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411" r:id="rId3"/>
    <p:sldId id="352" r:id="rId4"/>
    <p:sldId id="492" r:id="rId5"/>
    <p:sldId id="353" r:id="rId6"/>
    <p:sldId id="471" r:id="rId7"/>
    <p:sldId id="451" r:id="rId8"/>
    <p:sldId id="473" r:id="rId9"/>
    <p:sldId id="472" r:id="rId10"/>
    <p:sldId id="428" r:id="rId11"/>
    <p:sldId id="358" r:id="rId12"/>
    <p:sldId id="359" r:id="rId13"/>
    <p:sldId id="452" r:id="rId14"/>
    <p:sldId id="474" r:id="rId15"/>
    <p:sldId id="493" r:id="rId16"/>
    <p:sldId id="483" r:id="rId17"/>
    <p:sldId id="484" r:id="rId18"/>
    <p:sldId id="453" r:id="rId19"/>
    <p:sldId id="485" r:id="rId20"/>
    <p:sldId id="486" r:id="rId21"/>
    <p:sldId id="487" r:id="rId22"/>
    <p:sldId id="488" r:id="rId23"/>
    <p:sldId id="489" r:id="rId24"/>
    <p:sldId id="490" r:id="rId25"/>
    <p:sldId id="425" r:id="rId26"/>
    <p:sldId id="414" r:id="rId27"/>
    <p:sldId id="412" r:id="rId28"/>
    <p:sldId id="415" r:id="rId29"/>
    <p:sldId id="494" r:id="rId30"/>
    <p:sldId id="416" r:id="rId31"/>
    <p:sldId id="424" r:id="rId32"/>
    <p:sldId id="417" r:id="rId33"/>
    <p:sldId id="418" r:id="rId34"/>
    <p:sldId id="423" r:id="rId35"/>
    <p:sldId id="419" r:id="rId36"/>
    <p:sldId id="420" r:id="rId37"/>
    <p:sldId id="491" r:id="rId38"/>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CCAAFF"/>
    <a:srgbClr val="CC99FF"/>
    <a:srgbClr val="FFCCFF"/>
    <a:srgbClr val="0000CC"/>
    <a:srgbClr val="6600FF"/>
    <a:srgbClr val="FF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52" autoAdjust="0"/>
    <p:restoredTop sz="80310" autoAdjust="0"/>
  </p:normalViewPr>
  <p:slideViewPr>
    <p:cSldViewPr>
      <p:cViewPr varScale="1">
        <p:scale>
          <a:sx n="76" d="100"/>
          <a:sy n="76" d="100"/>
        </p:scale>
        <p:origin x="356" y="64"/>
      </p:cViewPr>
      <p:guideLst>
        <p:guide orient="horz" pos="2160"/>
        <p:guide pos="2880"/>
      </p:guideLst>
    </p:cSldViewPr>
  </p:slideViewPr>
  <p:notesTextViewPr>
    <p:cViewPr>
      <p:scale>
        <a:sx n="3" d="2"/>
        <a:sy n="3" d="2"/>
      </p:scale>
      <p:origin x="0" y="0"/>
    </p:cViewPr>
  </p:notesTextViewPr>
  <p:sorterViewPr>
    <p:cViewPr>
      <p:scale>
        <a:sx n="75" d="100"/>
        <a:sy n="75" d="100"/>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8" y="1"/>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4/16/2025</a:t>
            </a:fld>
            <a:endParaRPr lang="en-US"/>
          </a:p>
        </p:txBody>
      </p:sp>
      <p:sp>
        <p:nvSpPr>
          <p:cNvPr id="4" name="页脚占位符 3"/>
          <p:cNvSpPr>
            <a:spLocks noGrp="1"/>
          </p:cNvSpPr>
          <p:nvPr>
            <p:ph type="ftr" sz="quarter" idx="2"/>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8"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8" y="1"/>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4/16/2025</a:t>
            </a:fld>
            <a:endParaRPr lang="en-US"/>
          </a:p>
        </p:txBody>
      </p:sp>
      <p:sp>
        <p:nvSpPr>
          <p:cNvPr id="4" name="幻灯片图像占位符 3"/>
          <p:cNvSpPr>
            <a:spLocks noGrp="1" noRot="1" noChangeAspect="1"/>
          </p:cNvSpPr>
          <p:nvPr>
            <p:ph type="sldImg" idx="2"/>
          </p:nvPr>
        </p:nvSpPr>
        <p:spPr>
          <a:xfrm>
            <a:off x="3265488" y="509588"/>
            <a:ext cx="3397250"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6"/>
            <a:ext cx="7942579"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a:t>
            </a:fld>
            <a:endParaRPr lang="en-US" dirty="0"/>
          </a:p>
        </p:txBody>
      </p:sp>
    </p:spTree>
    <p:extLst>
      <p:ext uri="{BB962C8B-B14F-4D97-AF65-F5344CB8AC3E}">
        <p14:creationId xmlns:p14="http://schemas.microsoft.com/office/powerpoint/2010/main" val="13622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2976685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3681774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273180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37295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311011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注意：该算法实现的时间复杂度</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423670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有起点和汇点的</a:t>
            </a:r>
            <a:r>
              <a:rPr lang="en-US" altLang="zh-CN" sz="1200" kern="1200" dirty="0">
                <a:solidFill>
                  <a:schemeClr val="tx1"/>
                </a:solidFill>
                <a:effectLst/>
                <a:latin typeface="+mn-lt"/>
                <a:ea typeface="+mn-ea"/>
                <a:cs typeface="+mn-cs"/>
              </a:rPr>
              <a:t>AOE</a:t>
            </a:r>
            <a:r>
              <a:rPr lang="zh-CN" altLang="zh-CN" sz="1200" kern="1200" dirty="0">
                <a:solidFill>
                  <a:schemeClr val="tx1"/>
                </a:solidFill>
                <a:effectLst/>
                <a:latin typeface="+mn-lt"/>
                <a:ea typeface="+mn-ea"/>
                <a:cs typeface="+mn-cs"/>
              </a:rPr>
              <a:t>网</a:t>
            </a:r>
            <a:r>
              <a:rPr lang="en-US" altLang="zh-CN" sz="1200" kern="1200" dirty="0">
                <a:solidFill>
                  <a:schemeClr val="tx1"/>
                </a:solidFill>
                <a:effectLst/>
                <a:latin typeface="+mn-lt"/>
                <a:ea typeface="+mn-ea"/>
                <a:cs typeface="+mn-cs"/>
              </a:rPr>
              <a:t>/DAG</a:t>
            </a:r>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1696501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19</a:t>
            </a:fld>
            <a:endParaRPr lang="en-US"/>
          </a:p>
        </p:txBody>
      </p:sp>
    </p:spTree>
    <p:extLst>
      <p:ext uri="{BB962C8B-B14F-4D97-AF65-F5344CB8AC3E}">
        <p14:creationId xmlns:p14="http://schemas.microsoft.com/office/powerpoint/2010/main" val="94603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213192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350534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a:t>
            </a:fld>
            <a:endParaRPr lang="en-US"/>
          </a:p>
        </p:txBody>
      </p:sp>
    </p:spTree>
    <p:extLst>
      <p:ext uri="{BB962C8B-B14F-4D97-AF65-F5344CB8AC3E}">
        <p14:creationId xmlns:p14="http://schemas.microsoft.com/office/powerpoint/2010/main" val="4274099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232182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a:t>DAG(</a:t>
            </a:r>
            <a:r>
              <a:rPr lang="zh-CN" altLang="en-US" b="0" dirty="0"/>
              <a:t>有向无环图</a:t>
            </a:r>
            <a:r>
              <a:rPr lang="en-US" altLang="zh-CN" b="0" dirty="0"/>
              <a:t>)/AOV</a:t>
            </a:r>
            <a:r>
              <a:rPr lang="zh-CN" altLang="en-US" b="0" dirty="0"/>
              <a:t>网的拓扑排序</a:t>
            </a:r>
            <a:endParaRPr lang="en-US" altLang="zh-CN" b="0" dirty="0"/>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2552265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28</a:t>
            </a:fld>
            <a:endParaRPr lang="en-US"/>
          </a:p>
        </p:txBody>
      </p:sp>
    </p:spTree>
    <p:extLst>
      <p:ext uri="{BB962C8B-B14F-4D97-AF65-F5344CB8AC3E}">
        <p14:creationId xmlns:p14="http://schemas.microsoft.com/office/powerpoint/2010/main" val="3245183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862209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ts val="0"/>
              </a:spcBef>
              <a:buNone/>
            </a:pPr>
            <a:r>
              <a:rPr lang="en-US" sz="1200"/>
              <a:t>int i,j,count;</a:t>
            </a:r>
          </a:p>
          <a:p>
            <a:pPr marL="0" indent="0">
              <a:spcBef>
                <a:spcPts val="0"/>
              </a:spcBef>
              <a:buNone/>
            </a:pPr>
            <a:r>
              <a:rPr lang="en-US" sz="1200"/>
              <a:t>char stack[MAX_VERTEX_NUM];int top=0;</a:t>
            </a:r>
          </a:p>
          <a:p>
            <a:pPr marL="0" indent="0">
              <a:spcBef>
                <a:spcPts val="0"/>
              </a:spcBef>
              <a:buNone/>
            </a:pPr>
            <a:r>
              <a:rPr lang="en-US" sz="1200"/>
              <a:t>int indegree[MAX_VERTEX_NUM]; //</a:t>
            </a:r>
            <a:r>
              <a:rPr lang="zh-CN" altLang="en-US" sz="1200"/>
              <a:t>存放顶点的入度</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429467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34</a:t>
            </a:fld>
            <a:endParaRPr lang="en-US"/>
          </a:p>
        </p:txBody>
      </p:sp>
    </p:spTree>
    <p:extLst>
      <p:ext uri="{BB962C8B-B14F-4D97-AF65-F5344CB8AC3E}">
        <p14:creationId xmlns:p14="http://schemas.microsoft.com/office/powerpoint/2010/main" val="1301906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535773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9</a:t>
            </a:r>
            <a:r>
              <a:rPr lang="zh-CN" altLang="en-US" dirty="0"/>
              <a:t>个顶点，</a:t>
            </a:r>
            <a:r>
              <a:rPr lang="en-US" altLang="zh-CN" dirty="0"/>
              <a:t>11</a:t>
            </a:r>
            <a:r>
              <a:rPr lang="zh-CN" altLang="en-US" dirty="0"/>
              <a:t>条边</a:t>
            </a:r>
            <a:endParaRPr lang="en-US" altLang="zh-CN" dirty="0"/>
          </a:p>
          <a:p>
            <a:r>
              <a:rPr lang="zh-CN" altLang="en-US" dirty="0"/>
              <a:t>按顶点从小到大入栈，</a:t>
            </a:r>
            <a:endParaRPr lang="en-US" altLang="zh-CN" dirty="0"/>
          </a:p>
          <a:p>
            <a:r>
              <a:rPr lang="zh-CN" altLang="en-US" dirty="0"/>
              <a:t>按下列顺序输入边：</a:t>
            </a:r>
            <a:r>
              <a:rPr lang="en-US" altLang="zh-CN" dirty="0"/>
              <a:t>AH</a:t>
            </a:r>
            <a:r>
              <a:rPr lang="en-US" altLang="zh-CN" baseline="0" dirty="0"/>
              <a:t>  AC BC BD BE CD EF DF HI IG DG XX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a:t>输出：</a:t>
            </a:r>
            <a:r>
              <a:rPr lang="en-US" altLang="zh-CN" sz="1200" b="1" dirty="0">
                <a:latin typeface="Times New Roman" pitchFamily="18" charset="0"/>
                <a:ea typeface="仿宋_GB2312" pitchFamily="49" charset="-122"/>
              </a:rPr>
              <a:t>A, H, I, B, E, C, D, G, F</a:t>
            </a:r>
          </a:p>
          <a:p>
            <a:r>
              <a:rPr lang="en-US" altLang="zh-CN" baseline="0" dirty="0"/>
              <a:t>0,A </a:t>
            </a:r>
            <a:r>
              <a:rPr lang="en-US" altLang="zh-CN" baseline="0" dirty="0">
                <a:sym typeface="Wingdings" panose="05000000000000000000" pitchFamily="2" charset="2"/>
              </a:rPr>
              <a:t>7,2</a:t>
            </a:r>
          </a:p>
          <a:p>
            <a:r>
              <a:rPr lang="en-US" baseline="0" dirty="0">
                <a:sym typeface="Wingdings" panose="05000000000000000000" pitchFamily="2" charset="2"/>
              </a:rPr>
              <a:t>1,B2,3,4</a:t>
            </a:r>
          </a:p>
          <a:p>
            <a:r>
              <a:rPr lang="en-US" baseline="0" dirty="0">
                <a:sym typeface="Wingdings" panose="05000000000000000000" pitchFamily="2" charset="2"/>
              </a:rPr>
              <a:t>2,C3</a:t>
            </a:r>
          </a:p>
          <a:p>
            <a:r>
              <a:rPr lang="en-US" baseline="0" dirty="0">
                <a:sym typeface="Wingdings" panose="05000000000000000000" pitchFamily="2" charset="2"/>
              </a:rPr>
              <a:t>3,D5,6</a:t>
            </a:r>
          </a:p>
          <a:p>
            <a:r>
              <a:rPr lang="en-US" baseline="0" dirty="0">
                <a:sym typeface="Wingdings" panose="05000000000000000000" pitchFamily="2" charset="2"/>
              </a:rPr>
              <a:t>4,E5</a:t>
            </a:r>
          </a:p>
          <a:p>
            <a:r>
              <a:rPr lang="en-US" baseline="0" dirty="0">
                <a:sym typeface="Wingdings" panose="05000000000000000000" pitchFamily="2" charset="2"/>
              </a:rPr>
              <a:t>5,F</a:t>
            </a:r>
          </a:p>
          <a:p>
            <a:r>
              <a:rPr lang="en-US" baseline="0" dirty="0">
                <a:sym typeface="Wingdings" panose="05000000000000000000" pitchFamily="2" charset="2"/>
              </a:rPr>
              <a:t>6,G</a:t>
            </a:r>
          </a:p>
          <a:p>
            <a:r>
              <a:rPr lang="en-US" baseline="0" dirty="0">
                <a:sym typeface="Wingdings" panose="05000000000000000000" pitchFamily="2" charset="2"/>
              </a:rPr>
              <a:t>7H8</a:t>
            </a:r>
          </a:p>
          <a:p>
            <a:r>
              <a:rPr lang="en-US" baseline="0" dirty="0">
                <a:sym typeface="Wingdings" panose="05000000000000000000" pitchFamily="2" charset="2"/>
              </a:rPr>
              <a:t>8I6</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36</a:t>
            </a:fld>
            <a:endParaRPr lang="en-US"/>
          </a:p>
        </p:txBody>
      </p:sp>
    </p:spTree>
    <p:extLst>
      <p:ext uri="{BB962C8B-B14F-4D97-AF65-F5344CB8AC3E}">
        <p14:creationId xmlns:p14="http://schemas.microsoft.com/office/powerpoint/2010/main" val="876406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为什么需要这个前提：因为无法识别有没有环</a:t>
            </a:r>
          </a:p>
        </p:txBody>
      </p:sp>
      <p:sp>
        <p:nvSpPr>
          <p:cNvPr id="4" name="灯片编号占位符 3"/>
          <p:cNvSpPr>
            <a:spLocks noGrp="1"/>
          </p:cNvSpPr>
          <p:nvPr>
            <p:ph type="sldNum" sz="quarter" idx="5"/>
          </p:nvPr>
        </p:nvSpPr>
        <p:spPr/>
        <p:txBody>
          <a:bodyPr/>
          <a:lstStyle/>
          <a:p>
            <a:fld id="{A2A1643A-76C6-4418-8C90-D4A34E557575}" type="slidenum">
              <a:rPr lang="en-US" smtClean="0"/>
              <a:t>37</a:t>
            </a:fld>
            <a:endParaRPr lang="en-US"/>
          </a:p>
        </p:txBody>
      </p:sp>
    </p:spTree>
    <p:extLst>
      <p:ext uri="{BB962C8B-B14F-4D97-AF65-F5344CB8AC3E}">
        <p14:creationId xmlns:p14="http://schemas.microsoft.com/office/powerpoint/2010/main" val="18034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394374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259512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a:t>
            </a:fld>
            <a:endParaRPr lang="en-US"/>
          </a:p>
        </p:txBody>
      </p:sp>
    </p:spTree>
    <p:extLst>
      <p:ext uri="{BB962C8B-B14F-4D97-AF65-F5344CB8AC3E}">
        <p14:creationId xmlns:p14="http://schemas.microsoft.com/office/powerpoint/2010/main" val="235491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aseline="-25000" dirty="0"/>
          </a:p>
        </p:txBody>
      </p:sp>
      <p:sp>
        <p:nvSpPr>
          <p:cNvPr id="4" name="灯片编号占位符 3"/>
          <p:cNvSpPr>
            <a:spLocks noGrp="1"/>
          </p:cNvSpPr>
          <p:nvPr>
            <p:ph type="sldNum" sz="quarter" idx="10"/>
          </p:nvPr>
        </p:nvSpPr>
        <p:spPr/>
        <p:txBody>
          <a:bodyPr/>
          <a:lstStyle/>
          <a:p>
            <a:fld id="{A2A1643A-76C6-4418-8C90-D4A34E557575}" type="slidenum">
              <a:rPr lang="en-US" smtClean="0"/>
              <a:t>6</a:t>
            </a:fld>
            <a:endParaRPr lang="en-US"/>
          </a:p>
        </p:txBody>
      </p:sp>
    </p:spTree>
    <p:extLst>
      <p:ext uri="{BB962C8B-B14F-4D97-AF65-F5344CB8AC3E}">
        <p14:creationId xmlns:p14="http://schemas.microsoft.com/office/powerpoint/2010/main" val="297426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392825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122930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回边：</a:t>
            </a:r>
            <a:r>
              <a:rPr lang="en-US" altLang="zh-CN" sz="1200" kern="1200" dirty="0">
                <a:solidFill>
                  <a:schemeClr val="tx1"/>
                </a:solidFill>
                <a:effectLst/>
                <a:latin typeface="+mn-lt"/>
                <a:ea typeface="+mn-ea"/>
                <a:cs typeface="+mn-cs"/>
              </a:rPr>
              <a:t>da</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ea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fa</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fh</a:t>
            </a:r>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179516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a:t>单击此处编辑母版标题样式</a:t>
            </a:r>
          </a:p>
        </p:txBody>
      </p:sp>
      <p:sp>
        <p:nvSpPr>
          <p:cNvPr id="3" name="内容占位符 2"/>
          <p:cNvSpPr>
            <a:spLocks noGrp="1"/>
          </p:cNvSpPr>
          <p:nvPr>
            <p:ph idx="1"/>
          </p:nvPr>
        </p:nvSpPr>
        <p:spPr>
          <a:xfrm>
            <a:off x="467544" y="908720"/>
            <a:ext cx="8229600" cy="597666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2025/4/16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2025/4/16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2025/4/16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2025/4/16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44624"/>
            <a:ext cx="8229600" cy="79208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764704"/>
            <a:ext cx="8229600" cy="597666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529A871-F8E8-4FC4-A663-2D18B1155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319" y="2780929"/>
            <a:ext cx="6452466" cy="4077071"/>
          </a:xfrm>
          <a:prstGeom prst="rect">
            <a:avLst/>
          </a:prstGeom>
        </p:spPr>
      </p:pic>
      <p:sp>
        <p:nvSpPr>
          <p:cNvPr id="2" name="标题 1"/>
          <p:cNvSpPr>
            <a:spLocks noGrp="1"/>
          </p:cNvSpPr>
          <p:nvPr>
            <p:ph type="ctrTitle"/>
          </p:nvPr>
        </p:nvSpPr>
        <p:spPr>
          <a:xfrm>
            <a:off x="1435350" y="1787358"/>
            <a:ext cx="3812976" cy="1470025"/>
          </a:xfrm>
        </p:spPr>
        <p:txBody>
          <a:bodyPr/>
          <a:lstStyle/>
          <a:p>
            <a:r>
              <a:rPr lang="zh-CN" altLang="en-US" dirty="0"/>
              <a:t>第</a:t>
            </a:r>
            <a:r>
              <a:rPr lang="en-US" altLang="zh-CN" dirty="0"/>
              <a:t>7</a:t>
            </a:r>
            <a:r>
              <a:rPr lang="zh-CN" altLang="en-US" dirty="0"/>
              <a:t>章 图</a:t>
            </a:r>
            <a:endParaRPr lang="en-US" dirty="0"/>
          </a:p>
        </p:txBody>
      </p:sp>
      <p:sp>
        <p:nvSpPr>
          <p:cNvPr id="3" name="副标题 2"/>
          <p:cNvSpPr>
            <a:spLocks noGrp="1"/>
          </p:cNvSpPr>
          <p:nvPr>
            <p:ph type="subTitle" idx="1"/>
          </p:nvPr>
        </p:nvSpPr>
        <p:spPr>
          <a:xfrm>
            <a:off x="4568552" y="2204864"/>
            <a:ext cx="3140098" cy="720080"/>
          </a:xfrm>
        </p:spPr>
        <p:txBody>
          <a:bodyPr/>
          <a:lstStyle/>
          <a:p>
            <a:r>
              <a:rPr lang="en-US" altLang="zh-CN" dirty="0"/>
              <a:t>Part II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13776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4AD2E-603B-4127-9329-E1096978468D}"/>
              </a:ext>
            </a:extLst>
          </p:cNvPr>
          <p:cNvSpPr>
            <a:spLocks noGrp="1"/>
          </p:cNvSpPr>
          <p:nvPr>
            <p:ph type="title"/>
          </p:nvPr>
        </p:nvSpPr>
        <p:spPr/>
        <p:txBody>
          <a:bodyPr>
            <a:normAutofit/>
          </a:bodyPr>
          <a:lstStyle/>
          <a:p>
            <a:r>
              <a:rPr lang="en-US" altLang="zh-CN" dirty="0"/>
              <a:t>DFS</a:t>
            </a:r>
            <a:endParaRPr lang="zh-CN" altLang="en-US" dirty="0"/>
          </a:p>
        </p:txBody>
      </p:sp>
      <p:sp>
        <p:nvSpPr>
          <p:cNvPr id="3" name="内容占位符 2">
            <a:extLst>
              <a:ext uri="{FF2B5EF4-FFF2-40B4-BE49-F238E27FC236}">
                <a16:creationId xmlns:a16="http://schemas.microsoft.com/office/drawing/2014/main" id="{8E2F1219-3FCD-42A4-B39B-B0A00A28B6C5}"/>
              </a:ext>
            </a:extLst>
          </p:cNvPr>
          <p:cNvSpPr>
            <a:spLocks noGrp="1"/>
          </p:cNvSpPr>
          <p:nvPr>
            <p:ph idx="1"/>
          </p:nvPr>
        </p:nvSpPr>
        <p:spPr/>
        <p:txBody>
          <a:bodyPr>
            <a:normAutofit lnSpcReduction="10000"/>
          </a:bodyPr>
          <a:lstStyle/>
          <a:p>
            <a:r>
              <a:rPr lang="zh-CN" altLang="zh-CN" dirty="0"/>
              <a:t>在图上执行</a:t>
            </a:r>
            <a:r>
              <a:rPr lang="en-US" altLang="zh-CN" dirty="0"/>
              <a:t>DFS</a:t>
            </a:r>
            <a:r>
              <a:rPr lang="zh-CN" altLang="zh-CN" dirty="0"/>
              <a:t>，顶点的输出序列有：</a:t>
            </a:r>
          </a:p>
          <a:p>
            <a:pPr lvl="1"/>
            <a:r>
              <a:rPr lang="en-US" altLang="zh-CN" dirty="0"/>
              <a:t>DFS Pre-order/</a:t>
            </a:r>
            <a:r>
              <a:rPr lang="zh-CN" altLang="zh-CN" dirty="0"/>
              <a:t>前序：在递归调用</a:t>
            </a:r>
            <a:r>
              <a:rPr lang="en-US" altLang="zh-CN" dirty="0"/>
              <a:t>DFS</a:t>
            </a:r>
            <a:r>
              <a:rPr lang="zh-CN" altLang="zh-CN" dirty="0">
                <a:solidFill>
                  <a:srgbClr val="C00000"/>
                </a:solidFill>
              </a:rPr>
              <a:t>之前</a:t>
            </a:r>
            <a:r>
              <a:rPr lang="zh-CN" altLang="zh-CN" dirty="0"/>
              <a:t>，将当前顶点</a:t>
            </a:r>
            <a:r>
              <a:rPr lang="zh-CN" altLang="zh-CN" dirty="0">
                <a:solidFill>
                  <a:srgbClr val="C00000"/>
                </a:solidFill>
              </a:rPr>
              <a:t>压入队列</a:t>
            </a:r>
            <a:r>
              <a:rPr lang="en-US" altLang="zh-CN" dirty="0"/>
              <a:t>(queue)</a:t>
            </a:r>
          </a:p>
          <a:p>
            <a:pPr lvl="2"/>
            <a:r>
              <a:rPr lang="zh-CN" altLang="en-US" dirty="0"/>
              <a:t>求顶点之间的路径</a:t>
            </a:r>
            <a:endParaRPr lang="zh-CN" altLang="zh-CN" dirty="0"/>
          </a:p>
          <a:p>
            <a:pPr lvl="1"/>
            <a:r>
              <a:rPr lang="en-US" altLang="zh-CN" dirty="0"/>
              <a:t>DFS Post-order/</a:t>
            </a:r>
            <a:r>
              <a:rPr lang="zh-CN" altLang="zh-CN" dirty="0"/>
              <a:t>后序：在递归调用</a:t>
            </a:r>
            <a:r>
              <a:rPr lang="en-US" altLang="zh-CN" dirty="0"/>
              <a:t>DFS</a:t>
            </a:r>
            <a:r>
              <a:rPr lang="zh-CN" altLang="zh-CN" dirty="0">
                <a:solidFill>
                  <a:srgbClr val="C00000"/>
                </a:solidFill>
              </a:rPr>
              <a:t>之后</a:t>
            </a:r>
            <a:r>
              <a:rPr lang="zh-CN" altLang="zh-CN" dirty="0"/>
              <a:t>，将当前顶点</a:t>
            </a:r>
            <a:r>
              <a:rPr lang="zh-CN" altLang="zh-CN" dirty="0">
                <a:solidFill>
                  <a:srgbClr val="C00000"/>
                </a:solidFill>
              </a:rPr>
              <a:t>压入队列</a:t>
            </a:r>
            <a:r>
              <a:rPr lang="en-US" altLang="zh-CN" dirty="0"/>
              <a:t>(queue)</a:t>
            </a:r>
            <a:endParaRPr lang="zh-CN" altLang="zh-CN" dirty="0"/>
          </a:p>
          <a:p>
            <a:pPr lvl="1"/>
            <a:r>
              <a:rPr lang="en-US" altLang="zh-CN" dirty="0"/>
              <a:t>DFS Reverse Pre-order/</a:t>
            </a:r>
            <a:r>
              <a:rPr lang="zh-CN" altLang="zh-CN" dirty="0"/>
              <a:t>逆前序：在递归调用</a:t>
            </a:r>
            <a:r>
              <a:rPr lang="en-US" altLang="zh-CN" dirty="0"/>
              <a:t>DFS</a:t>
            </a:r>
            <a:r>
              <a:rPr lang="zh-CN" altLang="zh-CN" dirty="0">
                <a:solidFill>
                  <a:srgbClr val="C00000"/>
                </a:solidFill>
              </a:rPr>
              <a:t>之前</a:t>
            </a:r>
            <a:r>
              <a:rPr lang="zh-CN" altLang="zh-CN" dirty="0"/>
              <a:t>，将当前顶点</a:t>
            </a:r>
            <a:r>
              <a:rPr lang="zh-CN" altLang="zh-CN" dirty="0">
                <a:solidFill>
                  <a:srgbClr val="C00000"/>
                </a:solidFill>
              </a:rPr>
              <a:t>压入栈</a:t>
            </a:r>
            <a:r>
              <a:rPr lang="en-US" altLang="zh-CN" dirty="0"/>
              <a:t>(stack)</a:t>
            </a:r>
            <a:endParaRPr lang="zh-CN" altLang="zh-CN" dirty="0"/>
          </a:p>
          <a:p>
            <a:pPr lvl="1"/>
            <a:r>
              <a:rPr lang="en-US" altLang="zh-CN" dirty="0"/>
              <a:t>DFS Reverse Post-order/</a:t>
            </a:r>
            <a:r>
              <a:rPr lang="zh-CN" altLang="zh-CN" dirty="0"/>
              <a:t>逆后序：在递归调用</a:t>
            </a:r>
            <a:r>
              <a:rPr lang="en-US" altLang="zh-CN" dirty="0"/>
              <a:t>DFS</a:t>
            </a:r>
            <a:r>
              <a:rPr lang="zh-CN" altLang="zh-CN" dirty="0">
                <a:solidFill>
                  <a:srgbClr val="C00000"/>
                </a:solidFill>
              </a:rPr>
              <a:t>之后</a:t>
            </a:r>
            <a:r>
              <a:rPr lang="zh-CN" altLang="zh-CN" dirty="0"/>
              <a:t>，将当前顶点</a:t>
            </a:r>
            <a:r>
              <a:rPr lang="zh-CN" altLang="zh-CN" dirty="0">
                <a:solidFill>
                  <a:srgbClr val="C00000"/>
                </a:solidFill>
              </a:rPr>
              <a:t>压入栈</a:t>
            </a:r>
            <a:r>
              <a:rPr lang="en-US" altLang="zh-CN" dirty="0"/>
              <a:t>(stack)</a:t>
            </a:r>
            <a:endParaRPr lang="zh-CN" altLang="zh-CN" dirty="0"/>
          </a:p>
          <a:p>
            <a:pPr lvl="2"/>
            <a:r>
              <a:rPr lang="zh-CN" altLang="en-US" dirty="0"/>
              <a:t>对集合元素的</a:t>
            </a:r>
            <a:r>
              <a:rPr lang="zh-CN" altLang="zh-CN" dirty="0"/>
              <a:t>拓扑排序</a:t>
            </a:r>
            <a:endParaRPr lang="en-US" altLang="zh-CN" dirty="0"/>
          </a:p>
          <a:p>
            <a:r>
              <a:rPr lang="zh-CN" altLang="en-US" dirty="0"/>
              <a:t>回边：如果图上的某条边不在</a:t>
            </a:r>
            <a:r>
              <a:rPr lang="en-US" altLang="zh-CN" dirty="0"/>
              <a:t>DFS</a:t>
            </a:r>
            <a:r>
              <a:rPr lang="zh-CN" altLang="en-US" dirty="0"/>
              <a:t>生成树上，那么这条边叫做回边</a:t>
            </a:r>
          </a:p>
        </p:txBody>
      </p:sp>
      <p:sp>
        <p:nvSpPr>
          <p:cNvPr id="4" name="灯片编号占位符 3">
            <a:extLst>
              <a:ext uri="{FF2B5EF4-FFF2-40B4-BE49-F238E27FC236}">
                <a16:creationId xmlns:a16="http://schemas.microsoft.com/office/drawing/2014/main" id="{403B6546-FF33-4C73-853C-BAC06B491F09}"/>
              </a:ext>
            </a:extLst>
          </p:cNvPr>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83523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251520" y="-27384"/>
            <a:ext cx="8892480" cy="936104"/>
          </a:xfrm>
        </p:spPr>
        <p:txBody>
          <a:bodyPr>
            <a:normAutofit/>
          </a:bodyPr>
          <a:lstStyle/>
          <a:p>
            <a:r>
              <a:rPr lang="en-US" altLang="en-US" dirty="0">
                <a:latin typeface="+mn-lt"/>
                <a:ea typeface="宋体" panose="02010600030101010101" pitchFamily="2" charset="-122"/>
              </a:rPr>
              <a:t>3.2 </a:t>
            </a:r>
            <a:r>
              <a:rPr lang="en-US" altLang="en-US" dirty="0" err="1">
                <a:latin typeface="+mn-lt"/>
                <a:ea typeface="宋体" panose="02010600030101010101" pitchFamily="2" charset="-122"/>
              </a:rPr>
              <a:t>广度优先搜索</a:t>
            </a:r>
            <a:r>
              <a:rPr lang="en-US" altLang="en-US" dirty="0">
                <a:latin typeface="+mn-lt"/>
                <a:ea typeface="宋体" panose="02010600030101010101" pitchFamily="2" charset="-122"/>
              </a:rPr>
              <a:t> (Breadth First Search, BFS)</a:t>
            </a:r>
          </a:p>
        </p:txBody>
      </p:sp>
      <p:sp>
        <p:nvSpPr>
          <p:cNvPr id="487427" name="Rectangle 3"/>
          <p:cNvSpPr>
            <a:spLocks noGrp="1" noChangeArrowheads="1"/>
          </p:cNvSpPr>
          <p:nvPr>
            <p:ph idx="1"/>
          </p:nvPr>
        </p:nvSpPr>
        <p:spPr/>
        <p:txBody>
          <a:bodyPr>
            <a:normAutofit fontScale="85000" lnSpcReduction="20000"/>
          </a:bodyPr>
          <a:lstStyle/>
          <a:p>
            <a:r>
              <a:rPr lang="en-US" altLang="en-US" dirty="0" err="1">
                <a:ea typeface="宋体" panose="02010600030101010101" pitchFamily="2" charset="-122"/>
              </a:rPr>
              <a:t>设初始状态时图中的所有顶点未被访问</a:t>
            </a:r>
            <a:endParaRPr lang="en-US" altLang="en-US" dirty="0">
              <a:ea typeface="宋体" panose="02010600030101010101" pitchFamily="2" charset="-122"/>
            </a:endParaRPr>
          </a:p>
          <a:p>
            <a:pPr>
              <a:lnSpc>
                <a:spcPct val="125000"/>
              </a:lnSpc>
            </a:pPr>
            <a:r>
              <a:rPr lang="zh-CN" altLang="en-US" dirty="0">
                <a:ea typeface="宋体" panose="02010600030101010101" pitchFamily="2" charset="-122"/>
              </a:rPr>
              <a:t>从图中的某个顶点</a:t>
            </a:r>
            <a:r>
              <a:rPr lang="en-US" altLang="zh-CN" dirty="0">
                <a:ea typeface="宋体" panose="02010600030101010101" pitchFamily="2" charset="-122"/>
              </a:rPr>
              <a:t>V</a:t>
            </a:r>
            <a:r>
              <a:rPr lang="en-US" altLang="zh-CN" baseline="-25000" dirty="0">
                <a:ea typeface="宋体" panose="02010600030101010101" pitchFamily="2" charset="-122"/>
              </a:rPr>
              <a:t>0</a:t>
            </a:r>
            <a:r>
              <a:rPr lang="zh-CN" altLang="en-US" dirty="0">
                <a:ea typeface="宋体" panose="02010600030101010101" pitchFamily="2" charset="-122"/>
              </a:rPr>
              <a:t>出发，</a:t>
            </a:r>
            <a:r>
              <a:rPr lang="zh-CN" altLang="en-US" b="1" dirty="0">
                <a:solidFill>
                  <a:srgbClr val="0000FF"/>
                </a:solidFill>
                <a:ea typeface="宋体" panose="02010600030101010101" pitchFamily="2" charset="-122"/>
              </a:rPr>
              <a:t>访问此顶点</a:t>
            </a:r>
            <a:r>
              <a:rPr lang="en-US" altLang="zh-CN" dirty="0"/>
              <a:t>V</a:t>
            </a:r>
            <a:r>
              <a:rPr lang="en-US" altLang="zh-CN" baseline="-25000" dirty="0"/>
              <a:t>0 </a:t>
            </a:r>
            <a:r>
              <a:rPr lang="zh-CN" altLang="en-US" dirty="0">
                <a:ea typeface="宋体" panose="02010600030101010101" pitchFamily="2" charset="-122"/>
              </a:rPr>
              <a:t>，然后</a:t>
            </a:r>
            <a:r>
              <a:rPr lang="zh-CN" altLang="en-US" b="1" dirty="0">
                <a:solidFill>
                  <a:srgbClr val="C00000"/>
                </a:solidFill>
                <a:ea typeface="宋体" panose="02010600030101010101" pitchFamily="2" charset="-122"/>
              </a:rPr>
              <a:t>依次</a:t>
            </a:r>
            <a:r>
              <a:rPr lang="zh-CN" altLang="en-US" dirty="0">
                <a:ea typeface="宋体" panose="02010600030101010101" pitchFamily="2" charset="-122"/>
              </a:rPr>
              <a:t>访问</a:t>
            </a:r>
            <a:r>
              <a:rPr lang="en-US" altLang="zh-CN" b="1" dirty="0">
                <a:solidFill>
                  <a:srgbClr val="0000FF"/>
                </a:solidFill>
                <a:ea typeface="宋体" panose="02010600030101010101" pitchFamily="2" charset="-122"/>
              </a:rPr>
              <a:t>V</a:t>
            </a:r>
            <a:r>
              <a:rPr lang="en-US" altLang="zh-CN" b="1" baseline="-25000" dirty="0">
                <a:solidFill>
                  <a:srgbClr val="0000FF"/>
                </a:solidFill>
                <a:ea typeface="宋体" panose="02010600030101010101" pitchFamily="2" charset="-122"/>
              </a:rPr>
              <a:t>0</a:t>
            </a:r>
            <a:r>
              <a:rPr lang="zh-CN" altLang="en-US" b="1" dirty="0">
                <a:solidFill>
                  <a:srgbClr val="0000FF"/>
                </a:solidFill>
                <a:ea typeface="宋体" panose="02010600030101010101" pitchFamily="2" charset="-122"/>
              </a:rPr>
              <a:t>的所有未被访问过的邻接点</a:t>
            </a:r>
            <a:r>
              <a:rPr lang="zh-CN" altLang="en-US" dirty="0">
                <a:solidFill>
                  <a:srgbClr val="000099"/>
                </a:solidFill>
                <a:ea typeface="宋体" panose="02010600030101010101" pitchFamily="2" charset="-122"/>
              </a:rPr>
              <a:t>，</a:t>
            </a:r>
            <a:r>
              <a:rPr lang="zh-CN" altLang="en-US" dirty="0">
                <a:ea typeface="宋体" panose="02010600030101010101" pitchFamily="2" charset="-122"/>
              </a:rPr>
              <a:t>之后</a:t>
            </a:r>
            <a:r>
              <a:rPr lang="zh-CN" altLang="en-US" b="1" dirty="0">
                <a:solidFill>
                  <a:srgbClr val="C00000"/>
                </a:solidFill>
                <a:ea typeface="宋体" panose="02010600030101010101" pitchFamily="2" charset="-122"/>
              </a:rPr>
              <a:t>按这些顶点被访问的先后次序</a:t>
            </a:r>
            <a:r>
              <a:rPr lang="zh-CN" altLang="en-US" b="1" dirty="0">
                <a:ea typeface="宋体" panose="02010600030101010101" pitchFamily="2" charset="-122"/>
              </a:rPr>
              <a:t>依次访问</a:t>
            </a:r>
            <a:r>
              <a:rPr lang="zh-CN" altLang="en-US" b="1" dirty="0">
                <a:solidFill>
                  <a:srgbClr val="0000FF"/>
                </a:solidFill>
                <a:ea typeface="宋体" panose="02010600030101010101" pitchFamily="2" charset="-122"/>
              </a:rPr>
              <a:t>它们的邻接点</a:t>
            </a:r>
            <a:r>
              <a:rPr lang="zh-CN" altLang="en-US" dirty="0">
                <a:solidFill>
                  <a:srgbClr val="000099"/>
                </a:solidFill>
                <a:ea typeface="宋体" panose="02010600030101010101" pitchFamily="2" charset="-122"/>
              </a:rPr>
              <a:t>，</a:t>
            </a:r>
            <a:r>
              <a:rPr lang="zh-CN" altLang="en-US" dirty="0">
                <a:ea typeface="宋体" panose="02010600030101010101" pitchFamily="2" charset="-122"/>
              </a:rPr>
              <a:t>直至图中所有和</a:t>
            </a:r>
            <a:r>
              <a:rPr lang="en-US" altLang="zh-CN" dirty="0">
                <a:ea typeface="宋体" panose="02010600030101010101" pitchFamily="2" charset="-122"/>
              </a:rPr>
              <a:t>V</a:t>
            </a:r>
            <a:r>
              <a:rPr lang="en-US" altLang="zh-CN" baseline="-25000" dirty="0">
                <a:ea typeface="宋体" panose="02010600030101010101" pitchFamily="2" charset="-122"/>
              </a:rPr>
              <a:t>0</a:t>
            </a:r>
            <a:r>
              <a:rPr lang="zh-CN" altLang="en-US" dirty="0">
                <a:ea typeface="宋体" panose="02010600030101010101" pitchFamily="2" charset="-122"/>
              </a:rPr>
              <a:t>有路径相通的顶点都被访问到</a:t>
            </a:r>
            <a:endParaRPr lang="en-US" altLang="zh-CN" dirty="0">
              <a:ea typeface="宋体" panose="02010600030101010101" pitchFamily="2" charset="-122"/>
            </a:endParaRPr>
          </a:p>
          <a:p>
            <a:pPr>
              <a:lnSpc>
                <a:spcPct val="125000"/>
              </a:lnSpc>
            </a:pPr>
            <a:r>
              <a:rPr lang="zh-CN" altLang="en-US" dirty="0">
                <a:ea typeface="宋体" panose="02010600030101010101" pitchFamily="2" charset="-122"/>
              </a:rPr>
              <a:t>若图中尚有顶点未被访问，则</a:t>
            </a:r>
            <a:r>
              <a:rPr lang="zh-CN" altLang="en-US" b="1" dirty="0">
                <a:solidFill>
                  <a:srgbClr val="0000FF"/>
                </a:solidFill>
                <a:ea typeface="宋体" panose="02010600030101010101" pitchFamily="2" charset="-122"/>
              </a:rPr>
              <a:t>选一个未曾被访问的顶点作为起点</a:t>
            </a:r>
            <a:r>
              <a:rPr lang="zh-CN" altLang="en-US" dirty="0">
                <a:ea typeface="宋体" panose="02010600030101010101" pitchFamily="2" charset="-122"/>
              </a:rPr>
              <a:t>，重复上述过程，直到图中所有顶点都被访问到为止</a:t>
            </a:r>
            <a:endParaRPr lang="en-US" altLang="zh-CN" dirty="0">
              <a:ea typeface="宋体" panose="02010600030101010101" pitchFamily="2" charset="-122"/>
            </a:endParaRPr>
          </a:p>
          <a:p>
            <a:pPr>
              <a:lnSpc>
                <a:spcPct val="125000"/>
              </a:lnSpc>
            </a:pPr>
            <a:endParaRPr lang="en-US" altLang="zh-CN" dirty="0">
              <a:ea typeface="宋体" panose="02010600030101010101" pitchFamily="2" charset="-122"/>
            </a:endParaRPr>
          </a:p>
          <a:p>
            <a:pPr>
              <a:lnSpc>
                <a:spcPct val="125000"/>
              </a:lnSpc>
            </a:pPr>
            <a:r>
              <a:rPr lang="zh-CN" altLang="en-US" dirty="0">
                <a:ea typeface="宋体" panose="02010600030101010101" pitchFamily="2" charset="-122"/>
              </a:rPr>
              <a:t>广度优先遍历</a:t>
            </a:r>
            <a:r>
              <a:rPr lang="zh-CN" altLang="en-US" dirty="0">
                <a:solidFill>
                  <a:srgbClr val="C00000"/>
                </a:solidFill>
                <a:ea typeface="宋体" panose="02010600030101010101" pitchFamily="2" charset="-122"/>
              </a:rPr>
              <a:t>类似</a:t>
            </a:r>
            <a:r>
              <a:rPr lang="zh-CN" altLang="en-US" dirty="0">
                <a:ea typeface="宋体" panose="02010600030101010101" pitchFamily="2" charset="-122"/>
              </a:rPr>
              <a:t>树的按层次遍历的过程</a:t>
            </a:r>
          </a:p>
          <a:p>
            <a:pPr>
              <a:lnSpc>
                <a:spcPct val="125000"/>
              </a:lnSpc>
            </a:pPr>
            <a:r>
              <a:rPr lang="zh-CN" altLang="en-US" dirty="0">
                <a:ea typeface="宋体" panose="02010600030101010101" pitchFamily="2" charset="-122"/>
              </a:rPr>
              <a:t>用广度优先遍历算法遍历图与深度优先遍历算法遍历图的唯一区别是</a:t>
            </a:r>
            <a:r>
              <a:rPr lang="zh-CN" altLang="en-US" b="1" dirty="0">
                <a:solidFill>
                  <a:srgbClr val="00B050"/>
                </a:solidFill>
                <a:ea typeface="宋体" panose="02010600030101010101" pitchFamily="2" charset="-122"/>
              </a:rPr>
              <a:t>邻接点搜索次序不同</a:t>
            </a:r>
          </a:p>
          <a:p>
            <a:pPr>
              <a:lnSpc>
                <a:spcPct val="125000"/>
              </a:lnSpc>
            </a:pPr>
            <a:endParaRPr lang="en-US" altLang="zh-CN" dirty="0">
              <a:solidFill>
                <a:srgbClr val="000099"/>
              </a:solidFill>
              <a:ea typeface="楷体_GB2312" pitchFamily="49" charset="-122"/>
            </a:endParaRPr>
          </a:p>
          <a:p>
            <a:pPr>
              <a:lnSpc>
                <a:spcPct val="125000"/>
              </a:lnSpc>
            </a:pPr>
            <a:endParaRPr lang="zh-CN" altLang="en-US" sz="3600" dirty="0">
              <a:ea typeface="楷体_GB2312" pitchFamily="49" charset="-122"/>
            </a:endParaRPr>
          </a:p>
        </p:txBody>
      </p:sp>
    </p:spTree>
    <p:extLst>
      <p:ext uri="{BB962C8B-B14F-4D97-AF65-F5344CB8AC3E}">
        <p14:creationId xmlns:p14="http://schemas.microsoft.com/office/powerpoint/2010/main" val="170271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427">
                                            <p:txEl>
                                              <p:pRg st="4" end="4"/>
                                            </p:txEl>
                                          </p:spTgt>
                                        </p:tgtEl>
                                        <p:attrNameLst>
                                          <p:attrName>style.visibility</p:attrName>
                                        </p:attrNameLst>
                                      </p:cBhvr>
                                      <p:to>
                                        <p:strVal val="visible"/>
                                      </p:to>
                                    </p:set>
                                    <p:animEffect transition="in" filter="fade">
                                      <p:cBhvr>
                                        <p:cTn id="7" dur="500"/>
                                        <p:tgtEl>
                                          <p:spTgt spid="48742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7427">
                                            <p:txEl>
                                              <p:pRg st="5" end="5"/>
                                            </p:txEl>
                                          </p:spTgt>
                                        </p:tgtEl>
                                        <p:attrNameLst>
                                          <p:attrName>style.visibility</p:attrName>
                                        </p:attrNameLst>
                                      </p:cBhvr>
                                      <p:to>
                                        <p:strVal val="visible"/>
                                      </p:to>
                                    </p:set>
                                    <p:animEffect transition="in" filter="fade">
                                      <p:cBhvr>
                                        <p:cTn id="12" dur="500"/>
                                        <p:tgtEl>
                                          <p:spTgt spid="487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宋体" panose="02010600030101010101" pitchFamily="2" charset="-122"/>
              </a:rPr>
              <a:t>例子：</a:t>
            </a:r>
            <a:r>
              <a:rPr lang="en-US" altLang="en-US" dirty="0" err="1">
                <a:latin typeface="+mn-lt"/>
                <a:ea typeface="宋体" panose="02010600030101010101" pitchFamily="2" charset="-122"/>
              </a:rPr>
              <a:t>遍历有向图</a:t>
            </a:r>
            <a:r>
              <a:rPr lang="en-US" altLang="en-US" dirty="0">
                <a:latin typeface="+mn-lt"/>
                <a:ea typeface="宋体" panose="02010600030101010101" pitchFamily="2" charset="-122"/>
              </a:rPr>
              <a:t>/</a:t>
            </a:r>
            <a:r>
              <a:rPr lang="en-US" altLang="en-US" dirty="0" err="1">
                <a:latin typeface="+mn-lt"/>
                <a:ea typeface="宋体" panose="02010600030101010101" pitchFamily="2" charset="-122"/>
              </a:rPr>
              <a:t>广度优先搜索</a:t>
            </a:r>
            <a:endParaRPr lang="en-US" dirty="0">
              <a:latin typeface="+mn-lt"/>
              <a:ea typeface="宋体" panose="02010600030101010101" pitchFamily="2" charset="-122"/>
            </a:endParaRPr>
          </a:p>
        </p:txBody>
      </p:sp>
      <p:sp>
        <p:nvSpPr>
          <p:cNvPr id="488450" name="Rectangle 2"/>
          <p:cNvSpPr>
            <a:spLocks noGrp="1" noChangeArrowheads="1"/>
          </p:cNvSpPr>
          <p:nvPr>
            <p:ph idx="1"/>
          </p:nvPr>
        </p:nvSpPr>
        <p:spPr/>
        <p:txBody>
          <a:bodyPr/>
          <a:lstStyle/>
          <a:p>
            <a:r>
              <a:rPr lang="zh-CN" altLang="en-US" dirty="0">
                <a:ea typeface="宋体" panose="02010600030101010101" pitchFamily="2" charset="-122"/>
              </a:rPr>
              <a:t>从</a:t>
            </a:r>
            <a:r>
              <a:rPr lang="en-US" altLang="zh-CN" dirty="0">
                <a:ea typeface="宋体" panose="02010600030101010101" pitchFamily="2" charset="-122"/>
              </a:rPr>
              <a:t>A</a:t>
            </a:r>
            <a:r>
              <a:rPr lang="zh-CN" altLang="en-US" dirty="0">
                <a:ea typeface="宋体" panose="02010600030101010101" pitchFamily="2" charset="-122"/>
              </a:rPr>
              <a:t>开始</a:t>
            </a:r>
            <a:r>
              <a:rPr lang="en-US" altLang="en-US" dirty="0" err="1">
                <a:ea typeface="宋体" panose="02010600030101010101" pitchFamily="2" charset="-122"/>
              </a:rPr>
              <a:t>的BFS次序是：A</a:t>
            </a:r>
            <a:r>
              <a:rPr lang="en-US" altLang="en-US" dirty="0">
                <a:ea typeface="宋体" panose="02010600030101010101" pitchFamily="2" charset="-122"/>
              </a:rPr>
              <a:t>→ B → D → C →E</a:t>
            </a:r>
          </a:p>
        </p:txBody>
      </p:sp>
      <p:sp>
        <p:nvSpPr>
          <p:cNvPr id="448537" name="Rectangle 5"/>
          <p:cNvSpPr>
            <a:spLocks noChangeArrowheads="1"/>
          </p:cNvSpPr>
          <p:nvPr/>
        </p:nvSpPr>
        <p:spPr bwMode="auto">
          <a:xfrm>
            <a:off x="4138662" y="4598442"/>
            <a:ext cx="251936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(b)    G’</a:t>
            </a:r>
            <a:r>
              <a:rPr lang="zh-CN" altLang="en-US" sz="2000" b="1" dirty="0">
                <a:latin typeface="Times New Roman" pitchFamily="18" charset="0"/>
              </a:rPr>
              <a:t>的正邻接链表</a:t>
            </a:r>
          </a:p>
        </p:txBody>
      </p:sp>
      <p:grpSp>
        <p:nvGrpSpPr>
          <p:cNvPr id="448539" name="Group 7"/>
          <p:cNvGrpSpPr>
            <a:grpSpLocks/>
          </p:cNvGrpSpPr>
          <p:nvPr/>
        </p:nvGrpSpPr>
        <p:grpSpPr bwMode="auto">
          <a:xfrm>
            <a:off x="5937300" y="1594892"/>
            <a:ext cx="2165350" cy="371475"/>
            <a:chOff x="0" y="0"/>
            <a:chExt cx="1364" cy="234"/>
          </a:xfrm>
        </p:grpSpPr>
        <p:grpSp>
          <p:nvGrpSpPr>
            <p:cNvPr id="448597" name="Group 8"/>
            <p:cNvGrpSpPr>
              <a:grpSpLocks/>
            </p:cNvGrpSpPr>
            <p:nvPr/>
          </p:nvGrpSpPr>
          <p:grpSpPr bwMode="auto">
            <a:xfrm>
              <a:off x="275" y="0"/>
              <a:ext cx="456" cy="226"/>
              <a:chOff x="0" y="0"/>
              <a:chExt cx="456" cy="226"/>
            </a:xfrm>
          </p:grpSpPr>
          <p:sp>
            <p:nvSpPr>
              <p:cNvPr id="448603" name="Rectangle 9"/>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48604" name="Line 10"/>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98" name="Group 11"/>
            <p:cNvGrpSpPr>
              <a:grpSpLocks/>
            </p:cNvGrpSpPr>
            <p:nvPr/>
          </p:nvGrpSpPr>
          <p:grpSpPr bwMode="auto">
            <a:xfrm>
              <a:off x="908" y="8"/>
              <a:ext cx="456" cy="226"/>
              <a:chOff x="0" y="0"/>
              <a:chExt cx="456" cy="226"/>
            </a:xfrm>
          </p:grpSpPr>
          <p:sp>
            <p:nvSpPr>
              <p:cNvPr id="448601" name="Rectangle 1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48602" name="Line 1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99" name="Line 14"/>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600" name="Line 15"/>
            <p:cNvSpPr>
              <a:spLocks noChangeShapeType="1"/>
            </p:cNvSpPr>
            <p:nvPr/>
          </p:nvSpPr>
          <p:spPr bwMode="auto">
            <a:xfrm>
              <a:off x="630" y="128"/>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40" name="Group 16"/>
          <p:cNvGrpSpPr>
            <a:grpSpLocks/>
          </p:cNvGrpSpPr>
          <p:nvPr/>
        </p:nvGrpSpPr>
        <p:grpSpPr bwMode="auto">
          <a:xfrm>
            <a:off x="5937300" y="2420392"/>
            <a:ext cx="3100387" cy="373063"/>
            <a:chOff x="0" y="0"/>
            <a:chExt cx="1953" cy="235"/>
          </a:xfrm>
        </p:grpSpPr>
        <p:grpSp>
          <p:nvGrpSpPr>
            <p:cNvPr id="448585" name="Group 17"/>
            <p:cNvGrpSpPr>
              <a:grpSpLocks/>
            </p:cNvGrpSpPr>
            <p:nvPr/>
          </p:nvGrpSpPr>
          <p:grpSpPr bwMode="auto">
            <a:xfrm>
              <a:off x="275" y="0"/>
              <a:ext cx="456" cy="226"/>
              <a:chOff x="0" y="0"/>
              <a:chExt cx="456" cy="226"/>
            </a:xfrm>
          </p:grpSpPr>
          <p:sp>
            <p:nvSpPr>
              <p:cNvPr id="448595" name="Rectangle 18"/>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0</a:t>
                </a:r>
              </a:p>
            </p:txBody>
          </p:sp>
          <p:sp>
            <p:nvSpPr>
              <p:cNvPr id="448596" name="Line 19"/>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86" name="Line 20"/>
            <p:cNvSpPr>
              <a:spLocks noChangeShapeType="1"/>
            </p:cNvSpPr>
            <p:nvPr/>
          </p:nvSpPr>
          <p:spPr bwMode="auto">
            <a:xfrm>
              <a:off x="0" y="123"/>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48587" name="Group 21"/>
            <p:cNvGrpSpPr>
              <a:grpSpLocks/>
            </p:cNvGrpSpPr>
            <p:nvPr/>
          </p:nvGrpSpPr>
          <p:grpSpPr bwMode="auto">
            <a:xfrm>
              <a:off x="878" y="1"/>
              <a:ext cx="456" cy="226"/>
              <a:chOff x="0" y="0"/>
              <a:chExt cx="456" cy="226"/>
            </a:xfrm>
          </p:grpSpPr>
          <p:sp>
            <p:nvSpPr>
              <p:cNvPr id="448593" name="Rectangle 22"/>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a:t>
                </a:r>
              </a:p>
            </p:txBody>
          </p:sp>
          <p:sp>
            <p:nvSpPr>
              <p:cNvPr id="448594" name="Line 23"/>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88" name="Group 24"/>
            <p:cNvGrpSpPr>
              <a:grpSpLocks/>
            </p:cNvGrpSpPr>
            <p:nvPr/>
          </p:nvGrpSpPr>
          <p:grpSpPr bwMode="auto">
            <a:xfrm>
              <a:off x="1497" y="9"/>
              <a:ext cx="456" cy="226"/>
              <a:chOff x="0" y="0"/>
              <a:chExt cx="456" cy="226"/>
            </a:xfrm>
          </p:grpSpPr>
          <p:sp>
            <p:nvSpPr>
              <p:cNvPr id="448591" name="Rectangle 25"/>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   </a:t>
                </a:r>
                <a:r>
                  <a:rPr lang="en-US" altLang="en-US" sz="2400">
                    <a:latin typeface="Times New Roman" pitchFamily="18" charset="0"/>
                  </a:rPr>
                  <a:t>⋀</a:t>
                </a:r>
              </a:p>
            </p:txBody>
          </p:sp>
          <p:sp>
            <p:nvSpPr>
              <p:cNvPr id="448592" name="Line 26"/>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89" name="Line 27"/>
            <p:cNvSpPr>
              <a:spLocks noChangeShapeType="1"/>
            </p:cNvSpPr>
            <p:nvPr/>
          </p:nvSpPr>
          <p:spPr bwMode="auto">
            <a:xfrm>
              <a:off x="603"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90" name="Line 28"/>
            <p:cNvSpPr>
              <a:spLocks noChangeShapeType="1"/>
            </p:cNvSpPr>
            <p:nvPr/>
          </p:nvSpPr>
          <p:spPr bwMode="auto">
            <a:xfrm>
              <a:off x="1225" y="124"/>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41" name="Group 29"/>
          <p:cNvGrpSpPr>
            <a:grpSpLocks/>
          </p:cNvGrpSpPr>
          <p:nvPr/>
        </p:nvGrpSpPr>
        <p:grpSpPr bwMode="auto">
          <a:xfrm>
            <a:off x="5937300" y="2876005"/>
            <a:ext cx="1157287" cy="358775"/>
            <a:chOff x="0" y="0"/>
            <a:chExt cx="729" cy="226"/>
          </a:xfrm>
        </p:grpSpPr>
        <p:grpSp>
          <p:nvGrpSpPr>
            <p:cNvPr id="448581" name="Group 30"/>
            <p:cNvGrpSpPr>
              <a:grpSpLocks/>
            </p:cNvGrpSpPr>
            <p:nvPr/>
          </p:nvGrpSpPr>
          <p:grpSpPr bwMode="auto">
            <a:xfrm>
              <a:off x="273" y="0"/>
              <a:ext cx="456" cy="226"/>
              <a:chOff x="0" y="0"/>
              <a:chExt cx="456" cy="226"/>
            </a:xfrm>
          </p:grpSpPr>
          <p:sp>
            <p:nvSpPr>
              <p:cNvPr id="448583" name="Rectangle 31"/>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a:latin typeface="Times New Roman" pitchFamily="18" charset="0"/>
                  </a:rPr>
                  <a:t>⋀</a:t>
                </a:r>
              </a:p>
            </p:txBody>
          </p:sp>
          <p:sp>
            <p:nvSpPr>
              <p:cNvPr id="448584" name="Line 32"/>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82" name="Line 33"/>
            <p:cNvSpPr>
              <a:spLocks noChangeShapeType="1"/>
            </p:cNvSpPr>
            <p:nvPr/>
          </p:nvSpPr>
          <p:spPr bwMode="auto">
            <a:xfrm>
              <a:off x="0" y="115"/>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42" name="Group 34"/>
          <p:cNvGrpSpPr>
            <a:grpSpLocks/>
          </p:cNvGrpSpPr>
          <p:nvPr/>
        </p:nvGrpSpPr>
        <p:grpSpPr bwMode="auto">
          <a:xfrm>
            <a:off x="5937300" y="3307805"/>
            <a:ext cx="1157287" cy="358775"/>
            <a:chOff x="0" y="0"/>
            <a:chExt cx="729" cy="226"/>
          </a:xfrm>
        </p:grpSpPr>
        <p:grpSp>
          <p:nvGrpSpPr>
            <p:cNvPr id="448577" name="Group 35"/>
            <p:cNvGrpSpPr>
              <a:grpSpLocks/>
            </p:cNvGrpSpPr>
            <p:nvPr/>
          </p:nvGrpSpPr>
          <p:grpSpPr bwMode="auto">
            <a:xfrm>
              <a:off x="273" y="0"/>
              <a:ext cx="456" cy="226"/>
              <a:chOff x="0" y="0"/>
              <a:chExt cx="456" cy="226"/>
            </a:xfrm>
          </p:grpSpPr>
          <p:sp>
            <p:nvSpPr>
              <p:cNvPr id="448579" name="Rectangle 36"/>
              <p:cNvSpPr>
                <a:spLocks noChangeArrowheads="1"/>
              </p:cNvSpPr>
              <p:nvPr/>
            </p:nvSpPr>
            <p:spPr bwMode="auto">
              <a:xfrm>
                <a:off x="0" y="0"/>
                <a:ext cx="456"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a:latin typeface="Times New Roman" pitchFamily="18" charset="0"/>
                  </a:rPr>
                  <a:t>⋀</a:t>
                </a:r>
              </a:p>
            </p:txBody>
          </p:sp>
          <p:sp>
            <p:nvSpPr>
              <p:cNvPr id="448580" name="Line 37"/>
              <p:cNvSpPr>
                <a:spLocks noChangeShapeType="1"/>
              </p:cNvSpPr>
              <p:nvPr/>
            </p:nvSpPr>
            <p:spPr bwMode="auto">
              <a:xfrm>
                <a:off x="251" y="0"/>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78" name="Line 38"/>
            <p:cNvSpPr>
              <a:spLocks noChangeShapeType="1"/>
            </p:cNvSpPr>
            <p:nvPr/>
          </p:nvSpPr>
          <p:spPr bwMode="auto">
            <a:xfrm>
              <a:off x="0" y="120"/>
              <a:ext cx="27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48543" name="Rectangle 39"/>
          <p:cNvSpPr>
            <a:spLocks noChangeArrowheads="1"/>
          </p:cNvSpPr>
          <p:nvPr/>
        </p:nvSpPr>
        <p:spPr bwMode="auto">
          <a:xfrm>
            <a:off x="4494262" y="1556792"/>
            <a:ext cx="358775" cy="211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lnSpc>
                <a:spcPct val="110000"/>
              </a:lnSpc>
              <a:spcBef>
                <a:spcPct val="0"/>
              </a:spcBef>
              <a:buClrTx/>
              <a:buSzTx/>
              <a:buFontTx/>
              <a:buNone/>
            </a:pPr>
            <a:r>
              <a:rPr lang="en-US" altLang="en-US" sz="2400" b="1">
                <a:latin typeface="Times New Roman" pitchFamily="18" charset="0"/>
              </a:rPr>
              <a:t>0</a:t>
            </a:r>
          </a:p>
          <a:p>
            <a:pPr eaLnBrk="1" hangingPunct="1">
              <a:lnSpc>
                <a:spcPct val="110000"/>
              </a:lnSpc>
              <a:spcBef>
                <a:spcPct val="0"/>
              </a:spcBef>
              <a:buClrTx/>
              <a:buSzTx/>
              <a:buFontTx/>
              <a:buNone/>
            </a:pPr>
            <a:r>
              <a:rPr lang="en-US" altLang="en-US" sz="2400" b="1">
                <a:latin typeface="Times New Roman" pitchFamily="18" charset="0"/>
              </a:rPr>
              <a:t>1</a:t>
            </a:r>
          </a:p>
          <a:p>
            <a:pPr eaLnBrk="1" hangingPunct="1">
              <a:lnSpc>
                <a:spcPct val="110000"/>
              </a:lnSpc>
              <a:spcBef>
                <a:spcPct val="0"/>
              </a:spcBef>
              <a:buClrTx/>
              <a:buSzTx/>
              <a:buFontTx/>
              <a:buNone/>
            </a:pPr>
            <a:r>
              <a:rPr lang="en-US" altLang="en-US" sz="2400" b="1">
                <a:latin typeface="Times New Roman" pitchFamily="18" charset="0"/>
              </a:rPr>
              <a:t>2</a:t>
            </a:r>
          </a:p>
          <a:p>
            <a:pPr eaLnBrk="1" hangingPunct="1">
              <a:lnSpc>
                <a:spcPct val="110000"/>
              </a:lnSpc>
              <a:spcBef>
                <a:spcPct val="0"/>
              </a:spcBef>
              <a:buClrTx/>
              <a:buSzTx/>
              <a:buFontTx/>
              <a:buNone/>
            </a:pPr>
            <a:r>
              <a:rPr lang="en-US" altLang="en-US" sz="2400" b="1">
                <a:latin typeface="Times New Roman" pitchFamily="18" charset="0"/>
              </a:rPr>
              <a:t>3</a:t>
            </a:r>
          </a:p>
          <a:p>
            <a:pPr eaLnBrk="1" hangingPunct="1">
              <a:lnSpc>
                <a:spcPct val="110000"/>
              </a:lnSpc>
              <a:spcBef>
                <a:spcPct val="0"/>
              </a:spcBef>
              <a:buClrTx/>
              <a:buSzTx/>
              <a:buFontTx/>
              <a:buNone/>
            </a:pPr>
            <a:r>
              <a:rPr lang="en-US" altLang="en-US" sz="2400" b="1">
                <a:latin typeface="Times New Roman" pitchFamily="18" charset="0"/>
              </a:rPr>
              <a:t>4</a:t>
            </a:r>
          </a:p>
        </p:txBody>
      </p:sp>
      <p:grpSp>
        <p:nvGrpSpPr>
          <p:cNvPr id="448545" name="Group 41"/>
          <p:cNvGrpSpPr>
            <a:grpSpLocks/>
          </p:cNvGrpSpPr>
          <p:nvPr/>
        </p:nvGrpSpPr>
        <p:grpSpPr bwMode="auto">
          <a:xfrm>
            <a:off x="4929237" y="1567905"/>
            <a:ext cx="1225550" cy="2922588"/>
            <a:chOff x="0" y="0"/>
            <a:chExt cx="772" cy="1841"/>
          </a:xfrm>
        </p:grpSpPr>
        <p:grpSp>
          <p:nvGrpSpPr>
            <p:cNvPr id="448549" name="Group 42"/>
            <p:cNvGrpSpPr>
              <a:grpSpLocks/>
            </p:cNvGrpSpPr>
            <p:nvPr/>
          </p:nvGrpSpPr>
          <p:grpSpPr bwMode="auto">
            <a:xfrm>
              <a:off x="0" y="0"/>
              <a:ext cx="772" cy="262"/>
              <a:chOff x="0" y="0"/>
              <a:chExt cx="772" cy="262"/>
            </a:xfrm>
          </p:grpSpPr>
          <p:sp>
            <p:nvSpPr>
              <p:cNvPr id="448574" name="Rectangle 43"/>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A    2     </a:t>
                </a:r>
              </a:p>
            </p:txBody>
          </p:sp>
          <p:sp>
            <p:nvSpPr>
              <p:cNvPr id="448575" name="Line 44"/>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76" name="Line 45"/>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0" name="Group 46"/>
            <p:cNvGrpSpPr>
              <a:grpSpLocks/>
            </p:cNvGrpSpPr>
            <p:nvPr/>
          </p:nvGrpSpPr>
          <p:grpSpPr bwMode="auto">
            <a:xfrm>
              <a:off x="0" y="263"/>
              <a:ext cx="772" cy="263"/>
              <a:chOff x="0" y="0"/>
              <a:chExt cx="772" cy="263"/>
            </a:xfrm>
          </p:grpSpPr>
          <p:sp>
            <p:nvSpPr>
              <p:cNvPr id="448571" name="Rectangle 47"/>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B</a:t>
                </a:r>
                <a:r>
                  <a:rPr lang="en-US" altLang="en-US" sz="2400" b="1" baseline="-20000" dirty="0">
                    <a:latin typeface="Times New Roman" pitchFamily="18" charset="0"/>
                  </a:rPr>
                  <a:t> </a:t>
                </a:r>
                <a:r>
                  <a:rPr lang="en-US" altLang="en-US" sz="2400" b="1" dirty="0">
                    <a:latin typeface="Times New Roman" pitchFamily="18" charset="0"/>
                  </a:rPr>
                  <a:t>   0  </a:t>
                </a:r>
                <a:r>
                  <a:rPr lang="en-US" altLang="en-US" sz="2400" dirty="0">
                    <a:latin typeface="Times New Roman" pitchFamily="18" charset="0"/>
                  </a:rPr>
                  <a:t>⋀</a:t>
                </a:r>
              </a:p>
            </p:txBody>
          </p:sp>
          <p:sp>
            <p:nvSpPr>
              <p:cNvPr id="448572" name="Line 48"/>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73" name="Line 49"/>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1" name="Group 50"/>
            <p:cNvGrpSpPr>
              <a:grpSpLocks/>
            </p:cNvGrpSpPr>
            <p:nvPr/>
          </p:nvGrpSpPr>
          <p:grpSpPr bwMode="auto">
            <a:xfrm>
              <a:off x="0" y="527"/>
              <a:ext cx="772" cy="262"/>
              <a:chOff x="0" y="0"/>
              <a:chExt cx="772" cy="262"/>
            </a:xfrm>
          </p:grpSpPr>
          <p:sp>
            <p:nvSpPr>
              <p:cNvPr id="448568" name="Rectangle 51"/>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C    3</a:t>
                </a:r>
              </a:p>
            </p:txBody>
          </p:sp>
          <p:sp>
            <p:nvSpPr>
              <p:cNvPr id="448569" name="Line 52"/>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70" name="Line 53"/>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2" name="Group 54"/>
            <p:cNvGrpSpPr>
              <a:grpSpLocks/>
            </p:cNvGrpSpPr>
            <p:nvPr/>
          </p:nvGrpSpPr>
          <p:grpSpPr bwMode="auto">
            <a:xfrm>
              <a:off x="0" y="790"/>
              <a:ext cx="772" cy="262"/>
              <a:chOff x="0" y="0"/>
              <a:chExt cx="772" cy="262"/>
            </a:xfrm>
          </p:grpSpPr>
          <p:sp>
            <p:nvSpPr>
              <p:cNvPr id="448565" name="Rectangle 55"/>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D    1</a:t>
                </a:r>
              </a:p>
            </p:txBody>
          </p:sp>
          <p:sp>
            <p:nvSpPr>
              <p:cNvPr id="448566" name="Line 56"/>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67" name="Line 57"/>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3" name="Group 58"/>
            <p:cNvGrpSpPr>
              <a:grpSpLocks/>
            </p:cNvGrpSpPr>
            <p:nvPr/>
          </p:nvGrpSpPr>
          <p:grpSpPr bwMode="auto">
            <a:xfrm>
              <a:off x="0" y="1317"/>
              <a:ext cx="772" cy="262"/>
              <a:chOff x="0" y="0"/>
              <a:chExt cx="772" cy="262"/>
            </a:xfrm>
          </p:grpSpPr>
          <p:sp>
            <p:nvSpPr>
              <p:cNvPr id="448562" name="Rectangle 59"/>
              <p:cNvSpPr>
                <a:spLocks noChangeArrowheads="1"/>
              </p:cNvSpPr>
              <p:nvPr/>
            </p:nvSpPr>
            <p:spPr bwMode="auto">
              <a:xfrm>
                <a:off x="0" y="0"/>
                <a:ext cx="772" cy="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宋体" pitchFamily="2" charset="-122"/>
                  </a:rPr>
                  <a:t>┇</a:t>
                </a:r>
                <a:r>
                  <a:rPr lang="zh-CN" altLang="en-US" sz="2400" b="1">
                    <a:latin typeface="Times New Roman" pitchFamily="18" charset="0"/>
                  </a:rPr>
                  <a:t> ┇ ┇</a:t>
                </a:r>
              </a:p>
            </p:txBody>
          </p:sp>
          <p:sp>
            <p:nvSpPr>
              <p:cNvPr id="448563" name="Line 60"/>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64" name="Line 61"/>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4" name="Group 62"/>
            <p:cNvGrpSpPr>
              <a:grpSpLocks/>
            </p:cNvGrpSpPr>
            <p:nvPr/>
          </p:nvGrpSpPr>
          <p:grpSpPr bwMode="auto">
            <a:xfrm>
              <a:off x="0" y="1579"/>
              <a:ext cx="772" cy="262"/>
              <a:chOff x="0" y="0"/>
              <a:chExt cx="772" cy="262"/>
            </a:xfrm>
          </p:grpSpPr>
          <p:sp>
            <p:nvSpPr>
              <p:cNvPr id="448559" name="Rectangle 63"/>
              <p:cNvSpPr>
                <a:spLocks noChangeArrowheads="1"/>
              </p:cNvSpPr>
              <p:nvPr/>
            </p:nvSpPr>
            <p:spPr bwMode="auto">
              <a:xfrm>
                <a:off x="0" y="0"/>
                <a:ext cx="772" cy="2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2400" b="1">
                  <a:latin typeface="Times New Roman" pitchFamily="18" charset="0"/>
                </a:endParaRPr>
              </a:p>
            </p:txBody>
          </p:sp>
          <p:sp>
            <p:nvSpPr>
              <p:cNvPr id="448560" name="Line 64"/>
              <p:cNvSpPr>
                <a:spLocks noChangeShapeType="1"/>
              </p:cNvSpPr>
              <p:nvPr/>
            </p:nvSpPr>
            <p:spPr bwMode="auto">
              <a:xfrm>
                <a:off x="553"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61" name="Line 65"/>
              <p:cNvSpPr>
                <a:spLocks noChangeShapeType="1"/>
              </p:cNvSpPr>
              <p:nvPr/>
            </p:nvSpPr>
            <p:spPr bwMode="auto">
              <a:xfrm>
                <a:off x="302" y="0"/>
                <a:ext cx="0"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8555" name="Group 66"/>
            <p:cNvGrpSpPr>
              <a:grpSpLocks/>
            </p:cNvGrpSpPr>
            <p:nvPr/>
          </p:nvGrpSpPr>
          <p:grpSpPr bwMode="auto">
            <a:xfrm>
              <a:off x="0" y="1053"/>
              <a:ext cx="772" cy="263"/>
              <a:chOff x="0" y="0"/>
              <a:chExt cx="772" cy="263"/>
            </a:xfrm>
          </p:grpSpPr>
          <p:sp>
            <p:nvSpPr>
              <p:cNvPr id="448556" name="Rectangle 67"/>
              <p:cNvSpPr>
                <a:spLocks noChangeArrowheads="1"/>
              </p:cNvSpPr>
              <p:nvPr/>
            </p:nvSpPr>
            <p:spPr bwMode="auto">
              <a:xfrm>
                <a:off x="0" y="0"/>
                <a:ext cx="772" cy="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E   1 </a:t>
                </a:r>
              </a:p>
            </p:txBody>
          </p:sp>
          <p:sp>
            <p:nvSpPr>
              <p:cNvPr id="448557" name="Line 68"/>
              <p:cNvSpPr>
                <a:spLocks noChangeShapeType="1"/>
              </p:cNvSpPr>
              <p:nvPr/>
            </p:nvSpPr>
            <p:spPr bwMode="auto">
              <a:xfrm>
                <a:off x="553"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58" name="Line 69"/>
              <p:cNvSpPr>
                <a:spLocks noChangeShapeType="1"/>
              </p:cNvSpPr>
              <p:nvPr/>
            </p:nvSpPr>
            <p:spPr bwMode="auto">
              <a:xfrm>
                <a:off x="302" y="0"/>
                <a:ext cx="0" cy="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48546" name="未知"/>
          <p:cNvSpPr>
            <a:spLocks/>
          </p:cNvSpPr>
          <p:nvPr/>
        </p:nvSpPr>
        <p:spPr bwMode="auto">
          <a:xfrm flipV="1">
            <a:off x="5942062" y="1631405"/>
            <a:ext cx="1584325" cy="69850"/>
          </a:xfrm>
          <a:custGeom>
            <a:avLst/>
            <a:gdLst>
              <a:gd name="T0" fmla="*/ 0 w 816"/>
              <a:gd name="T1" fmla="*/ 0 h 1"/>
              <a:gd name="T2" fmla="*/ 1221 w 816"/>
              <a:gd name="T3" fmla="*/ 0 h 1"/>
              <a:gd name="T4" fmla="*/ 0 60000 65536"/>
              <a:gd name="T5" fmla="*/ 0 60000 65536"/>
            </a:gdLst>
            <a:ahLst/>
            <a:cxnLst>
              <a:cxn ang="T4">
                <a:pos x="T0" y="T1"/>
              </a:cxn>
              <a:cxn ang="T5">
                <a:pos x="T2" y="T3"/>
              </a:cxn>
            </a:cxnLst>
            <a:rect l="0" t="0" r="r" b="b"/>
            <a:pathLst>
              <a:path w="816" h="1">
                <a:moveTo>
                  <a:pt x="0" y="0"/>
                </a:moveTo>
                <a:cubicBezTo>
                  <a:pt x="340" y="0"/>
                  <a:pt x="680" y="0"/>
                  <a:pt x="816" y="0"/>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48" name="未知"/>
          <p:cNvSpPr>
            <a:spLocks/>
          </p:cNvSpPr>
          <p:nvPr/>
        </p:nvSpPr>
        <p:spPr bwMode="auto">
          <a:xfrm>
            <a:off x="5942062" y="2150517"/>
            <a:ext cx="2362200" cy="342900"/>
          </a:xfrm>
          <a:custGeom>
            <a:avLst/>
            <a:gdLst>
              <a:gd name="T0" fmla="*/ 0 w 1488"/>
              <a:gd name="T1" fmla="*/ 216 h 216"/>
              <a:gd name="T2" fmla="*/ 240 w 1488"/>
              <a:gd name="T3" fmla="*/ 72 h 216"/>
              <a:gd name="T4" fmla="*/ 1056 w 1488"/>
              <a:gd name="T5" fmla="*/ 24 h 216"/>
              <a:gd name="T6" fmla="*/ 1488 w 1488"/>
              <a:gd name="T7" fmla="*/ 216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8" h="216">
                <a:moveTo>
                  <a:pt x="0" y="216"/>
                </a:moveTo>
                <a:cubicBezTo>
                  <a:pt x="32" y="160"/>
                  <a:pt x="64" y="104"/>
                  <a:pt x="240" y="72"/>
                </a:cubicBezTo>
                <a:cubicBezTo>
                  <a:pt x="416" y="40"/>
                  <a:pt x="848" y="0"/>
                  <a:pt x="1056" y="24"/>
                </a:cubicBezTo>
                <a:cubicBezTo>
                  <a:pt x="1264" y="48"/>
                  <a:pt x="1416" y="184"/>
                  <a:pt x="1488" y="216"/>
                </a:cubicBezTo>
              </a:path>
            </a:pathLst>
          </a:custGeom>
          <a:noFill/>
          <a:ln w="28575" cap="flat" cmpd="sng">
            <a:solidFill>
              <a:schemeClr va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8517" name="Rectangle 73"/>
          <p:cNvSpPr>
            <a:spLocks noChangeArrowheads="1"/>
          </p:cNvSpPr>
          <p:nvPr/>
        </p:nvSpPr>
        <p:spPr bwMode="auto">
          <a:xfrm>
            <a:off x="1979613" y="4984205"/>
            <a:ext cx="38512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Times New Roman" pitchFamily="18" charset="0"/>
              </a:rPr>
              <a:t>有向图广度优先搜索遍历</a:t>
            </a:r>
          </a:p>
        </p:txBody>
      </p:sp>
      <p:sp>
        <p:nvSpPr>
          <p:cNvPr id="448519" name="Rectangle 75"/>
          <p:cNvSpPr>
            <a:spLocks noChangeArrowheads="1"/>
          </p:cNvSpPr>
          <p:nvPr/>
        </p:nvSpPr>
        <p:spPr bwMode="auto">
          <a:xfrm>
            <a:off x="815097" y="4055514"/>
            <a:ext cx="2178658" cy="542928"/>
          </a:xfrm>
          <a:prstGeom prst="rect">
            <a:avLst/>
          </a:prstGeom>
          <a:noFill/>
          <a:ln w="9525">
            <a:noFill/>
            <a:miter lim="800000"/>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(a)   </a:t>
            </a:r>
            <a:r>
              <a:rPr lang="zh-CN" altLang="en-US" sz="2400" b="1" dirty="0">
                <a:latin typeface="Times New Roman" pitchFamily="18" charset="0"/>
              </a:rPr>
              <a:t>有向图</a:t>
            </a:r>
            <a:r>
              <a:rPr lang="en-US" altLang="en-US" sz="2400" b="1" dirty="0">
                <a:latin typeface="Times New Roman" pitchFamily="18" charset="0"/>
              </a:rPr>
              <a:t>G’</a:t>
            </a:r>
          </a:p>
        </p:txBody>
      </p:sp>
      <p:sp>
        <p:nvSpPr>
          <p:cNvPr id="448521" name="Oval 77"/>
          <p:cNvSpPr>
            <a:spLocks noChangeArrowheads="1"/>
          </p:cNvSpPr>
          <p:nvPr/>
        </p:nvSpPr>
        <p:spPr bwMode="auto">
          <a:xfrm>
            <a:off x="395536" y="2011548"/>
            <a:ext cx="644638" cy="604141"/>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dirty="0">
                <a:latin typeface="Times New Roman" pitchFamily="18" charset="0"/>
              </a:rPr>
              <a:t>A</a:t>
            </a:r>
            <a:endParaRPr lang="en-US" altLang="en-US" baseline="-20000" dirty="0">
              <a:latin typeface="Times New Roman" pitchFamily="18" charset="0"/>
            </a:endParaRPr>
          </a:p>
        </p:txBody>
      </p:sp>
      <p:sp>
        <p:nvSpPr>
          <p:cNvPr id="448522" name="Oval 78"/>
          <p:cNvSpPr>
            <a:spLocks noChangeArrowheads="1"/>
          </p:cNvSpPr>
          <p:nvPr/>
        </p:nvSpPr>
        <p:spPr bwMode="auto">
          <a:xfrm>
            <a:off x="432685" y="3257089"/>
            <a:ext cx="644638" cy="604141"/>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dirty="0">
                <a:latin typeface="Times New Roman" pitchFamily="18" charset="0"/>
              </a:rPr>
              <a:t>B</a:t>
            </a:r>
            <a:endParaRPr lang="en-US" altLang="en-US" baseline="-20000" dirty="0">
              <a:latin typeface="Times New Roman" pitchFamily="18" charset="0"/>
            </a:endParaRPr>
          </a:p>
        </p:txBody>
      </p:sp>
      <p:sp>
        <p:nvSpPr>
          <p:cNvPr id="448523" name="Oval 79"/>
          <p:cNvSpPr>
            <a:spLocks noChangeArrowheads="1"/>
          </p:cNvSpPr>
          <p:nvPr/>
        </p:nvSpPr>
        <p:spPr bwMode="auto">
          <a:xfrm>
            <a:off x="1745998" y="3235798"/>
            <a:ext cx="644638" cy="604141"/>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dirty="0">
                <a:latin typeface="Times New Roman" pitchFamily="18" charset="0"/>
              </a:rPr>
              <a:t>C</a:t>
            </a:r>
            <a:endParaRPr lang="en-US" altLang="en-US" baseline="-20000" dirty="0">
              <a:latin typeface="Times New Roman" pitchFamily="18" charset="0"/>
            </a:endParaRPr>
          </a:p>
        </p:txBody>
      </p:sp>
      <p:sp>
        <p:nvSpPr>
          <p:cNvPr id="448524" name="Oval 80"/>
          <p:cNvSpPr>
            <a:spLocks noChangeArrowheads="1"/>
          </p:cNvSpPr>
          <p:nvPr/>
        </p:nvSpPr>
        <p:spPr bwMode="auto">
          <a:xfrm>
            <a:off x="1638923" y="1628304"/>
            <a:ext cx="644638" cy="604141"/>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dirty="0">
                <a:latin typeface="Times New Roman" pitchFamily="18" charset="0"/>
              </a:rPr>
              <a:t>D</a:t>
            </a:r>
            <a:endParaRPr lang="en-US" altLang="en-US" baseline="-20000" dirty="0">
              <a:latin typeface="Times New Roman" pitchFamily="18" charset="0"/>
            </a:endParaRPr>
          </a:p>
        </p:txBody>
      </p:sp>
      <p:sp>
        <p:nvSpPr>
          <p:cNvPr id="448525" name="Line 81"/>
          <p:cNvSpPr>
            <a:spLocks noChangeShapeType="1"/>
          </p:cNvSpPr>
          <p:nvPr/>
        </p:nvSpPr>
        <p:spPr bwMode="auto">
          <a:xfrm>
            <a:off x="710207" y="2636980"/>
            <a:ext cx="0" cy="644062"/>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6" name="Line 82"/>
          <p:cNvSpPr>
            <a:spLocks noChangeShapeType="1"/>
          </p:cNvSpPr>
          <p:nvPr/>
        </p:nvSpPr>
        <p:spPr bwMode="auto">
          <a:xfrm>
            <a:off x="2021335" y="2221799"/>
            <a:ext cx="0" cy="1024644"/>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7" name="Line 83"/>
          <p:cNvSpPr>
            <a:spLocks noChangeShapeType="1"/>
          </p:cNvSpPr>
          <p:nvPr/>
        </p:nvSpPr>
        <p:spPr bwMode="auto">
          <a:xfrm>
            <a:off x="968062" y="2511893"/>
            <a:ext cx="830381" cy="870282"/>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8" name="Line 84"/>
          <p:cNvSpPr>
            <a:spLocks noChangeShapeType="1"/>
          </p:cNvSpPr>
          <p:nvPr/>
        </p:nvSpPr>
        <p:spPr bwMode="auto">
          <a:xfrm flipV="1">
            <a:off x="1037989" y="2011548"/>
            <a:ext cx="616230" cy="271464"/>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29" name="Line 85"/>
          <p:cNvSpPr>
            <a:spLocks noChangeShapeType="1"/>
          </p:cNvSpPr>
          <p:nvPr/>
        </p:nvSpPr>
        <p:spPr bwMode="auto">
          <a:xfrm>
            <a:off x="1072952" y="3568475"/>
            <a:ext cx="683972" cy="0"/>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0" name="Oval 86"/>
          <p:cNvSpPr>
            <a:spLocks noChangeArrowheads="1"/>
          </p:cNvSpPr>
          <p:nvPr/>
        </p:nvSpPr>
        <p:spPr bwMode="auto">
          <a:xfrm>
            <a:off x="2775234" y="2514555"/>
            <a:ext cx="644638" cy="604141"/>
          </a:xfrm>
          <a:prstGeom prst="ellipse">
            <a:avLst/>
          </a:prstGeom>
          <a:noFill/>
          <a:ln w="38100">
            <a:solidFill>
              <a:schemeClr val="tx1"/>
            </a:solidFill>
            <a:round/>
            <a:headEnd w="lg" len="lg"/>
            <a:tailEnd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dirty="0">
                <a:latin typeface="Times New Roman" pitchFamily="18" charset="0"/>
              </a:rPr>
              <a:t>E</a:t>
            </a:r>
            <a:endParaRPr lang="en-US" altLang="en-US" baseline="-20000" dirty="0">
              <a:latin typeface="Times New Roman" pitchFamily="18" charset="0"/>
            </a:endParaRPr>
          </a:p>
        </p:txBody>
      </p:sp>
      <p:sp>
        <p:nvSpPr>
          <p:cNvPr id="448531" name="Line 87"/>
          <p:cNvSpPr>
            <a:spLocks noChangeShapeType="1"/>
          </p:cNvSpPr>
          <p:nvPr/>
        </p:nvSpPr>
        <p:spPr bwMode="auto">
          <a:xfrm>
            <a:off x="2283561" y="2011548"/>
            <a:ext cx="734232" cy="510991"/>
          </a:xfrm>
          <a:prstGeom prst="line">
            <a:avLst/>
          </a:prstGeom>
          <a:noFill/>
          <a:ln w="38100">
            <a:solidFill>
              <a:schemeClr val="tx1"/>
            </a:solidFill>
            <a:round/>
            <a:headEnd type="triangle" w="lg" len="lg"/>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2" name="Line 88"/>
          <p:cNvSpPr>
            <a:spLocks noChangeShapeType="1"/>
          </p:cNvSpPr>
          <p:nvPr/>
        </p:nvSpPr>
        <p:spPr bwMode="auto">
          <a:xfrm flipV="1">
            <a:off x="2388451" y="3054822"/>
            <a:ext cx="524451" cy="510991"/>
          </a:xfrm>
          <a:prstGeom prst="line">
            <a:avLst/>
          </a:prstGeom>
          <a:noFill/>
          <a:ln w="38100">
            <a:solidFill>
              <a:schemeClr val="tx1"/>
            </a:solidFill>
            <a:round/>
            <a:headEnd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3" name="未知"/>
          <p:cNvSpPr>
            <a:spLocks/>
          </p:cNvSpPr>
          <p:nvPr/>
        </p:nvSpPr>
        <p:spPr bwMode="auto">
          <a:xfrm>
            <a:off x="919987" y="1745406"/>
            <a:ext cx="734232" cy="298078"/>
          </a:xfrm>
          <a:custGeom>
            <a:avLst/>
            <a:gdLst>
              <a:gd name="T0" fmla="*/ 0 w 336"/>
              <a:gd name="T1" fmla="*/ 112 h 112"/>
              <a:gd name="T2" fmla="*/ 144 w 336"/>
              <a:gd name="T3" fmla="*/ 16 h 112"/>
              <a:gd name="T4" fmla="*/ 336 w 336"/>
              <a:gd name="T5" fmla="*/ 16 h 112"/>
              <a:gd name="T6" fmla="*/ 0 60000 65536"/>
              <a:gd name="T7" fmla="*/ 0 60000 65536"/>
              <a:gd name="T8" fmla="*/ 0 60000 65536"/>
            </a:gdLst>
            <a:ahLst/>
            <a:cxnLst>
              <a:cxn ang="T6">
                <a:pos x="T0" y="T1"/>
              </a:cxn>
              <a:cxn ang="T7">
                <a:pos x="T2" y="T3"/>
              </a:cxn>
              <a:cxn ang="T8">
                <a:pos x="T4" y="T5"/>
              </a:cxn>
            </a:cxnLst>
            <a:rect l="0" t="0" r="r" b="b"/>
            <a:pathLst>
              <a:path w="336" h="112">
                <a:moveTo>
                  <a:pt x="0" y="112"/>
                </a:moveTo>
                <a:cubicBezTo>
                  <a:pt x="44" y="72"/>
                  <a:pt x="88" y="32"/>
                  <a:pt x="144" y="16"/>
                </a:cubicBezTo>
                <a:cubicBezTo>
                  <a:pt x="200" y="0"/>
                  <a:pt x="304" y="16"/>
                  <a:pt x="336" y="16"/>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4" name="未知"/>
          <p:cNvSpPr>
            <a:spLocks/>
          </p:cNvSpPr>
          <p:nvPr/>
        </p:nvSpPr>
        <p:spPr bwMode="auto">
          <a:xfrm>
            <a:off x="430499" y="2618350"/>
            <a:ext cx="227262" cy="638739"/>
          </a:xfrm>
          <a:custGeom>
            <a:avLst/>
            <a:gdLst>
              <a:gd name="T0" fmla="*/ 104 w 104"/>
              <a:gd name="T1" fmla="*/ 0 h 240"/>
              <a:gd name="T2" fmla="*/ 8 w 104"/>
              <a:gd name="T3" fmla="*/ 96 h 240"/>
              <a:gd name="T4" fmla="*/ 56 w 104"/>
              <a:gd name="T5" fmla="*/ 240 h 240"/>
              <a:gd name="T6" fmla="*/ 0 60000 65536"/>
              <a:gd name="T7" fmla="*/ 0 60000 65536"/>
              <a:gd name="T8" fmla="*/ 0 60000 65536"/>
            </a:gdLst>
            <a:ahLst/>
            <a:cxnLst>
              <a:cxn ang="T6">
                <a:pos x="T0" y="T1"/>
              </a:cxn>
              <a:cxn ang="T7">
                <a:pos x="T2" y="T3"/>
              </a:cxn>
              <a:cxn ang="T8">
                <a:pos x="T4" y="T5"/>
              </a:cxn>
            </a:cxnLst>
            <a:rect l="0" t="0" r="r" b="b"/>
            <a:pathLst>
              <a:path w="104" h="240">
                <a:moveTo>
                  <a:pt x="104" y="0"/>
                </a:moveTo>
                <a:cubicBezTo>
                  <a:pt x="60" y="28"/>
                  <a:pt x="16" y="56"/>
                  <a:pt x="8" y="96"/>
                </a:cubicBezTo>
                <a:cubicBezTo>
                  <a:pt x="0" y="136"/>
                  <a:pt x="48" y="216"/>
                  <a:pt x="56" y="240"/>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448536" name="未知"/>
          <p:cNvSpPr>
            <a:spLocks/>
          </p:cNvSpPr>
          <p:nvPr/>
        </p:nvSpPr>
        <p:spPr bwMode="auto">
          <a:xfrm>
            <a:off x="2370969" y="3129341"/>
            <a:ext cx="734232" cy="596157"/>
          </a:xfrm>
          <a:custGeom>
            <a:avLst/>
            <a:gdLst>
              <a:gd name="T0" fmla="*/ 0 w 336"/>
              <a:gd name="T1" fmla="*/ 192 h 224"/>
              <a:gd name="T2" fmla="*/ 192 w 336"/>
              <a:gd name="T3" fmla="*/ 192 h 224"/>
              <a:gd name="T4" fmla="*/ 336 w 336"/>
              <a:gd name="T5" fmla="*/ 0 h 224"/>
              <a:gd name="T6" fmla="*/ 0 60000 65536"/>
              <a:gd name="T7" fmla="*/ 0 60000 65536"/>
              <a:gd name="T8" fmla="*/ 0 60000 65536"/>
            </a:gdLst>
            <a:ahLst/>
            <a:cxnLst>
              <a:cxn ang="T6">
                <a:pos x="T0" y="T1"/>
              </a:cxn>
              <a:cxn ang="T7">
                <a:pos x="T2" y="T3"/>
              </a:cxn>
              <a:cxn ang="T8">
                <a:pos x="T4" y="T5"/>
              </a:cxn>
            </a:cxnLst>
            <a:rect l="0" t="0" r="r" b="b"/>
            <a:pathLst>
              <a:path w="336" h="224">
                <a:moveTo>
                  <a:pt x="0" y="192"/>
                </a:moveTo>
                <a:cubicBezTo>
                  <a:pt x="68" y="208"/>
                  <a:pt x="136" y="224"/>
                  <a:pt x="192" y="192"/>
                </a:cubicBezTo>
                <a:cubicBezTo>
                  <a:pt x="248" y="160"/>
                  <a:pt x="312" y="32"/>
                  <a:pt x="336" y="0"/>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93" name="Line 71"/>
          <p:cNvSpPr>
            <a:spLocks noChangeShapeType="1"/>
          </p:cNvSpPr>
          <p:nvPr/>
        </p:nvSpPr>
        <p:spPr bwMode="auto">
          <a:xfrm>
            <a:off x="5868144" y="1844328"/>
            <a:ext cx="609600" cy="0"/>
          </a:xfrm>
          <a:prstGeom prst="line">
            <a:avLst/>
          </a:prstGeom>
          <a:noFill/>
          <a:ln w="28575">
            <a:solidFill>
              <a:schemeClr va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 name="Line 71">
            <a:extLst>
              <a:ext uri="{FF2B5EF4-FFF2-40B4-BE49-F238E27FC236}">
                <a16:creationId xmlns:a16="http://schemas.microsoft.com/office/drawing/2014/main" id="{8EA6ACB9-8DD0-4708-972D-3D26C917FAC7}"/>
              </a:ext>
            </a:extLst>
          </p:cNvPr>
          <p:cNvSpPr>
            <a:spLocks noChangeShapeType="1"/>
          </p:cNvSpPr>
          <p:nvPr/>
        </p:nvSpPr>
        <p:spPr bwMode="auto">
          <a:xfrm>
            <a:off x="5868144" y="3114463"/>
            <a:ext cx="609600" cy="0"/>
          </a:xfrm>
          <a:prstGeom prst="line">
            <a:avLst/>
          </a:prstGeom>
          <a:noFill/>
          <a:ln w="28575">
            <a:solidFill>
              <a:schemeClr va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9" name="未知">
            <a:extLst>
              <a:ext uri="{FF2B5EF4-FFF2-40B4-BE49-F238E27FC236}">
                <a16:creationId xmlns:a16="http://schemas.microsoft.com/office/drawing/2014/main" id="{33AB36A2-20E0-4319-9CF3-A69391743332}"/>
              </a:ext>
            </a:extLst>
          </p:cNvPr>
          <p:cNvSpPr>
            <a:spLocks/>
          </p:cNvSpPr>
          <p:nvPr/>
        </p:nvSpPr>
        <p:spPr bwMode="auto">
          <a:xfrm rot="5585020" flipV="1">
            <a:off x="1386750" y="2628504"/>
            <a:ext cx="899591" cy="194628"/>
          </a:xfrm>
          <a:custGeom>
            <a:avLst/>
            <a:gdLst>
              <a:gd name="T0" fmla="*/ 0 w 336"/>
              <a:gd name="T1" fmla="*/ 112 h 112"/>
              <a:gd name="T2" fmla="*/ 144 w 336"/>
              <a:gd name="T3" fmla="*/ 16 h 112"/>
              <a:gd name="T4" fmla="*/ 336 w 336"/>
              <a:gd name="T5" fmla="*/ 16 h 112"/>
              <a:gd name="T6" fmla="*/ 0 60000 65536"/>
              <a:gd name="T7" fmla="*/ 0 60000 65536"/>
              <a:gd name="T8" fmla="*/ 0 60000 65536"/>
            </a:gdLst>
            <a:ahLst/>
            <a:cxnLst>
              <a:cxn ang="T6">
                <a:pos x="T0" y="T1"/>
              </a:cxn>
              <a:cxn ang="T7">
                <a:pos x="T2" y="T3"/>
              </a:cxn>
              <a:cxn ang="T8">
                <a:pos x="T4" y="T5"/>
              </a:cxn>
            </a:cxnLst>
            <a:rect l="0" t="0" r="r" b="b"/>
            <a:pathLst>
              <a:path w="336" h="112">
                <a:moveTo>
                  <a:pt x="0" y="112"/>
                </a:moveTo>
                <a:cubicBezTo>
                  <a:pt x="44" y="72"/>
                  <a:pt x="88" y="32"/>
                  <a:pt x="144" y="16"/>
                </a:cubicBezTo>
                <a:cubicBezTo>
                  <a:pt x="200" y="0"/>
                  <a:pt x="304" y="16"/>
                  <a:pt x="336" y="16"/>
                </a:cubicBezTo>
              </a:path>
            </a:pathLst>
          </a:custGeom>
          <a:noFill/>
          <a:ln w="38100" cap="flat" cmpd="sng">
            <a:solidFill>
              <a:schemeClr val="hlink"/>
            </a:solidFill>
            <a:prstDash val="dash"/>
            <a:round/>
            <a:headEnd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3" name="箭头: 右 2">
            <a:extLst>
              <a:ext uri="{FF2B5EF4-FFF2-40B4-BE49-F238E27FC236}">
                <a16:creationId xmlns:a16="http://schemas.microsoft.com/office/drawing/2014/main" id="{555CDFC1-3F76-41A7-8A89-0E7FEDEC9A25}"/>
              </a:ext>
            </a:extLst>
          </p:cNvPr>
          <p:cNvSpPr/>
          <p:nvPr/>
        </p:nvSpPr>
        <p:spPr>
          <a:xfrm>
            <a:off x="3923928" y="1564053"/>
            <a:ext cx="501604" cy="3587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1</a:t>
            </a:r>
            <a:endParaRPr lang="zh-CN" altLang="en-US" dirty="0"/>
          </a:p>
        </p:txBody>
      </p:sp>
      <p:sp>
        <p:nvSpPr>
          <p:cNvPr id="91" name="箭头: 右 90">
            <a:extLst>
              <a:ext uri="{FF2B5EF4-FFF2-40B4-BE49-F238E27FC236}">
                <a16:creationId xmlns:a16="http://schemas.microsoft.com/office/drawing/2014/main" id="{56CBEF9A-98B9-42C5-B3B5-74338593AE8B}"/>
              </a:ext>
            </a:extLst>
          </p:cNvPr>
          <p:cNvSpPr/>
          <p:nvPr/>
        </p:nvSpPr>
        <p:spPr>
          <a:xfrm>
            <a:off x="3923928" y="1988344"/>
            <a:ext cx="501604" cy="3587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2</a:t>
            </a:r>
            <a:endParaRPr lang="zh-CN" altLang="en-US" dirty="0"/>
          </a:p>
        </p:txBody>
      </p:sp>
      <p:sp>
        <p:nvSpPr>
          <p:cNvPr id="92" name="箭头: 右 91">
            <a:extLst>
              <a:ext uri="{FF2B5EF4-FFF2-40B4-BE49-F238E27FC236}">
                <a16:creationId xmlns:a16="http://schemas.microsoft.com/office/drawing/2014/main" id="{4D3D52B4-A9BB-4F7B-B2DF-4D3684EB6956}"/>
              </a:ext>
            </a:extLst>
          </p:cNvPr>
          <p:cNvSpPr/>
          <p:nvPr/>
        </p:nvSpPr>
        <p:spPr>
          <a:xfrm>
            <a:off x="3923928" y="2853705"/>
            <a:ext cx="501604" cy="3587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3</a:t>
            </a:r>
            <a:endParaRPr lang="zh-CN" altLang="en-US" dirty="0"/>
          </a:p>
        </p:txBody>
      </p:sp>
      <p:sp>
        <p:nvSpPr>
          <p:cNvPr id="94" name="箭头: 右 93">
            <a:extLst>
              <a:ext uri="{FF2B5EF4-FFF2-40B4-BE49-F238E27FC236}">
                <a16:creationId xmlns:a16="http://schemas.microsoft.com/office/drawing/2014/main" id="{3C28E5A1-F8C8-456F-9FAF-535831F6BB54}"/>
              </a:ext>
            </a:extLst>
          </p:cNvPr>
          <p:cNvSpPr/>
          <p:nvPr/>
        </p:nvSpPr>
        <p:spPr>
          <a:xfrm>
            <a:off x="3922968" y="2420392"/>
            <a:ext cx="501604" cy="3587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4</a:t>
            </a:r>
            <a:endParaRPr lang="zh-CN" altLang="en-US" dirty="0"/>
          </a:p>
        </p:txBody>
      </p:sp>
      <p:sp>
        <p:nvSpPr>
          <p:cNvPr id="95" name="箭头: 右 94">
            <a:extLst>
              <a:ext uri="{FF2B5EF4-FFF2-40B4-BE49-F238E27FC236}">
                <a16:creationId xmlns:a16="http://schemas.microsoft.com/office/drawing/2014/main" id="{150E41C3-2B2E-43B0-98C8-5B2AD8125804}"/>
              </a:ext>
            </a:extLst>
          </p:cNvPr>
          <p:cNvSpPr/>
          <p:nvPr/>
        </p:nvSpPr>
        <p:spPr>
          <a:xfrm>
            <a:off x="3931322" y="3320675"/>
            <a:ext cx="501604" cy="35877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5</a:t>
            </a:r>
            <a:endParaRPr lang="zh-CN" altLang="en-US" dirty="0"/>
          </a:p>
        </p:txBody>
      </p:sp>
      <p:sp>
        <p:nvSpPr>
          <p:cNvPr id="96" name="Rectangle 40">
            <a:extLst>
              <a:ext uri="{FF2B5EF4-FFF2-40B4-BE49-F238E27FC236}">
                <a16:creationId xmlns:a16="http://schemas.microsoft.com/office/drawing/2014/main" id="{295B17EE-DEDD-458E-9C17-099671BB493A}"/>
              </a:ext>
            </a:extLst>
          </p:cNvPr>
          <p:cNvSpPr>
            <a:spLocks noChangeArrowheads="1"/>
          </p:cNvSpPr>
          <p:nvPr/>
        </p:nvSpPr>
        <p:spPr bwMode="auto">
          <a:xfrm>
            <a:off x="2907587" y="4004568"/>
            <a:ext cx="1945450" cy="54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r" eaLnBrk="1" hangingPunct="1">
              <a:spcBef>
                <a:spcPct val="0"/>
              </a:spcBef>
              <a:buClrTx/>
              <a:buSzTx/>
              <a:buFontTx/>
              <a:buNone/>
            </a:pPr>
            <a:r>
              <a:rPr lang="en-US" altLang="en-US" sz="2000" b="1" dirty="0">
                <a:latin typeface="Times New Roman" pitchFamily="18" charset="0"/>
              </a:rPr>
              <a:t>MAX_VEX</a:t>
            </a:r>
            <a:r>
              <a:rPr lang="en-US" altLang="zh-CN" sz="2000" b="1" dirty="0">
                <a:latin typeface="Times New Roman" pitchFamily="18" charset="0"/>
              </a:rPr>
              <a:t>TEX</a:t>
            </a:r>
          </a:p>
          <a:p>
            <a:pPr algn="r" eaLnBrk="1" hangingPunct="1">
              <a:spcBef>
                <a:spcPct val="0"/>
              </a:spcBef>
              <a:buClrTx/>
              <a:buSzTx/>
              <a:buFontTx/>
              <a:buNone/>
            </a:pPr>
            <a:r>
              <a:rPr lang="en-US" altLang="zh-CN" sz="2000" b="1" dirty="0">
                <a:latin typeface="Times New Roman" pitchFamily="18" charset="0"/>
              </a:rPr>
              <a:t>_NUM</a:t>
            </a:r>
            <a:r>
              <a:rPr lang="en-US" altLang="en-US" sz="2000" b="1" dirty="0">
                <a:latin typeface="Times New Roman" pitchFamily="18" charset="0"/>
              </a:rPr>
              <a:t>-1</a:t>
            </a:r>
          </a:p>
        </p:txBody>
      </p:sp>
      <p:pic>
        <p:nvPicPr>
          <p:cNvPr id="4" name="图片 3">
            <a:extLst>
              <a:ext uri="{FF2B5EF4-FFF2-40B4-BE49-F238E27FC236}">
                <a16:creationId xmlns:a16="http://schemas.microsoft.com/office/drawing/2014/main" id="{63B347E9-FE09-48B2-9AEB-D572804F60BA}"/>
              </a:ext>
            </a:extLst>
          </p:cNvPr>
          <p:cNvPicPr>
            <a:picLocks noChangeAspect="1"/>
          </p:cNvPicPr>
          <p:nvPr/>
        </p:nvPicPr>
        <p:blipFill>
          <a:blip r:embed="rId3"/>
          <a:stretch>
            <a:fillRect/>
          </a:stretch>
        </p:blipFill>
        <p:spPr>
          <a:xfrm>
            <a:off x="6732240" y="3823177"/>
            <a:ext cx="1908627" cy="2702167"/>
          </a:xfrm>
          <a:prstGeom prst="rect">
            <a:avLst/>
          </a:prstGeom>
        </p:spPr>
      </p:pic>
      <p:sp>
        <p:nvSpPr>
          <p:cNvPr id="97" name="文本框 96">
            <a:extLst>
              <a:ext uri="{FF2B5EF4-FFF2-40B4-BE49-F238E27FC236}">
                <a16:creationId xmlns:a16="http://schemas.microsoft.com/office/drawing/2014/main" id="{83F2A95F-ACC1-47A4-8D4C-CCBFFEB2630E}"/>
              </a:ext>
            </a:extLst>
          </p:cNvPr>
          <p:cNvSpPr txBox="1"/>
          <p:nvPr/>
        </p:nvSpPr>
        <p:spPr>
          <a:xfrm>
            <a:off x="7536170" y="5929630"/>
            <a:ext cx="1555234" cy="584775"/>
          </a:xfrm>
          <a:prstGeom prst="rect">
            <a:avLst/>
          </a:prstGeom>
          <a:noFill/>
        </p:spPr>
        <p:txBody>
          <a:bodyPr wrap="none" rtlCol="0">
            <a:spAutoFit/>
          </a:bodyPr>
          <a:lstStyle/>
          <a:p>
            <a:r>
              <a:rPr lang="en-US" altLang="zh-CN" sz="3200" dirty="0">
                <a:solidFill>
                  <a:srgbClr val="FF6600"/>
                </a:solidFill>
              </a:rPr>
              <a:t>BFS tree</a:t>
            </a:r>
            <a:endParaRPr lang="zh-CN" altLang="en-US" sz="3200" dirty="0">
              <a:solidFill>
                <a:srgbClr val="FF6600"/>
              </a:solidFill>
            </a:endParaRPr>
          </a:p>
        </p:txBody>
      </p:sp>
    </p:spTree>
    <p:extLst>
      <p:ext uri="{BB962C8B-B14F-4D97-AF65-F5344CB8AC3E}">
        <p14:creationId xmlns:p14="http://schemas.microsoft.com/office/powerpoint/2010/main" val="260506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85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85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85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500"/>
                                        <p:tgtEl>
                                          <p:spTgt spid="9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500"/>
                                        <p:tgtEl>
                                          <p:spTgt spid="9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85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85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fade">
                                      <p:cBhvr>
                                        <p:cTn id="59" dur="500"/>
                                        <p:tgtEl>
                                          <p:spTgt spid="9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fade">
                                      <p:cBhvr>
                                        <p:cTn id="64" dur="500"/>
                                        <p:tgtEl>
                                          <p:spTgt spid="97"/>
                                        </p:tgtEl>
                                      </p:cBhvr>
                                    </p:animEffect>
                                  </p:childTnLst>
                                </p:cTn>
                              </p:par>
                              <p:par>
                                <p:cTn id="65" presetID="10"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46" grpId="0" animBg="1"/>
      <p:bldP spid="448548" grpId="0" animBg="1"/>
      <p:bldP spid="448533" grpId="0" animBg="1"/>
      <p:bldP spid="448534" grpId="0" animBg="1"/>
      <p:bldP spid="448536" grpId="0" animBg="1"/>
      <p:bldP spid="93" grpId="0" animBg="1"/>
      <p:bldP spid="88" grpId="0" animBg="1"/>
      <p:bldP spid="89" grpId="0" animBg="1"/>
      <p:bldP spid="3" grpId="0" animBg="1"/>
      <p:bldP spid="91" grpId="0" animBg="1"/>
      <p:bldP spid="92" grpId="0" animBg="1"/>
      <p:bldP spid="94" grpId="0" animBg="1"/>
      <p:bldP spid="95" grpId="0" animBg="1"/>
      <p:bldP spid="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F94E5ED-3023-4A3F-9CD6-54515419AE93}"/>
              </a:ext>
            </a:extLst>
          </p:cNvPr>
          <p:cNvSpPr/>
          <p:nvPr/>
        </p:nvSpPr>
        <p:spPr>
          <a:xfrm>
            <a:off x="0" y="3717033"/>
            <a:ext cx="9153525" cy="936104"/>
          </a:xfrm>
          <a:prstGeom prst="rect">
            <a:avLst/>
          </a:prstGeom>
          <a:solidFill>
            <a:srgbClr val="CCFFCC"/>
          </a:solidFill>
          <a:ln>
            <a:solidFill>
              <a:schemeClr val="accent5">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27384"/>
            <a:ext cx="8229600" cy="720080"/>
          </a:xfrm>
        </p:spPr>
        <p:txBody>
          <a:bodyPr/>
          <a:lstStyle/>
          <a:p>
            <a:r>
              <a:rPr lang="en-US" altLang="zh-CN"/>
              <a:t>BFS</a:t>
            </a:r>
            <a:r>
              <a:rPr lang="zh-CN" altLang="en-US"/>
              <a:t>的</a:t>
            </a:r>
            <a:r>
              <a:rPr lang="en-US" altLang="zh-CN"/>
              <a:t>(</a:t>
            </a:r>
            <a:r>
              <a:rPr lang="zh-CN" altLang="en-US"/>
              <a:t>非递归</a:t>
            </a:r>
            <a:r>
              <a:rPr lang="en-US" altLang="zh-CN"/>
              <a:t>)</a:t>
            </a:r>
            <a:r>
              <a:rPr lang="zh-CN" altLang="en-US"/>
              <a:t>实现</a:t>
            </a:r>
            <a:r>
              <a:rPr lang="en-US" altLang="zh-CN" dirty="0"/>
              <a:t>-I</a:t>
            </a:r>
            <a:endParaRPr lang="en-US" dirty="0"/>
          </a:p>
        </p:txBody>
      </p:sp>
      <p:sp>
        <p:nvSpPr>
          <p:cNvPr id="3" name="内容占位符 2"/>
          <p:cNvSpPr>
            <a:spLocks noGrp="1"/>
          </p:cNvSpPr>
          <p:nvPr>
            <p:ph idx="1"/>
          </p:nvPr>
        </p:nvSpPr>
        <p:spPr>
          <a:xfrm>
            <a:off x="457200" y="692696"/>
            <a:ext cx="8686800" cy="6192688"/>
          </a:xfrm>
        </p:spPr>
        <p:txBody>
          <a:bodyPr>
            <a:noAutofit/>
          </a:bodyPr>
          <a:lstStyle/>
          <a:p>
            <a:pPr marL="0" indent="0">
              <a:spcBef>
                <a:spcPts val="0"/>
              </a:spcBef>
              <a:buNone/>
            </a:pPr>
            <a:r>
              <a:rPr lang="en-US" dirty="0"/>
              <a:t>void </a:t>
            </a:r>
            <a:r>
              <a:rPr lang="en-US" b="1" dirty="0"/>
              <a:t>BFS</a:t>
            </a:r>
            <a:r>
              <a:rPr lang="en-US" dirty="0"/>
              <a:t>(</a:t>
            </a:r>
            <a:r>
              <a:rPr lang="en-US" dirty="0" err="1"/>
              <a:t>AGraph</a:t>
            </a:r>
            <a:r>
              <a:rPr lang="en-US" dirty="0"/>
              <a:t> *G, Status (*Visit)(int v )) </a:t>
            </a:r>
            <a:r>
              <a:rPr lang="en-US" b="1" dirty="0">
                <a:solidFill>
                  <a:srgbClr val="0000CC"/>
                </a:solidFill>
              </a:rPr>
              <a:t>{</a:t>
            </a:r>
          </a:p>
          <a:p>
            <a:pPr marL="0" indent="0">
              <a:spcBef>
                <a:spcPts val="0"/>
              </a:spcBef>
              <a:buNone/>
            </a:pPr>
            <a:r>
              <a:rPr lang="en-US" altLang="zh-CN" dirty="0"/>
              <a:t>//</a:t>
            </a:r>
            <a:r>
              <a:rPr lang="zh-CN" altLang="en-US" dirty="0"/>
              <a:t>使用辅助</a:t>
            </a:r>
            <a:r>
              <a:rPr lang="zh-CN" altLang="en-US" dirty="0">
                <a:solidFill>
                  <a:srgbClr val="0000FF"/>
                </a:solidFill>
              </a:rPr>
              <a:t>队列</a:t>
            </a:r>
            <a:r>
              <a:rPr lang="en-US" dirty="0">
                <a:solidFill>
                  <a:srgbClr val="0000FF"/>
                </a:solidFill>
              </a:rPr>
              <a:t>Q</a:t>
            </a:r>
            <a:r>
              <a:rPr lang="zh-CN" altLang="en-US" dirty="0"/>
              <a:t>，</a:t>
            </a:r>
            <a:r>
              <a:rPr lang="zh-CN" altLang="en-US" b="1" dirty="0">
                <a:solidFill>
                  <a:srgbClr val="0000FF"/>
                </a:solidFill>
              </a:rPr>
              <a:t>保存已访问过的顶点</a:t>
            </a:r>
            <a:endParaRPr lang="en-US" altLang="zh-CN" b="1" dirty="0">
              <a:solidFill>
                <a:srgbClr val="0000FF"/>
              </a:solidFill>
            </a:endParaRPr>
          </a:p>
          <a:p>
            <a:pPr marL="0" indent="0">
              <a:spcBef>
                <a:spcPts val="0"/>
              </a:spcBef>
              <a:buNone/>
            </a:pPr>
            <a:r>
              <a:rPr lang="en-US" altLang="zh-CN" dirty="0"/>
              <a:t>//</a:t>
            </a:r>
            <a:r>
              <a:rPr lang="zh-CN" altLang="en-US" dirty="0"/>
              <a:t>使用访问标志数组</a:t>
            </a:r>
            <a:r>
              <a:rPr lang="en-US" dirty="0">
                <a:solidFill>
                  <a:srgbClr val="C00000"/>
                </a:solidFill>
              </a:rPr>
              <a:t>visited</a:t>
            </a:r>
            <a:r>
              <a:rPr lang="zh-CN" altLang="en-US" dirty="0"/>
              <a:t>，用于</a:t>
            </a:r>
            <a:r>
              <a:rPr lang="en-US" altLang="en-US" dirty="0" err="1">
                <a:latin typeface="宋体" pitchFamily="2" charset="-122"/>
              </a:rPr>
              <a:t>标记图中顶点是否被访问过</a:t>
            </a:r>
            <a:endParaRPr lang="en-US" dirty="0"/>
          </a:p>
          <a:p>
            <a:pPr marL="0" indent="0">
              <a:spcBef>
                <a:spcPts val="0"/>
              </a:spcBef>
              <a:buNone/>
            </a:pPr>
            <a:r>
              <a:rPr lang="en-US" altLang="zh-CN" dirty="0" err="1">
                <a:solidFill>
                  <a:srgbClr val="0000FF"/>
                </a:solidFill>
              </a:rPr>
              <a:t>LinkedQueue</a:t>
            </a:r>
            <a:r>
              <a:rPr lang="en-US" altLang="zh-CN" dirty="0"/>
              <a:t> </a:t>
            </a:r>
            <a:r>
              <a:rPr lang="en-US" altLang="zh-CN" dirty="0">
                <a:solidFill>
                  <a:srgbClr val="0000FF"/>
                </a:solidFill>
              </a:rPr>
              <a:t>Q</a:t>
            </a:r>
            <a:r>
              <a:rPr lang="en-US" altLang="zh-CN" dirty="0"/>
              <a:t>;</a:t>
            </a:r>
            <a:endParaRPr lang="en-US" dirty="0"/>
          </a:p>
          <a:p>
            <a:pPr marL="0" indent="0">
              <a:spcBef>
                <a:spcPts val="0"/>
              </a:spcBef>
              <a:buNone/>
            </a:pPr>
            <a:r>
              <a:rPr lang="en-US" dirty="0" err="1"/>
              <a:t>QElemType</a:t>
            </a:r>
            <a:r>
              <a:rPr lang="en-US" dirty="0"/>
              <a:t> </a:t>
            </a:r>
            <a:r>
              <a:rPr lang="en-US" dirty="0" err="1"/>
              <a:t>v,w,u</a:t>
            </a:r>
            <a:r>
              <a:rPr lang="en-US" dirty="0"/>
              <a:t>; </a:t>
            </a:r>
          </a:p>
          <a:p>
            <a:pPr marL="0" indent="0">
              <a:spcBef>
                <a:spcPts val="0"/>
              </a:spcBef>
              <a:buNone/>
            </a:pPr>
            <a:r>
              <a:rPr lang="en-US" dirty="0"/>
              <a:t>for (v=0; v&lt;G-&gt;</a:t>
            </a:r>
            <a:r>
              <a:rPr lang="en-US" dirty="0" err="1"/>
              <a:t>vexnum</a:t>
            </a:r>
            <a:r>
              <a:rPr lang="en-US" dirty="0"/>
              <a:t>; ++v) visited[v] = FALSE;</a:t>
            </a:r>
          </a:p>
          <a:p>
            <a:pPr marL="0" indent="0">
              <a:spcBef>
                <a:spcPts val="0"/>
              </a:spcBef>
              <a:buNone/>
            </a:pPr>
            <a:r>
              <a:rPr lang="en-US" dirty="0" err="1"/>
              <a:t>InitQueue</a:t>
            </a:r>
            <a:r>
              <a:rPr lang="en-US" dirty="0"/>
              <a:t>(&amp;Q); //</a:t>
            </a:r>
            <a:r>
              <a:rPr lang="zh-CN" altLang="en-US" dirty="0"/>
              <a:t>置空的辅助队列</a:t>
            </a:r>
            <a:r>
              <a:rPr lang="en-US" dirty="0"/>
              <a:t>Q </a:t>
            </a:r>
          </a:p>
          <a:p>
            <a:pPr marL="0" indent="0">
              <a:spcBef>
                <a:spcPts val="0"/>
              </a:spcBef>
              <a:buNone/>
            </a:pPr>
            <a:r>
              <a:rPr lang="en-US" dirty="0"/>
              <a:t>for (v=0; v&lt;G-&gt;</a:t>
            </a:r>
            <a:r>
              <a:rPr lang="en-US" dirty="0" err="1"/>
              <a:t>vexnum</a:t>
            </a:r>
            <a:r>
              <a:rPr lang="en-US" dirty="0"/>
              <a:t>; ++v) </a:t>
            </a:r>
          </a:p>
          <a:p>
            <a:pPr marL="0" indent="0">
              <a:spcBef>
                <a:spcPts val="0"/>
              </a:spcBef>
              <a:buNone/>
            </a:pPr>
            <a:r>
              <a:rPr lang="en-US" dirty="0"/>
              <a:t>… </a:t>
            </a:r>
          </a:p>
          <a:p>
            <a:pPr marL="0" indent="0">
              <a:spcBef>
                <a:spcPts val="0"/>
              </a:spcBef>
              <a:buNone/>
            </a:pPr>
            <a:r>
              <a:rPr lang="en-US" b="1" dirty="0">
                <a:solidFill>
                  <a:srgbClr val="0000CC"/>
                </a:solidFill>
              </a:rPr>
              <a:t>}</a:t>
            </a:r>
            <a:r>
              <a:rPr lang="en-US" dirty="0"/>
              <a:t> // BFS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流程图: 可选过程 4"/>
          <p:cNvSpPr/>
          <p:nvPr/>
        </p:nvSpPr>
        <p:spPr>
          <a:xfrm>
            <a:off x="8604448" y="0"/>
            <a:ext cx="539552"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7.6</a:t>
            </a:r>
          </a:p>
        </p:txBody>
      </p:sp>
    </p:spTree>
    <p:extLst>
      <p:ext uri="{BB962C8B-B14F-4D97-AF65-F5344CB8AC3E}">
        <p14:creationId xmlns:p14="http://schemas.microsoft.com/office/powerpoint/2010/main" val="415252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1EBFF40-51F2-472C-A5D2-F44E2E102362}"/>
              </a:ext>
            </a:extLst>
          </p:cNvPr>
          <p:cNvSpPr/>
          <p:nvPr/>
        </p:nvSpPr>
        <p:spPr>
          <a:xfrm>
            <a:off x="0" y="2044614"/>
            <a:ext cx="9153525" cy="4051386"/>
          </a:xfrm>
          <a:prstGeom prst="rect">
            <a:avLst/>
          </a:prstGeom>
          <a:solidFill>
            <a:schemeClr val="accent5">
              <a:lumMod val="20000"/>
              <a:lumOff val="80000"/>
            </a:schemeClr>
          </a:solidFill>
          <a:ln>
            <a:solidFill>
              <a:schemeClr val="accent5">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a:t>BFS</a:t>
            </a:r>
            <a:r>
              <a:rPr lang="zh-CN" altLang="en-US"/>
              <a:t>的</a:t>
            </a:r>
            <a:r>
              <a:rPr lang="en-US" altLang="zh-CN"/>
              <a:t>(</a:t>
            </a:r>
            <a:r>
              <a:rPr lang="zh-CN" altLang="en-US"/>
              <a:t>非递归</a:t>
            </a:r>
            <a:r>
              <a:rPr lang="en-US" altLang="zh-CN"/>
              <a:t>)</a:t>
            </a:r>
            <a:r>
              <a:rPr lang="zh-CN" altLang="en-US"/>
              <a:t>实现</a:t>
            </a:r>
            <a:r>
              <a:rPr lang="en-US" altLang="zh-CN" dirty="0"/>
              <a:t>-II</a:t>
            </a:r>
            <a:endParaRPr lang="en-US" dirty="0"/>
          </a:p>
        </p:txBody>
      </p:sp>
      <p:sp>
        <p:nvSpPr>
          <p:cNvPr id="3" name="内容占位符 2"/>
          <p:cNvSpPr>
            <a:spLocks noGrp="1"/>
          </p:cNvSpPr>
          <p:nvPr>
            <p:ph idx="1"/>
          </p:nvPr>
        </p:nvSpPr>
        <p:spPr/>
        <p:txBody>
          <a:bodyPr>
            <a:normAutofit fontScale="92500" lnSpcReduction="20000"/>
          </a:bodyPr>
          <a:lstStyle/>
          <a:p>
            <a:pPr marL="0" indent="0">
              <a:spcBef>
                <a:spcPts val="0"/>
              </a:spcBef>
              <a:buNone/>
            </a:pPr>
            <a:r>
              <a:rPr lang="en-US" dirty="0"/>
              <a:t> if (!visited[v]) </a:t>
            </a:r>
            <a:r>
              <a:rPr lang="en-US" dirty="0">
                <a:solidFill>
                  <a:srgbClr val="FF0000"/>
                </a:solidFill>
              </a:rPr>
              <a:t>{</a:t>
            </a:r>
            <a:r>
              <a:rPr lang="en-US" dirty="0"/>
              <a:t>// v</a:t>
            </a:r>
            <a:r>
              <a:rPr lang="zh-CN" altLang="en-US" dirty="0"/>
              <a:t>尚未访问</a:t>
            </a:r>
            <a:endParaRPr lang="en-US" dirty="0"/>
          </a:p>
          <a:p>
            <a:pPr marL="0" indent="0">
              <a:spcBef>
                <a:spcPts val="0"/>
              </a:spcBef>
              <a:buNone/>
            </a:pPr>
            <a:r>
              <a:rPr lang="en-US" dirty="0"/>
              <a:t>	visited[v] = TRUE;  Visit(v); // </a:t>
            </a:r>
            <a:r>
              <a:rPr lang="zh-CN" altLang="en-US" dirty="0"/>
              <a:t>访问</a:t>
            </a:r>
            <a:r>
              <a:rPr lang="en-US" dirty="0"/>
              <a:t>v </a:t>
            </a:r>
          </a:p>
          <a:p>
            <a:pPr marL="0" indent="0">
              <a:spcBef>
                <a:spcPts val="0"/>
              </a:spcBef>
              <a:buNone/>
            </a:pPr>
            <a:r>
              <a:rPr lang="en-US" dirty="0"/>
              <a:t>	</a:t>
            </a:r>
            <a:r>
              <a:rPr lang="en-US" b="1" dirty="0" err="1"/>
              <a:t>EnQueue</a:t>
            </a:r>
            <a:r>
              <a:rPr lang="en-US" dirty="0"/>
              <a:t>(&amp;Q, v); // v</a:t>
            </a:r>
            <a:r>
              <a:rPr lang="zh-CN" altLang="en-US" dirty="0"/>
              <a:t>入队列</a:t>
            </a:r>
            <a:endParaRPr lang="en-US" altLang="zh-CN" dirty="0"/>
          </a:p>
          <a:p>
            <a:pPr marL="0" indent="0">
              <a:spcBef>
                <a:spcPts val="0"/>
              </a:spcBef>
              <a:buNone/>
            </a:pPr>
            <a:r>
              <a:rPr lang="en-US" dirty="0"/>
              <a:t>	</a:t>
            </a:r>
            <a:r>
              <a:rPr lang="en-US" dirty="0">
                <a:solidFill>
                  <a:srgbClr val="7030A0"/>
                </a:solidFill>
              </a:rPr>
              <a:t>while </a:t>
            </a:r>
            <a:r>
              <a:rPr lang="en-US" dirty="0"/>
              <a:t>(!</a:t>
            </a:r>
            <a:r>
              <a:rPr lang="en-US" dirty="0" err="1"/>
              <a:t>IsQueueEmpty</a:t>
            </a:r>
            <a:r>
              <a:rPr lang="en-US" dirty="0"/>
              <a:t>(&amp;Q)) { </a:t>
            </a:r>
          </a:p>
          <a:p>
            <a:pPr marL="0" indent="0">
              <a:spcBef>
                <a:spcPts val="0"/>
              </a:spcBef>
              <a:buNone/>
            </a:pPr>
            <a:r>
              <a:rPr lang="en-US" dirty="0"/>
              <a:t>	  </a:t>
            </a:r>
            <a:r>
              <a:rPr lang="en-US" b="1" dirty="0" err="1"/>
              <a:t>DeQueue</a:t>
            </a:r>
            <a:r>
              <a:rPr lang="en-US" dirty="0"/>
              <a:t>(&amp;</a:t>
            </a:r>
            <a:r>
              <a:rPr lang="en-US" dirty="0" err="1"/>
              <a:t>Q,&amp;u</a:t>
            </a:r>
            <a:r>
              <a:rPr lang="en-US" dirty="0"/>
              <a:t>); //</a:t>
            </a:r>
            <a:r>
              <a:rPr lang="zh-CN" altLang="en-US" dirty="0"/>
              <a:t>队头元素出队并置为</a:t>
            </a:r>
            <a:r>
              <a:rPr lang="en-US" dirty="0"/>
              <a:t>u </a:t>
            </a:r>
          </a:p>
          <a:p>
            <a:pPr marL="0" indent="0">
              <a:spcBef>
                <a:spcPts val="0"/>
              </a:spcBef>
              <a:buNone/>
            </a:pPr>
            <a:r>
              <a:rPr lang="en-US" dirty="0"/>
              <a:t>	  </a:t>
            </a:r>
            <a:r>
              <a:rPr lang="en-US" dirty="0">
                <a:solidFill>
                  <a:srgbClr val="C00000"/>
                </a:solidFill>
              </a:rPr>
              <a:t>for (w=</a:t>
            </a:r>
            <a:r>
              <a:rPr lang="en-US" dirty="0" err="1">
                <a:solidFill>
                  <a:srgbClr val="C00000"/>
                </a:solidFill>
              </a:rPr>
              <a:t>FirstAdjVex</a:t>
            </a:r>
            <a:r>
              <a:rPr lang="en-US" dirty="0">
                <a:solidFill>
                  <a:srgbClr val="C00000"/>
                </a:solidFill>
              </a:rPr>
              <a:t>(G, u); w&gt;=0; </a:t>
            </a:r>
          </a:p>
          <a:p>
            <a:pPr marL="0" indent="0">
              <a:spcBef>
                <a:spcPts val="0"/>
              </a:spcBef>
              <a:buNone/>
            </a:pPr>
            <a:r>
              <a:rPr lang="en-US" dirty="0">
                <a:solidFill>
                  <a:srgbClr val="C00000"/>
                </a:solidFill>
              </a:rPr>
              <a:t>			w=</a:t>
            </a:r>
            <a:r>
              <a:rPr lang="en-US" dirty="0" err="1">
                <a:solidFill>
                  <a:srgbClr val="C00000"/>
                </a:solidFill>
              </a:rPr>
              <a:t>NextAdjVex</a:t>
            </a:r>
            <a:r>
              <a:rPr lang="en-US" dirty="0">
                <a:solidFill>
                  <a:srgbClr val="C00000"/>
                </a:solidFill>
              </a:rPr>
              <a:t>(G, u, w)) </a:t>
            </a:r>
          </a:p>
          <a:p>
            <a:pPr marL="0" indent="0">
              <a:spcBef>
                <a:spcPts val="0"/>
              </a:spcBef>
              <a:buNone/>
            </a:pPr>
            <a:r>
              <a:rPr lang="en-US" dirty="0">
                <a:solidFill>
                  <a:srgbClr val="C00000"/>
                </a:solidFill>
              </a:rPr>
              <a:t>	          if (!visited[w]) { </a:t>
            </a:r>
          </a:p>
          <a:p>
            <a:pPr marL="0" indent="0">
              <a:spcBef>
                <a:spcPts val="0"/>
              </a:spcBef>
              <a:buNone/>
            </a:pPr>
            <a:r>
              <a:rPr lang="en-US" dirty="0">
                <a:solidFill>
                  <a:srgbClr val="C00000"/>
                </a:solidFill>
              </a:rPr>
              <a:t>		 // u</a:t>
            </a:r>
            <a:r>
              <a:rPr lang="zh-CN" altLang="en-US" dirty="0">
                <a:solidFill>
                  <a:srgbClr val="C00000"/>
                </a:solidFill>
              </a:rPr>
              <a:t>的尚未访问的邻接顶点</a:t>
            </a:r>
            <a:r>
              <a:rPr lang="en-US" dirty="0">
                <a:solidFill>
                  <a:srgbClr val="C00000"/>
                </a:solidFill>
              </a:rPr>
              <a:t>w</a:t>
            </a:r>
            <a:r>
              <a:rPr lang="zh-CN" altLang="en-US" dirty="0">
                <a:solidFill>
                  <a:srgbClr val="C00000"/>
                </a:solidFill>
              </a:rPr>
              <a:t>入队列</a:t>
            </a:r>
            <a:r>
              <a:rPr lang="en-US" dirty="0">
                <a:solidFill>
                  <a:srgbClr val="C00000"/>
                </a:solidFill>
              </a:rPr>
              <a:t>Q </a:t>
            </a:r>
          </a:p>
          <a:p>
            <a:pPr marL="0" indent="0">
              <a:spcBef>
                <a:spcPts val="0"/>
              </a:spcBef>
              <a:buNone/>
            </a:pPr>
            <a:r>
              <a:rPr lang="en-US" dirty="0">
                <a:solidFill>
                  <a:srgbClr val="C00000"/>
                </a:solidFill>
              </a:rPr>
              <a:t>		 visited[w] = TRUE; </a:t>
            </a:r>
          </a:p>
          <a:p>
            <a:pPr marL="0" indent="0">
              <a:spcBef>
                <a:spcPts val="0"/>
              </a:spcBef>
              <a:buNone/>
            </a:pPr>
            <a:r>
              <a:rPr lang="en-US" dirty="0">
                <a:solidFill>
                  <a:srgbClr val="C00000"/>
                </a:solidFill>
              </a:rPr>
              <a:t>		 Visit(w); </a:t>
            </a:r>
          </a:p>
          <a:p>
            <a:pPr marL="0" indent="0">
              <a:spcBef>
                <a:spcPts val="0"/>
              </a:spcBef>
              <a:buNone/>
            </a:pPr>
            <a:r>
              <a:rPr lang="en-US" b="1" dirty="0">
                <a:solidFill>
                  <a:srgbClr val="C00000"/>
                </a:solidFill>
              </a:rPr>
              <a:t>		 </a:t>
            </a:r>
            <a:r>
              <a:rPr lang="en-US" b="1" dirty="0" err="1"/>
              <a:t>EnQueue</a:t>
            </a:r>
            <a:r>
              <a:rPr lang="en-US" dirty="0"/>
              <a:t>(&amp;Q, w); </a:t>
            </a:r>
          </a:p>
          <a:p>
            <a:pPr marL="0" indent="0">
              <a:spcBef>
                <a:spcPts val="0"/>
              </a:spcBef>
              <a:buNone/>
            </a:pPr>
            <a:r>
              <a:rPr lang="en-US" dirty="0">
                <a:solidFill>
                  <a:srgbClr val="C00000"/>
                </a:solidFill>
              </a:rPr>
              <a:t>	          }//if </a:t>
            </a:r>
          </a:p>
          <a:p>
            <a:pPr marL="0" indent="0">
              <a:spcBef>
                <a:spcPts val="0"/>
              </a:spcBef>
              <a:buNone/>
            </a:pPr>
            <a:r>
              <a:rPr lang="en-US" dirty="0"/>
              <a:t>	}//</a:t>
            </a:r>
            <a:r>
              <a:rPr lang="en-US" dirty="0">
                <a:solidFill>
                  <a:srgbClr val="7030A0"/>
                </a:solidFill>
              </a:rPr>
              <a:t>while</a:t>
            </a:r>
          </a:p>
          <a:p>
            <a:pPr marL="0" indent="0">
              <a:spcBef>
                <a:spcPts val="0"/>
              </a:spcBef>
              <a:buNone/>
            </a:pPr>
            <a:r>
              <a:rPr lang="en-US" dirty="0"/>
              <a:t>  </a:t>
            </a:r>
            <a:r>
              <a:rPr lang="en-US" dirty="0">
                <a:solidFill>
                  <a:srgbClr val="FF0000"/>
                </a:solidFill>
              </a:rPr>
              <a:t>}</a:t>
            </a:r>
            <a:r>
              <a:rPr lang="en-US" dirty="0"/>
              <a:t>//if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5" name="TextBox 4"/>
          <p:cNvSpPr txBox="1"/>
          <p:nvPr/>
        </p:nvSpPr>
        <p:spPr>
          <a:xfrm>
            <a:off x="6084168" y="-27384"/>
            <a:ext cx="305983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zh-CN"/>
            </a:defPPr>
            <a:lvl1pPr>
              <a:defRPr sz="2800"/>
            </a:lvl1pPr>
          </a:lstStyle>
          <a:p>
            <a:r>
              <a:rPr lang="en-US" altLang="zh-CN"/>
              <a:t>BFS</a:t>
            </a:r>
            <a:r>
              <a:rPr lang="zh-CN" altLang="en-US"/>
              <a:t>的时间复杂度？</a:t>
            </a:r>
            <a:endParaRPr lang="en-US" dirty="0"/>
          </a:p>
        </p:txBody>
      </p:sp>
      <p:sp>
        <p:nvSpPr>
          <p:cNvPr id="8" name="TextBox 4"/>
          <p:cNvSpPr txBox="1"/>
          <p:nvPr/>
        </p:nvSpPr>
        <p:spPr>
          <a:xfrm>
            <a:off x="6104856" y="585290"/>
            <a:ext cx="305983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a:t>邻接表：</a:t>
            </a:r>
            <a:r>
              <a:rPr lang="en-US" altLang="zh-CN" sz="2800"/>
              <a:t>O(n+e</a:t>
            </a:r>
            <a:r>
              <a:rPr lang="en-US" altLang="zh-CN" sz="2800" dirty="0"/>
              <a:t>)</a:t>
            </a:r>
            <a:endParaRPr lang="en-US" sz="2800" dirty="0"/>
          </a:p>
        </p:txBody>
      </p:sp>
      <mc:AlternateContent xmlns:mc="http://schemas.openxmlformats.org/markup-compatibility/2006" xmlns:a14="http://schemas.microsoft.com/office/drawing/2010/main">
        <mc:Choice Requires="a14">
          <p:sp>
            <p:nvSpPr>
              <p:cNvPr id="9" name="TextBox 4"/>
              <p:cNvSpPr txBox="1"/>
              <p:nvPr/>
            </p:nvSpPr>
            <p:spPr>
              <a:xfrm>
                <a:off x="6084168" y="6300344"/>
                <a:ext cx="305983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a:t>邻接矩阵：</a:t>
                </a:r>
                <a:r>
                  <a:rPr lang="en-US" altLang="zh-CN" sz="2800"/>
                  <a:t>O(</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2</m:t>
                        </m:r>
                      </m:sup>
                    </m:sSup>
                  </m:oMath>
                </a14:m>
                <a:r>
                  <a:rPr lang="en-US" altLang="zh-CN" sz="2800"/>
                  <a:t>)</a:t>
                </a:r>
                <a:endParaRPr lang="en-US" sz="2800" dirty="0"/>
              </a:p>
            </p:txBody>
          </p:sp>
        </mc:Choice>
        <mc:Fallback xmlns="">
          <p:sp>
            <p:nvSpPr>
              <p:cNvPr id="9" name="TextBox 4"/>
              <p:cNvSpPr txBox="1">
                <a:spLocks noRot="1" noChangeAspect="1" noMove="1" noResize="1" noEditPoints="1" noAdjustHandles="1" noChangeArrowheads="1" noChangeShapeType="1" noTextEdit="1"/>
              </p:cNvSpPr>
              <p:nvPr/>
            </p:nvSpPr>
            <p:spPr>
              <a:xfrm>
                <a:off x="6084168" y="6300344"/>
                <a:ext cx="3059832" cy="523220"/>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738100-08FC-4733-BD39-652B9EC03AE2}"/>
              </a:ext>
            </a:extLst>
          </p:cNvPr>
          <p:cNvSpPr>
            <a:spLocks noGrp="1"/>
          </p:cNvSpPr>
          <p:nvPr>
            <p:ph type="title"/>
          </p:nvPr>
        </p:nvSpPr>
        <p:spPr/>
        <p:txBody>
          <a:bodyPr/>
          <a:lstStyle/>
          <a:p>
            <a:r>
              <a:rPr lang="en-US" altLang="zh-CN" dirty="0"/>
              <a:t>BFS </a:t>
            </a:r>
            <a:r>
              <a:rPr lang="zh-CN" altLang="en-US" dirty="0"/>
              <a:t>例子</a:t>
            </a:r>
          </a:p>
        </p:txBody>
      </p:sp>
      <p:sp>
        <p:nvSpPr>
          <p:cNvPr id="4" name="灯片编号占位符 3">
            <a:extLst>
              <a:ext uri="{FF2B5EF4-FFF2-40B4-BE49-F238E27FC236}">
                <a16:creationId xmlns:a16="http://schemas.microsoft.com/office/drawing/2014/main" id="{92D8636F-C0A3-4537-ABE1-B869B02196C2}"/>
              </a:ext>
            </a:extLst>
          </p:cNvPr>
          <p:cNvSpPr>
            <a:spLocks noGrp="1"/>
          </p:cNvSpPr>
          <p:nvPr>
            <p:ph type="sldNum" sz="quarter" idx="12"/>
          </p:nvPr>
        </p:nvSpPr>
        <p:spPr/>
        <p:txBody>
          <a:bodyPr/>
          <a:lstStyle/>
          <a:p>
            <a:fld id="{0C913308-F349-4B6D-A68A-DD1791B4A57B}" type="slidenum">
              <a:rPr lang="zh-CN" altLang="en-US" smtClean="0"/>
              <a:t>15</a:t>
            </a:fld>
            <a:endParaRPr lang="zh-CN" altLang="en-US"/>
          </a:p>
        </p:txBody>
      </p:sp>
      <p:pic>
        <p:nvPicPr>
          <p:cNvPr id="5" name="内容占位符 4">
            <a:extLst>
              <a:ext uri="{FF2B5EF4-FFF2-40B4-BE49-F238E27FC236}">
                <a16:creationId xmlns:a16="http://schemas.microsoft.com/office/drawing/2014/main" id="{603A8D75-1CA6-4A33-83CF-5A8D09171DD4}"/>
              </a:ext>
            </a:extLst>
          </p:cNvPr>
          <p:cNvPicPr>
            <a:picLocks noGrp="1" noChangeAspect="1"/>
          </p:cNvPicPr>
          <p:nvPr>
            <p:ph idx="4294967295"/>
          </p:nvPr>
        </p:nvPicPr>
        <p:blipFill>
          <a:blip r:embed="rId2"/>
          <a:stretch>
            <a:fillRect/>
          </a:stretch>
        </p:blipFill>
        <p:spPr>
          <a:xfrm>
            <a:off x="457200" y="1124744"/>
            <a:ext cx="3889375" cy="2568575"/>
          </a:xfrm>
          <a:prstGeom prst="rect">
            <a:avLst/>
          </a:prstGeom>
        </p:spPr>
      </p:pic>
      <p:pic>
        <p:nvPicPr>
          <p:cNvPr id="7" name="图片 6">
            <a:extLst>
              <a:ext uri="{FF2B5EF4-FFF2-40B4-BE49-F238E27FC236}">
                <a16:creationId xmlns:a16="http://schemas.microsoft.com/office/drawing/2014/main" id="{74CAEBF2-38C8-465D-97A0-F1E3D493620D}"/>
              </a:ext>
            </a:extLst>
          </p:cNvPr>
          <p:cNvPicPr>
            <a:picLocks noChangeAspect="1"/>
          </p:cNvPicPr>
          <p:nvPr/>
        </p:nvPicPr>
        <p:blipFill>
          <a:blip r:embed="rId3"/>
          <a:stretch>
            <a:fillRect/>
          </a:stretch>
        </p:blipFill>
        <p:spPr>
          <a:xfrm>
            <a:off x="4572000" y="4106862"/>
            <a:ext cx="3888261" cy="2568575"/>
          </a:xfrm>
          <a:prstGeom prst="rect">
            <a:avLst/>
          </a:prstGeom>
        </p:spPr>
      </p:pic>
      <p:sp>
        <p:nvSpPr>
          <p:cNvPr id="8" name="文本框 7">
            <a:extLst>
              <a:ext uri="{FF2B5EF4-FFF2-40B4-BE49-F238E27FC236}">
                <a16:creationId xmlns:a16="http://schemas.microsoft.com/office/drawing/2014/main" id="{8EB55641-4B35-47BB-ABBE-CABBF3E6E7AC}"/>
              </a:ext>
            </a:extLst>
          </p:cNvPr>
          <p:cNvSpPr txBox="1"/>
          <p:nvPr/>
        </p:nvSpPr>
        <p:spPr>
          <a:xfrm>
            <a:off x="4650120" y="2851285"/>
            <a:ext cx="4296112" cy="954107"/>
          </a:xfrm>
          <a:prstGeom prst="rect">
            <a:avLst/>
          </a:prstGeom>
          <a:noFill/>
        </p:spPr>
        <p:txBody>
          <a:bodyPr wrap="none" rtlCol="0">
            <a:spAutoFit/>
          </a:bodyPr>
          <a:lstStyle/>
          <a:p>
            <a:r>
              <a:rPr lang="zh-CN" altLang="en-US" sz="2800" dirty="0"/>
              <a:t>执行</a:t>
            </a:r>
            <a:r>
              <a:rPr lang="en-US" altLang="zh-CN" sz="2800" dirty="0"/>
              <a:t>BFS</a:t>
            </a:r>
            <a:r>
              <a:rPr lang="zh-CN" altLang="en-US" sz="2800" dirty="0"/>
              <a:t>，依次访问顶点：</a:t>
            </a:r>
            <a:endParaRPr lang="en-US" altLang="zh-CN" sz="2800" dirty="0"/>
          </a:p>
          <a:p>
            <a:r>
              <a:rPr lang="en-US" altLang="zh-CN" sz="2800" dirty="0"/>
              <a:t>A,B,D,E,C,G,F,H,I</a:t>
            </a:r>
            <a:endParaRPr lang="zh-CN" altLang="en-US" sz="2800" dirty="0"/>
          </a:p>
        </p:txBody>
      </p:sp>
      <p:sp>
        <p:nvSpPr>
          <p:cNvPr id="9" name="文本框 8">
            <a:extLst>
              <a:ext uri="{FF2B5EF4-FFF2-40B4-BE49-F238E27FC236}">
                <a16:creationId xmlns:a16="http://schemas.microsoft.com/office/drawing/2014/main" id="{AD2411D5-F105-4B26-8240-A32A711FC21C}"/>
              </a:ext>
            </a:extLst>
          </p:cNvPr>
          <p:cNvSpPr txBox="1"/>
          <p:nvPr/>
        </p:nvSpPr>
        <p:spPr>
          <a:xfrm>
            <a:off x="4797427" y="1324180"/>
            <a:ext cx="3888261" cy="1384995"/>
          </a:xfrm>
          <a:prstGeom prst="rect">
            <a:avLst/>
          </a:prstGeom>
          <a:noFill/>
        </p:spPr>
        <p:txBody>
          <a:bodyPr wrap="square" rtlCol="0">
            <a:spAutoFit/>
          </a:bodyPr>
          <a:lstStyle/>
          <a:p>
            <a:r>
              <a:rPr lang="zh-CN" altLang="en-US" sz="2800" dirty="0"/>
              <a:t>构造图：</a:t>
            </a:r>
            <a:r>
              <a:rPr lang="zh-CN" altLang="en-US" sz="2800"/>
              <a:t>依次输入边信息，即，</a:t>
            </a:r>
            <a:r>
              <a:rPr lang="nn-NO" altLang="zh-CN" sz="2800"/>
              <a:t>AB </a:t>
            </a:r>
            <a:r>
              <a:rPr lang="nn-NO" altLang="zh-CN" sz="2800" dirty="0"/>
              <a:t>AD AE DG EG GH HI BC CF </a:t>
            </a:r>
            <a:endParaRPr lang="zh-CN" altLang="en-US" sz="2800" dirty="0"/>
          </a:p>
        </p:txBody>
      </p:sp>
      <p:sp>
        <p:nvSpPr>
          <p:cNvPr id="10" name="文本框 9">
            <a:extLst>
              <a:ext uri="{FF2B5EF4-FFF2-40B4-BE49-F238E27FC236}">
                <a16:creationId xmlns:a16="http://schemas.microsoft.com/office/drawing/2014/main" id="{661C71EF-0957-4053-97DB-E815EB24210A}"/>
              </a:ext>
            </a:extLst>
          </p:cNvPr>
          <p:cNvSpPr txBox="1"/>
          <p:nvPr/>
        </p:nvSpPr>
        <p:spPr>
          <a:xfrm>
            <a:off x="2719107" y="5908100"/>
            <a:ext cx="1555234" cy="584775"/>
          </a:xfrm>
          <a:prstGeom prst="rect">
            <a:avLst/>
          </a:prstGeom>
          <a:noFill/>
        </p:spPr>
        <p:txBody>
          <a:bodyPr wrap="none" rtlCol="0">
            <a:spAutoFit/>
          </a:bodyPr>
          <a:lstStyle/>
          <a:p>
            <a:r>
              <a:rPr lang="en-US" altLang="zh-CN" sz="3200" dirty="0"/>
              <a:t>BFS tree</a:t>
            </a:r>
            <a:endParaRPr lang="zh-CN" altLang="en-US" sz="3200" dirty="0"/>
          </a:p>
        </p:txBody>
      </p:sp>
    </p:spTree>
    <p:extLst>
      <p:ext uri="{BB962C8B-B14F-4D97-AF65-F5344CB8AC3E}">
        <p14:creationId xmlns:p14="http://schemas.microsoft.com/office/powerpoint/2010/main" val="310864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9706793-F083-1B4A-F868-C326A68FBD9A}"/>
              </a:ext>
            </a:extLst>
          </p:cNvPr>
          <p:cNvSpPr/>
          <p:nvPr/>
        </p:nvSpPr>
        <p:spPr>
          <a:xfrm>
            <a:off x="1" y="3068960"/>
            <a:ext cx="9153524" cy="288032"/>
          </a:xfrm>
          <a:prstGeom prst="rect">
            <a:avLst/>
          </a:prstGeom>
          <a:solidFill>
            <a:schemeClr val="accent5">
              <a:lumMod val="20000"/>
              <a:lumOff val="80000"/>
            </a:schemeClr>
          </a:solidFill>
          <a:ln>
            <a:solidFill>
              <a:schemeClr val="accent5">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8519494-2D40-40A0-AC7A-6DEBCE3641A0}"/>
              </a:ext>
            </a:extLst>
          </p:cNvPr>
          <p:cNvSpPr/>
          <p:nvPr/>
        </p:nvSpPr>
        <p:spPr>
          <a:xfrm>
            <a:off x="0" y="3933056"/>
            <a:ext cx="9153525" cy="1224136"/>
          </a:xfrm>
          <a:prstGeom prst="rect">
            <a:avLst/>
          </a:prstGeom>
          <a:solidFill>
            <a:schemeClr val="accent6">
              <a:lumMod val="20000"/>
              <a:lumOff val="80000"/>
            </a:schemeClr>
          </a:solidFill>
          <a:ln>
            <a:solidFill>
              <a:schemeClr val="accent6">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27384"/>
            <a:ext cx="8229600" cy="648072"/>
          </a:xfrm>
        </p:spPr>
        <p:txBody>
          <a:bodyPr/>
          <a:lstStyle/>
          <a:p>
            <a:r>
              <a:rPr lang="en-US" altLang="zh-CN"/>
              <a:t>BFS</a:t>
            </a:r>
            <a:r>
              <a:rPr lang="zh-CN" altLang="en-US"/>
              <a:t>的另一种</a:t>
            </a:r>
            <a:r>
              <a:rPr lang="en-US" altLang="zh-CN"/>
              <a:t>(</a:t>
            </a:r>
            <a:r>
              <a:rPr lang="zh-CN" altLang="en-US"/>
              <a:t>非递归</a:t>
            </a:r>
            <a:r>
              <a:rPr lang="en-US" altLang="zh-CN"/>
              <a:t>)</a:t>
            </a:r>
            <a:r>
              <a:rPr lang="zh-CN" altLang="en-US"/>
              <a:t>实现</a:t>
            </a:r>
            <a:endParaRPr lang="en-US"/>
          </a:p>
        </p:txBody>
      </p:sp>
      <p:sp>
        <p:nvSpPr>
          <p:cNvPr id="3" name="内容占位符 2"/>
          <p:cNvSpPr>
            <a:spLocks noGrp="1"/>
          </p:cNvSpPr>
          <p:nvPr>
            <p:ph idx="1"/>
          </p:nvPr>
        </p:nvSpPr>
        <p:spPr>
          <a:xfrm>
            <a:off x="457200" y="620688"/>
            <a:ext cx="8229600" cy="6237312"/>
          </a:xfrm>
        </p:spPr>
        <p:txBody>
          <a:bodyPr>
            <a:normAutofit fontScale="62500" lnSpcReduction="20000"/>
          </a:bodyPr>
          <a:lstStyle/>
          <a:p>
            <a:pPr marL="0" indent="0">
              <a:buNone/>
            </a:pPr>
            <a:r>
              <a:rPr lang="en-US" dirty="0"/>
              <a:t>void </a:t>
            </a:r>
            <a:r>
              <a:rPr lang="en-US" b="1" dirty="0">
                <a:solidFill>
                  <a:srgbClr val="0000FF"/>
                </a:solidFill>
              </a:rPr>
              <a:t>BFS(</a:t>
            </a:r>
            <a:r>
              <a:rPr lang="en-US" b="1" dirty="0" err="1">
                <a:solidFill>
                  <a:srgbClr val="0000FF"/>
                </a:solidFill>
              </a:rPr>
              <a:t>AGraph</a:t>
            </a:r>
            <a:r>
              <a:rPr lang="en-US" b="1" dirty="0">
                <a:solidFill>
                  <a:srgbClr val="0000FF"/>
                </a:solidFill>
              </a:rPr>
              <a:t> *</a:t>
            </a:r>
            <a:r>
              <a:rPr lang="en-US" b="1" dirty="0" err="1">
                <a:solidFill>
                  <a:srgbClr val="0000FF"/>
                </a:solidFill>
              </a:rPr>
              <a:t>g,int</a:t>
            </a:r>
            <a:r>
              <a:rPr lang="en-US" b="1" dirty="0">
                <a:solidFill>
                  <a:srgbClr val="0000FF"/>
                </a:solidFill>
              </a:rPr>
              <a:t> x) {</a:t>
            </a:r>
          </a:p>
          <a:p>
            <a:pPr marL="0" indent="0">
              <a:buNone/>
            </a:pPr>
            <a:r>
              <a:rPr lang="en-US" dirty="0"/>
              <a:t>// </a:t>
            </a:r>
            <a:r>
              <a:rPr lang="zh-CN" altLang="en-US" dirty="0"/>
              <a:t>用一个</a:t>
            </a:r>
            <a:r>
              <a:rPr lang="zh-CN" altLang="en-US" dirty="0">
                <a:solidFill>
                  <a:srgbClr val="0000FF"/>
                </a:solidFill>
              </a:rPr>
              <a:t>数组</a:t>
            </a:r>
            <a:r>
              <a:rPr lang="en-US" dirty="0">
                <a:solidFill>
                  <a:srgbClr val="0000FF"/>
                </a:solidFill>
              </a:rPr>
              <a:t>q</a:t>
            </a:r>
            <a:r>
              <a:rPr lang="zh-CN" altLang="en-US" dirty="0">
                <a:solidFill>
                  <a:srgbClr val="0000FF"/>
                </a:solidFill>
              </a:rPr>
              <a:t>作辅助队列</a:t>
            </a:r>
            <a:r>
              <a:rPr lang="en-US" dirty="0"/>
              <a:t>, q[0..front)</a:t>
            </a:r>
            <a:r>
              <a:rPr lang="zh-CN" altLang="en-US" dirty="0"/>
              <a:t>存放的是访问过的顶点</a:t>
            </a:r>
            <a:r>
              <a:rPr lang="en-US" altLang="zh-CN" dirty="0"/>
              <a:t>, </a:t>
            </a:r>
          </a:p>
          <a:p>
            <a:pPr marL="0" indent="0">
              <a:buNone/>
            </a:pPr>
            <a:r>
              <a:rPr lang="en-US" altLang="zh-CN" dirty="0"/>
              <a:t>// q[</a:t>
            </a:r>
            <a:r>
              <a:rPr lang="en-US" altLang="zh-CN" dirty="0" err="1"/>
              <a:t>front..rear</a:t>
            </a:r>
            <a:r>
              <a:rPr lang="en-US" altLang="zh-CN" dirty="0"/>
              <a:t>)</a:t>
            </a:r>
            <a:r>
              <a:rPr lang="zh-CN" altLang="en-US" dirty="0"/>
              <a:t>存放的是已访问顶点的相邻点，是马上要访问的顶点</a:t>
            </a:r>
            <a:endParaRPr lang="en-US" altLang="zh-CN" dirty="0"/>
          </a:p>
          <a:p>
            <a:pPr marL="0" indent="0">
              <a:buNone/>
            </a:pPr>
            <a:r>
              <a:rPr lang="en-US" dirty="0"/>
              <a:t>int </a:t>
            </a:r>
            <a:r>
              <a:rPr lang="en-US" dirty="0">
                <a:solidFill>
                  <a:srgbClr val="0000FF"/>
                </a:solidFill>
              </a:rPr>
              <a:t>q[MAX_VERTEX_NUM]</a:t>
            </a:r>
            <a:r>
              <a:rPr lang="en-US" dirty="0"/>
              <a:t>,</a:t>
            </a:r>
            <a:r>
              <a:rPr lang="en-US" dirty="0" err="1"/>
              <a:t>front,rear,i</a:t>
            </a:r>
            <a:r>
              <a:rPr lang="en-US" dirty="0"/>
              <a:t>; </a:t>
            </a:r>
          </a:p>
          <a:p>
            <a:pPr marL="0" indent="0">
              <a:buNone/>
            </a:pPr>
            <a:r>
              <a:rPr lang="en-US" dirty="0" err="1"/>
              <a:t>NodeLink</a:t>
            </a:r>
            <a:r>
              <a:rPr lang="en-US" dirty="0"/>
              <a:t> *p;</a:t>
            </a:r>
          </a:p>
          <a:p>
            <a:pPr marL="0" indent="0">
              <a:buNone/>
            </a:pPr>
            <a:r>
              <a:rPr lang="en-US" dirty="0"/>
              <a:t>front=rear=0; </a:t>
            </a:r>
            <a:r>
              <a:rPr lang="en-US" dirty="0">
                <a:solidFill>
                  <a:srgbClr val="0000FF"/>
                </a:solidFill>
              </a:rPr>
              <a:t>q[rear++]</a:t>
            </a:r>
            <a:r>
              <a:rPr lang="en-US" dirty="0"/>
              <a:t>=x;</a:t>
            </a:r>
          </a:p>
          <a:p>
            <a:pPr marL="0" indent="0">
              <a:buNone/>
            </a:pPr>
            <a:r>
              <a:rPr lang="en-US" dirty="0"/>
              <a:t>while(front != rear) //</a:t>
            </a:r>
            <a:r>
              <a:rPr lang="zh-CN" altLang="en-US" dirty="0"/>
              <a:t>队列非空</a:t>
            </a:r>
            <a:endParaRPr lang="en-US" dirty="0"/>
          </a:p>
          <a:p>
            <a:pPr marL="0" indent="0">
              <a:buNone/>
            </a:pPr>
            <a:r>
              <a:rPr lang="en-US" b="1" dirty="0">
                <a:solidFill>
                  <a:srgbClr val="C00000"/>
                </a:solidFill>
              </a:rPr>
              <a:t>{ </a:t>
            </a:r>
            <a:r>
              <a:rPr lang="en-US" dirty="0"/>
              <a:t>//</a:t>
            </a:r>
            <a:r>
              <a:rPr lang="zh-CN" altLang="en-US" dirty="0"/>
              <a:t>顶点出队列，并访问它</a:t>
            </a:r>
          </a:p>
          <a:p>
            <a:pPr marL="0" indent="0">
              <a:buNone/>
            </a:pPr>
            <a:r>
              <a:rPr lang="zh-CN" altLang="en-US" dirty="0"/>
              <a:t>    </a:t>
            </a:r>
            <a:r>
              <a:rPr lang="en-US" dirty="0"/>
              <a:t>x=</a:t>
            </a:r>
            <a:r>
              <a:rPr lang="en-US" dirty="0">
                <a:solidFill>
                  <a:srgbClr val="0000FF"/>
                </a:solidFill>
              </a:rPr>
              <a:t>q[front++]</a:t>
            </a:r>
            <a:r>
              <a:rPr lang="en-US" dirty="0"/>
              <a:t>; </a:t>
            </a:r>
            <a:r>
              <a:rPr lang="en-US" dirty="0" err="1"/>
              <a:t>printf</a:t>
            </a:r>
            <a:r>
              <a:rPr lang="en-US" dirty="0"/>
              <a:t>("%c-&gt;",g-&gt;v[x].vertex); visited[x]=1;</a:t>
            </a:r>
          </a:p>
          <a:p>
            <a:pPr marL="0" indent="0">
              <a:buNone/>
            </a:pPr>
            <a:r>
              <a:rPr lang="en-US" dirty="0"/>
              <a:t>    p=g-&gt;v[x].first;</a:t>
            </a:r>
          </a:p>
          <a:p>
            <a:pPr marL="0" indent="0">
              <a:buNone/>
            </a:pPr>
            <a:r>
              <a:rPr lang="en-US" dirty="0"/>
              <a:t>    while(p!=NULL) </a:t>
            </a:r>
            <a:r>
              <a:rPr lang="en-US" b="1" dirty="0">
                <a:solidFill>
                  <a:srgbClr val="00B050"/>
                </a:solidFill>
              </a:rPr>
              <a:t>{</a:t>
            </a:r>
          </a:p>
          <a:p>
            <a:pPr marL="0" indent="0">
              <a:buNone/>
            </a:pPr>
            <a:r>
              <a:rPr lang="en-US" dirty="0"/>
              <a:t>        for(</a:t>
            </a:r>
            <a:r>
              <a:rPr lang="en-US" dirty="0" err="1"/>
              <a:t>i</a:t>
            </a:r>
            <a:r>
              <a:rPr lang="en-US" dirty="0"/>
              <a:t>=0;i&lt;</a:t>
            </a:r>
            <a:r>
              <a:rPr lang="en-US" dirty="0" err="1"/>
              <a:t>rear;i</a:t>
            </a:r>
            <a:r>
              <a:rPr lang="en-US" dirty="0"/>
              <a:t>++) //</a:t>
            </a:r>
            <a:r>
              <a:rPr lang="zh-CN" altLang="en-US" dirty="0"/>
              <a:t>判邻接点是否在数组</a:t>
            </a:r>
            <a:r>
              <a:rPr lang="en-US" altLang="zh-CN" dirty="0"/>
              <a:t>q</a:t>
            </a:r>
            <a:r>
              <a:rPr lang="zh-CN" altLang="en-US" dirty="0"/>
              <a:t>中</a:t>
            </a:r>
            <a:endParaRPr lang="en-US" dirty="0"/>
          </a:p>
          <a:p>
            <a:pPr marL="0" indent="0">
              <a:buNone/>
            </a:pPr>
            <a:r>
              <a:rPr lang="en-US" dirty="0"/>
              <a:t>            if(p-&gt;</a:t>
            </a:r>
            <a:r>
              <a:rPr lang="en-US" dirty="0" err="1"/>
              <a:t>vindex</a:t>
            </a:r>
            <a:r>
              <a:rPr lang="en-US" dirty="0"/>
              <a:t> == q[</a:t>
            </a:r>
            <a:r>
              <a:rPr lang="en-US" dirty="0" err="1"/>
              <a:t>i</a:t>
            </a:r>
            <a:r>
              <a:rPr lang="en-US" dirty="0"/>
              <a:t>]) break;</a:t>
            </a:r>
          </a:p>
          <a:p>
            <a:pPr marL="0" indent="0">
              <a:buNone/>
            </a:pPr>
            <a:r>
              <a:rPr lang="en-US" dirty="0"/>
              <a:t>        if(</a:t>
            </a:r>
            <a:r>
              <a:rPr lang="en-US" dirty="0" err="1"/>
              <a:t>i</a:t>
            </a:r>
            <a:r>
              <a:rPr lang="en-US" dirty="0"/>
              <a:t> &gt;=rear) //</a:t>
            </a:r>
            <a:r>
              <a:rPr lang="zh-CN" altLang="en-US" dirty="0"/>
              <a:t>邻接点未被访问且不在队列中，则入队列</a:t>
            </a:r>
          </a:p>
          <a:p>
            <a:pPr marL="0" indent="0">
              <a:buNone/>
            </a:pPr>
            <a:r>
              <a:rPr lang="zh-CN" altLang="en-US" dirty="0"/>
              <a:t>            </a:t>
            </a:r>
            <a:r>
              <a:rPr lang="en-US" dirty="0">
                <a:solidFill>
                  <a:srgbClr val="0000FF"/>
                </a:solidFill>
              </a:rPr>
              <a:t>q[rear++]</a:t>
            </a:r>
            <a:r>
              <a:rPr lang="en-US" dirty="0"/>
              <a:t>=p-&gt;</a:t>
            </a:r>
            <a:r>
              <a:rPr lang="en-US" dirty="0" err="1"/>
              <a:t>vindex</a:t>
            </a:r>
            <a:r>
              <a:rPr lang="en-US" dirty="0"/>
              <a:t>;</a:t>
            </a:r>
          </a:p>
          <a:p>
            <a:pPr marL="0" indent="0">
              <a:buNone/>
            </a:pPr>
            <a:r>
              <a:rPr lang="en-US" dirty="0"/>
              <a:t>        p=p-&gt;next; // </a:t>
            </a:r>
            <a:r>
              <a:rPr lang="zh-CN" altLang="en-US" dirty="0"/>
              <a:t>找</a:t>
            </a:r>
            <a:r>
              <a:rPr lang="en-US" altLang="zh-CN" dirty="0"/>
              <a:t>x</a:t>
            </a:r>
            <a:r>
              <a:rPr lang="zh-CN" altLang="en-US" dirty="0"/>
              <a:t>的下一个邻接点</a:t>
            </a:r>
            <a:endParaRPr lang="en-US" dirty="0"/>
          </a:p>
          <a:p>
            <a:pPr marL="0" indent="0">
              <a:buNone/>
            </a:pPr>
            <a:r>
              <a:rPr lang="en-US" dirty="0"/>
              <a:t>   </a:t>
            </a:r>
            <a:r>
              <a:rPr lang="en-US" b="1" dirty="0">
                <a:solidFill>
                  <a:srgbClr val="00B050"/>
                </a:solidFill>
              </a:rPr>
              <a:t> }</a:t>
            </a:r>
          </a:p>
          <a:p>
            <a:pPr marL="0" indent="0">
              <a:buNone/>
            </a:pPr>
            <a:r>
              <a:rPr lang="en-US" dirty="0"/>
              <a:t> </a:t>
            </a:r>
            <a:r>
              <a:rPr lang="en-US" b="1" dirty="0">
                <a:solidFill>
                  <a:srgbClr val="C00000"/>
                </a:solidFill>
              </a:rPr>
              <a:t>}</a:t>
            </a:r>
          </a:p>
          <a:p>
            <a:pPr marL="0" indent="0">
              <a:buNone/>
            </a:pPr>
            <a:r>
              <a:rPr lang="en-US" b="1" dirty="0">
                <a:solidFill>
                  <a:srgbClr val="0000FF"/>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278404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BFS</a:t>
            </a:r>
            <a:r>
              <a:rPr lang="zh-CN" altLang="en-US"/>
              <a:t>的</a:t>
            </a:r>
            <a:r>
              <a:rPr lang="en-US" altLang="zh-CN"/>
              <a:t>(</a:t>
            </a:r>
            <a:r>
              <a:rPr lang="zh-CN" altLang="en-US"/>
              <a:t>非递归</a:t>
            </a:r>
            <a:r>
              <a:rPr lang="en-US" altLang="zh-CN"/>
              <a:t>)</a:t>
            </a:r>
            <a:r>
              <a:rPr lang="zh-CN" altLang="en-US"/>
              <a:t>实现</a:t>
            </a:r>
            <a:r>
              <a:rPr lang="en-US" altLang="zh-CN"/>
              <a:t>-II</a:t>
            </a:r>
            <a:endParaRPr lang="en-US"/>
          </a:p>
        </p:txBody>
      </p:sp>
      <p:sp>
        <p:nvSpPr>
          <p:cNvPr id="3" name="内容占位符 2"/>
          <p:cNvSpPr>
            <a:spLocks noGrp="1"/>
          </p:cNvSpPr>
          <p:nvPr>
            <p:ph idx="1"/>
          </p:nvPr>
        </p:nvSpPr>
        <p:spPr/>
        <p:txBody>
          <a:bodyPr/>
          <a:lstStyle/>
          <a:p>
            <a:pPr marL="0" indent="0">
              <a:buNone/>
            </a:pPr>
            <a:r>
              <a:rPr lang="en-US" dirty="0"/>
              <a:t>void </a:t>
            </a:r>
            <a:r>
              <a:rPr lang="en-US" b="1" dirty="0" err="1">
                <a:solidFill>
                  <a:srgbClr val="0000FF"/>
                </a:solidFill>
              </a:rPr>
              <a:t>BFSGraph</a:t>
            </a:r>
            <a:r>
              <a:rPr lang="en-US" dirty="0"/>
              <a:t>(</a:t>
            </a:r>
            <a:r>
              <a:rPr lang="en-US" dirty="0" err="1"/>
              <a:t>AGraph</a:t>
            </a:r>
            <a:r>
              <a:rPr lang="en-US" dirty="0"/>
              <a:t> *g){</a:t>
            </a:r>
          </a:p>
          <a:p>
            <a:pPr marL="0" indent="0">
              <a:buNone/>
            </a:pPr>
            <a:r>
              <a:rPr lang="en-US" dirty="0"/>
              <a:t>int </a:t>
            </a:r>
            <a:r>
              <a:rPr lang="en-US" dirty="0" err="1"/>
              <a:t>i</a:t>
            </a:r>
            <a:r>
              <a:rPr lang="en-US" dirty="0"/>
              <a:t>;</a:t>
            </a:r>
          </a:p>
          <a:p>
            <a:pPr marL="0" indent="0">
              <a:buNone/>
            </a:pPr>
            <a:r>
              <a:rPr lang="en-US" dirty="0"/>
              <a:t>for(</a:t>
            </a:r>
            <a:r>
              <a:rPr lang="en-US" dirty="0" err="1"/>
              <a:t>i</a:t>
            </a:r>
            <a:r>
              <a:rPr lang="en-US" dirty="0"/>
              <a:t>=0;i&lt;g-&gt;</a:t>
            </a:r>
            <a:r>
              <a:rPr lang="en-US" dirty="0" err="1"/>
              <a:t>vexnum;i</a:t>
            </a:r>
            <a:r>
              <a:rPr lang="en-US" dirty="0"/>
              <a:t>++)</a:t>
            </a:r>
          </a:p>
          <a:p>
            <a:pPr marL="0" indent="0">
              <a:buNone/>
            </a:pPr>
            <a:r>
              <a:rPr lang="en-US" dirty="0"/>
              <a:t>    visited[</a:t>
            </a:r>
            <a:r>
              <a:rPr lang="en-US" dirty="0" err="1"/>
              <a:t>i</a:t>
            </a:r>
            <a:r>
              <a:rPr lang="en-US" dirty="0"/>
              <a:t>]=0;</a:t>
            </a:r>
          </a:p>
          <a:p>
            <a:pPr marL="0" indent="0">
              <a:buNone/>
            </a:pPr>
            <a:r>
              <a:rPr lang="en-US" dirty="0"/>
              <a:t>for(</a:t>
            </a:r>
            <a:r>
              <a:rPr lang="en-US" dirty="0" err="1"/>
              <a:t>i</a:t>
            </a:r>
            <a:r>
              <a:rPr lang="en-US" dirty="0"/>
              <a:t>=0;i&lt;g-&gt;</a:t>
            </a:r>
            <a:r>
              <a:rPr lang="en-US" dirty="0" err="1"/>
              <a:t>vexnum;i</a:t>
            </a:r>
            <a:r>
              <a:rPr lang="en-US" dirty="0"/>
              <a:t>++)</a:t>
            </a:r>
          </a:p>
          <a:p>
            <a:pPr marL="0" indent="0">
              <a:buNone/>
            </a:pPr>
            <a:r>
              <a:rPr lang="en-US" dirty="0"/>
              <a:t>    if(!visited[</a:t>
            </a:r>
            <a:r>
              <a:rPr lang="en-US" dirty="0" err="1"/>
              <a:t>i</a:t>
            </a:r>
            <a:r>
              <a:rPr lang="en-US" dirty="0"/>
              <a:t>]) </a:t>
            </a:r>
            <a:r>
              <a:rPr lang="en-US" b="1" dirty="0">
                <a:solidFill>
                  <a:srgbClr val="0000FF"/>
                </a:solidFill>
              </a:rPr>
              <a:t>BFS(</a:t>
            </a:r>
            <a:r>
              <a:rPr lang="en-US" b="1" dirty="0" err="1">
                <a:solidFill>
                  <a:srgbClr val="0000FF"/>
                </a:solidFill>
              </a:rPr>
              <a:t>g,i</a:t>
            </a:r>
            <a:r>
              <a:rPr lang="en-US" b="1" dirty="0">
                <a:solidFill>
                  <a:srgbClr val="0000FF"/>
                </a:solidFill>
              </a:rPr>
              <a:t>)</a:t>
            </a:r>
            <a:r>
              <a:rPr lang="en-US" dirty="0"/>
              <a:t>;</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076" y="4869160"/>
            <a:ext cx="5297544" cy="1988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DE936D6B-AD41-488F-8058-3AF3A6D6D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24" y="5123653"/>
            <a:ext cx="2756055" cy="147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07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3.3 </a:t>
            </a:r>
            <a:r>
              <a:rPr lang="zh-CN" altLang="en-US" dirty="0"/>
              <a:t>图遍历的应用</a:t>
            </a:r>
            <a:endParaRPr lang="en-US" dirty="0"/>
          </a:p>
        </p:txBody>
      </p:sp>
      <p:sp>
        <p:nvSpPr>
          <p:cNvPr id="3" name="内容占位符 2"/>
          <p:cNvSpPr>
            <a:spLocks noGrp="1"/>
          </p:cNvSpPr>
          <p:nvPr>
            <p:ph idx="1"/>
          </p:nvPr>
        </p:nvSpPr>
        <p:spPr/>
        <p:txBody>
          <a:bodyPr>
            <a:normAutofit/>
          </a:bodyPr>
          <a:lstStyle/>
          <a:p>
            <a:r>
              <a:rPr lang="zh-CN" altLang="en-US" dirty="0"/>
              <a:t>顶点之间的可达性检测</a:t>
            </a:r>
            <a:endParaRPr lang="en-US" altLang="zh-CN" dirty="0"/>
          </a:p>
          <a:p>
            <a:r>
              <a:rPr lang="zh-CN" altLang="en-US" dirty="0">
                <a:solidFill>
                  <a:srgbClr val="0000FF"/>
                </a:solidFill>
              </a:rPr>
              <a:t>顶点之间的路径求解</a:t>
            </a:r>
            <a:endParaRPr lang="en-US" altLang="zh-CN" dirty="0">
              <a:solidFill>
                <a:srgbClr val="0000FF"/>
              </a:solidFill>
            </a:endParaRPr>
          </a:p>
          <a:p>
            <a:r>
              <a:rPr lang="zh-CN" altLang="en-US" dirty="0">
                <a:solidFill>
                  <a:srgbClr val="0000FF"/>
                </a:solidFill>
              </a:rPr>
              <a:t>顶点之间的最短距离</a:t>
            </a:r>
            <a:endParaRPr lang="en-US" altLang="zh-CN" dirty="0">
              <a:solidFill>
                <a:srgbClr val="0000FF"/>
              </a:solidFill>
            </a:endParaRPr>
          </a:p>
          <a:p>
            <a:r>
              <a:rPr lang="en-US" altLang="zh-CN" dirty="0">
                <a:solidFill>
                  <a:srgbClr val="0000FF"/>
                </a:solidFill>
              </a:rPr>
              <a:t>(DAG/AOV</a:t>
            </a:r>
            <a:r>
              <a:rPr lang="zh-CN" altLang="en-US" dirty="0">
                <a:solidFill>
                  <a:srgbClr val="0000FF"/>
                </a:solidFill>
              </a:rPr>
              <a:t>的</a:t>
            </a:r>
            <a:r>
              <a:rPr lang="en-US" altLang="zh-CN" dirty="0">
                <a:solidFill>
                  <a:srgbClr val="0000FF"/>
                </a:solidFill>
              </a:rPr>
              <a:t>)</a:t>
            </a:r>
            <a:r>
              <a:rPr lang="zh-CN" altLang="en-US" dirty="0">
                <a:solidFill>
                  <a:srgbClr val="0000FF"/>
                </a:solidFill>
              </a:rPr>
              <a:t>拓扑排序</a:t>
            </a:r>
            <a:endParaRPr lang="en-US" altLang="zh-CN" dirty="0">
              <a:solidFill>
                <a:srgbClr val="0000FF"/>
              </a:solidFill>
            </a:endParaRPr>
          </a:p>
          <a:p>
            <a:endParaRPr lang="en-US" altLang="zh-CN" dirty="0"/>
          </a:p>
          <a:p>
            <a:r>
              <a:rPr lang="zh-CN" altLang="en-US" dirty="0"/>
              <a:t>图的连通性检测</a:t>
            </a:r>
            <a:endParaRPr lang="en-US" altLang="zh-CN" dirty="0"/>
          </a:p>
          <a:p>
            <a:r>
              <a:rPr lang="zh-CN" altLang="en-US" dirty="0"/>
              <a:t>连通图的生成树，非连通图的生成森林</a:t>
            </a:r>
            <a:endParaRPr lang="en-US" altLang="zh-CN" dirty="0"/>
          </a:p>
          <a:p>
            <a:r>
              <a:rPr lang="zh-CN" altLang="en-US" dirty="0"/>
              <a:t>有向图的强连通分量</a:t>
            </a:r>
            <a:endParaRPr lang="en-US" altLang="zh-CN" dirty="0"/>
          </a:p>
          <a:p>
            <a:r>
              <a:rPr lang="zh-CN" altLang="en-US" dirty="0"/>
              <a:t>重连通图</a:t>
            </a:r>
            <a:r>
              <a:rPr lang="en-US" altLang="zh-CN" dirty="0"/>
              <a:t>/</a:t>
            </a:r>
            <a:r>
              <a:rPr lang="zh-CN" altLang="en-US" dirty="0"/>
              <a:t>连通图关节点的判定</a:t>
            </a:r>
            <a:endParaRPr lang="en-US" altLang="zh-CN" dirty="0"/>
          </a:p>
          <a:p>
            <a:r>
              <a:rPr lang="zh-CN" altLang="en-US" dirty="0"/>
              <a:t>欧拉回路</a:t>
            </a:r>
            <a:endParaRPr lang="en-US" altLang="zh-CN" dirty="0"/>
          </a:p>
          <a:p>
            <a:endParaRPr lang="en-US" altLang="zh-CN" dirty="0"/>
          </a:p>
          <a:p>
            <a:endParaRPr lang="zh-CN" altLang="en-US" dirty="0"/>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257847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507" name="Group 59"/>
          <p:cNvGrpSpPr>
            <a:grpSpLocks/>
          </p:cNvGrpSpPr>
          <p:nvPr/>
        </p:nvGrpSpPr>
        <p:grpSpPr bwMode="auto">
          <a:xfrm>
            <a:off x="4716016" y="668680"/>
            <a:ext cx="4191000" cy="3733800"/>
            <a:chOff x="3024" y="624"/>
            <a:chExt cx="2640" cy="2352"/>
          </a:xfrm>
        </p:grpSpPr>
        <p:sp>
          <p:nvSpPr>
            <p:cNvPr id="104451" name="Oval 3"/>
            <p:cNvSpPr>
              <a:spLocks noChangeArrowheads="1"/>
            </p:cNvSpPr>
            <p:nvPr/>
          </p:nvSpPr>
          <p:spPr bwMode="auto">
            <a:xfrm>
              <a:off x="4224" y="129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a</a:t>
              </a:r>
              <a:endParaRPr lang="en-US" altLang="zh-CN" sz="3600"/>
            </a:p>
          </p:txBody>
        </p:sp>
        <p:sp>
          <p:nvSpPr>
            <p:cNvPr id="104452" name="Oval 4"/>
            <p:cNvSpPr>
              <a:spLocks noChangeArrowheads="1"/>
            </p:cNvSpPr>
            <p:nvPr/>
          </p:nvSpPr>
          <p:spPr bwMode="auto">
            <a:xfrm>
              <a:off x="3504" y="8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solidFill>
                    <a:srgbClr val="800000"/>
                  </a:solidFill>
                </a:rPr>
                <a:t>b</a:t>
              </a:r>
              <a:endParaRPr lang="en-US" altLang="zh-CN" sz="3600" dirty="0"/>
            </a:p>
          </p:txBody>
        </p:sp>
        <p:sp>
          <p:nvSpPr>
            <p:cNvPr id="104453" name="Oval 5"/>
            <p:cNvSpPr>
              <a:spLocks noChangeArrowheads="1"/>
            </p:cNvSpPr>
            <p:nvPr/>
          </p:nvSpPr>
          <p:spPr bwMode="auto">
            <a:xfrm>
              <a:off x="3024"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c</a:t>
              </a:r>
              <a:endParaRPr lang="en-US" altLang="zh-CN" sz="3600"/>
            </a:p>
          </p:txBody>
        </p:sp>
        <p:sp>
          <p:nvSpPr>
            <p:cNvPr id="104454" name="Oval 6"/>
            <p:cNvSpPr>
              <a:spLocks noChangeArrowheads="1"/>
            </p:cNvSpPr>
            <p:nvPr/>
          </p:nvSpPr>
          <p:spPr bwMode="auto">
            <a:xfrm>
              <a:off x="3552" y="268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h</a:t>
              </a:r>
              <a:endParaRPr lang="en-US" altLang="zh-CN" sz="3600"/>
            </a:p>
          </p:txBody>
        </p:sp>
        <p:sp>
          <p:nvSpPr>
            <p:cNvPr id="104455" name="Oval 7"/>
            <p:cNvSpPr>
              <a:spLocks noChangeArrowheads="1"/>
            </p:cNvSpPr>
            <p:nvPr/>
          </p:nvSpPr>
          <p:spPr bwMode="auto">
            <a:xfrm>
              <a:off x="3840"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d</a:t>
              </a:r>
              <a:endParaRPr lang="en-US" altLang="zh-CN" sz="3600"/>
            </a:p>
          </p:txBody>
        </p:sp>
        <p:sp>
          <p:nvSpPr>
            <p:cNvPr id="104456" name="Oval 8"/>
            <p:cNvSpPr>
              <a:spLocks noChangeArrowheads="1"/>
            </p:cNvSpPr>
            <p:nvPr/>
          </p:nvSpPr>
          <p:spPr bwMode="auto">
            <a:xfrm>
              <a:off x="4560"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e</a:t>
              </a:r>
              <a:endParaRPr lang="en-US" altLang="zh-CN" sz="3600"/>
            </a:p>
          </p:txBody>
        </p:sp>
        <p:sp>
          <p:nvSpPr>
            <p:cNvPr id="104457" name="Oval 9"/>
            <p:cNvSpPr>
              <a:spLocks noChangeArrowheads="1"/>
            </p:cNvSpPr>
            <p:nvPr/>
          </p:nvSpPr>
          <p:spPr bwMode="auto">
            <a:xfrm>
              <a:off x="4800" y="268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err="1">
                  <a:solidFill>
                    <a:srgbClr val="800000"/>
                  </a:solidFill>
                </a:rPr>
                <a:t>i</a:t>
              </a:r>
              <a:endParaRPr lang="en-US" altLang="zh-CN" sz="3600" dirty="0"/>
            </a:p>
          </p:txBody>
        </p:sp>
        <p:sp>
          <p:nvSpPr>
            <p:cNvPr id="104458" name="Oval 10"/>
            <p:cNvSpPr>
              <a:spLocks noChangeArrowheads="1"/>
            </p:cNvSpPr>
            <p:nvPr/>
          </p:nvSpPr>
          <p:spPr bwMode="auto">
            <a:xfrm>
              <a:off x="5328"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f</a:t>
              </a:r>
              <a:endParaRPr lang="en-US" altLang="zh-CN" sz="3600"/>
            </a:p>
          </p:txBody>
        </p:sp>
        <p:sp>
          <p:nvSpPr>
            <p:cNvPr id="104459" name="Line 11"/>
            <p:cNvSpPr>
              <a:spLocks noChangeShapeType="1"/>
            </p:cNvSpPr>
            <p:nvPr/>
          </p:nvSpPr>
          <p:spPr bwMode="auto">
            <a:xfrm flipH="1">
              <a:off x="3216" y="1440"/>
              <a:ext cx="1008" cy="57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0" name="Line 12"/>
            <p:cNvSpPr>
              <a:spLocks noChangeShapeType="1"/>
            </p:cNvSpPr>
            <p:nvPr/>
          </p:nvSpPr>
          <p:spPr bwMode="auto">
            <a:xfrm>
              <a:off x="3216" y="2304"/>
              <a:ext cx="38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1" name="Line 13"/>
            <p:cNvSpPr>
              <a:spLocks noChangeShapeType="1"/>
            </p:cNvSpPr>
            <p:nvPr/>
          </p:nvSpPr>
          <p:spPr bwMode="auto">
            <a:xfrm>
              <a:off x="5136" y="768"/>
              <a:ext cx="432" cy="1248"/>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2" name="Line 14"/>
            <p:cNvSpPr>
              <a:spLocks noChangeShapeType="1"/>
            </p:cNvSpPr>
            <p:nvPr/>
          </p:nvSpPr>
          <p:spPr bwMode="auto">
            <a:xfrm flipH="1">
              <a:off x="4032" y="1536"/>
              <a:ext cx="240" cy="48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3" name="Line 15"/>
            <p:cNvSpPr>
              <a:spLocks noChangeShapeType="1"/>
            </p:cNvSpPr>
            <p:nvPr/>
          </p:nvSpPr>
          <p:spPr bwMode="auto">
            <a:xfrm flipH="1">
              <a:off x="3696" y="2304"/>
              <a:ext cx="192" cy="38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4" name="Line 16"/>
            <p:cNvSpPr>
              <a:spLocks noChangeShapeType="1"/>
            </p:cNvSpPr>
            <p:nvPr/>
          </p:nvSpPr>
          <p:spPr bwMode="auto">
            <a:xfrm>
              <a:off x="4800" y="2256"/>
              <a:ext cx="14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5" name="Line 17"/>
            <p:cNvSpPr>
              <a:spLocks noChangeShapeType="1"/>
            </p:cNvSpPr>
            <p:nvPr/>
          </p:nvSpPr>
          <p:spPr bwMode="auto">
            <a:xfrm>
              <a:off x="4512" y="1536"/>
              <a:ext cx="192" cy="48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6" name="Line 18"/>
            <p:cNvSpPr>
              <a:spLocks noChangeShapeType="1"/>
            </p:cNvSpPr>
            <p:nvPr/>
          </p:nvSpPr>
          <p:spPr bwMode="auto">
            <a:xfrm>
              <a:off x="4560" y="1440"/>
              <a:ext cx="912" cy="57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7" name="Line 19"/>
            <p:cNvSpPr>
              <a:spLocks noChangeShapeType="1"/>
            </p:cNvSpPr>
            <p:nvPr/>
          </p:nvSpPr>
          <p:spPr bwMode="auto">
            <a:xfrm flipH="1">
              <a:off x="5136" y="2304"/>
              <a:ext cx="384" cy="48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68" name="Oval 20"/>
            <p:cNvSpPr>
              <a:spLocks noChangeArrowheads="1"/>
            </p:cNvSpPr>
            <p:nvPr/>
          </p:nvSpPr>
          <p:spPr bwMode="auto">
            <a:xfrm>
              <a:off x="4800" y="62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g</a:t>
              </a:r>
              <a:endParaRPr lang="en-US" altLang="zh-CN" sz="3600"/>
            </a:p>
          </p:txBody>
        </p:sp>
        <p:sp>
          <p:nvSpPr>
            <p:cNvPr id="104482" name="Line 34"/>
            <p:cNvSpPr>
              <a:spLocks noChangeShapeType="1"/>
            </p:cNvSpPr>
            <p:nvPr/>
          </p:nvSpPr>
          <p:spPr bwMode="auto">
            <a:xfrm flipV="1">
              <a:off x="3840" y="768"/>
              <a:ext cx="960" cy="14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83" name="Line 35"/>
            <p:cNvSpPr>
              <a:spLocks noChangeShapeType="1"/>
            </p:cNvSpPr>
            <p:nvPr/>
          </p:nvSpPr>
          <p:spPr bwMode="auto">
            <a:xfrm>
              <a:off x="3792" y="1056"/>
              <a:ext cx="480" cy="288"/>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84" name="Line 36"/>
            <p:cNvSpPr>
              <a:spLocks noChangeShapeType="1"/>
            </p:cNvSpPr>
            <p:nvPr/>
          </p:nvSpPr>
          <p:spPr bwMode="auto">
            <a:xfrm flipH="1">
              <a:off x="4512" y="912"/>
              <a:ext cx="38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85" name="Line 37"/>
            <p:cNvSpPr>
              <a:spLocks noChangeShapeType="1"/>
            </p:cNvSpPr>
            <p:nvPr/>
          </p:nvSpPr>
          <p:spPr bwMode="auto">
            <a:xfrm flipH="1">
              <a:off x="3168" y="960"/>
              <a:ext cx="336" cy="105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sp>
        <p:nvSpPr>
          <p:cNvPr id="104494" name="Line 46"/>
          <p:cNvSpPr>
            <a:spLocks noChangeShapeType="1"/>
          </p:cNvSpPr>
          <p:nvPr/>
        </p:nvSpPr>
        <p:spPr bwMode="auto">
          <a:xfrm flipH="1">
            <a:off x="4944616" y="1278280"/>
            <a:ext cx="533400" cy="16764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5" name="Line 47"/>
          <p:cNvSpPr>
            <a:spLocks noChangeShapeType="1"/>
          </p:cNvSpPr>
          <p:nvPr/>
        </p:nvSpPr>
        <p:spPr bwMode="auto">
          <a:xfrm>
            <a:off x="5020816" y="3335680"/>
            <a:ext cx="6096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6" name="Line 48"/>
          <p:cNvSpPr>
            <a:spLocks noChangeShapeType="1"/>
          </p:cNvSpPr>
          <p:nvPr/>
        </p:nvSpPr>
        <p:spPr bwMode="auto">
          <a:xfrm flipH="1">
            <a:off x="5782816" y="3335680"/>
            <a:ext cx="304800" cy="6096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7" name="Line 49"/>
          <p:cNvSpPr>
            <a:spLocks noChangeShapeType="1"/>
          </p:cNvSpPr>
          <p:nvPr/>
        </p:nvSpPr>
        <p:spPr bwMode="auto">
          <a:xfrm flipH="1">
            <a:off x="6316216" y="2116480"/>
            <a:ext cx="381000" cy="7620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8" name="Line 50"/>
          <p:cNvSpPr>
            <a:spLocks noChangeShapeType="1"/>
          </p:cNvSpPr>
          <p:nvPr/>
        </p:nvSpPr>
        <p:spPr bwMode="auto">
          <a:xfrm>
            <a:off x="7078216" y="2116480"/>
            <a:ext cx="304800" cy="7620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499" name="Line 51"/>
          <p:cNvSpPr>
            <a:spLocks noChangeShapeType="1"/>
          </p:cNvSpPr>
          <p:nvPr/>
        </p:nvSpPr>
        <p:spPr bwMode="auto">
          <a:xfrm>
            <a:off x="7535416" y="3259480"/>
            <a:ext cx="2286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0" name="Line 52"/>
          <p:cNvSpPr>
            <a:spLocks noChangeShapeType="1"/>
          </p:cNvSpPr>
          <p:nvPr/>
        </p:nvSpPr>
        <p:spPr bwMode="auto">
          <a:xfrm flipV="1">
            <a:off x="973088" y="5085184"/>
            <a:ext cx="2230760" cy="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01" name="Line 53"/>
          <p:cNvSpPr>
            <a:spLocks noChangeShapeType="1"/>
          </p:cNvSpPr>
          <p:nvPr/>
        </p:nvSpPr>
        <p:spPr bwMode="auto">
          <a:xfrm>
            <a:off x="5935216" y="1354480"/>
            <a:ext cx="762000" cy="4572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2" name="Line 54"/>
          <p:cNvSpPr>
            <a:spLocks noChangeShapeType="1"/>
          </p:cNvSpPr>
          <p:nvPr/>
        </p:nvSpPr>
        <p:spPr bwMode="auto">
          <a:xfrm>
            <a:off x="7154416" y="2116480"/>
            <a:ext cx="304800" cy="7620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3" name="Line 55"/>
          <p:cNvSpPr>
            <a:spLocks noChangeShapeType="1"/>
          </p:cNvSpPr>
          <p:nvPr/>
        </p:nvSpPr>
        <p:spPr bwMode="auto">
          <a:xfrm>
            <a:off x="7611616" y="3259480"/>
            <a:ext cx="228600" cy="6858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4504" name="Line 56"/>
          <p:cNvSpPr>
            <a:spLocks noChangeShapeType="1"/>
          </p:cNvSpPr>
          <p:nvPr/>
        </p:nvSpPr>
        <p:spPr bwMode="auto">
          <a:xfrm flipV="1">
            <a:off x="2771800" y="6525344"/>
            <a:ext cx="540926" cy="1"/>
          </a:xfrm>
          <a:prstGeom prst="line">
            <a:avLst/>
          </a:prstGeom>
          <a:noFill/>
          <a:ln w="38100" cap="sq">
            <a:solidFill>
              <a:srgbClr val="A04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05" name="Line 57"/>
          <p:cNvSpPr>
            <a:spLocks noChangeShapeType="1"/>
          </p:cNvSpPr>
          <p:nvPr/>
        </p:nvSpPr>
        <p:spPr bwMode="auto">
          <a:xfrm>
            <a:off x="827584" y="6525344"/>
            <a:ext cx="685800" cy="0"/>
          </a:xfrm>
          <a:prstGeom prst="line">
            <a:avLst/>
          </a:prstGeom>
          <a:noFill/>
          <a:ln w="38100" cap="sq">
            <a:solidFill>
              <a:srgbClr val="A04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标题 1"/>
          <p:cNvSpPr>
            <a:spLocks noGrp="1"/>
          </p:cNvSpPr>
          <p:nvPr>
            <p:ph type="title"/>
          </p:nvPr>
        </p:nvSpPr>
        <p:spPr>
          <a:xfrm>
            <a:off x="567566" y="20608"/>
            <a:ext cx="8229600" cy="792088"/>
          </a:xfrm>
        </p:spPr>
        <p:txBody>
          <a:bodyPr>
            <a:normAutofit fontScale="90000"/>
          </a:bodyPr>
          <a:lstStyle/>
          <a:p>
            <a:r>
              <a:rPr lang="zh-CN" altLang="en-US" sz="3200" dirty="0"/>
              <a:t>应用</a:t>
            </a:r>
            <a:r>
              <a:rPr lang="en-US" altLang="zh-CN" sz="3200" dirty="0"/>
              <a:t>1</a:t>
            </a:r>
            <a:r>
              <a:rPr lang="zh-CN" altLang="en-US" sz="3200" dirty="0"/>
              <a:t>：求从一顶点到另一顶点的一条简单路径</a:t>
            </a:r>
            <a:endParaRPr lang="en-US" sz="3200" dirty="0"/>
          </a:p>
        </p:txBody>
      </p:sp>
      <p:sp>
        <p:nvSpPr>
          <p:cNvPr id="3" name="内容占位符 2"/>
          <p:cNvSpPr>
            <a:spLocks noGrp="1"/>
          </p:cNvSpPr>
          <p:nvPr>
            <p:ph sz="half" idx="1"/>
          </p:nvPr>
        </p:nvSpPr>
        <p:spPr>
          <a:xfrm>
            <a:off x="389384" y="884704"/>
            <a:ext cx="4216782" cy="5949280"/>
          </a:xfrm>
        </p:spPr>
        <p:txBody>
          <a:bodyPr>
            <a:normAutofit fontScale="92500" lnSpcReduction="10000"/>
          </a:bodyPr>
          <a:lstStyle/>
          <a:p>
            <a:r>
              <a:rPr lang="zh-CN" altLang="en-US" sz="3000" dirty="0"/>
              <a:t>求从一顶点</a:t>
            </a:r>
            <a:r>
              <a:rPr lang="en-US" altLang="zh-CN" sz="3000" b="1" i="1" dirty="0">
                <a:solidFill>
                  <a:srgbClr val="C00000"/>
                </a:solidFill>
              </a:rPr>
              <a:t>b</a:t>
            </a:r>
            <a:r>
              <a:rPr lang="zh-CN" altLang="en-US" sz="3000" dirty="0"/>
              <a:t>到另一顶点</a:t>
            </a:r>
            <a:r>
              <a:rPr lang="en-US" altLang="zh-CN" sz="3000" b="1" i="1" dirty="0" err="1">
                <a:solidFill>
                  <a:srgbClr val="C00000"/>
                </a:solidFill>
              </a:rPr>
              <a:t>i</a:t>
            </a:r>
            <a:r>
              <a:rPr lang="zh-CN" altLang="en-US" sz="3000" dirty="0"/>
              <a:t>的一条简单路径</a:t>
            </a:r>
            <a:endParaRPr lang="en-US" altLang="zh-CN" sz="3000" dirty="0"/>
          </a:p>
          <a:p>
            <a:pPr lvl="1"/>
            <a:r>
              <a:rPr lang="zh-CN" altLang="en-US" sz="2600" dirty="0"/>
              <a:t>从顶点 </a:t>
            </a:r>
            <a:r>
              <a:rPr lang="en-US" altLang="zh-CN" sz="2600" dirty="0"/>
              <a:t>b </a:t>
            </a:r>
            <a:r>
              <a:rPr lang="zh-CN" altLang="en-US" sz="2600" dirty="0"/>
              <a:t>出发，进行</a:t>
            </a:r>
            <a:r>
              <a:rPr lang="zh-CN" altLang="en-US" sz="2600" b="1" dirty="0">
                <a:solidFill>
                  <a:srgbClr val="0000FF"/>
                </a:solidFill>
              </a:rPr>
              <a:t>深度</a:t>
            </a:r>
            <a:r>
              <a:rPr lang="zh-CN" altLang="en-US" sz="2600" dirty="0"/>
              <a:t>优先搜索</a:t>
            </a:r>
            <a:r>
              <a:rPr lang="zh-CN" altLang="en-US" sz="2600" b="1" dirty="0">
                <a:solidFill>
                  <a:srgbClr val="0000FF"/>
                </a:solidFill>
              </a:rPr>
              <a:t>遍历</a:t>
            </a:r>
            <a:endParaRPr lang="en-US" altLang="zh-CN" sz="2600" b="1" dirty="0">
              <a:solidFill>
                <a:srgbClr val="0000FF"/>
              </a:solidFill>
            </a:endParaRPr>
          </a:p>
          <a:p>
            <a:pPr lvl="1"/>
            <a:r>
              <a:rPr lang="zh-CN" altLang="en-US" sz="2600" dirty="0"/>
              <a:t>深度优先搜索访问顶点的次序取决于图的存储结构</a:t>
            </a:r>
            <a:endParaRPr lang="en-US" altLang="zh-CN" sz="2600" dirty="0"/>
          </a:p>
          <a:p>
            <a:pPr lvl="1"/>
            <a:r>
              <a:rPr lang="zh-CN" altLang="en-US" sz="2600" b="1" dirty="0">
                <a:solidFill>
                  <a:srgbClr val="000082"/>
                </a:solidFill>
                <a:latin typeface="+mn-ea"/>
              </a:rPr>
              <a:t>假设找到的第一个邻接点是</a:t>
            </a:r>
            <a:r>
              <a:rPr lang="en-US" altLang="zh-CN" sz="2600" b="1" dirty="0">
                <a:solidFill>
                  <a:srgbClr val="000082"/>
                </a:solidFill>
                <a:latin typeface="+mn-ea"/>
              </a:rPr>
              <a:t>c,</a:t>
            </a:r>
            <a:r>
              <a:rPr lang="zh-CN" altLang="en-US" sz="2600" b="1" dirty="0">
                <a:solidFill>
                  <a:srgbClr val="000082"/>
                </a:solidFill>
                <a:latin typeface="+mn-ea"/>
              </a:rPr>
              <a:t>则得到的顶点访问序列为：</a:t>
            </a:r>
            <a:endParaRPr lang="en-US" altLang="zh-CN" sz="2600" dirty="0">
              <a:solidFill>
                <a:srgbClr val="000082"/>
              </a:solidFill>
              <a:latin typeface="隶书" pitchFamily="49" charset="-122"/>
              <a:ea typeface="隶书" pitchFamily="49" charset="-122"/>
            </a:endParaRPr>
          </a:p>
          <a:p>
            <a:pPr marL="457200" lvl="1" indent="0">
              <a:buNone/>
            </a:pPr>
            <a:r>
              <a:rPr lang="en-US" altLang="zh-CN" sz="3200" b="1" dirty="0">
                <a:solidFill>
                  <a:srgbClr val="800000"/>
                </a:solidFill>
                <a:ea typeface="隶书" pitchFamily="49" charset="-122"/>
              </a:rPr>
              <a:t>b</a:t>
            </a:r>
            <a:r>
              <a:rPr lang="en-US" altLang="zh-CN" sz="3200" dirty="0">
                <a:solidFill>
                  <a:srgbClr val="000082"/>
                </a:solidFill>
                <a:ea typeface="隶书" pitchFamily="49" charset="-122"/>
              </a:rPr>
              <a:t>  </a:t>
            </a:r>
            <a:r>
              <a:rPr lang="en-US" altLang="zh-CN" sz="3200" dirty="0">
                <a:solidFill>
                  <a:srgbClr val="3333FF"/>
                </a:solidFill>
                <a:ea typeface="隶书" pitchFamily="49" charset="-122"/>
              </a:rPr>
              <a:t>c  h  d  a  e</a:t>
            </a:r>
            <a:r>
              <a:rPr lang="en-US" altLang="zh-CN" sz="3200" dirty="0">
                <a:solidFill>
                  <a:srgbClr val="000082"/>
                </a:solidFill>
                <a:ea typeface="隶书" pitchFamily="49" charset="-122"/>
              </a:rPr>
              <a:t>  </a:t>
            </a:r>
            <a:r>
              <a:rPr lang="en-US" altLang="zh-CN" sz="3200" b="1" dirty="0" err="1">
                <a:solidFill>
                  <a:srgbClr val="800000"/>
                </a:solidFill>
                <a:ea typeface="隶书" pitchFamily="49" charset="-122"/>
              </a:rPr>
              <a:t>i</a:t>
            </a:r>
            <a:r>
              <a:rPr lang="en-US" altLang="zh-CN" sz="3200" dirty="0">
                <a:solidFill>
                  <a:srgbClr val="000082"/>
                </a:solidFill>
                <a:ea typeface="隶书" pitchFamily="49" charset="-122"/>
              </a:rPr>
              <a:t>  f  g</a:t>
            </a:r>
          </a:p>
          <a:p>
            <a:pPr lvl="1"/>
            <a:r>
              <a:rPr lang="zh-CN" altLang="en-US" sz="2600" b="1" dirty="0">
                <a:solidFill>
                  <a:srgbClr val="000082"/>
                </a:solidFill>
                <a:latin typeface="+mn-ea"/>
              </a:rPr>
              <a:t>假设找到的第一个邻接点是</a:t>
            </a:r>
            <a:r>
              <a:rPr lang="en-US" altLang="zh-CN" sz="2600" b="1" dirty="0">
                <a:solidFill>
                  <a:srgbClr val="000082"/>
                </a:solidFill>
                <a:latin typeface="+mn-ea"/>
              </a:rPr>
              <a:t>a,</a:t>
            </a:r>
            <a:r>
              <a:rPr lang="zh-CN" altLang="en-US" sz="2600" b="1" dirty="0">
                <a:solidFill>
                  <a:srgbClr val="000082"/>
                </a:solidFill>
                <a:latin typeface="+mn-ea"/>
              </a:rPr>
              <a:t>且得到的顶点访问序列为：</a:t>
            </a:r>
            <a:endParaRPr lang="en-US" altLang="zh-CN" sz="2600" b="1" dirty="0">
              <a:solidFill>
                <a:srgbClr val="000082"/>
              </a:solidFill>
              <a:latin typeface="+mn-ea"/>
            </a:endParaRPr>
          </a:p>
          <a:p>
            <a:pPr marL="457200" lvl="1" indent="0">
              <a:buNone/>
            </a:pPr>
            <a:r>
              <a:rPr lang="en-US" altLang="zh-CN" sz="3200" b="1" dirty="0">
                <a:solidFill>
                  <a:srgbClr val="800000"/>
                </a:solidFill>
                <a:ea typeface="隶书" pitchFamily="49" charset="-122"/>
              </a:rPr>
              <a:t>b</a:t>
            </a:r>
            <a:r>
              <a:rPr lang="en-US" altLang="zh-CN" sz="3200" dirty="0">
                <a:solidFill>
                  <a:srgbClr val="000082"/>
                </a:solidFill>
                <a:ea typeface="隶书" pitchFamily="49" charset="-122"/>
              </a:rPr>
              <a:t>  </a:t>
            </a:r>
            <a:r>
              <a:rPr lang="en-US" altLang="zh-CN" sz="3200" dirty="0">
                <a:solidFill>
                  <a:srgbClr val="7800EE"/>
                </a:solidFill>
                <a:ea typeface="隶书" pitchFamily="49" charset="-122"/>
              </a:rPr>
              <a:t>a</a:t>
            </a:r>
            <a:r>
              <a:rPr lang="en-US" altLang="zh-CN" sz="3200" dirty="0">
                <a:solidFill>
                  <a:srgbClr val="000082"/>
                </a:solidFill>
                <a:ea typeface="隶书" pitchFamily="49" charset="-122"/>
              </a:rPr>
              <a:t>  d  h  c  </a:t>
            </a:r>
            <a:r>
              <a:rPr lang="en-US" altLang="zh-CN" sz="3200" dirty="0">
                <a:solidFill>
                  <a:srgbClr val="7800EE"/>
                </a:solidFill>
                <a:ea typeface="隶书" pitchFamily="49" charset="-122"/>
              </a:rPr>
              <a:t>e</a:t>
            </a:r>
            <a:r>
              <a:rPr lang="en-US" altLang="zh-CN" sz="3200" dirty="0">
                <a:solidFill>
                  <a:srgbClr val="000082"/>
                </a:solidFill>
                <a:ea typeface="隶书" pitchFamily="49" charset="-122"/>
              </a:rPr>
              <a:t>  </a:t>
            </a:r>
            <a:r>
              <a:rPr lang="en-US" altLang="zh-CN" sz="3200" b="1" dirty="0" err="1">
                <a:solidFill>
                  <a:srgbClr val="800000"/>
                </a:solidFill>
                <a:ea typeface="隶书" pitchFamily="49" charset="-122"/>
              </a:rPr>
              <a:t>i</a:t>
            </a:r>
            <a:r>
              <a:rPr lang="en-US" altLang="zh-CN" sz="3200" dirty="0">
                <a:solidFill>
                  <a:srgbClr val="000082"/>
                </a:solidFill>
                <a:ea typeface="隶书" pitchFamily="49" charset="-122"/>
              </a:rPr>
              <a:t>  f  g</a:t>
            </a:r>
            <a:endParaRPr lang="zh-CN" altLang="en-US" sz="3200" dirty="0"/>
          </a:p>
          <a:p>
            <a:endParaRPr lang="en-US" dirty="0"/>
          </a:p>
        </p:txBody>
      </p:sp>
      <p:sp>
        <p:nvSpPr>
          <p:cNvPr id="8" name="TextBox 7"/>
          <p:cNvSpPr txBox="1"/>
          <p:nvPr/>
        </p:nvSpPr>
        <p:spPr>
          <a:xfrm>
            <a:off x="4106302" y="4542591"/>
            <a:ext cx="5148064"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800" dirty="0"/>
              <a:t>从顶点 </a:t>
            </a:r>
            <a:r>
              <a:rPr lang="en-US" altLang="zh-CN" sz="2800" dirty="0"/>
              <a:t>b </a:t>
            </a:r>
            <a:r>
              <a:rPr lang="zh-CN" altLang="en-US" sz="2800" dirty="0"/>
              <a:t>到顶点 </a:t>
            </a:r>
            <a:r>
              <a:rPr lang="en-US" altLang="zh-CN" sz="2800" dirty="0" err="1"/>
              <a:t>i</a:t>
            </a:r>
            <a:r>
              <a:rPr lang="zh-CN" altLang="en-US" sz="2800" dirty="0"/>
              <a:t>，若存在路径，则从顶点 </a:t>
            </a:r>
            <a:r>
              <a:rPr lang="en-US" altLang="zh-CN" sz="2800" dirty="0"/>
              <a:t>b </a:t>
            </a:r>
            <a:r>
              <a:rPr lang="zh-CN" altLang="en-US" sz="2800" dirty="0"/>
              <a:t>出发进行</a:t>
            </a:r>
            <a:r>
              <a:rPr lang="zh-CN" altLang="en-US" sz="2800" b="1" dirty="0">
                <a:solidFill>
                  <a:srgbClr val="FF6600"/>
                </a:solidFill>
              </a:rPr>
              <a:t>深度优先搜索</a:t>
            </a:r>
            <a:r>
              <a:rPr lang="zh-CN" altLang="en-US" sz="2800" dirty="0"/>
              <a:t>，必能搜索到顶点 </a:t>
            </a:r>
            <a:r>
              <a:rPr lang="en-US" altLang="zh-CN" sz="2800" dirty="0" err="1"/>
              <a:t>i</a:t>
            </a:r>
            <a:endParaRPr lang="en-US" altLang="zh-CN" sz="2800" dirty="0"/>
          </a:p>
          <a:p>
            <a:pPr marL="342900" indent="-342900">
              <a:buFont typeface="Arial" panose="020B0604020202020204" pitchFamily="34" charset="0"/>
              <a:buChar char="•"/>
            </a:pPr>
            <a:r>
              <a:rPr lang="zh-CN" altLang="en-US" sz="2800" b="1" dirty="0">
                <a:solidFill>
                  <a:srgbClr val="0000FF"/>
                </a:solidFill>
              </a:rPr>
              <a:t>遍历过程中搜索到的顶点不一定是路径上的顶点！</a:t>
            </a:r>
            <a:endParaRPr lang="en-US" sz="2800" b="1" dirty="0">
              <a:solidFill>
                <a:srgbClr val="0000FF"/>
              </a:solidFill>
            </a:endParaRPr>
          </a:p>
        </p:txBody>
      </p:sp>
    </p:spTree>
    <p:extLst>
      <p:ext uri="{BB962C8B-B14F-4D97-AF65-F5344CB8AC3E}">
        <p14:creationId xmlns:p14="http://schemas.microsoft.com/office/powerpoint/2010/main" val="270778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4507"/>
                                        </p:tgtEl>
                                        <p:attrNameLst>
                                          <p:attrName>style.visibility</p:attrName>
                                        </p:attrNameLst>
                                      </p:cBhvr>
                                      <p:to>
                                        <p:strVal val="visible"/>
                                      </p:to>
                                    </p:set>
                                    <p:animEffect transition="in" filter="wipe(up)">
                                      <p:cBhvr>
                                        <p:cTn id="7" dur="500"/>
                                        <p:tgtEl>
                                          <p:spTgt spid="1045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500"/>
                                        </p:tgtEl>
                                        <p:attrNameLst>
                                          <p:attrName>style.visibility</p:attrName>
                                        </p:attrNameLst>
                                      </p:cBhvr>
                                      <p:to>
                                        <p:strVal val="visible"/>
                                      </p:to>
                                    </p:set>
                                    <p:animEffect transition="in" filter="wipe(left)">
                                      <p:cBhvr>
                                        <p:cTn id="32" dur="500"/>
                                        <p:tgtEl>
                                          <p:spTgt spid="104500"/>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04494"/>
                                        </p:tgtEl>
                                        <p:attrNameLst>
                                          <p:attrName>style.visibility</p:attrName>
                                        </p:attrNameLst>
                                      </p:cBhvr>
                                      <p:to>
                                        <p:strVal val="visible"/>
                                      </p:to>
                                    </p:set>
                                    <p:animEffect transition="in" filter="wipe(up)">
                                      <p:cBhvr>
                                        <p:cTn id="36" dur="500"/>
                                        <p:tgtEl>
                                          <p:spTgt spid="10449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04495"/>
                                        </p:tgtEl>
                                        <p:attrNameLst>
                                          <p:attrName>style.visibility</p:attrName>
                                        </p:attrNameLst>
                                      </p:cBhvr>
                                      <p:to>
                                        <p:strVal val="visible"/>
                                      </p:to>
                                    </p:set>
                                    <p:animEffect transition="in" filter="wipe(up)">
                                      <p:cBhvr>
                                        <p:cTn id="40" dur="500"/>
                                        <p:tgtEl>
                                          <p:spTgt spid="104495"/>
                                        </p:tgtEl>
                                      </p:cBhvr>
                                    </p:animEffect>
                                  </p:childTnLst>
                                </p:cTn>
                              </p:par>
                            </p:childTnLst>
                          </p:cTn>
                        </p:par>
                        <p:par>
                          <p:cTn id="41" fill="hold">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104496"/>
                                        </p:tgtEl>
                                        <p:attrNameLst>
                                          <p:attrName>style.visibility</p:attrName>
                                        </p:attrNameLst>
                                      </p:cBhvr>
                                      <p:to>
                                        <p:strVal val="visible"/>
                                      </p:to>
                                    </p:set>
                                    <p:animEffect transition="in" filter="wipe(down)">
                                      <p:cBhvr>
                                        <p:cTn id="44" dur="500"/>
                                        <p:tgtEl>
                                          <p:spTgt spid="104496"/>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104497"/>
                                        </p:tgtEl>
                                        <p:attrNameLst>
                                          <p:attrName>style.visibility</p:attrName>
                                        </p:attrNameLst>
                                      </p:cBhvr>
                                      <p:to>
                                        <p:strVal val="visible"/>
                                      </p:to>
                                    </p:set>
                                    <p:animEffect transition="in" filter="wipe(down)">
                                      <p:cBhvr>
                                        <p:cTn id="48" dur="500"/>
                                        <p:tgtEl>
                                          <p:spTgt spid="104497"/>
                                        </p:tgtEl>
                                      </p:cBhvr>
                                    </p:animEffect>
                                  </p:childTnLst>
                                </p:cTn>
                              </p:par>
                            </p:childTnLst>
                          </p:cTn>
                        </p:par>
                        <p:par>
                          <p:cTn id="49" fill="hold">
                            <p:stCondLst>
                              <p:cond delay="2500"/>
                            </p:stCondLst>
                            <p:childTnLst>
                              <p:par>
                                <p:cTn id="50" presetID="22" presetClass="entr" presetSubtype="1" fill="hold" grpId="0" nodeType="afterEffect">
                                  <p:stCondLst>
                                    <p:cond delay="0"/>
                                  </p:stCondLst>
                                  <p:childTnLst>
                                    <p:set>
                                      <p:cBhvr>
                                        <p:cTn id="51" dur="1" fill="hold">
                                          <p:stCondLst>
                                            <p:cond delay="0"/>
                                          </p:stCondLst>
                                        </p:cTn>
                                        <p:tgtEl>
                                          <p:spTgt spid="104498"/>
                                        </p:tgtEl>
                                        <p:attrNameLst>
                                          <p:attrName>style.visibility</p:attrName>
                                        </p:attrNameLst>
                                      </p:cBhvr>
                                      <p:to>
                                        <p:strVal val="visible"/>
                                      </p:to>
                                    </p:set>
                                    <p:animEffect transition="in" filter="wipe(up)">
                                      <p:cBhvr>
                                        <p:cTn id="52" dur="500"/>
                                        <p:tgtEl>
                                          <p:spTgt spid="104498"/>
                                        </p:tgtEl>
                                      </p:cBhvr>
                                    </p:animEffect>
                                  </p:childTnLst>
                                </p:cTn>
                              </p:par>
                            </p:childTnLst>
                          </p:cTn>
                        </p:par>
                        <p:par>
                          <p:cTn id="53" fill="hold">
                            <p:stCondLst>
                              <p:cond delay="3000"/>
                            </p:stCondLst>
                            <p:childTnLst>
                              <p:par>
                                <p:cTn id="54" presetID="22" presetClass="entr" presetSubtype="1" fill="hold" grpId="0" nodeType="afterEffect">
                                  <p:stCondLst>
                                    <p:cond delay="0"/>
                                  </p:stCondLst>
                                  <p:childTnLst>
                                    <p:set>
                                      <p:cBhvr>
                                        <p:cTn id="55" dur="1" fill="hold">
                                          <p:stCondLst>
                                            <p:cond delay="0"/>
                                          </p:stCondLst>
                                        </p:cTn>
                                        <p:tgtEl>
                                          <p:spTgt spid="104499"/>
                                        </p:tgtEl>
                                        <p:attrNameLst>
                                          <p:attrName>style.visibility</p:attrName>
                                        </p:attrNameLst>
                                      </p:cBhvr>
                                      <p:to>
                                        <p:strVal val="visible"/>
                                      </p:to>
                                    </p:set>
                                    <p:animEffect transition="in" filter="wipe(up)">
                                      <p:cBhvr>
                                        <p:cTn id="56" dur="500"/>
                                        <p:tgtEl>
                                          <p:spTgt spid="104499"/>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04505"/>
                                        </p:tgtEl>
                                        <p:attrNameLst>
                                          <p:attrName>style.visibility</p:attrName>
                                        </p:attrNameLst>
                                      </p:cBhvr>
                                      <p:to>
                                        <p:strVal val="visible"/>
                                      </p:to>
                                    </p:set>
                                    <p:animEffect transition="in" filter="wipe(left)">
                                      <p:cBhvr>
                                        <p:cTn id="69" dur="500"/>
                                        <p:tgtEl>
                                          <p:spTgt spid="104505"/>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04504"/>
                                        </p:tgtEl>
                                        <p:attrNameLst>
                                          <p:attrName>style.visibility</p:attrName>
                                        </p:attrNameLst>
                                      </p:cBhvr>
                                      <p:to>
                                        <p:strVal val="visible"/>
                                      </p:to>
                                    </p:set>
                                    <p:animEffect transition="in" filter="wipe(left)">
                                      <p:cBhvr>
                                        <p:cTn id="73" dur="500"/>
                                        <p:tgtEl>
                                          <p:spTgt spid="104504"/>
                                        </p:tgtEl>
                                      </p:cBhvr>
                                    </p:animEffect>
                                  </p:childTnLst>
                                </p:cTn>
                              </p:par>
                            </p:childTnLst>
                          </p:cTn>
                        </p:par>
                        <p:par>
                          <p:cTn id="74" fill="hold" nodeType="afterGroup">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104501"/>
                                        </p:tgtEl>
                                        <p:attrNameLst>
                                          <p:attrName>style.visibility</p:attrName>
                                        </p:attrNameLst>
                                      </p:cBhvr>
                                      <p:to>
                                        <p:strVal val="visible"/>
                                      </p:to>
                                    </p:set>
                                    <p:animEffect transition="in" filter="wipe(up)">
                                      <p:cBhvr>
                                        <p:cTn id="77" dur="500"/>
                                        <p:tgtEl>
                                          <p:spTgt spid="104501"/>
                                        </p:tgtEl>
                                      </p:cBhvr>
                                    </p:animEffect>
                                  </p:childTnLst>
                                </p:cTn>
                              </p:par>
                            </p:childTnLst>
                          </p:cTn>
                        </p:par>
                        <p:par>
                          <p:cTn id="78" fill="hold" nodeType="afterGroup">
                            <p:stCondLst>
                              <p:cond delay="1500"/>
                            </p:stCondLst>
                            <p:childTnLst>
                              <p:par>
                                <p:cTn id="79" presetID="22" presetClass="entr" presetSubtype="1" fill="hold" grpId="0" nodeType="afterEffect">
                                  <p:stCondLst>
                                    <p:cond delay="0"/>
                                  </p:stCondLst>
                                  <p:childTnLst>
                                    <p:set>
                                      <p:cBhvr>
                                        <p:cTn id="80" dur="1" fill="hold">
                                          <p:stCondLst>
                                            <p:cond delay="0"/>
                                          </p:stCondLst>
                                        </p:cTn>
                                        <p:tgtEl>
                                          <p:spTgt spid="104502"/>
                                        </p:tgtEl>
                                        <p:attrNameLst>
                                          <p:attrName>style.visibility</p:attrName>
                                        </p:attrNameLst>
                                      </p:cBhvr>
                                      <p:to>
                                        <p:strVal val="visible"/>
                                      </p:to>
                                    </p:set>
                                    <p:animEffect transition="in" filter="wipe(up)">
                                      <p:cBhvr>
                                        <p:cTn id="81" dur="500"/>
                                        <p:tgtEl>
                                          <p:spTgt spid="104502"/>
                                        </p:tgtEl>
                                      </p:cBhvr>
                                    </p:animEffect>
                                  </p:childTnLst>
                                </p:cTn>
                              </p:par>
                            </p:childTnLst>
                          </p:cTn>
                        </p:par>
                        <p:par>
                          <p:cTn id="82" fill="hold" nodeType="afterGroup">
                            <p:stCondLst>
                              <p:cond delay="2000"/>
                            </p:stCondLst>
                            <p:childTnLst>
                              <p:par>
                                <p:cTn id="83" presetID="22" presetClass="entr" presetSubtype="1" fill="hold" grpId="0" nodeType="afterEffect">
                                  <p:stCondLst>
                                    <p:cond delay="0"/>
                                  </p:stCondLst>
                                  <p:childTnLst>
                                    <p:set>
                                      <p:cBhvr>
                                        <p:cTn id="84" dur="1" fill="hold">
                                          <p:stCondLst>
                                            <p:cond delay="0"/>
                                          </p:stCondLst>
                                        </p:cTn>
                                        <p:tgtEl>
                                          <p:spTgt spid="104503"/>
                                        </p:tgtEl>
                                        <p:attrNameLst>
                                          <p:attrName>style.visibility</p:attrName>
                                        </p:attrNameLst>
                                      </p:cBhvr>
                                      <p:to>
                                        <p:strVal val="visible"/>
                                      </p:to>
                                    </p:set>
                                    <p:animEffect transition="in" filter="wipe(up)">
                                      <p:cBhvr>
                                        <p:cTn id="85" dur="500"/>
                                        <p:tgtEl>
                                          <p:spTgt spid="10450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94" grpId="0" animBg="1"/>
      <p:bldP spid="104495" grpId="0" animBg="1"/>
      <p:bldP spid="104496" grpId="0" animBg="1"/>
      <p:bldP spid="104497" grpId="0" animBg="1"/>
      <p:bldP spid="104498" grpId="0" animBg="1"/>
      <p:bldP spid="104499" grpId="0" animBg="1"/>
      <p:bldP spid="104500" grpId="0" animBg="1"/>
      <p:bldP spid="104501" grpId="0" animBg="1"/>
      <p:bldP spid="104502" grpId="0" animBg="1"/>
      <p:bldP spid="104503" grpId="0" animBg="1"/>
      <p:bldP spid="104504" grpId="0" animBg="1"/>
      <p:bldP spid="10450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目录</a:t>
            </a:r>
            <a:endParaRPr lang="zh-CN" altLang="en-US" dirty="0"/>
          </a:p>
        </p:txBody>
      </p:sp>
      <p:sp>
        <p:nvSpPr>
          <p:cNvPr id="2" name="内容占位符 1"/>
          <p:cNvSpPr>
            <a:spLocks noGrp="1"/>
          </p:cNvSpPr>
          <p:nvPr>
            <p:ph idx="1"/>
          </p:nvPr>
        </p:nvSpPr>
        <p:spPr/>
        <p:txBody>
          <a:bodyPr>
            <a:normAutofit fontScale="85000" lnSpcReduction="10000"/>
          </a:bodyPr>
          <a:lstStyle/>
          <a:p>
            <a:pPr marL="514350" indent="-514350">
              <a:buFont typeface="+mj-lt"/>
              <a:buAutoNum type="arabicPeriod"/>
            </a:pPr>
            <a:r>
              <a:rPr lang="zh-CN" altLang="en-US" dirty="0"/>
              <a:t>基本概念</a:t>
            </a:r>
            <a:endParaRPr lang="en-US" altLang="en-US" dirty="0"/>
          </a:p>
          <a:p>
            <a:pPr marL="514350" indent="-514350">
              <a:buFont typeface="+mj-lt"/>
              <a:buAutoNum type="arabicPeriod"/>
            </a:pPr>
            <a:r>
              <a:rPr lang="zh-CN" altLang="en-US" dirty="0"/>
              <a:t>图的存储结构</a:t>
            </a:r>
            <a:endParaRPr lang="en-US" altLang="zh-CN" dirty="0"/>
          </a:p>
          <a:p>
            <a:pPr marL="914400" lvl="1" indent="-514350">
              <a:buFont typeface="+mj-lt"/>
              <a:buAutoNum type="arabicPeriod"/>
            </a:pPr>
            <a:r>
              <a:rPr lang="zh-CN" altLang="en-US" dirty="0"/>
              <a:t>数组表示，邻接表表示</a:t>
            </a:r>
            <a:endParaRPr lang="en-US" altLang="zh-CN" dirty="0"/>
          </a:p>
          <a:p>
            <a:pPr marL="914400" lvl="1" indent="-514350">
              <a:buFont typeface="+mj-lt"/>
              <a:buAutoNum type="arabicPeriod"/>
            </a:pPr>
            <a:r>
              <a:rPr lang="en-US" altLang="zh-CN" dirty="0"/>
              <a:t>(</a:t>
            </a:r>
            <a:r>
              <a:rPr lang="zh-CN" altLang="en-US" dirty="0"/>
              <a:t>有向图</a:t>
            </a:r>
            <a:r>
              <a:rPr lang="en-US" altLang="zh-CN" dirty="0"/>
              <a:t>)</a:t>
            </a:r>
            <a:r>
              <a:rPr lang="zh-CN" altLang="en-US" dirty="0"/>
              <a:t>十字链表，</a:t>
            </a:r>
            <a:r>
              <a:rPr lang="en-US" altLang="zh-CN" dirty="0"/>
              <a:t>(</a:t>
            </a:r>
            <a:r>
              <a:rPr lang="zh-CN" altLang="en-US" dirty="0"/>
              <a:t>无向图</a:t>
            </a:r>
            <a:r>
              <a:rPr lang="en-US" altLang="zh-CN" dirty="0"/>
              <a:t>)</a:t>
            </a:r>
            <a:r>
              <a:rPr lang="zh-CN" altLang="en-US" dirty="0"/>
              <a:t>邻接多重表</a:t>
            </a:r>
            <a:endParaRPr lang="en-US" altLang="zh-CN" dirty="0"/>
          </a:p>
          <a:p>
            <a:pPr marL="514350" indent="-514350">
              <a:buFont typeface="+mj-lt"/>
              <a:buAutoNum type="arabicPeriod"/>
            </a:pPr>
            <a:r>
              <a:rPr lang="zh-CN" altLang="en-US" b="1" dirty="0"/>
              <a:t>访问图的顶点：深度优先遍历，广度优先遍历</a:t>
            </a:r>
            <a:endParaRPr lang="en-US" altLang="zh-CN" b="1" dirty="0"/>
          </a:p>
          <a:p>
            <a:pPr marL="514350" indent="-514350">
              <a:buFont typeface="+mj-lt"/>
              <a:buAutoNum type="arabicPeriod"/>
            </a:pPr>
            <a:r>
              <a:rPr lang="zh-CN" altLang="en-US" b="1" dirty="0"/>
              <a:t>排序</a:t>
            </a:r>
            <a:r>
              <a:rPr lang="en-US" altLang="zh-CN" b="1" dirty="0"/>
              <a:t>(</a:t>
            </a:r>
            <a:r>
              <a:rPr lang="zh-CN" altLang="en-US" b="1" dirty="0"/>
              <a:t>有向</a:t>
            </a:r>
            <a:r>
              <a:rPr lang="en-US" altLang="zh-CN" b="1" dirty="0"/>
              <a:t>)</a:t>
            </a:r>
            <a:r>
              <a:rPr lang="zh-CN" altLang="en-US" b="1" dirty="0"/>
              <a:t> 图的顶点：</a:t>
            </a:r>
            <a:r>
              <a:rPr lang="en-US" altLang="zh-CN" b="1" dirty="0"/>
              <a:t>DAG/AOV</a:t>
            </a:r>
            <a:r>
              <a:rPr lang="zh-CN" altLang="en-US" b="1" dirty="0"/>
              <a:t>网的拓扑排序</a:t>
            </a:r>
            <a:endParaRPr lang="en-US" altLang="zh-CN" b="1" dirty="0"/>
          </a:p>
          <a:p>
            <a:pPr marL="514350" indent="-514350">
              <a:buFont typeface="+mj-lt"/>
              <a:buAutoNum type="arabicPeriod"/>
            </a:pPr>
            <a:r>
              <a:rPr lang="zh-CN" altLang="en-US" dirty="0"/>
              <a:t>图的连通性</a:t>
            </a:r>
            <a:endParaRPr lang="en-US" altLang="zh-CN" dirty="0"/>
          </a:p>
          <a:p>
            <a:pPr marL="971550" lvl="1" indent="-514350">
              <a:buFont typeface="+mj-lt"/>
              <a:buAutoNum type="arabicPeriod"/>
            </a:pPr>
            <a:r>
              <a:rPr lang="en-US" altLang="en-US" dirty="0" err="1">
                <a:ea typeface="宋体" panose="02010600030101010101" pitchFamily="2" charset="-122"/>
              </a:rPr>
              <a:t>无向图的</a:t>
            </a:r>
            <a:r>
              <a:rPr lang="zh-CN" altLang="en-US" dirty="0"/>
              <a:t>生成森林</a:t>
            </a:r>
            <a:endParaRPr lang="en-US" altLang="en-US" dirty="0">
              <a:ea typeface="宋体" panose="02010600030101010101" pitchFamily="2" charset="-122"/>
            </a:endParaRPr>
          </a:p>
          <a:p>
            <a:pPr marL="971550" lvl="1" indent="-514350">
              <a:buFont typeface="+mj-lt"/>
              <a:buAutoNum type="arabicPeriod"/>
            </a:pPr>
            <a:r>
              <a:rPr lang="en-US" altLang="en-US" dirty="0" err="1">
                <a:ea typeface="宋体" panose="02010600030101010101" pitchFamily="2" charset="-122"/>
              </a:rPr>
              <a:t>有向图的强连通分量</a:t>
            </a:r>
            <a:endParaRPr lang="en-US" altLang="en-US" dirty="0">
              <a:ea typeface="宋体" panose="02010600030101010101" pitchFamily="2" charset="-122"/>
            </a:endParaRPr>
          </a:p>
          <a:p>
            <a:pPr marL="971550" lvl="1" indent="-514350">
              <a:buFont typeface="+mj-lt"/>
              <a:buAutoNum type="arabicPeriod"/>
            </a:pPr>
            <a:r>
              <a:rPr lang="zh-CN" altLang="en-US" dirty="0">
                <a:ea typeface="宋体" panose="02010600030101010101" pitchFamily="2" charset="-122"/>
              </a:rPr>
              <a:t>关节点和重连通分量</a:t>
            </a:r>
            <a:endParaRPr lang="en-US" altLang="zh-CN" dirty="0">
              <a:ea typeface="宋体" panose="02010600030101010101" pitchFamily="2" charset="-122"/>
            </a:endParaRPr>
          </a:p>
          <a:p>
            <a:pPr marL="971550" lvl="1" indent="-514350">
              <a:buFont typeface="+mj-lt"/>
              <a:buAutoNum type="arabicPeriod"/>
            </a:pPr>
            <a:r>
              <a:rPr lang="en-US" altLang="zh-CN" dirty="0"/>
              <a:t>(</a:t>
            </a:r>
            <a:r>
              <a:rPr lang="zh-CN" altLang="en-US" dirty="0"/>
              <a:t>连通带权图的</a:t>
            </a:r>
            <a:r>
              <a:rPr lang="en-US" altLang="zh-CN" dirty="0"/>
              <a:t>)</a:t>
            </a:r>
            <a:r>
              <a:rPr lang="zh-CN" altLang="en-US" dirty="0"/>
              <a:t>最小生成树：</a:t>
            </a:r>
            <a:r>
              <a:rPr lang="en-US" altLang="zh-CN" dirty="0"/>
              <a:t>Prim</a:t>
            </a:r>
            <a:r>
              <a:rPr lang="zh-CN" altLang="en-US" dirty="0"/>
              <a:t>算法，</a:t>
            </a:r>
            <a:r>
              <a:rPr lang="en-US" dirty="0" err="1"/>
              <a:t>Kruskal</a:t>
            </a:r>
            <a:r>
              <a:rPr lang="zh-CN" altLang="en-US" dirty="0"/>
              <a:t>算法</a:t>
            </a:r>
            <a:endParaRPr lang="en-US" altLang="zh-CN" dirty="0"/>
          </a:p>
          <a:p>
            <a:pPr marL="514350" indent="-514350">
              <a:buFont typeface="+mj-lt"/>
              <a:buAutoNum type="arabicPeriod"/>
            </a:pPr>
            <a:r>
              <a:rPr lang="en-US" altLang="zh-CN" dirty="0"/>
              <a:t>(</a:t>
            </a:r>
            <a:r>
              <a:rPr lang="zh-CN" altLang="en-US" dirty="0"/>
              <a:t>带权</a:t>
            </a:r>
            <a:r>
              <a:rPr lang="en-US" altLang="zh-CN" dirty="0"/>
              <a:t>)</a:t>
            </a:r>
            <a:r>
              <a:rPr lang="zh-CN" altLang="en-US" dirty="0"/>
              <a:t>图的路径</a:t>
            </a:r>
            <a:endParaRPr lang="en-US" altLang="zh-CN" dirty="0"/>
          </a:p>
          <a:p>
            <a:pPr marL="914400" lvl="1" indent="-514350">
              <a:buFont typeface="+mj-lt"/>
              <a:buAutoNum type="arabicPeriod"/>
            </a:pPr>
            <a:r>
              <a:rPr lang="zh-CN" altLang="en-US" dirty="0"/>
              <a:t>关键路径</a:t>
            </a:r>
            <a:r>
              <a:rPr lang="en-US" altLang="zh-CN" dirty="0"/>
              <a:t>/</a:t>
            </a:r>
            <a:r>
              <a:rPr lang="zh-CN" altLang="en-US" dirty="0"/>
              <a:t>最长路径：有向无环带权图</a:t>
            </a:r>
            <a:r>
              <a:rPr lang="en-US" altLang="zh-CN" dirty="0"/>
              <a:t>/AOE</a:t>
            </a:r>
            <a:r>
              <a:rPr lang="zh-CN" altLang="en-US" dirty="0"/>
              <a:t>网</a:t>
            </a:r>
            <a:endParaRPr lang="en-US" altLang="zh-CN" dirty="0"/>
          </a:p>
          <a:p>
            <a:pPr marL="914400" lvl="1" indent="-514350">
              <a:buFont typeface="+mj-lt"/>
              <a:buAutoNum type="arabicPeriod"/>
            </a:pPr>
            <a:r>
              <a:rPr lang="zh-CN" altLang="en-US" dirty="0"/>
              <a:t>最短路径：</a:t>
            </a:r>
            <a:r>
              <a:rPr lang="en-US" dirty="0"/>
              <a:t>Dijkstra</a:t>
            </a:r>
            <a:r>
              <a:rPr lang="zh-CN" altLang="en-US" dirty="0"/>
              <a:t>算法，</a:t>
            </a:r>
            <a:r>
              <a:rPr lang="en-US" altLang="zh-CN" dirty="0"/>
              <a:t>Floyd</a:t>
            </a:r>
            <a:r>
              <a:rPr lang="zh-CN" altLang="en-US" dirty="0"/>
              <a:t>算法</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321083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76200" y="76200"/>
            <a:ext cx="9067800" cy="6817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A043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dirty="0">
                <a:solidFill>
                  <a:srgbClr val="000082"/>
                </a:solidFill>
              </a:rPr>
              <a:t>void</a:t>
            </a:r>
            <a:r>
              <a:rPr lang="en-US" altLang="zh-CN" sz="3200" dirty="0">
                <a:solidFill>
                  <a:srgbClr val="000082"/>
                </a:solidFill>
              </a:rPr>
              <a:t> </a:t>
            </a:r>
            <a:r>
              <a:rPr lang="en-US" altLang="zh-CN" sz="3200" dirty="0" err="1">
                <a:solidFill>
                  <a:srgbClr val="000082"/>
                </a:solidFill>
              </a:rPr>
              <a:t>DFSPath</a:t>
            </a:r>
            <a:r>
              <a:rPr lang="en-US" altLang="zh-CN" sz="3200" dirty="0">
                <a:solidFill>
                  <a:srgbClr val="000082"/>
                </a:solidFill>
              </a:rPr>
              <a:t>( </a:t>
            </a:r>
            <a:r>
              <a:rPr lang="en-US" altLang="zh-CN" sz="3200" b="1" dirty="0">
                <a:solidFill>
                  <a:srgbClr val="000082"/>
                </a:solidFill>
              </a:rPr>
              <a:t>int</a:t>
            </a:r>
            <a:r>
              <a:rPr lang="en-US" altLang="zh-CN" sz="3200" dirty="0">
                <a:solidFill>
                  <a:srgbClr val="000082"/>
                </a:solidFill>
              </a:rPr>
              <a:t> v, </a:t>
            </a:r>
            <a:r>
              <a:rPr lang="en-US" altLang="zh-CN" sz="3200" b="1" dirty="0">
                <a:solidFill>
                  <a:srgbClr val="000082"/>
                </a:solidFill>
              </a:rPr>
              <a:t>int</a:t>
            </a:r>
            <a:r>
              <a:rPr lang="en-US" altLang="zh-CN" sz="3200" dirty="0">
                <a:solidFill>
                  <a:srgbClr val="000082"/>
                </a:solidFill>
              </a:rPr>
              <a:t> s, </a:t>
            </a:r>
            <a:r>
              <a:rPr lang="en-US" altLang="zh-CN" sz="3200" b="1" dirty="0">
                <a:solidFill>
                  <a:srgbClr val="000082"/>
                </a:solidFill>
              </a:rPr>
              <a:t>char</a:t>
            </a:r>
            <a:r>
              <a:rPr lang="en-US" altLang="zh-CN" sz="3200" dirty="0">
                <a:solidFill>
                  <a:srgbClr val="000082"/>
                </a:solidFill>
              </a:rPr>
              <a:t> *PATH)  </a:t>
            </a:r>
            <a:r>
              <a:rPr lang="en-US" altLang="zh-CN" sz="3200" b="1" dirty="0">
                <a:solidFill>
                  <a:srgbClr val="000082"/>
                </a:solidFill>
              </a:rPr>
              <a:t>{</a:t>
            </a:r>
            <a:endParaRPr lang="en-US" altLang="zh-CN" sz="3200" dirty="0">
              <a:solidFill>
                <a:srgbClr val="000082"/>
              </a:solidFill>
            </a:endParaRPr>
          </a:p>
          <a:p>
            <a:pPr>
              <a:lnSpc>
                <a:spcPct val="125000"/>
              </a:lnSpc>
            </a:pPr>
            <a:r>
              <a:rPr lang="en-US" altLang="zh-CN" sz="3200" dirty="0">
                <a:solidFill>
                  <a:srgbClr val="000082"/>
                </a:solidFill>
              </a:rPr>
              <a:t> //</a:t>
            </a:r>
            <a:r>
              <a:rPr lang="zh-CN" altLang="en-US" sz="3200" dirty="0">
                <a:solidFill>
                  <a:srgbClr val="000082"/>
                </a:solidFill>
              </a:rPr>
              <a:t>从第</a:t>
            </a:r>
            <a:r>
              <a:rPr lang="en-US" altLang="zh-CN" sz="3200" dirty="0">
                <a:solidFill>
                  <a:srgbClr val="000082"/>
                </a:solidFill>
              </a:rPr>
              <a:t>v</a:t>
            </a:r>
            <a:r>
              <a:rPr lang="zh-CN" altLang="en-US" sz="3200" dirty="0">
                <a:solidFill>
                  <a:srgbClr val="000082"/>
                </a:solidFill>
              </a:rPr>
              <a:t>个顶点出发递归地深度优先遍历图</a:t>
            </a:r>
            <a:r>
              <a:rPr lang="en-US" altLang="zh-CN" sz="3200" dirty="0">
                <a:solidFill>
                  <a:srgbClr val="000082"/>
                </a:solidFill>
              </a:rPr>
              <a:t>G</a:t>
            </a:r>
            <a:r>
              <a:rPr lang="zh-CN" altLang="en-US" sz="3200" dirty="0">
                <a:solidFill>
                  <a:srgbClr val="000082"/>
                </a:solidFill>
              </a:rPr>
              <a:t>，</a:t>
            </a:r>
          </a:p>
          <a:p>
            <a:pPr>
              <a:lnSpc>
                <a:spcPct val="125000"/>
              </a:lnSpc>
            </a:pPr>
            <a:r>
              <a:rPr lang="zh-CN" altLang="en-US" sz="3200" dirty="0">
                <a:solidFill>
                  <a:srgbClr val="000082"/>
                </a:solidFill>
              </a:rPr>
              <a:t> </a:t>
            </a:r>
            <a:r>
              <a:rPr lang="en-US" altLang="zh-CN" sz="3200" dirty="0">
                <a:solidFill>
                  <a:srgbClr val="000082"/>
                </a:solidFill>
              </a:rPr>
              <a:t>//</a:t>
            </a:r>
            <a:r>
              <a:rPr lang="zh-CN" altLang="en-US" sz="3200" dirty="0">
                <a:solidFill>
                  <a:srgbClr val="000082"/>
                </a:solidFill>
              </a:rPr>
              <a:t>求得一条从</a:t>
            </a:r>
            <a:r>
              <a:rPr lang="en-US" altLang="zh-CN" sz="3200" dirty="0">
                <a:solidFill>
                  <a:srgbClr val="000082"/>
                </a:solidFill>
              </a:rPr>
              <a:t>v</a:t>
            </a:r>
            <a:r>
              <a:rPr lang="zh-CN" altLang="en-US" sz="3200" dirty="0">
                <a:solidFill>
                  <a:srgbClr val="000082"/>
                </a:solidFill>
              </a:rPr>
              <a:t>到</a:t>
            </a:r>
            <a:r>
              <a:rPr lang="en-US" altLang="zh-CN" sz="3200" dirty="0">
                <a:solidFill>
                  <a:srgbClr val="000082"/>
                </a:solidFill>
              </a:rPr>
              <a:t>s</a:t>
            </a:r>
            <a:r>
              <a:rPr lang="zh-CN" altLang="en-US" sz="3200" dirty="0">
                <a:solidFill>
                  <a:srgbClr val="000082"/>
                </a:solidFill>
              </a:rPr>
              <a:t>的简单路径，并记录在</a:t>
            </a:r>
            <a:r>
              <a:rPr lang="en-US" altLang="zh-CN" sz="3200" dirty="0">
                <a:solidFill>
                  <a:srgbClr val="000082"/>
                </a:solidFill>
              </a:rPr>
              <a:t>PATH</a:t>
            </a:r>
            <a:r>
              <a:rPr lang="zh-CN" altLang="en-US" sz="3200" dirty="0">
                <a:solidFill>
                  <a:srgbClr val="000082"/>
                </a:solidFill>
              </a:rPr>
              <a:t>中  </a:t>
            </a:r>
          </a:p>
          <a:p>
            <a:pPr>
              <a:lnSpc>
                <a:spcPct val="125000"/>
              </a:lnSpc>
            </a:pPr>
            <a:r>
              <a:rPr lang="zh-CN" altLang="en-US" sz="3200" dirty="0">
                <a:solidFill>
                  <a:srgbClr val="000082"/>
                </a:solidFill>
              </a:rPr>
              <a:t>  </a:t>
            </a:r>
            <a:r>
              <a:rPr lang="en-US" altLang="zh-CN" sz="3200" dirty="0">
                <a:solidFill>
                  <a:srgbClr val="000082"/>
                </a:solidFill>
              </a:rPr>
              <a:t>visited[v] = </a:t>
            </a:r>
            <a:r>
              <a:rPr lang="en-US" altLang="zh-CN" sz="3200" b="1" dirty="0">
                <a:solidFill>
                  <a:srgbClr val="000082"/>
                </a:solidFill>
              </a:rPr>
              <a:t>TRUE</a:t>
            </a:r>
            <a:r>
              <a:rPr lang="en-US" altLang="zh-CN" sz="3200" dirty="0">
                <a:solidFill>
                  <a:srgbClr val="000082"/>
                </a:solidFill>
              </a:rPr>
              <a:t>;   // </a:t>
            </a:r>
            <a:r>
              <a:rPr lang="zh-CN" altLang="en-US" sz="3200" dirty="0">
                <a:solidFill>
                  <a:srgbClr val="000082"/>
                </a:solidFill>
              </a:rPr>
              <a:t>访问第 </a:t>
            </a:r>
            <a:r>
              <a:rPr lang="en-US" altLang="zh-CN" sz="3200" dirty="0">
                <a:solidFill>
                  <a:srgbClr val="000082"/>
                </a:solidFill>
              </a:rPr>
              <a:t>v </a:t>
            </a:r>
            <a:r>
              <a:rPr lang="zh-CN" altLang="en-US" sz="3200" dirty="0">
                <a:solidFill>
                  <a:srgbClr val="000082"/>
                </a:solidFill>
              </a:rPr>
              <a:t>个顶点</a:t>
            </a:r>
          </a:p>
          <a:p>
            <a:pPr>
              <a:lnSpc>
                <a:spcPct val="125000"/>
              </a:lnSpc>
            </a:pPr>
            <a:r>
              <a:rPr lang="zh-CN" altLang="en-US" sz="3200" dirty="0"/>
              <a:t>           </a:t>
            </a:r>
          </a:p>
          <a:p>
            <a:pPr>
              <a:lnSpc>
                <a:spcPct val="125000"/>
              </a:lnSpc>
            </a:pPr>
            <a:r>
              <a:rPr lang="zh-CN" altLang="en-US" sz="3200" dirty="0"/>
              <a:t>  </a:t>
            </a:r>
            <a:r>
              <a:rPr lang="en-US" altLang="zh-CN" sz="3200" b="1" dirty="0">
                <a:solidFill>
                  <a:srgbClr val="000082"/>
                </a:solidFill>
              </a:rPr>
              <a:t>for</a:t>
            </a:r>
            <a:r>
              <a:rPr lang="en-US" altLang="zh-CN" sz="3200" dirty="0">
                <a:solidFill>
                  <a:srgbClr val="000082"/>
                </a:solidFill>
              </a:rPr>
              <a:t> (</a:t>
            </a:r>
            <a:r>
              <a:rPr lang="en-US" altLang="zh-CN" sz="3200" dirty="0">
                <a:solidFill>
                  <a:srgbClr val="C00000"/>
                </a:solidFill>
              </a:rPr>
              <a:t>w</a:t>
            </a:r>
            <a:r>
              <a:rPr lang="en-US" altLang="zh-CN" sz="3200" dirty="0">
                <a:solidFill>
                  <a:srgbClr val="000082"/>
                </a:solidFill>
              </a:rPr>
              <a:t>=</a:t>
            </a:r>
            <a:r>
              <a:rPr lang="en-US" altLang="zh-CN" sz="3200" dirty="0" err="1">
                <a:solidFill>
                  <a:srgbClr val="000082"/>
                </a:solidFill>
              </a:rPr>
              <a:t>FirstAdjVex</a:t>
            </a:r>
            <a:r>
              <a:rPr lang="en-US" altLang="zh-CN" sz="3200" dirty="0">
                <a:solidFill>
                  <a:srgbClr val="000082"/>
                </a:solidFill>
              </a:rPr>
              <a:t>(v);  </a:t>
            </a:r>
            <a:r>
              <a:rPr lang="en-US" altLang="zh-CN" sz="3200" dirty="0">
                <a:solidFill>
                  <a:srgbClr val="C00000"/>
                </a:solidFill>
              </a:rPr>
              <a:t>w</a:t>
            </a:r>
            <a:r>
              <a:rPr lang="en-US" altLang="zh-CN" sz="3200" b="1" dirty="0">
                <a:solidFill>
                  <a:srgbClr val="000082"/>
                </a:solidFill>
              </a:rPr>
              <a:t>!=</a:t>
            </a:r>
            <a:r>
              <a:rPr lang="en-US" altLang="zh-CN" sz="3200" dirty="0">
                <a:solidFill>
                  <a:srgbClr val="000082"/>
                </a:solidFill>
              </a:rPr>
              <a:t>0                        </a:t>
            </a:r>
            <a:r>
              <a:rPr lang="en-US" altLang="zh-CN" sz="3200" dirty="0"/>
              <a:t>;</a:t>
            </a:r>
          </a:p>
          <a:p>
            <a:pPr>
              <a:lnSpc>
                <a:spcPct val="125000"/>
              </a:lnSpc>
            </a:pPr>
            <a:r>
              <a:rPr lang="en-US" altLang="zh-CN" sz="3200" dirty="0"/>
              <a:t>                                </a:t>
            </a:r>
            <a:r>
              <a:rPr lang="en-US" altLang="zh-CN" sz="3200" dirty="0">
                <a:solidFill>
                  <a:srgbClr val="C00000"/>
                </a:solidFill>
              </a:rPr>
              <a:t>w</a:t>
            </a:r>
            <a:r>
              <a:rPr lang="en-US" altLang="zh-CN" sz="3200" dirty="0">
                <a:solidFill>
                  <a:srgbClr val="000082"/>
                </a:solidFill>
              </a:rPr>
              <a:t>=</a:t>
            </a:r>
            <a:r>
              <a:rPr lang="en-US" altLang="zh-CN" sz="3200" dirty="0" err="1">
                <a:solidFill>
                  <a:srgbClr val="000082"/>
                </a:solidFill>
              </a:rPr>
              <a:t>NextAdjVex</a:t>
            </a:r>
            <a:r>
              <a:rPr lang="en-US" altLang="zh-CN" sz="3200" dirty="0">
                <a:solidFill>
                  <a:srgbClr val="000082"/>
                </a:solidFill>
              </a:rPr>
              <a:t>(v) )</a:t>
            </a:r>
          </a:p>
          <a:p>
            <a:pPr>
              <a:lnSpc>
                <a:spcPct val="125000"/>
              </a:lnSpc>
            </a:pPr>
            <a:endParaRPr lang="en-US" altLang="zh-CN" sz="3200" b="1" dirty="0">
              <a:solidFill>
                <a:srgbClr val="000082"/>
              </a:solidFill>
            </a:endParaRPr>
          </a:p>
          <a:p>
            <a:pPr>
              <a:lnSpc>
                <a:spcPct val="125000"/>
              </a:lnSpc>
            </a:pPr>
            <a:r>
              <a:rPr lang="en-US" altLang="zh-CN" sz="3200" b="1" dirty="0">
                <a:solidFill>
                  <a:srgbClr val="000082"/>
                </a:solidFill>
              </a:rPr>
              <a:t>               if </a:t>
            </a:r>
            <a:r>
              <a:rPr lang="en-US" altLang="zh-CN" sz="3200" dirty="0">
                <a:solidFill>
                  <a:srgbClr val="000082"/>
                </a:solidFill>
              </a:rPr>
              <a:t>(</a:t>
            </a:r>
            <a:r>
              <a:rPr lang="en-US" altLang="zh-CN" sz="3200" b="1" dirty="0">
                <a:solidFill>
                  <a:srgbClr val="000082"/>
                </a:solidFill>
              </a:rPr>
              <a:t>!</a:t>
            </a:r>
            <a:r>
              <a:rPr lang="en-US" altLang="zh-CN" sz="3200" dirty="0">
                <a:solidFill>
                  <a:srgbClr val="000082"/>
                </a:solidFill>
              </a:rPr>
              <a:t>visited[w</a:t>
            </a:r>
            <a:r>
              <a:rPr lang="en-US" altLang="zh-CN" sz="3200">
                <a:solidFill>
                  <a:srgbClr val="000082"/>
                </a:solidFill>
              </a:rPr>
              <a:t>])  DFSPath (</a:t>
            </a:r>
            <a:r>
              <a:rPr lang="en-US" altLang="zh-CN" sz="3200" b="1">
                <a:solidFill>
                  <a:srgbClr val="C00000"/>
                </a:solidFill>
              </a:rPr>
              <a:t>w</a:t>
            </a:r>
            <a:r>
              <a:rPr lang="en-US" altLang="zh-CN" sz="3200" dirty="0">
                <a:solidFill>
                  <a:srgbClr val="000082"/>
                </a:solidFill>
              </a:rPr>
              <a:t>, s, PATH);</a:t>
            </a:r>
            <a:endParaRPr lang="en-US" altLang="zh-CN" sz="3200" dirty="0"/>
          </a:p>
          <a:p>
            <a:pPr>
              <a:lnSpc>
                <a:spcPct val="125000"/>
              </a:lnSpc>
            </a:pPr>
            <a:r>
              <a:rPr lang="en-US" altLang="zh-CN" sz="3200" b="1" dirty="0">
                <a:solidFill>
                  <a:srgbClr val="FF0000"/>
                </a:solidFill>
              </a:rPr>
              <a:t> </a:t>
            </a:r>
            <a:r>
              <a:rPr lang="en-US" altLang="zh-CN" sz="3200" dirty="0"/>
              <a:t> </a:t>
            </a:r>
          </a:p>
          <a:p>
            <a:pPr>
              <a:lnSpc>
                <a:spcPct val="125000"/>
              </a:lnSpc>
            </a:pPr>
            <a:r>
              <a:rPr lang="en-US" altLang="zh-CN" sz="3200" b="1" dirty="0">
                <a:solidFill>
                  <a:srgbClr val="000082"/>
                </a:solidFill>
              </a:rPr>
              <a:t>}</a:t>
            </a:r>
          </a:p>
        </p:txBody>
      </p:sp>
      <p:sp>
        <p:nvSpPr>
          <p:cNvPr id="25606" name="Rectangle 6"/>
          <p:cNvSpPr>
            <a:spLocks noChangeArrowheads="1"/>
          </p:cNvSpPr>
          <p:nvPr/>
        </p:nvSpPr>
        <p:spPr bwMode="auto">
          <a:xfrm>
            <a:off x="107504" y="2598738"/>
            <a:ext cx="8909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000082"/>
                </a:solidFill>
                <a:ea typeface="楷体_GB2312" pitchFamily="49" charset="-122"/>
              </a:rPr>
              <a:t> </a:t>
            </a:r>
            <a:r>
              <a:rPr lang="en-US" altLang="zh-CN" sz="3200" dirty="0">
                <a:solidFill>
                  <a:srgbClr val="FF0000"/>
                </a:solidFill>
                <a:ea typeface="楷体_GB2312" pitchFamily="49" charset="-122"/>
              </a:rPr>
              <a:t>Append(PATH, </a:t>
            </a:r>
            <a:r>
              <a:rPr lang="en-US" altLang="zh-CN" sz="3200" dirty="0" err="1">
                <a:solidFill>
                  <a:srgbClr val="FF0000"/>
                </a:solidFill>
                <a:ea typeface="楷体_GB2312" pitchFamily="49" charset="-122"/>
              </a:rPr>
              <a:t>getVertex</a:t>
            </a:r>
            <a:r>
              <a:rPr lang="en-US" altLang="zh-CN" sz="3200" dirty="0">
                <a:solidFill>
                  <a:srgbClr val="FF0000"/>
                </a:solidFill>
                <a:ea typeface="楷体_GB2312" pitchFamily="49" charset="-122"/>
              </a:rPr>
              <a:t>(v));   </a:t>
            </a:r>
            <a:r>
              <a:rPr lang="en-US" altLang="zh-CN" sz="2800" dirty="0">
                <a:solidFill>
                  <a:srgbClr val="7800EE"/>
                </a:solidFill>
                <a:ea typeface="楷体_GB2312" pitchFamily="49" charset="-122"/>
              </a:rPr>
              <a:t>// </a:t>
            </a:r>
            <a:r>
              <a:rPr lang="zh-CN" altLang="en-US" sz="2800" dirty="0">
                <a:solidFill>
                  <a:srgbClr val="7800EE"/>
                </a:solidFill>
                <a:ea typeface="楷体_GB2312" pitchFamily="49" charset="-122"/>
              </a:rPr>
              <a:t>第</a:t>
            </a:r>
            <a:r>
              <a:rPr lang="en-US" altLang="zh-CN" sz="2800" dirty="0">
                <a:solidFill>
                  <a:srgbClr val="7800EE"/>
                </a:solidFill>
                <a:ea typeface="楷体_GB2312" pitchFamily="49" charset="-122"/>
              </a:rPr>
              <a:t>v</a:t>
            </a:r>
            <a:r>
              <a:rPr lang="zh-CN" altLang="en-US" sz="2800" dirty="0">
                <a:solidFill>
                  <a:srgbClr val="7800EE"/>
                </a:solidFill>
                <a:ea typeface="楷体_GB2312" pitchFamily="49" charset="-122"/>
              </a:rPr>
              <a:t>个顶点加入路径</a:t>
            </a:r>
          </a:p>
        </p:txBody>
      </p:sp>
      <p:sp>
        <p:nvSpPr>
          <p:cNvPr id="25607" name="Rectangle 7"/>
          <p:cNvSpPr>
            <a:spLocks noChangeArrowheads="1"/>
          </p:cNvSpPr>
          <p:nvPr/>
        </p:nvSpPr>
        <p:spPr bwMode="auto">
          <a:xfrm>
            <a:off x="5334000" y="3200400"/>
            <a:ext cx="1898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ea typeface="楷体_GB2312" pitchFamily="49" charset="-122"/>
              </a:rPr>
              <a:t>&amp;&amp;!found</a:t>
            </a:r>
          </a:p>
        </p:txBody>
      </p:sp>
      <p:sp>
        <p:nvSpPr>
          <p:cNvPr id="25608" name="Rectangle 8"/>
          <p:cNvSpPr>
            <a:spLocks noChangeArrowheads="1"/>
          </p:cNvSpPr>
          <p:nvPr/>
        </p:nvSpPr>
        <p:spPr bwMode="auto">
          <a:xfrm>
            <a:off x="563562" y="4327525"/>
            <a:ext cx="80930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dirty="0">
                <a:solidFill>
                  <a:srgbClr val="FF0000"/>
                </a:solidFill>
                <a:ea typeface="楷体_GB2312" pitchFamily="49" charset="-122"/>
              </a:rPr>
              <a:t>if</a:t>
            </a:r>
            <a:r>
              <a:rPr lang="en-US" altLang="zh-CN" sz="3200" dirty="0">
                <a:solidFill>
                  <a:srgbClr val="FF0000"/>
                </a:solidFill>
                <a:ea typeface="楷体_GB2312" pitchFamily="49" charset="-122"/>
              </a:rPr>
              <a:t> (w=s) </a:t>
            </a:r>
            <a:r>
              <a:rPr lang="en-US" altLang="zh-CN" sz="3200" b="1" dirty="0">
                <a:solidFill>
                  <a:srgbClr val="FF0000"/>
                </a:solidFill>
                <a:ea typeface="楷体_GB2312" pitchFamily="49" charset="-122"/>
              </a:rPr>
              <a:t>{</a:t>
            </a:r>
            <a:r>
              <a:rPr lang="en-US" altLang="zh-CN" sz="3200" dirty="0">
                <a:solidFill>
                  <a:srgbClr val="FF0000"/>
                </a:solidFill>
                <a:ea typeface="楷体_GB2312" pitchFamily="49" charset="-122"/>
              </a:rPr>
              <a:t> found = TRUE;  Append(PATH, w); </a:t>
            </a:r>
            <a:r>
              <a:rPr lang="en-US" altLang="zh-CN" sz="3200" b="1" dirty="0">
                <a:solidFill>
                  <a:srgbClr val="FF0000"/>
                </a:solidFill>
                <a:ea typeface="楷体_GB2312" pitchFamily="49" charset="-122"/>
              </a:rPr>
              <a:t>}</a:t>
            </a:r>
            <a:endParaRPr lang="en-US" altLang="zh-CN" sz="3200" dirty="0">
              <a:solidFill>
                <a:srgbClr val="FF0000"/>
              </a:solidFill>
              <a:ea typeface="楷体_GB2312" pitchFamily="49" charset="-122"/>
            </a:endParaRPr>
          </a:p>
          <a:p>
            <a:pPr>
              <a:lnSpc>
                <a:spcPct val="125000"/>
              </a:lnSpc>
            </a:pPr>
            <a:r>
              <a:rPr lang="en-US" altLang="zh-CN" sz="3200" b="1" dirty="0">
                <a:solidFill>
                  <a:srgbClr val="FF0000"/>
                </a:solidFill>
                <a:ea typeface="楷体_GB2312" pitchFamily="49" charset="-122"/>
              </a:rPr>
              <a:t>else</a:t>
            </a:r>
          </a:p>
        </p:txBody>
      </p:sp>
      <p:sp>
        <p:nvSpPr>
          <p:cNvPr id="25609" name="Rectangle 9"/>
          <p:cNvSpPr>
            <a:spLocks noChangeArrowheads="1"/>
          </p:cNvSpPr>
          <p:nvPr/>
        </p:nvSpPr>
        <p:spPr bwMode="auto">
          <a:xfrm>
            <a:off x="209550" y="5638800"/>
            <a:ext cx="89861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FF0000"/>
                </a:solidFill>
                <a:ea typeface="楷体_GB2312" pitchFamily="49" charset="-122"/>
              </a:rPr>
              <a:t> if </a:t>
            </a:r>
            <a:r>
              <a:rPr lang="en-US" altLang="zh-CN" sz="3200" dirty="0">
                <a:solidFill>
                  <a:srgbClr val="FF0000"/>
                </a:solidFill>
                <a:ea typeface="楷体_GB2312" pitchFamily="49" charset="-122"/>
              </a:rPr>
              <a:t>(!found)  Delete (PATH, v);</a:t>
            </a:r>
            <a:r>
              <a:rPr lang="en-US" altLang="zh-CN" sz="3200" dirty="0">
                <a:ea typeface="楷体_GB2312" pitchFamily="49" charset="-122"/>
              </a:rPr>
              <a:t> </a:t>
            </a:r>
            <a:r>
              <a:rPr lang="en-US" altLang="zh-CN" sz="3200" dirty="0">
                <a:solidFill>
                  <a:srgbClr val="7800EE"/>
                </a:solidFill>
                <a:ea typeface="楷体_GB2312" pitchFamily="49" charset="-122"/>
              </a:rPr>
              <a:t>// </a:t>
            </a:r>
            <a:r>
              <a:rPr lang="zh-CN" altLang="en-US" sz="3200" dirty="0">
                <a:solidFill>
                  <a:srgbClr val="7800EE"/>
                </a:solidFill>
                <a:ea typeface="楷体_GB2312" pitchFamily="49" charset="-122"/>
              </a:rPr>
              <a:t>从路径上删除顶点 </a:t>
            </a:r>
            <a:r>
              <a:rPr lang="en-US" altLang="zh-CN" sz="3200" dirty="0">
                <a:solidFill>
                  <a:srgbClr val="7800EE"/>
                </a:solidFill>
                <a:ea typeface="楷体_GB2312" pitchFamily="49" charset="-122"/>
              </a:rPr>
              <a:t>v</a:t>
            </a:r>
          </a:p>
        </p:txBody>
      </p:sp>
    </p:spTree>
    <p:extLst>
      <p:ext uri="{BB962C8B-B14F-4D97-AF65-F5344CB8AC3E}">
        <p14:creationId xmlns:p14="http://schemas.microsoft.com/office/powerpoint/2010/main" val="2625820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strips(downRight)">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wipe(left)">
                                      <p:cBhvr>
                                        <p:cTn id="12" dur="500"/>
                                        <p:tgtEl>
                                          <p:spTgt spid="25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wipe(left)">
                                      <p:cBhvr>
                                        <p:cTn id="17" dur="500"/>
                                        <p:tgtEl>
                                          <p:spTgt spid="256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wipe(left)">
                                      <p:cBhvr>
                                        <p:cTn id="22" dur="500"/>
                                        <p:tgtEl>
                                          <p:spTgt spid="256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9"/>
                                        </p:tgtEl>
                                        <p:attrNameLst>
                                          <p:attrName>style.visibility</p:attrName>
                                        </p:attrNameLst>
                                      </p:cBhvr>
                                      <p:to>
                                        <p:strVal val="visible"/>
                                      </p:to>
                                    </p:set>
                                    <p:animEffect transition="in" filter="wipe(left)">
                                      <p:cBhvr>
                                        <p:cTn id="2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P spid="25606" grpId="0" autoUpdateAnimBg="0"/>
      <p:bldP spid="25607" grpId="0" autoUpdateAnimBg="0"/>
      <p:bldP spid="25608" grpId="0" autoUpdateAnimBg="0"/>
      <p:bldP spid="2560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83" name="Group 39"/>
          <p:cNvGrpSpPr>
            <a:grpSpLocks/>
          </p:cNvGrpSpPr>
          <p:nvPr/>
        </p:nvGrpSpPr>
        <p:grpSpPr bwMode="auto">
          <a:xfrm>
            <a:off x="300608" y="2532856"/>
            <a:ext cx="4343400" cy="3200400"/>
            <a:chOff x="96" y="288"/>
            <a:chExt cx="2736" cy="2016"/>
          </a:xfrm>
        </p:grpSpPr>
        <p:sp>
          <p:nvSpPr>
            <p:cNvPr id="108546" name="Oval 2"/>
            <p:cNvSpPr>
              <a:spLocks noChangeArrowheads="1"/>
            </p:cNvSpPr>
            <p:nvPr/>
          </p:nvSpPr>
          <p:spPr bwMode="auto">
            <a:xfrm>
              <a:off x="1152" y="100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a</a:t>
              </a:r>
              <a:endParaRPr lang="en-US" altLang="zh-CN" sz="2400"/>
            </a:p>
          </p:txBody>
        </p:sp>
        <p:sp>
          <p:nvSpPr>
            <p:cNvPr id="108547" name="Oval 3"/>
            <p:cNvSpPr>
              <a:spLocks noChangeArrowheads="1"/>
            </p:cNvSpPr>
            <p:nvPr/>
          </p:nvSpPr>
          <p:spPr bwMode="auto">
            <a:xfrm>
              <a:off x="336"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b</a:t>
              </a:r>
              <a:endParaRPr lang="en-US" altLang="zh-CN" sz="2400"/>
            </a:p>
          </p:txBody>
        </p:sp>
        <p:sp>
          <p:nvSpPr>
            <p:cNvPr id="108548" name="Oval 4"/>
            <p:cNvSpPr>
              <a:spLocks noChangeArrowheads="1"/>
            </p:cNvSpPr>
            <p:nvPr/>
          </p:nvSpPr>
          <p:spPr bwMode="auto">
            <a:xfrm>
              <a:off x="96" y="134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c</a:t>
              </a:r>
              <a:endParaRPr lang="en-US" altLang="zh-CN" sz="2400"/>
            </a:p>
          </p:txBody>
        </p:sp>
        <p:sp>
          <p:nvSpPr>
            <p:cNvPr id="108549" name="Oval 5"/>
            <p:cNvSpPr>
              <a:spLocks noChangeArrowheads="1"/>
            </p:cNvSpPr>
            <p:nvPr/>
          </p:nvSpPr>
          <p:spPr bwMode="auto">
            <a:xfrm>
              <a:off x="624" y="2016"/>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h</a:t>
              </a:r>
              <a:endParaRPr lang="en-US" altLang="zh-CN" sz="2400"/>
            </a:p>
          </p:txBody>
        </p:sp>
        <p:sp>
          <p:nvSpPr>
            <p:cNvPr id="108550" name="Oval 6"/>
            <p:cNvSpPr>
              <a:spLocks noChangeArrowheads="1"/>
            </p:cNvSpPr>
            <p:nvPr/>
          </p:nvSpPr>
          <p:spPr bwMode="auto">
            <a:xfrm>
              <a:off x="1056" y="163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d</a:t>
              </a:r>
              <a:endParaRPr lang="en-US" altLang="zh-CN" sz="2400"/>
            </a:p>
          </p:txBody>
        </p:sp>
        <p:sp>
          <p:nvSpPr>
            <p:cNvPr id="108551" name="Oval 7"/>
            <p:cNvSpPr>
              <a:spLocks noChangeArrowheads="1"/>
            </p:cNvSpPr>
            <p:nvPr/>
          </p:nvSpPr>
          <p:spPr bwMode="auto">
            <a:xfrm>
              <a:off x="177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e</a:t>
              </a:r>
              <a:endParaRPr lang="en-US" altLang="zh-CN" sz="2400"/>
            </a:p>
          </p:txBody>
        </p:sp>
        <p:sp>
          <p:nvSpPr>
            <p:cNvPr id="108552" name="Oval 8"/>
            <p:cNvSpPr>
              <a:spLocks noChangeArrowheads="1"/>
            </p:cNvSpPr>
            <p:nvPr/>
          </p:nvSpPr>
          <p:spPr bwMode="auto">
            <a:xfrm>
              <a:off x="2496" y="163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k</a:t>
              </a:r>
              <a:endParaRPr lang="en-US" altLang="zh-CN" sz="2400"/>
            </a:p>
          </p:txBody>
        </p:sp>
        <p:sp>
          <p:nvSpPr>
            <p:cNvPr id="108553" name="Oval 9"/>
            <p:cNvSpPr>
              <a:spLocks noChangeArrowheads="1"/>
            </p:cNvSpPr>
            <p:nvPr/>
          </p:nvSpPr>
          <p:spPr bwMode="auto">
            <a:xfrm>
              <a:off x="2064" y="480"/>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f</a:t>
              </a:r>
              <a:endParaRPr lang="en-US" altLang="zh-CN" sz="2400"/>
            </a:p>
          </p:txBody>
        </p:sp>
        <p:sp>
          <p:nvSpPr>
            <p:cNvPr id="108554" name="Line 10"/>
            <p:cNvSpPr>
              <a:spLocks noChangeShapeType="1"/>
            </p:cNvSpPr>
            <p:nvPr/>
          </p:nvSpPr>
          <p:spPr bwMode="auto">
            <a:xfrm flipH="1">
              <a:off x="432" y="1200"/>
              <a:ext cx="720"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5" name="Line 11"/>
            <p:cNvSpPr>
              <a:spLocks noChangeShapeType="1"/>
            </p:cNvSpPr>
            <p:nvPr/>
          </p:nvSpPr>
          <p:spPr bwMode="auto">
            <a:xfrm>
              <a:off x="288" y="1632"/>
              <a:ext cx="384" cy="43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6" name="Line 12"/>
            <p:cNvSpPr>
              <a:spLocks noChangeShapeType="1"/>
            </p:cNvSpPr>
            <p:nvPr/>
          </p:nvSpPr>
          <p:spPr bwMode="auto">
            <a:xfrm>
              <a:off x="1536" y="432"/>
              <a:ext cx="528" cy="14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7" name="Line 13"/>
            <p:cNvSpPr>
              <a:spLocks noChangeShapeType="1"/>
            </p:cNvSpPr>
            <p:nvPr/>
          </p:nvSpPr>
          <p:spPr bwMode="auto">
            <a:xfrm flipH="1">
              <a:off x="1200" y="1296"/>
              <a:ext cx="144" cy="33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8" name="Line 14"/>
            <p:cNvSpPr>
              <a:spLocks noChangeShapeType="1"/>
            </p:cNvSpPr>
            <p:nvPr/>
          </p:nvSpPr>
          <p:spPr bwMode="auto">
            <a:xfrm flipH="1">
              <a:off x="960" y="1872"/>
              <a:ext cx="144"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9" name="Line 15"/>
            <p:cNvSpPr>
              <a:spLocks noChangeShapeType="1"/>
            </p:cNvSpPr>
            <p:nvPr/>
          </p:nvSpPr>
          <p:spPr bwMode="auto">
            <a:xfrm>
              <a:off x="2112" y="1584"/>
              <a:ext cx="384" cy="19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0" name="Line 16"/>
            <p:cNvSpPr>
              <a:spLocks noChangeShapeType="1"/>
            </p:cNvSpPr>
            <p:nvPr/>
          </p:nvSpPr>
          <p:spPr bwMode="auto">
            <a:xfrm>
              <a:off x="1488" y="1200"/>
              <a:ext cx="384" cy="24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1" name="Line 17"/>
            <p:cNvSpPr>
              <a:spLocks noChangeShapeType="1"/>
            </p:cNvSpPr>
            <p:nvPr/>
          </p:nvSpPr>
          <p:spPr bwMode="auto">
            <a:xfrm>
              <a:off x="2400" y="672"/>
              <a:ext cx="288" cy="960"/>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2" name="Line 18"/>
            <p:cNvSpPr>
              <a:spLocks noChangeShapeType="1"/>
            </p:cNvSpPr>
            <p:nvPr/>
          </p:nvSpPr>
          <p:spPr bwMode="auto">
            <a:xfrm flipH="1">
              <a:off x="2064" y="768"/>
              <a:ext cx="192" cy="67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3" name="Oval 19"/>
            <p:cNvSpPr>
              <a:spLocks noChangeArrowheads="1"/>
            </p:cNvSpPr>
            <p:nvPr/>
          </p:nvSpPr>
          <p:spPr bwMode="auto">
            <a:xfrm>
              <a:off x="1200" y="288"/>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800000"/>
                  </a:solidFill>
                </a:rPr>
                <a:t>g</a:t>
              </a:r>
              <a:endParaRPr lang="en-US" altLang="zh-CN" sz="2400"/>
            </a:p>
          </p:txBody>
        </p:sp>
        <p:sp>
          <p:nvSpPr>
            <p:cNvPr id="108564" name="Line 20"/>
            <p:cNvSpPr>
              <a:spLocks noChangeShapeType="1"/>
            </p:cNvSpPr>
            <p:nvPr/>
          </p:nvSpPr>
          <p:spPr bwMode="auto">
            <a:xfrm flipV="1">
              <a:off x="624" y="432"/>
              <a:ext cx="576" cy="288"/>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5" name="Line 21"/>
            <p:cNvSpPr>
              <a:spLocks noChangeShapeType="1"/>
            </p:cNvSpPr>
            <p:nvPr/>
          </p:nvSpPr>
          <p:spPr bwMode="auto">
            <a:xfrm>
              <a:off x="624" y="864"/>
              <a:ext cx="576" cy="192"/>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6" name="Line 22"/>
            <p:cNvSpPr>
              <a:spLocks noChangeShapeType="1"/>
            </p:cNvSpPr>
            <p:nvPr/>
          </p:nvSpPr>
          <p:spPr bwMode="auto">
            <a:xfrm flipH="1">
              <a:off x="1440" y="720"/>
              <a:ext cx="624" cy="336"/>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7" name="Line 23"/>
            <p:cNvSpPr>
              <a:spLocks noChangeShapeType="1"/>
            </p:cNvSpPr>
            <p:nvPr/>
          </p:nvSpPr>
          <p:spPr bwMode="auto">
            <a:xfrm flipH="1">
              <a:off x="288" y="960"/>
              <a:ext cx="96" cy="384"/>
            </a:xfrm>
            <a:prstGeom prst="line">
              <a:avLst/>
            </a:prstGeom>
            <a:noFill/>
            <a:ln w="127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8568" name="Line 24"/>
          <p:cNvSpPr>
            <a:spLocks noChangeShapeType="1"/>
          </p:cNvSpPr>
          <p:nvPr/>
        </p:nvSpPr>
        <p:spPr bwMode="auto">
          <a:xfrm flipH="1">
            <a:off x="605408" y="3523456"/>
            <a:ext cx="1524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9" name="Line 25"/>
          <p:cNvSpPr>
            <a:spLocks noChangeShapeType="1"/>
          </p:cNvSpPr>
          <p:nvPr/>
        </p:nvSpPr>
        <p:spPr bwMode="auto">
          <a:xfrm>
            <a:off x="605408" y="4666456"/>
            <a:ext cx="609600" cy="685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0" name="Line 26"/>
          <p:cNvSpPr>
            <a:spLocks noChangeShapeType="1"/>
          </p:cNvSpPr>
          <p:nvPr/>
        </p:nvSpPr>
        <p:spPr bwMode="auto">
          <a:xfrm flipH="1">
            <a:off x="1672208" y="5047456"/>
            <a:ext cx="228600" cy="3810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1" name="Line 27"/>
          <p:cNvSpPr>
            <a:spLocks noChangeShapeType="1"/>
          </p:cNvSpPr>
          <p:nvPr/>
        </p:nvSpPr>
        <p:spPr bwMode="auto">
          <a:xfrm flipH="1">
            <a:off x="2053208" y="4133056"/>
            <a:ext cx="228600" cy="5334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2" name="Line 28"/>
          <p:cNvSpPr>
            <a:spLocks noChangeShapeType="1"/>
          </p:cNvSpPr>
          <p:nvPr/>
        </p:nvSpPr>
        <p:spPr bwMode="auto">
          <a:xfrm>
            <a:off x="2510408" y="3980656"/>
            <a:ext cx="533400" cy="304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3" name="Line 29"/>
          <p:cNvSpPr>
            <a:spLocks noChangeShapeType="1"/>
          </p:cNvSpPr>
          <p:nvPr/>
        </p:nvSpPr>
        <p:spPr bwMode="auto">
          <a:xfrm>
            <a:off x="3501008" y="4666456"/>
            <a:ext cx="609600" cy="304800"/>
          </a:xfrm>
          <a:prstGeom prst="line">
            <a:avLst/>
          </a:prstGeom>
          <a:noFill/>
          <a:ln w="5715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4" name="Line 30"/>
          <p:cNvSpPr>
            <a:spLocks noChangeShapeType="1"/>
          </p:cNvSpPr>
          <p:nvPr/>
        </p:nvSpPr>
        <p:spPr bwMode="auto">
          <a:xfrm>
            <a:off x="1215008" y="3447256"/>
            <a:ext cx="914400" cy="3048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5" name="Line 31"/>
          <p:cNvSpPr>
            <a:spLocks noChangeShapeType="1"/>
          </p:cNvSpPr>
          <p:nvPr/>
        </p:nvSpPr>
        <p:spPr bwMode="auto">
          <a:xfrm>
            <a:off x="2510408" y="3904456"/>
            <a:ext cx="685800" cy="3810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6" name="Line 32"/>
          <p:cNvSpPr>
            <a:spLocks noChangeShapeType="1"/>
          </p:cNvSpPr>
          <p:nvPr/>
        </p:nvSpPr>
        <p:spPr bwMode="auto">
          <a:xfrm>
            <a:off x="3501008" y="4590256"/>
            <a:ext cx="609600" cy="304800"/>
          </a:xfrm>
          <a:prstGeom prst="line">
            <a:avLst/>
          </a:prstGeom>
          <a:noFill/>
          <a:ln w="57150" cap="sq">
            <a:solidFill>
              <a:srgbClr val="5900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79" name="Line 35"/>
          <p:cNvSpPr>
            <a:spLocks noChangeShapeType="1"/>
          </p:cNvSpPr>
          <p:nvPr/>
        </p:nvSpPr>
        <p:spPr bwMode="auto">
          <a:xfrm flipV="1">
            <a:off x="1138808" y="2761456"/>
            <a:ext cx="914400" cy="4572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0" name="Line 36"/>
          <p:cNvSpPr>
            <a:spLocks noChangeShapeType="1"/>
          </p:cNvSpPr>
          <p:nvPr/>
        </p:nvSpPr>
        <p:spPr bwMode="auto">
          <a:xfrm>
            <a:off x="2586608" y="2761456"/>
            <a:ext cx="838200" cy="2286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1" name="Line 37"/>
          <p:cNvSpPr>
            <a:spLocks noChangeShapeType="1"/>
          </p:cNvSpPr>
          <p:nvPr/>
        </p:nvSpPr>
        <p:spPr bwMode="auto">
          <a:xfrm flipH="1">
            <a:off x="3424808" y="3294856"/>
            <a:ext cx="304800" cy="10668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2" name="Line 38"/>
          <p:cNvSpPr>
            <a:spLocks noChangeShapeType="1"/>
          </p:cNvSpPr>
          <p:nvPr/>
        </p:nvSpPr>
        <p:spPr bwMode="auto">
          <a:xfrm>
            <a:off x="3501008" y="4514056"/>
            <a:ext cx="609600" cy="304800"/>
          </a:xfrm>
          <a:prstGeom prst="line">
            <a:avLst/>
          </a:prstGeom>
          <a:noFill/>
          <a:ln w="5715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标题 3"/>
          <p:cNvSpPr>
            <a:spLocks noGrp="1"/>
          </p:cNvSpPr>
          <p:nvPr>
            <p:ph type="title"/>
          </p:nvPr>
        </p:nvSpPr>
        <p:spPr/>
        <p:txBody>
          <a:bodyPr>
            <a:normAutofit/>
          </a:bodyPr>
          <a:lstStyle/>
          <a:p>
            <a:r>
              <a:rPr lang="zh-CN" altLang="en-US" sz="3200" dirty="0"/>
              <a:t>应用</a:t>
            </a:r>
            <a:r>
              <a:rPr lang="en-US" altLang="zh-CN" sz="3200" dirty="0"/>
              <a:t>2</a:t>
            </a:r>
            <a:r>
              <a:rPr lang="zh-CN" altLang="en-US" sz="3200" dirty="0"/>
              <a:t>：求两个顶点之间的一条最短路径</a:t>
            </a:r>
            <a:endParaRPr lang="en-US" sz="3200" dirty="0"/>
          </a:p>
        </p:txBody>
      </p:sp>
      <p:sp>
        <p:nvSpPr>
          <p:cNvPr id="14" name="内容占位符 13"/>
          <p:cNvSpPr>
            <a:spLocks noGrp="1"/>
          </p:cNvSpPr>
          <p:nvPr>
            <p:ph sz="half" idx="1"/>
          </p:nvPr>
        </p:nvSpPr>
        <p:spPr/>
        <p:txBody>
          <a:bodyPr>
            <a:normAutofit/>
          </a:bodyPr>
          <a:lstStyle/>
          <a:p>
            <a:r>
              <a:rPr lang="zh-CN" altLang="en-US" dirty="0"/>
              <a:t>例如：</a:t>
            </a:r>
            <a:r>
              <a:rPr lang="en-US" altLang="zh-CN" dirty="0"/>
              <a:t>b</a:t>
            </a:r>
            <a:r>
              <a:rPr lang="zh-CN" altLang="en-US" dirty="0"/>
              <a:t>和</a:t>
            </a:r>
            <a:r>
              <a:rPr lang="en-US" altLang="zh-CN" dirty="0"/>
              <a:t>k</a:t>
            </a:r>
            <a:r>
              <a:rPr lang="zh-CN" altLang="en-US" dirty="0"/>
              <a:t>两个顶点之间存在多条路径，求</a:t>
            </a:r>
            <a:r>
              <a:rPr lang="en-US" altLang="zh-CN" dirty="0"/>
              <a:t>b</a:t>
            </a:r>
            <a:r>
              <a:rPr lang="zh-CN" altLang="en-US" dirty="0"/>
              <a:t>到</a:t>
            </a:r>
            <a:r>
              <a:rPr lang="en-US" altLang="zh-CN" dirty="0"/>
              <a:t>k</a:t>
            </a:r>
            <a:r>
              <a:rPr lang="zh-CN" altLang="en-US" dirty="0"/>
              <a:t>的最短路径</a:t>
            </a:r>
            <a:endParaRPr lang="en-US" dirty="0"/>
          </a:p>
        </p:txBody>
      </p:sp>
      <p:sp>
        <p:nvSpPr>
          <p:cNvPr id="11" name="内容占位符 10"/>
          <p:cNvSpPr>
            <a:spLocks noGrp="1"/>
          </p:cNvSpPr>
          <p:nvPr>
            <p:ph sz="half" idx="2"/>
          </p:nvPr>
        </p:nvSpPr>
        <p:spPr/>
        <p:txBody>
          <a:bodyPr>
            <a:normAutofit/>
          </a:bodyPr>
          <a:lstStyle/>
          <a:p>
            <a:r>
              <a:rPr lang="zh-CN" altLang="en-US" dirty="0"/>
              <a:t>以广度优先搜索方式访问顶点的过程是相应的路径的长度渐增的过程</a:t>
            </a:r>
            <a:endParaRPr lang="en-US" altLang="zh-CN" dirty="0"/>
          </a:p>
          <a:p>
            <a:r>
              <a:rPr lang="zh-CN" altLang="en-US" dirty="0">
                <a:solidFill>
                  <a:srgbClr val="0000FF"/>
                </a:solidFill>
              </a:rPr>
              <a:t>求路径长度最短的路径可以基于广度优先搜索遍历进行</a:t>
            </a:r>
            <a:endParaRPr lang="en-US" altLang="zh-CN" dirty="0"/>
          </a:p>
          <a:p>
            <a:pPr lvl="1"/>
            <a:r>
              <a:rPr lang="zh-CN" altLang="en-US" sz="2800" dirty="0"/>
              <a:t>需要记录路径</a:t>
            </a:r>
            <a:endParaRPr lang="en-US" altLang="zh-CN" sz="2800" dirty="0"/>
          </a:p>
          <a:p>
            <a:pPr lvl="1"/>
            <a:r>
              <a:rPr lang="zh-CN" altLang="en-US" sz="2800" dirty="0"/>
              <a:t>需要修改链队列的结点结构以及修改其入队列和出队列的算法</a:t>
            </a:r>
          </a:p>
          <a:p>
            <a:endParaRPr lang="zh-CN" altLang="en-US" dirty="0"/>
          </a:p>
          <a:p>
            <a:endParaRPr lang="en-US" dirty="0"/>
          </a:p>
        </p:txBody>
      </p:sp>
    </p:spTree>
    <p:extLst>
      <p:ext uri="{BB962C8B-B14F-4D97-AF65-F5344CB8AC3E}">
        <p14:creationId xmlns:p14="http://schemas.microsoft.com/office/powerpoint/2010/main" val="906613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8568"/>
                                        </p:tgtEl>
                                        <p:attrNameLst>
                                          <p:attrName>style.visibility</p:attrName>
                                        </p:attrNameLst>
                                      </p:cBhvr>
                                      <p:to>
                                        <p:strVal val="visible"/>
                                      </p:to>
                                    </p:set>
                                    <p:animEffect transition="in" filter="wipe(up)">
                                      <p:cBhvr>
                                        <p:cTn id="7" dur="500"/>
                                        <p:tgtEl>
                                          <p:spTgt spid="10856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8569"/>
                                        </p:tgtEl>
                                        <p:attrNameLst>
                                          <p:attrName>style.visibility</p:attrName>
                                        </p:attrNameLst>
                                      </p:cBhvr>
                                      <p:to>
                                        <p:strVal val="visible"/>
                                      </p:to>
                                    </p:set>
                                    <p:animEffect transition="in" filter="wipe(up)">
                                      <p:cBhvr>
                                        <p:cTn id="11" dur="500"/>
                                        <p:tgtEl>
                                          <p:spTgt spid="108569"/>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8570"/>
                                        </p:tgtEl>
                                        <p:attrNameLst>
                                          <p:attrName>style.visibility</p:attrName>
                                        </p:attrNameLst>
                                      </p:cBhvr>
                                      <p:to>
                                        <p:strVal val="visible"/>
                                      </p:to>
                                    </p:set>
                                    <p:animEffect transition="in" filter="wipe(down)">
                                      <p:cBhvr>
                                        <p:cTn id="15" dur="500"/>
                                        <p:tgtEl>
                                          <p:spTgt spid="108570"/>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8571"/>
                                        </p:tgtEl>
                                        <p:attrNameLst>
                                          <p:attrName>style.visibility</p:attrName>
                                        </p:attrNameLst>
                                      </p:cBhvr>
                                      <p:to>
                                        <p:strVal val="visible"/>
                                      </p:to>
                                    </p:set>
                                    <p:animEffect transition="in" filter="wipe(down)">
                                      <p:cBhvr>
                                        <p:cTn id="19" dur="500"/>
                                        <p:tgtEl>
                                          <p:spTgt spid="108571"/>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8572"/>
                                        </p:tgtEl>
                                        <p:attrNameLst>
                                          <p:attrName>style.visibility</p:attrName>
                                        </p:attrNameLst>
                                      </p:cBhvr>
                                      <p:to>
                                        <p:strVal val="visible"/>
                                      </p:to>
                                    </p:set>
                                    <p:animEffect transition="in" filter="wipe(up)">
                                      <p:cBhvr>
                                        <p:cTn id="23" dur="500"/>
                                        <p:tgtEl>
                                          <p:spTgt spid="108572"/>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8573"/>
                                        </p:tgtEl>
                                        <p:attrNameLst>
                                          <p:attrName>style.visibility</p:attrName>
                                        </p:attrNameLst>
                                      </p:cBhvr>
                                      <p:to>
                                        <p:strVal val="visible"/>
                                      </p:to>
                                    </p:set>
                                    <p:animEffect transition="in" filter="wipe(up)">
                                      <p:cBhvr>
                                        <p:cTn id="27" dur="500"/>
                                        <p:tgtEl>
                                          <p:spTgt spid="1085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8574"/>
                                        </p:tgtEl>
                                        <p:attrNameLst>
                                          <p:attrName>style.visibility</p:attrName>
                                        </p:attrNameLst>
                                      </p:cBhvr>
                                      <p:to>
                                        <p:strVal val="visible"/>
                                      </p:to>
                                    </p:set>
                                    <p:animEffect transition="in" filter="wipe(up)">
                                      <p:cBhvr>
                                        <p:cTn id="32" dur="500"/>
                                        <p:tgtEl>
                                          <p:spTgt spid="108574"/>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08575"/>
                                        </p:tgtEl>
                                        <p:attrNameLst>
                                          <p:attrName>style.visibility</p:attrName>
                                        </p:attrNameLst>
                                      </p:cBhvr>
                                      <p:to>
                                        <p:strVal val="visible"/>
                                      </p:to>
                                    </p:set>
                                    <p:animEffect transition="in" filter="wipe(up)">
                                      <p:cBhvr>
                                        <p:cTn id="36" dur="500"/>
                                        <p:tgtEl>
                                          <p:spTgt spid="108575"/>
                                        </p:tgtEl>
                                      </p:cBhvr>
                                    </p:animEffect>
                                  </p:childTnLst>
                                </p:cTn>
                              </p:par>
                            </p:childTnLst>
                          </p:cTn>
                        </p:par>
                        <p:par>
                          <p:cTn id="37" fill="hold" nodeType="afterGroup">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08576"/>
                                        </p:tgtEl>
                                        <p:attrNameLst>
                                          <p:attrName>style.visibility</p:attrName>
                                        </p:attrNameLst>
                                      </p:cBhvr>
                                      <p:to>
                                        <p:strVal val="visible"/>
                                      </p:to>
                                    </p:set>
                                    <p:animEffect transition="in" filter="wipe(up)">
                                      <p:cBhvr>
                                        <p:cTn id="40" dur="500"/>
                                        <p:tgtEl>
                                          <p:spTgt spid="10857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8579"/>
                                        </p:tgtEl>
                                        <p:attrNameLst>
                                          <p:attrName>style.visibility</p:attrName>
                                        </p:attrNameLst>
                                      </p:cBhvr>
                                      <p:to>
                                        <p:strVal val="visible"/>
                                      </p:to>
                                    </p:set>
                                    <p:animEffect transition="in" filter="wipe(left)">
                                      <p:cBhvr>
                                        <p:cTn id="45" dur="500"/>
                                        <p:tgtEl>
                                          <p:spTgt spid="108579"/>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8580"/>
                                        </p:tgtEl>
                                        <p:attrNameLst>
                                          <p:attrName>style.visibility</p:attrName>
                                        </p:attrNameLst>
                                      </p:cBhvr>
                                      <p:to>
                                        <p:strVal val="visible"/>
                                      </p:to>
                                    </p:set>
                                    <p:animEffect transition="in" filter="wipe(left)">
                                      <p:cBhvr>
                                        <p:cTn id="49" dur="500"/>
                                        <p:tgtEl>
                                          <p:spTgt spid="108580"/>
                                        </p:tgtEl>
                                      </p:cBhvr>
                                    </p:animEffect>
                                  </p:childTnLst>
                                </p:cTn>
                              </p:par>
                            </p:childTnLst>
                          </p:cTn>
                        </p:par>
                        <p:par>
                          <p:cTn id="50" fill="hold" nodeType="after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08581"/>
                                        </p:tgtEl>
                                        <p:attrNameLst>
                                          <p:attrName>style.visibility</p:attrName>
                                        </p:attrNameLst>
                                      </p:cBhvr>
                                      <p:to>
                                        <p:strVal val="visible"/>
                                      </p:to>
                                    </p:set>
                                    <p:animEffect transition="in" filter="wipe(up)">
                                      <p:cBhvr>
                                        <p:cTn id="53" dur="500"/>
                                        <p:tgtEl>
                                          <p:spTgt spid="108581"/>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08582"/>
                                        </p:tgtEl>
                                        <p:attrNameLst>
                                          <p:attrName>style.visibility</p:attrName>
                                        </p:attrNameLst>
                                      </p:cBhvr>
                                      <p:to>
                                        <p:strVal val="visible"/>
                                      </p:to>
                                    </p:set>
                                    <p:animEffect transition="in" filter="wipe(left)">
                                      <p:cBhvr>
                                        <p:cTn id="57" dur="500"/>
                                        <p:tgtEl>
                                          <p:spTgt spid="108582"/>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
                                            <p:txEl>
                                              <p:pRg st="1" end="1"/>
                                            </p:txEl>
                                          </p:spTgt>
                                        </p:tgtEl>
                                        <p:attrNameLst>
                                          <p:attrName>style.visibility</p:attrName>
                                        </p:attrNameLst>
                                      </p:cBhvr>
                                      <p:to>
                                        <p:strVal val="visible"/>
                                      </p:to>
                                    </p:set>
                                    <p:animEffect transition="in" filter="fade">
                                      <p:cBhvr>
                                        <p:cTn id="66" dur="500"/>
                                        <p:tgtEl>
                                          <p:spTgt spid="11">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
                                            <p:txEl>
                                              <p:pRg st="2" end="2"/>
                                            </p:txEl>
                                          </p:spTgt>
                                        </p:tgtEl>
                                        <p:attrNameLst>
                                          <p:attrName>style.visibility</p:attrName>
                                        </p:attrNameLst>
                                      </p:cBhvr>
                                      <p:to>
                                        <p:strVal val="visible"/>
                                      </p:to>
                                    </p:set>
                                    <p:animEffect transition="in" filter="fade">
                                      <p:cBhvr>
                                        <p:cTn id="71" dur="500"/>
                                        <p:tgtEl>
                                          <p:spTgt spid="11">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
                                            <p:txEl>
                                              <p:pRg st="3" end="3"/>
                                            </p:txEl>
                                          </p:spTgt>
                                        </p:tgtEl>
                                        <p:attrNameLst>
                                          <p:attrName>style.visibility</p:attrName>
                                        </p:attrNameLst>
                                      </p:cBhvr>
                                      <p:to>
                                        <p:strVal val="visible"/>
                                      </p:to>
                                    </p:set>
                                    <p:animEffect transition="in" filter="fade">
                                      <p:cBhvr>
                                        <p:cTn id="76"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8" grpId="0" animBg="1"/>
      <p:bldP spid="108569" grpId="0" animBg="1"/>
      <p:bldP spid="108570" grpId="0" animBg="1"/>
      <p:bldP spid="108571" grpId="0" animBg="1"/>
      <p:bldP spid="108572" grpId="0" animBg="1"/>
      <p:bldP spid="108573" grpId="0" animBg="1"/>
      <p:bldP spid="108574" grpId="0" animBg="1"/>
      <p:bldP spid="108575" grpId="0" animBg="1"/>
      <p:bldP spid="108576" grpId="0" animBg="1"/>
      <p:bldP spid="108579" grpId="0" animBg="1"/>
      <p:bldP spid="108580" grpId="0" animBg="1"/>
      <p:bldP spid="108581" grpId="0" animBg="1"/>
      <p:bldP spid="1085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7" name="Text Box 19"/>
          <p:cNvSpPr txBox="1">
            <a:spLocks noChangeArrowheads="1"/>
          </p:cNvSpPr>
          <p:nvPr/>
        </p:nvSpPr>
        <p:spPr bwMode="auto">
          <a:xfrm>
            <a:off x="367354" y="2075208"/>
            <a:ext cx="2766695"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3200" dirty="0">
                <a:solidFill>
                  <a:srgbClr val="000082"/>
                </a:solidFill>
                <a:latin typeface="+mn-ea"/>
              </a:rPr>
              <a:t>链队列的状态如下所示：</a:t>
            </a:r>
            <a:endParaRPr lang="en-US" altLang="zh-CN" sz="3200" dirty="0">
              <a:latin typeface="+mn-ea"/>
            </a:endParaRPr>
          </a:p>
        </p:txBody>
      </p:sp>
      <p:grpSp>
        <p:nvGrpSpPr>
          <p:cNvPr id="27754" name="Group 106"/>
          <p:cNvGrpSpPr>
            <a:grpSpLocks/>
          </p:cNvGrpSpPr>
          <p:nvPr/>
        </p:nvGrpSpPr>
        <p:grpSpPr bwMode="auto">
          <a:xfrm>
            <a:off x="3124200" y="4718943"/>
            <a:ext cx="3581400" cy="1676400"/>
            <a:chOff x="1968" y="3072"/>
            <a:chExt cx="2256" cy="1056"/>
          </a:xfrm>
        </p:grpSpPr>
        <p:sp>
          <p:nvSpPr>
            <p:cNvPr id="27706" name="Line 58"/>
            <p:cNvSpPr>
              <a:spLocks noChangeShapeType="1"/>
            </p:cNvSpPr>
            <p:nvPr/>
          </p:nvSpPr>
          <p:spPr bwMode="auto">
            <a:xfrm>
              <a:off x="4224" y="3072"/>
              <a:ext cx="0" cy="1056"/>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7" name="Line 59"/>
            <p:cNvSpPr>
              <a:spLocks noChangeShapeType="1"/>
            </p:cNvSpPr>
            <p:nvPr/>
          </p:nvSpPr>
          <p:spPr bwMode="auto">
            <a:xfrm flipH="1">
              <a:off x="1968" y="4128"/>
              <a:ext cx="2256"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Line 60"/>
            <p:cNvSpPr>
              <a:spLocks noChangeShapeType="1"/>
            </p:cNvSpPr>
            <p:nvPr/>
          </p:nvSpPr>
          <p:spPr bwMode="auto">
            <a:xfrm flipV="1">
              <a:off x="1968" y="3072"/>
              <a:ext cx="0" cy="1056"/>
            </a:xfrm>
            <a:prstGeom prst="line">
              <a:avLst/>
            </a:prstGeom>
            <a:noFill/>
            <a:ln w="38100" cap="sq">
              <a:solidFill>
                <a:srgbClr val="800000"/>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55" name="Group 107"/>
          <p:cNvGrpSpPr>
            <a:grpSpLocks/>
          </p:cNvGrpSpPr>
          <p:nvPr/>
        </p:nvGrpSpPr>
        <p:grpSpPr bwMode="auto">
          <a:xfrm>
            <a:off x="1981200" y="4718943"/>
            <a:ext cx="2133600" cy="914400"/>
            <a:chOff x="1248" y="3072"/>
            <a:chExt cx="1344" cy="576"/>
          </a:xfrm>
        </p:grpSpPr>
        <p:sp>
          <p:nvSpPr>
            <p:cNvPr id="27711" name="Line 63"/>
            <p:cNvSpPr>
              <a:spLocks noChangeShapeType="1"/>
            </p:cNvSpPr>
            <p:nvPr/>
          </p:nvSpPr>
          <p:spPr bwMode="auto">
            <a:xfrm>
              <a:off x="2592" y="3072"/>
              <a:ext cx="0" cy="576"/>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2" name="Line 64"/>
            <p:cNvSpPr>
              <a:spLocks noChangeShapeType="1"/>
            </p:cNvSpPr>
            <p:nvPr/>
          </p:nvSpPr>
          <p:spPr bwMode="auto">
            <a:xfrm flipH="1">
              <a:off x="1248" y="3648"/>
              <a:ext cx="1344"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3" name="Line 65"/>
            <p:cNvSpPr>
              <a:spLocks noChangeShapeType="1"/>
            </p:cNvSpPr>
            <p:nvPr/>
          </p:nvSpPr>
          <p:spPr bwMode="auto">
            <a:xfrm flipV="1">
              <a:off x="1248" y="3072"/>
              <a:ext cx="0" cy="576"/>
            </a:xfrm>
            <a:prstGeom prst="line">
              <a:avLst/>
            </a:prstGeom>
            <a:noFill/>
            <a:ln w="38100" cap="sq">
              <a:solidFill>
                <a:srgbClr val="800000"/>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27749" name="Group 101"/>
          <p:cNvGrpSpPr>
            <a:grpSpLocks/>
          </p:cNvGrpSpPr>
          <p:nvPr/>
        </p:nvGrpSpPr>
        <p:grpSpPr bwMode="auto">
          <a:xfrm>
            <a:off x="395288" y="3140968"/>
            <a:ext cx="5243513" cy="1120775"/>
            <a:chOff x="249" y="1838"/>
            <a:chExt cx="3303" cy="706"/>
          </a:xfrm>
        </p:grpSpPr>
        <p:sp>
          <p:nvSpPr>
            <p:cNvPr id="27714" name="Line 66"/>
            <p:cNvSpPr>
              <a:spLocks noChangeShapeType="1"/>
            </p:cNvSpPr>
            <p:nvPr/>
          </p:nvSpPr>
          <p:spPr bwMode="auto">
            <a:xfrm>
              <a:off x="249" y="2304"/>
              <a:ext cx="3303" cy="0"/>
            </a:xfrm>
            <a:prstGeom prst="line">
              <a:avLst/>
            </a:prstGeom>
            <a:noFill/>
            <a:ln w="381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6" name="Line 68"/>
            <p:cNvSpPr>
              <a:spLocks noChangeShapeType="1"/>
            </p:cNvSpPr>
            <p:nvPr/>
          </p:nvSpPr>
          <p:spPr bwMode="auto">
            <a:xfrm>
              <a:off x="3552" y="2304"/>
              <a:ext cx="0" cy="240"/>
            </a:xfrm>
            <a:prstGeom prst="line">
              <a:avLst/>
            </a:prstGeom>
            <a:noFill/>
            <a:ln w="38100" cap="sq">
              <a:solidFill>
                <a:srgbClr val="3333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9" name="Text Box 71"/>
            <p:cNvSpPr txBox="1">
              <a:spLocks noChangeArrowheads="1"/>
            </p:cNvSpPr>
            <p:nvPr/>
          </p:nvSpPr>
          <p:spPr bwMode="auto">
            <a:xfrm>
              <a:off x="249" y="1838"/>
              <a:ext cx="7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3333FF"/>
                  </a:solidFill>
                </a:rPr>
                <a:t>Q.front</a:t>
              </a:r>
              <a:endParaRPr lang="en-US" altLang="zh-CN" sz="2800" dirty="0"/>
            </a:p>
          </p:txBody>
        </p:sp>
      </p:grpSp>
      <p:grpSp>
        <p:nvGrpSpPr>
          <p:cNvPr id="27751" name="Group 103"/>
          <p:cNvGrpSpPr>
            <a:grpSpLocks/>
          </p:cNvGrpSpPr>
          <p:nvPr/>
        </p:nvGrpSpPr>
        <p:grpSpPr bwMode="auto">
          <a:xfrm>
            <a:off x="762000" y="4718943"/>
            <a:ext cx="990600" cy="1295400"/>
            <a:chOff x="480" y="3072"/>
            <a:chExt cx="624" cy="816"/>
          </a:xfrm>
        </p:grpSpPr>
        <p:sp>
          <p:nvSpPr>
            <p:cNvPr id="27722" name="Line 74"/>
            <p:cNvSpPr>
              <a:spLocks noChangeShapeType="1"/>
            </p:cNvSpPr>
            <p:nvPr/>
          </p:nvSpPr>
          <p:spPr bwMode="auto">
            <a:xfrm>
              <a:off x="1104" y="3072"/>
              <a:ext cx="0" cy="816"/>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Line 75"/>
            <p:cNvSpPr>
              <a:spLocks noChangeShapeType="1"/>
            </p:cNvSpPr>
            <p:nvPr/>
          </p:nvSpPr>
          <p:spPr bwMode="auto">
            <a:xfrm flipH="1">
              <a:off x="480" y="3888"/>
              <a:ext cx="624"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76"/>
            <p:cNvSpPr>
              <a:spLocks noChangeShapeType="1"/>
            </p:cNvSpPr>
            <p:nvPr/>
          </p:nvSpPr>
          <p:spPr bwMode="auto">
            <a:xfrm flipV="1">
              <a:off x="480" y="3072"/>
              <a:ext cx="0" cy="816"/>
            </a:xfrm>
            <a:prstGeom prst="line">
              <a:avLst/>
            </a:prstGeom>
            <a:noFill/>
            <a:ln w="38100" cap="sq">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52" name="Group 104"/>
          <p:cNvGrpSpPr>
            <a:grpSpLocks/>
          </p:cNvGrpSpPr>
          <p:nvPr/>
        </p:nvGrpSpPr>
        <p:grpSpPr bwMode="auto">
          <a:xfrm>
            <a:off x="5638800" y="4718943"/>
            <a:ext cx="2286000" cy="457200"/>
            <a:chOff x="3552" y="3072"/>
            <a:chExt cx="1440" cy="288"/>
          </a:xfrm>
        </p:grpSpPr>
        <p:sp>
          <p:nvSpPr>
            <p:cNvPr id="27727" name="Line 79"/>
            <p:cNvSpPr>
              <a:spLocks noChangeShapeType="1"/>
            </p:cNvSpPr>
            <p:nvPr/>
          </p:nvSpPr>
          <p:spPr bwMode="auto">
            <a:xfrm>
              <a:off x="4992" y="3072"/>
              <a:ext cx="0" cy="288"/>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8" name="Line 80"/>
            <p:cNvSpPr>
              <a:spLocks noChangeShapeType="1"/>
            </p:cNvSpPr>
            <p:nvPr/>
          </p:nvSpPr>
          <p:spPr bwMode="auto">
            <a:xfrm flipH="1">
              <a:off x="3552" y="3360"/>
              <a:ext cx="1440" cy="0"/>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9" name="Line 81"/>
            <p:cNvSpPr>
              <a:spLocks noChangeShapeType="1"/>
            </p:cNvSpPr>
            <p:nvPr/>
          </p:nvSpPr>
          <p:spPr bwMode="auto">
            <a:xfrm flipV="1">
              <a:off x="3552" y="3072"/>
              <a:ext cx="0" cy="288"/>
            </a:xfrm>
            <a:prstGeom prst="line">
              <a:avLst/>
            </a:prstGeom>
            <a:noFill/>
            <a:ln w="381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27747" name="Group 99"/>
          <p:cNvGrpSpPr>
            <a:grpSpLocks/>
          </p:cNvGrpSpPr>
          <p:nvPr/>
        </p:nvGrpSpPr>
        <p:grpSpPr bwMode="auto">
          <a:xfrm>
            <a:off x="533400" y="4153793"/>
            <a:ext cx="8153400" cy="565150"/>
            <a:chOff x="336" y="2716"/>
            <a:chExt cx="5136" cy="356"/>
          </a:xfrm>
        </p:grpSpPr>
        <p:sp>
          <p:nvSpPr>
            <p:cNvPr id="27668" name="Text Box 20"/>
            <p:cNvSpPr txBox="1">
              <a:spLocks noChangeArrowheads="1"/>
            </p:cNvSpPr>
            <p:nvPr/>
          </p:nvSpPr>
          <p:spPr bwMode="auto">
            <a:xfrm>
              <a:off x="1056" y="2716"/>
              <a:ext cx="4320" cy="330"/>
            </a:xfrm>
            <a:prstGeom prst="rect">
              <a:avLst/>
            </a:prstGeom>
            <a:noFill/>
            <a:ln w="12700" cap="sq">
              <a:no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ea typeface="楷体_GB2312" pitchFamily="49" charset="-122"/>
                </a:rPr>
                <a:t> </a:t>
              </a:r>
              <a:r>
                <a:rPr lang="en-US" altLang="zh-CN" sz="2800" b="1" dirty="0">
                  <a:solidFill>
                    <a:srgbClr val="000082"/>
                  </a:solidFill>
                  <a:ea typeface="楷体_GB2312" pitchFamily="49" charset="-122"/>
                </a:rPr>
                <a:t>3             1             2             4              7             5</a:t>
              </a:r>
              <a:r>
                <a:rPr lang="en-US" altLang="zh-CN" sz="2800" b="1" dirty="0">
                  <a:ea typeface="楷体_GB2312" pitchFamily="49" charset="-122"/>
                </a:rPr>
                <a:t> </a:t>
              </a:r>
            </a:p>
          </p:txBody>
        </p:sp>
        <p:sp>
          <p:nvSpPr>
            <p:cNvPr id="27671" name="Line 23"/>
            <p:cNvSpPr>
              <a:spLocks noChangeShapeType="1"/>
            </p:cNvSpPr>
            <p:nvPr/>
          </p:nvSpPr>
          <p:spPr bwMode="auto">
            <a:xfrm>
              <a:off x="139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2" name="Line 24"/>
            <p:cNvSpPr>
              <a:spLocks noChangeShapeType="1"/>
            </p:cNvSpPr>
            <p:nvPr/>
          </p:nvSpPr>
          <p:spPr bwMode="auto">
            <a:xfrm>
              <a:off x="158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3" name="Line 25"/>
            <p:cNvSpPr>
              <a:spLocks noChangeShapeType="1"/>
            </p:cNvSpPr>
            <p:nvPr/>
          </p:nvSpPr>
          <p:spPr bwMode="auto">
            <a:xfrm>
              <a:off x="110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4" name="Line 26"/>
            <p:cNvSpPr>
              <a:spLocks noChangeShapeType="1"/>
            </p:cNvSpPr>
            <p:nvPr/>
          </p:nvSpPr>
          <p:spPr bwMode="auto">
            <a:xfrm>
              <a:off x="1104"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5" name="Line 27"/>
            <p:cNvSpPr>
              <a:spLocks noChangeShapeType="1"/>
            </p:cNvSpPr>
            <p:nvPr/>
          </p:nvSpPr>
          <p:spPr bwMode="auto">
            <a:xfrm>
              <a:off x="1104"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6" name="Line 28"/>
            <p:cNvSpPr>
              <a:spLocks noChangeShapeType="1"/>
            </p:cNvSpPr>
            <p:nvPr/>
          </p:nvSpPr>
          <p:spPr bwMode="auto">
            <a:xfrm>
              <a:off x="211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7" name="Line 29"/>
            <p:cNvSpPr>
              <a:spLocks noChangeShapeType="1"/>
            </p:cNvSpPr>
            <p:nvPr/>
          </p:nvSpPr>
          <p:spPr bwMode="auto">
            <a:xfrm>
              <a:off x="230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8" name="Line 30"/>
            <p:cNvSpPr>
              <a:spLocks noChangeShapeType="1"/>
            </p:cNvSpPr>
            <p:nvPr/>
          </p:nvSpPr>
          <p:spPr bwMode="auto">
            <a:xfrm>
              <a:off x="182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79" name="Line 31"/>
            <p:cNvSpPr>
              <a:spLocks noChangeShapeType="1"/>
            </p:cNvSpPr>
            <p:nvPr/>
          </p:nvSpPr>
          <p:spPr bwMode="auto">
            <a:xfrm>
              <a:off x="1824"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0" name="Line 32"/>
            <p:cNvSpPr>
              <a:spLocks noChangeShapeType="1"/>
            </p:cNvSpPr>
            <p:nvPr/>
          </p:nvSpPr>
          <p:spPr bwMode="auto">
            <a:xfrm>
              <a:off x="1824"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1" name="Line 33"/>
            <p:cNvSpPr>
              <a:spLocks noChangeShapeType="1"/>
            </p:cNvSpPr>
            <p:nvPr/>
          </p:nvSpPr>
          <p:spPr bwMode="auto">
            <a:xfrm>
              <a:off x="2880"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2" name="Line 34"/>
            <p:cNvSpPr>
              <a:spLocks noChangeShapeType="1"/>
            </p:cNvSpPr>
            <p:nvPr/>
          </p:nvSpPr>
          <p:spPr bwMode="auto">
            <a:xfrm>
              <a:off x="307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3" name="Line 35"/>
            <p:cNvSpPr>
              <a:spLocks noChangeShapeType="1"/>
            </p:cNvSpPr>
            <p:nvPr/>
          </p:nvSpPr>
          <p:spPr bwMode="auto">
            <a:xfrm>
              <a:off x="259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4" name="Line 36"/>
            <p:cNvSpPr>
              <a:spLocks noChangeShapeType="1"/>
            </p:cNvSpPr>
            <p:nvPr/>
          </p:nvSpPr>
          <p:spPr bwMode="auto">
            <a:xfrm>
              <a:off x="2592"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5" name="Line 37"/>
            <p:cNvSpPr>
              <a:spLocks noChangeShapeType="1"/>
            </p:cNvSpPr>
            <p:nvPr/>
          </p:nvSpPr>
          <p:spPr bwMode="auto">
            <a:xfrm>
              <a:off x="2592"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6" name="Line 38"/>
            <p:cNvSpPr>
              <a:spLocks noChangeShapeType="1"/>
            </p:cNvSpPr>
            <p:nvPr/>
          </p:nvSpPr>
          <p:spPr bwMode="auto">
            <a:xfrm>
              <a:off x="3696"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7" name="Line 39"/>
            <p:cNvSpPr>
              <a:spLocks noChangeShapeType="1"/>
            </p:cNvSpPr>
            <p:nvPr/>
          </p:nvSpPr>
          <p:spPr bwMode="auto">
            <a:xfrm>
              <a:off x="3888"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8" name="Line 40"/>
            <p:cNvSpPr>
              <a:spLocks noChangeShapeType="1"/>
            </p:cNvSpPr>
            <p:nvPr/>
          </p:nvSpPr>
          <p:spPr bwMode="auto">
            <a:xfrm>
              <a:off x="3408"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89" name="Line 41"/>
            <p:cNvSpPr>
              <a:spLocks noChangeShapeType="1"/>
            </p:cNvSpPr>
            <p:nvPr/>
          </p:nvSpPr>
          <p:spPr bwMode="auto">
            <a:xfrm>
              <a:off x="3408"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0" name="Line 42"/>
            <p:cNvSpPr>
              <a:spLocks noChangeShapeType="1"/>
            </p:cNvSpPr>
            <p:nvPr/>
          </p:nvSpPr>
          <p:spPr bwMode="auto">
            <a:xfrm>
              <a:off x="3408"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1" name="Line 43"/>
            <p:cNvSpPr>
              <a:spLocks noChangeShapeType="1"/>
            </p:cNvSpPr>
            <p:nvPr/>
          </p:nvSpPr>
          <p:spPr bwMode="auto">
            <a:xfrm>
              <a:off x="451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2" name="Line 44"/>
            <p:cNvSpPr>
              <a:spLocks noChangeShapeType="1"/>
            </p:cNvSpPr>
            <p:nvPr/>
          </p:nvSpPr>
          <p:spPr bwMode="auto">
            <a:xfrm>
              <a:off x="470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3" name="Line 45"/>
            <p:cNvSpPr>
              <a:spLocks noChangeShapeType="1"/>
            </p:cNvSpPr>
            <p:nvPr/>
          </p:nvSpPr>
          <p:spPr bwMode="auto">
            <a:xfrm>
              <a:off x="422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4" name="Line 46"/>
            <p:cNvSpPr>
              <a:spLocks noChangeShapeType="1"/>
            </p:cNvSpPr>
            <p:nvPr/>
          </p:nvSpPr>
          <p:spPr bwMode="auto">
            <a:xfrm>
              <a:off x="4224"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5" name="Line 47"/>
            <p:cNvSpPr>
              <a:spLocks noChangeShapeType="1"/>
            </p:cNvSpPr>
            <p:nvPr/>
          </p:nvSpPr>
          <p:spPr bwMode="auto">
            <a:xfrm>
              <a:off x="4224"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6" name="Line 48"/>
            <p:cNvSpPr>
              <a:spLocks noChangeShapeType="1"/>
            </p:cNvSpPr>
            <p:nvPr/>
          </p:nvSpPr>
          <p:spPr bwMode="auto">
            <a:xfrm>
              <a:off x="5280"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7" name="Line 49"/>
            <p:cNvSpPr>
              <a:spLocks noChangeShapeType="1"/>
            </p:cNvSpPr>
            <p:nvPr/>
          </p:nvSpPr>
          <p:spPr bwMode="auto">
            <a:xfrm>
              <a:off x="547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8" name="Line 50"/>
            <p:cNvSpPr>
              <a:spLocks noChangeShapeType="1"/>
            </p:cNvSpPr>
            <p:nvPr/>
          </p:nvSpPr>
          <p:spPr bwMode="auto">
            <a:xfrm>
              <a:off x="4992"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699" name="Line 51"/>
            <p:cNvSpPr>
              <a:spLocks noChangeShapeType="1"/>
            </p:cNvSpPr>
            <p:nvPr/>
          </p:nvSpPr>
          <p:spPr bwMode="auto">
            <a:xfrm>
              <a:off x="4992"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0" name="Line 52"/>
            <p:cNvSpPr>
              <a:spLocks noChangeShapeType="1"/>
            </p:cNvSpPr>
            <p:nvPr/>
          </p:nvSpPr>
          <p:spPr bwMode="auto">
            <a:xfrm>
              <a:off x="4992"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2" name="Line 54"/>
            <p:cNvSpPr>
              <a:spLocks noChangeShapeType="1"/>
            </p:cNvSpPr>
            <p:nvPr/>
          </p:nvSpPr>
          <p:spPr bwMode="auto">
            <a:xfrm>
              <a:off x="816"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3" name="Line 55"/>
            <p:cNvSpPr>
              <a:spLocks noChangeShapeType="1"/>
            </p:cNvSpPr>
            <p:nvPr/>
          </p:nvSpPr>
          <p:spPr bwMode="auto">
            <a:xfrm>
              <a:off x="336"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4" name="Line 56"/>
            <p:cNvSpPr>
              <a:spLocks noChangeShapeType="1"/>
            </p:cNvSpPr>
            <p:nvPr/>
          </p:nvSpPr>
          <p:spPr bwMode="auto">
            <a:xfrm>
              <a:off x="336" y="2784"/>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05" name="Line 57"/>
            <p:cNvSpPr>
              <a:spLocks noChangeShapeType="1"/>
            </p:cNvSpPr>
            <p:nvPr/>
          </p:nvSpPr>
          <p:spPr bwMode="auto">
            <a:xfrm>
              <a:off x="336" y="3072"/>
              <a:ext cx="480" cy="0"/>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0" name="Rectangle 72"/>
            <p:cNvSpPr>
              <a:spLocks noChangeArrowheads="1"/>
            </p:cNvSpPr>
            <p:nvPr/>
          </p:nvSpPr>
          <p:spPr bwMode="auto">
            <a:xfrm>
              <a:off x="336" y="2784"/>
              <a:ext cx="480" cy="288"/>
            </a:xfrm>
            <a:prstGeom prst="rect">
              <a:avLst/>
            </a:prstGeom>
            <a:solidFill>
              <a:schemeClr val="accent1"/>
            </a:solidFill>
            <a:ln w="38100" cap="sq">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1" name="Line 73"/>
            <p:cNvSpPr>
              <a:spLocks noChangeShapeType="1"/>
            </p:cNvSpPr>
            <p:nvPr/>
          </p:nvSpPr>
          <p:spPr bwMode="auto">
            <a:xfrm>
              <a:off x="624" y="2784"/>
              <a:ext cx="0" cy="288"/>
            </a:xfrm>
            <a:prstGeom prst="line">
              <a:avLst/>
            </a:prstGeom>
            <a:noFill/>
            <a:ln w="38100"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1" name="Line 83"/>
            <p:cNvSpPr>
              <a:spLocks noChangeShapeType="1"/>
            </p:cNvSpPr>
            <p:nvPr/>
          </p:nvSpPr>
          <p:spPr bwMode="auto">
            <a:xfrm>
              <a:off x="720" y="2928"/>
              <a:ext cx="384"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2" name="Line 84"/>
            <p:cNvSpPr>
              <a:spLocks noChangeShapeType="1"/>
            </p:cNvSpPr>
            <p:nvPr/>
          </p:nvSpPr>
          <p:spPr bwMode="auto">
            <a:xfrm>
              <a:off x="1488" y="2928"/>
              <a:ext cx="336"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3" name="Line 85"/>
            <p:cNvSpPr>
              <a:spLocks noChangeShapeType="1"/>
            </p:cNvSpPr>
            <p:nvPr/>
          </p:nvSpPr>
          <p:spPr bwMode="auto">
            <a:xfrm>
              <a:off x="2208" y="2928"/>
              <a:ext cx="384"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4" name="Line 86"/>
            <p:cNvSpPr>
              <a:spLocks noChangeShapeType="1"/>
            </p:cNvSpPr>
            <p:nvPr/>
          </p:nvSpPr>
          <p:spPr bwMode="auto">
            <a:xfrm>
              <a:off x="2976" y="2928"/>
              <a:ext cx="432"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5" name="Line 87"/>
            <p:cNvSpPr>
              <a:spLocks noChangeShapeType="1"/>
            </p:cNvSpPr>
            <p:nvPr/>
          </p:nvSpPr>
          <p:spPr bwMode="auto">
            <a:xfrm>
              <a:off x="3792" y="2928"/>
              <a:ext cx="432"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36" name="Line 88"/>
            <p:cNvSpPr>
              <a:spLocks noChangeShapeType="1"/>
            </p:cNvSpPr>
            <p:nvPr/>
          </p:nvSpPr>
          <p:spPr bwMode="auto">
            <a:xfrm>
              <a:off x="4608" y="2928"/>
              <a:ext cx="384" cy="0"/>
            </a:xfrm>
            <a:prstGeom prst="line">
              <a:avLst/>
            </a:prstGeom>
            <a:noFill/>
            <a:ln w="38100" cap="sq">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grpSp>
        <p:nvGrpSpPr>
          <p:cNvPr id="27760" name="Group 112"/>
          <p:cNvGrpSpPr>
            <a:grpSpLocks/>
          </p:cNvGrpSpPr>
          <p:nvPr/>
        </p:nvGrpSpPr>
        <p:grpSpPr bwMode="auto">
          <a:xfrm>
            <a:off x="3347864" y="908720"/>
            <a:ext cx="4191000" cy="2362200"/>
            <a:chOff x="2832" y="192"/>
            <a:chExt cx="2640" cy="1488"/>
          </a:xfrm>
        </p:grpSpPr>
        <p:sp>
          <p:nvSpPr>
            <p:cNvPr id="27655" name="Line 7"/>
            <p:cNvSpPr>
              <a:spLocks noChangeShapeType="1"/>
            </p:cNvSpPr>
            <p:nvPr/>
          </p:nvSpPr>
          <p:spPr bwMode="auto">
            <a:xfrm>
              <a:off x="3696" y="288"/>
              <a:ext cx="960"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flipH="1">
              <a:off x="4320" y="384"/>
              <a:ext cx="336"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9"/>
            <p:cNvSpPr>
              <a:spLocks noChangeShapeType="1"/>
            </p:cNvSpPr>
            <p:nvPr/>
          </p:nvSpPr>
          <p:spPr bwMode="auto">
            <a:xfrm>
              <a:off x="3648" y="384"/>
              <a:ext cx="480" cy="288"/>
            </a:xfrm>
            <a:prstGeom prst="line">
              <a:avLst/>
            </a:prstGeom>
            <a:noFill/>
            <a:ln w="762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Line 10"/>
            <p:cNvSpPr>
              <a:spLocks noChangeShapeType="1"/>
            </p:cNvSpPr>
            <p:nvPr/>
          </p:nvSpPr>
          <p:spPr bwMode="auto">
            <a:xfrm flipH="1">
              <a:off x="3504" y="768"/>
              <a:ext cx="624" cy="336"/>
            </a:xfrm>
            <a:prstGeom prst="line">
              <a:avLst/>
            </a:prstGeom>
            <a:noFill/>
            <a:ln w="762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Line 11"/>
            <p:cNvSpPr>
              <a:spLocks noChangeShapeType="1"/>
            </p:cNvSpPr>
            <p:nvPr/>
          </p:nvSpPr>
          <p:spPr bwMode="auto">
            <a:xfrm>
              <a:off x="4320" y="816"/>
              <a:ext cx="528"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Line 12"/>
            <p:cNvSpPr>
              <a:spLocks noChangeShapeType="1"/>
            </p:cNvSpPr>
            <p:nvPr/>
          </p:nvSpPr>
          <p:spPr bwMode="auto">
            <a:xfrm flipH="1">
              <a:off x="4608" y="1200"/>
              <a:ext cx="240"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p:cNvSpPr>
              <a:spLocks noChangeShapeType="1"/>
            </p:cNvSpPr>
            <p:nvPr/>
          </p:nvSpPr>
          <p:spPr bwMode="auto">
            <a:xfrm>
              <a:off x="5088" y="1152"/>
              <a:ext cx="240"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 name="Line 15"/>
            <p:cNvSpPr>
              <a:spLocks noChangeShapeType="1"/>
            </p:cNvSpPr>
            <p:nvPr/>
          </p:nvSpPr>
          <p:spPr bwMode="auto">
            <a:xfrm flipH="1">
              <a:off x="3024" y="1248"/>
              <a:ext cx="288" cy="240"/>
            </a:xfrm>
            <a:prstGeom prst="line">
              <a:avLst/>
            </a:prstGeom>
            <a:noFill/>
            <a:ln w="762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4" name="Line 16"/>
            <p:cNvSpPr>
              <a:spLocks noChangeShapeType="1"/>
            </p:cNvSpPr>
            <p:nvPr/>
          </p:nvSpPr>
          <p:spPr bwMode="auto">
            <a:xfrm>
              <a:off x="3072" y="1584"/>
              <a:ext cx="624"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Line 17"/>
            <p:cNvSpPr>
              <a:spLocks noChangeShapeType="1"/>
            </p:cNvSpPr>
            <p:nvPr/>
          </p:nvSpPr>
          <p:spPr bwMode="auto">
            <a:xfrm>
              <a:off x="3888" y="1584"/>
              <a:ext cx="528"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Line 18"/>
            <p:cNvSpPr>
              <a:spLocks noChangeShapeType="1"/>
            </p:cNvSpPr>
            <p:nvPr/>
          </p:nvSpPr>
          <p:spPr bwMode="auto">
            <a:xfrm>
              <a:off x="4656" y="1584"/>
              <a:ext cx="576" cy="0"/>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0" name="Line 82"/>
            <p:cNvSpPr>
              <a:spLocks noChangeShapeType="1"/>
            </p:cNvSpPr>
            <p:nvPr/>
          </p:nvSpPr>
          <p:spPr bwMode="auto">
            <a:xfrm>
              <a:off x="3504" y="1152"/>
              <a:ext cx="240" cy="288"/>
            </a:xfrm>
            <a:prstGeom prst="line">
              <a:avLst/>
            </a:prstGeom>
            <a:noFill/>
            <a:ln w="28575"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7" name="Oval 89"/>
            <p:cNvSpPr>
              <a:spLocks noChangeArrowheads="1"/>
            </p:cNvSpPr>
            <p:nvPr/>
          </p:nvSpPr>
          <p:spPr bwMode="auto">
            <a:xfrm>
              <a:off x="3456" y="192"/>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3</a:t>
              </a:r>
              <a:endParaRPr lang="en-US" altLang="zh-CN" sz="2400"/>
            </a:p>
          </p:txBody>
        </p:sp>
        <p:sp>
          <p:nvSpPr>
            <p:cNvPr id="27739" name="Oval 91"/>
            <p:cNvSpPr>
              <a:spLocks noChangeArrowheads="1"/>
            </p:cNvSpPr>
            <p:nvPr/>
          </p:nvSpPr>
          <p:spPr bwMode="auto">
            <a:xfrm>
              <a:off x="4656" y="192"/>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2</a:t>
              </a:r>
              <a:endParaRPr lang="en-US" altLang="zh-CN" sz="2400"/>
            </a:p>
          </p:txBody>
        </p:sp>
        <p:sp>
          <p:nvSpPr>
            <p:cNvPr id="27740" name="Oval 92"/>
            <p:cNvSpPr>
              <a:spLocks noChangeArrowheads="1"/>
            </p:cNvSpPr>
            <p:nvPr/>
          </p:nvSpPr>
          <p:spPr bwMode="auto">
            <a:xfrm>
              <a:off x="4080" y="624"/>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dirty="0">
                  <a:solidFill>
                    <a:schemeClr val="tx2"/>
                  </a:solidFill>
                </a:rPr>
                <a:t>1</a:t>
              </a:r>
              <a:endParaRPr lang="en-US" altLang="zh-CN" sz="2400" dirty="0"/>
            </a:p>
          </p:txBody>
        </p:sp>
        <p:sp>
          <p:nvSpPr>
            <p:cNvPr id="27741" name="Oval 93"/>
            <p:cNvSpPr>
              <a:spLocks noChangeArrowheads="1"/>
            </p:cNvSpPr>
            <p:nvPr/>
          </p:nvSpPr>
          <p:spPr bwMode="auto">
            <a:xfrm>
              <a:off x="3264" y="1008"/>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4</a:t>
              </a:r>
              <a:endParaRPr lang="en-US" altLang="zh-CN" sz="2400"/>
            </a:p>
          </p:txBody>
        </p:sp>
        <p:sp>
          <p:nvSpPr>
            <p:cNvPr id="27742" name="Oval 94"/>
            <p:cNvSpPr>
              <a:spLocks noChangeArrowheads="1"/>
            </p:cNvSpPr>
            <p:nvPr/>
          </p:nvSpPr>
          <p:spPr bwMode="auto">
            <a:xfrm>
              <a:off x="4848" y="1008"/>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7</a:t>
              </a:r>
              <a:endParaRPr lang="en-US" altLang="zh-CN" sz="2400"/>
            </a:p>
          </p:txBody>
        </p:sp>
        <p:sp>
          <p:nvSpPr>
            <p:cNvPr id="27743" name="Oval 95"/>
            <p:cNvSpPr>
              <a:spLocks noChangeArrowheads="1"/>
            </p:cNvSpPr>
            <p:nvPr/>
          </p:nvSpPr>
          <p:spPr bwMode="auto">
            <a:xfrm>
              <a:off x="2832"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5</a:t>
              </a:r>
              <a:endParaRPr lang="en-US" altLang="zh-CN" sz="2400"/>
            </a:p>
          </p:txBody>
        </p:sp>
        <p:sp>
          <p:nvSpPr>
            <p:cNvPr id="27744" name="Oval 96"/>
            <p:cNvSpPr>
              <a:spLocks noChangeArrowheads="1"/>
            </p:cNvSpPr>
            <p:nvPr/>
          </p:nvSpPr>
          <p:spPr bwMode="auto">
            <a:xfrm>
              <a:off x="3648"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6</a:t>
              </a:r>
              <a:endParaRPr lang="en-US" altLang="zh-CN" sz="2400"/>
            </a:p>
          </p:txBody>
        </p:sp>
        <p:sp>
          <p:nvSpPr>
            <p:cNvPr id="27745" name="Oval 97"/>
            <p:cNvSpPr>
              <a:spLocks noChangeArrowheads="1"/>
            </p:cNvSpPr>
            <p:nvPr/>
          </p:nvSpPr>
          <p:spPr bwMode="auto">
            <a:xfrm>
              <a:off x="4416"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8</a:t>
              </a:r>
              <a:endParaRPr lang="en-US" altLang="zh-CN" sz="2400"/>
            </a:p>
          </p:txBody>
        </p:sp>
        <p:sp>
          <p:nvSpPr>
            <p:cNvPr id="27746" name="Oval 98"/>
            <p:cNvSpPr>
              <a:spLocks noChangeArrowheads="1"/>
            </p:cNvSpPr>
            <p:nvPr/>
          </p:nvSpPr>
          <p:spPr bwMode="auto">
            <a:xfrm>
              <a:off x="5232" y="1440"/>
              <a:ext cx="240" cy="240"/>
            </a:xfrm>
            <a:prstGeom prst="ellipse">
              <a:avLst/>
            </a:prstGeom>
            <a:solidFill>
              <a:srgbClr val="CCFFCC"/>
            </a:solidFill>
            <a:ln w="28575"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chemeClr val="tx2"/>
                  </a:solidFill>
                </a:rPr>
                <a:t>9</a:t>
              </a:r>
              <a:endParaRPr lang="en-US" altLang="zh-CN" sz="2400"/>
            </a:p>
          </p:txBody>
        </p:sp>
      </p:grpSp>
      <p:grpSp>
        <p:nvGrpSpPr>
          <p:cNvPr id="27750" name="Group 102"/>
          <p:cNvGrpSpPr>
            <a:grpSpLocks/>
          </p:cNvGrpSpPr>
          <p:nvPr/>
        </p:nvGrpSpPr>
        <p:grpSpPr bwMode="auto">
          <a:xfrm>
            <a:off x="7589840" y="3150493"/>
            <a:ext cx="1303338" cy="1111250"/>
            <a:chOff x="4781" y="1748"/>
            <a:chExt cx="821" cy="700"/>
          </a:xfrm>
        </p:grpSpPr>
        <p:sp>
          <p:nvSpPr>
            <p:cNvPr id="27717" name="Line 69"/>
            <p:cNvSpPr>
              <a:spLocks noChangeShapeType="1"/>
            </p:cNvSpPr>
            <p:nvPr/>
          </p:nvSpPr>
          <p:spPr bwMode="auto">
            <a:xfrm>
              <a:off x="5088" y="2160"/>
              <a:ext cx="514" cy="0"/>
            </a:xfrm>
            <a:prstGeom prst="line">
              <a:avLst/>
            </a:prstGeom>
            <a:noFill/>
            <a:ln w="38100" cap="sq">
              <a:solidFill>
                <a:srgbClr val="7800E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18" name="Line 70"/>
            <p:cNvSpPr>
              <a:spLocks noChangeShapeType="1"/>
            </p:cNvSpPr>
            <p:nvPr/>
          </p:nvSpPr>
          <p:spPr bwMode="auto">
            <a:xfrm>
              <a:off x="5088" y="2160"/>
              <a:ext cx="0" cy="288"/>
            </a:xfrm>
            <a:prstGeom prst="line">
              <a:avLst/>
            </a:prstGeom>
            <a:noFill/>
            <a:ln w="38100" cap="sq">
              <a:solidFill>
                <a:srgbClr val="7800EE"/>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48" name="Rectangle 100"/>
            <p:cNvSpPr>
              <a:spLocks noChangeArrowheads="1"/>
            </p:cNvSpPr>
            <p:nvPr/>
          </p:nvSpPr>
          <p:spPr bwMode="auto">
            <a:xfrm>
              <a:off x="4781" y="1748"/>
              <a:ext cx="7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7800EE"/>
                  </a:solidFill>
                </a:rPr>
                <a:t>Q.rear</a:t>
              </a:r>
              <a:endParaRPr lang="en-US" altLang="zh-CN" sz="2800" dirty="0">
                <a:solidFill>
                  <a:srgbClr val="7800EE"/>
                </a:solidFill>
              </a:endParaRPr>
            </a:p>
          </p:txBody>
        </p:sp>
      </p:grpSp>
      <p:grpSp>
        <p:nvGrpSpPr>
          <p:cNvPr id="27757" name="Group 109"/>
          <p:cNvGrpSpPr>
            <a:grpSpLocks/>
          </p:cNvGrpSpPr>
          <p:nvPr/>
        </p:nvGrpSpPr>
        <p:grpSpPr bwMode="auto">
          <a:xfrm>
            <a:off x="1981200" y="4718943"/>
            <a:ext cx="914400" cy="457200"/>
            <a:chOff x="1248" y="3072"/>
            <a:chExt cx="576" cy="288"/>
          </a:xfrm>
        </p:grpSpPr>
        <p:sp>
          <p:nvSpPr>
            <p:cNvPr id="27725" name="Line 77"/>
            <p:cNvSpPr>
              <a:spLocks noChangeShapeType="1"/>
            </p:cNvSpPr>
            <p:nvPr/>
          </p:nvSpPr>
          <p:spPr bwMode="auto">
            <a:xfrm>
              <a:off x="1824" y="3072"/>
              <a:ext cx="0" cy="288"/>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26" name="Line 78"/>
            <p:cNvSpPr>
              <a:spLocks noChangeShapeType="1"/>
            </p:cNvSpPr>
            <p:nvPr/>
          </p:nvSpPr>
          <p:spPr bwMode="auto">
            <a:xfrm flipH="1">
              <a:off x="1248" y="3360"/>
              <a:ext cx="576" cy="0"/>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756" name="Line 108"/>
            <p:cNvSpPr>
              <a:spLocks noChangeShapeType="1"/>
            </p:cNvSpPr>
            <p:nvPr/>
          </p:nvSpPr>
          <p:spPr bwMode="auto">
            <a:xfrm flipV="1">
              <a:off x="1248" y="3072"/>
              <a:ext cx="0" cy="288"/>
            </a:xfrm>
            <a:prstGeom prst="line">
              <a:avLst/>
            </a:prstGeom>
            <a:noFill/>
            <a:ln w="38100" cap="sq">
              <a:solidFill>
                <a:srgbClr val="8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grpSp>
      <p:grpSp>
        <p:nvGrpSpPr>
          <p:cNvPr id="27759" name="Group 111"/>
          <p:cNvGrpSpPr>
            <a:grpSpLocks/>
          </p:cNvGrpSpPr>
          <p:nvPr/>
        </p:nvGrpSpPr>
        <p:grpSpPr bwMode="auto">
          <a:xfrm>
            <a:off x="3124200" y="4718943"/>
            <a:ext cx="2286000" cy="1295400"/>
            <a:chOff x="1968" y="3072"/>
            <a:chExt cx="1440" cy="816"/>
          </a:xfrm>
        </p:grpSpPr>
        <p:sp>
          <p:nvSpPr>
            <p:cNvPr id="27709" name="Line 61"/>
            <p:cNvSpPr>
              <a:spLocks noChangeShapeType="1"/>
            </p:cNvSpPr>
            <p:nvPr/>
          </p:nvSpPr>
          <p:spPr bwMode="auto">
            <a:xfrm>
              <a:off x="3408" y="3072"/>
              <a:ext cx="0" cy="816"/>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0" name="Line 62"/>
            <p:cNvSpPr>
              <a:spLocks noChangeShapeType="1"/>
            </p:cNvSpPr>
            <p:nvPr/>
          </p:nvSpPr>
          <p:spPr bwMode="auto">
            <a:xfrm flipH="1">
              <a:off x="1968" y="3888"/>
              <a:ext cx="1440" cy="0"/>
            </a:xfrm>
            <a:prstGeom prst="line">
              <a:avLst/>
            </a:prstGeom>
            <a:noFill/>
            <a:ln w="38100" cap="sq">
              <a:solidFill>
                <a:srgbClr val="8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8" name="Line 110"/>
            <p:cNvSpPr>
              <a:spLocks noChangeShapeType="1"/>
            </p:cNvSpPr>
            <p:nvPr/>
          </p:nvSpPr>
          <p:spPr bwMode="auto">
            <a:xfrm flipV="1">
              <a:off x="1968" y="3072"/>
              <a:ext cx="0" cy="816"/>
            </a:xfrm>
            <a:prstGeom prst="line">
              <a:avLst/>
            </a:prstGeom>
            <a:noFill/>
            <a:ln w="38100" cap="sq">
              <a:solidFill>
                <a:srgbClr val="8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标题 1"/>
          <p:cNvSpPr>
            <a:spLocks noGrp="1"/>
          </p:cNvSpPr>
          <p:nvPr>
            <p:ph type="title"/>
          </p:nvPr>
        </p:nvSpPr>
        <p:spPr/>
        <p:txBody>
          <a:bodyPr>
            <a:normAutofit/>
          </a:bodyPr>
          <a:lstStyle/>
          <a:p>
            <a:r>
              <a:rPr lang="zh-CN" altLang="en-US" dirty="0">
                <a:solidFill>
                  <a:srgbClr val="000082"/>
                </a:solidFill>
                <a:latin typeface="+mn-ea"/>
                <a:ea typeface="+mn-ea"/>
              </a:rPr>
              <a:t>求顶点</a:t>
            </a:r>
            <a:r>
              <a:rPr lang="en-US" altLang="zh-CN" dirty="0">
                <a:solidFill>
                  <a:srgbClr val="000082"/>
                </a:solidFill>
                <a:latin typeface="+mn-ea"/>
                <a:ea typeface="+mn-ea"/>
              </a:rPr>
              <a:t>3</a:t>
            </a:r>
            <a:r>
              <a:rPr lang="zh-CN" altLang="en-US" dirty="0">
                <a:solidFill>
                  <a:srgbClr val="000082"/>
                </a:solidFill>
                <a:latin typeface="+mn-ea"/>
                <a:ea typeface="+mn-ea"/>
              </a:rPr>
              <a:t>至顶点</a:t>
            </a:r>
            <a:r>
              <a:rPr lang="en-US" altLang="zh-CN" dirty="0">
                <a:solidFill>
                  <a:srgbClr val="000082"/>
                </a:solidFill>
                <a:latin typeface="+mn-ea"/>
                <a:ea typeface="+mn-ea"/>
              </a:rPr>
              <a:t>5</a:t>
            </a:r>
            <a:r>
              <a:rPr lang="zh-CN" altLang="en-US" dirty="0">
                <a:solidFill>
                  <a:srgbClr val="000082"/>
                </a:solidFill>
                <a:latin typeface="+mn-ea"/>
                <a:ea typeface="+mn-ea"/>
              </a:rPr>
              <a:t>的一条最短路径</a:t>
            </a:r>
            <a:endParaRPr lang="en-US" dirty="0">
              <a:latin typeface="+mn-ea"/>
              <a:ea typeface="+mn-ea"/>
            </a:endParaRPr>
          </a:p>
        </p:txBody>
      </p:sp>
      <p:sp>
        <p:nvSpPr>
          <p:cNvPr id="3" name="文本框 2">
            <a:extLst>
              <a:ext uri="{FF2B5EF4-FFF2-40B4-BE49-F238E27FC236}">
                <a16:creationId xmlns:a16="http://schemas.microsoft.com/office/drawing/2014/main" id="{267FFDD5-B744-46B4-9082-626F56CDD87C}"/>
              </a:ext>
            </a:extLst>
          </p:cNvPr>
          <p:cNvSpPr txBox="1"/>
          <p:nvPr/>
        </p:nvSpPr>
        <p:spPr>
          <a:xfrm>
            <a:off x="6732240" y="6021288"/>
            <a:ext cx="2340128" cy="830997"/>
          </a:xfrm>
          <a:prstGeom prst="rect">
            <a:avLst/>
          </a:prstGeom>
          <a:noFill/>
        </p:spPr>
        <p:txBody>
          <a:bodyPr wrap="square" rtlCol="0">
            <a:spAutoFit/>
          </a:bodyPr>
          <a:lstStyle/>
          <a:p>
            <a:r>
              <a:rPr lang="zh-CN" altLang="en-US" sz="2400" dirty="0"/>
              <a:t>结点包含</a:t>
            </a:r>
            <a:r>
              <a:rPr lang="en-US" altLang="zh-CN" sz="2400" dirty="0"/>
              <a:t>next </a:t>
            </a:r>
            <a:r>
              <a:rPr lang="zh-CN" altLang="en-US" sz="2400" dirty="0"/>
              <a:t>和</a:t>
            </a:r>
            <a:endParaRPr lang="en-US" altLang="zh-CN" sz="2400" dirty="0"/>
          </a:p>
          <a:p>
            <a:r>
              <a:rPr lang="en-US" altLang="zh-CN" sz="2400" dirty="0"/>
              <a:t>prior</a:t>
            </a:r>
            <a:r>
              <a:rPr lang="zh-CN" altLang="en-US" sz="2400" dirty="0"/>
              <a:t>两个指针</a:t>
            </a:r>
          </a:p>
        </p:txBody>
      </p:sp>
    </p:spTree>
    <p:extLst>
      <p:ext uri="{BB962C8B-B14F-4D97-AF65-F5344CB8AC3E}">
        <p14:creationId xmlns:p14="http://schemas.microsoft.com/office/powerpoint/2010/main" val="3361589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760"/>
                                        </p:tgtEl>
                                        <p:attrNameLst>
                                          <p:attrName>style.visibility</p:attrName>
                                        </p:attrNameLst>
                                      </p:cBhvr>
                                      <p:to>
                                        <p:strVal val="visible"/>
                                      </p:to>
                                    </p:set>
                                    <p:animEffect transition="in" filter="wipe(left)">
                                      <p:cBhvr>
                                        <p:cTn id="7" dur="500"/>
                                        <p:tgtEl>
                                          <p:spTgt spid="27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67"/>
                                        </p:tgtEl>
                                        <p:attrNameLst>
                                          <p:attrName>style.visibility</p:attrName>
                                        </p:attrNameLst>
                                      </p:cBhvr>
                                      <p:to>
                                        <p:strVal val="visible"/>
                                      </p:to>
                                    </p:set>
                                    <p:animEffect transition="in" filter="wipe(left)">
                                      <p:cBhvr>
                                        <p:cTn id="12" dur="500"/>
                                        <p:tgtEl>
                                          <p:spTgt spid="27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747"/>
                                        </p:tgtEl>
                                        <p:attrNameLst>
                                          <p:attrName>style.visibility</p:attrName>
                                        </p:attrNameLst>
                                      </p:cBhvr>
                                      <p:to>
                                        <p:strVal val="visible"/>
                                      </p:to>
                                    </p:set>
                                    <p:animEffect transition="in" filter="wipe(left)">
                                      <p:cBhvr>
                                        <p:cTn id="17" dur="500"/>
                                        <p:tgtEl>
                                          <p:spTgt spid="27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7750"/>
                                        </p:tgtEl>
                                        <p:attrNameLst>
                                          <p:attrName>style.visibility</p:attrName>
                                        </p:attrNameLst>
                                      </p:cBhvr>
                                      <p:to>
                                        <p:strVal val="visible"/>
                                      </p:to>
                                    </p:set>
                                    <p:animEffect transition="in" filter="wipe(right)">
                                      <p:cBhvr>
                                        <p:cTn id="27" dur="500"/>
                                        <p:tgtEl>
                                          <p:spTgt spid="277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7751"/>
                                        </p:tgtEl>
                                        <p:attrNameLst>
                                          <p:attrName>style.visibility</p:attrName>
                                        </p:attrNameLst>
                                      </p:cBhvr>
                                      <p:to>
                                        <p:strVal val="visible"/>
                                      </p:to>
                                    </p:set>
                                    <p:animEffect transition="in" filter="wipe(right)">
                                      <p:cBhvr>
                                        <p:cTn id="32" dur="500"/>
                                        <p:tgtEl>
                                          <p:spTgt spid="277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7757"/>
                                        </p:tgtEl>
                                        <p:attrNameLst>
                                          <p:attrName>style.visibility</p:attrName>
                                        </p:attrNameLst>
                                      </p:cBhvr>
                                      <p:to>
                                        <p:strVal val="visible"/>
                                      </p:to>
                                    </p:set>
                                    <p:animEffect transition="in" filter="wipe(right)">
                                      <p:cBhvr>
                                        <p:cTn id="37" dur="500"/>
                                        <p:tgtEl>
                                          <p:spTgt spid="277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7755"/>
                                        </p:tgtEl>
                                        <p:attrNameLst>
                                          <p:attrName>style.visibility</p:attrName>
                                        </p:attrNameLst>
                                      </p:cBhvr>
                                      <p:to>
                                        <p:strVal val="visible"/>
                                      </p:to>
                                    </p:set>
                                    <p:animEffect transition="in" filter="wipe(right)">
                                      <p:cBhvr>
                                        <p:cTn id="42" dur="500"/>
                                        <p:tgtEl>
                                          <p:spTgt spid="277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27759"/>
                                        </p:tgtEl>
                                        <p:attrNameLst>
                                          <p:attrName>style.visibility</p:attrName>
                                        </p:attrNameLst>
                                      </p:cBhvr>
                                      <p:to>
                                        <p:strVal val="visible"/>
                                      </p:to>
                                    </p:set>
                                    <p:animEffect transition="in" filter="wipe(right)">
                                      <p:cBhvr>
                                        <p:cTn id="47" dur="500"/>
                                        <p:tgtEl>
                                          <p:spTgt spid="277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27754"/>
                                        </p:tgtEl>
                                        <p:attrNameLst>
                                          <p:attrName>style.visibility</p:attrName>
                                        </p:attrNameLst>
                                      </p:cBhvr>
                                      <p:to>
                                        <p:strVal val="visible"/>
                                      </p:to>
                                    </p:set>
                                    <p:animEffect transition="in" filter="wipe(right)">
                                      <p:cBhvr>
                                        <p:cTn id="52" dur="500"/>
                                        <p:tgtEl>
                                          <p:spTgt spid="277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27752"/>
                                        </p:tgtEl>
                                        <p:attrNameLst>
                                          <p:attrName>style.visibility</p:attrName>
                                        </p:attrNameLst>
                                      </p:cBhvr>
                                      <p:to>
                                        <p:strVal val="visible"/>
                                      </p:to>
                                    </p:set>
                                    <p:animEffect transition="in" filter="wipe(right)">
                                      <p:cBhvr>
                                        <p:cTn id="57" dur="500"/>
                                        <p:tgtEl>
                                          <p:spTgt spid="277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7749"/>
                                        </p:tgtEl>
                                        <p:attrNameLst>
                                          <p:attrName>style.visibility</p:attrName>
                                        </p:attrNameLst>
                                      </p:cBhvr>
                                      <p:to>
                                        <p:strVal val="visible"/>
                                      </p:to>
                                    </p:set>
                                    <p:animEffect transition="in" filter="wipe(left)">
                                      <p:cBhvr>
                                        <p:cTn id="62" dur="500"/>
                                        <p:tgtEl>
                                          <p:spTgt spid="27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autoUpdateAnimBg="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en-US"/>
          </a:p>
        </p:txBody>
      </p:sp>
      <p:sp>
        <p:nvSpPr>
          <p:cNvPr id="5" name="内容占位符 4"/>
          <p:cNvSpPr>
            <a:spLocks noGrp="1"/>
          </p:cNvSpPr>
          <p:nvPr>
            <p:ph idx="1"/>
          </p:nvPr>
        </p:nvSpPr>
        <p:spPr/>
        <p:txBody>
          <a:bodyPr/>
          <a:lstStyle/>
          <a:p>
            <a:r>
              <a:rPr lang="zh-CN" altLang="en-US" dirty="0"/>
              <a:t>为了记录路径</a:t>
            </a:r>
            <a:endParaRPr lang="en-US" altLang="zh-CN" dirty="0"/>
          </a:p>
          <a:p>
            <a:pPr lvl="1"/>
            <a:r>
              <a:rPr lang="zh-CN" altLang="en-US" b="1" dirty="0"/>
              <a:t>将链队列的结点改为“双链”结点</a:t>
            </a:r>
            <a:r>
              <a:rPr lang="zh-CN" altLang="en-US" dirty="0"/>
              <a:t>：结点中包含</a:t>
            </a:r>
            <a:r>
              <a:rPr lang="en-US" altLang="zh-CN" dirty="0"/>
              <a:t>next </a:t>
            </a:r>
            <a:r>
              <a:rPr lang="zh-CN" altLang="en-US" dirty="0"/>
              <a:t>和</a:t>
            </a:r>
            <a:r>
              <a:rPr lang="en-US" altLang="zh-CN" dirty="0"/>
              <a:t>prior</a:t>
            </a:r>
            <a:r>
              <a:rPr lang="zh-CN" altLang="en-US" dirty="0"/>
              <a:t>两个指针；</a:t>
            </a:r>
            <a:endParaRPr lang="en-US" altLang="zh-CN" dirty="0"/>
          </a:p>
          <a:p>
            <a:pPr lvl="1"/>
            <a:r>
              <a:rPr lang="zh-CN" altLang="en-US" b="1" dirty="0"/>
              <a:t>修改</a:t>
            </a:r>
            <a:r>
              <a:rPr lang="zh-CN" altLang="en-US" b="1" dirty="0">
                <a:solidFill>
                  <a:srgbClr val="0000FF"/>
                </a:solidFill>
              </a:rPr>
              <a:t>出队列</a:t>
            </a:r>
            <a:r>
              <a:rPr lang="zh-CN" altLang="en-US" b="1" dirty="0"/>
              <a:t>的操作</a:t>
            </a:r>
            <a:r>
              <a:rPr lang="zh-CN" altLang="en-US" dirty="0"/>
              <a:t>：出队列时，仅移动队头指针，而不将队头结点从链表中删除</a:t>
            </a:r>
          </a:p>
          <a:p>
            <a:pPr lvl="1"/>
            <a:r>
              <a:rPr lang="zh-CN" altLang="en-US" b="1" dirty="0"/>
              <a:t>修改</a:t>
            </a:r>
            <a:r>
              <a:rPr lang="zh-CN" altLang="en-US" b="1" dirty="0">
                <a:solidFill>
                  <a:srgbClr val="0000FF"/>
                </a:solidFill>
              </a:rPr>
              <a:t>入队列</a:t>
            </a:r>
            <a:r>
              <a:rPr lang="zh-CN" altLang="en-US" b="1" dirty="0"/>
              <a:t>的操作</a:t>
            </a:r>
            <a:r>
              <a:rPr lang="zh-CN" altLang="en-US" dirty="0"/>
              <a:t>：插入新的队尾结点时，令其</a:t>
            </a:r>
            <a:r>
              <a:rPr lang="en-US" altLang="zh-CN" dirty="0"/>
              <a:t>prior</a:t>
            </a:r>
            <a:r>
              <a:rPr lang="zh-CN" altLang="en-US" dirty="0"/>
              <a:t>域的指针指向刚刚出队列的结点，即当前的队头指针所指结点；</a:t>
            </a:r>
            <a:endParaRPr lang="en-US" altLang="zh-CN" dirty="0"/>
          </a:p>
          <a:p>
            <a:pPr lvl="2"/>
            <a:endParaRPr lang="en-US" altLang="zh-CN" dirty="0"/>
          </a:p>
          <a:p>
            <a:r>
              <a:rPr lang="zh-CN" altLang="en-US" dirty="0"/>
              <a:t>记录路径：通过</a:t>
            </a:r>
            <a:r>
              <a:rPr lang="en-US" altLang="zh-CN" dirty="0"/>
              <a:t>prior</a:t>
            </a:r>
            <a:r>
              <a:rPr lang="zh-CN" altLang="en-US" dirty="0"/>
              <a:t>指针记录路径</a:t>
            </a:r>
            <a:endParaRPr lang="en-US" altLang="zh-CN" dirty="0"/>
          </a:p>
          <a:p>
            <a:pPr lvl="2"/>
            <a:endParaRPr lang="en-US" altLang="zh-CN" dirty="0"/>
          </a:p>
          <a:p>
            <a:endParaRPr lang="en-US" dirty="0"/>
          </a:p>
        </p:txBody>
      </p:sp>
    </p:spTree>
    <p:extLst>
      <p:ext uri="{BB962C8B-B14F-4D97-AF65-F5344CB8AC3E}">
        <p14:creationId xmlns:p14="http://schemas.microsoft.com/office/powerpoint/2010/main" val="3762039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19100" y="0"/>
            <a:ext cx="8198591" cy="702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endParaRPr lang="en-US" altLang="zh-CN" sz="2800" b="1">
              <a:solidFill>
                <a:srgbClr val="000082"/>
              </a:solidFill>
              <a:ea typeface="楷体_GB2312" pitchFamily="49" charset="-122"/>
            </a:endParaRPr>
          </a:p>
          <a:p>
            <a:pPr>
              <a:lnSpc>
                <a:spcPct val="115000"/>
              </a:lnSpc>
            </a:pPr>
            <a:r>
              <a:rPr lang="en-US" altLang="zh-CN" sz="2800" b="1">
                <a:solidFill>
                  <a:srgbClr val="000082"/>
                </a:solidFill>
                <a:ea typeface="楷体_GB2312" pitchFamily="49" charset="-122"/>
              </a:rPr>
              <a:t>void </a:t>
            </a:r>
            <a:r>
              <a:rPr lang="en-US" altLang="zh-CN" sz="2800">
                <a:solidFill>
                  <a:srgbClr val="000082"/>
                </a:solidFill>
                <a:ea typeface="楷体_GB2312" pitchFamily="49" charset="-122"/>
              </a:rPr>
              <a:t>InitQueue(LinkQueue </a:t>
            </a:r>
            <a:r>
              <a:rPr lang="zh-CN" altLang="en-US" sz="2800">
                <a:solidFill>
                  <a:srgbClr val="000082"/>
                </a:solidFill>
                <a:ea typeface="楷体_GB2312" pitchFamily="49" charset="-122"/>
              </a:rPr>
              <a:t>*</a:t>
            </a:r>
            <a:r>
              <a:rPr lang="en-US" altLang="zh-CN" sz="2800">
                <a:solidFill>
                  <a:srgbClr val="000082"/>
                </a:solidFill>
                <a:ea typeface="楷体_GB2312" pitchFamily="49" charset="-122"/>
              </a:rPr>
              <a:t>Q</a:t>
            </a:r>
            <a:r>
              <a:rPr lang="en-US" altLang="zh-CN" sz="2800" dirty="0">
                <a:solidFill>
                  <a:srgbClr val="000082"/>
                </a:solidFill>
                <a:ea typeface="楷体_GB2312" pitchFamily="49" charset="-122"/>
              </a:rPr>
              <a:t>) {</a:t>
            </a:r>
          </a:p>
          <a:p>
            <a:pPr>
              <a:lnSpc>
                <a:spcPct val="115000"/>
              </a:lnSpc>
            </a:pPr>
            <a:r>
              <a:rPr lang="en-US" altLang="zh-CN" sz="2800">
                <a:solidFill>
                  <a:srgbClr val="000082"/>
                </a:solidFill>
                <a:ea typeface="楷体_GB2312" pitchFamily="49" charset="-122"/>
              </a:rPr>
              <a:t>  Q-&gt;front = Q-&gt;rear = (Qnode *)malloc(sizeof(Qnode));</a:t>
            </a:r>
            <a:endParaRPr lang="en-US" altLang="zh-CN" sz="2800" dirty="0">
              <a:solidFill>
                <a:srgbClr val="000082"/>
              </a:solidFill>
              <a:ea typeface="楷体_GB2312" pitchFamily="49" charset="-122"/>
            </a:endParaRPr>
          </a:p>
          <a:p>
            <a:pPr>
              <a:lnSpc>
                <a:spcPct val="115000"/>
              </a:lnSpc>
            </a:pPr>
            <a:r>
              <a:rPr lang="en-US" altLang="zh-CN" sz="2800">
                <a:ea typeface="楷体_GB2312" pitchFamily="49" charset="-122"/>
              </a:rPr>
              <a:t>  </a:t>
            </a:r>
            <a:r>
              <a:rPr lang="en-US" altLang="zh-CN" sz="2800" b="1">
                <a:solidFill>
                  <a:srgbClr val="0000FF"/>
                </a:solidFill>
                <a:ea typeface="楷体_GB2312" pitchFamily="49" charset="-122"/>
              </a:rPr>
              <a:t>Q</a:t>
            </a:r>
            <a:r>
              <a:rPr lang="en-US" altLang="zh-CN" sz="2800">
                <a:solidFill>
                  <a:srgbClr val="000082"/>
                </a:solidFill>
                <a:ea typeface="楷体_GB2312" pitchFamily="49" charset="-122"/>
              </a:rPr>
              <a:t>-&gt;</a:t>
            </a:r>
            <a:r>
              <a:rPr lang="en-US" altLang="zh-CN" sz="2800" b="1">
                <a:solidFill>
                  <a:srgbClr val="0000FF"/>
                </a:solidFill>
                <a:ea typeface="楷体_GB2312" pitchFamily="49" charset="-122"/>
              </a:rPr>
              <a:t>front-</a:t>
            </a:r>
            <a:r>
              <a:rPr lang="en-US" altLang="zh-CN" sz="2800" b="1" dirty="0">
                <a:solidFill>
                  <a:srgbClr val="0000FF"/>
                </a:solidFill>
                <a:ea typeface="楷体_GB2312" pitchFamily="49" charset="-122"/>
              </a:rPr>
              <a:t>&gt;next </a:t>
            </a:r>
            <a:r>
              <a:rPr lang="en-US" altLang="zh-CN" sz="2800" b="1">
                <a:solidFill>
                  <a:srgbClr val="0000FF"/>
                </a:solidFill>
                <a:ea typeface="楷体_GB2312" pitchFamily="49" charset="-122"/>
              </a:rPr>
              <a:t>= Q</a:t>
            </a:r>
            <a:r>
              <a:rPr lang="en-US" altLang="zh-CN" sz="2800">
                <a:solidFill>
                  <a:srgbClr val="000082"/>
                </a:solidFill>
                <a:ea typeface="楷体_GB2312" pitchFamily="49" charset="-122"/>
              </a:rPr>
              <a:t>-&gt;</a:t>
            </a:r>
            <a:r>
              <a:rPr lang="en-US" altLang="zh-CN" sz="2800" b="1">
                <a:solidFill>
                  <a:srgbClr val="0000FF"/>
                </a:solidFill>
                <a:ea typeface="楷体_GB2312" pitchFamily="49" charset="-122"/>
              </a:rPr>
              <a:t>rear-</a:t>
            </a:r>
            <a:r>
              <a:rPr lang="en-US" altLang="zh-CN" sz="2800" b="1" dirty="0">
                <a:solidFill>
                  <a:srgbClr val="0000FF"/>
                </a:solidFill>
                <a:ea typeface="楷体_GB2312" pitchFamily="49" charset="-122"/>
              </a:rPr>
              <a:t>&gt;next = NULL;</a:t>
            </a:r>
            <a:endParaRPr lang="en-US" altLang="zh-CN" sz="2800" dirty="0">
              <a:ea typeface="楷体_GB2312" pitchFamily="49" charset="-122"/>
            </a:endParaRPr>
          </a:p>
          <a:p>
            <a:pPr>
              <a:lnSpc>
                <a:spcPct val="115000"/>
              </a:lnSpc>
            </a:pPr>
            <a:r>
              <a:rPr lang="en-US" altLang="zh-CN" sz="2800" dirty="0">
                <a:solidFill>
                  <a:srgbClr val="000082"/>
                </a:solidFill>
                <a:ea typeface="楷体_GB2312" pitchFamily="49" charset="-122"/>
              </a:rPr>
              <a:t>}</a:t>
            </a:r>
          </a:p>
          <a:p>
            <a:pPr>
              <a:lnSpc>
                <a:spcPct val="115000"/>
              </a:lnSpc>
            </a:pPr>
            <a:r>
              <a:rPr lang="en-US" altLang="zh-CN" sz="2800" b="1" dirty="0">
                <a:solidFill>
                  <a:srgbClr val="000082"/>
                </a:solidFill>
                <a:ea typeface="楷体_GB2312" pitchFamily="49" charset="-122"/>
              </a:rPr>
              <a:t>void</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EnQueue</a:t>
            </a:r>
            <a:r>
              <a:rPr lang="en-US" altLang="zh-CN" sz="2800">
                <a:solidFill>
                  <a:srgbClr val="000082"/>
                </a:solidFill>
                <a:ea typeface="楷体_GB2312" pitchFamily="49" charset="-122"/>
              </a:rPr>
              <a:t>( LinkQueue *Q, ElemType </a:t>
            </a:r>
            <a:r>
              <a:rPr lang="en-US" altLang="zh-CN" sz="2800" dirty="0">
                <a:solidFill>
                  <a:srgbClr val="000082"/>
                </a:solidFill>
                <a:ea typeface="楷体_GB2312" pitchFamily="49" charset="-122"/>
              </a:rPr>
              <a:t>e ) {</a:t>
            </a:r>
          </a:p>
          <a:p>
            <a:pPr>
              <a:lnSpc>
                <a:spcPct val="115000"/>
              </a:lnSpc>
            </a:pPr>
            <a:r>
              <a:rPr lang="en-US" altLang="zh-CN" sz="2800" dirty="0">
                <a:solidFill>
                  <a:srgbClr val="000082"/>
                </a:solidFill>
                <a:ea typeface="楷体_GB2312" pitchFamily="49" charset="-122"/>
              </a:rPr>
              <a:t>  p </a:t>
            </a:r>
            <a:r>
              <a:rPr lang="en-US" altLang="zh-CN" sz="2800">
                <a:solidFill>
                  <a:srgbClr val="000082"/>
                </a:solidFill>
                <a:ea typeface="楷体_GB2312" pitchFamily="49" charset="-122"/>
              </a:rPr>
              <a:t>= (Qnode *) malloc(sizeof(Qnode));</a:t>
            </a:r>
            <a:endParaRPr lang="en-US" altLang="zh-CN" sz="2800" dirty="0">
              <a:solidFill>
                <a:srgbClr val="000082"/>
              </a:solidFill>
              <a:ea typeface="楷体_GB2312" pitchFamily="49" charset="-122"/>
            </a:endParaRPr>
          </a:p>
          <a:p>
            <a:pPr>
              <a:lnSpc>
                <a:spcPct val="115000"/>
              </a:lnSpc>
            </a:pPr>
            <a:r>
              <a:rPr lang="en-US" altLang="zh-CN" sz="2800" dirty="0">
                <a:solidFill>
                  <a:srgbClr val="000082"/>
                </a:solidFill>
                <a:ea typeface="楷体_GB2312" pitchFamily="49" charset="-122"/>
              </a:rPr>
              <a:t>  p-&gt;data = e;  p-&gt;next = </a:t>
            </a:r>
            <a:r>
              <a:rPr lang="en-US" altLang="zh-CN" sz="2800" b="1" dirty="0">
                <a:solidFill>
                  <a:srgbClr val="000082"/>
                </a:solidFill>
                <a:ea typeface="楷体_GB2312" pitchFamily="49" charset="-122"/>
              </a:rPr>
              <a:t>NULL</a:t>
            </a:r>
            <a:r>
              <a:rPr lang="en-US" altLang="zh-CN" sz="2800" dirty="0">
                <a:solidFill>
                  <a:srgbClr val="000082"/>
                </a:solidFill>
                <a:ea typeface="楷体_GB2312" pitchFamily="49" charset="-122"/>
              </a:rPr>
              <a:t>;</a:t>
            </a:r>
          </a:p>
          <a:p>
            <a:pPr>
              <a:lnSpc>
                <a:spcPct val="115000"/>
              </a:lnSpc>
            </a:pPr>
            <a:r>
              <a:rPr lang="en-US" altLang="zh-CN" sz="2800" dirty="0">
                <a:ea typeface="楷体_GB2312" pitchFamily="49" charset="-122"/>
              </a:rPr>
              <a:t>  </a:t>
            </a:r>
            <a:r>
              <a:rPr lang="en-US" altLang="zh-CN" sz="2800" b="1" dirty="0">
                <a:solidFill>
                  <a:srgbClr val="0000FF"/>
                </a:solidFill>
                <a:ea typeface="楷体_GB2312" pitchFamily="49" charset="-122"/>
              </a:rPr>
              <a:t>p-&gt;prior </a:t>
            </a:r>
            <a:r>
              <a:rPr lang="en-US" altLang="zh-CN" sz="2800" b="1">
                <a:solidFill>
                  <a:srgbClr val="0000FF"/>
                </a:solidFill>
                <a:ea typeface="楷体_GB2312" pitchFamily="49" charset="-122"/>
              </a:rPr>
              <a:t>= Q</a:t>
            </a:r>
            <a:r>
              <a:rPr lang="en-US" altLang="zh-CN" sz="2800">
                <a:solidFill>
                  <a:srgbClr val="000082"/>
                </a:solidFill>
                <a:ea typeface="楷体_GB2312" pitchFamily="49" charset="-122"/>
              </a:rPr>
              <a:t>-&gt;</a:t>
            </a:r>
            <a:r>
              <a:rPr lang="en-US" altLang="zh-CN" sz="2800" b="1">
                <a:solidFill>
                  <a:srgbClr val="0000FF"/>
                </a:solidFill>
                <a:ea typeface="楷体_GB2312" pitchFamily="49" charset="-122"/>
              </a:rPr>
              <a:t>front</a:t>
            </a:r>
            <a:r>
              <a:rPr lang="en-US" altLang="zh-CN" sz="2800" b="1" dirty="0">
                <a:solidFill>
                  <a:srgbClr val="0000FF"/>
                </a:solidFill>
                <a:ea typeface="楷体_GB2312" pitchFamily="49" charset="-122"/>
              </a:rPr>
              <a:t>;</a:t>
            </a:r>
            <a:endParaRPr lang="en-US" altLang="zh-CN" sz="2800" dirty="0">
              <a:ea typeface="楷体_GB2312" pitchFamily="49" charset="-122"/>
            </a:endParaRPr>
          </a:p>
          <a:p>
            <a:pPr>
              <a:lnSpc>
                <a:spcPct val="115000"/>
              </a:lnSpc>
            </a:pPr>
            <a:r>
              <a:rPr lang="en-US" altLang="zh-CN" sz="2800">
                <a:ea typeface="楷体_GB2312" pitchFamily="49" charset="-122"/>
              </a:rPr>
              <a:t>  </a:t>
            </a:r>
            <a:r>
              <a:rPr lang="en-US" altLang="zh-CN" sz="2800">
                <a:solidFill>
                  <a:srgbClr val="000082"/>
                </a:solidFill>
                <a:ea typeface="楷体_GB2312" pitchFamily="49" charset="-122"/>
              </a:rPr>
              <a:t>Q-&gt;rear-</a:t>
            </a:r>
            <a:r>
              <a:rPr lang="en-US" altLang="zh-CN" sz="2800" dirty="0">
                <a:solidFill>
                  <a:srgbClr val="000082"/>
                </a:solidFill>
                <a:ea typeface="楷体_GB2312" pitchFamily="49" charset="-122"/>
              </a:rPr>
              <a:t>&gt;next = p</a:t>
            </a:r>
            <a:r>
              <a:rPr lang="en-US" altLang="zh-CN" sz="2800">
                <a:solidFill>
                  <a:srgbClr val="000082"/>
                </a:solidFill>
                <a:ea typeface="楷体_GB2312" pitchFamily="49" charset="-122"/>
              </a:rPr>
              <a:t>;  Q-&gt;rear </a:t>
            </a:r>
            <a:r>
              <a:rPr lang="en-US" altLang="zh-CN" sz="2800" dirty="0">
                <a:solidFill>
                  <a:srgbClr val="000082"/>
                </a:solidFill>
                <a:ea typeface="楷体_GB2312" pitchFamily="49" charset="-122"/>
              </a:rPr>
              <a:t>= p;</a:t>
            </a:r>
          </a:p>
          <a:p>
            <a:pPr>
              <a:lnSpc>
                <a:spcPct val="115000"/>
              </a:lnSpc>
            </a:pPr>
            <a:r>
              <a:rPr lang="en-US" altLang="zh-CN" sz="2800" dirty="0">
                <a:solidFill>
                  <a:srgbClr val="000082"/>
                </a:solidFill>
                <a:ea typeface="楷体_GB2312" pitchFamily="49" charset="-122"/>
              </a:rPr>
              <a:t>}</a:t>
            </a:r>
          </a:p>
          <a:p>
            <a:pPr>
              <a:lnSpc>
                <a:spcPct val="115000"/>
              </a:lnSpc>
            </a:pPr>
            <a:r>
              <a:rPr lang="en-US" altLang="zh-CN" sz="2800" b="1" dirty="0">
                <a:solidFill>
                  <a:srgbClr val="000082"/>
                </a:solidFill>
                <a:ea typeface="楷体_GB2312" pitchFamily="49" charset="-122"/>
              </a:rPr>
              <a:t>void</a:t>
            </a:r>
            <a:r>
              <a:rPr lang="en-US" altLang="zh-CN" sz="2800" dirty="0">
                <a:solidFill>
                  <a:srgbClr val="000082"/>
                </a:solidFill>
                <a:ea typeface="楷体_GB2312" pitchFamily="49" charset="-122"/>
              </a:rPr>
              <a:t> </a:t>
            </a:r>
            <a:r>
              <a:rPr lang="en-US" altLang="zh-CN" sz="2800" dirty="0" err="1">
                <a:solidFill>
                  <a:srgbClr val="000082"/>
                </a:solidFill>
                <a:ea typeface="楷体_GB2312" pitchFamily="49" charset="-122"/>
              </a:rPr>
              <a:t>DeQueue</a:t>
            </a:r>
            <a:r>
              <a:rPr lang="en-US" altLang="zh-CN" sz="2800">
                <a:solidFill>
                  <a:srgbClr val="000082"/>
                </a:solidFill>
                <a:ea typeface="楷体_GB2312" pitchFamily="49" charset="-122"/>
              </a:rPr>
              <a:t>( LinkQueue *Q, ElemType *e </a:t>
            </a:r>
            <a:r>
              <a:rPr lang="en-US" altLang="zh-CN" sz="2800" dirty="0">
                <a:solidFill>
                  <a:srgbClr val="000082"/>
                </a:solidFill>
                <a:ea typeface="楷体_GB2312" pitchFamily="49" charset="-122"/>
              </a:rPr>
              <a:t>) {</a:t>
            </a:r>
            <a:endParaRPr lang="en-US" altLang="zh-CN" sz="2800" dirty="0">
              <a:ea typeface="楷体_GB2312" pitchFamily="49" charset="-122"/>
            </a:endParaRPr>
          </a:p>
          <a:p>
            <a:pPr>
              <a:lnSpc>
                <a:spcPct val="115000"/>
              </a:lnSpc>
            </a:pPr>
            <a:r>
              <a:rPr lang="en-US" altLang="zh-CN" sz="2800">
                <a:ea typeface="楷体_GB2312" pitchFamily="49" charset="-122"/>
              </a:rPr>
              <a:t>  </a:t>
            </a:r>
            <a:r>
              <a:rPr lang="en-US" altLang="zh-CN" sz="2800" b="1">
                <a:solidFill>
                  <a:srgbClr val="0000FF"/>
                </a:solidFill>
                <a:ea typeface="楷体_GB2312" pitchFamily="49" charset="-122"/>
              </a:rPr>
              <a:t>Q</a:t>
            </a:r>
            <a:r>
              <a:rPr lang="en-US" altLang="zh-CN" sz="2800">
                <a:solidFill>
                  <a:srgbClr val="000082"/>
                </a:solidFill>
                <a:ea typeface="楷体_GB2312" pitchFamily="49" charset="-122"/>
              </a:rPr>
              <a:t>-&gt;</a:t>
            </a:r>
            <a:r>
              <a:rPr lang="en-US" altLang="zh-CN" sz="2800" b="1">
                <a:solidFill>
                  <a:srgbClr val="0000FF"/>
                </a:solidFill>
                <a:ea typeface="楷体_GB2312" pitchFamily="49" charset="-122"/>
              </a:rPr>
              <a:t>front = Q</a:t>
            </a:r>
            <a:r>
              <a:rPr lang="en-US" altLang="zh-CN" sz="2800">
                <a:solidFill>
                  <a:srgbClr val="000082"/>
                </a:solidFill>
                <a:ea typeface="楷体_GB2312" pitchFamily="49" charset="-122"/>
              </a:rPr>
              <a:t>-&gt;</a:t>
            </a:r>
            <a:r>
              <a:rPr lang="en-US" altLang="zh-CN" sz="2800" b="1">
                <a:solidFill>
                  <a:srgbClr val="0000FF"/>
                </a:solidFill>
                <a:ea typeface="楷体_GB2312" pitchFamily="49" charset="-122"/>
              </a:rPr>
              <a:t>front-</a:t>
            </a:r>
            <a:r>
              <a:rPr lang="en-US" altLang="zh-CN" sz="2800" b="1" dirty="0">
                <a:solidFill>
                  <a:srgbClr val="0000FF"/>
                </a:solidFill>
                <a:ea typeface="楷体_GB2312" pitchFamily="49" charset="-122"/>
              </a:rPr>
              <a:t>&gt;next;  e = </a:t>
            </a:r>
            <a:r>
              <a:rPr lang="en-US" altLang="zh-CN" sz="2800" b="1" dirty="0" err="1">
                <a:solidFill>
                  <a:srgbClr val="0000FF"/>
                </a:solidFill>
                <a:ea typeface="楷体_GB2312" pitchFamily="49" charset="-122"/>
              </a:rPr>
              <a:t>Q.front</a:t>
            </a:r>
            <a:r>
              <a:rPr lang="en-US" altLang="zh-CN" sz="2800" b="1" dirty="0">
                <a:solidFill>
                  <a:srgbClr val="0000FF"/>
                </a:solidFill>
                <a:ea typeface="楷体_GB2312" pitchFamily="49" charset="-122"/>
              </a:rPr>
              <a:t>-&gt;data</a:t>
            </a:r>
            <a:endParaRPr lang="en-US" altLang="zh-CN" sz="2800" dirty="0">
              <a:ea typeface="楷体_GB2312" pitchFamily="49" charset="-122"/>
            </a:endParaRPr>
          </a:p>
          <a:p>
            <a:pPr>
              <a:lnSpc>
                <a:spcPct val="115000"/>
              </a:lnSpc>
            </a:pPr>
            <a:r>
              <a:rPr lang="en-US" altLang="zh-CN" sz="2800" dirty="0">
                <a:solidFill>
                  <a:srgbClr val="000082"/>
                </a:solidFill>
                <a:ea typeface="楷体_GB2312" pitchFamily="49" charset="-122"/>
              </a:rPr>
              <a:t>}</a:t>
            </a:r>
            <a:endParaRPr lang="en-US" altLang="zh-CN" sz="2800" dirty="0">
              <a:ea typeface="楷体_GB2312" pitchFamily="49" charset="-122"/>
            </a:endParaRPr>
          </a:p>
        </p:txBody>
      </p:sp>
    </p:spTree>
    <p:extLst>
      <p:ext uri="{BB962C8B-B14F-4D97-AF65-F5344CB8AC3E}">
        <p14:creationId xmlns:p14="http://schemas.microsoft.com/office/powerpoint/2010/main" val="3126615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outVertic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ea typeface="宋体" panose="02010600030101010101" pitchFamily="2" charset="-122"/>
              </a:rPr>
              <a:t>4. </a:t>
            </a:r>
            <a:r>
              <a:rPr lang="zh-CN" altLang="en-US" dirty="0">
                <a:ea typeface="宋体" panose="02010600030101010101" pitchFamily="2" charset="-122"/>
              </a:rPr>
              <a:t>图的顶点排序：</a:t>
            </a:r>
            <a:r>
              <a:rPr lang="en-US" altLang="en-US" dirty="0" err="1">
                <a:ea typeface="宋体" panose="02010600030101010101" pitchFamily="2" charset="-122"/>
              </a:rPr>
              <a:t>拓扑排序</a:t>
            </a:r>
            <a:endParaRPr lang="en-US" dirty="0"/>
          </a:p>
        </p:txBody>
      </p:sp>
      <p:sp>
        <p:nvSpPr>
          <p:cNvPr id="3" name="内容占位符 2"/>
          <p:cNvSpPr>
            <a:spLocks noGrp="1"/>
          </p:cNvSpPr>
          <p:nvPr>
            <p:ph idx="1"/>
          </p:nvPr>
        </p:nvSpPr>
        <p:spPr/>
        <p:txBody>
          <a:bodyPr>
            <a:normAutofit fontScale="92500"/>
          </a:bodyPr>
          <a:lstStyle/>
          <a:p>
            <a:r>
              <a:rPr lang="en-US" altLang="en-US" dirty="0" err="1">
                <a:ea typeface="宋体" panose="02010600030101010101" pitchFamily="2" charset="-122"/>
              </a:rPr>
              <a:t>拓扑排序</a:t>
            </a:r>
            <a:r>
              <a:rPr lang="en-US" altLang="en-US" dirty="0">
                <a:ea typeface="宋体" panose="02010600030101010101" pitchFamily="2" charset="-122"/>
              </a:rPr>
              <a:t>(Topological Sort)：</a:t>
            </a:r>
            <a:r>
              <a:rPr lang="en-US" altLang="en-US" dirty="0" err="1">
                <a:ea typeface="宋体" panose="02010600030101010101" pitchFamily="2" charset="-122"/>
              </a:rPr>
              <a:t>由某个集合上的一个</a:t>
            </a:r>
            <a:r>
              <a:rPr lang="en-US" altLang="en-US" b="1" dirty="0" err="1">
                <a:solidFill>
                  <a:srgbClr val="0000FF"/>
                </a:solidFill>
                <a:ea typeface="宋体" panose="02010600030101010101" pitchFamily="2" charset="-122"/>
              </a:rPr>
              <a:t>偏序</a:t>
            </a:r>
            <a:r>
              <a:rPr lang="en-US" altLang="en-US" dirty="0" err="1">
                <a:ea typeface="宋体" panose="02010600030101010101" pitchFamily="2" charset="-122"/>
              </a:rPr>
              <a:t>得到该集合上的一个</a:t>
            </a:r>
            <a:r>
              <a:rPr lang="en-US" altLang="en-US" b="1" dirty="0" err="1">
                <a:solidFill>
                  <a:srgbClr val="0000FF"/>
                </a:solidFill>
                <a:ea typeface="宋体" panose="02010600030101010101" pitchFamily="2" charset="-122"/>
              </a:rPr>
              <a:t>全序</a:t>
            </a:r>
            <a:r>
              <a:rPr lang="en-US" altLang="en-US" dirty="0" err="1">
                <a:ea typeface="宋体" panose="02010600030101010101" pitchFamily="2" charset="-122"/>
              </a:rPr>
              <a:t>的操作</a:t>
            </a:r>
            <a:endParaRPr lang="en-US" altLang="en-US" dirty="0">
              <a:ea typeface="宋体" panose="02010600030101010101" pitchFamily="2" charset="-122"/>
            </a:endParaRPr>
          </a:p>
          <a:p>
            <a:pPr lvl="1"/>
            <a:r>
              <a:rPr lang="en-US" altLang="en-US" dirty="0" err="1">
                <a:ea typeface="宋体" panose="02010600030101010101" pitchFamily="2" charset="-122"/>
              </a:rPr>
              <a:t>偏序：若集合A上的关系R是</a:t>
            </a:r>
            <a:r>
              <a:rPr lang="en-US" altLang="en-US" b="1" dirty="0" err="1">
                <a:solidFill>
                  <a:srgbClr val="C00000"/>
                </a:solidFill>
                <a:ea typeface="宋体" panose="02010600030101010101" pitchFamily="2" charset="-122"/>
              </a:rPr>
              <a:t>自反的</a:t>
            </a:r>
            <a:r>
              <a:rPr lang="zh-CN" altLang="en-US" dirty="0"/>
              <a:t>、</a:t>
            </a:r>
            <a:r>
              <a:rPr lang="en-US" altLang="en-US" b="1" dirty="0" err="1">
                <a:solidFill>
                  <a:srgbClr val="C00000"/>
                </a:solidFill>
                <a:ea typeface="宋体" panose="02010600030101010101" pitchFamily="2" charset="-122"/>
              </a:rPr>
              <a:t>反对称的</a:t>
            </a:r>
            <a:r>
              <a:rPr lang="en-US" altLang="en-US" dirty="0" err="1">
                <a:ea typeface="宋体" panose="02010600030101010101" pitchFamily="2" charset="-122"/>
              </a:rPr>
              <a:t>和</a:t>
            </a:r>
            <a:r>
              <a:rPr lang="en-US" altLang="en-US" b="1" dirty="0" err="1">
                <a:solidFill>
                  <a:srgbClr val="C00000"/>
                </a:solidFill>
                <a:ea typeface="宋体" panose="02010600030101010101" pitchFamily="2" charset="-122"/>
              </a:rPr>
              <a:t>传递的</a:t>
            </a:r>
            <a:r>
              <a:rPr lang="en-US" altLang="en-US" dirty="0" err="1">
                <a:ea typeface="宋体" panose="02010600030101010101" pitchFamily="2" charset="-122"/>
              </a:rPr>
              <a:t>，则称</a:t>
            </a:r>
            <a:r>
              <a:rPr lang="en-US" altLang="en-US" b="1" dirty="0" err="1">
                <a:solidFill>
                  <a:srgbClr val="0000FF"/>
                </a:solidFill>
                <a:ea typeface="宋体" panose="02010600030101010101" pitchFamily="2" charset="-122"/>
              </a:rPr>
              <a:t>R是集合A上的偏序关系</a:t>
            </a:r>
            <a:endParaRPr lang="en-US" altLang="en-US" b="1" dirty="0">
              <a:solidFill>
                <a:srgbClr val="0000FF"/>
              </a:solidFill>
              <a:ea typeface="宋体" panose="02010600030101010101" pitchFamily="2" charset="-122"/>
            </a:endParaRPr>
          </a:p>
          <a:p>
            <a:pPr lvl="1"/>
            <a:r>
              <a:rPr lang="zh-CN" altLang="en-US" dirty="0"/>
              <a:t>这时，</a:t>
            </a:r>
            <a:r>
              <a:rPr lang="en-US" altLang="en-US" dirty="0" err="1">
                <a:ea typeface="宋体" panose="02010600030101010101" pitchFamily="2" charset="-122"/>
              </a:rPr>
              <a:t>集合中仅有部分元素之间可以比较</a:t>
            </a:r>
            <a:endParaRPr lang="en-US" altLang="en-US" b="1" dirty="0">
              <a:solidFill>
                <a:srgbClr val="0000FF"/>
              </a:solidFill>
              <a:ea typeface="宋体" panose="02010600030101010101" pitchFamily="2" charset="-122"/>
            </a:endParaRPr>
          </a:p>
          <a:p>
            <a:pPr lvl="1"/>
            <a:r>
              <a:rPr lang="en-US" altLang="en-US" dirty="0" err="1">
                <a:ea typeface="宋体" panose="02010600030101010101" pitchFamily="2" charset="-122"/>
              </a:rPr>
              <a:t>全序：设R是集合A上的偏序关系</a:t>
            </a:r>
            <a:r>
              <a:rPr lang="en-US" altLang="en-US" dirty="0">
                <a:ea typeface="宋体" panose="02010600030101010101" pitchFamily="2" charset="-122"/>
              </a:rPr>
              <a:t>，</a:t>
            </a:r>
            <a:r>
              <a:rPr lang="en-US" altLang="en-US" dirty="0">
                <a:ea typeface="宋体" panose="02010600030101010101" pitchFamily="2" charset="-122"/>
                <a:sym typeface="Symbol" pitchFamily="18" charset="2"/>
              </a:rPr>
              <a:t></a:t>
            </a:r>
            <a:r>
              <a:rPr lang="en-US" altLang="en-US" dirty="0" err="1">
                <a:ea typeface="宋体" panose="02010600030101010101" pitchFamily="2" charset="-122"/>
              </a:rPr>
              <a:t>a，b∈A，必有aRb或bRa</a:t>
            </a:r>
            <a:r>
              <a:rPr lang="en-US" altLang="en-US" dirty="0">
                <a:ea typeface="宋体" panose="02010600030101010101" pitchFamily="2" charset="-122"/>
              </a:rPr>
              <a:t>， </a:t>
            </a:r>
            <a:r>
              <a:rPr lang="en-US" altLang="en-US" dirty="0" err="1">
                <a:ea typeface="宋体" panose="02010600030101010101" pitchFamily="2" charset="-122"/>
              </a:rPr>
              <a:t>则称</a:t>
            </a:r>
            <a:r>
              <a:rPr lang="en-US" altLang="en-US" b="1" dirty="0" err="1">
                <a:solidFill>
                  <a:srgbClr val="0000FF"/>
                </a:solidFill>
                <a:ea typeface="宋体" panose="02010600030101010101" pitchFamily="2" charset="-122"/>
              </a:rPr>
              <a:t>R是集合A上的全序关系</a:t>
            </a:r>
            <a:endParaRPr lang="en-US" altLang="en-US" b="1" dirty="0">
              <a:solidFill>
                <a:srgbClr val="0000FF"/>
              </a:solidFill>
              <a:ea typeface="宋体" panose="02010600030101010101" pitchFamily="2" charset="-122"/>
            </a:endParaRPr>
          </a:p>
          <a:p>
            <a:pPr lvl="1"/>
            <a:r>
              <a:rPr lang="zh-CN" altLang="en-US" dirty="0"/>
              <a:t>这时，</a:t>
            </a:r>
            <a:r>
              <a:rPr lang="en-US" altLang="en-US" dirty="0" err="1">
                <a:ea typeface="宋体" panose="02010600030101010101" pitchFamily="2" charset="-122"/>
              </a:rPr>
              <a:t>集合中任意两个元素之间都可以比较</a:t>
            </a:r>
            <a:endParaRPr lang="en-US" altLang="en-US" dirty="0">
              <a:ea typeface="宋体" panose="02010600030101010101" pitchFamily="2" charset="-122"/>
            </a:endParaRPr>
          </a:p>
          <a:p>
            <a:r>
              <a:rPr lang="zh-CN" altLang="en-US" dirty="0"/>
              <a:t>若</a:t>
            </a:r>
            <a:r>
              <a:rPr lang="zh-CN" altLang="en-US" b="1" dirty="0">
                <a:solidFill>
                  <a:srgbClr val="00B050"/>
                </a:solidFill>
              </a:rPr>
              <a:t>集合</a:t>
            </a:r>
            <a:r>
              <a:rPr lang="zh-CN" altLang="en-US" dirty="0"/>
              <a:t>元素之间存在</a:t>
            </a:r>
            <a:r>
              <a:rPr lang="zh-CN" altLang="en-US" b="1" dirty="0">
                <a:solidFill>
                  <a:srgbClr val="00B050"/>
                </a:solidFill>
              </a:rPr>
              <a:t>偏序</a:t>
            </a:r>
            <a:r>
              <a:rPr lang="zh-CN" altLang="en-US" dirty="0"/>
              <a:t>关系，那么，集合元素以及元素之间的关系可以用</a:t>
            </a:r>
            <a:r>
              <a:rPr lang="zh-CN" altLang="en-US" b="1" dirty="0">
                <a:solidFill>
                  <a:srgbClr val="00B050"/>
                </a:solidFill>
              </a:rPr>
              <a:t>有向无环</a:t>
            </a:r>
            <a:r>
              <a:rPr lang="en-US" altLang="en-US" dirty="0">
                <a:ea typeface="宋体" panose="02010600030101010101" pitchFamily="2" charset="-122"/>
              </a:rPr>
              <a:t>图(Directed </a:t>
            </a:r>
            <a:r>
              <a:rPr lang="en-US" altLang="en-US" dirty="0" err="1">
                <a:ea typeface="宋体" panose="02010600030101010101" pitchFamily="2" charset="-122"/>
              </a:rPr>
              <a:t>Acycling</a:t>
            </a:r>
            <a:r>
              <a:rPr lang="en-US" altLang="en-US" dirty="0">
                <a:ea typeface="宋体" panose="02010600030101010101" pitchFamily="2" charset="-122"/>
              </a:rPr>
              <a:t> Graph)</a:t>
            </a:r>
            <a:r>
              <a:rPr lang="zh-CN" altLang="en-US" dirty="0"/>
              <a:t>表示</a:t>
            </a:r>
            <a:endParaRPr lang="en-US" altLang="zh-CN" dirty="0"/>
          </a:p>
          <a:p>
            <a:r>
              <a:rPr lang="zh-CN" altLang="en-US" dirty="0"/>
              <a:t>集合元素的拓扑排序 转换成 图上的顶点排序</a:t>
            </a:r>
            <a:endParaRPr lang="en-US" altLang="zh-CN" dirty="0"/>
          </a:p>
          <a:p>
            <a:endParaRPr lang="en-US" altLang="zh-CN" dirty="0"/>
          </a:p>
          <a:p>
            <a:endParaRPr lang="en-US" altLang="en-US" dirty="0">
              <a:ea typeface="宋体" panose="02010600030101010101" pitchFamily="2" charset="-122"/>
            </a:endParaRPr>
          </a:p>
          <a:p>
            <a:pPr lvl="1"/>
            <a:endParaRPr lang="en-US" altLang="en-US" b="1" dirty="0">
              <a:solidFill>
                <a:srgbClr val="0000FF"/>
              </a:solidFill>
              <a:ea typeface="宋体" panose="02010600030101010101" pitchFamily="2" charset="-122"/>
            </a:endParaRPr>
          </a:p>
          <a:p>
            <a:endParaRPr lang="zh-CN" altLang="en-US" dirty="0">
              <a:ea typeface="宋体" panose="02010600030101010101" pitchFamily="2" charset="-122"/>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39994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lt"/>
                <a:ea typeface="宋体" panose="02010600030101010101" pitchFamily="2" charset="-122"/>
              </a:rPr>
              <a:t>集合上的关系</a:t>
            </a:r>
            <a:endParaRPr lang="en-US" dirty="0">
              <a:latin typeface="+mn-lt"/>
              <a:ea typeface="宋体" panose="02010600030101010101" pitchFamily="2" charset="-122"/>
            </a:endParaRPr>
          </a:p>
        </p:txBody>
      </p:sp>
      <p:sp>
        <p:nvSpPr>
          <p:cNvPr id="534530" name="Rectangle 2"/>
          <p:cNvSpPr>
            <a:spLocks noGrp="1" noChangeArrowheads="1"/>
          </p:cNvSpPr>
          <p:nvPr>
            <p:ph idx="1"/>
          </p:nvPr>
        </p:nvSpPr>
        <p:spPr/>
        <p:txBody>
          <a:bodyPr>
            <a:normAutofit fontScale="92500"/>
          </a:bodyPr>
          <a:lstStyle/>
          <a:p>
            <a:r>
              <a:rPr lang="en-US" altLang="en-US" dirty="0" err="1">
                <a:ea typeface="宋体" panose="02010600030101010101" pitchFamily="2" charset="-122"/>
              </a:rPr>
              <a:t>集合上的关系：集合A上的关系</a:t>
            </a:r>
            <a:r>
              <a:rPr lang="en-US" altLang="en-US" dirty="0">
                <a:ea typeface="宋体" panose="02010600030101010101" pitchFamily="2" charset="-122"/>
              </a:rPr>
              <a:t> R </a:t>
            </a:r>
            <a:r>
              <a:rPr lang="en-US" altLang="en-US" dirty="0" err="1">
                <a:ea typeface="宋体" panose="02010600030101010101" pitchFamily="2" charset="-122"/>
              </a:rPr>
              <a:t>是从A到A的关系</a:t>
            </a:r>
            <a:r>
              <a:rPr lang="en-US" altLang="en-US" dirty="0">
                <a:ea typeface="宋体" panose="02010600030101010101" pitchFamily="2" charset="-122"/>
              </a:rPr>
              <a:t>(A</a:t>
            </a:r>
            <a:r>
              <a:rPr lang="en-US" altLang="en-US" dirty="0">
                <a:ea typeface="宋体" panose="02010600030101010101" pitchFamily="2" charset="-122"/>
                <a:sym typeface="Symbol" pitchFamily="18" charset="2"/>
              </a:rPr>
              <a:t></a:t>
            </a:r>
            <a:r>
              <a:rPr lang="en-US" altLang="en-US" dirty="0">
                <a:ea typeface="宋体" panose="02010600030101010101" pitchFamily="2" charset="-122"/>
              </a:rPr>
              <a:t>A) </a:t>
            </a:r>
          </a:p>
          <a:p>
            <a:pPr lvl="1"/>
            <a:r>
              <a:rPr lang="en-US" altLang="en-US" dirty="0" err="1">
                <a:ea typeface="宋体" panose="02010600030101010101" pitchFamily="2" charset="-122"/>
              </a:rPr>
              <a:t>关系的</a:t>
            </a:r>
            <a:r>
              <a:rPr lang="en-US" altLang="en-US" b="1" dirty="0" err="1">
                <a:solidFill>
                  <a:srgbClr val="C00000"/>
                </a:solidFill>
                <a:ea typeface="宋体" panose="02010600030101010101" pitchFamily="2" charset="-122"/>
              </a:rPr>
              <a:t>自反性</a:t>
            </a:r>
            <a:r>
              <a:rPr lang="en-US" altLang="en-US" dirty="0" err="1">
                <a:ea typeface="宋体" panose="02010600030101010101" pitchFamily="2" charset="-122"/>
              </a:rPr>
              <a:t>：若</a:t>
            </a:r>
            <a:r>
              <a:rPr lang="en-US" altLang="en-US" dirty="0" err="1">
                <a:ea typeface="宋体" panose="02010600030101010101" pitchFamily="2" charset="-122"/>
                <a:sym typeface="Symbol" pitchFamily="18" charset="2"/>
              </a:rPr>
              <a:t></a:t>
            </a:r>
            <a:r>
              <a:rPr lang="en-US" altLang="en-US" dirty="0" err="1">
                <a:ea typeface="宋体" panose="02010600030101010101" pitchFamily="2" charset="-122"/>
              </a:rPr>
              <a:t>a∈A有</a:t>
            </a:r>
            <a:r>
              <a:rPr lang="en-US" altLang="en-US" dirty="0">
                <a:ea typeface="宋体" panose="02010600030101010101" pitchFamily="2" charset="-122"/>
              </a:rPr>
              <a:t>(a, a)∈</a:t>
            </a:r>
            <a:r>
              <a:rPr lang="en-US" altLang="en-US" dirty="0" err="1">
                <a:ea typeface="宋体" panose="02010600030101010101" pitchFamily="2" charset="-122"/>
              </a:rPr>
              <a:t>R，称集合A上的关系R是自反的</a:t>
            </a:r>
            <a:endParaRPr lang="en-US" altLang="en-US" dirty="0">
              <a:ea typeface="宋体" panose="02010600030101010101" pitchFamily="2" charset="-122"/>
            </a:endParaRPr>
          </a:p>
          <a:p>
            <a:pPr lvl="1"/>
            <a:r>
              <a:rPr lang="en-US" altLang="en-US" dirty="0" err="1">
                <a:ea typeface="宋体" panose="02010600030101010101" pitchFamily="2" charset="-122"/>
              </a:rPr>
              <a:t>关系的</a:t>
            </a:r>
            <a:r>
              <a:rPr lang="en-US" altLang="en-US" b="1" dirty="0" err="1">
                <a:solidFill>
                  <a:srgbClr val="C00000"/>
                </a:solidFill>
                <a:ea typeface="宋体" panose="02010600030101010101" pitchFamily="2" charset="-122"/>
              </a:rPr>
              <a:t>对称性</a:t>
            </a:r>
            <a:r>
              <a:rPr lang="en-US" altLang="en-US" dirty="0" err="1">
                <a:ea typeface="宋体" panose="02010600030101010101" pitchFamily="2" charset="-122"/>
              </a:rPr>
              <a:t>：如果对于a</a:t>
            </a:r>
            <a:r>
              <a:rPr lang="en-US" altLang="en-US" dirty="0">
                <a:ea typeface="宋体" panose="02010600030101010101" pitchFamily="2" charset="-122"/>
              </a:rPr>
              <a:t>, </a:t>
            </a:r>
            <a:r>
              <a:rPr lang="en-US" altLang="en-US" dirty="0" err="1">
                <a:ea typeface="宋体" panose="02010600030101010101" pitchFamily="2" charset="-122"/>
              </a:rPr>
              <a:t>b∈A</a:t>
            </a:r>
            <a:r>
              <a:rPr lang="en-US" altLang="en-US" dirty="0">
                <a:ea typeface="宋体" panose="02010600030101010101" pitchFamily="2" charset="-122"/>
              </a:rPr>
              <a:t> ，</a:t>
            </a:r>
            <a:r>
              <a:rPr lang="en-US" altLang="en-US" dirty="0" err="1">
                <a:ea typeface="宋体" panose="02010600030101010101" pitchFamily="2" charset="-122"/>
              </a:rPr>
              <a:t>只要有</a:t>
            </a:r>
            <a:r>
              <a:rPr lang="en-US" altLang="en-US" dirty="0">
                <a:ea typeface="宋体" panose="02010600030101010101" pitchFamily="2" charset="-122"/>
              </a:rPr>
              <a:t>(a, b)∈</a:t>
            </a:r>
            <a:r>
              <a:rPr lang="en-US" altLang="en-US" dirty="0" err="1">
                <a:ea typeface="宋体" panose="02010600030101010101" pitchFamily="2" charset="-122"/>
              </a:rPr>
              <a:t>R就有</a:t>
            </a:r>
            <a:r>
              <a:rPr lang="en-US" altLang="en-US" dirty="0">
                <a:ea typeface="宋体" panose="02010600030101010101" pitchFamily="2" charset="-122"/>
              </a:rPr>
              <a:t>(b, a)∈R ，</a:t>
            </a:r>
            <a:r>
              <a:rPr lang="en-US" altLang="en-US" dirty="0" err="1">
                <a:ea typeface="宋体" panose="02010600030101010101" pitchFamily="2" charset="-122"/>
              </a:rPr>
              <a:t>称集合A上的关系R是对称的</a:t>
            </a:r>
            <a:endParaRPr lang="en-US" altLang="en-US" dirty="0">
              <a:ea typeface="宋体" panose="02010600030101010101" pitchFamily="2" charset="-122"/>
            </a:endParaRPr>
          </a:p>
          <a:p>
            <a:pPr lvl="1"/>
            <a:r>
              <a:rPr lang="zh-CN" altLang="en-US" dirty="0">
                <a:ea typeface="宋体" panose="02010600030101010101" pitchFamily="2" charset="-122"/>
              </a:rPr>
              <a:t>关系的</a:t>
            </a:r>
            <a:r>
              <a:rPr lang="en-US" altLang="en-US" b="1" dirty="0" err="1">
                <a:solidFill>
                  <a:srgbClr val="C00000"/>
                </a:solidFill>
                <a:ea typeface="宋体" panose="02010600030101010101" pitchFamily="2" charset="-122"/>
              </a:rPr>
              <a:t>反对称性</a:t>
            </a:r>
            <a:r>
              <a:rPr lang="en-US" altLang="en-US" dirty="0">
                <a:ea typeface="宋体" panose="02010600030101010101" pitchFamily="2" charset="-122"/>
              </a:rPr>
              <a:t>： </a:t>
            </a:r>
            <a:r>
              <a:rPr lang="en-US" altLang="en-US" dirty="0" err="1">
                <a:ea typeface="宋体" panose="02010600030101010101" pitchFamily="2" charset="-122"/>
              </a:rPr>
              <a:t>如果对于a</a:t>
            </a:r>
            <a:r>
              <a:rPr lang="en-US" altLang="en-US" dirty="0">
                <a:ea typeface="宋体" panose="02010600030101010101" pitchFamily="2" charset="-122"/>
              </a:rPr>
              <a:t>, </a:t>
            </a:r>
            <a:r>
              <a:rPr lang="en-US" altLang="en-US" dirty="0" err="1">
                <a:ea typeface="宋体" panose="02010600030101010101" pitchFamily="2" charset="-122"/>
              </a:rPr>
              <a:t>b∈A</a:t>
            </a:r>
            <a:r>
              <a:rPr lang="en-US" altLang="en-US" dirty="0">
                <a:ea typeface="宋体" panose="02010600030101010101" pitchFamily="2" charset="-122"/>
              </a:rPr>
              <a:t> ，</a:t>
            </a:r>
            <a:r>
              <a:rPr lang="en-US" altLang="en-US" dirty="0" err="1">
                <a:ea typeface="宋体" panose="02010600030101010101" pitchFamily="2" charset="-122"/>
              </a:rPr>
              <a:t>仅当a</a:t>
            </a:r>
            <a:r>
              <a:rPr lang="en-US" altLang="en-US" dirty="0">
                <a:ea typeface="宋体" panose="02010600030101010101" pitchFamily="2" charset="-122"/>
              </a:rPr>
              <a:t>=</a:t>
            </a:r>
            <a:r>
              <a:rPr lang="en-US" altLang="en-US" dirty="0" err="1">
                <a:ea typeface="宋体" panose="02010600030101010101" pitchFamily="2" charset="-122"/>
              </a:rPr>
              <a:t>b时有</a:t>
            </a:r>
            <a:r>
              <a:rPr lang="en-US" altLang="en-US" dirty="0">
                <a:ea typeface="宋体" panose="02010600030101010101" pitchFamily="2" charset="-122"/>
              </a:rPr>
              <a:t>(a, b)∈</a:t>
            </a:r>
            <a:r>
              <a:rPr lang="en-US" altLang="en-US" dirty="0" err="1">
                <a:ea typeface="宋体" panose="02010600030101010101" pitchFamily="2" charset="-122"/>
              </a:rPr>
              <a:t>R和</a:t>
            </a:r>
            <a:r>
              <a:rPr lang="en-US" altLang="en-US" dirty="0">
                <a:ea typeface="宋体" panose="02010600030101010101" pitchFamily="2" charset="-122"/>
              </a:rPr>
              <a:t>(b, </a:t>
            </a:r>
            <a:r>
              <a:rPr lang="zh-CN" altLang="en-US" dirty="0"/>
              <a:t> </a:t>
            </a:r>
            <a:r>
              <a:rPr lang="en-US" altLang="en-US" dirty="0">
                <a:ea typeface="宋体" panose="02010600030101010101" pitchFamily="2" charset="-122"/>
              </a:rPr>
              <a:t>a)∈</a:t>
            </a:r>
            <a:r>
              <a:rPr lang="en-US" altLang="en-US" dirty="0" err="1">
                <a:ea typeface="宋体" panose="02010600030101010101" pitchFamily="2" charset="-122"/>
              </a:rPr>
              <a:t>R，称集合A上的关系R是反对称的</a:t>
            </a:r>
            <a:endParaRPr lang="en-US" altLang="en-US" dirty="0">
              <a:ea typeface="宋体" panose="02010600030101010101" pitchFamily="2" charset="-122"/>
            </a:endParaRPr>
          </a:p>
          <a:p>
            <a:pPr lvl="2"/>
            <a:r>
              <a:rPr lang="zh-CN" altLang="en-US" sz="2800" dirty="0"/>
              <a:t>实数集上的</a:t>
            </a:r>
            <a:r>
              <a:rPr lang="zh-CN" altLang="en-US" sz="2800" dirty="0">
                <a:solidFill>
                  <a:srgbClr val="0000FF"/>
                </a:solidFill>
              </a:rPr>
              <a:t>小于等于关系≤</a:t>
            </a:r>
            <a:r>
              <a:rPr lang="zh-CN" altLang="en-US" sz="2800" dirty="0"/>
              <a:t>是反对称的</a:t>
            </a:r>
            <a:endParaRPr lang="en-US" altLang="en-US" sz="2800" dirty="0">
              <a:ea typeface="宋体" panose="02010600030101010101" pitchFamily="2" charset="-122"/>
            </a:endParaRPr>
          </a:p>
          <a:p>
            <a:pPr lvl="1"/>
            <a:r>
              <a:rPr lang="en-US" altLang="en-US" dirty="0" err="1">
                <a:ea typeface="宋体" panose="02010600030101010101" pitchFamily="2" charset="-122"/>
              </a:rPr>
              <a:t>关系的</a:t>
            </a:r>
            <a:r>
              <a:rPr lang="en-US" altLang="en-US" b="1" dirty="0" err="1">
                <a:solidFill>
                  <a:srgbClr val="C00000"/>
                </a:solidFill>
                <a:ea typeface="宋体" panose="02010600030101010101" pitchFamily="2" charset="-122"/>
              </a:rPr>
              <a:t>传递性</a:t>
            </a:r>
            <a:r>
              <a:rPr lang="en-US" altLang="en-US" dirty="0" err="1">
                <a:ea typeface="宋体" panose="02010600030101010101" pitchFamily="2" charset="-122"/>
              </a:rPr>
              <a:t>：若a</a:t>
            </a:r>
            <a:r>
              <a:rPr lang="en-US" altLang="en-US" dirty="0">
                <a:ea typeface="宋体" panose="02010600030101010101" pitchFamily="2" charset="-122"/>
              </a:rPr>
              <a:t>, b, </a:t>
            </a:r>
            <a:r>
              <a:rPr lang="en-US" altLang="en-US" dirty="0" err="1">
                <a:ea typeface="宋体" panose="02010600030101010101" pitchFamily="2" charset="-122"/>
              </a:rPr>
              <a:t>c∈A，若</a:t>
            </a:r>
            <a:r>
              <a:rPr lang="en-US" altLang="en-US" dirty="0">
                <a:ea typeface="宋体" panose="02010600030101010101" pitchFamily="2" charset="-122"/>
              </a:rPr>
              <a:t>(a, b)∈</a:t>
            </a:r>
            <a:r>
              <a:rPr lang="en-US" altLang="en-US" dirty="0" err="1">
                <a:ea typeface="宋体" panose="02010600030101010101" pitchFamily="2" charset="-122"/>
              </a:rPr>
              <a:t>R，并且</a:t>
            </a:r>
            <a:r>
              <a:rPr lang="en-US" altLang="en-US" dirty="0">
                <a:ea typeface="宋体" panose="02010600030101010101" pitchFamily="2" charset="-122"/>
              </a:rPr>
              <a:t>(b, </a:t>
            </a:r>
            <a:r>
              <a:rPr lang="zh-CN" altLang="en-US" dirty="0"/>
              <a:t> </a:t>
            </a:r>
            <a:r>
              <a:rPr lang="en-US" altLang="en-US" dirty="0">
                <a:ea typeface="宋体" panose="02010600030101010101" pitchFamily="2" charset="-122"/>
              </a:rPr>
              <a:t>c)∈R ，则(a, c)∈R ，</a:t>
            </a:r>
            <a:r>
              <a:rPr lang="en-US" altLang="en-US" dirty="0" err="1">
                <a:ea typeface="宋体" panose="02010600030101010101" pitchFamily="2" charset="-122"/>
              </a:rPr>
              <a:t>称集合A上的关系R是传递的</a:t>
            </a:r>
            <a:endParaRPr lang="en-US" altLang="en-US" dirty="0">
              <a:ea typeface="宋体" panose="02010600030101010101" pitchFamily="2" charset="-122"/>
            </a:endParaRPr>
          </a:p>
          <a:p>
            <a:endParaRPr lang="en-US" altLang="en-US" dirty="0">
              <a:ea typeface="宋体" panose="02010600030101010101" pitchFamily="2" charset="-122"/>
            </a:endParaRPr>
          </a:p>
          <a:p>
            <a:pPr marL="0" indent="0">
              <a:buNone/>
            </a:pPr>
            <a:endParaRPr lang="en-US" altLang="en-US" dirty="0">
              <a:ea typeface="宋体" panose="02010600030101010101" pitchFamily="2" charset="-122"/>
            </a:endParaRPr>
          </a:p>
          <a:p>
            <a:endParaRPr lang="en-US" altLang="en-US" dirty="0">
              <a:ea typeface="宋体" panose="02010600030101010101" pitchFamily="2" charset="-122"/>
            </a:endParaRPr>
          </a:p>
          <a:p>
            <a:endParaRPr lang="en-US" altLang="en-US" dirty="0">
              <a:ea typeface="宋体" panose="02010600030101010101" pitchFamily="2" charset="-122"/>
            </a:endParaRPr>
          </a:p>
          <a:p>
            <a:endParaRPr lang="en-US" altLang="en-US" dirty="0">
              <a:ea typeface="宋体" panose="02010600030101010101" pitchFamily="2" charset="-122"/>
            </a:endParaRPr>
          </a:p>
        </p:txBody>
      </p:sp>
    </p:spTree>
    <p:extLst>
      <p:ext uri="{BB962C8B-B14F-4D97-AF65-F5344CB8AC3E}">
        <p14:creationId xmlns:p14="http://schemas.microsoft.com/office/powerpoint/2010/main" val="673271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a:latin typeface="+mn-lt"/>
                <a:ea typeface="宋体" panose="02010600030101010101" pitchFamily="2" charset="-122"/>
              </a:rPr>
              <a:t>AOV</a:t>
            </a:r>
            <a:r>
              <a:rPr lang="zh-CN" altLang="en-US">
                <a:latin typeface="+mn-lt"/>
                <a:ea typeface="宋体" panose="02010600030101010101" pitchFamily="2" charset="-122"/>
              </a:rPr>
              <a:t>网</a:t>
            </a:r>
            <a:endParaRPr lang="en-US" dirty="0">
              <a:latin typeface="+mn-lt"/>
              <a:ea typeface="宋体" panose="02010600030101010101" pitchFamily="2" charset="-122"/>
            </a:endParaRPr>
          </a:p>
        </p:txBody>
      </p:sp>
      <p:sp>
        <p:nvSpPr>
          <p:cNvPr id="3" name="内容占位符 2"/>
          <p:cNvSpPr>
            <a:spLocks noGrp="1"/>
          </p:cNvSpPr>
          <p:nvPr>
            <p:ph idx="1"/>
          </p:nvPr>
        </p:nvSpPr>
        <p:spPr/>
        <p:txBody>
          <a:bodyPr>
            <a:normAutofit/>
          </a:bodyPr>
          <a:lstStyle/>
          <a:p>
            <a:r>
              <a:rPr lang="en-US" altLang="en-US" dirty="0">
                <a:ea typeface="宋体" panose="02010600030101010101" pitchFamily="2" charset="-122"/>
              </a:rPr>
              <a:t>AOV</a:t>
            </a:r>
            <a:r>
              <a:rPr lang="zh-CN" altLang="en-US" dirty="0">
                <a:ea typeface="宋体" panose="02010600030101010101" pitchFamily="2" charset="-122"/>
              </a:rPr>
              <a:t>网</a:t>
            </a:r>
            <a:r>
              <a:rPr lang="en-US" altLang="en-US" dirty="0">
                <a:ea typeface="宋体" panose="02010600030101010101" pitchFamily="2" charset="-122"/>
              </a:rPr>
              <a:t>(Activity On Vertex Network)</a:t>
            </a:r>
            <a:r>
              <a:rPr lang="zh-CN" altLang="en-US" dirty="0">
                <a:ea typeface="宋体" panose="02010600030101010101" pitchFamily="2" charset="-122"/>
              </a:rPr>
              <a:t>：在有向</a:t>
            </a:r>
            <a:r>
              <a:rPr lang="en-US" altLang="en-US" dirty="0" err="1">
                <a:ea typeface="宋体" panose="02010600030101010101" pitchFamily="2" charset="-122"/>
              </a:rPr>
              <a:t>图中</a:t>
            </a:r>
            <a:r>
              <a:rPr lang="zh-CN" altLang="en-US" dirty="0">
                <a:ea typeface="宋体" panose="02010600030101010101" pitchFamily="2" charset="-122"/>
              </a:rPr>
              <a:t>，用</a:t>
            </a:r>
            <a:r>
              <a:rPr lang="en-US" altLang="en-US" b="1" dirty="0" err="1">
                <a:solidFill>
                  <a:schemeClr val="accent6">
                    <a:lumMod val="50000"/>
                  </a:schemeClr>
                </a:solidFill>
                <a:ea typeface="宋体" panose="02010600030101010101" pitchFamily="2" charset="-122"/>
              </a:rPr>
              <a:t>顶点</a:t>
            </a:r>
            <a:r>
              <a:rPr lang="en-US" altLang="en-US" dirty="0" err="1">
                <a:ea typeface="宋体" panose="02010600030101010101" pitchFamily="2" charset="-122"/>
              </a:rPr>
              <a:t>表示</a:t>
            </a:r>
            <a:r>
              <a:rPr lang="en-US" altLang="en-US" b="1" dirty="0" err="1">
                <a:solidFill>
                  <a:srgbClr val="0000FF"/>
                </a:solidFill>
                <a:ea typeface="宋体" panose="02010600030101010101" pitchFamily="2" charset="-122"/>
              </a:rPr>
              <a:t>活动</a:t>
            </a:r>
            <a:r>
              <a:rPr lang="en-US" altLang="en-US" dirty="0">
                <a:ea typeface="宋体" panose="02010600030101010101" pitchFamily="2" charset="-122"/>
              </a:rPr>
              <a:t>，</a:t>
            </a:r>
            <a:r>
              <a:rPr lang="zh-CN" altLang="en-US" dirty="0">
                <a:ea typeface="宋体" panose="02010600030101010101" pitchFamily="2" charset="-122"/>
              </a:rPr>
              <a:t>用</a:t>
            </a:r>
            <a:r>
              <a:rPr lang="en-US" altLang="en-US" b="1" dirty="0" err="1">
                <a:solidFill>
                  <a:schemeClr val="accent6">
                    <a:lumMod val="50000"/>
                  </a:schemeClr>
                </a:solidFill>
                <a:ea typeface="宋体" panose="02010600030101010101" pitchFamily="2" charset="-122"/>
              </a:rPr>
              <a:t>有向边</a:t>
            </a:r>
            <a:r>
              <a:rPr lang="en-US" altLang="en-US" dirty="0" err="1">
                <a:ea typeface="宋体" panose="02010600030101010101" pitchFamily="2" charset="-122"/>
              </a:rPr>
              <a:t>表示</a:t>
            </a:r>
            <a:r>
              <a:rPr lang="en-US" altLang="en-US" b="1" dirty="0" err="1">
                <a:solidFill>
                  <a:srgbClr val="0000FF"/>
                </a:solidFill>
                <a:ea typeface="宋体" panose="02010600030101010101" pitchFamily="2" charset="-122"/>
              </a:rPr>
              <a:t>活动之间的优先关系</a:t>
            </a:r>
            <a:endParaRPr lang="en-US" altLang="en-US" b="1" dirty="0">
              <a:solidFill>
                <a:srgbClr val="0000FF"/>
              </a:solidFill>
              <a:ea typeface="宋体" panose="02010600030101010101" pitchFamily="2" charset="-122"/>
            </a:endParaRPr>
          </a:p>
          <a:p>
            <a:pPr lvl="1"/>
            <a:r>
              <a:rPr lang="en-US" altLang="zh-CN" dirty="0">
                <a:ea typeface="宋体" panose="02010600030101010101" pitchFamily="2" charset="-122"/>
              </a:rPr>
              <a:t>AOV</a:t>
            </a:r>
            <a:r>
              <a:rPr lang="zh-CN" altLang="en-US" dirty="0">
                <a:ea typeface="宋体" panose="02010600030101010101" pitchFamily="2" charset="-122"/>
              </a:rPr>
              <a:t>网可</a:t>
            </a:r>
            <a:r>
              <a:rPr lang="en-US" altLang="en-US" dirty="0" err="1">
                <a:ea typeface="宋体" panose="02010600030101010101" pitchFamily="2" charset="-122"/>
              </a:rPr>
              <a:t>用于</a:t>
            </a:r>
            <a:r>
              <a:rPr lang="zh-CN" altLang="en-US" dirty="0">
                <a:ea typeface="宋体" panose="02010600030101010101" pitchFamily="2" charset="-122"/>
              </a:rPr>
              <a:t>表示</a:t>
            </a:r>
            <a:r>
              <a:rPr lang="en-US" altLang="en-US" b="1" dirty="0" err="1">
                <a:solidFill>
                  <a:srgbClr val="C00000"/>
                </a:solidFill>
                <a:ea typeface="宋体" panose="02010600030101010101" pitchFamily="2" charset="-122"/>
              </a:rPr>
              <a:t>工程活动</a:t>
            </a:r>
            <a:r>
              <a:rPr lang="zh-CN" altLang="en-US" dirty="0">
                <a:ea typeface="宋体" panose="02010600030101010101" pitchFamily="2" charset="-122"/>
              </a:rPr>
              <a:t>：</a:t>
            </a:r>
            <a:r>
              <a:rPr lang="en-US" altLang="en-US" dirty="0" err="1">
                <a:ea typeface="宋体" panose="02010600030101010101" pitchFamily="2" charset="-122"/>
              </a:rPr>
              <a:t>一个工程可分为若干个称为</a:t>
            </a:r>
            <a:r>
              <a:rPr lang="en-US" altLang="en-US" dirty="0" err="1">
                <a:solidFill>
                  <a:srgbClr val="0000FF"/>
                </a:solidFill>
                <a:ea typeface="宋体" panose="02010600030101010101" pitchFamily="2" charset="-122"/>
              </a:rPr>
              <a:t>活动</a:t>
            </a:r>
            <a:r>
              <a:rPr lang="en-US" altLang="en-US" dirty="0" err="1">
                <a:ea typeface="宋体" panose="02010600030101010101" pitchFamily="2" charset="-122"/>
              </a:rPr>
              <a:t>的子工程</a:t>
            </a:r>
            <a:r>
              <a:rPr lang="en-US" altLang="en-US" dirty="0">
                <a:ea typeface="宋体" panose="02010600030101010101" pitchFamily="2" charset="-122"/>
              </a:rPr>
              <a:t>(</a:t>
            </a:r>
            <a:r>
              <a:rPr lang="en-US" altLang="en-US" dirty="0" err="1">
                <a:ea typeface="宋体" panose="02010600030101010101" pitchFamily="2" charset="-122"/>
              </a:rPr>
              <a:t>或工序</a:t>
            </a:r>
            <a:r>
              <a:rPr lang="en-US" altLang="en-US" dirty="0">
                <a:ea typeface="宋体" panose="02010600030101010101" pitchFamily="2" charset="-122"/>
              </a:rPr>
              <a:t>)，</a:t>
            </a:r>
            <a:r>
              <a:rPr lang="en-US" altLang="en-US" dirty="0" err="1">
                <a:ea typeface="宋体" panose="02010600030101010101" pitchFamily="2" charset="-122"/>
              </a:rPr>
              <a:t>各个子工程受到一定的条件约束：某个子工程必须开始于另一个子工程完成之后</a:t>
            </a:r>
            <a:r>
              <a:rPr lang="zh-CN" altLang="en-US" dirty="0">
                <a:ea typeface="宋体" panose="02010600030101010101" pitchFamily="2" charset="-122"/>
              </a:rPr>
              <a:t>；</a:t>
            </a:r>
            <a:r>
              <a:rPr lang="en-US" altLang="en-US" dirty="0" err="1">
                <a:ea typeface="宋体" panose="02010600030101010101" pitchFamily="2" charset="-122"/>
              </a:rPr>
              <a:t>整个工程有一个开始点</a:t>
            </a:r>
            <a:r>
              <a:rPr lang="en-US" altLang="en-US" dirty="0">
                <a:ea typeface="宋体" panose="02010600030101010101" pitchFamily="2" charset="-122"/>
              </a:rPr>
              <a:t>/</a:t>
            </a:r>
            <a:r>
              <a:rPr lang="en-US" altLang="en-US" b="1" dirty="0" err="1">
                <a:solidFill>
                  <a:srgbClr val="C00000"/>
                </a:solidFill>
                <a:ea typeface="宋体" panose="02010600030101010101" pitchFamily="2" charset="-122"/>
              </a:rPr>
              <a:t>起点</a:t>
            </a:r>
            <a:r>
              <a:rPr lang="en-US" altLang="en-US" dirty="0" err="1">
                <a:ea typeface="宋体" panose="02010600030101010101" pitchFamily="2" charset="-122"/>
              </a:rPr>
              <a:t>和一个</a:t>
            </a:r>
            <a:r>
              <a:rPr lang="zh-CN" altLang="en-US" dirty="0">
                <a:ea typeface="宋体" panose="02010600030101010101" pitchFamily="2" charset="-122"/>
              </a:rPr>
              <a:t>终止</a:t>
            </a:r>
            <a:r>
              <a:rPr lang="en-US" altLang="en-US" dirty="0">
                <a:ea typeface="宋体" panose="02010600030101010101" pitchFamily="2" charset="-122"/>
              </a:rPr>
              <a:t>点/</a:t>
            </a:r>
            <a:r>
              <a:rPr lang="zh-CN" altLang="en-US" b="1" dirty="0">
                <a:solidFill>
                  <a:srgbClr val="C00000"/>
                </a:solidFill>
                <a:ea typeface="宋体" panose="02010600030101010101" pitchFamily="2" charset="-122"/>
              </a:rPr>
              <a:t>汇点</a:t>
            </a:r>
            <a:endParaRPr lang="en-US" altLang="en-US" b="1" dirty="0">
              <a:solidFill>
                <a:srgbClr val="C00000"/>
              </a:solidFill>
              <a:ea typeface="宋体" panose="02010600030101010101" pitchFamily="2" charset="-122"/>
            </a:endParaRPr>
          </a:p>
          <a:p>
            <a:pPr lvl="1"/>
            <a:r>
              <a:rPr lang="zh-CN" altLang="en-US" dirty="0">
                <a:ea typeface="宋体" panose="02010600030101010101" pitchFamily="2" charset="-122"/>
              </a:rPr>
              <a:t>借助于</a:t>
            </a:r>
            <a:r>
              <a:rPr lang="en-US" altLang="zh-CN" dirty="0">
                <a:ea typeface="宋体" panose="02010600030101010101" pitchFamily="2" charset="-122"/>
              </a:rPr>
              <a:t>AOV</a:t>
            </a:r>
            <a:r>
              <a:rPr lang="zh-CN" altLang="en-US" dirty="0">
                <a:ea typeface="宋体" panose="02010600030101010101" pitchFamily="2" charset="-122"/>
              </a:rPr>
              <a:t>网</a:t>
            </a:r>
            <a:r>
              <a:rPr lang="en-US" altLang="en-US" dirty="0" err="1">
                <a:ea typeface="宋体" panose="02010600030101010101" pitchFamily="2" charset="-122"/>
              </a:rPr>
              <a:t>研究工程项目的工序问题、工程进度</a:t>
            </a:r>
            <a:r>
              <a:rPr lang="zh-CN" altLang="en-US" dirty="0">
                <a:ea typeface="宋体" panose="02010600030101010101" pitchFamily="2" charset="-122"/>
              </a:rPr>
              <a:t>等</a:t>
            </a:r>
            <a:endParaRPr lang="en-US" altLang="en-US" dirty="0">
              <a:ea typeface="宋体" panose="02010600030101010101" pitchFamily="2" charset="-122"/>
            </a:endParaRPr>
          </a:p>
          <a:p>
            <a:pPr lvl="2"/>
            <a:r>
              <a:rPr lang="zh-CN" altLang="en-US" sz="2800" b="1" dirty="0">
                <a:solidFill>
                  <a:srgbClr val="C00000"/>
                </a:solidFill>
                <a:ea typeface="宋体" panose="02010600030101010101" pitchFamily="2" charset="-122"/>
              </a:rPr>
              <a:t>工程应该按怎样的顺序进行</a:t>
            </a:r>
            <a:r>
              <a:rPr lang="en-US" altLang="zh-CN" sz="2800" b="1" dirty="0">
                <a:solidFill>
                  <a:srgbClr val="C00000"/>
                </a:solidFill>
                <a:ea typeface="宋体" panose="02010600030101010101" pitchFamily="2" charset="-122"/>
              </a:rPr>
              <a:t>?</a:t>
            </a:r>
            <a:r>
              <a:rPr lang="zh-CN" altLang="en-US" sz="2800" b="1" dirty="0">
                <a:solidFill>
                  <a:srgbClr val="C00000"/>
                </a:solidFill>
                <a:ea typeface="宋体" panose="02010600030101010101" pitchFamily="2" charset="-122"/>
              </a:rPr>
              <a:t> </a:t>
            </a:r>
            <a:endParaRPr lang="en-US" altLang="zh-CN" sz="2800" b="1" dirty="0">
              <a:solidFill>
                <a:srgbClr val="C00000"/>
              </a:solidFill>
              <a:ea typeface="宋体" panose="02010600030101010101" pitchFamily="2" charset="-122"/>
            </a:endParaRPr>
          </a:p>
          <a:p>
            <a:pPr lvl="2"/>
            <a:r>
              <a:rPr lang="en-US" altLang="en-US" sz="2800" dirty="0" err="1">
                <a:ea typeface="宋体" panose="02010600030101010101" pitchFamily="2" charset="-122"/>
              </a:rPr>
              <a:t>工程能否顺利完成</a:t>
            </a:r>
            <a:r>
              <a:rPr lang="en-US" altLang="en-US" sz="2800" dirty="0">
                <a:ea typeface="宋体" panose="02010600030101010101" pitchFamily="2" charset="-122"/>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116925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lt"/>
                <a:ea typeface="宋体" panose="02010600030101010101" pitchFamily="2" charset="-122"/>
              </a:rPr>
              <a:t>DAG</a:t>
            </a:r>
            <a:r>
              <a:rPr lang="en-US" altLang="en-US">
                <a:latin typeface="+mn-lt"/>
                <a:ea typeface="宋体" panose="02010600030101010101" pitchFamily="2" charset="-122"/>
              </a:rPr>
              <a:t>/AOV</a:t>
            </a:r>
            <a:r>
              <a:rPr lang="zh-CN" altLang="en-US" dirty="0">
                <a:latin typeface="+mn-lt"/>
                <a:ea typeface="宋体" panose="02010600030101010101" pitchFamily="2" charset="-122"/>
              </a:rPr>
              <a:t>网的</a:t>
            </a:r>
            <a:r>
              <a:rPr lang="en-US" altLang="en-US" dirty="0" err="1">
                <a:latin typeface="+mn-lt"/>
                <a:ea typeface="宋体" panose="02010600030101010101" pitchFamily="2" charset="-122"/>
              </a:rPr>
              <a:t>拓扑排序</a:t>
            </a:r>
            <a:endParaRPr lang="en-US" dirty="0">
              <a:latin typeface="+mn-lt"/>
              <a:ea typeface="宋体" panose="02010600030101010101" pitchFamily="2" charset="-122"/>
            </a:endParaRPr>
          </a:p>
        </p:txBody>
      </p:sp>
      <p:sp>
        <p:nvSpPr>
          <p:cNvPr id="3" name="内容占位符 2"/>
          <p:cNvSpPr>
            <a:spLocks noGrp="1"/>
          </p:cNvSpPr>
          <p:nvPr>
            <p:ph idx="1"/>
          </p:nvPr>
        </p:nvSpPr>
        <p:spPr/>
        <p:txBody>
          <a:bodyPr/>
          <a:lstStyle/>
          <a:p>
            <a:r>
              <a:rPr lang="en-US" altLang="zh-CN" b="1" dirty="0">
                <a:solidFill>
                  <a:srgbClr val="0000FF"/>
                </a:solidFill>
                <a:ea typeface="宋体" panose="02010600030101010101" pitchFamily="2" charset="-122"/>
              </a:rPr>
              <a:t>DAG</a:t>
            </a:r>
            <a:r>
              <a:rPr lang="en-US" altLang="en-US" b="1" dirty="0">
                <a:solidFill>
                  <a:srgbClr val="0000FF"/>
                </a:solidFill>
                <a:ea typeface="宋体" panose="02010600030101010101" pitchFamily="2" charset="-122"/>
              </a:rPr>
              <a:t>/AOV</a:t>
            </a:r>
            <a:r>
              <a:rPr lang="zh-CN" altLang="en-US" b="1" dirty="0">
                <a:solidFill>
                  <a:srgbClr val="0000FF"/>
                </a:solidFill>
                <a:ea typeface="宋体" panose="02010600030101010101" pitchFamily="2" charset="-122"/>
              </a:rPr>
              <a:t>网</a:t>
            </a:r>
            <a:r>
              <a:rPr lang="en-US" altLang="en-US" b="1" dirty="0" err="1">
                <a:solidFill>
                  <a:srgbClr val="0000FF"/>
                </a:solidFill>
                <a:ea typeface="宋体" panose="02010600030101010101" pitchFamily="2" charset="-122"/>
              </a:rPr>
              <a:t>的拓扑排序</a:t>
            </a:r>
            <a:r>
              <a:rPr lang="en-US" altLang="en-US" dirty="0" err="1">
                <a:ea typeface="宋体" panose="02010600030101010101" pitchFamily="2" charset="-122"/>
              </a:rPr>
              <a:t>：构造顶点的一个</a:t>
            </a:r>
            <a:r>
              <a:rPr lang="en-US" altLang="en-US" b="1" dirty="0" err="1">
                <a:solidFill>
                  <a:schemeClr val="accent6">
                    <a:lumMod val="50000"/>
                  </a:schemeClr>
                </a:solidFill>
                <a:ea typeface="宋体" panose="02010600030101010101" pitchFamily="2" charset="-122"/>
              </a:rPr>
              <a:t>拓扑线性序列</a:t>
            </a:r>
            <a:r>
              <a:rPr lang="en-US" altLang="en-US" dirty="0">
                <a:ea typeface="宋体" panose="02010600030101010101" pitchFamily="2" charset="-122"/>
              </a:rPr>
              <a:t>(v’</a:t>
            </a:r>
            <a:r>
              <a:rPr lang="en-US" altLang="en-US" baseline="-25000" dirty="0">
                <a:ea typeface="宋体" panose="02010600030101010101" pitchFamily="2" charset="-122"/>
              </a:rPr>
              <a:t>1</a:t>
            </a:r>
            <a:r>
              <a:rPr lang="en-US" altLang="en-US" dirty="0">
                <a:ea typeface="宋体" panose="02010600030101010101" pitchFamily="2" charset="-122"/>
              </a:rPr>
              <a:t>,v’</a:t>
            </a:r>
            <a:r>
              <a:rPr lang="en-US" altLang="en-US" baseline="-25000" dirty="0">
                <a:ea typeface="宋体" panose="02010600030101010101" pitchFamily="2" charset="-122"/>
              </a:rPr>
              <a:t>2</a:t>
            </a:r>
            <a:r>
              <a:rPr lang="en-US" altLang="en-US" dirty="0">
                <a:ea typeface="宋体" panose="02010600030101010101" pitchFamily="2" charset="-122"/>
              </a:rPr>
              <a:t>, ⋯,</a:t>
            </a:r>
            <a:r>
              <a:rPr lang="en-US" altLang="en-US" dirty="0" err="1">
                <a:ea typeface="宋体" panose="02010600030101010101" pitchFamily="2" charset="-122"/>
              </a:rPr>
              <a:t>v’</a:t>
            </a:r>
            <a:r>
              <a:rPr lang="en-US" altLang="en-US" baseline="-25000" dirty="0" err="1">
                <a:ea typeface="宋体" panose="02010600030101010101" pitchFamily="2" charset="-122"/>
              </a:rPr>
              <a:t>n</a:t>
            </a:r>
            <a:r>
              <a:rPr lang="en-US" altLang="en-US" dirty="0">
                <a:ea typeface="宋体" panose="02010600030101010101" pitchFamily="2" charset="-122"/>
              </a:rPr>
              <a:t>)，</a:t>
            </a:r>
            <a:r>
              <a:rPr lang="en-US" altLang="en-US" dirty="0" err="1">
                <a:ea typeface="宋体" panose="02010600030101010101" pitchFamily="2" charset="-122"/>
              </a:rPr>
              <a:t>使得该线性序列不仅</a:t>
            </a:r>
            <a:r>
              <a:rPr lang="en-US" altLang="en-US" b="1" dirty="0" err="1">
                <a:ea typeface="宋体" panose="02010600030101010101" pitchFamily="2" charset="-122"/>
              </a:rPr>
              <a:t>保持</a:t>
            </a:r>
            <a:r>
              <a:rPr lang="en-US" altLang="en-US" b="1" dirty="0" err="1">
                <a:solidFill>
                  <a:schemeClr val="accent6">
                    <a:lumMod val="50000"/>
                  </a:schemeClr>
                </a:solidFill>
                <a:ea typeface="宋体" panose="02010600030101010101" pitchFamily="2" charset="-122"/>
              </a:rPr>
              <a:t>原来</a:t>
            </a:r>
            <a:r>
              <a:rPr lang="en-US" altLang="en-US" dirty="0" err="1">
                <a:ea typeface="宋体" panose="02010600030101010101" pitchFamily="2" charset="-122"/>
              </a:rPr>
              <a:t>有向图中</a:t>
            </a:r>
            <a:r>
              <a:rPr lang="en-US" altLang="en-US" b="1" dirty="0" err="1">
                <a:solidFill>
                  <a:schemeClr val="accent6">
                    <a:lumMod val="50000"/>
                  </a:schemeClr>
                </a:solidFill>
                <a:ea typeface="宋体" panose="02010600030101010101" pitchFamily="2" charset="-122"/>
              </a:rPr>
              <a:t>顶点之间的优先关系</a:t>
            </a:r>
            <a:r>
              <a:rPr lang="en-US" altLang="en-US" dirty="0" err="1">
                <a:ea typeface="宋体" panose="02010600030101010101" pitchFamily="2" charset="-122"/>
              </a:rPr>
              <a:t>，而且对原图中没有优先关系的顶点之间也</a:t>
            </a:r>
            <a:r>
              <a:rPr lang="en-US" altLang="en-US" b="1" dirty="0" err="1">
                <a:ea typeface="宋体" panose="02010600030101010101" pitchFamily="2" charset="-122"/>
              </a:rPr>
              <a:t>建立</a:t>
            </a:r>
            <a:r>
              <a:rPr lang="en-US" altLang="en-US" dirty="0" err="1">
                <a:ea typeface="宋体" panose="02010600030101010101" pitchFamily="2" charset="-122"/>
              </a:rPr>
              <a:t>一种</a:t>
            </a:r>
            <a:r>
              <a:rPr lang="en-US" altLang="en-US" b="1" dirty="0">
                <a:solidFill>
                  <a:schemeClr val="accent6">
                    <a:lumMod val="50000"/>
                  </a:schemeClr>
                </a:solidFill>
                <a:ea typeface="宋体" panose="02010600030101010101" pitchFamily="2" charset="-122"/>
              </a:rPr>
              <a:t>(</a:t>
            </a:r>
            <a:r>
              <a:rPr lang="en-US" altLang="en-US" b="1" dirty="0" err="1">
                <a:solidFill>
                  <a:schemeClr val="accent6">
                    <a:lumMod val="50000"/>
                  </a:schemeClr>
                </a:solidFill>
                <a:ea typeface="宋体" panose="02010600030101010101" pitchFamily="2" charset="-122"/>
              </a:rPr>
              <a:t>人为的</a:t>
            </a:r>
            <a:r>
              <a:rPr lang="en-US" altLang="en-US" b="1" dirty="0">
                <a:solidFill>
                  <a:schemeClr val="accent6">
                    <a:lumMod val="50000"/>
                  </a:schemeClr>
                </a:solidFill>
                <a:ea typeface="宋体" panose="02010600030101010101" pitchFamily="2" charset="-122"/>
              </a:rPr>
              <a:t>)</a:t>
            </a:r>
            <a:r>
              <a:rPr lang="en-US" altLang="en-US" b="1" dirty="0" err="1">
                <a:solidFill>
                  <a:schemeClr val="accent6">
                    <a:lumMod val="50000"/>
                  </a:schemeClr>
                </a:solidFill>
                <a:ea typeface="宋体" panose="02010600030101010101" pitchFamily="2" charset="-122"/>
              </a:rPr>
              <a:t>优先关系</a:t>
            </a:r>
            <a:r>
              <a:rPr lang="en-US" altLang="en-US" dirty="0">
                <a:solidFill>
                  <a:schemeClr val="accent6">
                    <a:lumMod val="50000"/>
                  </a:schemeClr>
                </a:solidFill>
                <a:ea typeface="宋体" panose="02010600030101010101" pitchFamily="2" charset="-122"/>
              </a:rPr>
              <a:t>    </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grpSp>
        <p:nvGrpSpPr>
          <p:cNvPr id="5" name="Group 49"/>
          <p:cNvGrpSpPr>
            <a:grpSpLocks/>
          </p:cNvGrpSpPr>
          <p:nvPr/>
        </p:nvGrpSpPr>
        <p:grpSpPr bwMode="auto">
          <a:xfrm>
            <a:off x="584771" y="3870027"/>
            <a:ext cx="2590800" cy="1520825"/>
            <a:chOff x="800" y="2154"/>
            <a:chExt cx="1632" cy="958"/>
          </a:xfrm>
        </p:grpSpPr>
        <p:sp>
          <p:nvSpPr>
            <p:cNvPr id="6" name="Line 4" descr="羊皮纸"/>
            <p:cNvSpPr>
              <a:spLocks noChangeShapeType="1"/>
            </p:cNvSpPr>
            <p:nvPr/>
          </p:nvSpPr>
          <p:spPr bwMode="auto">
            <a:xfrm flipV="1">
              <a:off x="1016" y="2360"/>
              <a:ext cx="464" cy="232"/>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 name="Oval 5" descr="羊皮纸"/>
            <p:cNvSpPr>
              <a:spLocks noChangeArrowheads="1"/>
            </p:cNvSpPr>
            <p:nvPr/>
          </p:nvSpPr>
          <p:spPr bwMode="auto">
            <a:xfrm>
              <a:off x="1472" y="2200"/>
              <a:ext cx="256" cy="248"/>
            </a:xfrm>
            <a:prstGeom prst="ellipse">
              <a:avLst/>
            </a:prstGeom>
            <a:blipFill dpi="0" rotWithShape="0">
              <a:blip r:embed="rId3"/>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8" name="Line 6" descr="羊皮纸"/>
            <p:cNvSpPr>
              <a:spLocks noChangeShapeType="1"/>
            </p:cNvSpPr>
            <p:nvPr/>
          </p:nvSpPr>
          <p:spPr bwMode="auto">
            <a:xfrm>
              <a:off x="1032" y="2712"/>
              <a:ext cx="456" cy="24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9" name="Oval 7" descr="羊皮纸"/>
            <p:cNvSpPr>
              <a:spLocks noChangeArrowheads="1"/>
            </p:cNvSpPr>
            <p:nvPr/>
          </p:nvSpPr>
          <p:spPr bwMode="auto">
            <a:xfrm flipV="1">
              <a:off x="1472" y="2848"/>
              <a:ext cx="256" cy="248"/>
            </a:xfrm>
            <a:prstGeom prst="ellipse">
              <a:avLst/>
            </a:prstGeom>
            <a:blipFill dpi="0" rotWithShape="0">
              <a:blip r:embed="rId3"/>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0" name="Line 8" descr="羊皮纸"/>
            <p:cNvSpPr>
              <a:spLocks noChangeShapeType="1"/>
            </p:cNvSpPr>
            <p:nvPr/>
          </p:nvSpPr>
          <p:spPr bwMode="auto">
            <a:xfrm flipV="1">
              <a:off x="1728" y="2720"/>
              <a:ext cx="464" cy="232"/>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1" name="Line 9" descr="羊皮纸"/>
            <p:cNvSpPr>
              <a:spLocks noChangeShapeType="1"/>
            </p:cNvSpPr>
            <p:nvPr/>
          </p:nvSpPr>
          <p:spPr bwMode="auto">
            <a:xfrm>
              <a:off x="1728" y="2376"/>
              <a:ext cx="456" cy="24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2" name="Oval 10" descr="羊皮纸"/>
            <p:cNvSpPr>
              <a:spLocks noChangeArrowheads="1"/>
            </p:cNvSpPr>
            <p:nvPr/>
          </p:nvSpPr>
          <p:spPr bwMode="auto">
            <a:xfrm flipV="1">
              <a:off x="2176" y="2560"/>
              <a:ext cx="256" cy="248"/>
            </a:xfrm>
            <a:prstGeom prst="ellipse">
              <a:avLst/>
            </a:prstGeom>
            <a:blipFill dpi="0" rotWithShape="0">
              <a:blip r:embed="rId3"/>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Oval 11" descr="羊皮纸"/>
            <p:cNvSpPr>
              <a:spLocks noChangeArrowheads="1"/>
            </p:cNvSpPr>
            <p:nvPr/>
          </p:nvSpPr>
          <p:spPr bwMode="auto">
            <a:xfrm>
              <a:off x="800" y="2536"/>
              <a:ext cx="256" cy="248"/>
            </a:xfrm>
            <a:prstGeom prst="ellipse">
              <a:avLst/>
            </a:prstGeom>
            <a:blipFill dpi="0" rotWithShape="0">
              <a:blip r:embed="rId3"/>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Text Box 12" descr="羊皮纸"/>
            <p:cNvSpPr txBox="1">
              <a:spLocks noChangeArrowheads="1"/>
            </p:cNvSpPr>
            <p:nvPr/>
          </p:nvSpPr>
          <p:spPr bwMode="auto">
            <a:xfrm>
              <a:off x="822" y="2490"/>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1</a:t>
              </a:r>
            </a:p>
          </p:txBody>
        </p:sp>
        <p:sp>
          <p:nvSpPr>
            <p:cNvPr id="15" name="Text Box 13" descr="羊皮纸"/>
            <p:cNvSpPr txBox="1">
              <a:spLocks noChangeArrowheads="1"/>
            </p:cNvSpPr>
            <p:nvPr/>
          </p:nvSpPr>
          <p:spPr bwMode="auto">
            <a:xfrm>
              <a:off x="1502" y="28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2</a:t>
              </a:r>
            </a:p>
          </p:txBody>
        </p:sp>
        <p:sp>
          <p:nvSpPr>
            <p:cNvPr id="16" name="Text Box 14" descr="羊皮纸"/>
            <p:cNvSpPr txBox="1">
              <a:spLocks noChangeArrowheads="1"/>
            </p:cNvSpPr>
            <p:nvPr/>
          </p:nvSpPr>
          <p:spPr bwMode="auto">
            <a:xfrm>
              <a:off x="1502" y="2154"/>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3</a:t>
              </a:r>
            </a:p>
          </p:txBody>
        </p:sp>
        <p:sp>
          <p:nvSpPr>
            <p:cNvPr id="17" name="Text Box 15" descr="羊皮纸"/>
            <p:cNvSpPr txBox="1">
              <a:spLocks noChangeArrowheads="1"/>
            </p:cNvSpPr>
            <p:nvPr/>
          </p:nvSpPr>
          <p:spPr bwMode="auto">
            <a:xfrm>
              <a:off x="2190" y="2514"/>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4</a:t>
              </a:r>
            </a:p>
          </p:txBody>
        </p:sp>
      </p:grpSp>
      <p:sp>
        <p:nvSpPr>
          <p:cNvPr id="18" name="AutoShape 16"/>
          <p:cNvSpPr>
            <a:spLocks noChangeArrowheads="1"/>
          </p:cNvSpPr>
          <p:nvPr/>
        </p:nvSpPr>
        <p:spPr bwMode="auto">
          <a:xfrm>
            <a:off x="3200971" y="4539952"/>
            <a:ext cx="1257300" cy="266700"/>
          </a:xfrm>
          <a:prstGeom prst="rightArrow">
            <a:avLst>
              <a:gd name="adj1" fmla="val 50000"/>
              <a:gd name="adj2" fmla="val 117857"/>
            </a:avLst>
          </a:prstGeom>
          <a:gradFill rotWithShape="0">
            <a:gsLst>
              <a:gs pos="0">
                <a:srgbClr val="8488C4"/>
              </a:gs>
              <a:gs pos="53000">
                <a:srgbClr val="D4DEFF"/>
              </a:gs>
              <a:gs pos="83000">
                <a:srgbClr val="D4DEFF"/>
              </a:gs>
              <a:gs pos="100000">
                <a:srgbClr val="96AB94"/>
              </a:gs>
            </a:gsLst>
            <a:lin ang="0" scaled="0"/>
          </a:gradFill>
          <a:ln w="9525">
            <a:noFill/>
            <a:miter lim="800000"/>
            <a:headEnd/>
            <a:tailEnd/>
          </a:ln>
          <a:effectLst/>
        </p:spPr>
        <p:txBody>
          <a:bodyPr wrap="none" anchor="ctr"/>
          <a:lstStyle/>
          <a:p>
            <a:pPr>
              <a:defRPr/>
            </a:pPr>
            <a:endParaRPr lang="zh-CN" altLang="en-US"/>
          </a:p>
        </p:txBody>
      </p:sp>
      <p:sp>
        <p:nvSpPr>
          <p:cNvPr id="19" name="Text Box 17"/>
          <p:cNvSpPr txBox="1">
            <a:spLocks noChangeArrowheads="1"/>
          </p:cNvSpPr>
          <p:nvPr/>
        </p:nvSpPr>
        <p:spPr bwMode="auto">
          <a:xfrm>
            <a:off x="3022675" y="4057908"/>
            <a:ext cx="1627369" cy="523220"/>
          </a:xfrm>
          <a:prstGeom prst="rect">
            <a:avLst/>
          </a:prstGeom>
          <a:noFill/>
          <a:ln w="9525">
            <a:noFill/>
            <a:miter lim="800000"/>
            <a:headEnd/>
            <a:tailEnd/>
          </a:ln>
          <a:effectLst/>
        </p:spPr>
        <p:txBody>
          <a:bodyPr wrap="none">
            <a:spAutoFit/>
          </a:bodyPr>
          <a:lstStyle/>
          <a:p>
            <a:pPr>
              <a:defRPr/>
            </a:pPr>
            <a:r>
              <a:rPr kumimoji="1" lang="zh-CN" altLang="en-US" sz="2800" b="1" dirty="0">
                <a:solidFill>
                  <a:schemeClr val="accent6">
                    <a:lumMod val="50000"/>
                  </a:schemeClr>
                </a:solidFill>
              </a:rPr>
              <a:t>拓扑排序</a:t>
            </a:r>
          </a:p>
        </p:txBody>
      </p:sp>
      <p:grpSp>
        <p:nvGrpSpPr>
          <p:cNvPr id="20" name="Group 50"/>
          <p:cNvGrpSpPr>
            <a:grpSpLocks/>
          </p:cNvGrpSpPr>
          <p:nvPr/>
        </p:nvGrpSpPr>
        <p:grpSpPr bwMode="auto">
          <a:xfrm>
            <a:off x="4385790" y="5188973"/>
            <a:ext cx="2590800" cy="1520825"/>
            <a:chOff x="3384" y="2170"/>
            <a:chExt cx="1632" cy="958"/>
          </a:xfrm>
        </p:grpSpPr>
        <p:sp>
          <p:nvSpPr>
            <p:cNvPr id="21" name="Line 19" descr="羊皮纸"/>
            <p:cNvSpPr>
              <a:spLocks noChangeShapeType="1"/>
            </p:cNvSpPr>
            <p:nvPr/>
          </p:nvSpPr>
          <p:spPr bwMode="auto">
            <a:xfrm flipV="1">
              <a:off x="3600" y="2376"/>
              <a:ext cx="464" cy="232"/>
            </a:xfrm>
            <a:prstGeom prst="line">
              <a:avLst/>
            </a:prstGeom>
            <a:noFill/>
            <a:ln w="25400">
              <a:solidFill>
                <a:srgbClr val="00008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22" name="Oval 20" descr="羊皮纸"/>
            <p:cNvSpPr>
              <a:spLocks noChangeArrowheads="1"/>
            </p:cNvSpPr>
            <p:nvPr/>
          </p:nvSpPr>
          <p:spPr bwMode="auto">
            <a:xfrm>
              <a:off x="4056" y="2205"/>
              <a:ext cx="256" cy="248"/>
            </a:xfrm>
            <a:prstGeom prst="ellipse">
              <a:avLst/>
            </a:prstGeom>
            <a:blipFill dpi="0" rotWithShape="1">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3" name="Line 21" descr="羊皮纸"/>
            <p:cNvSpPr>
              <a:spLocks noChangeShapeType="1"/>
            </p:cNvSpPr>
            <p:nvPr/>
          </p:nvSpPr>
          <p:spPr bwMode="auto">
            <a:xfrm>
              <a:off x="3616" y="2728"/>
              <a:ext cx="456" cy="248"/>
            </a:xfrm>
            <a:prstGeom prst="line">
              <a:avLst/>
            </a:prstGeom>
            <a:noFill/>
            <a:ln w="25400">
              <a:solidFill>
                <a:srgbClr val="00008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24" name="Oval 22" descr="羊皮纸"/>
            <p:cNvSpPr>
              <a:spLocks noChangeArrowheads="1"/>
            </p:cNvSpPr>
            <p:nvPr/>
          </p:nvSpPr>
          <p:spPr bwMode="auto">
            <a:xfrm flipV="1">
              <a:off x="4056" y="2853"/>
              <a:ext cx="256" cy="248"/>
            </a:xfrm>
            <a:prstGeom prst="ellipse">
              <a:avLst/>
            </a:prstGeom>
            <a:blipFill dpi="0" rotWithShape="1">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5" name="Line 23" descr="羊皮纸"/>
            <p:cNvSpPr>
              <a:spLocks noChangeShapeType="1"/>
            </p:cNvSpPr>
            <p:nvPr/>
          </p:nvSpPr>
          <p:spPr bwMode="auto">
            <a:xfrm flipV="1">
              <a:off x="4312" y="2736"/>
              <a:ext cx="464" cy="232"/>
            </a:xfrm>
            <a:prstGeom prst="line">
              <a:avLst/>
            </a:prstGeom>
            <a:noFill/>
            <a:ln w="25400">
              <a:solidFill>
                <a:srgbClr val="00008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26" name="Line 24" descr="羊皮纸"/>
            <p:cNvSpPr>
              <a:spLocks noChangeShapeType="1"/>
            </p:cNvSpPr>
            <p:nvPr/>
          </p:nvSpPr>
          <p:spPr bwMode="auto">
            <a:xfrm>
              <a:off x="4312" y="2392"/>
              <a:ext cx="456" cy="248"/>
            </a:xfrm>
            <a:prstGeom prst="line">
              <a:avLst/>
            </a:prstGeom>
            <a:noFill/>
            <a:ln w="25400">
              <a:solidFill>
                <a:srgbClr val="00008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27" name="Oval 25" descr="羊皮纸"/>
            <p:cNvSpPr>
              <a:spLocks noChangeArrowheads="1"/>
            </p:cNvSpPr>
            <p:nvPr/>
          </p:nvSpPr>
          <p:spPr bwMode="auto">
            <a:xfrm flipV="1">
              <a:off x="4760" y="2576"/>
              <a:ext cx="256" cy="248"/>
            </a:xfrm>
            <a:prstGeom prst="ellipse">
              <a:avLst/>
            </a:prstGeom>
            <a:blipFill dpi="0" rotWithShape="1">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8" name="Oval 26" descr="羊皮纸"/>
            <p:cNvSpPr>
              <a:spLocks noChangeArrowheads="1"/>
            </p:cNvSpPr>
            <p:nvPr/>
          </p:nvSpPr>
          <p:spPr bwMode="auto">
            <a:xfrm>
              <a:off x="3384" y="2541"/>
              <a:ext cx="256" cy="248"/>
            </a:xfrm>
            <a:prstGeom prst="ellipse">
              <a:avLst/>
            </a:prstGeom>
            <a:blipFill dpi="0" rotWithShape="1">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9" name="Text Box 27" descr="羊皮纸"/>
            <p:cNvSpPr txBox="1">
              <a:spLocks noChangeArrowheads="1"/>
            </p:cNvSpPr>
            <p:nvPr/>
          </p:nvSpPr>
          <p:spPr bwMode="auto">
            <a:xfrm>
              <a:off x="4774" y="2530"/>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4</a:t>
              </a:r>
            </a:p>
          </p:txBody>
        </p:sp>
        <p:sp>
          <p:nvSpPr>
            <p:cNvPr id="30" name="Line 28" descr="羊皮纸"/>
            <p:cNvSpPr>
              <a:spLocks noChangeShapeType="1"/>
            </p:cNvSpPr>
            <p:nvPr/>
          </p:nvSpPr>
          <p:spPr bwMode="auto">
            <a:xfrm flipH="1" flipV="1">
              <a:off x="4184" y="2464"/>
              <a:ext cx="0" cy="392"/>
            </a:xfrm>
            <a:prstGeom prst="line">
              <a:avLst/>
            </a:prstGeom>
            <a:noFill/>
            <a:ln w="25400">
              <a:solidFill>
                <a:srgbClr val="008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1" name="Text Box 29" descr="羊皮纸"/>
            <p:cNvSpPr txBox="1">
              <a:spLocks noChangeArrowheads="1"/>
            </p:cNvSpPr>
            <p:nvPr/>
          </p:nvSpPr>
          <p:spPr bwMode="auto">
            <a:xfrm>
              <a:off x="3406" y="2506"/>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1</a:t>
              </a:r>
            </a:p>
          </p:txBody>
        </p:sp>
        <p:sp>
          <p:nvSpPr>
            <p:cNvPr id="32" name="Text Box 30" descr="羊皮纸"/>
            <p:cNvSpPr txBox="1">
              <a:spLocks noChangeArrowheads="1"/>
            </p:cNvSpPr>
            <p:nvPr/>
          </p:nvSpPr>
          <p:spPr bwMode="auto">
            <a:xfrm>
              <a:off x="4086" y="2818"/>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2</a:t>
              </a:r>
            </a:p>
          </p:txBody>
        </p:sp>
        <p:sp>
          <p:nvSpPr>
            <p:cNvPr id="33" name="Text Box 31" descr="羊皮纸"/>
            <p:cNvSpPr txBox="1">
              <a:spLocks noChangeArrowheads="1"/>
            </p:cNvSpPr>
            <p:nvPr/>
          </p:nvSpPr>
          <p:spPr bwMode="auto">
            <a:xfrm>
              <a:off x="4086" y="2170"/>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3</a:t>
              </a:r>
            </a:p>
          </p:txBody>
        </p:sp>
      </p:grpSp>
      <p:grpSp>
        <p:nvGrpSpPr>
          <p:cNvPr id="34" name="Group 51"/>
          <p:cNvGrpSpPr>
            <a:grpSpLocks/>
          </p:cNvGrpSpPr>
          <p:nvPr/>
        </p:nvGrpSpPr>
        <p:grpSpPr bwMode="auto">
          <a:xfrm>
            <a:off x="4720407" y="4224191"/>
            <a:ext cx="4064000" cy="1003300"/>
            <a:chOff x="2504" y="3240"/>
            <a:chExt cx="2560" cy="632"/>
          </a:xfrm>
        </p:grpSpPr>
        <p:sp>
          <p:nvSpPr>
            <p:cNvPr id="35" name="Freeform 33"/>
            <p:cNvSpPr>
              <a:spLocks/>
            </p:cNvSpPr>
            <p:nvPr/>
          </p:nvSpPr>
          <p:spPr bwMode="auto">
            <a:xfrm flipV="1">
              <a:off x="3464" y="3624"/>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 name="T14" fmla="*/ 0 60000 65536"/>
                <a:gd name="T15" fmla="*/ 0 60000 65536"/>
                <a:gd name="T16" fmla="*/ 0 60000 65536"/>
                <a:gd name="T17" fmla="*/ 0 60000 65536"/>
                <a:gd name="T18" fmla="*/ 0 60000 65536"/>
                <a:gd name="T19" fmla="*/ 0 60000 65536"/>
                <a:gd name="T20" fmla="*/ 0 60000 65536"/>
                <a:gd name="T21" fmla="*/ 0 w 1360"/>
                <a:gd name="T22" fmla="*/ 0 h 248"/>
                <a:gd name="T23" fmla="*/ 1360 w 1360"/>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endParaRPr lang="zh-CN" altLang="en-US">
                <a:latin typeface="+mn-lt"/>
                <a:ea typeface="+mn-ea"/>
              </a:endParaRPr>
            </a:p>
          </p:txBody>
        </p:sp>
        <p:sp>
          <p:nvSpPr>
            <p:cNvPr id="36" name="Line 34"/>
            <p:cNvSpPr>
              <a:spLocks noChangeShapeType="1"/>
            </p:cNvSpPr>
            <p:nvPr/>
          </p:nvSpPr>
          <p:spPr bwMode="auto">
            <a:xfrm>
              <a:off x="2752" y="3568"/>
              <a:ext cx="536" cy="8"/>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37" name="Oval 35" descr="羊皮纸"/>
            <p:cNvSpPr>
              <a:spLocks noChangeArrowheads="1"/>
            </p:cNvSpPr>
            <p:nvPr/>
          </p:nvSpPr>
          <p:spPr bwMode="auto">
            <a:xfrm>
              <a:off x="4056" y="3448"/>
              <a:ext cx="256" cy="24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 name="Oval 36" descr="羊皮纸"/>
            <p:cNvSpPr>
              <a:spLocks noChangeArrowheads="1"/>
            </p:cNvSpPr>
            <p:nvPr/>
          </p:nvSpPr>
          <p:spPr bwMode="auto">
            <a:xfrm flipV="1">
              <a:off x="3288" y="3448"/>
              <a:ext cx="256" cy="24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9" name="Line 37"/>
            <p:cNvSpPr>
              <a:spLocks noChangeShapeType="1"/>
            </p:cNvSpPr>
            <p:nvPr/>
          </p:nvSpPr>
          <p:spPr bwMode="auto">
            <a:xfrm flipV="1">
              <a:off x="4328" y="3576"/>
              <a:ext cx="472" cy="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40" name="Oval 38" descr="羊皮纸"/>
            <p:cNvSpPr>
              <a:spLocks noChangeArrowheads="1"/>
            </p:cNvSpPr>
            <p:nvPr/>
          </p:nvSpPr>
          <p:spPr bwMode="auto">
            <a:xfrm flipV="1">
              <a:off x="4808" y="3440"/>
              <a:ext cx="256" cy="24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 name="Oval 39" descr="羊皮纸"/>
            <p:cNvSpPr>
              <a:spLocks noChangeArrowheads="1"/>
            </p:cNvSpPr>
            <p:nvPr/>
          </p:nvSpPr>
          <p:spPr bwMode="auto">
            <a:xfrm>
              <a:off x="2504" y="3448"/>
              <a:ext cx="256" cy="24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 name="Text Box 40" descr="羊皮纸"/>
            <p:cNvSpPr txBox="1">
              <a:spLocks noChangeArrowheads="1"/>
            </p:cNvSpPr>
            <p:nvPr/>
          </p:nvSpPr>
          <p:spPr bwMode="auto">
            <a:xfrm>
              <a:off x="4822" y="3394"/>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4</a:t>
              </a:r>
            </a:p>
          </p:txBody>
        </p:sp>
        <p:sp>
          <p:nvSpPr>
            <p:cNvPr id="43" name="Line 41"/>
            <p:cNvSpPr>
              <a:spLocks noChangeShapeType="1"/>
            </p:cNvSpPr>
            <p:nvPr/>
          </p:nvSpPr>
          <p:spPr bwMode="auto">
            <a:xfrm>
              <a:off x="3552" y="3568"/>
              <a:ext cx="496" cy="8"/>
            </a:xfrm>
            <a:prstGeom prst="line">
              <a:avLst/>
            </a:prstGeom>
            <a:noFill/>
            <a:ln w="25400">
              <a:solidFill>
                <a:srgbClr val="008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44" name="Text Box 42"/>
            <p:cNvSpPr txBox="1">
              <a:spLocks noChangeArrowheads="1"/>
            </p:cNvSpPr>
            <p:nvPr/>
          </p:nvSpPr>
          <p:spPr bwMode="auto">
            <a:xfrm>
              <a:off x="252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1</a:t>
              </a:r>
            </a:p>
          </p:txBody>
        </p:sp>
        <p:sp>
          <p:nvSpPr>
            <p:cNvPr id="45" name="Text Box 43"/>
            <p:cNvSpPr txBox="1">
              <a:spLocks noChangeArrowheads="1"/>
            </p:cNvSpPr>
            <p:nvPr/>
          </p:nvSpPr>
          <p:spPr bwMode="auto">
            <a:xfrm>
              <a:off x="332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2</a:t>
              </a:r>
            </a:p>
          </p:txBody>
        </p:sp>
        <p:sp>
          <p:nvSpPr>
            <p:cNvPr id="46" name="Text Box 44"/>
            <p:cNvSpPr txBox="1">
              <a:spLocks noChangeArrowheads="1"/>
            </p:cNvSpPr>
            <p:nvPr/>
          </p:nvSpPr>
          <p:spPr bwMode="auto">
            <a:xfrm>
              <a:off x="408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3</a:t>
              </a:r>
            </a:p>
          </p:txBody>
        </p:sp>
        <p:sp>
          <p:nvSpPr>
            <p:cNvPr id="47" name="Freeform 45"/>
            <p:cNvSpPr>
              <a:spLocks/>
            </p:cNvSpPr>
            <p:nvPr/>
          </p:nvSpPr>
          <p:spPr bwMode="auto">
            <a:xfrm>
              <a:off x="2712" y="3240"/>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 name="T14" fmla="*/ 0 60000 65536"/>
                <a:gd name="T15" fmla="*/ 0 60000 65536"/>
                <a:gd name="T16" fmla="*/ 0 60000 65536"/>
                <a:gd name="T17" fmla="*/ 0 60000 65536"/>
                <a:gd name="T18" fmla="*/ 0 60000 65536"/>
                <a:gd name="T19" fmla="*/ 0 60000 65536"/>
                <a:gd name="T20" fmla="*/ 0 60000 65536"/>
                <a:gd name="T21" fmla="*/ 0 w 1360"/>
                <a:gd name="T22" fmla="*/ 0 h 248"/>
                <a:gd name="T23" fmla="*/ 1360 w 1360"/>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endParaRPr lang="zh-CN" altLang="en-US">
                <a:latin typeface="+mn-lt"/>
                <a:ea typeface="+mn-ea"/>
              </a:endParaRPr>
            </a:p>
          </p:txBody>
        </p:sp>
      </p:grpSp>
      <p:sp>
        <p:nvSpPr>
          <p:cNvPr id="48" name="Text Box 46"/>
          <p:cNvSpPr txBox="1">
            <a:spLocks noChangeArrowheads="1"/>
          </p:cNvSpPr>
          <p:nvPr/>
        </p:nvSpPr>
        <p:spPr bwMode="auto">
          <a:xfrm>
            <a:off x="35496" y="5155902"/>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zh-CN" altLang="en-US" sz="2800" b="1">
                <a:solidFill>
                  <a:schemeClr val="accent6">
                    <a:lumMod val="50000"/>
                  </a:schemeClr>
                </a:solidFill>
                <a:latin typeface="+mn-lt"/>
                <a:ea typeface="+mn-ea"/>
              </a:rPr>
              <a:t>偏序关系</a:t>
            </a:r>
          </a:p>
        </p:txBody>
      </p:sp>
      <p:sp>
        <p:nvSpPr>
          <p:cNvPr id="49" name="Text Box 47"/>
          <p:cNvSpPr txBox="1">
            <a:spLocks noChangeArrowheads="1"/>
          </p:cNvSpPr>
          <p:nvPr/>
        </p:nvSpPr>
        <p:spPr bwMode="auto">
          <a:xfrm>
            <a:off x="6798088" y="3856309"/>
            <a:ext cx="1624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kumimoji="1" lang="zh-CN" altLang="en-US" sz="2800" b="1">
                <a:solidFill>
                  <a:schemeClr val="accent6">
                    <a:lumMod val="50000"/>
                  </a:schemeClr>
                </a:solidFill>
                <a:latin typeface="+mn-lt"/>
                <a:ea typeface="+mn-ea"/>
              </a:rPr>
              <a:t>全序关系</a:t>
            </a:r>
          </a:p>
        </p:txBody>
      </p:sp>
    </p:spTree>
    <p:extLst>
      <p:ext uri="{BB962C8B-B14F-4D97-AF65-F5344CB8AC3E}">
        <p14:creationId xmlns:p14="http://schemas.microsoft.com/office/powerpoint/2010/main" val="103319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48" grpId="0"/>
      <p:bldP spid="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图的顶点排序：</a:t>
            </a:r>
            <a:r>
              <a:rPr lang="en-US" altLang="en-US">
                <a:ea typeface="宋体" panose="02010600030101010101" pitchFamily="2" charset="-122"/>
              </a:rPr>
              <a:t>拓扑排序</a:t>
            </a:r>
            <a:endParaRPr lang="zh-CN" altLang="en-US"/>
          </a:p>
        </p:txBody>
      </p:sp>
      <p:sp>
        <p:nvSpPr>
          <p:cNvPr id="3" name="内容占位符 2"/>
          <p:cNvSpPr>
            <a:spLocks noGrp="1"/>
          </p:cNvSpPr>
          <p:nvPr>
            <p:ph idx="1"/>
          </p:nvPr>
        </p:nvSpPr>
        <p:spPr/>
        <p:txBody>
          <a:bodyPr/>
          <a:lstStyle/>
          <a:p>
            <a:r>
              <a:rPr lang="en-US" altLang="zh-CN" b="1">
                <a:solidFill>
                  <a:srgbClr val="0000FF"/>
                </a:solidFill>
              </a:rPr>
              <a:t>DAG</a:t>
            </a:r>
            <a:r>
              <a:rPr lang="en-US" altLang="en-US" b="1">
                <a:solidFill>
                  <a:srgbClr val="0000FF"/>
                </a:solidFill>
                <a:ea typeface="宋体" panose="02010600030101010101" pitchFamily="2" charset="-122"/>
              </a:rPr>
              <a:t>/AOV</a:t>
            </a:r>
            <a:r>
              <a:rPr lang="zh-CN" altLang="en-US" b="1">
                <a:solidFill>
                  <a:srgbClr val="0000FF"/>
                </a:solidFill>
              </a:rPr>
              <a:t>网</a:t>
            </a:r>
            <a:r>
              <a:rPr lang="en-US" altLang="en-US" b="1">
                <a:solidFill>
                  <a:srgbClr val="0000FF"/>
                </a:solidFill>
                <a:ea typeface="宋体" panose="02010600030101010101" pitchFamily="2" charset="-122"/>
              </a:rPr>
              <a:t>的拓扑排序</a:t>
            </a:r>
            <a:r>
              <a:rPr lang="en-US" altLang="en-US">
                <a:ea typeface="宋体" panose="02010600030101010101" pitchFamily="2" charset="-122"/>
              </a:rPr>
              <a:t>：构造顶点的一个线性序列</a:t>
            </a:r>
            <a:r>
              <a:rPr lang="zh-CN" altLang="en-US">
                <a:ea typeface="宋体" panose="02010600030101010101" pitchFamily="2" charset="-122"/>
              </a:rPr>
              <a:t>，</a:t>
            </a:r>
            <a:r>
              <a:rPr lang="en-US" altLang="en-US">
                <a:ea typeface="宋体" panose="02010600030101010101" pitchFamily="2" charset="-122"/>
              </a:rPr>
              <a:t>使得该线性序列保持原来有向图中顶点之间的优先关系</a:t>
            </a:r>
            <a:endParaRPr lang="en-US" altLang="zh-CN">
              <a:ea typeface="宋体" panose="02010600030101010101" pitchFamily="2" charset="-122"/>
            </a:endParaRPr>
          </a:p>
          <a:p>
            <a:r>
              <a:rPr lang="zh-CN" altLang="en-US"/>
              <a:t>应用举例：</a:t>
            </a:r>
            <a:endParaRPr lang="en-US" altLang="zh-CN"/>
          </a:p>
          <a:p>
            <a:pPr lvl="1"/>
            <a:r>
              <a:rPr lang="zh-CN" altLang="en-US" sz="3200"/>
              <a:t>看病流程</a:t>
            </a:r>
            <a:endParaRPr lang="en-US" altLang="zh-CN" sz="3200"/>
          </a:p>
          <a:p>
            <a:pPr lvl="1"/>
            <a:r>
              <a:rPr lang="zh-CN" altLang="en-US" sz="3200"/>
              <a:t>选课流程</a:t>
            </a:r>
            <a:endParaRPr lang="en-US" altLang="zh-CN" sz="3200"/>
          </a:p>
          <a:p>
            <a:pPr lvl="1"/>
            <a:r>
              <a:rPr lang="zh-CN" altLang="en-US" sz="3200"/>
              <a:t>工程步骤安排</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grpSp>
        <p:nvGrpSpPr>
          <p:cNvPr id="5" name="Group 49"/>
          <p:cNvGrpSpPr>
            <a:grpSpLocks/>
          </p:cNvGrpSpPr>
          <p:nvPr/>
        </p:nvGrpSpPr>
        <p:grpSpPr bwMode="auto">
          <a:xfrm>
            <a:off x="578239" y="4972050"/>
            <a:ext cx="2590800" cy="1520825"/>
            <a:chOff x="800" y="2154"/>
            <a:chExt cx="1632" cy="958"/>
          </a:xfrm>
        </p:grpSpPr>
        <p:sp>
          <p:nvSpPr>
            <p:cNvPr id="6" name="Line 4" descr="羊皮纸"/>
            <p:cNvSpPr>
              <a:spLocks noChangeShapeType="1"/>
            </p:cNvSpPr>
            <p:nvPr/>
          </p:nvSpPr>
          <p:spPr bwMode="auto">
            <a:xfrm flipV="1">
              <a:off x="1016" y="2360"/>
              <a:ext cx="464" cy="232"/>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 name="Oval 5" descr="羊皮纸"/>
            <p:cNvSpPr>
              <a:spLocks noChangeArrowheads="1"/>
            </p:cNvSpPr>
            <p:nvPr/>
          </p:nvSpPr>
          <p:spPr bwMode="auto">
            <a:xfrm>
              <a:off x="1472" y="2200"/>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8" name="Line 6" descr="羊皮纸"/>
            <p:cNvSpPr>
              <a:spLocks noChangeShapeType="1"/>
            </p:cNvSpPr>
            <p:nvPr/>
          </p:nvSpPr>
          <p:spPr bwMode="auto">
            <a:xfrm>
              <a:off x="1032" y="2712"/>
              <a:ext cx="456" cy="24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9" name="Oval 7" descr="羊皮纸"/>
            <p:cNvSpPr>
              <a:spLocks noChangeArrowheads="1"/>
            </p:cNvSpPr>
            <p:nvPr/>
          </p:nvSpPr>
          <p:spPr bwMode="auto">
            <a:xfrm flipV="1">
              <a:off x="1472" y="2848"/>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0" name="Line 8" descr="羊皮纸"/>
            <p:cNvSpPr>
              <a:spLocks noChangeShapeType="1"/>
            </p:cNvSpPr>
            <p:nvPr/>
          </p:nvSpPr>
          <p:spPr bwMode="auto">
            <a:xfrm flipV="1">
              <a:off x="1728" y="2720"/>
              <a:ext cx="464" cy="232"/>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1" name="Line 9" descr="羊皮纸"/>
            <p:cNvSpPr>
              <a:spLocks noChangeShapeType="1"/>
            </p:cNvSpPr>
            <p:nvPr/>
          </p:nvSpPr>
          <p:spPr bwMode="auto">
            <a:xfrm>
              <a:off x="1728" y="2376"/>
              <a:ext cx="456" cy="24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2" name="Oval 10" descr="羊皮纸"/>
            <p:cNvSpPr>
              <a:spLocks noChangeArrowheads="1"/>
            </p:cNvSpPr>
            <p:nvPr/>
          </p:nvSpPr>
          <p:spPr bwMode="auto">
            <a:xfrm flipV="1">
              <a:off x="2176" y="2560"/>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3" name="Oval 11" descr="羊皮纸"/>
            <p:cNvSpPr>
              <a:spLocks noChangeArrowheads="1"/>
            </p:cNvSpPr>
            <p:nvPr/>
          </p:nvSpPr>
          <p:spPr bwMode="auto">
            <a:xfrm>
              <a:off x="800" y="2536"/>
              <a:ext cx="256" cy="248"/>
            </a:xfrm>
            <a:prstGeom prst="ellipse">
              <a:avLst/>
            </a:prstGeom>
            <a:blipFill dpi="0" rotWithShape="0">
              <a:blip r:embed="rId2"/>
              <a:srcRect/>
              <a:tile tx="0" ty="0" sx="100000" sy="100000" flip="none" algn="tl"/>
            </a:blipFill>
            <a:ln w="9525">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4" name="Text Box 12" descr="羊皮纸"/>
            <p:cNvSpPr txBox="1">
              <a:spLocks noChangeArrowheads="1"/>
            </p:cNvSpPr>
            <p:nvPr/>
          </p:nvSpPr>
          <p:spPr bwMode="auto">
            <a:xfrm>
              <a:off x="822" y="2490"/>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1</a:t>
              </a:r>
            </a:p>
          </p:txBody>
        </p:sp>
        <p:sp>
          <p:nvSpPr>
            <p:cNvPr id="15" name="Text Box 13" descr="羊皮纸"/>
            <p:cNvSpPr txBox="1">
              <a:spLocks noChangeArrowheads="1"/>
            </p:cNvSpPr>
            <p:nvPr/>
          </p:nvSpPr>
          <p:spPr bwMode="auto">
            <a:xfrm>
              <a:off x="1502" y="28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2</a:t>
              </a:r>
            </a:p>
          </p:txBody>
        </p:sp>
        <p:sp>
          <p:nvSpPr>
            <p:cNvPr id="16" name="Text Box 14" descr="羊皮纸"/>
            <p:cNvSpPr txBox="1">
              <a:spLocks noChangeArrowheads="1"/>
            </p:cNvSpPr>
            <p:nvPr/>
          </p:nvSpPr>
          <p:spPr bwMode="auto">
            <a:xfrm>
              <a:off x="1502" y="2154"/>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3</a:t>
              </a:r>
            </a:p>
          </p:txBody>
        </p:sp>
        <p:sp>
          <p:nvSpPr>
            <p:cNvPr id="17" name="Text Box 15" descr="羊皮纸"/>
            <p:cNvSpPr txBox="1">
              <a:spLocks noChangeArrowheads="1"/>
            </p:cNvSpPr>
            <p:nvPr/>
          </p:nvSpPr>
          <p:spPr bwMode="auto">
            <a:xfrm>
              <a:off x="2190" y="2514"/>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4</a:t>
              </a:r>
            </a:p>
          </p:txBody>
        </p:sp>
      </p:grpSp>
      <p:sp>
        <p:nvSpPr>
          <p:cNvPr id="18" name="AutoShape 16"/>
          <p:cNvSpPr>
            <a:spLocks noChangeArrowheads="1"/>
          </p:cNvSpPr>
          <p:nvPr/>
        </p:nvSpPr>
        <p:spPr bwMode="auto">
          <a:xfrm>
            <a:off x="3338951" y="5641975"/>
            <a:ext cx="1257300" cy="266700"/>
          </a:xfrm>
          <a:prstGeom prst="rightArrow">
            <a:avLst>
              <a:gd name="adj1" fmla="val 50000"/>
              <a:gd name="adj2" fmla="val 117857"/>
            </a:avLst>
          </a:prstGeom>
          <a:gradFill rotWithShape="0">
            <a:gsLst>
              <a:gs pos="0">
                <a:srgbClr val="8488C4"/>
              </a:gs>
              <a:gs pos="53000">
                <a:srgbClr val="D4DEFF"/>
              </a:gs>
              <a:gs pos="83000">
                <a:srgbClr val="D4DEFF"/>
              </a:gs>
              <a:gs pos="100000">
                <a:srgbClr val="96AB94"/>
              </a:gs>
            </a:gsLst>
            <a:lin ang="0" scaled="0"/>
          </a:gradFill>
          <a:ln w="9525">
            <a:noFill/>
            <a:miter lim="800000"/>
            <a:headEnd/>
            <a:tailEnd/>
          </a:ln>
          <a:effectLst/>
        </p:spPr>
        <p:txBody>
          <a:bodyPr wrap="none" anchor="ctr"/>
          <a:lstStyle/>
          <a:p>
            <a:pPr>
              <a:defRPr/>
            </a:pPr>
            <a:endParaRPr lang="zh-CN" altLang="en-US"/>
          </a:p>
        </p:txBody>
      </p:sp>
      <p:sp>
        <p:nvSpPr>
          <p:cNvPr id="19" name="Text Box 17"/>
          <p:cNvSpPr txBox="1">
            <a:spLocks noChangeArrowheads="1"/>
          </p:cNvSpPr>
          <p:nvPr/>
        </p:nvSpPr>
        <p:spPr bwMode="auto">
          <a:xfrm>
            <a:off x="3171884" y="5173847"/>
            <a:ext cx="1627369" cy="523220"/>
          </a:xfrm>
          <a:prstGeom prst="rect">
            <a:avLst/>
          </a:prstGeom>
          <a:noFill/>
          <a:ln w="9525">
            <a:noFill/>
            <a:miter lim="800000"/>
            <a:headEnd/>
            <a:tailEnd/>
          </a:ln>
          <a:effectLst/>
        </p:spPr>
        <p:txBody>
          <a:bodyPr wrap="none">
            <a:spAutoFit/>
          </a:bodyPr>
          <a:lstStyle/>
          <a:p>
            <a:pPr>
              <a:defRPr/>
            </a:pPr>
            <a:r>
              <a:rPr kumimoji="1" lang="zh-CN" altLang="en-US" sz="2800" b="1" dirty="0">
                <a:solidFill>
                  <a:schemeClr val="accent6">
                    <a:lumMod val="50000"/>
                  </a:schemeClr>
                </a:solidFill>
              </a:rPr>
              <a:t>拓扑排序</a:t>
            </a:r>
          </a:p>
        </p:txBody>
      </p:sp>
      <p:grpSp>
        <p:nvGrpSpPr>
          <p:cNvPr id="20" name="Group 51"/>
          <p:cNvGrpSpPr>
            <a:grpSpLocks/>
          </p:cNvGrpSpPr>
          <p:nvPr/>
        </p:nvGrpSpPr>
        <p:grpSpPr bwMode="auto">
          <a:xfrm>
            <a:off x="4939808" y="4686157"/>
            <a:ext cx="4064000" cy="1003300"/>
            <a:chOff x="2504" y="3240"/>
            <a:chExt cx="2560" cy="632"/>
          </a:xfrm>
        </p:grpSpPr>
        <p:sp>
          <p:nvSpPr>
            <p:cNvPr id="21" name="Freeform 33"/>
            <p:cNvSpPr>
              <a:spLocks/>
            </p:cNvSpPr>
            <p:nvPr/>
          </p:nvSpPr>
          <p:spPr bwMode="auto">
            <a:xfrm flipV="1">
              <a:off x="3464" y="3624"/>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 name="T14" fmla="*/ 0 60000 65536"/>
                <a:gd name="T15" fmla="*/ 0 60000 65536"/>
                <a:gd name="T16" fmla="*/ 0 60000 65536"/>
                <a:gd name="T17" fmla="*/ 0 60000 65536"/>
                <a:gd name="T18" fmla="*/ 0 60000 65536"/>
                <a:gd name="T19" fmla="*/ 0 60000 65536"/>
                <a:gd name="T20" fmla="*/ 0 60000 65536"/>
                <a:gd name="T21" fmla="*/ 0 w 1360"/>
                <a:gd name="T22" fmla="*/ 0 h 248"/>
                <a:gd name="T23" fmla="*/ 1360 w 1360"/>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endParaRPr lang="zh-CN" altLang="en-US">
                <a:latin typeface="+mn-lt"/>
                <a:ea typeface="+mn-ea"/>
              </a:endParaRPr>
            </a:p>
          </p:txBody>
        </p:sp>
        <p:sp>
          <p:nvSpPr>
            <p:cNvPr id="22" name="Line 34"/>
            <p:cNvSpPr>
              <a:spLocks noChangeShapeType="1"/>
            </p:cNvSpPr>
            <p:nvPr/>
          </p:nvSpPr>
          <p:spPr bwMode="auto">
            <a:xfrm>
              <a:off x="2752" y="3568"/>
              <a:ext cx="536" cy="8"/>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3" name="Oval 35" descr="羊皮纸"/>
            <p:cNvSpPr>
              <a:spLocks noChangeArrowheads="1"/>
            </p:cNvSpPr>
            <p:nvPr/>
          </p:nvSpPr>
          <p:spPr bwMode="auto">
            <a:xfrm>
              <a:off x="4056"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4" name="Oval 36" descr="羊皮纸"/>
            <p:cNvSpPr>
              <a:spLocks noChangeArrowheads="1"/>
            </p:cNvSpPr>
            <p:nvPr/>
          </p:nvSpPr>
          <p:spPr bwMode="auto">
            <a:xfrm flipV="1">
              <a:off x="3288"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5" name="Line 37"/>
            <p:cNvSpPr>
              <a:spLocks noChangeShapeType="1"/>
            </p:cNvSpPr>
            <p:nvPr/>
          </p:nvSpPr>
          <p:spPr bwMode="auto">
            <a:xfrm flipV="1">
              <a:off x="4328" y="3576"/>
              <a:ext cx="472" cy="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6" name="Oval 38" descr="羊皮纸"/>
            <p:cNvSpPr>
              <a:spLocks noChangeArrowheads="1"/>
            </p:cNvSpPr>
            <p:nvPr/>
          </p:nvSpPr>
          <p:spPr bwMode="auto">
            <a:xfrm flipV="1">
              <a:off x="4808" y="3440"/>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7" name="Oval 39" descr="羊皮纸"/>
            <p:cNvSpPr>
              <a:spLocks noChangeArrowheads="1"/>
            </p:cNvSpPr>
            <p:nvPr/>
          </p:nvSpPr>
          <p:spPr bwMode="auto">
            <a:xfrm>
              <a:off x="2504"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8" name="Text Box 40" descr="羊皮纸"/>
            <p:cNvSpPr txBox="1">
              <a:spLocks noChangeArrowheads="1"/>
            </p:cNvSpPr>
            <p:nvPr/>
          </p:nvSpPr>
          <p:spPr bwMode="auto">
            <a:xfrm>
              <a:off x="4822" y="3394"/>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4</a:t>
              </a:r>
            </a:p>
          </p:txBody>
        </p:sp>
        <p:sp>
          <p:nvSpPr>
            <p:cNvPr id="29" name="Line 41"/>
            <p:cNvSpPr>
              <a:spLocks noChangeShapeType="1"/>
            </p:cNvSpPr>
            <p:nvPr/>
          </p:nvSpPr>
          <p:spPr bwMode="auto">
            <a:xfrm>
              <a:off x="3552" y="3568"/>
              <a:ext cx="496" cy="8"/>
            </a:xfrm>
            <a:prstGeom prst="line">
              <a:avLst/>
            </a:prstGeom>
            <a:noFill/>
            <a:ln w="25400">
              <a:solidFill>
                <a:srgbClr val="008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30" name="Text Box 42"/>
            <p:cNvSpPr txBox="1">
              <a:spLocks noChangeArrowheads="1"/>
            </p:cNvSpPr>
            <p:nvPr/>
          </p:nvSpPr>
          <p:spPr bwMode="auto">
            <a:xfrm>
              <a:off x="252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1</a:t>
              </a:r>
            </a:p>
          </p:txBody>
        </p:sp>
        <p:sp>
          <p:nvSpPr>
            <p:cNvPr id="31" name="Text Box 43"/>
            <p:cNvSpPr txBox="1">
              <a:spLocks noChangeArrowheads="1"/>
            </p:cNvSpPr>
            <p:nvPr/>
          </p:nvSpPr>
          <p:spPr bwMode="auto">
            <a:xfrm>
              <a:off x="332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2</a:t>
              </a:r>
            </a:p>
          </p:txBody>
        </p:sp>
        <p:sp>
          <p:nvSpPr>
            <p:cNvPr id="32" name="Text Box 44"/>
            <p:cNvSpPr txBox="1">
              <a:spLocks noChangeArrowheads="1"/>
            </p:cNvSpPr>
            <p:nvPr/>
          </p:nvSpPr>
          <p:spPr bwMode="auto">
            <a:xfrm>
              <a:off x="408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3</a:t>
              </a:r>
            </a:p>
          </p:txBody>
        </p:sp>
        <p:sp>
          <p:nvSpPr>
            <p:cNvPr id="33" name="Freeform 45"/>
            <p:cNvSpPr>
              <a:spLocks/>
            </p:cNvSpPr>
            <p:nvPr/>
          </p:nvSpPr>
          <p:spPr bwMode="auto">
            <a:xfrm>
              <a:off x="2712" y="3240"/>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 name="T14" fmla="*/ 0 60000 65536"/>
                <a:gd name="T15" fmla="*/ 0 60000 65536"/>
                <a:gd name="T16" fmla="*/ 0 60000 65536"/>
                <a:gd name="T17" fmla="*/ 0 60000 65536"/>
                <a:gd name="T18" fmla="*/ 0 60000 65536"/>
                <a:gd name="T19" fmla="*/ 0 60000 65536"/>
                <a:gd name="T20" fmla="*/ 0 60000 65536"/>
                <a:gd name="T21" fmla="*/ 0 w 1360"/>
                <a:gd name="T22" fmla="*/ 0 h 248"/>
                <a:gd name="T23" fmla="*/ 1360 w 1360"/>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endParaRPr lang="zh-CN" altLang="en-US">
                <a:latin typeface="+mn-lt"/>
                <a:ea typeface="+mn-ea"/>
              </a:endParaRPr>
            </a:p>
          </p:txBody>
        </p:sp>
      </p:grpSp>
      <p:sp>
        <p:nvSpPr>
          <p:cNvPr id="34" name="Text Box 47"/>
          <p:cNvSpPr txBox="1">
            <a:spLocks noChangeArrowheads="1"/>
          </p:cNvSpPr>
          <p:nvPr/>
        </p:nvSpPr>
        <p:spPr bwMode="auto">
          <a:xfrm>
            <a:off x="7316145" y="4428192"/>
            <a:ext cx="1624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r>
              <a:rPr kumimoji="1" lang="zh-CN" altLang="en-US" sz="2800" b="1">
                <a:solidFill>
                  <a:schemeClr val="accent6">
                    <a:lumMod val="50000"/>
                  </a:schemeClr>
                </a:solidFill>
                <a:latin typeface="+mn-lt"/>
                <a:ea typeface="+mn-ea"/>
              </a:rPr>
              <a:t>全序关系</a:t>
            </a:r>
          </a:p>
        </p:txBody>
      </p:sp>
      <p:grpSp>
        <p:nvGrpSpPr>
          <p:cNvPr id="36" name="组合 35"/>
          <p:cNvGrpSpPr/>
          <p:nvPr/>
        </p:nvGrpSpPr>
        <p:grpSpPr>
          <a:xfrm>
            <a:off x="4925012" y="2250897"/>
            <a:ext cx="3575584" cy="1863091"/>
            <a:chOff x="238472" y="990600"/>
            <a:chExt cx="6781800" cy="3962400"/>
          </a:xfrm>
        </p:grpSpPr>
        <p:sp>
          <p:nvSpPr>
            <p:cNvPr id="37" name="Line 2"/>
            <p:cNvSpPr>
              <a:spLocks noChangeShapeType="1"/>
            </p:cNvSpPr>
            <p:nvPr/>
          </p:nvSpPr>
          <p:spPr bwMode="auto">
            <a:xfrm>
              <a:off x="5039072" y="3124200"/>
              <a:ext cx="1371600" cy="7620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38" name="Line 3"/>
            <p:cNvSpPr>
              <a:spLocks noChangeShapeType="1"/>
            </p:cNvSpPr>
            <p:nvPr/>
          </p:nvSpPr>
          <p:spPr bwMode="auto">
            <a:xfrm>
              <a:off x="619472" y="3810000"/>
              <a:ext cx="2971800" cy="8382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39" name="Line 4"/>
            <p:cNvSpPr>
              <a:spLocks noChangeShapeType="1"/>
            </p:cNvSpPr>
            <p:nvPr/>
          </p:nvSpPr>
          <p:spPr bwMode="auto">
            <a:xfrm flipV="1">
              <a:off x="771872" y="2590800"/>
              <a:ext cx="1676400" cy="9906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40" name="Line 5"/>
            <p:cNvSpPr>
              <a:spLocks noChangeShapeType="1"/>
            </p:cNvSpPr>
            <p:nvPr/>
          </p:nvSpPr>
          <p:spPr bwMode="auto">
            <a:xfrm>
              <a:off x="695672" y="2057400"/>
              <a:ext cx="1752600" cy="3048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41" name="Line 6"/>
            <p:cNvSpPr>
              <a:spLocks noChangeShapeType="1"/>
            </p:cNvSpPr>
            <p:nvPr/>
          </p:nvSpPr>
          <p:spPr bwMode="auto">
            <a:xfrm flipV="1">
              <a:off x="695672" y="1295400"/>
              <a:ext cx="1600200" cy="685800"/>
            </a:xfrm>
            <a:prstGeom prst="line">
              <a:avLst/>
            </a:prstGeom>
            <a:noFill/>
            <a:ln w="25400">
              <a:solidFill>
                <a:schemeClr val="accent6">
                  <a:lumMod val="75000"/>
                </a:schemeClr>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42" name="Oval 8"/>
            <p:cNvSpPr>
              <a:spLocks noChangeArrowheads="1"/>
            </p:cNvSpPr>
            <p:nvPr/>
          </p:nvSpPr>
          <p:spPr bwMode="auto">
            <a:xfrm>
              <a:off x="2219672" y="990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H</a:t>
              </a:r>
              <a:endParaRPr kumimoji="1" lang="en-US" altLang="zh-CN" sz="2400" dirty="0">
                <a:ea typeface="宋体" pitchFamily="2" charset="-122"/>
              </a:endParaRPr>
            </a:p>
          </p:txBody>
        </p:sp>
        <p:sp>
          <p:nvSpPr>
            <p:cNvPr id="43" name="Oval 9"/>
            <p:cNvSpPr>
              <a:spLocks noChangeArrowheads="1"/>
            </p:cNvSpPr>
            <p:nvPr/>
          </p:nvSpPr>
          <p:spPr bwMode="auto">
            <a:xfrm>
              <a:off x="2448272" y="22098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C</a:t>
              </a:r>
              <a:endParaRPr kumimoji="1" lang="en-US" altLang="zh-CN" sz="2400">
                <a:ea typeface="宋体" pitchFamily="2" charset="-122"/>
              </a:endParaRPr>
            </a:p>
          </p:txBody>
        </p:sp>
        <p:sp>
          <p:nvSpPr>
            <p:cNvPr id="44" name="Oval 10"/>
            <p:cNvSpPr>
              <a:spLocks noChangeArrowheads="1"/>
            </p:cNvSpPr>
            <p:nvPr/>
          </p:nvSpPr>
          <p:spPr bwMode="auto">
            <a:xfrm>
              <a:off x="3591272" y="4419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E</a:t>
              </a:r>
              <a:endParaRPr kumimoji="1" lang="en-US" altLang="zh-CN" sz="2400">
                <a:ea typeface="宋体" pitchFamily="2" charset="-122"/>
              </a:endParaRPr>
            </a:p>
          </p:txBody>
        </p:sp>
        <p:sp>
          <p:nvSpPr>
            <p:cNvPr id="45" name="Oval 11"/>
            <p:cNvSpPr>
              <a:spLocks noChangeArrowheads="1"/>
            </p:cNvSpPr>
            <p:nvPr/>
          </p:nvSpPr>
          <p:spPr bwMode="auto">
            <a:xfrm>
              <a:off x="4581872" y="27432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D</a:t>
              </a:r>
              <a:endParaRPr kumimoji="1" lang="en-US" altLang="zh-CN" sz="2400">
                <a:ea typeface="宋体" pitchFamily="2" charset="-122"/>
              </a:endParaRPr>
            </a:p>
          </p:txBody>
        </p:sp>
        <p:sp>
          <p:nvSpPr>
            <p:cNvPr id="46" name="Oval 12"/>
            <p:cNvSpPr>
              <a:spLocks noChangeArrowheads="1"/>
            </p:cNvSpPr>
            <p:nvPr/>
          </p:nvSpPr>
          <p:spPr bwMode="auto">
            <a:xfrm>
              <a:off x="4353272" y="990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I</a:t>
              </a:r>
              <a:endParaRPr kumimoji="1" lang="en-US" altLang="zh-CN" sz="2400">
                <a:ea typeface="宋体" pitchFamily="2" charset="-122"/>
              </a:endParaRPr>
            </a:p>
          </p:txBody>
        </p:sp>
        <p:sp>
          <p:nvSpPr>
            <p:cNvPr id="47" name="Oval 13"/>
            <p:cNvSpPr>
              <a:spLocks noChangeArrowheads="1"/>
            </p:cNvSpPr>
            <p:nvPr/>
          </p:nvSpPr>
          <p:spPr bwMode="auto">
            <a:xfrm>
              <a:off x="6334472" y="37338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F</a:t>
              </a:r>
              <a:endParaRPr kumimoji="1" lang="en-US" altLang="zh-CN" sz="2400">
                <a:ea typeface="宋体" pitchFamily="2" charset="-122"/>
              </a:endParaRPr>
            </a:p>
          </p:txBody>
        </p:sp>
        <p:sp>
          <p:nvSpPr>
            <p:cNvPr id="48" name="Oval 14"/>
            <p:cNvSpPr>
              <a:spLocks noChangeArrowheads="1"/>
            </p:cNvSpPr>
            <p:nvPr/>
          </p:nvSpPr>
          <p:spPr bwMode="auto">
            <a:xfrm>
              <a:off x="6486872" y="18288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G</a:t>
              </a:r>
              <a:endParaRPr kumimoji="1" lang="en-US" altLang="zh-CN" sz="2400">
                <a:ea typeface="宋体" pitchFamily="2" charset="-122"/>
              </a:endParaRPr>
            </a:p>
          </p:txBody>
        </p:sp>
        <p:sp>
          <p:nvSpPr>
            <p:cNvPr id="49" name="Oval 15"/>
            <p:cNvSpPr>
              <a:spLocks noChangeArrowheads="1"/>
            </p:cNvSpPr>
            <p:nvPr/>
          </p:nvSpPr>
          <p:spPr bwMode="auto">
            <a:xfrm>
              <a:off x="238472" y="1752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A</a:t>
              </a:r>
              <a:endParaRPr kumimoji="1" lang="en-US" altLang="zh-CN" sz="2400" dirty="0">
                <a:ea typeface="宋体" pitchFamily="2" charset="-122"/>
              </a:endParaRPr>
            </a:p>
          </p:txBody>
        </p:sp>
        <p:sp>
          <p:nvSpPr>
            <p:cNvPr id="50" name="Oval 16"/>
            <p:cNvSpPr>
              <a:spLocks noChangeArrowheads="1"/>
            </p:cNvSpPr>
            <p:nvPr/>
          </p:nvSpPr>
          <p:spPr bwMode="auto">
            <a:xfrm>
              <a:off x="238472" y="34290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B</a:t>
              </a:r>
              <a:endParaRPr kumimoji="1" lang="en-US" altLang="zh-CN" sz="2400">
                <a:ea typeface="宋体" pitchFamily="2" charset="-122"/>
              </a:endParaRPr>
            </a:p>
          </p:txBody>
        </p:sp>
        <p:sp>
          <p:nvSpPr>
            <p:cNvPr id="51" name="Line 17"/>
            <p:cNvSpPr>
              <a:spLocks noChangeShapeType="1"/>
            </p:cNvSpPr>
            <p:nvPr/>
          </p:nvSpPr>
          <p:spPr bwMode="auto">
            <a:xfrm>
              <a:off x="2753072" y="1219200"/>
              <a:ext cx="1600199" cy="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52" name="Line 18"/>
            <p:cNvSpPr>
              <a:spLocks noChangeShapeType="1"/>
            </p:cNvSpPr>
            <p:nvPr/>
          </p:nvSpPr>
          <p:spPr bwMode="auto">
            <a:xfrm>
              <a:off x="2981672" y="2514600"/>
              <a:ext cx="1676400" cy="3810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53" name="Line 19"/>
            <p:cNvSpPr>
              <a:spLocks noChangeShapeType="1"/>
            </p:cNvSpPr>
            <p:nvPr/>
          </p:nvSpPr>
          <p:spPr bwMode="auto">
            <a:xfrm flipV="1">
              <a:off x="771872" y="3124200"/>
              <a:ext cx="3810000" cy="6096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54" name="Line 20"/>
            <p:cNvSpPr>
              <a:spLocks noChangeShapeType="1"/>
            </p:cNvSpPr>
            <p:nvPr/>
          </p:nvSpPr>
          <p:spPr bwMode="auto">
            <a:xfrm>
              <a:off x="4886672" y="1295400"/>
              <a:ext cx="1676400" cy="6858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55" name="Line 21"/>
            <p:cNvSpPr>
              <a:spLocks noChangeShapeType="1"/>
            </p:cNvSpPr>
            <p:nvPr/>
          </p:nvSpPr>
          <p:spPr bwMode="auto">
            <a:xfrm flipV="1">
              <a:off x="5115272" y="2209800"/>
              <a:ext cx="1447800" cy="7620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56" name="Line 22"/>
            <p:cNvSpPr>
              <a:spLocks noChangeShapeType="1"/>
            </p:cNvSpPr>
            <p:nvPr/>
          </p:nvSpPr>
          <p:spPr bwMode="auto">
            <a:xfrm flipV="1">
              <a:off x="4124672" y="4114800"/>
              <a:ext cx="2286000" cy="6096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grpSp>
      <p:grpSp>
        <p:nvGrpSpPr>
          <p:cNvPr id="57" name="Group 51"/>
          <p:cNvGrpSpPr>
            <a:grpSpLocks/>
          </p:cNvGrpSpPr>
          <p:nvPr/>
        </p:nvGrpSpPr>
        <p:grpSpPr bwMode="auto">
          <a:xfrm>
            <a:off x="4908058" y="5714573"/>
            <a:ext cx="4064000" cy="1003300"/>
            <a:chOff x="2504" y="3240"/>
            <a:chExt cx="2560" cy="632"/>
          </a:xfrm>
        </p:grpSpPr>
        <p:sp>
          <p:nvSpPr>
            <p:cNvPr id="58" name="Freeform 33"/>
            <p:cNvSpPr>
              <a:spLocks/>
            </p:cNvSpPr>
            <p:nvPr/>
          </p:nvSpPr>
          <p:spPr bwMode="auto">
            <a:xfrm flipV="1">
              <a:off x="3464" y="3624"/>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 name="T14" fmla="*/ 0 60000 65536"/>
                <a:gd name="T15" fmla="*/ 0 60000 65536"/>
                <a:gd name="T16" fmla="*/ 0 60000 65536"/>
                <a:gd name="T17" fmla="*/ 0 60000 65536"/>
                <a:gd name="T18" fmla="*/ 0 60000 65536"/>
                <a:gd name="T19" fmla="*/ 0 60000 65536"/>
                <a:gd name="T20" fmla="*/ 0 60000 65536"/>
                <a:gd name="T21" fmla="*/ 0 w 1360"/>
                <a:gd name="T22" fmla="*/ 0 h 248"/>
                <a:gd name="T23" fmla="*/ 1360 w 1360"/>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endParaRPr lang="zh-CN" altLang="en-US">
                <a:latin typeface="+mn-lt"/>
                <a:ea typeface="+mn-ea"/>
              </a:endParaRPr>
            </a:p>
          </p:txBody>
        </p:sp>
        <p:sp>
          <p:nvSpPr>
            <p:cNvPr id="59" name="Line 34"/>
            <p:cNvSpPr>
              <a:spLocks noChangeShapeType="1"/>
            </p:cNvSpPr>
            <p:nvPr/>
          </p:nvSpPr>
          <p:spPr bwMode="auto">
            <a:xfrm>
              <a:off x="2752" y="3568"/>
              <a:ext cx="536" cy="8"/>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60" name="Oval 35" descr="羊皮纸"/>
            <p:cNvSpPr>
              <a:spLocks noChangeArrowheads="1"/>
            </p:cNvSpPr>
            <p:nvPr/>
          </p:nvSpPr>
          <p:spPr bwMode="auto">
            <a:xfrm>
              <a:off x="4056"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61" name="Oval 36" descr="羊皮纸"/>
            <p:cNvSpPr>
              <a:spLocks noChangeArrowheads="1"/>
            </p:cNvSpPr>
            <p:nvPr/>
          </p:nvSpPr>
          <p:spPr bwMode="auto">
            <a:xfrm flipV="1">
              <a:off x="3288"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62" name="Line 37"/>
            <p:cNvSpPr>
              <a:spLocks noChangeShapeType="1"/>
            </p:cNvSpPr>
            <p:nvPr/>
          </p:nvSpPr>
          <p:spPr bwMode="auto">
            <a:xfrm flipV="1">
              <a:off x="4328" y="3576"/>
              <a:ext cx="472" cy="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63" name="Oval 38" descr="羊皮纸"/>
            <p:cNvSpPr>
              <a:spLocks noChangeArrowheads="1"/>
            </p:cNvSpPr>
            <p:nvPr/>
          </p:nvSpPr>
          <p:spPr bwMode="auto">
            <a:xfrm flipV="1">
              <a:off x="4808" y="3440"/>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64" name="Oval 39" descr="羊皮纸"/>
            <p:cNvSpPr>
              <a:spLocks noChangeArrowheads="1"/>
            </p:cNvSpPr>
            <p:nvPr/>
          </p:nvSpPr>
          <p:spPr bwMode="auto">
            <a:xfrm>
              <a:off x="2504" y="3448"/>
              <a:ext cx="256" cy="248"/>
            </a:xfrm>
            <a:prstGeom prst="ellipse">
              <a:avLst/>
            </a:prstGeom>
            <a:blipFill dpi="0" rotWithShape="0">
              <a:blip r:embed="rId2"/>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65" name="Text Box 40" descr="羊皮纸"/>
            <p:cNvSpPr txBox="1">
              <a:spLocks noChangeArrowheads="1"/>
            </p:cNvSpPr>
            <p:nvPr/>
          </p:nvSpPr>
          <p:spPr bwMode="auto">
            <a:xfrm>
              <a:off x="4822" y="3394"/>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4</a:t>
              </a:r>
            </a:p>
          </p:txBody>
        </p:sp>
        <p:sp>
          <p:nvSpPr>
            <p:cNvPr id="66" name="Line 41"/>
            <p:cNvSpPr>
              <a:spLocks noChangeShapeType="1"/>
            </p:cNvSpPr>
            <p:nvPr/>
          </p:nvSpPr>
          <p:spPr bwMode="auto">
            <a:xfrm>
              <a:off x="3552" y="3568"/>
              <a:ext cx="496" cy="8"/>
            </a:xfrm>
            <a:prstGeom prst="line">
              <a:avLst/>
            </a:prstGeom>
            <a:noFill/>
            <a:ln w="25400">
              <a:solidFill>
                <a:srgbClr val="0080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67" name="Text Box 42"/>
            <p:cNvSpPr txBox="1">
              <a:spLocks noChangeArrowheads="1"/>
            </p:cNvSpPr>
            <p:nvPr/>
          </p:nvSpPr>
          <p:spPr bwMode="auto">
            <a:xfrm>
              <a:off x="252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1</a:t>
              </a:r>
            </a:p>
          </p:txBody>
        </p:sp>
        <p:sp>
          <p:nvSpPr>
            <p:cNvPr id="68" name="Text Box 43"/>
            <p:cNvSpPr txBox="1">
              <a:spLocks noChangeArrowheads="1"/>
            </p:cNvSpPr>
            <p:nvPr/>
          </p:nvSpPr>
          <p:spPr bwMode="auto">
            <a:xfrm>
              <a:off x="332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3</a:t>
              </a:r>
            </a:p>
          </p:txBody>
        </p:sp>
        <p:sp>
          <p:nvSpPr>
            <p:cNvPr id="69" name="Text Box 44"/>
            <p:cNvSpPr txBox="1">
              <a:spLocks noChangeArrowheads="1"/>
            </p:cNvSpPr>
            <p:nvPr/>
          </p:nvSpPr>
          <p:spPr bwMode="auto">
            <a:xfrm>
              <a:off x="4086" y="3402"/>
              <a:ext cx="2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algn="l" eaLnBrk="1" hangingPunct="1"/>
              <a:r>
                <a:rPr kumimoji="1" lang="en-US" altLang="zh-CN" sz="2600" b="1">
                  <a:latin typeface="+mn-lt"/>
                  <a:ea typeface="+mn-ea"/>
                </a:rPr>
                <a:t>2</a:t>
              </a:r>
            </a:p>
          </p:txBody>
        </p:sp>
        <p:sp>
          <p:nvSpPr>
            <p:cNvPr id="70" name="Freeform 45"/>
            <p:cNvSpPr>
              <a:spLocks/>
            </p:cNvSpPr>
            <p:nvPr/>
          </p:nvSpPr>
          <p:spPr bwMode="auto">
            <a:xfrm>
              <a:off x="2712" y="3240"/>
              <a:ext cx="1360" cy="248"/>
            </a:xfrm>
            <a:custGeom>
              <a:avLst/>
              <a:gdLst>
                <a:gd name="T0" fmla="*/ 0 w 1360"/>
                <a:gd name="T1" fmla="*/ 224 h 248"/>
                <a:gd name="T2" fmla="*/ 152 w 1360"/>
                <a:gd name="T3" fmla="*/ 112 h 248"/>
                <a:gd name="T4" fmla="*/ 320 w 1360"/>
                <a:gd name="T5" fmla="*/ 40 h 248"/>
                <a:gd name="T6" fmla="*/ 584 w 1360"/>
                <a:gd name="T7" fmla="*/ 0 h 248"/>
                <a:gd name="T8" fmla="*/ 864 w 1360"/>
                <a:gd name="T9" fmla="*/ 40 h 248"/>
                <a:gd name="T10" fmla="*/ 1168 w 1360"/>
                <a:gd name="T11" fmla="*/ 160 h 248"/>
                <a:gd name="T12" fmla="*/ 1360 w 1360"/>
                <a:gd name="T13" fmla="*/ 248 h 248"/>
                <a:gd name="T14" fmla="*/ 0 60000 65536"/>
                <a:gd name="T15" fmla="*/ 0 60000 65536"/>
                <a:gd name="T16" fmla="*/ 0 60000 65536"/>
                <a:gd name="T17" fmla="*/ 0 60000 65536"/>
                <a:gd name="T18" fmla="*/ 0 60000 65536"/>
                <a:gd name="T19" fmla="*/ 0 60000 65536"/>
                <a:gd name="T20" fmla="*/ 0 60000 65536"/>
                <a:gd name="T21" fmla="*/ 0 w 1360"/>
                <a:gd name="T22" fmla="*/ 0 h 248"/>
                <a:gd name="T23" fmla="*/ 1360 w 1360"/>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0" h="248">
                  <a:moveTo>
                    <a:pt x="0" y="224"/>
                  </a:moveTo>
                  <a:cubicBezTo>
                    <a:pt x="49" y="183"/>
                    <a:pt x="99" y="143"/>
                    <a:pt x="152" y="112"/>
                  </a:cubicBezTo>
                  <a:cubicBezTo>
                    <a:pt x="205" y="81"/>
                    <a:pt x="248" y="59"/>
                    <a:pt x="320" y="40"/>
                  </a:cubicBezTo>
                  <a:cubicBezTo>
                    <a:pt x="392" y="21"/>
                    <a:pt x="493" y="0"/>
                    <a:pt x="584" y="0"/>
                  </a:cubicBezTo>
                  <a:cubicBezTo>
                    <a:pt x="675" y="0"/>
                    <a:pt x="767" y="13"/>
                    <a:pt x="864" y="40"/>
                  </a:cubicBezTo>
                  <a:cubicBezTo>
                    <a:pt x="961" y="67"/>
                    <a:pt x="1085" y="125"/>
                    <a:pt x="1168" y="160"/>
                  </a:cubicBezTo>
                  <a:cubicBezTo>
                    <a:pt x="1251" y="195"/>
                    <a:pt x="1328" y="233"/>
                    <a:pt x="1360" y="248"/>
                  </a:cubicBezTo>
                </a:path>
              </a:pathLst>
            </a:custGeom>
            <a:noFill/>
            <a:ln w="2540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lvl1pPr eaLnBrk="0" hangingPunct="0">
                <a:defRPr sz="4000">
                  <a:solidFill>
                    <a:schemeClr val="tx1"/>
                  </a:solidFill>
                  <a:latin typeface="Times New Roman" pitchFamily="18" charset="0"/>
                  <a:ea typeface="仿宋_GB2312" pitchFamily="49" charset="-122"/>
                </a:defRPr>
              </a:lvl1pPr>
              <a:lvl2pPr marL="742950" indent="-285750" eaLnBrk="0" hangingPunct="0">
                <a:defRPr sz="4000">
                  <a:solidFill>
                    <a:schemeClr val="tx1"/>
                  </a:solidFill>
                  <a:latin typeface="Times New Roman" pitchFamily="18" charset="0"/>
                  <a:ea typeface="仿宋_GB2312" pitchFamily="49" charset="-122"/>
                </a:defRPr>
              </a:lvl2pPr>
              <a:lvl3pPr marL="1143000" indent="-228600" eaLnBrk="0" hangingPunct="0">
                <a:defRPr sz="4000">
                  <a:solidFill>
                    <a:schemeClr val="tx1"/>
                  </a:solidFill>
                  <a:latin typeface="Times New Roman" pitchFamily="18" charset="0"/>
                  <a:ea typeface="仿宋_GB2312" pitchFamily="49" charset="-122"/>
                </a:defRPr>
              </a:lvl3pPr>
              <a:lvl4pPr marL="1600200" indent="-228600" eaLnBrk="0" hangingPunct="0">
                <a:defRPr sz="4000">
                  <a:solidFill>
                    <a:schemeClr val="tx1"/>
                  </a:solidFill>
                  <a:latin typeface="Times New Roman" pitchFamily="18" charset="0"/>
                  <a:ea typeface="仿宋_GB2312" pitchFamily="49" charset="-122"/>
                </a:defRPr>
              </a:lvl4pPr>
              <a:lvl5pPr marL="2057400" indent="-228600" eaLnBrk="0" hangingPunct="0">
                <a:defRPr sz="4000">
                  <a:solidFill>
                    <a:schemeClr val="tx1"/>
                  </a:solidFill>
                  <a:latin typeface="Times New Roman" pitchFamily="18" charset="0"/>
                  <a:ea typeface="仿宋_GB2312" pitchFamily="49" charset="-122"/>
                </a:defRPr>
              </a:lvl5pPr>
              <a:lvl6pPr marL="25146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6pPr>
              <a:lvl7pPr marL="29718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7pPr>
              <a:lvl8pPr marL="34290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8pPr>
              <a:lvl9pPr marL="3886200" indent="-228600" algn="ctr" eaLnBrk="0" fontAlgn="base" hangingPunct="0">
                <a:spcBef>
                  <a:spcPct val="0"/>
                </a:spcBef>
                <a:spcAft>
                  <a:spcPct val="0"/>
                </a:spcAft>
                <a:defRPr sz="4000">
                  <a:solidFill>
                    <a:schemeClr val="tx1"/>
                  </a:solidFill>
                  <a:latin typeface="Times New Roman" pitchFamily="18" charset="0"/>
                  <a:ea typeface="仿宋_GB2312" pitchFamily="49" charset="-122"/>
                </a:defRPr>
              </a:lvl9pPr>
            </a:lstStyle>
            <a:p>
              <a:pPr eaLnBrk="1" hangingPunct="1"/>
              <a:endParaRPr lang="zh-CN" altLang="en-US">
                <a:latin typeface="+mn-lt"/>
                <a:ea typeface="+mn-ea"/>
              </a:endParaRPr>
            </a:p>
          </p:txBody>
        </p:sp>
      </p:grpSp>
    </p:spTree>
    <p:extLst>
      <p:ext uri="{BB962C8B-B14F-4D97-AF65-F5344CB8AC3E}">
        <p14:creationId xmlns:p14="http://schemas.microsoft.com/office/powerpoint/2010/main" val="220112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457200" y="44624"/>
            <a:ext cx="8229600" cy="792088"/>
          </a:xfrm>
        </p:spPr>
        <p:txBody>
          <a:bodyPr/>
          <a:lstStyle/>
          <a:p>
            <a:r>
              <a:rPr lang="en-US" altLang="en-US" dirty="0">
                <a:latin typeface="+mn-lt"/>
                <a:ea typeface="宋体" panose="02010600030101010101" pitchFamily="2" charset="-122"/>
              </a:rPr>
              <a:t>3. </a:t>
            </a:r>
            <a:r>
              <a:rPr lang="en-US" altLang="en-US" dirty="0" err="1">
                <a:latin typeface="+mn-lt"/>
                <a:ea typeface="宋体" panose="02010600030101010101" pitchFamily="2" charset="-122"/>
              </a:rPr>
              <a:t>图的遍历</a:t>
            </a:r>
            <a:r>
              <a:rPr lang="en-US" altLang="en-US" dirty="0">
                <a:latin typeface="+mn-lt"/>
                <a:ea typeface="宋体" panose="02010600030101010101" pitchFamily="2" charset="-122"/>
              </a:rPr>
              <a:t>(Graph </a:t>
            </a:r>
            <a:r>
              <a:rPr lang="en-US" altLang="zh-CN" dirty="0">
                <a:ea typeface="宋体" panose="02010600030101010101" pitchFamily="2" charset="-122"/>
              </a:rPr>
              <a:t>t</a:t>
            </a:r>
            <a:r>
              <a:rPr lang="en-US" altLang="en-US" dirty="0">
                <a:ea typeface="宋体" panose="02010600030101010101" pitchFamily="2" charset="-122"/>
              </a:rPr>
              <a:t>ravers</a:t>
            </a:r>
            <a:r>
              <a:rPr lang="en-US" altLang="zh-CN" dirty="0">
                <a:ea typeface="宋体" panose="02010600030101010101" pitchFamily="2" charset="-122"/>
              </a:rPr>
              <a:t>al</a:t>
            </a:r>
            <a:r>
              <a:rPr lang="en-US" altLang="en-US" dirty="0">
                <a:latin typeface="+mn-lt"/>
                <a:ea typeface="宋体" panose="02010600030101010101" pitchFamily="2" charset="-122"/>
              </a:rPr>
              <a:t>)</a:t>
            </a:r>
          </a:p>
        </p:txBody>
      </p:sp>
      <p:sp>
        <p:nvSpPr>
          <p:cNvPr id="481283" name="Rectangle 3"/>
          <p:cNvSpPr>
            <a:spLocks noGrp="1" noChangeArrowheads="1"/>
          </p:cNvSpPr>
          <p:nvPr>
            <p:ph idx="1"/>
          </p:nvPr>
        </p:nvSpPr>
        <p:spPr/>
        <p:txBody>
          <a:bodyPr>
            <a:normAutofit/>
          </a:bodyPr>
          <a:lstStyle/>
          <a:p>
            <a:r>
              <a:rPr lang="zh-CN" altLang="en-US" dirty="0">
                <a:ea typeface="宋体" panose="02010600030101010101" pitchFamily="2" charset="-122"/>
              </a:rPr>
              <a:t>定义：从图的某一顶点出发，访问图中的其余顶点，每个顶点仅被访问一次</a:t>
            </a:r>
            <a:endParaRPr lang="en-US" altLang="zh-CN" dirty="0">
              <a:ea typeface="宋体" panose="02010600030101010101" pitchFamily="2" charset="-122"/>
            </a:endParaRPr>
          </a:p>
          <a:p>
            <a:pPr lvl="1"/>
            <a:r>
              <a:rPr lang="zh-CN" altLang="en-US" dirty="0">
                <a:ea typeface="宋体" panose="02010600030101010101" pitchFamily="2" charset="-122"/>
              </a:rPr>
              <a:t>遍历的复杂性</a:t>
            </a:r>
            <a:r>
              <a:rPr lang="en-US" altLang="en-US" dirty="0">
                <a:ea typeface="宋体" panose="02010600030101010101" pitchFamily="2" charset="-122"/>
              </a:rPr>
              <a:t>：</a:t>
            </a:r>
            <a:r>
              <a:rPr lang="en-US" altLang="en-US" dirty="0" err="1">
                <a:ea typeface="宋体" panose="02010600030101010101" pitchFamily="2" charset="-122"/>
              </a:rPr>
              <a:t>图的任意顶点可能和其余的顶点相邻接，可能在访问了某个顶点后，沿某条路径搜索后又回到原顶点</a:t>
            </a:r>
            <a:endParaRPr lang="en-US" altLang="en-US" dirty="0">
              <a:ea typeface="宋体" panose="02010600030101010101" pitchFamily="2" charset="-122"/>
            </a:endParaRPr>
          </a:p>
          <a:p>
            <a:pPr lvl="1"/>
            <a:r>
              <a:rPr lang="en-US" altLang="en-US" dirty="0" err="1">
                <a:ea typeface="宋体" panose="02010600030101010101" pitchFamily="2" charset="-122"/>
              </a:rPr>
              <a:t>解决办法：在遍历过程中记下已被访问过的顶点</a:t>
            </a:r>
            <a:r>
              <a:rPr lang="zh-CN" altLang="en-US" dirty="0">
                <a:ea typeface="宋体" panose="02010600030101010101" pitchFamily="2" charset="-122"/>
              </a:rPr>
              <a:t>，即：</a:t>
            </a:r>
            <a:r>
              <a:rPr lang="en-US" altLang="en-US" dirty="0" err="1">
                <a:solidFill>
                  <a:srgbClr val="C00000"/>
                </a:solidFill>
                <a:ea typeface="宋体" panose="02010600030101010101" pitchFamily="2" charset="-122"/>
              </a:rPr>
              <a:t>设置</a:t>
            </a:r>
            <a:r>
              <a:rPr lang="en-US" altLang="en-US" dirty="0" err="1">
                <a:ea typeface="宋体" panose="02010600030101010101" pitchFamily="2" charset="-122"/>
              </a:rPr>
              <a:t>一个辅助向量</a:t>
            </a:r>
            <a:r>
              <a:rPr lang="en-US" altLang="en-US" dirty="0" err="1">
                <a:solidFill>
                  <a:srgbClr val="C00000"/>
                </a:solidFill>
                <a:ea typeface="宋体" panose="02010600030101010101" pitchFamily="2" charset="-122"/>
              </a:rPr>
              <a:t>Visited</a:t>
            </a:r>
            <a:r>
              <a:rPr lang="en-US" altLang="en-US" dirty="0">
                <a:solidFill>
                  <a:srgbClr val="C00000"/>
                </a:solidFill>
                <a:ea typeface="宋体" panose="02010600030101010101" pitchFamily="2" charset="-122"/>
              </a:rPr>
              <a:t>[1…n]</a:t>
            </a:r>
            <a:r>
              <a:rPr lang="en-US" altLang="en-US" dirty="0">
                <a:ea typeface="宋体" panose="02010600030101010101" pitchFamily="2" charset="-122"/>
              </a:rPr>
              <a:t>(</a:t>
            </a:r>
            <a:r>
              <a:rPr lang="en-US" altLang="en-US" dirty="0" err="1">
                <a:ea typeface="宋体" panose="02010600030101010101" pitchFamily="2" charset="-122"/>
              </a:rPr>
              <a:t>n为顶点数</a:t>
            </a:r>
            <a:r>
              <a:rPr lang="en-US" altLang="en-US" dirty="0">
                <a:ea typeface="宋体" panose="02010600030101010101" pitchFamily="2" charset="-122"/>
              </a:rPr>
              <a:t>)，其初值为0，一旦访问了顶点vi后，</a:t>
            </a:r>
            <a:r>
              <a:rPr lang="zh-CN" altLang="en-US" dirty="0">
                <a:ea typeface="宋体" panose="02010600030101010101" pitchFamily="2" charset="-122"/>
              </a:rPr>
              <a:t>设置</a:t>
            </a:r>
            <a:r>
              <a:rPr lang="en-US" altLang="en-US" dirty="0">
                <a:ea typeface="宋体" panose="02010600030101010101" pitchFamily="2" charset="-122"/>
              </a:rPr>
              <a:t>Visited[</a:t>
            </a:r>
            <a:r>
              <a:rPr lang="en-US" altLang="en-US" dirty="0" err="1">
                <a:ea typeface="宋体" panose="02010600030101010101" pitchFamily="2" charset="-122"/>
              </a:rPr>
              <a:t>i</a:t>
            </a:r>
            <a:r>
              <a:rPr lang="en-US" altLang="en-US" dirty="0">
                <a:ea typeface="宋体" panose="02010600030101010101" pitchFamily="2" charset="-122"/>
              </a:rPr>
              <a:t>]为1</a:t>
            </a:r>
            <a:r>
              <a:rPr lang="zh-CN" altLang="en-US" dirty="0">
                <a:ea typeface="宋体" panose="02010600030101010101" pitchFamily="2" charset="-122"/>
              </a:rPr>
              <a:t>或为访问的次序号</a:t>
            </a:r>
          </a:p>
          <a:p>
            <a:r>
              <a:rPr lang="zh-CN" altLang="en-US" dirty="0">
                <a:ea typeface="宋体" panose="02010600030101010101" pitchFamily="2" charset="-122"/>
              </a:rPr>
              <a:t>算法：</a:t>
            </a:r>
            <a:endParaRPr lang="en-US" altLang="zh-CN" dirty="0">
              <a:ea typeface="宋体" panose="02010600030101010101" pitchFamily="2" charset="-122"/>
            </a:endParaRPr>
          </a:p>
          <a:p>
            <a:pPr lvl="1"/>
            <a:r>
              <a:rPr lang="zh-CN" altLang="en-US" b="1" dirty="0">
                <a:solidFill>
                  <a:srgbClr val="0000FF"/>
                </a:solidFill>
                <a:ea typeface="宋体" panose="02010600030101010101" pitchFamily="2" charset="-122"/>
              </a:rPr>
              <a:t>深度优先搜索</a:t>
            </a:r>
            <a:r>
              <a:rPr lang="zh-CN" altLang="en-US" dirty="0">
                <a:ea typeface="宋体" panose="02010600030101010101" pitchFamily="2" charset="-122"/>
              </a:rPr>
              <a:t>算法和</a:t>
            </a:r>
            <a:r>
              <a:rPr lang="zh-CN" altLang="en-US" b="1" dirty="0">
                <a:solidFill>
                  <a:srgbClr val="0000FF"/>
                </a:solidFill>
                <a:ea typeface="宋体" panose="02010600030101010101" pitchFamily="2" charset="-122"/>
              </a:rPr>
              <a:t>广度优先搜索</a:t>
            </a:r>
            <a:r>
              <a:rPr lang="zh-CN" altLang="en-US" dirty="0">
                <a:ea typeface="宋体" panose="02010600030101010101" pitchFamily="2" charset="-122"/>
              </a:rPr>
              <a:t>算法</a:t>
            </a:r>
            <a:endParaRPr lang="en-US" altLang="zh-CN" dirty="0">
              <a:ea typeface="宋体" panose="02010600030101010101" pitchFamily="2" charset="-122"/>
            </a:endParaRPr>
          </a:p>
          <a:p>
            <a:pPr lvl="1"/>
            <a:r>
              <a:rPr lang="zh-CN" altLang="en-US" dirty="0">
                <a:ea typeface="宋体" panose="02010600030101010101" pitchFamily="2" charset="-122"/>
              </a:rPr>
              <a:t>采用的数据结构是</a:t>
            </a:r>
            <a:r>
              <a:rPr lang="en-US" altLang="en-US" b="1" dirty="0">
                <a:solidFill>
                  <a:srgbClr val="C00000"/>
                </a:solidFill>
                <a:ea typeface="宋体" panose="02010600030101010101" pitchFamily="2" charset="-122"/>
              </a:rPr>
              <a:t>(正)</a:t>
            </a:r>
            <a:r>
              <a:rPr lang="en-US" altLang="en-US" b="1" dirty="0" err="1">
                <a:solidFill>
                  <a:srgbClr val="C00000"/>
                </a:solidFill>
                <a:ea typeface="宋体" panose="02010600030101010101" pitchFamily="2" charset="-122"/>
              </a:rPr>
              <a:t>邻接链表</a:t>
            </a:r>
            <a:endParaRPr lang="en-US" altLang="en-US" b="1" dirty="0">
              <a:solidFill>
                <a:srgbClr val="C00000"/>
              </a:solidFill>
              <a:ea typeface="宋体" panose="02010600030101010101" pitchFamily="2" charset="-122"/>
            </a:endParaRPr>
          </a:p>
        </p:txBody>
      </p:sp>
    </p:spTree>
    <p:extLst>
      <p:ext uri="{BB962C8B-B14F-4D97-AF65-F5344CB8AC3E}">
        <p14:creationId xmlns:p14="http://schemas.microsoft.com/office/powerpoint/2010/main" val="290426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283">
                                            <p:txEl>
                                              <p:pRg st="3" end="3"/>
                                            </p:txEl>
                                          </p:spTgt>
                                        </p:tgtEl>
                                        <p:attrNameLst>
                                          <p:attrName>style.visibility</p:attrName>
                                        </p:attrNameLst>
                                      </p:cBhvr>
                                      <p:to>
                                        <p:strVal val="visible"/>
                                      </p:to>
                                    </p:set>
                                    <p:animEffect transition="in" filter="fade">
                                      <p:cBhvr>
                                        <p:cTn id="7" dur="500"/>
                                        <p:tgtEl>
                                          <p:spTgt spid="48128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283">
                                            <p:txEl>
                                              <p:pRg st="4" end="4"/>
                                            </p:txEl>
                                          </p:spTgt>
                                        </p:tgtEl>
                                        <p:attrNameLst>
                                          <p:attrName>style.visibility</p:attrName>
                                        </p:attrNameLst>
                                      </p:cBhvr>
                                      <p:to>
                                        <p:strVal val="visible"/>
                                      </p:to>
                                    </p:set>
                                    <p:animEffect transition="in" filter="fade">
                                      <p:cBhvr>
                                        <p:cTn id="10" dur="500"/>
                                        <p:tgtEl>
                                          <p:spTgt spid="48128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283">
                                            <p:txEl>
                                              <p:pRg st="5" end="5"/>
                                            </p:txEl>
                                          </p:spTgt>
                                        </p:tgtEl>
                                        <p:attrNameLst>
                                          <p:attrName>style.visibility</p:attrName>
                                        </p:attrNameLst>
                                      </p:cBhvr>
                                      <p:to>
                                        <p:strVal val="visible"/>
                                      </p:to>
                                    </p:set>
                                    <p:animEffect transition="in" filter="fade">
                                      <p:cBhvr>
                                        <p:cTn id="13" dur="500"/>
                                        <p:tgtEl>
                                          <p:spTgt spid="481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宋体" panose="02010600030101010101" pitchFamily="2" charset="-122"/>
              </a:rPr>
              <a:t>拓扑排序算法</a:t>
            </a:r>
            <a:endParaRPr lang="en-US" dirty="0">
              <a:latin typeface="+mn-lt"/>
              <a:ea typeface="宋体" panose="02010600030101010101" pitchFamily="2" charset="-122"/>
            </a:endParaRPr>
          </a:p>
        </p:txBody>
      </p:sp>
      <p:sp>
        <p:nvSpPr>
          <p:cNvPr id="536578" name="Rectangle 2"/>
          <p:cNvSpPr>
            <a:spLocks noGrp="1" noChangeArrowheads="1"/>
          </p:cNvSpPr>
          <p:nvPr>
            <p:ph idx="1"/>
          </p:nvPr>
        </p:nvSpPr>
        <p:spPr>
          <a:xfrm>
            <a:off x="457200" y="908720"/>
            <a:ext cx="8229600" cy="5832648"/>
          </a:xfrm>
        </p:spPr>
        <p:txBody>
          <a:bodyPr>
            <a:normAutofit fontScale="85000" lnSpcReduction="20000"/>
          </a:bodyPr>
          <a:lstStyle/>
          <a:p>
            <a:r>
              <a:rPr lang="zh-CN" altLang="en-US" dirty="0">
                <a:ea typeface="宋体" panose="02010600030101010101" pitchFamily="2" charset="-122"/>
              </a:rPr>
              <a:t>算法思路</a:t>
            </a:r>
            <a:endParaRPr lang="en-US" altLang="zh-CN" dirty="0">
              <a:ea typeface="宋体" panose="02010600030101010101" pitchFamily="2" charset="-122"/>
            </a:endParaRPr>
          </a:p>
          <a:p>
            <a:pPr lvl="1"/>
            <a:r>
              <a:rPr lang="en-US" altLang="en-US" dirty="0">
                <a:ea typeface="宋体" panose="02010600030101010101" pitchFamily="2" charset="-122"/>
              </a:rPr>
              <a:t>选择</a:t>
            </a:r>
            <a:r>
              <a:rPr lang="en-US" altLang="en-US" b="1" dirty="0">
                <a:solidFill>
                  <a:srgbClr val="0000FF"/>
                </a:solidFill>
                <a:ea typeface="宋体" panose="02010600030101010101" pitchFamily="2" charset="-122"/>
              </a:rPr>
              <a:t>一个入度为0(</a:t>
            </a:r>
            <a:r>
              <a:rPr lang="en-US" altLang="en-US" b="1" dirty="0" err="1">
                <a:solidFill>
                  <a:srgbClr val="0000FF"/>
                </a:solidFill>
                <a:ea typeface="宋体" panose="02010600030101010101" pitchFamily="2" charset="-122"/>
              </a:rPr>
              <a:t>没有前驱</a:t>
            </a:r>
            <a:r>
              <a:rPr lang="en-US" altLang="en-US" b="1" dirty="0">
                <a:solidFill>
                  <a:srgbClr val="0000FF"/>
                </a:solidFill>
                <a:ea typeface="宋体" panose="02010600030101010101" pitchFamily="2" charset="-122"/>
              </a:rPr>
              <a:t>)</a:t>
            </a:r>
            <a:r>
              <a:rPr lang="en-US" altLang="en-US" b="1" dirty="0" err="1">
                <a:solidFill>
                  <a:srgbClr val="0000FF"/>
                </a:solidFill>
                <a:ea typeface="宋体" panose="02010600030101010101" pitchFamily="2" charset="-122"/>
              </a:rPr>
              <a:t>的顶点</a:t>
            </a:r>
            <a:r>
              <a:rPr lang="zh-CN" altLang="en-US" dirty="0">
                <a:ea typeface="宋体" panose="02010600030101010101" pitchFamily="2" charset="-122"/>
              </a:rPr>
              <a:t>并</a:t>
            </a:r>
            <a:r>
              <a:rPr lang="en-US" altLang="en-US" dirty="0" err="1">
                <a:ea typeface="宋体" panose="02010600030101010101" pitchFamily="2" charset="-122"/>
              </a:rPr>
              <a:t>输出</a:t>
            </a:r>
            <a:endParaRPr lang="en-US" altLang="en-US" dirty="0">
              <a:ea typeface="宋体" panose="02010600030101010101" pitchFamily="2" charset="-122"/>
            </a:endParaRPr>
          </a:p>
          <a:p>
            <a:pPr lvl="2"/>
            <a:r>
              <a:rPr lang="zh-CN" altLang="en-US" dirty="0">
                <a:ea typeface="宋体" panose="02010600030101010101" pitchFamily="2" charset="-122"/>
              </a:rPr>
              <a:t>在有多个入度为</a:t>
            </a:r>
            <a:r>
              <a:rPr lang="en-US" altLang="zh-CN" dirty="0">
                <a:ea typeface="宋体" panose="02010600030101010101" pitchFamily="2" charset="-122"/>
              </a:rPr>
              <a:t>0</a:t>
            </a:r>
            <a:r>
              <a:rPr lang="zh-CN" altLang="en-US" dirty="0">
                <a:ea typeface="宋体" panose="02010600030101010101" pitchFamily="2" charset="-122"/>
              </a:rPr>
              <a:t>的顶点的情况下，选择不同的顶点，会产生不同的拓扑排序结果</a:t>
            </a:r>
            <a:endParaRPr lang="en-US" altLang="en-US" dirty="0">
              <a:ea typeface="宋体" panose="02010600030101010101" pitchFamily="2" charset="-122"/>
            </a:endParaRPr>
          </a:p>
          <a:p>
            <a:pPr lvl="1"/>
            <a:r>
              <a:rPr lang="en-US" altLang="en-US" dirty="0" err="1">
                <a:ea typeface="宋体" panose="02010600030101010101" pitchFamily="2" charset="-122"/>
              </a:rPr>
              <a:t>删除该顶点以及从该顶点出发的</a:t>
            </a:r>
            <a:r>
              <a:rPr lang="en-US" altLang="en-US" dirty="0">
                <a:ea typeface="宋体" panose="02010600030101010101" pitchFamily="2" charset="-122"/>
              </a:rPr>
              <a:t>(</a:t>
            </a:r>
            <a:r>
              <a:rPr lang="en-US" altLang="en-US" dirty="0" err="1">
                <a:solidFill>
                  <a:schemeClr val="accent6"/>
                </a:solidFill>
                <a:ea typeface="宋体" panose="02010600030101010101" pitchFamily="2" charset="-122"/>
              </a:rPr>
              <a:t>以该顶点为尾的弧</a:t>
            </a:r>
            <a:r>
              <a:rPr lang="en-US" altLang="en-US" dirty="0">
                <a:ea typeface="宋体" panose="02010600030101010101" pitchFamily="2" charset="-122"/>
              </a:rPr>
              <a:t>)</a:t>
            </a:r>
            <a:r>
              <a:rPr lang="en-US" altLang="en-US" dirty="0" err="1">
                <a:ea typeface="宋体" panose="02010600030101010101" pitchFamily="2" charset="-122"/>
              </a:rPr>
              <a:t>所有有向</a:t>
            </a:r>
            <a:r>
              <a:rPr lang="zh-CN" altLang="en-US" dirty="0">
                <a:ea typeface="宋体" panose="02010600030101010101" pitchFamily="2" charset="-122"/>
              </a:rPr>
              <a:t>边</a:t>
            </a:r>
            <a:endParaRPr lang="en-US" altLang="en-US" dirty="0">
              <a:ea typeface="宋体" panose="02010600030101010101" pitchFamily="2" charset="-122"/>
            </a:endParaRPr>
          </a:p>
          <a:p>
            <a:pPr lvl="1"/>
            <a:r>
              <a:rPr lang="en-US" altLang="en-US" dirty="0" err="1">
                <a:ea typeface="宋体" panose="02010600030101010101" pitchFamily="2" charset="-122"/>
              </a:rPr>
              <a:t>重复</a:t>
            </a:r>
            <a:r>
              <a:rPr lang="zh-CN" altLang="en-US" dirty="0">
                <a:ea typeface="宋体" panose="02010600030101010101" pitchFamily="2" charset="-122"/>
              </a:rPr>
              <a:t>执行前两步</a:t>
            </a:r>
            <a:r>
              <a:rPr lang="en-US" altLang="en-US" dirty="0">
                <a:ea typeface="宋体" panose="02010600030101010101" pitchFamily="2" charset="-122"/>
              </a:rPr>
              <a:t>，</a:t>
            </a:r>
            <a:r>
              <a:rPr lang="en-US" altLang="en-US" dirty="0" err="1">
                <a:ea typeface="宋体" panose="02010600030101010101" pitchFamily="2" charset="-122"/>
              </a:rPr>
              <a:t>直到</a:t>
            </a:r>
            <a:r>
              <a:rPr lang="zh-CN" altLang="en-US" dirty="0">
                <a:ea typeface="宋体" panose="02010600030101010101" pitchFamily="2" charset="-122"/>
              </a:rPr>
              <a:t>：</a:t>
            </a:r>
            <a:endParaRPr lang="en-US" altLang="zh-CN" dirty="0">
              <a:ea typeface="宋体" panose="02010600030101010101" pitchFamily="2" charset="-122"/>
            </a:endParaRPr>
          </a:p>
          <a:p>
            <a:pPr lvl="2"/>
            <a:r>
              <a:rPr lang="en-US" altLang="en-US" dirty="0" err="1">
                <a:ea typeface="宋体" panose="02010600030101010101" pitchFamily="2" charset="-122"/>
              </a:rPr>
              <a:t>图中全部顶点都已输出</a:t>
            </a:r>
            <a:r>
              <a:rPr lang="en-US" altLang="en-US" dirty="0">
                <a:solidFill>
                  <a:srgbClr val="0000FF"/>
                </a:solidFill>
                <a:ea typeface="宋体" panose="02010600030101010101" pitchFamily="2" charset="-122"/>
              </a:rPr>
              <a:t>(</a:t>
            </a:r>
            <a:r>
              <a:rPr lang="en-US" altLang="en-US" dirty="0" err="1">
                <a:solidFill>
                  <a:srgbClr val="0000FF"/>
                </a:solidFill>
                <a:ea typeface="宋体" panose="02010600030101010101" pitchFamily="2" charset="-122"/>
              </a:rPr>
              <a:t>图中无环</a:t>
            </a:r>
            <a:r>
              <a:rPr lang="en-US" altLang="en-US" dirty="0">
                <a:solidFill>
                  <a:srgbClr val="0000FF"/>
                </a:solidFill>
                <a:ea typeface="宋体" panose="02010600030101010101" pitchFamily="2" charset="-122"/>
              </a:rPr>
              <a:t>)</a:t>
            </a:r>
            <a:r>
              <a:rPr lang="zh-CN" altLang="en-US" dirty="0">
                <a:ea typeface="宋体" panose="02010600030101010101" pitchFamily="2" charset="-122"/>
              </a:rPr>
              <a:t>，</a:t>
            </a:r>
            <a:r>
              <a:rPr lang="en-US" altLang="en-US" dirty="0">
                <a:ea typeface="宋体" panose="02010600030101010101" pitchFamily="2" charset="-122"/>
              </a:rPr>
              <a:t>或</a:t>
            </a:r>
            <a:r>
              <a:rPr lang="zh-CN" altLang="en-US" dirty="0">
                <a:ea typeface="宋体" panose="02010600030101010101" pitchFamily="2" charset="-122"/>
              </a:rPr>
              <a:t>，</a:t>
            </a:r>
            <a:endParaRPr lang="en-US" altLang="zh-CN" dirty="0">
              <a:ea typeface="宋体" panose="02010600030101010101" pitchFamily="2" charset="-122"/>
            </a:endParaRPr>
          </a:p>
          <a:p>
            <a:pPr lvl="2"/>
            <a:r>
              <a:rPr lang="en-US" altLang="en-US" dirty="0" err="1">
                <a:ea typeface="宋体" panose="02010600030101010101" pitchFamily="2" charset="-122"/>
              </a:rPr>
              <a:t>图中不存在无前驱的顶点</a:t>
            </a:r>
            <a:r>
              <a:rPr lang="en-US" altLang="en-US" dirty="0">
                <a:ea typeface="宋体" panose="02010600030101010101" pitchFamily="2" charset="-122"/>
              </a:rPr>
              <a:t>(</a:t>
            </a:r>
            <a:r>
              <a:rPr lang="en-US" altLang="en-US" dirty="0" err="1">
                <a:solidFill>
                  <a:srgbClr val="0000FF"/>
                </a:solidFill>
                <a:ea typeface="宋体" panose="02010600030101010101" pitchFamily="2" charset="-122"/>
              </a:rPr>
              <a:t>图中必有环</a:t>
            </a:r>
            <a:r>
              <a:rPr lang="en-US" altLang="en-US" dirty="0">
                <a:ea typeface="宋体" panose="02010600030101010101" pitchFamily="2" charset="-122"/>
              </a:rPr>
              <a:t>)</a:t>
            </a:r>
          </a:p>
          <a:p>
            <a:r>
              <a:rPr lang="zh-CN" altLang="en-US" dirty="0">
                <a:ea typeface="宋体" panose="02010600030101010101" pitchFamily="2" charset="-122"/>
              </a:rPr>
              <a:t>算法实现</a:t>
            </a:r>
            <a:endParaRPr lang="en-US" altLang="zh-CN" dirty="0">
              <a:ea typeface="宋体" panose="02010600030101010101" pitchFamily="2" charset="-122"/>
            </a:endParaRPr>
          </a:p>
          <a:p>
            <a:pPr lvl="1"/>
            <a:r>
              <a:rPr lang="en-US" altLang="en-US" dirty="0" err="1">
                <a:ea typeface="宋体" panose="02010600030101010101" pitchFamily="2" charset="-122"/>
              </a:rPr>
              <a:t>采用</a:t>
            </a:r>
            <a:r>
              <a:rPr lang="en-US" altLang="en-US" b="1" dirty="0" err="1">
                <a:solidFill>
                  <a:srgbClr val="C00000"/>
                </a:solidFill>
                <a:ea typeface="宋体" panose="02010600030101010101" pitchFamily="2" charset="-122"/>
              </a:rPr>
              <a:t>正邻接链</a:t>
            </a:r>
            <a:r>
              <a:rPr lang="zh-CN" altLang="en-US" b="1" dirty="0">
                <a:solidFill>
                  <a:srgbClr val="C00000"/>
                </a:solidFill>
                <a:ea typeface="宋体" panose="02010600030101010101" pitchFamily="2" charset="-122"/>
              </a:rPr>
              <a:t>表</a:t>
            </a:r>
            <a:r>
              <a:rPr lang="en-US" altLang="en-US" dirty="0" err="1">
                <a:ea typeface="宋体" panose="02010600030101010101" pitchFamily="2" charset="-122"/>
              </a:rPr>
              <a:t>作为DAG</a:t>
            </a:r>
            <a:r>
              <a:rPr lang="en-US" altLang="en-US" dirty="0">
                <a:ea typeface="宋体" panose="02010600030101010101" pitchFamily="2" charset="-122"/>
              </a:rPr>
              <a:t>/</a:t>
            </a:r>
            <a:r>
              <a:rPr lang="en-US" altLang="en-US" dirty="0" err="1">
                <a:ea typeface="宋体" panose="02010600030101010101" pitchFamily="2" charset="-122"/>
              </a:rPr>
              <a:t>AOV网的存储结构</a:t>
            </a:r>
            <a:endParaRPr lang="en-US" altLang="en-US" dirty="0">
              <a:ea typeface="宋体" panose="02010600030101010101" pitchFamily="2" charset="-122"/>
            </a:endParaRPr>
          </a:p>
          <a:p>
            <a:pPr lvl="1"/>
            <a:r>
              <a:rPr lang="en-US" altLang="en-US" dirty="0">
                <a:ea typeface="宋体" panose="02010600030101010101" pitchFamily="2" charset="-122"/>
              </a:rPr>
              <a:t>设立</a:t>
            </a:r>
            <a:r>
              <a:rPr lang="en-US" altLang="en-US" b="1" dirty="0">
                <a:solidFill>
                  <a:srgbClr val="C00000"/>
                </a:solidFill>
                <a:ea typeface="宋体" panose="02010600030101010101" pitchFamily="2" charset="-122"/>
              </a:rPr>
              <a:t>栈</a:t>
            </a:r>
            <a:r>
              <a:rPr lang="en-US" altLang="en-US" dirty="0">
                <a:ea typeface="宋体" panose="02010600030101010101" pitchFamily="2" charset="-122"/>
              </a:rPr>
              <a:t>，用来</a:t>
            </a:r>
            <a:r>
              <a:rPr lang="en-US" altLang="en-US" dirty="0">
                <a:solidFill>
                  <a:srgbClr val="0000FF"/>
                </a:solidFill>
                <a:ea typeface="宋体" panose="02010600030101010101" pitchFamily="2" charset="-122"/>
              </a:rPr>
              <a:t>暂存入度为0的顶点</a:t>
            </a:r>
          </a:p>
          <a:p>
            <a:pPr lvl="2"/>
            <a:r>
              <a:rPr lang="en-US" altLang="en-US" dirty="0" err="1">
                <a:ea typeface="宋体" panose="02010600030101010101" pitchFamily="2" charset="-122"/>
              </a:rPr>
              <a:t>也可以用队列来存储</a:t>
            </a:r>
            <a:endParaRPr lang="en-US" altLang="en-US" dirty="0">
              <a:ea typeface="宋体" panose="02010600030101010101" pitchFamily="2" charset="-122"/>
            </a:endParaRPr>
          </a:p>
          <a:p>
            <a:pPr lvl="1"/>
            <a:r>
              <a:rPr lang="en-US" altLang="en-US" dirty="0" err="1">
                <a:ea typeface="宋体" panose="02010600030101010101" pitchFamily="2" charset="-122"/>
              </a:rPr>
              <a:t>需要</a:t>
            </a:r>
            <a:r>
              <a:rPr lang="en-US" altLang="en-US" dirty="0" err="1">
                <a:solidFill>
                  <a:srgbClr val="0000FF"/>
                </a:solidFill>
                <a:ea typeface="宋体" panose="02010600030101010101" pitchFamily="2" charset="-122"/>
              </a:rPr>
              <a:t>记录顶点的入度</a:t>
            </a:r>
            <a:endParaRPr lang="en-US" altLang="en-US" dirty="0">
              <a:solidFill>
                <a:srgbClr val="0000FF"/>
              </a:solidFill>
              <a:ea typeface="宋体" panose="02010600030101010101" pitchFamily="2" charset="-122"/>
            </a:endParaRPr>
          </a:p>
          <a:p>
            <a:pPr lvl="2"/>
            <a:r>
              <a:rPr lang="en-US" altLang="en-US" dirty="0" err="1">
                <a:ea typeface="宋体" panose="02010600030101010101" pitchFamily="2" charset="-122"/>
              </a:rPr>
              <a:t>删除</a:t>
            </a:r>
            <a:r>
              <a:rPr lang="zh-CN" altLang="en-US" dirty="0">
                <a:solidFill>
                  <a:schemeClr val="accent6"/>
                </a:solidFill>
                <a:ea typeface="宋体" panose="02010600030101010101" pitchFamily="2" charset="-122"/>
              </a:rPr>
              <a:t>以该</a:t>
            </a:r>
            <a:r>
              <a:rPr lang="en-US" altLang="en-US" dirty="0">
                <a:solidFill>
                  <a:schemeClr val="accent6"/>
                </a:solidFill>
                <a:ea typeface="宋体" panose="02010600030101010101" pitchFamily="2" charset="-122"/>
              </a:rPr>
              <a:t>顶点为尾的弧</a:t>
            </a:r>
            <a:r>
              <a:rPr lang="en-US" altLang="en-US" dirty="0">
                <a:ea typeface="宋体" panose="02010600030101010101" pitchFamily="2" charset="-122"/>
              </a:rPr>
              <a:t>：弧头顶点的入度减1</a:t>
            </a:r>
          </a:p>
          <a:p>
            <a:pPr lvl="1"/>
            <a:r>
              <a:rPr lang="zh-CN" altLang="en-US" dirty="0">
                <a:ea typeface="宋体" panose="02010600030101010101" pitchFamily="2" charset="-122"/>
              </a:rPr>
              <a:t>需要记录已输出顶点的数目</a:t>
            </a:r>
            <a:endParaRPr lang="en-US" altLang="zh-CN" dirty="0">
              <a:ea typeface="宋体" panose="02010600030101010101" pitchFamily="2" charset="-122"/>
            </a:endParaRPr>
          </a:p>
          <a:p>
            <a:pPr lvl="2"/>
            <a:r>
              <a:rPr lang="zh-CN" altLang="en-US" dirty="0">
                <a:ea typeface="宋体" panose="02010600030101010101" pitchFamily="2" charset="-122"/>
              </a:rPr>
              <a:t>等于图的顶点数，则，图中无环，否则，图中有环</a:t>
            </a:r>
          </a:p>
          <a:p>
            <a:endParaRPr lang="en-US" altLang="en-US" dirty="0"/>
          </a:p>
        </p:txBody>
      </p:sp>
    </p:spTree>
    <p:extLst>
      <p:ext uri="{BB962C8B-B14F-4D97-AF65-F5344CB8AC3E}">
        <p14:creationId xmlns:p14="http://schemas.microsoft.com/office/powerpoint/2010/main" val="39178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657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5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657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657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6578">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6578">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6578">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6578">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65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算法实现</a:t>
            </a:r>
            <a:r>
              <a:rPr lang="en-US" altLang="zh-CN"/>
              <a:t>-</a:t>
            </a:r>
            <a:r>
              <a:rPr lang="zh-CN" altLang="en-US"/>
              <a:t>数据结构</a:t>
            </a:r>
            <a:endParaRPr lang="en-US"/>
          </a:p>
        </p:txBody>
      </p:sp>
      <p:sp>
        <p:nvSpPr>
          <p:cNvPr id="3" name="内容占位符 2"/>
          <p:cNvSpPr>
            <a:spLocks noGrp="1"/>
          </p:cNvSpPr>
          <p:nvPr>
            <p:ph idx="1"/>
          </p:nvPr>
        </p:nvSpPr>
        <p:spPr>
          <a:xfrm>
            <a:off x="457200" y="764704"/>
            <a:ext cx="8229600" cy="6093296"/>
          </a:xfrm>
        </p:spPr>
        <p:txBody>
          <a:bodyPr>
            <a:normAutofit fontScale="70000" lnSpcReduction="20000"/>
          </a:bodyPr>
          <a:lstStyle/>
          <a:p>
            <a:r>
              <a:rPr lang="zh-CN" altLang="en-US" dirty="0"/>
              <a:t>顶点入度值的计算和保存</a:t>
            </a:r>
            <a:endParaRPr lang="en-US" altLang="zh-CN" dirty="0"/>
          </a:p>
          <a:p>
            <a:pPr marL="0" indent="0">
              <a:buNone/>
            </a:pPr>
            <a:r>
              <a:rPr lang="zh-CN" altLang="en-US" b="1" dirty="0">
                <a:solidFill>
                  <a:srgbClr val="C00000"/>
                </a:solidFill>
              </a:rPr>
              <a:t>方案</a:t>
            </a:r>
            <a:r>
              <a:rPr lang="en-US" altLang="zh-CN" b="1" dirty="0">
                <a:solidFill>
                  <a:srgbClr val="C00000"/>
                </a:solidFill>
              </a:rPr>
              <a:t>1</a:t>
            </a:r>
            <a:r>
              <a:rPr lang="zh-CN" altLang="en-US" dirty="0"/>
              <a:t>：</a:t>
            </a:r>
            <a:r>
              <a:rPr lang="en-US" dirty="0"/>
              <a:t>typedef struct node {</a:t>
            </a:r>
          </a:p>
          <a:p>
            <a:pPr marL="0" indent="0">
              <a:buNone/>
            </a:pPr>
            <a:r>
              <a:rPr lang="en-US" dirty="0"/>
              <a:t>    int </a:t>
            </a:r>
            <a:r>
              <a:rPr lang="en-US" dirty="0" err="1"/>
              <a:t>vindex</a:t>
            </a:r>
            <a:r>
              <a:rPr lang="en-US" dirty="0"/>
              <a:t>; //</a:t>
            </a:r>
            <a:r>
              <a:rPr lang="zh-CN" altLang="en-US" dirty="0"/>
              <a:t>邻接点在头结点数组中的位置</a:t>
            </a:r>
            <a:r>
              <a:rPr lang="en-US" altLang="zh-CN" dirty="0"/>
              <a:t>(</a:t>
            </a:r>
            <a:r>
              <a:rPr lang="zh-CN" altLang="en-US" dirty="0"/>
              <a:t>下标</a:t>
            </a:r>
            <a:r>
              <a:rPr lang="en-US" altLang="zh-CN" dirty="0"/>
              <a:t>)</a:t>
            </a:r>
          </a:p>
          <a:p>
            <a:pPr marL="0" indent="0">
              <a:buNone/>
            </a:pPr>
            <a:r>
              <a:rPr lang="en-US" altLang="zh-CN" dirty="0"/>
              <a:t>    </a:t>
            </a:r>
            <a:r>
              <a:rPr lang="en-US" altLang="zh-CN" dirty="0">
                <a:solidFill>
                  <a:srgbClr val="0000FF"/>
                </a:solidFill>
              </a:rPr>
              <a:t>int count;  //</a:t>
            </a:r>
            <a:r>
              <a:rPr lang="zh-CN" altLang="en-US" dirty="0">
                <a:solidFill>
                  <a:srgbClr val="0000FF"/>
                </a:solidFill>
              </a:rPr>
              <a:t>记录该顶点的入度</a:t>
            </a:r>
            <a:endParaRPr lang="en-US" altLang="zh-CN" dirty="0">
              <a:solidFill>
                <a:srgbClr val="0000FF"/>
              </a:solidFill>
            </a:endParaRPr>
          </a:p>
          <a:p>
            <a:pPr marL="0" indent="0">
              <a:buNone/>
            </a:pPr>
            <a:r>
              <a:rPr lang="en-US" altLang="zh-CN" dirty="0"/>
              <a:t>    </a:t>
            </a:r>
            <a:r>
              <a:rPr lang="en-US" dirty="0"/>
              <a:t>struct node *next; //</a:t>
            </a:r>
            <a:r>
              <a:rPr lang="zh-CN" altLang="en-US" dirty="0"/>
              <a:t>指向下一个表结点</a:t>
            </a:r>
          </a:p>
          <a:p>
            <a:pPr marL="0" indent="0">
              <a:buNone/>
            </a:pPr>
            <a:r>
              <a:rPr lang="en-US" altLang="zh-CN" dirty="0"/>
              <a:t>} </a:t>
            </a:r>
            <a:r>
              <a:rPr lang="en-US" b="1" dirty="0" err="1"/>
              <a:t>NodeLink</a:t>
            </a:r>
            <a:r>
              <a:rPr lang="en-US" dirty="0"/>
              <a:t>;  //</a:t>
            </a:r>
            <a:r>
              <a:rPr lang="zh-CN" altLang="en-US" dirty="0"/>
              <a:t>表结点类型定义</a:t>
            </a:r>
            <a:endParaRPr lang="en-US" altLang="zh-CN" dirty="0"/>
          </a:p>
          <a:p>
            <a:pPr marL="0" indent="0">
              <a:buNone/>
            </a:pPr>
            <a:endParaRPr lang="en-US" altLang="zh-CN" dirty="0"/>
          </a:p>
          <a:p>
            <a:pPr marL="0" indent="0">
              <a:buNone/>
            </a:pPr>
            <a:r>
              <a:rPr lang="zh-CN" altLang="en-US" b="1" dirty="0">
                <a:solidFill>
                  <a:srgbClr val="C00000"/>
                </a:solidFill>
              </a:rPr>
              <a:t>方案</a:t>
            </a:r>
            <a:r>
              <a:rPr lang="en-US" altLang="zh-CN" b="1" dirty="0">
                <a:solidFill>
                  <a:srgbClr val="C00000"/>
                </a:solidFill>
              </a:rPr>
              <a:t>2</a:t>
            </a:r>
            <a:r>
              <a:rPr lang="zh-CN" altLang="en-US" b="1" dirty="0">
                <a:solidFill>
                  <a:srgbClr val="C00000"/>
                </a:solidFill>
              </a:rPr>
              <a:t>：</a:t>
            </a:r>
            <a:r>
              <a:rPr lang="en-US" altLang="zh-CN" dirty="0"/>
              <a:t>int </a:t>
            </a:r>
            <a:r>
              <a:rPr lang="en-US" altLang="zh-CN" b="1" dirty="0"/>
              <a:t>indegree</a:t>
            </a:r>
            <a:r>
              <a:rPr lang="en-US" altLang="zh-CN" dirty="0"/>
              <a:t>[MAX_VERTEX_NUM]; //</a:t>
            </a:r>
            <a:r>
              <a:rPr lang="zh-CN" altLang="en-US" dirty="0"/>
              <a:t>存放顶点的入度</a:t>
            </a:r>
            <a:endParaRPr lang="en-US" altLang="zh-CN" dirty="0"/>
          </a:p>
          <a:p>
            <a:pPr marL="0" indent="0">
              <a:buNone/>
            </a:pPr>
            <a:r>
              <a:rPr lang="en-US" altLang="zh-CN" dirty="0"/>
              <a:t>void </a:t>
            </a:r>
            <a:r>
              <a:rPr lang="en-US" altLang="zh-CN" b="1" dirty="0" err="1">
                <a:solidFill>
                  <a:srgbClr val="0000FF"/>
                </a:solidFill>
              </a:rPr>
              <a:t>FindIndegree</a:t>
            </a:r>
            <a:r>
              <a:rPr lang="en-US" altLang="zh-CN" dirty="0"/>
              <a:t>(</a:t>
            </a:r>
            <a:r>
              <a:rPr lang="en-US" altLang="zh-CN" dirty="0" err="1"/>
              <a:t>AGraph</a:t>
            </a:r>
            <a:r>
              <a:rPr lang="en-US" altLang="zh-CN" dirty="0"/>
              <a:t> *g, int </a:t>
            </a:r>
            <a:r>
              <a:rPr lang="en-US" altLang="zh-CN" b="1" dirty="0"/>
              <a:t>indegree</a:t>
            </a:r>
            <a:r>
              <a:rPr lang="en-US" altLang="zh-CN" dirty="0"/>
              <a:t>[MAX_VERTEX_NUM]){</a:t>
            </a:r>
          </a:p>
          <a:p>
            <a:pPr marL="0" indent="0">
              <a:buNone/>
            </a:pPr>
            <a:r>
              <a:rPr lang="en-US" altLang="zh-CN" dirty="0" err="1"/>
              <a:t>NodeLink</a:t>
            </a:r>
            <a:r>
              <a:rPr lang="en-US" altLang="zh-CN" dirty="0"/>
              <a:t> *p;</a:t>
            </a:r>
          </a:p>
          <a:p>
            <a:pPr marL="0" indent="0">
              <a:buNone/>
            </a:pPr>
            <a:r>
              <a:rPr lang="en-US" altLang="zh-CN" dirty="0"/>
              <a:t>for(int </a:t>
            </a:r>
            <a:r>
              <a:rPr lang="en-US" altLang="zh-CN" dirty="0" err="1"/>
              <a:t>i</a:t>
            </a:r>
            <a:r>
              <a:rPr lang="en-US" altLang="zh-CN" dirty="0"/>
              <a:t>=0;i&lt;g-&gt;</a:t>
            </a:r>
            <a:r>
              <a:rPr lang="en-US" altLang="zh-CN" dirty="0" err="1"/>
              <a:t>vexnum;i</a:t>
            </a:r>
            <a:r>
              <a:rPr lang="en-US" altLang="zh-CN" dirty="0"/>
              <a:t>++){</a:t>
            </a:r>
          </a:p>
          <a:p>
            <a:pPr marL="0" indent="0">
              <a:buNone/>
            </a:pPr>
            <a:r>
              <a:rPr lang="en-US" altLang="zh-CN" dirty="0"/>
              <a:t>    p=g-&gt;v[</a:t>
            </a:r>
            <a:r>
              <a:rPr lang="en-US" altLang="zh-CN" dirty="0" err="1"/>
              <a:t>i</a:t>
            </a:r>
            <a:r>
              <a:rPr lang="en-US" altLang="zh-CN" dirty="0"/>
              <a:t>].first;</a:t>
            </a:r>
          </a:p>
          <a:p>
            <a:pPr marL="0" indent="0">
              <a:buNone/>
            </a:pPr>
            <a:r>
              <a:rPr lang="en-US" altLang="zh-CN" dirty="0"/>
              <a:t>    while(p) { </a:t>
            </a:r>
            <a:r>
              <a:rPr lang="en-US" altLang="zh-CN" b="1" dirty="0"/>
              <a:t>indegree</a:t>
            </a:r>
            <a:r>
              <a:rPr lang="en-US" altLang="zh-CN" dirty="0">
                <a:solidFill>
                  <a:schemeClr val="accent6">
                    <a:lumMod val="75000"/>
                  </a:schemeClr>
                </a:solidFill>
              </a:rPr>
              <a:t>[p-&gt;</a:t>
            </a:r>
            <a:r>
              <a:rPr lang="en-US" altLang="zh-CN" dirty="0" err="1">
                <a:solidFill>
                  <a:schemeClr val="accent6">
                    <a:lumMod val="75000"/>
                  </a:schemeClr>
                </a:solidFill>
              </a:rPr>
              <a:t>vindex</a:t>
            </a:r>
            <a:r>
              <a:rPr lang="en-US" altLang="zh-CN" dirty="0">
                <a:solidFill>
                  <a:schemeClr val="accent6">
                    <a:lumMod val="75000"/>
                  </a:schemeClr>
                </a:solidFill>
              </a:rPr>
              <a:t>]++</a:t>
            </a:r>
            <a:r>
              <a:rPr lang="en-US" altLang="zh-CN" dirty="0"/>
              <a:t>; p=p-&gt;next; }</a:t>
            </a:r>
          </a:p>
          <a:p>
            <a:pPr marL="0" indent="0">
              <a:buNone/>
            </a:pPr>
            <a:r>
              <a:rPr lang="en-US" altLang="zh-CN" dirty="0"/>
              <a:t>     }</a:t>
            </a:r>
          </a:p>
          <a:p>
            <a:pPr marL="0" indent="0">
              <a:buNone/>
            </a:pPr>
            <a:r>
              <a:rPr lang="en-US" altLang="zh-CN" dirty="0"/>
              <a:t>}</a:t>
            </a:r>
          </a:p>
          <a:p>
            <a:pPr marL="0" indent="0">
              <a:buNone/>
            </a:pPr>
            <a:endParaRPr lang="en-US" altLang="zh-CN" dirty="0"/>
          </a:p>
          <a:p>
            <a:r>
              <a:rPr lang="zh-CN" altLang="en-US" dirty="0"/>
              <a:t>简易</a:t>
            </a:r>
            <a:r>
              <a:rPr lang="zh-CN" altLang="en-US" b="1" dirty="0"/>
              <a:t>栈</a:t>
            </a:r>
            <a:r>
              <a:rPr lang="zh-CN" altLang="en-US" dirty="0"/>
              <a:t>，用于存放零入度顶点</a:t>
            </a:r>
            <a:endParaRPr lang="en-US" altLang="zh-CN" dirty="0"/>
          </a:p>
          <a:p>
            <a:pPr marL="0" indent="0">
              <a:buNone/>
            </a:pPr>
            <a:r>
              <a:rPr lang="en-US" altLang="zh-CN" dirty="0"/>
              <a:t>char </a:t>
            </a:r>
            <a:r>
              <a:rPr lang="en-US" altLang="zh-CN" b="1" dirty="0"/>
              <a:t>stack</a:t>
            </a:r>
            <a:r>
              <a:rPr lang="en-US" altLang="zh-CN" dirty="0"/>
              <a:t>[MAX_VERTEX_NUM]; int </a:t>
            </a:r>
            <a:r>
              <a:rPr lang="en-US" altLang="zh-CN" b="1" dirty="0"/>
              <a:t>top</a:t>
            </a:r>
            <a:r>
              <a:rPr lang="en-US" altLang="zh-CN" dirty="0"/>
              <a:t>=0;</a:t>
            </a:r>
          </a:p>
          <a:p>
            <a:pPr marL="0" indent="0">
              <a:buNone/>
            </a:pPr>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5" name="矩形 4"/>
          <p:cNvSpPr/>
          <p:nvPr/>
        </p:nvSpPr>
        <p:spPr>
          <a:xfrm>
            <a:off x="6228184" y="5157192"/>
            <a:ext cx="3096345" cy="830997"/>
          </a:xfrm>
          <a:prstGeom prst="rect">
            <a:avLst/>
          </a:prstGeom>
        </p:spPr>
        <p:txBody>
          <a:bodyPr wrap="square">
            <a:spAutoFit/>
          </a:bodyPr>
          <a:lstStyle/>
          <a:p>
            <a:r>
              <a:rPr lang="zh-CN" altLang="en-US" sz="2400"/>
              <a:t>统计各顶点的入度</a:t>
            </a:r>
            <a:endParaRPr lang="en-US" altLang="zh-CN" sz="2400"/>
          </a:p>
          <a:p>
            <a:r>
              <a:rPr lang="zh-CN" altLang="en-US" sz="2400"/>
              <a:t>时间复杂度是</a:t>
            </a:r>
            <a:r>
              <a:rPr lang="en-US" altLang="en-US" sz="2400"/>
              <a:t>O(n+e) </a:t>
            </a:r>
            <a:endParaRPr lang="zh-CN" altLang="en-US" sz="2400"/>
          </a:p>
        </p:txBody>
      </p:sp>
    </p:spTree>
    <p:extLst>
      <p:ext uri="{BB962C8B-B14F-4D97-AF65-F5344CB8AC3E}">
        <p14:creationId xmlns:p14="http://schemas.microsoft.com/office/powerpoint/2010/main" val="1140245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5166C28-8105-4E72-A75E-6D3A878B7934}"/>
              </a:ext>
            </a:extLst>
          </p:cNvPr>
          <p:cNvSpPr/>
          <p:nvPr/>
        </p:nvSpPr>
        <p:spPr>
          <a:xfrm>
            <a:off x="4336" y="360040"/>
            <a:ext cx="9153525" cy="764704"/>
          </a:xfrm>
          <a:prstGeom prst="rect">
            <a:avLst/>
          </a:prstGeom>
          <a:solidFill>
            <a:srgbClr val="CCFFCC"/>
          </a:solidFill>
          <a:ln>
            <a:solidFill>
              <a:srgbClr val="CCAAFF"/>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5166C28-8105-4E72-A75E-6D3A878B7934}"/>
              </a:ext>
            </a:extLst>
          </p:cNvPr>
          <p:cNvSpPr/>
          <p:nvPr/>
        </p:nvSpPr>
        <p:spPr>
          <a:xfrm>
            <a:off x="4336" y="1124744"/>
            <a:ext cx="9153525" cy="108012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5166C28-8105-4E72-A75E-6D3A878B7934}"/>
              </a:ext>
            </a:extLst>
          </p:cNvPr>
          <p:cNvSpPr/>
          <p:nvPr/>
        </p:nvSpPr>
        <p:spPr>
          <a:xfrm>
            <a:off x="4336" y="2636912"/>
            <a:ext cx="9153525" cy="2880320"/>
          </a:xfrm>
          <a:prstGeom prst="rect">
            <a:avLst/>
          </a:prstGeom>
          <a:solidFill>
            <a:schemeClr val="accent5">
              <a:lumMod val="20000"/>
              <a:lumOff val="80000"/>
            </a:schemeClr>
          </a:solidFill>
          <a:ln>
            <a:solidFill>
              <a:srgbClr val="CCAAFF"/>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457200" y="0"/>
            <a:ext cx="8229600" cy="6858000"/>
          </a:xfrm>
        </p:spPr>
        <p:txBody>
          <a:bodyPr>
            <a:noAutofit/>
          </a:bodyPr>
          <a:lstStyle/>
          <a:p>
            <a:pPr marL="0" indent="0">
              <a:spcBef>
                <a:spcPts val="0"/>
              </a:spcBef>
              <a:buNone/>
            </a:pPr>
            <a:r>
              <a:rPr lang="en-US" sz="2400" dirty="0"/>
              <a:t>Status </a:t>
            </a:r>
            <a:r>
              <a:rPr lang="en-US" sz="2400" b="1" dirty="0" err="1">
                <a:solidFill>
                  <a:srgbClr val="0000FF"/>
                </a:solidFill>
              </a:rPr>
              <a:t>TopologicalSort</a:t>
            </a:r>
            <a:r>
              <a:rPr lang="en-US" sz="2400" dirty="0"/>
              <a:t>(</a:t>
            </a:r>
            <a:r>
              <a:rPr lang="en-US" sz="2400" dirty="0" err="1"/>
              <a:t>AGraph</a:t>
            </a:r>
            <a:r>
              <a:rPr lang="en-US" sz="2400" dirty="0"/>
              <a:t> *g) </a:t>
            </a:r>
            <a:r>
              <a:rPr lang="en-US" altLang="zh-CN" sz="2400" dirty="0"/>
              <a:t>{ </a:t>
            </a:r>
            <a:r>
              <a:rPr lang="en-US" sz="2400" dirty="0" err="1"/>
              <a:t>NodeLink</a:t>
            </a:r>
            <a:r>
              <a:rPr lang="en-US" sz="2400" dirty="0"/>
              <a:t> *p; </a:t>
            </a:r>
            <a:r>
              <a:rPr lang="en-US" altLang="zh-CN" sz="2400" dirty="0"/>
              <a:t>… …</a:t>
            </a:r>
          </a:p>
          <a:p>
            <a:pPr marL="0" indent="0">
              <a:spcBef>
                <a:spcPts val="0"/>
              </a:spcBef>
              <a:buNone/>
            </a:pPr>
            <a:r>
              <a:rPr lang="en-US" sz="2400" dirty="0"/>
              <a:t>for(</a:t>
            </a:r>
            <a:r>
              <a:rPr lang="en-US" sz="2400" dirty="0" err="1"/>
              <a:t>i</a:t>
            </a:r>
            <a:r>
              <a:rPr lang="en-US" sz="2400" dirty="0"/>
              <a:t>=0;i&lt;</a:t>
            </a:r>
            <a:r>
              <a:rPr lang="en-US" sz="2400" dirty="0" err="1"/>
              <a:t>MAX_VERTEX_NUM;i</a:t>
            </a:r>
            <a:r>
              <a:rPr lang="en-US" sz="2400" dirty="0"/>
              <a:t>++) indegree[</a:t>
            </a:r>
            <a:r>
              <a:rPr lang="en-US" sz="2400" dirty="0" err="1"/>
              <a:t>i</a:t>
            </a:r>
            <a:r>
              <a:rPr lang="en-US" sz="2400" dirty="0"/>
              <a:t>]=0;</a:t>
            </a:r>
          </a:p>
          <a:p>
            <a:pPr marL="0" indent="0">
              <a:spcBef>
                <a:spcPts val="0"/>
              </a:spcBef>
              <a:buNone/>
            </a:pPr>
            <a:r>
              <a:rPr lang="en-US" sz="2400" b="1" dirty="0" err="1">
                <a:solidFill>
                  <a:srgbClr val="0000FF"/>
                </a:solidFill>
              </a:rPr>
              <a:t>FindIndegree</a:t>
            </a:r>
            <a:r>
              <a:rPr lang="en-US" sz="2400" dirty="0"/>
              <a:t>(</a:t>
            </a:r>
            <a:r>
              <a:rPr lang="en-US" sz="2400" dirty="0" err="1"/>
              <a:t>g,indegree</a:t>
            </a:r>
            <a:r>
              <a:rPr lang="en-US" sz="2400" dirty="0"/>
              <a:t>);</a:t>
            </a:r>
          </a:p>
          <a:p>
            <a:pPr marL="0" indent="0">
              <a:spcBef>
                <a:spcPts val="0"/>
              </a:spcBef>
              <a:buNone/>
            </a:pPr>
            <a:r>
              <a:rPr lang="en-US" sz="2400" dirty="0"/>
              <a:t>for(</a:t>
            </a:r>
            <a:r>
              <a:rPr lang="en-US" sz="2400" dirty="0" err="1"/>
              <a:t>i</a:t>
            </a:r>
            <a:r>
              <a:rPr lang="en-US" sz="2400" dirty="0"/>
              <a:t>=g-&gt;vexnum-1;i&gt;=0;i--)  	</a:t>
            </a:r>
            <a:r>
              <a:rPr lang="en-US" sz="2400" dirty="0">
                <a:solidFill>
                  <a:srgbClr val="FF6600"/>
                </a:solidFill>
              </a:rPr>
              <a:t>//for(</a:t>
            </a:r>
            <a:r>
              <a:rPr lang="en-US" sz="2400" dirty="0" err="1">
                <a:solidFill>
                  <a:srgbClr val="FF6600"/>
                </a:solidFill>
              </a:rPr>
              <a:t>i</a:t>
            </a:r>
            <a:r>
              <a:rPr lang="en-US" sz="2400" dirty="0">
                <a:solidFill>
                  <a:srgbClr val="FF6600"/>
                </a:solidFill>
              </a:rPr>
              <a:t>=0;i&lt;g-&gt;</a:t>
            </a:r>
            <a:r>
              <a:rPr lang="en-US" sz="2400" dirty="0" err="1">
                <a:solidFill>
                  <a:srgbClr val="FF6600"/>
                </a:solidFill>
              </a:rPr>
              <a:t>vexnum;i</a:t>
            </a:r>
            <a:r>
              <a:rPr lang="en-US" sz="2400" dirty="0">
                <a:solidFill>
                  <a:srgbClr val="FF6600"/>
                </a:solidFill>
              </a:rPr>
              <a:t>++)</a:t>
            </a:r>
          </a:p>
          <a:p>
            <a:pPr marL="0" indent="0">
              <a:spcBef>
                <a:spcPts val="0"/>
              </a:spcBef>
              <a:buNone/>
            </a:pPr>
            <a:r>
              <a:rPr lang="en-US" sz="2400" dirty="0"/>
              <a:t>        if(indegree[</a:t>
            </a:r>
            <a:r>
              <a:rPr lang="en-US" sz="2400" dirty="0" err="1"/>
              <a:t>i</a:t>
            </a:r>
            <a:r>
              <a:rPr lang="en-US" sz="2400" dirty="0"/>
              <a:t>]==0) {	//</a:t>
            </a:r>
            <a:r>
              <a:rPr lang="zh-CN" altLang="en-US" sz="2400" dirty="0"/>
              <a:t>入度为</a:t>
            </a:r>
            <a:r>
              <a:rPr lang="en-US" altLang="zh-CN" sz="2400" dirty="0"/>
              <a:t>0</a:t>
            </a:r>
            <a:r>
              <a:rPr lang="zh-CN" altLang="en-US" sz="2400" dirty="0"/>
              <a:t>者进栈</a:t>
            </a:r>
          </a:p>
          <a:p>
            <a:pPr marL="0" indent="0">
              <a:spcBef>
                <a:spcPts val="0"/>
              </a:spcBef>
              <a:buNone/>
            </a:pPr>
            <a:r>
              <a:rPr lang="en-US" sz="2400" dirty="0"/>
              <a:t>	</a:t>
            </a:r>
            <a:r>
              <a:rPr lang="en-US" sz="2400" b="1" dirty="0"/>
              <a:t>stack</a:t>
            </a:r>
            <a:r>
              <a:rPr lang="en-US" sz="2400" dirty="0"/>
              <a:t>[top]=</a:t>
            </a:r>
            <a:r>
              <a:rPr lang="en-US" sz="2400" dirty="0" err="1"/>
              <a:t>i</a:t>
            </a:r>
            <a:r>
              <a:rPr lang="en-US" sz="2400" dirty="0"/>
              <a:t>; </a:t>
            </a:r>
            <a:r>
              <a:rPr lang="en-US" sz="2400" b="1" dirty="0"/>
              <a:t>top</a:t>
            </a:r>
            <a:r>
              <a:rPr lang="en-US" sz="2400" dirty="0"/>
              <a:t>++; }</a:t>
            </a:r>
          </a:p>
          <a:p>
            <a:pPr marL="0" indent="0">
              <a:spcBef>
                <a:spcPts val="0"/>
              </a:spcBef>
              <a:buNone/>
            </a:pPr>
            <a:r>
              <a:rPr lang="en-US" sz="2400" dirty="0">
                <a:solidFill>
                  <a:srgbClr val="00B050"/>
                </a:solidFill>
              </a:rPr>
              <a:t>count</a:t>
            </a:r>
            <a:r>
              <a:rPr lang="en-US" sz="2400" dirty="0"/>
              <a:t>=0; // </a:t>
            </a:r>
            <a:r>
              <a:rPr lang="zh-CN" altLang="en-US" sz="2400" dirty="0"/>
              <a:t>对输出顶点计数</a:t>
            </a:r>
          </a:p>
          <a:p>
            <a:pPr marL="0" indent="0">
              <a:spcBef>
                <a:spcPts val="0"/>
              </a:spcBef>
              <a:buNone/>
            </a:pPr>
            <a:r>
              <a:rPr lang="en-US" sz="2400" dirty="0"/>
              <a:t>while (</a:t>
            </a:r>
            <a:r>
              <a:rPr lang="en-US" sz="2400" b="1" dirty="0"/>
              <a:t>top</a:t>
            </a:r>
            <a:r>
              <a:rPr lang="en-US" sz="2400" dirty="0"/>
              <a:t>!=0) </a:t>
            </a:r>
            <a:r>
              <a:rPr lang="en-US" sz="2400" b="1" dirty="0">
                <a:solidFill>
                  <a:srgbClr val="C00000"/>
                </a:solidFill>
              </a:rPr>
              <a:t>{</a:t>
            </a:r>
          </a:p>
          <a:p>
            <a:pPr marL="0" indent="0">
              <a:spcBef>
                <a:spcPts val="0"/>
              </a:spcBef>
              <a:buNone/>
            </a:pPr>
            <a:r>
              <a:rPr lang="en-US" sz="2400" dirty="0"/>
              <a:t>    </a:t>
            </a:r>
            <a:r>
              <a:rPr lang="en-US" sz="2400" b="1" dirty="0"/>
              <a:t>top</a:t>
            </a:r>
            <a:r>
              <a:rPr lang="en-US" sz="2400" dirty="0"/>
              <a:t>--; </a:t>
            </a:r>
            <a:r>
              <a:rPr lang="en-US" sz="2400" dirty="0" err="1"/>
              <a:t>i</a:t>
            </a:r>
            <a:r>
              <a:rPr lang="en-US" sz="2400" dirty="0"/>
              <a:t>=</a:t>
            </a:r>
            <a:r>
              <a:rPr lang="en-US" sz="2400" b="1" dirty="0"/>
              <a:t>stack</a:t>
            </a:r>
            <a:r>
              <a:rPr lang="en-US" sz="2400" dirty="0"/>
              <a:t>[top]; </a:t>
            </a:r>
            <a:r>
              <a:rPr lang="en-US" sz="2400" dirty="0" err="1"/>
              <a:t>printf</a:t>
            </a:r>
            <a:r>
              <a:rPr lang="en-US" sz="2400" dirty="0"/>
              <a:t>("%</a:t>
            </a:r>
            <a:r>
              <a:rPr lang="en-US" sz="2400" dirty="0" err="1"/>
              <a:t>c",g</a:t>
            </a:r>
            <a:r>
              <a:rPr lang="en-US" sz="2400" dirty="0"/>
              <a:t>-&gt;v[</a:t>
            </a:r>
            <a:r>
              <a:rPr lang="en-US" sz="2400" dirty="0" err="1"/>
              <a:t>i</a:t>
            </a:r>
            <a:r>
              <a:rPr lang="en-US" sz="2400" dirty="0"/>
              <a:t>].vertex); </a:t>
            </a:r>
            <a:r>
              <a:rPr lang="en-US" sz="2400" dirty="0">
                <a:solidFill>
                  <a:srgbClr val="00B050"/>
                </a:solidFill>
              </a:rPr>
              <a:t>count</a:t>
            </a:r>
            <a:r>
              <a:rPr lang="en-US" sz="2400" dirty="0"/>
              <a:t>++;</a:t>
            </a:r>
          </a:p>
          <a:p>
            <a:pPr marL="0" indent="0">
              <a:spcBef>
                <a:spcPts val="0"/>
              </a:spcBef>
              <a:buNone/>
            </a:pPr>
            <a:r>
              <a:rPr lang="en-US" sz="2400" dirty="0"/>
              <a:t>    for(p=g-&gt;v[</a:t>
            </a:r>
            <a:r>
              <a:rPr lang="en-US" sz="2400" dirty="0" err="1"/>
              <a:t>i</a:t>
            </a:r>
            <a:r>
              <a:rPr lang="en-US" sz="2400" dirty="0"/>
              <a:t>].</a:t>
            </a:r>
            <a:r>
              <a:rPr lang="en-US" sz="2400" dirty="0" err="1"/>
              <a:t>first;p;p</a:t>
            </a:r>
            <a:r>
              <a:rPr lang="en-US" sz="2400" dirty="0"/>
              <a:t>=p-&gt;next)</a:t>
            </a:r>
            <a:r>
              <a:rPr lang="en-US" sz="2400" b="1" dirty="0">
                <a:solidFill>
                  <a:srgbClr val="00B0F0"/>
                </a:solidFill>
              </a:rPr>
              <a:t>{</a:t>
            </a:r>
          </a:p>
          <a:p>
            <a:pPr marL="0" indent="0">
              <a:spcBef>
                <a:spcPts val="0"/>
              </a:spcBef>
              <a:buNone/>
            </a:pPr>
            <a:r>
              <a:rPr lang="en-US" sz="2400" dirty="0"/>
              <a:t>        </a:t>
            </a:r>
            <a:r>
              <a:rPr lang="en-US" sz="2400" dirty="0">
                <a:solidFill>
                  <a:srgbClr val="0000FF"/>
                </a:solidFill>
              </a:rPr>
              <a:t>j</a:t>
            </a:r>
            <a:r>
              <a:rPr lang="en-US" sz="2400" dirty="0"/>
              <a:t>=p-&gt;</a:t>
            </a:r>
            <a:r>
              <a:rPr lang="en-US" sz="2400" dirty="0" err="1"/>
              <a:t>vindex</a:t>
            </a:r>
            <a:r>
              <a:rPr lang="en-US" sz="2400" dirty="0"/>
              <a:t>; //</a:t>
            </a:r>
            <a:r>
              <a:rPr lang="zh-CN" altLang="en-US" sz="2400" dirty="0">
                <a:solidFill>
                  <a:srgbClr val="0000FF"/>
                </a:solidFill>
              </a:rPr>
              <a:t>对</a:t>
            </a:r>
            <a:r>
              <a:rPr lang="en-US" sz="2400" dirty="0" err="1">
                <a:solidFill>
                  <a:srgbClr val="0000FF"/>
                </a:solidFill>
              </a:rPr>
              <a:t>i</a:t>
            </a:r>
            <a:r>
              <a:rPr lang="zh-CN" altLang="en-US" sz="2400" dirty="0">
                <a:solidFill>
                  <a:srgbClr val="0000FF"/>
                </a:solidFill>
              </a:rPr>
              <a:t>号顶点的每个邻接点</a:t>
            </a:r>
            <a:r>
              <a:rPr lang="zh-CN" altLang="en-US" sz="2400" dirty="0"/>
              <a:t>的入度减</a:t>
            </a:r>
            <a:r>
              <a:rPr lang="en-US" altLang="zh-CN" sz="2400" dirty="0"/>
              <a:t>1</a:t>
            </a:r>
          </a:p>
          <a:p>
            <a:pPr marL="0" indent="0">
              <a:spcBef>
                <a:spcPts val="0"/>
              </a:spcBef>
              <a:buNone/>
            </a:pPr>
            <a:r>
              <a:rPr lang="en-US" altLang="zh-CN" sz="2400" dirty="0"/>
              <a:t>        </a:t>
            </a:r>
            <a:r>
              <a:rPr lang="en-US" sz="2400" dirty="0"/>
              <a:t>if(--indegree[j]==0){ //</a:t>
            </a:r>
            <a:r>
              <a:rPr lang="zh-CN" altLang="en-US" sz="2400" dirty="0"/>
              <a:t>若入度减为</a:t>
            </a:r>
            <a:r>
              <a:rPr lang="en-US" altLang="zh-CN" sz="2400" dirty="0"/>
              <a:t>0</a:t>
            </a:r>
            <a:r>
              <a:rPr lang="zh-CN" altLang="en-US" sz="2400" dirty="0"/>
              <a:t>，则入栈</a:t>
            </a:r>
          </a:p>
          <a:p>
            <a:pPr marL="0" indent="0">
              <a:spcBef>
                <a:spcPts val="0"/>
              </a:spcBef>
              <a:buNone/>
            </a:pPr>
            <a:r>
              <a:rPr lang="en-US" sz="2400" dirty="0"/>
              <a:t>	</a:t>
            </a:r>
            <a:r>
              <a:rPr lang="en-US" sz="2400" b="1" dirty="0"/>
              <a:t>stack</a:t>
            </a:r>
            <a:r>
              <a:rPr lang="en-US" sz="2400" dirty="0"/>
              <a:t>[top]=j; </a:t>
            </a:r>
            <a:r>
              <a:rPr lang="en-US" sz="2400" b="1" dirty="0"/>
              <a:t>top</a:t>
            </a:r>
            <a:r>
              <a:rPr lang="en-US" sz="2400" dirty="0"/>
              <a:t>++;}</a:t>
            </a:r>
          </a:p>
          <a:p>
            <a:pPr marL="0" indent="0">
              <a:spcBef>
                <a:spcPts val="0"/>
              </a:spcBef>
              <a:buNone/>
            </a:pPr>
            <a:r>
              <a:rPr lang="en-US" sz="2400" dirty="0"/>
              <a:t>        </a:t>
            </a:r>
            <a:r>
              <a:rPr lang="en-US" sz="2400" b="1" dirty="0">
                <a:solidFill>
                  <a:srgbClr val="00B0F0"/>
                </a:solidFill>
              </a:rPr>
              <a:t>}</a:t>
            </a:r>
          </a:p>
          <a:p>
            <a:pPr marL="0" indent="0">
              <a:spcBef>
                <a:spcPts val="0"/>
              </a:spcBef>
              <a:buNone/>
            </a:pPr>
            <a:r>
              <a:rPr lang="en-US" sz="2400" b="1" dirty="0">
                <a:solidFill>
                  <a:srgbClr val="C00000"/>
                </a:solidFill>
              </a:rPr>
              <a:t>}</a:t>
            </a:r>
            <a:r>
              <a:rPr lang="en-US" sz="2400" dirty="0"/>
              <a:t> //while</a:t>
            </a:r>
          </a:p>
          <a:p>
            <a:pPr marL="0" indent="0">
              <a:spcBef>
                <a:spcPts val="0"/>
              </a:spcBef>
              <a:buNone/>
            </a:pPr>
            <a:r>
              <a:rPr lang="en-US" sz="2400" dirty="0">
                <a:solidFill>
                  <a:srgbClr val="C00000"/>
                </a:solidFill>
              </a:rPr>
              <a:t>if(</a:t>
            </a:r>
            <a:r>
              <a:rPr lang="en-US" sz="2400" dirty="0">
                <a:solidFill>
                  <a:srgbClr val="00B050"/>
                </a:solidFill>
              </a:rPr>
              <a:t>count</a:t>
            </a:r>
            <a:r>
              <a:rPr lang="en-US" sz="2400" dirty="0">
                <a:solidFill>
                  <a:srgbClr val="C00000"/>
                </a:solidFill>
              </a:rPr>
              <a:t>&lt;g-&gt;</a:t>
            </a:r>
            <a:r>
              <a:rPr lang="en-US" sz="2400" dirty="0" err="1">
                <a:solidFill>
                  <a:srgbClr val="C00000"/>
                </a:solidFill>
              </a:rPr>
              <a:t>vexnum</a:t>
            </a:r>
            <a:r>
              <a:rPr lang="en-US" sz="2400" dirty="0">
                <a:solidFill>
                  <a:srgbClr val="C00000"/>
                </a:solidFill>
              </a:rPr>
              <a:t>) return ERROR; //</a:t>
            </a:r>
            <a:r>
              <a:rPr lang="zh-CN" altLang="en-US" sz="2400" dirty="0">
                <a:solidFill>
                  <a:srgbClr val="C00000"/>
                </a:solidFill>
              </a:rPr>
              <a:t>该图有回路</a:t>
            </a:r>
          </a:p>
          <a:p>
            <a:pPr marL="0" indent="0">
              <a:spcBef>
                <a:spcPts val="0"/>
              </a:spcBef>
              <a:buNone/>
            </a:pPr>
            <a:r>
              <a:rPr lang="en-US" sz="2400" dirty="0">
                <a:solidFill>
                  <a:srgbClr val="C00000"/>
                </a:solidFill>
              </a:rPr>
              <a:t>else return OK;</a:t>
            </a:r>
          </a:p>
          <a:p>
            <a:pPr marL="0" indent="0">
              <a:spcBef>
                <a:spcPts val="0"/>
              </a:spcBef>
              <a:buNone/>
            </a:pPr>
            <a:r>
              <a:rPr lang="en-US" sz="2400"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7.12</a:t>
            </a:r>
          </a:p>
        </p:txBody>
      </p:sp>
    </p:spTree>
    <p:extLst>
      <p:ext uri="{BB962C8B-B14F-4D97-AF65-F5344CB8AC3E}">
        <p14:creationId xmlns:p14="http://schemas.microsoft.com/office/powerpoint/2010/main" val="20939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a:t>拓扑排序：算法时间复杂度分析</a:t>
            </a:r>
            <a:endParaRPr lang="en-US" dirty="0"/>
          </a:p>
        </p:txBody>
      </p:sp>
      <p:sp>
        <p:nvSpPr>
          <p:cNvPr id="7" name="内容占位符 6"/>
          <p:cNvSpPr>
            <a:spLocks noGrp="1"/>
          </p:cNvSpPr>
          <p:nvPr>
            <p:ph idx="1"/>
          </p:nvPr>
        </p:nvSpPr>
        <p:spPr/>
        <p:txBody>
          <a:bodyPr/>
          <a:lstStyle/>
          <a:p>
            <a:r>
              <a:rPr lang="zh-CN" altLang="en-US" sz="3600" dirty="0"/>
              <a:t>设</a:t>
            </a:r>
            <a:r>
              <a:rPr lang="en-US" altLang="en-US" sz="3600" dirty="0"/>
              <a:t>AOV</a:t>
            </a:r>
            <a:r>
              <a:rPr lang="zh-CN" altLang="en-US" sz="3600" dirty="0"/>
              <a:t>网有</a:t>
            </a:r>
            <a:r>
              <a:rPr lang="en-US" altLang="en-US" sz="3600" dirty="0"/>
              <a:t>n</a:t>
            </a:r>
            <a:r>
              <a:rPr lang="zh-CN" altLang="en-US" sz="3600" dirty="0"/>
              <a:t>个顶点，</a:t>
            </a:r>
            <a:r>
              <a:rPr lang="en-US" altLang="en-US" sz="3600" dirty="0"/>
              <a:t>e</a:t>
            </a:r>
            <a:r>
              <a:rPr lang="zh-CN" altLang="en-US" sz="3600" dirty="0"/>
              <a:t>条边，则算法的主要执行是：</a:t>
            </a:r>
          </a:p>
          <a:p>
            <a:pPr lvl="1"/>
            <a:r>
              <a:rPr lang="zh-CN" altLang="en-US" sz="3200" dirty="0"/>
              <a:t>统计各顶点的入度：时间复杂度是</a:t>
            </a:r>
            <a:r>
              <a:rPr lang="en-US" altLang="en-US" sz="3200" dirty="0"/>
              <a:t>O(</a:t>
            </a:r>
            <a:r>
              <a:rPr lang="en-US" altLang="en-US" sz="3200" dirty="0" err="1"/>
              <a:t>n+e</a:t>
            </a:r>
            <a:r>
              <a:rPr lang="en-US" altLang="en-US" sz="3200"/>
              <a:t>) </a:t>
            </a:r>
            <a:endParaRPr lang="zh-CN" altLang="en-US" sz="3200" dirty="0"/>
          </a:p>
          <a:p>
            <a:pPr lvl="1"/>
            <a:r>
              <a:rPr lang="zh-CN" altLang="en-US" sz="3200" dirty="0"/>
              <a:t>入度为</a:t>
            </a:r>
            <a:r>
              <a:rPr lang="en-US" altLang="en-US" sz="3200" dirty="0"/>
              <a:t>0</a:t>
            </a:r>
            <a:r>
              <a:rPr lang="zh-CN" altLang="en-US" sz="3200" dirty="0"/>
              <a:t>的顶点入栈：时间复杂度是</a:t>
            </a:r>
            <a:r>
              <a:rPr lang="en-US" altLang="en-US" sz="3200" dirty="0"/>
              <a:t>O(n</a:t>
            </a:r>
            <a:r>
              <a:rPr lang="en-US" altLang="en-US" sz="3200"/>
              <a:t>) </a:t>
            </a:r>
            <a:endParaRPr lang="zh-CN" altLang="en-US" sz="3200" dirty="0"/>
          </a:p>
          <a:p>
            <a:pPr lvl="1"/>
            <a:r>
              <a:rPr lang="zh-CN" altLang="en-US" sz="3200" dirty="0"/>
              <a:t>排序过程：顶点入栈和出栈操作执行</a:t>
            </a:r>
            <a:r>
              <a:rPr lang="en-US" altLang="en-US" sz="3200" dirty="0"/>
              <a:t>n</a:t>
            </a:r>
            <a:r>
              <a:rPr lang="zh-CN" altLang="en-US" sz="3200" dirty="0"/>
              <a:t>次，入度减</a:t>
            </a:r>
            <a:r>
              <a:rPr lang="en-US" altLang="en-US" sz="3200" dirty="0"/>
              <a:t>1</a:t>
            </a:r>
            <a:r>
              <a:rPr lang="zh-CN" altLang="en-US" sz="3200" dirty="0"/>
              <a:t>的操作共执行</a:t>
            </a:r>
            <a:r>
              <a:rPr lang="en-US" altLang="en-US" sz="3200" dirty="0"/>
              <a:t>e</a:t>
            </a:r>
            <a:r>
              <a:rPr lang="zh-CN" altLang="en-US" sz="3200" dirty="0"/>
              <a:t>次，时间复杂度是</a:t>
            </a:r>
            <a:r>
              <a:rPr lang="en-US" altLang="en-US" sz="3200" dirty="0"/>
              <a:t>O(</a:t>
            </a:r>
            <a:r>
              <a:rPr lang="en-US" altLang="en-US" sz="3200" dirty="0" err="1"/>
              <a:t>n+e</a:t>
            </a:r>
            <a:r>
              <a:rPr lang="en-US" altLang="en-US" sz="3200"/>
              <a:t>) </a:t>
            </a:r>
            <a:endParaRPr lang="zh-CN" altLang="en-US" sz="3200" dirty="0"/>
          </a:p>
          <a:p>
            <a:r>
              <a:rPr lang="zh-CN" altLang="en-US" sz="3600" dirty="0"/>
              <a:t>因此，整个算法的时间复杂度是</a:t>
            </a:r>
            <a:r>
              <a:rPr lang="en-US" altLang="en-US" sz="3600" dirty="0"/>
              <a:t>O(</a:t>
            </a:r>
            <a:r>
              <a:rPr lang="en-US" altLang="en-US" sz="3600" dirty="0" err="1"/>
              <a:t>n+e</a:t>
            </a:r>
            <a:r>
              <a:rPr lang="en-US" altLang="en-US" sz="3600"/>
              <a:t>) </a:t>
            </a:r>
            <a:endParaRPr lang="zh-CN" altLang="en-US" sz="3600" dirty="0"/>
          </a:p>
          <a:p>
            <a:endParaRPr lang="en-US" dirty="0"/>
          </a:p>
        </p:txBody>
      </p:sp>
    </p:spTree>
    <p:extLst>
      <p:ext uri="{BB962C8B-B14F-4D97-AF65-F5344CB8AC3E}">
        <p14:creationId xmlns:p14="http://schemas.microsoft.com/office/powerpoint/2010/main" val="257371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zh-CN" altLang="en-US"/>
              <a:t>拓扑排序实例</a:t>
            </a:r>
            <a:endParaRPr lang="en-US"/>
          </a:p>
        </p:txBody>
      </p:sp>
      <p:sp>
        <p:nvSpPr>
          <p:cNvPr id="22" name="内容占位符 21"/>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539552" y="1196753"/>
            <a:ext cx="4464496" cy="2247626"/>
          </a:xfrm>
          <a:prstGeom prst="rect">
            <a:avLst/>
          </a:prstGeom>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399313"/>
            <a:ext cx="3303439" cy="5002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539552" y="4133830"/>
            <a:ext cx="4464496" cy="2062103"/>
          </a:xfrm>
          <a:prstGeom prst="rect">
            <a:avLst/>
          </a:prstGeom>
          <a:noFill/>
        </p:spPr>
        <p:txBody>
          <a:bodyPr wrap="square" rtlCol="0">
            <a:spAutoFit/>
          </a:bodyPr>
          <a:lstStyle/>
          <a:p>
            <a:r>
              <a:rPr lang="zh-CN" altLang="en-US" sz="3200" dirty="0"/>
              <a:t>拓扑排序结果：</a:t>
            </a:r>
            <a:endParaRPr lang="en-US" altLang="zh-CN" sz="3200" dirty="0"/>
          </a:p>
          <a:p>
            <a:r>
              <a:rPr lang="en-US" altLang="zh-CN" sz="3200" dirty="0"/>
              <a:t>CABEFD</a:t>
            </a:r>
            <a:r>
              <a:rPr lang="zh-CN" altLang="en-US" sz="3200" dirty="0"/>
              <a:t>或</a:t>
            </a:r>
            <a:r>
              <a:rPr lang="en-US" altLang="zh-CN" sz="3200" dirty="0"/>
              <a:t>CABEDF</a:t>
            </a:r>
          </a:p>
          <a:p>
            <a:r>
              <a:rPr lang="zh-CN" altLang="en-US" sz="3200" dirty="0"/>
              <a:t>或</a:t>
            </a:r>
            <a:endParaRPr lang="en-US" altLang="zh-CN" sz="3200" dirty="0"/>
          </a:p>
          <a:p>
            <a:r>
              <a:rPr lang="en-US" altLang="zh-CN" sz="3200" dirty="0"/>
              <a:t>ACBEFD</a:t>
            </a:r>
            <a:r>
              <a:rPr lang="zh-CN" altLang="en-US" sz="3200" dirty="0"/>
              <a:t>或</a:t>
            </a:r>
            <a:r>
              <a:rPr lang="en-US" altLang="zh-CN" sz="3200" dirty="0"/>
              <a:t>ACBEDF</a:t>
            </a:r>
            <a:endParaRPr lang="en-US" sz="1600" dirty="0"/>
          </a:p>
        </p:txBody>
      </p:sp>
    </p:spTree>
    <p:extLst>
      <p:ext uri="{BB962C8B-B14F-4D97-AF65-F5344CB8AC3E}">
        <p14:creationId xmlns:p14="http://schemas.microsoft.com/office/powerpoint/2010/main" val="72734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5">
                                            <p:txEl>
                                              <p:pRg st="1" end="1"/>
                                            </p:txEl>
                                          </p:spTgt>
                                        </p:tgtEl>
                                        <p:attrNameLst>
                                          <p:attrName>style.visibility</p:attrName>
                                        </p:attrNameLst>
                                      </p:cBhvr>
                                      <p:to>
                                        <p:strVal val="visible"/>
                                      </p:to>
                                    </p:set>
                                    <p:animEffect transition="in" filter="wipe(left)">
                                      <p:cBhvr>
                                        <p:cTn id="10" dur="500"/>
                                        <p:tgtEl>
                                          <p:spTgt spid="2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animEffect transition="in" filter="wipe(left)">
                                      <p:cBhvr>
                                        <p:cTn id="13" dur="500"/>
                                        <p:tgtEl>
                                          <p:spTgt spid="2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5">
                                            <p:txEl>
                                              <p:pRg st="3" end="3"/>
                                            </p:txEl>
                                          </p:spTgt>
                                        </p:tgtEl>
                                        <p:attrNameLst>
                                          <p:attrName>style.visibility</p:attrName>
                                        </p:attrNameLst>
                                      </p:cBhvr>
                                      <p:to>
                                        <p:strVal val="visible"/>
                                      </p:to>
                                    </p:set>
                                    <p:animEffect transition="in" filter="wipe(left)">
                                      <p:cBhvr>
                                        <p:cTn id="16"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a:latin typeface="+mn-lt"/>
                <a:ea typeface="宋体" panose="02010600030101010101" pitchFamily="2" charset="-122"/>
              </a:rPr>
              <a:t>拓扑排序</a:t>
            </a:r>
            <a:r>
              <a:rPr lang="zh-CN" altLang="en-US">
                <a:latin typeface="+mn-lt"/>
                <a:ea typeface="宋体" panose="02010600030101010101" pitchFamily="2" charset="-122"/>
              </a:rPr>
              <a:t>应用</a:t>
            </a:r>
            <a:endParaRPr lang="en-US" dirty="0">
              <a:latin typeface="+mn-lt"/>
              <a:ea typeface="宋体" panose="02010600030101010101" pitchFamily="2" charset="-122"/>
            </a:endParaRPr>
          </a:p>
        </p:txBody>
      </p:sp>
      <p:sp>
        <p:nvSpPr>
          <p:cNvPr id="535554" name="Rectangle 2"/>
          <p:cNvSpPr>
            <a:spLocks noGrp="1" noChangeArrowheads="1"/>
          </p:cNvSpPr>
          <p:nvPr>
            <p:ph idx="1"/>
          </p:nvPr>
        </p:nvSpPr>
        <p:spPr/>
        <p:txBody>
          <a:bodyPr>
            <a:normAutofit/>
          </a:bodyPr>
          <a:lstStyle/>
          <a:p>
            <a:r>
              <a:rPr lang="zh-CN" altLang="en-US">
                <a:ea typeface="宋体" panose="02010600030101010101" pitchFamily="2" charset="-122"/>
              </a:rPr>
              <a:t>应用</a:t>
            </a:r>
            <a:r>
              <a:rPr lang="en-US" altLang="zh-CN">
                <a:ea typeface="宋体" panose="02010600030101010101" pitchFamily="2" charset="-122"/>
              </a:rPr>
              <a:t>1</a:t>
            </a:r>
            <a:r>
              <a:rPr lang="zh-CN" altLang="en-US">
                <a:ea typeface="宋体" panose="02010600030101010101" pitchFamily="2" charset="-122"/>
              </a:rPr>
              <a:t>：图</a:t>
            </a:r>
            <a:r>
              <a:rPr lang="zh-CN" altLang="en-US" dirty="0">
                <a:ea typeface="宋体" panose="02010600030101010101" pitchFamily="2" charset="-122"/>
              </a:rPr>
              <a:t>的回路</a:t>
            </a:r>
            <a:r>
              <a:rPr lang="en-US" altLang="zh-CN" dirty="0">
                <a:ea typeface="宋体" panose="02010600030101010101" pitchFamily="2" charset="-122"/>
              </a:rPr>
              <a:t>(</a:t>
            </a:r>
            <a:r>
              <a:rPr lang="zh-CN" altLang="en-US" dirty="0">
                <a:ea typeface="宋体" panose="02010600030101010101" pitchFamily="2" charset="-122"/>
              </a:rPr>
              <a:t>环</a:t>
            </a:r>
            <a:r>
              <a:rPr lang="en-US" altLang="zh-CN" dirty="0">
                <a:ea typeface="宋体" panose="02010600030101010101" pitchFamily="2" charset="-122"/>
              </a:rPr>
              <a:t>)</a:t>
            </a:r>
            <a:r>
              <a:rPr lang="zh-CN" altLang="en-US" dirty="0">
                <a:ea typeface="宋体" panose="02010600030101010101" pitchFamily="2" charset="-122"/>
              </a:rPr>
              <a:t>的</a:t>
            </a:r>
            <a:r>
              <a:rPr lang="en-US" altLang="en-US" dirty="0" err="1">
                <a:ea typeface="宋体" panose="02010600030101010101" pitchFamily="2" charset="-122"/>
              </a:rPr>
              <a:t>检查方法：对有向图的顶点进行拓扑排序，若所有顶点都在其拓扑有序序列中，则无环</a:t>
            </a:r>
            <a:endParaRPr lang="en-US" altLang="en-US" dirty="0">
              <a:ea typeface="宋体" panose="02010600030101010101" pitchFamily="2" charset="-122"/>
            </a:endParaRPr>
          </a:p>
          <a:p>
            <a:r>
              <a:rPr lang="zh-CN" altLang="en-US">
                <a:ea typeface="宋体" panose="02010600030101010101" pitchFamily="2" charset="-122"/>
              </a:rPr>
              <a:t>应用</a:t>
            </a:r>
            <a:r>
              <a:rPr lang="en-US" altLang="zh-CN">
                <a:ea typeface="宋体" panose="02010600030101010101" pitchFamily="2" charset="-122"/>
              </a:rPr>
              <a:t>2</a:t>
            </a:r>
            <a:r>
              <a:rPr lang="zh-CN" altLang="en-US">
                <a:ea typeface="宋体" panose="02010600030101010101" pitchFamily="2" charset="-122"/>
              </a:rPr>
              <a:t>：工程</a:t>
            </a:r>
            <a:r>
              <a:rPr lang="zh-CN" altLang="en-US" dirty="0">
                <a:ea typeface="宋体" panose="02010600030101010101" pitchFamily="2" charset="-122"/>
              </a:rPr>
              <a:t>执行顺序</a:t>
            </a:r>
            <a:r>
              <a:rPr lang="en-US" altLang="zh-CN" dirty="0">
                <a:ea typeface="宋体" panose="02010600030101010101" pitchFamily="2" charset="-122"/>
              </a:rPr>
              <a:t>/</a:t>
            </a:r>
            <a:r>
              <a:rPr lang="zh-CN" altLang="en-US" dirty="0">
                <a:ea typeface="宋体" panose="02010600030101010101" pitchFamily="2" charset="-122"/>
              </a:rPr>
              <a:t>课程先修顺序：</a:t>
            </a:r>
            <a:r>
              <a:rPr lang="en-US" altLang="zh-CN" dirty="0">
                <a:ea typeface="宋体" panose="02010600030101010101" pitchFamily="2" charset="-122"/>
              </a:rPr>
              <a:t> </a:t>
            </a:r>
            <a:r>
              <a:rPr lang="zh-CN" altLang="en-US" dirty="0">
                <a:ea typeface="宋体" panose="02010600030101010101" pitchFamily="2" charset="-122"/>
              </a:rPr>
              <a:t>对</a:t>
            </a:r>
            <a:r>
              <a:rPr lang="en-US" altLang="zh-CN" dirty="0">
                <a:ea typeface="宋体" panose="02010600030101010101" pitchFamily="2" charset="-122"/>
              </a:rPr>
              <a:t>AOV</a:t>
            </a:r>
            <a:r>
              <a:rPr lang="zh-CN" altLang="en-US" dirty="0">
                <a:ea typeface="宋体" panose="02010600030101010101" pitchFamily="2" charset="-122"/>
              </a:rPr>
              <a:t>网的顶点进行拓扑排序</a:t>
            </a:r>
            <a:endParaRPr lang="en-US" altLang="zh-CN" dirty="0">
              <a:ea typeface="宋体" panose="02010600030101010101" pitchFamily="2" charset="-122"/>
            </a:endParaRPr>
          </a:p>
        </p:txBody>
      </p:sp>
      <p:sp>
        <p:nvSpPr>
          <p:cNvPr id="6" name="Text Box 2"/>
          <p:cNvSpPr txBox="1">
            <a:spLocks noChangeArrowheads="1"/>
          </p:cNvSpPr>
          <p:nvPr/>
        </p:nvSpPr>
        <p:spPr bwMode="auto">
          <a:xfrm>
            <a:off x="3059832" y="3501008"/>
            <a:ext cx="5976664" cy="3139321"/>
          </a:xfrm>
          <a:prstGeom prst="rect">
            <a:avLst/>
          </a:prstGeom>
          <a:noFill/>
          <a:ln w="9525">
            <a:noFill/>
            <a:miter lim="800000"/>
            <a:headEnd/>
            <a:tailEnd/>
          </a:ln>
        </p:spPr>
        <p:txBody>
          <a:bodyPr wrap="square">
            <a:spAutoFit/>
          </a:bodyPr>
          <a:lstStyle/>
          <a:p>
            <a:pPr algn="l">
              <a:lnSpc>
                <a:spcPct val="110000"/>
              </a:lnSpc>
              <a:defRPr/>
            </a:pPr>
            <a:r>
              <a:rPr kumimoji="1" lang="en-US" altLang="en-US" sz="2000" b="1"/>
              <a:t>  </a:t>
            </a:r>
            <a:r>
              <a:rPr kumimoji="1" lang="en-US" altLang="zh-CN" sz="2000" b="1"/>
              <a:t>A                       </a:t>
            </a:r>
            <a:r>
              <a:rPr kumimoji="1" lang="zh-CN" altLang="en-US" sz="2000" b="1" dirty="0"/>
              <a:t>高等数学</a:t>
            </a:r>
            <a:r>
              <a:rPr kumimoji="1" lang="en-US" altLang="zh-CN" sz="2000" b="1" dirty="0"/>
              <a:t>	</a:t>
            </a:r>
            <a:endParaRPr kumimoji="1" lang="zh-CN" altLang="en-US" sz="2000" b="1" dirty="0"/>
          </a:p>
          <a:p>
            <a:pPr algn="l">
              <a:lnSpc>
                <a:spcPct val="110000"/>
              </a:lnSpc>
              <a:defRPr/>
            </a:pPr>
            <a:r>
              <a:rPr kumimoji="1" lang="zh-CN" altLang="en-US" sz="2000" b="1"/>
              <a:t>  </a:t>
            </a:r>
            <a:r>
              <a:rPr kumimoji="1" lang="en-US" altLang="zh-CN" sz="2000" b="1"/>
              <a:t>B                   </a:t>
            </a:r>
            <a:r>
              <a:rPr kumimoji="1" lang="zh-CN" altLang="en-US" sz="2000" b="1" dirty="0"/>
              <a:t>程序设计基础</a:t>
            </a:r>
          </a:p>
          <a:p>
            <a:pPr algn="l">
              <a:lnSpc>
                <a:spcPct val="110000"/>
              </a:lnSpc>
              <a:defRPr/>
            </a:pPr>
            <a:r>
              <a:rPr kumimoji="1" lang="zh-CN" altLang="en-US" sz="2000" b="1"/>
              <a:t>  </a:t>
            </a:r>
            <a:r>
              <a:rPr kumimoji="1" lang="en-US" altLang="zh-CN" sz="2000" b="1"/>
              <a:t>C                       </a:t>
            </a:r>
            <a:r>
              <a:rPr kumimoji="1" lang="zh-CN" altLang="en-US" sz="2000" b="1" dirty="0"/>
              <a:t>离散</a:t>
            </a:r>
            <a:r>
              <a:rPr kumimoji="1" lang="zh-CN" altLang="en-US" sz="2000" b="1"/>
              <a:t>数学                   </a:t>
            </a:r>
            <a:r>
              <a:rPr kumimoji="1" lang="en-US" altLang="zh-CN" sz="2000" b="1"/>
              <a:t>A, B</a:t>
            </a:r>
            <a:endParaRPr kumimoji="1" lang="en-US" altLang="zh-CN" sz="2000" b="1" dirty="0"/>
          </a:p>
          <a:p>
            <a:pPr algn="l">
              <a:lnSpc>
                <a:spcPct val="110000"/>
              </a:lnSpc>
              <a:defRPr/>
            </a:pPr>
            <a:r>
              <a:rPr kumimoji="1" lang="en-US" altLang="zh-CN" sz="2000" b="1"/>
              <a:t>  D                       </a:t>
            </a:r>
            <a:r>
              <a:rPr kumimoji="1" lang="zh-CN" altLang="en-US" sz="2000" b="1"/>
              <a:t>数据结构                   </a:t>
            </a:r>
            <a:r>
              <a:rPr kumimoji="1" lang="en-US" altLang="zh-CN" sz="2000" b="1"/>
              <a:t>B, C</a:t>
            </a:r>
            <a:endParaRPr kumimoji="1" lang="en-US" altLang="zh-CN" sz="2000" b="1" dirty="0"/>
          </a:p>
          <a:p>
            <a:pPr algn="l">
              <a:lnSpc>
                <a:spcPct val="110000"/>
              </a:lnSpc>
              <a:defRPr/>
            </a:pPr>
            <a:r>
              <a:rPr kumimoji="1" lang="en-US" altLang="zh-CN" sz="2000" b="1"/>
              <a:t>  E               </a:t>
            </a:r>
            <a:r>
              <a:rPr kumimoji="1" lang="zh-CN" altLang="en-US" sz="2000" b="1" dirty="0"/>
              <a:t>高级语言</a:t>
            </a:r>
            <a:r>
              <a:rPr kumimoji="1" lang="zh-CN" altLang="en-US" sz="2000" b="1"/>
              <a:t>程序设计           </a:t>
            </a:r>
            <a:r>
              <a:rPr kumimoji="1" lang="en-US" altLang="zh-CN" sz="2000" b="1"/>
              <a:t>B</a:t>
            </a:r>
            <a:endParaRPr kumimoji="1" lang="en-US" altLang="zh-CN" sz="2000" b="1" dirty="0"/>
          </a:p>
          <a:p>
            <a:pPr algn="l">
              <a:lnSpc>
                <a:spcPct val="110000"/>
              </a:lnSpc>
              <a:defRPr/>
            </a:pPr>
            <a:r>
              <a:rPr kumimoji="1" lang="en-US" altLang="zh-CN" sz="2000" b="1"/>
              <a:t>  F                       </a:t>
            </a:r>
            <a:r>
              <a:rPr kumimoji="1" lang="zh-CN" altLang="en-US" sz="2000" b="1" dirty="0"/>
              <a:t>编译</a:t>
            </a:r>
            <a:r>
              <a:rPr kumimoji="1" lang="zh-CN" altLang="en-US" sz="2000" b="1"/>
              <a:t>方法                   </a:t>
            </a:r>
            <a:r>
              <a:rPr kumimoji="1" lang="en-US" altLang="zh-CN" sz="2000" b="1"/>
              <a:t>E, D</a:t>
            </a:r>
            <a:endParaRPr kumimoji="1" lang="en-US" altLang="zh-CN" sz="2000" b="1" dirty="0"/>
          </a:p>
          <a:p>
            <a:pPr algn="l">
              <a:lnSpc>
                <a:spcPct val="110000"/>
              </a:lnSpc>
              <a:defRPr/>
            </a:pPr>
            <a:r>
              <a:rPr kumimoji="1" lang="en-US" altLang="zh-CN" sz="2000" b="1"/>
              <a:t>  G                       </a:t>
            </a:r>
            <a:r>
              <a:rPr kumimoji="1" lang="zh-CN" altLang="en-US" sz="2000" b="1"/>
              <a:t>操作系统                   </a:t>
            </a:r>
            <a:r>
              <a:rPr kumimoji="1" lang="en-US" altLang="zh-CN" sz="2000" b="1"/>
              <a:t>D, I</a:t>
            </a:r>
            <a:endParaRPr kumimoji="1" lang="en-US" altLang="zh-CN" sz="2000" b="1" dirty="0"/>
          </a:p>
          <a:p>
            <a:pPr algn="l">
              <a:lnSpc>
                <a:spcPct val="110000"/>
              </a:lnSpc>
              <a:defRPr/>
            </a:pPr>
            <a:r>
              <a:rPr kumimoji="1" lang="en-US" altLang="zh-CN" sz="2000" b="1"/>
              <a:t>  H                       </a:t>
            </a:r>
            <a:r>
              <a:rPr kumimoji="1" lang="zh-CN" altLang="en-US" sz="2000" b="1"/>
              <a:t>普通物理                   </a:t>
            </a:r>
            <a:r>
              <a:rPr kumimoji="1" lang="en-US" altLang="zh-CN" sz="2000" b="1"/>
              <a:t>A</a:t>
            </a:r>
            <a:endParaRPr kumimoji="1" lang="en-US" altLang="zh-CN" sz="2000" b="1" dirty="0"/>
          </a:p>
          <a:p>
            <a:pPr algn="l">
              <a:lnSpc>
                <a:spcPct val="110000"/>
              </a:lnSpc>
              <a:defRPr/>
            </a:pPr>
            <a:r>
              <a:rPr kumimoji="1" lang="en-US" altLang="zh-CN" sz="2000" b="1"/>
              <a:t>  I                      </a:t>
            </a:r>
            <a:r>
              <a:rPr kumimoji="1" lang="zh-CN" altLang="en-US" sz="2000" b="1" dirty="0"/>
              <a:t>计算机</a:t>
            </a:r>
            <a:r>
              <a:rPr kumimoji="1" lang="zh-CN" altLang="en-US" sz="2000" b="1"/>
              <a:t>原理</a:t>
            </a:r>
            <a:r>
              <a:rPr kumimoji="1" lang="zh-CN" altLang="en-US" sz="2000" b="1">
                <a:effectLst>
                  <a:outerShdw blurRad="38100" dist="38100" dir="2700000" algn="tl">
                    <a:srgbClr val="C0C0C0"/>
                  </a:outerShdw>
                </a:effectLst>
                <a:ea typeface="楷体_GB2312" pitchFamily="49" charset="-122"/>
              </a:rPr>
              <a:t>                 </a:t>
            </a:r>
            <a:r>
              <a:rPr kumimoji="1" lang="en-US" altLang="zh-CN" sz="2000" b="1">
                <a:effectLst>
                  <a:outerShdw blurRad="38100" dist="38100" dir="2700000" algn="tl">
                    <a:srgbClr val="C0C0C0"/>
                  </a:outerShdw>
                </a:effectLst>
                <a:ea typeface="楷体_GB2312" pitchFamily="49" charset="-122"/>
              </a:rPr>
              <a:t>H     </a:t>
            </a:r>
            <a:endParaRPr kumimoji="1" lang="en-US" altLang="zh-CN" sz="2000" b="1" dirty="0">
              <a:effectLst>
                <a:outerShdw blurRad="38100" dist="38100" dir="2700000" algn="tl">
                  <a:srgbClr val="C0C0C0"/>
                </a:outerShdw>
              </a:effectLst>
              <a:ea typeface="楷体_GB2312" pitchFamily="49" charset="-122"/>
            </a:endParaRPr>
          </a:p>
        </p:txBody>
      </p:sp>
      <p:sp>
        <p:nvSpPr>
          <p:cNvPr id="5" name="TextBox 4"/>
          <p:cNvSpPr txBox="1"/>
          <p:nvPr/>
        </p:nvSpPr>
        <p:spPr>
          <a:xfrm>
            <a:off x="498811" y="3645024"/>
            <a:ext cx="2592288" cy="1231106"/>
          </a:xfrm>
          <a:prstGeom prst="rect">
            <a:avLst/>
          </a:prstGeom>
          <a:noFill/>
        </p:spPr>
        <p:txBody>
          <a:bodyPr wrap="square" rtlCol="0">
            <a:spAutoFit/>
          </a:bodyPr>
          <a:lstStyle/>
          <a:p>
            <a:pPr marL="0" lvl="1"/>
            <a:r>
              <a:rPr lang="zh-CN" altLang="en-US" sz="2800" dirty="0"/>
              <a:t>课程及之间的先修关系：</a:t>
            </a:r>
            <a:endParaRPr lang="en-US" altLang="en-US" sz="2800" dirty="0"/>
          </a:p>
          <a:p>
            <a:endParaRPr lang="en-US" dirty="0"/>
          </a:p>
        </p:txBody>
      </p:sp>
    </p:spTree>
    <p:extLst>
      <p:ext uri="{BB962C8B-B14F-4D97-AF65-F5344CB8AC3E}">
        <p14:creationId xmlns:p14="http://schemas.microsoft.com/office/powerpoint/2010/main" val="3216171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0097" y="729938"/>
            <a:ext cx="4407967" cy="2987094"/>
            <a:chOff x="238472" y="990600"/>
            <a:chExt cx="6781800" cy="3962400"/>
          </a:xfrm>
        </p:grpSpPr>
        <p:sp>
          <p:nvSpPr>
            <p:cNvPr id="122883" name="Line 2"/>
            <p:cNvSpPr>
              <a:spLocks noChangeShapeType="1"/>
            </p:cNvSpPr>
            <p:nvPr/>
          </p:nvSpPr>
          <p:spPr bwMode="auto">
            <a:xfrm>
              <a:off x="5039072" y="3124200"/>
              <a:ext cx="1371600" cy="7620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884" name="Line 3"/>
            <p:cNvSpPr>
              <a:spLocks noChangeShapeType="1"/>
            </p:cNvSpPr>
            <p:nvPr/>
          </p:nvSpPr>
          <p:spPr bwMode="auto">
            <a:xfrm>
              <a:off x="619472" y="3810000"/>
              <a:ext cx="2971800" cy="8382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885" name="Line 4"/>
            <p:cNvSpPr>
              <a:spLocks noChangeShapeType="1"/>
            </p:cNvSpPr>
            <p:nvPr/>
          </p:nvSpPr>
          <p:spPr bwMode="auto">
            <a:xfrm flipV="1">
              <a:off x="771872" y="2590800"/>
              <a:ext cx="1676400" cy="9906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886" name="Line 5"/>
            <p:cNvSpPr>
              <a:spLocks noChangeShapeType="1"/>
            </p:cNvSpPr>
            <p:nvPr/>
          </p:nvSpPr>
          <p:spPr bwMode="auto">
            <a:xfrm>
              <a:off x="695672" y="2057400"/>
              <a:ext cx="1752600" cy="3048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887" name="Line 6"/>
            <p:cNvSpPr>
              <a:spLocks noChangeShapeType="1"/>
            </p:cNvSpPr>
            <p:nvPr/>
          </p:nvSpPr>
          <p:spPr bwMode="auto">
            <a:xfrm flipV="1">
              <a:off x="695672" y="1295400"/>
              <a:ext cx="1600200" cy="685800"/>
            </a:xfrm>
            <a:prstGeom prst="line">
              <a:avLst/>
            </a:prstGeom>
            <a:noFill/>
            <a:ln w="25400">
              <a:solidFill>
                <a:schemeClr val="accent6">
                  <a:lumMod val="75000"/>
                </a:schemeClr>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432136" name="Oval 8"/>
            <p:cNvSpPr>
              <a:spLocks noChangeArrowheads="1"/>
            </p:cNvSpPr>
            <p:nvPr/>
          </p:nvSpPr>
          <p:spPr bwMode="auto">
            <a:xfrm>
              <a:off x="2219672" y="990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H</a:t>
              </a:r>
              <a:endParaRPr kumimoji="1" lang="en-US" altLang="zh-CN" sz="2400" dirty="0">
                <a:ea typeface="宋体" pitchFamily="2" charset="-122"/>
              </a:endParaRPr>
            </a:p>
          </p:txBody>
        </p:sp>
        <p:sp>
          <p:nvSpPr>
            <p:cNvPr id="432137" name="Oval 9"/>
            <p:cNvSpPr>
              <a:spLocks noChangeArrowheads="1"/>
            </p:cNvSpPr>
            <p:nvPr/>
          </p:nvSpPr>
          <p:spPr bwMode="auto">
            <a:xfrm>
              <a:off x="2448272" y="22098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C</a:t>
              </a:r>
              <a:endParaRPr kumimoji="1" lang="en-US" altLang="zh-CN" sz="2400">
                <a:ea typeface="宋体" pitchFamily="2" charset="-122"/>
              </a:endParaRPr>
            </a:p>
          </p:txBody>
        </p:sp>
        <p:sp>
          <p:nvSpPr>
            <p:cNvPr id="432138" name="Oval 10"/>
            <p:cNvSpPr>
              <a:spLocks noChangeArrowheads="1"/>
            </p:cNvSpPr>
            <p:nvPr/>
          </p:nvSpPr>
          <p:spPr bwMode="auto">
            <a:xfrm>
              <a:off x="3591272" y="4419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E</a:t>
              </a:r>
              <a:endParaRPr kumimoji="1" lang="en-US" altLang="zh-CN" sz="2400">
                <a:ea typeface="宋体" pitchFamily="2" charset="-122"/>
              </a:endParaRPr>
            </a:p>
          </p:txBody>
        </p:sp>
        <p:sp>
          <p:nvSpPr>
            <p:cNvPr id="432139" name="Oval 11"/>
            <p:cNvSpPr>
              <a:spLocks noChangeArrowheads="1"/>
            </p:cNvSpPr>
            <p:nvPr/>
          </p:nvSpPr>
          <p:spPr bwMode="auto">
            <a:xfrm>
              <a:off x="4581872" y="27432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D</a:t>
              </a:r>
              <a:endParaRPr kumimoji="1" lang="en-US" altLang="zh-CN" sz="2400">
                <a:ea typeface="宋体" pitchFamily="2" charset="-122"/>
              </a:endParaRPr>
            </a:p>
          </p:txBody>
        </p:sp>
        <p:sp>
          <p:nvSpPr>
            <p:cNvPr id="432140" name="Oval 12"/>
            <p:cNvSpPr>
              <a:spLocks noChangeArrowheads="1"/>
            </p:cNvSpPr>
            <p:nvPr/>
          </p:nvSpPr>
          <p:spPr bwMode="auto">
            <a:xfrm>
              <a:off x="4353272" y="990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I</a:t>
              </a:r>
              <a:endParaRPr kumimoji="1" lang="en-US" altLang="zh-CN" sz="2400">
                <a:ea typeface="宋体" pitchFamily="2" charset="-122"/>
              </a:endParaRPr>
            </a:p>
          </p:txBody>
        </p:sp>
        <p:sp>
          <p:nvSpPr>
            <p:cNvPr id="432141" name="Oval 13"/>
            <p:cNvSpPr>
              <a:spLocks noChangeArrowheads="1"/>
            </p:cNvSpPr>
            <p:nvPr/>
          </p:nvSpPr>
          <p:spPr bwMode="auto">
            <a:xfrm>
              <a:off x="6334472" y="37338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F</a:t>
              </a:r>
              <a:endParaRPr kumimoji="1" lang="en-US" altLang="zh-CN" sz="2400">
                <a:ea typeface="宋体" pitchFamily="2" charset="-122"/>
              </a:endParaRPr>
            </a:p>
          </p:txBody>
        </p:sp>
        <p:sp>
          <p:nvSpPr>
            <p:cNvPr id="432142" name="Oval 14"/>
            <p:cNvSpPr>
              <a:spLocks noChangeArrowheads="1"/>
            </p:cNvSpPr>
            <p:nvPr/>
          </p:nvSpPr>
          <p:spPr bwMode="auto">
            <a:xfrm>
              <a:off x="6486872" y="18288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G</a:t>
              </a:r>
              <a:endParaRPr kumimoji="1" lang="en-US" altLang="zh-CN" sz="2400">
                <a:ea typeface="宋体" pitchFamily="2" charset="-122"/>
              </a:endParaRPr>
            </a:p>
          </p:txBody>
        </p:sp>
        <p:sp>
          <p:nvSpPr>
            <p:cNvPr id="432143" name="Oval 15"/>
            <p:cNvSpPr>
              <a:spLocks noChangeArrowheads="1"/>
            </p:cNvSpPr>
            <p:nvPr/>
          </p:nvSpPr>
          <p:spPr bwMode="auto">
            <a:xfrm>
              <a:off x="238472" y="17526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A</a:t>
              </a:r>
              <a:endParaRPr kumimoji="1" lang="en-US" altLang="zh-CN" sz="2400" dirty="0">
                <a:ea typeface="宋体" pitchFamily="2" charset="-122"/>
              </a:endParaRPr>
            </a:p>
          </p:txBody>
        </p:sp>
        <p:sp>
          <p:nvSpPr>
            <p:cNvPr id="432144" name="Oval 16"/>
            <p:cNvSpPr>
              <a:spLocks noChangeArrowheads="1"/>
            </p:cNvSpPr>
            <p:nvPr/>
          </p:nvSpPr>
          <p:spPr bwMode="auto">
            <a:xfrm>
              <a:off x="238472" y="3429000"/>
              <a:ext cx="533400" cy="533400"/>
            </a:xfrm>
            <a:prstGeom prst="ellipse">
              <a:avLst/>
            </a:prstGeom>
            <a:solidFill>
              <a:srgbClr val="FFFF00"/>
            </a:solidFill>
            <a:ln w="25400">
              <a:solidFill>
                <a:schemeClr val="tx1"/>
              </a:solidFill>
              <a:round/>
              <a:headEnd w="lg" len="lg"/>
              <a:tailEnd w="lg" len="lg"/>
            </a:ln>
            <a:effectLst>
              <a:outerShdw dist="35921" dir="2700000" algn="ctr" rotWithShape="0">
                <a:schemeClr val="bg2"/>
              </a:outerShdw>
            </a:effectLst>
          </p:spPr>
          <p:txBody>
            <a:bodyPr wrap="none" anchor="ctr"/>
            <a:lstStyle/>
            <a:p>
              <a:pPr>
                <a:defRPr/>
              </a:pPr>
              <a:r>
                <a:rPr kumimoji="1" lang="en-US" altLang="zh-CN" sz="2400" b="1">
                  <a:ea typeface="宋体" pitchFamily="2" charset="-122"/>
                </a:rPr>
                <a:t>B</a:t>
              </a:r>
              <a:endParaRPr kumimoji="1" lang="en-US" altLang="zh-CN" sz="2400">
                <a:ea typeface="宋体" pitchFamily="2" charset="-122"/>
              </a:endParaRPr>
            </a:p>
          </p:txBody>
        </p:sp>
        <p:sp>
          <p:nvSpPr>
            <p:cNvPr id="122898" name="Line 17"/>
            <p:cNvSpPr>
              <a:spLocks noChangeShapeType="1"/>
            </p:cNvSpPr>
            <p:nvPr/>
          </p:nvSpPr>
          <p:spPr bwMode="auto">
            <a:xfrm>
              <a:off x="2753072" y="1219200"/>
              <a:ext cx="1600199" cy="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899" name="Line 18"/>
            <p:cNvSpPr>
              <a:spLocks noChangeShapeType="1"/>
            </p:cNvSpPr>
            <p:nvPr/>
          </p:nvSpPr>
          <p:spPr bwMode="auto">
            <a:xfrm>
              <a:off x="2981672" y="2514600"/>
              <a:ext cx="1676400" cy="3810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900" name="Line 19"/>
            <p:cNvSpPr>
              <a:spLocks noChangeShapeType="1"/>
            </p:cNvSpPr>
            <p:nvPr/>
          </p:nvSpPr>
          <p:spPr bwMode="auto">
            <a:xfrm flipV="1">
              <a:off x="771872" y="3124200"/>
              <a:ext cx="3810000" cy="6096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901" name="Line 20"/>
            <p:cNvSpPr>
              <a:spLocks noChangeShapeType="1"/>
            </p:cNvSpPr>
            <p:nvPr/>
          </p:nvSpPr>
          <p:spPr bwMode="auto">
            <a:xfrm>
              <a:off x="4886672" y="1295400"/>
              <a:ext cx="1676400" cy="6858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902" name="Line 21"/>
            <p:cNvSpPr>
              <a:spLocks noChangeShapeType="1"/>
            </p:cNvSpPr>
            <p:nvPr/>
          </p:nvSpPr>
          <p:spPr bwMode="auto">
            <a:xfrm flipV="1">
              <a:off x="5115272" y="2209800"/>
              <a:ext cx="1447800" cy="7620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sp>
          <p:nvSpPr>
            <p:cNvPr id="122903" name="Line 22"/>
            <p:cNvSpPr>
              <a:spLocks noChangeShapeType="1"/>
            </p:cNvSpPr>
            <p:nvPr/>
          </p:nvSpPr>
          <p:spPr bwMode="auto">
            <a:xfrm flipV="1">
              <a:off x="4124672" y="4114800"/>
              <a:ext cx="2286000" cy="609600"/>
            </a:xfrm>
            <a:prstGeom prst="line">
              <a:avLst/>
            </a:prstGeom>
            <a:noFill/>
            <a:ln w="25400">
              <a:solidFill>
                <a:schemeClr val="accent2"/>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2400"/>
            </a:p>
          </p:txBody>
        </p:sp>
      </p:grpSp>
      <p:sp>
        <p:nvSpPr>
          <p:cNvPr id="24" name="Rectangle 2"/>
          <p:cNvSpPr txBox="1">
            <a:spLocks noChangeArrowheads="1"/>
          </p:cNvSpPr>
          <p:nvPr/>
        </p:nvSpPr>
        <p:spPr>
          <a:xfrm>
            <a:off x="462197" y="4450804"/>
            <a:ext cx="4312994" cy="21465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7C80"/>
              </a:buClr>
              <a:buSzPct val="50000"/>
              <a:buFont typeface="Wingdings" pitchFamily="2" charset="2"/>
              <a:buNone/>
            </a:pPr>
            <a:r>
              <a:rPr lang="zh-CN" altLang="en-US" sz="3000" b="1" dirty="0">
                <a:solidFill>
                  <a:schemeClr val="accent6">
                    <a:lumMod val="50000"/>
                  </a:schemeClr>
                </a:solidFill>
                <a:latin typeface="Times New Roman" pitchFamily="18" charset="0"/>
                <a:ea typeface="仿宋_GB2312" pitchFamily="49" charset="-122"/>
              </a:rPr>
              <a:t>拓扑排序结果：不唯一</a:t>
            </a:r>
            <a:endParaRPr lang="en-US" altLang="zh-CN" sz="3000" b="1" dirty="0">
              <a:latin typeface="Times New Roman" pitchFamily="18" charset="0"/>
              <a:ea typeface="仿宋_GB2312" pitchFamily="49" charset="-122"/>
            </a:endParaRPr>
          </a:p>
          <a:p>
            <a:pPr>
              <a:buClr>
                <a:srgbClr val="FF7C80"/>
              </a:buClr>
              <a:buSzPct val="50000"/>
              <a:buFont typeface="Wingdings" pitchFamily="2" charset="2"/>
              <a:buNone/>
            </a:pPr>
            <a:r>
              <a:rPr lang="en-US" altLang="zh-CN" sz="3000" b="1" dirty="0">
                <a:latin typeface="Times New Roman" pitchFamily="18" charset="0"/>
                <a:ea typeface="仿宋_GB2312" pitchFamily="49" charset="-122"/>
              </a:rPr>
              <a:t>B, E, A, C, D, F, H, I, G</a:t>
            </a:r>
          </a:p>
          <a:p>
            <a:pPr>
              <a:buClr>
                <a:srgbClr val="FF7C80"/>
              </a:buClr>
              <a:buSzPct val="50000"/>
              <a:buFont typeface="Wingdings" pitchFamily="2" charset="2"/>
              <a:buNone/>
            </a:pPr>
            <a:r>
              <a:rPr lang="en-US" altLang="zh-CN" sz="3000" b="1" dirty="0">
                <a:latin typeface="Times New Roman" pitchFamily="18" charset="0"/>
                <a:ea typeface="仿宋_GB2312" pitchFamily="49" charset="-122"/>
              </a:rPr>
              <a:t>A, H, I, B, E, C, D, G, F</a:t>
            </a:r>
          </a:p>
          <a:p>
            <a:pPr>
              <a:buClr>
                <a:srgbClr val="FF7C80"/>
              </a:buClr>
              <a:buSzPct val="50000"/>
              <a:buFont typeface="Wingdings" pitchFamily="2" charset="2"/>
              <a:buNone/>
            </a:pPr>
            <a:r>
              <a:rPr lang="en-US" altLang="zh-CN" sz="3000" b="1" dirty="0">
                <a:latin typeface="Times New Roman" pitchFamily="18" charset="0"/>
                <a:ea typeface="仿宋_GB2312" pitchFamily="49" charset="-122"/>
              </a:rPr>
              <a:t>A, B, C, D, E, F, H, I, G</a:t>
            </a:r>
            <a:br>
              <a:rPr lang="en-US" altLang="zh-CN" sz="3000" b="1" baseline="-25000" dirty="0">
                <a:latin typeface="Times New Roman" pitchFamily="18" charset="0"/>
                <a:ea typeface="仿宋_GB2312" pitchFamily="49" charset="-122"/>
              </a:rPr>
            </a:br>
            <a:r>
              <a:rPr lang="zh-CN" altLang="en-US" sz="3000" b="1" dirty="0">
                <a:latin typeface="Times New Roman" pitchFamily="18" charset="0"/>
                <a:ea typeface="仿宋_GB2312" pitchFamily="49" charset="-122"/>
              </a:rPr>
              <a:t>  </a:t>
            </a:r>
            <a:endParaRPr lang="en-US" altLang="zh-CN" sz="3000" dirty="0">
              <a:latin typeface="Times New Roman" pitchFamily="18" charset="0"/>
              <a:ea typeface="仿宋_GB2312" pitchFamily="49" charset="-122"/>
            </a:endParaRPr>
          </a:p>
        </p:txBody>
      </p:sp>
      <p:sp>
        <p:nvSpPr>
          <p:cNvPr id="26" name="Text Box 2"/>
          <p:cNvSpPr txBox="1">
            <a:spLocks noChangeArrowheads="1"/>
          </p:cNvSpPr>
          <p:nvPr/>
        </p:nvSpPr>
        <p:spPr bwMode="auto">
          <a:xfrm>
            <a:off x="5652120" y="585089"/>
            <a:ext cx="3275855" cy="3419975"/>
          </a:xfrm>
          <a:prstGeom prst="rect">
            <a:avLst/>
          </a:prstGeom>
          <a:noFill/>
          <a:ln w="9525">
            <a:noFill/>
            <a:miter lim="800000"/>
            <a:headEnd/>
            <a:tailEnd/>
          </a:ln>
        </p:spPr>
        <p:txBody>
          <a:bodyPr wrap="square">
            <a:spAutoFit/>
          </a:bodyPr>
          <a:lstStyle/>
          <a:p>
            <a:pPr algn="l">
              <a:lnSpc>
                <a:spcPct val="110000"/>
              </a:lnSpc>
              <a:defRPr/>
            </a:pPr>
            <a:r>
              <a:rPr kumimoji="1" lang="en-US" altLang="en-US" sz="2200" b="1">
                <a:effectLst>
                  <a:outerShdw blurRad="38100" dist="38100" dir="2700000" algn="tl">
                    <a:srgbClr val="C0C0C0"/>
                  </a:outerShdw>
                </a:effectLst>
                <a:ea typeface="楷体_GB2312" pitchFamily="49" charset="-122"/>
              </a:rPr>
              <a:t>  </a:t>
            </a:r>
            <a:r>
              <a:rPr kumimoji="1" lang="en-US" altLang="zh-CN" sz="2200" b="1">
                <a:ea typeface="楷体_GB2312" pitchFamily="49" charset="-122"/>
              </a:rPr>
              <a:t>A</a:t>
            </a:r>
            <a:r>
              <a:rPr kumimoji="1" lang="en-US" altLang="zh-CN" sz="2200" b="1">
                <a:effectLst>
                  <a:outerShdw blurRad="38100" dist="38100" dir="2700000" algn="tl">
                    <a:srgbClr val="C0C0C0"/>
                  </a:outerShdw>
                </a:effectLst>
                <a:ea typeface="楷体_GB2312" pitchFamily="49" charset="-122"/>
              </a:rPr>
              <a:t>         </a:t>
            </a:r>
            <a:r>
              <a:rPr kumimoji="1" lang="zh-CN" altLang="en-US" sz="2200" b="1" dirty="0"/>
              <a:t>高等数学</a:t>
            </a:r>
            <a:r>
              <a:rPr kumimoji="1" lang="en-US" altLang="zh-CN" sz="2200" b="1" dirty="0"/>
              <a:t>	</a:t>
            </a:r>
            <a:endParaRPr kumimoji="1" lang="zh-CN" altLang="en-US" sz="2200" b="1" dirty="0"/>
          </a:p>
          <a:p>
            <a:pPr algn="l">
              <a:lnSpc>
                <a:spcPct val="110000"/>
              </a:lnSpc>
              <a:defRPr/>
            </a:pPr>
            <a:r>
              <a:rPr kumimoji="1" lang="zh-CN" altLang="en-US" sz="2200" b="1"/>
              <a:t>  </a:t>
            </a:r>
            <a:r>
              <a:rPr kumimoji="1" lang="en-US" altLang="zh-CN" sz="2200" b="1"/>
              <a:t>B        </a:t>
            </a:r>
            <a:r>
              <a:rPr kumimoji="1" lang="zh-CN" altLang="en-US" sz="2200" b="1" dirty="0"/>
              <a:t>程序设计基础</a:t>
            </a:r>
          </a:p>
          <a:p>
            <a:pPr algn="l">
              <a:lnSpc>
                <a:spcPct val="110000"/>
              </a:lnSpc>
              <a:defRPr/>
            </a:pPr>
            <a:r>
              <a:rPr kumimoji="1" lang="zh-CN" altLang="en-US" sz="2200" b="1"/>
              <a:t>  </a:t>
            </a:r>
            <a:r>
              <a:rPr kumimoji="1" lang="en-US" altLang="zh-CN" sz="2200" b="1"/>
              <a:t>C        </a:t>
            </a:r>
            <a:r>
              <a:rPr kumimoji="1" lang="zh-CN" altLang="en-US" sz="2200" b="1" dirty="0"/>
              <a:t>离散数学</a:t>
            </a:r>
            <a:endParaRPr kumimoji="1" lang="en-US" altLang="zh-CN" sz="2200" b="1" dirty="0"/>
          </a:p>
          <a:p>
            <a:pPr algn="l">
              <a:lnSpc>
                <a:spcPct val="110000"/>
              </a:lnSpc>
              <a:defRPr/>
            </a:pPr>
            <a:r>
              <a:rPr kumimoji="1" lang="en-US" altLang="zh-CN" sz="2200" b="1"/>
              <a:t>  D        </a:t>
            </a:r>
            <a:r>
              <a:rPr kumimoji="1" lang="zh-CN" altLang="en-US" sz="2200" b="1" dirty="0"/>
              <a:t>数据结构</a:t>
            </a:r>
            <a:endParaRPr kumimoji="1" lang="en-US" altLang="zh-CN" sz="2200" b="1" dirty="0"/>
          </a:p>
          <a:p>
            <a:pPr algn="l">
              <a:lnSpc>
                <a:spcPct val="110000"/>
              </a:lnSpc>
              <a:defRPr/>
            </a:pPr>
            <a:r>
              <a:rPr kumimoji="1" lang="en-US" altLang="zh-CN" sz="2200" b="1"/>
              <a:t>  E        </a:t>
            </a:r>
            <a:r>
              <a:rPr kumimoji="1" lang="zh-CN" altLang="en-US" sz="2200" b="1" dirty="0"/>
              <a:t>高级语言程序设计</a:t>
            </a:r>
            <a:endParaRPr kumimoji="1" lang="en-US" altLang="zh-CN" sz="2200" b="1" dirty="0"/>
          </a:p>
          <a:p>
            <a:pPr algn="l">
              <a:lnSpc>
                <a:spcPct val="110000"/>
              </a:lnSpc>
              <a:defRPr/>
            </a:pPr>
            <a:r>
              <a:rPr kumimoji="1" lang="en-US" altLang="zh-CN" sz="2200" b="1"/>
              <a:t>  F         </a:t>
            </a:r>
            <a:r>
              <a:rPr kumimoji="1" lang="zh-CN" altLang="en-US" sz="2200" b="1" dirty="0"/>
              <a:t>编译方法</a:t>
            </a:r>
            <a:endParaRPr kumimoji="1" lang="en-US" altLang="zh-CN" sz="2200" b="1" dirty="0"/>
          </a:p>
          <a:p>
            <a:pPr algn="l">
              <a:lnSpc>
                <a:spcPct val="110000"/>
              </a:lnSpc>
              <a:defRPr/>
            </a:pPr>
            <a:r>
              <a:rPr kumimoji="1" lang="en-US" altLang="zh-CN" sz="2200" b="1"/>
              <a:t>  G         </a:t>
            </a:r>
            <a:r>
              <a:rPr kumimoji="1" lang="zh-CN" altLang="en-US" sz="2200" b="1" dirty="0"/>
              <a:t>操作系统</a:t>
            </a:r>
            <a:endParaRPr kumimoji="1" lang="en-US" altLang="zh-CN" sz="2200" b="1" dirty="0"/>
          </a:p>
          <a:p>
            <a:pPr algn="l">
              <a:lnSpc>
                <a:spcPct val="110000"/>
              </a:lnSpc>
              <a:defRPr/>
            </a:pPr>
            <a:r>
              <a:rPr kumimoji="1" lang="en-US" altLang="zh-CN" sz="2200" b="1"/>
              <a:t>  H         </a:t>
            </a:r>
            <a:r>
              <a:rPr kumimoji="1" lang="zh-CN" altLang="en-US" sz="2200" b="1" dirty="0"/>
              <a:t>普通物理</a:t>
            </a:r>
            <a:endParaRPr kumimoji="1" lang="en-US" altLang="zh-CN" sz="2200" b="1" dirty="0"/>
          </a:p>
          <a:p>
            <a:pPr algn="l">
              <a:lnSpc>
                <a:spcPct val="110000"/>
              </a:lnSpc>
              <a:defRPr/>
            </a:pPr>
            <a:r>
              <a:rPr kumimoji="1" lang="en-US" altLang="zh-CN" sz="2200" b="1"/>
              <a:t>  I         </a:t>
            </a:r>
            <a:r>
              <a:rPr kumimoji="1" lang="zh-CN" altLang="en-US" sz="2200" b="1" dirty="0"/>
              <a:t>计算机原理</a:t>
            </a:r>
            <a:endParaRPr kumimoji="1" lang="en-US" altLang="zh-CN" sz="2200" b="1" dirty="0">
              <a:effectLst>
                <a:outerShdw blurRad="38100" dist="38100" dir="2700000" algn="tl">
                  <a:srgbClr val="C0C0C0"/>
                </a:outerShdw>
              </a:effectLst>
              <a:ea typeface="楷体_GB2312" pitchFamily="49"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952" y="4365104"/>
            <a:ext cx="4279142" cy="232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584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4822C2A-52CD-4D92-8837-79C3D2F78043}"/>
              </a:ext>
            </a:extLst>
          </p:cNvPr>
          <p:cNvPicPr>
            <a:picLocks noChangeAspect="1"/>
          </p:cNvPicPr>
          <p:nvPr/>
        </p:nvPicPr>
        <p:blipFill>
          <a:blip r:embed="rId3"/>
          <a:stretch>
            <a:fillRect/>
          </a:stretch>
        </p:blipFill>
        <p:spPr>
          <a:xfrm>
            <a:off x="5526137" y="554714"/>
            <a:ext cx="1545210" cy="1112551"/>
          </a:xfrm>
          <a:prstGeom prst="rect">
            <a:avLst/>
          </a:prstGeom>
        </p:spPr>
      </p:pic>
      <p:pic>
        <p:nvPicPr>
          <p:cNvPr id="7" name="图片 6">
            <a:extLst>
              <a:ext uri="{FF2B5EF4-FFF2-40B4-BE49-F238E27FC236}">
                <a16:creationId xmlns:a16="http://schemas.microsoft.com/office/drawing/2014/main" id="{946D7B23-74A6-45E2-8803-330F1D3BE1A5}"/>
              </a:ext>
            </a:extLst>
          </p:cNvPr>
          <p:cNvPicPr>
            <a:picLocks noChangeAspect="1"/>
          </p:cNvPicPr>
          <p:nvPr/>
        </p:nvPicPr>
        <p:blipFill>
          <a:blip r:embed="rId3"/>
          <a:stretch>
            <a:fillRect/>
          </a:stretch>
        </p:blipFill>
        <p:spPr>
          <a:xfrm>
            <a:off x="7596336" y="2348563"/>
            <a:ext cx="1545210" cy="1112551"/>
          </a:xfrm>
          <a:prstGeom prst="rect">
            <a:avLst/>
          </a:prstGeom>
        </p:spPr>
      </p:pic>
      <p:pic>
        <p:nvPicPr>
          <p:cNvPr id="9" name="图片 8">
            <a:extLst>
              <a:ext uri="{FF2B5EF4-FFF2-40B4-BE49-F238E27FC236}">
                <a16:creationId xmlns:a16="http://schemas.microsoft.com/office/drawing/2014/main" id="{B9A4F1B6-37A0-4CCA-8060-2F9C7C555D3F}"/>
              </a:ext>
            </a:extLst>
          </p:cNvPr>
          <p:cNvPicPr>
            <a:picLocks noChangeAspect="1"/>
          </p:cNvPicPr>
          <p:nvPr/>
        </p:nvPicPr>
        <p:blipFill>
          <a:blip r:embed="rId3"/>
          <a:stretch>
            <a:fillRect/>
          </a:stretch>
        </p:blipFill>
        <p:spPr>
          <a:xfrm>
            <a:off x="7596336" y="1376772"/>
            <a:ext cx="1545210" cy="1112551"/>
          </a:xfrm>
          <a:prstGeom prst="rect">
            <a:avLst/>
          </a:prstGeom>
        </p:spPr>
      </p:pic>
      <p:sp>
        <p:nvSpPr>
          <p:cNvPr id="3" name="标题 2">
            <a:extLst>
              <a:ext uri="{FF2B5EF4-FFF2-40B4-BE49-F238E27FC236}">
                <a16:creationId xmlns:a16="http://schemas.microsoft.com/office/drawing/2014/main" id="{0CCB04A3-03A8-478A-9FF0-EFFA8F518979}"/>
              </a:ext>
            </a:extLst>
          </p:cNvPr>
          <p:cNvSpPr>
            <a:spLocks noGrp="1"/>
          </p:cNvSpPr>
          <p:nvPr>
            <p:ph type="title"/>
          </p:nvPr>
        </p:nvSpPr>
        <p:spPr/>
        <p:txBody>
          <a:bodyPr/>
          <a:lstStyle/>
          <a:p>
            <a:r>
              <a:rPr lang="zh-CN" altLang="en-US" dirty="0"/>
              <a:t>思考题</a:t>
            </a:r>
          </a:p>
        </p:txBody>
      </p:sp>
      <p:sp>
        <p:nvSpPr>
          <p:cNvPr id="4" name="内容占位符 3">
            <a:extLst>
              <a:ext uri="{FF2B5EF4-FFF2-40B4-BE49-F238E27FC236}">
                <a16:creationId xmlns:a16="http://schemas.microsoft.com/office/drawing/2014/main" id="{4677C08E-208B-4502-AE54-B1E0666096E6}"/>
              </a:ext>
            </a:extLst>
          </p:cNvPr>
          <p:cNvSpPr>
            <a:spLocks noGrp="1"/>
          </p:cNvSpPr>
          <p:nvPr>
            <p:ph idx="1"/>
          </p:nvPr>
        </p:nvSpPr>
        <p:spPr>
          <a:xfrm>
            <a:off x="457200" y="908720"/>
            <a:ext cx="8229600" cy="5976664"/>
          </a:xfrm>
        </p:spPr>
        <p:txBody>
          <a:bodyPr>
            <a:normAutofit fontScale="92500" lnSpcReduction="10000"/>
          </a:bodyPr>
          <a:lstStyle/>
          <a:p>
            <a:r>
              <a:rPr lang="zh-CN" altLang="en-US" dirty="0"/>
              <a:t>关于拓扑排序的说法</a:t>
            </a:r>
            <a:endParaRPr lang="en-US" altLang="zh-CN" dirty="0"/>
          </a:p>
          <a:p>
            <a:pPr lvl="1"/>
            <a:r>
              <a:rPr lang="zh-CN" altLang="en-US" dirty="0"/>
              <a:t>拓扑排序成功仅限于有向无环图</a:t>
            </a:r>
            <a:endParaRPr lang="en-US" altLang="zh-CN" dirty="0"/>
          </a:p>
          <a:p>
            <a:pPr lvl="1"/>
            <a:r>
              <a:rPr lang="zh-CN" altLang="en-US" dirty="0"/>
              <a:t>任何有向无环图的顶点都可以排到拓扑有序序列中，而且拓扑序列不唯一</a:t>
            </a:r>
            <a:endParaRPr lang="en-US" altLang="zh-CN" dirty="0"/>
          </a:p>
          <a:p>
            <a:pPr lvl="1"/>
            <a:r>
              <a:rPr lang="zh-CN" altLang="en-US" dirty="0"/>
              <a:t>若有向图的邻接矩阵中对角线以下的元素均为</a:t>
            </a:r>
            <a:r>
              <a:rPr lang="en-US" altLang="zh-CN" dirty="0"/>
              <a:t>0</a:t>
            </a:r>
            <a:r>
              <a:rPr lang="zh-CN" altLang="en-US" dirty="0"/>
              <a:t>，则该图的拓扑排序序列必定存在</a:t>
            </a:r>
            <a:endParaRPr lang="en-US" altLang="zh-CN" dirty="0"/>
          </a:p>
          <a:p>
            <a:pPr lvl="1"/>
            <a:r>
              <a:rPr lang="zh-CN" altLang="en-US" dirty="0"/>
              <a:t>在拓扑排序序列中任意两个相继排列的顶点</a:t>
            </a:r>
            <a:r>
              <a:rPr lang="en-US" altLang="zh-CN" dirty="0"/>
              <a:t>vi</a:t>
            </a:r>
            <a:r>
              <a:rPr lang="zh-CN" altLang="en-US" dirty="0"/>
              <a:t>和</a:t>
            </a:r>
            <a:r>
              <a:rPr lang="en-US" altLang="zh-CN" dirty="0" err="1"/>
              <a:t>vj</a:t>
            </a:r>
            <a:r>
              <a:rPr lang="zh-CN" altLang="en-US" dirty="0"/>
              <a:t>在有向无环图中都存在从</a:t>
            </a:r>
            <a:r>
              <a:rPr lang="en-US" altLang="zh-CN" dirty="0"/>
              <a:t>vi</a:t>
            </a:r>
            <a:r>
              <a:rPr lang="zh-CN" altLang="en-US" dirty="0"/>
              <a:t>到</a:t>
            </a:r>
            <a:r>
              <a:rPr lang="en-US" altLang="zh-CN" dirty="0" err="1"/>
              <a:t>vj</a:t>
            </a:r>
            <a:r>
              <a:rPr lang="zh-CN" altLang="en-US" dirty="0"/>
              <a:t>的路径</a:t>
            </a:r>
            <a:endParaRPr lang="en-US" altLang="zh-CN" dirty="0"/>
          </a:p>
          <a:p>
            <a:r>
              <a:rPr lang="zh-CN" altLang="en-US" dirty="0"/>
              <a:t>是否可以用图的深度优先搜索算法获得拓扑排序效果的顶点序列？</a:t>
            </a:r>
            <a:endParaRPr lang="en-US" altLang="zh-CN" dirty="0"/>
          </a:p>
          <a:p>
            <a:pPr lvl="1"/>
            <a:r>
              <a:rPr lang="zh-CN" altLang="en-US" dirty="0"/>
              <a:t>在</a:t>
            </a:r>
            <a:r>
              <a:rPr lang="en-US" altLang="zh-CN" dirty="0"/>
              <a:t>DFS</a:t>
            </a:r>
            <a:r>
              <a:rPr lang="zh-CN" altLang="en-US" dirty="0"/>
              <a:t>的每次递归结束并退出时将当前顶点压入一个栈，该栈从栈顶到栈底记录了一个拓扑有序序列</a:t>
            </a:r>
            <a:endParaRPr lang="en-US" altLang="zh-CN" dirty="0"/>
          </a:p>
          <a:p>
            <a:pPr lvl="1"/>
            <a:r>
              <a:rPr lang="zh-CN" altLang="en-US" dirty="0"/>
              <a:t>前提：</a:t>
            </a:r>
            <a:r>
              <a:rPr lang="en-US" altLang="zh-CN" dirty="0"/>
              <a:t>AOV</a:t>
            </a:r>
            <a:r>
              <a:rPr lang="zh-CN" altLang="en-US" dirty="0"/>
              <a:t>网</a:t>
            </a:r>
            <a:r>
              <a:rPr lang="en-US" altLang="zh-CN" dirty="0"/>
              <a:t>(</a:t>
            </a:r>
            <a:r>
              <a:rPr lang="zh-CN" altLang="en-US" dirty="0"/>
              <a:t>图中无环</a:t>
            </a:r>
            <a:r>
              <a:rPr lang="en-US" altLang="zh-CN" dirty="0"/>
              <a:t>)</a:t>
            </a:r>
          </a:p>
        </p:txBody>
      </p:sp>
      <p:sp>
        <p:nvSpPr>
          <p:cNvPr id="2" name="灯片编号占位符 1">
            <a:extLst>
              <a:ext uri="{FF2B5EF4-FFF2-40B4-BE49-F238E27FC236}">
                <a16:creationId xmlns:a16="http://schemas.microsoft.com/office/drawing/2014/main" id="{490B1F8B-B76C-41E1-BA95-192CC7D2018E}"/>
              </a:ext>
            </a:extLst>
          </p:cNvPr>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10" name="乘号 9">
            <a:extLst>
              <a:ext uri="{FF2B5EF4-FFF2-40B4-BE49-F238E27FC236}">
                <a16:creationId xmlns:a16="http://schemas.microsoft.com/office/drawing/2014/main" id="{4A29DC54-7F2D-45E8-81BB-B02589B78EBD}"/>
              </a:ext>
            </a:extLst>
          </p:cNvPr>
          <p:cNvSpPr/>
          <p:nvPr/>
        </p:nvSpPr>
        <p:spPr>
          <a:xfrm>
            <a:off x="6495283" y="3439105"/>
            <a:ext cx="1152128" cy="9361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433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E3F86-988E-4360-9CEC-3A62829B5E11}"/>
              </a:ext>
            </a:extLst>
          </p:cNvPr>
          <p:cNvSpPr>
            <a:spLocks noGrp="1"/>
          </p:cNvSpPr>
          <p:nvPr>
            <p:ph type="title"/>
          </p:nvPr>
        </p:nvSpPr>
        <p:spPr/>
        <p:txBody>
          <a:bodyPr/>
          <a:lstStyle/>
          <a:p>
            <a:r>
              <a:rPr lang="en-US" altLang="zh-CN" dirty="0"/>
              <a:t>(</a:t>
            </a:r>
            <a:r>
              <a:rPr lang="zh-CN" altLang="en-US" dirty="0"/>
              <a:t>正</a:t>
            </a:r>
            <a:r>
              <a:rPr lang="en-US" altLang="zh-CN" dirty="0"/>
              <a:t>)</a:t>
            </a:r>
            <a:r>
              <a:rPr lang="zh-CN" altLang="en-US" dirty="0"/>
              <a:t>邻接表</a:t>
            </a:r>
          </a:p>
        </p:txBody>
      </p:sp>
      <p:sp>
        <p:nvSpPr>
          <p:cNvPr id="3" name="内容占位符 2">
            <a:extLst>
              <a:ext uri="{FF2B5EF4-FFF2-40B4-BE49-F238E27FC236}">
                <a16:creationId xmlns:a16="http://schemas.microsoft.com/office/drawing/2014/main" id="{D7A45B02-96B7-428B-B022-28DF442F6966}"/>
              </a:ext>
            </a:extLst>
          </p:cNvPr>
          <p:cNvSpPr>
            <a:spLocks noGrp="1"/>
          </p:cNvSpPr>
          <p:nvPr>
            <p:ph idx="1"/>
          </p:nvPr>
        </p:nvSpPr>
        <p:spPr/>
        <p:txBody>
          <a:bodyPr>
            <a:normAutofit lnSpcReduction="10000"/>
          </a:bodyPr>
          <a:lstStyle/>
          <a:p>
            <a:pPr marL="0" lvl="0" indent="0">
              <a:spcBef>
                <a:spcPts val="0"/>
              </a:spcBef>
              <a:buNone/>
            </a:pPr>
            <a:r>
              <a:rPr lang="en-US" altLang="en-US" sz="2600" dirty="0">
                <a:solidFill>
                  <a:prstClr val="black"/>
                </a:solidFill>
                <a:ea typeface="宋体" panose="02010600030101010101" pitchFamily="2" charset="-122"/>
              </a:rPr>
              <a:t>#define MAX_VERTEX_NUM 30</a:t>
            </a:r>
          </a:p>
          <a:p>
            <a:pPr marL="0" lvl="0" indent="0">
              <a:spcBef>
                <a:spcPts val="0"/>
              </a:spcBef>
              <a:buNone/>
            </a:pPr>
            <a:r>
              <a:rPr lang="en-US" altLang="en-US" sz="2600" dirty="0">
                <a:solidFill>
                  <a:prstClr val="black"/>
                </a:solidFill>
                <a:ea typeface="宋体" panose="02010600030101010101" pitchFamily="2" charset="-122"/>
              </a:rPr>
              <a:t>typedef char </a:t>
            </a:r>
            <a:r>
              <a:rPr lang="en-US" altLang="en-US" sz="2600" dirty="0" err="1">
                <a:solidFill>
                  <a:srgbClr val="C00000"/>
                </a:solidFill>
                <a:ea typeface="宋体" panose="02010600030101010101" pitchFamily="2" charset="-122"/>
              </a:rPr>
              <a:t>ElemType</a:t>
            </a:r>
            <a:r>
              <a:rPr lang="en-US" altLang="en-US" sz="2600" dirty="0">
                <a:solidFill>
                  <a:prstClr val="black"/>
                </a:solidFill>
                <a:ea typeface="宋体" panose="02010600030101010101" pitchFamily="2" charset="-122"/>
              </a:rPr>
              <a:t>;</a:t>
            </a:r>
          </a:p>
          <a:p>
            <a:pPr marL="0" lvl="0" indent="0">
              <a:spcBef>
                <a:spcPts val="0"/>
              </a:spcBef>
              <a:buNone/>
            </a:pPr>
            <a:r>
              <a:rPr lang="en-US" altLang="en-US" sz="2600" dirty="0">
                <a:solidFill>
                  <a:prstClr val="black"/>
                </a:solidFill>
                <a:ea typeface="宋体" panose="02010600030101010101" pitchFamily="2" charset="-122"/>
              </a:rPr>
              <a:t>typedef struct node {</a:t>
            </a:r>
          </a:p>
          <a:p>
            <a:pPr marL="0" lvl="0" indent="0">
              <a:spcBef>
                <a:spcPts val="0"/>
              </a:spcBef>
              <a:buNone/>
            </a:pPr>
            <a:r>
              <a:rPr lang="en-US" altLang="en-US" sz="2600" dirty="0">
                <a:solidFill>
                  <a:prstClr val="black"/>
                </a:solidFill>
                <a:ea typeface="宋体" panose="02010600030101010101" pitchFamily="2" charset="-122"/>
              </a:rPr>
              <a:t>    int </a:t>
            </a:r>
            <a:r>
              <a:rPr lang="en-US" altLang="en-US" sz="2600" b="1" dirty="0" err="1">
                <a:solidFill>
                  <a:schemeClr val="accent2">
                    <a:lumMod val="50000"/>
                  </a:schemeClr>
                </a:solidFill>
                <a:ea typeface="宋体" panose="02010600030101010101" pitchFamily="2" charset="-122"/>
              </a:rPr>
              <a:t>vindex</a:t>
            </a:r>
            <a:r>
              <a:rPr lang="en-US" altLang="en-US" sz="2600" dirty="0">
                <a:solidFill>
                  <a:prstClr val="black"/>
                </a:solidFill>
                <a:ea typeface="宋体" panose="02010600030101010101" pitchFamily="2" charset="-122"/>
              </a:rPr>
              <a:t>; 	//</a:t>
            </a:r>
            <a:r>
              <a:rPr lang="zh-CN" altLang="en-US" sz="2600" dirty="0">
                <a:solidFill>
                  <a:prstClr val="black"/>
                </a:solidFill>
              </a:rPr>
              <a:t>邻接点在表头结点数组中的位置</a:t>
            </a:r>
            <a:r>
              <a:rPr lang="en-US" altLang="zh-CN" sz="2600" dirty="0">
                <a:solidFill>
                  <a:prstClr val="black"/>
                </a:solidFill>
              </a:rPr>
              <a:t>(</a:t>
            </a:r>
            <a:r>
              <a:rPr lang="zh-CN" altLang="en-US" sz="2600" dirty="0">
                <a:solidFill>
                  <a:prstClr val="black"/>
                </a:solidFill>
              </a:rPr>
              <a:t>下标</a:t>
            </a:r>
            <a:r>
              <a:rPr lang="en-US" altLang="zh-CN" sz="2600" dirty="0">
                <a:solidFill>
                  <a:prstClr val="black"/>
                </a:solidFill>
              </a:rPr>
              <a:t>)</a:t>
            </a:r>
          </a:p>
          <a:p>
            <a:pPr marL="0" lvl="0" indent="0">
              <a:spcBef>
                <a:spcPts val="0"/>
              </a:spcBef>
              <a:buNone/>
            </a:pPr>
            <a:r>
              <a:rPr lang="en-US" altLang="zh-CN" sz="2600" dirty="0">
                <a:solidFill>
                  <a:prstClr val="black"/>
                </a:solidFill>
              </a:rPr>
              <a:t>    </a:t>
            </a:r>
            <a:r>
              <a:rPr lang="en-US" altLang="en-US" sz="2600" dirty="0">
                <a:solidFill>
                  <a:prstClr val="black"/>
                </a:solidFill>
                <a:ea typeface="宋体" panose="02010600030101010101" pitchFamily="2" charset="-122"/>
              </a:rPr>
              <a:t>struct node *</a:t>
            </a:r>
            <a:r>
              <a:rPr lang="en-US" altLang="en-US" sz="2600" dirty="0">
                <a:solidFill>
                  <a:schemeClr val="accent2">
                    <a:lumMod val="50000"/>
                  </a:schemeClr>
                </a:solidFill>
                <a:ea typeface="宋体" panose="02010600030101010101" pitchFamily="2" charset="-122"/>
              </a:rPr>
              <a:t>next</a:t>
            </a:r>
            <a:r>
              <a:rPr lang="en-US" altLang="en-US" sz="2600" dirty="0">
                <a:solidFill>
                  <a:prstClr val="black"/>
                </a:solidFill>
                <a:ea typeface="宋体" panose="02010600030101010101" pitchFamily="2" charset="-122"/>
              </a:rPr>
              <a:t>; //</a:t>
            </a:r>
            <a:r>
              <a:rPr lang="zh-CN" altLang="en-US" sz="2600" dirty="0">
                <a:solidFill>
                  <a:prstClr val="black"/>
                </a:solidFill>
              </a:rPr>
              <a:t>指向下一个表结点</a:t>
            </a:r>
          </a:p>
          <a:p>
            <a:pPr marL="0" lvl="0" indent="0">
              <a:spcBef>
                <a:spcPts val="0"/>
              </a:spcBef>
              <a:buNone/>
            </a:pPr>
            <a:r>
              <a:rPr lang="en-US" altLang="zh-CN" sz="2600" dirty="0">
                <a:solidFill>
                  <a:prstClr val="black"/>
                </a:solidFill>
              </a:rPr>
              <a:t>} </a:t>
            </a:r>
            <a:r>
              <a:rPr lang="en-US" altLang="en-US" sz="2600" dirty="0" err="1">
                <a:solidFill>
                  <a:srgbClr val="0000FF"/>
                </a:solidFill>
                <a:ea typeface="宋体" panose="02010600030101010101" pitchFamily="2" charset="-122"/>
              </a:rPr>
              <a:t>NodeLink</a:t>
            </a:r>
            <a:r>
              <a:rPr lang="en-US" altLang="en-US" sz="2600" dirty="0">
                <a:solidFill>
                  <a:prstClr val="black"/>
                </a:solidFill>
                <a:ea typeface="宋体" panose="02010600030101010101" pitchFamily="2" charset="-122"/>
              </a:rPr>
              <a:t>; // </a:t>
            </a:r>
            <a:r>
              <a:rPr lang="zh-CN" altLang="en-US" sz="2600" dirty="0">
                <a:solidFill>
                  <a:prstClr val="black"/>
                </a:solidFill>
              </a:rPr>
              <a:t>表结点类型定义</a:t>
            </a:r>
            <a:endParaRPr lang="en-US" altLang="zh-CN" sz="2600" dirty="0">
              <a:solidFill>
                <a:prstClr val="black"/>
              </a:solidFill>
            </a:endParaRPr>
          </a:p>
          <a:p>
            <a:pPr marL="0" lvl="0" indent="0">
              <a:spcBef>
                <a:spcPts val="0"/>
              </a:spcBef>
              <a:buNone/>
            </a:pPr>
            <a:endParaRPr lang="zh-CN" altLang="en-US" sz="2600" dirty="0">
              <a:solidFill>
                <a:prstClr val="black"/>
              </a:solidFill>
            </a:endParaRPr>
          </a:p>
          <a:p>
            <a:pPr marL="0" lvl="0" indent="0">
              <a:spcBef>
                <a:spcPts val="0"/>
              </a:spcBef>
              <a:buNone/>
            </a:pPr>
            <a:r>
              <a:rPr lang="en-US" altLang="en-US" sz="2600" dirty="0">
                <a:solidFill>
                  <a:prstClr val="black"/>
                </a:solidFill>
                <a:ea typeface="宋体" panose="02010600030101010101" pitchFamily="2" charset="-122"/>
              </a:rPr>
              <a:t>typedef struct {</a:t>
            </a:r>
          </a:p>
          <a:p>
            <a:pPr marL="0" lvl="0" indent="0">
              <a:spcBef>
                <a:spcPts val="0"/>
              </a:spcBef>
              <a:buNone/>
            </a:pPr>
            <a:r>
              <a:rPr lang="en-US" altLang="en-US" sz="2600" dirty="0">
                <a:solidFill>
                  <a:prstClr val="black"/>
                </a:solidFill>
                <a:ea typeface="宋体" panose="02010600030101010101" pitchFamily="2" charset="-122"/>
              </a:rPr>
              <a:t>    // </a:t>
            </a:r>
            <a:r>
              <a:rPr lang="zh-CN" altLang="en-US" sz="2600" dirty="0">
                <a:solidFill>
                  <a:prstClr val="black"/>
                </a:solidFill>
              </a:rPr>
              <a:t>图的顶点数、边数、种类标志</a:t>
            </a:r>
          </a:p>
          <a:p>
            <a:pPr marL="0" lvl="0" indent="0">
              <a:spcBef>
                <a:spcPts val="0"/>
              </a:spcBef>
              <a:buNone/>
            </a:pPr>
            <a:r>
              <a:rPr lang="en-US" altLang="en-US" sz="2600" dirty="0">
                <a:solidFill>
                  <a:prstClr val="black"/>
                </a:solidFill>
                <a:ea typeface="宋体" panose="02010600030101010101" pitchFamily="2" charset="-122"/>
              </a:rPr>
              <a:t>    int </a:t>
            </a:r>
            <a:r>
              <a:rPr lang="en-US" altLang="en-US" sz="2600" dirty="0" err="1">
                <a:solidFill>
                  <a:prstClr val="black"/>
                </a:solidFill>
                <a:ea typeface="宋体" panose="02010600030101010101" pitchFamily="2" charset="-122"/>
              </a:rPr>
              <a:t>vexnum</a:t>
            </a:r>
            <a:r>
              <a:rPr lang="en-US" altLang="en-US" sz="2600" dirty="0">
                <a:solidFill>
                  <a:prstClr val="black"/>
                </a:solidFill>
                <a:ea typeface="宋体" panose="02010600030101010101" pitchFamily="2" charset="-122"/>
              </a:rPr>
              <a:t>, </a:t>
            </a:r>
            <a:r>
              <a:rPr lang="en-US" altLang="en-US" sz="2600" dirty="0" err="1">
                <a:solidFill>
                  <a:prstClr val="black"/>
                </a:solidFill>
                <a:ea typeface="宋体" panose="02010600030101010101" pitchFamily="2" charset="-122"/>
              </a:rPr>
              <a:t>edgenum</a:t>
            </a:r>
            <a:r>
              <a:rPr lang="en-US" altLang="en-US" sz="2600" dirty="0">
                <a:solidFill>
                  <a:prstClr val="black"/>
                </a:solidFill>
                <a:ea typeface="宋体" panose="02010600030101010101" pitchFamily="2" charset="-122"/>
              </a:rPr>
              <a:t>, kind; </a:t>
            </a:r>
          </a:p>
          <a:p>
            <a:pPr marL="0" lvl="0" indent="0">
              <a:spcBef>
                <a:spcPts val="0"/>
              </a:spcBef>
              <a:buNone/>
            </a:pPr>
            <a:r>
              <a:rPr lang="en-US" altLang="en-US" sz="2600" dirty="0">
                <a:solidFill>
                  <a:prstClr val="black"/>
                </a:solidFill>
                <a:ea typeface="宋体" panose="02010600030101010101" pitchFamily="2" charset="-122"/>
              </a:rPr>
              <a:t>    struct {</a:t>
            </a:r>
          </a:p>
          <a:p>
            <a:pPr marL="0" lvl="0" indent="0">
              <a:spcBef>
                <a:spcPts val="0"/>
              </a:spcBef>
              <a:buNone/>
            </a:pPr>
            <a:r>
              <a:rPr lang="en-US" altLang="en-US" sz="2600" dirty="0">
                <a:solidFill>
                  <a:prstClr val="black"/>
                </a:solidFill>
                <a:ea typeface="宋体" panose="02010600030101010101" pitchFamily="2" charset="-122"/>
              </a:rPr>
              <a:t>        </a:t>
            </a:r>
            <a:r>
              <a:rPr lang="en-US" altLang="en-US" sz="2600" dirty="0" err="1">
                <a:solidFill>
                  <a:srgbClr val="C00000"/>
                </a:solidFill>
                <a:ea typeface="宋体" panose="02010600030101010101" pitchFamily="2" charset="-122"/>
              </a:rPr>
              <a:t>ElemType</a:t>
            </a:r>
            <a:r>
              <a:rPr lang="en-US" altLang="en-US" sz="2600" dirty="0">
                <a:solidFill>
                  <a:prstClr val="black"/>
                </a:solidFill>
                <a:ea typeface="宋体" panose="02010600030101010101" pitchFamily="2" charset="-122"/>
              </a:rPr>
              <a:t> </a:t>
            </a:r>
            <a:r>
              <a:rPr lang="en-US" altLang="en-US" sz="2600" b="1" dirty="0">
                <a:solidFill>
                  <a:schemeClr val="accent2">
                    <a:lumMod val="50000"/>
                  </a:schemeClr>
                </a:solidFill>
                <a:ea typeface="宋体" panose="02010600030101010101" pitchFamily="2" charset="-122"/>
              </a:rPr>
              <a:t>vertex</a:t>
            </a:r>
            <a:r>
              <a:rPr lang="en-US" altLang="en-US" sz="2600" dirty="0">
                <a:solidFill>
                  <a:prstClr val="black"/>
                </a:solidFill>
                <a:ea typeface="宋体" panose="02010600030101010101" pitchFamily="2" charset="-122"/>
              </a:rPr>
              <a:t>;</a:t>
            </a:r>
          </a:p>
          <a:p>
            <a:pPr marL="0" lvl="0" indent="0">
              <a:spcBef>
                <a:spcPts val="0"/>
              </a:spcBef>
              <a:buNone/>
            </a:pPr>
            <a:r>
              <a:rPr lang="en-US" altLang="en-US" sz="2600" dirty="0">
                <a:solidFill>
                  <a:prstClr val="black"/>
                </a:solidFill>
                <a:ea typeface="宋体" panose="02010600030101010101" pitchFamily="2" charset="-122"/>
              </a:rPr>
              <a:t>        </a:t>
            </a:r>
            <a:r>
              <a:rPr lang="en-US" altLang="en-US" sz="2600" dirty="0" err="1">
                <a:solidFill>
                  <a:srgbClr val="0000FF"/>
                </a:solidFill>
                <a:ea typeface="宋体" panose="02010600030101010101" pitchFamily="2" charset="-122"/>
              </a:rPr>
              <a:t>NodeLink</a:t>
            </a:r>
            <a:r>
              <a:rPr lang="en-US" altLang="en-US" sz="2600" dirty="0">
                <a:solidFill>
                  <a:prstClr val="black"/>
                </a:solidFill>
                <a:ea typeface="宋体" panose="02010600030101010101" pitchFamily="2" charset="-122"/>
              </a:rPr>
              <a:t> *</a:t>
            </a:r>
            <a:r>
              <a:rPr lang="en-US" altLang="en-US" sz="2600" b="1" dirty="0">
                <a:solidFill>
                  <a:schemeClr val="accent2">
                    <a:lumMod val="50000"/>
                  </a:schemeClr>
                </a:solidFill>
                <a:ea typeface="宋体" panose="02010600030101010101" pitchFamily="2" charset="-122"/>
              </a:rPr>
              <a:t>first</a:t>
            </a:r>
            <a:r>
              <a:rPr lang="en-US" altLang="en-US" sz="2600" dirty="0">
                <a:solidFill>
                  <a:prstClr val="black"/>
                </a:solidFill>
                <a:ea typeface="宋体" panose="02010600030101010101" pitchFamily="2" charset="-122"/>
              </a:rPr>
              <a:t>;// </a:t>
            </a:r>
            <a:r>
              <a:rPr lang="zh-CN" altLang="en-US" sz="2600" dirty="0">
                <a:solidFill>
                  <a:prstClr val="black"/>
                </a:solidFill>
              </a:rPr>
              <a:t>指向第一个表结点</a:t>
            </a:r>
          </a:p>
          <a:p>
            <a:pPr marL="0" lvl="0" indent="0">
              <a:spcBef>
                <a:spcPts val="0"/>
              </a:spcBef>
              <a:buNone/>
            </a:pPr>
            <a:r>
              <a:rPr lang="zh-CN" altLang="en-US" sz="2600" dirty="0">
                <a:solidFill>
                  <a:prstClr val="black"/>
                </a:solidFill>
              </a:rPr>
              <a:t>       </a:t>
            </a:r>
            <a:r>
              <a:rPr lang="en-US" altLang="zh-CN" sz="2600" dirty="0">
                <a:solidFill>
                  <a:prstClr val="black"/>
                </a:solidFill>
              </a:rPr>
              <a:t>} </a:t>
            </a:r>
            <a:r>
              <a:rPr lang="en-US" altLang="en-US" sz="2600" b="1" dirty="0">
                <a:solidFill>
                  <a:schemeClr val="accent2">
                    <a:lumMod val="75000"/>
                  </a:schemeClr>
                </a:solidFill>
                <a:ea typeface="宋体" panose="02010600030101010101" pitchFamily="2" charset="-122"/>
              </a:rPr>
              <a:t>v</a:t>
            </a:r>
            <a:r>
              <a:rPr lang="en-US" altLang="en-US" sz="2600" dirty="0">
                <a:solidFill>
                  <a:prstClr val="black"/>
                </a:solidFill>
                <a:ea typeface="宋体" panose="02010600030101010101" pitchFamily="2" charset="-122"/>
              </a:rPr>
              <a:t>[MAX_VERTEX_NUM];</a:t>
            </a:r>
          </a:p>
          <a:p>
            <a:pPr marL="0" lvl="0" indent="0">
              <a:spcBef>
                <a:spcPts val="0"/>
              </a:spcBef>
              <a:buNone/>
            </a:pPr>
            <a:r>
              <a:rPr lang="en-US" altLang="en-US" sz="2600" dirty="0">
                <a:solidFill>
                  <a:prstClr val="black"/>
                </a:solidFill>
                <a:ea typeface="宋体" panose="02010600030101010101" pitchFamily="2" charset="-122"/>
              </a:rPr>
              <a:t>} </a:t>
            </a:r>
            <a:r>
              <a:rPr lang="en-US" altLang="en-US" sz="2600" dirty="0" err="1">
                <a:solidFill>
                  <a:srgbClr val="0000FF"/>
                </a:solidFill>
                <a:ea typeface="宋体" panose="02010600030101010101" pitchFamily="2" charset="-122"/>
              </a:rPr>
              <a:t>AGraph</a:t>
            </a:r>
            <a:r>
              <a:rPr lang="en-US" altLang="en-US" sz="2600" dirty="0">
                <a:solidFill>
                  <a:prstClr val="black"/>
                </a:solidFill>
                <a:ea typeface="宋体" panose="02010600030101010101" pitchFamily="2" charset="-122"/>
              </a:rPr>
              <a:t>;</a:t>
            </a:r>
            <a:endParaRPr lang="zh-CN" altLang="en-US" dirty="0"/>
          </a:p>
        </p:txBody>
      </p:sp>
      <p:sp>
        <p:nvSpPr>
          <p:cNvPr id="4" name="灯片编号占位符 3">
            <a:extLst>
              <a:ext uri="{FF2B5EF4-FFF2-40B4-BE49-F238E27FC236}">
                <a16:creationId xmlns:a16="http://schemas.microsoft.com/office/drawing/2014/main" id="{5182CDD5-B6D5-4665-B5E1-D2709D928E2E}"/>
              </a:ext>
            </a:extLst>
          </p:cNvPr>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872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normAutofit/>
          </a:bodyPr>
          <a:lstStyle/>
          <a:p>
            <a:r>
              <a:rPr lang="en-US" altLang="en-US" dirty="0">
                <a:latin typeface="+mn-lt"/>
                <a:ea typeface="宋体" panose="02010600030101010101" pitchFamily="2" charset="-122"/>
              </a:rPr>
              <a:t>3.1</a:t>
            </a:r>
            <a:r>
              <a:rPr lang="en-US" altLang="en-US" b="1" dirty="0">
                <a:solidFill>
                  <a:srgbClr val="C00000"/>
                </a:solidFill>
                <a:latin typeface="+mn-lt"/>
                <a:ea typeface="宋体" panose="02010600030101010101" pitchFamily="2" charset="-122"/>
              </a:rPr>
              <a:t>深度优先搜索</a:t>
            </a:r>
            <a:r>
              <a:rPr lang="en-US" altLang="en-US" dirty="0">
                <a:latin typeface="+mn-lt"/>
                <a:ea typeface="宋体" panose="02010600030101010101" pitchFamily="2" charset="-122"/>
              </a:rPr>
              <a:t>(Depth First Search, DFS)</a:t>
            </a:r>
          </a:p>
        </p:txBody>
      </p:sp>
      <p:sp>
        <p:nvSpPr>
          <p:cNvPr id="482307" name="Rectangle 3"/>
          <p:cNvSpPr>
            <a:spLocks noGrp="1" noChangeArrowheads="1"/>
          </p:cNvSpPr>
          <p:nvPr>
            <p:ph idx="1"/>
          </p:nvPr>
        </p:nvSpPr>
        <p:spPr/>
        <p:txBody>
          <a:bodyPr/>
          <a:lstStyle/>
          <a:p>
            <a:r>
              <a:rPr lang="en-US" altLang="en-US" dirty="0" err="1">
                <a:ea typeface="宋体" panose="02010600030101010101" pitchFamily="2" charset="-122"/>
              </a:rPr>
              <a:t>设初始状态时图中的所有顶点</a:t>
            </a:r>
            <a:r>
              <a:rPr lang="zh-CN" altLang="en-US" dirty="0">
                <a:ea typeface="宋体" panose="02010600030101010101" pitchFamily="2" charset="-122"/>
              </a:rPr>
              <a:t>均</a:t>
            </a:r>
            <a:r>
              <a:rPr lang="en-US" altLang="en-US" dirty="0" err="1">
                <a:ea typeface="宋体" panose="02010600030101010101" pitchFamily="2" charset="-122"/>
              </a:rPr>
              <a:t>未被访问</a:t>
            </a:r>
            <a:endParaRPr lang="en-US" altLang="en-US" dirty="0">
              <a:ea typeface="宋体" panose="02010600030101010101" pitchFamily="2" charset="-122"/>
            </a:endParaRPr>
          </a:p>
          <a:p>
            <a:r>
              <a:rPr lang="zh-CN" altLang="en-US" dirty="0">
                <a:ea typeface="宋体" panose="02010600030101010101" pitchFamily="2" charset="-122"/>
              </a:rPr>
              <a:t>从图中某个</a:t>
            </a:r>
            <a:r>
              <a:rPr lang="zh-CN" altLang="en-US" b="1" dirty="0">
                <a:solidFill>
                  <a:srgbClr val="0000FF"/>
                </a:solidFill>
                <a:ea typeface="宋体" panose="02010600030101010101" pitchFamily="2" charset="-122"/>
              </a:rPr>
              <a:t>顶点</a:t>
            </a:r>
            <a:r>
              <a:rPr lang="en-US" altLang="zh-CN" b="1" dirty="0">
                <a:solidFill>
                  <a:srgbClr val="0000FF"/>
                </a:solidFill>
                <a:ea typeface="宋体" panose="02010600030101010101" pitchFamily="2" charset="-122"/>
              </a:rPr>
              <a:t>V0 </a:t>
            </a:r>
            <a:r>
              <a:rPr lang="zh-CN" altLang="en-US" dirty="0">
                <a:ea typeface="宋体" panose="02010600030101010101" pitchFamily="2" charset="-122"/>
              </a:rPr>
              <a:t>出发，访问此顶点，然后依次从</a:t>
            </a:r>
            <a:r>
              <a:rPr lang="en-US" altLang="zh-CN" b="1" dirty="0">
                <a:solidFill>
                  <a:srgbClr val="0000FF"/>
                </a:solidFill>
                <a:ea typeface="宋体" panose="02010600030101010101" pitchFamily="2" charset="-122"/>
              </a:rPr>
              <a:t>V0</a:t>
            </a:r>
            <a:r>
              <a:rPr lang="zh-CN" altLang="en-US" b="1" dirty="0">
                <a:solidFill>
                  <a:srgbClr val="0000FF"/>
                </a:solidFill>
                <a:ea typeface="宋体" panose="02010600030101010101" pitchFamily="2" charset="-122"/>
              </a:rPr>
              <a:t>的未被访问的邻接点</a:t>
            </a:r>
            <a:r>
              <a:rPr lang="zh-CN" altLang="en-US" dirty="0">
                <a:ea typeface="宋体" panose="02010600030101010101" pitchFamily="2" charset="-122"/>
              </a:rPr>
              <a:t>出发</a:t>
            </a:r>
            <a:r>
              <a:rPr lang="zh-CN" altLang="en-US" b="1" dirty="0">
                <a:solidFill>
                  <a:srgbClr val="C00000"/>
                </a:solidFill>
                <a:ea typeface="宋体" panose="02010600030101010101" pitchFamily="2" charset="-122"/>
              </a:rPr>
              <a:t>深度优先遍历图</a:t>
            </a:r>
            <a:r>
              <a:rPr lang="zh-CN" altLang="en-US" dirty="0">
                <a:ea typeface="宋体" panose="02010600030101010101" pitchFamily="2" charset="-122"/>
              </a:rPr>
              <a:t>，直至图中所有和</a:t>
            </a:r>
            <a:r>
              <a:rPr lang="en-US" altLang="zh-CN" dirty="0">
                <a:ea typeface="宋体" panose="02010600030101010101" pitchFamily="2" charset="-122"/>
              </a:rPr>
              <a:t>V0</a:t>
            </a:r>
            <a:r>
              <a:rPr lang="zh-CN" altLang="en-US" dirty="0">
                <a:ea typeface="宋体" panose="02010600030101010101" pitchFamily="2" charset="-122"/>
              </a:rPr>
              <a:t>有路径相通的顶点都被访问到</a:t>
            </a:r>
            <a:endParaRPr lang="en-US" altLang="zh-CN" dirty="0">
              <a:ea typeface="宋体" panose="02010600030101010101" pitchFamily="2" charset="-122"/>
            </a:endParaRPr>
          </a:p>
          <a:p>
            <a:r>
              <a:rPr lang="zh-CN" altLang="en-US" dirty="0">
                <a:ea typeface="宋体" panose="02010600030101010101" pitchFamily="2" charset="-122"/>
              </a:rPr>
              <a:t>若图中尚有顶点未被访问，则选</a:t>
            </a:r>
            <a:r>
              <a:rPr lang="zh-CN" altLang="en-US" dirty="0">
                <a:solidFill>
                  <a:srgbClr val="0000FF"/>
                </a:solidFill>
                <a:ea typeface="宋体" panose="02010600030101010101" pitchFamily="2" charset="-122"/>
              </a:rPr>
              <a:t>一个未曾被访问的顶点</a:t>
            </a:r>
            <a:r>
              <a:rPr lang="zh-CN" altLang="en-US" dirty="0">
                <a:ea typeface="宋体" panose="02010600030101010101" pitchFamily="2" charset="-122"/>
              </a:rPr>
              <a:t>作为起点，</a:t>
            </a:r>
            <a:r>
              <a:rPr lang="zh-CN" altLang="en-US" b="1" dirty="0">
                <a:solidFill>
                  <a:srgbClr val="C00000"/>
                </a:solidFill>
                <a:ea typeface="宋体" panose="02010600030101010101" pitchFamily="2" charset="-122"/>
              </a:rPr>
              <a:t>重复</a:t>
            </a:r>
            <a:r>
              <a:rPr lang="zh-CN" altLang="en-US" dirty="0">
                <a:ea typeface="宋体" panose="02010600030101010101" pitchFamily="2" charset="-122"/>
              </a:rPr>
              <a:t>上述过程，直到图中所有顶点都被访问到为止</a:t>
            </a:r>
          </a:p>
        </p:txBody>
      </p:sp>
    </p:spTree>
    <p:extLst>
      <p:ext uri="{BB962C8B-B14F-4D97-AF65-F5344CB8AC3E}">
        <p14:creationId xmlns:p14="http://schemas.microsoft.com/office/powerpoint/2010/main" val="364367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en-US" altLang="zh-CN" dirty="0"/>
              <a:t>DFS</a:t>
            </a:r>
            <a:endParaRPr lang="en-US" dirty="0"/>
          </a:p>
        </p:txBody>
      </p:sp>
      <p:sp>
        <p:nvSpPr>
          <p:cNvPr id="9" name="内容占位符 8"/>
          <p:cNvSpPr>
            <a:spLocks noGrp="1"/>
          </p:cNvSpPr>
          <p:nvPr>
            <p:ph sz="half" idx="1"/>
          </p:nvPr>
        </p:nvSpPr>
        <p:spPr>
          <a:xfrm>
            <a:off x="457200" y="908720"/>
            <a:ext cx="4474840" cy="5832648"/>
          </a:xfrm>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altLang="zh-CN" dirty="0">
              <a:solidFill>
                <a:srgbClr val="000099"/>
              </a:solidFill>
            </a:endParaRPr>
          </a:p>
          <a:p>
            <a:endParaRPr lang="en-US" altLang="zh-CN" dirty="0">
              <a:solidFill>
                <a:srgbClr val="000099"/>
              </a:solidFill>
            </a:endParaRPr>
          </a:p>
          <a:p>
            <a:endParaRPr lang="en-US" altLang="zh-CN" dirty="0">
              <a:solidFill>
                <a:srgbClr val="000099"/>
              </a:solidFill>
              <a:ea typeface="楷体_GB2312" pitchFamily="49" charset="-122"/>
            </a:endParaRPr>
          </a:p>
          <a:p>
            <a:pPr marL="0" indent="0">
              <a:lnSpc>
                <a:spcPct val="120000"/>
              </a:lnSpc>
              <a:buNone/>
            </a:pPr>
            <a:endParaRPr lang="en-US" altLang="zh-CN" sz="2600" dirty="0">
              <a:solidFill>
                <a:srgbClr val="000099"/>
              </a:solidFill>
              <a:ea typeface="楷体_GB2312" pitchFamily="49" charset="-122"/>
            </a:endParaRPr>
          </a:p>
          <a:p>
            <a:pPr marL="0" indent="0">
              <a:lnSpc>
                <a:spcPct val="120000"/>
              </a:lnSpc>
              <a:buNone/>
            </a:pPr>
            <a:r>
              <a:rPr lang="zh-CN" altLang="en-US" sz="2600" dirty="0">
                <a:solidFill>
                  <a:srgbClr val="000099"/>
                </a:solidFill>
                <a:ea typeface="楷体_GB2312" pitchFamily="49" charset="-122"/>
              </a:rPr>
              <a:t>访问顶点 </a:t>
            </a:r>
            <a:r>
              <a:rPr lang="en-US" altLang="zh-CN" sz="2600" dirty="0">
                <a:solidFill>
                  <a:srgbClr val="000099"/>
                </a:solidFill>
                <a:ea typeface="楷体_GB2312" pitchFamily="49" charset="-122"/>
              </a:rPr>
              <a:t>V</a:t>
            </a:r>
            <a:r>
              <a:rPr lang="en-US" altLang="zh-CN" sz="2600" baseline="-25000" dirty="0">
                <a:solidFill>
                  <a:srgbClr val="000099"/>
                </a:solidFill>
                <a:ea typeface="楷体_GB2312" pitchFamily="49" charset="-122"/>
              </a:rPr>
              <a:t> </a:t>
            </a:r>
            <a:r>
              <a:rPr lang="en-US" altLang="zh-CN" sz="2600" dirty="0">
                <a:solidFill>
                  <a:srgbClr val="000099"/>
                </a:solidFill>
                <a:ea typeface="楷体_GB2312" pitchFamily="49" charset="-122"/>
              </a:rPr>
              <a:t>;</a:t>
            </a:r>
          </a:p>
          <a:p>
            <a:pPr marL="0" indent="0">
              <a:lnSpc>
                <a:spcPct val="120000"/>
              </a:lnSpc>
              <a:buNone/>
            </a:pPr>
            <a:r>
              <a:rPr lang="en-US" altLang="zh-CN" sz="2600" dirty="0">
                <a:solidFill>
                  <a:srgbClr val="000099"/>
                </a:solidFill>
                <a:ea typeface="楷体_GB2312" pitchFamily="49" charset="-122"/>
              </a:rPr>
              <a:t>for (V</a:t>
            </a:r>
            <a:r>
              <a:rPr lang="zh-CN" altLang="en-US" sz="2600" dirty="0">
                <a:solidFill>
                  <a:srgbClr val="000099"/>
                </a:solidFill>
                <a:ea typeface="楷体_GB2312" pitchFamily="49" charset="-122"/>
              </a:rPr>
              <a:t>的邻接点即</a:t>
            </a:r>
            <a:r>
              <a:rPr lang="en-US" altLang="zh-CN" sz="2600" dirty="0">
                <a:solidFill>
                  <a:srgbClr val="000099"/>
                </a:solidFill>
              </a:rPr>
              <a:t>W</a:t>
            </a:r>
            <a:r>
              <a:rPr lang="en-US" altLang="zh-CN" sz="2600" baseline="-25000" dirty="0">
                <a:solidFill>
                  <a:srgbClr val="000099"/>
                </a:solidFill>
              </a:rPr>
              <a:t>1</a:t>
            </a:r>
            <a:r>
              <a:rPr lang="zh-CN" altLang="en-US" sz="2600" dirty="0">
                <a:solidFill>
                  <a:srgbClr val="000099"/>
                </a:solidFill>
              </a:rPr>
              <a:t>、</a:t>
            </a:r>
            <a:r>
              <a:rPr lang="en-US" altLang="zh-CN" sz="2600" dirty="0">
                <a:solidFill>
                  <a:srgbClr val="000099"/>
                </a:solidFill>
              </a:rPr>
              <a:t>W</a:t>
            </a:r>
            <a:r>
              <a:rPr lang="en-US" altLang="zh-CN" sz="2600" baseline="-25000" dirty="0">
                <a:solidFill>
                  <a:srgbClr val="000099"/>
                </a:solidFill>
              </a:rPr>
              <a:t>2</a:t>
            </a:r>
            <a:r>
              <a:rPr lang="zh-CN" altLang="en-US" sz="2600" baseline="-25000" dirty="0">
                <a:solidFill>
                  <a:srgbClr val="000099"/>
                </a:solidFill>
              </a:rPr>
              <a:t>、</a:t>
            </a:r>
            <a:r>
              <a:rPr lang="en-US" altLang="zh-CN" sz="2600" dirty="0">
                <a:solidFill>
                  <a:srgbClr val="000099"/>
                </a:solidFill>
              </a:rPr>
              <a:t>W</a:t>
            </a:r>
            <a:r>
              <a:rPr lang="en-US" altLang="zh-CN" sz="2600" baseline="-25000" dirty="0">
                <a:solidFill>
                  <a:srgbClr val="000099"/>
                </a:solidFill>
              </a:rPr>
              <a:t>3 </a:t>
            </a:r>
            <a:r>
              <a:rPr lang="en-US" altLang="zh-CN" sz="2600" dirty="0">
                <a:solidFill>
                  <a:srgbClr val="000099"/>
                </a:solidFill>
                <a:ea typeface="楷体_GB2312" pitchFamily="49" charset="-122"/>
              </a:rPr>
              <a:t>)</a:t>
            </a:r>
          </a:p>
          <a:p>
            <a:pPr marL="0" indent="0">
              <a:lnSpc>
                <a:spcPct val="120000"/>
              </a:lnSpc>
              <a:buNone/>
            </a:pPr>
            <a:r>
              <a:rPr lang="en-US" altLang="zh-CN" sz="2600" dirty="0">
                <a:solidFill>
                  <a:srgbClr val="000099"/>
                </a:solidFill>
                <a:ea typeface="楷体_GB2312" pitchFamily="49" charset="-122"/>
              </a:rPr>
              <a:t>    </a:t>
            </a:r>
            <a:r>
              <a:rPr lang="zh-CN" altLang="en-US" sz="2600" dirty="0">
                <a:solidFill>
                  <a:srgbClr val="CC0000"/>
                </a:solidFill>
                <a:ea typeface="楷体_GB2312" pitchFamily="49" charset="-122"/>
              </a:rPr>
              <a:t>若</a:t>
            </a:r>
            <a:r>
              <a:rPr lang="zh-CN" altLang="en-US" sz="2600" dirty="0">
                <a:solidFill>
                  <a:srgbClr val="000099"/>
                </a:solidFill>
                <a:ea typeface="楷体_GB2312" pitchFamily="49" charset="-122"/>
              </a:rPr>
              <a:t>该邻接点</a:t>
            </a:r>
            <a:r>
              <a:rPr lang="en-US" altLang="zh-CN" sz="2600" dirty="0">
                <a:solidFill>
                  <a:srgbClr val="CC0000"/>
                </a:solidFill>
                <a:ea typeface="楷体_GB2312" pitchFamily="49" charset="-122"/>
              </a:rPr>
              <a:t>W</a:t>
            </a:r>
            <a:r>
              <a:rPr lang="zh-CN" altLang="en-US" sz="2600" dirty="0">
                <a:solidFill>
                  <a:srgbClr val="CC0000"/>
                </a:solidFill>
                <a:ea typeface="楷体_GB2312" pitchFamily="49" charset="-122"/>
              </a:rPr>
              <a:t>未被访问</a:t>
            </a:r>
            <a:r>
              <a:rPr lang="zh-CN" altLang="en-US" sz="2600" dirty="0">
                <a:solidFill>
                  <a:srgbClr val="000099"/>
                </a:solidFill>
                <a:ea typeface="楷体_GB2312" pitchFamily="49" charset="-122"/>
              </a:rPr>
              <a:t>，</a:t>
            </a:r>
          </a:p>
          <a:p>
            <a:pPr marL="0" indent="0">
              <a:lnSpc>
                <a:spcPct val="120000"/>
              </a:lnSpc>
              <a:buNone/>
            </a:pPr>
            <a:r>
              <a:rPr lang="zh-CN" altLang="en-US" sz="2600" dirty="0">
                <a:solidFill>
                  <a:srgbClr val="000099"/>
                </a:solidFill>
                <a:ea typeface="楷体_GB2312" pitchFamily="49" charset="-122"/>
              </a:rPr>
              <a:t>    </a:t>
            </a:r>
            <a:r>
              <a:rPr lang="zh-CN" altLang="en-US" sz="2600" dirty="0">
                <a:solidFill>
                  <a:srgbClr val="CC0000"/>
                </a:solidFill>
                <a:ea typeface="楷体_GB2312" pitchFamily="49" charset="-122"/>
              </a:rPr>
              <a:t>则</a:t>
            </a:r>
            <a:r>
              <a:rPr lang="zh-CN" altLang="en-US" sz="2600" dirty="0">
                <a:solidFill>
                  <a:srgbClr val="000099"/>
                </a:solidFill>
                <a:ea typeface="楷体_GB2312" pitchFamily="49" charset="-122"/>
              </a:rPr>
              <a:t>从它出发进行深度优先遍历</a:t>
            </a:r>
            <a:endParaRPr lang="en-US" altLang="zh-CN" sz="2600" dirty="0">
              <a:solidFill>
                <a:srgbClr val="000099"/>
              </a:solidFill>
              <a:ea typeface="楷体_GB2312" pitchFamily="49" charset="-122"/>
            </a:endParaRPr>
          </a:p>
          <a:p>
            <a:pPr marL="0" indent="0">
              <a:buNone/>
            </a:pPr>
            <a:endParaRPr lang="en-US" altLang="zh-CN" dirty="0">
              <a:solidFill>
                <a:srgbClr val="000099"/>
              </a:solidFill>
            </a:endParaRPr>
          </a:p>
          <a:p>
            <a:pPr marL="0" indent="0">
              <a:lnSpc>
                <a:spcPct val="120000"/>
              </a:lnSpc>
              <a:spcBef>
                <a:spcPts val="0"/>
              </a:spcBef>
              <a:buNone/>
            </a:pPr>
            <a:r>
              <a:rPr lang="en-US" altLang="zh-CN" sz="2600" dirty="0">
                <a:solidFill>
                  <a:srgbClr val="000099"/>
                </a:solidFill>
              </a:rPr>
              <a:t>SG</a:t>
            </a:r>
            <a:r>
              <a:rPr lang="en-US" altLang="zh-CN" sz="2600" baseline="-25000" dirty="0">
                <a:solidFill>
                  <a:srgbClr val="000099"/>
                </a:solidFill>
              </a:rPr>
              <a:t>1</a:t>
            </a:r>
            <a:r>
              <a:rPr lang="zh-CN" altLang="en-US" sz="2600" dirty="0">
                <a:solidFill>
                  <a:srgbClr val="000099"/>
                </a:solidFill>
              </a:rPr>
              <a:t>、</a:t>
            </a:r>
            <a:r>
              <a:rPr lang="en-US" altLang="zh-CN" sz="2600" dirty="0">
                <a:solidFill>
                  <a:srgbClr val="000099"/>
                </a:solidFill>
              </a:rPr>
              <a:t>SG</a:t>
            </a:r>
            <a:r>
              <a:rPr lang="en-US" altLang="zh-CN" sz="2600" baseline="-25000" dirty="0">
                <a:solidFill>
                  <a:srgbClr val="000099"/>
                </a:solidFill>
              </a:rPr>
              <a:t>2 </a:t>
            </a:r>
            <a:r>
              <a:rPr lang="zh-CN" altLang="en-US" sz="2600" dirty="0">
                <a:solidFill>
                  <a:srgbClr val="000099"/>
                </a:solidFill>
                <a:ea typeface="楷体_GB2312" pitchFamily="49" charset="-122"/>
              </a:rPr>
              <a:t>和 </a:t>
            </a:r>
            <a:r>
              <a:rPr lang="en-US" altLang="zh-CN" sz="2600" dirty="0">
                <a:solidFill>
                  <a:srgbClr val="000099"/>
                </a:solidFill>
              </a:rPr>
              <a:t>SG</a:t>
            </a:r>
            <a:r>
              <a:rPr lang="en-US" altLang="zh-CN" sz="2600" baseline="-25000" dirty="0">
                <a:solidFill>
                  <a:srgbClr val="000099"/>
                </a:solidFill>
              </a:rPr>
              <a:t>3 </a:t>
            </a:r>
            <a:r>
              <a:rPr lang="zh-CN" altLang="en-US" sz="2600" dirty="0">
                <a:solidFill>
                  <a:srgbClr val="000099"/>
                </a:solidFill>
                <a:latin typeface="楷体_GB2312" pitchFamily="49" charset="-122"/>
                <a:ea typeface="楷体_GB2312" pitchFamily="49" charset="-122"/>
              </a:rPr>
              <a:t>分别为含顶点</a:t>
            </a:r>
            <a:r>
              <a:rPr lang="en-US" altLang="zh-CN" sz="2600" dirty="0">
                <a:solidFill>
                  <a:srgbClr val="000099"/>
                </a:solidFill>
              </a:rPr>
              <a:t>W</a:t>
            </a:r>
            <a:r>
              <a:rPr lang="en-US" altLang="zh-CN" sz="2600" baseline="-25000" dirty="0">
                <a:solidFill>
                  <a:srgbClr val="000099"/>
                </a:solidFill>
              </a:rPr>
              <a:t>1</a:t>
            </a:r>
            <a:r>
              <a:rPr lang="zh-CN" altLang="en-US" sz="2600" dirty="0">
                <a:solidFill>
                  <a:srgbClr val="000099"/>
                </a:solidFill>
              </a:rPr>
              <a:t>、</a:t>
            </a:r>
            <a:r>
              <a:rPr lang="en-US" altLang="zh-CN" sz="2600" dirty="0">
                <a:solidFill>
                  <a:srgbClr val="000099"/>
                </a:solidFill>
              </a:rPr>
              <a:t>W</a:t>
            </a:r>
            <a:r>
              <a:rPr lang="en-US" altLang="zh-CN" sz="2600" baseline="-25000" dirty="0">
                <a:solidFill>
                  <a:srgbClr val="000099"/>
                </a:solidFill>
              </a:rPr>
              <a:t>2</a:t>
            </a:r>
            <a:r>
              <a:rPr lang="zh-CN" altLang="en-US" sz="2600" dirty="0">
                <a:solidFill>
                  <a:srgbClr val="000099"/>
                </a:solidFill>
                <a:ea typeface="楷体_GB2312" pitchFamily="49" charset="-122"/>
              </a:rPr>
              <a:t>和</a:t>
            </a:r>
            <a:r>
              <a:rPr lang="en-US" altLang="zh-CN" sz="2600" dirty="0">
                <a:solidFill>
                  <a:srgbClr val="000099"/>
                </a:solidFill>
              </a:rPr>
              <a:t>W</a:t>
            </a:r>
            <a:r>
              <a:rPr lang="en-US" altLang="zh-CN" sz="2600" baseline="-25000" dirty="0">
                <a:solidFill>
                  <a:srgbClr val="000099"/>
                </a:solidFill>
              </a:rPr>
              <a:t>3</a:t>
            </a:r>
            <a:r>
              <a:rPr lang="en-US" altLang="zh-CN" sz="2600" dirty="0">
                <a:solidFill>
                  <a:srgbClr val="000099"/>
                </a:solidFill>
              </a:rPr>
              <a:t> </a:t>
            </a:r>
            <a:r>
              <a:rPr lang="zh-CN" altLang="en-US" sz="2600" dirty="0">
                <a:solidFill>
                  <a:srgbClr val="000099"/>
                </a:solidFill>
                <a:ea typeface="楷体_GB2312" pitchFamily="49" charset="-122"/>
              </a:rPr>
              <a:t>的子图</a:t>
            </a:r>
            <a:endParaRPr lang="en-US" sz="2600" dirty="0"/>
          </a:p>
        </p:txBody>
      </p:sp>
      <p:sp>
        <p:nvSpPr>
          <p:cNvPr id="10" name="内容占位符 9"/>
          <p:cNvSpPr>
            <a:spLocks noGrp="1"/>
          </p:cNvSpPr>
          <p:nvPr>
            <p:ph sz="half" idx="2"/>
          </p:nvPr>
        </p:nvSpPr>
        <p:spPr/>
        <p:txBody>
          <a:bodyPr>
            <a:normAutofit fontScale="77500" lnSpcReduction="20000"/>
          </a:bodyPr>
          <a:lstStyle/>
          <a:p>
            <a:pPr>
              <a:lnSpc>
                <a:spcPct val="120000"/>
              </a:lnSpc>
            </a:pPr>
            <a:r>
              <a:rPr lang="zh-CN" altLang="en-US" sz="3600" dirty="0"/>
              <a:t>深度优先搜索遍历连通图的过程</a:t>
            </a:r>
            <a:r>
              <a:rPr lang="zh-CN" altLang="en-US" sz="3600" b="1" dirty="0">
                <a:solidFill>
                  <a:srgbClr val="00B050"/>
                </a:solidFill>
              </a:rPr>
              <a:t>类似于</a:t>
            </a:r>
            <a:r>
              <a:rPr lang="zh-CN" altLang="en-US" sz="3600" dirty="0"/>
              <a:t>树的先根遍历</a:t>
            </a:r>
            <a:endParaRPr lang="en-US" altLang="zh-CN" sz="3600" dirty="0"/>
          </a:p>
          <a:p>
            <a:pPr>
              <a:lnSpc>
                <a:spcPct val="120000"/>
              </a:lnSpc>
            </a:pPr>
            <a:endParaRPr lang="zh-CN" altLang="en-US" sz="3600" dirty="0"/>
          </a:p>
          <a:p>
            <a:pPr>
              <a:lnSpc>
                <a:spcPct val="120000"/>
              </a:lnSpc>
            </a:pPr>
            <a:r>
              <a:rPr lang="zh-CN" altLang="en-US" sz="3600" dirty="0"/>
              <a:t>如何判别</a:t>
            </a:r>
            <a:r>
              <a:rPr lang="en-US" altLang="zh-CN" sz="3600" dirty="0"/>
              <a:t>V</a:t>
            </a:r>
            <a:r>
              <a:rPr lang="zh-CN" altLang="en-US" sz="3600" dirty="0"/>
              <a:t>的邻接点是否被访问？</a:t>
            </a:r>
          </a:p>
          <a:p>
            <a:pPr>
              <a:lnSpc>
                <a:spcPct val="120000"/>
              </a:lnSpc>
            </a:pPr>
            <a:r>
              <a:rPr lang="zh-CN" altLang="en-US" sz="3600" dirty="0"/>
              <a:t>解决的办法是为每个顶点设立一个 </a:t>
            </a:r>
            <a:r>
              <a:rPr lang="zh-CN" altLang="en-US" sz="3600" b="1" dirty="0">
                <a:solidFill>
                  <a:srgbClr val="C00000"/>
                </a:solidFill>
              </a:rPr>
              <a:t>访问标志 </a:t>
            </a:r>
            <a:r>
              <a:rPr lang="en-US" altLang="zh-CN" sz="3600" b="1" dirty="0">
                <a:solidFill>
                  <a:srgbClr val="C00000"/>
                </a:solidFill>
              </a:rPr>
              <a:t>visited[w]</a:t>
            </a:r>
          </a:p>
          <a:p>
            <a:pPr>
              <a:lnSpc>
                <a:spcPct val="120000"/>
              </a:lnSpc>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grpSp>
        <p:nvGrpSpPr>
          <p:cNvPr id="11" name="Group 22"/>
          <p:cNvGrpSpPr>
            <a:grpSpLocks/>
          </p:cNvGrpSpPr>
          <p:nvPr/>
        </p:nvGrpSpPr>
        <p:grpSpPr bwMode="auto">
          <a:xfrm>
            <a:off x="476672" y="1759496"/>
            <a:ext cx="2353840" cy="1828800"/>
            <a:chOff x="192" y="1008"/>
            <a:chExt cx="1536" cy="1152"/>
          </a:xfrm>
        </p:grpSpPr>
        <p:sp>
          <p:nvSpPr>
            <p:cNvPr id="12" name="Oval 4"/>
            <p:cNvSpPr>
              <a:spLocks noChangeArrowheads="1"/>
            </p:cNvSpPr>
            <p:nvPr/>
          </p:nvSpPr>
          <p:spPr bwMode="auto">
            <a:xfrm>
              <a:off x="192" y="1008"/>
              <a:ext cx="1536" cy="1152"/>
            </a:xfrm>
            <a:prstGeom prst="ellipse">
              <a:avLst/>
            </a:prstGeom>
            <a:solidFill>
              <a:srgbClr val="FFCC99">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3"/>
            <p:cNvSpPr txBox="1">
              <a:spLocks noChangeArrowheads="1"/>
            </p:cNvSpPr>
            <p:nvPr/>
          </p:nvSpPr>
          <p:spPr bwMode="auto">
            <a:xfrm>
              <a:off x="494" y="1776"/>
              <a:ext cx="9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rgbClr val="000099"/>
                  </a:solidFill>
                </a:rPr>
                <a:t>SG</a:t>
              </a:r>
              <a:r>
                <a:rPr lang="en-US" altLang="zh-CN" sz="2400" b="1" baseline="-25000" dirty="0">
                  <a:solidFill>
                    <a:srgbClr val="000099"/>
                  </a:solidFill>
                </a:rPr>
                <a:t>1</a:t>
              </a:r>
              <a:endParaRPr lang="en-US" altLang="zh-CN" sz="2400" dirty="0"/>
            </a:p>
          </p:txBody>
        </p:sp>
      </p:grpSp>
      <p:grpSp>
        <p:nvGrpSpPr>
          <p:cNvPr id="14" name="Group 28"/>
          <p:cNvGrpSpPr>
            <a:grpSpLocks/>
          </p:cNvGrpSpPr>
          <p:nvPr/>
        </p:nvGrpSpPr>
        <p:grpSpPr bwMode="auto">
          <a:xfrm>
            <a:off x="1611312" y="1835696"/>
            <a:ext cx="1828800" cy="1752600"/>
            <a:chOff x="960" y="1056"/>
            <a:chExt cx="1152" cy="1104"/>
          </a:xfrm>
        </p:grpSpPr>
        <p:sp>
          <p:nvSpPr>
            <p:cNvPr id="15" name="Oval 5"/>
            <p:cNvSpPr>
              <a:spLocks noChangeArrowheads="1"/>
            </p:cNvSpPr>
            <p:nvPr/>
          </p:nvSpPr>
          <p:spPr bwMode="auto">
            <a:xfrm>
              <a:off x="960" y="1056"/>
              <a:ext cx="1152" cy="1104"/>
            </a:xfrm>
            <a:prstGeom prst="ellipse">
              <a:avLst/>
            </a:prstGeom>
            <a:solidFill>
              <a:srgbClr val="FFCC99">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4"/>
            <p:cNvSpPr txBox="1">
              <a:spLocks noChangeArrowheads="1"/>
            </p:cNvSpPr>
            <p:nvPr/>
          </p:nvSpPr>
          <p:spPr bwMode="auto">
            <a:xfrm>
              <a:off x="1392" y="177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99"/>
                  </a:solidFill>
                </a:rPr>
                <a:t>SG</a:t>
              </a:r>
              <a:r>
                <a:rPr lang="en-US" altLang="zh-CN" sz="2400" b="1" baseline="-25000" dirty="0">
                  <a:solidFill>
                    <a:srgbClr val="000099"/>
                  </a:solidFill>
                </a:rPr>
                <a:t>2</a:t>
              </a:r>
              <a:endParaRPr lang="en-US" altLang="zh-CN" sz="2400" dirty="0"/>
            </a:p>
          </p:txBody>
        </p:sp>
      </p:grpSp>
      <p:grpSp>
        <p:nvGrpSpPr>
          <p:cNvPr id="17" name="Group 24"/>
          <p:cNvGrpSpPr>
            <a:grpSpLocks/>
          </p:cNvGrpSpPr>
          <p:nvPr/>
        </p:nvGrpSpPr>
        <p:grpSpPr bwMode="auto">
          <a:xfrm>
            <a:off x="3516312" y="1835696"/>
            <a:ext cx="914400" cy="1752600"/>
            <a:chOff x="2160" y="1056"/>
            <a:chExt cx="576" cy="1104"/>
          </a:xfrm>
        </p:grpSpPr>
        <p:sp>
          <p:nvSpPr>
            <p:cNvPr id="18" name="Oval 6"/>
            <p:cNvSpPr>
              <a:spLocks noChangeArrowheads="1"/>
            </p:cNvSpPr>
            <p:nvPr/>
          </p:nvSpPr>
          <p:spPr bwMode="auto">
            <a:xfrm>
              <a:off x="2160" y="1056"/>
              <a:ext cx="576" cy="1104"/>
            </a:xfrm>
            <a:prstGeom prst="ellipse">
              <a:avLst/>
            </a:prstGeom>
            <a:solidFill>
              <a:srgbClr val="FFCC99">
                <a:alpha val="50000"/>
              </a:srgbClr>
            </a:solidFill>
            <a:ln w="12700"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5"/>
            <p:cNvSpPr txBox="1">
              <a:spLocks noChangeArrowheads="1"/>
            </p:cNvSpPr>
            <p:nvPr/>
          </p:nvSpPr>
          <p:spPr bwMode="auto">
            <a:xfrm>
              <a:off x="2270" y="1728"/>
              <a:ext cx="4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99"/>
                  </a:solidFill>
                </a:rPr>
                <a:t>SG</a:t>
              </a:r>
              <a:r>
                <a:rPr lang="en-US" altLang="zh-CN" sz="2400" b="1" baseline="-25000">
                  <a:solidFill>
                    <a:srgbClr val="000099"/>
                  </a:solidFill>
                </a:rPr>
                <a:t>3</a:t>
              </a:r>
              <a:endParaRPr lang="en-US" altLang="zh-CN" sz="2400"/>
            </a:p>
          </p:txBody>
        </p:sp>
      </p:grpSp>
      <p:grpSp>
        <p:nvGrpSpPr>
          <p:cNvPr id="20" name="Group 25"/>
          <p:cNvGrpSpPr>
            <a:grpSpLocks/>
          </p:cNvGrpSpPr>
          <p:nvPr/>
        </p:nvGrpSpPr>
        <p:grpSpPr bwMode="auto">
          <a:xfrm>
            <a:off x="925512" y="692696"/>
            <a:ext cx="3276600" cy="1828800"/>
            <a:chOff x="528" y="336"/>
            <a:chExt cx="2064" cy="1152"/>
          </a:xfrm>
        </p:grpSpPr>
        <p:sp>
          <p:nvSpPr>
            <p:cNvPr id="21" name="Oval 2"/>
            <p:cNvSpPr>
              <a:spLocks noChangeArrowheads="1"/>
            </p:cNvSpPr>
            <p:nvPr/>
          </p:nvSpPr>
          <p:spPr bwMode="auto">
            <a:xfrm>
              <a:off x="1344" y="336"/>
              <a:ext cx="384"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V</a:t>
              </a:r>
              <a:endParaRPr lang="en-US" altLang="zh-CN" sz="2400"/>
            </a:p>
          </p:txBody>
        </p:sp>
        <p:sp>
          <p:nvSpPr>
            <p:cNvPr id="22" name="Oval 7"/>
            <p:cNvSpPr>
              <a:spLocks noChangeArrowheads="1"/>
            </p:cNvSpPr>
            <p:nvPr/>
          </p:nvSpPr>
          <p:spPr bwMode="auto">
            <a:xfrm>
              <a:off x="528" y="1056"/>
              <a:ext cx="336"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w</a:t>
              </a:r>
              <a:r>
                <a:rPr lang="en-US" altLang="zh-CN" sz="3200" b="1" baseline="-25000">
                  <a:solidFill>
                    <a:srgbClr val="800000"/>
                  </a:solidFill>
                </a:rPr>
                <a:t>1</a:t>
              </a:r>
              <a:endParaRPr lang="en-US" altLang="zh-CN" sz="2400"/>
            </a:p>
          </p:txBody>
        </p:sp>
        <p:sp>
          <p:nvSpPr>
            <p:cNvPr id="23" name="Line 10"/>
            <p:cNvSpPr>
              <a:spLocks noChangeShapeType="1"/>
            </p:cNvSpPr>
            <p:nvPr/>
          </p:nvSpPr>
          <p:spPr bwMode="auto">
            <a:xfrm flipH="1">
              <a:off x="672" y="528"/>
              <a:ext cx="672" cy="528"/>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p:cNvSpPr>
              <a:spLocks noChangeShapeType="1"/>
            </p:cNvSpPr>
            <p:nvPr/>
          </p:nvSpPr>
          <p:spPr bwMode="auto">
            <a:xfrm flipH="1">
              <a:off x="1392" y="720"/>
              <a:ext cx="144"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p:cNvSpPr>
              <a:spLocks noChangeShapeType="1"/>
            </p:cNvSpPr>
            <p:nvPr/>
          </p:nvSpPr>
          <p:spPr bwMode="auto">
            <a:xfrm>
              <a:off x="1728" y="528"/>
              <a:ext cx="665" cy="528"/>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19"/>
            <p:cNvSpPr>
              <a:spLocks noChangeArrowheads="1"/>
            </p:cNvSpPr>
            <p:nvPr/>
          </p:nvSpPr>
          <p:spPr bwMode="auto">
            <a:xfrm>
              <a:off x="2256" y="1056"/>
              <a:ext cx="336"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w</a:t>
              </a:r>
              <a:r>
                <a:rPr lang="en-US" altLang="zh-CN" sz="3200" b="1" baseline="-25000">
                  <a:solidFill>
                    <a:srgbClr val="800000"/>
                  </a:solidFill>
                </a:rPr>
                <a:t>3</a:t>
              </a:r>
              <a:endParaRPr lang="en-US" altLang="zh-CN" sz="2400"/>
            </a:p>
          </p:txBody>
        </p:sp>
        <p:sp>
          <p:nvSpPr>
            <p:cNvPr id="27" name="Oval 20"/>
            <p:cNvSpPr>
              <a:spLocks noChangeArrowheads="1"/>
            </p:cNvSpPr>
            <p:nvPr/>
          </p:nvSpPr>
          <p:spPr bwMode="auto">
            <a:xfrm>
              <a:off x="1200" y="1104"/>
              <a:ext cx="336" cy="384"/>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800000"/>
                  </a:solidFill>
                </a:rPr>
                <a:t>w</a:t>
              </a:r>
              <a:r>
                <a:rPr lang="en-US" altLang="zh-CN" sz="3200" b="1" baseline="-25000">
                  <a:solidFill>
                    <a:srgbClr val="800000"/>
                  </a:solidFill>
                </a:rPr>
                <a:t>2</a:t>
              </a:r>
              <a:endParaRPr lang="en-US" altLang="zh-CN" sz="2400"/>
            </a:p>
          </p:txBody>
        </p:sp>
      </p:grpSp>
    </p:spTree>
    <p:extLst>
      <p:ext uri="{BB962C8B-B14F-4D97-AF65-F5344CB8AC3E}">
        <p14:creationId xmlns:p14="http://schemas.microsoft.com/office/powerpoint/2010/main" val="61705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9">
                                            <p:txEl>
                                              <p:pRg st="10" end="10"/>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fade">
                                      <p:cBhvr>
                                        <p:cTn id="44" dur="500"/>
                                        <p:tgtEl>
                                          <p:spTgt spid="10">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fade">
                                      <p:cBhvr>
                                        <p:cTn id="4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F94E5ED-3023-4A3F-9CD6-54515419AE93}"/>
              </a:ext>
            </a:extLst>
          </p:cNvPr>
          <p:cNvSpPr/>
          <p:nvPr/>
        </p:nvSpPr>
        <p:spPr>
          <a:xfrm>
            <a:off x="0" y="4149080"/>
            <a:ext cx="9153525" cy="2083147"/>
          </a:xfrm>
          <a:prstGeom prst="rect">
            <a:avLst/>
          </a:prstGeom>
          <a:solidFill>
            <a:schemeClr val="accent5">
              <a:lumMod val="20000"/>
              <a:lumOff val="80000"/>
            </a:schemeClr>
          </a:solidFill>
          <a:ln>
            <a:solidFill>
              <a:schemeClr val="accent5">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27384"/>
            <a:ext cx="8229600" cy="720080"/>
          </a:xfrm>
        </p:spPr>
        <p:txBody>
          <a:bodyPr/>
          <a:lstStyle/>
          <a:p>
            <a:r>
              <a:rPr lang="en-US" altLang="zh-CN" dirty="0">
                <a:latin typeface="+mn-lt"/>
                <a:ea typeface="宋体" panose="02010600030101010101" pitchFamily="2" charset="-122"/>
              </a:rPr>
              <a:t>DFS</a:t>
            </a:r>
            <a:r>
              <a:rPr lang="zh-CN" altLang="en-US" dirty="0">
                <a:latin typeface="+mn-lt"/>
                <a:ea typeface="宋体" panose="02010600030101010101" pitchFamily="2" charset="-122"/>
              </a:rPr>
              <a:t>的递归实现</a:t>
            </a:r>
            <a:r>
              <a:rPr lang="en-US" altLang="zh-CN" dirty="0">
                <a:latin typeface="+mn-lt"/>
                <a:ea typeface="宋体" panose="02010600030101010101" pitchFamily="2" charset="-122"/>
              </a:rPr>
              <a:t>-I</a:t>
            </a:r>
            <a:endParaRPr lang="en-US" dirty="0">
              <a:latin typeface="+mn-lt"/>
              <a:ea typeface="宋体" panose="02010600030101010101" pitchFamily="2" charset="-122"/>
            </a:endParaRPr>
          </a:p>
        </p:txBody>
      </p:sp>
      <p:sp>
        <p:nvSpPr>
          <p:cNvPr id="3" name="内容占位符 2"/>
          <p:cNvSpPr>
            <a:spLocks noGrp="1"/>
          </p:cNvSpPr>
          <p:nvPr>
            <p:ph idx="1"/>
          </p:nvPr>
        </p:nvSpPr>
        <p:spPr>
          <a:xfrm>
            <a:off x="395536" y="620688"/>
            <a:ext cx="8640960" cy="6223919"/>
          </a:xfrm>
        </p:spPr>
        <p:txBody>
          <a:bodyPr>
            <a:noAutofit/>
          </a:bodyPr>
          <a:lstStyle/>
          <a:p>
            <a:pPr marL="0" indent="0">
              <a:spcBef>
                <a:spcPts val="0"/>
              </a:spcBef>
              <a:buNone/>
            </a:pPr>
            <a:r>
              <a:rPr lang="en-US" altLang="zh-CN" sz="2800" dirty="0"/>
              <a:t>int</a:t>
            </a:r>
            <a:r>
              <a:rPr lang="en-US" sz="2800" dirty="0"/>
              <a:t> </a:t>
            </a:r>
            <a:r>
              <a:rPr lang="en-US" sz="2800" dirty="0">
                <a:solidFill>
                  <a:srgbClr val="C00000"/>
                </a:solidFill>
              </a:rPr>
              <a:t>visited</a:t>
            </a:r>
            <a:r>
              <a:rPr lang="en-US" sz="2800" dirty="0"/>
              <a:t>[MAX_VERTEX_NUM]; //</a:t>
            </a:r>
            <a:r>
              <a:rPr lang="zh-CN" altLang="en-US" sz="1800" dirty="0"/>
              <a:t>访问标志数组，全局变量</a:t>
            </a:r>
            <a:endParaRPr lang="en-US" altLang="zh-CN" sz="1800" dirty="0"/>
          </a:p>
          <a:p>
            <a:pPr marL="0" indent="0">
              <a:spcBef>
                <a:spcPts val="0"/>
              </a:spcBef>
              <a:buNone/>
            </a:pPr>
            <a:r>
              <a:rPr lang="en-US" sz="2800" dirty="0">
                <a:solidFill>
                  <a:srgbClr val="FF66FF"/>
                </a:solidFill>
              </a:rPr>
              <a:t>//Status (* </a:t>
            </a:r>
            <a:r>
              <a:rPr lang="en-US" sz="2800" dirty="0" err="1">
                <a:solidFill>
                  <a:srgbClr val="FF66FF"/>
                </a:solidFill>
              </a:rPr>
              <a:t>VisitFunc</a:t>
            </a:r>
            <a:r>
              <a:rPr lang="en-US" sz="2800" dirty="0">
                <a:solidFill>
                  <a:srgbClr val="FF66FF"/>
                </a:solidFill>
              </a:rPr>
              <a:t>)(int x); //</a:t>
            </a:r>
            <a:r>
              <a:rPr lang="zh-CN" altLang="en-US" sz="1800" dirty="0">
                <a:solidFill>
                  <a:srgbClr val="FF66FF"/>
                </a:solidFill>
              </a:rPr>
              <a:t>函数变量，使得</a:t>
            </a:r>
            <a:r>
              <a:rPr lang="en-US" altLang="zh-CN" sz="1800" dirty="0">
                <a:solidFill>
                  <a:srgbClr val="FF66FF"/>
                </a:solidFill>
              </a:rPr>
              <a:t>DFS</a:t>
            </a:r>
            <a:r>
              <a:rPr lang="zh-CN" altLang="en-US" sz="1800" dirty="0">
                <a:solidFill>
                  <a:srgbClr val="FF66FF"/>
                </a:solidFill>
              </a:rPr>
              <a:t>不必设函数指针参数</a:t>
            </a:r>
            <a:endParaRPr lang="en-US" altLang="zh-CN" sz="1800" dirty="0">
              <a:solidFill>
                <a:srgbClr val="FF66FF"/>
              </a:solidFill>
            </a:endParaRPr>
          </a:p>
          <a:p>
            <a:pPr marL="0" indent="0">
              <a:spcBef>
                <a:spcPts val="0"/>
              </a:spcBef>
              <a:buNone/>
            </a:pPr>
            <a:r>
              <a:rPr lang="en-US" altLang="zh-CN" sz="2800" dirty="0"/>
              <a:t>//</a:t>
            </a:r>
            <a:r>
              <a:rPr lang="zh-CN" altLang="en-US" sz="2800" dirty="0"/>
              <a:t>从第</a:t>
            </a:r>
            <a:r>
              <a:rPr lang="en-US" altLang="zh-CN" sz="2800" dirty="0"/>
              <a:t>x</a:t>
            </a:r>
            <a:r>
              <a:rPr lang="zh-CN" altLang="en-US" sz="2800" dirty="0"/>
              <a:t>个顶点出发递归地深度优先遍历图</a:t>
            </a:r>
            <a:r>
              <a:rPr lang="en-US" altLang="zh-CN" sz="2800" dirty="0"/>
              <a:t>g</a:t>
            </a:r>
          </a:p>
          <a:p>
            <a:pPr marL="0" indent="0">
              <a:spcBef>
                <a:spcPts val="0"/>
              </a:spcBef>
              <a:buNone/>
            </a:pPr>
            <a:r>
              <a:rPr lang="en-US" altLang="zh-CN" sz="2800" dirty="0"/>
              <a:t>void </a:t>
            </a:r>
            <a:r>
              <a:rPr lang="en-US" altLang="zh-CN" sz="2800" b="1" dirty="0">
                <a:solidFill>
                  <a:srgbClr val="0000FF"/>
                </a:solidFill>
              </a:rPr>
              <a:t>DFS(</a:t>
            </a:r>
            <a:r>
              <a:rPr lang="en-US" altLang="zh-CN" sz="2800" b="1" dirty="0" err="1">
                <a:solidFill>
                  <a:srgbClr val="0000FF"/>
                </a:solidFill>
              </a:rPr>
              <a:t>AGraph</a:t>
            </a:r>
            <a:r>
              <a:rPr lang="en-US" altLang="zh-CN" sz="2800" b="1" dirty="0">
                <a:solidFill>
                  <a:srgbClr val="0000FF"/>
                </a:solidFill>
              </a:rPr>
              <a:t> *</a:t>
            </a:r>
            <a:r>
              <a:rPr lang="en-US" altLang="zh-CN" sz="2800" b="1" dirty="0" err="1">
                <a:solidFill>
                  <a:srgbClr val="0000FF"/>
                </a:solidFill>
              </a:rPr>
              <a:t>g,int</a:t>
            </a:r>
            <a:r>
              <a:rPr lang="en-US" altLang="zh-CN" sz="2800" b="1" dirty="0">
                <a:solidFill>
                  <a:srgbClr val="0000FF"/>
                </a:solidFill>
              </a:rPr>
              <a:t> x)</a:t>
            </a:r>
            <a:r>
              <a:rPr lang="en-US" altLang="zh-CN" sz="2800" dirty="0"/>
              <a:t> { // x</a:t>
            </a:r>
            <a:r>
              <a:rPr lang="zh-CN" altLang="en-US" sz="2800" dirty="0"/>
              <a:t>为结点数组下标</a:t>
            </a:r>
            <a:endParaRPr lang="en-US" altLang="zh-CN" sz="2800" dirty="0"/>
          </a:p>
          <a:p>
            <a:pPr marL="0" indent="0">
              <a:spcBef>
                <a:spcPts val="0"/>
              </a:spcBef>
              <a:buNone/>
            </a:pPr>
            <a:r>
              <a:rPr lang="en-US" altLang="zh-CN" sz="2800" dirty="0" err="1"/>
              <a:t>NodeLink</a:t>
            </a:r>
            <a:r>
              <a:rPr lang="en-US" altLang="zh-CN" sz="2800" dirty="0"/>
              <a:t> *p;</a:t>
            </a:r>
          </a:p>
          <a:p>
            <a:pPr marL="0" indent="0">
              <a:spcBef>
                <a:spcPts val="0"/>
              </a:spcBef>
              <a:buNone/>
            </a:pPr>
            <a:r>
              <a:rPr lang="en-US" altLang="zh-CN" sz="2800" dirty="0">
                <a:solidFill>
                  <a:srgbClr val="C00000"/>
                </a:solidFill>
              </a:rPr>
              <a:t>visited</a:t>
            </a:r>
            <a:r>
              <a:rPr lang="en-US" altLang="zh-CN" sz="2800" dirty="0"/>
              <a:t>[x]=1; </a:t>
            </a:r>
            <a:r>
              <a:rPr lang="en-US" altLang="zh-CN" sz="2800" dirty="0" err="1"/>
              <a:t>printf</a:t>
            </a:r>
            <a:r>
              <a:rPr lang="en-US" altLang="zh-CN" sz="2800" dirty="0"/>
              <a:t>("%3c",g-&gt;v[x].vertex);</a:t>
            </a:r>
          </a:p>
          <a:p>
            <a:pPr marL="0" indent="0">
              <a:spcBef>
                <a:spcPts val="0"/>
              </a:spcBef>
              <a:buNone/>
            </a:pPr>
            <a:r>
              <a:rPr lang="en-US" sz="2800" dirty="0">
                <a:solidFill>
                  <a:srgbClr val="FF66FF"/>
                </a:solidFill>
              </a:rPr>
              <a:t>//</a:t>
            </a:r>
            <a:r>
              <a:rPr lang="en-US" sz="2800" dirty="0" err="1">
                <a:solidFill>
                  <a:srgbClr val="FF66FF"/>
                </a:solidFill>
              </a:rPr>
              <a:t>VisitFunc</a:t>
            </a:r>
            <a:r>
              <a:rPr lang="en-US" sz="2800" dirty="0">
                <a:solidFill>
                  <a:srgbClr val="FF66FF"/>
                </a:solidFill>
              </a:rPr>
              <a:t>(x); //</a:t>
            </a:r>
            <a:r>
              <a:rPr lang="zh-CN" altLang="en-US" sz="2800" dirty="0">
                <a:solidFill>
                  <a:srgbClr val="FF66FF"/>
                </a:solidFill>
              </a:rPr>
              <a:t>访问第</a:t>
            </a:r>
            <a:r>
              <a:rPr lang="en-US" sz="2800" dirty="0">
                <a:solidFill>
                  <a:srgbClr val="FF66FF"/>
                </a:solidFill>
              </a:rPr>
              <a:t>x</a:t>
            </a:r>
            <a:r>
              <a:rPr lang="zh-CN" altLang="en-US" sz="2800" dirty="0">
                <a:solidFill>
                  <a:srgbClr val="FF66FF"/>
                </a:solidFill>
              </a:rPr>
              <a:t>个顶点</a:t>
            </a:r>
            <a:endParaRPr lang="en-US" altLang="zh-CN" sz="2800" dirty="0">
              <a:solidFill>
                <a:srgbClr val="FF66FF"/>
              </a:solidFill>
            </a:endParaRPr>
          </a:p>
          <a:p>
            <a:pPr marL="0" indent="0">
              <a:spcBef>
                <a:spcPts val="0"/>
              </a:spcBef>
              <a:buNone/>
            </a:pPr>
            <a:r>
              <a:rPr lang="en-US" altLang="zh-CN" sz="2800" dirty="0"/>
              <a:t>p=g-&gt;v[x].first;</a:t>
            </a:r>
          </a:p>
          <a:p>
            <a:pPr marL="0" indent="0">
              <a:spcBef>
                <a:spcPts val="0"/>
              </a:spcBef>
              <a:buNone/>
            </a:pPr>
            <a:r>
              <a:rPr lang="en-US" altLang="zh-CN" sz="2800" dirty="0">
                <a:solidFill>
                  <a:srgbClr val="FF6600"/>
                </a:solidFill>
              </a:rPr>
              <a:t>while(p){</a:t>
            </a:r>
          </a:p>
          <a:p>
            <a:pPr marL="0" indent="0">
              <a:spcBef>
                <a:spcPts val="0"/>
              </a:spcBef>
              <a:buNone/>
            </a:pPr>
            <a:r>
              <a:rPr lang="en-US" altLang="zh-CN" sz="2800" dirty="0"/>
              <a:t>    if(!visited[p-&gt;</a:t>
            </a:r>
            <a:r>
              <a:rPr lang="en-US" altLang="zh-CN" sz="2800" dirty="0" err="1"/>
              <a:t>vindex</a:t>
            </a:r>
            <a:r>
              <a:rPr lang="en-US" altLang="zh-CN" sz="2800" dirty="0"/>
              <a:t>]) </a:t>
            </a:r>
            <a:r>
              <a:rPr lang="en-US" sz="2800" dirty="0"/>
              <a:t>//</a:t>
            </a:r>
            <a:r>
              <a:rPr lang="zh-CN" altLang="en-US" sz="2800" dirty="0"/>
              <a:t>对</a:t>
            </a:r>
            <a:r>
              <a:rPr lang="en-US" sz="2800" dirty="0"/>
              <a:t>x</a:t>
            </a:r>
            <a:r>
              <a:rPr lang="zh-CN" altLang="en-US" sz="2800" dirty="0"/>
              <a:t>的尚未访问的邻接顶点</a:t>
            </a:r>
            <a:endParaRPr lang="en-US" altLang="zh-CN" sz="2800" dirty="0"/>
          </a:p>
          <a:p>
            <a:pPr marL="0" indent="0">
              <a:spcBef>
                <a:spcPts val="0"/>
              </a:spcBef>
              <a:buNone/>
            </a:pPr>
            <a:r>
              <a:rPr lang="en-US" altLang="zh-CN" sz="2800" dirty="0"/>
              <a:t>		</a:t>
            </a:r>
            <a:r>
              <a:rPr lang="en-US" altLang="zh-CN" sz="2800" b="1" dirty="0">
                <a:solidFill>
                  <a:srgbClr val="0000FF"/>
                </a:solidFill>
              </a:rPr>
              <a:t>DFS(</a:t>
            </a:r>
            <a:r>
              <a:rPr lang="en-US" altLang="zh-CN" sz="2800" b="1" dirty="0" err="1">
                <a:solidFill>
                  <a:srgbClr val="0000FF"/>
                </a:solidFill>
              </a:rPr>
              <a:t>g,p</a:t>
            </a:r>
            <a:r>
              <a:rPr lang="en-US" altLang="zh-CN" sz="2800" b="1" dirty="0">
                <a:solidFill>
                  <a:srgbClr val="0000FF"/>
                </a:solidFill>
              </a:rPr>
              <a:t>-&gt;</a:t>
            </a:r>
            <a:r>
              <a:rPr lang="en-US" altLang="zh-CN" sz="2800" b="1" dirty="0" err="1">
                <a:solidFill>
                  <a:srgbClr val="0000FF"/>
                </a:solidFill>
              </a:rPr>
              <a:t>vindex</a:t>
            </a:r>
            <a:r>
              <a:rPr lang="en-US" altLang="zh-CN" sz="2800" b="1" dirty="0">
                <a:solidFill>
                  <a:srgbClr val="0000FF"/>
                </a:solidFill>
              </a:rPr>
              <a:t>)</a:t>
            </a:r>
            <a:r>
              <a:rPr lang="en-US" altLang="zh-CN" sz="2800" dirty="0"/>
              <a:t>;</a:t>
            </a:r>
          </a:p>
          <a:p>
            <a:pPr marL="0" indent="0">
              <a:spcBef>
                <a:spcPts val="0"/>
              </a:spcBef>
              <a:buNone/>
            </a:pPr>
            <a:r>
              <a:rPr lang="en-US" altLang="zh-CN" sz="2800" dirty="0"/>
              <a:t>    p=p-&gt;next; </a:t>
            </a:r>
          </a:p>
          <a:p>
            <a:pPr marL="0" indent="0">
              <a:spcBef>
                <a:spcPts val="0"/>
              </a:spcBef>
              <a:buNone/>
            </a:pPr>
            <a:r>
              <a:rPr lang="en-US" altLang="zh-CN" sz="2800" dirty="0">
                <a:solidFill>
                  <a:srgbClr val="FF6600"/>
                </a:solidFill>
              </a:rPr>
              <a:t>    }</a:t>
            </a:r>
          </a:p>
          <a:p>
            <a:pPr marL="0" indent="0">
              <a:spcBef>
                <a:spcPts val="0"/>
              </a:spcBef>
              <a:buNone/>
            </a:pPr>
            <a:r>
              <a:rPr lang="en-US" altLang="zh-CN" sz="2800" dirty="0"/>
              <a:t>}</a:t>
            </a:r>
            <a:endParaRPr 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5" name="流程图: 可选过程 4"/>
          <p:cNvSpPr/>
          <p:nvPr/>
        </p:nvSpPr>
        <p:spPr>
          <a:xfrm>
            <a:off x="8514184" y="0"/>
            <a:ext cx="629816"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7.4</a:t>
            </a:r>
          </a:p>
        </p:txBody>
      </p:sp>
    </p:spTree>
    <p:extLst>
      <p:ext uri="{BB962C8B-B14F-4D97-AF65-F5344CB8AC3E}">
        <p14:creationId xmlns:p14="http://schemas.microsoft.com/office/powerpoint/2010/main" val="34768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F94E5ED-3023-4A3F-9CD6-54515419AE93}"/>
              </a:ext>
            </a:extLst>
          </p:cNvPr>
          <p:cNvSpPr/>
          <p:nvPr/>
        </p:nvSpPr>
        <p:spPr>
          <a:xfrm>
            <a:off x="0" y="3401386"/>
            <a:ext cx="9153525" cy="1004178"/>
          </a:xfrm>
          <a:prstGeom prst="rect">
            <a:avLst/>
          </a:prstGeom>
          <a:solidFill>
            <a:schemeClr val="accent5">
              <a:lumMod val="20000"/>
              <a:lumOff val="80000"/>
            </a:schemeClr>
          </a:solidFill>
          <a:ln>
            <a:solidFill>
              <a:schemeClr val="accent5">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latin typeface="+mn-lt"/>
                <a:ea typeface="宋体" panose="02010600030101010101" pitchFamily="2" charset="-122"/>
              </a:rPr>
              <a:t>DFS</a:t>
            </a:r>
            <a:r>
              <a:rPr lang="zh-CN" altLang="en-US" dirty="0">
                <a:latin typeface="+mn-lt"/>
                <a:ea typeface="宋体" panose="02010600030101010101" pitchFamily="2" charset="-122"/>
              </a:rPr>
              <a:t>的递归实现</a:t>
            </a:r>
            <a:r>
              <a:rPr lang="en-US" altLang="zh-CN" dirty="0">
                <a:latin typeface="+mn-lt"/>
                <a:ea typeface="宋体" panose="02010600030101010101" pitchFamily="2" charset="-122"/>
              </a:rPr>
              <a:t>-II</a:t>
            </a:r>
            <a:endParaRPr lang="en-US" dirty="0">
              <a:latin typeface="+mn-lt"/>
              <a:ea typeface="宋体" panose="02010600030101010101" pitchFamily="2" charset="-122"/>
            </a:endParaRPr>
          </a:p>
        </p:txBody>
      </p:sp>
      <p:sp>
        <p:nvSpPr>
          <p:cNvPr id="3" name="内容占位符 2"/>
          <p:cNvSpPr>
            <a:spLocks noGrp="1"/>
          </p:cNvSpPr>
          <p:nvPr>
            <p:ph idx="1"/>
          </p:nvPr>
        </p:nvSpPr>
        <p:spPr>
          <a:xfrm>
            <a:off x="457200" y="908720"/>
            <a:ext cx="8363272" cy="5832648"/>
          </a:xfrm>
        </p:spPr>
        <p:txBody>
          <a:bodyPr>
            <a:normAutofit/>
          </a:bodyPr>
          <a:lstStyle/>
          <a:p>
            <a:pPr marL="0" indent="0">
              <a:spcBef>
                <a:spcPts val="0"/>
              </a:spcBef>
              <a:buNone/>
            </a:pPr>
            <a:r>
              <a:rPr lang="en-US" altLang="zh-CN" dirty="0"/>
              <a:t>//</a:t>
            </a:r>
            <a:r>
              <a:rPr lang="zh-CN" altLang="en-US" dirty="0"/>
              <a:t>对图</a:t>
            </a:r>
            <a:r>
              <a:rPr lang="en-US" dirty="0"/>
              <a:t>G</a:t>
            </a:r>
            <a:r>
              <a:rPr lang="zh-CN" altLang="en-US" dirty="0"/>
              <a:t>作深度优先遍历</a:t>
            </a:r>
          </a:p>
          <a:p>
            <a:pPr marL="0" indent="0">
              <a:spcBef>
                <a:spcPts val="0"/>
              </a:spcBef>
              <a:buNone/>
            </a:pPr>
            <a:r>
              <a:rPr lang="en-US" dirty="0"/>
              <a:t>void </a:t>
            </a:r>
            <a:r>
              <a:rPr lang="en-US" b="1" dirty="0" err="1">
                <a:solidFill>
                  <a:srgbClr val="0000FF"/>
                </a:solidFill>
              </a:rPr>
              <a:t>DFSGraph</a:t>
            </a:r>
            <a:r>
              <a:rPr lang="en-US" dirty="0"/>
              <a:t>(</a:t>
            </a:r>
            <a:r>
              <a:rPr lang="en-US" dirty="0" err="1"/>
              <a:t>AGraph</a:t>
            </a:r>
            <a:r>
              <a:rPr lang="en-US" dirty="0"/>
              <a:t> *g){</a:t>
            </a:r>
          </a:p>
          <a:p>
            <a:pPr marL="0" indent="0">
              <a:spcBef>
                <a:spcPts val="0"/>
              </a:spcBef>
              <a:buNone/>
            </a:pPr>
            <a:r>
              <a:rPr lang="en-US" dirty="0"/>
              <a:t>int </a:t>
            </a:r>
            <a:r>
              <a:rPr lang="en-US" dirty="0" err="1"/>
              <a:t>i</a:t>
            </a:r>
            <a:r>
              <a:rPr lang="en-US" dirty="0"/>
              <a:t>;</a:t>
            </a:r>
          </a:p>
          <a:p>
            <a:pPr marL="0" indent="0">
              <a:spcBef>
                <a:spcPts val="0"/>
              </a:spcBef>
              <a:buNone/>
            </a:pPr>
            <a:r>
              <a:rPr lang="en-US" dirty="0"/>
              <a:t>for(</a:t>
            </a:r>
            <a:r>
              <a:rPr lang="en-US" dirty="0" err="1"/>
              <a:t>i</a:t>
            </a:r>
            <a:r>
              <a:rPr lang="en-US" dirty="0"/>
              <a:t>=0;i&lt;g-&gt;</a:t>
            </a:r>
            <a:r>
              <a:rPr lang="en-US" dirty="0" err="1"/>
              <a:t>vexnum;i</a:t>
            </a:r>
            <a:r>
              <a:rPr lang="en-US" dirty="0"/>
              <a:t>++)     </a:t>
            </a:r>
          </a:p>
          <a:p>
            <a:pPr marL="0" indent="0">
              <a:spcBef>
                <a:spcPts val="0"/>
              </a:spcBef>
              <a:buNone/>
            </a:pPr>
            <a:r>
              <a:rPr lang="en-US" dirty="0"/>
              <a:t>	visited[</a:t>
            </a:r>
            <a:r>
              <a:rPr lang="en-US" dirty="0" err="1"/>
              <a:t>i</a:t>
            </a:r>
            <a:r>
              <a:rPr lang="en-US" dirty="0"/>
              <a:t>]=0; //</a:t>
            </a:r>
            <a:r>
              <a:rPr lang="zh-CN" altLang="en-US" dirty="0"/>
              <a:t>访问标志数组初始化</a:t>
            </a:r>
          </a:p>
          <a:p>
            <a:pPr marL="0" indent="0">
              <a:spcBef>
                <a:spcPts val="0"/>
              </a:spcBef>
              <a:buNone/>
            </a:pPr>
            <a:r>
              <a:rPr lang="en-US" dirty="0"/>
              <a:t>for(</a:t>
            </a:r>
            <a:r>
              <a:rPr lang="en-US" dirty="0" err="1"/>
              <a:t>i</a:t>
            </a:r>
            <a:r>
              <a:rPr lang="en-US" dirty="0"/>
              <a:t>=0;i&lt;g-&gt;</a:t>
            </a:r>
            <a:r>
              <a:rPr lang="en-US" dirty="0" err="1"/>
              <a:t>vexnum;i</a:t>
            </a:r>
            <a:r>
              <a:rPr lang="en-US" dirty="0"/>
              <a:t>++)</a:t>
            </a:r>
          </a:p>
          <a:p>
            <a:pPr marL="0" indent="0">
              <a:spcBef>
                <a:spcPts val="0"/>
              </a:spcBef>
              <a:buNone/>
            </a:pPr>
            <a:r>
              <a:rPr lang="en-US" dirty="0"/>
              <a:t>    	if(</a:t>
            </a:r>
            <a:r>
              <a:rPr lang="en-US" dirty="0">
                <a:solidFill>
                  <a:schemeClr val="accent6">
                    <a:lumMod val="75000"/>
                  </a:schemeClr>
                </a:solidFill>
              </a:rPr>
              <a:t>!visited[</a:t>
            </a:r>
            <a:r>
              <a:rPr lang="en-US" dirty="0" err="1">
                <a:solidFill>
                  <a:schemeClr val="accent6">
                    <a:lumMod val="75000"/>
                  </a:schemeClr>
                </a:solidFill>
              </a:rPr>
              <a:t>i</a:t>
            </a:r>
            <a:r>
              <a:rPr lang="en-US" dirty="0">
                <a:solidFill>
                  <a:schemeClr val="accent6">
                    <a:lumMod val="75000"/>
                  </a:schemeClr>
                </a:solidFill>
              </a:rPr>
              <a:t>]</a:t>
            </a:r>
            <a:r>
              <a:rPr lang="en-US" dirty="0"/>
              <a:t>) </a:t>
            </a:r>
            <a:r>
              <a:rPr lang="en-US" b="1" dirty="0">
                <a:solidFill>
                  <a:srgbClr val="0000FF"/>
                </a:solidFill>
              </a:rPr>
              <a:t>DFS</a:t>
            </a:r>
            <a:r>
              <a:rPr lang="en-US" dirty="0"/>
              <a:t>(</a:t>
            </a:r>
            <a:r>
              <a:rPr lang="en-US" dirty="0" err="1"/>
              <a:t>g,i</a:t>
            </a:r>
            <a:r>
              <a:rPr lang="en-US" dirty="0"/>
              <a:t>);</a:t>
            </a:r>
          </a:p>
          <a:p>
            <a:pPr marL="0" indent="0">
              <a:spcBef>
                <a:spcPts val="0"/>
              </a:spcBef>
              <a:buNone/>
            </a:pPr>
            <a:r>
              <a:rPr lang="en-US" dirty="0"/>
              <a:t>} </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5" name="TextBox 4"/>
          <p:cNvSpPr txBox="1"/>
          <p:nvPr/>
        </p:nvSpPr>
        <p:spPr>
          <a:xfrm>
            <a:off x="6084168" y="790855"/>
            <a:ext cx="306096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a:t>DFS</a:t>
            </a:r>
            <a:r>
              <a:rPr lang="zh-CN" altLang="en-US" sz="2800"/>
              <a:t>的时间复杂度</a:t>
            </a:r>
            <a:r>
              <a:rPr lang="en-US" altLang="zh-CN" sz="2800"/>
              <a:t>?</a:t>
            </a:r>
            <a:endParaRPr lang="en-US" sz="2800" dirty="0"/>
          </a:p>
        </p:txBody>
      </p:sp>
      <p:sp>
        <p:nvSpPr>
          <p:cNvPr id="6" name="流程图: 可选过程 5"/>
          <p:cNvSpPr/>
          <p:nvPr/>
        </p:nvSpPr>
        <p:spPr>
          <a:xfrm>
            <a:off x="8532440" y="0"/>
            <a:ext cx="611560" cy="35718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7.5</a:t>
            </a:r>
          </a:p>
        </p:txBody>
      </p:sp>
      <p:pic>
        <p:nvPicPr>
          <p:cNvPr id="7" name="图片 6">
            <a:extLst>
              <a:ext uri="{FF2B5EF4-FFF2-40B4-BE49-F238E27FC236}">
                <a16:creationId xmlns:a16="http://schemas.microsoft.com/office/drawing/2014/main" id="{FB451593-655A-41C9-A561-67FC8B2FF5A2}"/>
              </a:ext>
            </a:extLst>
          </p:cNvPr>
          <p:cNvPicPr>
            <a:picLocks noChangeAspect="1"/>
          </p:cNvPicPr>
          <p:nvPr/>
        </p:nvPicPr>
        <p:blipFill>
          <a:blip r:embed="rId3"/>
          <a:stretch>
            <a:fillRect/>
          </a:stretch>
        </p:blipFill>
        <p:spPr>
          <a:xfrm>
            <a:off x="3350196" y="4652215"/>
            <a:ext cx="5793804" cy="2205105"/>
          </a:xfrm>
          <a:prstGeom prst="rect">
            <a:avLst/>
          </a:prstGeom>
        </p:spPr>
      </p:pic>
      <p:pic>
        <p:nvPicPr>
          <p:cNvPr id="10" name="Picture 4">
            <a:extLst>
              <a:ext uri="{FF2B5EF4-FFF2-40B4-BE49-F238E27FC236}">
                <a16:creationId xmlns:a16="http://schemas.microsoft.com/office/drawing/2014/main" id="{1133D2CE-5F6C-4374-A067-0CD319333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924" y="5123653"/>
            <a:ext cx="2756055" cy="147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4"/>
          <p:cNvSpPr txBox="1"/>
          <p:nvPr/>
        </p:nvSpPr>
        <p:spPr>
          <a:xfrm>
            <a:off x="6084168" y="1420115"/>
            <a:ext cx="305983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a:t>邻接表：</a:t>
            </a:r>
            <a:r>
              <a:rPr lang="en-US" altLang="zh-CN" sz="2800"/>
              <a:t>O(n+e</a:t>
            </a:r>
            <a:r>
              <a:rPr lang="en-US" altLang="zh-CN" sz="2800" dirty="0"/>
              <a:t>)</a:t>
            </a:r>
            <a:endParaRPr lang="en-US" sz="2800" dirty="0"/>
          </a:p>
        </p:txBody>
      </p:sp>
      <mc:AlternateContent xmlns:mc="http://schemas.openxmlformats.org/markup-compatibility/2006" xmlns:a14="http://schemas.microsoft.com/office/drawing/2010/main">
        <mc:Choice Requires="a14">
          <p:sp>
            <p:nvSpPr>
              <p:cNvPr id="11" name="TextBox 4"/>
              <p:cNvSpPr txBox="1"/>
              <p:nvPr/>
            </p:nvSpPr>
            <p:spPr>
              <a:xfrm>
                <a:off x="6084168" y="2041684"/>
                <a:ext cx="305983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a:t>邻接矩阵：</a:t>
                </a:r>
                <a:r>
                  <a:rPr lang="en-US" altLang="zh-CN" sz="2800"/>
                  <a:t>O(</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2</m:t>
                        </m:r>
                      </m:sup>
                    </m:sSup>
                  </m:oMath>
                </a14:m>
                <a:r>
                  <a:rPr lang="en-US" altLang="zh-CN" sz="2800"/>
                  <a:t>)</a:t>
                </a:r>
                <a:endParaRPr lang="en-US" sz="2800" dirty="0"/>
              </a:p>
            </p:txBody>
          </p:sp>
        </mc:Choice>
        <mc:Fallback xmlns="">
          <p:sp>
            <p:nvSpPr>
              <p:cNvPr id="11" name="TextBox 4"/>
              <p:cNvSpPr txBox="1">
                <a:spLocks noRot="1" noChangeAspect="1" noMove="1" noResize="1" noEditPoints="1" noAdjustHandles="1" noChangeArrowheads="1" noChangeShapeType="1" noTextEdit="1"/>
              </p:cNvSpPr>
              <p:nvPr/>
            </p:nvSpPr>
            <p:spPr>
              <a:xfrm>
                <a:off x="6084168" y="2041684"/>
                <a:ext cx="3059832" cy="523220"/>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220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89" name="Group 89"/>
          <p:cNvGrpSpPr>
            <a:grpSpLocks/>
          </p:cNvGrpSpPr>
          <p:nvPr/>
        </p:nvGrpSpPr>
        <p:grpSpPr bwMode="auto">
          <a:xfrm>
            <a:off x="609600" y="685800"/>
            <a:ext cx="5181600" cy="3048000"/>
            <a:chOff x="1152" y="432"/>
            <a:chExt cx="3264" cy="1920"/>
          </a:xfrm>
        </p:grpSpPr>
        <p:grpSp>
          <p:nvGrpSpPr>
            <p:cNvPr id="102487" name="Group 87"/>
            <p:cNvGrpSpPr>
              <a:grpSpLocks/>
            </p:cNvGrpSpPr>
            <p:nvPr/>
          </p:nvGrpSpPr>
          <p:grpSpPr bwMode="auto">
            <a:xfrm>
              <a:off x="1248" y="672"/>
              <a:ext cx="3168" cy="1680"/>
              <a:chOff x="1248" y="672"/>
              <a:chExt cx="3168" cy="1680"/>
            </a:xfrm>
          </p:grpSpPr>
          <p:sp>
            <p:nvSpPr>
              <p:cNvPr id="102402" name="Oval 2"/>
              <p:cNvSpPr>
                <a:spLocks noChangeArrowheads="1"/>
              </p:cNvSpPr>
              <p:nvPr/>
            </p:nvSpPr>
            <p:spPr bwMode="auto">
              <a:xfrm>
                <a:off x="2400"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a</a:t>
                </a:r>
                <a:endParaRPr lang="en-US" altLang="zh-CN" sz="3600"/>
              </a:p>
            </p:txBody>
          </p:sp>
          <p:sp>
            <p:nvSpPr>
              <p:cNvPr id="102403" name="Oval 3"/>
              <p:cNvSpPr>
                <a:spLocks noChangeArrowheads="1"/>
              </p:cNvSpPr>
              <p:nvPr/>
            </p:nvSpPr>
            <p:spPr bwMode="auto">
              <a:xfrm>
                <a:off x="3264"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b</a:t>
                </a:r>
                <a:endParaRPr lang="en-US" altLang="zh-CN" sz="3600"/>
              </a:p>
            </p:txBody>
          </p:sp>
          <p:sp>
            <p:nvSpPr>
              <p:cNvPr id="102404" name="Oval 4"/>
              <p:cNvSpPr>
                <a:spLocks noChangeArrowheads="1"/>
              </p:cNvSpPr>
              <p:nvPr/>
            </p:nvSpPr>
            <p:spPr bwMode="auto">
              <a:xfrm>
                <a:off x="1248"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c</a:t>
                </a:r>
                <a:endParaRPr lang="en-US" altLang="zh-CN" sz="3600"/>
              </a:p>
            </p:txBody>
          </p:sp>
          <p:sp>
            <p:nvSpPr>
              <p:cNvPr id="102405" name="Oval 5"/>
              <p:cNvSpPr>
                <a:spLocks noChangeArrowheads="1"/>
              </p:cNvSpPr>
              <p:nvPr/>
            </p:nvSpPr>
            <p:spPr bwMode="auto">
              <a:xfrm>
                <a:off x="1728" y="20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h</a:t>
                </a:r>
                <a:endParaRPr lang="en-US" altLang="zh-CN" sz="3600"/>
              </a:p>
            </p:txBody>
          </p:sp>
          <p:sp>
            <p:nvSpPr>
              <p:cNvPr id="102406" name="Oval 6"/>
              <p:cNvSpPr>
                <a:spLocks noChangeArrowheads="1"/>
              </p:cNvSpPr>
              <p:nvPr/>
            </p:nvSpPr>
            <p:spPr bwMode="auto">
              <a:xfrm>
                <a:off x="201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d</a:t>
                </a:r>
                <a:endParaRPr lang="en-US" altLang="zh-CN" sz="3600"/>
              </a:p>
            </p:txBody>
          </p:sp>
          <p:sp>
            <p:nvSpPr>
              <p:cNvPr id="102407" name="Oval 7"/>
              <p:cNvSpPr>
                <a:spLocks noChangeArrowheads="1"/>
              </p:cNvSpPr>
              <p:nvPr/>
            </p:nvSpPr>
            <p:spPr bwMode="auto">
              <a:xfrm>
                <a:off x="273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e</a:t>
                </a:r>
                <a:endParaRPr lang="en-US" altLang="zh-CN" sz="3600"/>
              </a:p>
            </p:txBody>
          </p:sp>
          <p:sp>
            <p:nvSpPr>
              <p:cNvPr id="102408" name="Oval 8"/>
              <p:cNvSpPr>
                <a:spLocks noChangeArrowheads="1"/>
              </p:cNvSpPr>
              <p:nvPr/>
            </p:nvSpPr>
            <p:spPr bwMode="auto">
              <a:xfrm>
                <a:off x="2976" y="20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k</a:t>
                </a:r>
                <a:endParaRPr lang="en-US" altLang="zh-CN" sz="3600"/>
              </a:p>
            </p:txBody>
          </p:sp>
          <p:sp>
            <p:nvSpPr>
              <p:cNvPr id="102409" name="Oval 9"/>
              <p:cNvSpPr>
                <a:spLocks noChangeArrowheads="1"/>
              </p:cNvSpPr>
              <p:nvPr/>
            </p:nvSpPr>
            <p:spPr bwMode="auto">
              <a:xfrm>
                <a:off x="3504"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f</a:t>
                </a:r>
                <a:endParaRPr lang="en-US" altLang="zh-CN" sz="3600"/>
              </a:p>
            </p:txBody>
          </p:sp>
          <p:sp>
            <p:nvSpPr>
              <p:cNvPr id="102410" name="Oval 10"/>
              <p:cNvSpPr>
                <a:spLocks noChangeArrowheads="1"/>
              </p:cNvSpPr>
              <p:nvPr/>
            </p:nvSpPr>
            <p:spPr bwMode="auto">
              <a:xfrm>
                <a:off x="4080" y="8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g</a:t>
                </a:r>
                <a:endParaRPr lang="en-US" altLang="zh-CN" sz="3600"/>
              </a:p>
            </p:txBody>
          </p:sp>
          <p:sp>
            <p:nvSpPr>
              <p:cNvPr id="102411" name="Line 11"/>
              <p:cNvSpPr>
                <a:spLocks noChangeShapeType="1"/>
              </p:cNvSpPr>
              <p:nvPr/>
            </p:nvSpPr>
            <p:spPr bwMode="auto">
              <a:xfrm flipH="1">
                <a:off x="1392" y="816"/>
                <a:ext cx="1008" cy="576"/>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2" name="Line 12"/>
              <p:cNvSpPr>
                <a:spLocks noChangeShapeType="1"/>
              </p:cNvSpPr>
              <p:nvPr/>
            </p:nvSpPr>
            <p:spPr bwMode="auto">
              <a:xfrm>
                <a:off x="1392" y="1680"/>
                <a:ext cx="384"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3" name="Line 13"/>
              <p:cNvSpPr>
                <a:spLocks noChangeShapeType="1"/>
              </p:cNvSpPr>
              <p:nvPr/>
            </p:nvSpPr>
            <p:spPr bwMode="auto">
              <a:xfrm>
                <a:off x="2064" y="2208"/>
                <a:ext cx="912"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4" name="Line 14"/>
              <p:cNvSpPr>
                <a:spLocks noChangeShapeType="1"/>
              </p:cNvSpPr>
              <p:nvPr/>
            </p:nvSpPr>
            <p:spPr bwMode="auto">
              <a:xfrm flipH="1">
                <a:off x="2208" y="912"/>
                <a:ext cx="240"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5" name="Line 15"/>
              <p:cNvSpPr>
                <a:spLocks noChangeShapeType="1"/>
              </p:cNvSpPr>
              <p:nvPr/>
            </p:nvSpPr>
            <p:spPr bwMode="auto">
              <a:xfrm flipH="1">
                <a:off x="1872" y="1632"/>
                <a:ext cx="240"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6" name="Line 16"/>
              <p:cNvSpPr>
                <a:spLocks noChangeShapeType="1"/>
              </p:cNvSpPr>
              <p:nvPr/>
            </p:nvSpPr>
            <p:spPr bwMode="auto">
              <a:xfrm>
                <a:off x="3024" y="1680"/>
                <a:ext cx="96"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7" name="Line 17"/>
              <p:cNvSpPr>
                <a:spLocks noChangeShapeType="1"/>
              </p:cNvSpPr>
              <p:nvPr/>
            </p:nvSpPr>
            <p:spPr bwMode="auto">
              <a:xfrm>
                <a:off x="2688" y="912"/>
                <a:ext cx="192"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19" name="Line 19"/>
              <p:cNvSpPr>
                <a:spLocks noChangeShapeType="1"/>
              </p:cNvSpPr>
              <p:nvPr/>
            </p:nvSpPr>
            <p:spPr bwMode="auto">
              <a:xfrm>
                <a:off x="2736" y="816"/>
                <a:ext cx="912" cy="57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0" name="Line 20"/>
              <p:cNvSpPr>
                <a:spLocks noChangeShapeType="1"/>
              </p:cNvSpPr>
              <p:nvPr/>
            </p:nvSpPr>
            <p:spPr bwMode="auto">
              <a:xfrm flipH="1">
                <a:off x="3312" y="1680"/>
                <a:ext cx="384" cy="48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1" name="Line 21"/>
              <p:cNvSpPr>
                <a:spLocks noChangeShapeType="1"/>
              </p:cNvSpPr>
              <p:nvPr/>
            </p:nvSpPr>
            <p:spPr bwMode="auto">
              <a:xfrm>
                <a:off x="3600" y="816"/>
                <a:ext cx="480" cy="14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73" name="Line 73"/>
              <p:cNvSpPr>
                <a:spLocks noChangeShapeType="1"/>
              </p:cNvSpPr>
              <p:nvPr/>
            </p:nvSpPr>
            <p:spPr bwMode="auto">
              <a:xfrm flipV="1">
                <a:off x="2016" y="1632"/>
                <a:ext cx="1536"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grpSp>
        <p:sp>
          <p:nvSpPr>
            <p:cNvPr id="102474" name="Text Box 74"/>
            <p:cNvSpPr txBox="1">
              <a:spLocks noChangeArrowheads="1"/>
            </p:cNvSpPr>
            <p:nvPr/>
          </p:nvSpPr>
          <p:spPr bwMode="auto">
            <a:xfrm>
              <a:off x="3120" y="1824"/>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8</a:t>
              </a:r>
              <a:endParaRPr lang="en-US" altLang="zh-CN" sz="4400"/>
            </a:p>
          </p:txBody>
        </p:sp>
        <p:sp>
          <p:nvSpPr>
            <p:cNvPr id="102475" name="Text Box 75"/>
            <p:cNvSpPr txBox="1">
              <a:spLocks noChangeArrowheads="1"/>
            </p:cNvSpPr>
            <p:nvPr/>
          </p:nvSpPr>
          <p:spPr bwMode="auto">
            <a:xfrm>
              <a:off x="3264" y="43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1</a:t>
              </a:r>
              <a:endParaRPr lang="en-US" altLang="zh-CN" sz="4400"/>
            </a:p>
          </p:txBody>
        </p:sp>
        <p:sp>
          <p:nvSpPr>
            <p:cNvPr id="102476" name="Text Box 76"/>
            <p:cNvSpPr txBox="1">
              <a:spLocks noChangeArrowheads="1"/>
            </p:cNvSpPr>
            <p:nvPr/>
          </p:nvSpPr>
          <p:spPr bwMode="auto">
            <a:xfrm>
              <a:off x="1152" y="1200"/>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dirty="0">
                  <a:solidFill>
                    <a:srgbClr val="580094"/>
                  </a:solidFill>
                </a:rPr>
                <a:t>2</a:t>
              </a:r>
              <a:endParaRPr lang="en-US" altLang="zh-CN" sz="4400" dirty="0"/>
            </a:p>
          </p:txBody>
        </p:sp>
        <p:sp>
          <p:nvSpPr>
            <p:cNvPr id="102477" name="Text Box 77"/>
            <p:cNvSpPr txBox="1">
              <a:spLocks noChangeArrowheads="1"/>
            </p:cNvSpPr>
            <p:nvPr/>
          </p:nvSpPr>
          <p:spPr bwMode="auto">
            <a:xfrm>
              <a:off x="2016" y="115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3</a:t>
              </a:r>
              <a:endParaRPr lang="en-US" altLang="zh-CN" sz="4400"/>
            </a:p>
          </p:txBody>
        </p:sp>
        <p:sp>
          <p:nvSpPr>
            <p:cNvPr id="102478" name="Text Box 78"/>
            <p:cNvSpPr txBox="1">
              <a:spLocks noChangeArrowheads="1"/>
            </p:cNvSpPr>
            <p:nvPr/>
          </p:nvSpPr>
          <p:spPr bwMode="auto">
            <a:xfrm>
              <a:off x="2832" y="115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4</a:t>
              </a:r>
              <a:endParaRPr lang="en-US" altLang="zh-CN" sz="4400"/>
            </a:p>
          </p:txBody>
        </p:sp>
        <p:sp>
          <p:nvSpPr>
            <p:cNvPr id="102479" name="Text Box 79"/>
            <p:cNvSpPr txBox="1">
              <a:spLocks noChangeArrowheads="1"/>
            </p:cNvSpPr>
            <p:nvPr/>
          </p:nvSpPr>
          <p:spPr bwMode="auto">
            <a:xfrm>
              <a:off x="3600" y="115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5</a:t>
              </a:r>
              <a:endParaRPr lang="en-US" altLang="zh-CN" sz="4400"/>
            </a:p>
          </p:txBody>
        </p:sp>
        <p:sp>
          <p:nvSpPr>
            <p:cNvPr id="102480" name="Text Box 80"/>
            <p:cNvSpPr txBox="1">
              <a:spLocks noChangeArrowheads="1"/>
            </p:cNvSpPr>
            <p:nvPr/>
          </p:nvSpPr>
          <p:spPr bwMode="auto">
            <a:xfrm>
              <a:off x="4176" y="624"/>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6</a:t>
              </a:r>
              <a:endParaRPr lang="en-US" altLang="zh-CN" sz="4400"/>
            </a:p>
          </p:txBody>
        </p:sp>
        <p:sp>
          <p:nvSpPr>
            <p:cNvPr id="102481" name="Text Box 81"/>
            <p:cNvSpPr txBox="1">
              <a:spLocks noChangeArrowheads="1"/>
            </p:cNvSpPr>
            <p:nvPr/>
          </p:nvSpPr>
          <p:spPr bwMode="auto">
            <a:xfrm>
              <a:off x="1680" y="1824"/>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7</a:t>
              </a:r>
              <a:endParaRPr lang="en-US" altLang="zh-CN" sz="4400"/>
            </a:p>
          </p:txBody>
        </p:sp>
        <p:sp>
          <p:nvSpPr>
            <p:cNvPr id="102482" name="Text Box 82"/>
            <p:cNvSpPr txBox="1">
              <a:spLocks noChangeArrowheads="1"/>
            </p:cNvSpPr>
            <p:nvPr/>
          </p:nvSpPr>
          <p:spPr bwMode="auto">
            <a:xfrm>
              <a:off x="2352" y="432"/>
              <a:ext cx="2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580094"/>
                  </a:solidFill>
                </a:rPr>
                <a:t>0</a:t>
              </a:r>
              <a:endParaRPr lang="en-US" altLang="zh-CN" sz="4400"/>
            </a:p>
          </p:txBody>
        </p:sp>
      </p:grpSp>
      <p:grpSp>
        <p:nvGrpSpPr>
          <p:cNvPr id="102488" name="Group 88"/>
          <p:cNvGrpSpPr>
            <a:grpSpLocks/>
          </p:cNvGrpSpPr>
          <p:nvPr/>
        </p:nvGrpSpPr>
        <p:grpSpPr bwMode="auto">
          <a:xfrm>
            <a:off x="2897832" y="4622140"/>
            <a:ext cx="5540375" cy="981075"/>
            <a:chOff x="1680" y="2592"/>
            <a:chExt cx="3490" cy="618"/>
          </a:xfrm>
        </p:grpSpPr>
        <p:sp>
          <p:nvSpPr>
            <p:cNvPr id="102422" name="Text Box 22"/>
            <p:cNvSpPr txBox="1">
              <a:spLocks noChangeArrowheads="1"/>
            </p:cNvSpPr>
            <p:nvPr/>
          </p:nvSpPr>
          <p:spPr bwMode="auto">
            <a:xfrm>
              <a:off x="1680" y="2875"/>
              <a:ext cx="3490" cy="330"/>
            </a:xfrm>
            <a:prstGeom prst="rect">
              <a:avLst/>
            </a:prstGeom>
            <a:solidFill>
              <a:srgbClr val="EBEBFF"/>
            </a:solidFill>
            <a:ln w="12700" cap="sq">
              <a:solidFill>
                <a:srgbClr val="00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000099"/>
                  </a:solidFill>
                </a:rPr>
                <a:t>F       </a:t>
              </a:r>
              <a:r>
                <a:rPr lang="en-US" altLang="zh-CN" sz="2800" b="1" dirty="0" err="1">
                  <a:solidFill>
                    <a:srgbClr val="000099"/>
                  </a:solidFill>
                </a:rPr>
                <a:t>F</a:t>
              </a:r>
              <a:r>
                <a:rPr lang="en-US" altLang="zh-CN" sz="2800" b="1" dirty="0">
                  <a:solidFill>
                    <a:srgbClr val="000099"/>
                  </a:solidFill>
                </a:rPr>
                <a:t>    </a:t>
              </a:r>
              <a:r>
                <a:rPr lang="en-US" altLang="zh-CN" sz="2800" b="1" dirty="0" err="1">
                  <a:solidFill>
                    <a:srgbClr val="000099"/>
                  </a:solidFill>
                </a:rPr>
                <a:t>F</a:t>
              </a:r>
              <a:r>
                <a:rPr lang="en-US" altLang="zh-CN" sz="2800" b="1" dirty="0">
                  <a:solidFill>
                    <a:srgbClr val="000099"/>
                  </a:solidFill>
                </a:rPr>
                <a:t>      </a:t>
              </a:r>
              <a:r>
                <a:rPr lang="en-US" altLang="zh-CN" sz="2800" b="1" dirty="0" err="1">
                  <a:solidFill>
                    <a:srgbClr val="000099"/>
                  </a:solidFill>
                </a:rPr>
                <a:t>F</a:t>
              </a:r>
              <a:r>
                <a:rPr lang="en-US" altLang="zh-CN" sz="2800" b="1" dirty="0">
                  <a:solidFill>
                    <a:srgbClr val="000099"/>
                  </a:solidFill>
                </a:rPr>
                <a:t>      </a:t>
              </a:r>
              <a:r>
                <a:rPr lang="en-US" altLang="zh-CN" sz="2800" b="1" dirty="0" err="1">
                  <a:solidFill>
                    <a:srgbClr val="000099"/>
                  </a:solidFill>
                </a:rPr>
                <a:t>F</a:t>
              </a:r>
              <a:r>
                <a:rPr lang="en-US" altLang="zh-CN" sz="2800" b="1" dirty="0">
                  <a:solidFill>
                    <a:srgbClr val="000099"/>
                  </a:solidFill>
                </a:rPr>
                <a:t>    </a:t>
              </a:r>
              <a:r>
                <a:rPr lang="en-US" altLang="zh-CN" sz="2800" b="1" dirty="0" err="1">
                  <a:solidFill>
                    <a:srgbClr val="000099"/>
                  </a:solidFill>
                </a:rPr>
                <a:t>F</a:t>
              </a:r>
              <a:r>
                <a:rPr lang="en-US" altLang="zh-CN" sz="2800" b="1" dirty="0">
                  <a:solidFill>
                    <a:srgbClr val="000099"/>
                  </a:solidFill>
                </a:rPr>
                <a:t>       </a:t>
              </a:r>
              <a:r>
                <a:rPr lang="en-US" altLang="zh-CN" sz="2800" b="1" dirty="0" err="1">
                  <a:solidFill>
                    <a:srgbClr val="000099"/>
                  </a:solidFill>
                </a:rPr>
                <a:t>F</a:t>
              </a:r>
              <a:r>
                <a:rPr lang="en-US" altLang="zh-CN" sz="2800" b="1" dirty="0">
                  <a:solidFill>
                    <a:srgbClr val="000099"/>
                  </a:solidFill>
                </a:rPr>
                <a:t>     </a:t>
              </a:r>
              <a:r>
                <a:rPr lang="en-US" altLang="zh-CN" sz="2800" b="1" dirty="0" err="1">
                  <a:solidFill>
                    <a:srgbClr val="000099"/>
                  </a:solidFill>
                </a:rPr>
                <a:t>F</a:t>
              </a:r>
              <a:r>
                <a:rPr lang="en-US" altLang="zh-CN" sz="2800" b="1" dirty="0">
                  <a:solidFill>
                    <a:srgbClr val="000099"/>
                  </a:solidFill>
                </a:rPr>
                <a:t>     </a:t>
              </a:r>
              <a:r>
                <a:rPr lang="en-US" altLang="zh-CN" sz="2800" b="1" dirty="0" err="1">
                  <a:solidFill>
                    <a:srgbClr val="000099"/>
                  </a:solidFill>
                </a:rPr>
                <a:t>F</a:t>
              </a:r>
              <a:endParaRPr lang="en-US" altLang="zh-CN" sz="3600" dirty="0"/>
            </a:p>
          </p:txBody>
        </p:sp>
        <p:sp>
          <p:nvSpPr>
            <p:cNvPr id="102423" name="Line 23"/>
            <p:cNvSpPr>
              <a:spLocks noChangeShapeType="1"/>
            </p:cNvSpPr>
            <p:nvPr/>
          </p:nvSpPr>
          <p:spPr bwMode="auto">
            <a:xfrm>
              <a:off x="2050" y="2880"/>
              <a:ext cx="0"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4" name="Line 24"/>
            <p:cNvSpPr>
              <a:spLocks noChangeShapeType="1"/>
            </p:cNvSpPr>
            <p:nvPr/>
          </p:nvSpPr>
          <p:spPr bwMode="auto">
            <a:xfrm>
              <a:off x="2434"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5" name="Line 25"/>
            <p:cNvSpPr>
              <a:spLocks noChangeShapeType="1"/>
            </p:cNvSpPr>
            <p:nvPr/>
          </p:nvSpPr>
          <p:spPr bwMode="auto">
            <a:xfrm>
              <a:off x="2818" y="2880"/>
              <a:ext cx="0"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6" name="Line 26"/>
            <p:cNvSpPr>
              <a:spLocks noChangeShapeType="1"/>
            </p:cNvSpPr>
            <p:nvPr/>
          </p:nvSpPr>
          <p:spPr bwMode="auto">
            <a:xfrm>
              <a:off x="3202"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7" name="Line 27"/>
            <p:cNvSpPr>
              <a:spLocks noChangeShapeType="1"/>
            </p:cNvSpPr>
            <p:nvPr/>
          </p:nvSpPr>
          <p:spPr bwMode="auto">
            <a:xfrm flipH="1">
              <a:off x="3564" y="2880"/>
              <a:ext cx="0" cy="325"/>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8" name="Line 28"/>
            <p:cNvSpPr>
              <a:spLocks noChangeShapeType="1"/>
            </p:cNvSpPr>
            <p:nvPr/>
          </p:nvSpPr>
          <p:spPr bwMode="auto">
            <a:xfrm>
              <a:off x="3970"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29" name="Line 29"/>
            <p:cNvSpPr>
              <a:spLocks noChangeShapeType="1"/>
            </p:cNvSpPr>
            <p:nvPr/>
          </p:nvSpPr>
          <p:spPr bwMode="auto">
            <a:xfrm>
              <a:off x="4354" y="2880"/>
              <a:ext cx="0"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30" name="Line 30"/>
            <p:cNvSpPr>
              <a:spLocks noChangeShapeType="1"/>
            </p:cNvSpPr>
            <p:nvPr/>
          </p:nvSpPr>
          <p:spPr bwMode="auto">
            <a:xfrm>
              <a:off x="4738" y="2880"/>
              <a:ext cx="14" cy="330"/>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72" name="Text Box 72"/>
            <p:cNvSpPr txBox="1">
              <a:spLocks noChangeArrowheads="1"/>
            </p:cNvSpPr>
            <p:nvPr/>
          </p:nvSpPr>
          <p:spPr bwMode="auto">
            <a:xfrm>
              <a:off x="1742" y="2592"/>
              <a:ext cx="33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3333FF"/>
                  </a:solidFill>
                </a:rPr>
                <a:t>0     1     2     3    4    5   6    7     8</a:t>
              </a:r>
              <a:endParaRPr lang="en-US" altLang="zh-CN" sz="3200" dirty="0"/>
            </a:p>
          </p:txBody>
        </p:sp>
      </p:grpSp>
      <p:sp>
        <p:nvSpPr>
          <p:cNvPr id="102431" name="Rectangle 31"/>
          <p:cNvSpPr>
            <a:spLocks noChangeArrowheads="1"/>
          </p:cNvSpPr>
          <p:nvPr/>
        </p:nvSpPr>
        <p:spPr bwMode="auto">
          <a:xfrm>
            <a:off x="29740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2" name="Rectangle 32"/>
          <p:cNvSpPr>
            <a:spLocks noChangeArrowheads="1"/>
          </p:cNvSpPr>
          <p:nvPr/>
        </p:nvSpPr>
        <p:spPr bwMode="auto">
          <a:xfrm>
            <a:off x="35836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3" name="Rectangle 33"/>
          <p:cNvSpPr>
            <a:spLocks noChangeArrowheads="1"/>
          </p:cNvSpPr>
          <p:nvPr/>
        </p:nvSpPr>
        <p:spPr bwMode="auto">
          <a:xfrm>
            <a:off x="41932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4" name="Rectangle 34"/>
          <p:cNvSpPr>
            <a:spLocks noChangeArrowheads="1"/>
          </p:cNvSpPr>
          <p:nvPr/>
        </p:nvSpPr>
        <p:spPr bwMode="auto">
          <a:xfrm>
            <a:off x="48028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5" name="Rectangle 35"/>
          <p:cNvSpPr>
            <a:spLocks noChangeArrowheads="1"/>
          </p:cNvSpPr>
          <p:nvPr/>
        </p:nvSpPr>
        <p:spPr bwMode="auto">
          <a:xfrm>
            <a:off x="54124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6" name="Rectangle 36"/>
          <p:cNvSpPr>
            <a:spLocks noChangeArrowheads="1"/>
          </p:cNvSpPr>
          <p:nvPr/>
        </p:nvSpPr>
        <p:spPr bwMode="auto">
          <a:xfrm>
            <a:off x="60220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7" name="Rectangle 37"/>
          <p:cNvSpPr>
            <a:spLocks noChangeArrowheads="1"/>
          </p:cNvSpPr>
          <p:nvPr/>
        </p:nvSpPr>
        <p:spPr bwMode="auto">
          <a:xfrm>
            <a:off x="667608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T</a:t>
            </a:r>
            <a:endParaRPr lang="en-US" altLang="zh-CN" sz="2800" b="1">
              <a:solidFill>
                <a:srgbClr val="000099"/>
              </a:solidFill>
            </a:endParaRPr>
          </a:p>
        </p:txBody>
      </p:sp>
      <p:sp>
        <p:nvSpPr>
          <p:cNvPr id="102438" name="Rectangle 38"/>
          <p:cNvSpPr>
            <a:spLocks noChangeArrowheads="1"/>
          </p:cNvSpPr>
          <p:nvPr/>
        </p:nvSpPr>
        <p:spPr bwMode="auto">
          <a:xfrm>
            <a:off x="7241232" y="5079340"/>
            <a:ext cx="36260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800000"/>
                </a:solidFill>
              </a:rPr>
              <a:t>T</a:t>
            </a:r>
            <a:endParaRPr lang="en-US" altLang="zh-CN" sz="2800" b="1" dirty="0">
              <a:solidFill>
                <a:srgbClr val="000099"/>
              </a:solidFill>
            </a:endParaRPr>
          </a:p>
        </p:txBody>
      </p:sp>
      <p:sp>
        <p:nvSpPr>
          <p:cNvPr id="102439" name="Rectangle 39"/>
          <p:cNvSpPr>
            <a:spLocks noChangeArrowheads="1"/>
          </p:cNvSpPr>
          <p:nvPr/>
        </p:nvSpPr>
        <p:spPr bwMode="auto">
          <a:xfrm>
            <a:off x="7850832" y="5079340"/>
            <a:ext cx="488950" cy="523220"/>
          </a:xfrm>
          <a:prstGeom prst="rect">
            <a:avLst/>
          </a:prstGeom>
          <a:solidFill>
            <a:srgbClr val="FFCC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800000"/>
                </a:solidFill>
              </a:rPr>
              <a:t>T</a:t>
            </a:r>
            <a:endParaRPr lang="en-US" altLang="zh-CN" sz="2800" b="1">
              <a:solidFill>
                <a:srgbClr val="000099"/>
              </a:solidFill>
            </a:endParaRPr>
          </a:p>
        </p:txBody>
      </p:sp>
      <p:sp>
        <p:nvSpPr>
          <p:cNvPr id="102441" name="Rectangle 41"/>
          <p:cNvSpPr>
            <a:spLocks noChangeArrowheads="1"/>
          </p:cNvSpPr>
          <p:nvPr/>
        </p:nvSpPr>
        <p:spPr bwMode="auto">
          <a:xfrm>
            <a:off x="28978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a</a:t>
            </a:r>
            <a:endParaRPr lang="en-US" altLang="zh-CN" sz="2800" b="1">
              <a:solidFill>
                <a:srgbClr val="000099"/>
              </a:solidFill>
            </a:endParaRPr>
          </a:p>
        </p:txBody>
      </p:sp>
      <p:sp>
        <p:nvSpPr>
          <p:cNvPr id="102442" name="Rectangle 42"/>
          <p:cNvSpPr>
            <a:spLocks noChangeArrowheads="1"/>
          </p:cNvSpPr>
          <p:nvPr/>
        </p:nvSpPr>
        <p:spPr bwMode="auto">
          <a:xfrm>
            <a:off x="35074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c</a:t>
            </a:r>
            <a:endParaRPr lang="en-US" altLang="zh-CN" sz="2800" b="1">
              <a:solidFill>
                <a:srgbClr val="000099"/>
              </a:solidFill>
            </a:endParaRPr>
          </a:p>
        </p:txBody>
      </p:sp>
      <p:sp>
        <p:nvSpPr>
          <p:cNvPr id="102443" name="Rectangle 43"/>
          <p:cNvSpPr>
            <a:spLocks noChangeArrowheads="1"/>
          </p:cNvSpPr>
          <p:nvPr/>
        </p:nvSpPr>
        <p:spPr bwMode="auto">
          <a:xfrm>
            <a:off x="41170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h</a:t>
            </a:r>
            <a:endParaRPr lang="en-US" altLang="zh-CN" sz="2800" b="1">
              <a:solidFill>
                <a:srgbClr val="000099"/>
              </a:solidFill>
            </a:endParaRPr>
          </a:p>
        </p:txBody>
      </p:sp>
      <p:sp>
        <p:nvSpPr>
          <p:cNvPr id="102444" name="Rectangle 44"/>
          <p:cNvSpPr>
            <a:spLocks noChangeArrowheads="1"/>
          </p:cNvSpPr>
          <p:nvPr/>
        </p:nvSpPr>
        <p:spPr bwMode="auto">
          <a:xfrm>
            <a:off x="4726632"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d</a:t>
            </a:r>
            <a:endParaRPr lang="en-US" altLang="zh-CN" sz="2800" b="1">
              <a:solidFill>
                <a:srgbClr val="000099"/>
              </a:solidFill>
            </a:endParaRPr>
          </a:p>
        </p:txBody>
      </p:sp>
      <p:sp>
        <p:nvSpPr>
          <p:cNvPr id="102445" name="Rectangle 45"/>
          <p:cNvSpPr>
            <a:spLocks noChangeArrowheads="1"/>
          </p:cNvSpPr>
          <p:nvPr/>
        </p:nvSpPr>
        <p:spPr bwMode="auto">
          <a:xfrm>
            <a:off x="5336232" y="6114390"/>
            <a:ext cx="55245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k</a:t>
            </a:r>
            <a:endParaRPr lang="en-US" altLang="zh-CN" sz="2800" b="1">
              <a:solidFill>
                <a:srgbClr val="000099"/>
              </a:solidFill>
            </a:endParaRPr>
          </a:p>
        </p:txBody>
      </p:sp>
      <p:sp>
        <p:nvSpPr>
          <p:cNvPr id="102446" name="Rectangle 46"/>
          <p:cNvSpPr>
            <a:spLocks noChangeArrowheads="1"/>
          </p:cNvSpPr>
          <p:nvPr/>
        </p:nvSpPr>
        <p:spPr bwMode="auto">
          <a:xfrm>
            <a:off x="5868144" y="6114390"/>
            <a:ext cx="67056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f</a:t>
            </a:r>
            <a:endParaRPr lang="en-US" altLang="zh-CN" sz="2800" b="1">
              <a:solidFill>
                <a:srgbClr val="000099"/>
              </a:solidFill>
            </a:endParaRPr>
          </a:p>
        </p:txBody>
      </p:sp>
      <p:sp>
        <p:nvSpPr>
          <p:cNvPr id="102447" name="Rectangle 47"/>
          <p:cNvSpPr>
            <a:spLocks noChangeArrowheads="1"/>
          </p:cNvSpPr>
          <p:nvPr/>
        </p:nvSpPr>
        <p:spPr bwMode="auto">
          <a:xfrm>
            <a:off x="6508224" y="6114390"/>
            <a:ext cx="6096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e </a:t>
            </a:r>
            <a:endParaRPr lang="en-US" altLang="zh-CN" sz="2800" b="1">
              <a:solidFill>
                <a:srgbClr val="000099"/>
              </a:solidFill>
            </a:endParaRPr>
          </a:p>
        </p:txBody>
      </p:sp>
      <p:sp>
        <p:nvSpPr>
          <p:cNvPr id="102448" name="Rectangle 48"/>
          <p:cNvSpPr>
            <a:spLocks noChangeArrowheads="1"/>
          </p:cNvSpPr>
          <p:nvPr/>
        </p:nvSpPr>
        <p:spPr bwMode="auto">
          <a:xfrm>
            <a:off x="7222182" y="6114390"/>
            <a:ext cx="55245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b</a:t>
            </a:r>
            <a:endParaRPr lang="en-US" altLang="zh-CN" sz="2800" b="1">
              <a:solidFill>
                <a:srgbClr val="000099"/>
              </a:solidFill>
            </a:endParaRPr>
          </a:p>
        </p:txBody>
      </p:sp>
      <p:sp>
        <p:nvSpPr>
          <p:cNvPr id="102449" name="Rectangle 49"/>
          <p:cNvSpPr>
            <a:spLocks noChangeArrowheads="1"/>
          </p:cNvSpPr>
          <p:nvPr/>
        </p:nvSpPr>
        <p:spPr bwMode="auto">
          <a:xfrm>
            <a:off x="7774632" y="6114390"/>
            <a:ext cx="685800" cy="523220"/>
          </a:xfrm>
          <a:prstGeom prst="rect">
            <a:avLst/>
          </a:prstGeom>
          <a:solidFill>
            <a:srgbClr val="959AFD">
              <a:alpha val="50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800000"/>
                </a:solidFill>
              </a:rPr>
              <a:t>g</a:t>
            </a:r>
            <a:endParaRPr lang="en-US" altLang="zh-CN" sz="2800" b="1">
              <a:solidFill>
                <a:srgbClr val="000099"/>
              </a:solidFill>
            </a:endParaRPr>
          </a:p>
        </p:txBody>
      </p:sp>
      <p:sp>
        <p:nvSpPr>
          <p:cNvPr id="102450" name="Oval 50"/>
          <p:cNvSpPr>
            <a:spLocks noChangeArrowheads="1"/>
          </p:cNvSpPr>
          <p:nvPr/>
        </p:nvSpPr>
        <p:spPr bwMode="auto">
          <a:xfrm>
            <a:off x="25908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a</a:t>
            </a:r>
            <a:endParaRPr lang="en-US" altLang="zh-CN" sz="3600"/>
          </a:p>
        </p:txBody>
      </p:sp>
      <p:sp>
        <p:nvSpPr>
          <p:cNvPr id="102451" name="Line 51"/>
          <p:cNvSpPr>
            <a:spLocks noChangeShapeType="1"/>
          </p:cNvSpPr>
          <p:nvPr/>
        </p:nvSpPr>
        <p:spPr bwMode="auto">
          <a:xfrm flipH="1">
            <a:off x="990600" y="1295400"/>
            <a:ext cx="1600200" cy="9144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2" name="Oval 52"/>
          <p:cNvSpPr>
            <a:spLocks noChangeArrowheads="1"/>
          </p:cNvSpPr>
          <p:nvPr/>
        </p:nvSpPr>
        <p:spPr bwMode="auto">
          <a:xfrm>
            <a:off x="7620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c</a:t>
            </a:r>
            <a:endParaRPr lang="en-US" altLang="zh-CN" sz="3600"/>
          </a:p>
        </p:txBody>
      </p:sp>
      <p:sp>
        <p:nvSpPr>
          <p:cNvPr id="102453" name="Line 53"/>
          <p:cNvSpPr>
            <a:spLocks noChangeShapeType="1"/>
          </p:cNvSpPr>
          <p:nvPr/>
        </p:nvSpPr>
        <p:spPr bwMode="auto">
          <a:xfrm>
            <a:off x="990600" y="2667000"/>
            <a:ext cx="6096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4" name="Oval 54"/>
          <p:cNvSpPr>
            <a:spLocks noChangeArrowheads="1"/>
          </p:cNvSpPr>
          <p:nvPr/>
        </p:nvSpPr>
        <p:spPr bwMode="auto">
          <a:xfrm>
            <a:off x="15240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h</a:t>
            </a:r>
            <a:endParaRPr lang="en-US" altLang="zh-CN" sz="3600"/>
          </a:p>
        </p:txBody>
      </p:sp>
      <p:sp>
        <p:nvSpPr>
          <p:cNvPr id="102455" name="Line 55"/>
          <p:cNvSpPr>
            <a:spLocks noChangeShapeType="1"/>
          </p:cNvSpPr>
          <p:nvPr/>
        </p:nvSpPr>
        <p:spPr bwMode="auto">
          <a:xfrm flipH="1">
            <a:off x="1752600" y="2590800"/>
            <a:ext cx="3810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6" name="Line 56"/>
          <p:cNvSpPr>
            <a:spLocks noChangeShapeType="1"/>
          </p:cNvSpPr>
          <p:nvPr/>
        </p:nvSpPr>
        <p:spPr bwMode="auto">
          <a:xfrm>
            <a:off x="2057400" y="3505200"/>
            <a:ext cx="1447800" cy="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7" name="Oval 57"/>
          <p:cNvSpPr>
            <a:spLocks noChangeArrowheads="1"/>
          </p:cNvSpPr>
          <p:nvPr/>
        </p:nvSpPr>
        <p:spPr bwMode="auto">
          <a:xfrm>
            <a:off x="35052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k</a:t>
            </a:r>
            <a:endParaRPr lang="en-US" altLang="zh-CN" sz="3600"/>
          </a:p>
        </p:txBody>
      </p:sp>
      <p:sp>
        <p:nvSpPr>
          <p:cNvPr id="102458" name="Line 58"/>
          <p:cNvSpPr>
            <a:spLocks noChangeShapeType="1"/>
          </p:cNvSpPr>
          <p:nvPr/>
        </p:nvSpPr>
        <p:spPr bwMode="auto">
          <a:xfrm flipH="1">
            <a:off x="4038600" y="2667000"/>
            <a:ext cx="609600" cy="7620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59" name="Oval 59"/>
          <p:cNvSpPr>
            <a:spLocks noChangeArrowheads="1"/>
          </p:cNvSpPr>
          <p:nvPr/>
        </p:nvSpPr>
        <p:spPr bwMode="auto">
          <a:xfrm>
            <a:off x="43434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f</a:t>
            </a:r>
            <a:endParaRPr lang="en-US" altLang="zh-CN" sz="3600"/>
          </a:p>
        </p:txBody>
      </p:sp>
      <p:sp>
        <p:nvSpPr>
          <p:cNvPr id="102460" name="Line 60"/>
          <p:cNvSpPr>
            <a:spLocks noChangeShapeType="1"/>
          </p:cNvSpPr>
          <p:nvPr/>
        </p:nvSpPr>
        <p:spPr bwMode="auto">
          <a:xfrm>
            <a:off x="3581400" y="2667000"/>
            <a:ext cx="152400" cy="609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61" name="Oval 61"/>
          <p:cNvSpPr>
            <a:spLocks noChangeArrowheads="1"/>
          </p:cNvSpPr>
          <p:nvPr/>
        </p:nvSpPr>
        <p:spPr bwMode="auto">
          <a:xfrm>
            <a:off x="3124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e</a:t>
            </a:r>
            <a:endParaRPr lang="en-US" altLang="zh-CN" sz="3600"/>
          </a:p>
        </p:txBody>
      </p:sp>
      <p:sp>
        <p:nvSpPr>
          <p:cNvPr id="102462" name="Oval 62"/>
          <p:cNvSpPr>
            <a:spLocks noChangeArrowheads="1"/>
          </p:cNvSpPr>
          <p:nvPr/>
        </p:nvSpPr>
        <p:spPr bwMode="auto">
          <a:xfrm>
            <a:off x="1981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d</a:t>
            </a:r>
            <a:endParaRPr lang="en-US" altLang="zh-CN" sz="3600"/>
          </a:p>
        </p:txBody>
      </p:sp>
      <p:sp>
        <p:nvSpPr>
          <p:cNvPr id="102463" name="Oval 63"/>
          <p:cNvSpPr>
            <a:spLocks noChangeArrowheads="1"/>
          </p:cNvSpPr>
          <p:nvPr/>
        </p:nvSpPr>
        <p:spPr bwMode="auto">
          <a:xfrm>
            <a:off x="39624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b</a:t>
            </a:r>
            <a:endParaRPr lang="en-US" altLang="zh-CN" sz="3600"/>
          </a:p>
        </p:txBody>
      </p:sp>
      <p:sp>
        <p:nvSpPr>
          <p:cNvPr id="102464" name="Line 64"/>
          <p:cNvSpPr>
            <a:spLocks noChangeShapeType="1"/>
          </p:cNvSpPr>
          <p:nvPr/>
        </p:nvSpPr>
        <p:spPr bwMode="auto">
          <a:xfrm>
            <a:off x="4495800" y="1295400"/>
            <a:ext cx="762000" cy="228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65" name="Oval 65"/>
          <p:cNvSpPr>
            <a:spLocks noChangeArrowheads="1"/>
          </p:cNvSpPr>
          <p:nvPr/>
        </p:nvSpPr>
        <p:spPr bwMode="auto">
          <a:xfrm>
            <a:off x="5257800" y="1371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800000"/>
                </a:solidFill>
              </a:rPr>
              <a:t>g</a:t>
            </a:r>
            <a:endParaRPr lang="en-US" altLang="zh-CN" sz="3600"/>
          </a:p>
        </p:txBody>
      </p:sp>
      <p:sp>
        <p:nvSpPr>
          <p:cNvPr id="102466" name="Text Box 66"/>
          <p:cNvSpPr txBox="1">
            <a:spLocks noChangeArrowheads="1"/>
          </p:cNvSpPr>
          <p:nvPr/>
        </p:nvSpPr>
        <p:spPr bwMode="auto">
          <a:xfrm>
            <a:off x="519757" y="5003140"/>
            <a:ext cx="17267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宋体" panose="02010600030101010101" pitchFamily="2" charset="-122"/>
              </a:rPr>
              <a:t>访问标志</a:t>
            </a:r>
            <a:r>
              <a:rPr lang="en-US" altLang="zh-CN" sz="2800" b="1" dirty="0">
                <a:solidFill>
                  <a:srgbClr val="000099"/>
                </a:solidFill>
                <a:ea typeface="宋体" panose="02010600030101010101" pitchFamily="2" charset="-122"/>
              </a:rPr>
              <a:t>:</a:t>
            </a:r>
            <a:endParaRPr lang="en-US" altLang="zh-CN" sz="3600" dirty="0">
              <a:ea typeface="宋体" panose="02010600030101010101" pitchFamily="2" charset="-122"/>
            </a:endParaRPr>
          </a:p>
        </p:txBody>
      </p:sp>
      <p:sp>
        <p:nvSpPr>
          <p:cNvPr id="102467" name="Text Box 67"/>
          <p:cNvSpPr txBox="1">
            <a:spLocks noChangeArrowheads="1"/>
          </p:cNvSpPr>
          <p:nvPr/>
        </p:nvSpPr>
        <p:spPr bwMode="auto">
          <a:xfrm>
            <a:off x="459432" y="6146140"/>
            <a:ext cx="17267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800000"/>
                </a:solidFill>
                <a:ea typeface="宋体" panose="02010600030101010101" pitchFamily="2" charset="-122"/>
              </a:rPr>
              <a:t>访问次序</a:t>
            </a:r>
            <a:r>
              <a:rPr lang="en-US" altLang="zh-CN" sz="2800" b="1" dirty="0">
                <a:solidFill>
                  <a:srgbClr val="800000"/>
                </a:solidFill>
                <a:ea typeface="宋体" panose="02010600030101010101" pitchFamily="2" charset="-122"/>
              </a:rPr>
              <a:t>:</a:t>
            </a:r>
            <a:endParaRPr lang="en-US" altLang="zh-CN" sz="3600" dirty="0">
              <a:ea typeface="宋体" panose="02010600030101010101" pitchFamily="2" charset="-122"/>
            </a:endParaRPr>
          </a:p>
        </p:txBody>
      </p:sp>
      <p:sp>
        <p:nvSpPr>
          <p:cNvPr id="102483" name="Line 83"/>
          <p:cNvSpPr>
            <a:spLocks noChangeShapeType="1"/>
          </p:cNvSpPr>
          <p:nvPr/>
        </p:nvSpPr>
        <p:spPr bwMode="auto">
          <a:xfrm flipH="1">
            <a:off x="2286000" y="1447800"/>
            <a:ext cx="3810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84" name="Line 84"/>
          <p:cNvSpPr>
            <a:spLocks noChangeShapeType="1"/>
          </p:cNvSpPr>
          <p:nvPr/>
        </p:nvSpPr>
        <p:spPr bwMode="auto">
          <a:xfrm>
            <a:off x="3048000" y="1447800"/>
            <a:ext cx="3048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85" name="Line 85"/>
          <p:cNvSpPr>
            <a:spLocks noChangeShapeType="1"/>
          </p:cNvSpPr>
          <p:nvPr/>
        </p:nvSpPr>
        <p:spPr bwMode="auto">
          <a:xfrm>
            <a:off x="3124200" y="1295400"/>
            <a:ext cx="1447800" cy="9144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86" name="Line 86"/>
          <p:cNvSpPr>
            <a:spLocks noChangeShapeType="1"/>
          </p:cNvSpPr>
          <p:nvPr/>
        </p:nvSpPr>
        <p:spPr bwMode="auto">
          <a:xfrm flipV="1">
            <a:off x="1981200" y="2590800"/>
            <a:ext cx="24384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102490" name="Oval 90"/>
          <p:cNvSpPr>
            <a:spLocks noChangeArrowheads="1"/>
          </p:cNvSpPr>
          <p:nvPr/>
        </p:nvSpPr>
        <p:spPr bwMode="auto">
          <a:xfrm>
            <a:off x="7049616" y="931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a</a:t>
            </a:r>
            <a:endParaRPr lang="en-US" altLang="zh-CN" sz="3600"/>
          </a:p>
        </p:txBody>
      </p:sp>
      <p:sp>
        <p:nvSpPr>
          <p:cNvPr id="102491" name="Line 91"/>
          <p:cNvSpPr>
            <a:spLocks noChangeShapeType="1"/>
          </p:cNvSpPr>
          <p:nvPr/>
        </p:nvSpPr>
        <p:spPr bwMode="auto">
          <a:xfrm>
            <a:off x="7354416" y="1389112"/>
            <a:ext cx="0" cy="3048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492" name="Oval 92"/>
          <p:cNvSpPr>
            <a:spLocks noChangeArrowheads="1"/>
          </p:cNvSpPr>
          <p:nvPr/>
        </p:nvSpPr>
        <p:spPr bwMode="auto">
          <a:xfrm>
            <a:off x="7049616" y="1693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dirty="0">
                <a:solidFill>
                  <a:srgbClr val="800000"/>
                </a:solidFill>
              </a:rPr>
              <a:t>c</a:t>
            </a:r>
            <a:endParaRPr lang="en-US" altLang="zh-CN" sz="3600" dirty="0"/>
          </a:p>
        </p:txBody>
      </p:sp>
      <p:sp>
        <p:nvSpPr>
          <p:cNvPr id="102493" name="Oval 93"/>
          <p:cNvSpPr>
            <a:spLocks noChangeArrowheads="1"/>
          </p:cNvSpPr>
          <p:nvPr/>
        </p:nvSpPr>
        <p:spPr bwMode="auto">
          <a:xfrm>
            <a:off x="7049616" y="2455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h</a:t>
            </a:r>
            <a:endParaRPr lang="en-US" altLang="zh-CN" sz="3600"/>
          </a:p>
        </p:txBody>
      </p:sp>
      <p:sp>
        <p:nvSpPr>
          <p:cNvPr id="102494" name="Line 94"/>
          <p:cNvSpPr>
            <a:spLocks noChangeShapeType="1"/>
          </p:cNvSpPr>
          <p:nvPr/>
        </p:nvSpPr>
        <p:spPr bwMode="auto">
          <a:xfrm>
            <a:off x="7354416" y="2151112"/>
            <a:ext cx="0" cy="3048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495" name="Oval 95"/>
          <p:cNvSpPr>
            <a:spLocks noChangeArrowheads="1"/>
          </p:cNvSpPr>
          <p:nvPr/>
        </p:nvSpPr>
        <p:spPr bwMode="auto">
          <a:xfrm>
            <a:off x="6516216" y="3217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d</a:t>
            </a:r>
            <a:endParaRPr lang="en-US" altLang="zh-CN" sz="3600"/>
          </a:p>
        </p:txBody>
      </p:sp>
      <p:sp>
        <p:nvSpPr>
          <p:cNvPr id="102496" name="Oval 96"/>
          <p:cNvSpPr>
            <a:spLocks noChangeArrowheads="1"/>
          </p:cNvSpPr>
          <p:nvPr/>
        </p:nvSpPr>
        <p:spPr bwMode="auto">
          <a:xfrm>
            <a:off x="7583016" y="3217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k</a:t>
            </a:r>
            <a:endParaRPr lang="en-US" altLang="zh-CN" sz="3600"/>
          </a:p>
        </p:txBody>
      </p:sp>
      <p:sp>
        <p:nvSpPr>
          <p:cNvPr id="102497" name="Oval 97"/>
          <p:cNvSpPr>
            <a:spLocks noChangeArrowheads="1"/>
          </p:cNvSpPr>
          <p:nvPr/>
        </p:nvSpPr>
        <p:spPr bwMode="auto">
          <a:xfrm>
            <a:off x="7049616" y="3979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f</a:t>
            </a:r>
            <a:endParaRPr lang="en-US" altLang="zh-CN" sz="3600"/>
          </a:p>
        </p:txBody>
      </p:sp>
      <p:sp>
        <p:nvSpPr>
          <p:cNvPr id="102498" name="Oval 98"/>
          <p:cNvSpPr>
            <a:spLocks noChangeArrowheads="1"/>
          </p:cNvSpPr>
          <p:nvPr/>
        </p:nvSpPr>
        <p:spPr bwMode="auto">
          <a:xfrm>
            <a:off x="8116416" y="3979912"/>
            <a:ext cx="533400" cy="457200"/>
          </a:xfrm>
          <a:prstGeom prst="ellipse">
            <a:avLst/>
          </a:prstGeom>
          <a:solidFill>
            <a:schemeClr val="accent5">
              <a:lumMod val="40000"/>
              <a:lumOff val="60000"/>
            </a:schemeClr>
          </a:solidFill>
          <a:ln w="28575" cap="sq">
            <a:solidFill>
              <a:srgbClr val="00B0F0"/>
            </a:solidFill>
            <a:round/>
            <a:headEnd type="none" w="sm" len="sm"/>
            <a:tailEnd type="none" w="sm" len="sm"/>
          </a:ln>
          <a:effectLst/>
        </p:spPr>
        <p:txBody>
          <a:bodyPr wrap="none" anchor="ctr"/>
          <a:lstStyle/>
          <a:p>
            <a:pPr algn="ctr"/>
            <a:r>
              <a:rPr lang="en-US" altLang="zh-CN" sz="2800" b="1">
                <a:solidFill>
                  <a:srgbClr val="800000"/>
                </a:solidFill>
              </a:rPr>
              <a:t>e</a:t>
            </a:r>
            <a:endParaRPr lang="en-US" altLang="zh-CN" sz="3600"/>
          </a:p>
        </p:txBody>
      </p:sp>
      <p:sp>
        <p:nvSpPr>
          <p:cNvPr id="102499" name="Line 99"/>
          <p:cNvSpPr>
            <a:spLocks noChangeShapeType="1"/>
          </p:cNvSpPr>
          <p:nvPr/>
        </p:nvSpPr>
        <p:spPr bwMode="auto">
          <a:xfrm flipH="1">
            <a:off x="6821016" y="2760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500" name="Line 100"/>
          <p:cNvSpPr>
            <a:spLocks noChangeShapeType="1"/>
          </p:cNvSpPr>
          <p:nvPr/>
        </p:nvSpPr>
        <p:spPr bwMode="auto">
          <a:xfrm>
            <a:off x="7583016" y="2760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501" name="Line 101"/>
          <p:cNvSpPr>
            <a:spLocks noChangeShapeType="1"/>
          </p:cNvSpPr>
          <p:nvPr/>
        </p:nvSpPr>
        <p:spPr bwMode="auto">
          <a:xfrm flipH="1">
            <a:off x="7354416" y="3522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02502" name="Line 102"/>
          <p:cNvSpPr>
            <a:spLocks noChangeShapeType="1"/>
          </p:cNvSpPr>
          <p:nvPr/>
        </p:nvSpPr>
        <p:spPr bwMode="auto">
          <a:xfrm>
            <a:off x="8116416" y="3522712"/>
            <a:ext cx="228600" cy="457200"/>
          </a:xfrm>
          <a:prstGeom prst="line">
            <a:avLst/>
          </a:prstGeom>
          <a:noFill/>
          <a:ln w="57150" cap="sq">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2" name="标题 1"/>
          <p:cNvSpPr>
            <a:spLocks noGrp="1"/>
          </p:cNvSpPr>
          <p:nvPr>
            <p:ph type="title"/>
          </p:nvPr>
        </p:nvSpPr>
        <p:spPr/>
        <p:txBody>
          <a:bodyPr>
            <a:normAutofit/>
          </a:bodyPr>
          <a:lstStyle/>
          <a:p>
            <a:pPr algn="r"/>
            <a:r>
              <a:rPr lang="zh-CN" altLang="en-US" dirty="0">
                <a:latin typeface="+mn-lt"/>
                <a:ea typeface="宋体" panose="02010600030101010101" pitchFamily="2" charset="-122"/>
              </a:rPr>
              <a:t>例子：遍历</a:t>
            </a:r>
            <a:r>
              <a:rPr lang="en-US" altLang="en-US" dirty="0" err="1">
                <a:latin typeface="+mn-lt"/>
                <a:ea typeface="宋体" panose="02010600030101010101" pitchFamily="2" charset="-122"/>
              </a:rPr>
              <a:t>无向图</a:t>
            </a:r>
            <a:r>
              <a:rPr lang="en-US" altLang="en-US" dirty="0">
                <a:latin typeface="+mn-lt"/>
                <a:ea typeface="宋体" panose="02010600030101010101" pitchFamily="2" charset="-122"/>
              </a:rPr>
              <a:t>/ </a:t>
            </a:r>
            <a:r>
              <a:rPr lang="en-US" altLang="en-US" dirty="0" err="1">
                <a:latin typeface="+mn-lt"/>
                <a:ea typeface="宋体" panose="02010600030101010101" pitchFamily="2" charset="-122"/>
              </a:rPr>
              <a:t>深度优先搜索</a:t>
            </a:r>
            <a:endParaRPr lang="en-US" dirty="0">
              <a:latin typeface="+mn-lt"/>
              <a:ea typeface="宋体" panose="02010600030101010101" pitchFamily="2" charset="-122"/>
            </a:endParaRPr>
          </a:p>
        </p:txBody>
      </p:sp>
      <p:sp>
        <p:nvSpPr>
          <p:cNvPr id="3" name="文本框 2">
            <a:extLst>
              <a:ext uri="{FF2B5EF4-FFF2-40B4-BE49-F238E27FC236}">
                <a16:creationId xmlns:a16="http://schemas.microsoft.com/office/drawing/2014/main" id="{AFFC98B1-08D2-4CD2-8C8B-C650C4A9A8C2}"/>
              </a:ext>
            </a:extLst>
          </p:cNvPr>
          <p:cNvSpPr txBox="1"/>
          <p:nvPr/>
        </p:nvSpPr>
        <p:spPr>
          <a:xfrm>
            <a:off x="7603832" y="1302711"/>
            <a:ext cx="1585690" cy="584775"/>
          </a:xfrm>
          <a:prstGeom prst="rect">
            <a:avLst/>
          </a:prstGeom>
          <a:noFill/>
        </p:spPr>
        <p:txBody>
          <a:bodyPr wrap="none" rtlCol="0">
            <a:spAutoFit/>
          </a:bodyPr>
          <a:lstStyle/>
          <a:p>
            <a:r>
              <a:rPr lang="en-US" altLang="zh-CN" sz="3200" dirty="0">
                <a:solidFill>
                  <a:srgbClr val="FF6600"/>
                </a:solidFill>
              </a:rPr>
              <a:t>DFS tree</a:t>
            </a:r>
            <a:endParaRPr lang="zh-CN" altLang="en-US" sz="3200" dirty="0">
              <a:solidFill>
                <a:srgbClr val="FF6600"/>
              </a:solidFill>
            </a:endParaRPr>
          </a:p>
        </p:txBody>
      </p:sp>
    </p:spTree>
    <p:extLst>
      <p:ext uri="{BB962C8B-B14F-4D97-AF65-F5344CB8AC3E}">
        <p14:creationId xmlns:p14="http://schemas.microsoft.com/office/powerpoint/2010/main" val="208697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489"/>
                                        </p:tgtEl>
                                        <p:attrNameLst>
                                          <p:attrName>style.visibility</p:attrName>
                                        </p:attrNameLst>
                                      </p:cBhvr>
                                      <p:to>
                                        <p:strVal val="visible"/>
                                      </p:to>
                                    </p:set>
                                    <p:animEffect transition="in" filter="wipe(up)">
                                      <p:cBhvr>
                                        <p:cTn id="7" dur="500"/>
                                        <p:tgtEl>
                                          <p:spTgt spid="102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66"/>
                                        </p:tgtEl>
                                        <p:attrNameLst>
                                          <p:attrName>style.visibility</p:attrName>
                                        </p:attrNameLst>
                                      </p:cBhvr>
                                      <p:to>
                                        <p:strVal val="visible"/>
                                      </p:to>
                                    </p:set>
                                    <p:animEffect transition="in" filter="wipe(left)">
                                      <p:cBhvr>
                                        <p:cTn id="12" dur="500"/>
                                        <p:tgtEl>
                                          <p:spTgt spid="10246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2488"/>
                                        </p:tgtEl>
                                        <p:attrNameLst>
                                          <p:attrName>style.visibility</p:attrName>
                                        </p:attrNameLst>
                                      </p:cBhvr>
                                      <p:to>
                                        <p:strVal val="visible"/>
                                      </p:to>
                                    </p:set>
                                    <p:animEffect transition="in" filter="wipe(left)">
                                      <p:cBhvr>
                                        <p:cTn id="16" dur="500"/>
                                        <p:tgtEl>
                                          <p:spTgt spid="10248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2467"/>
                                        </p:tgtEl>
                                        <p:attrNameLst>
                                          <p:attrName>style.visibility</p:attrName>
                                        </p:attrNameLst>
                                      </p:cBhvr>
                                      <p:to>
                                        <p:strVal val="visible"/>
                                      </p:to>
                                    </p:set>
                                    <p:animEffect transition="in" filter="wipe(left)">
                                      <p:cBhvr>
                                        <p:cTn id="20" dur="500"/>
                                        <p:tgtEl>
                                          <p:spTgt spid="1024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2450"/>
                                        </p:tgtEl>
                                        <p:attrNameLst>
                                          <p:attrName>style.visibility</p:attrName>
                                        </p:attrNameLst>
                                      </p:cBhvr>
                                      <p:to>
                                        <p:strVal val="visible"/>
                                      </p:to>
                                    </p:set>
                                    <p:animEffect transition="in" filter="wipe(up)">
                                      <p:cBhvr>
                                        <p:cTn id="25" dur="500"/>
                                        <p:tgtEl>
                                          <p:spTgt spid="1024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2431"/>
                                        </p:tgtEl>
                                        <p:attrNameLst>
                                          <p:attrName>style.visibility</p:attrName>
                                        </p:attrNameLst>
                                      </p:cBhvr>
                                      <p:to>
                                        <p:strVal val="visible"/>
                                      </p:to>
                                    </p:set>
                                    <p:animEffect transition="in" filter="wipe(left)">
                                      <p:cBhvr>
                                        <p:cTn id="30" dur="500"/>
                                        <p:tgtEl>
                                          <p:spTgt spid="1024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2441"/>
                                        </p:tgtEl>
                                        <p:attrNameLst>
                                          <p:attrName>style.visibility</p:attrName>
                                        </p:attrNameLst>
                                      </p:cBhvr>
                                      <p:to>
                                        <p:strVal val="visible"/>
                                      </p:to>
                                    </p:set>
                                    <p:animEffect transition="in" filter="wipe(left)">
                                      <p:cBhvr>
                                        <p:cTn id="35" dur="500"/>
                                        <p:tgtEl>
                                          <p:spTgt spid="1024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2490"/>
                                        </p:tgtEl>
                                        <p:attrNameLst>
                                          <p:attrName>style.visibility</p:attrName>
                                        </p:attrNameLst>
                                      </p:cBhvr>
                                      <p:to>
                                        <p:strVal val="visible"/>
                                      </p:to>
                                    </p:set>
                                    <p:animEffect transition="in" filter="wipe(up)">
                                      <p:cBhvr>
                                        <p:cTn id="40" dur="500"/>
                                        <p:tgtEl>
                                          <p:spTgt spid="1024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2451"/>
                                        </p:tgtEl>
                                        <p:attrNameLst>
                                          <p:attrName>style.visibility</p:attrName>
                                        </p:attrNameLst>
                                      </p:cBhvr>
                                      <p:to>
                                        <p:strVal val="visible"/>
                                      </p:to>
                                    </p:set>
                                    <p:animEffect transition="in" filter="wipe(up)">
                                      <p:cBhvr>
                                        <p:cTn id="45" dur="500"/>
                                        <p:tgtEl>
                                          <p:spTgt spid="10245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02452"/>
                                        </p:tgtEl>
                                        <p:attrNameLst>
                                          <p:attrName>style.visibility</p:attrName>
                                        </p:attrNameLst>
                                      </p:cBhvr>
                                      <p:to>
                                        <p:strVal val="visible"/>
                                      </p:to>
                                    </p:set>
                                    <p:animEffect transition="in" filter="wipe(up)">
                                      <p:cBhvr>
                                        <p:cTn id="50" dur="500"/>
                                        <p:tgtEl>
                                          <p:spTgt spid="1024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433"/>
                                        </p:tgtEl>
                                        <p:attrNameLst>
                                          <p:attrName>style.visibility</p:attrName>
                                        </p:attrNameLst>
                                      </p:cBhvr>
                                      <p:to>
                                        <p:strVal val="visible"/>
                                      </p:to>
                                    </p:set>
                                    <p:animEffect transition="in" filter="wipe(left)">
                                      <p:cBhvr>
                                        <p:cTn id="55" dur="500"/>
                                        <p:tgtEl>
                                          <p:spTgt spid="10243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2442"/>
                                        </p:tgtEl>
                                        <p:attrNameLst>
                                          <p:attrName>style.visibility</p:attrName>
                                        </p:attrNameLst>
                                      </p:cBhvr>
                                      <p:to>
                                        <p:strVal val="visible"/>
                                      </p:to>
                                    </p:set>
                                    <p:animEffect transition="in" filter="wipe(left)">
                                      <p:cBhvr>
                                        <p:cTn id="60" dur="500"/>
                                        <p:tgtEl>
                                          <p:spTgt spid="1024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02491"/>
                                        </p:tgtEl>
                                        <p:attrNameLst>
                                          <p:attrName>style.visibility</p:attrName>
                                        </p:attrNameLst>
                                      </p:cBhvr>
                                      <p:to>
                                        <p:strVal val="visible"/>
                                      </p:to>
                                    </p:set>
                                    <p:animEffect transition="in" filter="wipe(up)">
                                      <p:cBhvr>
                                        <p:cTn id="65" dur="500"/>
                                        <p:tgtEl>
                                          <p:spTgt spid="10249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02492"/>
                                        </p:tgtEl>
                                        <p:attrNameLst>
                                          <p:attrName>style.visibility</p:attrName>
                                        </p:attrNameLst>
                                      </p:cBhvr>
                                      <p:to>
                                        <p:strVal val="visible"/>
                                      </p:to>
                                    </p:set>
                                    <p:animEffect transition="in" filter="wipe(up)">
                                      <p:cBhvr>
                                        <p:cTn id="70" dur="500"/>
                                        <p:tgtEl>
                                          <p:spTgt spid="10249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02453"/>
                                        </p:tgtEl>
                                        <p:attrNameLst>
                                          <p:attrName>style.visibility</p:attrName>
                                        </p:attrNameLst>
                                      </p:cBhvr>
                                      <p:to>
                                        <p:strVal val="visible"/>
                                      </p:to>
                                    </p:set>
                                    <p:animEffect transition="in" filter="wipe(up)">
                                      <p:cBhvr>
                                        <p:cTn id="75" dur="500"/>
                                        <p:tgtEl>
                                          <p:spTgt spid="10245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02454"/>
                                        </p:tgtEl>
                                        <p:attrNameLst>
                                          <p:attrName>style.visibility</p:attrName>
                                        </p:attrNameLst>
                                      </p:cBhvr>
                                      <p:to>
                                        <p:strVal val="visible"/>
                                      </p:to>
                                    </p:set>
                                    <p:animEffect transition="in" filter="wipe(left)">
                                      <p:cBhvr>
                                        <p:cTn id="80" dur="500"/>
                                        <p:tgtEl>
                                          <p:spTgt spid="10245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2438"/>
                                        </p:tgtEl>
                                        <p:attrNameLst>
                                          <p:attrName>style.visibility</p:attrName>
                                        </p:attrNameLst>
                                      </p:cBhvr>
                                      <p:to>
                                        <p:strVal val="visible"/>
                                      </p:to>
                                    </p:set>
                                    <p:animEffect transition="in" filter="wipe(left)">
                                      <p:cBhvr>
                                        <p:cTn id="85" dur="500"/>
                                        <p:tgtEl>
                                          <p:spTgt spid="10243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2443"/>
                                        </p:tgtEl>
                                        <p:attrNameLst>
                                          <p:attrName>style.visibility</p:attrName>
                                        </p:attrNameLst>
                                      </p:cBhvr>
                                      <p:to>
                                        <p:strVal val="visible"/>
                                      </p:to>
                                    </p:set>
                                    <p:animEffect transition="in" filter="wipe(left)">
                                      <p:cBhvr>
                                        <p:cTn id="90" dur="500"/>
                                        <p:tgtEl>
                                          <p:spTgt spid="10244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02494"/>
                                        </p:tgtEl>
                                        <p:attrNameLst>
                                          <p:attrName>style.visibility</p:attrName>
                                        </p:attrNameLst>
                                      </p:cBhvr>
                                      <p:to>
                                        <p:strVal val="visible"/>
                                      </p:to>
                                    </p:set>
                                    <p:animEffect transition="in" filter="wipe(up)">
                                      <p:cBhvr>
                                        <p:cTn id="95" dur="500"/>
                                        <p:tgtEl>
                                          <p:spTgt spid="10249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02493"/>
                                        </p:tgtEl>
                                        <p:attrNameLst>
                                          <p:attrName>style.visibility</p:attrName>
                                        </p:attrNameLst>
                                      </p:cBhvr>
                                      <p:to>
                                        <p:strVal val="visible"/>
                                      </p:to>
                                    </p:set>
                                    <p:animEffect transition="in" filter="wipe(up)">
                                      <p:cBhvr>
                                        <p:cTn id="100" dur="500"/>
                                        <p:tgtEl>
                                          <p:spTgt spid="1024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102455"/>
                                        </p:tgtEl>
                                        <p:attrNameLst>
                                          <p:attrName>style.visibility</p:attrName>
                                        </p:attrNameLst>
                                      </p:cBhvr>
                                      <p:to>
                                        <p:strVal val="visible"/>
                                      </p:to>
                                    </p:set>
                                    <p:animEffect transition="in" filter="wipe(down)">
                                      <p:cBhvr>
                                        <p:cTn id="105" dur="500"/>
                                        <p:tgtEl>
                                          <p:spTgt spid="10245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102462"/>
                                        </p:tgtEl>
                                        <p:attrNameLst>
                                          <p:attrName>style.visibility</p:attrName>
                                        </p:attrNameLst>
                                      </p:cBhvr>
                                      <p:to>
                                        <p:strVal val="visible"/>
                                      </p:to>
                                    </p:set>
                                    <p:animEffect transition="in" filter="wipe(down)">
                                      <p:cBhvr>
                                        <p:cTn id="110" dur="500"/>
                                        <p:tgtEl>
                                          <p:spTgt spid="10246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02434"/>
                                        </p:tgtEl>
                                        <p:attrNameLst>
                                          <p:attrName>style.visibility</p:attrName>
                                        </p:attrNameLst>
                                      </p:cBhvr>
                                      <p:to>
                                        <p:strVal val="visible"/>
                                      </p:to>
                                    </p:set>
                                    <p:animEffect transition="in" filter="wipe(left)">
                                      <p:cBhvr>
                                        <p:cTn id="115" dur="500"/>
                                        <p:tgtEl>
                                          <p:spTgt spid="10243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02444"/>
                                        </p:tgtEl>
                                        <p:attrNameLst>
                                          <p:attrName>style.visibility</p:attrName>
                                        </p:attrNameLst>
                                      </p:cBhvr>
                                      <p:to>
                                        <p:strVal val="visible"/>
                                      </p:to>
                                    </p:set>
                                    <p:animEffect transition="in" filter="wipe(left)">
                                      <p:cBhvr>
                                        <p:cTn id="120" dur="500"/>
                                        <p:tgtEl>
                                          <p:spTgt spid="102444"/>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02499"/>
                                        </p:tgtEl>
                                        <p:attrNameLst>
                                          <p:attrName>style.visibility</p:attrName>
                                        </p:attrNameLst>
                                      </p:cBhvr>
                                      <p:to>
                                        <p:strVal val="visible"/>
                                      </p:to>
                                    </p:set>
                                    <p:animEffect transition="in" filter="wipe(up)">
                                      <p:cBhvr>
                                        <p:cTn id="125" dur="500"/>
                                        <p:tgtEl>
                                          <p:spTgt spid="10249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102495"/>
                                        </p:tgtEl>
                                        <p:attrNameLst>
                                          <p:attrName>style.visibility</p:attrName>
                                        </p:attrNameLst>
                                      </p:cBhvr>
                                      <p:to>
                                        <p:strVal val="visible"/>
                                      </p:to>
                                    </p:set>
                                    <p:animEffect transition="in" filter="wipe(up)">
                                      <p:cBhvr>
                                        <p:cTn id="130" dur="500"/>
                                        <p:tgtEl>
                                          <p:spTgt spid="10249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102483"/>
                                        </p:tgtEl>
                                        <p:attrNameLst>
                                          <p:attrName>style.visibility</p:attrName>
                                        </p:attrNameLst>
                                      </p:cBhvr>
                                      <p:to>
                                        <p:strVal val="visible"/>
                                      </p:to>
                                    </p:set>
                                    <p:animEffect transition="in" filter="wipe(down)">
                                      <p:cBhvr>
                                        <p:cTn id="135" dur="500"/>
                                        <p:tgtEl>
                                          <p:spTgt spid="10248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02456"/>
                                        </p:tgtEl>
                                        <p:attrNameLst>
                                          <p:attrName>style.visibility</p:attrName>
                                        </p:attrNameLst>
                                      </p:cBhvr>
                                      <p:to>
                                        <p:strVal val="visible"/>
                                      </p:to>
                                    </p:set>
                                    <p:animEffect transition="in" filter="wipe(left)">
                                      <p:cBhvr>
                                        <p:cTn id="140" dur="500"/>
                                        <p:tgtEl>
                                          <p:spTgt spid="102456"/>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02457"/>
                                        </p:tgtEl>
                                        <p:attrNameLst>
                                          <p:attrName>style.visibility</p:attrName>
                                        </p:attrNameLst>
                                      </p:cBhvr>
                                      <p:to>
                                        <p:strVal val="visible"/>
                                      </p:to>
                                    </p:set>
                                    <p:animEffect transition="in" filter="wipe(left)">
                                      <p:cBhvr>
                                        <p:cTn id="145" dur="500"/>
                                        <p:tgtEl>
                                          <p:spTgt spid="102457"/>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02439"/>
                                        </p:tgtEl>
                                        <p:attrNameLst>
                                          <p:attrName>style.visibility</p:attrName>
                                        </p:attrNameLst>
                                      </p:cBhvr>
                                      <p:to>
                                        <p:strVal val="visible"/>
                                      </p:to>
                                    </p:set>
                                    <p:animEffect transition="in" filter="wipe(left)">
                                      <p:cBhvr>
                                        <p:cTn id="150" dur="500"/>
                                        <p:tgtEl>
                                          <p:spTgt spid="10243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02445"/>
                                        </p:tgtEl>
                                        <p:attrNameLst>
                                          <p:attrName>style.visibility</p:attrName>
                                        </p:attrNameLst>
                                      </p:cBhvr>
                                      <p:to>
                                        <p:strVal val="visible"/>
                                      </p:to>
                                    </p:set>
                                    <p:animEffect transition="in" filter="wipe(left)">
                                      <p:cBhvr>
                                        <p:cTn id="155" dur="500"/>
                                        <p:tgtEl>
                                          <p:spTgt spid="102445"/>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102500"/>
                                        </p:tgtEl>
                                        <p:attrNameLst>
                                          <p:attrName>style.visibility</p:attrName>
                                        </p:attrNameLst>
                                      </p:cBhvr>
                                      <p:to>
                                        <p:strVal val="visible"/>
                                      </p:to>
                                    </p:set>
                                    <p:animEffect transition="in" filter="wipe(up)">
                                      <p:cBhvr>
                                        <p:cTn id="160" dur="500"/>
                                        <p:tgtEl>
                                          <p:spTgt spid="10250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102496"/>
                                        </p:tgtEl>
                                        <p:attrNameLst>
                                          <p:attrName>style.visibility</p:attrName>
                                        </p:attrNameLst>
                                      </p:cBhvr>
                                      <p:to>
                                        <p:strVal val="visible"/>
                                      </p:to>
                                    </p:set>
                                    <p:animEffect transition="in" filter="wipe(up)">
                                      <p:cBhvr>
                                        <p:cTn id="165" dur="500"/>
                                        <p:tgtEl>
                                          <p:spTgt spid="102496"/>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102458"/>
                                        </p:tgtEl>
                                        <p:attrNameLst>
                                          <p:attrName>style.visibility</p:attrName>
                                        </p:attrNameLst>
                                      </p:cBhvr>
                                      <p:to>
                                        <p:strVal val="visible"/>
                                      </p:to>
                                    </p:set>
                                    <p:animEffect transition="in" filter="wipe(down)">
                                      <p:cBhvr>
                                        <p:cTn id="170" dur="500"/>
                                        <p:tgtEl>
                                          <p:spTgt spid="102458"/>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102459"/>
                                        </p:tgtEl>
                                        <p:attrNameLst>
                                          <p:attrName>style.visibility</p:attrName>
                                        </p:attrNameLst>
                                      </p:cBhvr>
                                      <p:to>
                                        <p:strVal val="visible"/>
                                      </p:to>
                                    </p:set>
                                    <p:animEffect transition="in" filter="wipe(down)">
                                      <p:cBhvr>
                                        <p:cTn id="175" dur="500"/>
                                        <p:tgtEl>
                                          <p:spTgt spid="102459"/>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02436"/>
                                        </p:tgtEl>
                                        <p:attrNameLst>
                                          <p:attrName>style.visibility</p:attrName>
                                        </p:attrNameLst>
                                      </p:cBhvr>
                                      <p:to>
                                        <p:strVal val="visible"/>
                                      </p:to>
                                    </p:set>
                                    <p:animEffect transition="in" filter="wipe(left)">
                                      <p:cBhvr>
                                        <p:cTn id="180" dur="500"/>
                                        <p:tgtEl>
                                          <p:spTgt spid="102436"/>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02446"/>
                                        </p:tgtEl>
                                        <p:attrNameLst>
                                          <p:attrName>style.visibility</p:attrName>
                                        </p:attrNameLst>
                                      </p:cBhvr>
                                      <p:to>
                                        <p:strVal val="visible"/>
                                      </p:to>
                                    </p:set>
                                    <p:animEffect transition="in" filter="wipe(left)">
                                      <p:cBhvr>
                                        <p:cTn id="185" dur="500"/>
                                        <p:tgtEl>
                                          <p:spTgt spid="102446"/>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102501"/>
                                        </p:tgtEl>
                                        <p:attrNameLst>
                                          <p:attrName>style.visibility</p:attrName>
                                        </p:attrNameLst>
                                      </p:cBhvr>
                                      <p:to>
                                        <p:strVal val="visible"/>
                                      </p:to>
                                    </p:set>
                                    <p:animEffect transition="in" filter="wipe(up)">
                                      <p:cBhvr>
                                        <p:cTn id="190" dur="500"/>
                                        <p:tgtEl>
                                          <p:spTgt spid="102501"/>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childTnLst>
                                    <p:set>
                                      <p:cBhvr>
                                        <p:cTn id="194" dur="1" fill="hold">
                                          <p:stCondLst>
                                            <p:cond delay="0"/>
                                          </p:stCondLst>
                                        </p:cTn>
                                        <p:tgtEl>
                                          <p:spTgt spid="102497"/>
                                        </p:tgtEl>
                                        <p:attrNameLst>
                                          <p:attrName>style.visibility</p:attrName>
                                        </p:attrNameLst>
                                      </p:cBhvr>
                                      <p:to>
                                        <p:strVal val="visible"/>
                                      </p:to>
                                    </p:set>
                                    <p:animEffect transition="in" filter="wipe(up)">
                                      <p:cBhvr>
                                        <p:cTn id="195" dur="500"/>
                                        <p:tgtEl>
                                          <p:spTgt spid="10249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102485"/>
                                        </p:tgtEl>
                                        <p:attrNameLst>
                                          <p:attrName>style.visibility</p:attrName>
                                        </p:attrNameLst>
                                      </p:cBhvr>
                                      <p:to>
                                        <p:strVal val="visible"/>
                                      </p:to>
                                    </p:set>
                                    <p:animEffect transition="in" filter="wipe(down)">
                                      <p:cBhvr>
                                        <p:cTn id="200" dur="500"/>
                                        <p:tgtEl>
                                          <p:spTgt spid="102485"/>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2" fill="hold" grpId="0" nodeType="clickEffect">
                                  <p:stCondLst>
                                    <p:cond delay="0"/>
                                  </p:stCondLst>
                                  <p:childTnLst>
                                    <p:set>
                                      <p:cBhvr>
                                        <p:cTn id="204" dur="1" fill="hold">
                                          <p:stCondLst>
                                            <p:cond delay="0"/>
                                          </p:stCondLst>
                                        </p:cTn>
                                        <p:tgtEl>
                                          <p:spTgt spid="102486"/>
                                        </p:tgtEl>
                                        <p:attrNameLst>
                                          <p:attrName>style.visibility</p:attrName>
                                        </p:attrNameLst>
                                      </p:cBhvr>
                                      <p:to>
                                        <p:strVal val="visible"/>
                                      </p:to>
                                    </p:set>
                                    <p:animEffect transition="in" filter="wipe(right)">
                                      <p:cBhvr>
                                        <p:cTn id="205" dur="500"/>
                                        <p:tgtEl>
                                          <p:spTgt spid="102486"/>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4" fill="hold" grpId="0" nodeType="clickEffect">
                                  <p:stCondLst>
                                    <p:cond delay="0"/>
                                  </p:stCondLst>
                                  <p:childTnLst>
                                    <p:set>
                                      <p:cBhvr>
                                        <p:cTn id="209" dur="1" fill="hold">
                                          <p:stCondLst>
                                            <p:cond delay="0"/>
                                          </p:stCondLst>
                                        </p:cTn>
                                        <p:tgtEl>
                                          <p:spTgt spid="102460"/>
                                        </p:tgtEl>
                                        <p:attrNameLst>
                                          <p:attrName>style.visibility</p:attrName>
                                        </p:attrNameLst>
                                      </p:cBhvr>
                                      <p:to>
                                        <p:strVal val="visible"/>
                                      </p:to>
                                    </p:set>
                                    <p:animEffect transition="in" filter="wipe(down)">
                                      <p:cBhvr>
                                        <p:cTn id="210" dur="500"/>
                                        <p:tgtEl>
                                          <p:spTgt spid="102460"/>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4" fill="hold" grpId="0" nodeType="clickEffect">
                                  <p:stCondLst>
                                    <p:cond delay="0"/>
                                  </p:stCondLst>
                                  <p:childTnLst>
                                    <p:set>
                                      <p:cBhvr>
                                        <p:cTn id="214" dur="1" fill="hold">
                                          <p:stCondLst>
                                            <p:cond delay="0"/>
                                          </p:stCondLst>
                                        </p:cTn>
                                        <p:tgtEl>
                                          <p:spTgt spid="102461"/>
                                        </p:tgtEl>
                                        <p:attrNameLst>
                                          <p:attrName>style.visibility</p:attrName>
                                        </p:attrNameLst>
                                      </p:cBhvr>
                                      <p:to>
                                        <p:strVal val="visible"/>
                                      </p:to>
                                    </p:set>
                                    <p:animEffect transition="in" filter="wipe(down)">
                                      <p:cBhvr>
                                        <p:cTn id="215" dur="500"/>
                                        <p:tgtEl>
                                          <p:spTgt spid="102461"/>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102435"/>
                                        </p:tgtEl>
                                        <p:attrNameLst>
                                          <p:attrName>style.visibility</p:attrName>
                                        </p:attrNameLst>
                                      </p:cBhvr>
                                      <p:to>
                                        <p:strVal val="visible"/>
                                      </p:to>
                                    </p:set>
                                    <p:animEffect transition="in" filter="wipe(left)">
                                      <p:cBhvr>
                                        <p:cTn id="220" dur="500"/>
                                        <p:tgtEl>
                                          <p:spTgt spid="102435"/>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102447"/>
                                        </p:tgtEl>
                                        <p:attrNameLst>
                                          <p:attrName>style.visibility</p:attrName>
                                        </p:attrNameLst>
                                      </p:cBhvr>
                                      <p:to>
                                        <p:strVal val="visible"/>
                                      </p:to>
                                    </p:set>
                                    <p:animEffect transition="in" filter="wipe(left)">
                                      <p:cBhvr>
                                        <p:cTn id="225" dur="500"/>
                                        <p:tgtEl>
                                          <p:spTgt spid="102447"/>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102502"/>
                                        </p:tgtEl>
                                        <p:attrNameLst>
                                          <p:attrName>style.visibility</p:attrName>
                                        </p:attrNameLst>
                                      </p:cBhvr>
                                      <p:to>
                                        <p:strVal val="visible"/>
                                      </p:to>
                                    </p:set>
                                    <p:animEffect transition="in" filter="wipe(up)">
                                      <p:cBhvr>
                                        <p:cTn id="230" dur="500"/>
                                        <p:tgtEl>
                                          <p:spTgt spid="102502"/>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102498"/>
                                        </p:tgtEl>
                                        <p:attrNameLst>
                                          <p:attrName>style.visibility</p:attrName>
                                        </p:attrNameLst>
                                      </p:cBhvr>
                                      <p:to>
                                        <p:strVal val="visible"/>
                                      </p:to>
                                    </p:set>
                                    <p:animEffect transition="in" filter="wipe(up)">
                                      <p:cBhvr>
                                        <p:cTn id="235" dur="500"/>
                                        <p:tgtEl>
                                          <p:spTgt spid="102498"/>
                                        </p:tgtEl>
                                      </p:cBhvr>
                                    </p:animEffec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2" presetClass="entr" presetSubtype="4" fill="hold" grpId="0" nodeType="clickEffect">
                                  <p:stCondLst>
                                    <p:cond delay="0"/>
                                  </p:stCondLst>
                                  <p:childTnLst>
                                    <p:set>
                                      <p:cBhvr>
                                        <p:cTn id="239" dur="1" fill="hold">
                                          <p:stCondLst>
                                            <p:cond delay="0"/>
                                          </p:stCondLst>
                                        </p:cTn>
                                        <p:tgtEl>
                                          <p:spTgt spid="102484"/>
                                        </p:tgtEl>
                                        <p:attrNameLst>
                                          <p:attrName>style.visibility</p:attrName>
                                        </p:attrNameLst>
                                      </p:cBhvr>
                                      <p:to>
                                        <p:strVal val="visible"/>
                                      </p:to>
                                    </p:set>
                                    <p:animEffect transition="in" filter="wipe(down)">
                                      <p:cBhvr>
                                        <p:cTn id="240" dur="500"/>
                                        <p:tgtEl>
                                          <p:spTgt spid="102484"/>
                                        </p:tgtEl>
                                      </p:cBhvr>
                                    </p:animEffec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3"/>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grpId="0" nodeType="clickEffect">
                                  <p:stCondLst>
                                    <p:cond delay="0"/>
                                  </p:stCondLst>
                                  <p:childTnLst>
                                    <p:set>
                                      <p:cBhvr>
                                        <p:cTn id="248" dur="1" fill="hold">
                                          <p:stCondLst>
                                            <p:cond delay="0"/>
                                          </p:stCondLst>
                                        </p:cTn>
                                        <p:tgtEl>
                                          <p:spTgt spid="102463"/>
                                        </p:tgtEl>
                                        <p:attrNameLst>
                                          <p:attrName>style.visibility</p:attrName>
                                        </p:attrNameLst>
                                      </p:cBhvr>
                                      <p:to>
                                        <p:strVal val="visible"/>
                                      </p:to>
                                    </p:set>
                                    <p:animEffect transition="in" filter="wipe(up)">
                                      <p:cBhvr>
                                        <p:cTn id="249" dur="500"/>
                                        <p:tgtEl>
                                          <p:spTgt spid="102463"/>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102432"/>
                                        </p:tgtEl>
                                        <p:attrNameLst>
                                          <p:attrName>style.visibility</p:attrName>
                                        </p:attrNameLst>
                                      </p:cBhvr>
                                      <p:to>
                                        <p:strVal val="visible"/>
                                      </p:to>
                                    </p:set>
                                    <p:animEffect transition="in" filter="wipe(left)">
                                      <p:cBhvr>
                                        <p:cTn id="254" dur="500"/>
                                        <p:tgtEl>
                                          <p:spTgt spid="102432"/>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2" presetClass="entr" presetSubtype="8" fill="hold" grpId="0" nodeType="clickEffect">
                                  <p:stCondLst>
                                    <p:cond delay="0"/>
                                  </p:stCondLst>
                                  <p:childTnLst>
                                    <p:set>
                                      <p:cBhvr>
                                        <p:cTn id="258" dur="1" fill="hold">
                                          <p:stCondLst>
                                            <p:cond delay="0"/>
                                          </p:stCondLst>
                                        </p:cTn>
                                        <p:tgtEl>
                                          <p:spTgt spid="102448"/>
                                        </p:tgtEl>
                                        <p:attrNameLst>
                                          <p:attrName>style.visibility</p:attrName>
                                        </p:attrNameLst>
                                      </p:cBhvr>
                                      <p:to>
                                        <p:strVal val="visible"/>
                                      </p:to>
                                    </p:set>
                                    <p:animEffect transition="in" filter="wipe(left)">
                                      <p:cBhvr>
                                        <p:cTn id="259" dur="500"/>
                                        <p:tgtEl>
                                          <p:spTgt spid="102448"/>
                                        </p:tgtEl>
                                      </p:cBhvr>
                                    </p:animEffec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2" presetClass="entr" presetSubtype="1" fill="hold" grpId="0" nodeType="clickEffect">
                                  <p:stCondLst>
                                    <p:cond delay="0"/>
                                  </p:stCondLst>
                                  <p:childTnLst>
                                    <p:set>
                                      <p:cBhvr>
                                        <p:cTn id="263" dur="1" fill="hold">
                                          <p:stCondLst>
                                            <p:cond delay="0"/>
                                          </p:stCondLst>
                                        </p:cTn>
                                        <p:tgtEl>
                                          <p:spTgt spid="102464"/>
                                        </p:tgtEl>
                                        <p:attrNameLst>
                                          <p:attrName>style.visibility</p:attrName>
                                        </p:attrNameLst>
                                      </p:cBhvr>
                                      <p:to>
                                        <p:strVal val="visible"/>
                                      </p:to>
                                    </p:set>
                                    <p:animEffect transition="in" filter="wipe(up)">
                                      <p:cBhvr>
                                        <p:cTn id="264" dur="500"/>
                                        <p:tgtEl>
                                          <p:spTgt spid="102464"/>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2" presetClass="entr" presetSubtype="8" fill="hold" grpId="0" nodeType="clickEffect">
                                  <p:stCondLst>
                                    <p:cond delay="0"/>
                                  </p:stCondLst>
                                  <p:childTnLst>
                                    <p:set>
                                      <p:cBhvr>
                                        <p:cTn id="268" dur="1" fill="hold">
                                          <p:stCondLst>
                                            <p:cond delay="0"/>
                                          </p:stCondLst>
                                        </p:cTn>
                                        <p:tgtEl>
                                          <p:spTgt spid="102465"/>
                                        </p:tgtEl>
                                        <p:attrNameLst>
                                          <p:attrName>style.visibility</p:attrName>
                                        </p:attrNameLst>
                                      </p:cBhvr>
                                      <p:to>
                                        <p:strVal val="visible"/>
                                      </p:to>
                                    </p:set>
                                    <p:animEffect transition="in" filter="wipe(left)">
                                      <p:cBhvr>
                                        <p:cTn id="269" dur="500"/>
                                        <p:tgtEl>
                                          <p:spTgt spid="102465"/>
                                        </p:tgtEl>
                                      </p:cBhvr>
                                    </p:animEffec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2" presetClass="entr" presetSubtype="8" fill="hold" grpId="0" nodeType="clickEffect">
                                  <p:stCondLst>
                                    <p:cond delay="0"/>
                                  </p:stCondLst>
                                  <p:childTnLst>
                                    <p:set>
                                      <p:cBhvr>
                                        <p:cTn id="273" dur="1" fill="hold">
                                          <p:stCondLst>
                                            <p:cond delay="0"/>
                                          </p:stCondLst>
                                        </p:cTn>
                                        <p:tgtEl>
                                          <p:spTgt spid="102437"/>
                                        </p:tgtEl>
                                        <p:attrNameLst>
                                          <p:attrName>style.visibility</p:attrName>
                                        </p:attrNameLst>
                                      </p:cBhvr>
                                      <p:to>
                                        <p:strVal val="visible"/>
                                      </p:to>
                                    </p:set>
                                    <p:animEffect transition="in" filter="wipe(left)">
                                      <p:cBhvr>
                                        <p:cTn id="274" dur="500"/>
                                        <p:tgtEl>
                                          <p:spTgt spid="102437"/>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102449"/>
                                        </p:tgtEl>
                                        <p:attrNameLst>
                                          <p:attrName>style.visibility</p:attrName>
                                        </p:attrNameLst>
                                      </p:cBhvr>
                                      <p:to>
                                        <p:strVal val="visible"/>
                                      </p:to>
                                    </p:set>
                                    <p:animEffect transition="in" filter="wipe(left)">
                                      <p:cBhvr>
                                        <p:cTn id="279" dur="500"/>
                                        <p:tgtEl>
                                          <p:spTgt spid="102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1" grpId="0" animBg="1" autoUpdateAnimBg="0"/>
      <p:bldP spid="102432" grpId="0" animBg="1" autoUpdateAnimBg="0"/>
      <p:bldP spid="102433" grpId="0" animBg="1" autoUpdateAnimBg="0"/>
      <p:bldP spid="102434" grpId="0" animBg="1" autoUpdateAnimBg="0"/>
      <p:bldP spid="102435" grpId="0" animBg="1" autoUpdateAnimBg="0"/>
      <p:bldP spid="102436" grpId="0" animBg="1" autoUpdateAnimBg="0"/>
      <p:bldP spid="102437" grpId="0" animBg="1" autoUpdateAnimBg="0"/>
      <p:bldP spid="102438" grpId="0" animBg="1" autoUpdateAnimBg="0"/>
      <p:bldP spid="102439" grpId="0" animBg="1" autoUpdateAnimBg="0"/>
      <p:bldP spid="102441" grpId="0" animBg="1" autoUpdateAnimBg="0"/>
      <p:bldP spid="102442" grpId="0" animBg="1" autoUpdateAnimBg="0"/>
      <p:bldP spid="102443" grpId="0" animBg="1" autoUpdateAnimBg="0"/>
      <p:bldP spid="102444" grpId="0" animBg="1" autoUpdateAnimBg="0"/>
      <p:bldP spid="102445" grpId="0" animBg="1" autoUpdateAnimBg="0"/>
      <p:bldP spid="102446" grpId="0" animBg="1" autoUpdateAnimBg="0"/>
      <p:bldP spid="102447" grpId="0" animBg="1" autoUpdateAnimBg="0"/>
      <p:bldP spid="102448" grpId="0" animBg="1" autoUpdateAnimBg="0"/>
      <p:bldP spid="102449" grpId="0" animBg="1" autoUpdateAnimBg="0"/>
      <p:bldP spid="102450" grpId="0" animBg="1" autoUpdateAnimBg="0"/>
      <p:bldP spid="102451" grpId="0" animBg="1"/>
      <p:bldP spid="102452" grpId="0" animBg="1" autoUpdateAnimBg="0"/>
      <p:bldP spid="102453" grpId="0" animBg="1"/>
      <p:bldP spid="102454" grpId="0" animBg="1" autoUpdateAnimBg="0"/>
      <p:bldP spid="102455" grpId="0" animBg="1"/>
      <p:bldP spid="102456" grpId="0" animBg="1"/>
      <p:bldP spid="102457" grpId="0" animBg="1" autoUpdateAnimBg="0"/>
      <p:bldP spid="102458" grpId="0" animBg="1"/>
      <p:bldP spid="102459" grpId="0" animBg="1" autoUpdateAnimBg="0"/>
      <p:bldP spid="102460" grpId="0" animBg="1"/>
      <p:bldP spid="102461" grpId="0" animBg="1" autoUpdateAnimBg="0"/>
      <p:bldP spid="102462" grpId="0" animBg="1" autoUpdateAnimBg="0"/>
      <p:bldP spid="102463" grpId="0" animBg="1" autoUpdateAnimBg="0"/>
      <p:bldP spid="102464" grpId="0" animBg="1"/>
      <p:bldP spid="102465" grpId="0" animBg="1" autoUpdateAnimBg="0"/>
      <p:bldP spid="102466" grpId="0" autoUpdateAnimBg="0"/>
      <p:bldP spid="102467" grpId="0" autoUpdateAnimBg="0"/>
      <p:bldP spid="102483" grpId="0" animBg="1"/>
      <p:bldP spid="102484" grpId="0" animBg="1"/>
      <p:bldP spid="102485" grpId="0" animBg="1"/>
      <p:bldP spid="102486" grpId="0" animBg="1"/>
      <p:bldP spid="102490" grpId="0" animBg="1" autoUpdateAnimBg="0"/>
      <p:bldP spid="102491" grpId="0" animBg="1"/>
      <p:bldP spid="102492" grpId="0" animBg="1" autoUpdateAnimBg="0"/>
      <p:bldP spid="102493" grpId="0" animBg="1" autoUpdateAnimBg="0"/>
      <p:bldP spid="102494" grpId="0" animBg="1"/>
      <p:bldP spid="102495" grpId="0" animBg="1" autoUpdateAnimBg="0"/>
      <p:bldP spid="102496" grpId="0" animBg="1" autoUpdateAnimBg="0"/>
      <p:bldP spid="102497" grpId="0" animBg="1" autoUpdateAnimBg="0"/>
      <p:bldP spid="102498" grpId="0" animBg="1" autoUpdateAnimBg="0"/>
      <p:bldP spid="102499" grpId="0" animBg="1"/>
      <p:bldP spid="102500" grpId="0" animBg="1"/>
      <p:bldP spid="102501" grpId="0" animBg="1"/>
      <p:bldP spid="102502" grpId="0" animBg="1"/>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12073</TotalTime>
  <Words>4252</Words>
  <Application>Microsoft Office PowerPoint</Application>
  <PresentationFormat>全屏显示(4:3)</PresentationFormat>
  <Paragraphs>635</Paragraphs>
  <Slides>37</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楷体_GB2312</vt:lpstr>
      <vt:lpstr>隶书</vt:lpstr>
      <vt:lpstr>宋体</vt:lpstr>
      <vt:lpstr>Arial</vt:lpstr>
      <vt:lpstr>Calibri</vt:lpstr>
      <vt:lpstr>Cambria Math</vt:lpstr>
      <vt:lpstr>Times New Roman</vt:lpstr>
      <vt:lpstr>Wingdings</vt:lpstr>
      <vt:lpstr>Office 主题</vt:lpstr>
      <vt:lpstr>第7章 图</vt:lpstr>
      <vt:lpstr>目录</vt:lpstr>
      <vt:lpstr>3. 图的遍历(Graph traversal)</vt:lpstr>
      <vt:lpstr>(正)邻接表</vt:lpstr>
      <vt:lpstr>3.1深度优先搜索(Depth First Search, DFS)</vt:lpstr>
      <vt:lpstr>DFS</vt:lpstr>
      <vt:lpstr>DFS的递归实现-I</vt:lpstr>
      <vt:lpstr>DFS的递归实现-II</vt:lpstr>
      <vt:lpstr>例子：遍历无向图/ 深度优先搜索</vt:lpstr>
      <vt:lpstr>DFS</vt:lpstr>
      <vt:lpstr>3.2 广度优先搜索 (Breadth First Search, BFS)</vt:lpstr>
      <vt:lpstr>例子：遍历有向图/广度优先搜索</vt:lpstr>
      <vt:lpstr>BFS的(非递归)实现-I</vt:lpstr>
      <vt:lpstr>BFS的(非递归)实现-II</vt:lpstr>
      <vt:lpstr>BFS 例子</vt:lpstr>
      <vt:lpstr>BFS的另一种(非递归)实现</vt:lpstr>
      <vt:lpstr>BFS的(非递归)实现-II</vt:lpstr>
      <vt:lpstr>3.3 图遍历的应用</vt:lpstr>
      <vt:lpstr>应用1：求从一顶点到另一顶点的一条简单路径</vt:lpstr>
      <vt:lpstr>PowerPoint 演示文稿</vt:lpstr>
      <vt:lpstr>应用2：求两个顶点之间的一条最短路径</vt:lpstr>
      <vt:lpstr>求顶点3至顶点5的一条最短路径</vt:lpstr>
      <vt:lpstr>PowerPoint 演示文稿</vt:lpstr>
      <vt:lpstr>PowerPoint 演示文稿</vt:lpstr>
      <vt:lpstr>4. 图的顶点排序：拓扑排序</vt:lpstr>
      <vt:lpstr>集合上的关系</vt:lpstr>
      <vt:lpstr>AOV网</vt:lpstr>
      <vt:lpstr>DAG/AOV网的拓扑排序</vt:lpstr>
      <vt:lpstr>图的顶点排序：拓扑排序</vt:lpstr>
      <vt:lpstr>拓扑排序算法</vt:lpstr>
      <vt:lpstr>算法实现-数据结构</vt:lpstr>
      <vt:lpstr>PowerPoint 演示文稿</vt:lpstr>
      <vt:lpstr>拓扑排序：算法时间复杂度分析</vt:lpstr>
      <vt:lpstr>拓扑排序实例</vt:lpstr>
      <vt:lpstr>拓扑排序应用</vt:lpstr>
      <vt:lpstr>PowerPoint 演示文稿</vt:lpstr>
      <vt:lpstr>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首赫 朱</cp:lastModifiedBy>
  <cp:revision>584</cp:revision>
  <cp:lastPrinted>2017-04-23T01:14:39Z</cp:lastPrinted>
  <dcterms:created xsi:type="dcterms:W3CDTF">2015-07-19T09:35:25Z</dcterms:created>
  <dcterms:modified xsi:type="dcterms:W3CDTF">2025-04-16T01:39:25Z</dcterms:modified>
</cp:coreProperties>
</file>