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56" r:id="rId2"/>
    <p:sldId id="370" r:id="rId3"/>
    <p:sldId id="436" r:id="rId4"/>
    <p:sldId id="432" r:id="rId5"/>
    <p:sldId id="433" r:id="rId6"/>
    <p:sldId id="293" r:id="rId7"/>
    <p:sldId id="294" r:id="rId8"/>
    <p:sldId id="434" r:id="rId9"/>
    <p:sldId id="297" r:id="rId10"/>
    <p:sldId id="422" r:id="rId11"/>
    <p:sldId id="372" r:id="rId12"/>
    <p:sldId id="373" r:id="rId13"/>
    <p:sldId id="374" r:id="rId14"/>
    <p:sldId id="375" r:id="rId15"/>
    <p:sldId id="412" r:id="rId16"/>
    <p:sldId id="428" r:id="rId17"/>
    <p:sldId id="413" r:id="rId18"/>
    <p:sldId id="414" r:id="rId19"/>
    <p:sldId id="429" r:id="rId20"/>
    <p:sldId id="427" r:id="rId21"/>
    <p:sldId id="439" r:id="rId22"/>
    <p:sldId id="309" r:id="rId23"/>
    <p:sldId id="307" r:id="rId24"/>
    <p:sldId id="378" r:id="rId25"/>
    <p:sldId id="379" r:id="rId26"/>
    <p:sldId id="381" r:id="rId27"/>
    <p:sldId id="405" r:id="rId28"/>
    <p:sldId id="389" r:id="rId29"/>
    <p:sldId id="392" r:id="rId30"/>
    <p:sldId id="390" r:id="rId31"/>
    <p:sldId id="391" r:id="rId32"/>
    <p:sldId id="310" r:id="rId33"/>
    <p:sldId id="406" r:id="rId34"/>
    <p:sldId id="398" r:id="rId35"/>
    <p:sldId id="311" r:id="rId36"/>
    <p:sldId id="312" r:id="rId37"/>
    <p:sldId id="313" r:id="rId38"/>
    <p:sldId id="407" r:id="rId39"/>
    <p:sldId id="408" r:id="rId40"/>
    <p:sldId id="409" r:id="rId41"/>
    <p:sldId id="410" r:id="rId42"/>
    <p:sldId id="411" r:id="rId43"/>
    <p:sldId id="395" r:id="rId44"/>
    <p:sldId id="322" r:id="rId45"/>
    <p:sldId id="394" r:id="rId46"/>
    <p:sldId id="386" r:id="rId47"/>
    <p:sldId id="337" r:id="rId48"/>
    <p:sldId id="338" r:id="rId49"/>
    <p:sldId id="339" r:id="rId50"/>
    <p:sldId id="340" r:id="rId51"/>
    <p:sldId id="341" r:id="rId52"/>
    <p:sldId id="342" r:id="rId53"/>
    <p:sldId id="343" r:id="rId54"/>
    <p:sldId id="437" r:id="rId55"/>
    <p:sldId id="438" r:id="rId56"/>
    <p:sldId id="344" r:id="rId57"/>
    <p:sldId id="387" r:id="rId58"/>
    <p:sldId id="431" r:id="rId59"/>
    <p:sldId id="440" r:id="rId60"/>
    <p:sldId id="442" r:id="rId61"/>
    <p:sldId id="441" r:id="rId62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" initials="jbh" lastIdx="1" clrIdx="0">
    <p:extLst>
      <p:ext uri="{19B8F6BF-5375-455C-9EA6-DF929625EA0E}">
        <p15:presenceInfo xmlns:p15="http://schemas.microsoft.com/office/powerpoint/2012/main" userId="unknow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33CC33"/>
    <a:srgbClr val="FF9900"/>
    <a:srgbClr val="7010FC"/>
    <a:srgbClr val="FFFFCC"/>
    <a:srgbClr val="CCFFFF"/>
    <a:srgbClr val="83B5ED"/>
    <a:srgbClr val="B4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83003" autoAdjust="0"/>
  </p:normalViewPr>
  <p:slideViewPr>
    <p:cSldViewPr>
      <p:cViewPr varScale="1">
        <p:scale>
          <a:sx n="79" d="100"/>
          <a:sy n="79" d="100"/>
        </p:scale>
        <p:origin x="196" y="96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66" d="100"/>
        <a:sy n="66" d="100"/>
      </p:scale>
      <p:origin x="0" y="-29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6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B2F0E-1649-4FDB-9622-A4547210FD41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6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205BD-19C3-4645-B041-0D369F844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6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49429-7AEC-40B9-B018-84F7C02F90AD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5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6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1643A-76C6-4418-8C90-D4A34E5575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0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93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78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47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94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114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339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63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53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全局变量</a:t>
            </a:r>
            <a:r>
              <a:rPr lang="en-US" altLang="zh-CN" dirty="0"/>
              <a:t>finished</a:t>
            </a:r>
            <a:r>
              <a:rPr lang="zh-CN" altLang="en-US"/>
              <a:t>， </a:t>
            </a:r>
            <a:r>
              <a:rPr lang="en-US" altLang="zh-CN"/>
              <a:t>count</a:t>
            </a:r>
          </a:p>
          <a:p>
            <a:r>
              <a:rPr lang="zh-CN" altLang="en-US"/>
              <a:t>这个</a:t>
            </a:r>
            <a:r>
              <a:rPr lang="en-US" altLang="zh-CN"/>
              <a:t>DFS</a:t>
            </a:r>
            <a:r>
              <a:rPr lang="zh-CN" altLang="en-US"/>
              <a:t>是</a:t>
            </a:r>
            <a:r>
              <a:rPr lang="en-US" altLang="zh-CN"/>
              <a:t>OLgraph</a:t>
            </a:r>
            <a:r>
              <a:rPr lang="zh-CN" altLang="en-US"/>
              <a:t>下的深度优先遍历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71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输入：</a:t>
            </a:r>
            <a:r>
              <a:rPr lang="en-US" dirty="0"/>
              <a:t>5 5 </a:t>
            </a:r>
            <a:r>
              <a:rPr lang="en-US" altLang="zh-CN" dirty="0"/>
              <a:t>AB BC CA DE ED</a:t>
            </a:r>
          </a:p>
          <a:p>
            <a:r>
              <a:rPr lang="zh-CN" altLang="en-US" dirty="0"/>
              <a:t>输出：第一个连通分量 </a:t>
            </a:r>
            <a:r>
              <a:rPr lang="en-US" altLang="zh-CN" dirty="0"/>
              <a:t>34</a:t>
            </a:r>
            <a:r>
              <a:rPr lang="zh-CN" altLang="en-US" dirty="0"/>
              <a:t>，二</a:t>
            </a:r>
            <a:r>
              <a:rPr lang="en-US" altLang="zh-CN" dirty="0"/>
              <a:t>…021</a:t>
            </a:r>
          </a:p>
          <a:p>
            <a:r>
              <a:rPr lang="zh-CN" altLang="en-US" dirty="0"/>
              <a:t>输入：</a:t>
            </a:r>
            <a:r>
              <a:rPr lang="en-US" dirty="0"/>
              <a:t>5 3 </a:t>
            </a:r>
            <a:r>
              <a:rPr lang="en-US" altLang="zh-CN" dirty="0"/>
              <a:t>AB BC DE</a:t>
            </a:r>
          </a:p>
          <a:p>
            <a:r>
              <a:rPr lang="zh-CN" altLang="en-US" dirty="0"/>
              <a:t>输出：第一个连通分量 </a:t>
            </a:r>
            <a:r>
              <a:rPr lang="en-US" altLang="zh-CN" dirty="0"/>
              <a:t>3</a:t>
            </a:r>
            <a:r>
              <a:rPr lang="zh-CN" altLang="en-US" dirty="0"/>
              <a:t>，二 </a:t>
            </a:r>
            <a:r>
              <a:rPr lang="en-US" altLang="zh-CN" dirty="0"/>
              <a:t>4 </a:t>
            </a:r>
            <a:r>
              <a:rPr lang="zh-CN" altLang="en-US" dirty="0"/>
              <a:t>三</a:t>
            </a:r>
            <a:r>
              <a:rPr lang="en-US" altLang="zh-CN" dirty="0"/>
              <a:t>0 </a:t>
            </a:r>
            <a:r>
              <a:rPr lang="zh-CN" altLang="en-US" dirty="0"/>
              <a:t>四 </a:t>
            </a:r>
            <a:r>
              <a:rPr lang="en-US" altLang="zh-CN" dirty="0"/>
              <a:t>1 </a:t>
            </a:r>
            <a:r>
              <a:rPr lang="zh-CN" altLang="en-US" dirty="0"/>
              <a:t>五 </a:t>
            </a:r>
            <a:r>
              <a:rPr lang="en-US" altLang="zh-CN" dirty="0"/>
              <a:t>2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69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从根结点开始，一个结点一个结点的分析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根结点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有两个分支，去掉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，图变成了两个连通分量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加边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，则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不是关节点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36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990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从图的角度：</a:t>
            </a:r>
            <a:r>
              <a:rPr lang="en-US" altLang="zh-CN" dirty="0"/>
              <a:t>v</a:t>
            </a:r>
            <a:r>
              <a:rPr lang="zh-CN" altLang="en-US" dirty="0"/>
              <a:t>的邻接点为</a:t>
            </a:r>
            <a:r>
              <a:rPr lang="en-US" altLang="zh-CN" dirty="0"/>
              <a:t>k</a:t>
            </a:r>
            <a:r>
              <a:rPr lang="zh-CN" altLang="en-US" dirty="0"/>
              <a:t>和</a:t>
            </a:r>
            <a:r>
              <a:rPr lang="en-US" altLang="zh-CN" dirty="0"/>
              <a:t>w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但图遍历时，先访问了</a:t>
            </a:r>
            <a:r>
              <a:rPr lang="en-US" altLang="zh-CN" dirty="0"/>
              <a:t>k</a:t>
            </a:r>
            <a:r>
              <a:rPr lang="zh-CN" altLang="en-US" dirty="0"/>
              <a:t>，然后是</a:t>
            </a:r>
            <a:r>
              <a:rPr lang="en-US" altLang="zh-CN" dirty="0"/>
              <a:t>v</a:t>
            </a:r>
            <a:r>
              <a:rPr lang="zh-CN" altLang="en-US" dirty="0"/>
              <a:t>，然后是</a:t>
            </a:r>
            <a:r>
              <a:rPr lang="en-US" altLang="zh-CN" dirty="0"/>
              <a:t>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594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>
                <a:solidFill>
                  <a:srgbClr val="993300"/>
                </a:solidFill>
                <a:ea typeface="+mn-ea"/>
              </a:rPr>
              <a:t>visited[v]&lt;=low[w]</a:t>
            </a:r>
            <a:r>
              <a:rPr lang="zh-CN" altLang="en-US" sz="1200" b="1">
                <a:solidFill>
                  <a:srgbClr val="993300"/>
                </a:solidFill>
                <a:ea typeface="+mn-ea"/>
              </a:rPr>
              <a:t>，则</a:t>
            </a:r>
            <a:r>
              <a:rPr lang="en-US" altLang="zh-CN" sz="1200" b="1">
                <a:solidFill>
                  <a:srgbClr val="993300"/>
                </a:solidFill>
                <a:ea typeface="+mn-ea"/>
              </a:rPr>
              <a:t>v</a:t>
            </a:r>
            <a:r>
              <a:rPr lang="zh-CN" altLang="en-US" sz="1200" b="1">
                <a:solidFill>
                  <a:srgbClr val="993300"/>
                </a:solidFill>
                <a:ea typeface="+mn-ea"/>
              </a:rPr>
              <a:t>是关节点</a:t>
            </a:r>
            <a:endParaRPr lang="en-US" altLang="zh-CN" sz="1200" b="1">
              <a:solidFill>
                <a:srgbClr val="993300"/>
              </a:solidFill>
              <a:ea typeface="+mn-e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>
                <a:solidFill>
                  <a:srgbClr val="993300"/>
                </a:solidFill>
                <a:ea typeface="+mn-ea"/>
              </a:rPr>
              <a:t>举例：</a:t>
            </a:r>
            <a:r>
              <a:rPr lang="en-US" altLang="zh-CN" sz="1200" b="1">
                <a:solidFill>
                  <a:srgbClr val="993300"/>
                </a:solidFill>
                <a:ea typeface="+mn-ea"/>
              </a:rPr>
              <a:t>c</a:t>
            </a:r>
            <a:r>
              <a:rPr lang="zh-CN" altLang="en-US" sz="1200" b="1">
                <a:solidFill>
                  <a:srgbClr val="993300"/>
                </a:solidFill>
                <a:ea typeface="+mn-ea"/>
              </a:rPr>
              <a:t>结点，</a:t>
            </a:r>
            <a:r>
              <a:rPr lang="en-US" altLang="zh-CN" sz="1200" b="1">
                <a:solidFill>
                  <a:srgbClr val="993300"/>
                </a:solidFill>
                <a:ea typeface="+mn-ea"/>
              </a:rPr>
              <a:t>d</a:t>
            </a:r>
            <a:r>
              <a:rPr lang="zh-CN" altLang="en-US" sz="1200" b="1">
                <a:solidFill>
                  <a:srgbClr val="993300"/>
                </a:solidFill>
                <a:ea typeface="+mn-ea"/>
              </a:rPr>
              <a:t>结点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30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若</a:t>
            </a:r>
            <a:r>
              <a:rPr lang="en-US" altLang="zh-CN" sz="1200" dirty="0"/>
              <a:t>low[w]≥visited[v]</a:t>
            </a:r>
            <a:r>
              <a:rPr lang="zh-CN" altLang="en-US" sz="1200" dirty="0"/>
              <a:t>，则</a:t>
            </a:r>
            <a:r>
              <a:rPr lang="en-US" altLang="zh-CN" sz="1200" dirty="0"/>
              <a:t>v</a:t>
            </a:r>
            <a:r>
              <a:rPr lang="zh-CN" altLang="en-US" sz="1200" dirty="0"/>
              <a:t>是关节点</a:t>
            </a:r>
            <a:endParaRPr lang="en-US" altLang="zh-CN" sz="1200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765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037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80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3697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问题建模：带权的完全图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051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Cayley </a:t>
            </a:r>
            <a:r>
              <a:rPr lang="zh-CN" altLang="en-US"/>
              <a:t>凯利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217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220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21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490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寻找连接两个顶点集合（即，</a:t>
            </a:r>
            <a:r>
              <a:rPr lang="en-US" altLang="zh-CN" dirty="0"/>
              <a:t>V-U</a:t>
            </a:r>
            <a:r>
              <a:rPr lang="zh-CN" altLang="en-US" dirty="0"/>
              <a:t>，</a:t>
            </a:r>
            <a:r>
              <a:rPr lang="en-US" altLang="zh-CN" dirty="0"/>
              <a:t>U</a:t>
            </a:r>
            <a:r>
              <a:rPr lang="zh-CN" altLang="en-US" dirty="0"/>
              <a:t>）的最短的边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830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 7 11 0</a:t>
            </a:r>
          </a:p>
          <a:p>
            <a:r>
              <a:rPr lang="en-US" dirty="0"/>
              <a:t>//0 1 19 0 4 14 0 6 18 1 2 5 1 3 7 1 4 12 2 3 3 3 4 8 3 5 21 4 6 16 5 6 27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935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如果需要存储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，那么，</a:t>
            </a:r>
            <a:r>
              <a:rPr lang="en-US" altLang="zh-CN" sz="1200" dirty="0" err="1"/>
              <a:t>MSTByPRIM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函数需要 返回</a:t>
            </a:r>
            <a:r>
              <a:rPr lang="en-US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MSTEdge</a:t>
            </a:r>
            <a:endParaRPr lang="en-US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两个顶点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若不连通，那么，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g-&gt;A[</a:t>
            </a:r>
            <a:r>
              <a:rPr lang="en-US" altLang="zh-CN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][j] = MAX_WEIGHT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729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如果需要存储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MST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，那么，</a:t>
            </a:r>
            <a:r>
              <a:rPr lang="en-US" altLang="zh-CN" sz="1200" dirty="0" err="1"/>
              <a:t>MSTByPRIM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函数需要 返回</a:t>
            </a:r>
            <a:r>
              <a:rPr lang="en-US" alt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MSTEdge</a:t>
            </a:r>
            <a:endParaRPr lang="en-US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dirty="0"/>
          </a:p>
          <a:p>
            <a:r>
              <a:rPr lang="en-US" altLang="zh-CN" dirty="0"/>
              <a:t>MST</a:t>
            </a:r>
            <a:r>
              <a:rPr lang="zh-CN" altLang="en-US" dirty="0"/>
              <a:t>新增边</a:t>
            </a:r>
            <a:r>
              <a:rPr lang="zh-CN" altLang="en-US"/>
              <a:t>为 </a:t>
            </a:r>
            <a:endParaRPr lang="en-US" altLang="zh-CN"/>
          </a:p>
          <a:p>
            <a:r>
              <a:rPr lang="en-US" altLang="zh-CN"/>
              <a:t>closedge[k].adjvex//closedge</a:t>
            </a:r>
            <a:r>
              <a:rPr lang="zh-CN" altLang="en-US"/>
              <a:t>记录的与</a:t>
            </a:r>
            <a:r>
              <a:rPr lang="en-US" altLang="zh-CN"/>
              <a:t>k</a:t>
            </a:r>
            <a:r>
              <a:rPr lang="zh-CN" altLang="en-US"/>
              <a:t>相连的那个顶点</a:t>
            </a:r>
            <a:r>
              <a:rPr lang="en-US" altLang="zh-CN"/>
              <a:t>, </a:t>
            </a:r>
            <a:r>
              <a:rPr lang="zh-CN" altLang="en-US"/>
              <a:t>顶点数组</a:t>
            </a:r>
            <a:r>
              <a:rPr lang="en-US" altLang="zh-CN"/>
              <a:t>g-</a:t>
            </a:r>
            <a:r>
              <a:rPr lang="en-US" altLang="zh-CN" dirty="0"/>
              <a:t>&gt;</a:t>
            </a:r>
            <a:r>
              <a:rPr lang="en-US" altLang="zh-CN" dirty="0" err="1"/>
              <a:t>vexs</a:t>
            </a:r>
            <a:r>
              <a:rPr lang="en-US" altLang="zh-CN" dirty="0"/>
              <a:t>[k]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43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385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28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j++</a:t>
            </a:r>
            <a:r>
              <a:rPr lang="zh-CN" altLang="en-US" dirty="0"/>
              <a:t>：准备取下一条权值小的边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67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也叫：不相交集</a:t>
            </a:r>
            <a:r>
              <a:rPr lang="en-US" altLang="zh-CN" dirty="0"/>
              <a:t>(Disjoint Set)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71532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/>
              <a:t>u</a:t>
            </a:r>
            <a:r>
              <a:rPr lang="zh-CN" altLang="en-US" b="0" dirty="0"/>
              <a:t>的孩子少，则将</a:t>
            </a:r>
            <a:r>
              <a:rPr lang="en-US" altLang="zh-CN" b="0" dirty="0"/>
              <a:t>u</a:t>
            </a:r>
            <a:r>
              <a:rPr lang="zh-CN" altLang="en-US" b="0" dirty="0"/>
              <a:t>合并到 孩子多的树即</a:t>
            </a:r>
            <a:r>
              <a:rPr lang="en-US" altLang="zh-CN" b="0" dirty="0"/>
              <a:t>v</a:t>
            </a:r>
            <a:r>
              <a:rPr lang="zh-CN" altLang="en-US" b="0" dirty="0"/>
              <a:t>中</a:t>
            </a:r>
            <a:endParaRPr 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2A1643A-76C6-4418-8C90-D4A34E5575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9030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4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923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From </a:t>
            </a:r>
            <a:r>
              <a:rPr lang="zh-CN" altLang="en-US" dirty="0"/>
              <a:t>算法导论</a:t>
            </a:r>
            <a:endParaRPr lang="en-US" altLang="zh-CN" dirty="0"/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计算机软件的任务：要解决的问题，设计一个算法，用程序实现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算法的设计：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有些套路如贪心、分治、回溯；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(2)(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通过一些定理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性质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证明其正确性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程序表达：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核心和辅助的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数据结构，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(2)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给出程序的时间复杂度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656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组合数学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612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生成树：连通分量的极小连通子图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53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30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04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zh-CN" altLang="en-US" dirty="0">
                <a:solidFill>
                  <a:srgbClr val="C00000"/>
                </a:solidFill>
              </a:rPr>
              <a:t>，存放 生成森林：</a:t>
            </a:r>
            <a:r>
              <a:rPr lang="en-US" altLang="zh-CN" dirty="0"/>
              <a:t>(</a:t>
            </a:r>
            <a:r>
              <a:rPr lang="zh-CN" altLang="en-US" dirty="0"/>
              <a:t>最左</a:t>
            </a:r>
            <a:r>
              <a:rPr lang="en-US" altLang="zh-CN" dirty="0"/>
              <a:t>)</a:t>
            </a:r>
            <a:r>
              <a:rPr lang="zh-CN" altLang="en-US" dirty="0"/>
              <a:t>孩子</a:t>
            </a:r>
            <a:r>
              <a:rPr lang="en-US" altLang="zh-CN" dirty="0"/>
              <a:t>(</a:t>
            </a:r>
            <a:r>
              <a:rPr lang="zh-CN" altLang="en-US" dirty="0"/>
              <a:t>右</a:t>
            </a:r>
            <a:r>
              <a:rPr lang="en-US" altLang="zh-CN" dirty="0"/>
              <a:t>)</a:t>
            </a:r>
            <a:r>
              <a:rPr lang="zh-CN" altLang="en-US" dirty="0"/>
              <a:t>兄弟链表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q</a:t>
            </a:r>
            <a:r>
              <a:rPr lang="zh-CN" altLang="en-US" dirty="0">
                <a:solidFill>
                  <a:srgbClr val="C00000"/>
                </a:solidFill>
              </a:rPr>
              <a:t>，工作指针，指示当前生成树的根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37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一开始</a:t>
            </a:r>
            <a:r>
              <a:rPr lang="en-US" altLang="zh-CN" dirty="0"/>
              <a:t>q</a:t>
            </a:r>
            <a:r>
              <a:rPr lang="zh-CN" altLang="en-US" dirty="0"/>
              <a:t>指向</a:t>
            </a:r>
            <a:r>
              <a:rPr lang="en-US" altLang="zh-CN" dirty="0"/>
              <a:t>A</a:t>
            </a:r>
            <a:r>
              <a:rPr lang="zh-CN" altLang="en-US" dirty="0"/>
              <a:t>，然后，</a:t>
            </a:r>
            <a:r>
              <a:rPr lang="en-US" altLang="zh-CN" dirty="0"/>
              <a:t>q</a:t>
            </a:r>
            <a:r>
              <a:rPr lang="zh-CN" altLang="en-US" dirty="0"/>
              <a:t>指向</a:t>
            </a:r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1643A-76C6-4418-8C90-D4A34E5575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0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165304"/>
          </a:xfrm>
        </p:spPr>
        <p:txBody>
          <a:bodyPr/>
          <a:lstStyle>
            <a:lvl1pPr>
              <a:defRPr>
                <a:latin typeface="+mn-lt"/>
                <a:ea typeface="+mn-ea"/>
              </a:defRPr>
            </a:lvl1pPr>
            <a:lvl2pPr>
              <a:defRPr>
                <a:latin typeface="+mn-lt"/>
                <a:ea typeface="+mn-ea"/>
              </a:defRPr>
            </a:lvl2pPr>
            <a:lvl3pPr>
              <a:defRPr>
                <a:latin typeface="+mn-lt"/>
                <a:ea typeface="+mn-ea"/>
              </a:defRPr>
            </a:lvl3pPr>
            <a:lvl4pPr>
              <a:defRPr>
                <a:latin typeface="+mn-lt"/>
                <a:ea typeface="+mn-ea"/>
              </a:defRPr>
            </a:lvl4pPr>
            <a:lvl5pPr>
              <a:defRPr>
                <a:latin typeface="+mn-lt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8720"/>
            <a:ext cx="4038600" cy="58326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72008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89A4FBB-8608-4DA1-9CC7-2B93F4B6FB74}" type="datetime1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9BC0FD3-7E1B-464B-91E3-271B2FD6D44F}" type="datetime1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3EFA495-27E1-4B80-A733-DA8F705253CF}" type="datetime1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10FAE-EBAA-4484-AB98-8A8084DD7BBD}" type="datetime1">
              <a:rPr lang="zh-CN" altLang="en-US" smtClean="0"/>
              <a:t>2025/4/21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692696"/>
            <a:ext cx="8229600" cy="616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48464" y="6492875"/>
            <a:ext cx="395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n-lt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01A1430-E92D-4C95-A273-D1993397DA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697"/>
          <a:stretch/>
        </p:blipFill>
        <p:spPr>
          <a:xfrm>
            <a:off x="20" y="10"/>
            <a:ext cx="5650972" cy="68579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97955" y="723793"/>
            <a:ext cx="2532887" cy="3708895"/>
          </a:xfrm>
          <a:noFill/>
        </p:spPr>
        <p:txBody>
          <a:bodyPr>
            <a:normAutofit/>
          </a:bodyPr>
          <a:lstStyle/>
          <a:p>
            <a:pPr algn="l"/>
            <a:r>
              <a:rPr lang="zh-CN" altLang="en-US" sz="4800" dirty="0"/>
              <a:t>第</a:t>
            </a:r>
            <a:r>
              <a:rPr lang="en-US" altLang="zh-CN" sz="4800" dirty="0"/>
              <a:t>7</a:t>
            </a:r>
            <a:r>
              <a:rPr lang="zh-CN" altLang="en-US" sz="4800" dirty="0"/>
              <a:t>章 图</a:t>
            </a:r>
            <a:endParaRPr 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31051" y="4571999"/>
            <a:ext cx="2532888" cy="1645921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zh-CN" sz="3600" dirty="0"/>
              <a:t>Part III</a:t>
            </a:r>
            <a:endParaRPr 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194857" y="6356350"/>
            <a:ext cx="469082" cy="365125"/>
          </a:xfrm>
          <a:noFill/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C913308-F349-4B6D-A68A-DD1791B4A57B}" type="slidenum">
              <a:rPr lang="zh-CN" altLang="en-US" smtClean="0"/>
              <a:pPr>
                <a:spcAft>
                  <a:spcPts val="60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669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5CA86AC-0B6A-4C31-B196-DB04734D828A}"/>
              </a:ext>
            </a:extLst>
          </p:cNvPr>
          <p:cNvSpPr/>
          <p:nvPr/>
        </p:nvSpPr>
        <p:spPr>
          <a:xfrm>
            <a:off x="0" y="5229200"/>
            <a:ext cx="4895528" cy="1728192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CA86AC-0B6A-4C31-B196-DB04734D828A}"/>
              </a:ext>
            </a:extLst>
          </p:cNvPr>
          <p:cNvSpPr/>
          <p:nvPr/>
        </p:nvSpPr>
        <p:spPr>
          <a:xfrm>
            <a:off x="0" y="2636912"/>
            <a:ext cx="9144000" cy="2376264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算法实现</a:t>
            </a:r>
            <a:r>
              <a:rPr lang="en-US" altLang="zh-CN"/>
              <a:t>-</a:t>
            </a:r>
            <a:r>
              <a:rPr lang="zh-CN" altLang="en-US"/>
              <a:t>数据结构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#define MAX_VERTEX_NUM 30</a:t>
            </a:r>
          </a:p>
          <a:p>
            <a:pPr marL="0" indent="0">
              <a:buNone/>
            </a:pPr>
            <a:r>
              <a:rPr lang="en-US" dirty="0"/>
              <a:t>typedef char </a:t>
            </a:r>
            <a:r>
              <a:rPr lang="en-US" dirty="0" err="1"/>
              <a:t>ElemType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typedef struct node {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vindex</a:t>
            </a:r>
            <a:r>
              <a:rPr lang="en-US" dirty="0"/>
              <a:t>; 		//</a:t>
            </a:r>
            <a:r>
              <a:rPr lang="zh-CN" altLang="en-US" dirty="0"/>
              <a:t>邻接点在头结点数组中的位置</a:t>
            </a:r>
            <a:r>
              <a:rPr lang="en-US" altLang="zh-CN" dirty="0"/>
              <a:t>(</a:t>
            </a:r>
            <a:r>
              <a:rPr lang="zh-CN" altLang="en-US" dirty="0"/>
              <a:t>下标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dirty="0"/>
              <a:t>struct node *next;	//</a:t>
            </a:r>
            <a:r>
              <a:rPr lang="zh-CN" altLang="en-US" dirty="0"/>
              <a:t>指向下一个表结点</a:t>
            </a:r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dirty="0" err="1">
                <a:solidFill>
                  <a:srgbClr val="C00000"/>
                </a:solidFill>
              </a:rPr>
              <a:t>NodeLink</a:t>
            </a:r>
            <a:r>
              <a:rPr lang="en-US" dirty="0"/>
              <a:t>; //</a:t>
            </a:r>
            <a:r>
              <a:rPr lang="zh-CN" altLang="en-US" dirty="0"/>
              <a:t>表结点类型定义</a:t>
            </a:r>
          </a:p>
          <a:p>
            <a:pPr marL="0" indent="0">
              <a:buNone/>
            </a:pPr>
            <a:r>
              <a:rPr lang="en-US" dirty="0"/>
              <a:t>typedef struct {</a:t>
            </a:r>
          </a:p>
          <a:p>
            <a:pPr marL="0" indent="0">
              <a:buNone/>
            </a:pPr>
            <a:r>
              <a:rPr lang="en-US" dirty="0"/>
              <a:t>    int </a:t>
            </a:r>
            <a:r>
              <a:rPr lang="en-US" dirty="0" err="1"/>
              <a:t>vexnum</a:t>
            </a:r>
            <a:r>
              <a:rPr lang="en-US" dirty="0"/>
              <a:t>, </a:t>
            </a:r>
            <a:r>
              <a:rPr lang="en-US" dirty="0" err="1"/>
              <a:t>edgenum</a:t>
            </a:r>
            <a:r>
              <a:rPr lang="en-US" dirty="0"/>
              <a:t>, kind; // </a:t>
            </a:r>
            <a:r>
              <a:rPr lang="zh-CN" altLang="en-US" dirty="0"/>
              <a:t>图的顶点数、边数、种类标志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struct {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ElemType</a:t>
            </a:r>
            <a:r>
              <a:rPr lang="en-US" dirty="0"/>
              <a:t> vertex;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>
                <a:solidFill>
                  <a:srgbClr val="C00000"/>
                </a:solidFill>
              </a:rPr>
              <a:t>NodeLink</a:t>
            </a:r>
            <a:r>
              <a:rPr lang="en-US" dirty="0"/>
              <a:t> *first;// </a:t>
            </a:r>
            <a:r>
              <a:rPr lang="zh-CN" altLang="en-US" dirty="0"/>
              <a:t>指向第一个表结点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v</a:t>
            </a:r>
            <a:r>
              <a:rPr lang="en-US" dirty="0"/>
              <a:t>[MAX_VERTEX_NUM];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err="1">
                <a:solidFill>
                  <a:srgbClr val="0000FF"/>
                </a:solidFill>
              </a:rPr>
              <a:t>AGraph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typedef struct </a:t>
            </a:r>
            <a:r>
              <a:rPr lang="en-US" dirty="0" err="1"/>
              <a:t>cstree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ElemType</a:t>
            </a:r>
            <a:r>
              <a:rPr lang="en-US" dirty="0"/>
              <a:t> data;</a:t>
            </a:r>
          </a:p>
          <a:p>
            <a:pPr marL="0" indent="0">
              <a:buNone/>
            </a:pPr>
            <a:r>
              <a:rPr lang="en-US" dirty="0"/>
              <a:t>    struct </a:t>
            </a:r>
            <a:r>
              <a:rPr lang="en-US" dirty="0" err="1"/>
              <a:t>cstree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*</a:t>
            </a:r>
            <a:r>
              <a:rPr lang="en-US" dirty="0" err="1">
                <a:solidFill>
                  <a:srgbClr val="0000FF"/>
                </a:solidFill>
              </a:rPr>
              <a:t>firstchild</a:t>
            </a:r>
            <a:r>
              <a:rPr lang="en-US" dirty="0"/>
              <a:t>,</a:t>
            </a:r>
            <a:r>
              <a:rPr lang="en-US" dirty="0">
                <a:solidFill>
                  <a:srgbClr val="0000FF"/>
                </a:solidFill>
              </a:rPr>
              <a:t>*</a:t>
            </a:r>
            <a:r>
              <a:rPr lang="en-US" dirty="0" err="1">
                <a:solidFill>
                  <a:srgbClr val="0000FF"/>
                </a:solidFill>
              </a:rPr>
              <a:t>nextsibling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}</a:t>
            </a:r>
            <a:r>
              <a:rPr lang="en-US" dirty="0" err="1"/>
              <a:t>CSNode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*</a:t>
            </a:r>
            <a:r>
              <a:rPr lang="en-US" dirty="0" err="1">
                <a:solidFill>
                  <a:srgbClr val="0000FF"/>
                </a:solidFill>
              </a:rPr>
              <a:t>CSTree</a:t>
            </a:r>
            <a:r>
              <a:rPr lang="en-US" dirty="0"/>
              <a:t>;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895527" y="4437112"/>
            <a:ext cx="4272535" cy="255454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//</a:t>
            </a:r>
            <a:r>
              <a:rPr lang="zh-CN" altLang="en-US" sz="2000" dirty="0"/>
              <a:t>创建图：</a:t>
            </a:r>
            <a:r>
              <a:rPr lang="en-US" sz="2000" dirty="0"/>
              <a:t>n</a:t>
            </a:r>
            <a:r>
              <a:rPr lang="zh-CN" altLang="en-US" sz="2000" dirty="0"/>
              <a:t>顶点数，</a:t>
            </a:r>
            <a:r>
              <a:rPr lang="en-US" sz="2000" dirty="0"/>
              <a:t>m</a:t>
            </a:r>
            <a:r>
              <a:rPr lang="zh-CN" altLang="en-US" sz="2000" dirty="0"/>
              <a:t>图的种类</a:t>
            </a:r>
            <a:endParaRPr lang="en-US" altLang="zh-CN" sz="2000" dirty="0"/>
          </a:p>
          <a:p>
            <a:r>
              <a:rPr lang="en-US" sz="2000" dirty="0"/>
              <a:t>void </a:t>
            </a:r>
            <a:r>
              <a:rPr lang="en-US" sz="2000" dirty="0" err="1"/>
              <a:t>CreateGraph</a:t>
            </a:r>
            <a:r>
              <a:rPr lang="en-US" sz="2000" dirty="0"/>
              <a:t>(</a:t>
            </a:r>
            <a:r>
              <a:rPr lang="en-US" sz="2000" dirty="0" err="1"/>
              <a:t>AGraph</a:t>
            </a:r>
            <a:r>
              <a:rPr lang="en-US" sz="2000" dirty="0"/>
              <a:t> *</a:t>
            </a:r>
            <a:r>
              <a:rPr lang="en-US" sz="2000" dirty="0" err="1"/>
              <a:t>g,int</a:t>
            </a:r>
            <a:r>
              <a:rPr lang="en-US" sz="2000" dirty="0"/>
              <a:t> </a:t>
            </a:r>
            <a:r>
              <a:rPr lang="en-US" sz="2000" dirty="0" err="1"/>
              <a:t>n,int</a:t>
            </a:r>
            <a:r>
              <a:rPr lang="en-US" sz="2000" dirty="0"/>
              <a:t> m);  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ListGraph</a:t>
            </a:r>
            <a:r>
              <a:rPr lang="en-US" sz="2000" dirty="0"/>
              <a:t>(</a:t>
            </a:r>
            <a:r>
              <a:rPr lang="en-US" sz="2000" dirty="0" err="1"/>
              <a:t>AGraph</a:t>
            </a:r>
            <a:r>
              <a:rPr lang="en-US" sz="2000" dirty="0"/>
              <a:t> *g);</a:t>
            </a:r>
          </a:p>
          <a:p>
            <a:r>
              <a:rPr lang="en-US" sz="2000" dirty="0"/>
              <a:t>int </a:t>
            </a:r>
            <a:r>
              <a:rPr lang="en-US" sz="2000" dirty="0" err="1"/>
              <a:t>LocateVex</a:t>
            </a:r>
            <a:r>
              <a:rPr lang="en-US" sz="2000" dirty="0"/>
              <a:t>(</a:t>
            </a:r>
            <a:r>
              <a:rPr lang="en-US" sz="2000" dirty="0" err="1"/>
              <a:t>AGraph</a:t>
            </a:r>
            <a:r>
              <a:rPr lang="en-US" sz="2000" dirty="0"/>
              <a:t> *</a:t>
            </a:r>
            <a:r>
              <a:rPr lang="en-US" sz="2000" err="1"/>
              <a:t>g</a:t>
            </a:r>
            <a:r>
              <a:rPr lang="en-US" sz="2000"/>
              <a:t>, ElemType </a:t>
            </a:r>
            <a:r>
              <a:rPr lang="en-US" sz="2000" dirty="0"/>
              <a:t>u);</a:t>
            </a:r>
          </a:p>
          <a:p>
            <a:r>
              <a:rPr lang="en-US" sz="2000" dirty="0" err="1"/>
              <a:t>ElemType</a:t>
            </a:r>
            <a:r>
              <a:rPr lang="en-US" sz="2000" dirty="0"/>
              <a:t> </a:t>
            </a:r>
            <a:r>
              <a:rPr lang="en-US" sz="2000" dirty="0" err="1"/>
              <a:t>GetVex</a:t>
            </a:r>
            <a:r>
              <a:rPr lang="en-US" sz="2000" dirty="0"/>
              <a:t>(</a:t>
            </a:r>
            <a:r>
              <a:rPr lang="en-US" sz="2000" dirty="0" err="1"/>
              <a:t>AGraph</a:t>
            </a:r>
            <a:r>
              <a:rPr lang="en-US" sz="2000" dirty="0"/>
              <a:t> *</a:t>
            </a:r>
            <a:r>
              <a:rPr lang="en-US" sz="2000" dirty="0" err="1"/>
              <a:t>g,int</a:t>
            </a:r>
            <a:r>
              <a:rPr lang="en-US" sz="2000" dirty="0"/>
              <a:t> v);</a:t>
            </a:r>
          </a:p>
          <a:p>
            <a:r>
              <a:rPr lang="en-US" sz="2000" b="1" dirty="0" err="1"/>
              <a:t>CSTree</a:t>
            </a:r>
            <a:r>
              <a:rPr lang="en-US" sz="2000" b="1" dirty="0"/>
              <a:t> </a:t>
            </a:r>
            <a:r>
              <a:rPr lang="en-US" sz="2000" b="1" dirty="0" err="1"/>
              <a:t>DFSForest</a:t>
            </a:r>
            <a:r>
              <a:rPr lang="en-US" sz="2000" b="1" dirty="0"/>
              <a:t>(</a:t>
            </a:r>
            <a:r>
              <a:rPr lang="en-US" sz="2000" b="1" dirty="0" err="1"/>
              <a:t>AGraph</a:t>
            </a:r>
            <a:r>
              <a:rPr lang="en-US" sz="2000" b="1" dirty="0"/>
              <a:t> *g);</a:t>
            </a:r>
          </a:p>
          <a:p>
            <a:r>
              <a:rPr lang="en-US" sz="2000" dirty="0"/>
              <a:t>void </a:t>
            </a:r>
            <a:r>
              <a:rPr lang="en-US" sz="2000" dirty="0" err="1"/>
              <a:t>TraverseTree</a:t>
            </a:r>
            <a:r>
              <a:rPr lang="en-US" sz="2000" dirty="0"/>
              <a:t>(</a:t>
            </a:r>
            <a:r>
              <a:rPr lang="en-US" sz="2000" dirty="0" err="1"/>
              <a:t>CSTree</a:t>
            </a:r>
            <a:r>
              <a:rPr lang="en-US" sz="2000" dirty="0"/>
              <a:t> t);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6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建立</a:t>
            </a:r>
            <a:r>
              <a:rPr lang="zh-CN" altLang="en-US" dirty="0">
                <a:solidFill>
                  <a:srgbClr val="C00000"/>
                </a:solidFill>
              </a:rPr>
              <a:t>无向图</a:t>
            </a:r>
            <a:r>
              <a:rPr lang="en-US" altLang="zh-CN" dirty="0">
                <a:solidFill>
                  <a:srgbClr val="C00000"/>
                </a:solidFill>
              </a:rPr>
              <a:t>G</a:t>
            </a:r>
            <a:r>
              <a:rPr lang="zh-CN" altLang="en-US" dirty="0"/>
              <a:t>的深度优先生成森林</a:t>
            </a:r>
            <a:r>
              <a:rPr lang="en-US" altLang="zh-CN" dirty="0"/>
              <a:t>-I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57200" y="874440"/>
            <a:ext cx="8579296" cy="58326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err="1">
                <a:solidFill>
                  <a:srgbClr val="FF6600"/>
                </a:solidFill>
              </a:rPr>
              <a:t>CSTree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FF"/>
                </a:solidFill>
              </a:rPr>
              <a:t>DFSForest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C00000"/>
                </a:solidFill>
              </a:rPr>
              <a:t>AGraph</a:t>
            </a:r>
            <a:r>
              <a:rPr lang="en-US" altLang="zh-CN" dirty="0">
                <a:solidFill>
                  <a:srgbClr val="C00000"/>
                </a:solidFill>
              </a:rPr>
              <a:t> *g</a:t>
            </a:r>
            <a:r>
              <a:rPr lang="en-US" altLang="zh-CN" dirty="0"/>
              <a:t>) { </a:t>
            </a:r>
          </a:p>
          <a:p>
            <a:pPr marL="0" indent="0">
              <a:buNone/>
            </a:pPr>
            <a:r>
              <a:rPr lang="fr-FR" altLang="zh-CN" dirty="0"/>
              <a:t>int i; CSTree p,</a:t>
            </a:r>
            <a:r>
              <a:rPr lang="fr-FR" altLang="zh-CN" dirty="0">
                <a:solidFill>
                  <a:srgbClr val="C00000"/>
                </a:solidFill>
              </a:rPr>
              <a:t>q</a:t>
            </a:r>
            <a:r>
              <a:rPr lang="fr-FR" altLang="zh-CN" dirty="0"/>
              <a:t>,</a:t>
            </a:r>
            <a:r>
              <a:rPr lang="fr-FR" altLang="zh-CN" dirty="0">
                <a:solidFill>
                  <a:srgbClr val="FF6600"/>
                </a:solidFill>
              </a:rPr>
              <a:t>t</a:t>
            </a:r>
            <a:r>
              <a:rPr lang="fr-FR" altLang="zh-CN" dirty="0"/>
              <a:t>; </a:t>
            </a:r>
            <a:r>
              <a:rPr lang="fr-FR" altLang="zh-CN" dirty="0">
                <a:solidFill>
                  <a:srgbClr val="FF6600"/>
                </a:solidFill>
              </a:rPr>
              <a:t>t</a:t>
            </a:r>
            <a:r>
              <a:rPr lang="fr-FR" altLang="zh-CN" dirty="0"/>
              <a:t>=NULL;</a:t>
            </a:r>
          </a:p>
          <a:p>
            <a:pPr marL="0" indent="0">
              <a:buNone/>
            </a:pP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=0;i&lt;g-&gt;</a:t>
            </a:r>
            <a:r>
              <a:rPr lang="en-US" altLang="zh-CN" dirty="0" err="1"/>
              <a:t>vexnum;i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    visited[</a:t>
            </a:r>
            <a:r>
              <a:rPr lang="en-US" altLang="zh-CN" dirty="0" err="1"/>
              <a:t>i</a:t>
            </a:r>
            <a:r>
              <a:rPr lang="en-US" altLang="zh-CN" dirty="0"/>
              <a:t>]=0;</a:t>
            </a:r>
          </a:p>
          <a:p>
            <a:pPr marL="0" indent="0">
              <a:buNone/>
            </a:pPr>
            <a:r>
              <a:rPr lang="en-US" altLang="zh-CN" dirty="0"/>
              <a:t>for(</a:t>
            </a:r>
            <a:r>
              <a:rPr lang="en-US" altLang="zh-CN" dirty="0" err="1"/>
              <a:t>i</a:t>
            </a:r>
            <a:r>
              <a:rPr lang="en-US" altLang="zh-CN" dirty="0"/>
              <a:t>=0;i&lt;g-&gt;</a:t>
            </a:r>
            <a:r>
              <a:rPr lang="en-US" altLang="zh-CN" dirty="0" err="1"/>
              <a:t>vexnum;i</a:t>
            </a:r>
            <a:r>
              <a:rPr lang="en-US" altLang="zh-CN" dirty="0"/>
              <a:t>++)</a:t>
            </a:r>
          </a:p>
          <a:p>
            <a:pPr marL="0" indent="0">
              <a:buNone/>
            </a:pPr>
            <a:r>
              <a:rPr lang="en-US" altLang="zh-CN" dirty="0"/>
              <a:t>    if(!visited[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/>
              <a:t>]) {</a:t>
            </a:r>
          </a:p>
          <a:p>
            <a:pPr marL="0" indent="0">
              <a:buNone/>
            </a:pPr>
            <a:r>
              <a:rPr lang="en-US" altLang="zh-CN" dirty="0"/>
              <a:t>	… //</a:t>
            </a:r>
            <a:r>
              <a:rPr lang="zh-CN" altLang="en-US" dirty="0"/>
              <a:t>见下</a:t>
            </a:r>
            <a:r>
              <a:rPr lang="zh-CN" altLang="en-US"/>
              <a:t>页</a:t>
            </a:r>
            <a:r>
              <a:rPr lang="en-US" altLang="zh-CN"/>
              <a:t>, </a:t>
            </a:r>
            <a:r>
              <a:rPr lang="zh-CN" altLang="en-US"/>
              <a:t>深度</a:t>
            </a:r>
            <a:r>
              <a:rPr lang="zh-CN" altLang="en-US" dirty="0"/>
              <a:t>遍历</a:t>
            </a:r>
            <a:r>
              <a:rPr lang="zh-CN" altLang="en-US"/>
              <a:t>时</a:t>
            </a:r>
            <a:r>
              <a:rPr lang="en-US" altLang="zh-CN"/>
              <a:t>, </a:t>
            </a:r>
            <a:r>
              <a:rPr lang="zh-CN" altLang="en-US"/>
              <a:t>这里</a:t>
            </a:r>
            <a:r>
              <a:rPr lang="zh-CN" altLang="en-US" dirty="0"/>
              <a:t>是</a:t>
            </a:r>
            <a:r>
              <a:rPr lang="en-US" altLang="zh-CN" dirty="0"/>
              <a:t>DFS(</a:t>
            </a:r>
            <a:r>
              <a:rPr lang="en-US" altLang="zh-CN" dirty="0" err="1">
                <a:solidFill>
                  <a:srgbClr val="C00000"/>
                </a:solidFill>
              </a:rPr>
              <a:t>g</a:t>
            </a:r>
            <a:r>
              <a:rPr lang="en-US" altLang="zh-CN" dirty="0" err="1"/>
              <a:t>,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	}//if </a:t>
            </a:r>
          </a:p>
          <a:p>
            <a:pPr marL="0" indent="0">
              <a:buNone/>
            </a:pPr>
            <a:r>
              <a:rPr lang="en-US" altLang="zh-CN" dirty="0"/>
              <a:t>return </a:t>
            </a:r>
            <a:r>
              <a:rPr lang="en-US" altLang="zh-CN" dirty="0">
                <a:solidFill>
                  <a:srgbClr val="FF6600"/>
                </a:solidFill>
              </a:rPr>
              <a:t>t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} // </a:t>
            </a:r>
            <a:r>
              <a:rPr lang="en-US" altLang="zh-CN" dirty="0" err="1"/>
              <a:t>DFSForest</a:t>
            </a:r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7.7</a:t>
            </a:r>
          </a:p>
        </p:txBody>
      </p:sp>
    </p:spTree>
    <p:extLst>
      <p:ext uri="{BB962C8B-B14F-4D97-AF65-F5344CB8AC3E}">
        <p14:creationId xmlns:p14="http://schemas.microsoft.com/office/powerpoint/2010/main" val="283619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5CA86AC-0B6A-4C31-B196-DB04734D828A}"/>
              </a:ext>
            </a:extLst>
          </p:cNvPr>
          <p:cNvSpPr/>
          <p:nvPr/>
        </p:nvSpPr>
        <p:spPr>
          <a:xfrm>
            <a:off x="0" y="3033089"/>
            <a:ext cx="9144000" cy="1476030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建立无向图</a:t>
            </a:r>
            <a:r>
              <a:rPr lang="en-US" altLang="zh-CN"/>
              <a:t>G</a:t>
            </a:r>
            <a:r>
              <a:rPr lang="zh-CN" altLang="en-US"/>
              <a:t>的深度优先生成森林</a:t>
            </a:r>
            <a:r>
              <a:rPr lang="en-US" altLang="zh-CN"/>
              <a:t>-II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36712"/>
            <a:ext cx="8686800" cy="60212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第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zh-CN" altLang="en-US" dirty="0"/>
              <a:t>个顶点为新的生成树的根结点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p=(</a:t>
            </a:r>
            <a:r>
              <a:rPr lang="en-US" altLang="zh-CN" dirty="0" err="1"/>
              <a:t>CSTree</a:t>
            </a:r>
            <a:r>
              <a:rPr lang="en-US" altLang="zh-CN" dirty="0"/>
              <a:t>)malloc(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cstree</a:t>
            </a:r>
            <a:r>
              <a:rPr lang="en-US" altLang="zh-CN" dirty="0"/>
              <a:t>)); //</a:t>
            </a:r>
            <a:r>
              <a:rPr lang="zh-CN" altLang="en-US" dirty="0"/>
              <a:t>分配根结点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p-&gt;data=</a:t>
            </a:r>
            <a:r>
              <a:rPr lang="en-US" altLang="zh-CN" dirty="0" err="1"/>
              <a:t>GetVex</a:t>
            </a:r>
            <a:r>
              <a:rPr lang="en-US" altLang="zh-CN" dirty="0"/>
              <a:t>(</a:t>
            </a:r>
            <a:r>
              <a:rPr lang="en-US" altLang="zh-CN" dirty="0" err="1"/>
              <a:t>g,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/>
              <a:t>);//</a:t>
            </a:r>
            <a:r>
              <a:rPr lang="zh-CN" altLang="en-US" dirty="0"/>
              <a:t>给该结点赋值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p-&gt;</a:t>
            </a:r>
            <a:r>
              <a:rPr lang="en-US" altLang="zh-CN" dirty="0" err="1"/>
              <a:t>firstchild</a:t>
            </a:r>
            <a:r>
              <a:rPr lang="en-US" altLang="zh-CN" dirty="0"/>
              <a:t>=NULL;</a:t>
            </a:r>
          </a:p>
          <a:p>
            <a:pPr marL="0" indent="0">
              <a:buNone/>
            </a:pPr>
            <a:r>
              <a:rPr lang="en-US" altLang="zh-CN" dirty="0"/>
              <a:t>p-&gt;</a:t>
            </a:r>
            <a:r>
              <a:rPr lang="en-US" altLang="zh-CN" dirty="0" err="1"/>
              <a:t>nextsibling</a:t>
            </a:r>
            <a:r>
              <a:rPr lang="en-US" altLang="zh-CN" dirty="0"/>
              <a:t>=NULL;</a:t>
            </a:r>
          </a:p>
          <a:p>
            <a:pPr marL="0" indent="0">
              <a:buNone/>
            </a:pPr>
            <a:r>
              <a:rPr lang="en-US" altLang="zh-CN" dirty="0"/>
              <a:t>if(!t) t=p; //p</a:t>
            </a:r>
            <a:r>
              <a:rPr lang="zh-CN" altLang="en-US" dirty="0"/>
              <a:t>是第一棵生成树的根</a:t>
            </a:r>
            <a:r>
              <a:rPr lang="en-US" altLang="zh-CN" dirty="0"/>
              <a:t>(t</a:t>
            </a:r>
            <a:r>
              <a:rPr lang="zh-CN" altLang="en-US" dirty="0"/>
              <a:t>的根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else //</a:t>
            </a:r>
            <a:r>
              <a:rPr lang="zh-CN" altLang="en-US" dirty="0"/>
              <a:t>其它生成树的根</a:t>
            </a:r>
            <a:r>
              <a:rPr lang="en-US" altLang="zh-CN" dirty="0"/>
              <a:t>, </a:t>
            </a:r>
            <a:r>
              <a:rPr lang="zh-CN" altLang="en-US" dirty="0">
                <a:solidFill>
                  <a:srgbClr val="C00000"/>
                </a:solidFill>
              </a:rPr>
              <a:t>成为前一棵的根的兄弟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>
                <a:solidFill>
                  <a:srgbClr val="C00000"/>
                </a:solidFill>
              </a:rPr>
              <a:t>q-&gt;</a:t>
            </a:r>
            <a:r>
              <a:rPr lang="en-US" altLang="zh-CN" dirty="0" err="1">
                <a:solidFill>
                  <a:srgbClr val="C00000"/>
                </a:solidFill>
              </a:rPr>
              <a:t>nextsibling</a:t>
            </a:r>
            <a:r>
              <a:rPr lang="en-US" altLang="zh-CN" dirty="0">
                <a:solidFill>
                  <a:srgbClr val="C00000"/>
                </a:solidFill>
              </a:rPr>
              <a:t>=p;</a:t>
            </a:r>
          </a:p>
          <a:p>
            <a:pPr marL="0" indent="0">
              <a:buNone/>
            </a:pPr>
            <a:r>
              <a:rPr lang="en-US" altLang="zh-CN" dirty="0"/>
              <a:t>q=p;//</a:t>
            </a:r>
            <a:r>
              <a:rPr lang="en-US" altLang="zh-CN" dirty="0">
                <a:solidFill>
                  <a:srgbClr val="C00000"/>
                </a:solidFill>
              </a:rPr>
              <a:t>q</a:t>
            </a:r>
            <a:r>
              <a:rPr lang="zh-CN" altLang="en-US" dirty="0">
                <a:solidFill>
                  <a:srgbClr val="C00000"/>
                </a:solidFill>
              </a:rPr>
              <a:t>指示当前生成树的根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基于图</a:t>
            </a:r>
            <a:r>
              <a:rPr lang="en-US" altLang="zh-CN" dirty="0">
                <a:solidFill>
                  <a:srgbClr val="0000FF"/>
                </a:solidFill>
              </a:rPr>
              <a:t>g</a:t>
            </a:r>
            <a:r>
              <a:rPr lang="zh-CN" altLang="en-US" dirty="0">
                <a:solidFill>
                  <a:srgbClr val="0000FF"/>
                </a:solidFill>
              </a:rPr>
              <a:t>的第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zh-CN" altLang="en-US" dirty="0">
                <a:solidFill>
                  <a:srgbClr val="0000FF"/>
                </a:solidFill>
              </a:rPr>
              <a:t>个顶点，创建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//</a:t>
            </a:r>
            <a:r>
              <a:rPr lang="zh-CN" altLang="en-US" dirty="0">
                <a:solidFill>
                  <a:srgbClr val="0000FF"/>
                </a:solidFill>
              </a:rPr>
              <a:t>以</a:t>
            </a:r>
            <a:r>
              <a:rPr lang="en-US" altLang="zh-CN" dirty="0">
                <a:solidFill>
                  <a:srgbClr val="0000FF"/>
                </a:solidFill>
              </a:rPr>
              <a:t>p</a:t>
            </a:r>
            <a:r>
              <a:rPr lang="zh-CN" altLang="en-US" dirty="0">
                <a:solidFill>
                  <a:srgbClr val="0000FF"/>
                </a:solidFill>
              </a:rPr>
              <a:t>为根的生成树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</a:rPr>
              <a:t>DFSTree</a:t>
            </a:r>
            <a:r>
              <a:rPr lang="en-US" altLang="zh-CN" dirty="0"/>
              <a:t>(</a:t>
            </a:r>
            <a:r>
              <a:rPr lang="en-US" altLang="zh-CN" dirty="0" err="1"/>
              <a:t>g,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en-US" altLang="zh-CN" dirty="0" err="1"/>
              <a:t>,p</a:t>
            </a:r>
            <a:r>
              <a:rPr lang="en-US" altLang="zh-CN" dirty="0"/>
              <a:t>);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7216E9-304C-4D03-AEC3-EF0FEE97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23" y="1772816"/>
            <a:ext cx="2298487" cy="147497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6E05C82-81F5-4E75-8253-E4D0738C1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7160" y="4012578"/>
            <a:ext cx="1849640" cy="2845421"/>
          </a:xfrm>
          <a:prstGeom prst="rect">
            <a:avLst/>
          </a:prstGeom>
        </p:spPr>
      </p:pic>
      <p:sp>
        <p:nvSpPr>
          <p:cNvPr id="9" name="箭头: 下 8">
            <a:extLst>
              <a:ext uri="{FF2B5EF4-FFF2-40B4-BE49-F238E27FC236}">
                <a16:creationId xmlns:a16="http://schemas.microsoft.com/office/drawing/2014/main" id="{8C7737FB-F3C5-4D22-86BC-0E6B89C06ECA}"/>
              </a:ext>
            </a:extLst>
          </p:cNvPr>
          <p:cNvSpPr/>
          <p:nvPr/>
        </p:nvSpPr>
        <p:spPr>
          <a:xfrm>
            <a:off x="8352928" y="3247790"/>
            <a:ext cx="395536" cy="1474974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920880" y="4509120"/>
            <a:ext cx="370384" cy="43328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728997" y="1772815"/>
            <a:ext cx="299387" cy="32417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546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9" grpId="0" animBg="1"/>
      <p:bldP spid="5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5CA86AC-0B6A-4C31-B196-DB04734D828A}"/>
              </a:ext>
            </a:extLst>
          </p:cNvPr>
          <p:cNvSpPr/>
          <p:nvPr/>
        </p:nvSpPr>
        <p:spPr>
          <a:xfrm>
            <a:off x="0" y="4149080"/>
            <a:ext cx="9144000" cy="792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3600" dirty="0"/>
              <a:t>建立无向图</a:t>
            </a:r>
            <a:r>
              <a:rPr lang="en-US" altLang="zh-CN" sz="3600" dirty="0"/>
              <a:t>G</a:t>
            </a:r>
            <a:r>
              <a:rPr lang="zh-CN" altLang="en-US" sz="3600" dirty="0"/>
              <a:t>的一生成</a:t>
            </a:r>
            <a:r>
              <a:rPr lang="zh-CN" altLang="en-US" sz="3600"/>
              <a:t>树</a:t>
            </a:r>
            <a:r>
              <a:rPr lang="en-US" altLang="zh-CN" sz="3600"/>
              <a:t>(</a:t>
            </a:r>
            <a:r>
              <a:rPr lang="zh-CN" altLang="en-US" dirty="0"/>
              <a:t>以</a:t>
            </a:r>
            <a:r>
              <a:rPr lang="en-US" altLang="zh-CN" sz="3600"/>
              <a:t>t</a:t>
            </a:r>
            <a:r>
              <a:rPr lang="zh-CN" altLang="en-US" sz="3600" dirty="0"/>
              <a:t>为根</a:t>
            </a:r>
            <a:r>
              <a:rPr lang="en-US" altLang="zh-CN" sz="3600" dirty="0"/>
              <a:t>)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67377"/>
            <a:ext cx="8229600" cy="616530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从第</a:t>
            </a:r>
            <a:r>
              <a:rPr lang="en-US" altLang="zh-CN" dirty="0"/>
              <a:t>x</a:t>
            </a:r>
            <a:r>
              <a:rPr lang="zh-CN" altLang="en-US" dirty="0"/>
              <a:t>个顶点出发递归地深度优先遍历图</a:t>
            </a:r>
            <a:r>
              <a:rPr lang="en-US" altLang="zh-CN" dirty="0"/>
              <a:t>G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建立以</a:t>
            </a:r>
            <a:r>
              <a:rPr lang="en-US" altLang="zh-CN" dirty="0"/>
              <a:t>t</a:t>
            </a:r>
            <a:r>
              <a:rPr lang="zh-CN" altLang="en-US" dirty="0"/>
              <a:t>为根的生成树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void </a:t>
            </a:r>
            <a:r>
              <a:rPr lang="en-US" altLang="zh-CN" dirty="0" err="1">
                <a:solidFill>
                  <a:srgbClr val="0000FF"/>
                </a:solidFill>
              </a:rPr>
              <a:t>DFSTree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 err="1">
                <a:solidFill>
                  <a:srgbClr val="0000FF"/>
                </a:solidFill>
              </a:rPr>
              <a:t>AGraph</a:t>
            </a:r>
            <a:r>
              <a:rPr lang="en-US" altLang="zh-CN" dirty="0">
                <a:solidFill>
                  <a:srgbClr val="0000FF"/>
                </a:solidFill>
              </a:rPr>
              <a:t> *</a:t>
            </a:r>
            <a:r>
              <a:rPr lang="en-US" altLang="zh-CN" dirty="0" err="1">
                <a:solidFill>
                  <a:srgbClr val="C00000"/>
                </a:solidFill>
              </a:rPr>
              <a:t>g</a:t>
            </a:r>
            <a:r>
              <a:rPr lang="en-US" altLang="zh-CN" dirty="0" err="1">
                <a:solidFill>
                  <a:srgbClr val="0000FF"/>
                </a:solidFill>
              </a:rPr>
              <a:t>,int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x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 err="1">
                <a:solidFill>
                  <a:srgbClr val="0000FF"/>
                </a:solidFill>
              </a:rPr>
              <a:t>CSTree</a:t>
            </a:r>
            <a:r>
              <a:rPr lang="en-US" altLang="zh-CN" dirty="0">
                <a:solidFill>
                  <a:srgbClr val="0000FF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t</a:t>
            </a:r>
            <a:r>
              <a:rPr lang="en-US" altLang="zh-CN" dirty="0">
                <a:solidFill>
                  <a:srgbClr val="0000FF"/>
                </a:solidFill>
              </a:rPr>
              <a:t>) </a:t>
            </a:r>
            <a:r>
              <a:rPr lang="en-US" altLang="zh-CN" b="1" dirty="0">
                <a:solidFill>
                  <a:srgbClr val="0000FF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int </a:t>
            </a:r>
            <a:r>
              <a:rPr lang="en-US" altLang="zh-CN" dirty="0">
                <a:solidFill>
                  <a:srgbClr val="C00000"/>
                </a:solidFill>
              </a:rPr>
              <a:t>first</a:t>
            </a:r>
            <a:r>
              <a:rPr lang="en-US" altLang="zh-CN" dirty="0"/>
              <a:t>=1;</a:t>
            </a:r>
          </a:p>
          <a:p>
            <a:pPr marL="0" indent="0">
              <a:buNone/>
            </a:pPr>
            <a:r>
              <a:rPr lang="en-US" altLang="zh-CN" dirty="0" err="1"/>
              <a:t>CSTree</a:t>
            </a:r>
            <a:r>
              <a:rPr lang="en-US" altLang="zh-CN" dirty="0"/>
              <a:t> </a:t>
            </a:r>
            <a:r>
              <a:rPr lang="en-US" altLang="zh-CN" dirty="0" err="1"/>
              <a:t>p,q</a:t>
            </a:r>
            <a:r>
              <a:rPr lang="en-US" altLang="zh-CN" dirty="0"/>
              <a:t>; </a:t>
            </a:r>
            <a:r>
              <a:rPr lang="en-US" altLang="zh-CN" dirty="0" err="1"/>
              <a:t>NodeLink</a:t>
            </a:r>
            <a:r>
              <a:rPr lang="en-US" altLang="zh-CN" dirty="0"/>
              <a:t> *u;</a:t>
            </a:r>
          </a:p>
          <a:p>
            <a:pPr marL="0" indent="0">
              <a:buNone/>
            </a:pPr>
            <a:r>
              <a:rPr lang="en-US" altLang="zh-CN" dirty="0"/>
              <a:t>visited[x]=1;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u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C00000"/>
                </a:solidFill>
              </a:rPr>
              <a:t>g</a:t>
            </a:r>
            <a:r>
              <a:rPr lang="en-US" altLang="zh-CN" dirty="0"/>
              <a:t>-&gt;v[</a:t>
            </a:r>
            <a:r>
              <a:rPr lang="en-US" altLang="zh-CN" dirty="0">
                <a:solidFill>
                  <a:srgbClr val="C00000"/>
                </a:solidFill>
              </a:rPr>
              <a:t>x</a:t>
            </a:r>
            <a:r>
              <a:rPr lang="en-US" altLang="zh-CN" dirty="0"/>
              <a:t>].first;</a:t>
            </a:r>
          </a:p>
          <a:p>
            <a:pPr marL="0" indent="0">
              <a:buNone/>
            </a:pPr>
            <a:r>
              <a:rPr lang="en-US" altLang="zh-CN" dirty="0"/>
              <a:t>while(</a:t>
            </a:r>
            <a:r>
              <a:rPr lang="en-US" altLang="zh-CN" b="1" dirty="0">
                <a:solidFill>
                  <a:srgbClr val="C00000"/>
                </a:solidFill>
              </a:rPr>
              <a:t>u</a:t>
            </a:r>
            <a:r>
              <a:rPr lang="en-US" altLang="zh-CN" dirty="0"/>
              <a:t>)</a:t>
            </a:r>
            <a:r>
              <a:rPr lang="en-US" altLang="zh-CN" dirty="0">
                <a:solidFill>
                  <a:srgbClr val="FF6600"/>
                </a:solidFill>
              </a:rPr>
              <a:t>{</a:t>
            </a:r>
          </a:p>
          <a:p>
            <a:pPr marL="0" indent="0">
              <a:buNone/>
            </a:pPr>
            <a:r>
              <a:rPr lang="en-US" altLang="zh-CN" dirty="0"/>
              <a:t> 	if(!visited[</a:t>
            </a:r>
            <a:r>
              <a:rPr lang="en-US" altLang="zh-CN" b="1" dirty="0">
                <a:solidFill>
                  <a:srgbClr val="C00000"/>
                </a:solidFill>
              </a:rPr>
              <a:t>u</a:t>
            </a:r>
            <a:r>
              <a:rPr lang="en-US" altLang="zh-CN" dirty="0"/>
              <a:t>-&gt;</a:t>
            </a:r>
            <a:r>
              <a:rPr lang="en-US" altLang="zh-CN" err="1"/>
              <a:t>vindex</a:t>
            </a:r>
            <a:r>
              <a:rPr lang="en-US" altLang="zh-CN"/>
              <a:t>]) {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… … //</a:t>
            </a:r>
            <a:r>
              <a:rPr lang="zh-CN" altLang="en-US" dirty="0"/>
              <a:t>见下页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en-US" altLang="zh-CN" dirty="0" err="1">
                <a:solidFill>
                  <a:srgbClr val="0000FF"/>
                </a:solidFill>
              </a:rPr>
              <a:t>DFSTree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>
                <a:solidFill>
                  <a:srgbClr val="C00000"/>
                </a:solidFill>
              </a:rPr>
              <a:t>g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b="1" dirty="0">
                <a:solidFill>
                  <a:srgbClr val="C00000"/>
                </a:solidFill>
              </a:rPr>
              <a:t>u</a:t>
            </a:r>
            <a:r>
              <a:rPr lang="en-US" altLang="zh-CN" dirty="0">
                <a:solidFill>
                  <a:srgbClr val="0000FF"/>
                </a:solidFill>
              </a:rPr>
              <a:t>-&gt;</a:t>
            </a:r>
            <a:r>
              <a:rPr lang="en-US" altLang="zh-CN" dirty="0" err="1">
                <a:solidFill>
                  <a:srgbClr val="0000FF"/>
                </a:solidFill>
              </a:rPr>
              <a:t>vindex</a:t>
            </a:r>
            <a:r>
              <a:rPr lang="en-US" altLang="zh-CN" dirty="0">
                <a:solidFill>
                  <a:srgbClr val="0000FF"/>
                </a:solidFill>
              </a:rPr>
              <a:t>, </a:t>
            </a:r>
            <a:r>
              <a:rPr lang="en-US" altLang="zh-CN" dirty="0">
                <a:solidFill>
                  <a:srgbClr val="C00000"/>
                </a:solidFill>
              </a:rPr>
              <a:t>q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	}</a:t>
            </a:r>
          </a:p>
          <a:p>
            <a:pPr marL="0" indent="0">
              <a:buNone/>
            </a:pPr>
            <a:r>
              <a:rPr lang="en-US" altLang="zh-CN" dirty="0"/>
              <a:t>    u=u-&gt;next;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FF66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}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7.8</a:t>
            </a:r>
          </a:p>
        </p:txBody>
      </p:sp>
    </p:spTree>
    <p:extLst>
      <p:ext uri="{BB962C8B-B14F-4D97-AF65-F5344CB8AC3E}">
        <p14:creationId xmlns:p14="http://schemas.microsoft.com/office/powerpoint/2010/main" val="146769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15CA86AC-0B6A-4C31-B196-DB04734D828A}"/>
              </a:ext>
            </a:extLst>
          </p:cNvPr>
          <p:cNvSpPr/>
          <p:nvPr/>
        </p:nvSpPr>
        <p:spPr>
          <a:xfrm>
            <a:off x="0" y="2636912"/>
            <a:ext cx="9144000" cy="3528392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建立无向图</a:t>
            </a:r>
            <a:r>
              <a:rPr lang="en-US" altLang="zh-CN"/>
              <a:t>G</a:t>
            </a:r>
            <a:r>
              <a:rPr lang="zh-CN" altLang="en-US"/>
              <a:t>的一生成树</a:t>
            </a:r>
            <a:r>
              <a:rPr lang="en-US" altLang="zh-CN"/>
              <a:t>-II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为</a:t>
            </a:r>
            <a:r>
              <a:rPr lang="en-US" altLang="zh-CN" dirty="0">
                <a:solidFill>
                  <a:srgbClr val="C00000"/>
                </a:solidFill>
              </a:rPr>
              <a:t>u</a:t>
            </a:r>
            <a:r>
              <a:rPr lang="en-US" altLang="zh-CN" dirty="0"/>
              <a:t> </a:t>
            </a:r>
            <a:r>
              <a:rPr lang="zh-CN" altLang="en-US" dirty="0"/>
              <a:t>生成 生成树</a:t>
            </a:r>
            <a:r>
              <a:rPr lang="en-US" altLang="zh-CN" dirty="0"/>
              <a:t>t</a:t>
            </a:r>
            <a:r>
              <a:rPr lang="zh-CN" altLang="en-US" dirty="0"/>
              <a:t>的结点</a:t>
            </a:r>
            <a:r>
              <a:rPr lang="en-US" altLang="zh-CN" dirty="0"/>
              <a:t>p</a:t>
            </a:r>
          </a:p>
          <a:p>
            <a:pPr marL="0" indent="0">
              <a:buNone/>
            </a:pPr>
            <a:r>
              <a:rPr lang="en-US" altLang="zh-CN" dirty="0"/>
              <a:t>p= (</a:t>
            </a:r>
            <a:r>
              <a:rPr lang="en-US" altLang="zh-CN" dirty="0" err="1"/>
              <a:t>CSTree</a:t>
            </a:r>
            <a:r>
              <a:rPr lang="en-US" altLang="zh-CN" dirty="0"/>
              <a:t>)malloc(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cstree</a:t>
            </a:r>
            <a:r>
              <a:rPr lang="en-US" altLang="zh-CN" dirty="0"/>
              <a:t>));</a:t>
            </a:r>
          </a:p>
          <a:p>
            <a:pPr marL="0" indent="0">
              <a:buNone/>
            </a:pPr>
            <a:r>
              <a:rPr lang="en-US" altLang="zh-CN" dirty="0"/>
              <a:t>p-&gt;data=</a:t>
            </a:r>
            <a:r>
              <a:rPr lang="en-US" altLang="zh-CN" dirty="0" err="1"/>
              <a:t>GetVex</a:t>
            </a:r>
            <a:r>
              <a:rPr lang="en-US" altLang="zh-CN" dirty="0"/>
              <a:t>(</a:t>
            </a:r>
            <a:r>
              <a:rPr lang="en-US" altLang="zh-CN" dirty="0" err="1"/>
              <a:t>g,</a:t>
            </a:r>
            <a:r>
              <a:rPr lang="en-US" altLang="zh-CN" b="1" dirty="0" err="1">
                <a:solidFill>
                  <a:srgbClr val="C00000"/>
                </a:solidFill>
              </a:rPr>
              <a:t>u</a:t>
            </a:r>
            <a:r>
              <a:rPr lang="en-US" altLang="zh-CN" dirty="0"/>
              <a:t>-&gt;</a:t>
            </a:r>
            <a:r>
              <a:rPr lang="en-US" altLang="zh-CN" dirty="0" err="1"/>
              <a:t>vindex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p-&gt;</a:t>
            </a:r>
            <a:r>
              <a:rPr lang="en-US" altLang="zh-CN" dirty="0" err="1"/>
              <a:t>firstchild</a:t>
            </a:r>
            <a:r>
              <a:rPr lang="en-US" altLang="zh-CN" dirty="0"/>
              <a:t>=NULL; p-&gt;</a:t>
            </a:r>
            <a:r>
              <a:rPr lang="en-US" altLang="zh-CN" dirty="0" err="1"/>
              <a:t>nextsibling</a:t>
            </a:r>
            <a:r>
              <a:rPr lang="en-US" altLang="zh-CN" dirty="0"/>
              <a:t>=NULL;</a:t>
            </a:r>
          </a:p>
          <a:p>
            <a:pPr marL="0" indent="0">
              <a:buNone/>
            </a:pPr>
            <a:r>
              <a:rPr lang="en-US" altLang="zh-CN" dirty="0"/>
              <a:t>if(</a:t>
            </a:r>
            <a:r>
              <a:rPr lang="en-US" altLang="zh-CN" dirty="0">
                <a:solidFill>
                  <a:srgbClr val="C00000"/>
                </a:solidFill>
              </a:rPr>
              <a:t>first</a:t>
            </a:r>
            <a:r>
              <a:rPr lang="en-US" altLang="zh-CN" dirty="0"/>
              <a:t>) { //</a:t>
            </a:r>
            <a:r>
              <a:rPr lang="en-US" altLang="zh-CN" dirty="0">
                <a:solidFill>
                  <a:srgbClr val="C00000"/>
                </a:solidFill>
              </a:rPr>
              <a:t>u</a:t>
            </a:r>
            <a:r>
              <a:rPr lang="zh-CN" altLang="en-US" dirty="0">
                <a:solidFill>
                  <a:srgbClr val="0000FF"/>
                </a:solidFill>
              </a:rPr>
              <a:t>是</a:t>
            </a:r>
            <a:r>
              <a:rPr lang="en-US" altLang="zh-CN" dirty="0">
                <a:solidFill>
                  <a:srgbClr val="C00000"/>
                </a:solidFill>
              </a:rPr>
              <a:t>x</a:t>
            </a:r>
            <a:r>
              <a:rPr lang="zh-CN" altLang="en-US" dirty="0">
                <a:solidFill>
                  <a:srgbClr val="0000FF"/>
                </a:solidFill>
              </a:rPr>
              <a:t>的第一个未被访问的邻接顶点 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t-&gt;</a:t>
            </a:r>
            <a:r>
              <a:rPr lang="en-US" altLang="zh-CN" dirty="0" err="1"/>
              <a:t>firstchild</a:t>
            </a:r>
            <a:r>
              <a:rPr lang="en-US" altLang="zh-CN" dirty="0"/>
              <a:t> = p;</a:t>
            </a:r>
          </a:p>
          <a:p>
            <a:pPr marL="0" indent="0">
              <a:buNone/>
            </a:pPr>
            <a:r>
              <a:rPr lang="en-US" altLang="zh-CN" dirty="0"/>
              <a:t>	first=0;}</a:t>
            </a:r>
          </a:p>
          <a:p>
            <a:pPr marL="0" indent="0">
              <a:buNone/>
            </a:pPr>
            <a:r>
              <a:rPr lang="en-US" altLang="zh-CN" dirty="0"/>
              <a:t> else { //</a:t>
            </a:r>
            <a:r>
              <a:rPr lang="en-US" altLang="zh-CN" dirty="0">
                <a:solidFill>
                  <a:srgbClr val="C00000"/>
                </a:solidFill>
              </a:rPr>
              <a:t>u</a:t>
            </a:r>
            <a:r>
              <a:rPr lang="zh-CN" altLang="en-US" dirty="0">
                <a:solidFill>
                  <a:srgbClr val="0000CC"/>
                </a:solidFill>
              </a:rPr>
              <a:t>是</a:t>
            </a:r>
            <a:r>
              <a:rPr lang="en-US" altLang="zh-CN" dirty="0">
                <a:solidFill>
                  <a:srgbClr val="C00000"/>
                </a:solidFill>
              </a:rPr>
              <a:t>x</a:t>
            </a:r>
            <a:r>
              <a:rPr lang="zh-CN" altLang="en-US" dirty="0">
                <a:solidFill>
                  <a:srgbClr val="0000CC"/>
                </a:solidFill>
              </a:rPr>
              <a:t>的其它未被访问的邻接顶点</a:t>
            </a:r>
            <a:endParaRPr lang="en-US" altLang="zh-CN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//</a:t>
            </a:r>
            <a:r>
              <a:rPr lang="zh-CN" altLang="en-US" dirty="0"/>
              <a:t>那么，</a:t>
            </a:r>
            <a:r>
              <a:rPr lang="en-US" altLang="zh-CN" dirty="0"/>
              <a:t>p</a:t>
            </a:r>
            <a:r>
              <a:rPr lang="zh-CN" altLang="en-US" dirty="0"/>
              <a:t>是上一邻接顶点的右兄弟结点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altLang="zh-CN" dirty="0"/>
              <a:t>-&gt;</a:t>
            </a:r>
            <a:r>
              <a:rPr lang="en-US" altLang="zh-CN" dirty="0" err="1"/>
              <a:t>nextsibling</a:t>
            </a:r>
            <a:r>
              <a:rPr lang="en-US" altLang="zh-CN" dirty="0"/>
              <a:t>= p; </a:t>
            </a:r>
          </a:p>
          <a:p>
            <a:pPr marL="0" indent="0">
              <a:buNone/>
            </a:pPr>
            <a:r>
              <a:rPr lang="en-US" altLang="zh-CN" dirty="0"/>
              <a:t>	}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</a:rPr>
              <a:t>q</a:t>
            </a:r>
            <a:r>
              <a:rPr lang="en-US" altLang="zh-CN" dirty="0"/>
              <a:t>=p;      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7216E9-304C-4D03-AEC3-EF0FEE97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513" y="675289"/>
            <a:ext cx="2298487" cy="1474974"/>
          </a:xfrm>
          <a:prstGeom prst="rect">
            <a:avLst/>
          </a:prstGeom>
        </p:spPr>
      </p:pic>
      <p:sp>
        <p:nvSpPr>
          <p:cNvPr id="7" name="椭圆 6"/>
          <p:cNvSpPr/>
          <p:nvPr/>
        </p:nvSpPr>
        <p:spPr>
          <a:xfrm>
            <a:off x="7211160" y="1259394"/>
            <a:ext cx="299387" cy="32417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6E05C82-81F5-4E75-8253-E4D0738C1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0854" y="2978397"/>
            <a:ext cx="1849640" cy="2845421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7740352" y="4094479"/>
            <a:ext cx="332089" cy="414641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8">
            <a:extLst>
              <a:ext uri="{FF2B5EF4-FFF2-40B4-BE49-F238E27FC236}">
                <a16:creationId xmlns:a16="http://schemas.microsoft.com/office/drawing/2014/main" id="{8C7737FB-F3C5-4D22-86BC-0E6B89C06ECA}"/>
              </a:ext>
            </a:extLst>
          </p:cNvPr>
          <p:cNvSpPr/>
          <p:nvPr/>
        </p:nvSpPr>
        <p:spPr>
          <a:xfrm>
            <a:off x="8124495" y="2316713"/>
            <a:ext cx="443408" cy="737487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6863322" y="1250691"/>
            <a:ext cx="299387" cy="324170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7380312" y="3645024"/>
            <a:ext cx="360040" cy="413585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C74A9A-65D6-7893-3044-8F33DCA15158}"/>
              </a:ext>
            </a:extLst>
          </p:cNvPr>
          <p:cNvSpPr txBox="1"/>
          <p:nvPr/>
        </p:nvSpPr>
        <p:spPr>
          <a:xfrm>
            <a:off x="6793904" y="3722777"/>
            <a:ext cx="9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q--&gt;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46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  <a:ea typeface="宋体" panose="02010600030101010101" pitchFamily="2" charset="-122"/>
              </a:rPr>
              <a:t>5.2 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有向图的强连通分量</a:t>
            </a:r>
            <a:endParaRPr lang="en-US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692696"/>
            <a:ext cx="8435280" cy="6165304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有向图的每一个强连通分量：任何两个顶点都是可达的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  <a:sym typeface="Symbol" pitchFamily="18" charset="2"/>
              </a:rPr>
              <a:t></a:t>
            </a:r>
            <a:r>
              <a:rPr lang="en-US" altLang="en-US" dirty="0">
                <a:ea typeface="宋体" panose="02010600030101010101" pitchFamily="2" charset="-122"/>
              </a:rPr>
              <a:t>V</a:t>
            </a:r>
            <a:r>
              <a:rPr lang="en-US" altLang="en-US" dirty="0">
                <a:ea typeface="宋体" panose="02010600030101010101" pitchFamily="2" charset="-122"/>
                <a:sym typeface="Symbol" pitchFamily="18" charset="2"/>
              </a:rPr>
              <a:t></a:t>
            </a:r>
            <a:r>
              <a:rPr lang="en-US" altLang="en-US" dirty="0">
                <a:ea typeface="宋体" panose="02010600030101010101" pitchFamily="2" charset="-122"/>
              </a:rPr>
              <a:t>G</a:t>
            </a:r>
            <a:r>
              <a:rPr lang="zh-CN" altLang="en-US" dirty="0">
                <a:ea typeface="宋体" panose="02010600030101010101" pitchFamily="2" charset="-122"/>
              </a:rPr>
              <a:t>，与</a:t>
            </a:r>
            <a:r>
              <a:rPr lang="en-US" altLang="en-US" dirty="0">
                <a:ea typeface="宋体" panose="02010600030101010101" pitchFamily="2" charset="-122"/>
              </a:rPr>
              <a:t>V</a:t>
            </a:r>
            <a:r>
              <a:rPr lang="zh-CN" altLang="en-US" dirty="0">
                <a:ea typeface="宋体" panose="02010600030101010101" pitchFamily="2" charset="-122"/>
              </a:rPr>
              <a:t>可相互到达的所有顶点就是</a:t>
            </a:r>
            <a:r>
              <a:rPr lang="zh-CN" altLang="en-US" b="1" dirty="0">
                <a:solidFill>
                  <a:srgbClr val="7010FC"/>
                </a:solidFill>
                <a:ea typeface="宋体" panose="02010600030101010101" pitchFamily="2" charset="-122"/>
              </a:rPr>
              <a:t>包含</a:t>
            </a:r>
            <a:r>
              <a:rPr lang="en-US" altLang="en-US" b="1" dirty="0">
                <a:solidFill>
                  <a:srgbClr val="7010FC"/>
                </a:solidFill>
                <a:ea typeface="宋体" panose="02010600030101010101" pitchFamily="2" charset="-122"/>
              </a:rPr>
              <a:t>V</a:t>
            </a:r>
            <a:r>
              <a:rPr lang="zh-CN" altLang="en-US" b="1" dirty="0">
                <a:solidFill>
                  <a:srgbClr val="7010FC"/>
                </a:solidFill>
                <a:ea typeface="宋体" panose="02010600030101010101" pitchFamily="2" charset="-122"/>
              </a:rPr>
              <a:t>的强连通分量的所有顶点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设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从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V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可到达 </a:t>
            </a:r>
            <a:r>
              <a:rPr lang="en-US" altLang="en-US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以</a:t>
            </a:r>
            <a:r>
              <a:rPr lang="en-US" altLang="en-US" dirty="0">
                <a:ea typeface="宋体" panose="02010600030101010101" pitchFamily="2" charset="-122"/>
              </a:rPr>
              <a:t>V</a:t>
            </a:r>
            <a:r>
              <a:rPr lang="zh-CN" altLang="en-US" dirty="0">
                <a:ea typeface="宋体" panose="02010600030101010101" pitchFamily="2" charset="-122"/>
              </a:rPr>
              <a:t>为起点的所有有向路径的终点</a:t>
            </a:r>
            <a:r>
              <a:rPr lang="en-US" altLang="en-US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的顶点集合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en-US" altLang="en-US" dirty="0">
                <a:solidFill>
                  <a:srgbClr val="0000FF"/>
                </a:solidFill>
                <a:ea typeface="宋体" panose="02010600030101010101" pitchFamily="2" charset="-122"/>
              </a:rPr>
              <a:t>T1(G)</a:t>
            </a:r>
            <a:r>
              <a:rPr lang="zh-CN" altLang="en-US" dirty="0">
                <a:ea typeface="宋体" panose="02010600030101010101" pitchFamily="2" charset="-122"/>
              </a:rPr>
              <a:t>，而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到达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V </a:t>
            </a:r>
            <a:r>
              <a:rPr lang="en-US" altLang="en-US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以</a:t>
            </a:r>
            <a:r>
              <a:rPr lang="en-US" altLang="en-US" dirty="0">
                <a:ea typeface="宋体" panose="02010600030101010101" pitchFamily="2" charset="-122"/>
              </a:rPr>
              <a:t>V</a:t>
            </a:r>
            <a:r>
              <a:rPr lang="zh-CN" altLang="en-US" dirty="0">
                <a:ea typeface="宋体" panose="02010600030101010101" pitchFamily="2" charset="-122"/>
              </a:rPr>
              <a:t>为终点的所有有向路径的起点</a:t>
            </a:r>
            <a:r>
              <a:rPr lang="en-US" altLang="en-US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的顶点集合</a:t>
            </a:r>
            <a:r>
              <a:rPr lang="zh-CN" altLang="en-US" dirty="0">
                <a:ea typeface="宋体" panose="02010600030101010101" pitchFamily="2" charset="-122"/>
              </a:rPr>
              <a:t>为</a:t>
            </a:r>
            <a:r>
              <a:rPr lang="en-US" altLang="en-US" dirty="0">
                <a:solidFill>
                  <a:srgbClr val="0000FF"/>
                </a:solidFill>
                <a:ea typeface="宋体" panose="02010600030101010101" pitchFamily="2" charset="-122"/>
              </a:rPr>
              <a:t>T2(G)</a:t>
            </a:r>
            <a:r>
              <a:rPr lang="zh-CN" altLang="en-US" dirty="0">
                <a:ea typeface="宋体" panose="02010600030101010101" pitchFamily="2" charset="-122"/>
              </a:rPr>
              <a:t>，则</a:t>
            </a:r>
            <a:r>
              <a:rPr lang="zh-CN" altLang="en-US" b="1" dirty="0">
                <a:solidFill>
                  <a:srgbClr val="7010FC"/>
                </a:solidFill>
                <a:ea typeface="宋体" panose="02010600030101010101" pitchFamily="2" charset="-122"/>
              </a:rPr>
              <a:t>包含</a:t>
            </a:r>
            <a:r>
              <a:rPr lang="en-US" altLang="en-US" b="1" dirty="0">
                <a:solidFill>
                  <a:srgbClr val="7010FC"/>
                </a:solidFill>
                <a:ea typeface="宋体" panose="02010600030101010101" pitchFamily="2" charset="-122"/>
              </a:rPr>
              <a:t>V</a:t>
            </a:r>
            <a:r>
              <a:rPr lang="zh-CN" altLang="en-US" b="1" dirty="0">
                <a:solidFill>
                  <a:srgbClr val="7010FC"/>
                </a:solidFill>
                <a:ea typeface="宋体" panose="02010600030101010101" pitchFamily="2" charset="-122"/>
              </a:rPr>
              <a:t>的强连通分量的顶点集合</a:t>
            </a:r>
            <a:r>
              <a:rPr lang="zh-CN" altLang="en-US" dirty="0">
                <a:ea typeface="宋体" panose="02010600030101010101" pitchFamily="2" charset="-122"/>
              </a:rPr>
              <a:t>是： </a:t>
            </a:r>
            <a:r>
              <a:rPr lang="en-US" altLang="en-US" dirty="0">
                <a:ea typeface="宋体" panose="02010600030101010101" pitchFamily="2" charset="-122"/>
              </a:rPr>
              <a:t>T1(G)∩T2(G)</a:t>
            </a:r>
          </a:p>
          <a:p>
            <a:r>
              <a:rPr lang="en-US" altLang="zh-CN" b="1" dirty="0" err="1">
                <a:solidFill>
                  <a:srgbClr val="C00000"/>
                </a:solidFill>
              </a:rPr>
              <a:t>Kosaraju</a:t>
            </a:r>
            <a:r>
              <a:rPr lang="zh-CN" altLang="zh-CN" b="1" dirty="0">
                <a:solidFill>
                  <a:srgbClr val="C00000"/>
                </a:solidFill>
              </a:rPr>
              <a:t>算法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zh-CN" dirty="0"/>
              <a:t>一个图和</a:t>
            </a:r>
            <a:r>
              <a:rPr lang="zh-CN" altLang="en-US" dirty="0"/>
              <a:t>它</a:t>
            </a:r>
            <a:r>
              <a:rPr lang="zh-CN" altLang="zh-CN" dirty="0"/>
              <a:t>的逆图</a:t>
            </a:r>
            <a:r>
              <a:rPr lang="en-US" altLang="zh-CN" dirty="0"/>
              <a:t>(</a:t>
            </a:r>
            <a:r>
              <a:rPr lang="zh-CN" altLang="zh-CN" dirty="0"/>
              <a:t>边全部反向</a:t>
            </a:r>
            <a:r>
              <a:rPr lang="zh-CN" altLang="en-US" dirty="0"/>
              <a:t>形成的图，</a:t>
            </a:r>
            <a:r>
              <a:rPr lang="en-US" altLang="zh-CN" dirty="0"/>
              <a:t>transpose graph, reverse graph)</a:t>
            </a:r>
            <a:r>
              <a:rPr lang="zh-CN" altLang="zh-CN" dirty="0"/>
              <a:t>具有相同的强连通分量</a:t>
            </a:r>
            <a:endParaRPr lang="en-US" altLang="zh-CN" dirty="0"/>
          </a:p>
          <a:p>
            <a:pPr lvl="1"/>
            <a:r>
              <a:rPr lang="zh-CN" altLang="en-US" dirty="0"/>
              <a:t>需要</a:t>
            </a:r>
            <a:r>
              <a:rPr lang="zh-CN" altLang="en-US" b="1" dirty="0">
                <a:solidFill>
                  <a:srgbClr val="33CC33"/>
                </a:solidFill>
              </a:rPr>
              <a:t>两次</a:t>
            </a:r>
            <a:r>
              <a:rPr lang="zh-CN" altLang="en-US" dirty="0"/>
              <a:t>深度优先遍历</a:t>
            </a:r>
            <a:endParaRPr lang="en-US" altLang="zh-CN" dirty="0"/>
          </a:p>
          <a:p>
            <a:r>
              <a:rPr lang="en-US" altLang="zh-CN" dirty="0" err="1"/>
              <a:t>Tarjan</a:t>
            </a:r>
            <a:r>
              <a:rPr lang="zh-CN" altLang="en-US" dirty="0"/>
              <a:t>算法：只需要</a:t>
            </a:r>
            <a:r>
              <a:rPr lang="zh-CN" altLang="en-US" b="1" dirty="0">
                <a:solidFill>
                  <a:srgbClr val="33CC33"/>
                </a:solidFill>
              </a:rPr>
              <a:t>一次</a:t>
            </a:r>
            <a:r>
              <a:rPr lang="zh-CN" altLang="en-US" dirty="0"/>
              <a:t>深度优先遍历</a:t>
            </a:r>
            <a:endParaRPr lang="en-US" altLang="zh-CN" dirty="0"/>
          </a:p>
          <a:p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12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A4AD2E-603B-4127-9329-E1096978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DFS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F1219-3FCD-42A4-B39B-B0A00A28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在图上执行</a:t>
            </a:r>
            <a:r>
              <a:rPr lang="en-US" altLang="zh-CN" dirty="0"/>
              <a:t>DFS</a:t>
            </a:r>
            <a:r>
              <a:rPr lang="zh-CN" altLang="zh-CN" dirty="0"/>
              <a:t>，顶点的输出序列有：</a:t>
            </a:r>
          </a:p>
          <a:p>
            <a:pPr lvl="1"/>
            <a:r>
              <a:rPr lang="en-US" altLang="zh-CN" dirty="0"/>
              <a:t>DFS Pre-order/</a:t>
            </a:r>
            <a:r>
              <a:rPr lang="zh-CN" altLang="zh-CN" dirty="0"/>
              <a:t>前序：在递归调用</a:t>
            </a:r>
            <a:r>
              <a:rPr lang="en-US" altLang="zh-CN" dirty="0"/>
              <a:t>DFS</a:t>
            </a:r>
            <a:r>
              <a:rPr lang="zh-CN" altLang="zh-CN" dirty="0"/>
              <a:t>之前，将当前顶点压入队列</a:t>
            </a:r>
            <a:r>
              <a:rPr lang="en-US" altLang="zh-CN" dirty="0"/>
              <a:t>(queue)</a:t>
            </a:r>
            <a:endParaRPr lang="zh-CN" altLang="zh-CN" dirty="0"/>
          </a:p>
          <a:p>
            <a:pPr lvl="1"/>
            <a:r>
              <a:rPr lang="en-US" altLang="zh-CN" dirty="0"/>
              <a:t>DFS Post-order/</a:t>
            </a:r>
            <a:r>
              <a:rPr lang="zh-CN" altLang="zh-CN" dirty="0"/>
              <a:t>后序：在递归调用</a:t>
            </a:r>
            <a:r>
              <a:rPr lang="en-US" altLang="zh-CN" dirty="0"/>
              <a:t>DFS</a:t>
            </a:r>
            <a:r>
              <a:rPr lang="zh-CN" altLang="zh-CN" dirty="0"/>
              <a:t>之后，将当前顶点压入队列</a:t>
            </a:r>
            <a:r>
              <a:rPr lang="en-US" altLang="zh-CN" dirty="0"/>
              <a:t>(queue)</a:t>
            </a:r>
            <a:endParaRPr lang="zh-CN" altLang="zh-CN" dirty="0"/>
          </a:p>
          <a:p>
            <a:pPr lvl="1"/>
            <a:r>
              <a:rPr lang="en-US" altLang="zh-CN" dirty="0"/>
              <a:t>DFS Reverse Pre-order/</a:t>
            </a:r>
            <a:r>
              <a:rPr lang="zh-CN" altLang="zh-CN" dirty="0"/>
              <a:t>逆前序：在递归调用</a:t>
            </a:r>
            <a:r>
              <a:rPr lang="en-US" altLang="zh-CN" dirty="0"/>
              <a:t>DFS</a:t>
            </a:r>
            <a:r>
              <a:rPr lang="zh-CN" altLang="zh-CN" dirty="0"/>
              <a:t>之前，将当前顶点压入栈</a:t>
            </a:r>
            <a:r>
              <a:rPr lang="en-US" altLang="zh-CN" dirty="0"/>
              <a:t>(stack)</a:t>
            </a:r>
            <a:endParaRPr lang="zh-CN" altLang="zh-CN" dirty="0"/>
          </a:p>
          <a:p>
            <a:pPr lvl="1"/>
            <a:r>
              <a:rPr lang="en-US" altLang="zh-CN" dirty="0"/>
              <a:t>DFS Reverse Post-order/</a:t>
            </a:r>
            <a:r>
              <a:rPr lang="zh-CN" altLang="zh-CN" dirty="0"/>
              <a:t>逆后序：</a:t>
            </a:r>
            <a:r>
              <a:rPr lang="zh-CN" altLang="zh-CN" b="1" dirty="0">
                <a:solidFill>
                  <a:srgbClr val="0000FF"/>
                </a:solidFill>
              </a:rPr>
              <a:t>在递归调用</a:t>
            </a:r>
            <a:r>
              <a:rPr lang="en-US" altLang="zh-CN" b="1" dirty="0">
                <a:solidFill>
                  <a:srgbClr val="0000FF"/>
                </a:solidFill>
              </a:rPr>
              <a:t>DFS</a:t>
            </a:r>
            <a:r>
              <a:rPr lang="zh-CN" altLang="zh-CN" b="1" dirty="0">
                <a:solidFill>
                  <a:srgbClr val="0000FF"/>
                </a:solidFill>
              </a:rPr>
              <a:t>之后，将当前顶点压入栈</a:t>
            </a:r>
            <a:r>
              <a:rPr lang="en-US" altLang="zh-CN" b="1" dirty="0">
                <a:solidFill>
                  <a:srgbClr val="0000FF"/>
                </a:solidFill>
              </a:rPr>
              <a:t>(stack)</a:t>
            </a:r>
            <a:endParaRPr lang="zh-CN" altLang="zh-CN" b="1" dirty="0">
              <a:solidFill>
                <a:srgbClr val="0000FF"/>
              </a:solidFill>
            </a:endParaRPr>
          </a:p>
          <a:p>
            <a:r>
              <a:rPr lang="zh-CN" altLang="en-US" b="1" dirty="0"/>
              <a:t>回边</a:t>
            </a:r>
            <a:r>
              <a:rPr lang="zh-CN" altLang="en-US" dirty="0"/>
              <a:t>：如果图上的某条边不在</a:t>
            </a:r>
            <a:r>
              <a:rPr lang="en-US" altLang="zh-CN" dirty="0"/>
              <a:t>DFS</a:t>
            </a:r>
            <a:r>
              <a:rPr lang="zh-CN" altLang="en-US" dirty="0"/>
              <a:t>生成树上，那么这条边叫做回边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3B6546-FF33-4C73-853C-BAC06B491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23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Kosaraju</a:t>
            </a:r>
            <a:r>
              <a:rPr lang="zh-CN" altLang="zh-CN" dirty="0"/>
              <a:t>算法</a:t>
            </a:r>
            <a:r>
              <a:rPr lang="zh-CN" altLang="en-US" dirty="0"/>
              <a:t>：求有向图</a:t>
            </a:r>
            <a:r>
              <a:rPr lang="en-US" altLang="en-US" dirty="0"/>
              <a:t>G</a:t>
            </a:r>
            <a:r>
              <a:rPr lang="zh-CN" altLang="en-US" dirty="0"/>
              <a:t>的强连通分量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1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对</a:t>
            </a:r>
            <a:r>
              <a:rPr lang="en-US" altLang="en-US">
                <a:ea typeface="宋体" panose="02010600030101010101" pitchFamily="2" charset="-122"/>
              </a:rPr>
              <a:t>G</a:t>
            </a:r>
            <a:r>
              <a:rPr lang="zh-CN" altLang="en-US">
                <a:ea typeface="宋体" panose="02010600030101010101" pitchFamily="2" charset="-122"/>
              </a:rPr>
              <a:t>进行</a:t>
            </a:r>
            <a:r>
              <a:rPr lang="en-US" altLang="zh-CN" b="1">
                <a:solidFill>
                  <a:srgbClr val="C00000"/>
                </a:solidFill>
                <a:ea typeface="宋体" panose="02010600030101010101" pitchFamily="2" charset="-122"/>
              </a:rPr>
              <a:t>DFS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生成</a:t>
            </a:r>
            <a:r>
              <a:rPr lang="en-US" altLang="en-US" dirty="0">
                <a:ea typeface="宋体" panose="02010600030101010101" pitchFamily="2" charset="-122"/>
              </a:rPr>
              <a:t>G</a:t>
            </a:r>
            <a:r>
              <a:rPr lang="zh-CN" altLang="en-US" dirty="0">
                <a:ea typeface="宋体" panose="02010600030101010101" pitchFamily="2" charset="-122"/>
              </a:rPr>
              <a:t>的深度优先生成森林</a:t>
            </a:r>
            <a:r>
              <a:rPr lang="en-US" altLang="en-US" dirty="0">
                <a:ea typeface="宋体" panose="02010600030101010101" pitchFamily="2" charset="-122"/>
              </a:rPr>
              <a:t>T</a:t>
            </a:r>
            <a:endParaRPr lang="zh-CN" altLang="en-US" dirty="0">
              <a:ea typeface="宋体" panose="02010600030101010101" pitchFamily="2" charset="-122"/>
            </a:endParaRPr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Font typeface="+mj-lt"/>
              <a:buAutoNum type="arabicPeriod"/>
            </a:pPr>
            <a:r>
              <a:rPr lang="zh-CN" altLang="en-US" dirty="0">
                <a:ea typeface="宋体" panose="02010600030101010101" pitchFamily="2" charset="-122"/>
              </a:rPr>
              <a:t>对森林</a:t>
            </a:r>
            <a:r>
              <a:rPr lang="en-US" altLang="en-US" dirty="0">
                <a:ea typeface="宋体" panose="02010600030101010101" pitchFamily="2" charset="-122"/>
              </a:rPr>
              <a:t>T</a:t>
            </a:r>
            <a:r>
              <a:rPr lang="zh-CN" altLang="en-US" dirty="0">
                <a:ea typeface="宋体" panose="02010600030101010101" pitchFamily="2" charset="-122"/>
              </a:rPr>
              <a:t>的顶点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按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退出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DFS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函数的顺序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进行编号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，</a:t>
            </a:r>
            <a:r>
              <a:rPr lang="zh-CN" altLang="en-US" b="1">
                <a:solidFill>
                  <a:schemeClr val="accent6">
                    <a:lumMod val="50000"/>
                  </a:schemeClr>
                </a:solidFill>
              </a:rPr>
              <a:t>即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，对顶点进行逆后序排序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ea typeface="宋体" panose="02010600030101010101" pitchFamily="2" charset="-122"/>
            </a:endParaRPr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Font typeface="+mj-lt"/>
              <a:buAutoNum type="arabicPeriod" startAt="3"/>
            </a:pP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改变</a:t>
            </a: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G</a:t>
            </a:r>
            <a:r>
              <a:rPr lang="zh-CN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中每一条弧的方向，构成一个新的有向图</a:t>
            </a: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G’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Font typeface="+mj-lt"/>
              <a:buAutoNum type="arabicPeriod" startAt="3"/>
            </a:pPr>
            <a:r>
              <a:rPr lang="zh-CN" altLang="en-US" dirty="0">
                <a:ea typeface="宋体" panose="02010600030101010101" pitchFamily="2" charset="-122"/>
              </a:rPr>
              <a:t>按</a:t>
            </a:r>
            <a:r>
              <a:rPr lang="en-US" altLang="zh-CN" dirty="0">
                <a:ea typeface="宋体" panose="02010600030101010101" pitchFamily="2" charset="-122"/>
              </a:rPr>
              <a:t>(2)</a:t>
            </a:r>
            <a:r>
              <a:rPr lang="zh-CN" altLang="en-US" dirty="0">
                <a:ea typeface="宋体" panose="02010600030101010101" pitchFamily="2" charset="-122"/>
              </a:rPr>
              <a:t>中标出的顶点编号，从编号最大的顶点开始对</a:t>
            </a:r>
            <a:r>
              <a:rPr lang="en-US" altLang="en-US" b="1" dirty="0">
                <a:solidFill>
                  <a:srgbClr val="FF0000"/>
                </a:solidFill>
                <a:ea typeface="宋体" panose="02010600030101010101" pitchFamily="2" charset="-122"/>
              </a:rPr>
              <a:t>G</a:t>
            </a:r>
            <a:r>
              <a:rPr lang="en-US" altLang="en-US" b="1">
                <a:solidFill>
                  <a:srgbClr val="FF0000"/>
                </a:solidFill>
                <a:ea typeface="宋体" panose="02010600030101010101" pitchFamily="2" charset="-122"/>
              </a:rPr>
              <a:t>’</a:t>
            </a:r>
            <a:r>
              <a:rPr lang="zh-CN" altLang="en-US">
                <a:ea typeface="宋体" panose="02010600030101010101" pitchFamily="2" charset="-122"/>
              </a:rPr>
              <a:t>进行</a:t>
            </a:r>
            <a:r>
              <a:rPr lang="en-US" altLang="zh-CN" b="1">
                <a:solidFill>
                  <a:srgbClr val="C00000"/>
                </a:solidFill>
                <a:ea typeface="宋体" panose="02010600030101010101" pitchFamily="2" charset="-122"/>
              </a:rPr>
              <a:t>DFS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得到一棵</a:t>
            </a:r>
            <a:r>
              <a:rPr lang="zh-CN" altLang="en-US" dirty="0">
                <a:solidFill>
                  <a:srgbClr val="FF9900"/>
                </a:solidFill>
                <a:ea typeface="宋体" panose="02010600030101010101" pitchFamily="2" charset="-122"/>
              </a:rPr>
              <a:t>深度优先生成树</a:t>
            </a:r>
            <a:r>
              <a:rPr lang="zh-CN" altLang="en-US" dirty="0">
                <a:ea typeface="宋体" panose="02010600030101010101" pitchFamily="2" charset="-122"/>
              </a:rPr>
              <a:t>。若一次完整的搜索过程没有遍历</a:t>
            </a:r>
            <a:r>
              <a:rPr lang="en-US" altLang="en-US" dirty="0">
                <a:ea typeface="宋体" panose="02010600030101010101" pitchFamily="2" charset="-122"/>
              </a:rPr>
              <a:t>G’</a:t>
            </a:r>
            <a:r>
              <a:rPr lang="zh-CN" altLang="en-US" dirty="0">
                <a:ea typeface="宋体" panose="02010600030101010101" pitchFamily="2" charset="-122"/>
              </a:rPr>
              <a:t>的所有顶点，则从未访问的顶点中选择一个编号最大的顶点，由它开始</a:t>
            </a:r>
            <a:r>
              <a:rPr lang="zh-CN" altLang="en-US">
                <a:ea typeface="宋体" panose="02010600030101010101" pitchFamily="2" charset="-122"/>
              </a:rPr>
              <a:t>再进行</a:t>
            </a:r>
            <a:r>
              <a:rPr lang="en-US" altLang="zh-CN" b="1">
                <a:solidFill>
                  <a:srgbClr val="C00000"/>
                </a:solidFill>
                <a:ea typeface="宋体" panose="02010600030101010101" pitchFamily="2" charset="-122"/>
              </a:rPr>
              <a:t>DFS</a:t>
            </a:r>
            <a:r>
              <a:rPr lang="zh-CN" altLang="en-US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并得到另一棵</a:t>
            </a:r>
            <a:r>
              <a:rPr lang="zh-CN" altLang="en-US" dirty="0">
                <a:solidFill>
                  <a:srgbClr val="FF9900"/>
                </a:solidFill>
                <a:ea typeface="宋体" panose="02010600030101010101" pitchFamily="2" charset="-122"/>
              </a:rPr>
              <a:t>深度优先生成树</a:t>
            </a:r>
            <a:r>
              <a:rPr lang="zh-CN" altLang="en-US" dirty="0">
                <a:ea typeface="宋体" panose="02010600030101010101" pitchFamily="2" charset="-122"/>
              </a:rPr>
              <a:t>。在该步骤中，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每</a:t>
            </a: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一次</a:t>
            </a:r>
            <a:r>
              <a:rPr lang="en-US" altLang="zh-CN" b="1">
                <a:solidFill>
                  <a:srgbClr val="C00000"/>
                </a:solidFill>
                <a:ea typeface="宋体" panose="02010600030101010101" pitchFamily="2" charset="-122"/>
              </a:rPr>
              <a:t>DFS</a:t>
            </a:r>
            <a:r>
              <a:rPr lang="zh-CN" altLang="en-US" b="1">
                <a:solidFill>
                  <a:srgbClr val="0000FF"/>
                </a:solidFill>
                <a:ea typeface="宋体" panose="02010600030101010101" pitchFamily="2" charset="-122"/>
              </a:rPr>
              <a:t>所得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到的生成树中的顶点就是</a:t>
            </a:r>
            <a:r>
              <a:rPr lang="en-US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G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的一个强连通分量的所有顶点</a:t>
            </a:r>
            <a:r>
              <a:rPr lang="zh-CN" altLang="en-US" dirty="0">
                <a:ea typeface="宋体" panose="02010600030101010101" pitchFamily="2" charset="-122"/>
              </a:rPr>
              <a:t> </a:t>
            </a:r>
          </a:p>
          <a:p>
            <a:pPr marL="514350" indent="-514350">
              <a:lnSpc>
                <a:spcPct val="110000"/>
              </a:lnSpc>
              <a:spcBef>
                <a:spcPts val="500"/>
              </a:spcBef>
              <a:buFont typeface="+mj-lt"/>
              <a:buAutoNum type="arabicPeriod" startAt="3"/>
            </a:pPr>
            <a:r>
              <a:rPr lang="zh-CN" altLang="en-US" dirty="0">
                <a:ea typeface="宋体" panose="02010600030101010101" pitchFamily="2" charset="-122"/>
              </a:rPr>
              <a:t>重复步骤</a:t>
            </a:r>
            <a:r>
              <a:rPr lang="en-US" altLang="zh-CN" dirty="0">
                <a:ea typeface="宋体" panose="02010600030101010101" pitchFamily="2" charset="-122"/>
              </a:rPr>
              <a:t>(4)</a:t>
            </a:r>
            <a:r>
              <a:rPr lang="zh-CN" altLang="en-US" dirty="0">
                <a:ea typeface="宋体" panose="02010600030101010101" pitchFamily="2" charset="-122"/>
              </a:rPr>
              <a:t>，直到</a:t>
            </a:r>
            <a:r>
              <a:rPr lang="en-US" altLang="en-US" dirty="0">
                <a:ea typeface="宋体" panose="02010600030101010101" pitchFamily="2" charset="-122"/>
              </a:rPr>
              <a:t>G’</a:t>
            </a:r>
            <a:r>
              <a:rPr lang="zh-CN" altLang="en-US" dirty="0">
                <a:ea typeface="宋体" panose="02010600030101010101" pitchFamily="2" charset="-122"/>
              </a:rPr>
              <a:t>中的所有顶点都被访问   </a:t>
            </a:r>
          </a:p>
          <a:p>
            <a:pPr marL="514350" indent="-514350">
              <a:buFont typeface="+mj-lt"/>
              <a:buAutoNum type="arabicPeriod" startAt="3"/>
            </a:pP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1811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6946" name="Group 2"/>
          <p:cNvGrpSpPr>
            <a:grpSpLocks/>
          </p:cNvGrpSpPr>
          <p:nvPr/>
        </p:nvGrpSpPr>
        <p:grpSpPr bwMode="auto">
          <a:xfrm>
            <a:off x="179512" y="1592213"/>
            <a:ext cx="8821738" cy="4356793"/>
            <a:chOff x="0" y="0"/>
            <a:chExt cx="5557" cy="1832"/>
          </a:xfrm>
        </p:grpSpPr>
        <p:grpSp>
          <p:nvGrpSpPr>
            <p:cNvPr id="466948" name="Group 3"/>
            <p:cNvGrpSpPr>
              <a:grpSpLocks/>
            </p:cNvGrpSpPr>
            <p:nvPr/>
          </p:nvGrpSpPr>
          <p:grpSpPr bwMode="auto">
            <a:xfrm>
              <a:off x="0" y="0"/>
              <a:ext cx="1200" cy="1420"/>
              <a:chOff x="0" y="0"/>
              <a:chExt cx="1200" cy="1420"/>
            </a:xfrm>
          </p:grpSpPr>
          <p:grpSp>
            <p:nvGrpSpPr>
              <p:cNvPr id="467003" name="Group 4"/>
              <p:cNvGrpSpPr>
                <a:grpSpLocks/>
              </p:cNvGrpSpPr>
              <p:nvPr/>
            </p:nvGrpSpPr>
            <p:grpSpPr bwMode="auto">
              <a:xfrm>
                <a:off x="0" y="0"/>
                <a:ext cx="1200" cy="1104"/>
                <a:chOff x="0" y="0"/>
                <a:chExt cx="1200" cy="1104"/>
              </a:xfrm>
            </p:grpSpPr>
            <p:sp>
              <p:nvSpPr>
                <p:cNvPr id="467005" name="Oval 5"/>
                <p:cNvSpPr>
                  <a:spLocks noChangeArrowheads="1"/>
                </p:cNvSpPr>
                <p:nvPr/>
              </p:nvSpPr>
              <p:spPr bwMode="auto">
                <a:xfrm>
                  <a:off x="432" y="44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467006" name="Oval 6"/>
                <p:cNvSpPr>
                  <a:spLocks noChangeArrowheads="1"/>
                </p:cNvSpPr>
                <p:nvPr/>
              </p:nvSpPr>
              <p:spPr bwMode="auto">
                <a:xfrm>
                  <a:off x="448" y="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467007" name="Oval 7"/>
                <p:cNvSpPr>
                  <a:spLocks noChangeArrowheads="1"/>
                </p:cNvSpPr>
                <p:nvPr/>
              </p:nvSpPr>
              <p:spPr bwMode="auto">
                <a:xfrm>
                  <a:off x="928" y="336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467008" name="Oval 8"/>
                <p:cNvSpPr>
                  <a:spLocks noChangeArrowheads="1"/>
                </p:cNvSpPr>
                <p:nvPr/>
              </p:nvSpPr>
              <p:spPr bwMode="auto">
                <a:xfrm>
                  <a:off x="688" y="90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f</a:t>
                  </a:r>
                </a:p>
              </p:txBody>
            </p:sp>
            <p:sp>
              <p:nvSpPr>
                <p:cNvPr id="467009" name="Oval 9"/>
                <p:cNvSpPr>
                  <a:spLocks noChangeArrowheads="1"/>
                </p:cNvSpPr>
                <p:nvPr/>
              </p:nvSpPr>
              <p:spPr bwMode="auto">
                <a:xfrm>
                  <a:off x="144" y="86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e</a:t>
                  </a:r>
                </a:p>
              </p:txBody>
            </p:sp>
            <p:sp>
              <p:nvSpPr>
                <p:cNvPr id="467010" name="Oval 10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467011" name="Line 11"/>
                <p:cNvSpPr>
                  <a:spLocks noChangeShapeType="1"/>
                </p:cNvSpPr>
                <p:nvPr/>
              </p:nvSpPr>
              <p:spPr bwMode="auto">
                <a:xfrm flipH="1">
                  <a:off x="144" y="160"/>
                  <a:ext cx="320" cy="2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7012" name="Line 12"/>
                <p:cNvSpPr>
                  <a:spLocks noChangeShapeType="1"/>
                </p:cNvSpPr>
                <p:nvPr/>
              </p:nvSpPr>
              <p:spPr bwMode="auto">
                <a:xfrm>
                  <a:off x="704" y="152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7013" name="Line 13"/>
                <p:cNvSpPr>
                  <a:spLocks noChangeShapeType="1"/>
                </p:cNvSpPr>
                <p:nvPr/>
              </p:nvSpPr>
              <p:spPr bwMode="auto">
                <a:xfrm flipH="1" flipV="1">
                  <a:off x="144" y="584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7014" name="Line 14"/>
                <p:cNvSpPr>
                  <a:spLocks noChangeShapeType="1"/>
                </p:cNvSpPr>
                <p:nvPr/>
              </p:nvSpPr>
              <p:spPr bwMode="auto">
                <a:xfrm>
                  <a:off x="240" y="552"/>
                  <a:ext cx="480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7015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864" y="528"/>
                  <a:ext cx="144" cy="3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7016" name="Line 16"/>
                <p:cNvSpPr>
                  <a:spLocks noChangeShapeType="1"/>
                </p:cNvSpPr>
                <p:nvPr/>
              </p:nvSpPr>
              <p:spPr bwMode="auto">
                <a:xfrm>
                  <a:off x="408" y="97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7017" name="Line 17"/>
                <p:cNvSpPr>
                  <a:spLocks noChangeShapeType="1"/>
                </p:cNvSpPr>
                <p:nvPr/>
              </p:nvSpPr>
              <p:spPr bwMode="auto">
                <a:xfrm>
                  <a:off x="576" y="208"/>
                  <a:ext cx="0" cy="24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7018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696" y="480"/>
                  <a:ext cx="240" cy="4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67004" name="Rectangle 19"/>
              <p:cNvSpPr>
                <a:spLocks noChangeArrowheads="1"/>
              </p:cNvSpPr>
              <p:nvPr/>
            </p:nvSpPr>
            <p:spPr bwMode="auto">
              <a:xfrm>
                <a:off x="41" y="1216"/>
                <a:ext cx="997" cy="2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b="1" dirty="0">
                    <a:latin typeface="Times New Roman" pitchFamily="18" charset="0"/>
                  </a:rPr>
                  <a:t>(a)</a:t>
                </a:r>
                <a:r>
                  <a:rPr lang="zh-CN" altLang="en-US" sz="2000" b="1" dirty="0">
                    <a:latin typeface="Times New Roman" pitchFamily="18" charset="0"/>
                  </a:rPr>
                  <a:t>有向图</a:t>
                </a:r>
                <a:r>
                  <a:rPr lang="en-US" altLang="en-US" sz="2000" b="1" dirty="0">
                    <a:latin typeface="Times New Roman" pitchFamily="18" charset="0"/>
                  </a:rPr>
                  <a:t>G</a:t>
                </a:r>
              </a:p>
            </p:txBody>
          </p:sp>
        </p:grpSp>
        <p:grpSp>
          <p:nvGrpSpPr>
            <p:cNvPr id="466949" name="Group 20"/>
            <p:cNvGrpSpPr>
              <a:grpSpLocks/>
            </p:cNvGrpSpPr>
            <p:nvPr/>
          </p:nvGrpSpPr>
          <p:grpSpPr bwMode="auto">
            <a:xfrm>
              <a:off x="1248" y="0"/>
              <a:ext cx="1440" cy="1543"/>
              <a:chOff x="0" y="0"/>
              <a:chExt cx="1440" cy="1543"/>
            </a:xfrm>
          </p:grpSpPr>
          <p:grpSp>
            <p:nvGrpSpPr>
              <p:cNvPr id="466984" name="Group 21"/>
              <p:cNvGrpSpPr>
                <a:grpSpLocks/>
              </p:cNvGrpSpPr>
              <p:nvPr/>
            </p:nvGrpSpPr>
            <p:grpSpPr bwMode="auto">
              <a:xfrm>
                <a:off x="48" y="0"/>
                <a:ext cx="1392" cy="1200"/>
                <a:chOff x="0" y="0"/>
                <a:chExt cx="1392" cy="1200"/>
              </a:xfrm>
            </p:grpSpPr>
            <p:sp>
              <p:nvSpPr>
                <p:cNvPr id="466986" name="Rectangle 22"/>
                <p:cNvSpPr>
                  <a:spLocks noChangeArrowheads="1"/>
                </p:cNvSpPr>
                <p:nvPr/>
              </p:nvSpPr>
              <p:spPr bwMode="auto">
                <a:xfrm>
                  <a:off x="736" y="8"/>
                  <a:ext cx="192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466987" name="Rectangle 23"/>
                <p:cNvSpPr>
                  <a:spLocks noChangeArrowheads="1"/>
                </p:cNvSpPr>
                <p:nvPr/>
              </p:nvSpPr>
              <p:spPr bwMode="auto">
                <a:xfrm>
                  <a:off x="1200" y="352"/>
                  <a:ext cx="192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466988" name="Rectangle 24"/>
                <p:cNvSpPr>
                  <a:spLocks noChangeArrowheads="1"/>
                </p:cNvSpPr>
                <p:nvPr/>
              </p:nvSpPr>
              <p:spPr bwMode="auto">
                <a:xfrm>
                  <a:off x="1080" y="832"/>
                  <a:ext cx="192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466989" name="Rectangle 25"/>
                <p:cNvSpPr>
                  <a:spLocks noChangeArrowheads="1"/>
                </p:cNvSpPr>
                <p:nvPr/>
              </p:nvSpPr>
              <p:spPr bwMode="auto">
                <a:xfrm>
                  <a:off x="368" y="352"/>
                  <a:ext cx="192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66990" name="Rectangle 26"/>
                <p:cNvSpPr>
                  <a:spLocks noChangeArrowheads="1"/>
                </p:cNvSpPr>
                <p:nvPr/>
              </p:nvSpPr>
              <p:spPr bwMode="auto">
                <a:xfrm>
                  <a:off x="264" y="720"/>
                  <a:ext cx="192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66991" name="Rectangle 27"/>
                <p:cNvSpPr>
                  <a:spLocks noChangeArrowheads="1"/>
                </p:cNvSpPr>
                <p:nvPr/>
              </p:nvSpPr>
              <p:spPr bwMode="auto">
                <a:xfrm>
                  <a:off x="256" y="1056"/>
                  <a:ext cx="192" cy="1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66992" name="Oval 28"/>
                <p:cNvSpPr>
                  <a:spLocks noChangeArrowheads="1"/>
                </p:cNvSpPr>
                <p:nvPr/>
              </p:nvSpPr>
              <p:spPr bwMode="auto">
                <a:xfrm>
                  <a:off x="816" y="82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dirty="0"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466993" name="Oval 29"/>
                <p:cNvSpPr>
                  <a:spLocks noChangeArrowheads="1"/>
                </p:cNvSpPr>
                <p:nvPr/>
              </p:nvSpPr>
              <p:spPr bwMode="auto">
                <a:xfrm>
                  <a:off x="464" y="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466994" name="Oval 30"/>
                <p:cNvSpPr>
                  <a:spLocks noChangeArrowheads="1"/>
                </p:cNvSpPr>
                <p:nvPr/>
              </p:nvSpPr>
              <p:spPr bwMode="auto">
                <a:xfrm>
                  <a:off x="944" y="336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dirty="0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466995" name="Oval 31"/>
                <p:cNvSpPr>
                  <a:spLocks noChangeArrowheads="1"/>
                </p:cNvSpPr>
                <p:nvPr/>
              </p:nvSpPr>
              <p:spPr bwMode="auto">
                <a:xfrm>
                  <a:off x="448" y="704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f</a:t>
                  </a:r>
                </a:p>
              </p:txBody>
            </p:sp>
            <p:sp>
              <p:nvSpPr>
                <p:cNvPr id="466996" name="Oval 32"/>
                <p:cNvSpPr>
                  <a:spLocks noChangeArrowheads="1"/>
                </p:cNvSpPr>
                <p:nvPr/>
              </p:nvSpPr>
              <p:spPr bwMode="auto">
                <a:xfrm>
                  <a:off x="0" y="996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e</a:t>
                  </a:r>
                </a:p>
              </p:txBody>
            </p:sp>
            <p:sp>
              <p:nvSpPr>
                <p:cNvPr id="466997" name="Oval 33"/>
                <p:cNvSpPr>
                  <a:spLocks noChangeArrowheads="1"/>
                </p:cNvSpPr>
                <p:nvPr/>
              </p:nvSpPr>
              <p:spPr bwMode="auto">
                <a:xfrm>
                  <a:off x="112" y="344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466998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247" y="160"/>
                  <a:ext cx="249" cy="18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6999" name="Line 35"/>
                <p:cNvSpPr>
                  <a:spLocks noChangeShapeType="1"/>
                </p:cNvSpPr>
                <p:nvPr/>
              </p:nvSpPr>
              <p:spPr bwMode="auto">
                <a:xfrm>
                  <a:off x="720" y="152"/>
                  <a:ext cx="288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7000" name="Line 36"/>
                <p:cNvSpPr>
                  <a:spLocks noChangeShapeType="1"/>
                </p:cNvSpPr>
                <p:nvPr/>
              </p:nvSpPr>
              <p:spPr bwMode="auto">
                <a:xfrm>
                  <a:off x="352" y="520"/>
                  <a:ext cx="240" cy="18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7001" name="Line 37"/>
                <p:cNvSpPr>
                  <a:spLocks noChangeShapeType="1"/>
                </p:cNvSpPr>
                <p:nvPr/>
              </p:nvSpPr>
              <p:spPr bwMode="auto">
                <a:xfrm flipV="1">
                  <a:off x="232" y="912"/>
                  <a:ext cx="312" cy="12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7002" name="Line 38"/>
                <p:cNvSpPr>
                  <a:spLocks noChangeShapeType="1"/>
                </p:cNvSpPr>
                <p:nvPr/>
              </p:nvSpPr>
              <p:spPr bwMode="auto">
                <a:xfrm flipV="1">
                  <a:off x="944" y="536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66985" name="Rectangle 39"/>
              <p:cNvSpPr>
                <a:spLocks noChangeArrowheads="1"/>
              </p:cNvSpPr>
              <p:nvPr/>
            </p:nvSpPr>
            <p:spPr bwMode="auto">
              <a:xfrm>
                <a:off x="0" y="1210"/>
                <a:ext cx="1440" cy="3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(b)</a:t>
                </a:r>
                <a:r>
                  <a:rPr lang="zh-CN" altLang="en-US" sz="2000" b="1" dirty="0">
                    <a:latin typeface="Times New Roman" pitchFamily="18" charset="0"/>
                  </a:rPr>
                  <a:t>执行步骤</a:t>
                </a:r>
                <a:r>
                  <a:rPr lang="en-US" altLang="en-US" sz="2000" b="1" dirty="0">
                    <a:latin typeface="Times New Roman" pitchFamily="18" charset="0"/>
                  </a:rPr>
                  <a:t>(1)</a:t>
                </a:r>
                <a:r>
                  <a:rPr lang="zh-CN" altLang="en-US" sz="2000" b="1" dirty="0">
                    <a:latin typeface="Times New Roman" pitchFamily="18" charset="0"/>
                  </a:rPr>
                  <a:t>和</a:t>
                </a:r>
                <a:r>
                  <a:rPr lang="en-US" altLang="en-US" sz="2000" b="1" dirty="0">
                    <a:latin typeface="Times New Roman" pitchFamily="18" charset="0"/>
                  </a:rPr>
                  <a:t>(2)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 dirty="0">
                    <a:latin typeface="Times New Roman" pitchFamily="18" charset="0"/>
                  </a:rPr>
                  <a:t>：以</a:t>
                </a:r>
                <a:r>
                  <a:rPr lang="en-US" altLang="zh-CN" sz="2000" b="1" dirty="0">
                    <a:latin typeface="Times New Roman" pitchFamily="18" charset="0"/>
                  </a:rPr>
                  <a:t>a</a:t>
                </a:r>
                <a:r>
                  <a:rPr lang="zh-CN" altLang="en-US" sz="2000" b="1" dirty="0">
                    <a:latin typeface="Times New Roman" pitchFamily="18" charset="0"/>
                  </a:rPr>
                  <a:t>为尾的弧</a:t>
                </a:r>
                <a:endParaRPr lang="en-US" altLang="en-US" sz="2000" b="1" dirty="0">
                  <a:latin typeface="Times New Roman" pitchFamily="18" charset="0"/>
                </a:endParaRPr>
              </a:p>
            </p:txBody>
          </p:sp>
        </p:grpSp>
        <p:grpSp>
          <p:nvGrpSpPr>
            <p:cNvPr id="466950" name="Group 40"/>
            <p:cNvGrpSpPr>
              <a:grpSpLocks/>
            </p:cNvGrpSpPr>
            <p:nvPr/>
          </p:nvGrpSpPr>
          <p:grpSpPr bwMode="auto">
            <a:xfrm>
              <a:off x="2801" y="0"/>
              <a:ext cx="1231" cy="1488"/>
              <a:chOff x="-31" y="0"/>
              <a:chExt cx="1231" cy="1488"/>
            </a:xfrm>
          </p:grpSpPr>
          <p:grpSp>
            <p:nvGrpSpPr>
              <p:cNvPr id="466967" name="Group 41"/>
              <p:cNvGrpSpPr>
                <a:grpSpLocks/>
              </p:cNvGrpSpPr>
              <p:nvPr/>
            </p:nvGrpSpPr>
            <p:grpSpPr bwMode="auto">
              <a:xfrm>
                <a:off x="0" y="0"/>
                <a:ext cx="1200" cy="1104"/>
                <a:chOff x="0" y="0"/>
                <a:chExt cx="1200" cy="1104"/>
              </a:xfrm>
            </p:grpSpPr>
            <p:sp>
              <p:nvSpPr>
                <p:cNvPr id="466969" name="Oval 42"/>
                <p:cNvSpPr>
                  <a:spLocks noChangeArrowheads="1"/>
                </p:cNvSpPr>
                <p:nvPr/>
              </p:nvSpPr>
              <p:spPr bwMode="auto">
                <a:xfrm>
                  <a:off x="448" y="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466970" name="Oval 43"/>
                <p:cNvSpPr>
                  <a:spLocks noChangeArrowheads="1"/>
                </p:cNvSpPr>
                <p:nvPr/>
              </p:nvSpPr>
              <p:spPr bwMode="auto">
                <a:xfrm>
                  <a:off x="928" y="328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466971" name="Oval 44"/>
                <p:cNvSpPr>
                  <a:spLocks noChangeArrowheads="1"/>
                </p:cNvSpPr>
                <p:nvPr/>
              </p:nvSpPr>
              <p:spPr bwMode="auto">
                <a:xfrm>
                  <a:off x="432" y="44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466972" name="Oval 45"/>
                <p:cNvSpPr>
                  <a:spLocks noChangeArrowheads="1"/>
                </p:cNvSpPr>
                <p:nvPr/>
              </p:nvSpPr>
              <p:spPr bwMode="auto">
                <a:xfrm>
                  <a:off x="688" y="90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f</a:t>
                  </a:r>
                </a:p>
              </p:txBody>
            </p:sp>
            <p:sp>
              <p:nvSpPr>
                <p:cNvPr id="466973" name="Oval 46"/>
                <p:cNvSpPr>
                  <a:spLocks noChangeArrowheads="1"/>
                </p:cNvSpPr>
                <p:nvPr/>
              </p:nvSpPr>
              <p:spPr bwMode="auto">
                <a:xfrm>
                  <a:off x="144" y="860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e</a:t>
                  </a:r>
                </a:p>
              </p:txBody>
            </p:sp>
            <p:sp>
              <p:nvSpPr>
                <p:cNvPr id="466974" name="Oval 47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272" cy="20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b</a:t>
                  </a:r>
                </a:p>
              </p:txBody>
            </p:sp>
            <p:grpSp>
              <p:nvGrpSpPr>
                <p:cNvPr id="466975" name="Group 48"/>
                <p:cNvGrpSpPr>
                  <a:grpSpLocks/>
                </p:cNvGrpSpPr>
                <p:nvPr/>
              </p:nvGrpSpPr>
              <p:grpSpPr bwMode="auto">
                <a:xfrm>
                  <a:off x="144" y="152"/>
                  <a:ext cx="864" cy="824"/>
                  <a:chOff x="0" y="0"/>
                  <a:chExt cx="864" cy="824"/>
                </a:xfrm>
              </p:grpSpPr>
              <p:sp>
                <p:nvSpPr>
                  <p:cNvPr id="466976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0" y="8"/>
                    <a:ext cx="320" cy="22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6977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552" y="0"/>
                    <a:ext cx="288" cy="192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6978" name="Line 5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0" y="432"/>
                    <a:ext cx="96" cy="28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6979" name="Line 52"/>
                  <p:cNvSpPr>
                    <a:spLocks noChangeShapeType="1"/>
                  </p:cNvSpPr>
                  <p:nvPr/>
                </p:nvSpPr>
                <p:spPr bwMode="auto">
                  <a:xfrm>
                    <a:off x="96" y="400"/>
                    <a:ext cx="480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6980" name="Line 5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20" y="376"/>
                    <a:ext cx="144" cy="38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6981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288" y="824"/>
                    <a:ext cx="26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6982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56"/>
                    <a:ext cx="0" cy="24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6983" name="Line 5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2" y="328"/>
                    <a:ext cx="240" cy="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66968" name="Rectangle 57"/>
              <p:cNvSpPr>
                <a:spLocks noChangeArrowheads="1"/>
              </p:cNvSpPr>
              <p:nvPr/>
            </p:nvSpPr>
            <p:spPr bwMode="auto">
              <a:xfrm>
                <a:off x="-31" y="1220"/>
                <a:ext cx="1189" cy="2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 b="1" dirty="0">
                    <a:latin typeface="Times New Roman" pitchFamily="18" charset="0"/>
                  </a:rPr>
                  <a:t>(c)</a:t>
                </a:r>
                <a:r>
                  <a:rPr lang="zh-CN" altLang="en-US" sz="2000" b="1" dirty="0">
                    <a:latin typeface="Times New Roman" pitchFamily="18" charset="0"/>
                  </a:rPr>
                  <a:t>执行步骤</a:t>
                </a:r>
                <a:r>
                  <a:rPr lang="en-US" altLang="en-US" sz="2000" b="1" dirty="0">
                    <a:latin typeface="Times New Roman" pitchFamily="18" charset="0"/>
                  </a:rPr>
                  <a:t>(3)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en-US" sz="2000" b="1" dirty="0">
                    <a:latin typeface="Times New Roman" pitchFamily="18" charset="0"/>
                  </a:rPr>
                  <a:t>：所有弧反向</a:t>
                </a:r>
                <a:endParaRPr lang="en-US" altLang="en-US" sz="2000" b="1" dirty="0">
                  <a:latin typeface="Times New Roman" pitchFamily="18" charset="0"/>
                </a:endParaRPr>
              </a:p>
            </p:txBody>
          </p:sp>
        </p:grpSp>
        <p:grpSp>
          <p:nvGrpSpPr>
            <p:cNvPr id="466951" name="Group 58"/>
            <p:cNvGrpSpPr>
              <a:grpSpLocks/>
            </p:cNvGrpSpPr>
            <p:nvPr/>
          </p:nvGrpSpPr>
          <p:grpSpPr bwMode="auto">
            <a:xfrm>
              <a:off x="4032" y="144"/>
              <a:ext cx="1525" cy="1399"/>
              <a:chOff x="37" y="0"/>
              <a:chExt cx="1525" cy="1399"/>
            </a:xfrm>
          </p:grpSpPr>
          <p:grpSp>
            <p:nvGrpSpPr>
              <p:cNvPr id="466953" name="Group 59"/>
              <p:cNvGrpSpPr>
                <a:grpSpLocks/>
              </p:cNvGrpSpPr>
              <p:nvPr/>
            </p:nvGrpSpPr>
            <p:grpSpPr bwMode="auto">
              <a:xfrm>
                <a:off x="480" y="0"/>
                <a:ext cx="672" cy="1008"/>
                <a:chOff x="0" y="0"/>
                <a:chExt cx="672" cy="1008"/>
              </a:xfrm>
            </p:grpSpPr>
            <p:grpSp>
              <p:nvGrpSpPr>
                <p:cNvPr id="466955" name="Group 6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249" cy="1008"/>
                  <a:chOff x="0" y="0"/>
                  <a:chExt cx="249" cy="1008"/>
                </a:xfrm>
              </p:grpSpPr>
              <p:sp>
                <p:nvSpPr>
                  <p:cNvPr id="466962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466963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128" y="208"/>
                    <a:ext cx="0" cy="20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6964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04"/>
                    <a:ext cx="249" cy="20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d</a:t>
                    </a:r>
                  </a:p>
                </p:txBody>
              </p:sp>
              <p:sp>
                <p:nvSpPr>
                  <p:cNvPr id="466965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28" y="604"/>
                    <a:ext cx="0" cy="20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6966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804"/>
                    <a:ext cx="249" cy="20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c</a:t>
                    </a:r>
                  </a:p>
                </p:txBody>
              </p:sp>
            </p:grpSp>
            <p:grpSp>
              <p:nvGrpSpPr>
                <p:cNvPr id="466956" name="Group 66"/>
                <p:cNvGrpSpPr>
                  <a:grpSpLocks/>
                </p:cNvGrpSpPr>
                <p:nvPr/>
              </p:nvGrpSpPr>
              <p:grpSpPr bwMode="auto">
                <a:xfrm>
                  <a:off x="423" y="0"/>
                  <a:ext cx="249" cy="1008"/>
                  <a:chOff x="0" y="0"/>
                  <a:chExt cx="249" cy="1008"/>
                </a:xfrm>
              </p:grpSpPr>
              <p:sp>
                <p:nvSpPr>
                  <p:cNvPr id="466957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249" cy="20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466958" name="Line 68"/>
                  <p:cNvSpPr>
                    <a:spLocks noChangeShapeType="1"/>
                  </p:cNvSpPr>
                  <p:nvPr/>
                </p:nvSpPr>
                <p:spPr bwMode="auto">
                  <a:xfrm>
                    <a:off x="128" y="208"/>
                    <a:ext cx="0" cy="20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6959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04"/>
                    <a:ext cx="249" cy="20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e</a:t>
                    </a:r>
                  </a:p>
                </p:txBody>
              </p:sp>
              <p:sp>
                <p:nvSpPr>
                  <p:cNvPr id="466960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128" y="604"/>
                    <a:ext cx="0" cy="204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66961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0" y="804"/>
                    <a:ext cx="249" cy="204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f</a:t>
                    </a:r>
                  </a:p>
                </p:txBody>
              </p:sp>
            </p:grpSp>
          </p:grpSp>
          <p:sp>
            <p:nvSpPr>
              <p:cNvPr id="506952" name="Rectangle 72"/>
              <p:cNvSpPr>
                <a:spLocks noChangeArrowheads="1"/>
              </p:cNvSpPr>
              <p:nvPr/>
            </p:nvSpPr>
            <p:spPr bwMode="auto">
              <a:xfrm>
                <a:off x="37" y="1076"/>
                <a:ext cx="1525" cy="3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r>
                  <a:rPr lang="en-US" altLang="zh-CN" sz="2000" b="1" dirty="0"/>
                  <a:t>(d)</a:t>
                </a:r>
                <a:r>
                  <a:rPr lang="zh-CN" altLang="en-US" sz="2000" b="1" dirty="0"/>
                  <a:t>执行步骤</a:t>
                </a:r>
                <a:r>
                  <a:rPr lang="en-US" altLang="en-US" sz="2000" b="1" dirty="0"/>
                  <a:t>(4)</a:t>
                </a:r>
                <a:r>
                  <a:rPr lang="zh-CN" altLang="en-US" sz="2000" b="1" dirty="0"/>
                  <a:t>和</a:t>
                </a:r>
                <a:r>
                  <a:rPr lang="en-US" altLang="en-US" sz="2000" b="1" dirty="0"/>
                  <a:t>(5)</a:t>
                </a:r>
                <a:endParaRPr lang="en-US" altLang="zh-CN" sz="2000" b="1" dirty="0"/>
              </a:p>
              <a:p>
                <a:pPr>
                  <a:defRPr/>
                </a:pPr>
                <a:r>
                  <a:rPr lang="zh-CN" altLang="en-US" sz="2000" b="1" dirty="0"/>
                  <a:t>：以</a:t>
                </a:r>
                <a:r>
                  <a:rPr lang="en-US" altLang="zh-CN" sz="2000" b="1" dirty="0"/>
                  <a:t>a</a:t>
                </a:r>
                <a:r>
                  <a:rPr lang="zh-CN" altLang="en-US" sz="2000" b="1" dirty="0"/>
                  <a:t>为头，以</a:t>
                </a:r>
                <a:r>
                  <a:rPr lang="en-US" altLang="zh-CN" sz="2000" b="1" dirty="0"/>
                  <a:t>b</a:t>
                </a:r>
                <a:r>
                  <a:rPr lang="zh-CN" altLang="en-US" sz="2000" b="1" dirty="0"/>
                  <a:t>为头</a:t>
                </a:r>
                <a:endParaRPr lang="en-US" altLang="en-US" sz="2000" b="1" dirty="0"/>
              </a:p>
            </p:txBody>
          </p:sp>
        </p:grpSp>
        <p:sp>
          <p:nvSpPr>
            <p:cNvPr id="466952" name="Rectangle 73"/>
            <p:cNvSpPr>
              <a:spLocks noChangeArrowheads="1"/>
            </p:cNvSpPr>
            <p:nvPr/>
          </p:nvSpPr>
          <p:spPr bwMode="auto">
            <a:xfrm>
              <a:off x="1225" y="1592"/>
              <a:ext cx="350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itchFamily="18" charset="0"/>
                </a:rPr>
                <a:t>利用深度优先搜索求有向图的强连通分量</a:t>
              </a: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例子：求有向图的强连通分量过程</a:t>
            </a:r>
          </a:p>
        </p:txBody>
      </p:sp>
    </p:spTree>
    <p:extLst>
      <p:ext uri="{BB962C8B-B14F-4D97-AF65-F5344CB8AC3E}">
        <p14:creationId xmlns:p14="http://schemas.microsoft.com/office/powerpoint/2010/main" val="3088250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BDA7EF-056C-4421-A5E1-6C3FE4476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46348"/>
            <a:ext cx="8229600" cy="61653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b="1" dirty="0">
                <a:solidFill>
                  <a:srgbClr val="0000FF"/>
                </a:solidFill>
              </a:rPr>
              <a:t>若在逆图上有顶点</a:t>
            </a:r>
            <a:r>
              <a:rPr lang="en-US" altLang="zh-CN" b="1" dirty="0">
                <a:solidFill>
                  <a:srgbClr val="0000FF"/>
                </a:solidFill>
              </a:rPr>
              <a:t>s</a:t>
            </a:r>
            <a:r>
              <a:rPr lang="zh-CN" altLang="zh-CN" b="1" dirty="0">
                <a:solidFill>
                  <a:srgbClr val="0000FF"/>
                </a:solidFill>
              </a:rPr>
              <a:t>到</a:t>
            </a:r>
            <a:r>
              <a:rPr lang="en-US" altLang="zh-CN" b="1" dirty="0">
                <a:solidFill>
                  <a:srgbClr val="0000FF"/>
                </a:solidFill>
              </a:rPr>
              <a:t>v</a:t>
            </a:r>
            <a:r>
              <a:rPr lang="zh-CN" altLang="zh-CN" b="1" dirty="0">
                <a:solidFill>
                  <a:srgbClr val="0000FF"/>
                </a:solidFill>
              </a:rPr>
              <a:t>的路径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en-US" altLang="zh-CN" b="1" dirty="0" err="1">
                <a:solidFill>
                  <a:srgbClr val="0000FF"/>
                </a:solidFill>
              </a:rPr>
              <a:t>s</a:t>
            </a:r>
            <a:r>
              <a:rPr lang="en-US" altLang="zh-CN" b="1" dirty="0" err="1">
                <a:solidFill>
                  <a:srgbClr val="0000FF"/>
                </a:solidFill>
                <a:sym typeface="Wingdings" panose="05000000000000000000" pitchFamily="2" charset="2"/>
              </a:rPr>
              <a:t></a:t>
            </a:r>
            <a:r>
              <a:rPr lang="en-US" altLang="zh-CN" b="1" dirty="0" err="1">
                <a:solidFill>
                  <a:srgbClr val="0000FF"/>
                </a:solidFill>
              </a:rPr>
              <a:t>v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  <a:r>
              <a:rPr lang="zh-CN" altLang="zh-CN" b="1" dirty="0">
                <a:solidFill>
                  <a:srgbClr val="0000FF"/>
                </a:solidFill>
              </a:rPr>
              <a:t>，则在原图上顶点</a:t>
            </a:r>
            <a:r>
              <a:rPr lang="en-US" altLang="zh-CN" b="1" dirty="0">
                <a:solidFill>
                  <a:srgbClr val="0000FF"/>
                </a:solidFill>
              </a:rPr>
              <a:t>s</a:t>
            </a:r>
            <a:r>
              <a:rPr lang="zh-CN" altLang="zh-CN" b="1" dirty="0">
                <a:solidFill>
                  <a:srgbClr val="0000FF"/>
                </a:solidFill>
              </a:rPr>
              <a:t>和</a:t>
            </a:r>
            <a:r>
              <a:rPr lang="en-US" altLang="zh-CN" b="1" dirty="0">
                <a:solidFill>
                  <a:srgbClr val="0000FF"/>
                </a:solidFill>
              </a:rPr>
              <a:t>v</a:t>
            </a:r>
            <a:r>
              <a:rPr lang="zh-CN" altLang="zh-CN" b="1" dirty="0">
                <a:solidFill>
                  <a:srgbClr val="0000FF"/>
                </a:solidFill>
              </a:rPr>
              <a:t>是强连通的</a:t>
            </a:r>
          </a:p>
          <a:p>
            <a:pPr marL="0" indent="0">
              <a:buNone/>
            </a:pPr>
            <a:r>
              <a:rPr lang="zh-CN" altLang="zh-CN" b="1" dirty="0">
                <a:solidFill>
                  <a:srgbClr val="C00000"/>
                </a:solidFill>
              </a:rPr>
              <a:t>证明</a:t>
            </a:r>
            <a:r>
              <a:rPr lang="zh-CN" altLang="zh-CN" dirty="0"/>
              <a:t>：由于</a:t>
            </a:r>
            <a:r>
              <a:rPr lang="en-US" altLang="zh-CN" dirty="0"/>
              <a:t>s</a:t>
            </a:r>
            <a:r>
              <a:rPr lang="zh-CN" altLang="zh-CN" dirty="0"/>
              <a:t>、</a:t>
            </a:r>
            <a:r>
              <a:rPr lang="en-US" altLang="zh-CN" dirty="0"/>
              <a:t>v</a:t>
            </a:r>
            <a:r>
              <a:rPr lang="zh-CN" altLang="zh-CN" dirty="0"/>
              <a:t>是按在原图上</a:t>
            </a:r>
            <a:r>
              <a:rPr lang="en-US" altLang="zh-CN" dirty="0"/>
              <a:t>DFS</a:t>
            </a:r>
            <a:r>
              <a:rPr lang="zh-CN" altLang="zh-CN" dirty="0"/>
              <a:t>的逆后序输出的，所以，可能存在两种情况：</a:t>
            </a:r>
          </a:p>
          <a:p>
            <a:pPr lvl="1"/>
            <a:r>
              <a:rPr lang="en-US" altLang="zh-CN" dirty="0"/>
              <a:t>DFS(s) start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DFS(v) start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DFS(v) end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DFS(s) end</a:t>
            </a:r>
            <a:r>
              <a:rPr lang="zh-CN" altLang="zh-CN" dirty="0"/>
              <a:t>，即</a:t>
            </a:r>
            <a:r>
              <a:rPr lang="en-US" altLang="zh-CN" dirty="0" err="1"/>
              <a:t>s</a:t>
            </a:r>
            <a:r>
              <a:rPr lang="en-US" altLang="zh-CN" dirty="0" err="1">
                <a:sym typeface="Wingdings" panose="05000000000000000000" pitchFamily="2" charset="2"/>
              </a:rPr>
              <a:t></a:t>
            </a:r>
            <a:r>
              <a:rPr lang="en-US" altLang="zh-CN" dirty="0" err="1"/>
              <a:t>v</a:t>
            </a:r>
            <a:endParaRPr lang="zh-CN" altLang="zh-CN" dirty="0"/>
          </a:p>
          <a:p>
            <a:pPr lvl="1"/>
            <a:r>
              <a:rPr lang="en-US" altLang="zh-CN" dirty="0"/>
              <a:t>DFS(v) start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DFS(v) end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DFS(s) </a:t>
            </a:r>
            <a:r>
              <a:rPr lang="en-US" altLang="zh-CN" dirty="0" err="1"/>
              <a:t>start</a:t>
            </a:r>
            <a:r>
              <a:rPr lang="en-US" altLang="zh-CN" dirty="0" err="1">
                <a:sym typeface="Wingdings" panose="05000000000000000000" pitchFamily="2" charset="2"/>
              </a:rPr>
              <a:t></a:t>
            </a:r>
            <a:r>
              <a:rPr lang="en-US" altLang="zh-CN" dirty="0" err="1"/>
              <a:t>DFS</a:t>
            </a:r>
            <a:r>
              <a:rPr lang="en-US" altLang="zh-CN" dirty="0"/>
              <a:t>(s) end</a:t>
            </a:r>
            <a:r>
              <a:rPr lang="zh-CN" altLang="zh-CN" dirty="0"/>
              <a:t>，即</a:t>
            </a:r>
            <a:r>
              <a:rPr lang="zh-CN" altLang="en-US" dirty="0"/>
              <a:t>，</a:t>
            </a:r>
            <a:r>
              <a:rPr lang="en-US" altLang="zh-CN" dirty="0"/>
              <a:t>s</a:t>
            </a:r>
            <a:r>
              <a:rPr lang="zh-CN" altLang="en-US" dirty="0"/>
              <a:t>和</a:t>
            </a:r>
            <a:r>
              <a:rPr lang="en-US" altLang="zh-CN" dirty="0"/>
              <a:t>v</a:t>
            </a:r>
            <a:r>
              <a:rPr lang="zh-CN" altLang="zh-CN" dirty="0"/>
              <a:t>在不同的连通分量</a:t>
            </a:r>
            <a:r>
              <a:rPr lang="zh-CN" altLang="en-US" dirty="0"/>
              <a:t>中</a:t>
            </a:r>
            <a:endParaRPr lang="zh-CN" altLang="zh-CN" dirty="0"/>
          </a:p>
          <a:p>
            <a:r>
              <a:rPr lang="zh-CN" altLang="zh-CN" dirty="0"/>
              <a:t>由于在逆图上有</a:t>
            </a:r>
            <a:r>
              <a:rPr lang="en-US" altLang="zh-CN" dirty="0" err="1"/>
              <a:t>s</a:t>
            </a:r>
            <a:r>
              <a:rPr lang="en-US" altLang="zh-CN" dirty="0" err="1">
                <a:sym typeface="Wingdings" panose="05000000000000000000" pitchFamily="2" charset="2"/>
              </a:rPr>
              <a:t></a:t>
            </a:r>
            <a:r>
              <a:rPr lang="en-US" altLang="zh-CN" dirty="0" err="1"/>
              <a:t>v</a:t>
            </a:r>
            <a:r>
              <a:rPr lang="zh-CN" altLang="zh-CN" dirty="0"/>
              <a:t>，所以不会是第二种情况，故在原图上有</a:t>
            </a:r>
            <a:r>
              <a:rPr lang="en-US" altLang="zh-CN" dirty="0" err="1"/>
              <a:t>s</a:t>
            </a:r>
            <a:r>
              <a:rPr lang="en-US" altLang="zh-CN" dirty="0" err="1">
                <a:sym typeface="Wingdings" panose="05000000000000000000" pitchFamily="2" charset="2"/>
              </a:rPr>
              <a:t></a:t>
            </a:r>
            <a:r>
              <a:rPr lang="en-US" altLang="zh-CN" dirty="0" err="1"/>
              <a:t>v</a:t>
            </a:r>
            <a:endParaRPr lang="zh-CN" altLang="zh-CN" dirty="0"/>
          </a:p>
          <a:p>
            <a:r>
              <a:rPr lang="zh-CN" altLang="zh-CN" dirty="0"/>
              <a:t>由于在原图上有</a:t>
            </a:r>
            <a:r>
              <a:rPr lang="en-US" altLang="zh-CN" dirty="0" err="1"/>
              <a:t>s</a:t>
            </a:r>
            <a:r>
              <a:rPr lang="en-US" altLang="zh-CN" dirty="0" err="1">
                <a:sym typeface="Wingdings" panose="05000000000000000000" pitchFamily="2" charset="2"/>
              </a:rPr>
              <a:t></a:t>
            </a:r>
            <a:r>
              <a:rPr lang="en-US" altLang="zh-CN" dirty="0" err="1"/>
              <a:t>v</a:t>
            </a:r>
            <a:r>
              <a:rPr lang="zh-CN" altLang="zh-CN" dirty="0"/>
              <a:t>和逆图上有</a:t>
            </a:r>
            <a:r>
              <a:rPr lang="en-US" altLang="zh-CN" dirty="0" err="1"/>
              <a:t>s</a:t>
            </a:r>
            <a:r>
              <a:rPr lang="en-US" altLang="zh-CN" dirty="0" err="1">
                <a:sym typeface="Wingdings" panose="05000000000000000000" pitchFamily="2" charset="2"/>
              </a:rPr>
              <a:t></a:t>
            </a:r>
            <a:r>
              <a:rPr lang="en-US" altLang="zh-CN" dirty="0" err="1"/>
              <a:t>v</a:t>
            </a:r>
            <a:r>
              <a:rPr lang="zh-CN" altLang="zh-CN" dirty="0"/>
              <a:t>，那么顶点</a:t>
            </a:r>
            <a:r>
              <a:rPr lang="en-US" altLang="zh-CN" dirty="0"/>
              <a:t>s</a:t>
            </a:r>
            <a:r>
              <a:rPr lang="zh-CN" altLang="zh-CN" dirty="0"/>
              <a:t>和</a:t>
            </a:r>
            <a:r>
              <a:rPr lang="en-US" altLang="zh-CN" dirty="0"/>
              <a:t>v</a:t>
            </a:r>
            <a:r>
              <a:rPr lang="zh-CN" altLang="zh-CN" dirty="0"/>
              <a:t>是强连通的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6622BC-DF38-4361-A5F8-CB6635BC7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61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基本概念</a:t>
            </a:r>
            <a:endParaRPr lang="en-US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图的存储结构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数组表示，邻接表表示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zh-CN" dirty="0"/>
              <a:t>(</a:t>
            </a:r>
            <a:r>
              <a:rPr lang="zh-CN" altLang="en-US" dirty="0"/>
              <a:t>有向图</a:t>
            </a:r>
            <a:r>
              <a:rPr lang="en-US" altLang="zh-CN" dirty="0"/>
              <a:t>)</a:t>
            </a:r>
            <a:r>
              <a:rPr lang="zh-CN" altLang="en-US" dirty="0"/>
              <a:t>十字链表，</a:t>
            </a:r>
            <a:r>
              <a:rPr lang="en-US" altLang="zh-CN" dirty="0"/>
              <a:t>(</a:t>
            </a:r>
            <a:r>
              <a:rPr lang="zh-CN" altLang="en-US" dirty="0"/>
              <a:t>无向图</a:t>
            </a:r>
            <a:r>
              <a:rPr lang="en-US" altLang="zh-CN" dirty="0"/>
              <a:t>)</a:t>
            </a:r>
            <a:r>
              <a:rPr lang="zh-CN" altLang="en-US" dirty="0"/>
              <a:t>邻接多重表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访问图的顶点：深度优先遍历，广度优先遍历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排序</a:t>
            </a:r>
            <a:r>
              <a:rPr lang="en-US" altLang="zh-CN" dirty="0"/>
              <a:t>(</a:t>
            </a:r>
            <a:r>
              <a:rPr lang="zh-CN" altLang="en-US" dirty="0"/>
              <a:t>有向</a:t>
            </a:r>
            <a:r>
              <a:rPr lang="en-US" altLang="zh-CN" dirty="0"/>
              <a:t>)</a:t>
            </a:r>
            <a:r>
              <a:rPr lang="zh-CN" altLang="en-US" dirty="0"/>
              <a:t>图的顶点：</a:t>
            </a:r>
            <a:r>
              <a:rPr lang="en-US" altLang="zh-CN" dirty="0"/>
              <a:t>DAG/AOV</a:t>
            </a:r>
            <a:r>
              <a:rPr lang="zh-CN" altLang="en-US" dirty="0"/>
              <a:t>网的拓扑排序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b="1" dirty="0">
                <a:solidFill>
                  <a:srgbClr val="0000CC"/>
                </a:solidFill>
              </a:rPr>
              <a:t>图的连通性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en-US" b="1" dirty="0" err="1">
                <a:solidFill>
                  <a:srgbClr val="0000CC"/>
                </a:solidFill>
                <a:ea typeface="宋体" panose="02010600030101010101" pitchFamily="2" charset="-122"/>
              </a:rPr>
              <a:t>无向图的</a:t>
            </a:r>
            <a:r>
              <a:rPr lang="zh-CN" altLang="en-US" b="1" dirty="0">
                <a:solidFill>
                  <a:srgbClr val="0000CC"/>
                </a:solidFill>
              </a:rPr>
              <a:t>生成森林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b="1" dirty="0" err="1">
                <a:solidFill>
                  <a:srgbClr val="0000CC"/>
                </a:solidFill>
                <a:ea typeface="宋体" panose="02010600030101010101" pitchFamily="2" charset="-122"/>
              </a:rPr>
              <a:t>有向图的强连通分量</a:t>
            </a:r>
            <a:endParaRPr lang="en-US" altLang="en-US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zh-CN" altLang="en-US" b="1" dirty="0">
                <a:solidFill>
                  <a:srgbClr val="0000CC"/>
                </a:solidFill>
                <a:ea typeface="宋体" panose="02010600030101010101" pitchFamily="2" charset="-122"/>
              </a:rPr>
              <a:t>关节点和重连通分量</a:t>
            </a:r>
            <a:endParaRPr lang="en-US" altLang="zh-CN" b="1" dirty="0">
              <a:solidFill>
                <a:srgbClr val="0000CC"/>
              </a:solidFill>
              <a:ea typeface="宋体" panose="02010600030101010101" pitchFamily="2" charset="-12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CN" b="1" dirty="0">
                <a:solidFill>
                  <a:srgbClr val="0000CC"/>
                </a:solidFill>
              </a:rPr>
              <a:t>(</a:t>
            </a:r>
            <a:r>
              <a:rPr lang="zh-CN" altLang="en-US" b="1" dirty="0">
                <a:solidFill>
                  <a:srgbClr val="0000CC"/>
                </a:solidFill>
              </a:rPr>
              <a:t>连通带权图的</a:t>
            </a:r>
            <a:r>
              <a:rPr lang="en-US" altLang="zh-CN" b="1" dirty="0">
                <a:solidFill>
                  <a:srgbClr val="0000CC"/>
                </a:solidFill>
              </a:rPr>
              <a:t>)</a:t>
            </a:r>
            <a:r>
              <a:rPr lang="zh-CN" altLang="en-US" b="1" dirty="0">
                <a:solidFill>
                  <a:srgbClr val="0000CC"/>
                </a:solidFill>
              </a:rPr>
              <a:t>最小生成树：</a:t>
            </a:r>
            <a:r>
              <a:rPr lang="en-US" b="1" dirty="0">
                <a:solidFill>
                  <a:srgbClr val="0000CC"/>
                </a:solidFill>
              </a:rPr>
              <a:t>Kruskal</a:t>
            </a:r>
            <a:r>
              <a:rPr lang="zh-CN" altLang="en-US" b="1" dirty="0">
                <a:solidFill>
                  <a:srgbClr val="0000CC"/>
                </a:solidFill>
              </a:rPr>
              <a:t>算法，</a:t>
            </a:r>
            <a:r>
              <a:rPr lang="en-US" altLang="zh-CN" b="1" dirty="0">
                <a:solidFill>
                  <a:srgbClr val="0000CC"/>
                </a:solidFill>
              </a:rPr>
              <a:t> Prim</a:t>
            </a:r>
            <a:r>
              <a:rPr lang="zh-CN" altLang="en-US" b="1" dirty="0">
                <a:solidFill>
                  <a:srgbClr val="0000CC"/>
                </a:solidFill>
              </a:rPr>
              <a:t>算法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(</a:t>
            </a:r>
            <a:r>
              <a:rPr lang="zh-CN" altLang="en-US" dirty="0"/>
              <a:t>带权</a:t>
            </a:r>
            <a:r>
              <a:rPr lang="en-US" altLang="zh-CN" dirty="0"/>
              <a:t>)</a:t>
            </a:r>
            <a:r>
              <a:rPr lang="zh-CN" altLang="en-US" dirty="0"/>
              <a:t>图的路径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关键路径</a:t>
            </a:r>
            <a:r>
              <a:rPr lang="en-US" altLang="zh-CN" dirty="0"/>
              <a:t>/</a:t>
            </a:r>
            <a:r>
              <a:rPr lang="zh-CN" altLang="en-US" dirty="0"/>
              <a:t>最长路径：有向无环带权图</a:t>
            </a:r>
            <a:r>
              <a:rPr lang="en-US" altLang="zh-CN" dirty="0"/>
              <a:t>/AOE</a:t>
            </a:r>
            <a:r>
              <a:rPr lang="zh-CN" altLang="en-US" dirty="0"/>
              <a:t>网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最短路径：</a:t>
            </a:r>
            <a:r>
              <a:rPr lang="en-US" dirty="0"/>
              <a:t>Dijkstra</a:t>
            </a:r>
            <a:r>
              <a:rPr lang="zh-CN" altLang="en-US" dirty="0"/>
              <a:t>算法，</a:t>
            </a:r>
            <a:r>
              <a:rPr lang="en-US" altLang="zh-CN" dirty="0"/>
              <a:t>Floyd</a:t>
            </a:r>
            <a:r>
              <a:rPr lang="zh-CN" altLang="en-US" dirty="0"/>
              <a:t>算法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1529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5CA86AC-0B6A-4C31-B196-DB04734D828A}"/>
              </a:ext>
            </a:extLst>
          </p:cNvPr>
          <p:cNvSpPr/>
          <p:nvPr/>
        </p:nvSpPr>
        <p:spPr>
          <a:xfrm>
            <a:off x="4600172" y="1458137"/>
            <a:ext cx="4543828" cy="23946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CA86AC-0B6A-4C31-B196-DB04734D828A}"/>
              </a:ext>
            </a:extLst>
          </p:cNvPr>
          <p:cNvSpPr/>
          <p:nvPr/>
        </p:nvSpPr>
        <p:spPr>
          <a:xfrm>
            <a:off x="4615242" y="3888432"/>
            <a:ext cx="4543828" cy="1484784"/>
          </a:xfrm>
          <a:prstGeom prst="rect">
            <a:avLst/>
          </a:prstGeom>
          <a:solidFill>
            <a:srgbClr val="CCFFFF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CA86AC-0B6A-4C31-B196-DB04734D828A}"/>
              </a:ext>
            </a:extLst>
          </p:cNvPr>
          <p:cNvSpPr/>
          <p:nvPr/>
        </p:nvSpPr>
        <p:spPr>
          <a:xfrm>
            <a:off x="4600172" y="5419711"/>
            <a:ext cx="4543828" cy="1177641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算法实现</a:t>
            </a:r>
            <a:r>
              <a:rPr lang="en-US" altLang="zh-CN"/>
              <a:t>-</a:t>
            </a:r>
            <a:r>
              <a:rPr lang="zh-CN" altLang="en-US"/>
              <a:t>数据结构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520" y="908720"/>
            <a:ext cx="4363722" cy="594928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zh-CN" altLang="en-US" sz="3900" dirty="0">
                <a:solidFill>
                  <a:srgbClr val="0000FF"/>
                </a:solidFill>
                <a:ea typeface="宋体" panose="02010600030101010101" pitchFamily="2" charset="-122"/>
              </a:rPr>
              <a:t>十字</a:t>
            </a:r>
            <a:r>
              <a:rPr lang="zh-CN" altLang="en-US" sz="3900" dirty="0">
                <a:solidFill>
                  <a:srgbClr val="0000FF"/>
                </a:solidFill>
              </a:rPr>
              <a:t>链表</a:t>
            </a:r>
            <a:r>
              <a:rPr lang="zh-CN" altLang="en-US" sz="3900" dirty="0"/>
              <a:t>：存储有向图</a:t>
            </a:r>
            <a:endParaRPr lang="zh-CN" altLang="en-US" sz="3900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zh-CN" altLang="en-US" sz="3900" dirty="0">
                <a:ea typeface="宋体" panose="02010600030101010101" pitchFamily="2" charset="-122"/>
              </a:rPr>
              <a:t>数组</a:t>
            </a:r>
            <a:r>
              <a:rPr lang="en-US" altLang="zh-CN" sz="3900" dirty="0">
                <a:solidFill>
                  <a:srgbClr val="0000CC"/>
                </a:solidFill>
                <a:ea typeface="宋体" panose="02010600030101010101" pitchFamily="2" charset="-122"/>
              </a:rPr>
              <a:t>visited</a:t>
            </a:r>
            <a:r>
              <a:rPr lang="en-US" altLang="en-US" sz="3900" dirty="0">
                <a:solidFill>
                  <a:srgbClr val="0000CC"/>
                </a:solidFill>
                <a:ea typeface="宋体" panose="02010600030101010101" pitchFamily="2" charset="-122"/>
              </a:rPr>
              <a:t>[n]</a:t>
            </a:r>
            <a:r>
              <a:rPr lang="en-US" altLang="en-US" sz="3900" dirty="0">
                <a:ea typeface="宋体" panose="02010600030101010101" pitchFamily="2" charset="-122"/>
              </a:rPr>
              <a:t>：</a:t>
            </a:r>
            <a:r>
              <a:rPr lang="zh-CN" altLang="en-US" sz="3900" dirty="0">
                <a:ea typeface="宋体" panose="02010600030101010101" pitchFamily="2" charset="-122"/>
              </a:rPr>
              <a:t>标记顶点是否被访问</a:t>
            </a:r>
            <a:endParaRPr lang="en-US" altLang="zh-CN" sz="3900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zh-CN" altLang="en-US" sz="3900" dirty="0">
                <a:ea typeface="宋体" panose="02010600030101010101" pitchFamily="2" charset="-122"/>
              </a:rPr>
              <a:t>数组</a:t>
            </a:r>
            <a:r>
              <a:rPr lang="en-US" altLang="zh-CN" sz="3900" dirty="0">
                <a:ea typeface="宋体" panose="02010600030101010101" pitchFamily="2" charset="-122"/>
              </a:rPr>
              <a:t>finished</a:t>
            </a:r>
            <a:r>
              <a:rPr lang="en-US" altLang="en-US" sz="3900" dirty="0">
                <a:ea typeface="宋体" panose="02010600030101010101" pitchFamily="2" charset="-122"/>
              </a:rPr>
              <a:t>[n]：</a:t>
            </a:r>
            <a:r>
              <a:rPr lang="zh-CN" altLang="en-US" sz="3900" dirty="0">
                <a:solidFill>
                  <a:srgbClr val="0000CC"/>
                </a:solidFill>
                <a:ea typeface="宋体" panose="02010600030101010101" pitchFamily="2" charset="-122"/>
              </a:rPr>
              <a:t>栈</a:t>
            </a:r>
            <a:r>
              <a:rPr lang="zh-CN" altLang="en-US" sz="3900" dirty="0">
                <a:ea typeface="宋体" panose="02010600030101010101" pitchFamily="2" charset="-122"/>
              </a:rPr>
              <a:t>，存放顶点序列，按照其所有邻接点的搜索都完成的顺序排列</a:t>
            </a:r>
            <a:endParaRPr lang="en-US" altLang="zh-CN" sz="3900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Tx/>
              <a:buChar char="•"/>
            </a:pPr>
            <a:r>
              <a:rPr lang="zh-CN" altLang="en-US" sz="3900" dirty="0">
                <a:ea typeface="宋体" panose="02010600030101010101" pitchFamily="2" charset="-122"/>
              </a:rPr>
              <a:t>对每个顶点</a:t>
            </a:r>
            <a:r>
              <a:rPr lang="en-US" altLang="en-US" sz="3900" dirty="0">
                <a:ea typeface="宋体" panose="02010600030101010101" pitchFamily="2" charset="-122"/>
              </a:rPr>
              <a:t>v</a:t>
            </a:r>
            <a:r>
              <a:rPr lang="zh-CN" altLang="en-US" sz="3900" dirty="0">
                <a:ea typeface="宋体" panose="02010600030101010101" pitchFamily="2" charset="-122"/>
              </a:rPr>
              <a:t>，在</a:t>
            </a:r>
            <a:r>
              <a:rPr lang="zh-CN" altLang="en-US" sz="3900" dirty="0">
                <a:solidFill>
                  <a:srgbClr val="C00000"/>
                </a:solidFill>
                <a:ea typeface="宋体" panose="02010600030101010101" pitchFamily="2" charset="-122"/>
              </a:rPr>
              <a:t>调用</a:t>
            </a:r>
            <a:r>
              <a:rPr lang="en-US" altLang="en-US" sz="3900" dirty="0">
                <a:solidFill>
                  <a:srgbClr val="C00000"/>
                </a:solidFill>
                <a:ea typeface="宋体" panose="02010600030101010101" pitchFamily="2" charset="-122"/>
              </a:rPr>
              <a:t>DFS</a:t>
            </a:r>
            <a:r>
              <a:rPr lang="zh-CN" altLang="en-US" sz="3900" dirty="0">
                <a:solidFill>
                  <a:srgbClr val="C00000"/>
                </a:solidFill>
                <a:ea typeface="宋体" panose="02010600030101010101" pitchFamily="2" charset="-122"/>
              </a:rPr>
              <a:t>函数结束</a:t>
            </a:r>
            <a:r>
              <a:rPr lang="zh-CN" altLang="en-US" sz="3900" dirty="0">
                <a:ea typeface="宋体" panose="02010600030101010101" pitchFamily="2" charset="-122"/>
              </a:rPr>
              <a:t>时，将顶点依次</a:t>
            </a:r>
            <a:r>
              <a:rPr lang="zh-CN" altLang="en-US" sz="3900" dirty="0">
                <a:solidFill>
                  <a:srgbClr val="C00000"/>
                </a:solidFill>
                <a:ea typeface="宋体" panose="02010600030101010101" pitchFamily="2" charset="-122"/>
              </a:rPr>
              <a:t>存放</a:t>
            </a:r>
            <a:r>
              <a:rPr lang="zh-CN" altLang="en-US" sz="3900" dirty="0">
                <a:ea typeface="宋体" panose="02010600030101010101" pitchFamily="2" charset="-122"/>
              </a:rPr>
              <a:t>在数组</a:t>
            </a:r>
            <a:r>
              <a:rPr lang="en-US" altLang="zh-CN" sz="3900" dirty="0">
                <a:ea typeface="宋体" panose="02010600030101010101" pitchFamily="2" charset="-122"/>
              </a:rPr>
              <a:t>finished</a:t>
            </a:r>
            <a:r>
              <a:rPr lang="en-US" altLang="en-US" sz="3900" dirty="0">
                <a:ea typeface="宋体" panose="02010600030101010101" pitchFamily="2" charset="-122"/>
              </a:rPr>
              <a:t>[n]</a:t>
            </a:r>
            <a:r>
              <a:rPr lang="zh-CN" altLang="en-US" sz="3900" dirty="0">
                <a:ea typeface="宋体" panose="02010600030101010101" pitchFamily="2" charset="-122"/>
              </a:rPr>
              <a:t>中</a:t>
            </a:r>
            <a:endParaRPr lang="en-US" altLang="zh-CN" sz="3900" dirty="0">
              <a:ea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>
          <a:xfrm>
            <a:off x="4648200" y="764704"/>
            <a:ext cx="4495800" cy="597666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#define MAX_VERTEX_NUM  30</a:t>
            </a:r>
            <a:endParaRPr lang="zh-CN" alt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typedef char </a:t>
            </a:r>
            <a:r>
              <a:rPr lang="en-US" sz="2000" dirty="0" err="1"/>
              <a:t>ElemType</a:t>
            </a:r>
            <a:r>
              <a:rPr lang="en-US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typedef struct </a:t>
            </a:r>
            <a:r>
              <a:rPr lang="en-US" sz="2000" dirty="0" err="1">
                <a:solidFill>
                  <a:srgbClr val="00B050"/>
                </a:solidFill>
              </a:rPr>
              <a:t>ArcBox</a:t>
            </a:r>
            <a:r>
              <a:rPr lang="en-US" sz="20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int  </a:t>
            </a:r>
            <a:r>
              <a:rPr lang="en-US" sz="2000" dirty="0" err="1"/>
              <a:t>tailvex</a:t>
            </a:r>
            <a:r>
              <a:rPr lang="en-US" sz="2000" dirty="0"/>
              <a:t>, </a:t>
            </a:r>
            <a:r>
              <a:rPr lang="en-US" sz="2000" dirty="0" err="1"/>
              <a:t>headvex</a:t>
            </a:r>
            <a:r>
              <a:rPr lang="en-US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//</a:t>
            </a:r>
            <a:r>
              <a:rPr lang="zh-CN" altLang="en-US" sz="2000" dirty="0"/>
              <a:t>尾结点和头结点在图中的位置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//</a:t>
            </a:r>
            <a:r>
              <a:rPr lang="en-US" sz="2000" dirty="0" err="1"/>
              <a:t>InfoType</a:t>
            </a:r>
            <a:r>
              <a:rPr lang="en-US" sz="2000" dirty="0"/>
              <a:t>    info;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// </a:t>
            </a:r>
            <a:r>
              <a:rPr lang="zh-CN" altLang="en-US" sz="2000" dirty="0"/>
              <a:t>与弧相关的信息 如权值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    </a:t>
            </a:r>
            <a:r>
              <a:rPr lang="en-US" sz="2000" dirty="0"/>
              <a:t>struct </a:t>
            </a:r>
            <a:r>
              <a:rPr lang="en-US" sz="2000" dirty="0" err="1">
                <a:solidFill>
                  <a:srgbClr val="00B050"/>
                </a:solidFill>
              </a:rPr>
              <a:t>ArcBox</a:t>
            </a:r>
            <a:r>
              <a:rPr lang="en-US" sz="2000" dirty="0"/>
              <a:t> *</a:t>
            </a:r>
            <a:r>
              <a:rPr lang="en-US" sz="2000" dirty="0" err="1">
                <a:solidFill>
                  <a:srgbClr val="C00000"/>
                </a:solidFill>
              </a:rPr>
              <a:t>hlink</a:t>
            </a:r>
            <a:r>
              <a:rPr lang="en-US" sz="2000" dirty="0"/>
              <a:t>, *</a:t>
            </a:r>
            <a:r>
              <a:rPr lang="en-US" sz="2000" dirty="0" err="1">
                <a:solidFill>
                  <a:srgbClr val="C00000"/>
                </a:solidFill>
              </a:rPr>
              <a:t>tlink</a:t>
            </a:r>
            <a:r>
              <a:rPr lang="en-US" sz="20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//</a:t>
            </a:r>
            <a:r>
              <a:rPr lang="zh-CN" altLang="en-US" sz="2000" dirty="0"/>
              <a:t>分别链接弧头相同和弧尾相同的弧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  <a:r>
              <a:rPr lang="en-US" sz="2000" dirty="0" err="1">
                <a:solidFill>
                  <a:srgbClr val="0000FF"/>
                </a:solidFill>
              </a:rPr>
              <a:t>ArcNode</a:t>
            </a:r>
            <a:r>
              <a:rPr lang="en-US" sz="2000" dirty="0"/>
              <a:t>; //</a:t>
            </a:r>
            <a:r>
              <a:rPr lang="zh-CN" altLang="en-US" sz="2000" dirty="0"/>
              <a:t>弧结点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typedef struct </a:t>
            </a:r>
            <a:r>
              <a:rPr lang="en-US" sz="2000" dirty="0" err="1"/>
              <a:t>VexNode</a:t>
            </a:r>
            <a:r>
              <a:rPr lang="en-US" sz="2000" dirty="0"/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/>
              <a:t>ElemType</a:t>
            </a:r>
            <a:r>
              <a:rPr lang="en-US" sz="2000" dirty="0"/>
              <a:t>  data;    // </a:t>
            </a:r>
            <a:r>
              <a:rPr lang="zh-CN" altLang="en-US" sz="2000" dirty="0"/>
              <a:t>顶点信息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000" dirty="0"/>
              <a:t>    </a:t>
            </a:r>
            <a:r>
              <a:rPr lang="en-US" sz="2000" dirty="0" err="1">
                <a:solidFill>
                  <a:srgbClr val="0000FF"/>
                </a:solidFill>
              </a:rPr>
              <a:t>ArcNode</a:t>
            </a:r>
            <a:r>
              <a:rPr lang="en-US" sz="2000" dirty="0"/>
              <a:t>  *</a:t>
            </a:r>
            <a:r>
              <a:rPr lang="en-US" sz="2000" dirty="0" err="1">
                <a:solidFill>
                  <a:srgbClr val="C00000"/>
                </a:solidFill>
              </a:rPr>
              <a:t>firstin</a:t>
            </a:r>
            <a:r>
              <a:rPr lang="en-US" sz="2000" dirty="0"/>
              <a:t>, *</a:t>
            </a:r>
            <a:r>
              <a:rPr lang="en-US" sz="2000" dirty="0" err="1">
                <a:solidFill>
                  <a:srgbClr val="C00000"/>
                </a:solidFill>
              </a:rPr>
              <a:t>firstout</a:t>
            </a:r>
            <a:r>
              <a:rPr lang="en-US" sz="20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//</a:t>
            </a:r>
            <a:r>
              <a:rPr lang="zh-CN" altLang="en-US" sz="2000" dirty="0"/>
              <a:t>分别指向该顶点第一条入弧和出弧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  <a:r>
              <a:rPr lang="en-US" sz="2000" dirty="0" err="1">
                <a:solidFill>
                  <a:srgbClr val="0000FF"/>
                </a:solidFill>
              </a:rPr>
              <a:t>VexNode</a:t>
            </a:r>
            <a:r>
              <a:rPr lang="en-US" sz="2000" dirty="0"/>
              <a:t>;//</a:t>
            </a:r>
            <a:r>
              <a:rPr lang="zh-CN" altLang="en-US" sz="2000" dirty="0"/>
              <a:t>顶点结点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typedef struct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int </a:t>
            </a:r>
            <a:r>
              <a:rPr lang="en-US" sz="2000" dirty="0" err="1"/>
              <a:t>vexnum</a:t>
            </a:r>
            <a:r>
              <a:rPr lang="en-US" sz="2000" dirty="0"/>
              <a:t>, </a:t>
            </a:r>
            <a:r>
              <a:rPr lang="en-US" sz="2000" dirty="0" err="1"/>
              <a:t>arcnum</a:t>
            </a:r>
            <a:r>
              <a:rPr lang="en-US" sz="20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   </a:t>
            </a:r>
            <a:r>
              <a:rPr lang="en-US" sz="2000" dirty="0" err="1">
                <a:solidFill>
                  <a:srgbClr val="0000FF"/>
                </a:solidFill>
              </a:rPr>
              <a:t>VexNode</a:t>
            </a:r>
            <a:r>
              <a:rPr lang="en-US" sz="2000" dirty="0"/>
              <a:t>  </a:t>
            </a:r>
            <a:r>
              <a:rPr lang="en-US" sz="2000" dirty="0" err="1">
                <a:solidFill>
                  <a:srgbClr val="C00000"/>
                </a:solidFill>
              </a:rPr>
              <a:t>xlist</a:t>
            </a:r>
            <a:r>
              <a:rPr lang="en-US" sz="2000" dirty="0"/>
              <a:t>[MAX_VERTEX_NUM];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}</a:t>
            </a:r>
            <a:r>
              <a:rPr lang="en-US" sz="2000" dirty="0" err="1">
                <a:solidFill>
                  <a:srgbClr val="0000FF"/>
                </a:solidFill>
              </a:rPr>
              <a:t>OLGraph</a:t>
            </a:r>
            <a:r>
              <a:rPr lang="en-US" sz="2000" dirty="0"/>
              <a:t>;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5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1" name="Line 3"/>
          <p:cNvSpPr>
            <a:spLocks noChangeShapeType="1"/>
          </p:cNvSpPr>
          <p:nvPr/>
        </p:nvSpPr>
        <p:spPr bwMode="auto">
          <a:xfrm>
            <a:off x="5468217" y="5152407"/>
            <a:ext cx="0" cy="488176"/>
          </a:xfrm>
          <a:prstGeom prst="line">
            <a:avLst/>
          </a:prstGeom>
          <a:noFill/>
          <a:ln w="5715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32133" name="Group 5"/>
          <p:cNvGrpSpPr>
            <a:grpSpLocks/>
          </p:cNvGrpSpPr>
          <p:nvPr/>
        </p:nvGrpSpPr>
        <p:grpSpPr bwMode="auto">
          <a:xfrm>
            <a:off x="392979" y="3757877"/>
            <a:ext cx="2103438" cy="2069362"/>
            <a:chOff x="0" y="0"/>
            <a:chExt cx="1325" cy="1153"/>
          </a:xfrm>
        </p:grpSpPr>
        <p:sp>
          <p:nvSpPr>
            <p:cNvPr id="432228" name="Oval 6"/>
            <p:cNvSpPr>
              <a:spLocks noChangeArrowheads="1"/>
            </p:cNvSpPr>
            <p:nvPr/>
          </p:nvSpPr>
          <p:spPr bwMode="auto">
            <a:xfrm>
              <a:off x="0" y="0"/>
              <a:ext cx="363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宋体" pitchFamily="2" charset="-122"/>
                </a:rPr>
                <a:t>V</a:t>
              </a:r>
              <a:r>
                <a:rPr lang="en-US" altLang="en-US" sz="2400" baseline="-18000">
                  <a:latin typeface="宋体" pitchFamily="2" charset="-122"/>
                </a:rPr>
                <a:t>0</a:t>
              </a:r>
            </a:p>
          </p:txBody>
        </p:sp>
        <p:sp>
          <p:nvSpPr>
            <p:cNvPr id="432229" name="Oval 7"/>
            <p:cNvSpPr>
              <a:spLocks noChangeArrowheads="1"/>
            </p:cNvSpPr>
            <p:nvPr/>
          </p:nvSpPr>
          <p:spPr bwMode="auto">
            <a:xfrm>
              <a:off x="954" y="0"/>
              <a:ext cx="363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宋体" pitchFamily="2" charset="-122"/>
                </a:rPr>
                <a:t>V</a:t>
              </a:r>
              <a:r>
                <a:rPr lang="en-US" altLang="en-US" sz="2400" baseline="-18000">
                  <a:latin typeface="宋体" pitchFamily="2" charset="-122"/>
                </a:rPr>
                <a:t>1</a:t>
              </a:r>
            </a:p>
          </p:txBody>
        </p:sp>
        <p:sp>
          <p:nvSpPr>
            <p:cNvPr id="432230" name="Oval 8"/>
            <p:cNvSpPr>
              <a:spLocks noChangeArrowheads="1"/>
            </p:cNvSpPr>
            <p:nvPr/>
          </p:nvSpPr>
          <p:spPr bwMode="auto">
            <a:xfrm>
              <a:off x="0" y="836"/>
              <a:ext cx="363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宋体" pitchFamily="2" charset="-122"/>
                </a:rPr>
                <a:t>V</a:t>
              </a:r>
              <a:r>
                <a:rPr lang="en-US" altLang="en-US" sz="2400" baseline="-18000">
                  <a:latin typeface="宋体" pitchFamily="2" charset="-122"/>
                </a:rPr>
                <a:t>2</a:t>
              </a:r>
            </a:p>
          </p:txBody>
        </p:sp>
        <p:sp>
          <p:nvSpPr>
            <p:cNvPr id="432231" name="Oval 9"/>
            <p:cNvSpPr>
              <a:spLocks noChangeArrowheads="1"/>
            </p:cNvSpPr>
            <p:nvPr/>
          </p:nvSpPr>
          <p:spPr bwMode="auto">
            <a:xfrm>
              <a:off x="962" y="812"/>
              <a:ext cx="363" cy="3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宋体" pitchFamily="2" charset="-122"/>
                </a:rPr>
                <a:t>V</a:t>
              </a:r>
              <a:r>
                <a:rPr lang="en-US" altLang="en-US" sz="2400" baseline="-18000">
                  <a:latin typeface="宋体" pitchFamily="2" charset="-122"/>
                </a:rPr>
                <a:t>3</a:t>
              </a:r>
            </a:p>
          </p:txBody>
        </p:sp>
        <p:sp>
          <p:nvSpPr>
            <p:cNvPr id="432232" name="Line 10"/>
            <p:cNvSpPr>
              <a:spLocks noChangeShapeType="1"/>
            </p:cNvSpPr>
            <p:nvPr/>
          </p:nvSpPr>
          <p:spPr bwMode="auto">
            <a:xfrm flipV="1">
              <a:off x="1161" y="305"/>
              <a:ext cx="0" cy="51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32233" name="Line 11"/>
            <p:cNvSpPr>
              <a:spLocks noChangeShapeType="1"/>
            </p:cNvSpPr>
            <p:nvPr/>
          </p:nvSpPr>
          <p:spPr bwMode="auto">
            <a:xfrm>
              <a:off x="366" y="157"/>
              <a:ext cx="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32234" name="Line 12"/>
            <p:cNvSpPr>
              <a:spLocks noChangeShapeType="1"/>
            </p:cNvSpPr>
            <p:nvPr/>
          </p:nvSpPr>
          <p:spPr bwMode="auto">
            <a:xfrm>
              <a:off x="216" y="329"/>
              <a:ext cx="0" cy="5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32235" name="Line 13"/>
            <p:cNvSpPr>
              <a:spLocks noChangeShapeType="1"/>
            </p:cNvSpPr>
            <p:nvPr/>
          </p:nvSpPr>
          <p:spPr bwMode="auto">
            <a:xfrm>
              <a:off x="366" y="960"/>
              <a:ext cx="5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32236" name="Line 14"/>
            <p:cNvSpPr>
              <a:spLocks noChangeShapeType="1"/>
            </p:cNvSpPr>
            <p:nvPr/>
          </p:nvSpPr>
          <p:spPr bwMode="auto">
            <a:xfrm flipH="1" flipV="1">
              <a:off x="323" y="247"/>
              <a:ext cx="68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32237" name="Line 15"/>
            <p:cNvSpPr>
              <a:spLocks noChangeShapeType="1"/>
            </p:cNvSpPr>
            <p:nvPr/>
          </p:nvSpPr>
          <p:spPr bwMode="auto">
            <a:xfrm flipV="1">
              <a:off x="64" y="279"/>
              <a:ext cx="0" cy="6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432238" name="Line 16"/>
            <p:cNvSpPr>
              <a:spLocks noChangeShapeType="1"/>
            </p:cNvSpPr>
            <p:nvPr/>
          </p:nvSpPr>
          <p:spPr bwMode="auto">
            <a:xfrm flipH="1">
              <a:off x="314" y="1088"/>
              <a:ext cx="7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/>
            </a:p>
          </p:txBody>
        </p:sp>
      </p:grpSp>
      <p:grpSp>
        <p:nvGrpSpPr>
          <p:cNvPr id="432134" name="Group 17"/>
          <p:cNvGrpSpPr>
            <a:grpSpLocks/>
          </p:cNvGrpSpPr>
          <p:nvPr/>
        </p:nvGrpSpPr>
        <p:grpSpPr bwMode="auto">
          <a:xfrm>
            <a:off x="2725017" y="3573017"/>
            <a:ext cx="6108700" cy="2786727"/>
            <a:chOff x="0" y="0"/>
            <a:chExt cx="3848" cy="1557"/>
          </a:xfrm>
        </p:grpSpPr>
        <p:grpSp>
          <p:nvGrpSpPr>
            <p:cNvPr id="432136" name="Group 18"/>
            <p:cNvGrpSpPr>
              <a:grpSpLocks/>
            </p:cNvGrpSpPr>
            <p:nvPr/>
          </p:nvGrpSpPr>
          <p:grpSpPr bwMode="auto">
            <a:xfrm>
              <a:off x="960" y="0"/>
              <a:ext cx="2888" cy="235"/>
              <a:chOff x="0" y="0"/>
              <a:chExt cx="2888" cy="235"/>
            </a:xfrm>
          </p:grpSpPr>
          <p:grpSp>
            <p:nvGrpSpPr>
              <p:cNvPr id="432216" name="Group 19"/>
              <p:cNvGrpSpPr>
                <a:grpSpLocks/>
              </p:cNvGrpSpPr>
              <p:nvPr/>
            </p:nvGrpSpPr>
            <p:grpSpPr bwMode="auto">
              <a:xfrm>
                <a:off x="816" y="8"/>
                <a:ext cx="771" cy="227"/>
                <a:chOff x="0" y="0"/>
                <a:chExt cx="771" cy="227"/>
              </a:xfrm>
            </p:grpSpPr>
            <p:sp>
              <p:nvSpPr>
                <p:cNvPr id="432224" name="Rectangle 2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71" cy="22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0  1</a:t>
                  </a:r>
                </a:p>
              </p:txBody>
            </p:sp>
            <p:sp>
              <p:nvSpPr>
                <p:cNvPr id="432225" name="Line 21"/>
                <p:cNvSpPr>
                  <a:spLocks noChangeShapeType="1"/>
                </p:cNvSpPr>
                <p:nvPr/>
              </p:nvSpPr>
              <p:spPr bwMode="auto">
                <a:xfrm>
                  <a:off x="208" y="0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2226" name="Line 22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2227" name="Line 23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32217" name="Group 24"/>
              <p:cNvGrpSpPr>
                <a:grpSpLocks/>
              </p:cNvGrpSpPr>
              <p:nvPr/>
            </p:nvGrpSpPr>
            <p:grpSpPr bwMode="auto">
              <a:xfrm>
                <a:off x="2117" y="0"/>
                <a:ext cx="771" cy="227"/>
                <a:chOff x="0" y="0"/>
                <a:chExt cx="771" cy="227"/>
              </a:xfrm>
            </p:grpSpPr>
            <p:sp>
              <p:nvSpPr>
                <p:cNvPr id="432220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71" cy="22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0  2     </a:t>
                  </a:r>
                  <a:r>
                    <a:rPr lang="en-US" altLang="en-US" sz="2400">
                      <a:latin typeface="Times New Roman" pitchFamily="18" charset="0"/>
                      <a:cs typeface="Times New Roman" pitchFamily="18" charset="0"/>
                    </a:rPr>
                    <a:t>∧</a:t>
                  </a:r>
                </a:p>
              </p:txBody>
            </p:sp>
            <p:sp>
              <p:nvSpPr>
                <p:cNvPr id="432221" name="Line 26"/>
                <p:cNvSpPr>
                  <a:spLocks noChangeShapeType="1"/>
                </p:cNvSpPr>
                <p:nvPr/>
              </p:nvSpPr>
              <p:spPr bwMode="auto">
                <a:xfrm>
                  <a:off x="208" y="0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2222" name="Line 27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2223" name="Line 28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32218" name="Line 29"/>
              <p:cNvSpPr>
                <a:spLocks noChangeShapeType="1"/>
              </p:cNvSpPr>
              <p:nvPr/>
            </p:nvSpPr>
            <p:spPr bwMode="auto">
              <a:xfrm>
                <a:off x="1512" y="104"/>
                <a:ext cx="61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2219" name="Line 30"/>
              <p:cNvSpPr>
                <a:spLocks noChangeShapeType="1"/>
              </p:cNvSpPr>
              <p:nvPr/>
            </p:nvSpPr>
            <p:spPr bwMode="auto">
              <a:xfrm>
                <a:off x="0" y="112"/>
                <a:ext cx="81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32137" name="Group 31"/>
            <p:cNvGrpSpPr>
              <a:grpSpLocks/>
            </p:cNvGrpSpPr>
            <p:nvPr/>
          </p:nvGrpSpPr>
          <p:grpSpPr bwMode="auto">
            <a:xfrm>
              <a:off x="968" y="733"/>
              <a:ext cx="2251" cy="235"/>
              <a:chOff x="0" y="0"/>
              <a:chExt cx="2251" cy="235"/>
            </a:xfrm>
          </p:grpSpPr>
          <p:grpSp>
            <p:nvGrpSpPr>
              <p:cNvPr id="432204" name="Group 32"/>
              <p:cNvGrpSpPr>
                <a:grpSpLocks/>
              </p:cNvGrpSpPr>
              <p:nvPr/>
            </p:nvGrpSpPr>
            <p:grpSpPr bwMode="auto">
              <a:xfrm>
                <a:off x="245" y="8"/>
                <a:ext cx="771" cy="227"/>
                <a:chOff x="0" y="0"/>
                <a:chExt cx="771" cy="227"/>
              </a:xfrm>
            </p:grpSpPr>
            <p:sp>
              <p:nvSpPr>
                <p:cNvPr id="432212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71" cy="22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2  0</a:t>
                  </a:r>
                </a:p>
              </p:txBody>
            </p:sp>
            <p:sp>
              <p:nvSpPr>
                <p:cNvPr id="432213" name="Line 34"/>
                <p:cNvSpPr>
                  <a:spLocks noChangeShapeType="1"/>
                </p:cNvSpPr>
                <p:nvPr/>
              </p:nvSpPr>
              <p:spPr bwMode="auto">
                <a:xfrm>
                  <a:off x="208" y="0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2214" name="Line 35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2215" name="Line 36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32205" name="Group 37"/>
              <p:cNvGrpSpPr>
                <a:grpSpLocks/>
              </p:cNvGrpSpPr>
              <p:nvPr/>
            </p:nvGrpSpPr>
            <p:grpSpPr bwMode="auto">
              <a:xfrm>
                <a:off x="1480" y="0"/>
                <a:ext cx="771" cy="227"/>
                <a:chOff x="0" y="0"/>
                <a:chExt cx="771" cy="227"/>
              </a:xfrm>
            </p:grpSpPr>
            <p:sp>
              <p:nvSpPr>
                <p:cNvPr id="432208" name="Rectangle 3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71" cy="227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2  3 </a:t>
                  </a:r>
                  <a:r>
                    <a:rPr lang="en-US" altLang="en-US" sz="2400">
                      <a:latin typeface="Times New Roman" pitchFamily="18" charset="0"/>
                      <a:cs typeface="Times New Roman" pitchFamily="18" charset="0"/>
                    </a:rPr>
                    <a:t>∧∧</a:t>
                  </a:r>
                </a:p>
              </p:txBody>
            </p:sp>
            <p:sp>
              <p:nvSpPr>
                <p:cNvPr id="432209" name="Line 39"/>
                <p:cNvSpPr>
                  <a:spLocks noChangeShapeType="1"/>
                </p:cNvSpPr>
                <p:nvPr/>
              </p:nvSpPr>
              <p:spPr bwMode="auto">
                <a:xfrm>
                  <a:off x="208" y="0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2210" name="Line 40"/>
                <p:cNvSpPr>
                  <a:spLocks noChangeShapeType="1"/>
                </p:cNvSpPr>
                <p:nvPr/>
              </p:nvSpPr>
              <p:spPr bwMode="auto">
                <a:xfrm>
                  <a:off x="384" y="0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32211" name="Line 41"/>
                <p:cNvSpPr>
                  <a:spLocks noChangeShapeType="1"/>
                </p:cNvSpPr>
                <p:nvPr/>
              </p:nvSpPr>
              <p:spPr bwMode="auto">
                <a:xfrm>
                  <a:off x="576" y="0"/>
                  <a:ext cx="0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32206" name="Line 42"/>
              <p:cNvSpPr>
                <a:spLocks noChangeShapeType="1"/>
              </p:cNvSpPr>
              <p:nvPr/>
            </p:nvSpPr>
            <p:spPr bwMode="auto">
              <a:xfrm>
                <a:off x="933" y="104"/>
                <a:ext cx="5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2207" name="Line 43"/>
              <p:cNvSpPr>
                <a:spLocks noChangeShapeType="1"/>
              </p:cNvSpPr>
              <p:nvPr/>
            </p:nvSpPr>
            <p:spPr bwMode="auto">
              <a:xfrm>
                <a:off x="0" y="128"/>
                <a:ext cx="2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32138" name="Group 44"/>
            <p:cNvGrpSpPr>
              <a:grpSpLocks/>
            </p:cNvGrpSpPr>
            <p:nvPr/>
          </p:nvGrpSpPr>
          <p:grpSpPr bwMode="auto">
            <a:xfrm>
              <a:off x="960" y="1141"/>
              <a:ext cx="2888" cy="235"/>
              <a:chOff x="0" y="0"/>
              <a:chExt cx="2888" cy="235"/>
            </a:xfrm>
          </p:grpSpPr>
          <p:grpSp>
            <p:nvGrpSpPr>
              <p:cNvPr id="432184" name="Group 45"/>
              <p:cNvGrpSpPr>
                <a:grpSpLocks/>
              </p:cNvGrpSpPr>
              <p:nvPr/>
            </p:nvGrpSpPr>
            <p:grpSpPr bwMode="auto">
              <a:xfrm>
                <a:off x="248" y="0"/>
                <a:ext cx="2640" cy="235"/>
                <a:chOff x="0" y="0"/>
                <a:chExt cx="2640" cy="235"/>
              </a:xfrm>
            </p:grpSpPr>
            <p:grpSp>
              <p:nvGrpSpPr>
                <p:cNvPr id="432186" name="Group 46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707" cy="235"/>
                  <a:chOff x="0" y="0"/>
                  <a:chExt cx="1707" cy="235"/>
                </a:xfrm>
              </p:grpSpPr>
              <p:grpSp>
                <p:nvGrpSpPr>
                  <p:cNvPr id="432193" name="Group 47"/>
                  <p:cNvGrpSpPr>
                    <a:grpSpLocks/>
                  </p:cNvGrpSpPr>
                  <p:nvPr/>
                </p:nvGrpSpPr>
                <p:grpSpPr bwMode="auto">
                  <a:xfrm>
                    <a:off x="0" y="8"/>
                    <a:ext cx="771" cy="227"/>
                    <a:chOff x="0" y="0"/>
                    <a:chExt cx="771" cy="227"/>
                  </a:xfrm>
                </p:grpSpPr>
                <p:sp>
                  <p:nvSpPr>
                    <p:cNvPr id="432200" name="Rectangle 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771" cy="22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w="lg" len="lg"/>
                      <a:tailEnd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>
                          <a:latin typeface="Times New Roman" pitchFamily="18" charset="0"/>
                        </a:rPr>
                        <a:t>3  0 </a:t>
                      </a:r>
                      <a:r>
                        <a:rPr lang="en-US" altLang="en-US" sz="2400">
                          <a:latin typeface="Times New Roman" pitchFamily="18" charset="0"/>
                          <a:cs typeface="Times New Roman" pitchFamily="18" charset="0"/>
                        </a:rPr>
                        <a:t>∧</a:t>
                      </a:r>
                      <a:endParaRPr lang="en-US" altLang="en-US" sz="2400">
                        <a:latin typeface="Times New Roman" pitchFamily="18" charset="0"/>
                        <a:ea typeface="Arial Unicode MS" pitchFamily="34" charset="-122"/>
                        <a:cs typeface="Arial Unicode MS" pitchFamily="34" charset="-122"/>
                      </a:endParaRPr>
                    </a:p>
                  </p:txBody>
                </p:sp>
                <p:sp>
                  <p:nvSpPr>
                    <p:cNvPr id="432201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0"/>
                      <a:ext cx="0" cy="22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w="lg" len="lg"/>
                      <a:tailEnd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202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4" y="0"/>
                      <a:ext cx="0" cy="22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w="lg" len="lg"/>
                      <a:tailEnd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203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" y="0"/>
                      <a:ext cx="0" cy="22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w="lg" len="lg"/>
                      <a:tailEnd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32194" name="Group 52"/>
                  <p:cNvGrpSpPr>
                    <a:grpSpLocks/>
                  </p:cNvGrpSpPr>
                  <p:nvPr/>
                </p:nvGrpSpPr>
                <p:grpSpPr bwMode="auto">
                  <a:xfrm>
                    <a:off x="936" y="0"/>
                    <a:ext cx="771" cy="227"/>
                    <a:chOff x="0" y="0"/>
                    <a:chExt cx="771" cy="227"/>
                  </a:xfrm>
                </p:grpSpPr>
                <p:sp>
                  <p:nvSpPr>
                    <p:cNvPr id="432196" name="Rectangle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0"/>
                      <a:ext cx="771" cy="227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miter lim="800000"/>
                      <a:headEnd w="lg" len="lg"/>
                      <a:tailEnd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>
                          <a:latin typeface="Times New Roman" pitchFamily="18" charset="0"/>
                        </a:rPr>
                        <a:t>3  1 </a:t>
                      </a:r>
                      <a:r>
                        <a:rPr lang="en-US" altLang="en-US" sz="2400">
                          <a:latin typeface="Times New Roman" pitchFamily="18" charset="0"/>
                          <a:cs typeface="Times New Roman" pitchFamily="18" charset="0"/>
                        </a:rPr>
                        <a:t>∧</a:t>
                      </a:r>
                    </a:p>
                  </p:txBody>
                </p:sp>
                <p:sp>
                  <p:nvSpPr>
                    <p:cNvPr id="432197" name="Line 5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08" y="0"/>
                      <a:ext cx="0" cy="22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w="lg" len="lg"/>
                      <a:tailEnd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198" name="Line 5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4" y="0"/>
                      <a:ext cx="0" cy="22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w="lg" len="lg"/>
                      <a:tailEnd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199" name="Line 5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6" y="0"/>
                      <a:ext cx="0" cy="227"/>
                    </a:xfrm>
                    <a:prstGeom prst="lin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  <a:round/>
                      <a:headEnd w="lg" len="lg"/>
                      <a:tailEnd w="lg" len="lg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32195" name="Line 57"/>
                  <p:cNvSpPr>
                    <a:spLocks noChangeShapeType="1"/>
                  </p:cNvSpPr>
                  <p:nvPr/>
                </p:nvSpPr>
                <p:spPr bwMode="auto">
                  <a:xfrm>
                    <a:off x="696" y="104"/>
                    <a:ext cx="240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type="triangle"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2187" name="Group 58"/>
                <p:cNvGrpSpPr>
                  <a:grpSpLocks/>
                </p:cNvGrpSpPr>
                <p:nvPr/>
              </p:nvGrpSpPr>
              <p:grpSpPr bwMode="auto">
                <a:xfrm>
                  <a:off x="1869" y="0"/>
                  <a:ext cx="771" cy="227"/>
                  <a:chOff x="0" y="0"/>
                  <a:chExt cx="771" cy="227"/>
                </a:xfrm>
              </p:grpSpPr>
              <p:sp>
                <p:nvSpPr>
                  <p:cNvPr id="432189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71" cy="227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3  2 </a:t>
                    </a:r>
                    <a:r>
                      <a:rPr lang="en-US" altLang="en-US" sz="2400">
                        <a:latin typeface="Times New Roman" pitchFamily="18" charset="0"/>
                        <a:cs typeface="Times New Roman" pitchFamily="18" charset="0"/>
                      </a:rPr>
                      <a:t>∧∧</a:t>
                    </a:r>
                  </a:p>
                </p:txBody>
              </p:sp>
              <p:sp>
                <p:nvSpPr>
                  <p:cNvPr id="432190" name="Line 60"/>
                  <p:cNvSpPr>
                    <a:spLocks noChangeShapeType="1"/>
                  </p:cNvSpPr>
                  <p:nvPr/>
                </p:nvSpPr>
                <p:spPr bwMode="auto">
                  <a:xfrm>
                    <a:off x="208" y="0"/>
                    <a:ext cx="0" cy="22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32191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384" y="0"/>
                    <a:ext cx="0" cy="22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32192" name="Line 62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0"/>
                    <a:ext cx="0" cy="227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32188" name="Line 63"/>
                <p:cNvSpPr>
                  <a:spLocks noChangeShapeType="1"/>
                </p:cNvSpPr>
                <p:nvPr/>
              </p:nvSpPr>
              <p:spPr bwMode="auto">
                <a:xfrm>
                  <a:off x="1629" y="104"/>
                  <a:ext cx="24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w="lg" len="lg"/>
                  <a:tailEnd type="triangl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32185" name="Line 64"/>
              <p:cNvSpPr>
                <a:spLocks noChangeShapeType="1"/>
              </p:cNvSpPr>
              <p:nvPr/>
            </p:nvSpPr>
            <p:spPr bwMode="auto">
              <a:xfrm>
                <a:off x="0" y="112"/>
                <a:ext cx="2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32139" name="Group 65"/>
            <p:cNvGrpSpPr>
              <a:grpSpLocks/>
            </p:cNvGrpSpPr>
            <p:nvPr/>
          </p:nvGrpSpPr>
          <p:grpSpPr bwMode="auto">
            <a:xfrm>
              <a:off x="0" y="8"/>
              <a:ext cx="1056" cy="1440"/>
              <a:chOff x="0" y="0"/>
              <a:chExt cx="1056" cy="1440"/>
            </a:xfrm>
          </p:grpSpPr>
          <p:grpSp>
            <p:nvGrpSpPr>
              <p:cNvPr id="432158" name="Group 66"/>
              <p:cNvGrpSpPr>
                <a:grpSpLocks/>
              </p:cNvGrpSpPr>
              <p:nvPr/>
            </p:nvGrpSpPr>
            <p:grpSpPr bwMode="auto">
              <a:xfrm>
                <a:off x="0" y="8"/>
                <a:ext cx="227" cy="1428"/>
                <a:chOff x="0" y="0"/>
                <a:chExt cx="227" cy="1280"/>
              </a:xfrm>
            </p:grpSpPr>
            <p:sp>
              <p:nvSpPr>
                <p:cNvPr id="432180" name="Rectangle 6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27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432181" name="Rectangle 68"/>
                <p:cNvSpPr>
                  <a:spLocks noChangeArrowheads="1"/>
                </p:cNvSpPr>
                <p:nvPr/>
              </p:nvSpPr>
              <p:spPr bwMode="auto">
                <a:xfrm>
                  <a:off x="0" y="640"/>
                  <a:ext cx="227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32182" name="Rectangle 69"/>
                <p:cNvSpPr>
                  <a:spLocks noChangeArrowheads="1"/>
                </p:cNvSpPr>
                <p:nvPr/>
              </p:nvSpPr>
              <p:spPr bwMode="auto">
                <a:xfrm>
                  <a:off x="0" y="320"/>
                  <a:ext cx="227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32183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963"/>
                  <a:ext cx="227" cy="31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 w="lg" len="lg"/>
                  <a:tailEnd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dirty="0">
                      <a:latin typeface="Times New Roman" pitchFamily="18" charset="0"/>
                    </a:rPr>
                    <a:t>3</a:t>
                  </a:r>
                </a:p>
              </p:txBody>
            </p:sp>
          </p:grpSp>
          <p:grpSp>
            <p:nvGrpSpPr>
              <p:cNvPr id="432159" name="Group 71"/>
              <p:cNvGrpSpPr>
                <a:grpSpLocks/>
              </p:cNvGrpSpPr>
              <p:nvPr/>
            </p:nvGrpSpPr>
            <p:grpSpPr bwMode="auto">
              <a:xfrm>
                <a:off x="240" y="0"/>
                <a:ext cx="816" cy="1440"/>
                <a:chOff x="0" y="0"/>
                <a:chExt cx="816" cy="1440"/>
              </a:xfrm>
            </p:grpSpPr>
            <p:grpSp>
              <p:nvGrpSpPr>
                <p:cNvPr id="432160" name="Group 72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816" cy="363"/>
                  <a:chOff x="0" y="0"/>
                  <a:chExt cx="816" cy="340"/>
                </a:xfrm>
              </p:grpSpPr>
              <p:sp>
                <p:nvSpPr>
                  <p:cNvPr id="432176" name="Rectangle 7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816" cy="34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aseline="-18000">
                        <a:latin typeface="Times New Roman" pitchFamily="18" charset="0"/>
                      </a:rPr>
                      <a:t>0</a:t>
                    </a:r>
                  </a:p>
                </p:txBody>
              </p:sp>
              <p:sp>
                <p:nvSpPr>
                  <p:cNvPr id="432177" name="Line 74"/>
                  <p:cNvSpPr>
                    <a:spLocks noChangeShapeType="1"/>
                  </p:cNvSpPr>
                  <p:nvPr/>
                </p:nvSpPr>
                <p:spPr bwMode="auto">
                  <a:xfrm>
                    <a:off x="336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32178" name="Line 75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32179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0"/>
                    <a:ext cx="81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2161" name="Group 77"/>
                <p:cNvGrpSpPr>
                  <a:grpSpLocks/>
                </p:cNvGrpSpPr>
                <p:nvPr/>
              </p:nvGrpSpPr>
              <p:grpSpPr bwMode="auto">
                <a:xfrm>
                  <a:off x="0" y="357"/>
                  <a:ext cx="816" cy="363"/>
                  <a:chOff x="0" y="0"/>
                  <a:chExt cx="816" cy="340"/>
                </a:xfrm>
              </p:grpSpPr>
              <p:sp>
                <p:nvSpPr>
                  <p:cNvPr id="432172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816" cy="34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aseline="-18000">
                        <a:latin typeface="Times New Roman" pitchFamily="18" charset="0"/>
                      </a:rPr>
                      <a:t>1           </a:t>
                    </a:r>
                    <a:r>
                      <a:rPr lang="en-US" altLang="en-US" sz="2400">
                        <a:latin typeface="Times New Roman" pitchFamily="18" charset="0"/>
                        <a:cs typeface="Times New Roman" pitchFamily="18" charset="0"/>
                      </a:rPr>
                      <a:t>∧</a:t>
                    </a:r>
                  </a:p>
                </p:txBody>
              </p:sp>
              <p:sp>
                <p:nvSpPr>
                  <p:cNvPr id="432173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336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32174" name="Line 80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32175" name="Line 8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0"/>
                    <a:ext cx="81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2162" name="Group 82"/>
                <p:cNvGrpSpPr>
                  <a:grpSpLocks/>
                </p:cNvGrpSpPr>
                <p:nvPr/>
              </p:nvGrpSpPr>
              <p:grpSpPr bwMode="auto">
                <a:xfrm>
                  <a:off x="0" y="717"/>
                  <a:ext cx="816" cy="363"/>
                  <a:chOff x="0" y="0"/>
                  <a:chExt cx="816" cy="340"/>
                </a:xfrm>
              </p:grpSpPr>
              <p:sp>
                <p:nvSpPr>
                  <p:cNvPr id="432168" name="Rectangle 8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816" cy="34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aseline="-18000">
                        <a:latin typeface="Times New Roman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432169" name="Line 84"/>
                  <p:cNvSpPr>
                    <a:spLocks noChangeShapeType="1"/>
                  </p:cNvSpPr>
                  <p:nvPr/>
                </p:nvSpPr>
                <p:spPr bwMode="auto">
                  <a:xfrm>
                    <a:off x="336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32170" name="Line 85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32171" name="Line 86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0"/>
                    <a:ext cx="81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32163" name="Group 87"/>
                <p:cNvGrpSpPr>
                  <a:grpSpLocks/>
                </p:cNvGrpSpPr>
                <p:nvPr/>
              </p:nvGrpSpPr>
              <p:grpSpPr bwMode="auto">
                <a:xfrm>
                  <a:off x="0" y="1077"/>
                  <a:ext cx="816" cy="363"/>
                  <a:chOff x="0" y="0"/>
                  <a:chExt cx="816" cy="340"/>
                </a:xfrm>
              </p:grpSpPr>
              <p:sp>
                <p:nvSpPr>
                  <p:cNvPr id="432164" name="Rectangle 8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816" cy="34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  <a:miter lim="800000"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aseline="-18000">
                        <a:latin typeface="Times New Roman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432165" name="Line 89"/>
                  <p:cNvSpPr>
                    <a:spLocks noChangeShapeType="1"/>
                  </p:cNvSpPr>
                  <p:nvPr/>
                </p:nvSpPr>
                <p:spPr bwMode="auto">
                  <a:xfrm>
                    <a:off x="336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3216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576" y="0"/>
                    <a:ext cx="0" cy="27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  <p:sp>
                <p:nvSpPr>
                  <p:cNvPr id="432167" name="Line 91"/>
                  <p:cNvSpPr>
                    <a:spLocks noChangeShapeType="1"/>
                  </p:cNvSpPr>
                  <p:nvPr/>
                </p:nvSpPr>
                <p:spPr bwMode="auto">
                  <a:xfrm>
                    <a:off x="0" y="280"/>
                    <a:ext cx="81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w="lg" len="lg"/>
                    <a:tailEnd w="lg" len="lg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32140" name="Group 92"/>
            <p:cNvGrpSpPr>
              <a:grpSpLocks/>
            </p:cNvGrpSpPr>
            <p:nvPr/>
          </p:nvGrpSpPr>
          <p:grpSpPr bwMode="auto">
            <a:xfrm>
              <a:off x="672" y="192"/>
              <a:ext cx="720" cy="546"/>
              <a:chOff x="0" y="0"/>
              <a:chExt cx="720" cy="546"/>
            </a:xfrm>
          </p:grpSpPr>
          <p:sp>
            <p:nvSpPr>
              <p:cNvPr id="432155" name="Line 9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144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2156" name="Line 94"/>
              <p:cNvSpPr>
                <a:spLocks noChangeShapeType="1"/>
              </p:cNvSpPr>
              <p:nvPr/>
            </p:nvSpPr>
            <p:spPr bwMode="auto">
              <a:xfrm>
                <a:off x="0" y="144"/>
                <a:ext cx="720" cy="0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2157" name="Line 95"/>
              <p:cNvSpPr>
                <a:spLocks noChangeShapeType="1"/>
              </p:cNvSpPr>
              <p:nvPr/>
            </p:nvSpPr>
            <p:spPr bwMode="auto">
              <a:xfrm>
                <a:off x="712" y="152"/>
                <a:ext cx="0" cy="394"/>
              </a:xfrm>
              <a:prstGeom prst="line">
                <a:avLst/>
              </a:prstGeom>
              <a:noFill/>
              <a:ln w="57150">
                <a:solidFill>
                  <a:schemeClr val="folHlink"/>
                </a:solidFill>
                <a:round/>
                <a:headEnd w="lg" len="lg"/>
                <a:tailEnd type="triangl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32141" name="Group 96"/>
            <p:cNvGrpSpPr>
              <a:grpSpLocks/>
            </p:cNvGrpSpPr>
            <p:nvPr/>
          </p:nvGrpSpPr>
          <p:grpSpPr bwMode="auto">
            <a:xfrm>
              <a:off x="736" y="224"/>
              <a:ext cx="1179" cy="476"/>
              <a:chOff x="0" y="0"/>
              <a:chExt cx="1179" cy="476"/>
            </a:xfrm>
          </p:grpSpPr>
          <p:sp>
            <p:nvSpPr>
              <p:cNvPr id="432152" name="Line 97"/>
              <p:cNvSpPr>
                <a:spLocks noChangeShapeType="1"/>
              </p:cNvSpPr>
              <p:nvPr/>
            </p:nvSpPr>
            <p:spPr bwMode="auto">
              <a:xfrm>
                <a:off x="0" y="32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2153" name="Line 98"/>
              <p:cNvSpPr>
                <a:spLocks noChangeShapeType="1"/>
              </p:cNvSpPr>
              <p:nvPr/>
            </p:nvSpPr>
            <p:spPr bwMode="auto">
              <a:xfrm>
                <a:off x="0" y="470"/>
                <a:ext cx="1179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2154" name="Line 99"/>
              <p:cNvSpPr>
                <a:spLocks noChangeShapeType="1"/>
              </p:cNvSpPr>
              <p:nvPr/>
            </p:nvSpPr>
            <p:spPr bwMode="auto">
              <a:xfrm>
                <a:off x="1168" y="0"/>
                <a:ext cx="0" cy="476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 type="triangle"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32142" name="Line 100"/>
            <p:cNvSpPr>
              <a:spLocks noChangeShapeType="1"/>
            </p:cNvSpPr>
            <p:nvPr/>
          </p:nvSpPr>
          <p:spPr bwMode="auto">
            <a:xfrm>
              <a:off x="2256" y="152"/>
              <a:ext cx="0" cy="10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32143" name="Group 101"/>
            <p:cNvGrpSpPr>
              <a:grpSpLocks/>
            </p:cNvGrpSpPr>
            <p:nvPr/>
          </p:nvGrpSpPr>
          <p:grpSpPr bwMode="auto">
            <a:xfrm>
              <a:off x="720" y="216"/>
              <a:ext cx="2607" cy="842"/>
              <a:chOff x="0" y="0"/>
              <a:chExt cx="2539" cy="842"/>
            </a:xfrm>
          </p:grpSpPr>
          <p:sp>
            <p:nvSpPr>
              <p:cNvPr id="432149" name="Line 102"/>
              <p:cNvSpPr>
                <a:spLocks noChangeShapeType="1"/>
              </p:cNvSpPr>
              <p:nvPr/>
            </p:nvSpPr>
            <p:spPr bwMode="auto">
              <a:xfrm>
                <a:off x="0" y="69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2150" name="Line 103"/>
              <p:cNvSpPr>
                <a:spLocks noChangeShapeType="1"/>
              </p:cNvSpPr>
              <p:nvPr/>
            </p:nvSpPr>
            <p:spPr bwMode="auto">
              <a:xfrm>
                <a:off x="0" y="842"/>
                <a:ext cx="2539" cy="0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2151" name="Line 104"/>
              <p:cNvSpPr>
                <a:spLocks noChangeShapeType="1"/>
              </p:cNvSpPr>
              <p:nvPr/>
            </p:nvSpPr>
            <p:spPr bwMode="auto">
              <a:xfrm>
                <a:off x="2528" y="0"/>
                <a:ext cx="0" cy="839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 type="triangle"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32144" name="Line 105"/>
            <p:cNvSpPr>
              <a:spLocks noChangeShapeType="1"/>
            </p:cNvSpPr>
            <p:nvPr/>
          </p:nvSpPr>
          <p:spPr bwMode="auto">
            <a:xfrm>
              <a:off x="3552" y="128"/>
              <a:ext cx="0" cy="100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 w="lg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32145" name="Group 106"/>
            <p:cNvGrpSpPr>
              <a:grpSpLocks/>
            </p:cNvGrpSpPr>
            <p:nvPr/>
          </p:nvGrpSpPr>
          <p:grpSpPr bwMode="auto">
            <a:xfrm>
              <a:off x="720" y="948"/>
              <a:ext cx="2267" cy="609"/>
              <a:chOff x="0" y="0"/>
              <a:chExt cx="2267" cy="609"/>
            </a:xfrm>
          </p:grpSpPr>
          <p:sp>
            <p:nvSpPr>
              <p:cNvPr id="432146" name="Line 107"/>
              <p:cNvSpPr>
                <a:spLocks noChangeShapeType="1"/>
              </p:cNvSpPr>
              <p:nvPr/>
            </p:nvSpPr>
            <p:spPr bwMode="auto">
              <a:xfrm>
                <a:off x="0" y="326"/>
                <a:ext cx="16" cy="283"/>
              </a:xfrm>
              <a:prstGeom prst="line">
                <a:avLst/>
              </a:prstGeom>
              <a:noFill/>
              <a:ln w="38100">
                <a:solidFill>
                  <a:srgbClr val="336600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2147" name="Line 108"/>
              <p:cNvSpPr>
                <a:spLocks noChangeShapeType="1"/>
              </p:cNvSpPr>
              <p:nvPr/>
            </p:nvSpPr>
            <p:spPr bwMode="auto">
              <a:xfrm>
                <a:off x="0" y="609"/>
                <a:ext cx="2267" cy="0"/>
              </a:xfrm>
              <a:prstGeom prst="line">
                <a:avLst/>
              </a:prstGeom>
              <a:noFill/>
              <a:ln w="38100">
                <a:solidFill>
                  <a:srgbClr val="336600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2148" name="Line 109"/>
              <p:cNvSpPr>
                <a:spLocks noChangeShapeType="1"/>
              </p:cNvSpPr>
              <p:nvPr/>
            </p:nvSpPr>
            <p:spPr bwMode="auto">
              <a:xfrm>
                <a:off x="2256" y="0"/>
                <a:ext cx="11" cy="609"/>
              </a:xfrm>
              <a:prstGeom prst="line">
                <a:avLst/>
              </a:prstGeom>
              <a:noFill/>
              <a:ln w="38100">
                <a:solidFill>
                  <a:srgbClr val="336600"/>
                </a:solidFill>
                <a:round/>
                <a:headEnd type="triangle"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32135" name="Rectangle 110"/>
          <p:cNvSpPr>
            <a:spLocks noChangeArrowheads="1"/>
          </p:cNvSpPr>
          <p:nvPr/>
        </p:nvSpPr>
        <p:spPr bwMode="auto">
          <a:xfrm>
            <a:off x="2559917" y="6367462"/>
            <a:ext cx="3670300" cy="407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itchFamily="18" charset="0"/>
              </a:rPr>
              <a:t>有向图的十字链表结构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例子：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有向图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的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十字链表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表示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3453153"/>
          </a:xfrm>
        </p:spPr>
        <p:txBody>
          <a:bodyPr>
            <a:normAutofit/>
          </a:bodyPr>
          <a:lstStyle/>
          <a:p>
            <a:r>
              <a:rPr lang="en-US" altLang="en-US" dirty="0" err="1">
                <a:ea typeface="宋体" panose="02010600030101010101" pitchFamily="2" charset="-122"/>
              </a:rPr>
              <a:t>从一个顶点结点的</a:t>
            </a:r>
            <a:r>
              <a:rPr lang="en-US" altLang="en-US" dirty="0" err="1">
                <a:solidFill>
                  <a:srgbClr val="0000FF"/>
                </a:solidFill>
                <a:ea typeface="宋体" panose="02010600030101010101" pitchFamily="2" charset="-122"/>
              </a:rPr>
              <a:t>firstout</a:t>
            </a:r>
            <a:r>
              <a:rPr lang="en-US" altLang="en-US" dirty="0" err="1">
                <a:ea typeface="宋体" panose="02010600030101010101" pitchFamily="2" charset="-122"/>
              </a:rPr>
              <a:t>出发，沿</a:t>
            </a:r>
            <a:r>
              <a:rPr lang="zh-CN" altLang="en-US" dirty="0">
                <a:ea typeface="宋体" panose="02010600030101010101" pitchFamily="2" charset="-122"/>
              </a:rPr>
              <a:t>弧</a:t>
            </a:r>
            <a:r>
              <a:rPr lang="en-US" altLang="en-US" dirty="0" err="1">
                <a:ea typeface="宋体" panose="02010600030101010101" pitchFamily="2" charset="-122"/>
              </a:rPr>
              <a:t>结点的</a:t>
            </a:r>
            <a:r>
              <a:rPr lang="en-US" altLang="en-US" dirty="0" err="1">
                <a:solidFill>
                  <a:srgbClr val="0000FF"/>
                </a:solidFill>
                <a:ea typeface="宋体" panose="02010600030101010101" pitchFamily="2" charset="-122"/>
              </a:rPr>
              <a:t>tlink</a:t>
            </a:r>
            <a:r>
              <a:rPr lang="en-US" altLang="en-US" dirty="0" err="1">
                <a:ea typeface="宋体" panose="02010600030101010101" pitchFamily="2" charset="-122"/>
              </a:rPr>
              <a:t>指针构成了</a:t>
            </a:r>
            <a:r>
              <a:rPr lang="en-US" altLang="en-US" dirty="0" err="1">
                <a:solidFill>
                  <a:srgbClr val="0000FF"/>
                </a:solidFill>
                <a:ea typeface="宋体" panose="02010600030101010101" pitchFamily="2" charset="-122"/>
              </a:rPr>
              <a:t>正邻接表</a:t>
            </a:r>
            <a:r>
              <a:rPr lang="en-US" altLang="en-US" dirty="0" err="1">
                <a:ea typeface="宋体" panose="02010600030101010101" pitchFamily="2" charset="-122"/>
              </a:rPr>
              <a:t>的链表结构</a:t>
            </a:r>
            <a:endParaRPr lang="en-US" altLang="en-US" dirty="0">
              <a:ea typeface="宋体" panose="02010600030101010101" pitchFamily="2" charset="-122"/>
            </a:endParaRPr>
          </a:p>
          <a:p>
            <a:r>
              <a:rPr lang="en-US" altLang="en-US" dirty="0" err="1">
                <a:ea typeface="宋体" panose="02010600030101010101" pitchFamily="2" charset="-122"/>
              </a:rPr>
              <a:t>从一个顶点结点的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firstin</a:t>
            </a:r>
            <a:r>
              <a:rPr lang="en-US" altLang="en-US" dirty="0" err="1">
                <a:ea typeface="宋体" panose="02010600030101010101" pitchFamily="2" charset="-122"/>
              </a:rPr>
              <a:t>出发，沿</a:t>
            </a:r>
            <a:r>
              <a:rPr lang="zh-CN" altLang="en-US" dirty="0">
                <a:ea typeface="宋体" panose="02010600030101010101" pitchFamily="2" charset="-122"/>
              </a:rPr>
              <a:t>弧</a:t>
            </a:r>
            <a:r>
              <a:rPr lang="en-US" altLang="en-US" dirty="0" err="1">
                <a:ea typeface="宋体" panose="02010600030101010101" pitchFamily="2" charset="-122"/>
              </a:rPr>
              <a:t>结点的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hlink</a:t>
            </a:r>
            <a:r>
              <a:rPr lang="en-US" altLang="en-US" dirty="0" err="1">
                <a:ea typeface="宋体" panose="02010600030101010101" pitchFamily="2" charset="-122"/>
              </a:rPr>
              <a:t>指针构成了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逆邻接表</a:t>
            </a:r>
            <a:r>
              <a:rPr lang="en-US" altLang="en-US" dirty="0" err="1">
                <a:ea typeface="宋体" panose="02010600030101010101" pitchFamily="2" charset="-122"/>
              </a:rPr>
              <a:t>的链表结构</a:t>
            </a:r>
            <a:endParaRPr lang="en-US" altLang="en-US" dirty="0">
              <a:ea typeface="宋体" panose="02010600030101010101" pitchFamily="2" charset="-122"/>
            </a:endParaRPr>
          </a:p>
          <a:p>
            <a:endParaRPr lang="en-US" dirty="0"/>
          </a:p>
        </p:txBody>
      </p:sp>
      <p:sp>
        <p:nvSpPr>
          <p:cNvPr id="111" name="Rectangle 12"/>
          <p:cNvSpPr>
            <a:spLocks noChangeArrowheads="1"/>
          </p:cNvSpPr>
          <p:nvPr/>
        </p:nvSpPr>
        <p:spPr bwMode="auto">
          <a:xfrm>
            <a:off x="3419872" y="3203684"/>
            <a:ext cx="7231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  <a:ea typeface="楷体_GB2312" pitchFamily="49" charset="-122"/>
              </a:rPr>
              <a:t>firstin</a:t>
            </a:r>
          </a:p>
        </p:txBody>
      </p:sp>
      <p:sp>
        <p:nvSpPr>
          <p:cNvPr id="112" name="Rectangle 13"/>
          <p:cNvSpPr>
            <a:spLocks noChangeArrowheads="1"/>
          </p:cNvSpPr>
          <p:nvPr/>
        </p:nvSpPr>
        <p:spPr bwMode="auto">
          <a:xfrm>
            <a:off x="4029941" y="3203684"/>
            <a:ext cx="8667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99"/>
                </a:solidFill>
                <a:ea typeface="楷体_GB2312" pitchFamily="49" charset="-122"/>
              </a:rPr>
              <a:t>firstout</a:t>
            </a:r>
          </a:p>
        </p:txBody>
      </p:sp>
      <p:sp>
        <p:nvSpPr>
          <p:cNvPr id="113" name="Rectangle 27"/>
          <p:cNvSpPr>
            <a:spLocks noChangeArrowheads="1"/>
          </p:cNvSpPr>
          <p:nvPr/>
        </p:nvSpPr>
        <p:spPr bwMode="auto">
          <a:xfrm>
            <a:off x="5868144" y="3212976"/>
            <a:ext cx="6383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hlink</a:t>
            </a:r>
          </a:p>
        </p:txBody>
      </p:sp>
      <p:sp>
        <p:nvSpPr>
          <p:cNvPr id="114" name="Rectangle 28"/>
          <p:cNvSpPr>
            <a:spLocks noChangeArrowheads="1"/>
          </p:cNvSpPr>
          <p:nvPr/>
        </p:nvSpPr>
        <p:spPr bwMode="auto">
          <a:xfrm>
            <a:off x="6372200" y="3212976"/>
            <a:ext cx="5934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楷体_GB2312" pitchFamily="49" charset="-122"/>
              </a:rPr>
              <a:t>tlink</a:t>
            </a:r>
          </a:p>
        </p:txBody>
      </p:sp>
    </p:spTree>
    <p:extLst>
      <p:ext uri="{BB962C8B-B14F-4D97-AF65-F5344CB8AC3E}">
        <p14:creationId xmlns:p14="http://schemas.microsoft.com/office/powerpoint/2010/main" val="1358969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17B98FC-FC5C-4CE7-AE19-1BFFE73265E2}"/>
              </a:ext>
            </a:extLst>
          </p:cNvPr>
          <p:cNvSpPr/>
          <p:nvPr/>
        </p:nvSpPr>
        <p:spPr>
          <a:xfrm>
            <a:off x="9255" y="3218374"/>
            <a:ext cx="9153525" cy="32349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CA86AC-0B6A-4C31-B196-DB04734D828A}"/>
              </a:ext>
            </a:extLst>
          </p:cNvPr>
          <p:cNvSpPr/>
          <p:nvPr/>
        </p:nvSpPr>
        <p:spPr>
          <a:xfrm>
            <a:off x="0" y="2060848"/>
            <a:ext cx="9153525" cy="11575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算法实现</a:t>
            </a:r>
            <a:r>
              <a:rPr lang="en-US" altLang="zh-CN"/>
              <a:t>-I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623731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2400" dirty="0"/>
              <a:t>int visited[MAX_VERTEX_NUM];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int </a:t>
            </a:r>
            <a:r>
              <a:rPr lang="en-US" altLang="en-US" sz="2400">
                <a:solidFill>
                  <a:srgbClr val="FF0000"/>
                </a:solidFill>
              </a:rPr>
              <a:t>finished[MAX_VERTEX_NUM], count</a:t>
            </a:r>
            <a:r>
              <a:rPr lang="en-US" altLang="en-US" sz="2400" dirty="0">
                <a:solidFill>
                  <a:srgbClr val="FF0000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/>
              <a:t>void </a:t>
            </a:r>
            <a:r>
              <a:rPr lang="en-US" altLang="en-US" sz="2400" b="1" dirty="0" err="1">
                <a:solidFill>
                  <a:srgbClr val="0000FF"/>
                </a:solidFill>
              </a:rPr>
              <a:t>ConnectedComponent</a:t>
            </a:r>
            <a:r>
              <a:rPr lang="en-US" altLang="en-US" sz="2400" dirty="0"/>
              <a:t>(</a:t>
            </a:r>
            <a:r>
              <a:rPr lang="en-US" altLang="en-US" sz="2400" dirty="0" err="1"/>
              <a:t>OLGraph</a:t>
            </a:r>
            <a:r>
              <a:rPr lang="en-US" altLang="en-US" sz="2400" dirty="0"/>
              <a:t> *g) </a:t>
            </a:r>
            <a:r>
              <a:rPr lang="en-US" altLang="en-US" sz="2400" b="1" dirty="0">
                <a:solidFill>
                  <a:srgbClr val="0000FF"/>
                </a:solidFill>
              </a:rPr>
              <a:t>{ </a:t>
            </a:r>
            <a:r>
              <a:rPr lang="en-US" altLang="en-US" sz="2400" dirty="0"/>
              <a:t>int </a:t>
            </a:r>
            <a:r>
              <a:rPr lang="en-US" altLang="en-US" sz="2400" dirty="0" err="1"/>
              <a:t>i,j,v,k</a:t>
            </a:r>
            <a:r>
              <a:rPr lang="en-US" altLang="en-US" sz="2400" dirty="0"/>
              <a:t>=1;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count=0;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/>
              <a:t>for(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=0;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&lt;g-&gt;</a:t>
            </a:r>
            <a:r>
              <a:rPr lang="en-US" altLang="en-US" sz="2400" dirty="0" err="1"/>
              <a:t>vexnum</a:t>
            </a:r>
            <a:r>
              <a:rPr lang="en-US" altLang="en-US" sz="2400" dirty="0"/>
              <a:t>;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++) visited[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/>
              <a:t>for(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=0;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&lt;g-&gt;</a:t>
            </a:r>
            <a:r>
              <a:rPr lang="en-US" altLang="en-US" sz="2400" dirty="0" err="1"/>
              <a:t>vexnum</a:t>
            </a:r>
            <a:r>
              <a:rPr lang="en-US" altLang="en-US" sz="2400" dirty="0"/>
              <a:t>;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++)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/>
              <a:t>	if (!visited[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])  </a:t>
            </a:r>
            <a:r>
              <a:rPr lang="en-US" altLang="en-US" sz="2400" b="1" dirty="0">
                <a:solidFill>
                  <a:srgbClr val="7010FC"/>
                </a:solidFill>
              </a:rPr>
              <a:t>DFS(</a:t>
            </a:r>
            <a:r>
              <a:rPr lang="en-US" altLang="en-US" sz="2400" b="1" dirty="0" err="1">
                <a:solidFill>
                  <a:srgbClr val="7010FC"/>
                </a:solidFill>
              </a:rPr>
              <a:t>g,i</a:t>
            </a:r>
            <a:r>
              <a:rPr lang="en-US" altLang="en-US" sz="2400" b="1" dirty="0">
                <a:solidFill>
                  <a:srgbClr val="7010FC"/>
                </a:solidFill>
              </a:rPr>
              <a:t>)</a:t>
            </a:r>
            <a:r>
              <a:rPr lang="en-US" altLang="en-US" sz="2400" dirty="0"/>
              <a:t>; //</a:t>
            </a:r>
            <a:r>
              <a:rPr lang="zh-CN" altLang="en-US" sz="2400" dirty="0"/>
              <a:t>对图</a:t>
            </a:r>
            <a:r>
              <a:rPr lang="en-US" altLang="en-US" sz="2400" dirty="0"/>
              <a:t>G</a:t>
            </a:r>
            <a:r>
              <a:rPr lang="zh-CN" altLang="en-US" sz="2400" dirty="0"/>
              <a:t>正向遍历，逆后序入栈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/>
              <a:t>for(</a:t>
            </a:r>
            <a:r>
              <a:rPr lang="en-US" altLang="en-US" sz="2400" dirty="0" err="1"/>
              <a:t>i</a:t>
            </a:r>
            <a:r>
              <a:rPr lang="en-US" altLang="en-US" sz="2400" dirty="0"/>
              <a:t>=0;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&lt;g-&gt;</a:t>
            </a:r>
            <a:r>
              <a:rPr lang="en-US" altLang="en-US" sz="2400" dirty="0" err="1"/>
              <a:t>vexnum</a:t>
            </a:r>
            <a:r>
              <a:rPr lang="en-US" altLang="en-US" sz="2400" dirty="0"/>
              <a:t>;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++) visited[</a:t>
            </a:r>
            <a:r>
              <a:rPr lang="en-US" altLang="en-US" sz="2400" dirty="0" err="1"/>
              <a:t>i</a:t>
            </a:r>
            <a:r>
              <a:rPr lang="en-US" altLang="en-US" sz="2400" dirty="0"/>
              <a:t>]=0;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/>
              <a:t>for(j=g-&gt;vexnum-1;j&gt;=0;j--) </a:t>
            </a:r>
            <a:r>
              <a:rPr lang="en-US" altLang="en-US" sz="2400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/>
              <a:t>    	</a:t>
            </a:r>
            <a:r>
              <a:rPr lang="en-US" altLang="en-US" sz="2400" dirty="0">
                <a:solidFill>
                  <a:srgbClr val="FF0000"/>
                </a:solidFill>
              </a:rPr>
              <a:t>v=finished[j]</a:t>
            </a:r>
            <a:r>
              <a:rPr lang="en-US" altLang="en-US" sz="240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/>
              <a:t>    	if (!visited[v])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/>
              <a:t>        		</a:t>
            </a:r>
            <a:r>
              <a:rPr lang="en-US" altLang="en-US" sz="2400" dirty="0" err="1"/>
              <a:t>printf</a:t>
            </a:r>
            <a:r>
              <a:rPr lang="en-US" altLang="en-US" sz="2400" dirty="0"/>
              <a:t>("\n</a:t>
            </a:r>
            <a:r>
              <a:rPr lang="zh-CN" altLang="en-US" sz="2400" dirty="0"/>
              <a:t>第</a:t>
            </a:r>
            <a:r>
              <a:rPr lang="en-US" altLang="zh-CN" sz="2400" dirty="0"/>
              <a:t>%</a:t>
            </a:r>
            <a:r>
              <a:rPr lang="en-US" altLang="en-US" sz="2400" dirty="0"/>
              <a:t>d</a:t>
            </a:r>
            <a:r>
              <a:rPr lang="zh-CN" altLang="en-US" sz="2400" dirty="0"/>
              <a:t>个连通分量顶点</a:t>
            </a:r>
            <a:r>
              <a:rPr lang="en-US" altLang="zh-CN" sz="2400" dirty="0"/>
              <a:t>:", </a:t>
            </a:r>
            <a:r>
              <a:rPr lang="en-US" altLang="en-US" sz="2400" dirty="0"/>
              <a:t>k++);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/>
              <a:t>        		</a:t>
            </a:r>
            <a:r>
              <a:rPr lang="en-US" altLang="en-US" sz="2400" b="1" dirty="0" err="1">
                <a:solidFill>
                  <a:srgbClr val="7010FC"/>
                </a:solidFill>
              </a:rPr>
              <a:t>Rev</a:t>
            </a:r>
            <a:r>
              <a:rPr lang="en-US" altLang="zh-CN" sz="2400" b="1" dirty="0" err="1">
                <a:solidFill>
                  <a:srgbClr val="7010FC"/>
                </a:solidFill>
              </a:rPr>
              <a:t>erse</a:t>
            </a:r>
            <a:r>
              <a:rPr lang="en-US" altLang="en-US" sz="2400" b="1" dirty="0" err="1">
                <a:solidFill>
                  <a:srgbClr val="7010FC"/>
                </a:solidFill>
              </a:rPr>
              <a:t>DFS</a:t>
            </a:r>
            <a:r>
              <a:rPr lang="en-US" altLang="en-US" sz="2400" b="1" dirty="0">
                <a:solidFill>
                  <a:srgbClr val="7010FC"/>
                </a:solidFill>
              </a:rPr>
              <a:t>(</a:t>
            </a:r>
            <a:r>
              <a:rPr lang="en-US" altLang="en-US" sz="2400" b="1" dirty="0" err="1">
                <a:solidFill>
                  <a:srgbClr val="7010FC"/>
                </a:solidFill>
              </a:rPr>
              <a:t>g,v</a:t>
            </a:r>
            <a:r>
              <a:rPr lang="en-US" altLang="en-US" sz="2400" b="1" dirty="0">
                <a:solidFill>
                  <a:srgbClr val="7010FC"/>
                </a:solidFill>
              </a:rPr>
              <a:t>)</a:t>
            </a:r>
            <a:r>
              <a:rPr lang="en-US" altLang="en-US" sz="2400" dirty="0"/>
              <a:t>; //</a:t>
            </a:r>
            <a:r>
              <a:rPr lang="zh-CN" altLang="en-US" sz="2400" dirty="0"/>
              <a:t>对图</a:t>
            </a:r>
            <a:r>
              <a:rPr lang="en-US" altLang="en-US" sz="2400" dirty="0"/>
              <a:t>G</a:t>
            </a:r>
            <a:r>
              <a:rPr lang="zh-CN" altLang="en-US" sz="2400" dirty="0"/>
              <a:t>逆向遍历</a:t>
            </a: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400" dirty="0"/>
              <a:t>        </a:t>
            </a:r>
            <a:r>
              <a:rPr lang="en-US" altLang="zh-CN" sz="2400" dirty="0"/>
              <a:t>		</a:t>
            </a:r>
            <a:r>
              <a:rPr lang="en-US" altLang="en-US" sz="2400" dirty="0" err="1"/>
              <a:t>printf</a:t>
            </a:r>
            <a:r>
              <a:rPr lang="en-US" altLang="en-US" sz="2400" dirty="0"/>
              <a:t>("\n");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/>
              <a:t>        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dirty="0"/>
              <a:t>    	</a:t>
            </a:r>
            <a:r>
              <a:rPr lang="en-US" altLang="en-US" sz="2400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400" b="1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DDEC492-1795-4613-9D63-727FA6C62092}"/>
              </a:ext>
            </a:extLst>
          </p:cNvPr>
          <p:cNvSpPr txBox="1"/>
          <p:nvPr/>
        </p:nvSpPr>
        <p:spPr>
          <a:xfrm>
            <a:off x="6162093" y="0"/>
            <a:ext cx="2981907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800" dirty="0"/>
              <a:t>时间复杂度</a:t>
            </a:r>
            <a:r>
              <a:rPr lang="en-US" altLang="zh-CN" sz="2800" dirty="0"/>
              <a:t>O(</a:t>
            </a:r>
            <a:r>
              <a:rPr lang="en-US" altLang="zh-CN" sz="2800" dirty="0" err="1"/>
              <a:t>n+e</a:t>
            </a:r>
            <a:r>
              <a:rPr lang="en-US" altLang="zh-CN" sz="2800" dirty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1522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5CA86AC-0B6A-4C31-B196-DB04734D828A}"/>
              </a:ext>
            </a:extLst>
          </p:cNvPr>
          <p:cNvSpPr/>
          <p:nvPr/>
        </p:nvSpPr>
        <p:spPr>
          <a:xfrm>
            <a:off x="-14041" y="3775348"/>
            <a:ext cx="9153524" cy="2677988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CA86AC-0B6A-4C31-B196-DB04734D828A}"/>
              </a:ext>
            </a:extLst>
          </p:cNvPr>
          <p:cNvSpPr/>
          <p:nvPr/>
        </p:nvSpPr>
        <p:spPr>
          <a:xfrm>
            <a:off x="1" y="693084"/>
            <a:ext cx="9153524" cy="2807924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CA86AC-0B6A-4C31-B196-DB04734D828A}"/>
              </a:ext>
            </a:extLst>
          </p:cNvPr>
          <p:cNvSpPr/>
          <p:nvPr/>
        </p:nvSpPr>
        <p:spPr>
          <a:xfrm>
            <a:off x="0" y="2780928"/>
            <a:ext cx="9153525" cy="288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算法实现</a:t>
            </a:r>
            <a:r>
              <a:rPr lang="en-US" altLang="zh-CN"/>
              <a:t>-II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2200" dirty="0"/>
              <a:t>void </a:t>
            </a:r>
            <a:r>
              <a:rPr lang="en-US" altLang="en-US" sz="2200" b="1" dirty="0">
                <a:solidFill>
                  <a:srgbClr val="7010FC"/>
                </a:solidFill>
              </a:rPr>
              <a:t>DFS(</a:t>
            </a:r>
            <a:r>
              <a:rPr lang="en-US" altLang="en-US" sz="2200" b="1" dirty="0" err="1">
                <a:solidFill>
                  <a:srgbClr val="7010FC"/>
                </a:solidFill>
              </a:rPr>
              <a:t>OLGraph</a:t>
            </a:r>
            <a:r>
              <a:rPr lang="en-US" altLang="en-US" sz="2200" b="1" dirty="0">
                <a:solidFill>
                  <a:srgbClr val="7010FC"/>
                </a:solidFill>
              </a:rPr>
              <a:t> *</a:t>
            </a:r>
            <a:r>
              <a:rPr lang="en-US" altLang="en-US" sz="2200" b="1" dirty="0" err="1">
                <a:solidFill>
                  <a:srgbClr val="7010FC"/>
                </a:solidFill>
              </a:rPr>
              <a:t>g,int</a:t>
            </a:r>
            <a:r>
              <a:rPr lang="en-US" altLang="en-US" sz="2200" b="1" dirty="0">
                <a:solidFill>
                  <a:srgbClr val="7010FC"/>
                </a:solidFill>
              </a:rPr>
              <a:t> x)  </a:t>
            </a:r>
            <a:r>
              <a:rPr lang="en-US" altLang="en-US" sz="2200" dirty="0"/>
              <a:t>{//</a:t>
            </a:r>
            <a:r>
              <a:rPr lang="zh-CN" altLang="en-US" sz="2200" dirty="0"/>
              <a:t>按弧的正向搜索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 err="1"/>
              <a:t>ArcBox</a:t>
            </a:r>
            <a:r>
              <a:rPr lang="en-US" altLang="en-US" sz="2200" dirty="0"/>
              <a:t> *p;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/>
              <a:t>visited[x]=1;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/>
              <a:t>for(p=g-&gt;</a:t>
            </a:r>
            <a:r>
              <a:rPr lang="en-US" altLang="en-US" sz="2200" dirty="0" err="1"/>
              <a:t>xlist</a:t>
            </a:r>
            <a:r>
              <a:rPr lang="en-US" altLang="en-US" sz="2200" dirty="0"/>
              <a:t>[x].</a:t>
            </a:r>
            <a:r>
              <a:rPr lang="en-US" altLang="en-US" sz="2200" dirty="0" err="1">
                <a:solidFill>
                  <a:srgbClr val="C00000"/>
                </a:solidFill>
              </a:rPr>
              <a:t>firstout</a:t>
            </a:r>
            <a:r>
              <a:rPr lang="en-US" altLang="en-US" sz="2200" dirty="0"/>
              <a:t>; p!=NULL ; p=p-&gt;</a:t>
            </a:r>
            <a:r>
              <a:rPr lang="en-US" altLang="en-US" sz="2200" dirty="0" err="1">
                <a:solidFill>
                  <a:srgbClr val="C00000"/>
                </a:solidFill>
              </a:rPr>
              <a:t>tlink</a:t>
            </a:r>
            <a:r>
              <a:rPr lang="en-US" altLang="en-US" sz="22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/>
              <a:t>	if (!visited[p-&gt;</a:t>
            </a:r>
            <a:r>
              <a:rPr lang="en-US" altLang="en-US" sz="2200" dirty="0" err="1"/>
              <a:t>headvex</a:t>
            </a:r>
            <a:r>
              <a:rPr lang="en-US" altLang="en-US" sz="2200" dirty="0"/>
              <a:t>])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/>
              <a:t>		</a:t>
            </a:r>
            <a:r>
              <a:rPr lang="en-US" altLang="en-US" sz="2200" b="1" dirty="0">
                <a:solidFill>
                  <a:srgbClr val="7010FC"/>
                </a:solidFill>
              </a:rPr>
              <a:t>DFS(</a:t>
            </a:r>
            <a:r>
              <a:rPr lang="en-US" altLang="en-US" sz="2200" b="1" dirty="0" err="1">
                <a:solidFill>
                  <a:srgbClr val="7010FC"/>
                </a:solidFill>
              </a:rPr>
              <a:t>g,p</a:t>
            </a:r>
            <a:r>
              <a:rPr lang="en-US" altLang="en-US" sz="2200" b="1" dirty="0">
                <a:solidFill>
                  <a:srgbClr val="7010FC"/>
                </a:solidFill>
              </a:rPr>
              <a:t>-&gt;</a:t>
            </a:r>
            <a:r>
              <a:rPr lang="en-US" altLang="en-US" sz="2200" b="1" dirty="0" err="1">
                <a:solidFill>
                  <a:srgbClr val="7010FC"/>
                </a:solidFill>
              </a:rPr>
              <a:t>headvex</a:t>
            </a:r>
            <a:r>
              <a:rPr lang="en-US" altLang="en-US" sz="2200" b="1" dirty="0">
                <a:solidFill>
                  <a:srgbClr val="7010FC"/>
                </a:solidFill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>
                <a:solidFill>
                  <a:srgbClr val="FF0000"/>
                </a:solidFill>
              </a:rPr>
              <a:t>finished[count++]=x;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en-US" sz="22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/>
              <a:t>void  </a:t>
            </a:r>
            <a:r>
              <a:rPr lang="en-US" altLang="en-US" sz="2200" b="1" dirty="0" err="1">
                <a:solidFill>
                  <a:srgbClr val="7010FC"/>
                </a:solidFill>
              </a:rPr>
              <a:t>ReverseDFS</a:t>
            </a:r>
            <a:r>
              <a:rPr lang="en-US" altLang="en-US" sz="2200" b="1" dirty="0">
                <a:solidFill>
                  <a:srgbClr val="7010FC"/>
                </a:solidFill>
              </a:rPr>
              <a:t>(</a:t>
            </a:r>
            <a:r>
              <a:rPr lang="en-US" altLang="en-US" sz="2200" b="1" dirty="0" err="1">
                <a:solidFill>
                  <a:srgbClr val="7010FC"/>
                </a:solidFill>
              </a:rPr>
              <a:t>OLGraph</a:t>
            </a:r>
            <a:r>
              <a:rPr lang="en-US" altLang="en-US" sz="2200" b="1" dirty="0">
                <a:solidFill>
                  <a:srgbClr val="7010FC"/>
                </a:solidFill>
              </a:rPr>
              <a:t> *</a:t>
            </a:r>
            <a:r>
              <a:rPr lang="en-US" altLang="en-US" sz="2200" b="1" dirty="0" err="1">
                <a:solidFill>
                  <a:srgbClr val="7010FC"/>
                </a:solidFill>
              </a:rPr>
              <a:t>g,int</a:t>
            </a:r>
            <a:r>
              <a:rPr lang="en-US" altLang="en-US" sz="2200" b="1" dirty="0">
                <a:solidFill>
                  <a:srgbClr val="7010FC"/>
                </a:solidFill>
              </a:rPr>
              <a:t> x)</a:t>
            </a:r>
            <a:r>
              <a:rPr lang="en-US" altLang="en-US" sz="2200" dirty="0">
                <a:solidFill>
                  <a:srgbClr val="7010FC"/>
                </a:solidFill>
              </a:rPr>
              <a:t> </a:t>
            </a:r>
            <a:r>
              <a:rPr lang="en-US" altLang="en-US" sz="2200" dirty="0"/>
              <a:t>{//</a:t>
            </a:r>
            <a:r>
              <a:rPr lang="zh-CN" altLang="en-US" sz="2200" dirty="0"/>
              <a:t>对图</a:t>
            </a:r>
            <a:r>
              <a:rPr lang="en-US" altLang="en-US" sz="2200" dirty="0"/>
              <a:t>G</a:t>
            </a:r>
            <a:r>
              <a:rPr lang="zh-CN" altLang="en-US" sz="2200" dirty="0"/>
              <a:t>按弧的逆向进行搜索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 err="1"/>
              <a:t>ArcBox</a:t>
            </a:r>
            <a:r>
              <a:rPr lang="en-US" altLang="en-US" sz="2200" dirty="0"/>
              <a:t> *p;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/>
              <a:t>visited[x]=1;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 err="1"/>
              <a:t>printf</a:t>
            </a:r>
            <a:r>
              <a:rPr lang="en-US" altLang="en-US" sz="2200" dirty="0"/>
              <a:t>("%</a:t>
            </a:r>
            <a:r>
              <a:rPr lang="en-US" altLang="en-US" sz="2200" dirty="0" err="1"/>
              <a:t>d",x</a:t>
            </a:r>
            <a:r>
              <a:rPr lang="en-US" altLang="en-US" sz="2200" dirty="0"/>
              <a:t>);//</a:t>
            </a:r>
            <a:r>
              <a:rPr lang="zh-CN" altLang="en-US" sz="2200" dirty="0"/>
              <a:t>输出顶点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/>
              <a:t>for(p=g-&gt;</a:t>
            </a:r>
            <a:r>
              <a:rPr lang="en-US" altLang="en-US" sz="2200" dirty="0" err="1"/>
              <a:t>xlist</a:t>
            </a:r>
            <a:r>
              <a:rPr lang="en-US" altLang="en-US" sz="2200" dirty="0"/>
              <a:t>[x].</a:t>
            </a:r>
            <a:r>
              <a:rPr lang="en-US" altLang="en-US" sz="2200" dirty="0" err="1">
                <a:solidFill>
                  <a:srgbClr val="C00000"/>
                </a:solidFill>
              </a:rPr>
              <a:t>firstin</a:t>
            </a:r>
            <a:r>
              <a:rPr lang="en-US" altLang="en-US" sz="2200" dirty="0"/>
              <a:t>; p!=</a:t>
            </a:r>
            <a:r>
              <a:rPr lang="en-US" altLang="en-US" sz="2200" dirty="0" err="1"/>
              <a:t>NULL;p</a:t>
            </a:r>
            <a:r>
              <a:rPr lang="en-US" altLang="en-US" sz="2200" dirty="0"/>
              <a:t>=p-&gt;</a:t>
            </a:r>
            <a:r>
              <a:rPr lang="en-US" altLang="en-US" sz="2200" dirty="0" err="1">
                <a:solidFill>
                  <a:srgbClr val="C00000"/>
                </a:solidFill>
              </a:rPr>
              <a:t>hlink</a:t>
            </a:r>
            <a:r>
              <a:rPr lang="en-US" altLang="en-US" sz="22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/>
              <a:t>	if(!visited[p-&gt;</a:t>
            </a:r>
            <a:r>
              <a:rPr lang="en-US" altLang="en-US" sz="2200" dirty="0" err="1"/>
              <a:t>tailvex</a:t>
            </a:r>
            <a:r>
              <a:rPr lang="en-US" altLang="en-US" sz="2200" dirty="0"/>
              <a:t>])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/>
              <a:t>		</a:t>
            </a:r>
            <a:r>
              <a:rPr lang="en-US" altLang="en-US" sz="2200" b="1" dirty="0" err="1">
                <a:solidFill>
                  <a:srgbClr val="7010FC"/>
                </a:solidFill>
              </a:rPr>
              <a:t>ReverseDFS</a:t>
            </a:r>
            <a:r>
              <a:rPr lang="en-US" altLang="en-US" sz="2200" b="1" dirty="0">
                <a:solidFill>
                  <a:srgbClr val="7010FC"/>
                </a:solidFill>
              </a:rPr>
              <a:t>(</a:t>
            </a:r>
            <a:r>
              <a:rPr lang="en-US" altLang="en-US" sz="2200" b="1" dirty="0" err="1">
                <a:solidFill>
                  <a:srgbClr val="7010FC"/>
                </a:solidFill>
              </a:rPr>
              <a:t>g,p</a:t>
            </a:r>
            <a:r>
              <a:rPr lang="en-US" altLang="en-US" sz="2200" b="1" dirty="0">
                <a:solidFill>
                  <a:srgbClr val="7010FC"/>
                </a:solidFill>
              </a:rPr>
              <a:t>-&gt;</a:t>
            </a:r>
            <a:r>
              <a:rPr lang="en-US" altLang="en-US" sz="2200" b="1" dirty="0" err="1">
                <a:solidFill>
                  <a:srgbClr val="7010FC"/>
                </a:solidFill>
              </a:rPr>
              <a:t>tailvex</a:t>
            </a:r>
            <a:r>
              <a:rPr lang="en-US" altLang="en-US" sz="2200" b="1" dirty="0">
                <a:solidFill>
                  <a:srgbClr val="7010FC"/>
                </a:solidFill>
              </a:rPr>
              <a:t>)</a:t>
            </a:r>
            <a:r>
              <a:rPr lang="en-US" altLang="en-US" sz="2200" dirty="0">
                <a:solidFill>
                  <a:srgbClr val="7010FC"/>
                </a:solidFill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200" dirty="0"/>
              <a:t>}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24488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820" name="Group 60"/>
          <p:cNvGrpSpPr>
            <a:grpSpLocks/>
          </p:cNvGrpSpPr>
          <p:nvPr/>
        </p:nvGrpSpPr>
        <p:grpSpPr bwMode="auto">
          <a:xfrm>
            <a:off x="827584" y="2230362"/>
            <a:ext cx="2438400" cy="3810000"/>
            <a:chOff x="672" y="960"/>
            <a:chExt cx="1536" cy="2400"/>
          </a:xfrm>
        </p:grpSpPr>
        <p:sp>
          <p:nvSpPr>
            <p:cNvPr id="117762" name="Oval 2"/>
            <p:cNvSpPr>
              <a:spLocks noChangeArrowheads="1"/>
            </p:cNvSpPr>
            <p:nvPr/>
          </p:nvSpPr>
          <p:spPr bwMode="auto">
            <a:xfrm>
              <a:off x="1296" y="1536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117763" name="Oval 3"/>
            <p:cNvSpPr>
              <a:spLocks noChangeArrowheads="1"/>
            </p:cNvSpPr>
            <p:nvPr/>
          </p:nvSpPr>
          <p:spPr bwMode="auto">
            <a:xfrm>
              <a:off x="672" y="960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h</a:t>
              </a:r>
              <a:endParaRPr lang="en-US" altLang="zh-CN" sz="2400"/>
            </a:p>
          </p:txBody>
        </p:sp>
        <p:sp>
          <p:nvSpPr>
            <p:cNvPr id="117764" name="Oval 4"/>
            <p:cNvSpPr>
              <a:spLocks noChangeArrowheads="1"/>
            </p:cNvSpPr>
            <p:nvPr/>
          </p:nvSpPr>
          <p:spPr bwMode="auto">
            <a:xfrm>
              <a:off x="1920" y="960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117765" name="Oval 5"/>
            <p:cNvSpPr>
              <a:spLocks noChangeArrowheads="1"/>
            </p:cNvSpPr>
            <p:nvPr/>
          </p:nvSpPr>
          <p:spPr bwMode="auto">
            <a:xfrm>
              <a:off x="1296" y="2496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117766" name="Oval 6"/>
            <p:cNvSpPr>
              <a:spLocks noChangeArrowheads="1"/>
            </p:cNvSpPr>
            <p:nvPr/>
          </p:nvSpPr>
          <p:spPr bwMode="auto">
            <a:xfrm>
              <a:off x="672" y="2016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b</a:t>
              </a:r>
              <a:endParaRPr lang="en-US" altLang="zh-CN" sz="2400"/>
            </a:p>
          </p:txBody>
        </p:sp>
        <p:sp>
          <p:nvSpPr>
            <p:cNvPr id="117767" name="Oval 7"/>
            <p:cNvSpPr>
              <a:spLocks noChangeArrowheads="1"/>
            </p:cNvSpPr>
            <p:nvPr/>
          </p:nvSpPr>
          <p:spPr bwMode="auto">
            <a:xfrm>
              <a:off x="1920" y="2016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17768" name="Oval 8"/>
            <p:cNvSpPr>
              <a:spLocks noChangeArrowheads="1"/>
            </p:cNvSpPr>
            <p:nvPr/>
          </p:nvSpPr>
          <p:spPr bwMode="auto">
            <a:xfrm>
              <a:off x="672" y="3072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d</a:t>
              </a:r>
              <a:endParaRPr lang="en-US" altLang="zh-CN" sz="2400"/>
            </a:p>
          </p:txBody>
        </p:sp>
        <p:sp>
          <p:nvSpPr>
            <p:cNvPr id="117769" name="Oval 9"/>
            <p:cNvSpPr>
              <a:spLocks noChangeArrowheads="1"/>
            </p:cNvSpPr>
            <p:nvPr/>
          </p:nvSpPr>
          <p:spPr bwMode="auto">
            <a:xfrm>
              <a:off x="1920" y="3072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e</a:t>
              </a:r>
              <a:endParaRPr lang="en-US" altLang="zh-CN" sz="2400" dirty="0"/>
            </a:p>
          </p:txBody>
        </p:sp>
        <p:sp>
          <p:nvSpPr>
            <p:cNvPr id="117770" name="Line 10"/>
            <p:cNvSpPr>
              <a:spLocks noChangeShapeType="1"/>
            </p:cNvSpPr>
            <p:nvPr/>
          </p:nvSpPr>
          <p:spPr bwMode="auto">
            <a:xfrm>
              <a:off x="960" y="1104"/>
              <a:ext cx="96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1" name="Line 11"/>
            <p:cNvSpPr>
              <a:spLocks noChangeShapeType="1"/>
            </p:cNvSpPr>
            <p:nvPr/>
          </p:nvSpPr>
          <p:spPr bwMode="auto">
            <a:xfrm>
              <a:off x="960" y="3216"/>
              <a:ext cx="96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2" name="Line 12"/>
            <p:cNvSpPr>
              <a:spLocks noChangeShapeType="1"/>
            </p:cNvSpPr>
            <p:nvPr/>
          </p:nvSpPr>
          <p:spPr bwMode="auto">
            <a:xfrm>
              <a:off x="912" y="1248"/>
              <a:ext cx="384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3" name="Line 13"/>
            <p:cNvSpPr>
              <a:spLocks noChangeShapeType="1"/>
            </p:cNvSpPr>
            <p:nvPr/>
          </p:nvSpPr>
          <p:spPr bwMode="auto">
            <a:xfrm flipH="1">
              <a:off x="1536" y="1200"/>
              <a:ext cx="432" cy="43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4" name="Line 14"/>
            <p:cNvSpPr>
              <a:spLocks noChangeShapeType="1"/>
            </p:cNvSpPr>
            <p:nvPr/>
          </p:nvSpPr>
          <p:spPr bwMode="auto">
            <a:xfrm flipH="1">
              <a:off x="912" y="1776"/>
              <a:ext cx="384" cy="33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5" name="Line 15"/>
            <p:cNvSpPr>
              <a:spLocks noChangeShapeType="1"/>
            </p:cNvSpPr>
            <p:nvPr/>
          </p:nvSpPr>
          <p:spPr bwMode="auto">
            <a:xfrm>
              <a:off x="912" y="2256"/>
              <a:ext cx="432" cy="33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6" name="Line 16"/>
            <p:cNvSpPr>
              <a:spLocks noChangeShapeType="1"/>
            </p:cNvSpPr>
            <p:nvPr/>
          </p:nvSpPr>
          <p:spPr bwMode="auto">
            <a:xfrm>
              <a:off x="1536" y="1728"/>
              <a:ext cx="432" cy="33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7" name="Line 17"/>
            <p:cNvSpPr>
              <a:spLocks noChangeShapeType="1"/>
            </p:cNvSpPr>
            <p:nvPr/>
          </p:nvSpPr>
          <p:spPr bwMode="auto">
            <a:xfrm flipH="1">
              <a:off x="1584" y="2256"/>
              <a:ext cx="384" cy="33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8" name="Line 18"/>
            <p:cNvSpPr>
              <a:spLocks noChangeShapeType="1"/>
            </p:cNvSpPr>
            <p:nvPr/>
          </p:nvSpPr>
          <p:spPr bwMode="auto">
            <a:xfrm flipH="1">
              <a:off x="912" y="2736"/>
              <a:ext cx="432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9" name="Line 19"/>
            <p:cNvSpPr>
              <a:spLocks noChangeShapeType="1"/>
            </p:cNvSpPr>
            <p:nvPr/>
          </p:nvSpPr>
          <p:spPr bwMode="auto">
            <a:xfrm>
              <a:off x="1536" y="2688"/>
              <a:ext cx="432" cy="43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7821" name="Group 61"/>
          <p:cNvGrpSpPr>
            <a:grpSpLocks/>
          </p:cNvGrpSpPr>
          <p:nvPr/>
        </p:nvGrpSpPr>
        <p:grpSpPr bwMode="auto">
          <a:xfrm>
            <a:off x="5388421" y="2348880"/>
            <a:ext cx="3505200" cy="4343400"/>
            <a:chOff x="3082" y="944"/>
            <a:chExt cx="2208" cy="2736"/>
          </a:xfrm>
        </p:grpSpPr>
        <p:sp>
          <p:nvSpPr>
            <p:cNvPr id="117780" name="Oval 20"/>
            <p:cNvSpPr>
              <a:spLocks noChangeArrowheads="1"/>
            </p:cNvSpPr>
            <p:nvPr/>
          </p:nvSpPr>
          <p:spPr bwMode="auto">
            <a:xfrm>
              <a:off x="4282" y="944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117781" name="Oval 21"/>
            <p:cNvSpPr>
              <a:spLocks noChangeArrowheads="1"/>
            </p:cNvSpPr>
            <p:nvPr/>
          </p:nvSpPr>
          <p:spPr bwMode="auto">
            <a:xfrm>
              <a:off x="3562" y="1472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b</a:t>
              </a:r>
              <a:endParaRPr lang="en-US" altLang="zh-CN" sz="2400"/>
            </a:p>
          </p:txBody>
        </p:sp>
        <p:sp>
          <p:nvSpPr>
            <p:cNvPr id="117782" name="Oval 22"/>
            <p:cNvSpPr>
              <a:spLocks noChangeArrowheads="1"/>
            </p:cNvSpPr>
            <p:nvPr/>
          </p:nvSpPr>
          <p:spPr bwMode="auto">
            <a:xfrm>
              <a:off x="3562" y="2144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117783" name="Oval 23"/>
            <p:cNvSpPr>
              <a:spLocks noChangeArrowheads="1"/>
            </p:cNvSpPr>
            <p:nvPr/>
          </p:nvSpPr>
          <p:spPr bwMode="auto">
            <a:xfrm>
              <a:off x="3082" y="2720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d</a:t>
              </a:r>
              <a:endParaRPr lang="en-US" altLang="zh-CN" sz="2400"/>
            </a:p>
          </p:txBody>
        </p:sp>
        <p:sp>
          <p:nvSpPr>
            <p:cNvPr id="117784" name="Oval 24"/>
            <p:cNvSpPr>
              <a:spLocks noChangeArrowheads="1"/>
            </p:cNvSpPr>
            <p:nvPr/>
          </p:nvSpPr>
          <p:spPr bwMode="auto">
            <a:xfrm>
              <a:off x="3082" y="3392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117785" name="Oval 25"/>
            <p:cNvSpPr>
              <a:spLocks noChangeArrowheads="1"/>
            </p:cNvSpPr>
            <p:nvPr/>
          </p:nvSpPr>
          <p:spPr bwMode="auto">
            <a:xfrm>
              <a:off x="4042" y="2720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17786" name="Oval 26"/>
            <p:cNvSpPr>
              <a:spLocks noChangeArrowheads="1"/>
            </p:cNvSpPr>
            <p:nvPr/>
          </p:nvSpPr>
          <p:spPr bwMode="auto">
            <a:xfrm>
              <a:off x="5002" y="1472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117787" name="Oval 27"/>
            <p:cNvSpPr>
              <a:spLocks noChangeArrowheads="1"/>
            </p:cNvSpPr>
            <p:nvPr/>
          </p:nvSpPr>
          <p:spPr bwMode="auto">
            <a:xfrm>
              <a:off x="5002" y="2144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>
                  <a:solidFill>
                    <a:srgbClr val="000099"/>
                  </a:solidFill>
                </a:rPr>
                <a:t>h</a:t>
              </a:r>
              <a:endParaRPr lang="en-US" altLang="zh-CN" sz="2400"/>
            </a:p>
          </p:txBody>
        </p:sp>
        <p:sp>
          <p:nvSpPr>
            <p:cNvPr id="117788" name="Line 28"/>
            <p:cNvSpPr>
              <a:spLocks noChangeShapeType="1"/>
            </p:cNvSpPr>
            <p:nvPr/>
          </p:nvSpPr>
          <p:spPr bwMode="auto">
            <a:xfrm flipH="1">
              <a:off x="3706" y="1088"/>
              <a:ext cx="576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9" name="Line 29"/>
            <p:cNvSpPr>
              <a:spLocks noChangeShapeType="1"/>
            </p:cNvSpPr>
            <p:nvPr/>
          </p:nvSpPr>
          <p:spPr bwMode="auto">
            <a:xfrm>
              <a:off x="3706" y="176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0" name="Line 30"/>
            <p:cNvSpPr>
              <a:spLocks noChangeShapeType="1"/>
            </p:cNvSpPr>
            <p:nvPr/>
          </p:nvSpPr>
          <p:spPr bwMode="auto">
            <a:xfrm flipH="1">
              <a:off x="3226" y="2288"/>
              <a:ext cx="336" cy="43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1" name="Line 31"/>
            <p:cNvSpPr>
              <a:spLocks noChangeShapeType="1"/>
            </p:cNvSpPr>
            <p:nvPr/>
          </p:nvSpPr>
          <p:spPr bwMode="auto">
            <a:xfrm>
              <a:off x="3850" y="2288"/>
              <a:ext cx="336" cy="43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2" name="Line 32"/>
            <p:cNvSpPr>
              <a:spLocks noChangeShapeType="1"/>
            </p:cNvSpPr>
            <p:nvPr/>
          </p:nvSpPr>
          <p:spPr bwMode="auto">
            <a:xfrm>
              <a:off x="3226" y="3008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3" name="Line 33"/>
            <p:cNvSpPr>
              <a:spLocks noChangeShapeType="1"/>
            </p:cNvSpPr>
            <p:nvPr/>
          </p:nvSpPr>
          <p:spPr bwMode="auto">
            <a:xfrm>
              <a:off x="4570" y="1088"/>
              <a:ext cx="576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4" name="Line 34"/>
            <p:cNvSpPr>
              <a:spLocks noChangeShapeType="1"/>
            </p:cNvSpPr>
            <p:nvPr/>
          </p:nvSpPr>
          <p:spPr bwMode="auto">
            <a:xfrm flipH="1">
              <a:off x="5146" y="176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7795" name="Freeform 35"/>
          <p:cNvSpPr>
            <a:spLocks/>
          </p:cNvSpPr>
          <p:nvPr/>
        </p:nvSpPr>
        <p:spPr bwMode="auto">
          <a:xfrm>
            <a:off x="7141021" y="2806080"/>
            <a:ext cx="495300" cy="3479800"/>
          </a:xfrm>
          <a:custGeom>
            <a:avLst/>
            <a:gdLst>
              <a:gd name="T0" fmla="*/ 0 w 312"/>
              <a:gd name="T1" fmla="*/ 1776 h 2192"/>
              <a:gd name="T2" fmla="*/ 96 w 312"/>
              <a:gd name="T3" fmla="*/ 1920 h 2192"/>
              <a:gd name="T4" fmla="*/ 288 w 312"/>
              <a:gd name="T5" fmla="*/ 1872 h 2192"/>
              <a:gd name="T6" fmla="*/ 240 w 312"/>
              <a:gd name="T7" fmla="*/ 0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192">
                <a:moveTo>
                  <a:pt x="0" y="1776"/>
                </a:moveTo>
                <a:cubicBezTo>
                  <a:pt x="24" y="1840"/>
                  <a:pt x="48" y="1904"/>
                  <a:pt x="96" y="1920"/>
                </a:cubicBezTo>
                <a:cubicBezTo>
                  <a:pt x="144" y="1936"/>
                  <a:pt x="264" y="2192"/>
                  <a:pt x="288" y="1872"/>
                </a:cubicBezTo>
                <a:cubicBezTo>
                  <a:pt x="312" y="1552"/>
                  <a:pt x="276" y="776"/>
                  <a:pt x="240" y="0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96" name="Freeform 36"/>
          <p:cNvSpPr>
            <a:spLocks/>
          </p:cNvSpPr>
          <p:nvPr/>
        </p:nvSpPr>
        <p:spPr bwMode="auto">
          <a:xfrm>
            <a:off x="7598221" y="2806080"/>
            <a:ext cx="1066800" cy="2667000"/>
          </a:xfrm>
          <a:custGeom>
            <a:avLst/>
            <a:gdLst>
              <a:gd name="T0" fmla="*/ 0 w 672"/>
              <a:gd name="T1" fmla="*/ 0 h 1680"/>
              <a:gd name="T2" fmla="*/ 384 w 672"/>
              <a:gd name="T3" fmla="*/ 1440 h 1680"/>
              <a:gd name="T4" fmla="*/ 576 w 672"/>
              <a:gd name="T5" fmla="*/ 1440 h 1680"/>
              <a:gd name="T6" fmla="*/ 672 w 672"/>
              <a:gd name="T7" fmla="*/ 120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1680">
                <a:moveTo>
                  <a:pt x="0" y="0"/>
                </a:moveTo>
                <a:cubicBezTo>
                  <a:pt x="144" y="600"/>
                  <a:pt x="288" y="1200"/>
                  <a:pt x="384" y="1440"/>
                </a:cubicBezTo>
                <a:cubicBezTo>
                  <a:pt x="480" y="1680"/>
                  <a:pt x="528" y="1480"/>
                  <a:pt x="576" y="1440"/>
                </a:cubicBezTo>
                <a:cubicBezTo>
                  <a:pt x="624" y="1400"/>
                  <a:pt x="648" y="1300"/>
                  <a:pt x="672" y="1200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797" name="Text Box 37"/>
          <p:cNvSpPr txBox="1">
            <a:spLocks noChangeArrowheads="1"/>
          </p:cNvSpPr>
          <p:nvPr/>
        </p:nvSpPr>
        <p:spPr bwMode="auto">
          <a:xfrm>
            <a:off x="7299579" y="1870248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9900FF"/>
                </a:solidFill>
              </a:rPr>
              <a:t>1</a:t>
            </a:r>
            <a:endParaRPr lang="en-US" altLang="zh-CN" sz="3200"/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5991671" y="276004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9900FF"/>
                </a:solidFill>
              </a:rPr>
              <a:t>2</a:t>
            </a:r>
            <a:endParaRPr lang="en-US" altLang="zh-CN" sz="3200"/>
          </a:p>
        </p:txBody>
      </p:sp>
      <p:sp>
        <p:nvSpPr>
          <p:cNvPr id="117799" name="Text Box 39"/>
          <p:cNvSpPr txBox="1">
            <a:spLocks noChangeArrowheads="1"/>
          </p:cNvSpPr>
          <p:nvPr/>
        </p:nvSpPr>
        <p:spPr bwMode="auto">
          <a:xfrm>
            <a:off x="5905946" y="389193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9900FF"/>
                </a:solidFill>
              </a:rPr>
              <a:t>3</a:t>
            </a:r>
            <a:endParaRPr lang="en-US" altLang="zh-CN" sz="3200"/>
          </a:p>
        </p:txBody>
      </p:sp>
      <p:sp>
        <p:nvSpPr>
          <p:cNvPr id="117800" name="Text Box 40"/>
          <p:cNvSpPr txBox="1">
            <a:spLocks noChangeArrowheads="1"/>
          </p:cNvSpPr>
          <p:nvPr/>
        </p:nvSpPr>
        <p:spPr bwMode="auto">
          <a:xfrm>
            <a:off x="5220072" y="4721771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FF"/>
                </a:solidFill>
              </a:rPr>
              <a:t>4</a:t>
            </a:r>
            <a:endParaRPr lang="en-US" altLang="zh-CN" sz="3200" dirty="0"/>
          </a:p>
        </p:txBody>
      </p:sp>
      <p:sp>
        <p:nvSpPr>
          <p:cNvPr id="117801" name="Text Box 41"/>
          <p:cNvSpPr txBox="1">
            <a:spLocks noChangeArrowheads="1"/>
          </p:cNvSpPr>
          <p:nvPr/>
        </p:nvSpPr>
        <p:spPr bwMode="auto">
          <a:xfrm>
            <a:off x="5220072" y="580189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FF"/>
                </a:solidFill>
              </a:rPr>
              <a:t>5</a:t>
            </a:r>
            <a:endParaRPr lang="en-US" altLang="zh-CN" sz="3200" dirty="0"/>
          </a:p>
        </p:txBody>
      </p:sp>
      <p:sp>
        <p:nvSpPr>
          <p:cNvPr id="117802" name="Text Box 42"/>
          <p:cNvSpPr txBox="1">
            <a:spLocks noChangeArrowheads="1"/>
          </p:cNvSpPr>
          <p:nvPr/>
        </p:nvSpPr>
        <p:spPr bwMode="auto">
          <a:xfrm>
            <a:off x="7048946" y="471108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9900FF"/>
                </a:solidFill>
              </a:rPr>
              <a:t>6</a:t>
            </a:r>
            <a:endParaRPr lang="en-US" altLang="zh-CN" sz="3200"/>
          </a:p>
        </p:txBody>
      </p:sp>
      <p:sp>
        <p:nvSpPr>
          <p:cNvPr id="117803" name="Text Box 43"/>
          <p:cNvSpPr txBox="1">
            <a:spLocks noChangeArrowheads="1"/>
          </p:cNvSpPr>
          <p:nvPr/>
        </p:nvSpPr>
        <p:spPr bwMode="auto">
          <a:xfrm>
            <a:off x="8496746" y="267273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9900FF"/>
                </a:solidFill>
              </a:rPr>
              <a:t>7</a:t>
            </a:r>
            <a:endParaRPr lang="en-US" altLang="zh-CN" sz="3200"/>
          </a:p>
        </p:txBody>
      </p:sp>
      <p:sp>
        <p:nvSpPr>
          <p:cNvPr id="117804" name="Text Box 44"/>
          <p:cNvSpPr txBox="1">
            <a:spLocks noChangeArrowheads="1"/>
          </p:cNvSpPr>
          <p:nvPr/>
        </p:nvSpPr>
        <p:spPr bwMode="auto">
          <a:xfrm>
            <a:off x="8649146" y="3826843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9900FF"/>
                </a:solidFill>
              </a:rPr>
              <a:t>8</a:t>
            </a:r>
            <a:endParaRPr lang="en-US" altLang="zh-CN" sz="3200"/>
          </a:p>
        </p:txBody>
      </p:sp>
      <p:sp>
        <p:nvSpPr>
          <p:cNvPr id="117805" name="Freeform 45"/>
          <p:cNvSpPr>
            <a:spLocks/>
          </p:cNvSpPr>
          <p:nvPr/>
        </p:nvSpPr>
        <p:spPr bwMode="auto">
          <a:xfrm>
            <a:off x="5845620" y="4874171"/>
            <a:ext cx="598661" cy="1953245"/>
          </a:xfrm>
          <a:custGeom>
            <a:avLst/>
            <a:gdLst>
              <a:gd name="T0" fmla="*/ 0 w 560"/>
              <a:gd name="T1" fmla="*/ 1248 h 1696"/>
              <a:gd name="T2" fmla="*/ 288 w 560"/>
              <a:gd name="T3" fmla="*/ 1536 h 1696"/>
              <a:gd name="T4" fmla="*/ 528 w 560"/>
              <a:gd name="T5" fmla="*/ 1440 h 1696"/>
              <a:gd name="T6" fmla="*/ 480 w 560"/>
              <a:gd name="T7" fmla="*/ 0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1696">
                <a:moveTo>
                  <a:pt x="0" y="1248"/>
                </a:moveTo>
                <a:cubicBezTo>
                  <a:pt x="100" y="1376"/>
                  <a:pt x="200" y="1504"/>
                  <a:pt x="288" y="1536"/>
                </a:cubicBezTo>
                <a:cubicBezTo>
                  <a:pt x="376" y="1568"/>
                  <a:pt x="496" y="1696"/>
                  <a:pt x="528" y="1440"/>
                </a:cubicBezTo>
                <a:cubicBezTo>
                  <a:pt x="560" y="1184"/>
                  <a:pt x="488" y="240"/>
                  <a:pt x="480" y="0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7815" name="Text Box 55"/>
          <p:cNvSpPr txBox="1">
            <a:spLocks noChangeArrowheads="1"/>
          </p:cNvSpPr>
          <p:nvPr/>
        </p:nvSpPr>
        <p:spPr bwMode="auto">
          <a:xfrm>
            <a:off x="107504" y="6305946"/>
            <a:ext cx="4660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99"/>
                </a:solidFill>
                <a:ea typeface="楷体_GB2312" pitchFamily="49" charset="-122"/>
              </a:rPr>
              <a:t>顶点</a:t>
            </a:r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</a:rPr>
              <a:t>a</a:t>
            </a:r>
            <a:r>
              <a:rPr lang="en-US" altLang="zh-CN" sz="3200" b="1" dirty="0">
                <a:solidFill>
                  <a:srgbClr val="000099"/>
                </a:solidFill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a typeface="楷体_GB2312" pitchFamily="49" charset="-122"/>
              </a:rPr>
              <a:t>和顶点 </a:t>
            </a: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sz="3200" b="1" dirty="0">
                <a:solidFill>
                  <a:srgbClr val="000099"/>
                </a:solidFill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a typeface="楷体_GB2312" pitchFamily="49" charset="-122"/>
              </a:rPr>
              <a:t>是关节点</a:t>
            </a:r>
            <a:endParaRPr lang="zh-CN" altLang="en-US" sz="3200" dirty="0"/>
          </a:p>
        </p:txBody>
      </p:sp>
      <p:sp>
        <p:nvSpPr>
          <p:cNvPr id="117817" name="Text Box 57"/>
          <p:cNvSpPr txBox="1">
            <a:spLocks noChangeArrowheads="1"/>
          </p:cNvSpPr>
          <p:nvPr/>
        </p:nvSpPr>
        <p:spPr bwMode="auto">
          <a:xfrm>
            <a:off x="3489834" y="2238190"/>
            <a:ext cx="183191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9900FF"/>
                </a:solidFill>
              </a:rPr>
              <a:t>从</a:t>
            </a:r>
            <a:r>
              <a:rPr lang="en-US" altLang="zh-CN" sz="2800" dirty="0">
                <a:solidFill>
                  <a:srgbClr val="9900FF"/>
                </a:solidFill>
              </a:rPr>
              <a:t>a</a:t>
            </a:r>
            <a:r>
              <a:rPr lang="zh-CN" altLang="en-US" sz="2800" dirty="0">
                <a:solidFill>
                  <a:srgbClr val="9900FF"/>
                </a:solidFill>
              </a:rPr>
              <a:t>开始以</a:t>
            </a:r>
            <a:r>
              <a:rPr lang="en-US" altLang="zh-CN" sz="2800" dirty="0">
                <a:solidFill>
                  <a:srgbClr val="9900FF"/>
                </a:solidFill>
              </a:rPr>
              <a:t>DFS</a:t>
            </a:r>
            <a:r>
              <a:rPr lang="zh-CN" altLang="en-US" sz="2800" dirty="0">
                <a:solidFill>
                  <a:srgbClr val="9900FF"/>
                </a:solidFill>
              </a:rPr>
              <a:t>遍历左图，可以得到右面这颗深度优先生成树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重连通图和关节点</a:t>
            </a:r>
            <a:endParaRPr 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466C7E7-6D8A-4787-A627-A517B0372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/>
              <a:t>重连通图：若从一个连通图中删去任何一个顶点及其相关联的边，它仍为一个连通图</a:t>
            </a:r>
            <a:endParaRPr lang="en-US" altLang="zh-CN" sz="2800" dirty="0"/>
          </a:p>
          <a:p>
            <a:r>
              <a:rPr lang="zh-CN" altLang="en-US" sz="2800" dirty="0"/>
              <a:t>如何判别给定的连通图是否是重连通图？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55" name="乘号 54">
            <a:extLst>
              <a:ext uri="{FF2B5EF4-FFF2-40B4-BE49-F238E27FC236}">
                <a16:creationId xmlns:a16="http://schemas.microsoft.com/office/drawing/2014/main" id="{51552033-A9CF-4FF1-A49A-7CAA3363F25F}"/>
              </a:ext>
            </a:extLst>
          </p:cNvPr>
          <p:cNvSpPr/>
          <p:nvPr/>
        </p:nvSpPr>
        <p:spPr>
          <a:xfrm>
            <a:off x="6144950" y="5713810"/>
            <a:ext cx="513184" cy="518518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乘号 6">
            <a:extLst>
              <a:ext uri="{FF2B5EF4-FFF2-40B4-BE49-F238E27FC236}">
                <a16:creationId xmlns:a16="http://schemas.microsoft.com/office/drawing/2014/main" id="{E2BC99B0-1A71-4DBF-AE97-DC1D00290472}"/>
              </a:ext>
            </a:extLst>
          </p:cNvPr>
          <p:cNvSpPr/>
          <p:nvPr/>
        </p:nvSpPr>
        <p:spPr>
          <a:xfrm>
            <a:off x="7656456" y="3859798"/>
            <a:ext cx="651371" cy="609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乘号 58">
            <a:extLst>
              <a:ext uri="{FF2B5EF4-FFF2-40B4-BE49-F238E27FC236}">
                <a16:creationId xmlns:a16="http://schemas.microsoft.com/office/drawing/2014/main" id="{CF2EBF39-0D22-455C-A64C-0022A944748C}"/>
              </a:ext>
            </a:extLst>
          </p:cNvPr>
          <p:cNvSpPr/>
          <p:nvPr/>
        </p:nvSpPr>
        <p:spPr>
          <a:xfrm>
            <a:off x="7384999" y="5147055"/>
            <a:ext cx="651371" cy="609600"/>
          </a:xfrm>
          <a:prstGeom prst="mathMultiply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乘号 59">
            <a:extLst>
              <a:ext uri="{FF2B5EF4-FFF2-40B4-BE49-F238E27FC236}">
                <a16:creationId xmlns:a16="http://schemas.microsoft.com/office/drawing/2014/main" id="{1C3161F6-0570-45D6-9852-290B1397FE91}"/>
              </a:ext>
            </a:extLst>
          </p:cNvPr>
          <p:cNvSpPr/>
          <p:nvPr/>
        </p:nvSpPr>
        <p:spPr>
          <a:xfrm>
            <a:off x="8476775" y="6267142"/>
            <a:ext cx="399467" cy="451307"/>
          </a:xfrm>
          <a:prstGeom prst="mathMultiply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93C78D8-867F-4457-8683-01BC5E99FFBF}"/>
              </a:ext>
            </a:extLst>
          </p:cNvPr>
          <p:cNvSpPr txBox="1"/>
          <p:nvPr/>
        </p:nvSpPr>
        <p:spPr>
          <a:xfrm>
            <a:off x="7673938" y="6256784"/>
            <a:ext cx="84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回边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BFAA8D6-57FD-496B-9C55-D5F269663175}"/>
              </a:ext>
            </a:extLst>
          </p:cNvPr>
          <p:cNvCxnSpPr>
            <a:cxnSpLocks/>
          </p:cNvCxnSpPr>
          <p:nvPr/>
        </p:nvCxnSpPr>
        <p:spPr>
          <a:xfrm>
            <a:off x="2251664" y="5013176"/>
            <a:ext cx="664152" cy="644986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4B105E8D-D939-4E97-AE1D-BCEC8B545C63}"/>
              </a:ext>
            </a:extLst>
          </p:cNvPr>
          <p:cNvCxnSpPr>
            <a:cxnSpLocks/>
          </p:cNvCxnSpPr>
          <p:nvPr/>
        </p:nvCxnSpPr>
        <p:spPr>
          <a:xfrm>
            <a:off x="2242039" y="3469170"/>
            <a:ext cx="615071" cy="494184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50311EFA-EB41-4F40-8693-2579E5D9797A}"/>
              </a:ext>
            </a:extLst>
          </p:cNvPr>
          <p:cNvCxnSpPr>
            <a:cxnSpLocks/>
          </p:cNvCxnSpPr>
          <p:nvPr/>
        </p:nvCxnSpPr>
        <p:spPr>
          <a:xfrm>
            <a:off x="1171544" y="2615192"/>
            <a:ext cx="664152" cy="644986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乘号 56">
            <a:extLst>
              <a:ext uri="{FF2B5EF4-FFF2-40B4-BE49-F238E27FC236}">
                <a16:creationId xmlns:a16="http://schemas.microsoft.com/office/drawing/2014/main" id="{845C0E06-E761-4DCD-BDAB-F1096336D8CC}"/>
              </a:ext>
            </a:extLst>
          </p:cNvPr>
          <p:cNvSpPr/>
          <p:nvPr/>
        </p:nvSpPr>
        <p:spPr>
          <a:xfrm>
            <a:off x="1119436" y="2676301"/>
            <a:ext cx="651371" cy="609600"/>
          </a:xfrm>
          <a:prstGeom prst="mathMultiply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乘号 57">
            <a:extLst>
              <a:ext uri="{FF2B5EF4-FFF2-40B4-BE49-F238E27FC236}">
                <a16:creationId xmlns:a16="http://schemas.microsoft.com/office/drawing/2014/main" id="{DD42EF80-84D8-402A-9FB9-535C01787B15}"/>
              </a:ext>
            </a:extLst>
          </p:cNvPr>
          <p:cNvSpPr/>
          <p:nvPr/>
        </p:nvSpPr>
        <p:spPr>
          <a:xfrm>
            <a:off x="2210185" y="3367198"/>
            <a:ext cx="651371" cy="609600"/>
          </a:xfrm>
          <a:prstGeom prst="mathMultiply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乘号 5">
            <a:extLst>
              <a:ext uri="{FF2B5EF4-FFF2-40B4-BE49-F238E27FC236}">
                <a16:creationId xmlns:a16="http://schemas.microsoft.com/office/drawing/2014/main" id="{42F07ED3-4BC1-4592-9F70-8784FA4C5C0D}"/>
              </a:ext>
            </a:extLst>
          </p:cNvPr>
          <p:cNvSpPr/>
          <p:nvPr/>
        </p:nvSpPr>
        <p:spPr>
          <a:xfrm>
            <a:off x="2318122" y="5014377"/>
            <a:ext cx="513184" cy="518518"/>
          </a:xfrm>
          <a:prstGeom prst="mathMultiply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9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95" grpId="0" animBg="1"/>
      <p:bldP spid="117796" grpId="0" animBg="1"/>
      <p:bldP spid="117797" grpId="0" autoUpdateAnimBg="0"/>
      <p:bldP spid="117798" grpId="0" autoUpdateAnimBg="0"/>
      <p:bldP spid="117799" grpId="0" autoUpdateAnimBg="0"/>
      <p:bldP spid="117800" grpId="0" autoUpdateAnimBg="0"/>
      <p:bldP spid="117801" grpId="0" autoUpdateAnimBg="0"/>
      <p:bldP spid="117802" grpId="0" autoUpdateAnimBg="0"/>
      <p:bldP spid="117803" grpId="0" autoUpdateAnimBg="0"/>
      <p:bldP spid="117804" grpId="0" autoUpdateAnimBg="0"/>
      <p:bldP spid="117805" grpId="0" animBg="1"/>
      <p:bldP spid="117815" grpId="0" autoUpdateAnimBg="0"/>
      <p:bldP spid="117817" grpId="0"/>
      <p:bldP spid="55" grpId="0" animBg="1"/>
      <p:bldP spid="7" grpId="0" animBg="1"/>
      <p:bldP spid="59" grpId="0" animBg="1"/>
      <p:bldP spid="60" grpId="0" animBg="1"/>
      <p:bldP spid="8" grpId="0"/>
      <p:bldP spid="57" grpId="0" animBg="1"/>
      <p:bldP spid="58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关节点有何特征？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需借助图的深度优先生成树来分析</a:t>
            </a:r>
          </a:p>
          <a:p>
            <a:pPr lvl="1"/>
            <a:r>
              <a:rPr lang="zh-CN" altLang="en-US" dirty="0"/>
              <a:t>假设从某个顶点</a:t>
            </a:r>
            <a:r>
              <a:rPr lang="en-US" altLang="zh-CN" dirty="0"/>
              <a:t>V0</a:t>
            </a:r>
            <a:r>
              <a:rPr lang="zh-CN" altLang="en-US" dirty="0"/>
              <a:t>出发对连通图进行深度优先搜索遍历，则可得到一棵</a:t>
            </a:r>
            <a:r>
              <a:rPr lang="zh-CN" altLang="en-US" b="1" dirty="0">
                <a:solidFill>
                  <a:srgbClr val="0000FF"/>
                </a:solidFill>
              </a:rPr>
              <a:t>深度优先生成树</a:t>
            </a:r>
            <a:r>
              <a:rPr lang="zh-CN" altLang="en-US" dirty="0"/>
              <a:t>，树上包含图的所有顶点</a:t>
            </a:r>
          </a:p>
          <a:p>
            <a:r>
              <a:rPr lang="zh-CN" altLang="en-US" dirty="0"/>
              <a:t>若生成树的</a:t>
            </a:r>
            <a:r>
              <a:rPr lang="zh-CN" altLang="en-US" b="1" dirty="0">
                <a:solidFill>
                  <a:srgbClr val="0000FF"/>
                </a:solidFill>
              </a:rPr>
              <a:t>根结点</a:t>
            </a:r>
            <a:r>
              <a:rPr lang="zh-CN" altLang="en-US" dirty="0"/>
              <a:t>有两个或两个以上的</a:t>
            </a:r>
            <a:r>
              <a:rPr lang="zh-CN" altLang="en-US" b="1" dirty="0">
                <a:solidFill>
                  <a:srgbClr val="0000FF"/>
                </a:solidFill>
              </a:rPr>
              <a:t>分支</a:t>
            </a:r>
            <a:r>
              <a:rPr lang="zh-CN" altLang="en-US" dirty="0"/>
              <a:t>，则此顶点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rgbClr val="C00000"/>
                </a:solidFill>
              </a:rPr>
              <a:t>生成树的根</a:t>
            </a:r>
            <a:r>
              <a:rPr lang="en-US" altLang="zh-CN" dirty="0"/>
              <a:t>)</a:t>
            </a:r>
            <a:r>
              <a:rPr lang="zh-CN" altLang="en-US" dirty="0"/>
              <a:t>必为</a:t>
            </a:r>
            <a:r>
              <a:rPr lang="zh-CN" altLang="en-US" b="1" dirty="0">
                <a:solidFill>
                  <a:srgbClr val="C00000"/>
                </a:solidFill>
              </a:rPr>
              <a:t>关节点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对生成树上的任意一个</a:t>
            </a:r>
            <a:r>
              <a:rPr lang="zh-CN" altLang="en-US" b="1" dirty="0">
                <a:solidFill>
                  <a:srgbClr val="0000FF"/>
                </a:solidFill>
              </a:rPr>
              <a:t>内部结点</a:t>
            </a:r>
            <a:r>
              <a:rPr lang="en-US" altLang="zh-CN" b="1" dirty="0">
                <a:solidFill>
                  <a:srgbClr val="0000FF"/>
                </a:solidFill>
              </a:rPr>
              <a:t>v</a:t>
            </a:r>
            <a:r>
              <a:rPr lang="en-US" altLang="zh-CN" b="1" dirty="0"/>
              <a:t>(</a:t>
            </a:r>
            <a:r>
              <a:rPr lang="zh-CN" altLang="en-US" b="1" dirty="0"/>
              <a:t>非叶子结点</a:t>
            </a:r>
            <a:r>
              <a:rPr lang="en-US" altLang="zh-CN" b="1" dirty="0"/>
              <a:t>)</a:t>
            </a:r>
            <a:r>
              <a:rPr lang="zh-CN" altLang="en-US" dirty="0"/>
              <a:t>，若其某棵子树的根或子树中的其它结点</a:t>
            </a:r>
            <a:r>
              <a:rPr lang="zh-CN" altLang="en-US" b="1" dirty="0">
                <a:solidFill>
                  <a:srgbClr val="0000FF"/>
                </a:solidFill>
              </a:rPr>
              <a:t>没有和</a:t>
            </a:r>
            <a:r>
              <a:rPr lang="en-US" altLang="zh-CN" b="1" dirty="0">
                <a:solidFill>
                  <a:srgbClr val="0000FF"/>
                </a:solidFill>
              </a:rPr>
              <a:t>v</a:t>
            </a:r>
            <a:r>
              <a:rPr lang="zh-CN" altLang="en-US" b="1" dirty="0">
                <a:solidFill>
                  <a:srgbClr val="0000FF"/>
                </a:solidFill>
              </a:rPr>
              <a:t>祖先相通的回边</a:t>
            </a:r>
            <a:r>
              <a:rPr lang="en-US" altLang="zh-CN" b="1" dirty="0"/>
              <a:t>(</a:t>
            </a:r>
            <a:r>
              <a:rPr lang="zh-CN" altLang="en-US" b="1" dirty="0"/>
              <a:t>指：图上存在的某条边，不在生成树上</a:t>
            </a:r>
            <a:r>
              <a:rPr lang="en-US" altLang="zh-CN" b="1" dirty="0"/>
              <a:t>)</a:t>
            </a:r>
            <a:r>
              <a:rPr lang="zh-CN" altLang="en-US" dirty="0"/>
              <a:t>，则该</a:t>
            </a:r>
            <a:r>
              <a:rPr lang="zh-CN" altLang="en-US" b="1" dirty="0">
                <a:solidFill>
                  <a:srgbClr val="C00000"/>
                </a:solidFill>
              </a:rPr>
              <a:t>结点</a:t>
            </a:r>
            <a:r>
              <a:rPr lang="en-US" altLang="zh-CN" b="1" dirty="0">
                <a:solidFill>
                  <a:srgbClr val="C00000"/>
                </a:solidFill>
              </a:rPr>
              <a:t>v</a:t>
            </a:r>
            <a:r>
              <a:rPr lang="zh-CN" altLang="en-US" dirty="0"/>
              <a:t>必为</a:t>
            </a:r>
            <a:r>
              <a:rPr lang="zh-CN" altLang="en-US" b="1" dirty="0">
                <a:solidFill>
                  <a:srgbClr val="C00000"/>
                </a:solidFill>
              </a:rPr>
              <a:t>关节点</a:t>
            </a:r>
            <a:endParaRPr lang="en-US" altLang="zh-CN" b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47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对上述判定准则的算法表达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lvl="1" indent="-342900">
              <a:spcBef>
                <a:spcPts val="0"/>
              </a:spcBef>
              <a:buFont typeface="Arial" pitchFamily="34" charset="0"/>
              <a:buChar char="•"/>
            </a:pPr>
            <a:r>
              <a:rPr lang="zh-CN" altLang="en-US" sz="3000" b="1" dirty="0">
                <a:solidFill>
                  <a:srgbClr val="000099"/>
                </a:solidFill>
                <a:ea typeface="宋体" panose="02010600030101010101" pitchFamily="2" charset="-122"/>
              </a:rPr>
              <a:t>顶点</a:t>
            </a:r>
            <a:r>
              <a:rPr lang="en-US" altLang="zh-CN" sz="3000" b="1" dirty="0">
                <a:solidFill>
                  <a:srgbClr val="000099"/>
                </a:solidFill>
                <a:ea typeface="宋体" panose="02010600030101010101" pitchFamily="2" charset="-122"/>
              </a:rPr>
              <a:t>v</a:t>
            </a:r>
            <a:r>
              <a:rPr lang="zh-CN" altLang="en-US" sz="3000" b="1" dirty="0">
                <a:solidFill>
                  <a:srgbClr val="000099"/>
                </a:solidFill>
                <a:ea typeface="宋体" panose="02010600030101010101" pitchFamily="2" charset="-122"/>
              </a:rPr>
              <a:t>为</a:t>
            </a:r>
            <a:r>
              <a:rPr lang="zh-CN" altLang="en-US" sz="3000" b="1" dirty="0">
                <a:solidFill>
                  <a:srgbClr val="0000FF"/>
                </a:solidFill>
                <a:ea typeface="宋体" panose="02010600030101010101" pitchFamily="2" charset="-122"/>
              </a:rPr>
              <a:t>关节点：</a:t>
            </a:r>
            <a:endParaRPr lang="en-US" altLang="zh-CN" sz="30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marL="857250" lvl="2" indent="-457200">
              <a:spcBef>
                <a:spcPts val="0"/>
              </a:spcBef>
              <a:buFont typeface="宋体" panose="02010600030101010101" pitchFamily="2" charset="-122"/>
              <a:buChar char="－"/>
            </a:pPr>
            <a:r>
              <a:rPr lang="zh-CN" altLang="en-US" sz="2600" dirty="0">
                <a:solidFill>
                  <a:srgbClr val="590096"/>
                </a:solidFill>
                <a:ea typeface="宋体" panose="02010600030101010101" pitchFamily="2" charset="-122"/>
              </a:rPr>
              <a:t>存在顶点</a:t>
            </a: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</a:rPr>
              <a:t>w</a:t>
            </a:r>
            <a:r>
              <a:rPr lang="en-US" altLang="zh-CN" sz="2600" b="1" dirty="0">
                <a:solidFill>
                  <a:srgbClr val="590096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600" dirty="0">
                <a:solidFill>
                  <a:srgbClr val="590096"/>
                </a:solidFill>
                <a:ea typeface="宋体" panose="02010600030101010101" pitchFamily="2" charset="-122"/>
              </a:rPr>
              <a:t>是生成树上顶点</a:t>
            </a: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600" b="1" dirty="0">
                <a:solidFill>
                  <a:srgbClr val="590096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600" dirty="0">
                <a:solidFill>
                  <a:srgbClr val="590096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600" b="1" dirty="0">
                <a:solidFill>
                  <a:srgbClr val="590096"/>
                </a:solidFill>
                <a:ea typeface="宋体" panose="02010600030101010101" pitchFamily="2" charset="-122"/>
              </a:rPr>
              <a:t>孩子，且</a:t>
            </a:r>
            <a:endParaRPr lang="en-US" altLang="zh-CN" sz="2600" dirty="0">
              <a:solidFill>
                <a:srgbClr val="590096"/>
              </a:solidFill>
              <a:ea typeface="宋体" panose="02010600030101010101" pitchFamily="2" charset="-122"/>
            </a:endParaRPr>
          </a:p>
          <a:p>
            <a:pPr marL="857250" lvl="2" indent="-457200">
              <a:spcBef>
                <a:spcPts val="0"/>
              </a:spcBef>
              <a:buFont typeface="宋体" panose="02010600030101010101" pitchFamily="2" charset="-122"/>
              <a:buChar char="－"/>
            </a:pP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</a:rPr>
              <a:t>w</a:t>
            </a:r>
            <a:r>
              <a:rPr lang="zh-CN" altLang="en-US" sz="2600" b="1" dirty="0">
                <a:solidFill>
                  <a:srgbClr val="0000FF"/>
                </a:solidFill>
                <a:ea typeface="宋体" panose="02010600030101010101" pitchFamily="2" charset="-122"/>
              </a:rPr>
              <a:t>及其子孙均无指向</a:t>
            </a: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</a:rPr>
              <a:t>v</a:t>
            </a:r>
            <a:r>
              <a:rPr lang="zh-CN" altLang="en-US" sz="2600" b="1" dirty="0">
                <a:solidFill>
                  <a:srgbClr val="0000FF"/>
                </a:solidFill>
                <a:ea typeface="宋体" panose="02010600030101010101" pitchFamily="2" charset="-122"/>
              </a:rPr>
              <a:t>的祖先的回边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endParaRPr lang="en-US" altLang="zh-CN" sz="3000" dirty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3000" b="1" dirty="0">
                <a:ea typeface="宋体" panose="02010600030101010101" pitchFamily="2" charset="-122"/>
              </a:rPr>
              <a:t>令：</a:t>
            </a:r>
            <a:endParaRPr lang="en-US" altLang="zh-CN" sz="3000" b="1" dirty="0"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zh-CN" altLang="en-US" sz="2600" dirty="0">
                <a:solidFill>
                  <a:srgbClr val="590096"/>
                </a:solidFill>
              </a:rPr>
              <a:t>顶点</a:t>
            </a: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</a:rPr>
              <a:t>w</a:t>
            </a:r>
            <a:r>
              <a:rPr lang="en-US" altLang="zh-CN" sz="2600" b="1" dirty="0">
                <a:solidFill>
                  <a:srgbClr val="590096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600" dirty="0">
                <a:solidFill>
                  <a:srgbClr val="590096"/>
                </a:solidFill>
                <a:ea typeface="宋体" panose="02010600030101010101" pitchFamily="2" charset="-122"/>
              </a:rPr>
              <a:t>是生成树上顶点</a:t>
            </a: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600" b="1" dirty="0">
                <a:solidFill>
                  <a:srgbClr val="590096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600" dirty="0">
                <a:solidFill>
                  <a:srgbClr val="590096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600" b="1" dirty="0">
                <a:solidFill>
                  <a:srgbClr val="590096"/>
                </a:solidFill>
                <a:ea typeface="宋体" panose="02010600030101010101" pitchFamily="2" charset="-122"/>
              </a:rPr>
              <a:t>孩子</a:t>
            </a:r>
            <a:endParaRPr lang="en-US" altLang="zh-CN" sz="2600" dirty="0">
              <a:solidFill>
                <a:srgbClr val="590096"/>
              </a:solidFill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zh-CN" altLang="en-US" sz="2600" dirty="0">
                <a:solidFill>
                  <a:srgbClr val="590096"/>
                </a:solidFill>
                <a:ea typeface="宋体" panose="02010600030101010101" pitchFamily="2" charset="-122"/>
              </a:rPr>
              <a:t>顶点</a:t>
            </a: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</a:rPr>
              <a:t>k</a:t>
            </a:r>
            <a:r>
              <a:rPr lang="en-US" altLang="zh-CN" sz="2600" b="1" dirty="0">
                <a:solidFill>
                  <a:srgbClr val="590096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600" dirty="0">
                <a:solidFill>
                  <a:srgbClr val="590096"/>
                </a:solidFill>
                <a:ea typeface="宋体" panose="02010600030101010101" pitchFamily="2" charset="-122"/>
              </a:rPr>
              <a:t>是生成树上和顶点</a:t>
            </a:r>
            <a:r>
              <a:rPr lang="en-US" altLang="zh-CN" sz="2600" b="1" dirty="0">
                <a:solidFill>
                  <a:srgbClr val="0000FF"/>
                </a:solidFill>
                <a:ea typeface="宋体" panose="02010600030101010101" pitchFamily="2" charset="-122"/>
              </a:rPr>
              <a:t>v</a:t>
            </a:r>
            <a:r>
              <a:rPr lang="zh-CN" altLang="en-US" sz="2600" dirty="0">
                <a:solidFill>
                  <a:srgbClr val="590096"/>
                </a:solidFill>
                <a:ea typeface="宋体" panose="02010600030101010101" pitchFamily="2" charset="-122"/>
              </a:rPr>
              <a:t>由</a:t>
            </a:r>
            <a:r>
              <a:rPr lang="zh-CN" altLang="en-US" sz="2600" b="1" dirty="0">
                <a:solidFill>
                  <a:srgbClr val="590096"/>
                </a:solidFill>
                <a:ea typeface="宋体" panose="02010600030101010101" pitchFamily="2" charset="-122"/>
              </a:rPr>
              <a:t>回边</a:t>
            </a:r>
            <a:r>
              <a:rPr lang="zh-CN" altLang="en-US" sz="2600" dirty="0">
                <a:solidFill>
                  <a:srgbClr val="590096"/>
                </a:solidFill>
                <a:ea typeface="宋体" panose="02010600030101010101" pitchFamily="2" charset="-122"/>
              </a:rPr>
              <a:t>相联接的</a:t>
            </a:r>
            <a:r>
              <a:rPr lang="zh-CN" altLang="en-US" sz="2600" b="1" dirty="0">
                <a:solidFill>
                  <a:srgbClr val="590096"/>
                </a:solidFill>
                <a:ea typeface="宋体" panose="02010600030101010101" pitchFamily="2" charset="-122"/>
              </a:rPr>
              <a:t>祖先</a:t>
            </a:r>
            <a:endParaRPr lang="en-US" altLang="zh-CN" sz="2600" b="1" dirty="0">
              <a:solidFill>
                <a:srgbClr val="590096"/>
              </a:solidFill>
              <a:ea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en-US" altLang="zh-CN" sz="2600" dirty="0">
                <a:solidFill>
                  <a:srgbClr val="590096"/>
                </a:solidFill>
              </a:rPr>
              <a:t>visited[]</a:t>
            </a:r>
            <a:r>
              <a:rPr lang="zh-CN" altLang="en-US" sz="2600" dirty="0">
                <a:solidFill>
                  <a:srgbClr val="590096"/>
                </a:solidFill>
              </a:rPr>
              <a:t>记录深度优先遍历时对结点的访问次序</a:t>
            </a:r>
            <a:endParaRPr lang="en-US" altLang="zh-CN" sz="2600" dirty="0">
              <a:solidFill>
                <a:srgbClr val="590096"/>
              </a:solidFill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3000" dirty="0"/>
              <a:t>定义：</a:t>
            </a:r>
            <a:endParaRPr lang="en-US" altLang="zh-CN" sz="3000" dirty="0"/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3000" b="1" dirty="0">
                <a:solidFill>
                  <a:srgbClr val="0000FF"/>
                </a:solidFill>
              </a:rPr>
              <a:t>	low(v) = Min{visited[v], low[w], visited[k] }</a:t>
            </a:r>
          </a:p>
          <a:p>
            <a:pPr>
              <a:spcBef>
                <a:spcPts val="0"/>
              </a:spcBef>
            </a:pPr>
            <a:r>
              <a:rPr lang="zh-CN" altLang="en-US" sz="3000" b="1" dirty="0">
                <a:ea typeface="宋体" panose="02010600030101010101" pitchFamily="2" charset="-122"/>
              </a:rPr>
              <a:t>若对</a:t>
            </a:r>
            <a:r>
              <a:rPr lang="zh-CN" altLang="en-US" sz="3000" b="1" dirty="0">
                <a:solidFill>
                  <a:srgbClr val="C00000"/>
                </a:solidFill>
                <a:ea typeface="宋体" panose="02010600030101010101" pitchFamily="2" charset="-122"/>
              </a:rPr>
              <a:t>顶点</a:t>
            </a:r>
            <a:r>
              <a:rPr lang="en-US" altLang="zh-CN" sz="3000" b="1" dirty="0">
                <a:solidFill>
                  <a:srgbClr val="C00000"/>
                </a:solidFill>
                <a:ea typeface="宋体" panose="02010600030101010101" pitchFamily="2" charset="-122"/>
              </a:rPr>
              <a:t>v</a:t>
            </a:r>
            <a:r>
              <a:rPr lang="zh-CN" altLang="en-US" sz="3000" dirty="0">
                <a:ea typeface="宋体" panose="02010600030101010101" pitchFamily="2" charset="-122"/>
              </a:rPr>
              <a:t>，在生成树上</a:t>
            </a:r>
            <a:r>
              <a:rPr lang="zh-CN" altLang="en-US" sz="3000" b="1" dirty="0">
                <a:ea typeface="宋体" panose="02010600030101010101" pitchFamily="2" charset="-122"/>
              </a:rPr>
              <a:t>存在</a:t>
            </a:r>
            <a:r>
              <a:rPr lang="zh-CN" altLang="en-US" sz="3000" dirty="0">
                <a:ea typeface="宋体" panose="02010600030101010101" pitchFamily="2" charset="-122"/>
              </a:rPr>
              <a:t>一个</a:t>
            </a:r>
            <a:r>
              <a:rPr lang="zh-CN" altLang="en-US" sz="3000" b="1" dirty="0">
                <a:ea typeface="宋体" panose="02010600030101010101" pitchFamily="2" charset="-122"/>
              </a:rPr>
              <a:t>子树根</a:t>
            </a:r>
            <a:r>
              <a:rPr lang="en-US" altLang="zh-CN" sz="3000" b="1" dirty="0">
                <a:ea typeface="宋体" panose="02010600030101010101" pitchFamily="2" charset="-122"/>
              </a:rPr>
              <a:t>w</a:t>
            </a:r>
            <a:r>
              <a:rPr lang="zh-CN" altLang="en-US" sz="3000" dirty="0">
                <a:ea typeface="宋体" panose="02010600030101010101" pitchFamily="2" charset="-122"/>
              </a:rPr>
              <a:t>，且</a:t>
            </a:r>
            <a:r>
              <a:rPr lang="en-US" altLang="zh-CN" sz="3000" b="1" dirty="0">
                <a:solidFill>
                  <a:srgbClr val="993300"/>
                </a:solidFill>
                <a:ea typeface="宋体" panose="02010600030101010101" pitchFamily="2" charset="-122"/>
              </a:rPr>
              <a:t>low[w]  ≥ visited[v]</a:t>
            </a:r>
            <a:r>
              <a:rPr lang="zh-CN" altLang="en-US" sz="3000" dirty="0">
                <a:ea typeface="宋体" panose="02010600030101010101" pitchFamily="2" charset="-122"/>
              </a:rPr>
              <a:t>，表示</a:t>
            </a:r>
            <a:r>
              <a:rPr lang="en-US" altLang="zh-CN" sz="3000" dirty="0">
                <a:ea typeface="宋体" panose="02010600030101010101" pitchFamily="2" charset="-122"/>
              </a:rPr>
              <a:t>w</a:t>
            </a:r>
            <a:r>
              <a:rPr lang="zh-CN" altLang="en-US" sz="3000" dirty="0">
                <a:ea typeface="宋体" panose="02010600030101010101" pitchFamily="2" charset="-122"/>
              </a:rPr>
              <a:t>及其子孙均无指向</a:t>
            </a:r>
            <a:r>
              <a:rPr lang="en-US" altLang="zh-CN" sz="3000" dirty="0">
                <a:ea typeface="宋体" panose="02010600030101010101" pitchFamily="2" charset="-122"/>
              </a:rPr>
              <a:t>v</a:t>
            </a:r>
            <a:r>
              <a:rPr lang="zh-CN" altLang="en-US" sz="3000" dirty="0">
                <a:ea typeface="宋体" panose="02010600030101010101" pitchFamily="2" charset="-122"/>
              </a:rPr>
              <a:t>的祖先的回边，</a:t>
            </a:r>
            <a:r>
              <a:rPr lang="zh-CN" altLang="en-US" sz="3000" b="1" dirty="0">
                <a:ea typeface="宋体" panose="02010600030101010101" pitchFamily="2" charset="-122"/>
              </a:rPr>
              <a:t>则</a:t>
            </a:r>
            <a:r>
              <a:rPr lang="zh-CN" altLang="en-US" sz="3000" b="1" dirty="0">
                <a:solidFill>
                  <a:srgbClr val="C00000"/>
                </a:solidFill>
                <a:ea typeface="宋体" panose="02010600030101010101" pitchFamily="2" charset="-122"/>
              </a:rPr>
              <a:t>顶点</a:t>
            </a:r>
            <a:r>
              <a:rPr lang="en-US" altLang="zh-CN" sz="3000" b="1" dirty="0">
                <a:solidFill>
                  <a:srgbClr val="C00000"/>
                </a:solidFill>
                <a:ea typeface="宋体" panose="02010600030101010101" pitchFamily="2" charset="-122"/>
              </a:rPr>
              <a:t>v</a:t>
            </a:r>
            <a:r>
              <a:rPr lang="zh-CN" altLang="en-US" sz="3000" b="1" dirty="0">
                <a:ea typeface="宋体" panose="02010600030101010101" pitchFamily="2" charset="-122"/>
              </a:rPr>
              <a:t>为</a:t>
            </a:r>
            <a:r>
              <a:rPr lang="zh-CN" altLang="en-US" sz="3000" b="1" dirty="0">
                <a:solidFill>
                  <a:srgbClr val="0000FF"/>
                </a:solidFill>
                <a:ea typeface="宋体" panose="02010600030101010101" pitchFamily="2" charset="-122"/>
              </a:rPr>
              <a:t>关节点</a:t>
            </a:r>
            <a:endParaRPr lang="en-US" altLang="zh-CN" sz="3000" b="1" dirty="0">
              <a:solidFill>
                <a:srgbClr val="0000FF"/>
              </a:solidFill>
              <a:ea typeface="宋体" panose="02010600030101010101" pitchFamily="2" charset="-122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51D59A7-7FB8-4965-9FCB-38857AE3FF27}"/>
              </a:ext>
            </a:extLst>
          </p:cNvPr>
          <p:cNvGrpSpPr/>
          <p:nvPr/>
        </p:nvGrpSpPr>
        <p:grpSpPr>
          <a:xfrm>
            <a:off x="7794795" y="1539320"/>
            <a:ext cx="1185652" cy="1520904"/>
            <a:chOff x="7794795" y="1539320"/>
            <a:chExt cx="1185652" cy="152090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DC43B827-2730-42D8-8536-893A41AAD504}"/>
                </a:ext>
              </a:extLst>
            </p:cNvPr>
            <p:cNvSpPr/>
            <p:nvPr/>
          </p:nvSpPr>
          <p:spPr>
            <a:xfrm>
              <a:off x="7794795" y="1908096"/>
              <a:ext cx="442392" cy="43204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36A891C-CE28-48ED-982A-40E7065426F4}"/>
                </a:ext>
              </a:extLst>
            </p:cNvPr>
            <p:cNvSpPr/>
            <p:nvPr/>
          </p:nvSpPr>
          <p:spPr>
            <a:xfrm>
              <a:off x="8298851" y="2628176"/>
              <a:ext cx="442392" cy="432048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W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25A7C41-1E79-46E4-BAA6-F6DDA7D8A420}"/>
                </a:ext>
              </a:extLst>
            </p:cNvPr>
            <p:cNvSpPr/>
            <p:nvPr/>
          </p:nvSpPr>
          <p:spPr>
            <a:xfrm>
              <a:off x="8538055" y="1539320"/>
              <a:ext cx="442392" cy="432048"/>
            </a:xfrm>
            <a:prstGeom prst="ellipse">
              <a:avLst/>
            </a:prstGeom>
            <a:ln>
              <a:solidFill>
                <a:srgbClr val="7010FC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K</a:t>
              </a:r>
              <a:endParaRPr lang="zh-CN" altLang="en-US" dirty="0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84868E6-EBFE-4FFA-A6AD-1CB1D5869064}"/>
                </a:ext>
              </a:extLst>
            </p:cNvPr>
            <p:cNvCxnSpPr>
              <a:cxnSpLocks/>
              <a:stCxn id="4" idx="5"/>
              <a:endCxn id="5" idx="1"/>
            </p:cNvCxnSpPr>
            <p:nvPr/>
          </p:nvCxnSpPr>
          <p:spPr>
            <a:xfrm>
              <a:off x="8172400" y="2276872"/>
              <a:ext cx="191238" cy="414576"/>
            </a:xfrm>
            <a:prstGeom prst="straightConnector1">
              <a:avLst/>
            </a:prstGeom>
            <a:ln w="25400"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01379D3-8ED8-4A12-94EC-144FC2DD5EB9}"/>
                </a:ext>
              </a:extLst>
            </p:cNvPr>
            <p:cNvCxnSpPr>
              <a:cxnSpLocks/>
              <a:stCxn id="6" idx="2"/>
              <a:endCxn id="4" idx="7"/>
            </p:cNvCxnSpPr>
            <p:nvPr/>
          </p:nvCxnSpPr>
          <p:spPr>
            <a:xfrm flipH="1">
              <a:off x="8172400" y="1755344"/>
              <a:ext cx="365655" cy="216024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18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820" name="Group 60"/>
          <p:cNvGrpSpPr>
            <a:grpSpLocks/>
          </p:cNvGrpSpPr>
          <p:nvPr/>
        </p:nvGrpSpPr>
        <p:grpSpPr bwMode="auto">
          <a:xfrm>
            <a:off x="1066800" y="1524000"/>
            <a:ext cx="2438400" cy="3810000"/>
            <a:chOff x="672" y="960"/>
            <a:chExt cx="1536" cy="2400"/>
          </a:xfrm>
        </p:grpSpPr>
        <p:sp>
          <p:nvSpPr>
            <p:cNvPr id="117762" name="Oval 2"/>
            <p:cNvSpPr>
              <a:spLocks noChangeArrowheads="1"/>
            </p:cNvSpPr>
            <p:nvPr/>
          </p:nvSpPr>
          <p:spPr bwMode="auto">
            <a:xfrm>
              <a:off x="1296" y="1536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a</a:t>
              </a:r>
              <a:endParaRPr lang="en-US" altLang="zh-CN" sz="2400" dirty="0"/>
            </a:p>
          </p:txBody>
        </p:sp>
        <p:sp>
          <p:nvSpPr>
            <p:cNvPr id="117763" name="Oval 3"/>
            <p:cNvSpPr>
              <a:spLocks noChangeArrowheads="1"/>
            </p:cNvSpPr>
            <p:nvPr/>
          </p:nvSpPr>
          <p:spPr bwMode="auto">
            <a:xfrm>
              <a:off x="672" y="960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h</a:t>
              </a:r>
              <a:endParaRPr lang="en-US" altLang="zh-CN" sz="2400" dirty="0"/>
            </a:p>
          </p:txBody>
        </p:sp>
        <p:sp>
          <p:nvSpPr>
            <p:cNvPr id="117764" name="Oval 4"/>
            <p:cNvSpPr>
              <a:spLocks noChangeArrowheads="1"/>
            </p:cNvSpPr>
            <p:nvPr/>
          </p:nvSpPr>
          <p:spPr bwMode="auto">
            <a:xfrm>
              <a:off x="1920" y="960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g</a:t>
              </a:r>
              <a:endParaRPr lang="en-US" altLang="zh-CN" sz="2400" dirty="0"/>
            </a:p>
          </p:txBody>
        </p:sp>
        <p:sp>
          <p:nvSpPr>
            <p:cNvPr id="117765" name="Oval 5"/>
            <p:cNvSpPr>
              <a:spLocks noChangeArrowheads="1"/>
            </p:cNvSpPr>
            <p:nvPr/>
          </p:nvSpPr>
          <p:spPr bwMode="auto">
            <a:xfrm>
              <a:off x="1296" y="2496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c</a:t>
              </a:r>
              <a:endParaRPr lang="en-US" altLang="zh-CN" sz="2400" dirty="0"/>
            </a:p>
          </p:txBody>
        </p:sp>
        <p:sp>
          <p:nvSpPr>
            <p:cNvPr id="117766" name="Oval 6"/>
            <p:cNvSpPr>
              <a:spLocks noChangeArrowheads="1"/>
            </p:cNvSpPr>
            <p:nvPr/>
          </p:nvSpPr>
          <p:spPr bwMode="auto">
            <a:xfrm>
              <a:off x="672" y="2016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b</a:t>
              </a:r>
              <a:endParaRPr lang="en-US" altLang="zh-CN" sz="2400" dirty="0"/>
            </a:p>
          </p:txBody>
        </p:sp>
        <p:sp>
          <p:nvSpPr>
            <p:cNvPr id="117767" name="Oval 7"/>
            <p:cNvSpPr>
              <a:spLocks noChangeArrowheads="1"/>
            </p:cNvSpPr>
            <p:nvPr/>
          </p:nvSpPr>
          <p:spPr bwMode="auto">
            <a:xfrm>
              <a:off x="1920" y="2016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f</a:t>
              </a:r>
              <a:endParaRPr lang="en-US" altLang="zh-CN" sz="2400" dirty="0"/>
            </a:p>
          </p:txBody>
        </p:sp>
        <p:sp>
          <p:nvSpPr>
            <p:cNvPr id="117768" name="Oval 8"/>
            <p:cNvSpPr>
              <a:spLocks noChangeArrowheads="1"/>
            </p:cNvSpPr>
            <p:nvPr/>
          </p:nvSpPr>
          <p:spPr bwMode="auto">
            <a:xfrm>
              <a:off x="672" y="3072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d</a:t>
              </a:r>
              <a:endParaRPr lang="en-US" altLang="zh-CN" sz="2400" dirty="0"/>
            </a:p>
          </p:txBody>
        </p:sp>
        <p:sp>
          <p:nvSpPr>
            <p:cNvPr id="117769" name="Oval 9"/>
            <p:cNvSpPr>
              <a:spLocks noChangeArrowheads="1"/>
            </p:cNvSpPr>
            <p:nvPr/>
          </p:nvSpPr>
          <p:spPr bwMode="auto">
            <a:xfrm>
              <a:off x="1920" y="3072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e</a:t>
              </a:r>
              <a:endParaRPr lang="en-US" altLang="zh-CN" sz="2400" dirty="0"/>
            </a:p>
          </p:txBody>
        </p:sp>
        <p:sp>
          <p:nvSpPr>
            <p:cNvPr id="117770" name="Line 10"/>
            <p:cNvSpPr>
              <a:spLocks noChangeShapeType="1"/>
            </p:cNvSpPr>
            <p:nvPr/>
          </p:nvSpPr>
          <p:spPr bwMode="auto">
            <a:xfrm>
              <a:off x="960" y="1104"/>
              <a:ext cx="96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71" name="Line 11"/>
            <p:cNvSpPr>
              <a:spLocks noChangeShapeType="1"/>
            </p:cNvSpPr>
            <p:nvPr/>
          </p:nvSpPr>
          <p:spPr bwMode="auto">
            <a:xfrm>
              <a:off x="960" y="3216"/>
              <a:ext cx="96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72" name="Line 12"/>
            <p:cNvSpPr>
              <a:spLocks noChangeShapeType="1"/>
            </p:cNvSpPr>
            <p:nvPr/>
          </p:nvSpPr>
          <p:spPr bwMode="auto">
            <a:xfrm>
              <a:off x="912" y="1248"/>
              <a:ext cx="384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73" name="Line 13"/>
            <p:cNvSpPr>
              <a:spLocks noChangeShapeType="1"/>
            </p:cNvSpPr>
            <p:nvPr/>
          </p:nvSpPr>
          <p:spPr bwMode="auto">
            <a:xfrm flipH="1">
              <a:off x="1536" y="1200"/>
              <a:ext cx="432" cy="43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74" name="Line 14"/>
            <p:cNvSpPr>
              <a:spLocks noChangeShapeType="1"/>
            </p:cNvSpPr>
            <p:nvPr/>
          </p:nvSpPr>
          <p:spPr bwMode="auto">
            <a:xfrm flipH="1">
              <a:off x="912" y="1776"/>
              <a:ext cx="384" cy="33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75" name="Line 15"/>
            <p:cNvSpPr>
              <a:spLocks noChangeShapeType="1"/>
            </p:cNvSpPr>
            <p:nvPr/>
          </p:nvSpPr>
          <p:spPr bwMode="auto">
            <a:xfrm>
              <a:off x="912" y="2256"/>
              <a:ext cx="432" cy="33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76" name="Line 16"/>
            <p:cNvSpPr>
              <a:spLocks noChangeShapeType="1"/>
            </p:cNvSpPr>
            <p:nvPr/>
          </p:nvSpPr>
          <p:spPr bwMode="auto">
            <a:xfrm>
              <a:off x="1536" y="1728"/>
              <a:ext cx="432" cy="33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77" name="Line 17"/>
            <p:cNvSpPr>
              <a:spLocks noChangeShapeType="1"/>
            </p:cNvSpPr>
            <p:nvPr/>
          </p:nvSpPr>
          <p:spPr bwMode="auto">
            <a:xfrm flipH="1">
              <a:off x="1584" y="2256"/>
              <a:ext cx="384" cy="336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78" name="Line 18"/>
            <p:cNvSpPr>
              <a:spLocks noChangeShapeType="1"/>
            </p:cNvSpPr>
            <p:nvPr/>
          </p:nvSpPr>
          <p:spPr bwMode="auto">
            <a:xfrm flipH="1">
              <a:off x="912" y="2736"/>
              <a:ext cx="432" cy="384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79" name="Line 19"/>
            <p:cNvSpPr>
              <a:spLocks noChangeShapeType="1"/>
            </p:cNvSpPr>
            <p:nvPr/>
          </p:nvSpPr>
          <p:spPr bwMode="auto">
            <a:xfrm>
              <a:off x="1536" y="2688"/>
              <a:ext cx="432" cy="43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117821" name="Group 61"/>
          <p:cNvGrpSpPr>
            <a:grpSpLocks/>
          </p:cNvGrpSpPr>
          <p:nvPr/>
        </p:nvGrpSpPr>
        <p:grpSpPr bwMode="auto">
          <a:xfrm>
            <a:off x="5100315" y="1902792"/>
            <a:ext cx="3505200" cy="4343400"/>
            <a:chOff x="3082" y="944"/>
            <a:chExt cx="2208" cy="2736"/>
          </a:xfrm>
        </p:grpSpPr>
        <p:sp>
          <p:nvSpPr>
            <p:cNvPr id="117780" name="Oval 20"/>
            <p:cNvSpPr>
              <a:spLocks noChangeArrowheads="1"/>
            </p:cNvSpPr>
            <p:nvPr/>
          </p:nvSpPr>
          <p:spPr bwMode="auto">
            <a:xfrm>
              <a:off x="4282" y="944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a</a:t>
              </a:r>
              <a:endParaRPr lang="en-US" altLang="zh-CN" sz="2400" dirty="0"/>
            </a:p>
          </p:txBody>
        </p:sp>
        <p:sp>
          <p:nvSpPr>
            <p:cNvPr id="117781" name="Oval 21"/>
            <p:cNvSpPr>
              <a:spLocks noChangeArrowheads="1"/>
            </p:cNvSpPr>
            <p:nvPr/>
          </p:nvSpPr>
          <p:spPr bwMode="auto">
            <a:xfrm>
              <a:off x="3562" y="1472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b</a:t>
              </a:r>
              <a:endParaRPr lang="en-US" altLang="zh-CN" sz="2400" dirty="0"/>
            </a:p>
          </p:txBody>
        </p:sp>
        <p:sp>
          <p:nvSpPr>
            <p:cNvPr id="117782" name="Oval 22"/>
            <p:cNvSpPr>
              <a:spLocks noChangeArrowheads="1"/>
            </p:cNvSpPr>
            <p:nvPr/>
          </p:nvSpPr>
          <p:spPr bwMode="auto">
            <a:xfrm>
              <a:off x="3562" y="2144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c</a:t>
              </a:r>
              <a:endParaRPr lang="en-US" altLang="zh-CN" sz="2400" dirty="0"/>
            </a:p>
          </p:txBody>
        </p:sp>
        <p:sp>
          <p:nvSpPr>
            <p:cNvPr id="117783" name="Oval 23"/>
            <p:cNvSpPr>
              <a:spLocks noChangeArrowheads="1"/>
            </p:cNvSpPr>
            <p:nvPr/>
          </p:nvSpPr>
          <p:spPr bwMode="auto">
            <a:xfrm>
              <a:off x="3082" y="2720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d</a:t>
              </a:r>
              <a:endParaRPr lang="en-US" altLang="zh-CN" sz="2400" dirty="0"/>
            </a:p>
          </p:txBody>
        </p:sp>
        <p:sp>
          <p:nvSpPr>
            <p:cNvPr id="117784" name="Oval 24"/>
            <p:cNvSpPr>
              <a:spLocks noChangeArrowheads="1"/>
            </p:cNvSpPr>
            <p:nvPr/>
          </p:nvSpPr>
          <p:spPr bwMode="auto">
            <a:xfrm>
              <a:off x="3082" y="3392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e</a:t>
              </a:r>
              <a:endParaRPr lang="en-US" altLang="zh-CN" sz="2400" dirty="0"/>
            </a:p>
          </p:txBody>
        </p:sp>
        <p:sp>
          <p:nvSpPr>
            <p:cNvPr id="117785" name="Oval 25"/>
            <p:cNvSpPr>
              <a:spLocks noChangeArrowheads="1"/>
            </p:cNvSpPr>
            <p:nvPr/>
          </p:nvSpPr>
          <p:spPr bwMode="auto">
            <a:xfrm>
              <a:off x="4042" y="2720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f</a:t>
              </a:r>
              <a:endParaRPr lang="en-US" altLang="zh-CN" sz="2400" dirty="0"/>
            </a:p>
          </p:txBody>
        </p:sp>
        <p:sp>
          <p:nvSpPr>
            <p:cNvPr id="117786" name="Oval 26"/>
            <p:cNvSpPr>
              <a:spLocks noChangeArrowheads="1"/>
            </p:cNvSpPr>
            <p:nvPr/>
          </p:nvSpPr>
          <p:spPr bwMode="auto">
            <a:xfrm>
              <a:off x="5002" y="1472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g</a:t>
              </a:r>
              <a:endParaRPr lang="en-US" altLang="zh-CN" sz="2400" dirty="0"/>
            </a:p>
          </p:txBody>
        </p:sp>
        <p:sp>
          <p:nvSpPr>
            <p:cNvPr id="117787" name="Oval 27"/>
            <p:cNvSpPr>
              <a:spLocks noChangeArrowheads="1"/>
            </p:cNvSpPr>
            <p:nvPr/>
          </p:nvSpPr>
          <p:spPr bwMode="auto">
            <a:xfrm>
              <a:off x="5002" y="2144"/>
              <a:ext cx="288" cy="288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00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3200" b="1" dirty="0">
                  <a:solidFill>
                    <a:srgbClr val="000099"/>
                  </a:solidFill>
                </a:rPr>
                <a:t>h</a:t>
              </a:r>
              <a:endParaRPr lang="en-US" altLang="zh-CN" sz="2400" dirty="0"/>
            </a:p>
          </p:txBody>
        </p:sp>
        <p:sp>
          <p:nvSpPr>
            <p:cNvPr id="117788" name="Line 28"/>
            <p:cNvSpPr>
              <a:spLocks noChangeShapeType="1"/>
            </p:cNvSpPr>
            <p:nvPr/>
          </p:nvSpPr>
          <p:spPr bwMode="auto">
            <a:xfrm flipH="1">
              <a:off x="3706" y="1088"/>
              <a:ext cx="576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89" name="Line 29"/>
            <p:cNvSpPr>
              <a:spLocks noChangeShapeType="1"/>
            </p:cNvSpPr>
            <p:nvPr/>
          </p:nvSpPr>
          <p:spPr bwMode="auto">
            <a:xfrm>
              <a:off x="3706" y="176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90" name="Line 30"/>
            <p:cNvSpPr>
              <a:spLocks noChangeShapeType="1"/>
            </p:cNvSpPr>
            <p:nvPr/>
          </p:nvSpPr>
          <p:spPr bwMode="auto">
            <a:xfrm flipH="1">
              <a:off x="3226" y="2288"/>
              <a:ext cx="336" cy="43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91" name="Line 31"/>
            <p:cNvSpPr>
              <a:spLocks noChangeShapeType="1"/>
            </p:cNvSpPr>
            <p:nvPr/>
          </p:nvSpPr>
          <p:spPr bwMode="auto">
            <a:xfrm>
              <a:off x="3850" y="2288"/>
              <a:ext cx="336" cy="432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92" name="Line 32"/>
            <p:cNvSpPr>
              <a:spLocks noChangeShapeType="1"/>
            </p:cNvSpPr>
            <p:nvPr/>
          </p:nvSpPr>
          <p:spPr bwMode="auto">
            <a:xfrm>
              <a:off x="3226" y="3008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93" name="Line 33"/>
            <p:cNvSpPr>
              <a:spLocks noChangeShapeType="1"/>
            </p:cNvSpPr>
            <p:nvPr/>
          </p:nvSpPr>
          <p:spPr bwMode="auto">
            <a:xfrm>
              <a:off x="4570" y="1088"/>
              <a:ext cx="576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7794" name="Line 34"/>
            <p:cNvSpPr>
              <a:spLocks noChangeShapeType="1"/>
            </p:cNvSpPr>
            <p:nvPr/>
          </p:nvSpPr>
          <p:spPr bwMode="auto">
            <a:xfrm flipH="1">
              <a:off x="5146" y="1760"/>
              <a:ext cx="0" cy="384"/>
            </a:xfrm>
            <a:prstGeom prst="line">
              <a:avLst/>
            </a:prstGeom>
            <a:noFill/>
            <a:ln w="38100">
              <a:solidFill>
                <a:srgbClr val="000099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7795" name="Freeform 35"/>
          <p:cNvSpPr>
            <a:spLocks/>
          </p:cNvSpPr>
          <p:nvPr/>
        </p:nvSpPr>
        <p:spPr bwMode="auto">
          <a:xfrm>
            <a:off x="6852915" y="2359992"/>
            <a:ext cx="495300" cy="3479800"/>
          </a:xfrm>
          <a:custGeom>
            <a:avLst/>
            <a:gdLst>
              <a:gd name="T0" fmla="*/ 0 w 312"/>
              <a:gd name="T1" fmla="*/ 1776 h 2192"/>
              <a:gd name="T2" fmla="*/ 96 w 312"/>
              <a:gd name="T3" fmla="*/ 1920 h 2192"/>
              <a:gd name="T4" fmla="*/ 288 w 312"/>
              <a:gd name="T5" fmla="*/ 1872 h 2192"/>
              <a:gd name="T6" fmla="*/ 240 w 312"/>
              <a:gd name="T7" fmla="*/ 0 h 2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12" h="2192">
                <a:moveTo>
                  <a:pt x="0" y="1776"/>
                </a:moveTo>
                <a:cubicBezTo>
                  <a:pt x="24" y="1840"/>
                  <a:pt x="48" y="1904"/>
                  <a:pt x="96" y="1920"/>
                </a:cubicBezTo>
                <a:cubicBezTo>
                  <a:pt x="144" y="1936"/>
                  <a:pt x="264" y="2192"/>
                  <a:pt x="288" y="1872"/>
                </a:cubicBezTo>
                <a:cubicBezTo>
                  <a:pt x="312" y="1552"/>
                  <a:pt x="276" y="776"/>
                  <a:pt x="240" y="0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7796" name="Freeform 36"/>
          <p:cNvSpPr>
            <a:spLocks/>
          </p:cNvSpPr>
          <p:nvPr/>
        </p:nvSpPr>
        <p:spPr bwMode="auto">
          <a:xfrm>
            <a:off x="7310115" y="2359992"/>
            <a:ext cx="1066800" cy="2667000"/>
          </a:xfrm>
          <a:custGeom>
            <a:avLst/>
            <a:gdLst>
              <a:gd name="T0" fmla="*/ 0 w 672"/>
              <a:gd name="T1" fmla="*/ 0 h 1680"/>
              <a:gd name="T2" fmla="*/ 384 w 672"/>
              <a:gd name="T3" fmla="*/ 1440 h 1680"/>
              <a:gd name="T4" fmla="*/ 576 w 672"/>
              <a:gd name="T5" fmla="*/ 1440 h 1680"/>
              <a:gd name="T6" fmla="*/ 672 w 672"/>
              <a:gd name="T7" fmla="*/ 1200 h 16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1680">
                <a:moveTo>
                  <a:pt x="0" y="0"/>
                </a:moveTo>
                <a:cubicBezTo>
                  <a:pt x="144" y="600"/>
                  <a:pt x="288" y="1200"/>
                  <a:pt x="384" y="1440"/>
                </a:cubicBezTo>
                <a:cubicBezTo>
                  <a:pt x="480" y="1680"/>
                  <a:pt x="528" y="1480"/>
                  <a:pt x="576" y="1440"/>
                </a:cubicBezTo>
                <a:cubicBezTo>
                  <a:pt x="624" y="1400"/>
                  <a:pt x="648" y="1300"/>
                  <a:pt x="672" y="1200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 type="stealth" w="med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7797" name="Text Box 37"/>
          <p:cNvSpPr txBox="1">
            <a:spLocks noChangeArrowheads="1"/>
          </p:cNvSpPr>
          <p:nvPr/>
        </p:nvSpPr>
        <p:spPr bwMode="auto">
          <a:xfrm>
            <a:off x="6837040" y="146464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FF"/>
                </a:solidFill>
              </a:rPr>
              <a:t>1</a:t>
            </a:r>
            <a:endParaRPr lang="en-US" altLang="zh-CN" sz="3200" dirty="0"/>
          </a:p>
        </p:txBody>
      </p:sp>
      <p:sp>
        <p:nvSpPr>
          <p:cNvPr id="117798" name="Text Box 38"/>
          <p:cNvSpPr txBox="1">
            <a:spLocks noChangeArrowheads="1"/>
          </p:cNvSpPr>
          <p:nvPr/>
        </p:nvSpPr>
        <p:spPr bwMode="auto">
          <a:xfrm>
            <a:off x="5703565" y="231395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FF"/>
                </a:solidFill>
              </a:rPr>
              <a:t>2</a:t>
            </a:r>
            <a:endParaRPr lang="en-US" altLang="zh-CN" sz="3200" dirty="0"/>
          </a:p>
        </p:txBody>
      </p:sp>
      <p:sp>
        <p:nvSpPr>
          <p:cNvPr id="117799" name="Text Box 39"/>
          <p:cNvSpPr txBox="1">
            <a:spLocks noChangeArrowheads="1"/>
          </p:cNvSpPr>
          <p:nvPr/>
        </p:nvSpPr>
        <p:spPr bwMode="auto">
          <a:xfrm>
            <a:off x="5617840" y="344584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FF"/>
                </a:solidFill>
              </a:rPr>
              <a:t>3</a:t>
            </a:r>
            <a:endParaRPr lang="en-US" altLang="zh-CN" sz="3200" dirty="0"/>
          </a:p>
        </p:txBody>
      </p:sp>
      <p:sp>
        <p:nvSpPr>
          <p:cNvPr id="117800" name="Text Box 40"/>
          <p:cNvSpPr txBox="1">
            <a:spLocks noChangeArrowheads="1"/>
          </p:cNvSpPr>
          <p:nvPr/>
        </p:nvSpPr>
        <p:spPr bwMode="auto">
          <a:xfrm>
            <a:off x="4932040" y="429515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FF"/>
                </a:solidFill>
              </a:rPr>
              <a:t>4</a:t>
            </a:r>
            <a:endParaRPr lang="en-US" altLang="zh-CN" sz="3200" dirty="0"/>
          </a:p>
        </p:txBody>
      </p:sp>
      <p:sp>
        <p:nvSpPr>
          <p:cNvPr id="117801" name="Text Box 41"/>
          <p:cNvSpPr txBox="1">
            <a:spLocks noChangeArrowheads="1"/>
          </p:cNvSpPr>
          <p:nvPr/>
        </p:nvSpPr>
        <p:spPr bwMode="auto">
          <a:xfrm>
            <a:off x="4932040" y="535084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FF"/>
                </a:solidFill>
              </a:rPr>
              <a:t>5</a:t>
            </a:r>
            <a:endParaRPr lang="en-US" altLang="zh-CN" sz="3200" dirty="0"/>
          </a:p>
        </p:txBody>
      </p:sp>
      <p:sp>
        <p:nvSpPr>
          <p:cNvPr id="117802" name="Text Box 42"/>
          <p:cNvSpPr txBox="1">
            <a:spLocks noChangeArrowheads="1"/>
          </p:cNvSpPr>
          <p:nvPr/>
        </p:nvSpPr>
        <p:spPr bwMode="auto">
          <a:xfrm>
            <a:off x="6760840" y="426499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FF"/>
                </a:solidFill>
              </a:rPr>
              <a:t>6</a:t>
            </a:r>
            <a:endParaRPr lang="en-US" altLang="zh-CN" sz="3200" dirty="0"/>
          </a:p>
        </p:txBody>
      </p:sp>
      <p:sp>
        <p:nvSpPr>
          <p:cNvPr id="117803" name="Text Box 43"/>
          <p:cNvSpPr txBox="1">
            <a:spLocks noChangeArrowheads="1"/>
          </p:cNvSpPr>
          <p:nvPr/>
        </p:nvSpPr>
        <p:spPr bwMode="auto">
          <a:xfrm>
            <a:off x="8208640" y="222664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FF"/>
                </a:solidFill>
              </a:rPr>
              <a:t>7</a:t>
            </a:r>
            <a:endParaRPr lang="en-US" altLang="zh-CN" sz="3200" dirty="0"/>
          </a:p>
        </p:txBody>
      </p:sp>
      <p:sp>
        <p:nvSpPr>
          <p:cNvPr id="117804" name="Text Box 44"/>
          <p:cNvSpPr txBox="1">
            <a:spLocks noChangeArrowheads="1"/>
          </p:cNvSpPr>
          <p:nvPr/>
        </p:nvSpPr>
        <p:spPr bwMode="auto">
          <a:xfrm>
            <a:off x="8361040" y="338075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FF"/>
                </a:solidFill>
              </a:rPr>
              <a:t>8</a:t>
            </a:r>
            <a:endParaRPr lang="en-US" altLang="zh-CN" sz="3200" dirty="0"/>
          </a:p>
        </p:txBody>
      </p:sp>
      <p:sp>
        <p:nvSpPr>
          <p:cNvPr id="117805" name="Freeform 45"/>
          <p:cNvSpPr>
            <a:spLocks/>
          </p:cNvSpPr>
          <p:nvPr/>
        </p:nvSpPr>
        <p:spPr bwMode="auto">
          <a:xfrm>
            <a:off x="5328915" y="4264992"/>
            <a:ext cx="889000" cy="2692400"/>
          </a:xfrm>
          <a:custGeom>
            <a:avLst/>
            <a:gdLst>
              <a:gd name="T0" fmla="*/ 0 w 560"/>
              <a:gd name="T1" fmla="*/ 1248 h 1696"/>
              <a:gd name="T2" fmla="*/ 288 w 560"/>
              <a:gd name="T3" fmla="*/ 1536 h 1696"/>
              <a:gd name="T4" fmla="*/ 528 w 560"/>
              <a:gd name="T5" fmla="*/ 1440 h 1696"/>
              <a:gd name="T6" fmla="*/ 480 w 560"/>
              <a:gd name="T7" fmla="*/ 0 h 1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0" h="1696">
                <a:moveTo>
                  <a:pt x="0" y="1248"/>
                </a:moveTo>
                <a:cubicBezTo>
                  <a:pt x="100" y="1376"/>
                  <a:pt x="200" y="1504"/>
                  <a:pt x="288" y="1536"/>
                </a:cubicBezTo>
                <a:cubicBezTo>
                  <a:pt x="376" y="1568"/>
                  <a:pt x="496" y="1696"/>
                  <a:pt x="528" y="1440"/>
                </a:cubicBezTo>
                <a:cubicBezTo>
                  <a:pt x="560" y="1184"/>
                  <a:pt x="488" y="240"/>
                  <a:pt x="480" y="0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7806" name="Text Box 46"/>
          <p:cNvSpPr txBox="1">
            <a:spLocks noChangeArrowheads="1"/>
          </p:cNvSpPr>
          <p:nvPr/>
        </p:nvSpPr>
        <p:spPr bwMode="auto">
          <a:xfrm>
            <a:off x="5481315" y="589535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00"/>
                </a:solidFill>
              </a:rPr>
              <a:t>3</a:t>
            </a:r>
            <a:endParaRPr lang="en-US" altLang="zh-CN" sz="3200" dirty="0"/>
          </a:p>
        </p:txBody>
      </p:sp>
      <p:sp>
        <p:nvSpPr>
          <p:cNvPr id="117807" name="Text Box 47"/>
          <p:cNvSpPr txBox="1">
            <a:spLocks noChangeArrowheads="1"/>
          </p:cNvSpPr>
          <p:nvPr/>
        </p:nvSpPr>
        <p:spPr bwMode="auto">
          <a:xfrm>
            <a:off x="5481315" y="482855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00"/>
                </a:solidFill>
              </a:rPr>
              <a:t>3</a:t>
            </a:r>
            <a:endParaRPr lang="en-US" altLang="zh-CN" sz="3200" dirty="0"/>
          </a:p>
        </p:txBody>
      </p:sp>
      <p:sp>
        <p:nvSpPr>
          <p:cNvPr id="117808" name="Text Box 48"/>
          <p:cNvSpPr txBox="1">
            <a:spLocks noChangeArrowheads="1"/>
          </p:cNvSpPr>
          <p:nvPr/>
        </p:nvSpPr>
        <p:spPr bwMode="auto">
          <a:xfrm>
            <a:off x="6998965" y="487459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00"/>
                </a:solidFill>
              </a:rPr>
              <a:t>1</a:t>
            </a:r>
            <a:endParaRPr lang="en-US" altLang="zh-CN" sz="3200" dirty="0"/>
          </a:p>
        </p:txBody>
      </p:sp>
      <p:sp>
        <p:nvSpPr>
          <p:cNvPr id="117809" name="Text Box 49"/>
          <p:cNvSpPr txBox="1">
            <a:spLocks noChangeArrowheads="1"/>
          </p:cNvSpPr>
          <p:nvPr/>
        </p:nvSpPr>
        <p:spPr bwMode="auto">
          <a:xfrm>
            <a:off x="6167115" y="399035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00"/>
                </a:solidFill>
              </a:rPr>
              <a:t>1</a:t>
            </a:r>
            <a:endParaRPr lang="en-US" altLang="zh-CN" sz="3200" dirty="0"/>
          </a:p>
        </p:txBody>
      </p:sp>
      <p:sp>
        <p:nvSpPr>
          <p:cNvPr id="117810" name="Text Box 50"/>
          <p:cNvSpPr txBox="1">
            <a:spLocks noChangeArrowheads="1"/>
          </p:cNvSpPr>
          <p:nvPr/>
        </p:nvSpPr>
        <p:spPr bwMode="auto">
          <a:xfrm>
            <a:off x="6243315" y="281719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00"/>
                </a:solidFill>
              </a:rPr>
              <a:t>1</a:t>
            </a:r>
            <a:endParaRPr lang="en-US" altLang="zh-CN" sz="3200" dirty="0"/>
          </a:p>
        </p:txBody>
      </p:sp>
      <p:sp>
        <p:nvSpPr>
          <p:cNvPr id="117811" name="Text Box 51"/>
          <p:cNvSpPr txBox="1">
            <a:spLocks noChangeArrowheads="1"/>
          </p:cNvSpPr>
          <p:nvPr/>
        </p:nvSpPr>
        <p:spPr bwMode="auto">
          <a:xfrm>
            <a:off x="8522965" y="396019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00"/>
                </a:solidFill>
              </a:rPr>
              <a:t>1</a:t>
            </a:r>
            <a:endParaRPr lang="en-US" altLang="zh-CN" sz="3200" dirty="0"/>
          </a:p>
        </p:txBody>
      </p:sp>
      <p:sp>
        <p:nvSpPr>
          <p:cNvPr id="117812" name="Text Box 52"/>
          <p:cNvSpPr txBox="1">
            <a:spLocks noChangeArrowheads="1"/>
          </p:cNvSpPr>
          <p:nvPr/>
        </p:nvSpPr>
        <p:spPr bwMode="auto">
          <a:xfrm>
            <a:off x="8453115" y="2893392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00"/>
                </a:solidFill>
              </a:rPr>
              <a:t>1</a:t>
            </a:r>
            <a:endParaRPr lang="en-US" altLang="zh-CN" sz="3200" dirty="0"/>
          </a:p>
        </p:txBody>
      </p:sp>
      <p:sp>
        <p:nvSpPr>
          <p:cNvPr id="117813" name="Text Box 53"/>
          <p:cNvSpPr txBox="1">
            <a:spLocks noChangeArrowheads="1"/>
          </p:cNvSpPr>
          <p:nvPr/>
        </p:nvSpPr>
        <p:spPr bwMode="auto">
          <a:xfrm>
            <a:off x="7310115" y="2085355"/>
            <a:ext cx="387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 dirty="0">
                <a:solidFill>
                  <a:srgbClr val="990000"/>
                </a:solidFill>
              </a:rPr>
              <a:t>1</a:t>
            </a:r>
            <a:endParaRPr lang="en-US" altLang="zh-CN" sz="3200" dirty="0"/>
          </a:p>
        </p:txBody>
      </p:sp>
      <p:sp>
        <p:nvSpPr>
          <p:cNvPr id="117815" name="Text Box 55"/>
          <p:cNvSpPr txBox="1">
            <a:spLocks noChangeArrowheads="1"/>
          </p:cNvSpPr>
          <p:nvPr/>
        </p:nvSpPr>
        <p:spPr bwMode="auto">
          <a:xfrm>
            <a:off x="152400" y="5638800"/>
            <a:ext cx="4660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99"/>
                </a:solidFill>
                <a:ea typeface="楷体_GB2312" pitchFamily="49" charset="-122"/>
              </a:rPr>
              <a:t>顶点</a:t>
            </a:r>
            <a:r>
              <a:rPr lang="zh-CN" altLang="en-US" sz="3200" b="1" dirty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3200" b="1" dirty="0">
                <a:solidFill>
                  <a:srgbClr val="0000FF"/>
                </a:solidFill>
              </a:rPr>
              <a:t>a</a:t>
            </a:r>
            <a:r>
              <a:rPr lang="en-US" altLang="zh-CN" sz="3200" b="1" dirty="0">
                <a:solidFill>
                  <a:srgbClr val="000099"/>
                </a:solidFill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a typeface="楷体_GB2312" pitchFamily="49" charset="-122"/>
              </a:rPr>
              <a:t>和顶点 </a:t>
            </a:r>
            <a:r>
              <a:rPr lang="en-US" altLang="zh-CN" sz="3200" b="1" dirty="0">
                <a:solidFill>
                  <a:srgbClr val="0000FF"/>
                </a:solidFill>
              </a:rPr>
              <a:t>c</a:t>
            </a:r>
            <a:r>
              <a:rPr lang="en-US" altLang="zh-CN" sz="3200" b="1" dirty="0">
                <a:solidFill>
                  <a:srgbClr val="000099"/>
                </a:solidFill>
              </a:rPr>
              <a:t> </a:t>
            </a:r>
            <a:r>
              <a:rPr lang="zh-CN" altLang="en-US" sz="3200" b="1" dirty="0">
                <a:solidFill>
                  <a:srgbClr val="000099"/>
                </a:solidFill>
                <a:ea typeface="楷体_GB2312" pitchFamily="49" charset="-122"/>
              </a:rPr>
              <a:t>是关节点</a:t>
            </a:r>
            <a:endParaRPr lang="zh-CN" altLang="en-US" sz="3200" dirty="0"/>
          </a:p>
        </p:txBody>
      </p:sp>
      <p:sp>
        <p:nvSpPr>
          <p:cNvPr id="117817" name="Text Box 57"/>
          <p:cNvSpPr txBox="1">
            <a:spLocks noChangeArrowheads="1"/>
          </p:cNvSpPr>
          <p:nvPr/>
        </p:nvSpPr>
        <p:spPr bwMode="auto">
          <a:xfrm>
            <a:off x="3923928" y="692696"/>
            <a:ext cx="504056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9900FF"/>
                </a:solidFill>
              </a:rPr>
              <a:t>从</a:t>
            </a:r>
            <a:r>
              <a:rPr lang="en-US" altLang="zh-CN" sz="2800" dirty="0">
                <a:solidFill>
                  <a:srgbClr val="9900FF"/>
                </a:solidFill>
              </a:rPr>
              <a:t>a</a:t>
            </a:r>
            <a:r>
              <a:rPr lang="zh-CN" altLang="en-US" sz="2800" dirty="0">
                <a:solidFill>
                  <a:srgbClr val="9900FF"/>
                </a:solidFill>
              </a:rPr>
              <a:t>开始以</a:t>
            </a:r>
            <a:r>
              <a:rPr lang="en-US" altLang="zh-CN" sz="2800" dirty="0">
                <a:solidFill>
                  <a:srgbClr val="9900FF"/>
                </a:solidFill>
              </a:rPr>
              <a:t>DFS</a:t>
            </a:r>
            <a:r>
              <a:rPr lang="zh-CN" altLang="en-US" sz="2800" dirty="0">
                <a:solidFill>
                  <a:srgbClr val="9900FF"/>
                </a:solidFill>
              </a:rPr>
              <a:t>遍历左图，可以得到下面这颗深度优先生成树</a:t>
            </a:r>
            <a:endParaRPr lang="zh-CN" altLang="en-US" sz="28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例子：重连通图和关节点</a:t>
            </a:r>
            <a:endParaRPr 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768540" y="5725665"/>
            <a:ext cx="1308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9900FF"/>
                </a:solidFill>
              </a:rPr>
              <a:t>visited</a:t>
            </a:r>
            <a:endParaRPr lang="zh-CN" altLang="en-US" sz="3200" b="1" dirty="0">
              <a:solidFill>
                <a:srgbClr val="9900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843515" y="6185073"/>
            <a:ext cx="8122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990000"/>
                </a:solidFill>
              </a:rPr>
              <a:t>low</a:t>
            </a:r>
            <a:endParaRPr lang="zh-CN" altLang="en-US" sz="3200" b="1" dirty="0">
              <a:solidFill>
                <a:srgbClr val="99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45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7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7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7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7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7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78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17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17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17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17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17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1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17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117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1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117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17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117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17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17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/>
                                        <p:tgtEl>
                                          <p:spTgt spid="117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/>
                                        <p:tgtEl>
                                          <p:spTgt spid="117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17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/>
                                        <p:tgtEl>
                                          <p:spTgt spid="117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117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117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1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/>
                                        <p:tgtEl>
                                          <p:spTgt spid="117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117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117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1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 nodeType="clickPar">
                      <p:stCondLst>
                        <p:cond delay="indefinite"/>
                      </p:stCondLst>
                      <p:childTnLst>
                        <p:par>
                          <p:cTn id="1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/>
                                        <p:tgtEl>
                                          <p:spTgt spid="1178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117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95" grpId="0" animBg="1"/>
      <p:bldP spid="117796" grpId="0" animBg="1"/>
      <p:bldP spid="117797" grpId="0" autoUpdateAnimBg="0"/>
      <p:bldP spid="117798" grpId="0" autoUpdateAnimBg="0"/>
      <p:bldP spid="117799" grpId="0" autoUpdateAnimBg="0"/>
      <p:bldP spid="117800" grpId="0" autoUpdateAnimBg="0"/>
      <p:bldP spid="117801" grpId="0" autoUpdateAnimBg="0"/>
      <p:bldP spid="117802" grpId="0" autoUpdateAnimBg="0"/>
      <p:bldP spid="117803" grpId="0" autoUpdateAnimBg="0"/>
      <p:bldP spid="117804" grpId="0" autoUpdateAnimBg="0"/>
      <p:bldP spid="117805" grpId="0" animBg="1"/>
      <p:bldP spid="117806" grpId="0" autoUpdateAnimBg="0"/>
      <p:bldP spid="117807" grpId="0" autoUpdateAnimBg="0"/>
      <p:bldP spid="117808" grpId="0" autoUpdateAnimBg="0"/>
      <p:bldP spid="117809" grpId="0" autoUpdateAnimBg="0"/>
      <p:bldP spid="117810" grpId="0" autoUpdateAnimBg="0"/>
      <p:bldP spid="117811" grpId="0" autoUpdateAnimBg="0"/>
      <p:bldP spid="117812" grpId="0" autoUpdateAnimBg="0"/>
      <p:bldP spid="117813" grpId="0" autoUpdateAnimBg="0"/>
      <p:bldP spid="117815" grpId="0" autoUpdateAnimBg="0"/>
      <p:bldP spid="117817" grpId="0" autoUpdateAnimBg="0"/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修改深度优先遍历算法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600" dirty="0">
                <a:solidFill>
                  <a:srgbClr val="0000FF"/>
                </a:solidFill>
              </a:rPr>
              <a:t>连通图</a:t>
            </a:r>
            <a:r>
              <a:rPr lang="en-US" altLang="zh-CN" sz="3600" dirty="0">
                <a:solidFill>
                  <a:srgbClr val="0000FF"/>
                </a:solidFill>
              </a:rPr>
              <a:t>g</a:t>
            </a:r>
            <a:r>
              <a:rPr lang="zh-CN" altLang="en-US" sz="3600" dirty="0">
                <a:solidFill>
                  <a:srgbClr val="0000FF"/>
                </a:solidFill>
              </a:rPr>
              <a:t>以邻接表作存储结构</a:t>
            </a:r>
            <a:endParaRPr lang="en-US" altLang="zh-CN" sz="3600" dirty="0"/>
          </a:p>
          <a:p>
            <a:r>
              <a:rPr lang="zh-CN" altLang="en-US" sz="3600"/>
              <a:t>引入全局变量</a:t>
            </a:r>
            <a:r>
              <a:rPr lang="en-US" altLang="zh-CN" sz="3600"/>
              <a:t>count</a:t>
            </a:r>
            <a:r>
              <a:rPr lang="zh-CN" altLang="en-US" sz="3600"/>
              <a:t>，计数已被访问的结点</a:t>
            </a:r>
            <a:endParaRPr lang="en-US" altLang="zh-CN" sz="3600"/>
          </a:p>
          <a:p>
            <a:r>
              <a:rPr lang="en-US" altLang="zh-CN" sz="3600"/>
              <a:t>visited[v</a:t>
            </a:r>
            <a:r>
              <a:rPr lang="en-US" altLang="zh-CN" sz="3600" dirty="0"/>
              <a:t>]</a:t>
            </a:r>
            <a:r>
              <a:rPr lang="zh-CN" altLang="en-US" sz="3600" dirty="0"/>
              <a:t>的值改为遍历过程中顶点的访问次序</a:t>
            </a:r>
            <a:r>
              <a:rPr lang="en-US" altLang="zh-CN" sz="3600" dirty="0"/>
              <a:t>(</a:t>
            </a:r>
            <a:r>
              <a:rPr lang="zh-CN" altLang="en-US" sz="3200" dirty="0"/>
              <a:t>该次序记录在</a:t>
            </a:r>
            <a:r>
              <a:rPr lang="en-US" altLang="zh-CN" sz="3200" dirty="0"/>
              <a:t>count</a:t>
            </a:r>
            <a:r>
              <a:rPr lang="zh-CN" altLang="zh-CN" sz="3200" dirty="0"/>
              <a:t>值</a:t>
            </a:r>
            <a:r>
              <a:rPr lang="zh-CN" altLang="en-US" sz="3200"/>
              <a:t>中</a:t>
            </a:r>
            <a:r>
              <a:rPr lang="en-US" altLang="zh-CN" sz="3200"/>
              <a:t>)</a:t>
            </a:r>
          </a:p>
          <a:p>
            <a:r>
              <a:rPr lang="zh-CN" altLang="en-US"/>
              <a:t>引入全局变量</a:t>
            </a:r>
            <a:r>
              <a:rPr lang="en-US" altLang="zh-CN"/>
              <a:t>low[]</a:t>
            </a:r>
          </a:p>
          <a:p>
            <a:r>
              <a:rPr lang="zh-CN" altLang="en-US" sz="3600" b="1">
                <a:solidFill>
                  <a:srgbClr val="C00000"/>
                </a:solidFill>
              </a:rPr>
              <a:t>在</a:t>
            </a:r>
            <a:r>
              <a:rPr lang="zh-CN" altLang="en-US" sz="3600" b="1" dirty="0">
                <a:solidFill>
                  <a:srgbClr val="C00000"/>
                </a:solidFill>
              </a:rPr>
              <a:t>遍历过程中，求得  </a:t>
            </a:r>
            <a:r>
              <a:rPr lang="en-US" altLang="zh-CN" sz="3600" b="1" dirty="0">
                <a:solidFill>
                  <a:srgbClr val="C00000"/>
                </a:solidFill>
              </a:rPr>
              <a:t>low[v]=Min{visited[v],low[w],visited[k]}</a:t>
            </a:r>
          </a:p>
          <a:p>
            <a:pPr lvl="1"/>
            <a:r>
              <a:rPr lang="en-US" altLang="zh-CN" sz="3200" dirty="0"/>
              <a:t>Low[v]=visited[v]</a:t>
            </a:r>
          </a:p>
          <a:p>
            <a:pPr lvl="1"/>
            <a:r>
              <a:rPr lang="zh-CN" altLang="en-US" sz="3200" dirty="0"/>
              <a:t>比较</a:t>
            </a:r>
            <a:r>
              <a:rPr lang="en-US" altLang="zh-CN" sz="3200" dirty="0"/>
              <a:t>low[v]</a:t>
            </a:r>
            <a:r>
              <a:rPr lang="zh-CN" altLang="en-US" sz="3200" dirty="0"/>
              <a:t>、</a:t>
            </a:r>
            <a:r>
              <a:rPr lang="en-US" altLang="zh-CN" sz="3200" dirty="0"/>
              <a:t>low[w] //w</a:t>
            </a:r>
            <a:r>
              <a:rPr lang="zh-CN" altLang="en-US" sz="3200" dirty="0"/>
              <a:t>是</a:t>
            </a:r>
            <a:r>
              <a:rPr lang="en-US" altLang="zh-CN" sz="3200" dirty="0"/>
              <a:t>v</a:t>
            </a:r>
            <a:r>
              <a:rPr lang="zh-CN" altLang="en-US" sz="3200" dirty="0"/>
              <a:t>的邻接点</a:t>
            </a:r>
            <a:endParaRPr lang="en-US" altLang="zh-CN" sz="3200" dirty="0"/>
          </a:p>
          <a:p>
            <a:pPr lvl="1"/>
            <a:r>
              <a:rPr lang="zh-CN" altLang="en-US" sz="3200" dirty="0"/>
              <a:t>比较</a:t>
            </a:r>
            <a:r>
              <a:rPr lang="en-US" altLang="zh-CN" sz="3200" dirty="0"/>
              <a:t>low[v]</a:t>
            </a:r>
            <a:r>
              <a:rPr lang="zh-CN" altLang="en-US" sz="3200" dirty="0"/>
              <a:t>、</a:t>
            </a:r>
            <a:r>
              <a:rPr lang="en-US" altLang="zh-CN" sz="3200" dirty="0"/>
              <a:t>visited[k] //k</a:t>
            </a:r>
            <a:r>
              <a:rPr lang="zh-CN" altLang="en-US" sz="3200" dirty="0"/>
              <a:t>是已被访问的</a:t>
            </a:r>
            <a:r>
              <a:rPr lang="en-US" altLang="zh-CN" sz="3200" dirty="0"/>
              <a:t>v</a:t>
            </a:r>
            <a:r>
              <a:rPr lang="zh-CN" altLang="en-US" sz="3200" dirty="0"/>
              <a:t>的邻接点</a:t>
            </a:r>
            <a:endParaRPr lang="en-US" altLang="zh-CN" sz="3200" dirty="0"/>
          </a:p>
          <a:p>
            <a:r>
              <a:rPr lang="zh-CN" altLang="en-US" sz="3600" dirty="0"/>
              <a:t>从子树遍历返回时，判别</a:t>
            </a:r>
            <a:r>
              <a:rPr lang="en-US" altLang="zh-CN" sz="3600" dirty="0"/>
              <a:t>low[w]≥visited[v]</a:t>
            </a:r>
          </a:p>
          <a:p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446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CDCA73A7-D068-462E-AF31-16E42AC349FF}"/>
              </a:ext>
            </a:extLst>
          </p:cNvPr>
          <p:cNvSpPr/>
          <p:nvPr/>
        </p:nvSpPr>
        <p:spPr>
          <a:xfrm>
            <a:off x="4355976" y="851940"/>
            <a:ext cx="4788024" cy="56409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CA73A7-D068-462E-AF31-16E42AC349FF}"/>
              </a:ext>
            </a:extLst>
          </p:cNvPr>
          <p:cNvSpPr/>
          <p:nvPr/>
        </p:nvSpPr>
        <p:spPr>
          <a:xfrm>
            <a:off x="4355976" y="3780657"/>
            <a:ext cx="4788024" cy="2384648"/>
          </a:xfrm>
          <a:prstGeom prst="rect">
            <a:avLst/>
          </a:prstGeom>
          <a:solidFill>
            <a:srgbClr val="FFFFCC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DCA73A7-D068-462E-AF31-16E42AC349FF}"/>
              </a:ext>
            </a:extLst>
          </p:cNvPr>
          <p:cNvSpPr/>
          <p:nvPr/>
        </p:nvSpPr>
        <p:spPr>
          <a:xfrm>
            <a:off x="-1" y="851941"/>
            <a:ext cx="4355977" cy="56409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查找并输出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连通图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zh-CN" altLang="en-US" dirty="0"/>
              <a:t>上的</a:t>
            </a:r>
            <a:r>
              <a:rPr lang="zh-CN" altLang="en-US" b="1" dirty="0">
                <a:solidFill>
                  <a:srgbClr val="0000FF"/>
                </a:solidFill>
              </a:rPr>
              <a:t>全部关节点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err="1">
                <a:solidFill>
                  <a:srgbClr val="0000FF"/>
                </a:solidFill>
              </a:rPr>
              <a:t>FindArticul</a:t>
            </a:r>
            <a:r>
              <a:rPr lang="en-US" b="1" dirty="0">
                <a:solidFill>
                  <a:srgbClr val="0000FF"/>
                </a:solidFill>
              </a:rPr>
              <a:t>(</a:t>
            </a:r>
            <a:r>
              <a:rPr lang="en-US" b="1" dirty="0" err="1">
                <a:solidFill>
                  <a:srgbClr val="0000FF"/>
                </a:solidFill>
              </a:rPr>
              <a:t>AGraph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*</a:t>
            </a:r>
            <a:r>
              <a:rPr lang="en-US" altLang="zh-CN" b="1" dirty="0">
                <a:solidFill>
                  <a:srgbClr val="0000FF"/>
                </a:solidFill>
              </a:rPr>
              <a:t>g</a:t>
            </a:r>
            <a:r>
              <a:rPr lang="en-US" b="1" dirty="0">
                <a:solidFill>
                  <a:srgbClr val="0000FF"/>
                </a:solidFill>
              </a:rPr>
              <a:t>) {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NodeLink</a:t>
            </a:r>
            <a:r>
              <a:rPr lang="en-US" dirty="0"/>
              <a:t> *p; int v;</a:t>
            </a:r>
          </a:p>
          <a:p>
            <a:pPr marL="0" indent="0">
              <a:buNone/>
            </a:pPr>
            <a:r>
              <a:rPr lang="en-US" dirty="0"/>
              <a:t>//</a:t>
            </a:r>
            <a:r>
              <a:rPr lang="zh-CN" altLang="en-US" dirty="0"/>
              <a:t>设邻接表上</a:t>
            </a:r>
            <a:r>
              <a:rPr lang="en-US" altLang="zh-CN" dirty="0"/>
              <a:t>0</a:t>
            </a:r>
            <a:r>
              <a:rPr lang="zh-CN" altLang="en-US" dirty="0"/>
              <a:t>号顶点为生成树的根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solidFill>
                  <a:srgbClr val="0000FF"/>
                </a:solidFill>
              </a:rPr>
              <a:t>count</a:t>
            </a:r>
            <a:r>
              <a:rPr lang="en-US" altLang="zh-CN" dirty="0"/>
              <a:t>=1; </a:t>
            </a:r>
            <a:r>
              <a:rPr lang="en-US" dirty="0"/>
              <a:t>visited[0] = 1; 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zh-CN" altLang="en-US" dirty="0"/>
              <a:t>其余顶点尚未访问 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=1; </a:t>
            </a:r>
            <a:r>
              <a:rPr lang="en-US" dirty="0" err="1"/>
              <a:t>i</a:t>
            </a:r>
            <a:r>
              <a:rPr lang="en-US" dirty="0"/>
              <a:t>&lt;g-&gt;</a:t>
            </a:r>
            <a:r>
              <a:rPr lang="en-US" dirty="0" err="1"/>
              <a:t>vexnum</a:t>
            </a:r>
            <a:r>
              <a:rPr lang="en-US" dirty="0"/>
              <a:t>; ++</a:t>
            </a:r>
            <a:r>
              <a:rPr lang="en-US" dirty="0" err="1"/>
              <a:t>i</a:t>
            </a:r>
            <a:r>
              <a:rPr lang="en-US" dirty="0"/>
              <a:t>) visited[</a:t>
            </a:r>
            <a:r>
              <a:rPr lang="en-US" dirty="0" err="1"/>
              <a:t>i</a:t>
            </a:r>
            <a:r>
              <a:rPr lang="en-US" dirty="0"/>
              <a:t>] = 0;</a:t>
            </a:r>
          </a:p>
          <a:p>
            <a:pPr marL="0" indent="0">
              <a:buNone/>
            </a:pPr>
            <a:r>
              <a:rPr lang="en-US" dirty="0"/>
              <a:t>p=g-&gt;v[0].first;</a:t>
            </a:r>
          </a:p>
          <a:p>
            <a:pPr marL="0" indent="0">
              <a:buNone/>
            </a:pPr>
            <a:r>
              <a:rPr lang="en-US" dirty="0"/>
              <a:t>if(p) { </a:t>
            </a:r>
          </a:p>
          <a:p>
            <a:pPr marL="0" indent="0">
              <a:buNone/>
            </a:pPr>
            <a:r>
              <a:rPr lang="en-US" dirty="0"/>
              <a:t>	… …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见右栏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	}//if(p)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</a:rPr>
              <a:t>} </a:t>
            </a:r>
            <a:r>
              <a:rPr lang="en-US" dirty="0"/>
              <a:t>// </a:t>
            </a:r>
            <a:r>
              <a:rPr lang="en-US" dirty="0" err="1"/>
              <a:t>FindArticul</a:t>
            </a:r>
            <a:endParaRPr 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0D6DA27-8A8F-4CCE-9A24-17573F134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55976" y="908720"/>
            <a:ext cx="4608512" cy="583264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fr-FR" altLang="zh-CN" dirty="0"/>
              <a:t>v=p-&gt;vindex;</a:t>
            </a:r>
          </a:p>
          <a:p>
            <a:pPr marL="0" indent="0">
              <a:buNone/>
            </a:pPr>
            <a:r>
              <a:rPr lang="en-US" altLang="zh-CN" dirty="0"/>
              <a:t>//</a:t>
            </a:r>
            <a:r>
              <a:rPr lang="zh-CN" altLang="en-US" dirty="0"/>
              <a:t>从</a:t>
            </a:r>
            <a:r>
              <a:rPr lang="en-US" altLang="zh-CN" dirty="0"/>
              <a:t>v</a:t>
            </a:r>
            <a:r>
              <a:rPr lang="zh-CN" altLang="en-US" dirty="0"/>
              <a:t>出发深度优先查找关节点</a:t>
            </a:r>
            <a:endParaRPr lang="en-US" altLang="zh-CN" dirty="0"/>
          </a:p>
          <a:p>
            <a:pPr marL="0" indent="0">
              <a:buNone/>
            </a:pPr>
            <a:r>
              <a:rPr lang="fr-FR" altLang="zh-CN" b="1" dirty="0">
                <a:solidFill>
                  <a:srgbClr val="C00000"/>
                </a:solidFill>
              </a:rPr>
              <a:t>DFSArticulationPoint(g,v)</a:t>
            </a:r>
            <a:r>
              <a:rPr lang="fr-FR" altLang="zh-CN" dirty="0"/>
              <a:t>;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if (</a:t>
            </a:r>
            <a:r>
              <a:rPr lang="en-US" altLang="zh-CN" dirty="0">
                <a:solidFill>
                  <a:srgbClr val="0000FF"/>
                </a:solidFill>
              </a:rPr>
              <a:t>count &lt; g-&gt;</a:t>
            </a:r>
            <a:r>
              <a:rPr lang="en-US" altLang="zh-CN" dirty="0" err="1">
                <a:solidFill>
                  <a:srgbClr val="0000FF"/>
                </a:solidFill>
              </a:rPr>
              <a:t>vexnum</a:t>
            </a:r>
            <a:r>
              <a:rPr lang="en-US" altLang="zh-CN" dirty="0"/>
              <a:t>) </a:t>
            </a:r>
            <a:r>
              <a:rPr lang="en-US" altLang="zh-CN" b="1" dirty="0">
                <a:solidFill>
                  <a:srgbClr val="C00000"/>
                </a:solidFill>
              </a:rPr>
              <a:t>{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dirty="0"/>
              <a:t>    // </a:t>
            </a:r>
            <a:r>
              <a:rPr lang="zh-CN" altLang="en-US" dirty="0"/>
              <a:t>生成树的根有至少两棵子树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// </a:t>
            </a:r>
            <a:r>
              <a:rPr lang="zh-CN" altLang="en-US" dirty="0"/>
              <a:t>根是关节点，输出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printf</a:t>
            </a:r>
            <a:r>
              <a:rPr lang="en-US" altLang="zh-CN" dirty="0"/>
              <a:t>("%</a:t>
            </a:r>
            <a:r>
              <a:rPr lang="en-US" altLang="zh-CN" dirty="0" err="1"/>
              <a:t>c",g</a:t>
            </a:r>
            <a:r>
              <a:rPr lang="en-US" altLang="zh-CN" dirty="0"/>
              <a:t>-&gt;v[0].vertex);</a:t>
            </a:r>
          </a:p>
          <a:p>
            <a:pPr marL="0" indent="0">
              <a:buNone/>
            </a:pPr>
            <a:r>
              <a:rPr lang="en-US" altLang="zh-CN" dirty="0"/>
              <a:t>    while (p-&gt;next) </a:t>
            </a:r>
            <a:r>
              <a:rPr lang="en-US" altLang="zh-CN" b="1" dirty="0">
                <a:solidFill>
                  <a:srgbClr val="00B050"/>
                </a:solidFill>
              </a:rPr>
              <a:t>{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     //</a:t>
            </a:r>
            <a:r>
              <a:rPr lang="zh-CN" altLang="en-US" dirty="0"/>
              <a:t>寻找还没有访问到的节点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p = p-&gt;next; v=p-&gt;</a:t>
            </a:r>
            <a:r>
              <a:rPr lang="en-US" altLang="zh-CN" dirty="0" err="1"/>
              <a:t>vindex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/>
              <a:t>    if (visited[v]==0) 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b="1" dirty="0" err="1">
                <a:solidFill>
                  <a:srgbClr val="C00000"/>
                </a:solidFill>
              </a:rPr>
              <a:t>DFSArticulationPoint</a:t>
            </a:r>
            <a:r>
              <a:rPr lang="en-US" altLang="zh-CN" b="1" dirty="0">
                <a:solidFill>
                  <a:srgbClr val="C00000"/>
                </a:solidFill>
              </a:rPr>
              <a:t>(</a:t>
            </a:r>
            <a:r>
              <a:rPr lang="en-US" altLang="zh-CN" b="1" dirty="0" err="1">
                <a:solidFill>
                  <a:srgbClr val="C00000"/>
                </a:solidFill>
              </a:rPr>
              <a:t>g,v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b="1" dirty="0">
                <a:solidFill>
                  <a:srgbClr val="00B050"/>
                </a:solidFill>
              </a:rPr>
              <a:t>} </a:t>
            </a:r>
            <a:r>
              <a:rPr lang="en-US" altLang="zh-CN" dirty="0"/>
              <a:t>//while 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} </a:t>
            </a:r>
            <a:r>
              <a:rPr lang="en-US" altLang="zh-CN"/>
              <a:t>//if(</a:t>
            </a:r>
            <a:r>
              <a:rPr lang="en-US" altLang="zh-CN">
                <a:solidFill>
                  <a:srgbClr val="0000FF"/>
                </a:solidFill>
              </a:rPr>
              <a:t>count &lt; g-&gt;vexnum</a:t>
            </a:r>
            <a:r>
              <a:rPr lang="en-US" altLang="zh-CN"/>
              <a:t>)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7.10</a:t>
            </a:r>
          </a:p>
        </p:txBody>
      </p:sp>
    </p:spTree>
    <p:extLst>
      <p:ext uri="{BB962C8B-B14F-4D97-AF65-F5344CB8AC3E}">
        <p14:creationId xmlns:p14="http://schemas.microsoft.com/office/powerpoint/2010/main" val="286296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宋体" panose="02010600030101010101" pitchFamily="2" charset="-122"/>
              </a:rPr>
              <a:t>5.1  </a:t>
            </a:r>
            <a:r>
              <a:rPr lang="en-US" altLang="en-US" dirty="0" err="1">
                <a:ea typeface="宋体" panose="02010600030101010101" pitchFamily="2" charset="-122"/>
              </a:rPr>
              <a:t>无向图的连通</a:t>
            </a:r>
            <a:r>
              <a:rPr lang="zh-CN" altLang="en-US" dirty="0">
                <a:ea typeface="宋体" panose="02010600030101010101" pitchFamily="2" charset="-122"/>
              </a:rPr>
              <a:t>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>
                <a:ea typeface="宋体" panose="02010600030101010101" pitchFamily="2" charset="-122"/>
              </a:rPr>
              <a:t>无向</a:t>
            </a:r>
            <a:r>
              <a:rPr lang="zh-CN" altLang="en-US" dirty="0"/>
              <a:t>非</a:t>
            </a:r>
            <a:r>
              <a:rPr lang="en-US" altLang="en-US" dirty="0" err="1">
                <a:ea typeface="宋体" panose="02010600030101010101" pitchFamily="2" charset="-122"/>
              </a:rPr>
              <a:t>连通图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00FF"/>
                </a:solidFill>
              </a:rPr>
              <a:t>连通分量</a:t>
            </a:r>
            <a:r>
              <a:rPr lang="en-US" altLang="zh-CN" dirty="0"/>
              <a:t>(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极大</a:t>
            </a:r>
            <a:r>
              <a:rPr lang="zh-CN" altLang="en-US" dirty="0"/>
              <a:t>连通子图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在非连通的无向图中，相连通的顶点加上依附于这些顶点的边</a:t>
            </a:r>
            <a:endParaRPr lang="en-US" altLang="zh-CN" dirty="0"/>
          </a:p>
          <a:p>
            <a:r>
              <a:rPr lang="en-US" altLang="en-US" dirty="0" err="1">
                <a:ea typeface="宋体" panose="02010600030101010101" pitchFamily="2" charset="-122"/>
              </a:rPr>
              <a:t>无向</a:t>
            </a:r>
            <a:r>
              <a:rPr lang="zh-CN" altLang="en-US" dirty="0"/>
              <a:t>非</a:t>
            </a:r>
            <a:r>
              <a:rPr lang="en-US" altLang="en-US" dirty="0" err="1">
                <a:ea typeface="宋体" panose="02010600030101010101" pitchFamily="2" charset="-122"/>
              </a:rPr>
              <a:t>连通图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0000FF"/>
                </a:solidFill>
              </a:rPr>
              <a:t>生成森林</a:t>
            </a:r>
            <a:r>
              <a:rPr lang="zh-CN" altLang="en-US" dirty="0"/>
              <a:t>：由该非连通图内的多个连通图上的生成树</a:t>
            </a:r>
            <a:r>
              <a:rPr lang="en-US" altLang="zh-CN" dirty="0"/>
              <a:t>(</a:t>
            </a:r>
            <a:r>
              <a:rPr lang="zh-CN" altLang="en-US" dirty="0"/>
              <a:t>极小连通子图</a:t>
            </a:r>
            <a:r>
              <a:rPr lang="en-US" altLang="zh-CN" dirty="0"/>
              <a:t>)</a:t>
            </a:r>
            <a:r>
              <a:rPr lang="zh-CN" altLang="en-US" dirty="0"/>
              <a:t>组成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无向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连通图的生成树</a:t>
            </a:r>
            <a:r>
              <a:rPr lang="en-US" altLang="en-US" b="1" dirty="0">
                <a:ea typeface="宋体" panose="02010600030101010101" pitchFamily="2" charset="-122"/>
              </a:rPr>
              <a:t>(</a:t>
            </a:r>
            <a:r>
              <a:rPr lang="zh-CN" altLang="en-US" b="1" dirty="0">
                <a:ea typeface="宋体" panose="02010600030101010101" pitchFamily="2" charset="-122"/>
              </a:rPr>
              <a:t>即</a:t>
            </a:r>
            <a:r>
              <a:rPr lang="en-US" altLang="en-US" dirty="0" err="1">
                <a:ea typeface="宋体" panose="02010600030101010101" pitchFamily="2" charset="-122"/>
              </a:rPr>
              <a:t>一个</a:t>
            </a:r>
            <a:r>
              <a:rPr lang="en-US" altLang="en-US" b="1" dirty="0" err="1">
                <a:solidFill>
                  <a:schemeClr val="accent6">
                    <a:lumMod val="75000"/>
                  </a:schemeClr>
                </a:solidFill>
                <a:ea typeface="宋体" panose="02010600030101010101" pitchFamily="2" charset="-122"/>
              </a:rPr>
              <a:t>极小</a:t>
            </a:r>
            <a:r>
              <a:rPr lang="en-US" altLang="en-US" b="1" dirty="0" err="1">
                <a:ea typeface="宋体" panose="02010600030101010101" pitchFamily="2" charset="-122"/>
              </a:rPr>
              <a:t>连通子图</a:t>
            </a:r>
            <a:r>
              <a:rPr lang="en-US" altLang="en-US" b="1" dirty="0">
                <a:ea typeface="宋体" panose="02010600030101010101" pitchFamily="2" charset="-122"/>
              </a:rPr>
              <a:t>)：</a:t>
            </a:r>
            <a:r>
              <a:rPr lang="zh-CN" altLang="en-US" b="1" dirty="0"/>
              <a:t>包含</a:t>
            </a:r>
            <a:r>
              <a:rPr lang="en-US" altLang="en-US" b="1" dirty="0" err="1">
                <a:solidFill>
                  <a:srgbClr val="7010FC"/>
                </a:solidFill>
                <a:ea typeface="宋体" panose="02010600030101010101" pitchFamily="2" charset="-122"/>
              </a:rPr>
              <a:t>图中全部n个顶点和</a:t>
            </a:r>
            <a:r>
              <a:rPr lang="zh-CN" altLang="en-US" b="1" dirty="0">
                <a:solidFill>
                  <a:srgbClr val="7010FC"/>
                </a:solidFill>
              </a:rPr>
              <a:t>能</a:t>
            </a:r>
            <a:r>
              <a:rPr lang="en-US" altLang="en-US" b="1" dirty="0">
                <a:solidFill>
                  <a:srgbClr val="7010FC"/>
                </a:solidFill>
                <a:ea typeface="宋体" panose="02010600030101010101" pitchFamily="2" charset="-122"/>
              </a:rPr>
              <a:t>构成一棵树的n-1条边</a:t>
            </a:r>
            <a:endParaRPr lang="zh-CN" altLang="en-US" b="1" dirty="0">
              <a:solidFill>
                <a:srgbClr val="7010FC"/>
              </a:solidFill>
            </a:endParaRPr>
          </a:p>
          <a:p>
            <a:endParaRPr lang="en-US" altLang="en-US" dirty="0"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E520C360-88C5-4EDC-BB2F-0EFA87C4D601}"/>
              </a:ext>
            </a:extLst>
          </p:cNvPr>
          <p:cNvGrpSpPr>
            <a:grpSpLocks/>
          </p:cNvGrpSpPr>
          <p:nvPr/>
        </p:nvGrpSpPr>
        <p:grpSpPr bwMode="auto">
          <a:xfrm>
            <a:off x="4121035" y="4940002"/>
            <a:ext cx="2304257" cy="1657350"/>
            <a:chOff x="263" y="0"/>
            <a:chExt cx="1551" cy="1044"/>
          </a:xfrm>
        </p:grpSpPr>
        <p:grpSp>
          <p:nvGrpSpPr>
            <p:cNvPr id="6" name="Group 4">
              <a:extLst>
                <a:ext uri="{FF2B5EF4-FFF2-40B4-BE49-F238E27FC236}">
                  <a16:creationId xmlns:a16="http://schemas.microsoft.com/office/drawing/2014/main" id="{687C92E5-0697-4146-BE91-2D4FD688A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0"/>
              <a:ext cx="803" cy="696"/>
              <a:chOff x="0" y="0"/>
              <a:chExt cx="803" cy="696"/>
            </a:xfrm>
          </p:grpSpPr>
          <p:sp>
            <p:nvSpPr>
              <p:cNvPr id="8" name="Oval 5">
                <a:extLst>
                  <a:ext uri="{FF2B5EF4-FFF2-40B4-BE49-F238E27FC236}">
                    <a16:creationId xmlns:a16="http://schemas.microsoft.com/office/drawing/2014/main" id="{B07ABC13-AA18-4552-817A-01D747A167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27" cy="2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9" name="Oval 6">
                <a:extLst>
                  <a:ext uri="{FF2B5EF4-FFF2-40B4-BE49-F238E27FC236}">
                    <a16:creationId xmlns:a16="http://schemas.microsoft.com/office/drawing/2014/main" id="{F88DCF85-DE59-4028-85F0-314E91F38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12"/>
                <a:ext cx="227" cy="2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10" name="Oval 7">
                <a:extLst>
                  <a:ext uri="{FF2B5EF4-FFF2-40B4-BE49-F238E27FC236}">
                    <a16:creationId xmlns:a16="http://schemas.microsoft.com/office/drawing/2014/main" id="{36CF8216-D25B-4130-AA62-3DBC271F36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" y="492"/>
                <a:ext cx="227" cy="2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1" name="Oval 8">
                <a:extLst>
                  <a:ext uri="{FF2B5EF4-FFF2-40B4-BE49-F238E27FC236}">
                    <a16:creationId xmlns:a16="http://schemas.microsoft.com/office/drawing/2014/main" id="{823DB03C-987C-44DC-9854-0188BE238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492"/>
                <a:ext cx="227" cy="20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dirty="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2" name="Line 9">
                <a:extLst>
                  <a:ext uri="{FF2B5EF4-FFF2-40B4-BE49-F238E27FC236}">
                    <a16:creationId xmlns:a16="http://schemas.microsoft.com/office/drawing/2014/main" id="{1C60326B-AB9A-46AE-A7F7-33DD8898F6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" y="212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3" name="Line 10">
                <a:extLst>
                  <a:ext uri="{FF2B5EF4-FFF2-40B4-BE49-F238E27FC236}">
                    <a16:creationId xmlns:a16="http://schemas.microsoft.com/office/drawing/2014/main" id="{2F5C77D8-E48C-4D69-9A54-4CB817B91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" y="596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4" name="Line 11">
                <a:extLst>
                  <a:ext uri="{FF2B5EF4-FFF2-40B4-BE49-F238E27FC236}">
                    <a16:creationId xmlns:a16="http://schemas.microsoft.com/office/drawing/2014/main" id="{2400837C-ACF8-4C70-BC37-2ED4625841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4" y="108"/>
                <a:ext cx="3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" name="Rectangle 12">
              <a:extLst>
                <a:ext uri="{FF2B5EF4-FFF2-40B4-BE49-F238E27FC236}">
                  <a16:creationId xmlns:a16="http://schemas.microsoft.com/office/drawing/2014/main" id="{82E86957-49D4-4F36-A066-919F9E0528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" y="868"/>
              <a:ext cx="1551" cy="1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itchFamily="18" charset="0"/>
                </a:rPr>
                <a:t>图</a:t>
              </a:r>
              <a:r>
                <a:rPr lang="en-US" altLang="en-US" sz="2000" b="1" dirty="0">
                  <a:latin typeface="Times New Roman" pitchFamily="18" charset="0"/>
                </a:rPr>
                <a:t>G1</a:t>
              </a:r>
              <a:r>
                <a:rPr lang="zh-CN" altLang="en-US" sz="2000" b="1" dirty="0">
                  <a:latin typeface="Times New Roman" pitchFamily="18" charset="0"/>
                </a:rPr>
                <a:t>的一棵生成树</a:t>
              </a:r>
            </a:p>
          </p:txBody>
        </p:sp>
      </p:grpSp>
      <p:grpSp>
        <p:nvGrpSpPr>
          <p:cNvPr id="15" name="Group 4">
            <a:extLst>
              <a:ext uri="{FF2B5EF4-FFF2-40B4-BE49-F238E27FC236}">
                <a16:creationId xmlns:a16="http://schemas.microsoft.com/office/drawing/2014/main" id="{87D43FE5-76A8-43A6-A8A5-6AA9923404DC}"/>
              </a:ext>
            </a:extLst>
          </p:cNvPr>
          <p:cNvGrpSpPr>
            <a:grpSpLocks/>
          </p:cNvGrpSpPr>
          <p:nvPr/>
        </p:nvGrpSpPr>
        <p:grpSpPr bwMode="auto">
          <a:xfrm>
            <a:off x="2555776" y="4984452"/>
            <a:ext cx="1749364" cy="1612900"/>
            <a:chOff x="-5" y="0"/>
            <a:chExt cx="1000" cy="1016"/>
          </a:xfrm>
        </p:grpSpPr>
        <p:grpSp>
          <p:nvGrpSpPr>
            <p:cNvPr id="16" name="Group 5">
              <a:extLst>
                <a:ext uri="{FF2B5EF4-FFF2-40B4-BE49-F238E27FC236}">
                  <a16:creationId xmlns:a16="http://schemas.microsoft.com/office/drawing/2014/main" id="{3BB5B12A-1F4C-4587-9087-43AACBE1E6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0"/>
              <a:ext cx="816" cy="680"/>
              <a:chOff x="0" y="0"/>
              <a:chExt cx="826" cy="699"/>
            </a:xfrm>
          </p:grpSpPr>
          <p:sp>
            <p:nvSpPr>
              <p:cNvPr id="18" name="Oval 6">
                <a:extLst>
                  <a:ext uri="{FF2B5EF4-FFF2-40B4-BE49-F238E27FC236}">
                    <a16:creationId xmlns:a16="http://schemas.microsoft.com/office/drawing/2014/main" id="{52130BA2-939D-4EB8-B23D-84EA26D87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249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dirty="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19" name="Oval 7">
                <a:extLst>
                  <a:ext uri="{FF2B5EF4-FFF2-40B4-BE49-F238E27FC236}">
                    <a16:creationId xmlns:a16="http://schemas.microsoft.com/office/drawing/2014/main" id="{E6B9E4AB-9A59-4C8A-ADBC-F71EDFDADA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" y="472"/>
                <a:ext cx="249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20" name="Oval 8">
                <a:extLst>
                  <a:ext uri="{FF2B5EF4-FFF2-40B4-BE49-F238E27FC236}">
                    <a16:creationId xmlns:a16="http://schemas.microsoft.com/office/drawing/2014/main" id="{DCB31803-1C92-434A-BEAA-08F3EC68C7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7" y="464"/>
                <a:ext cx="249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21" name="Oval 9">
                <a:extLst>
                  <a:ext uri="{FF2B5EF4-FFF2-40B4-BE49-F238E27FC236}">
                    <a16:creationId xmlns:a16="http://schemas.microsoft.com/office/drawing/2014/main" id="{63963DC2-D3BD-45EE-8E8F-D174DEDBB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7" y="0"/>
                <a:ext cx="249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 dirty="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2" name="Line 10">
                <a:extLst>
                  <a:ext uri="{FF2B5EF4-FFF2-40B4-BE49-F238E27FC236}">
                    <a16:creationId xmlns:a16="http://schemas.microsoft.com/office/drawing/2014/main" id="{F57725CF-9F7A-403E-8602-795C0DD76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7" y="232"/>
                <a:ext cx="0" cy="2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23" name="Line 11">
                <a:extLst>
                  <a:ext uri="{FF2B5EF4-FFF2-40B4-BE49-F238E27FC236}">
                    <a16:creationId xmlns:a16="http://schemas.microsoft.com/office/drawing/2014/main" id="{1D5ADBF4-18A0-4F4B-A111-3C9861070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7" y="224"/>
                <a:ext cx="0" cy="2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24" name="Line 12">
                <a:extLst>
                  <a:ext uri="{FF2B5EF4-FFF2-40B4-BE49-F238E27FC236}">
                    <a16:creationId xmlns:a16="http://schemas.microsoft.com/office/drawing/2014/main" id="{B6489950-748B-4AF7-8940-3B4E1D2648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7" y="176"/>
                <a:ext cx="384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25" name="Line 13">
                <a:extLst>
                  <a:ext uri="{FF2B5EF4-FFF2-40B4-BE49-F238E27FC236}">
                    <a16:creationId xmlns:a16="http://schemas.microsoft.com/office/drawing/2014/main" id="{06FB1327-453E-4039-9EB7-295AB0C2C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" y="96"/>
                <a:ext cx="3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26" name="Line 14">
                <a:extLst>
                  <a:ext uri="{FF2B5EF4-FFF2-40B4-BE49-F238E27FC236}">
                    <a16:creationId xmlns:a16="http://schemas.microsoft.com/office/drawing/2014/main" id="{20D04E40-93F2-4FF1-A5E6-1DB522F6D7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" y="592"/>
                <a:ext cx="31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  <p:sp>
            <p:nvSpPr>
              <p:cNvPr id="27" name="Line 15">
                <a:extLst>
                  <a:ext uri="{FF2B5EF4-FFF2-40B4-BE49-F238E27FC236}">
                    <a16:creationId xmlns:a16="http://schemas.microsoft.com/office/drawing/2014/main" id="{B3B098B3-8417-4C76-BCD8-A12B6051D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7" y="184"/>
                <a:ext cx="340" cy="3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w="lg" len="lg"/>
                <a:tailEnd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sz="2800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9D78C7B-9DDF-4189-AEB4-2362CF4015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" y="800"/>
              <a:ext cx="1000" cy="216"/>
            </a:xfrm>
            <a:prstGeom prst="rect">
              <a:avLst/>
            </a:prstGeom>
            <a:noFill/>
            <a:ln w="9525">
              <a:noFill/>
              <a:miter lim="800000"/>
              <a:headEnd w="lg" len="lg"/>
              <a:tailEnd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itchFamily="18" charset="0"/>
                </a:rPr>
                <a:t>无向图</a:t>
              </a:r>
              <a:r>
                <a:rPr lang="en-US" altLang="en-US" sz="2000" b="1" dirty="0">
                  <a:latin typeface="Times New Roman" pitchFamily="18" charset="0"/>
                </a:rPr>
                <a:t>G1</a:t>
              </a:r>
              <a:r>
                <a:rPr lang="en-US" altLang="en-US" sz="2000" dirty="0">
                  <a:latin typeface="Times New Roman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928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DCA73A7-D068-462E-AF31-16E42AC349FF}"/>
              </a:ext>
            </a:extLst>
          </p:cNvPr>
          <p:cNvSpPr/>
          <p:nvPr/>
        </p:nvSpPr>
        <p:spPr>
          <a:xfrm>
            <a:off x="-16768" y="2996953"/>
            <a:ext cx="9153525" cy="22322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/>
              <a:t>从第</a:t>
            </a:r>
            <a:r>
              <a:rPr lang="en-US" sz="3600" dirty="0"/>
              <a:t>v0</a:t>
            </a:r>
            <a:r>
              <a:rPr lang="zh-CN" altLang="en-US" sz="3600" dirty="0"/>
              <a:t>出发</a:t>
            </a:r>
            <a:r>
              <a:rPr lang="en-US" altLang="zh-CN" sz="3600" dirty="0"/>
              <a:t>DFS</a:t>
            </a:r>
            <a:r>
              <a:rPr lang="zh-CN" altLang="en-US" sz="3600" dirty="0"/>
              <a:t>图</a:t>
            </a:r>
            <a:r>
              <a:rPr lang="en-US" sz="3600" dirty="0"/>
              <a:t>G，</a:t>
            </a:r>
            <a:r>
              <a:rPr lang="zh-CN" altLang="en-US" sz="3600" dirty="0"/>
              <a:t>查找并输出关节点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8326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void </a:t>
            </a:r>
            <a:r>
              <a:rPr lang="en-US" b="1" dirty="0" err="1">
                <a:solidFill>
                  <a:srgbClr val="C00000"/>
                </a:solidFill>
              </a:rPr>
              <a:t>DFSArticulationPoint</a:t>
            </a:r>
            <a:r>
              <a:rPr lang="en-US" dirty="0"/>
              <a:t>(</a:t>
            </a:r>
            <a:r>
              <a:rPr lang="en-US" dirty="0" err="1"/>
              <a:t>AGraph</a:t>
            </a:r>
            <a:r>
              <a:rPr lang="en-US" dirty="0"/>
              <a:t> *g, int v0 ) { </a:t>
            </a:r>
          </a:p>
          <a:p>
            <a:pPr marL="0" indent="0">
              <a:buNone/>
            </a:pPr>
            <a:r>
              <a:rPr lang="nl-NL" dirty="0">
                <a:solidFill>
                  <a:schemeClr val="accent6">
                    <a:lumMod val="50000"/>
                  </a:schemeClr>
                </a:solidFill>
              </a:rPr>
              <a:t>NodeLink *p; int w,min;</a:t>
            </a:r>
          </a:p>
          <a:p>
            <a:pPr marL="0" indent="0">
              <a:buNone/>
            </a:pPr>
            <a:r>
              <a:rPr lang="en-US" dirty="0"/>
              <a:t>//v0</a:t>
            </a:r>
            <a:r>
              <a:rPr lang="zh-CN" altLang="en-US" dirty="0"/>
              <a:t>是第</a:t>
            </a:r>
            <a:r>
              <a:rPr lang="en-US" dirty="0"/>
              <a:t>count</a:t>
            </a:r>
            <a:r>
              <a:rPr lang="zh-CN" altLang="en-US" dirty="0"/>
              <a:t>个访问的顶点 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visited[v0] </a:t>
            </a:r>
            <a:r>
              <a:rPr lang="en-US" dirty="0"/>
              <a:t>=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min</a:t>
            </a:r>
            <a:r>
              <a:rPr lang="en-US" dirty="0"/>
              <a:t> = </a:t>
            </a:r>
            <a:r>
              <a:rPr lang="en-US" dirty="0">
                <a:solidFill>
                  <a:srgbClr val="0000FF"/>
                </a:solidFill>
              </a:rPr>
              <a:t>++count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for (p=g-&gt;v[v0].</a:t>
            </a:r>
            <a:r>
              <a:rPr lang="en-US" dirty="0" err="1"/>
              <a:t>first;p</a:t>
            </a:r>
            <a:r>
              <a:rPr lang="en-US" dirty="0"/>
              <a:t>!=</a:t>
            </a:r>
            <a:r>
              <a:rPr lang="en-US" dirty="0" err="1"/>
              <a:t>NULL;p</a:t>
            </a:r>
            <a:r>
              <a:rPr lang="en-US" dirty="0"/>
              <a:t>=p-&gt;next) { </a:t>
            </a:r>
          </a:p>
          <a:p>
            <a:pPr marL="0" indent="0">
              <a:buNone/>
            </a:pPr>
            <a:r>
              <a:rPr lang="en-US" dirty="0"/>
              <a:t>		// </a:t>
            </a:r>
            <a:r>
              <a:rPr lang="zh-CN" altLang="en-US" dirty="0"/>
              <a:t>检查</a:t>
            </a:r>
            <a:r>
              <a:rPr lang="en-US" dirty="0"/>
              <a:t>v0</a:t>
            </a:r>
            <a:r>
              <a:rPr lang="zh-CN" altLang="en-US" dirty="0"/>
              <a:t>的每个邻接顶点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altLang="zh-CN" dirty="0"/>
              <a:t>… …</a:t>
            </a:r>
          </a:p>
          <a:p>
            <a:pPr marL="0" indent="0">
              <a:buNone/>
            </a:pPr>
            <a:r>
              <a:rPr lang="en-US" altLang="zh-CN" dirty="0"/>
              <a:t>}//</a:t>
            </a:r>
            <a:r>
              <a:rPr lang="en-US" dirty="0"/>
              <a:t>for</a:t>
            </a:r>
          </a:p>
          <a:p>
            <a:pPr marL="0" indent="0">
              <a:buNone/>
            </a:pPr>
            <a:r>
              <a:rPr lang="en-US" dirty="0"/>
              <a:t>low[v0] = min; //</a:t>
            </a:r>
            <a:r>
              <a:rPr lang="zh-CN" altLang="en-US" dirty="0"/>
              <a:t>求得</a:t>
            </a:r>
            <a:r>
              <a:rPr lang="en-US" altLang="zh-CN" dirty="0"/>
              <a:t>low[v0]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 // </a:t>
            </a:r>
            <a:r>
              <a:rPr lang="en-US" altLang="zh-CN" b="1" dirty="0" err="1">
                <a:solidFill>
                  <a:srgbClr val="C00000"/>
                </a:solidFill>
              </a:rPr>
              <a:t>DFSArticulationPoint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7.11</a:t>
            </a:r>
          </a:p>
        </p:txBody>
      </p:sp>
    </p:spTree>
    <p:extLst>
      <p:ext uri="{BB962C8B-B14F-4D97-AF65-F5344CB8AC3E}">
        <p14:creationId xmlns:p14="http://schemas.microsoft.com/office/powerpoint/2010/main" val="115229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E9DB17F-00AC-46DC-8B60-6255BD302310}"/>
              </a:ext>
            </a:extLst>
          </p:cNvPr>
          <p:cNvSpPr/>
          <p:nvPr/>
        </p:nvSpPr>
        <p:spPr>
          <a:xfrm>
            <a:off x="0" y="4725145"/>
            <a:ext cx="9153525" cy="16611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3879172-463C-46AC-9EFC-901F0087F049}"/>
              </a:ext>
            </a:extLst>
          </p:cNvPr>
          <p:cNvSpPr/>
          <p:nvPr/>
        </p:nvSpPr>
        <p:spPr>
          <a:xfrm>
            <a:off x="-9746" y="1484784"/>
            <a:ext cx="9153525" cy="28803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查找并输出关节点</a:t>
            </a:r>
            <a:endParaRPr 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E9DB17F-00AC-46DC-8B60-6255BD302310}"/>
              </a:ext>
            </a:extLst>
          </p:cNvPr>
          <p:cNvSpPr/>
          <p:nvPr/>
        </p:nvSpPr>
        <p:spPr>
          <a:xfrm>
            <a:off x="0" y="2276872"/>
            <a:ext cx="9153525" cy="432048"/>
          </a:xfrm>
          <a:prstGeom prst="rect">
            <a:avLst/>
          </a:prstGeom>
          <a:solidFill>
            <a:srgbClr val="FFFFCC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E9DB17F-00AC-46DC-8B60-6255BD302310}"/>
              </a:ext>
            </a:extLst>
          </p:cNvPr>
          <p:cNvSpPr/>
          <p:nvPr/>
        </p:nvSpPr>
        <p:spPr>
          <a:xfrm>
            <a:off x="-18464" y="6026279"/>
            <a:ext cx="9171989" cy="360039"/>
          </a:xfrm>
          <a:prstGeom prst="rect">
            <a:avLst/>
          </a:prstGeom>
          <a:solidFill>
            <a:srgbClr val="FFFFCC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w=p-&gt;</a:t>
            </a:r>
            <a:r>
              <a:rPr lang="en-US" dirty="0" err="1"/>
              <a:t>vindex</a:t>
            </a:r>
            <a:r>
              <a:rPr lang="en-US" dirty="0"/>
              <a:t>; // w</a:t>
            </a:r>
            <a:r>
              <a:rPr lang="zh-CN" altLang="en-US" dirty="0"/>
              <a:t>为</a:t>
            </a:r>
            <a:r>
              <a:rPr lang="en-US" dirty="0"/>
              <a:t>v0</a:t>
            </a:r>
            <a:r>
              <a:rPr lang="zh-CN" altLang="en-US" dirty="0"/>
              <a:t>的邻接顶点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if (visited[w] == 0) </a:t>
            </a:r>
            <a:r>
              <a:rPr lang="en-US" b="1" dirty="0">
                <a:solidFill>
                  <a:srgbClr val="7010FC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   //w</a:t>
            </a:r>
            <a:r>
              <a:rPr lang="zh-CN" altLang="en-US" dirty="0"/>
              <a:t>未曾被访问，</a:t>
            </a:r>
            <a:r>
              <a:rPr lang="en-US" altLang="zh-CN" dirty="0"/>
              <a:t>w</a:t>
            </a:r>
            <a:r>
              <a:rPr lang="zh-CN" altLang="en-US" dirty="0"/>
              <a:t>成为深度优先生成树中</a:t>
            </a:r>
            <a:r>
              <a:rPr lang="en-US" dirty="0"/>
              <a:t>v0</a:t>
            </a:r>
            <a:r>
              <a:rPr lang="zh-CN" altLang="en-US" dirty="0"/>
              <a:t>的孩子 </a:t>
            </a:r>
            <a:endParaRPr lang="en-US" altLang="zh-CN" dirty="0"/>
          </a:p>
          <a:p>
            <a:pPr marL="0" indent="0">
              <a:buNone/>
            </a:pPr>
            <a:r>
              <a:rPr lang="en-US" b="1" dirty="0"/>
              <a:t>     </a:t>
            </a:r>
            <a:r>
              <a:rPr lang="en-US" b="1" dirty="0" err="1">
                <a:solidFill>
                  <a:srgbClr val="C00000"/>
                </a:solidFill>
              </a:rPr>
              <a:t>DFSArticulationPoint</a:t>
            </a:r>
            <a:r>
              <a:rPr lang="en-US" b="1" dirty="0">
                <a:solidFill>
                  <a:srgbClr val="C00000"/>
                </a:solidFill>
              </a:rPr>
              <a:t>(g, w)</a:t>
            </a:r>
            <a:r>
              <a:rPr lang="en-US" dirty="0"/>
              <a:t>; // </a:t>
            </a:r>
            <a:r>
              <a:rPr lang="zh-CN" altLang="en-US" dirty="0"/>
              <a:t>返回前求得</a:t>
            </a:r>
            <a:r>
              <a:rPr lang="en-US" dirty="0"/>
              <a:t>low[w] </a:t>
            </a:r>
          </a:p>
          <a:p>
            <a:pPr marL="0" indent="0">
              <a:buNone/>
            </a:pPr>
            <a:r>
              <a:rPr lang="en-US" dirty="0"/>
              <a:t>     if (low[w] &lt; </a:t>
            </a:r>
            <a:r>
              <a:rPr lang="en-US" dirty="0">
                <a:solidFill>
                  <a:srgbClr val="FF9900"/>
                </a:solidFill>
              </a:rPr>
              <a:t>min</a:t>
            </a:r>
            <a:r>
              <a:rPr lang="en-US" dirty="0"/>
              <a:t>) </a:t>
            </a:r>
            <a:r>
              <a:rPr lang="en-US" dirty="0">
                <a:solidFill>
                  <a:srgbClr val="FF9900"/>
                </a:solidFill>
              </a:rPr>
              <a:t>min</a:t>
            </a:r>
            <a:r>
              <a:rPr lang="en-US" dirty="0"/>
              <a:t> = low[w]; </a:t>
            </a:r>
          </a:p>
          <a:p>
            <a:pPr marL="0" indent="0">
              <a:buNone/>
            </a:pPr>
            <a:r>
              <a:rPr lang="en-US" dirty="0"/>
              <a:t>     //</a:t>
            </a:r>
            <a:r>
              <a:rPr lang="zh-CN" altLang="en-US" dirty="0"/>
              <a:t>从子树返回时判断</a:t>
            </a:r>
            <a:r>
              <a:rPr lang="en-US" altLang="zh-CN" dirty="0"/>
              <a:t>v0</a:t>
            </a:r>
            <a:r>
              <a:rPr lang="zh-CN" altLang="en-US" dirty="0"/>
              <a:t>是否是关节点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   if (low[w] &gt;= visited[v0]) </a:t>
            </a:r>
          </a:p>
          <a:p>
            <a:pPr marL="0" indent="0">
              <a:buNone/>
            </a:pPr>
            <a:r>
              <a:rPr lang="en-US" dirty="0"/>
              <a:t>		 // </a:t>
            </a:r>
            <a:r>
              <a:rPr lang="zh-CN" altLang="en-US" dirty="0"/>
              <a:t>输出关节点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err="1"/>
              <a:t>printf</a:t>
            </a:r>
            <a:r>
              <a:rPr lang="en-US" dirty="0"/>
              <a:t>("%c ",g-&gt;v[v0].vertex); 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7010FC"/>
                </a:solidFill>
              </a:rPr>
              <a:t>}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dirty="0"/>
              <a:t>else 	//w</a:t>
            </a:r>
            <a:r>
              <a:rPr lang="zh-CN" altLang="en-US" dirty="0"/>
              <a:t>是回边上的顶点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if (visited[w] &lt; </a:t>
            </a:r>
            <a:r>
              <a:rPr lang="en-US" dirty="0">
                <a:solidFill>
                  <a:srgbClr val="FF9900"/>
                </a:solidFill>
              </a:rPr>
              <a:t>min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	//w</a:t>
            </a:r>
            <a:r>
              <a:rPr lang="zh-CN" altLang="en-US" dirty="0"/>
              <a:t>已被访问，</a:t>
            </a:r>
            <a:r>
              <a:rPr lang="en-US" dirty="0"/>
              <a:t>w</a:t>
            </a:r>
            <a:r>
              <a:rPr lang="zh-CN" altLang="en-US" dirty="0"/>
              <a:t>是</a:t>
            </a:r>
            <a:r>
              <a:rPr lang="en-US" dirty="0"/>
              <a:t>v0</a:t>
            </a:r>
            <a:r>
              <a:rPr lang="zh-CN" altLang="en-US" dirty="0"/>
              <a:t>在生成树上的祖先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FF9900"/>
                </a:solidFill>
              </a:rPr>
              <a:t>min</a:t>
            </a:r>
            <a:r>
              <a:rPr lang="en-US" dirty="0"/>
              <a:t> = visited[w]; </a:t>
            </a:r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11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5.4 </a:t>
            </a:r>
            <a:r>
              <a:rPr lang="zh-CN" altLang="en-US" dirty="0"/>
              <a:t>最小生成树</a:t>
            </a:r>
            <a:r>
              <a:rPr lang="en-US" altLang="zh-CN" dirty="0"/>
              <a:t>(</a:t>
            </a:r>
            <a:r>
              <a:rPr lang="en-US" altLang="en-US" dirty="0"/>
              <a:t>Minimum Spanning Tree, MST) 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3000">
                <a:solidFill>
                  <a:srgbClr val="0000FF"/>
                </a:solidFill>
              </a:rPr>
              <a:t>(</a:t>
            </a:r>
            <a:r>
              <a:rPr lang="zh-CN" altLang="en-US" sz="3000">
                <a:solidFill>
                  <a:srgbClr val="0000FF"/>
                </a:solidFill>
              </a:rPr>
              <a:t>带权连通图的</a:t>
            </a:r>
            <a:r>
              <a:rPr lang="en-US" altLang="zh-CN" sz="3000">
                <a:solidFill>
                  <a:srgbClr val="0000FF"/>
                </a:solidFill>
              </a:rPr>
              <a:t>)</a:t>
            </a:r>
            <a:r>
              <a:rPr lang="zh-CN" altLang="en-US" sz="3000">
                <a:solidFill>
                  <a:srgbClr val="0000FF"/>
                </a:solidFill>
              </a:rPr>
              <a:t>生成树</a:t>
            </a:r>
          </a:p>
          <a:p>
            <a:pPr lvl="1"/>
            <a:r>
              <a:rPr lang="en-US" altLang="zh-CN"/>
              <a:t>Spanning</a:t>
            </a:r>
            <a:endParaRPr lang="en-US" altLang="zh-CN" dirty="0"/>
          </a:p>
          <a:p>
            <a:pPr lvl="2"/>
            <a:r>
              <a:rPr lang="zh-CN" altLang="en-US" sz="2600" dirty="0"/>
              <a:t>覆盖</a:t>
            </a:r>
            <a:r>
              <a:rPr lang="en-US" altLang="zh-CN" sz="2600" dirty="0"/>
              <a:t>G</a:t>
            </a:r>
            <a:r>
              <a:rPr lang="zh-CN" altLang="en-US" sz="2600" dirty="0"/>
              <a:t>中的所有顶点</a:t>
            </a:r>
          </a:p>
          <a:p>
            <a:pPr lvl="1"/>
            <a:r>
              <a:rPr lang="en-US" altLang="zh-CN" dirty="0"/>
              <a:t>Tree</a:t>
            </a:r>
          </a:p>
          <a:p>
            <a:pPr lvl="2"/>
            <a:r>
              <a:rPr lang="zh-CN" altLang="en-US" sz="2600" dirty="0"/>
              <a:t>连通各个顶点但无环</a:t>
            </a:r>
          </a:p>
          <a:p>
            <a:pPr lvl="2"/>
            <a:r>
              <a:rPr lang="zh-CN" altLang="en-US" sz="2600" dirty="0"/>
              <a:t>加边的话，出现单环</a:t>
            </a:r>
          </a:p>
          <a:p>
            <a:pPr lvl="2"/>
            <a:r>
              <a:rPr lang="zh-CN" altLang="en-US" sz="2600" dirty="0"/>
              <a:t>删边的话，各个顶点不连通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Spanning  tree</a:t>
            </a:r>
            <a:r>
              <a:rPr lang="zh-CN" altLang="en-US" dirty="0">
                <a:solidFill>
                  <a:srgbClr val="C00000"/>
                </a:solidFill>
              </a:rPr>
              <a:t>不唯一</a:t>
            </a:r>
          </a:p>
          <a:p>
            <a:r>
              <a:rPr lang="zh-CN" altLang="en-US" sz="3000" dirty="0">
                <a:solidFill>
                  <a:srgbClr val="0000FF"/>
                </a:solidFill>
              </a:rPr>
              <a:t>最小生成树：</a:t>
            </a:r>
            <a:r>
              <a:rPr lang="zh-CN" altLang="en-US" sz="3000" dirty="0"/>
              <a:t>带权连通图</a:t>
            </a:r>
            <a:r>
              <a:rPr lang="en-US" altLang="zh-CN" sz="3000" dirty="0"/>
              <a:t>G</a:t>
            </a:r>
            <a:r>
              <a:rPr lang="zh-CN" altLang="en-US" sz="3000" dirty="0"/>
              <a:t>上的最小代价生成树</a:t>
            </a:r>
            <a:r>
              <a:rPr lang="en-US" altLang="zh-CN" sz="3000" dirty="0"/>
              <a:t>(Minimum Cost Spanning Tree)</a:t>
            </a:r>
          </a:p>
          <a:p>
            <a:pPr lvl="1"/>
            <a:r>
              <a:rPr lang="en-US" altLang="zh-CN" dirty="0"/>
              <a:t>Minimum Cost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600" dirty="0"/>
              <a:t>生成树的</a:t>
            </a:r>
            <a:r>
              <a:rPr lang="zh-CN" altLang="en-US" sz="2600"/>
              <a:t>代价：生成</a:t>
            </a:r>
            <a:r>
              <a:rPr lang="zh-CN" altLang="en-US" sz="2600" dirty="0"/>
              <a:t>树中所有边的权值</a:t>
            </a:r>
            <a:r>
              <a:rPr lang="en-US" altLang="zh-CN" sz="2600" dirty="0"/>
              <a:t>(</a:t>
            </a:r>
            <a:r>
              <a:rPr lang="zh-CN" altLang="en-US" sz="2600" dirty="0"/>
              <a:t>每条边上的权均为大于零的实数</a:t>
            </a:r>
            <a:r>
              <a:rPr lang="en-US" altLang="zh-CN" sz="2600" dirty="0"/>
              <a:t>)</a:t>
            </a:r>
            <a:r>
              <a:rPr lang="zh-CN" altLang="en-US" sz="2600" dirty="0"/>
              <a:t>之和称为生成树的代价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2600" dirty="0"/>
              <a:t>生成树各边权重之和最小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Minimum Cost Spanning Tree</a:t>
            </a:r>
            <a:r>
              <a:rPr lang="zh-CN" altLang="en-US" dirty="0">
                <a:solidFill>
                  <a:srgbClr val="C00000"/>
                </a:solidFill>
              </a:rPr>
              <a:t>不唯一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563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最小生成树的应用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通信网的设计：假设要在 </a:t>
            </a:r>
            <a:r>
              <a:rPr lang="en-US" altLang="zh-CN" dirty="0"/>
              <a:t>n </a:t>
            </a:r>
            <a:r>
              <a:rPr lang="zh-CN" altLang="en-US" dirty="0"/>
              <a:t>个城市之间建立通信联络网，那么：</a:t>
            </a:r>
            <a:endParaRPr lang="en-US" altLang="zh-CN" dirty="0"/>
          </a:p>
          <a:p>
            <a:pPr lvl="1"/>
            <a:r>
              <a:rPr lang="en-US" altLang="en-US" dirty="0"/>
              <a:t>n</a:t>
            </a:r>
            <a:r>
              <a:rPr lang="zh-CN" altLang="en-US" dirty="0"/>
              <a:t>个城市之间最多可以建</a:t>
            </a:r>
            <a:r>
              <a:rPr lang="en-US" altLang="en-US" dirty="0"/>
              <a:t>n</a:t>
            </a:r>
            <a:r>
              <a:rPr lang="en-US" altLang="en-US" dirty="0">
                <a:sym typeface="Symbol" pitchFamily="18" charset="2"/>
              </a:rPr>
              <a:t></a:t>
            </a:r>
            <a:r>
              <a:rPr lang="en-US" altLang="en-US" dirty="0"/>
              <a:t>(n-1)/2</a:t>
            </a:r>
            <a:r>
              <a:rPr lang="zh-CN" altLang="en-US" dirty="0"/>
              <a:t>条线路</a:t>
            </a:r>
            <a:endParaRPr lang="en-US" altLang="zh-CN" dirty="0"/>
          </a:p>
          <a:p>
            <a:pPr lvl="1"/>
            <a:r>
              <a:rPr lang="zh-CN" altLang="en-US" dirty="0"/>
              <a:t>而连通 </a:t>
            </a:r>
            <a:r>
              <a:rPr lang="en-US" altLang="zh-CN" dirty="0"/>
              <a:t>n </a:t>
            </a:r>
            <a:r>
              <a:rPr lang="zh-CN" altLang="en-US" dirty="0"/>
              <a:t>个城市只需要修建 </a:t>
            </a:r>
            <a:r>
              <a:rPr lang="en-US" altLang="zh-CN" dirty="0"/>
              <a:t>n-1</a:t>
            </a:r>
            <a:r>
              <a:rPr lang="zh-CN" altLang="en-US" dirty="0"/>
              <a:t>条线路</a:t>
            </a:r>
            <a:endParaRPr lang="en-US" altLang="zh-CN" dirty="0"/>
          </a:p>
          <a:p>
            <a:pPr lvl="1"/>
            <a:r>
              <a:rPr lang="zh-CN" altLang="en-US" dirty="0"/>
              <a:t>如何在最节省经费的前提下建立这个通讯网？</a:t>
            </a:r>
          </a:p>
          <a:p>
            <a:r>
              <a:rPr lang="zh-CN" altLang="en-US" dirty="0"/>
              <a:t>问题建模：</a:t>
            </a:r>
            <a:endParaRPr lang="en-US" altLang="zh-CN" dirty="0"/>
          </a:p>
          <a:p>
            <a:pPr lvl="1"/>
            <a:r>
              <a:rPr lang="zh-CN" altLang="en-US" dirty="0"/>
              <a:t>以图的顶点表示城市，边表示两个城市之间的通信线路，边的权值表示建造通信线路的费用</a:t>
            </a:r>
            <a:endParaRPr lang="en-US" altLang="zh-CN" dirty="0"/>
          </a:p>
          <a:p>
            <a:pPr lvl="1"/>
            <a:r>
              <a:rPr lang="zh-CN" altLang="en-US" dirty="0"/>
              <a:t>选择其中的</a:t>
            </a:r>
            <a:r>
              <a:rPr lang="en-US" altLang="en-US" dirty="0"/>
              <a:t>n-1</a:t>
            </a:r>
            <a:r>
              <a:rPr lang="zh-CN" altLang="en-US" dirty="0"/>
              <a:t>条边，使总的建造费用最低的问题就是在该图上构造最小生成树</a:t>
            </a:r>
            <a:endParaRPr lang="en-US" altLang="zh-CN" dirty="0"/>
          </a:p>
          <a:p>
            <a:r>
              <a:rPr lang="en-US" altLang="zh-CN" dirty="0"/>
              <a:t>Steiner MST</a:t>
            </a:r>
            <a:r>
              <a:rPr lang="zh-CN" altLang="en-US" dirty="0"/>
              <a:t>：有三个点，寻找一个点使得由该点连接这三个点的距离之和最小</a:t>
            </a:r>
            <a:r>
              <a:rPr lang="en-US" altLang="en-US" dirty="0"/>
              <a:t> 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77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MST</a:t>
            </a:r>
            <a:r>
              <a:rPr lang="zh-CN" altLang="en-US" dirty="0"/>
              <a:t>的暴力求解法</a:t>
            </a:r>
            <a:r>
              <a:rPr lang="en-US" altLang="zh-CN" dirty="0"/>
              <a:t>(Brute force solution)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</a:rPr>
              <a:t>枚举</a:t>
            </a:r>
            <a:r>
              <a:rPr lang="zh-CN" altLang="en-US" dirty="0"/>
              <a:t>出图</a:t>
            </a:r>
            <a:r>
              <a:rPr lang="en-US" altLang="zh-CN" dirty="0"/>
              <a:t>G</a:t>
            </a:r>
            <a:r>
              <a:rPr lang="zh-CN" altLang="en-US" dirty="0"/>
              <a:t>的所有生成树，从中找出代价最小的生成树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个顶点组成的图，可能有多少棵生成树？</a:t>
            </a:r>
            <a:endParaRPr lang="en-US" altLang="zh-CN" dirty="0"/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棵，</a:t>
            </a:r>
            <a:r>
              <a:rPr lang="en-US" altLang="zh-CN" dirty="0"/>
              <a:t>N=1</a:t>
            </a:r>
          </a:p>
          <a:p>
            <a:pPr lvl="1"/>
            <a:r>
              <a:rPr lang="en-US" altLang="zh-CN" dirty="0"/>
              <a:t>1</a:t>
            </a:r>
            <a:r>
              <a:rPr lang="zh-CN" altLang="en-US" dirty="0"/>
              <a:t>棵， </a:t>
            </a:r>
            <a:r>
              <a:rPr lang="en-US" altLang="zh-CN" dirty="0"/>
              <a:t>N=2</a:t>
            </a:r>
          </a:p>
          <a:p>
            <a:pPr lvl="1"/>
            <a:r>
              <a:rPr lang="en-US" altLang="zh-CN" dirty="0">
                <a:solidFill>
                  <a:srgbClr val="7030A0"/>
                </a:solidFill>
              </a:rPr>
              <a:t>3</a:t>
            </a:r>
            <a:r>
              <a:rPr lang="zh-CN" altLang="en-US" dirty="0">
                <a:solidFill>
                  <a:srgbClr val="7030A0"/>
                </a:solidFill>
              </a:rPr>
              <a:t>棵， </a:t>
            </a:r>
            <a:r>
              <a:rPr lang="en-US" altLang="zh-CN" dirty="0">
                <a:solidFill>
                  <a:srgbClr val="7030A0"/>
                </a:solidFill>
              </a:rPr>
              <a:t>N=3</a:t>
            </a:r>
          </a:p>
          <a:p>
            <a:pPr lvl="1"/>
            <a:r>
              <a:rPr lang="en-US" altLang="zh-CN" dirty="0"/>
              <a:t>16</a:t>
            </a:r>
            <a:r>
              <a:rPr lang="zh-CN" altLang="en-US" dirty="0"/>
              <a:t>棵， </a:t>
            </a:r>
            <a:r>
              <a:rPr lang="en-US" altLang="zh-CN" dirty="0"/>
              <a:t>N=4</a:t>
            </a:r>
          </a:p>
          <a:p>
            <a:r>
              <a:rPr lang="en-US" altLang="zh-CN" dirty="0"/>
              <a:t>Cayley</a:t>
            </a:r>
            <a:r>
              <a:rPr lang="zh-CN" altLang="en-US" dirty="0"/>
              <a:t>定理：连接</a:t>
            </a:r>
            <a:r>
              <a:rPr lang="en-US" altLang="zh-CN" dirty="0"/>
              <a:t>n</a:t>
            </a:r>
            <a:r>
              <a:rPr lang="zh-CN" altLang="en-US" dirty="0"/>
              <a:t>个互异顶点的树有</a:t>
            </a:r>
            <a:r>
              <a:rPr lang="en-US" altLang="zh-CN" dirty="0"/>
              <a:t>n</a:t>
            </a:r>
            <a:r>
              <a:rPr lang="en-US" altLang="zh-CN" baseline="30000" dirty="0"/>
              <a:t>n-2</a:t>
            </a:r>
            <a:r>
              <a:rPr lang="zh-CN" altLang="en-US" dirty="0"/>
              <a:t>棵；或等价地说，</a:t>
            </a:r>
            <a:r>
              <a:rPr lang="en-US" altLang="zh-CN" dirty="0"/>
              <a:t>n</a:t>
            </a:r>
            <a:r>
              <a:rPr lang="zh-CN" altLang="en-US" dirty="0"/>
              <a:t>阶完全图，记作</a:t>
            </a:r>
            <a:r>
              <a:rPr lang="en-US" altLang="zh-CN" dirty="0" err="1"/>
              <a:t>K</a:t>
            </a:r>
            <a:r>
              <a:rPr lang="en-US" altLang="zh-CN" baseline="30000" dirty="0" err="1"/>
              <a:t>n</a:t>
            </a:r>
            <a:r>
              <a:rPr lang="en-US" altLang="zh-CN" dirty="0"/>
              <a:t>(n&gt;=1)</a:t>
            </a:r>
            <a:r>
              <a:rPr lang="zh-CN" altLang="en-US" dirty="0"/>
              <a:t>，有</a:t>
            </a:r>
            <a:r>
              <a:rPr lang="en-US" altLang="zh-CN" dirty="0"/>
              <a:t>n</a:t>
            </a:r>
            <a:r>
              <a:rPr lang="en-US" altLang="zh-CN" baseline="30000" dirty="0"/>
              <a:t>n-2</a:t>
            </a:r>
            <a:r>
              <a:rPr lang="zh-CN" altLang="en-US" dirty="0"/>
              <a:t>棵生成树</a:t>
            </a:r>
            <a:endParaRPr lang="en-US" altLang="zh-CN" dirty="0"/>
          </a:p>
          <a:p>
            <a:r>
              <a:rPr lang="zh-CN" altLang="en-US" dirty="0"/>
              <a:t>暴力求解法行不通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106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 构造最小生成树的基本原则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908720"/>
            <a:ext cx="8435280" cy="5832648"/>
          </a:xfrm>
        </p:spPr>
        <p:txBody>
          <a:bodyPr/>
          <a:lstStyle/>
          <a:p>
            <a:r>
              <a:rPr lang="zh-CN" altLang="en-US" dirty="0"/>
              <a:t>构成最小生成树</a:t>
            </a:r>
            <a:endParaRPr lang="en-US" altLang="zh-CN" dirty="0"/>
          </a:p>
          <a:p>
            <a:pPr lvl="1"/>
            <a:r>
              <a:rPr lang="zh-CN" altLang="en-US" sz="3200" b="1" dirty="0">
                <a:solidFill>
                  <a:srgbClr val="C00000"/>
                </a:solidFill>
              </a:rPr>
              <a:t>尽可能</a:t>
            </a:r>
            <a:r>
              <a:rPr lang="zh-CN" altLang="en-US" sz="3200" b="1" dirty="0">
                <a:solidFill>
                  <a:srgbClr val="0000FF"/>
                </a:solidFill>
              </a:rPr>
              <a:t>选取权值最小的边</a:t>
            </a:r>
            <a:endParaRPr lang="en-US" altLang="zh-CN" sz="3200" dirty="0"/>
          </a:p>
          <a:p>
            <a:pPr lvl="1"/>
            <a:r>
              <a:rPr lang="zh-CN" altLang="en-US" sz="3200" dirty="0"/>
              <a:t>但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不能构成回路</a:t>
            </a:r>
            <a:endParaRPr lang="zh-CN" altLang="en-US" sz="3200" dirty="0"/>
          </a:p>
          <a:p>
            <a:pPr lvl="1"/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总共选择</a:t>
            </a:r>
            <a:r>
              <a:rPr lang="en-US" altLang="en-US" sz="3200" b="1" dirty="0">
                <a:solidFill>
                  <a:schemeClr val="accent6">
                    <a:lumMod val="50000"/>
                  </a:schemeClr>
                </a:solidFill>
              </a:rPr>
              <a:t>n-1</a:t>
            </a:r>
            <a:r>
              <a:rPr lang="zh-CN" altLang="en-US" sz="3200" b="1" dirty="0">
                <a:solidFill>
                  <a:schemeClr val="accent6">
                    <a:lumMod val="50000"/>
                  </a:schemeClr>
                </a:solidFill>
              </a:rPr>
              <a:t>条边</a:t>
            </a:r>
            <a:endParaRPr lang="en-US" altLang="zh-CN" sz="3200" dirty="0"/>
          </a:p>
          <a:p>
            <a:endParaRPr lang="en-US" altLang="zh-CN" dirty="0"/>
          </a:p>
          <a:p>
            <a:r>
              <a:rPr lang="zh-CN" altLang="en-US" dirty="0"/>
              <a:t>算法一：</a:t>
            </a:r>
            <a:r>
              <a:rPr lang="en-US" altLang="zh-CN" dirty="0"/>
              <a:t>Prim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逐步添加结点</a:t>
            </a:r>
            <a:r>
              <a:rPr lang="en-US" altLang="zh-CN" dirty="0"/>
              <a:t>w</a:t>
            </a:r>
          </a:p>
          <a:p>
            <a:r>
              <a:rPr lang="zh-CN" altLang="en-US" dirty="0"/>
              <a:t>算法二：</a:t>
            </a:r>
            <a:r>
              <a:rPr lang="en-US" altLang="en-US" dirty="0"/>
              <a:t>Kruskal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逐步添加边</a:t>
            </a:r>
            <a:endParaRPr lang="en-US" altLang="zh-CN" dirty="0"/>
          </a:p>
          <a:p>
            <a:endParaRPr lang="en-US" altLang="zh-CN" b="1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8162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</a:t>
            </a:r>
            <a:r>
              <a:rPr lang="zh-CN" altLang="en-US" dirty="0"/>
              <a:t>的特性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300" dirty="0">
                <a:ea typeface="宋体" panose="02010600030101010101" pitchFamily="2" charset="-122"/>
              </a:rPr>
              <a:t>设</a:t>
            </a:r>
            <a:r>
              <a:rPr lang="en-US" altLang="en-US" sz="3300" dirty="0">
                <a:ea typeface="宋体" panose="02010600030101010101" pitchFamily="2" charset="-122"/>
              </a:rPr>
              <a:t>G = (V, E)</a:t>
            </a:r>
            <a:r>
              <a:rPr lang="zh-CN" altLang="en-US" sz="3300" dirty="0">
                <a:ea typeface="宋体" panose="02010600030101010101" pitchFamily="2" charset="-122"/>
              </a:rPr>
              <a:t>是一个带权连通图，</a:t>
            </a:r>
            <a:r>
              <a:rPr lang="en-US" altLang="en-US" sz="3300" b="1" dirty="0">
                <a:solidFill>
                  <a:srgbClr val="C00000"/>
                </a:solidFill>
                <a:ea typeface="宋体" panose="02010600030101010101" pitchFamily="2" charset="-122"/>
              </a:rPr>
              <a:t>U</a:t>
            </a:r>
            <a:r>
              <a:rPr lang="zh-CN" altLang="en-US" sz="3300" dirty="0">
                <a:ea typeface="宋体" panose="02010600030101010101" pitchFamily="2" charset="-122"/>
              </a:rPr>
              <a:t>是顶点集</a:t>
            </a:r>
            <a:r>
              <a:rPr lang="en-US" altLang="en-US" sz="3300" dirty="0">
                <a:ea typeface="宋体" panose="02010600030101010101" pitchFamily="2" charset="-122"/>
              </a:rPr>
              <a:t>V</a:t>
            </a:r>
            <a:r>
              <a:rPr lang="zh-CN" altLang="en-US" sz="3300" dirty="0">
                <a:ea typeface="宋体" panose="02010600030101010101" pitchFamily="2" charset="-122"/>
              </a:rPr>
              <a:t>的一个非空子集。若</a:t>
            </a:r>
            <a:r>
              <a:rPr lang="en-US" altLang="en-US" sz="3300" dirty="0" err="1">
                <a:ea typeface="宋体" panose="02010600030101010101" pitchFamily="2" charset="-122"/>
              </a:rPr>
              <a:t>u∈U</a:t>
            </a:r>
            <a:r>
              <a:rPr lang="en-US" altLang="en-US" sz="3300" dirty="0">
                <a:ea typeface="宋体" panose="02010600030101010101" pitchFamily="2" charset="-122"/>
              </a:rPr>
              <a:t> </a:t>
            </a:r>
            <a:r>
              <a:rPr lang="zh-CN" altLang="en-US" sz="3300" dirty="0">
                <a:ea typeface="宋体" panose="02010600030101010101" pitchFamily="2" charset="-122"/>
              </a:rPr>
              <a:t>，</a:t>
            </a:r>
            <a:r>
              <a:rPr lang="en-US" altLang="en-US" sz="3300" dirty="0" err="1">
                <a:ea typeface="宋体" panose="02010600030101010101" pitchFamily="2" charset="-122"/>
              </a:rPr>
              <a:t>v∈V-U</a:t>
            </a:r>
            <a:r>
              <a:rPr lang="zh-CN" altLang="en-US" sz="3300" dirty="0">
                <a:ea typeface="宋体" panose="02010600030101010101" pitchFamily="2" charset="-122"/>
              </a:rPr>
              <a:t>，且</a:t>
            </a:r>
            <a:r>
              <a:rPr lang="en-US" altLang="en-US" sz="3300" b="1" dirty="0">
                <a:solidFill>
                  <a:srgbClr val="0000FF"/>
                </a:solidFill>
                <a:ea typeface="宋体" panose="02010600030101010101" pitchFamily="2" charset="-122"/>
              </a:rPr>
              <a:t>(u, v)</a:t>
            </a:r>
            <a:r>
              <a:rPr lang="zh-CN" altLang="en-US" sz="3300" dirty="0">
                <a:ea typeface="宋体" panose="02010600030101010101" pitchFamily="2" charset="-122"/>
              </a:rPr>
              <a:t>是</a:t>
            </a:r>
            <a:r>
              <a:rPr lang="en-US" altLang="en-US" sz="3300" b="1" dirty="0">
                <a:solidFill>
                  <a:srgbClr val="C00000"/>
                </a:solidFill>
                <a:ea typeface="宋体" panose="02010600030101010101" pitchFamily="2" charset="-122"/>
              </a:rPr>
              <a:t>U</a:t>
            </a:r>
            <a:r>
              <a:rPr lang="zh-CN" altLang="en-US" sz="3300" b="1" dirty="0">
                <a:solidFill>
                  <a:srgbClr val="C00000"/>
                </a:solidFill>
                <a:ea typeface="宋体" panose="02010600030101010101" pitchFamily="2" charset="-122"/>
              </a:rPr>
              <a:t>中顶点</a:t>
            </a:r>
            <a:r>
              <a:rPr lang="zh-CN" altLang="en-US" sz="3300" dirty="0">
                <a:ea typeface="宋体" panose="02010600030101010101" pitchFamily="2" charset="-122"/>
              </a:rPr>
              <a:t>到</a:t>
            </a:r>
            <a:r>
              <a:rPr lang="en-US" altLang="en-US" sz="3300" b="1" dirty="0">
                <a:solidFill>
                  <a:srgbClr val="C00000"/>
                </a:solidFill>
                <a:ea typeface="宋体" panose="02010600030101010101" pitchFamily="2" charset="-122"/>
              </a:rPr>
              <a:t>V-U</a:t>
            </a:r>
            <a:r>
              <a:rPr lang="zh-CN" altLang="en-US" sz="3300" b="1" dirty="0">
                <a:solidFill>
                  <a:srgbClr val="C00000"/>
                </a:solidFill>
                <a:ea typeface="宋体" panose="02010600030101010101" pitchFamily="2" charset="-122"/>
              </a:rPr>
              <a:t>中顶点</a:t>
            </a:r>
            <a:r>
              <a:rPr lang="zh-CN" altLang="en-US" sz="3300" b="1" dirty="0">
                <a:ea typeface="宋体" panose="02010600030101010101" pitchFamily="2" charset="-122"/>
              </a:rPr>
              <a:t>之间</a:t>
            </a:r>
            <a:r>
              <a:rPr lang="zh-CN" altLang="en-US" sz="3300" b="1" dirty="0">
                <a:solidFill>
                  <a:srgbClr val="0000FF"/>
                </a:solidFill>
                <a:ea typeface="宋体" panose="02010600030101010101" pitchFamily="2" charset="-122"/>
              </a:rPr>
              <a:t>权值最小的边</a:t>
            </a:r>
            <a:r>
              <a:rPr lang="zh-CN" altLang="en-US" sz="3300" dirty="0">
                <a:ea typeface="宋体" panose="02010600030101010101" pitchFamily="2" charset="-122"/>
              </a:rPr>
              <a:t>，则</a:t>
            </a:r>
            <a:r>
              <a:rPr lang="zh-CN" altLang="en-US" sz="3300" b="1" dirty="0">
                <a:solidFill>
                  <a:srgbClr val="0000FF"/>
                </a:solidFill>
                <a:ea typeface="宋体" panose="02010600030101010101" pitchFamily="2" charset="-122"/>
              </a:rPr>
              <a:t>必定存在一棵包含边</a:t>
            </a:r>
            <a:r>
              <a:rPr lang="en-US" altLang="en-US" sz="3300" b="1" dirty="0">
                <a:solidFill>
                  <a:srgbClr val="0000FF"/>
                </a:solidFill>
                <a:ea typeface="宋体" panose="02010600030101010101" pitchFamily="2" charset="-122"/>
              </a:rPr>
              <a:t>(u, v)</a:t>
            </a:r>
            <a:r>
              <a:rPr lang="zh-CN" altLang="en-US" sz="3300" b="1" dirty="0">
                <a:solidFill>
                  <a:srgbClr val="0000FF"/>
                </a:solidFill>
                <a:ea typeface="宋体" panose="02010600030101010101" pitchFamily="2" charset="-122"/>
              </a:rPr>
              <a:t>的最小生成树</a:t>
            </a:r>
            <a:endParaRPr lang="en-US" altLang="zh-CN" sz="33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r>
              <a:rPr lang="zh-CN" altLang="en-US" sz="3300" dirty="0">
                <a:ea typeface="宋体" panose="02010600030101010101" pitchFamily="2" charset="-122"/>
              </a:rPr>
              <a:t>证明： 用</a:t>
            </a:r>
            <a:r>
              <a:rPr lang="zh-CN" altLang="en-US" sz="3300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反证法</a:t>
            </a:r>
            <a:r>
              <a:rPr lang="zh-CN" altLang="en-US" sz="3300" dirty="0">
                <a:ea typeface="宋体" panose="02010600030101010101" pitchFamily="2" charset="-122"/>
              </a:rPr>
              <a:t>证明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3300" b="1" dirty="0">
                <a:solidFill>
                  <a:srgbClr val="7030A0"/>
                </a:solidFill>
                <a:ea typeface="宋体" panose="02010600030101010101" pitchFamily="2" charset="-122"/>
              </a:rPr>
              <a:t>设图</a:t>
            </a:r>
            <a:r>
              <a:rPr lang="en-US" altLang="en-US" sz="3300" b="1" dirty="0">
                <a:solidFill>
                  <a:srgbClr val="7030A0"/>
                </a:solidFill>
                <a:ea typeface="宋体" panose="02010600030101010101" pitchFamily="2" charset="-122"/>
              </a:rPr>
              <a:t>G</a:t>
            </a:r>
            <a:r>
              <a:rPr lang="zh-CN" altLang="en-US" sz="3300" b="1" dirty="0">
                <a:solidFill>
                  <a:srgbClr val="7030A0"/>
                </a:solidFill>
                <a:ea typeface="宋体" panose="02010600030101010101" pitchFamily="2" charset="-122"/>
              </a:rPr>
              <a:t>的任何一棵最小生成树都不包含边</a:t>
            </a:r>
            <a:r>
              <a:rPr lang="en-US" altLang="en-US" sz="3300" b="1" dirty="0">
                <a:solidFill>
                  <a:srgbClr val="7030A0"/>
                </a:solidFill>
                <a:ea typeface="宋体" panose="02010600030101010101" pitchFamily="2" charset="-122"/>
              </a:rPr>
              <a:t>(</a:t>
            </a:r>
            <a:r>
              <a:rPr lang="en-US" altLang="en-US" sz="3300" b="1" dirty="0" err="1">
                <a:solidFill>
                  <a:srgbClr val="7030A0"/>
                </a:solidFill>
                <a:ea typeface="宋体" panose="02010600030101010101" pitchFamily="2" charset="-122"/>
              </a:rPr>
              <a:t>u,v</a:t>
            </a:r>
            <a:r>
              <a:rPr lang="en-US" altLang="en-US" sz="3300" b="1" dirty="0">
                <a:solidFill>
                  <a:srgbClr val="7030A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3300" dirty="0">
                <a:ea typeface="宋体" panose="02010600030101010101" pitchFamily="2" charset="-122"/>
              </a:rPr>
              <a:t>。设</a:t>
            </a:r>
            <a:r>
              <a:rPr lang="en-US" altLang="en-US" sz="3300" dirty="0">
                <a:ea typeface="宋体" panose="02010600030101010101" pitchFamily="2" charset="-122"/>
              </a:rPr>
              <a:t>T</a:t>
            </a:r>
            <a:r>
              <a:rPr lang="zh-CN" altLang="en-US" sz="3300" dirty="0">
                <a:ea typeface="宋体" panose="02010600030101010101" pitchFamily="2" charset="-122"/>
              </a:rPr>
              <a:t>是</a:t>
            </a:r>
            <a:r>
              <a:rPr lang="en-US" altLang="en-US" sz="3300" dirty="0">
                <a:ea typeface="宋体" panose="02010600030101010101" pitchFamily="2" charset="-122"/>
              </a:rPr>
              <a:t>G</a:t>
            </a:r>
            <a:r>
              <a:rPr lang="zh-CN" altLang="en-US" sz="3300" dirty="0">
                <a:ea typeface="宋体" panose="02010600030101010101" pitchFamily="2" charset="-122"/>
              </a:rPr>
              <a:t>的一棵生成树，则</a:t>
            </a:r>
            <a:r>
              <a:rPr lang="en-US" altLang="en-US" sz="3300" dirty="0">
                <a:ea typeface="宋体" panose="02010600030101010101" pitchFamily="2" charset="-122"/>
              </a:rPr>
              <a:t>T</a:t>
            </a:r>
            <a:r>
              <a:rPr lang="zh-CN" altLang="en-US" sz="3300" dirty="0">
                <a:ea typeface="宋体" panose="02010600030101010101" pitchFamily="2" charset="-122"/>
              </a:rPr>
              <a:t>是连通的，从</a:t>
            </a:r>
            <a:r>
              <a:rPr lang="en-US" altLang="en-US" sz="3300" dirty="0">
                <a:ea typeface="宋体" panose="02010600030101010101" pitchFamily="2" charset="-122"/>
              </a:rPr>
              <a:t>u</a:t>
            </a:r>
            <a:r>
              <a:rPr lang="zh-CN" altLang="en-US" sz="3300" dirty="0">
                <a:ea typeface="宋体" panose="02010600030101010101" pitchFamily="2" charset="-122"/>
              </a:rPr>
              <a:t>到</a:t>
            </a:r>
            <a:r>
              <a:rPr lang="en-US" altLang="en-US" sz="3300" dirty="0">
                <a:ea typeface="宋体" panose="02010600030101010101" pitchFamily="2" charset="-122"/>
              </a:rPr>
              <a:t>v</a:t>
            </a:r>
            <a:r>
              <a:rPr lang="zh-CN" altLang="en-US" sz="3300" dirty="0">
                <a:ea typeface="宋体" panose="02010600030101010101" pitchFamily="2" charset="-122"/>
              </a:rPr>
              <a:t>必有一条路径</a:t>
            </a:r>
            <a:r>
              <a:rPr lang="en-US" altLang="en-US" sz="3300" dirty="0">
                <a:ea typeface="宋体" panose="02010600030101010101" pitchFamily="2" charset="-122"/>
              </a:rPr>
              <a:t>(u,…,v)</a:t>
            </a:r>
            <a:r>
              <a:rPr lang="zh-CN" altLang="en-US" sz="3300" dirty="0">
                <a:ea typeface="宋体" panose="02010600030101010101" pitchFamily="2" charset="-122"/>
              </a:rPr>
              <a:t>，当将边</a:t>
            </a:r>
            <a:r>
              <a:rPr lang="en-US" altLang="en-US" sz="3300" dirty="0">
                <a:ea typeface="宋体" panose="02010600030101010101" pitchFamily="2" charset="-122"/>
              </a:rPr>
              <a:t>(</a:t>
            </a:r>
            <a:r>
              <a:rPr lang="en-US" altLang="en-US" sz="3300" dirty="0" err="1">
                <a:ea typeface="宋体" panose="02010600030101010101" pitchFamily="2" charset="-122"/>
              </a:rPr>
              <a:t>u,v</a:t>
            </a:r>
            <a:r>
              <a:rPr lang="en-US" altLang="en-US" sz="3300" dirty="0">
                <a:ea typeface="宋体" panose="02010600030101010101" pitchFamily="2" charset="-122"/>
              </a:rPr>
              <a:t>)</a:t>
            </a:r>
            <a:r>
              <a:rPr lang="zh-CN" altLang="en-US" sz="3300" dirty="0">
                <a:ea typeface="宋体" panose="02010600030101010101" pitchFamily="2" charset="-122"/>
              </a:rPr>
              <a:t>加入到</a:t>
            </a:r>
            <a:r>
              <a:rPr lang="en-US" altLang="en-US" sz="3300" dirty="0">
                <a:ea typeface="宋体" panose="02010600030101010101" pitchFamily="2" charset="-122"/>
              </a:rPr>
              <a:t>T</a:t>
            </a:r>
            <a:r>
              <a:rPr lang="zh-CN" altLang="en-US" sz="3300" dirty="0">
                <a:ea typeface="宋体" panose="02010600030101010101" pitchFamily="2" charset="-122"/>
              </a:rPr>
              <a:t>中时就构成了回路。则</a:t>
            </a:r>
            <a:r>
              <a:rPr lang="zh-CN" altLang="en-US" sz="3400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路径</a:t>
            </a:r>
            <a:r>
              <a:rPr lang="en-US" altLang="en-US" sz="3400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(u, …,v)</a:t>
            </a:r>
            <a:r>
              <a:rPr lang="zh-CN" altLang="en-US" sz="3400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中必有一条边</a:t>
            </a:r>
            <a:r>
              <a:rPr lang="en-US" altLang="en-US" sz="3400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(</a:t>
            </a:r>
            <a:r>
              <a:rPr lang="en-US" altLang="en-US" sz="3400" b="1" dirty="0" err="1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u’,v</a:t>
            </a:r>
            <a:r>
              <a:rPr lang="en-US" altLang="en-US" sz="3400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’) </a:t>
            </a:r>
            <a:r>
              <a:rPr lang="zh-CN" altLang="en-US" sz="3400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，满足</a:t>
            </a:r>
            <a:r>
              <a:rPr lang="en-US" altLang="en-US" sz="3400" b="1" dirty="0" err="1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u’∈U</a:t>
            </a:r>
            <a:r>
              <a:rPr lang="en-US" altLang="en-US" sz="3400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zh-CN" altLang="en-US" sz="3400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，</a:t>
            </a:r>
            <a:r>
              <a:rPr lang="en-US" altLang="en-US" sz="3400" b="1" dirty="0" err="1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v’∈V-U</a:t>
            </a:r>
            <a:r>
              <a:rPr lang="en-US" altLang="en-US" sz="3400" b="1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 </a:t>
            </a:r>
            <a:r>
              <a:rPr lang="zh-CN" altLang="en-US" sz="3300" dirty="0">
                <a:ea typeface="宋体" panose="02010600030101010101" pitchFamily="2" charset="-122"/>
              </a:rPr>
              <a:t>。删去边</a:t>
            </a:r>
            <a:r>
              <a:rPr lang="en-US" altLang="en-US" sz="3300" dirty="0">
                <a:ea typeface="宋体" panose="02010600030101010101" pitchFamily="2" charset="-122"/>
              </a:rPr>
              <a:t>(</a:t>
            </a:r>
            <a:r>
              <a:rPr lang="en-US" altLang="en-US" sz="3300" dirty="0" err="1">
                <a:ea typeface="宋体" panose="02010600030101010101" pitchFamily="2" charset="-122"/>
              </a:rPr>
              <a:t>u’,v</a:t>
            </a:r>
            <a:r>
              <a:rPr lang="en-US" altLang="en-US" sz="3300" dirty="0">
                <a:ea typeface="宋体" panose="02010600030101010101" pitchFamily="2" charset="-122"/>
              </a:rPr>
              <a:t>’) </a:t>
            </a:r>
            <a:r>
              <a:rPr lang="zh-CN" altLang="en-US" sz="3300" dirty="0">
                <a:ea typeface="宋体" panose="02010600030101010101" pitchFamily="2" charset="-122"/>
              </a:rPr>
              <a:t>便可消除回路，同时得到另一棵生成树</a:t>
            </a:r>
            <a:r>
              <a:rPr lang="en-US" altLang="en-US" sz="3300" dirty="0">
                <a:ea typeface="宋体" panose="02010600030101010101" pitchFamily="2" charset="-122"/>
              </a:rPr>
              <a:t>T’</a:t>
            </a:r>
            <a:endParaRPr lang="zh-CN" altLang="en-US" sz="3300" dirty="0">
              <a:ea typeface="宋体" panose="02010600030101010101" pitchFamily="2" charset="-122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3300" dirty="0">
                <a:ea typeface="宋体" panose="02010600030101010101" pitchFamily="2" charset="-122"/>
              </a:rPr>
              <a:t>由于</a:t>
            </a:r>
            <a:r>
              <a:rPr lang="en-US" altLang="en-US" sz="3300" dirty="0">
                <a:ea typeface="宋体" panose="02010600030101010101" pitchFamily="2" charset="-122"/>
              </a:rPr>
              <a:t>(</a:t>
            </a:r>
            <a:r>
              <a:rPr lang="en-US" altLang="en-US" sz="3300" dirty="0" err="1">
                <a:ea typeface="宋体" panose="02010600030101010101" pitchFamily="2" charset="-122"/>
              </a:rPr>
              <a:t>u,v</a:t>
            </a:r>
            <a:r>
              <a:rPr lang="en-US" altLang="en-US" sz="3300" dirty="0">
                <a:ea typeface="宋体" panose="02010600030101010101" pitchFamily="2" charset="-122"/>
              </a:rPr>
              <a:t>)</a:t>
            </a:r>
            <a:r>
              <a:rPr lang="zh-CN" altLang="en-US" sz="3300" dirty="0">
                <a:ea typeface="宋体" panose="02010600030101010101" pitchFamily="2" charset="-122"/>
              </a:rPr>
              <a:t>是</a:t>
            </a:r>
            <a:r>
              <a:rPr lang="en-US" altLang="en-US" sz="3300" dirty="0">
                <a:ea typeface="宋体" panose="02010600030101010101" pitchFamily="2" charset="-122"/>
              </a:rPr>
              <a:t>U</a:t>
            </a:r>
            <a:r>
              <a:rPr lang="zh-CN" altLang="en-US" sz="3300" dirty="0">
                <a:ea typeface="宋体" panose="02010600030101010101" pitchFamily="2" charset="-122"/>
              </a:rPr>
              <a:t>中顶点到</a:t>
            </a:r>
            <a:r>
              <a:rPr lang="en-US" altLang="en-US" sz="3300" dirty="0">
                <a:ea typeface="宋体" panose="02010600030101010101" pitchFamily="2" charset="-122"/>
              </a:rPr>
              <a:t>V-U</a:t>
            </a:r>
            <a:r>
              <a:rPr lang="zh-CN" altLang="en-US" sz="3300" dirty="0">
                <a:ea typeface="宋体" panose="02010600030101010101" pitchFamily="2" charset="-122"/>
              </a:rPr>
              <a:t>中顶点之间权值最小的边，故</a:t>
            </a:r>
            <a:r>
              <a:rPr lang="en-US" altLang="en-US" sz="3300" dirty="0">
                <a:ea typeface="宋体" panose="02010600030101010101" pitchFamily="2" charset="-122"/>
              </a:rPr>
              <a:t>(</a:t>
            </a:r>
            <a:r>
              <a:rPr lang="en-US" altLang="en-US" sz="3300" dirty="0" err="1">
                <a:ea typeface="宋体" panose="02010600030101010101" pitchFamily="2" charset="-122"/>
              </a:rPr>
              <a:t>u,v</a:t>
            </a:r>
            <a:r>
              <a:rPr lang="en-US" altLang="en-US" sz="3300" dirty="0">
                <a:ea typeface="宋体" panose="02010600030101010101" pitchFamily="2" charset="-122"/>
              </a:rPr>
              <a:t>)</a:t>
            </a:r>
            <a:r>
              <a:rPr lang="zh-CN" altLang="en-US" sz="3300" dirty="0">
                <a:ea typeface="宋体" panose="02010600030101010101" pitchFamily="2" charset="-122"/>
              </a:rPr>
              <a:t>的权值不会高于</a:t>
            </a:r>
            <a:r>
              <a:rPr lang="en-US" altLang="en-US" sz="3300" dirty="0">
                <a:ea typeface="宋体" panose="02010600030101010101" pitchFamily="2" charset="-122"/>
              </a:rPr>
              <a:t>(</a:t>
            </a:r>
            <a:r>
              <a:rPr lang="en-US" altLang="en-US" sz="3300" dirty="0" err="1">
                <a:ea typeface="宋体" panose="02010600030101010101" pitchFamily="2" charset="-122"/>
              </a:rPr>
              <a:t>u’,v</a:t>
            </a:r>
            <a:r>
              <a:rPr lang="en-US" altLang="en-US" sz="3300" dirty="0">
                <a:ea typeface="宋体" panose="02010600030101010101" pitchFamily="2" charset="-122"/>
              </a:rPr>
              <a:t>’)</a:t>
            </a:r>
            <a:r>
              <a:rPr lang="zh-CN" altLang="en-US" sz="3300" dirty="0">
                <a:ea typeface="宋体" panose="02010600030101010101" pitchFamily="2" charset="-122"/>
              </a:rPr>
              <a:t>的权值，</a:t>
            </a:r>
            <a:r>
              <a:rPr lang="en-US" altLang="en-US" sz="3300" dirty="0">
                <a:ea typeface="宋体" panose="02010600030101010101" pitchFamily="2" charset="-122"/>
              </a:rPr>
              <a:t>T’</a:t>
            </a:r>
            <a:r>
              <a:rPr lang="zh-CN" altLang="en-US" sz="3300" dirty="0">
                <a:ea typeface="宋体" panose="02010600030101010101" pitchFamily="2" charset="-122"/>
              </a:rPr>
              <a:t>的代价也不会高于</a:t>
            </a:r>
            <a:r>
              <a:rPr lang="en-US" altLang="en-US" sz="3300" dirty="0">
                <a:ea typeface="宋体" panose="02010600030101010101" pitchFamily="2" charset="-122"/>
              </a:rPr>
              <a:t>T</a:t>
            </a:r>
            <a:r>
              <a:rPr lang="zh-CN" altLang="en-US" sz="3300" dirty="0">
                <a:ea typeface="宋体" panose="02010600030101010101" pitchFamily="2" charset="-122"/>
              </a:rPr>
              <a:t>， 这样，</a:t>
            </a:r>
            <a:r>
              <a:rPr lang="en-US" altLang="en-US" sz="3300" dirty="0">
                <a:ea typeface="宋体" panose="02010600030101010101" pitchFamily="2" charset="-122"/>
              </a:rPr>
              <a:t>T’</a:t>
            </a:r>
            <a:r>
              <a:rPr lang="zh-CN" altLang="en-US" sz="3300" dirty="0">
                <a:ea typeface="宋体" panose="02010600030101010101" pitchFamily="2" charset="-122"/>
              </a:rPr>
              <a:t>是包含</a:t>
            </a:r>
            <a:r>
              <a:rPr lang="en-US" altLang="en-US" sz="3300" dirty="0">
                <a:ea typeface="宋体" panose="02010600030101010101" pitchFamily="2" charset="-122"/>
              </a:rPr>
              <a:t>(</a:t>
            </a:r>
            <a:r>
              <a:rPr lang="en-US" altLang="en-US" sz="3300" dirty="0" err="1">
                <a:ea typeface="宋体" panose="02010600030101010101" pitchFamily="2" charset="-122"/>
              </a:rPr>
              <a:t>u,v</a:t>
            </a:r>
            <a:r>
              <a:rPr lang="en-US" altLang="en-US" sz="3300" dirty="0">
                <a:ea typeface="宋体" panose="02010600030101010101" pitchFamily="2" charset="-122"/>
              </a:rPr>
              <a:t>) </a:t>
            </a:r>
            <a:r>
              <a:rPr lang="zh-CN" altLang="en-US" sz="3300" dirty="0">
                <a:ea typeface="宋体" panose="02010600030101010101" pitchFamily="2" charset="-122"/>
              </a:rPr>
              <a:t>的一棵最小生成树，与假设矛盾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717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最小生成树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：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Prim算法</a:t>
            </a:r>
            <a:endParaRPr lang="en-US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140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08720"/>
            <a:ext cx="8363272" cy="5832648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宋体" panose="02010600030101010101" pitchFamily="2" charset="-122"/>
              </a:rPr>
              <a:t>逐步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添加结点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w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w</a:t>
            </a:r>
            <a:r>
              <a:rPr lang="zh-CN" altLang="en-US" dirty="0">
                <a:ea typeface="宋体" panose="02010600030101010101" pitchFamily="2" charset="-122"/>
              </a:rPr>
              <a:t>要满足：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新添加的</a:t>
            </a:r>
            <a:r>
              <a:rPr lang="en-US" altLang="zh-CN" dirty="0">
                <a:ea typeface="宋体" panose="02010600030101010101" pitchFamily="2" charset="-122"/>
              </a:rPr>
              <a:t>w</a:t>
            </a:r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已经在生成树上的顶点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v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之间存在一条边，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该边的权值</a:t>
            </a:r>
            <a:r>
              <a:rPr lang="zh-CN" altLang="en-US" dirty="0">
                <a:ea typeface="宋体" panose="02010600030101010101" pitchFamily="2" charset="-122"/>
              </a:rPr>
              <a:t>在所有连通顶点 </a:t>
            </a:r>
            <a:r>
              <a:rPr lang="en-US" altLang="zh-CN" dirty="0">
                <a:ea typeface="宋体" panose="02010600030101010101" pitchFamily="2" charset="-122"/>
              </a:rPr>
              <a:t>w</a:t>
            </a:r>
            <a:r>
              <a:rPr lang="zh-CN" altLang="en-US" dirty="0">
                <a:ea typeface="宋体" panose="02010600030101010101" pitchFamily="2" charset="-122"/>
              </a:rPr>
              <a:t>和 </a:t>
            </a:r>
            <a:r>
              <a:rPr lang="en-US" altLang="zh-CN" dirty="0">
                <a:ea typeface="宋体" panose="02010600030101010101" pitchFamily="2" charset="-122"/>
              </a:rPr>
              <a:t>v</a:t>
            </a:r>
            <a:r>
              <a:rPr lang="zh-CN" altLang="en-US" dirty="0">
                <a:ea typeface="宋体" panose="02010600030101010101" pitchFamily="2" charset="-122"/>
              </a:rPr>
              <a:t>之间的边中取值最小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en-US" dirty="0">
              <a:ea typeface="宋体" panose="02010600030101010101" pitchFamily="2" charset="-122"/>
            </a:endParaRPr>
          </a:p>
          <a:p>
            <a:r>
              <a:rPr lang="en-US" altLang="en-US" dirty="0" err="1">
                <a:ea typeface="宋体" panose="02010600030101010101" pitchFamily="2" charset="-122"/>
              </a:rPr>
              <a:t>从连通网N</a:t>
            </a:r>
            <a:r>
              <a:rPr lang="en-US" altLang="en-US" dirty="0">
                <a:ea typeface="宋体" panose="02010600030101010101" pitchFamily="2" charset="-122"/>
              </a:rPr>
              <a:t>=(V, E)</a:t>
            </a:r>
            <a:r>
              <a:rPr lang="en-US" altLang="en-US" dirty="0" err="1">
                <a:ea typeface="宋体" panose="02010600030101010101" pitchFamily="2" charset="-122"/>
              </a:rPr>
              <a:t>中找最小生成树T</a:t>
            </a:r>
            <a:r>
              <a:rPr lang="en-US" altLang="en-US" dirty="0">
                <a:ea typeface="宋体" panose="02010600030101010101" pitchFamily="2" charset="-122"/>
              </a:rPr>
              <a:t> = (U, TE)</a:t>
            </a:r>
          </a:p>
          <a:p>
            <a:pPr lvl="1"/>
            <a:r>
              <a:rPr lang="en-US" altLang="en-US" dirty="0">
                <a:ea typeface="宋体" panose="02010600030101010101" pitchFamily="2" charset="-122"/>
              </a:rPr>
              <a:t>若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从顶点v</a:t>
            </a:r>
            <a:r>
              <a:rPr lang="en-US" altLang="en-US" baseline="-25000" dirty="0">
                <a:solidFill>
                  <a:srgbClr val="C00000"/>
                </a:solidFill>
                <a:ea typeface="宋体" panose="02010600030101010101" pitchFamily="2" charset="-122"/>
              </a:rPr>
              <a:t>0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出发</a:t>
            </a:r>
            <a:r>
              <a:rPr lang="en-US" altLang="en-US" dirty="0">
                <a:ea typeface="宋体" panose="02010600030101010101" pitchFamily="2" charset="-122"/>
              </a:rPr>
              <a:t>构造，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U = {v</a:t>
            </a:r>
            <a:r>
              <a:rPr lang="en-US" altLang="en-US" baseline="-25000" dirty="0">
                <a:solidFill>
                  <a:srgbClr val="C00000"/>
                </a:solidFill>
                <a:ea typeface="宋体" panose="02010600030101010101" pitchFamily="2" charset="-122"/>
              </a:rPr>
              <a:t>0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}</a:t>
            </a:r>
            <a:r>
              <a:rPr lang="en-US" altLang="en-US" dirty="0">
                <a:ea typeface="宋体" panose="02010600030101010101" pitchFamily="2" charset="-122"/>
              </a:rPr>
              <a:t>，TE={}；</a:t>
            </a:r>
          </a:p>
          <a:p>
            <a:pPr lvl="1"/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先找权值最小的边</a:t>
            </a:r>
            <a:r>
              <a:rPr lang="en-US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(u, v)，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其中u∈U且v∈V-U</a:t>
            </a:r>
            <a:r>
              <a:rPr lang="en-US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然后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U = U∪{v}</a:t>
            </a:r>
            <a:r>
              <a:rPr lang="en-US" altLang="en-US" dirty="0">
                <a:ea typeface="宋体" panose="02010600030101010101" pitchFamily="2" charset="-122"/>
              </a:rPr>
              <a:t>，TE=TE∪{(u, v)} ；</a:t>
            </a: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重复</a:t>
            </a:r>
            <a:r>
              <a:rPr lang="zh-CN" altLang="en-US" dirty="0">
                <a:ea typeface="宋体" panose="02010600030101010101" pitchFamily="2" charset="-122"/>
              </a:rPr>
              <a:t>前一步</a:t>
            </a:r>
            <a:r>
              <a:rPr lang="en-US" altLang="en-US" dirty="0">
                <a:ea typeface="宋体" panose="02010600030101010101" pitchFamily="2" charset="-122"/>
              </a:rPr>
              <a:t>，</a:t>
            </a:r>
            <a:r>
              <a:rPr lang="en-US" altLang="en-US" dirty="0" err="1">
                <a:ea typeface="宋体" panose="02010600030101010101" pitchFamily="2" charset="-122"/>
              </a:rPr>
              <a:t>直到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U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=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V</a:t>
            </a:r>
            <a:r>
              <a:rPr lang="en-US" altLang="en-US" dirty="0" err="1">
                <a:ea typeface="宋体" panose="02010600030101010101" pitchFamily="2" charset="-122"/>
              </a:rPr>
              <a:t>为止</a:t>
            </a:r>
            <a:r>
              <a:rPr lang="zh-CN" altLang="en-US" dirty="0">
                <a:ea typeface="宋体" panose="02010600030101010101" pitchFamily="2" charset="-122"/>
              </a:rPr>
              <a:t>，这时，</a:t>
            </a:r>
            <a:r>
              <a:rPr lang="en-US" altLang="en-US" dirty="0">
                <a:ea typeface="宋体" panose="02010600030101010101" pitchFamily="2" charset="-122"/>
              </a:rPr>
              <a:t>TE中必有n-1条边，T=(U, TE)</a:t>
            </a:r>
            <a:r>
              <a:rPr lang="zh-CN" altLang="en-US" dirty="0">
                <a:ea typeface="宋体" panose="02010600030101010101" pitchFamily="2" charset="-122"/>
              </a:rPr>
              <a:t>就是最小生成树</a:t>
            </a:r>
          </a:p>
        </p:txBody>
      </p:sp>
    </p:spTree>
    <p:extLst>
      <p:ext uri="{BB962C8B-B14F-4D97-AF65-F5344CB8AC3E}">
        <p14:creationId xmlns:p14="http://schemas.microsoft.com/office/powerpoint/2010/main" val="33219911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633" name="Group 65"/>
          <p:cNvGrpSpPr>
            <a:grpSpLocks/>
          </p:cNvGrpSpPr>
          <p:nvPr/>
        </p:nvGrpSpPr>
        <p:grpSpPr bwMode="auto">
          <a:xfrm>
            <a:off x="1219200" y="1173163"/>
            <a:ext cx="5715000" cy="4389437"/>
            <a:chOff x="768" y="739"/>
            <a:chExt cx="3600" cy="2765"/>
          </a:xfrm>
        </p:grpSpPr>
        <p:sp>
          <p:nvSpPr>
            <p:cNvPr id="109570" name="Oval 2"/>
            <p:cNvSpPr>
              <a:spLocks noChangeArrowheads="1"/>
            </p:cNvSpPr>
            <p:nvPr/>
          </p:nvSpPr>
          <p:spPr bwMode="auto">
            <a:xfrm>
              <a:off x="1152" y="864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109571" name="Oval 3"/>
            <p:cNvSpPr>
              <a:spLocks noChangeArrowheads="1"/>
            </p:cNvSpPr>
            <p:nvPr/>
          </p:nvSpPr>
          <p:spPr bwMode="auto">
            <a:xfrm>
              <a:off x="2928" y="864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b</a:t>
              </a:r>
              <a:endParaRPr lang="en-US" altLang="zh-CN" sz="2400"/>
            </a:p>
          </p:txBody>
        </p:sp>
        <p:sp>
          <p:nvSpPr>
            <p:cNvPr id="109572" name="Oval 4"/>
            <p:cNvSpPr>
              <a:spLocks noChangeArrowheads="1"/>
            </p:cNvSpPr>
            <p:nvPr/>
          </p:nvSpPr>
          <p:spPr bwMode="auto">
            <a:xfrm>
              <a:off x="4032" y="1392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109573" name="Oval 5"/>
            <p:cNvSpPr>
              <a:spLocks noChangeArrowheads="1"/>
            </p:cNvSpPr>
            <p:nvPr/>
          </p:nvSpPr>
          <p:spPr bwMode="auto">
            <a:xfrm>
              <a:off x="3072" y="2448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d</a:t>
              </a:r>
              <a:endParaRPr lang="en-US" altLang="zh-CN" sz="2400"/>
            </a:p>
          </p:txBody>
        </p:sp>
        <p:sp>
          <p:nvSpPr>
            <p:cNvPr id="109574" name="Oval 6"/>
            <p:cNvSpPr>
              <a:spLocks noChangeArrowheads="1"/>
            </p:cNvSpPr>
            <p:nvPr/>
          </p:nvSpPr>
          <p:spPr bwMode="auto">
            <a:xfrm>
              <a:off x="2016" y="1872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109575" name="Oval 7"/>
            <p:cNvSpPr>
              <a:spLocks noChangeArrowheads="1"/>
            </p:cNvSpPr>
            <p:nvPr/>
          </p:nvSpPr>
          <p:spPr bwMode="auto">
            <a:xfrm>
              <a:off x="768" y="2448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109576" name="Oval 8"/>
            <p:cNvSpPr>
              <a:spLocks noChangeArrowheads="1"/>
            </p:cNvSpPr>
            <p:nvPr/>
          </p:nvSpPr>
          <p:spPr bwMode="auto">
            <a:xfrm>
              <a:off x="2208" y="3168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09577" name="Line 9"/>
            <p:cNvSpPr>
              <a:spLocks noChangeShapeType="1"/>
            </p:cNvSpPr>
            <p:nvPr/>
          </p:nvSpPr>
          <p:spPr bwMode="auto">
            <a:xfrm>
              <a:off x="1488" y="1056"/>
              <a:ext cx="144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78" name="Line 10"/>
            <p:cNvSpPr>
              <a:spLocks noChangeShapeType="1"/>
            </p:cNvSpPr>
            <p:nvPr/>
          </p:nvSpPr>
          <p:spPr bwMode="auto">
            <a:xfrm>
              <a:off x="1440" y="1152"/>
              <a:ext cx="624" cy="76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79" name="Line 11"/>
            <p:cNvSpPr>
              <a:spLocks noChangeShapeType="1"/>
            </p:cNvSpPr>
            <p:nvPr/>
          </p:nvSpPr>
          <p:spPr bwMode="auto">
            <a:xfrm flipH="1">
              <a:off x="2304" y="1152"/>
              <a:ext cx="672" cy="76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0" name="Line 12"/>
            <p:cNvSpPr>
              <a:spLocks noChangeShapeType="1"/>
            </p:cNvSpPr>
            <p:nvPr/>
          </p:nvSpPr>
          <p:spPr bwMode="auto">
            <a:xfrm flipH="1">
              <a:off x="960" y="1152"/>
              <a:ext cx="288" cy="12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1" name="Line 13"/>
            <p:cNvSpPr>
              <a:spLocks noChangeShapeType="1"/>
            </p:cNvSpPr>
            <p:nvPr/>
          </p:nvSpPr>
          <p:spPr bwMode="auto">
            <a:xfrm flipV="1">
              <a:off x="1104" y="2112"/>
              <a:ext cx="960" cy="48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2" name="Line 14"/>
            <p:cNvSpPr>
              <a:spLocks noChangeShapeType="1"/>
            </p:cNvSpPr>
            <p:nvPr/>
          </p:nvSpPr>
          <p:spPr bwMode="auto">
            <a:xfrm>
              <a:off x="2352" y="2112"/>
              <a:ext cx="768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3" name="Line 15"/>
            <p:cNvSpPr>
              <a:spLocks noChangeShapeType="1"/>
            </p:cNvSpPr>
            <p:nvPr/>
          </p:nvSpPr>
          <p:spPr bwMode="auto">
            <a:xfrm>
              <a:off x="3264" y="1056"/>
              <a:ext cx="816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4" name="Line 16"/>
            <p:cNvSpPr>
              <a:spLocks noChangeShapeType="1"/>
            </p:cNvSpPr>
            <p:nvPr/>
          </p:nvSpPr>
          <p:spPr bwMode="auto">
            <a:xfrm flipH="1">
              <a:off x="3360" y="1680"/>
              <a:ext cx="720" cy="86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5" name="Line 17"/>
            <p:cNvSpPr>
              <a:spLocks noChangeShapeType="1"/>
            </p:cNvSpPr>
            <p:nvPr/>
          </p:nvSpPr>
          <p:spPr bwMode="auto">
            <a:xfrm>
              <a:off x="3120" y="1200"/>
              <a:ext cx="96" cy="124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6" name="Line 18"/>
            <p:cNvSpPr>
              <a:spLocks noChangeShapeType="1"/>
            </p:cNvSpPr>
            <p:nvPr/>
          </p:nvSpPr>
          <p:spPr bwMode="auto">
            <a:xfrm>
              <a:off x="1056" y="2736"/>
              <a:ext cx="1152" cy="52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7" name="Line 19"/>
            <p:cNvSpPr>
              <a:spLocks noChangeShapeType="1"/>
            </p:cNvSpPr>
            <p:nvPr/>
          </p:nvSpPr>
          <p:spPr bwMode="auto">
            <a:xfrm flipH="1">
              <a:off x="2544" y="2736"/>
              <a:ext cx="576" cy="52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9" name="Text Box 21"/>
            <p:cNvSpPr txBox="1">
              <a:spLocks noChangeArrowheads="1"/>
            </p:cNvSpPr>
            <p:nvPr/>
          </p:nvSpPr>
          <p:spPr bwMode="auto">
            <a:xfrm>
              <a:off x="1910" y="739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19</a:t>
              </a:r>
              <a:endParaRPr lang="en-US" altLang="zh-CN" sz="2400"/>
            </a:p>
          </p:txBody>
        </p:sp>
        <p:sp>
          <p:nvSpPr>
            <p:cNvPr id="109590" name="Text Box 22"/>
            <p:cNvSpPr txBox="1">
              <a:spLocks noChangeArrowheads="1"/>
            </p:cNvSpPr>
            <p:nvPr/>
          </p:nvSpPr>
          <p:spPr bwMode="auto">
            <a:xfrm>
              <a:off x="3504" y="93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5</a:t>
              </a:r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109591" name="Text Box 23"/>
            <p:cNvSpPr txBox="1">
              <a:spLocks noChangeArrowheads="1"/>
            </p:cNvSpPr>
            <p:nvPr/>
          </p:nvSpPr>
          <p:spPr bwMode="auto">
            <a:xfrm>
              <a:off x="1680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14</a:t>
              </a:r>
              <a:endParaRPr lang="en-US" altLang="zh-CN" sz="2400"/>
            </a:p>
          </p:txBody>
        </p:sp>
        <p:sp>
          <p:nvSpPr>
            <p:cNvPr id="109592" name="Text Box 24"/>
            <p:cNvSpPr txBox="1">
              <a:spLocks noChangeArrowheads="1"/>
            </p:cNvSpPr>
            <p:nvPr/>
          </p:nvSpPr>
          <p:spPr bwMode="auto">
            <a:xfrm>
              <a:off x="768" y="15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18</a:t>
              </a:r>
              <a:endParaRPr lang="en-US" altLang="zh-CN" sz="3200"/>
            </a:p>
          </p:txBody>
        </p:sp>
        <p:sp>
          <p:nvSpPr>
            <p:cNvPr id="109593" name="Text Box 25"/>
            <p:cNvSpPr txBox="1">
              <a:spLocks noChangeArrowheads="1"/>
            </p:cNvSpPr>
            <p:nvPr/>
          </p:nvSpPr>
          <p:spPr bwMode="auto">
            <a:xfrm>
              <a:off x="1430" y="2940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27</a:t>
              </a:r>
            </a:p>
          </p:txBody>
        </p:sp>
        <p:sp>
          <p:nvSpPr>
            <p:cNvPr id="109594" name="Text Box 26"/>
            <p:cNvSpPr txBox="1">
              <a:spLocks noChangeArrowheads="1"/>
            </p:cNvSpPr>
            <p:nvPr/>
          </p:nvSpPr>
          <p:spPr bwMode="auto">
            <a:xfrm>
              <a:off x="1382" y="20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16</a:t>
              </a:r>
              <a:endParaRPr lang="en-US" altLang="zh-CN" sz="3200"/>
            </a:p>
          </p:txBody>
        </p:sp>
        <p:sp>
          <p:nvSpPr>
            <p:cNvPr id="109595" name="Text Box 27"/>
            <p:cNvSpPr txBox="1">
              <a:spLocks noChangeArrowheads="1"/>
            </p:cNvSpPr>
            <p:nvPr/>
          </p:nvSpPr>
          <p:spPr bwMode="auto">
            <a:xfrm>
              <a:off x="2534" y="193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8</a:t>
              </a:r>
              <a:endParaRPr lang="en-US" altLang="zh-CN" sz="3200"/>
            </a:p>
          </p:txBody>
        </p:sp>
        <p:sp>
          <p:nvSpPr>
            <p:cNvPr id="109596" name="Text Box 28"/>
            <p:cNvSpPr txBox="1">
              <a:spLocks noChangeArrowheads="1"/>
            </p:cNvSpPr>
            <p:nvPr/>
          </p:nvSpPr>
          <p:spPr bwMode="auto">
            <a:xfrm>
              <a:off x="2688" y="2928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21</a:t>
              </a:r>
              <a:endParaRPr lang="en-US" altLang="zh-CN" sz="3200"/>
            </a:p>
          </p:txBody>
        </p:sp>
        <p:sp>
          <p:nvSpPr>
            <p:cNvPr id="109597" name="Text Box 29"/>
            <p:cNvSpPr txBox="1">
              <a:spLocks noChangeArrowheads="1"/>
            </p:cNvSpPr>
            <p:nvPr/>
          </p:nvSpPr>
          <p:spPr bwMode="auto">
            <a:xfrm>
              <a:off x="3696" y="2112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3</a:t>
              </a:r>
              <a:endParaRPr lang="en-US" altLang="zh-CN" sz="3200"/>
            </a:p>
          </p:txBody>
        </p:sp>
        <p:sp>
          <p:nvSpPr>
            <p:cNvPr id="109602" name="Text Box 34"/>
            <p:cNvSpPr txBox="1">
              <a:spLocks noChangeArrowheads="1"/>
            </p:cNvSpPr>
            <p:nvPr/>
          </p:nvSpPr>
          <p:spPr bwMode="auto">
            <a:xfrm>
              <a:off x="2400" y="117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12</a:t>
              </a:r>
              <a:endParaRPr lang="en-US" altLang="zh-CN" sz="3200"/>
            </a:p>
          </p:txBody>
        </p:sp>
        <p:sp>
          <p:nvSpPr>
            <p:cNvPr id="109612" name="Text Box 44"/>
            <p:cNvSpPr txBox="1">
              <a:spLocks noChangeArrowheads="1"/>
            </p:cNvSpPr>
            <p:nvPr/>
          </p:nvSpPr>
          <p:spPr bwMode="auto">
            <a:xfrm>
              <a:off x="3158" y="150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7</a:t>
              </a:r>
              <a:endParaRPr lang="en-US" altLang="zh-CN" sz="3200"/>
            </a:p>
          </p:txBody>
        </p:sp>
      </p:grpSp>
      <p:sp>
        <p:nvSpPr>
          <p:cNvPr id="109598" name="Oval 30"/>
          <p:cNvSpPr>
            <a:spLocks noChangeArrowheads="1"/>
          </p:cNvSpPr>
          <p:nvPr/>
        </p:nvSpPr>
        <p:spPr bwMode="auto">
          <a:xfrm>
            <a:off x="1828800" y="1371600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a</a:t>
            </a:r>
            <a:endParaRPr lang="en-US" altLang="zh-CN" sz="2400"/>
          </a:p>
        </p:txBody>
      </p:sp>
      <p:sp>
        <p:nvSpPr>
          <p:cNvPr id="109599" name="Line 31"/>
          <p:cNvSpPr>
            <a:spLocks noChangeShapeType="1"/>
          </p:cNvSpPr>
          <p:nvPr/>
        </p:nvSpPr>
        <p:spPr bwMode="auto">
          <a:xfrm>
            <a:off x="2286000" y="1828800"/>
            <a:ext cx="990600" cy="121920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00" name="Oval 32"/>
          <p:cNvSpPr>
            <a:spLocks noChangeArrowheads="1"/>
          </p:cNvSpPr>
          <p:nvPr/>
        </p:nvSpPr>
        <p:spPr bwMode="auto">
          <a:xfrm>
            <a:off x="3200400" y="2971800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e</a:t>
            </a:r>
            <a:endParaRPr lang="en-US" altLang="zh-CN" sz="2400"/>
          </a:p>
        </p:txBody>
      </p:sp>
      <p:sp>
        <p:nvSpPr>
          <p:cNvPr id="109601" name="Line 33"/>
          <p:cNvSpPr>
            <a:spLocks noChangeShapeType="1"/>
          </p:cNvSpPr>
          <p:nvPr/>
        </p:nvSpPr>
        <p:spPr bwMode="auto">
          <a:xfrm>
            <a:off x="3733800" y="3352800"/>
            <a:ext cx="1219200" cy="68580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03" name="Oval 35"/>
          <p:cNvSpPr>
            <a:spLocks noChangeArrowheads="1"/>
          </p:cNvSpPr>
          <p:nvPr/>
        </p:nvSpPr>
        <p:spPr bwMode="auto">
          <a:xfrm>
            <a:off x="4876800" y="3886200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d</a:t>
            </a:r>
            <a:endParaRPr lang="en-US" altLang="zh-CN" sz="2400"/>
          </a:p>
        </p:txBody>
      </p:sp>
      <p:sp>
        <p:nvSpPr>
          <p:cNvPr id="109604" name="Line 36"/>
          <p:cNvSpPr>
            <a:spLocks noChangeShapeType="1"/>
          </p:cNvSpPr>
          <p:nvPr/>
        </p:nvSpPr>
        <p:spPr bwMode="auto">
          <a:xfrm flipH="1">
            <a:off x="5334000" y="2667000"/>
            <a:ext cx="1143000" cy="137160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05" name="Oval 37"/>
          <p:cNvSpPr>
            <a:spLocks noChangeArrowheads="1"/>
          </p:cNvSpPr>
          <p:nvPr/>
        </p:nvSpPr>
        <p:spPr bwMode="auto">
          <a:xfrm>
            <a:off x="6400800" y="2209800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c</a:t>
            </a:r>
            <a:endParaRPr lang="en-US" altLang="zh-CN" sz="2400"/>
          </a:p>
        </p:txBody>
      </p:sp>
      <p:sp>
        <p:nvSpPr>
          <p:cNvPr id="109606" name="Line 38"/>
          <p:cNvSpPr>
            <a:spLocks noChangeShapeType="1"/>
          </p:cNvSpPr>
          <p:nvPr/>
        </p:nvSpPr>
        <p:spPr bwMode="auto">
          <a:xfrm>
            <a:off x="5181600" y="1676400"/>
            <a:ext cx="1295400" cy="68580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07" name="Oval 39"/>
          <p:cNvSpPr>
            <a:spLocks noChangeArrowheads="1"/>
          </p:cNvSpPr>
          <p:nvPr/>
        </p:nvSpPr>
        <p:spPr bwMode="auto">
          <a:xfrm>
            <a:off x="4648200" y="1371600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b</a:t>
            </a:r>
            <a:endParaRPr lang="en-US" altLang="zh-CN" sz="2400"/>
          </a:p>
        </p:txBody>
      </p:sp>
      <p:sp>
        <p:nvSpPr>
          <p:cNvPr id="109608" name="Line 40"/>
          <p:cNvSpPr>
            <a:spLocks noChangeShapeType="1"/>
          </p:cNvSpPr>
          <p:nvPr/>
        </p:nvSpPr>
        <p:spPr bwMode="auto">
          <a:xfrm flipV="1">
            <a:off x="1752600" y="3352800"/>
            <a:ext cx="1524000" cy="762000"/>
          </a:xfrm>
          <a:prstGeom prst="line">
            <a:avLst/>
          </a:prstGeom>
          <a:noFill/>
          <a:ln w="7620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09" name="Oval 41"/>
          <p:cNvSpPr>
            <a:spLocks noChangeArrowheads="1"/>
          </p:cNvSpPr>
          <p:nvPr/>
        </p:nvSpPr>
        <p:spPr bwMode="auto">
          <a:xfrm>
            <a:off x="1219200" y="3886200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g</a:t>
            </a:r>
            <a:endParaRPr lang="en-US" altLang="zh-CN" sz="2400"/>
          </a:p>
        </p:txBody>
      </p:sp>
      <p:sp>
        <p:nvSpPr>
          <p:cNvPr id="109610" name="Line 42"/>
          <p:cNvSpPr>
            <a:spLocks noChangeShapeType="1"/>
          </p:cNvSpPr>
          <p:nvPr/>
        </p:nvSpPr>
        <p:spPr bwMode="auto">
          <a:xfrm flipH="1">
            <a:off x="4038600" y="4343400"/>
            <a:ext cx="914400" cy="838200"/>
          </a:xfrm>
          <a:prstGeom prst="line">
            <a:avLst/>
          </a:prstGeom>
          <a:noFill/>
          <a:ln w="57150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11" name="Oval 43"/>
          <p:cNvSpPr>
            <a:spLocks noChangeArrowheads="1"/>
          </p:cNvSpPr>
          <p:nvPr/>
        </p:nvSpPr>
        <p:spPr bwMode="auto">
          <a:xfrm>
            <a:off x="3505200" y="5029200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f</a:t>
            </a:r>
            <a:endParaRPr lang="en-US" altLang="zh-CN" sz="2400"/>
          </a:p>
        </p:txBody>
      </p:sp>
      <p:sp>
        <p:nvSpPr>
          <p:cNvPr id="109613" name="Text Box 45"/>
          <p:cNvSpPr txBox="1">
            <a:spLocks noChangeArrowheads="1"/>
          </p:cNvSpPr>
          <p:nvPr/>
        </p:nvSpPr>
        <p:spPr bwMode="auto">
          <a:xfrm>
            <a:off x="2686050" y="2057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14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09614" name="Text Box 46"/>
          <p:cNvSpPr txBox="1">
            <a:spLocks noChangeArrowheads="1"/>
          </p:cNvSpPr>
          <p:nvPr/>
        </p:nvSpPr>
        <p:spPr bwMode="auto">
          <a:xfrm>
            <a:off x="4038600" y="3048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8</a:t>
            </a:r>
            <a:endParaRPr lang="en-US" altLang="zh-CN" sz="3200"/>
          </a:p>
        </p:txBody>
      </p:sp>
      <p:sp>
        <p:nvSpPr>
          <p:cNvPr id="109615" name="Text Box 47"/>
          <p:cNvSpPr txBox="1">
            <a:spLocks noChangeArrowheads="1"/>
          </p:cNvSpPr>
          <p:nvPr/>
        </p:nvSpPr>
        <p:spPr bwMode="auto">
          <a:xfrm>
            <a:off x="5562600" y="1447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5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109616" name="Text Box 48"/>
          <p:cNvSpPr txBox="1">
            <a:spLocks noChangeArrowheads="1"/>
          </p:cNvSpPr>
          <p:nvPr/>
        </p:nvSpPr>
        <p:spPr bwMode="auto">
          <a:xfrm>
            <a:off x="5861050" y="3352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3</a:t>
            </a:r>
            <a:endParaRPr lang="en-US" altLang="zh-CN" sz="3200"/>
          </a:p>
        </p:txBody>
      </p:sp>
      <p:sp>
        <p:nvSpPr>
          <p:cNvPr id="109617" name="Text Box 49"/>
          <p:cNvSpPr txBox="1">
            <a:spLocks noChangeArrowheads="1"/>
          </p:cNvSpPr>
          <p:nvPr/>
        </p:nvSpPr>
        <p:spPr bwMode="auto">
          <a:xfrm>
            <a:off x="2209800" y="3200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09618" name="Text Box 50"/>
          <p:cNvSpPr txBox="1">
            <a:spLocks noChangeArrowheads="1"/>
          </p:cNvSpPr>
          <p:nvPr/>
        </p:nvSpPr>
        <p:spPr bwMode="auto">
          <a:xfrm>
            <a:off x="4286250" y="4648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21</a:t>
            </a:r>
            <a:endParaRPr lang="en-US" altLang="zh-CN" sz="3200"/>
          </a:p>
        </p:txBody>
      </p:sp>
      <p:sp>
        <p:nvSpPr>
          <p:cNvPr id="109619" name="Text Box 51"/>
          <p:cNvSpPr txBox="1">
            <a:spLocks noChangeArrowheads="1"/>
          </p:cNvSpPr>
          <p:nvPr/>
        </p:nvSpPr>
        <p:spPr bwMode="auto">
          <a:xfrm>
            <a:off x="682624" y="6021288"/>
            <a:ext cx="662567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0082"/>
                </a:solidFill>
                <a:ea typeface="楷体_GB2312" pitchFamily="49" charset="-122"/>
              </a:rPr>
              <a:t>生成树的权</a:t>
            </a:r>
            <a:r>
              <a:rPr lang="zh-CN" altLang="en-US" sz="2800" dirty="0">
                <a:solidFill>
                  <a:srgbClr val="000082"/>
                </a:solidFill>
                <a:ea typeface="楷体_GB2312" pitchFamily="49" charset="-122"/>
              </a:rPr>
              <a:t>值和</a:t>
            </a:r>
            <a:r>
              <a:rPr lang="en-US" altLang="zh-CN" sz="2800" dirty="0">
                <a:solidFill>
                  <a:srgbClr val="000082"/>
                </a:solidFill>
              </a:rPr>
              <a:t>= 14+8+3+5+16+21 = 67</a:t>
            </a:r>
            <a:endParaRPr lang="en-US" altLang="zh-CN" sz="2800" dirty="0"/>
          </a:p>
          <a:p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109621" name="Line 53"/>
          <p:cNvSpPr>
            <a:spLocks noChangeShapeType="1"/>
          </p:cNvSpPr>
          <p:nvPr/>
        </p:nvSpPr>
        <p:spPr bwMode="auto">
          <a:xfrm flipH="1">
            <a:off x="1524000" y="1905000"/>
            <a:ext cx="457200" cy="20574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22" name="Line 54"/>
          <p:cNvSpPr>
            <a:spLocks noChangeShapeType="1"/>
          </p:cNvSpPr>
          <p:nvPr/>
        </p:nvSpPr>
        <p:spPr bwMode="auto">
          <a:xfrm>
            <a:off x="2286000" y="1828800"/>
            <a:ext cx="990600" cy="12192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23" name="Line 55"/>
          <p:cNvSpPr>
            <a:spLocks noChangeShapeType="1"/>
          </p:cNvSpPr>
          <p:nvPr/>
        </p:nvSpPr>
        <p:spPr bwMode="auto">
          <a:xfrm>
            <a:off x="2362200" y="1676400"/>
            <a:ext cx="2286000" cy="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24" name="Line 56"/>
          <p:cNvSpPr>
            <a:spLocks noChangeShapeType="1"/>
          </p:cNvSpPr>
          <p:nvPr/>
        </p:nvSpPr>
        <p:spPr bwMode="auto">
          <a:xfrm flipV="1">
            <a:off x="1752600" y="3352800"/>
            <a:ext cx="1524000" cy="7620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25" name="Line 57"/>
          <p:cNvSpPr>
            <a:spLocks noChangeShapeType="1"/>
          </p:cNvSpPr>
          <p:nvPr/>
        </p:nvSpPr>
        <p:spPr bwMode="auto">
          <a:xfrm flipH="1">
            <a:off x="3657600" y="1828800"/>
            <a:ext cx="1066800" cy="12192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26" name="Line 58"/>
          <p:cNvSpPr>
            <a:spLocks noChangeShapeType="1"/>
          </p:cNvSpPr>
          <p:nvPr/>
        </p:nvSpPr>
        <p:spPr bwMode="auto">
          <a:xfrm>
            <a:off x="3733800" y="3352800"/>
            <a:ext cx="1219200" cy="6858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27" name="Line 59"/>
          <p:cNvSpPr>
            <a:spLocks noChangeShapeType="1"/>
          </p:cNvSpPr>
          <p:nvPr/>
        </p:nvSpPr>
        <p:spPr bwMode="auto">
          <a:xfrm>
            <a:off x="4953000" y="1828800"/>
            <a:ext cx="152400" cy="19812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28" name="Line 60"/>
          <p:cNvSpPr>
            <a:spLocks noChangeShapeType="1"/>
          </p:cNvSpPr>
          <p:nvPr/>
        </p:nvSpPr>
        <p:spPr bwMode="auto">
          <a:xfrm flipH="1">
            <a:off x="5334000" y="2667000"/>
            <a:ext cx="1143000" cy="13716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29" name="Line 61"/>
          <p:cNvSpPr>
            <a:spLocks noChangeShapeType="1"/>
          </p:cNvSpPr>
          <p:nvPr/>
        </p:nvSpPr>
        <p:spPr bwMode="auto">
          <a:xfrm flipH="1">
            <a:off x="4038600" y="4343400"/>
            <a:ext cx="914400" cy="8382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30" name="Line 62"/>
          <p:cNvSpPr>
            <a:spLocks noChangeShapeType="1"/>
          </p:cNvSpPr>
          <p:nvPr/>
        </p:nvSpPr>
        <p:spPr bwMode="auto">
          <a:xfrm>
            <a:off x="5181600" y="1676400"/>
            <a:ext cx="1295400" cy="6858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631" name="Line 63"/>
          <p:cNvSpPr>
            <a:spLocks noChangeShapeType="1"/>
          </p:cNvSpPr>
          <p:nvPr/>
        </p:nvSpPr>
        <p:spPr bwMode="auto">
          <a:xfrm>
            <a:off x="1676400" y="4343400"/>
            <a:ext cx="1828800" cy="8382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2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9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9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0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0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09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9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09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9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09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09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109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09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09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109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09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09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109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9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09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09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109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0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09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98" grpId="0" animBg="1" autoUpdateAnimBg="0"/>
      <p:bldP spid="109599" grpId="0" animBg="1"/>
      <p:bldP spid="109600" grpId="0" animBg="1" autoUpdateAnimBg="0"/>
      <p:bldP spid="109601" grpId="0" animBg="1"/>
      <p:bldP spid="109603" grpId="0" animBg="1" autoUpdateAnimBg="0"/>
      <p:bldP spid="109604" grpId="0" animBg="1"/>
      <p:bldP spid="109605" grpId="0" animBg="1" autoUpdateAnimBg="0"/>
      <p:bldP spid="109606" grpId="0" animBg="1"/>
      <p:bldP spid="109607" grpId="0" animBg="1" autoUpdateAnimBg="0"/>
      <p:bldP spid="109608" grpId="0" animBg="1"/>
      <p:bldP spid="109609" grpId="0" animBg="1" autoUpdateAnimBg="0"/>
      <p:bldP spid="109610" grpId="0" animBg="1"/>
      <p:bldP spid="109611" grpId="0" animBg="1" autoUpdateAnimBg="0"/>
      <p:bldP spid="109613" grpId="0" autoUpdateAnimBg="0"/>
      <p:bldP spid="109614" grpId="0" autoUpdateAnimBg="0"/>
      <p:bldP spid="109615" grpId="0" autoUpdateAnimBg="0"/>
      <p:bldP spid="109616" grpId="0" autoUpdateAnimBg="0"/>
      <p:bldP spid="109617" grpId="0" autoUpdateAnimBg="0"/>
      <p:bldP spid="109618" grpId="0" autoUpdateAnimBg="0"/>
      <p:bldP spid="109619" grpId="0" autoUpdateAnimBg="0"/>
      <p:bldP spid="109621" grpId="0" animBg="1"/>
      <p:bldP spid="109622" grpId="0" animBg="1"/>
      <p:bldP spid="109623" grpId="0" animBg="1"/>
      <p:bldP spid="109624" grpId="0" animBg="1"/>
      <p:bldP spid="109625" grpId="0" animBg="1"/>
      <p:bldP spid="109626" grpId="0" animBg="1"/>
      <p:bldP spid="109627" grpId="0" animBg="1"/>
      <p:bldP spid="109628" grpId="0" animBg="1"/>
      <p:bldP spid="109629" grpId="0" animBg="1"/>
      <p:bldP spid="109630" grpId="0" animBg="1"/>
      <p:bldP spid="10963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算法实现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数据结构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16098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457200" y="908720"/>
            <a:ext cx="4114800" cy="594928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err="1">
                <a:solidFill>
                  <a:srgbClr val="0000FF"/>
                </a:solidFill>
                <a:ea typeface="宋体" panose="02010600030101010101" pitchFamily="2" charset="-122"/>
              </a:rPr>
              <a:t>图</a:t>
            </a:r>
            <a:r>
              <a:rPr lang="en-US" altLang="en-US" dirty="0" err="1">
                <a:ea typeface="宋体" panose="02010600030101010101" pitchFamily="2" charset="-122"/>
              </a:rPr>
              <a:t>用数组</a:t>
            </a:r>
            <a:r>
              <a:rPr lang="en-US" altLang="en-US" dirty="0">
                <a:ea typeface="宋体" panose="02010600030101010101" pitchFamily="2" charset="-122"/>
              </a:rPr>
              <a:t>(</a:t>
            </a:r>
            <a:r>
              <a:rPr lang="en-US" altLang="en-US" dirty="0" err="1">
                <a:solidFill>
                  <a:srgbClr val="0000FF"/>
                </a:solidFill>
                <a:ea typeface="宋体" panose="02010600030101010101" pitchFamily="2" charset="-122"/>
              </a:rPr>
              <a:t>邻接矩阵</a:t>
            </a:r>
            <a:r>
              <a:rPr lang="en-US" altLang="en-US" dirty="0">
                <a:ea typeface="宋体" panose="02010600030101010101" pitchFamily="2" charset="-122"/>
              </a:rPr>
              <a:t>)</a:t>
            </a:r>
            <a:r>
              <a:rPr lang="en-US" altLang="en-US" dirty="0" err="1">
                <a:ea typeface="宋体" panose="02010600030101010101" pitchFamily="2" charset="-122"/>
              </a:rPr>
              <a:t>表示</a:t>
            </a:r>
            <a:endParaRPr lang="en-US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若</a:t>
            </a:r>
            <a:r>
              <a:rPr lang="en-US" altLang="en-US" dirty="0" err="1">
                <a:ea typeface="宋体" panose="02010600030101010101" pitchFamily="2" charset="-122"/>
              </a:rPr>
              <a:t>两个顶点之间不存在边</a:t>
            </a:r>
            <a:r>
              <a:rPr lang="zh-CN" altLang="en-US" dirty="0">
                <a:ea typeface="宋体" panose="02010600030101010101" pitchFamily="2" charset="-122"/>
              </a:rPr>
              <a:t>，则对应</a:t>
            </a:r>
            <a:r>
              <a:rPr lang="en-US" altLang="en-US" dirty="0" err="1">
                <a:ea typeface="宋体" panose="02010600030101010101" pitchFamily="2" charset="-122"/>
              </a:rPr>
              <a:t>的权值</a:t>
            </a:r>
            <a:r>
              <a:rPr lang="zh-CN" altLang="en-US" dirty="0">
                <a:ea typeface="宋体" panose="02010600030101010101" pitchFamily="2" charset="-122"/>
              </a:rPr>
              <a:t>设</a:t>
            </a:r>
            <a:r>
              <a:rPr lang="en-US" altLang="en-US" dirty="0">
                <a:ea typeface="宋体" panose="02010600030101010101" pitchFamily="2" charset="-122"/>
              </a:rPr>
              <a:t>为</a:t>
            </a:r>
            <a:r>
              <a:rPr lang="zh-CN" altLang="en-US" dirty="0">
                <a:ea typeface="宋体" panose="02010600030101010101" pitchFamily="2" charset="-122"/>
              </a:rPr>
              <a:t>指定</a:t>
            </a:r>
            <a:r>
              <a:rPr lang="en-US" altLang="en-US" dirty="0" err="1">
                <a:ea typeface="宋体" panose="02010600030101010101" pitchFamily="2" charset="-122"/>
              </a:rPr>
              <a:t>的最大值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</a:p>
          <a:p>
            <a:pPr marL="0" indent="0">
              <a:buNone/>
            </a:pPr>
            <a:r>
              <a:rPr lang="en-US" altLang="zh-CN" dirty="0"/>
              <a:t>typedef struct{</a:t>
            </a:r>
          </a:p>
          <a:p>
            <a:pPr marL="0" indent="0">
              <a:buNone/>
            </a:pPr>
            <a:r>
              <a:rPr lang="en-US" altLang="zh-CN" dirty="0"/>
              <a:t>    int </a:t>
            </a:r>
            <a:r>
              <a:rPr lang="en-US" altLang="zh-CN" dirty="0" err="1"/>
              <a:t>vexnum,arcnum</a:t>
            </a:r>
            <a:r>
              <a:rPr lang="en-US" altLang="zh-CN" dirty="0"/>
              <a:t>; </a:t>
            </a:r>
          </a:p>
          <a:p>
            <a:pPr marL="0" indent="0">
              <a:buNone/>
            </a:pPr>
            <a:r>
              <a:rPr lang="en-US" altLang="zh-CN" dirty="0"/>
              <a:t>    //</a:t>
            </a:r>
            <a:r>
              <a:rPr lang="zh-CN" altLang="en-US" dirty="0"/>
              <a:t>顶点数，边数，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GraphKind</a:t>
            </a:r>
            <a:r>
              <a:rPr lang="en-US" altLang="zh-CN" dirty="0"/>
              <a:t> kind; 	</a:t>
            </a:r>
          </a:p>
          <a:p>
            <a:pPr marL="0" indent="0">
              <a:buNone/>
            </a:pPr>
            <a:r>
              <a:rPr lang="en-US" altLang="zh-CN" dirty="0"/>
              <a:t>    //</a:t>
            </a:r>
            <a:r>
              <a:rPr lang="zh-CN" altLang="en-US" dirty="0"/>
              <a:t>图的种类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char </a:t>
            </a:r>
            <a:r>
              <a:rPr lang="en-US" altLang="zh-CN" dirty="0" err="1">
                <a:solidFill>
                  <a:srgbClr val="C00000"/>
                </a:solidFill>
              </a:rPr>
              <a:t>vexs</a:t>
            </a:r>
            <a:r>
              <a:rPr lang="en-US" altLang="zh-CN" dirty="0"/>
              <a:t>[Max]; </a:t>
            </a:r>
          </a:p>
          <a:p>
            <a:pPr marL="0" indent="0">
              <a:buNone/>
            </a:pPr>
            <a:r>
              <a:rPr lang="en-US" altLang="zh-CN" dirty="0"/>
              <a:t>    //</a:t>
            </a:r>
            <a:r>
              <a:rPr lang="zh-CN" altLang="en-US" dirty="0"/>
              <a:t>存放</a:t>
            </a:r>
            <a:r>
              <a:rPr lang="zh-CN" altLang="en-US" dirty="0">
                <a:solidFill>
                  <a:srgbClr val="C00000"/>
                </a:solidFill>
              </a:rPr>
              <a:t>顶点</a:t>
            </a:r>
            <a:r>
              <a:rPr lang="zh-CN" altLang="en-US" dirty="0"/>
              <a:t>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int </a:t>
            </a:r>
            <a:r>
              <a:rPr lang="en-US" altLang="zh-CN" b="1" dirty="0">
                <a:solidFill>
                  <a:srgbClr val="C00000"/>
                </a:solidFill>
              </a:rPr>
              <a:t>A</a:t>
            </a:r>
            <a:r>
              <a:rPr lang="en-US" altLang="zh-CN" dirty="0"/>
              <a:t>[Max][Max];</a:t>
            </a:r>
          </a:p>
          <a:p>
            <a:pPr marL="0" indent="0">
              <a:buNone/>
            </a:pPr>
            <a:r>
              <a:rPr lang="en-US" altLang="zh-CN" dirty="0"/>
              <a:t>    //</a:t>
            </a:r>
            <a:r>
              <a:rPr lang="zh-CN" altLang="en-US" dirty="0"/>
              <a:t>存放</a:t>
            </a:r>
            <a:r>
              <a:rPr lang="zh-CN" altLang="en-US" dirty="0">
                <a:solidFill>
                  <a:srgbClr val="C00000"/>
                </a:solidFill>
              </a:rPr>
              <a:t>边</a:t>
            </a:r>
            <a:r>
              <a:rPr lang="zh-CN" altLang="en-US" dirty="0"/>
              <a:t>的信息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} </a:t>
            </a:r>
            <a:r>
              <a:rPr lang="en-US" altLang="zh-CN" b="1" dirty="0" err="1">
                <a:solidFill>
                  <a:srgbClr val="0000FF"/>
                </a:solidFill>
              </a:rPr>
              <a:t>MGraph</a:t>
            </a:r>
            <a:r>
              <a:rPr lang="en-US" altLang="zh-CN" dirty="0"/>
              <a:t>;</a:t>
            </a:r>
          </a:p>
          <a:p>
            <a:endParaRPr lang="en-US" altLang="en-US" dirty="0">
              <a:ea typeface="宋体" panose="02010600030101010101" pitchFamily="2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F67F7F-8A29-4882-BC32-D84421B73A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所构造的</a:t>
            </a:r>
            <a:r>
              <a:rPr lang="zh-CN" altLang="en-US" dirty="0">
                <a:solidFill>
                  <a:srgbClr val="0000FF"/>
                </a:solidFill>
              </a:rPr>
              <a:t>最小生成树</a:t>
            </a:r>
            <a:r>
              <a:rPr lang="zh-CN" altLang="en-US" dirty="0"/>
              <a:t>用</a:t>
            </a:r>
            <a:r>
              <a:rPr lang="zh-CN" altLang="en-US" dirty="0">
                <a:solidFill>
                  <a:srgbClr val="0000FF"/>
                </a:solidFill>
              </a:rPr>
              <a:t>一维数组</a:t>
            </a:r>
            <a:r>
              <a:rPr lang="zh-CN" altLang="en-US" dirty="0"/>
              <a:t>存储其</a:t>
            </a:r>
            <a:r>
              <a:rPr lang="en-US" altLang="en-US" dirty="0">
                <a:ea typeface="宋体" panose="02010600030101010101" pitchFamily="2" charset="-122"/>
              </a:rPr>
              <a:t>n-1</a:t>
            </a:r>
            <a:r>
              <a:rPr lang="zh-CN" altLang="en-US" dirty="0"/>
              <a:t>条</a:t>
            </a:r>
            <a:r>
              <a:rPr lang="zh-CN" altLang="en-US" b="1" dirty="0">
                <a:solidFill>
                  <a:srgbClr val="C00000"/>
                </a:solidFill>
              </a:rPr>
              <a:t>边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endParaRPr lang="en-US" altLang="en-US" sz="2400" dirty="0">
              <a:ea typeface="宋体" panose="02010600030101010101" pitchFamily="2" charset="-122"/>
            </a:endParaRPr>
          </a:p>
          <a:p>
            <a:endParaRPr lang="en-US" altLang="en-US" sz="3000" dirty="0">
              <a:ea typeface="宋体" panose="02010600030101010101" pitchFamily="2" charset="-122"/>
            </a:endParaRPr>
          </a:p>
          <a:p>
            <a:pPr marL="0" lvl="1" indent="0">
              <a:buNone/>
            </a:pPr>
            <a:r>
              <a:rPr lang="en-US" altLang="en-US" sz="3000" dirty="0">
                <a:ea typeface="宋体" panose="02010600030101010101" pitchFamily="2" charset="-122"/>
              </a:rPr>
              <a:t>typedef struct </a:t>
            </a:r>
            <a:r>
              <a:rPr lang="en-US" altLang="en-US" sz="3000" dirty="0" err="1">
                <a:ea typeface="宋体" panose="02010600030101010101" pitchFamily="2" charset="-122"/>
              </a:rPr>
              <a:t>MSTEdge</a:t>
            </a:r>
            <a:r>
              <a:rPr lang="en-US" altLang="en-US" sz="3000" dirty="0">
                <a:ea typeface="宋体" panose="02010600030101010101" pitchFamily="2" charset="-122"/>
              </a:rPr>
              <a:t> </a:t>
            </a:r>
            <a:r>
              <a:rPr lang="en-US" altLang="zh-CN" sz="3000" dirty="0"/>
              <a:t>{</a:t>
            </a:r>
            <a:endParaRPr lang="en-US" altLang="en-US" sz="3000" dirty="0">
              <a:ea typeface="宋体" panose="02010600030101010101" pitchFamily="2" charset="-122"/>
            </a:endParaRPr>
          </a:p>
          <a:p>
            <a:pPr marL="360000" lvl="2" indent="0">
              <a:buNone/>
            </a:pPr>
            <a:r>
              <a:rPr lang="en-US" altLang="en-US" sz="3000" dirty="0">
                <a:ea typeface="宋体" panose="02010600030101010101" pitchFamily="2" charset="-122"/>
              </a:rPr>
              <a:t>//</a:t>
            </a:r>
            <a:r>
              <a:rPr lang="zh-CN" altLang="en-US" sz="3000" dirty="0"/>
              <a:t>边所依附的图中两个顶点</a:t>
            </a:r>
            <a:endParaRPr lang="en-US" altLang="zh-CN" sz="3000" dirty="0"/>
          </a:p>
          <a:p>
            <a:pPr marL="360000" lvl="2" indent="0">
              <a:buNone/>
            </a:pPr>
            <a:r>
              <a:rPr lang="en-US" altLang="en-US" sz="3000" dirty="0">
                <a:ea typeface="宋体" panose="02010600030101010101" pitchFamily="2" charset="-122"/>
              </a:rPr>
              <a:t>int  vex1, vex2; </a:t>
            </a:r>
          </a:p>
          <a:p>
            <a:pPr marL="360000" lvl="2" indent="0">
              <a:buNone/>
            </a:pPr>
            <a:r>
              <a:rPr lang="en-US" altLang="en-US" sz="3000" dirty="0">
                <a:ea typeface="宋体" panose="02010600030101010101" pitchFamily="2" charset="-122"/>
              </a:rPr>
              <a:t> //</a:t>
            </a:r>
            <a:r>
              <a:rPr lang="zh-CN" altLang="en-US" sz="3000" dirty="0"/>
              <a:t>边的权值</a:t>
            </a:r>
            <a:endParaRPr lang="en-US" altLang="zh-CN" sz="3000" dirty="0"/>
          </a:p>
          <a:p>
            <a:pPr marL="360000" lvl="2" indent="0">
              <a:buNone/>
            </a:pPr>
            <a:r>
              <a:rPr lang="en-US" altLang="en-US" sz="3000" dirty="0" err="1">
                <a:ea typeface="宋体" panose="02010600030101010101" pitchFamily="2" charset="-122"/>
              </a:rPr>
              <a:t>WeightType</a:t>
            </a:r>
            <a:r>
              <a:rPr lang="en-US" altLang="en-US" sz="3000" dirty="0">
                <a:ea typeface="宋体" panose="02010600030101010101" pitchFamily="2" charset="-122"/>
              </a:rPr>
              <a:t>  weight;</a:t>
            </a:r>
          </a:p>
          <a:p>
            <a:pPr marL="400050" lvl="1" indent="0">
              <a:buNone/>
            </a:pPr>
            <a:r>
              <a:rPr lang="en-US" altLang="en-US" sz="3000" dirty="0">
                <a:ea typeface="宋体" panose="02010600030101010101" pitchFamily="2" charset="-122"/>
              </a:rPr>
              <a:t>} </a:t>
            </a:r>
            <a:r>
              <a:rPr lang="en-US" altLang="en-US" sz="3000" b="1" dirty="0" err="1">
                <a:solidFill>
                  <a:srgbClr val="C00000"/>
                </a:solidFill>
                <a:ea typeface="宋体" panose="02010600030101010101" pitchFamily="2" charset="-122"/>
              </a:rPr>
              <a:t>MSTEdge</a:t>
            </a:r>
            <a:r>
              <a:rPr lang="en-US" altLang="en-US" sz="3000" dirty="0">
                <a:ea typeface="宋体" panose="02010600030101010101" pitchFamily="2" charset="-122"/>
              </a:rPr>
              <a:t>;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748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无向连通图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的生成树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err="1">
                <a:ea typeface="宋体" panose="02010600030101010101" pitchFamily="2" charset="-122"/>
              </a:rPr>
              <a:t>设</a:t>
            </a:r>
            <a:r>
              <a:rPr lang="en-US" altLang="en-US" dirty="0">
                <a:ea typeface="宋体" panose="02010600030101010101" pitchFamily="2" charset="-122"/>
              </a:rPr>
              <a:t>G=(V,E)</a:t>
            </a:r>
            <a:r>
              <a:rPr lang="en-US" altLang="en-US" dirty="0" err="1">
                <a:ea typeface="宋体" panose="02010600030101010101" pitchFamily="2" charset="-122"/>
              </a:rPr>
              <a:t>是无向连通图</a:t>
            </a:r>
            <a:r>
              <a:rPr lang="en-US" altLang="en-US" dirty="0">
                <a:ea typeface="宋体" panose="02010600030101010101" pitchFamily="2" charset="-122"/>
              </a:rPr>
              <a:t>， </a:t>
            </a:r>
            <a:r>
              <a:rPr lang="en-US" altLang="en-US" dirty="0" err="1">
                <a:ea typeface="宋体" panose="02010600030101010101" pitchFamily="2" charset="-122"/>
              </a:rPr>
              <a:t>顶点集和边集分别是V</a:t>
            </a:r>
            <a:r>
              <a:rPr lang="en-US" altLang="en-US" dirty="0">
                <a:ea typeface="宋体" panose="02010600030101010101" pitchFamily="2" charset="-122"/>
              </a:rPr>
              <a:t>(G)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en-US" dirty="0">
                <a:ea typeface="宋体" panose="02010600030101010101" pitchFamily="2" charset="-122"/>
              </a:rPr>
              <a:t>E(G)</a:t>
            </a:r>
          </a:p>
          <a:p>
            <a:r>
              <a:rPr lang="zh-CN" altLang="en-US" dirty="0"/>
              <a:t>从</a:t>
            </a:r>
            <a:r>
              <a:rPr lang="en-US" altLang="zh-CN" dirty="0"/>
              <a:t>G</a:t>
            </a:r>
            <a:r>
              <a:rPr lang="zh-CN" altLang="en-US" dirty="0"/>
              <a:t>中任意顶点出发进行</a:t>
            </a:r>
            <a:r>
              <a:rPr lang="zh-CN" altLang="en-US" dirty="0">
                <a:solidFill>
                  <a:srgbClr val="0000FF"/>
                </a:solidFill>
              </a:rPr>
              <a:t>遍历</a:t>
            </a:r>
            <a:r>
              <a:rPr lang="zh-CN" altLang="en-US" dirty="0"/>
              <a:t>操作</a:t>
            </a:r>
            <a:r>
              <a:rPr lang="en-US" altLang="en-US" dirty="0">
                <a:ea typeface="宋体" panose="02010600030101010101" pitchFamily="2" charset="-122"/>
              </a:rPr>
              <a:t>，</a:t>
            </a:r>
            <a:r>
              <a:rPr lang="en-US" altLang="en-US" dirty="0" err="1">
                <a:ea typeface="宋体" panose="02010600030101010101" pitchFamily="2" charset="-122"/>
              </a:rPr>
              <a:t>就能访问</a:t>
            </a:r>
            <a:r>
              <a:rPr lang="zh-CN" altLang="en-US" dirty="0"/>
              <a:t>到</a:t>
            </a:r>
            <a:r>
              <a:rPr lang="en-US" altLang="en-US" dirty="0" err="1">
                <a:ea typeface="宋体" panose="02010600030101010101" pitchFamily="2" charset="-122"/>
              </a:rPr>
              <a:t>图中的所有顶点</a:t>
            </a:r>
            <a:r>
              <a:rPr lang="zh-CN" altLang="en-US" dirty="0">
                <a:ea typeface="宋体" panose="02010600030101010101" pitchFamily="2" charset="-122"/>
              </a:rPr>
              <a:t>，这时，</a:t>
            </a:r>
            <a:r>
              <a:rPr lang="en-US" altLang="en-US" dirty="0">
                <a:ea typeface="宋体" panose="02010600030101010101" pitchFamily="2" charset="-122"/>
              </a:rPr>
              <a:t>E(G)</a:t>
            </a:r>
            <a:r>
              <a:rPr lang="en-US" altLang="en-US" dirty="0" err="1">
                <a:ea typeface="宋体" panose="02010600030101010101" pitchFamily="2" charset="-122"/>
              </a:rPr>
              <a:t>被分成两个互不相交的集合</a:t>
            </a:r>
            <a:r>
              <a:rPr lang="en-US" altLang="en-US" dirty="0">
                <a:ea typeface="宋体" panose="02010600030101010101" pitchFamily="2" charset="-122"/>
              </a:rPr>
              <a:t>：</a:t>
            </a:r>
          </a:p>
          <a:p>
            <a:pPr lvl="1"/>
            <a:r>
              <a:rPr lang="en-US" altLang="en-US" dirty="0">
                <a:solidFill>
                  <a:srgbClr val="0000FF"/>
                </a:solidFill>
                <a:ea typeface="宋体" panose="02010600030101010101" pitchFamily="2" charset="-122"/>
              </a:rPr>
              <a:t>T(G)</a:t>
            </a:r>
            <a:r>
              <a:rPr lang="en-US" altLang="en-US" dirty="0">
                <a:ea typeface="宋体" panose="02010600030101010101" pitchFamily="2" charset="-122"/>
              </a:rPr>
              <a:t>：</a:t>
            </a:r>
            <a:r>
              <a:rPr lang="en-US" altLang="en-US" dirty="0" err="1">
                <a:ea typeface="宋体" panose="02010600030101010101" pitchFamily="2" charset="-122"/>
              </a:rPr>
              <a:t>遍历过程中所经过的边的集合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en-US" dirty="0">
                <a:ea typeface="宋体" panose="02010600030101010101" pitchFamily="2" charset="-122"/>
              </a:rPr>
              <a:t>B(G)：</a:t>
            </a:r>
            <a:r>
              <a:rPr lang="zh-CN" altLang="en-US" dirty="0">
                <a:ea typeface="宋体" panose="02010600030101010101" pitchFamily="2" charset="-122"/>
              </a:rPr>
              <a:t>遍历过程中未经过的边的集合</a:t>
            </a:r>
          </a:p>
          <a:p>
            <a:r>
              <a:rPr lang="zh-CN" altLang="en-US" dirty="0">
                <a:ea typeface="宋体" panose="02010600030101010101" pitchFamily="2" charset="-122"/>
              </a:rPr>
              <a:t>显然有： </a:t>
            </a:r>
            <a:r>
              <a:rPr lang="en-US" altLang="en-US" dirty="0">
                <a:ea typeface="宋体" panose="02010600030101010101" pitchFamily="2" charset="-122"/>
              </a:rPr>
              <a:t>E(G)=T(G)∪B(G)，T(G)∩B(G)=Ø</a:t>
            </a:r>
          </a:p>
          <a:p>
            <a:r>
              <a:rPr lang="en-US" altLang="en-US" dirty="0" err="1">
                <a:ea typeface="宋体" panose="02010600030101010101" pitchFamily="2" charset="-122"/>
              </a:rPr>
              <a:t>图G</a:t>
            </a:r>
            <a:r>
              <a:rPr lang="en-US" altLang="en-US" dirty="0">
                <a:ea typeface="宋体" panose="02010600030101010101" pitchFamily="2" charset="-122"/>
              </a:rPr>
              <a:t>’=(V, </a:t>
            </a:r>
            <a:r>
              <a:rPr lang="en-US" altLang="en-US" dirty="0">
                <a:solidFill>
                  <a:srgbClr val="0000FF"/>
                </a:solidFill>
                <a:ea typeface="宋体" panose="02010600030101010101" pitchFamily="2" charset="-122"/>
              </a:rPr>
              <a:t>T(G)</a:t>
            </a:r>
            <a:r>
              <a:rPr lang="en-US" altLang="en-US" dirty="0">
                <a:ea typeface="宋体" panose="02010600030101010101" pitchFamily="2" charset="-122"/>
              </a:rPr>
              <a:t>)</a:t>
            </a:r>
            <a:r>
              <a:rPr lang="zh-CN" altLang="en-US" dirty="0">
                <a:ea typeface="宋体" panose="02010600030101010101" pitchFamily="2" charset="-122"/>
              </a:rPr>
              <a:t>是</a:t>
            </a:r>
            <a:r>
              <a:rPr lang="en-US" altLang="en-US" dirty="0" err="1">
                <a:ea typeface="宋体" panose="02010600030101010101" pitchFamily="2" charset="-122"/>
              </a:rPr>
              <a:t>图G的一棵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生成树</a:t>
            </a:r>
            <a:endParaRPr lang="en-US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按DFS算法</a:t>
            </a:r>
            <a:r>
              <a:rPr lang="en-US" altLang="en-US" dirty="0" err="1">
                <a:ea typeface="宋体" panose="02010600030101010101" pitchFamily="2" charset="-122"/>
              </a:rPr>
              <a:t>得到生成树G’称为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深度优先生成树</a:t>
            </a:r>
            <a:endParaRPr lang="en-US" altLang="zh-CN" dirty="0"/>
          </a:p>
          <a:p>
            <a:pPr lvl="1"/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按BFS算法</a:t>
            </a:r>
            <a:r>
              <a:rPr lang="en-US" altLang="en-US" dirty="0" err="1">
                <a:ea typeface="宋体" panose="02010600030101010101" pitchFamily="2" charset="-122"/>
              </a:rPr>
              <a:t>得到的G’称为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广度优先生成树</a:t>
            </a:r>
            <a:endParaRPr lang="en-US" altLang="en-US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endParaRPr lang="en-US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7662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算法实现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数据结构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1712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>
                <a:ea typeface="宋体" panose="02010600030101010101" pitchFamily="2" charset="-122"/>
              </a:rPr>
              <a:t>V：</a:t>
            </a:r>
            <a:r>
              <a:rPr lang="zh-CN" altLang="en-US" dirty="0">
                <a:ea typeface="宋体" panose="02010600030101010101" pitchFamily="2" charset="-122"/>
              </a:rPr>
              <a:t>图上顶点的集合；</a:t>
            </a:r>
            <a:r>
              <a:rPr lang="en-US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U</a:t>
            </a:r>
            <a:r>
              <a:rPr lang="en-US" altLang="en-US" dirty="0">
                <a:ea typeface="宋体" panose="02010600030101010101" pitchFamily="2" charset="-122"/>
              </a:rPr>
              <a:t>：</a:t>
            </a:r>
            <a:r>
              <a:rPr lang="zh-CN" altLang="en-US" dirty="0">
                <a:ea typeface="宋体" panose="02010600030101010101" pitchFamily="2" charset="-122"/>
              </a:rPr>
              <a:t>已在</a:t>
            </a:r>
            <a:r>
              <a:rPr lang="en-US" altLang="zh-CN" dirty="0">
                <a:ea typeface="宋体" panose="02010600030101010101" pitchFamily="2" charset="-122"/>
              </a:rPr>
              <a:t>MST</a:t>
            </a:r>
            <a:r>
              <a:rPr lang="zh-CN" altLang="en-US" dirty="0">
                <a:ea typeface="宋体" panose="02010600030101010101" pitchFamily="2" charset="-122"/>
              </a:rPr>
              <a:t>上的顶点的集合</a:t>
            </a:r>
            <a:endParaRPr lang="en-US" altLang="en-US" dirty="0">
              <a:ea typeface="宋体" panose="02010600030101010101" pitchFamily="2" charset="-122"/>
            </a:endParaRPr>
          </a:p>
          <a:p>
            <a:r>
              <a:rPr lang="en-US" altLang="en-US" dirty="0" err="1">
                <a:ea typeface="宋体" panose="02010600030101010101" pitchFamily="2" charset="-122"/>
              </a:rPr>
              <a:t>设置一个一维数组</a:t>
            </a:r>
            <a:r>
              <a:rPr lang="en-US" altLang="en-US" dirty="0" err="1">
                <a:solidFill>
                  <a:srgbClr val="7010FC"/>
                </a:solidFill>
                <a:ea typeface="宋体" panose="02010600030101010101" pitchFamily="2" charset="-122"/>
              </a:rPr>
              <a:t>closedge</a:t>
            </a:r>
            <a:r>
              <a:rPr lang="en-US" altLang="en-US" dirty="0">
                <a:solidFill>
                  <a:srgbClr val="7010FC"/>
                </a:solidFill>
                <a:ea typeface="宋体" panose="02010600030101010101" pitchFamily="2" charset="-122"/>
              </a:rPr>
              <a:t>[n]</a:t>
            </a:r>
            <a:r>
              <a:rPr lang="en-US" altLang="en-US" dirty="0">
                <a:ea typeface="宋体" panose="02010600030101010101" pitchFamily="2" charset="-122"/>
              </a:rPr>
              <a:t>，</a:t>
            </a:r>
            <a:r>
              <a:rPr lang="en-US" altLang="en-US" dirty="0" err="1">
                <a:ea typeface="宋体" panose="02010600030101010101" pitchFamily="2" charset="-122"/>
              </a:rPr>
              <a:t>用来保存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V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- 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U中各顶点</a:t>
            </a:r>
            <a:r>
              <a:rPr lang="en-US" altLang="en-US" dirty="0" err="1">
                <a:ea typeface="宋体" panose="02010600030101010101" pitchFamily="2" charset="-122"/>
              </a:rPr>
              <a:t>到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U中顶点</a:t>
            </a:r>
            <a:r>
              <a:rPr lang="en-US" altLang="en-US" dirty="0" err="1">
                <a:ea typeface="宋体" panose="02010600030101010101" pitchFamily="2" charset="-122"/>
              </a:rPr>
              <a:t>具有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权值最小的边</a:t>
            </a:r>
            <a:endParaRPr lang="en-US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en-US" sz="3300" dirty="0" err="1">
                <a:ea typeface="宋体" panose="02010600030101010101" pitchFamily="2" charset="-122"/>
              </a:rPr>
              <a:t>struct</a:t>
            </a:r>
            <a:r>
              <a:rPr lang="en-US" altLang="en-US" sz="3300" dirty="0">
                <a:ea typeface="宋体" panose="02010600030101010101" pitchFamily="2" charset="-122"/>
              </a:rPr>
              <a:t> </a:t>
            </a:r>
            <a:r>
              <a:rPr lang="en-US" altLang="zh-CN" sz="3300" dirty="0">
                <a:ea typeface="宋体" panose="02010600030101010101" pitchFamily="2" charset="-122"/>
              </a:rPr>
              <a:t>{</a:t>
            </a:r>
            <a:endParaRPr lang="en-US" altLang="en-US" sz="3300" dirty="0"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en-US" altLang="en-US" sz="3300" dirty="0" err="1">
                <a:ea typeface="宋体" panose="02010600030101010101" pitchFamily="2" charset="-122"/>
              </a:rPr>
              <a:t>Elemtype</a:t>
            </a:r>
            <a:r>
              <a:rPr lang="en-US" altLang="en-US" sz="3300" dirty="0">
                <a:ea typeface="宋体" panose="02010600030101010101" pitchFamily="2" charset="-122"/>
              </a:rPr>
              <a:t>  </a:t>
            </a:r>
            <a:r>
              <a:rPr lang="en-US" altLang="en-US" sz="3300" dirty="0" err="1">
                <a:ea typeface="宋体" panose="02010600030101010101" pitchFamily="2" charset="-122"/>
              </a:rPr>
              <a:t>adjvex</a:t>
            </a:r>
            <a:r>
              <a:rPr lang="en-US" altLang="en-US" sz="3300" dirty="0">
                <a:ea typeface="宋体" panose="02010600030101010101" pitchFamily="2" charset="-122"/>
              </a:rPr>
              <a:t>;  	//</a:t>
            </a:r>
            <a:r>
              <a:rPr lang="en-US" altLang="en-US" sz="3300" dirty="0" err="1">
                <a:ea typeface="宋体" panose="02010600030101010101" pitchFamily="2" charset="-122"/>
              </a:rPr>
              <a:t>边所依附于U中的顶点</a:t>
            </a:r>
            <a:endParaRPr lang="en-US" altLang="en-US" sz="3300" dirty="0">
              <a:ea typeface="宋体" panose="02010600030101010101" pitchFamily="2" charset="-122"/>
            </a:endParaRPr>
          </a:p>
          <a:p>
            <a:pPr marL="914400" lvl="2" indent="0">
              <a:buNone/>
            </a:pPr>
            <a:r>
              <a:rPr lang="en-US" altLang="en-US" sz="3300" dirty="0" err="1">
                <a:ea typeface="宋体" panose="02010600030101010101" pitchFamily="2" charset="-122"/>
              </a:rPr>
              <a:t>int</a:t>
            </a:r>
            <a:r>
              <a:rPr lang="en-US" altLang="en-US" sz="3300" dirty="0">
                <a:ea typeface="宋体" panose="02010600030101010101" pitchFamily="2" charset="-122"/>
              </a:rPr>
              <a:t>  </a:t>
            </a:r>
            <a:r>
              <a:rPr lang="en-US" altLang="en-US" sz="3300" dirty="0" err="1">
                <a:ea typeface="宋体" panose="02010600030101010101" pitchFamily="2" charset="-122"/>
              </a:rPr>
              <a:t>lowcost</a:t>
            </a:r>
            <a:r>
              <a:rPr lang="en-US" altLang="en-US" sz="3300" dirty="0">
                <a:ea typeface="宋体" panose="02010600030101010101" pitchFamily="2" charset="-122"/>
              </a:rPr>
              <a:t> ; 	//</a:t>
            </a:r>
            <a:r>
              <a:rPr lang="en-US" altLang="en-US" sz="3300" dirty="0" err="1">
                <a:ea typeface="宋体" panose="02010600030101010101" pitchFamily="2" charset="-122"/>
              </a:rPr>
              <a:t>该边的权值</a:t>
            </a:r>
            <a:endParaRPr lang="en-US" altLang="en-US" sz="3300" dirty="0">
              <a:ea typeface="宋体" panose="02010600030101010101" pitchFamily="2" charset="-122"/>
            </a:endParaRPr>
          </a:p>
          <a:p>
            <a:pPr marL="457200" lvl="1" indent="0">
              <a:buNone/>
            </a:pPr>
            <a:r>
              <a:rPr lang="en-US" altLang="en-US" sz="3300" dirty="0">
                <a:ea typeface="宋体" panose="02010600030101010101" pitchFamily="2" charset="-122"/>
              </a:rPr>
              <a:t>} </a:t>
            </a:r>
            <a:r>
              <a:rPr lang="en-US" altLang="en-US" sz="3300" dirty="0" err="1">
                <a:ea typeface="宋体" panose="02010600030101010101" pitchFamily="2" charset="-122"/>
              </a:rPr>
              <a:t>closedge</a:t>
            </a:r>
            <a:r>
              <a:rPr lang="en-US" altLang="en-US" sz="3300" dirty="0">
                <a:ea typeface="宋体" panose="02010600030101010101" pitchFamily="2" charset="-122"/>
              </a:rPr>
              <a:t>[</a:t>
            </a:r>
            <a:r>
              <a:rPr lang="en-US" sz="3300" dirty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MAX_VERTEX_NUM</a:t>
            </a:r>
            <a:r>
              <a:rPr lang="en-US" altLang="en-US" sz="3300" dirty="0">
                <a:ea typeface="宋体" panose="02010600030101010101" pitchFamily="2" charset="-122"/>
              </a:rPr>
              <a:t>];</a:t>
            </a:r>
          </a:p>
          <a:p>
            <a:r>
              <a:rPr lang="en-US" altLang="en-US" dirty="0" err="1">
                <a:solidFill>
                  <a:srgbClr val="7010FC"/>
                </a:solidFill>
                <a:ea typeface="宋体" panose="02010600030101010101" pitchFamily="2" charset="-122"/>
              </a:rPr>
              <a:t>closedge</a:t>
            </a:r>
            <a:r>
              <a:rPr lang="en-US" altLang="en-US" dirty="0">
                <a:solidFill>
                  <a:srgbClr val="7010FC"/>
                </a:solidFill>
                <a:ea typeface="宋体" panose="02010600030101010101" pitchFamily="2" charset="-122"/>
              </a:rPr>
              <a:t>[k].</a:t>
            </a:r>
            <a:r>
              <a:rPr lang="en-US" altLang="en-US" dirty="0" err="1">
                <a:solidFill>
                  <a:srgbClr val="7010FC"/>
                </a:solidFill>
                <a:ea typeface="宋体" panose="02010600030101010101" pitchFamily="2" charset="-122"/>
              </a:rPr>
              <a:t>adjvex</a:t>
            </a:r>
            <a:r>
              <a:rPr lang="en-US" altLang="en-US" dirty="0">
                <a:solidFill>
                  <a:srgbClr val="7010FC"/>
                </a:solidFill>
                <a:ea typeface="宋体" panose="02010600030101010101" pitchFamily="2" charset="-122"/>
              </a:rPr>
              <a:t>=</a:t>
            </a:r>
            <a:r>
              <a:rPr lang="en-US" altLang="en-US" dirty="0" err="1">
                <a:solidFill>
                  <a:srgbClr val="7010FC"/>
                </a:solidFill>
                <a:ea typeface="宋体" panose="02010600030101010101" pitchFamily="2" charset="-122"/>
              </a:rPr>
              <a:t>j</a:t>
            </a:r>
            <a:r>
              <a:rPr lang="en-US" altLang="en-US" dirty="0" err="1">
                <a:ea typeface="宋体" panose="02010600030101010101" pitchFamily="2" charset="-122"/>
              </a:rPr>
              <a:t>，表明</a:t>
            </a:r>
            <a:r>
              <a:rPr lang="en-US" altLang="en-US" b="1" dirty="0" err="1">
                <a:solidFill>
                  <a:srgbClr val="C00000"/>
                </a:solidFill>
                <a:ea typeface="宋体" panose="02010600030101010101" pitchFamily="2" charset="-122"/>
              </a:rPr>
              <a:t>边</a:t>
            </a:r>
            <a:r>
              <a:rPr lang="en-US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en-US" altLang="en-US" b="1" dirty="0" err="1">
                <a:solidFill>
                  <a:srgbClr val="C00000"/>
                </a:solidFill>
                <a:ea typeface="宋体" panose="02010600030101010101" pitchFamily="2" charset="-122"/>
              </a:rPr>
              <a:t>v</a:t>
            </a:r>
            <a:r>
              <a:rPr lang="en-US" altLang="en-US" b="1" baseline="-25000" dirty="0" err="1">
                <a:solidFill>
                  <a:srgbClr val="C00000"/>
                </a:solidFill>
                <a:ea typeface="宋体" panose="02010600030101010101" pitchFamily="2" charset="-122"/>
              </a:rPr>
              <a:t>k</a:t>
            </a:r>
            <a:r>
              <a:rPr lang="en-US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, </a:t>
            </a:r>
            <a:r>
              <a:rPr lang="en-US" altLang="en-US" b="1" dirty="0" err="1">
                <a:solidFill>
                  <a:srgbClr val="C00000"/>
                </a:solidFill>
                <a:ea typeface="宋体" panose="02010600030101010101" pitchFamily="2" charset="-122"/>
              </a:rPr>
              <a:t>v</a:t>
            </a:r>
            <a:r>
              <a:rPr lang="en-US" altLang="en-US" b="1" baseline="-25000" dirty="0" err="1">
                <a:solidFill>
                  <a:srgbClr val="C00000"/>
                </a:solidFill>
                <a:ea typeface="宋体" panose="02010600030101010101" pitchFamily="2" charset="-122"/>
              </a:rPr>
              <a:t>j</a:t>
            </a:r>
            <a:r>
              <a:rPr lang="en-US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)</a:t>
            </a:r>
            <a:r>
              <a:rPr lang="en-US" altLang="en-US" dirty="0" err="1">
                <a:ea typeface="宋体" panose="02010600030101010101" pitchFamily="2" charset="-122"/>
              </a:rPr>
              <a:t>是V-U中顶点v</a:t>
            </a:r>
            <a:r>
              <a:rPr lang="en-US" altLang="en-US" baseline="-25000" dirty="0" err="1">
                <a:ea typeface="宋体" panose="02010600030101010101" pitchFamily="2" charset="-122"/>
              </a:rPr>
              <a:t>k</a:t>
            </a:r>
            <a:r>
              <a:rPr lang="en-US" altLang="en-US" dirty="0" err="1">
                <a:ea typeface="宋体" panose="02010600030101010101" pitchFamily="2" charset="-122"/>
              </a:rPr>
              <a:t>到U中权值最小的边，而顶点v</a:t>
            </a:r>
            <a:r>
              <a:rPr lang="en-US" altLang="en-US" baseline="-25000" dirty="0" err="1">
                <a:ea typeface="宋体" panose="02010600030101010101" pitchFamily="2" charset="-122"/>
              </a:rPr>
              <a:t>j</a:t>
            </a:r>
            <a:r>
              <a:rPr lang="en-US" altLang="en-US" dirty="0" err="1">
                <a:ea typeface="宋体" panose="02010600030101010101" pitchFamily="2" charset="-122"/>
              </a:rPr>
              <a:t>是该边所依附的U中的顶点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en-US" dirty="0" err="1">
                <a:ea typeface="宋体" panose="02010600030101010101" pitchFamily="2" charset="-122"/>
              </a:rPr>
              <a:t>closedge</a:t>
            </a:r>
            <a:r>
              <a:rPr lang="en-US" altLang="en-US" dirty="0">
                <a:ea typeface="宋体" panose="02010600030101010101" pitchFamily="2" charset="-122"/>
              </a:rPr>
              <a:t>[k].</a:t>
            </a:r>
            <a:r>
              <a:rPr lang="en-US" altLang="en-US" dirty="0" err="1">
                <a:ea typeface="宋体" panose="02010600030101010101" pitchFamily="2" charset="-122"/>
              </a:rPr>
              <a:t>lowcost存放</a:t>
            </a:r>
            <a:r>
              <a:rPr lang="en-US" altLang="en-US" b="1" dirty="0" err="1">
                <a:solidFill>
                  <a:srgbClr val="C00000"/>
                </a:solidFill>
                <a:ea typeface="宋体" panose="02010600030101010101" pitchFamily="2" charset="-122"/>
              </a:rPr>
              <a:t>边</a:t>
            </a:r>
            <a:r>
              <a:rPr lang="en-US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en-US" altLang="en-US" b="1" dirty="0" err="1">
                <a:solidFill>
                  <a:srgbClr val="C00000"/>
                </a:solidFill>
                <a:ea typeface="宋体" panose="02010600030101010101" pitchFamily="2" charset="-122"/>
              </a:rPr>
              <a:t>v</a:t>
            </a:r>
            <a:r>
              <a:rPr lang="en-US" altLang="en-US" b="1" baseline="-25000" dirty="0" err="1">
                <a:solidFill>
                  <a:srgbClr val="C00000"/>
                </a:solidFill>
                <a:ea typeface="宋体" panose="02010600030101010101" pitchFamily="2" charset="-122"/>
              </a:rPr>
              <a:t>k</a:t>
            </a:r>
            <a:r>
              <a:rPr lang="en-US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, </a:t>
            </a:r>
            <a:r>
              <a:rPr lang="en-US" altLang="en-US" b="1" dirty="0" err="1">
                <a:solidFill>
                  <a:srgbClr val="C00000"/>
                </a:solidFill>
                <a:ea typeface="宋体" panose="02010600030101010101" pitchFamily="2" charset="-122"/>
              </a:rPr>
              <a:t>v</a:t>
            </a:r>
            <a:r>
              <a:rPr lang="en-US" altLang="en-US" b="1" baseline="-25000" dirty="0" err="1">
                <a:solidFill>
                  <a:srgbClr val="C00000"/>
                </a:solidFill>
                <a:ea typeface="宋体" panose="02010600030101010101" pitchFamily="2" charset="-122"/>
              </a:rPr>
              <a:t>j</a:t>
            </a:r>
            <a:r>
              <a:rPr lang="en-US" altLang="en-US" b="1" dirty="0">
                <a:solidFill>
                  <a:srgbClr val="C00000"/>
                </a:solidFill>
                <a:ea typeface="宋体" panose="02010600030101010101" pitchFamily="2" charset="-122"/>
              </a:rPr>
              <a:t>) </a:t>
            </a:r>
            <a:r>
              <a:rPr lang="en-US" altLang="en-US" dirty="0" err="1">
                <a:ea typeface="宋体" panose="02010600030101010101" pitchFamily="2" charset="-122"/>
              </a:rPr>
              <a:t>的权值</a:t>
            </a:r>
            <a:endParaRPr lang="en-US" altLang="en-US" dirty="0">
              <a:ea typeface="宋体" panose="02010600030101010101" pitchFamily="2" charset="-122"/>
            </a:endParaRPr>
          </a:p>
          <a:p>
            <a:endParaRPr lang="en-US" altLang="en-US" dirty="0">
              <a:ea typeface="宋体" panose="02010600030101010101" pitchFamily="2" charset="-122"/>
            </a:endParaRPr>
          </a:p>
          <a:p>
            <a:r>
              <a:rPr lang="en-US" altLang="en-US" dirty="0" err="1">
                <a:ea typeface="宋体" panose="02010600030101010101" pitchFamily="2" charset="-122"/>
              </a:rPr>
              <a:t>假设从顶点</a:t>
            </a:r>
            <a:r>
              <a:rPr lang="en-US" altLang="zh-CN" dirty="0" err="1">
                <a:ea typeface="宋体" panose="02010600030101010101" pitchFamily="2" charset="-122"/>
              </a:rPr>
              <a:t>V</a:t>
            </a:r>
            <a:r>
              <a:rPr lang="en-US" altLang="en-US" baseline="-25000" dirty="0" err="1">
                <a:ea typeface="宋体" panose="02010600030101010101" pitchFamily="2" charset="-122"/>
              </a:rPr>
              <a:t>s</a:t>
            </a:r>
            <a:r>
              <a:rPr lang="en-US" altLang="en-US" dirty="0" err="1">
                <a:ea typeface="宋体" panose="02010600030101010101" pitchFamily="2" charset="-122"/>
              </a:rPr>
              <a:t>开始构造最小生成树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令</a:t>
            </a:r>
            <a:r>
              <a:rPr lang="en-US" altLang="zh-CN" dirty="0" err="1">
                <a:solidFill>
                  <a:srgbClr val="7010FC"/>
                </a:solidFill>
                <a:ea typeface="宋体" panose="02010600030101010101" pitchFamily="2" charset="-122"/>
              </a:rPr>
              <a:t>c</a:t>
            </a:r>
            <a:r>
              <a:rPr lang="en-US" altLang="en-US" dirty="0" err="1">
                <a:solidFill>
                  <a:srgbClr val="7010FC"/>
                </a:solidFill>
                <a:ea typeface="宋体" panose="02010600030101010101" pitchFamily="2" charset="-122"/>
              </a:rPr>
              <a:t>losedge</a:t>
            </a:r>
            <a:r>
              <a:rPr lang="en-US" altLang="en-US" dirty="0">
                <a:solidFill>
                  <a:srgbClr val="7010FC"/>
                </a:solidFill>
                <a:ea typeface="宋体" panose="02010600030101010101" pitchFamily="2" charset="-122"/>
              </a:rPr>
              <a:t>[s].</a:t>
            </a:r>
            <a:r>
              <a:rPr lang="en-US" altLang="en-US" dirty="0" err="1">
                <a:solidFill>
                  <a:srgbClr val="7010FC"/>
                </a:solidFill>
                <a:ea typeface="宋体" panose="02010600030101010101" pitchFamily="2" charset="-122"/>
              </a:rPr>
              <a:t>lowcost</a:t>
            </a:r>
            <a:r>
              <a:rPr lang="en-US" altLang="en-US" dirty="0">
                <a:solidFill>
                  <a:srgbClr val="7010FC"/>
                </a:solidFill>
                <a:ea typeface="宋体" panose="02010600030101010101" pitchFamily="2" charset="-122"/>
              </a:rPr>
              <a:t>=0</a:t>
            </a:r>
            <a:r>
              <a:rPr lang="zh-CN" altLang="en-US" dirty="0">
                <a:ea typeface="宋体" panose="02010600030101010101" pitchFamily="2" charset="-122"/>
              </a:rPr>
              <a:t>，表明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顶点</a:t>
            </a:r>
            <a:r>
              <a:rPr lang="en-US" altLang="zh-CN" dirty="0">
                <a:solidFill>
                  <a:srgbClr val="C00000"/>
                </a:solidFill>
                <a:ea typeface="宋体" panose="02010600030101010101" pitchFamily="2" charset="-122"/>
              </a:rPr>
              <a:t>V</a:t>
            </a:r>
            <a:r>
              <a:rPr lang="en-US" altLang="en-US" baseline="-25000" dirty="0">
                <a:solidFill>
                  <a:srgbClr val="C00000"/>
                </a:solidFill>
                <a:ea typeface="宋体" panose="02010600030101010101" pitchFamily="2" charset="-122"/>
              </a:rPr>
              <a:t>s</a:t>
            </a:r>
            <a:r>
              <a:rPr lang="zh-CN" altLang="en-US" dirty="0">
                <a:ea typeface="宋体" panose="02010600030101010101" pitchFamily="2" charset="-122"/>
              </a:rPr>
              <a:t>首先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加入到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U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中</a:t>
            </a:r>
            <a:endParaRPr lang="en-US" altLang="zh-CN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89175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算法步骤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1814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692696"/>
            <a:ext cx="8507288" cy="4752528"/>
          </a:xfrm>
        </p:spPr>
        <p:txBody>
          <a:bodyPr>
            <a:normAutofit/>
          </a:bodyPr>
          <a:lstStyle/>
          <a:p>
            <a:r>
              <a:rPr lang="en-US" altLang="en-US" sz="2800" dirty="0" err="1">
                <a:ea typeface="宋体" panose="02010600030101010101" pitchFamily="2" charset="-122"/>
              </a:rPr>
              <a:t>从closedge中选择一条权值</a:t>
            </a:r>
            <a:r>
              <a:rPr lang="en-US" altLang="en-US" sz="2800" dirty="0">
                <a:ea typeface="宋体" panose="02010600030101010101" pitchFamily="2" charset="-122"/>
              </a:rPr>
              <a:t>(不为0)</a:t>
            </a:r>
            <a:r>
              <a:rPr lang="en-US" altLang="en-US" sz="2800" dirty="0" err="1">
                <a:solidFill>
                  <a:srgbClr val="C00000"/>
                </a:solidFill>
                <a:ea typeface="宋体" panose="02010600030101010101" pitchFamily="2" charset="-122"/>
              </a:rPr>
              <a:t>最小</a:t>
            </a:r>
            <a:r>
              <a:rPr lang="en-US" altLang="en-US" sz="2800" dirty="0" err="1">
                <a:ea typeface="宋体" panose="02010600030101010101" pitchFamily="2" charset="-122"/>
              </a:rPr>
              <a:t>的边</a:t>
            </a:r>
            <a:r>
              <a:rPr lang="en-US" altLang="en-US" sz="2800" dirty="0">
                <a:ea typeface="宋体" panose="02010600030101010101" pitchFamily="2" charset="-122"/>
              </a:rPr>
              <a:t>(</a:t>
            </a:r>
            <a:r>
              <a:rPr lang="en-US" altLang="en-US" sz="2800" dirty="0" err="1">
                <a:solidFill>
                  <a:srgbClr val="0000CC"/>
                </a:solidFill>
                <a:ea typeface="宋体" panose="02010600030101010101" pitchFamily="2" charset="-122"/>
              </a:rPr>
              <a:t>v</a:t>
            </a:r>
            <a:r>
              <a:rPr lang="en-US" altLang="en-US" sz="2800" baseline="-25000" dirty="0" err="1">
                <a:solidFill>
                  <a:srgbClr val="0000CC"/>
                </a:solidFill>
                <a:ea typeface="宋体" panose="02010600030101010101" pitchFamily="2" charset="-122"/>
              </a:rPr>
              <a:t>k</a:t>
            </a:r>
            <a:r>
              <a:rPr lang="en-US" altLang="en-US" sz="2800" dirty="0">
                <a:ea typeface="宋体" panose="02010600030101010101" pitchFamily="2" charset="-122"/>
              </a:rPr>
              <a:t>, </a:t>
            </a:r>
            <a:r>
              <a:rPr lang="en-US" altLang="en-US" sz="2800" dirty="0" err="1">
                <a:ea typeface="宋体" panose="02010600030101010101" pitchFamily="2" charset="-122"/>
              </a:rPr>
              <a:t>v</a:t>
            </a:r>
            <a:r>
              <a:rPr lang="en-US" altLang="en-US" sz="2800" baseline="-25000" dirty="0" err="1">
                <a:ea typeface="宋体" panose="02010600030101010101" pitchFamily="2" charset="-122"/>
              </a:rPr>
              <a:t>j</a:t>
            </a:r>
            <a:r>
              <a:rPr lang="en-US" altLang="en-US" sz="2800" dirty="0">
                <a:ea typeface="宋体" panose="02010600030101010101" pitchFamily="2" charset="-122"/>
              </a:rPr>
              <a:t>) ，</a:t>
            </a:r>
            <a:r>
              <a:rPr lang="en-US" altLang="en-US" sz="2800" dirty="0" err="1">
                <a:ea typeface="宋体" panose="02010600030101010101" pitchFamily="2" charset="-122"/>
              </a:rPr>
              <a:t>然后</a:t>
            </a:r>
            <a:r>
              <a:rPr lang="en-US" altLang="en-US" sz="2800" dirty="0">
                <a:ea typeface="宋体" panose="02010600030101010101" pitchFamily="2" charset="-122"/>
              </a:rPr>
              <a:t>：</a:t>
            </a:r>
          </a:p>
          <a:p>
            <a:pPr lvl="1"/>
            <a:r>
              <a:rPr lang="en-US" altLang="en-US" sz="2400" dirty="0" err="1">
                <a:ea typeface="宋体" panose="02010600030101010101" pitchFamily="2" charset="-122"/>
              </a:rPr>
              <a:t>置closedge</a:t>
            </a:r>
            <a:r>
              <a:rPr lang="en-US" altLang="en-US" sz="2400" dirty="0">
                <a:ea typeface="宋体" panose="02010600030101010101" pitchFamily="2" charset="-122"/>
              </a:rPr>
              <a:t>[</a:t>
            </a:r>
            <a:r>
              <a:rPr lang="en-US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k</a:t>
            </a:r>
            <a:r>
              <a:rPr lang="en-US" altLang="en-US" sz="2400" dirty="0">
                <a:ea typeface="宋体" panose="02010600030101010101" pitchFamily="2" charset="-122"/>
              </a:rPr>
              <a:t>].lowcost为0，表示</a:t>
            </a:r>
            <a:r>
              <a:rPr lang="en-US" altLang="en-US" sz="2400" dirty="0">
                <a:solidFill>
                  <a:srgbClr val="0000CC"/>
                </a:solidFill>
                <a:ea typeface="宋体" panose="02010600030101010101" pitchFamily="2" charset="-122"/>
              </a:rPr>
              <a:t>v</a:t>
            </a:r>
            <a:r>
              <a:rPr lang="en-US" altLang="en-US" sz="2400" baseline="-25000" dirty="0">
                <a:solidFill>
                  <a:srgbClr val="0000CC"/>
                </a:solidFill>
                <a:ea typeface="宋体" panose="02010600030101010101" pitchFamily="2" charset="-122"/>
              </a:rPr>
              <a:t>k</a:t>
            </a:r>
            <a:r>
              <a:rPr lang="en-US" altLang="en-US" sz="2400" dirty="0">
                <a:ea typeface="宋体" panose="02010600030101010101" pitchFamily="2" charset="-122"/>
              </a:rPr>
              <a:t>已加入到U中</a:t>
            </a:r>
          </a:p>
          <a:p>
            <a:pPr lvl="1"/>
            <a:r>
              <a:rPr lang="en-US" altLang="en-US" sz="2400" dirty="0" err="1">
                <a:ea typeface="宋体" panose="02010600030101010101" pitchFamily="2" charset="-122"/>
              </a:rPr>
              <a:t>根据新加入的</a:t>
            </a:r>
            <a:r>
              <a:rPr lang="zh-CN" altLang="en-US" sz="2400" dirty="0">
                <a:ea typeface="宋体" panose="02010600030101010101" pitchFamily="2" charset="-122"/>
              </a:rPr>
              <a:t>顶点</a:t>
            </a:r>
            <a:r>
              <a:rPr lang="en-US" altLang="en-US" sz="2400" dirty="0" err="1">
                <a:solidFill>
                  <a:srgbClr val="0000CC"/>
                </a:solidFill>
                <a:ea typeface="宋体" panose="02010600030101010101" pitchFamily="2" charset="-122"/>
              </a:rPr>
              <a:t>v</a:t>
            </a:r>
            <a:r>
              <a:rPr lang="en-US" altLang="en-US" sz="2400" baseline="-25000" dirty="0" err="1">
                <a:solidFill>
                  <a:srgbClr val="0000CC"/>
                </a:solidFill>
                <a:ea typeface="宋体" panose="02010600030101010101" pitchFamily="2" charset="-122"/>
              </a:rPr>
              <a:t>k</a:t>
            </a:r>
            <a:r>
              <a:rPr lang="zh-CN" altLang="en-US" sz="2400" dirty="0">
                <a:ea typeface="宋体" panose="02010600030101010101" pitchFamily="2" charset="-122"/>
              </a:rPr>
              <a:t>，</a:t>
            </a:r>
            <a:r>
              <a:rPr lang="en-US" altLang="en-US" sz="2400" dirty="0" err="1">
                <a:ea typeface="宋体" panose="02010600030101010101" pitchFamily="2" charset="-122"/>
              </a:rPr>
              <a:t>更新closedge中每个元素</a:t>
            </a:r>
            <a:r>
              <a:rPr lang="en-US" altLang="en-US" sz="2400" dirty="0">
                <a:ea typeface="宋体" panose="02010600030101010101" pitchFamily="2" charset="-122"/>
              </a:rPr>
              <a:t>：</a:t>
            </a:r>
          </a:p>
          <a:p>
            <a:pPr lvl="2"/>
            <a:r>
              <a:rPr lang="en-US" altLang="en-US" dirty="0">
                <a:ea typeface="宋体" panose="02010600030101010101" pitchFamily="2" charset="-122"/>
                <a:sym typeface="Symbol" pitchFamily="18" charset="2"/>
              </a:rPr>
              <a:t></a:t>
            </a:r>
            <a:r>
              <a:rPr lang="en-US" altLang="en-US" dirty="0" err="1">
                <a:ea typeface="宋体" panose="02010600030101010101" pitchFamily="2" charset="-122"/>
              </a:rPr>
              <a:t>v</a:t>
            </a:r>
            <a:r>
              <a:rPr lang="en-US" altLang="en-US" baseline="-25000" dirty="0" err="1">
                <a:ea typeface="宋体" panose="02010600030101010101" pitchFamily="2" charset="-122"/>
              </a:rPr>
              <a:t>i</a:t>
            </a:r>
            <a:r>
              <a:rPr lang="en-US" altLang="en-US" dirty="0" err="1">
                <a:ea typeface="宋体" panose="02010600030101010101" pitchFamily="2" charset="-122"/>
              </a:rPr>
              <a:t>∈V-U</a:t>
            </a:r>
            <a:r>
              <a:rPr lang="en-US" altLang="en-US" dirty="0">
                <a:ea typeface="宋体" panose="02010600030101010101" pitchFamily="2" charset="-122"/>
              </a:rPr>
              <a:t> ，</a:t>
            </a:r>
            <a:r>
              <a:rPr lang="en-US" altLang="en-US" dirty="0" err="1">
                <a:ea typeface="宋体" panose="02010600030101010101" pitchFamily="2" charset="-122"/>
              </a:rPr>
              <a:t>若cost</a:t>
            </a:r>
            <a:r>
              <a:rPr lang="en-US" altLang="en-US" dirty="0">
                <a:ea typeface="宋体" panose="02010600030101010101" pitchFamily="2" charset="-122"/>
              </a:rPr>
              <a:t>(</a:t>
            </a:r>
            <a:r>
              <a:rPr lang="en-US" altLang="en-US" dirty="0" err="1">
                <a:ea typeface="宋体" panose="02010600030101010101" pitchFamily="2" charset="-122"/>
              </a:rPr>
              <a:t>i</a:t>
            </a:r>
            <a:r>
              <a:rPr lang="en-US" altLang="en-US" dirty="0">
                <a:ea typeface="宋体" panose="02010600030101010101" pitchFamily="2" charset="-122"/>
              </a:rPr>
              <a:t>, </a:t>
            </a:r>
            <a:r>
              <a:rPr lang="en-US" altLang="en-US" dirty="0">
                <a:solidFill>
                  <a:srgbClr val="0000CC"/>
                </a:solidFill>
                <a:ea typeface="宋体" panose="02010600030101010101" pitchFamily="2" charset="-122"/>
              </a:rPr>
              <a:t>k</a:t>
            </a:r>
            <a:r>
              <a:rPr lang="en-US" altLang="en-US" dirty="0">
                <a:ea typeface="宋体" panose="02010600030101010101" pitchFamily="2" charset="-122"/>
              </a:rPr>
              <a:t>) &lt; </a:t>
            </a:r>
            <a:r>
              <a:rPr lang="en-US" altLang="en-US" dirty="0" err="1">
                <a:ea typeface="宋体" panose="02010600030101010101" pitchFamily="2" charset="-122"/>
              </a:rPr>
              <a:t>colsedge</a:t>
            </a:r>
            <a:r>
              <a:rPr lang="en-US" altLang="en-US" dirty="0">
                <a:ea typeface="宋体" panose="02010600030101010101" pitchFamily="2" charset="-122"/>
              </a:rPr>
              <a:t>[</a:t>
            </a:r>
            <a:r>
              <a:rPr lang="en-US" altLang="en-US" dirty="0" err="1">
                <a:ea typeface="宋体" panose="02010600030101010101" pitchFamily="2" charset="-122"/>
              </a:rPr>
              <a:t>i</a:t>
            </a:r>
            <a:r>
              <a:rPr lang="en-US" altLang="en-US" dirty="0">
                <a:ea typeface="宋体" panose="02010600030101010101" pitchFamily="2" charset="-122"/>
              </a:rPr>
              <a:t>].</a:t>
            </a:r>
            <a:r>
              <a:rPr lang="en-US" altLang="en-US" dirty="0" err="1">
                <a:ea typeface="宋体" panose="02010600030101010101" pitchFamily="2" charset="-122"/>
              </a:rPr>
              <a:t>lowcost，表明在U中新加入顶点</a:t>
            </a:r>
            <a:r>
              <a:rPr lang="en-US" altLang="en-US" dirty="0" err="1">
                <a:solidFill>
                  <a:srgbClr val="0000CC"/>
                </a:solidFill>
                <a:ea typeface="宋体" panose="02010600030101010101" pitchFamily="2" charset="-122"/>
              </a:rPr>
              <a:t>v</a:t>
            </a:r>
            <a:r>
              <a:rPr lang="en-US" altLang="en-US" baseline="-25000" dirty="0" err="1">
                <a:solidFill>
                  <a:srgbClr val="0000CC"/>
                </a:solidFill>
                <a:ea typeface="宋体" panose="02010600030101010101" pitchFamily="2" charset="-122"/>
              </a:rPr>
              <a:t>k</a:t>
            </a:r>
            <a:r>
              <a:rPr lang="en-US" altLang="en-US" dirty="0" err="1">
                <a:ea typeface="宋体" panose="02010600030101010101" pitchFamily="2" charset="-122"/>
              </a:rPr>
              <a:t>后</a:t>
            </a:r>
            <a:r>
              <a:rPr lang="en-US" altLang="en-US" dirty="0">
                <a:ea typeface="宋体" panose="02010600030101010101" pitchFamily="2" charset="-122"/>
              </a:rPr>
              <a:t>， (v</a:t>
            </a:r>
            <a:r>
              <a:rPr lang="en-US" altLang="en-US" baseline="-25000" dirty="0">
                <a:ea typeface="宋体" panose="02010600030101010101" pitchFamily="2" charset="-122"/>
              </a:rPr>
              <a:t>i</a:t>
            </a:r>
            <a:r>
              <a:rPr lang="en-US" altLang="en-US" dirty="0">
                <a:ea typeface="宋体" panose="02010600030101010101" pitchFamily="2" charset="-122"/>
              </a:rPr>
              <a:t>, </a:t>
            </a:r>
            <a:r>
              <a:rPr lang="en-US" altLang="en-US" dirty="0" err="1">
                <a:solidFill>
                  <a:srgbClr val="0000CC"/>
                </a:solidFill>
                <a:ea typeface="宋体" panose="02010600030101010101" pitchFamily="2" charset="-122"/>
              </a:rPr>
              <a:t>v</a:t>
            </a:r>
            <a:r>
              <a:rPr lang="en-US" altLang="en-US" baseline="-25000" dirty="0" err="1">
                <a:solidFill>
                  <a:srgbClr val="0000CC"/>
                </a:solidFill>
                <a:ea typeface="宋体" panose="02010600030101010101" pitchFamily="2" charset="-122"/>
              </a:rPr>
              <a:t>k</a:t>
            </a:r>
            <a:r>
              <a:rPr lang="en-US" altLang="en-US" dirty="0">
                <a:ea typeface="宋体" panose="02010600030101010101" pitchFamily="2" charset="-122"/>
              </a:rPr>
              <a:t>)</a:t>
            </a:r>
            <a:r>
              <a:rPr lang="en-US" altLang="en-US" dirty="0" err="1">
                <a:ea typeface="宋体" panose="02010600030101010101" pitchFamily="2" charset="-122"/>
              </a:rPr>
              <a:t>成为v</a:t>
            </a:r>
            <a:r>
              <a:rPr lang="en-US" altLang="en-US" baseline="-25000" dirty="0" err="1">
                <a:ea typeface="宋体" panose="02010600030101010101" pitchFamily="2" charset="-122"/>
              </a:rPr>
              <a:t>i</a:t>
            </a:r>
            <a:r>
              <a:rPr lang="en-US" altLang="en-US" dirty="0" err="1">
                <a:ea typeface="宋体" panose="02010600030101010101" pitchFamily="2" charset="-122"/>
              </a:rPr>
              <a:t>到U中权值最小的边</a:t>
            </a:r>
            <a:r>
              <a:rPr lang="en-US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那么做如下设置</a:t>
            </a:r>
            <a:r>
              <a:rPr lang="en-US" altLang="en-US" dirty="0">
                <a:ea typeface="宋体" panose="02010600030101010101" pitchFamily="2" charset="-122"/>
              </a:rPr>
              <a:t>：</a:t>
            </a:r>
          </a:p>
          <a:p>
            <a:pPr lvl="2"/>
            <a:r>
              <a:rPr lang="en-US" altLang="zh-CN" dirty="0" err="1">
                <a:ea typeface="宋体" panose="02010600030101010101" pitchFamily="2" charset="-122"/>
              </a:rPr>
              <a:t>c</a:t>
            </a:r>
            <a:r>
              <a:rPr lang="en-US" altLang="en-US" dirty="0" err="1">
                <a:ea typeface="宋体" panose="02010600030101010101" pitchFamily="2" charset="-122"/>
              </a:rPr>
              <a:t>losedge</a:t>
            </a:r>
            <a:r>
              <a:rPr lang="en-US" altLang="en-US" dirty="0">
                <a:ea typeface="宋体" panose="02010600030101010101" pitchFamily="2" charset="-122"/>
              </a:rPr>
              <a:t>[</a:t>
            </a:r>
            <a:r>
              <a:rPr lang="en-US" altLang="en-US" dirty="0" err="1">
                <a:ea typeface="宋体" panose="02010600030101010101" pitchFamily="2" charset="-122"/>
              </a:rPr>
              <a:t>i</a:t>
            </a:r>
            <a:r>
              <a:rPr lang="en-US" altLang="en-US" dirty="0">
                <a:ea typeface="宋体" panose="02010600030101010101" pitchFamily="2" charset="-122"/>
              </a:rPr>
              <a:t>].</a:t>
            </a:r>
            <a:r>
              <a:rPr lang="en-US" altLang="en-US" dirty="0" err="1">
                <a:ea typeface="宋体" panose="02010600030101010101" pitchFamily="2" charset="-122"/>
              </a:rPr>
              <a:t>lowcost</a:t>
            </a:r>
            <a:r>
              <a:rPr lang="en-US" altLang="en-US" dirty="0">
                <a:ea typeface="宋体" panose="02010600030101010101" pitchFamily="2" charset="-122"/>
              </a:rPr>
              <a:t>=cost(</a:t>
            </a:r>
            <a:r>
              <a:rPr lang="en-US" altLang="en-US" dirty="0" err="1">
                <a:ea typeface="宋体" panose="02010600030101010101" pitchFamily="2" charset="-122"/>
              </a:rPr>
              <a:t>i</a:t>
            </a:r>
            <a:r>
              <a:rPr lang="en-US" altLang="en-US" dirty="0">
                <a:ea typeface="宋体" panose="02010600030101010101" pitchFamily="2" charset="-122"/>
              </a:rPr>
              <a:t>, k)</a:t>
            </a:r>
          </a:p>
          <a:p>
            <a:pPr lvl="2"/>
            <a:r>
              <a:rPr lang="en-US" altLang="zh-CN" dirty="0" err="1">
                <a:ea typeface="宋体" panose="02010600030101010101" pitchFamily="2" charset="-122"/>
              </a:rPr>
              <a:t>c</a:t>
            </a:r>
            <a:r>
              <a:rPr lang="en-US" altLang="en-US" dirty="0" err="1">
                <a:ea typeface="宋体" panose="02010600030101010101" pitchFamily="2" charset="-122"/>
              </a:rPr>
              <a:t>losedge</a:t>
            </a:r>
            <a:r>
              <a:rPr lang="en-US" altLang="en-US" dirty="0">
                <a:ea typeface="宋体" panose="02010600030101010101" pitchFamily="2" charset="-122"/>
              </a:rPr>
              <a:t>[</a:t>
            </a:r>
            <a:r>
              <a:rPr lang="en-US" altLang="en-US" dirty="0" err="1">
                <a:ea typeface="宋体" panose="02010600030101010101" pitchFamily="2" charset="-122"/>
              </a:rPr>
              <a:t>i</a:t>
            </a:r>
            <a:r>
              <a:rPr lang="en-US" altLang="en-US" dirty="0">
                <a:ea typeface="宋体" panose="02010600030101010101" pitchFamily="2" charset="-122"/>
              </a:rPr>
              <a:t>].</a:t>
            </a:r>
            <a:r>
              <a:rPr lang="en-US" altLang="en-US" dirty="0" err="1">
                <a:ea typeface="宋体" panose="02010600030101010101" pitchFamily="2" charset="-122"/>
              </a:rPr>
              <a:t>adjvex</a:t>
            </a:r>
            <a:r>
              <a:rPr lang="en-US" altLang="en-US" dirty="0">
                <a:ea typeface="宋体" panose="02010600030101010101" pitchFamily="2" charset="-122"/>
              </a:rPr>
              <a:t>=k </a:t>
            </a:r>
          </a:p>
          <a:p>
            <a:r>
              <a:rPr lang="zh-CN" altLang="en-US" sz="2800" dirty="0">
                <a:ea typeface="宋体" panose="02010600030101010101" pitchFamily="2" charset="-122"/>
              </a:rPr>
              <a:t>重复前一步 </a:t>
            </a:r>
            <a:r>
              <a:rPr lang="en-US" altLang="en-US" sz="2800" dirty="0">
                <a:ea typeface="宋体" panose="02010600030101010101" pitchFamily="2" charset="-122"/>
              </a:rPr>
              <a:t>n-1</a:t>
            </a:r>
            <a:r>
              <a:rPr lang="zh-CN" altLang="en-US" sz="2800" dirty="0">
                <a:ea typeface="宋体" panose="02010600030101010101" pitchFamily="2" charset="-122"/>
              </a:rPr>
              <a:t>次，就得到最小生成树</a:t>
            </a:r>
            <a:endParaRPr lang="en-US" altLang="zh-CN" sz="2800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pPr lvl="3"/>
            <a:endParaRPr lang="en-US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D34A358-8971-4321-9235-98D29AECF66E}"/>
              </a:ext>
            </a:extLst>
          </p:cNvPr>
          <p:cNvSpPr/>
          <p:nvPr/>
        </p:nvSpPr>
        <p:spPr>
          <a:xfrm>
            <a:off x="4860032" y="5120952"/>
            <a:ext cx="1584176" cy="169242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C28EA60-E23E-4380-AD53-797A8C006840}"/>
              </a:ext>
            </a:extLst>
          </p:cNvPr>
          <p:cNvSpPr/>
          <p:nvPr/>
        </p:nvSpPr>
        <p:spPr>
          <a:xfrm>
            <a:off x="1259632" y="5120952"/>
            <a:ext cx="2096616" cy="1692424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045DDCC-22C0-4C06-A284-A1AAC0B6C33A}"/>
              </a:ext>
            </a:extLst>
          </p:cNvPr>
          <p:cNvSpPr txBox="1"/>
          <p:nvPr/>
        </p:nvSpPr>
        <p:spPr>
          <a:xfrm>
            <a:off x="1691680" y="5199583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V-U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C6B9F02-09F3-4064-9384-A5A62F8C3D28}"/>
              </a:ext>
            </a:extLst>
          </p:cNvPr>
          <p:cNvSpPr txBox="1"/>
          <p:nvPr/>
        </p:nvSpPr>
        <p:spPr>
          <a:xfrm>
            <a:off x="5755134" y="5255485"/>
            <a:ext cx="385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</a:rPr>
              <a:t>U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86CEB5-D9E1-4C87-A6A0-4DB64BCD78F0}"/>
              </a:ext>
            </a:extLst>
          </p:cNvPr>
          <p:cNvCxnSpPr/>
          <p:nvPr/>
        </p:nvCxnSpPr>
        <p:spPr>
          <a:xfrm>
            <a:off x="3047244" y="5805264"/>
            <a:ext cx="2124000" cy="0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3F7FBE5-8440-4698-AE69-8E92757A132E}"/>
              </a:ext>
            </a:extLst>
          </p:cNvPr>
          <p:cNvSpPr/>
          <p:nvPr/>
        </p:nvSpPr>
        <p:spPr>
          <a:xfrm>
            <a:off x="2635972" y="5597424"/>
            <a:ext cx="3706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D5941C-3686-4784-A1AE-92DC9EF1D7B8}"/>
              </a:ext>
            </a:extLst>
          </p:cNvPr>
          <p:cNvSpPr/>
          <p:nvPr/>
        </p:nvSpPr>
        <p:spPr>
          <a:xfrm>
            <a:off x="5148064" y="5517232"/>
            <a:ext cx="2824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8B7D805-0E1B-4FCE-A132-7FCAFA7ABA17}"/>
              </a:ext>
            </a:extLst>
          </p:cNvPr>
          <p:cNvSpPr/>
          <p:nvPr/>
        </p:nvSpPr>
        <p:spPr>
          <a:xfrm>
            <a:off x="4975877" y="5980639"/>
            <a:ext cx="3706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41BC199-F185-4715-91FA-C4621D0355B9}"/>
              </a:ext>
            </a:extLst>
          </p:cNvPr>
          <p:cNvSpPr/>
          <p:nvPr/>
        </p:nvSpPr>
        <p:spPr>
          <a:xfrm>
            <a:off x="1431252" y="5639035"/>
            <a:ext cx="37829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直接连接符 9"/>
          <p:cNvCxnSpPr>
            <a:stCxn id="14" idx="3"/>
          </p:cNvCxnSpPr>
          <p:nvPr/>
        </p:nvCxnSpPr>
        <p:spPr>
          <a:xfrm flipV="1">
            <a:off x="1809545" y="5889812"/>
            <a:ext cx="802432" cy="416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12" idx="1"/>
          </p:cNvCxnSpPr>
          <p:nvPr/>
        </p:nvCxnSpPr>
        <p:spPr>
          <a:xfrm>
            <a:off x="1751623" y="6083886"/>
            <a:ext cx="3224254" cy="1891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65D5941C-3686-4784-A1AE-92DC9EF1D7B8}"/>
              </a:ext>
            </a:extLst>
          </p:cNvPr>
          <p:cNvSpPr/>
          <p:nvPr/>
        </p:nvSpPr>
        <p:spPr>
          <a:xfrm>
            <a:off x="5316305" y="5218633"/>
            <a:ext cx="36260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直接连接符 46"/>
          <p:cNvCxnSpPr/>
          <p:nvPr/>
        </p:nvCxnSpPr>
        <p:spPr>
          <a:xfrm flipV="1">
            <a:off x="1809545" y="5460274"/>
            <a:ext cx="659335" cy="429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2462668" y="5469772"/>
            <a:ext cx="2810889" cy="24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25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5A964AF-53FD-4C30-A6E9-DD50843123F2}"/>
              </a:ext>
            </a:extLst>
          </p:cNvPr>
          <p:cNvSpPr/>
          <p:nvPr/>
        </p:nvSpPr>
        <p:spPr>
          <a:xfrm>
            <a:off x="0" y="2132856"/>
            <a:ext cx="9153525" cy="27363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224136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用</a:t>
            </a:r>
            <a:r>
              <a:rPr lang="en-US" altLang="zh-CN" sz="3600" dirty="0"/>
              <a:t>Prim</a:t>
            </a:r>
            <a:r>
              <a:rPr lang="zh-CN" altLang="en-US" sz="3600" dirty="0"/>
              <a:t>算法</a:t>
            </a:r>
            <a:r>
              <a:rPr lang="zh-CN" altLang="en-US" sz="3600" dirty="0">
                <a:solidFill>
                  <a:schemeClr val="accent6">
                    <a:lumMod val="50000"/>
                  </a:schemeClr>
                </a:solidFill>
              </a:rPr>
              <a:t>从第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u</a:t>
            </a:r>
            <a:r>
              <a:rPr lang="zh-CN" altLang="en-US" sz="3600" dirty="0">
                <a:solidFill>
                  <a:schemeClr val="accent6">
                    <a:lumMod val="50000"/>
                  </a:schemeClr>
                </a:solidFill>
              </a:rPr>
              <a:t>个顶点出发</a:t>
            </a:r>
            <a:r>
              <a:rPr lang="zh-CN" altLang="en-US" sz="3600" dirty="0"/>
              <a:t>构造网</a:t>
            </a:r>
            <a:r>
              <a:rPr lang="en-US" sz="3600" dirty="0"/>
              <a:t>G</a:t>
            </a:r>
            <a:r>
              <a:rPr lang="zh-CN" altLang="en-US" sz="3600" dirty="0"/>
              <a:t>的最小生成树</a:t>
            </a:r>
            <a:r>
              <a:rPr lang="en-US" sz="3600" dirty="0"/>
              <a:t>T，</a:t>
            </a:r>
            <a:r>
              <a:rPr lang="zh-CN" altLang="en-US" sz="3600" dirty="0"/>
              <a:t>输出</a:t>
            </a:r>
            <a:r>
              <a:rPr lang="en-US" sz="3600" dirty="0"/>
              <a:t>T</a:t>
            </a:r>
            <a:r>
              <a:rPr lang="zh-CN" altLang="en-US" sz="3600" dirty="0"/>
              <a:t>的各条边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124744"/>
            <a:ext cx="8892480" cy="573325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solidFill>
                  <a:srgbClr val="C00000"/>
                </a:solidFill>
              </a:rPr>
              <a:t>void</a:t>
            </a:r>
            <a:r>
              <a:rPr lang="en-US" sz="3000" dirty="0"/>
              <a:t> </a:t>
            </a:r>
            <a:r>
              <a:rPr lang="en-US" sz="3000" dirty="0" err="1"/>
              <a:t>MSTByPRIM</a:t>
            </a:r>
            <a:r>
              <a:rPr lang="en-US" sz="3000" dirty="0"/>
              <a:t>(</a:t>
            </a:r>
            <a:r>
              <a:rPr lang="en-US" sz="3000" dirty="0" err="1"/>
              <a:t>MGraph</a:t>
            </a:r>
            <a:r>
              <a:rPr lang="en-US" sz="3000" dirty="0"/>
              <a:t> *g, </a:t>
            </a:r>
            <a:r>
              <a:rPr lang="en-US" sz="3000" dirty="0" err="1"/>
              <a:t>ElemType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accent6">
                    <a:lumMod val="50000"/>
                  </a:schemeClr>
                </a:solidFill>
              </a:rPr>
              <a:t>u</a:t>
            </a:r>
            <a:r>
              <a:rPr lang="en-US" sz="3000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b="1" dirty="0">
                <a:solidFill>
                  <a:srgbClr val="0000FF"/>
                </a:solidFill>
              </a:rPr>
              <a:t>{ </a:t>
            </a:r>
            <a:r>
              <a:rPr lang="en-US" sz="3000" dirty="0"/>
              <a:t>int </a:t>
            </a:r>
            <a:r>
              <a:rPr lang="en-US" sz="3000" dirty="0" err="1"/>
              <a:t>i,j,k</a:t>
            </a:r>
            <a:r>
              <a:rPr lang="en-US" sz="30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solidFill>
                  <a:srgbClr val="0000CC"/>
                </a:solidFill>
              </a:rPr>
              <a:t>k</a:t>
            </a:r>
            <a:r>
              <a:rPr lang="en-US" sz="3000" dirty="0"/>
              <a:t>= </a:t>
            </a:r>
            <a:r>
              <a:rPr lang="en-US" sz="3000" dirty="0" err="1"/>
              <a:t>LocateVex</a:t>
            </a:r>
            <a:r>
              <a:rPr lang="en-US" sz="3000" dirty="0"/>
              <a:t>(g, </a:t>
            </a:r>
            <a:r>
              <a:rPr lang="en-US" sz="3000" b="1" dirty="0">
                <a:solidFill>
                  <a:srgbClr val="C00000"/>
                </a:solidFill>
              </a:rPr>
              <a:t>u</a:t>
            </a:r>
            <a:r>
              <a:rPr lang="en-US" sz="3000" dirty="0"/>
              <a:t>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for (j=0; j&lt;g-&gt;</a:t>
            </a:r>
            <a:r>
              <a:rPr lang="en-US" sz="3000" dirty="0" err="1"/>
              <a:t>vexnum</a:t>
            </a:r>
            <a:r>
              <a:rPr lang="en-US" sz="3000" dirty="0"/>
              <a:t>; ++j ) { // </a:t>
            </a:r>
            <a:r>
              <a:rPr lang="zh-CN" altLang="en-US" sz="3000" dirty="0"/>
              <a:t>辅助数组初始化</a:t>
            </a:r>
            <a:endParaRPr lang="en-US" altLang="zh-CN" sz="3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	if (j!=k) {</a:t>
            </a:r>
            <a:r>
              <a:rPr lang="en-US" sz="3000" dirty="0" err="1"/>
              <a:t>closedge</a:t>
            </a:r>
            <a:r>
              <a:rPr lang="en-US" sz="3000" dirty="0"/>
              <a:t>[j].</a:t>
            </a:r>
            <a:r>
              <a:rPr lang="en-US" sz="3000" dirty="0" err="1"/>
              <a:t>adjvex</a:t>
            </a:r>
            <a:r>
              <a:rPr lang="en-US" sz="3000" dirty="0"/>
              <a:t>=</a:t>
            </a:r>
            <a:r>
              <a:rPr lang="en-US" sz="3000" dirty="0">
                <a:solidFill>
                  <a:srgbClr val="C00000"/>
                </a:solidFill>
              </a:rPr>
              <a:t>u</a:t>
            </a:r>
            <a:r>
              <a:rPr lang="en-US" sz="3000" dirty="0"/>
              <a:t>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		     </a:t>
            </a:r>
            <a:r>
              <a:rPr lang="en-US" sz="3000" dirty="0" err="1"/>
              <a:t>closedge</a:t>
            </a:r>
            <a:r>
              <a:rPr lang="en-US" sz="3000" dirty="0"/>
              <a:t>[j].</a:t>
            </a:r>
            <a:r>
              <a:rPr lang="en-US" sz="3000" dirty="0" err="1"/>
              <a:t>lowcost</a:t>
            </a:r>
            <a:r>
              <a:rPr lang="en-US" sz="3000" dirty="0"/>
              <a:t>=g-&gt;A[</a:t>
            </a:r>
            <a:r>
              <a:rPr lang="en-US" sz="3000" dirty="0">
                <a:solidFill>
                  <a:srgbClr val="0000CC"/>
                </a:solidFill>
              </a:rPr>
              <a:t>k</a:t>
            </a:r>
            <a:r>
              <a:rPr lang="en-US" sz="3000" dirty="0"/>
              <a:t>][j];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</a:t>
            </a:r>
            <a:r>
              <a:rPr lang="en-US" sz="3000" dirty="0" err="1"/>
              <a:t>closedge</a:t>
            </a:r>
            <a:r>
              <a:rPr lang="en-US" sz="3000" dirty="0"/>
              <a:t>[</a:t>
            </a:r>
            <a:r>
              <a:rPr lang="en-US" sz="3000" dirty="0">
                <a:solidFill>
                  <a:srgbClr val="0000CC"/>
                </a:solidFill>
              </a:rPr>
              <a:t>k</a:t>
            </a:r>
            <a:r>
              <a:rPr lang="en-US" sz="3000" dirty="0"/>
              <a:t>].</a:t>
            </a:r>
            <a:r>
              <a:rPr lang="en-US" sz="3000" dirty="0" err="1"/>
              <a:t>lowcost</a:t>
            </a:r>
            <a:r>
              <a:rPr lang="en-US" sz="3000" dirty="0"/>
              <a:t> = 0; //</a:t>
            </a:r>
            <a:r>
              <a:rPr lang="zh-CN" altLang="en-US" sz="3000" dirty="0"/>
              <a:t>初始化，</a:t>
            </a:r>
            <a:r>
              <a:rPr lang="en-US" sz="3000" dirty="0"/>
              <a:t>U＝{u}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  </a:t>
            </a:r>
            <a:r>
              <a:rPr lang="en-US" sz="3000" b="1" dirty="0">
                <a:solidFill>
                  <a:srgbClr val="00B050"/>
                </a:solidFill>
              </a:rPr>
              <a:t>for</a:t>
            </a:r>
            <a:r>
              <a:rPr lang="en-US" sz="3000" dirty="0"/>
              <a:t> (</a:t>
            </a:r>
            <a:r>
              <a:rPr lang="en-US" sz="3000" dirty="0" err="1"/>
              <a:t>i</a:t>
            </a:r>
            <a:r>
              <a:rPr lang="en-US" sz="3000" dirty="0"/>
              <a:t>=1; </a:t>
            </a:r>
            <a:r>
              <a:rPr lang="en-US" sz="3000" dirty="0" err="1"/>
              <a:t>i</a:t>
            </a:r>
            <a:r>
              <a:rPr lang="en-US" sz="3000" dirty="0"/>
              <a:t>&lt;g-&gt;</a:t>
            </a:r>
            <a:r>
              <a:rPr lang="en-US" sz="3000" b="1" dirty="0" err="1">
                <a:solidFill>
                  <a:srgbClr val="00B050"/>
                </a:solidFill>
              </a:rPr>
              <a:t>vexnum</a:t>
            </a:r>
            <a:r>
              <a:rPr lang="en-US" sz="3000" dirty="0"/>
              <a:t>; ++</a:t>
            </a:r>
            <a:r>
              <a:rPr lang="en-US" sz="3000" dirty="0" err="1"/>
              <a:t>i</a:t>
            </a:r>
            <a:r>
              <a:rPr lang="en-US" sz="3000" dirty="0"/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	//</a:t>
            </a:r>
            <a:r>
              <a:rPr lang="zh-CN" altLang="en-US" sz="3000" dirty="0"/>
              <a:t>选择其余</a:t>
            </a:r>
            <a:r>
              <a:rPr lang="en-US" sz="3000" dirty="0"/>
              <a:t>g-&gt;vexnum-1</a:t>
            </a:r>
            <a:r>
              <a:rPr lang="zh-CN" altLang="en-US" sz="3000" dirty="0"/>
              <a:t>个顶点添加到生成树上 </a:t>
            </a:r>
            <a:endParaRPr lang="en-US" altLang="zh-CN" sz="3000" dirty="0"/>
          </a:p>
          <a:p>
            <a:pPr marL="0" indent="0">
              <a:spcBef>
                <a:spcPts val="0"/>
              </a:spcBef>
              <a:buNone/>
            </a:pPr>
            <a:r>
              <a:rPr lang="en-US" sz="3000" dirty="0"/>
              <a:t>	… …   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000" b="1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5" name="流程图: 可选过程 4"/>
          <p:cNvSpPr/>
          <p:nvPr/>
        </p:nvSpPr>
        <p:spPr>
          <a:xfrm>
            <a:off x="8460432" y="0"/>
            <a:ext cx="683568" cy="360040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7.9</a:t>
            </a:r>
          </a:p>
        </p:txBody>
      </p:sp>
    </p:spTree>
    <p:extLst>
      <p:ext uri="{BB962C8B-B14F-4D97-AF65-F5344CB8AC3E}">
        <p14:creationId xmlns:p14="http://schemas.microsoft.com/office/powerpoint/2010/main" val="3630325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5A964AF-53FD-4C30-A6E9-DD50843123F2}"/>
              </a:ext>
            </a:extLst>
          </p:cNvPr>
          <p:cNvSpPr/>
          <p:nvPr/>
        </p:nvSpPr>
        <p:spPr>
          <a:xfrm>
            <a:off x="-33582" y="2867432"/>
            <a:ext cx="9177581" cy="3801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A964AF-53FD-4C30-A6E9-DD50843123F2}"/>
              </a:ext>
            </a:extLst>
          </p:cNvPr>
          <p:cNvSpPr/>
          <p:nvPr/>
        </p:nvSpPr>
        <p:spPr>
          <a:xfrm>
            <a:off x="-33581" y="707192"/>
            <a:ext cx="9177581" cy="2145744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选择其余顶点添加到生成树上</a:t>
            </a:r>
            <a:r>
              <a:rPr lang="en-US" dirty="0"/>
              <a:t> 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// </a:t>
            </a:r>
            <a:r>
              <a:rPr lang="zh-CN" altLang="en-US" dirty="0"/>
              <a:t>求出加入</a:t>
            </a:r>
            <a:r>
              <a:rPr lang="en-US" dirty="0"/>
              <a:t>T</a:t>
            </a:r>
            <a:r>
              <a:rPr lang="zh-CN" altLang="en-US" dirty="0"/>
              <a:t>的下一个结点：第</a:t>
            </a:r>
            <a:r>
              <a:rPr lang="en-US" dirty="0"/>
              <a:t>k</a:t>
            </a:r>
            <a:r>
              <a:rPr lang="zh-CN" altLang="en-US" dirty="0"/>
              <a:t>顶点 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k = minimum(</a:t>
            </a:r>
            <a:r>
              <a:rPr lang="en-US" dirty="0" err="1">
                <a:solidFill>
                  <a:srgbClr val="C00000"/>
                </a:solidFill>
              </a:rPr>
              <a:t>closedge</a:t>
            </a:r>
            <a:r>
              <a:rPr lang="en-US" dirty="0">
                <a:solidFill>
                  <a:srgbClr val="C00000"/>
                </a:solidFill>
              </a:rPr>
              <a:t>); </a:t>
            </a:r>
          </a:p>
          <a:p>
            <a:pPr marL="0" indent="0">
              <a:buNone/>
            </a:pPr>
            <a:r>
              <a:rPr lang="en-US" dirty="0"/>
              <a:t>// </a:t>
            </a:r>
            <a:r>
              <a:rPr lang="zh-CN" altLang="en-US" dirty="0"/>
              <a:t>输出生成树的边，或者保存到</a:t>
            </a:r>
            <a:r>
              <a:rPr lang="en-US" altLang="zh-CN" dirty="0" err="1"/>
              <a:t>MSTEdge</a:t>
            </a:r>
            <a:r>
              <a:rPr lang="zh-CN" altLang="en-US" dirty="0"/>
              <a:t>数组中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(“%</a:t>
            </a:r>
            <a:r>
              <a:rPr lang="en-US" altLang="zh-CN" dirty="0" err="1"/>
              <a:t>c</a:t>
            </a:r>
            <a:r>
              <a:rPr lang="en-US" dirty="0" err="1"/>
              <a:t>,%c</a:t>
            </a:r>
            <a:r>
              <a:rPr lang="en-US" dirty="0"/>
              <a:t>\n”,</a:t>
            </a:r>
            <a:r>
              <a:rPr lang="en-US" dirty="0" err="1"/>
              <a:t>closedge</a:t>
            </a:r>
            <a:r>
              <a:rPr lang="en-US" dirty="0"/>
              <a:t>[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dirty="0"/>
              <a:t>].</a:t>
            </a:r>
            <a:r>
              <a:rPr lang="en-US" dirty="0" err="1"/>
              <a:t>adjvex</a:t>
            </a:r>
            <a:r>
              <a:rPr lang="en-US" dirty="0"/>
              <a:t>, g-&gt;</a:t>
            </a:r>
            <a:r>
              <a:rPr lang="en-US" dirty="0" err="1"/>
              <a:t>vexs</a:t>
            </a:r>
            <a:r>
              <a:rPr lang="en-US" dirty="0"/>
              <a:t>[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dirty="0"/>
              <a:t>]); </a:t>
            </a:r>
            <a:endParaRPr lang="en-US" altLang="zh-CN" dirty="0"/>
          </a:p>
          <a:p>
            <a:pPr marL="0" indent="0">
              <a:buNone/>
            </a:pPr>
            <a:r>
              <a:rPr lang="en-US" dirty="0" err="1"/>
              <a:t>closedge</a:t>
            </a:r>
            <a:r>
              <a:rPr lang="en-US" dirty="0"/>
              <a:t>[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dirty="0"/>
              <a:t>].</a:t>
            </a:r>
            <a:r>
              <a:rPr lang="en-US" dirty="0" err="1"/>
              <a:t>lowcost</a:t>
            </a:r>
            <a:r>
              <a:rPr lang="en-US" dirty="0"/>
              <a:t> = 0; // </a:t>
            </a:r>
            <a:r>
              <a:rPr lang="zh-CN" altLang="en-US" dirty="0"/>
              <a:t>第</a:t>
            </a:r>
            <a:r>
              <a:rPr lang="en-US" dirty="0"/>
              <a:t>k</a:t>
            </a:r>
            <a:r>
              <a:rPr lang="zh-CN" altLang="en-US" dirty="0"/>
              <a:t>顶点并入</a:t>
            </a:r>
            <a:r>
              <a:rPr lang="en-US" dirty="0"/>
              <a:t>U</a:t>
            </a:r>
            <a:r>
              <a:rPr lang="zh-CN" altLang="en-US" dirty="0"/>
              <a:t>集 </a:t>
            </a:r>
            <a:endParaRPr lang="en-US" altLang="zh-CN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for</a:t>
            </a:r>
            <a:r>
              <a:rPr lang="en-US" dirty="0"/>
              <a:t> (j=0; j&lt;g-&gt;</a:t>
            </a:r>
            <a:r>
              <a:rPr lang="en-US" dirty="0" err="1">
                <a:solidFill>
                  <a:srgbClr val="00B050"/>
                </a:solidFill>
              </a:rPr>
              <a:t>vexnum</a:t>
            </a:r>
            <a:r>
              <a:rPr lang="en-US" dirty="0"/>
              <a:t>; ++j)</a:t>
            </a:r>
          </a:p>
          <a:p>
            <a:pPr marL="0" indent="0">
              <a:buNone/>
            </a:pPr>
            <a:r>
              <a:rPr lang="en-US" dirty="0"/>
              <a:t>	if (g-&gt;A[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dirty="0"/>
              <a:t>][j] &lt; </a:t>
            </a:r>
            <a:r>
              <a:rPr lang="en-US" dirty="0" err="1"/>
              <a:t>closedge</a:t>
            </a:r>
            <a:r>
              <a:rPr lang="en-US" dirty="0"/>
              <a:t>[j].</a:t>
            </a:r>
            <a:r>
              <a:rPr lang="en-US" dirty="0" err="1"/>
              <a:t>lowcost</a:t>
            </a:r>
            <a:r>
              <a:rPr lang="en-US" dirty="0"/>
              <a:t>) </a:t>
            </a:r>
            <a:r>
              <a:rPr lang="en-US" dirty="0">
                <a:solidFill>
                  <a:srgbClr val="C00000"/>
                </a:solidFill>
              </a:rPr>
              <a:t>{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	//</a:t>
            </a:r>
            <a:r>
              <a:rPr lang="zh-CN" altLang="en-US" dirty="0"/>
              <a:t>修改</a:t>
            </a:r>
            <a:r>
              <a:rPr lang="en-US" altLang="zh-CN" dirty="0"/>
              <a:t>V-U</a:t>
            </a:r>
            <a:r>
              <a:rPr lang="zh-CN" altLang="en-US" dirty="0"/>
              <a:t>集合中其它顶点的最小边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closedge</a:t>
            </a:r>
            <a:r>
              <a:rPr lang="en-US" dirty="0"/>
              <a:t>[j].</a:t>
            </a:r>
            <a:r>
              <a:rPr lang="en-US" dirty="0" err="1"/>
              <a:t>adjvex</a:t>
            </a:r>
            <a:r>
              <a:rPr lang="en-US" dirty="0"/>
              <a:t>=g-&gt;</a:t>
            </a:r>
            <a:r>
              <a:rPr lang="en-US" dirty="0" err="1"/>
              <a:t>vexs</a:t>
            </a:r>
            <a:r>
              <a:rPr lang="en-US" dirty="0"/>
              <a:t>[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dirty="0"/>
              <a:t>];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closedge</a:t>
            </a:r>
            <a:r>
              <a:rPr lang="en-US" dirty="0"/>
              <a:t>[j].</a:t>
            </a:r>
            <a:r>
              <a:rPr lang="en-US" dirty="0" err="1"/>
              <a:t>lowcost</a:t>
            </a:r>
            <a:r>
              <a:rPr lang="en-US" dirty="0"/>
              <a:t>=g-&gt;A[</a:t>
            </a:r>
            <a:r>
              <a:rPr lang="en-US" dirty="0">
                <a:solidFill>
                  <a:srgbClr val="C00000"/>
                </a:solidFill>
              </a:rPr>
              <a:t>k</a:t>
            </a:r>
            <a:r>
              <a:rPr lang="en-US" dirty="0"/>
              <a:t>][j];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C00000"/>
                </a:solidFill>
              </a:rPr>
              <a:t>}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1777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</a:t>
            </a:r>
            <a:r>
              <a:rPr lang="zh-CN" altLang="en-US" dirty="0"/>
              <a:t>算法的时间复杂度分析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设带权连通图有</a:t>
            </a:r>
            <a:r>
              <a:rPr lang="en-US" altLang="en-US" b="1" i="1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zh-CN" altLang="en-US" dirty="0"/>
              <a:t>个顶点、</a:t>
            </a:r>
            <a:r>
              <a:rPr lang="en-US" altLang="zh-CN" b="1" i="1" dirty="0">
                <a:solidFill>
                  <a:schemeClr val="accent3">
                    <a:lumMod val="50000"/>
                  </a:schemeClr>
                </a:solidFill>
              </a:rPr>
              <a:t>e</a:t>
            </a:r>
            <a:r>
              <a:rPr lang="zh-CN" altLang="en-US" dirty="0"/>
              <a:t>条边</a:t>
            </a:r>
            <a:endParaRPr lang="en-US" altLang="zh-CN" dirty="0"/>
          </a:p>
          <a:p>
            <a:r>
              <a:rPr lang="zh-CN" altLang="en-US" dirty="0"/>
              <a:t>算法的主要动作是二重循环，在内循环：</a:t>
            </a:r>
            <a:endParaRPr lang="en-US" altLang="zh-CN" dirty="0"/>
          </a:p>
          <a:p>
            <a:pPr lvl="1"/>
            <a:r>
              <a:rPr lang="zh-CN" altLang="en-US" dirty="0"/>
              <a:t>求</a:t>
            </a:r>
            <a:r>
              <a:rPr lang="en-US" altLang="en-US" dirty="0" err="1"/>
              <a:t>closedge</a:t>
            </a:r>
            <a:r>
              <a:rPr lang="zh-CN" altLang="en-US" dirty="0"/>
              <a:t>中权值最小的边，频度为</a:t>
            </a:r>
            <a:r>
              <a:rPr lang="en-US" altLang="en-US" dirty="0"/>
              <a:t>n-1</a:t>
            </a:r>
            <a:endParaRPr lang="en-US" altLang="zh-CN" dirty="0"/>
          </a:p>
          <a:p>
            <a:pPr lvl="1"/>
            <a:r>
              <a:rPr lang="zh-CN" altLang="en-US" dirty="0"/>
              <a:t>修改</a:t>
            </a:r>
            <a:r>
              <a:rPr lang="en-US" altLang="en-US" dirty="0" err="1"/>
              <a:t>closedge</a:t>
            </a:r>
            <a:r>
              <a:rPr lang="zh-CN" altLang="en-US" dirty="0"/>
              <a:t>数组，频度为</a:t>
            </a:r>
            <a:r>
              <a:rPr lang="en-US" altLang="en-US" dirty="0"/>
              <a:t>n</a:t>
            </a:r>
            <a:endParaRPr lang="en-US" altLang="zh-CN" dirty="0"/>
          </a:p>
          <a:p>
            <a:r>
              <a:rPr lang="zh-CN" altLang="en-US" dirty="0"/>
              <a:t>因此，整个算法的时间复杂度是</a:t>
            </a:r>
            <a:r>
              <a:rPr lang="en-US" altLang="en-US" dirty="0"/>
              <a:t>O(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  <a:r>
              <a:rPr lang="zh-CN" altLang="en-US" dirty="0"/>
              <a:t>，与边的数目无关</a:t>
            </a:r>
            <a:endParaRPr lang="en-US" altLang="zh-CN" dirty="0"/>
          </a:p>
          <a:p>
            <a:r>
              <a:rPr lang="zh-CN" altLang="en-US" dirty="0"/>
              <a:t>适用于稠密图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6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669" name="Group 77"/>
          <p:cNvGrpSpPr>
            <a:grpSpLocks/>
          </p:cNvGrpSpPr>
          <p:nvPr/>
        </p:nvGrpSpPr>
        <p:grpSpPr bwMode="auto">
          <a:xfrm>
            <a:off x="304800" y="746125"/>
            <a:ext cx="4349750" cy="2759075"/>
            <a:chOff x="192" y="470"/>
            <a:chExt cx="2740" cy="1738"/>
          </a:xfrm>
        </p:grpSpPr>
        <p:sp>
          <p:nvSpPr>
            <p:cNvPr id="110594" name="Oval 2"/>
            <p:cNvSpPr>
              <a:spLocks noChangeArrowheads="1"/>
            </p:cNvSpPr>
            <p:nvPr/>
          </p:nvSpPr>
          <p:spPr bwMode="auto">
            <a:xfrm>
              <a:off x="388" y="605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110595" name="Oval 3"/>
            <p:cNvSpPr>
              <a:spLocks noChangeArrowheads="1"/>
            </p:cNvSpPr>
            <p:nvPr/>
          </p:nvSpPr>
          <p:spPr bwMode="auto">
            <a:xfrm>
              <a:off x="1828" y="605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b</a:t>
              </a:r>
              <a:endParaRPr lang="en-US" altLang="zh-CN" sz="2400"/>
            </a:p>
          </p:txBody>
        </p:sp>
        <p:sp>
          <p:nvSpPr>
            <p:cNvPr id="110596" name="Oval 4"/>
            <p:cNvSpPr>
              <a:spLocks noChangeArrowheads="1"/>
            </p:cNvSpPr>
            <p:nvPr/>
          </p:nvSpPr>
          <p:spPr bwMode="auto">
            <a:xfrm>
              <a:off x="2644" y="893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110597" name="Oval 5"/>
            <p:cNvSpPr>
              <a:spLocks noChangeArrowheads="1"/>
            </p:cNvSpPr>
            <p:nvPr/>
          </p:nvSpPr>
          <p:spPr bwMode="auto">
            <a:xfrm>
              <a:off x="2260" y="1421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d</a:t>
              </a:r>
              <a:endParaRPr lang="en-US" altLang="zh-CN" sz="2400"/>
            </a:p>
          </p:txBody>
        </p:sp>
        <p:sp>
          <p:nvSpPr>
            <p:cNvPr id="110598" name="Oval 6"/>
            <p:cNvSpPr>
              <a:spLocks noChangeArrowheads="1"/>
            </p:cNvSpPr>
            <p:nvPr/>
          </p:nvSpPr>
          <p:spPr bwMode="auto">
            <a:xfrm>
              <a:off x="1396" y="1229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110599" name="Oval 7"/>
            <p:cNvSpPr>
              <a:spLocks noChangeArrowheads="1"/>
            </p:cNvSpPr>
            <p:nvPr/>
          </p:nvSpPr>
          <p:spPr bwMode="auto">
            <a:xfrm>
              <a:off x="292" y="1565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110600" name="Oval 8"/>
            <p:cNvSpPr>
              <a:spLocks noChangeArrowheads="1"/>
            </p:cNvSpPr>
            <p:nvPr/>
          </p:nvSpPr>
          <p:spPr bwMode="auto">
            <a:xfrm>
              <a:off x="1348" y="1949"/>
              <a:ext cx="288" cy="259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10601" name="Line 9"/>
            <p:cNvSpPr>
              <a:spLocks noChangeShapeType="1"/>
            </p:cNvSpPr>
            <p:nvPr/>
          </p:nvSpPr>
          <p:spPr bwMode="auto">
            <a:xfrm flipV="1">
              <a:off x="676" y="749"/>
              <a:ext cx="1152" cy="0"/>
            </a:xfrm>
            <a:prstGeom prst="line">
              <a:avLst/>
            </a:prstGeom>
            <a:noFill/>
            <a:ln w="28575" cap="sq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2" name="Line 10"/>
            <p:cNvSpPr>
              <a:spLocks noChangeShapeType="1"/>
            </p:cNvSpPr>
            <p:nvPr/>
          </p:nvSpPr>
          <p:spPr bwMode="auto">
            <a:xfrm>
              <a:off x="628" y="845"/>
              <a:ext cx="816" cy="432"/>
            </a:xfrm>
            <a:prstGeom prst="line">
              <a:avLst/>
            </a:prstGeom>
            <a:noFill/>
            <a:ln w="28575" cap="sq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3" name="Line 11"/>
            <p:cNvSpPr>
              <a:spLocks noChangeShapeType="1"/>
            </p:cNvSpPr>
            <p:nvPr/>
          </p:nvSpPr>
          <p:spPr bwMode="auto">
            <a:xfrm flipH="1">
              <a:off x="1588" y="845"/>
              <a:ext cx="288" cy="384"/>
            </a:xfrm>
            <a:prstGeom prst="line">
              <a:avLst/>
            </a:prstGeom>
            <a:noFill/>
            <a:ln w="28575" cap="sq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4" name="Line 12"/>
            <p:cNvSpPr>
              <a:spLocks noChangeShapeType="1"/>
            </p:cNvSpPr>
            <p:nvPr/>
          </p:nvSpPr>
          <p:spPr bwMode="auto">
            <a:xfrm flipH="1">
              <a:off x="436" y="893"/>
              <a:ext cx="96" cy="672"/>
            </a:xfrm>
            <a:prstGeom prst="line">
              <a:avLst/>
            </a:prstGeom>
            <a:noFill/>
            <a:ln w="28575" cap="sq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5" name="Line 13"/>
            <p:cNvSpPr>
              <a:spLocks noChangeShapeType="1"/>
            </p:cNvSpPr>
            <p:nvPr/>
          </p:nvSpPr>
          <p:spPr bwMode="auto">
            <a:xfrm flipV="1">
              <a:off x="580" y="1421"/>
              <a:ext cx="816" cy="240"/>
            </a:xfrm>
            <a:prstGeom prst="line">
              <a:avLst/>
            </a:prstGeom>
            <a:noFill/>
            <a:ln w="28575" cap="sq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6" name="Line 14"/>
            <p:cNvSpPr>
              <a:spLocks noChangeShapeType="1"/>
            </p:cNvSpPr>
            <p:nvPr/>
          </p:nvSpPr>
          <p:spPr bwMode="auto">
            <a:xfrm>
              <a:off x="1684" y="1373"/>
              <a:ext cx="576" cy="144"/>
            </a:xfrm>
            <a:prstGeom prst="line">
              <a:avLst/>
            </a:prstGeom>
            <a:noFill/>
            <a:ln w="28575" cap="sq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7" name="Line 15"/>
            <p:cNvSpPr>
              <a:spLocks noChangeShapeType="1"/>
            </p:cNvSpPr>
            <p:nvPr/>
          </p:nvSpPr>
          <p:spPr bwMode="auto">
            <a:xfrm>
              <a:off x="2116" y="749"/>
              <a:ext cx="528" cy="192"/>
            </a:xfrm>
            <a:prstGeom prst="line">
              <a:avLst/>
            </a:prstGeom>
            <a:noFill/>
            <a:ln w="28575" cap="sq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8" name="Line 16"/>
            <p:cNvSpPr>
              <a:spLocks noChangeShapeType="1"/>
            </p:cNvSpPr>
            <p:nvPr/>
          </p:nvSpPr>
          <p:spPr bwMode="auto">
            <a:xfrm flipH="1">
              <a:off x="2500" y="1133"/>
              <a:ext cx="192" cy="288"/>
            </a:xfrm>
            <a:prstGeom prst="line">
              <a:avLst/>
            </a:prstGeom>
            <a:noFill/>
            <a:ln w="28575" cap="sq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9" name="Line 17"/>
            <p:cNvSpPr>
              <a:spLocks noChangeShapeType="1"/>
            </p:cNvSpPr>
            <p:nvPr/>
          </p:nvSpPr>
          <p:spPr bwMode="auto">
            <a:xfrm>
              <a:off x="2068" y="845"/>
              <a:ext cx="336" cy="624"/>
            </a:xfrm>
            <a:prstGeom prst="line">
              <a:avLst/>
            </a:prstGeom>
            <a:noFill/>
            <a:ln w="28575" cap="sq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0" name="Line 18"/>
            <p:cNvSpPr>
              <a:spLocks noChangeShapeType="1"/>
            </p:cNvSpPr>
            <p:nvPr/>
          </p:nvSpPr>
          <p:spPr bwMode="auto">
            <a:xfrm>
              <a:off x="580" y="1757"/>
              <a:ext cx="768" cy="288"/>
            </a:xfrm>
            <a:prstGeom prst="line">
              <a:avLst/>
            </a:prstGeom>
            <a:noFill/>
            <a:ln w="28575" cap="sq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1" name="Line 19"/>
            <p:cNvSpPr>
              <a:spLocks noChangeShapeType="1"/>
            </p:cNvSpPr>
            <p:nvPr/>
          </p:nvSpPr>
          <p:spPr bwMode="auto">
            <a:xfrm flipH="1">
              <a:off x="1636" y="1613"/>
              <a:ext cx="624" cy="432"/>
            </a:xfrm>
            <a:prstGeom prst="line">
              <a:avLst/>
            </a:prstGeom>
            <a:noFill/>
            <a:ln w="28575" cap="sq">
              <a:solidFill>
                <a:schemeClr val="accent3">
                  <a:lumMod val="60000"/>
                  <a:lumOff val="40000"/>
                </a:schemeClr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2" name="Text Box 20"/>
            <p:cNvSpPr txBox="1">
              <a:spLocks noChangeArrowheads="1"/>
            </p:cNvSpPr>
            <p:nvPr/>
          </p:nvSpPr>
          <p:spPr bwMode="auto">
            <a:xfrm>
              <a:off x="1204" y="47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2"/>
                  </a:solidFill>
                </a:rPr>
                <a:t>19</a:t>
              </a:r>
              <a:endParaRPr lang="en-US" altLang="zh-CN" sz="2800"/>
            </a:p>
          </p:txBody>
        </p:sp>
        <p:sp>
          <p:nvSpPr>
            <p:cNvPr id="110613" name="Text Box 21"/>
            <p:cNvSpPr txBox="1">
              <a:spLocks noChangeArrowheads="1"/>
            </p:cNvSpPr>
            <p:nvPr/>
          </p:nvSpPr>
          <p:spPr bwMode="auto">
            <a:xfrm>
              <a:off x="2356" y="55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2"/>
                  </a:solidFill>
                </a:rPr>
                <a:t>5</a:t>
              </a:r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110614" name="Text Box 22"/>
            <p:cNvSpPr txBox="1">
              <a:spLocks noChangeArrowheads="1"/>
            </p:cNvSpPr>
            <p:nvPr/>
          </p:nvSpPr>
          <p:spPr bwMode="auto">
            <a:xfrm>
              <a:off x="772" y="74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2"/>
                  </a:solidFill>
                </a:rPr>
                <a:t>14</a:t>
              </a:r>
              <a:endParaRPr lang="en-US" altLang="zh-CN" sz="2400"/>
            </a:p>
          </p:txBody>
        </p:sp>
        <p:sp>
          <p:nvSpPr>
            <p:cNvPr id="110615" name="Text Box 23"/>
            <p:cNvSpPr txBox="1">
              <a:spLocks noChangeArrowheads="1"/>
            </p:cNvSpPr>
            <p:nvPr/>
          </p:nvSpPr>
          <p:spPr bwMode="auto">
            <a:xfrm>
              <a:off x="192" y="1037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dirty="0">
                  <a:solidFill>
                    <a:schemeClr val="tx2"/>
                  </a:solidFill>
                </a:rPr>
                <a:t>18</a:t>
              </a:r>
              <a:endParaRPr lang="en-US" altLang="zh-CN" sz="3200" dirty="0"/>
            </a:p>
          </p:txBody>
        </p:sp>
        <p:sp>
          <p:nvSpPr>
            <p:cNvPr id="110616" name="Text Box 24"/>
            <p:cNvSpPr txBox="1">
              <a:spLocks noChangeArrowheads="1"/>
            </p:cNvSpPr>
            <p:nvPr/>
          </p:nvSpPr>
          <p:spPr bwMode="auto">
            <a:xfrm>
              <a:off x="868" y="1661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/>
                <a:t>27</a:t>
              </a:r>
              <a:endParaRPr lang="en-US" altLang="zh-CN" sz="3200"/>
            </a:p>
          </p:txBody>
        </p:sp>
        <p:sp>
          <p:nvSpPr>
            <p:cNvPr id="110617" name="Text Box 25"/>
            <p:cNvSpPr txBox="1">
              <a:spLocks noChangeArrowheads="1"/>
            </p:cNvSpPr>
            <p:nvPr/>
          </p:nvSpPr>
          <p:spPr bwMode="auto">
            <a:xfrm>
              <a:off x="676" y="1305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2"/>
                  </a:solidFill>
                </a:rPr>
                <a:t>16</a:t>
              </a:r>
              <a:endParaRPr lang="en-US" altLang="zh-CN" sz="2800"/>
            </a:p>
          </p:txBody>
        </p:sp>
        <p:sp>
          <p:nvSpPr>
            <p:cNvPr id="110618" name="Text Box 26"/>
            <p:cNvSpPr txBox="1">
              <a:spLocks noChangeArrowheads="1"/>
            </p:cNvSpPr>
            <p:nvPr/>
          </p:nvSpPr>
          <p:spPr bwMode="auto">
            <a:xfrm>
              <a:off x="1828" y="119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2"/>
                  </a:solidFill>
                </a:rPr>
                <a:t>8</a:t>
              </a:r>
              <a:endParaRPr lang="en-US" altLang="zh-CN" sz="3200"/>
            </a:p>
          </p:txBody>
        </p:sp>
        <p:sp>
          <p:nvSpPr>
            <p:cNvPr id="110619" name="Text Box 27"/>
            <p:cNvSpPr txBox="1">
              <a:spLocks noChangeArrowheads="1"/>
            </p:cNvSpPr>
            <p:nvPr/>
          </p:nvSpPr>
          <p:spPr bwMode="auto">
            <a:xfrm>
              <a:off x="1684" y="1574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2"/>
                  </a:solidFill>
                </a:rPr>
                <a:t>21</a:t>
              </a:r>
              <a:endParaRPr lang="en-US" altLang="zh-CN" sz="2800"/>
            </a:p>
          </p:txBody>
        </p:sp>
        <p:sp>
          <p:nvSpPr>
            <p:cNvPr id="110620" name="Text Box 28"/>
            <p:cNvSpPr txBox="1">
              <a:spLocks noChangeArrowheads="1"/>
            </p:cNvSpPr>
            <p:nvPr/>
          </p:nvSpPr>
          <p:spPr bwMode="auto">
            <a:xfrm>
              <a:off x="2596" y="118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2"/>
                  </a:solidFill>
                </a:rPr>
                <a:t>3</a:t>
              </a:r>
              <a:endParaRPr lang="en-US" altLang="zh-CN" sz="3200"/>
            </a:p>
          </p:txBody>
        </p:sp>
        <p:sp>
          <p:nvSpPr>
            <p:cNvPr id="110625" name="Text Box 33"/>
            <p:cNvSpPr txBox="1">
              <a:spLocks noChangeArrowheads="1"/>
            </p:cNvSpPr>
            <p:nvPr/>
          </p:nvSpPr>
          <p:spPr bwMode="auto">
            <a:xfrm>
              <a:off x="1492" y="74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2"/>
                  </a:solidFill>
                </a:rPr>
                <a:t>12</a:t>
              </a:r>
              <a:endParaRPr lang="en-US" altLang="zh-CN" sz="3200"/>
            </a:p>
          </p:txBody>
        </p:sp>
        <p:sp>
          <p:nvSpPr>
            <p:cNvPr id="110635" name="Text Box 43"/>
            <p:cNvSpPr txBox="1">
              <a:spLocks noChangeArrowheads="1"/>
            </p:cNvSpPr>
            <p:nvPr/>
          </p:nvSpPr>
          <p:spPr bwMode="auto">
            <a:xfrm>
              <a:off x="2164" y="941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>
                  <a:solidFill>
                    <a:schemeClr val="tx2"/>
                  </a:solidFill>
                </a:rPr>
                <a:t>7</a:t>
              </a:r>
              <a:endParaRPr lang="en-US" altLang="zh-CN" sz="3200"/>
            </a:p>
          </p:txBody>
        </p:sp>
      </p:grpSp>
      <p:graphicFrame>
        <p:nvGraphicFramePr>
          <p:cNvPr id="110642" name="Object 50"/>
          <p:cNvGraphicFramePr>
            <a:graphicFrameLocks noChangeAspect="1"/>
          </p:cNvGraphicFramePr>
          <p:nvPr/>
        </p:nvGraphicFramePr>
        <p:xfrm>
          <a:off x="468313" y="3997325"/>
          <a:ext cx="7994650" cy="242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201396" imgH="2480041" progId="Word.Document.8">
                  <p:embed/>
                </p:oleObj>
              </mc:Choice>
              <mc:Fallback>
                <p:oleObj name="Document" r:id="rId2" imgW="8201396" imgH="2480041" progId="Word.Document.8">
                  <p:embed/>
                  <p:pic>
                    <p:nvPicPr>
                      <p:cNvPr id="110642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3997325"/>
                        <a:ext cx="7994650" cy="242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621" name="Oval 29"/>
          <p:cNvSpPr>
            <a:spLocks noChangeArrowheads="1"/>
          </p:cNvSpPr>
          <p:nvPr/>
        </p:nvSpPr>
        <p:spPr bwMode="auto">
          <a:xfrm>
            <a:off x="609600" y="990600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a</a:t>
            </a:r>
            <a:endParaRPr lang="en-US" altLang="zh-CN" sz="2400"/>
          </a:p>
        </p:txBody>
      </p:sp>
      <p:sp>
        <p:nvSpPr>
          <p:cNvPr id="110622" name="Line 30"/>
          <p:cNvSpPr>
            <a:spLocks noChangeShapeType="1"/>
          </p:cNvSpPr>
          <p:nvPr/>
        </p:nvSpPr>
        <p:spPr bwMode="auto">
          <a:xfrm>
            <a:off x="2716212" y="2179638"/>
            <a:ext cx="914400" cy="2286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3" name="Oval 31"/>
          <p:cNvSpPr>
            <a:spLocks noChangeArrowheads="1"/>
          </p:cNvSpPr>
          <p:nvPr/>
        </p:nvSpPr>
        <p:spPr bwMode="auto">
          <a:xfrm>
            <a:off x="2209800" y="1981200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e</a:t>
            </a:r>
            <a:endParaRPr lang="en-US" altLang="zh-CN" sz="2400"/>
          </a:p>
        </p:txBody>
      </p:sp>
      <p:sp>
        <p:nvSpPr>
          <p:cNvPr id="110624" name="Line 32"/>
          <p:cNvSpPr>
            <a:spLocks noChangeShapeType="1"/>
          </p:cNvSpPr>
          <p:nvPr/>
        </p:nvSpPr>
        <p:spPr bwMode="auto">
          <a:xfrm>
            <a:off x="1008062" y="1341438"/>
            <a:ext cx="1295400" cy="6858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6" name="Oval 34"/>
          <p:cNvSpPr>
            <a:spLocks noChangeArrowheads="1"/>
          </p:cNvSpPr>
          <p:nvPr/>
        </p:nvSpPr>
        <p:spPr bwMode="auto">
          <a:xfrm>
            <a:off x="3581400" y="2286000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d</a:t>
            </a:r>
            <a:endParaRPr lang="en-US" altLang="zh-CN" sz="2400"/>
          </a:p>
        </p:txBody>
      </p:sp>
      <p:sp>
        <p:nvSpPr>
          <p:cNvPr id="110627" name="Line 35"/>
          <p:cNvSpPr>
            <a:spLocks noChangeShapeType="1"/>
          </p:cNvSpPr>
          <p:nvPr/>
        </p:nvSpPr>
        <p:spPr bwMode="auto">
          <a:xfrm flipH="1">
            <a:off x="3983037" y="1798638"/>
            <a:ext cx="304800" cy="4572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8" name="Oval 36"/>
          <p:cNvSpPr>
            <a:spLocks noChangeArrowheads="1"/>
          </p:cNvSpPr>
          <p:nvPr/>
        </p:nvSpPr>
        <p:spPr bwMode="auto">
          <a:xfrm>
            <a:off x="4191000" y="1417638"/>
            <a:ext cx="457200" cy="411162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c</a:t>
            </a:r>
            <a:endParaRPr lang="en-US" altLang="zh-CN" sz="2400"/>
          </a:p>
        </p:txBody>
      </p:sp>
      <p:sp>
        <p:nvSpPr>
          <p:cNvPr id="110629" name="Line 37"/>
          <p:cNvSpPr>
            <a:spLocks noChangeShapeType="1"/>
          </p:cNvSpPr>
          <p:nvPr/>
        </p:nvSpPr>
        <p:spPr bwMode="auto">
          <a:xfrm>
            <a:off x="3378200" y="1219200"/>
            <a:ext cx="838200" cy="304800"/>
          </a:xfrm>
          <a:prstGeom prst="line">
            <a:avLst/>
          </a:prstGeom>
          <a:noFill/>
          <a:ln w="28575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30" name="Oval 38"/>
          <p:cNvSpPr>
            <a:spLocks noChangeArrowheads="1"/>
          </p:cNvSpPr>
          <p:nvPr/>
        </p:nvSpPr>
        <p:spPr bwMode="auto">
          <a:xfrm>
            <a:off x="2895600" y="990600"/>
            <a:ext cx="457200" cy="411163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b</a:t>
            </a:r>
            <a:endParaRPr lang="en-US" altLang="zh-CN" sz="2400"/>
          </a:p>
        </p:txBody>
      </p:sp>
      <p:sp>
        <p:nvSpPr>
          <p:cNvPr id="110643" name="Text Box 51"/>
          <p:cNvSpPr txBox="1">
            <a:spLocks noChangeArrowheads="1"/>
          </p:cNvSpPr>
          <p:nvPr/>
        </p:nvSpPr>
        <p:spPr bwMode="auto">
          <a:xfrm>
            <a:off x="3106365" y="4876800"/>
            <a:ext cx="854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000082"/>
                </a:solidFill>
              </a:rPr>
              <a:t>a</a:t>
            </a:r>
            <a:endParaRPr lang="en-US" altLang="zh-CN" sz="2800" b="1"/>
          </a:p>
        </p:txBody>
      </p:sp>
      <p:sp>
        <p:nvSpPr>
          <p:cNvPr id="110644" name="Text Box 52"/>
          <p:cNvSpPr txBox="1">
            <a:spLocks noChangeArrowheads="1"/>
          </p:cNvSpPr>
          <p:nvPr/>
        </p:nvSpPr>
        <p:spPr bwMode="auto">
          <a:xfrm>
            <a:off x="5849565" y="4876800"/>
            <a:ext cx="854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000082"/>
                </a:solidFill>
              </a:rPr>
              <a:t>a</a:t>
            </a:r>
            <a:endParaRPr lang="en-US" altLang="zh-CN" sz="2800" b="1"/>
          </a:p>
        </p:txBody>
      </p:sp>
      <p:sp>
        <p:nvSpPr>
          <p:cNvPr id="110645" name="Text Box 53"/>
          <p:cNvSpPr txBox="1">
            <a:spLocks noChangeArrowheads="1"/>
          </p:cNvSpPr>
          <p:nvPr/>
        </p:nvSpPr>
        <p:spPr bwMode="auto">
          <a:xfrm>
            <a:off x="7678365" y="4845050"/>
            <a:ext cx="854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000082"/>
                </a:solidFill>
              </a:rPr>
              <a:t>a</a:t>
            </a:r>
            <a:endParaRPr lang="en-US" altLang="zh-CN" sz="2800" b="1"/>
          </a:p>
        </p:txBody>
      </p:sp>
      <p:sp>
        <p:nvSpPr>
          <p:cNvPr id="110646" name="Text Box 54"/>
          <p:cNvSpPr txBox="1">
            <a:spLocks noChangeArrowheads="1"/>
          </p:cNvSpPr>
          <p:nvPr/>
        </p:nvSpPr>
        <p:spPr bwMode="auto">
          <a:xfrm>
            <a:off x="3106365" y="5530850"/>
            <a:ext cx="854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000082"/>
                </a:solidFill>
              </a:rPr>
              <a:t>19</a:t>
            </a:r>
            <a:endParaRPr lang="en-US" altLang="zh-CN" sz="2800" b="1"/>
          </a:p>
        </p:txBody>
      </p:sp>
      <p:sp>
        <p:nvSpPr>
          <p:cNvPr id="110647" name="Text Box 55"/>
          <p:cNvSpPr txBox="1">
            <a:spLocks noChangeArrowheads="1"/>
          </p:cNvSpPr>
          <p:nvPr/>
        </p:nvSpPr>
        <p:spPr bwMode="auto">
          <a:xfrm>
            <a:off x="5833690" y="5562600"/>
            <a:ext cx="854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000082"/>
                </a:solidFill>
              </a:rPr>
              <a:t>14</a:t>
            </a:r>
            <a:endParaRPr lang="en-US" altLang="zh-CN" sz="2800" b="1"/>
          </a:p>
        </p:txBody>
      </p:sp>
      <p:sp>
        <p:nvSpPr>
          <p:cNvPr id="110648" name="Text Box 56"/>
          <p:cNvSpPr txBox="1">
            <a:spLocks noChangeArrowheads="1"/>
          </p:cNvSpPr>
          <p:nvPr/>
        </p:nvSpPr>
        <p:spPr bwMode="auto">
          <a:xfrm>
            <a:off x="7662490" y="5530850"/>
            <a:ext cx="8540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000082"/>
                </a:solidFill>
              </a:rPr>
              <a:t>18</a:t>
            </a:r>
            <a:endParaRPr lang="en-US" altLang="zh-CN" sz="2800" b="1"/>
          </a:p>
        </p:txBody>
      </p:sp>
      <p:sp>
        <p:nvSpPr>
          <p:cNvPr id="110649" name="Text Box 57"/>
          <p:cNvSpPr txBox="1">
            <a:spLocks noChangeArrowheads="1"/>
          </p:cNvSpPr>
          <p:nvPr/>
        </p:nvSpPr>
        <p:spPr bwMode="auto">
          <a:xfrm>
            <a:off x="5849565" y="5607050"/>
            <a:ext cx="854075" cy="523220"/>
          </a:xfrm>
          <a:prstGeom prst="rect">
            <a:avLst/>
          </a:prstGeom>
          <a:solidFill>
            <a:srgbClr val="FADC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14</a:t>
            </a:r>
            <a:endParaRPr lang="en-US" altLang="zh-CN" sz="2800" b="1"/>
          </a:p>
        </p:txBody>
      </p:sp>
      <p:sp>
        <p:nvSpPr>
          <p:cNvPr id="110651" name="Text Box 59"/>
          <p:cNvSpPr txBox="1">
            <a:spLocks noChangeArrowheads="1"/>
          </p:cNvSpPr>
          <p:nvPr/>
        </p:nvSpPr>
        <p:spPr bwMode="auto">
          <a:xfrm>
            <a:off x="3106365" y="4876800"/>
            <a:ext cx="854075" cy="52322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000082"/>
                </a:solidFill>
              </a:rPr>
              <a:t>e</a:t>
            </a:r>
            <a:endParaRPr lang="en-US" altLang="zh-CN" sz="2800" b="1"/>
          </a:p>
        </p:txBody>
      </p:sp>
      <p:sp>
        <p:nvSpPr>
          <p:cNvPr id="110652" name="Text Box 60"/>
          <p:cNvSpPr txBox="1">
            <a:spLocks noChangeArrowheads="1"/>
          </p:cNvSpPr>
          <p:nvPr/>
        </p:nvSpPr>
        <p:spPr bwMode="auto">
          <a:xfrm>
            <a:off x="3106365" y="5594350"/>
            <a:ext cx="854075" cy="52322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000082"/>
                </a:solidFill>
              </a:rPr>
              <a:t>12</a:t>
            </a:r>
            <a:endParaRPr lang="en-US" altLang="zh-CN" sz="2800" b="1"/>
          </a:p>
        </p:txBody>
      </p:sp>
      <p:sp>
        <p:nvSpPr>
          <p:cNvPr id="110653" name="Text Box 61"/>
          <p:cNvSpPr txBox="1">
            <a:spLocks noChangeArrowheads="1"/>
          </p:cNvSpPr>
          <p:nvPr/>
        </p:nvSpPr>
        <p:spPr bwMode="auto">
          <a:xfrm>
            <a:off x="4919290" y="4876800"/>
            <a:ext cx="854075" cy="52322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000082"/>
                </a:solidFill>
              </a:rPr>
              <a:t>e</a:t>
            </a:r>
            <a:endParaRPr lang="en-US" altLang="zh-CN" sz="2800" b="1"/>
          </a:p>
        </p:txBody>
      </p:sp>
      <p:sp>
        <p:nvSpPr>
          <p:cNvPr id="110654" name="Text Box 62"/>
          <p:cNvSpPr txBox="1">
            <a:spLocks noChangeArrowheads="1"/>
          </p:cNvSpPr>
          <p:nvPr/>
        </p:nvSpPr>
        <p:spPr bwMode="auto">
          <a:xfrm>
            <a:off x="7662490" y="4876800"/>
            <a:ext cx="854075" cy="52322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000082"/>
                </a:solidFill>
              </a:rPr>
              <a:t>e</a:t>
            </a:r>
            <a:endParaRPr lang="en-US" altLang="zh-CN" sz="2800" b="1"/>
          </a:p>
        </p:txBody>
      </p:sp>
      <p:sp>
        <p:nvSpPr>
          <p:cNvPr id="110655" name="Text Box 63"/>
          <p:cNvSpPr txBox="1">
            <a:spLocks noChangeArrowheads="1"/>
          </p:cNvSpPr>
          <p:nvPr/>
        </p:nvSpPr>
        <p:spPr bwMode="auto">
          <a:xfrm>
            <a:off x="4919290" y="5594350"/>
            <a:ext cx="854075" cy="52322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/>
              <a:t>8</a:t>
            </a:r>
            <a:endParaRPr lang="en-US" altLang="zh-CN" sz="2800" b="1"/>
          </a:p>
        </p:txBody>
      </p:sp>
      <p:sp>
        <p:nvSpPr>
          <p:cNvPr id="110656" name="Text Box 64"/>
          <p:cNvSpPr txBox="1">
            <a:spLocks noChangeArrowheads="1"/>
          </p:cNvSpPr>
          <p:nvPr/>
        </p:nvSpPr>
        <p:spPr bwMode="auto">
          <a:xfrm>
            <a:off x="7678365" y="5594350"/>
            <a:ext cx="854075" cy="523220"/>
          </a:xfrm>
          <a:prstGeom prst="rect">
            <a:avLst/>
          </a:prstGeom>
          <a:solidFill>
            <a:srgbClr val="FFFFFF"/>
          </a:solidFill>
          <a:ln w="12700" cap="sq">
            <a:solidFill>
              <a:srgbClr val="00008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000082"/>
                </a:solidFill>
              </a:rPr>
              <a:t>16</a:t>
            </a:r>
            <a:endParaRPr lang="en-US" altLang="zh-CN" sz="2800" b="1"/>
          </a:p>
        </p:txBody>
      </p:sp>
      <p:sp>
        <p:nvSpPr>
          <p:cNvPr id="110657" name="Text Box 65"/>
          <p:cNvSpPr txBox="1">
            <a:spLocks noChangeArrowheads="1"/>
          </p:cNvSpPr>
          <p:nvPr/>
        </p:nvSpPr>
        <p:spPr bwMode="auto">
          <a:xfrm>
            <a:off x="4935165" y="5594350"/>
            <a:ext cx="854075" cy="523220"/>
          </a:xfrm>
          <a:prstGeom prst="rect">
            <a:avLst/>
          </a:prstGeom>
          <a:solidFill>
            <a:srgbClr val="FADC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rgbClr val="00008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8</a:t>
            </a:r>
            <a:endParaRPr lang="en-US" altLang="zh-CN" sz="2800" b="1"/>
          </a:p>
        </p:txBody>
      </p:sp>
      <p:sp>
        <p:nvSpPr>
          <p:cNvPr id="110658" name="Text Box 66"/>
          <p:cNvSpPr txBox="1">
            <a:spLocks noChangeArrowheads="1"/>
          </p:cNvSpPr>
          <p:nvPr/>
        </p:nvSpPr>
        <p:spPr bwMode="auto">
          <a:xfrm>
            <a:off x="4020765" y="4876800"/>
            <a:ext cx="854075" cy="52322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chemeClr val="tx2"/>
                </a:solidFill>
              </a:rPr>
              <a:t>d</a:t>
            </a:r>
            <a:endParaRPr lang="en-US" altLang="zh-CN" sz="2800" b="1"/>
          </a:p>
        </p:txBody>
      </p:sp>
      <p:sp>
        <p:nvSpPr>
          <p:cNvPr id="110659" name="Text Box 67"/>
          <p:cNvSpPr txBox="1">
            <a:spLocks noChangeArrowheads="1"/>
          </p:cNvSpPr>
          <p:nvPr/>
        </p:nvSpPr>
        <p:spPr bwMode="auto">
          <a:xfrm>
            <a:off x="4020765" y="5594350"/>
            <a:ext cx="854075" cy="52322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chemeClr val="tx2"/>
                </a:solidFill>
              </a:rPr>
              <a:t>3</a:t>
            </a:r>
            <a:endParaRPr lang="en-US" altLang="zh-CN" sz="2800" b="1"/>
          </a:p>
        </p:txBody>
      </p:sp>
      <p:sp>
        <p:nvSpPr>
          <p:cNvPr id="110660" name="Text Box 68"/>
          <p:cNvSpPr txBox="1">
            <a:spLocks noChangeArrowheads="1"/>
          </p:cNvSpPr>
          <p:nvPr/>
        </p:nvSpPr>
        <p:spPr bwMode="auto">
          <a:xfrm>
            <a:off x="3106365" y="4876800"/>
            <a:ext cx="854075" cy="52322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chemeClr val="tx2"/>
                </a:solidFill>
              </a:rPr>
              <a:t>d</a:t>
            </a:r>
            <a:endParaRPr lang="en-US" altLang="zh-CN" sz="2800" b="1"/>
          </a:p>
        </p:txBody>
      </p:sp>
      <p:sp>
        <p:nvSpPr>
          <p:cNvPr id="110661" name="Text Box 69"/>
          <p:cNvSpPr txBox="1">
            <a:spLocks noChangeArrowheads="1"/>
          </p:cNvSpPr>
          <p:nvPr/>
        </p:nvSpPr>
        <p:spPr bwMode="auto">
          <a:xfrm>
            <a:off x="6763965" y="4876800"/>
            <a:ext cx="854075" cy="52322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chemeClr val="tx2"/>
                </a:solidFill>
              </a:rPr>
              <a:t>d</a:t>
            </a:r>
            <a:endParaRPr lang="en-US" altLang="zh-CN" sz="2800" b="1"/>
          </a:p>
        </p:txBody>
      </p:sp>
      <p:sp>
        <p:nvSpPr>
          <p:cNvPr id="110662" name="Text Box 70"/>
          <p:cNvSpPr txBox="1">
            <a:spLocks noChangeArrowheads="1"/>
          </p:cNvSpPr>
          <p:nvPr/>
        </p:nvSpPr>
        <p:spPr bwMode="auto">
          <a:xfrm>
            <a:off x="3106365" y="5594350"/>
            <a:ext cx="854075" cy="52322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/>
              <a:t>7</a:t>
            </a:r>
          </a:p>
        </p:txBody>
      </p:sp>
      <p:sp>
        <p:nvSpPr>
          <p:cNvPr id="110663" name="Text Box 71"/>
          <p:cNvSpPr txBox="1">
            <a:spLocks noChangeArrowheads="1"/>
          </p:cNvSpPr>
          <p:nvPr/>
        </p:nvSpPr>
        <p:spPr bwMode="auto">
          <a:xfrm>
            <a:off x="6763965" y="5594350"/>
            <a:ext cx="854075" cy="523220"/>
          </a:xfrm>
          <a:prstGeom prst="rect">
            <a:avLst/>
          </a:prstGeom>
          <a:solidFill>
            <a:srgbClr val="CCFFCC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chemeClr val="tx2"/>
                </a:solidFill>
              </a:rPr>
              <a:t>21</a:t>
            </a:r>
            <a:endParaRPr lang="en-US" altLang="zh-CN" sz="2800" b="1"/>
          </a:p>
        </p:txBody>
      </p:sp>
      <p:sp>
        <p:nvSpPr>
          <p:cNvPr id="110664" name="Text Box 72"/>
          <p:cNvSpPr txBox="1">
            <a:spLocks noChangeArrowheads="1"/>
          </p:cNvSpPr>
          <p:nvPr/>
        </p:nvSpPr>
        <p:spPr bwMode="auto">
          <a:xfrm>
            <a:off x="4020765" y="5594350"/>
            <a:ext cx="854075" cy="523220"/>
          </a:xfrm>
          <a:prstGeom prst="rect">
            <a:avLst/>
          </a:prstGeom>
          <a:solidFill>
            <a:srgbClr val="FADC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3</a:t>
            </a:r>
            <a:endParaRPr lang="en-US" altLang="zh-CN" sz="2800" b="1"/>
          </a:p>
        </p:txBody>
      </p:sp>
      <p:sp>
        <p:nvSpPr>
          <p:cNvPr id="110665" name="Text Box 73"/>
          <p:cNvSpPr txBox="1">
            <a:spLocks noChangeArrowheads="1"/>
          </p:cNvSpPr>
          <p:nvPr/>
        </p:nvSpPr>
        <p:spPr bwMode="auto">
          <a:xfrm>
            <a:off x="3106365" y="4876800"/>
            <a:ext cx="854075" cy="52322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dirty="0">
                <a:solidFill>
                  <a:srgbClr val="800000"/>
                </a:solidFill>
              </a:rPr>
              <a:t>c</a:t>
            </a:r>
            <a:endParaRPr lang="en-US" altLang="zh-CN" sz="2800" b="1" dirty="0"/>
          </a:p>
        </p:txBody>
      </p:sp>
      <p:sp>
        <p:nvSpPr>
          <p:cNvPr id="110666" name="Text Box 74"/>
          <p:cNvSpPr txBox="1">
            <a:spLocks noChangeArrowheads="1"/>
          </p:cNvSpPr>
          <p:nvPr/>
        </p:nvSpPr>
        <p:spPr bwMode="auto">
          <a:xfrm>
            <a:off x="3106365" y="5594350"/>
            <a:ext cx="854075" cy="523220"/>
          </a:xfrm>
          <a:prstGeom prst="rect">
            <a:avLst/>
          </a:prstGeom>
          <a:solidFill>
            <a:srgbClr val="FFFF99"/>
          </a:solidFill>
          <a:ln w="12700" cap="sq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>
                <a:solidFill>
                  <a:srgbClr val="800000"/>
                </a:solidFill>
              </a:rPr>
              <a:t>5</a:t>
            </a:r>
            <a:endParaRPr lang="en-US" altLang="zh-CN" sz="2800" b="1"/>
          </a:p>
        </p:txBody>
      </p:sp>
      <p:sp>
        <p:nvSpPr>
          <p:cNvPr id="110667" name="Text Box 75"/>
          <p:cNvSpPr txBox="1">
            <a:spLocks noChangeArrowheads="1"/>
          </p:cNvSpPr>
          <p:nvPr/>
        </p:nvSpPr>
        <p:spPr bwMode="auto">
          <a:xfrm>
            <a:off x="3106365" y="5594350"/>
            <a:ext cx="854075" cy="523220"/>
          </a:xfrm>
          <a:prstGeom prst="rect">
            <a:avLst/>
          </a:prstGeom>
          <a:solidFill>
            <a:srgbClr val="FADCD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2800" b="1">
                <a:solidFill>
                  <a:srgbClr val="FF0000"/>
                </a:solidFill>
              </a:rPr>
              <a:t>5</a:t>
            </a:r>
            <a:endParaRPr lang="en-US" altLang="zh-CN" sz="2800" b="1"/>
          </a:p>
        </p:txBody>
      </p:sp>
      <p:sp>
        <p:nvSpPr>
          <p:cNvPr id="110668" name="Text Box 76"/>
          <p:cNvSpPr txBox="1">
            <a:spLocks noChangeArrowheads="1"/>
          </p:cNvSpPr>
          <p:nvPr/>
        </p:nvSpPr>
        <p:spPr bwMode="auto">
          <a:xfrm>
            <a:off x="4800600" y="163513"/>
            <a:ext cx="4191000" cy="368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"/>
              </a:spcBef>
            </a:pPr>
            <a:r>
              <a:rPr lang="en-US" altLang="zh-CN" sz="3200" dirty="0"/>
              <a:t>  0  </a:t>
            </a:r>
            <a:r>
              <a:rPr lang="en-US" altLang="zh-CN" sz="3200" dirty="0">
                <a:solidFill>
                  <a:srgbClr val="9900FF"/>
                </a:solidFill>
              </a:rPr>
              <a:t>19</a:t>
            </a:r>
            <a:r>
              <a:rPr lang="en-US" altLang="zh-CN" sz="3200" dirty="0"/>
              <a:t>  m  </a:t>
            </a:r>
            <a:r>
              <a:rPr lang="en-US" altLang="zh-CN" sz="3200" dirty="0" err="1"/>
              <a:t>m</a:t>
            </a:r>
            <a:r>
              <a:rPr lang="en-US" altLang="zh-CN" sz="3200" dirty="0"/>
              <a:t>  </a:t>
            </a:r>
            <a:r>
              <a:rPr lang="en-US" altLang="zh-CN" sz="3200" dirty="0">
                <a:solidFill>
                  <a:srgbClr val="9900FF"/>
                </a:solidFill>
              </a:rPr>
              <a:t>14</a:t>
            </a:r>
            <a:r>
              <a:rPr lang="en-US" altLang="zh-CN" sz="3200" dirty="0"/>
              <a:t>  m   </a:t>
            </a:r>
            <a:r>
              <a:rPr lang="en-US" altLang="zh-CN" sz="3200" dirty="0">
                <a:solidFill>
                  <a:srgbClr val="9900FF"/>
                </a:solidFill>
              </a:rPr>
              <a:t>18</a:t>
            </a:r>
            <a:endParaRPr lang="en-US" altLang="zh-CN" sz="3200" dirty="0"/>
          </a:p>
          <a:p>
            <a:pPr>
              <a:spcBef>
                <a:spcPct val="5000"/>
              </a:spcBef>
            </a:pPr>
            <a:r>
              <a:rPr lang="en-US" altLang="zh-CN" sz="3200" dirty="0">
                <a:solidFill>
                  <a:srgbClr val="9900FF"/>
                </a:solidFill>
              </a:rPr>
              <a:t>19   </a:t>
            </a:r>
            <a:r>
              <a:rPr lang="en-US" altLang="zh-CN" sz="3200" dirty="0"/>
              <a:t>0</a:t>
            </a:r>
            <a:r>
              <a:rPr lang="en-US" altLang="zh-CN" sz="3200" dirty="0">
                <a:solidFill>
                  <a:srgbClr val="9900FF"/>
                </a:solidFill>
              </a:rPr>
              <a:t>    5   7   12</a:t>
            </a:r>
            <a:r>
              <a:rPr lang="en-US" altLang="zh-CN" sz="3200" dirty="0"/>
              <a:t>   m   </a:t>
            </a:r>
            <a:r>
              <a:rPr lang="en-US" altLang="zh-CN" sz="3200" dirty="0" err="1"/>
              <a:t>m</a:t>
            </a:r>
            <a:endParaRPr lang="en-US" altLang="zh-CN" sz="3200" dirty="0"/>
          </a:p>
          <a:p>
            <a:pPr>
              <a:spcBef>
                <a:spcPct val="5000"/>
              </a:spcBef>
            </a:pPr>
            <a:r>
              <a:rPr lang="en-US" altLang="zh-CN" sz="3200" dirty="0"/>
              <a:t> m  </a:t>
            </a:r>
            <a:r>
              <a:rPr lang="en-US" altLang="zh-CN" sz="3200" dirty="0">
                <a:solidFill>
                  <a:srgbClr val="9900FF"/>
                </a:solidFill>
              </a:rPr>
              <a:t>5     </a:t>
            </a:r>
            <a:r>
              <a:rPr lang="en-US" altLang="zh-CN" sz="3200" dirty="0"/>
              <a:t>0</a:t>
            </a:r>
            <a:r>
              <a:rPr lang="en-US" altLang="zh-CN" sz="3200" dirty="0">
                <a:solidFill>
                  <a:srgbClr val="9900FF"/>
                </a:solidFill>
              </a:rPr>
              <a:t>   3</a:t>
            </a:r>
            <a:r>
              <a:rPr lang="en-US" altLang="zh-CN" sz="3200" dirty="0"/>
              <a:t>    m   </a:t>
            </a:r>
            <a:r>
              <a:rPr lang="en-US" altLang="zh-CN" sz="3200" dirty="0" err="1"/>
              <a:t>m</a:t>
            </a:r>
            <a:r>
              <a:rPr lang="en-US" altLang="zh-CN" sz="3200" dirty="0"/>
              <a:t>   </a:t>
            </a:r>
            <a:r>
              <a:rPr lang="en-US" altLang="zh-CN" sz="3200" dirty="0" err="1"/>
              <a:t>m</a:t>
            </a:r>
            <a:endParaRPr lang="en-US" altLang="zh-CN" sz="3200" dirty="0"/>
          </a:p>
          <a:p>
            <a:pPr>
              <a:spcBef>
                <a:spcPct val="5000"/>
              </a:spcBef>
            </a:pPr>
            <a:r>
              <a:rPr lang="en-US" altLang="zh-CN" sz="3200" dirty="0"/>
              <a:t> m  </a:t>
            </a:r>
            <a:r>
              <a:rPr lang="en-US" altLang="zh-CN" sz="3200" dirty="0">
                <a:solidFill>
                  <a:srgbClr val="9900FF"/>
                </a:solidFill>
              </a:rPr>
              <a:t>7    3    </a:t>
            </a:r>
            <a:r>
              <a:rPr lang="en-US" altLang="zh-CN" sz="3200" dirty="0"/>
              <a:t>0</a:t>
            </a:r>
            <a:r>
              <a:rPr lang="en-US" altLang="zh-CN" sz="3200" dirty="0">
                <a:solidFill>
                  <a:srgbClr val="9900FF"/>
                </a:solidFill>
              </a:rPr>
              <a:t>    8    21</a:t>
            </a:r>
            <a:r>
              <a:rPr lang="en-US" altLang="zh-CN" sz="3200" dirty="0"/>
              <a:t>  m</a:t>
            </a:r>
          </a:p>
          <a:p>
            <a:pPr>
              <a:spcBef>
                <a:spcPct val="5000"/>
              </a:spcBef>
            </a:pPr>
            <a:r>
              <a:rPr lang="en-US" altLang="zh-CN" sz="3200" dirty="0">
                <a:solidFill>
                  <a:srgbClr val="9900FF"/>
                </a:solidFill>
              </a:rPr>
              <a:t>14  12</a:t>
            </a:r>
            <a:r>
              <a:rPr lang="en-US" altLang="zh-CN" sz="3200" dirty="0"/>
              <a:t>  m  </a:t>
            </a:r>
            <a:r>
              <a:rPr lang="en-US" altLang="zh-CN" sz="3200" dirty="0">
                <a:solidFill>
                  <a:srgbClr val="9900FF"/>
                </a:solidFill>
              </a:rPr>
              <a:t>8</a:t>
            </a:r>
            <a:r>
              <a:rPr lang="en-US" altLang="zh-CN" sz="3200" dirty="0"/>
              <a:t>     0    m   </a:t>
            </a:r>
            <a:r>
              <a:rPr lang="en-US" altLang="zh-CN" sz="3200" dirty="0">
                <a:solidFill>
                  <a:srgbClr val="9900FF"/>
                </a:solidFill>
              </a:rPr>
              <a:t>16</a:t>
            </a:r>
            <a:endParaRPr lang="en-US" altLang="zh-CN" sz="3200" dirty="0"/>
          </a:p>
          <a:p>
            <a:pPr>
              <a:spcBef>
                <a:spcPct val="5000"/>
              </a:spcBef>
            </a:pPr>
            <a:r>
              <a:rPr lang="en-US" altLang="zh-CN" sz="3200" dirty="0"/>
              <a:t> m   </a:t>
            </a:r>
            <a:r>
              <a:rPr lang="en-US" altLang="zh-CN" sz="3200" dirty="0" err="1"/>
              <a:t>m</a:t>
            </a:r>
            <a:r>
              <a:rPr lang="en-US" altLang="zh-CN" sz="3200" dirty="0"/>
              <a:t>  </a:t>
            </a:r>
            <a:r>
              <a:rPr lang="en-US" altLang="zh-CN" sz="3200" dirty="0" err="1"/>
              <a:t>m</a:t>
            </a:r>
            <a:r>
              <a:rPr lang="en-US" altLang="zh-CN" sz="3200" dirty="0"/>
              <a:t>  </a:t>
            </a:r>
            <a:r>
              <a:rPr lang="en-US" altLang="zh-CN" sz="3200" dirty="0">
                <a:solidFill>
                  <a:srgbClr val="9900FF"/>
                </a:solidFill>
              </a:rPr>
              <a:t>21</a:t>
            </a:r>
            <a:r>
              <a:rPr lang="en-US" altLang="zh-CN" sz="3200" dirty="0"/>
              <a:t>  m    0    </a:t>
            </a:r>
            <a:r>
              <a:rPr lang="en-US" altLang="zh-CN" sz="3200" dirty="0">
                <a:solidFill>
                  <a:srgbClr val="9900FF"/>
                </a:solidFill>
              </a:rPr>
              <a:t>27</a:t>
            </a:r>
            <a:endParaRPr lang="en-US" altLang="zh-CN" sz="3200" dirty="0"/>
          </a:p>
          <a:p>
            <a:pPr>
              <a:spcBef>
                <a:spcPct val="5000"/>
              </a:spcBef>
            </a:pPr>
            <a:r>
              <a:rPr lang="en-US" altLang="zh-CN" sz="3200" dirty="0">
                <a:solidFill>
                  <a:srgbClr val="9900FF"/>
                </a:solidFill>
              </a:rPr>
              <a:t>18 </a:t>
            </a:r>
            <a:r>
              <a:rPr lang="en-US" altLang="zh-CN" sz="3200" dirty="0"/>
              <a:t>  m  </a:t>
            </a:r>
            <a:r>
              <a:rPr lang="en-US" altLang="zh-CN" sz="3200" dirty="0" err="1"/>
              <a:t>m</a:t>
            </a:r>
            <a:r>
              <a:rPr lang="en-US" altLang="zh-CN" sz="3200" dirty="0"/>
              <a:t>  </a:t>
            </a:r>
            <a:r>
              <a:rPr lang="en-US" altLang="zh-CN" sz="3200" dirty="0" err="1"/>
              <a:t>m</a:t>
            </a:r>
            <a:r>
              <a:rPr lang="en-US" altLang="zh-CN" sz="3200" dirty="0"/>
              <a:t>  </a:t>
            </a:r>
            <a:r>
              <a:rPr lang="en-US" altLang="zh-CN" sz="3200" dirty="0">
                <a:solidFill>
                  <a:srgbClr val="9900FF"/>
                </a:solidFill>
              </a:rPr>
              <a:t>16  27     </a:t>
            </a:r>
            <a:r>
              <a:rPr lang="en-US" altLang="zh-CN" sz="3200" dirty="0"/>
              <a:t>0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例子</a:t>
            </a:r>
            <a:endParaRPr 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5292080" y="620688"/>
            <a:ext cx="3168352" cy="28845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7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0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0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0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10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106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10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0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10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1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0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0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11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10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1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10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11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10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10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110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11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10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11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110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110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110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1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10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110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1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1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10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11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11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9" dur="500"/>
                                        <p:tgtEl>
                                          <p:spTgt spid="11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10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4" dur="500"/>
                                        <p:tgtEl>
                                          <p:spTgt spid="11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11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11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/>
                                        <p:tgtEl>
                                          <p:spTgt spid="110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11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110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11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110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11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 nodeType="clickPar">
                      <p:stCondLst>
                        <p:cond delay="indefinite"/>
                      </p:stCondLst>
                      <p:childTnLst>
                        <p:par>
                          <p:cTn id="1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1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 nodeType="clickPar">
                      <p:stCondLst>
                        <p:cond delay="indefinite"/>
                      </p:stCondLst>
                      <p:childTnLst>
                        <p:par>
                          <p:cTn id="1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110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1" dur="500"/>
                                        <p:tgtEl>
                                          <p:spTgt spid="1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6" dur="500"/>
                                        <p:tgtEl>
                                          <p:spTgt spid="1106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11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1106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2" dur="500"/>
                                        <p:tgtEl>
                                          <p:spTgt spid="11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11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1" dur="500"/>
                                        <p:tgtEl>
                                          <p:spTgt spid="110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 nodeType="clickPar">
                      <p:stCondLst>
                        <p:cond delay="indefinite"/>
                      </p:stCondLst>
                      <p:childTnLst>
                        <p:par>
                          <p:cTn id="1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110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110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621" grpId="0" animBg="1" autoUpdateAnimBg="0"/>
      <p:bldP spid="110622" grpId="0" animBg="1"/>
      <p:bldP spid="110623" grpId="0" animBg="1" autoUpdateAnimBg="0"/>
      <p:bldP spid="110624" grpId="0" animBg="1"/>
      <p:bldP spid="110626" grpId="0" animBg="1" autoUpdateAnimBg="0"/>
      <p:bldP spid="110627" grpId="0" animBg="1"/>
      <p:bldP spid="110628" grpId="0" animBg="1" autoUpdateAnimBg="0"/>
      <p:bldP spid="110629" grpId="0" animBg="1"/>
      <p:bldP spid="110630" grpId="0" animBg="1" autoUpdateAnimBg="0"/>
      <p:bldP spid="110643" grpId="0" autoUpdateAnimBg="0"/>
      <p:bldP spid="110644" grpId="0" autoUpdateAnimBg="0"/>
      <p:bldP spid="110645" grpId="0" autoUpdateAnimBg="0"/>
      <p:bldP spid="110646" grpId="0" autoUpdateAnimBg="0"/>
      <p:bldP spid="110647" grpId="0" autoUpdateAnimBg="0"/>
      <p:bldP spid="110648" grpId="0" autoUpdateAnimBg="0"/>
      <p:bldP spid="110649" grpId="0" animBg="1" autoUpdateAnimBg="0"/>
      <p:bldP spid="110651" grpId="0" animBg="1" autoUpdateAnimBg="0"/>
      <p:bldP spid="110652" grpId="0" animBg="1" autoUpdateAnimBg="0"/>
      <p:bldP spid="110653" grpId="0" animBg="1" autoUpdateAnimBg="0"/>
      <p:bldP spid="110654" grpId="0" animBg="1" autoUpdateAnimBg="0"/>
      <p:bldP spid="110655" grpId="0" animBg="1" autoUpdateAnimBg="0"/>
      <p:bldP spid="110656" grpId="0" animBg="1" autoUpdateAnimBg="0"/>
      <p:bldP spid="110657" grpId="0" animBg="1" autoUpdateAnimBg="0"/>
      <p:bldP spid="110658" grpId="0" animBg="1" autoUpdateAnimBg="0"/>
      <p:bldP spid="110659" grpId="0" animBg="1" autoUpdateAnimBg="0"/>
      <p:bldP spid="110660" grpId="0" animBg="1" autoUpdateAnimBg="0"/>
      <p:bldP spid="110661" grpId="0" animBg="1" autoUpdateAnimBg="0"/>
      <p:bldP spid="110662" grpId="0" animBg="1" autoUpdateAnimBg="0"/>
      <p:bldP spid="110663" grpId="0" animBg="1" autoUpdateAnimBg="0"/>
      <p:bldP spid="110664" grpId="0" animBg="1" autoUpdateAnimBg="0"/>
      <p:bldP spid="110665" grpId="0" animBg="1" autoUpdateAnimBg="0"/>
      <p:bldP spid="110666" grpId="0" animBg="1" autoUpdateAnimBg="0"/>
      <p:bldP spid="110667" grpId="0" animBg="1" autoUpdateAnimBg="0"/>
      <p:bldP spid="110668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183" name="Group 4"/>
          <p:cNvGrpSpPr>
            <a:grpSpLocks/>
          </p:cNvGrpSpPr>
          <p:nvPr/>
        </p:nvGrpSpPr>
        <p:grpSpPr bwMode="auto">
          <a:xfrm>
            <a:off x="900062" y="1483444"/>
            <a:ext cx="2905125" cy="2233613"/>
            <a:chOff x="0" y="0"/>
            <a:chExt cx="1830" cy="1407"/>
          </a:xfrm>
        </p:grpSpPr>
        <p:grpSp>
          <p:nvGrpSpPr>
            <p:cNvPr id="475205" name="Group 5"/>
            <p:cNvGrpSpPr>
              <a:grpSpLocks/>
            </p:cNvGrpSpPr>
            <p:nvPr/>
          </p:nvGrpSpPr>
          <p:grpSpPr bwMode="auto">
            <a:xfrm>
              <a:off x="0" y="0"/>
              <a:ext cx="1830" cy="1233"/>
              <a:chOff x="0" y="0"/>
              <a:chExt cx="1830" cy="1233"/>
            </a:xfrm>
          </p:grpSpPr>
          <p:sp>
            <p:nvSpPr>
              <p:cNvPr id="475207" name="Oval 6"/>
              <p:cNvSpPr>
                <a:spLocks noChangeArrowheads="1"/>
              </p:cNvSpPr>
              <p:nvPr/>
            </p:nvSpPr>
            <p:spPr bwMode="auto">
              <a:xfrm>
                <a:off x="0" y="318"/>
                <a:ext cx="317" cy="3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v</a:t>
                </a:r>
                <a:r>
                  <a:rPr lang="en-US" altLang="en-US" sz="2400" b="1" baseline="-20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75208" name="Oval 7"/>
              <p:cNvSpPr>
                <a:spLocks noChangeArrowheads="1"/>
              </p:cNvSpPr>
              <p:nvPr/>
            </p:nvSpPr>
            <p:spPr bwMode="auto">
              <a:xfrm>
                <a:off x="1513" y="195"/>
                <a:ext cx="317" cy="3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v</a:t>
                </a:r>
                <a:r>
                  <a:rPr lang="en-US" altLang="en-US" sz="2400" b="1" baseline="-20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75209" name="Oval 8"/>
              <p:cNvSpPr>
                <a:spLocks noChangeArrowheads="1"/>
              </p:cNvSpPr>
              <p:nvPr/>
            </p:nvSpPr>
            <p:spPr bwMode="auto">
              <a:xfrm>
                <a:off x="725" y="0"/>
                <a:ext cx="317" cy="3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v</a:t>
                </a:r>
                <a:r>
                  <a:rPr lang="en-US" altLang="en-US" sz="2400" b="1" baseline="-20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75210" name="Oval 9"/>
              <p:cNvSpPr>
                <a:spLocks noChangeArrowheads="1"/>
              </p:cNvSpPr>
              <p:nvPr/>
            </p:nvSpPr>
            <p:spPr bwMode="auto">
              <a:xfrm>
                <a:off x="499" y="817"/>
                <a:ext cx="317" cy="3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v</a:t>
                </a:r>
                <a:r>
                  <a:rPr lang="en-US" altLang="en-US" sz="2400" b="1" baseline="-20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75211" name="Oval 10"/>
              <p:cNvSpPr>
                <a:spLocks noChangeArrowheads="1"/>
              </p:cNvSpPr>
              <p:nvPr/>
            </p:nvSpPr>
            <p:spPr bwMode="auto">
              <a:xfrm>
                <a:off x="1316" y="916"/>
                <a:ext cx="317" cy="3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v</a:t>
                </a:r>
                <a:r>
                  <a:rPr lang="en-US" altLang="en-US" sz="2400" b="1" baseline="-20000">
                    <a:latin typeface="Times New Roman" pitchFamily="18" charset="0"/>
                  </a:rPr>
                  <a:t>5</a:t>
                </a:r>
              </a:p>
            </p:txBody>
          </p:sp>
          <p:grpSp>
            <p:nvGrpSpPr>
              <p:cNvPr id="475212" name="Group 11"/>
              <p:cNvGrpSpPr>
                <a:grpSpLocks/>
              </p:cNvGrpSpPr>
              <p:nvPr/>
            </p:nvGrpSpPr>
            <p:grpSpPr bwMode="auto">
              <a:xfrm>
                <a:off x="226" y="590"/>
                <a:ext cx="318" cy="318"/>
                <a:chOff x="0" y="0"/>
                <a:chExt cx="318" cy="318"/>
              </a:xfrm>
            </p:grpSpPr>
            <p:sp>
              <p:nvSpPr>
                <p:cNvPr id="475234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91"/>
                  <a:ext cx="22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475235" name="Line 13"/>
                <p:cNvSpPr>
                  <a:spLocks noChangeShapeType="1"/>
                </p:cNvSpPr>
                <p:nvPr/>
              </p:nvSpPr>
              <p:spPr bwMode="auto">
                <a:xfrm>
                  <a:off x="46" y="0"/>
                  <a:ext cx="272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75213" name="Group 14"/>
              <p:cNvGrpSpPr>
                <a:grpSpLocks/>
              </p:cNvGrpSpPr>
              <p:nvPr/>
            </p:nvGrpSpPr>
            <p:grpSpPr bwMode="auto">
              <a:xfrm>
                <a:off x="272" y="46"/>
                <a:ext cx="453" cy="317"/>
                <a:chOff x="0" y="0"/>
                <a:chExt cx="453" cy="317"/>
              </a:xfrm>
            </p:grpSpPr>
            <p:sp>
              <p:nvSpPr>
                <p:cNvPr id="475232" name="Rectangle 15"/>
                <p:cNvSpPr>
                  <a:spLocks noChangeArrowheads="1"/>
                </p:cNvSpPr>
                <p:nvPr/>
              </p:nvSpPr>
              <p:spPr bwMode="auto">
                <a:xfrm>
                  <a:off x="91" y="0"/>
                  <a:ext cx="22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475233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0" y="136"/>
                  <a:ext cx="453" cy="18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75214" name="Group 17"/>
              <p:cNvGrpSpPr>
                <a:grpSpLocks/>
              </p:cNvGrpSpPr>
              <p:nvPr/>
            </p:nvGrpSpPr>
            <p:grpSpPr bwMode="auto">
              <a:xfrm>
                <a:off x="557" y="318"/>
                <a:ext cx="273" cy="499"/>
                <a:chOff x="0" y="0"/>
                <a:chExt cx="273" cy="499"/>
              </a:xfrm>
            </p:grpSpPr>
            <p:sp>
              <p:nvSpPr>
                <p:cNvPr id="475230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90"/>
                  <a:ext cx="22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475231" name="Line 19"/>
                <p:cNvSpPr>
                  <a:spLocks noChangeShapeType="1"/>
                </p:cNvSpPr>
                <p:nvPr/>
              </p:nvSpPr>
              <p:spPr bwMode="auto">
                <a:xfrm flipH="1">
                  <a:off x="136" y="0"/>
                  <a:ext cx="137" cy="4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75215" name="Group 20"/>
              <p:cNvGrpSpPr>
                <a:grpSpLocks/>
              </p:cNvGrpSpPr>
              <p:nvPr/>
            </p:nvGrpSpPr>
            <p:grpSpPr bwMode="auto">
              <a:xfrm>
                <a:off x="1022" y="51"/>
                <a:ext cx="499" cy="267"/>
                <a:chOff x="0" y="0"/>
                <a:chExt cx="499" cy="267"/>
              </a:xfrm>
            </p:grpSpPr>
            <p:sp>
              <p:nvSpPr>
                <p:cNvPr id="475228" name="Rectangle 21"/>
                <p:cNvSpPr>
                  <a:spLocks noChangeArrowheads="1"/>
                </p:cNvSpPr>
                <p:nvPr/>
              </p:nvSpPr>
              <p:spPr bwMode="auto">
                <a:xfrm>
                  <a:off x="165" y="0"/>
                  <a:ext cx="22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7</a:t>
                  </a:r>
                </a:p>
              </p:txBody>
            </p:sp>
            <p:sp>
              <p:nvSpPr>
                <p:cNvPr id="475229" name="Line 22"/>
                <p:cNvSpPr>
                  <a:spLocks noChangeShapeType="1"/>
                </p:cNvSpPr>
                <p:nvPr/>
              </p:nvSpPr>
              <p:spPr bwMode="auto">
                <a:xfrm>
                  <a:off x="0" y="176"/>
                  <a:ext cx="499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75216" name="Group 23"/>
              <p:cNvGrpSpPr>
                <a:grpSpLocks/>
              </p:cNvGrpSpPr>
              <p:nvPr/>
            </p:nvGrpSpPr>
            <p:grpSpPr bwMode="auto">
              <a:xfrm>
                <a:off x="944" y="302"/>
                <a:ext cx="454" cy="635"/>
                <a:chOff x="0" y="0"/>
                <a:chExt cx="454" cy="635"/>
              </a:xfrm>
            </p:grpSpPr>
            <p:sp>
              <p:nvSpPr>
                <p:cNvPr id="475226" name="Rectangle 24"/>
                <p:cNvSpPr>
                  <a:spLocks noChangeArrowheads="1"/>
                </p:cNvSpPr>
                <p:nvPr/>
              </p:nvSpPr>
              <p:spPr bwMode="auto">
                <a:xfrm>
                  <a:off x="144" y="16"/>
                  <a:ext cx="22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12</a:t>
                  </a:r>
                </a:p>
              </p:txBody>
            </p:sp>
            <p:sp>
              <p:nvSpPr>
                <p:cNvPr id="475227" name="Line 25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454" cy="63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75217" name="Group 26"/>
              <p:cNvGrpSpPr>
                <a:grpSpLocks/>
              </p:cNvGrpSpPr>
              <p:nvPr/>
            </p:nvGrpSpPr>
            <p:grpSpPr bwMode="auto">
              <a:xfrm>
                <a:off x="816" y="491"/>
                <a:ext cx="771" cy="499"/>
                <a:chOff x="0" y="0"/>
                <a:chExt cx="771" cy="499"/>
              </a:xfrm>
            </p:grpSpPr>
            <p:sp>
              <p:nvSpPr>
                <p:cNvPr id="475224" name="Rectangle 27"/>
                <p:cNvSpPr>
                  <a:spLocks noChangeArrowheads="1"/>
                </p:cNvSpPr>
                <p:nvPr/>
              </p:nvSpPr>
              <p:spPr bwMode="auto">
                <a:xfrm>
                  <a:off x="67" y="136"/>
                  <a:ext cx="22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11</a:t>
                  </a:r>
                </a:p>
              </p:txBody>
            </p:sp>
            <p:sp>
              <p:nvSpPr>
                <p:cNvPr id="475225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771" cy="4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75218" name="Group 29"/>
              <p:cNvGrpSpPr>
                <a:grpSpLocks/>
              </p:cNvGrpSpPr>
              <p:nvPr/>
            </p:nvGrpSpPr>
            <p:grpSpPr bwMode="auto">
              <a:xfrm>
                <a:off x="771" y="862"/>
                <a:ext cx="544" cy="227"/>
                <a:chOff x="0" y="0"/>
                <a:chExt cx="544" cy="227"/>
              </a:xfrm>
            </p:grpSpPr>
            <p:sp>
              <p:nvSpPr>
                <p:cNvPr id="475222" name="Rectangle 30"/>
                <p:cNvSpPr>
                  <a:spLocks noChangeArrowheads="1"/>
                </p:cNvSpPr>
                <p:nvPr/>
              </p:nvSpPr>
              <p:spPr bwMode="auto">
                <a:xfrm>
                  <a:off x="227" y="0"/>
                  <a:ext cx="22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75223" name="Line 31"/>
                <p:cNvSpPr>
                  <a:spLocks noChangeShapeType="1"/>
                </p:cNvSpPr>
                <p:nvPr/>
              </p:nvSpPr>
              <p:spPr bwMode="auto">
                <a:xfrm>
                  <a:off x="0" y="227"/>
                  <a:ext cx="5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75219" name="Group 32"/>
              <p:cNvGrpSpPr>
                <a:grpSpLocks/>
              </p:cNvGrpSpPr>
              <p:nvPr/>
            </p:nvGrpSpPr>
            <p:grpSpPr bwMode="auto">
              <a:xfrm>
                <a:off x="1398" y="515"/>
                <a:ext cx="264" cy="408"/>
                <a:chOff x="0" y="0"/>
                <a:chExt cx="264" cy="408"/>
              </a:xfrm>
            </p:grpSpPr>
            <p:sp>
              <p:nvSpPr>
                <p:cNvPr id="475220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83"/>
                  <a:ext cx="22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475221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128" y="0"/>
                  <a:ext cx="136" cy="4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75206" name="Rectangle 35"/>
            <p:cNvSpPr>
              <a:spLocks noChangeArrowheads="1"/>
            </p:cNvSpPr>
            <p:nvPr/>
          </p:nvSpPr>
          <p:spPr bwMode="auto">
            <a:xfrm>
              <a:off x="862" y="1180"/>
              <a:ext cx="27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(a)</a:t>
              </a:r>
            </a:p>
          </p:txBody>
        </p:sp>
      </p:grpSp>
      <p:grpSp>
        <p:nvGrpSpPr>
          <p:cNvPr id="475184" name="Group 36"/>
          <p:cNvGrpSpPr>
            <a:grpSpLocks/>
          </p:cNvGrpSpPr>
          <p:nvPr/>
        </p:nvGrpSpPr>
        <p:grpSpPr bwMode="auto">
          <a:xfrm>
            <a:off x="4598937" y="1534244"/>
            <a:ext cx="909638" cy="2254250"/>
            <a:chOff x="0" y="0"/>
            <a:chExt cx="573" cy="1420"/>
          </a:xfrm>
        </p:grpSpPr>
        <p:grpSp>
          <p:nvGrpSpPr>
            <p:cNvPr id="475198" name="Group 37"/>
            <p:cNvGrpSpPr>
              <a:grpSpLocks/>
            </p:cNvGrpSpPr>
            <p:nvPr/>
          </p:nvGrpSpPr>
          <p:grpSpPr bwMode="auto">
            <a:xfrm>
              <a:off x="46" y="0"/>
              <a:ext cx="527" cy="1134"/>
              <a:chOff x="0" y="0"/>
              <a:chExt cx="527" cy="1134"/>
            </a:xfrm>
          </p:grpSpPr>
          <p:sp>
            <p:nvSpPr>
              <p:cNvPr id="475200" name="Oval 38"/>
              <p:cNvSpPr>
                <a:spLocks noChangeArrowheads="1"/>
              </p:cNvSpPr>
              <p:nvPr/>
            </p:nvSpPr>
            <p:spPr bwMode="auto">
              <a:xfrm>
                <a:off x="210" y="0"/>
                <a:ext cx="317" cy="3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v</a:t>
                </a:r>
                <a:r>
                  <a:rPr lang="en-US" altLang="en-US" sz="2400" b="1" baseline="-20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75201" name="Oval 39"/>
              <p:cNvSpPr>
                <a:spLocks noChangeArrowheads="1"/>
              </p:cNvSpPr>
              <p:nvPr/>
            </p:nvSpPr>
            <p:spPr bwMode="auto">
              <a:xfrm>
                <a:off x="0" y="817"/>
                <a:ext cx="317" cy="3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v</a:t>
                </a:r>
                <a:r>
                  <a:rPr lang="en-US" altLang="en-US" sz="2400" b="1" baseline="-20000">
                    <a:latin typeface="Times New Roman" pitchFamily="18" charset="0"/>
                  </a:rPr>
                  <a:t>4</a:t>
                </a:r>
              </a:p>
            </p:txBody>
          </p:sp>
          <p:grpSp>
            <p:nvGrpSpPr>
              <p:cNvPr id="475202" name="Group 40"/>
              <p:cNvGrpSpPr>
                <a:grpSpLocks/>
              </p:cNvGrpSpPr>
              <p:nvPr/>
            </p:nvGrpSpPr>
            <p:grpSpPr bwMode="auto">
              <a:xfrm>
                <a:off x="42" y="318"/>
                <a:ext cx="273" cy="499"/>
                <a:chOff x="0" y="0"/>
                <a:chExt cx="273" cy="499"/>
              </a:xfrm>
            </p:grpSpPr>
            <p:sp>
              <p:nvSpPr>
                <p:cNvPr id="475203" name="Rectangle 41"/>
                <p:cNvSpPr>
                  <a:spLocks noChangeArrowheads="1"/>
                </p:cNvSpPr>
                <p:nvPr/>
              </p:nvSpPr>
              <p:spPr bwMode="auto">
                <a:xfrm>
                  <a:off x="0" y="90"/>
                  <a:ext cx="22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475204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136" y="0"/>
                  <a:ext cx="137" cy="4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75199" name="Rectangle 43"/>
            <p:cNvSpPr>
              <a:spLocks noChangeArrowheads="1"/>
            </p:cNvSpPr>
            <p:nvPr/>
          </p:nvSpPr>
          <p:spPr bwMode="auto">
            <a:xfrm>
              <a:off x="0" y="1193"/>
              <a:ext cx="27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(b)</a:t>
              </a:r>
            </a:p>
          </p:txBody>
        </p:sp>
      </p:grpSp>
      <p:grpSp>
        <p:nvGrpSpPr>
          <p:cNvPr id="475185" name="Group 44"/>
          <p:cNvGrpSpPr>
            <a:grpSpLocks/>
          </p:cNvGrpSpPr>
          <p:nvPr/>
        </p:nvGrpSpPr>
        <p:grpSpPr bwMode="auto">
          <a:xfrm>
            <a:off x="6280100" y="1627907"/>
            <a:ext cx="1892300" cy="2089150"/>
            <a:chOff x="0" y="0"/>
            <a:chExt cx="1192" cy="1316"/>
          </a:xfrm>
        </p:grpSpPr>
        <p:sp>
          <p:nvSpPr>
            <p:cNvPr id="475186" name="Rectangle 45"/>
            <p:cNvSpPr>
              <a:spLocks noChangeArrowheads="1"/>
            </p:cNvSpPr>
            <p:nvPr/>
          </p:nvSpPr>
          <p:spPr bwMode="auto">
            <a:xfrm>
              <a:off x="482" y="1089"/>
              <a:ext cx="27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(c)</a:t>
              </a:r>
            </a:p>
          </p:txBody>
        </p:sp>
        <p:grpSp>
          <p:nvGrpSpPr>
            <p:cNvPr id="475187" name="Group 46"/>
            <p:cNvGrpSpPr>
              <a:grpSpLocks/>
            </p:cNvGrpSpPr>
            <p:nvPr/>
          </p:nvGrpSpPr>
          <p:grpSpPr bwMode="auto">
            <a:xfrm>
              <a:off x="0" y="0"/>
              <a:ext cx="1192" cy="1134"/>
              <a:chOff x="0" y="0"/>
              <a:chExt cx="1192" cy="1134"/>
            </a:xfrm>
          </p:grpSpPr>
          <p:sp>
            <p:nvSpPr>
              <p:cNvPr id="475188" name="Oval 47"/>
              <p:cNvSpPr>
                <a:spLocks noChangeArrowheads="1"/>
              </p:cNvSpPr>
              <p:nvPr/>
            </p:nvSpPr>
            <p:spPr bwMode="auto">
              <a:xfrm>
                <a:off x="875" y="788"/>
                <a:ext cx="317" cy="3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v</a:t>
                </a:r>
                <a:r>
                  <a:rPr lang="en-US" altLang="en-US" sz="2400" b="1" baseline="-20000">
                    <a:latin typeface="Times New Roman" pitchFamily="18" charset="0"/>
                  </a:rPr>
                  <a:t>5</a:t>
                </a:r>
              </a:p>
            </p:txBody>
          </p:sp>
          <p:grpSp>
            <p:nvGrpSpPr>
              <p:cNvPr id="475189" name="Group 48"/>
              <p:cNvGrpSpPr>
                <a:grpSpLocks/>
              </p:cNvGrpSpPr>
              <p:nvPr/>
            </p:nvGrpSpPr>
            <p:grpSpPr bwMode="auto">
              <a:xfrm>
                <a:off x="330" y="734"/>
                <a:ext cx="544" cy="227"/>
                <a:chOff x="0" y="0"/>
                <a:chExt cx="544" cy="227"/>
              </a:xfrm>
            </p:grpSpPr>
            <p:sp>
              <p:nvSpPr>
                <p:cNvPr id="475196" name="Rectangle 49"/>
                <p:cNvSpPr>
                  <a:spLocks noChangeArrowheads="1"/>
                </p:cNvSpPr>
                <p:nvPr/>
              </p:nvSpPr>
              <p:spPr bwMode="auto">
                <a:xfrm>
                  <a:off x="227" y="0"/>
                  <a:ext cx="22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75197" name="Line 50"/>
                <p:cNvSpPr>
                  <a:spLocks noChangeShapeType="1"/>
                </p:cNvSpPr>
                <p:nvPr/>
              </p:nvSpPr>
              <p:spPr bwMode="auto">
                <a:xfrm>
                  <a:off x="0" y="227"/>
                  <a:ext cx="5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75190" name="Group 51"/>
              <p:cNvGrpSpPr>
                <a:grpSpLocks/>
              </p:cNvGrpSpPr>
              <p:nvPr/>
            </p:nvGrpSpPr>
            <p:grpSpPr bwMode="auto">
              <a:xfrm>
                <a:off x="0" y="0"/>
                <a:ext cx="527" cy="1134"/>
                <a:chOff x="0" y="0"/>
                <a:chExt cx="527" cy="1134"/>
              </a:xfrm>
            </p:grpSpPr>
            <p:sp>
              <p:nvSpPr>
                <p:cNvPr id="475191" name="Oval 52"/>
                <p:cNvSpPr>
                  <a:spLocks noChangeArrowheads="1"/>
                </p:cNvSpPr>
                <p:nvPr/>
              </p:nvSpPr>
              <p:spPr bwMode="auto">
                <a:xfrm>
                  <a:off x="210" y="0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v</a:t>
                  </a:r>
                  <a:r>
                    <a:rPr lang="en-US" altLang="en-US" sz="2400" b="1" baseline="-20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75192" name="Oval 53"/>
                <p:cNvSpPr>
                  <a:spLocks noChangeArrowheads="1"/>
                </p:cNvSpPr>
                <p:nvPr/>
              </p:nvSpPr>
              <p:spPr bwMode="auto">
                <a:xfrm>
                  <a:off x="0" y="817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v</a:t>
                  </a:r>
                  <a:r>
                    <a:rPr lang="en-US" altLang="en-US" sz="2400" b="1" baseline="-20000">
                      <a:latin typeface="Times New Roman" pitchFamily="18" charset="0"/>
                    </a:rPr>
                    <a:t>4</a:t>
                  </a:r>
                </a:p>
              </p:txBody>
            </p:sp>
            <p:grpSp>
              <p:nvGrpSpPr>
                <p:cNvPr id="475193" name="Group 54"/>
                <p:cNvGrpSpPr>
                  <a:grpSpLocks/>
                </p:cNvGrpSpPr>
                <p:nvPr/>
              </p:nvGrpSpPr>
              <p:grpSpPr bwMode="auto">
                <a:xfrm>
                  <a:off x="42" y="318"/>
                  <a:ext cx="273" cy="499"/>
                  <a:chOff x="0" y="0"/>
                  <a:chExt cx="273" cy="499"/>
                </a:xfrm>
              </p:grpSpPr>
              <p:sp>
                <p:nvSpPr>
                  <p:cNvPr id="475194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0"/>
                    <a:ext cx="226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5</a:t>
                    </a:r>
                  </a:p>
                </p:txBody>
              </p:sp>
              <p:sp>
                <p:nvSpPr>
                  <p:cNvPr id="475195" name="Line 5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6" y="0"/>
                    <a:ext cx="137" cy="49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475142" name="Group 58"/>
          <p:cNvGrpSpPr>
            <a:grpSpLocks/>
          </p:cNvGrpSpPr>
          <p:nvPr/>
        </p:nvGrpSpPr>
        <p:grpSpPr bwMode="auto">
          <a:xfrm>
            <a:off x="1476325" y="4004394"/>
            <a:ext cx="2663825" cy="2016125"/>
            <a:chOff x="0" y="0"/>
            <a:chExt cx="1678" cy="1270"/>
          </a:xfrm>
        </p:grpSpPr>
        <p:sp>
          <p:nvSpPr>
            <p:cNvPr id="475166" name="Rectangle 59"/>
            <p:cNvSpPr>
              <a:spLocks noChangeArrowheads="1"/>
            </p:cNvSpPr>
            <p:nvPr/>
          </p:nvSpPr>
          <p:spPr bwMode="auto">
            <a:xfrm>
              <a:off x="952" y="1043"/>
              <a:ext cx="27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(d)</a:t>
              </a:r>
            </a:p>
          </p:txBody>
        </p:sp>
        <p:grpSp>
          <p:nvGrpSpPr>
            <p:cNvPr id="475167" name="Group 60"/>
            <p:cNvGrpSpPr>
              <a:grpSpLocks/>
            </p:cNvGrpSpPr>
            <p:nvPr/>
          </p:nvGrpSpPr>
          <p:grpSpPr bwMode="auto">
            <a:xfrm>
              <a:off x="0" y="0"/>
              <a:ext cx="1678" cy="1134"/>
              <a:chOff x="0" y="0"/>
              <a:chExt cx="1678" cy="1134"/>
            </a:xfrm>
          </p:grpSpPr>
          <p:sp>
            <p:nvSpPr>
              <p:cNvPr id="475168" name="Oval 61"/>
              <p:cNvSpPr>
                <a:spLocks noChangeArrowheads="1"/>
              </p:cNvSpPr>
              <p:nvPr/>
            </p:nvSpPr>
            <p:spPr bwMode="auto">
              <a:xfrm>
                <a:off x="0" y="317"/>
                <a:ext cx="317" cy="3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v</a:t>
                </a:r>
                <a:r>
                  <a:rPr lang="en-US" altLang="en-US" sz="2400" b="1" baseline="-20000">
                    <a:latin typeface="Times New Roman" pitchFamily="18" charset="0"/>
                  </a:rPr>
                  <a:t>1</a:t>
                </a:r>
              </a:p>
            </p:txBody>
          </p:sp>
          <p:grpSp>
            <p:nvGrpSpPr>
              <p:cNvPr id="475169" name="Group 62"/>
              <p:cNvGrpSpPr>
                <a:grpSpLocks/>
              </p:cNvGrpSpPr>
              <p:nvPr/>
            </p:nvGrpSpPr>
            <p:grpSpPr bwMode="auto">
              <a:xfrm>
                <a:off x="226" y="589"/>
                <a:ext cx="318" cy="318"/>
                <a:chOff x="0" y="0"/>
                <a:chExt cx="318" cy="318"/>
              </a:xfrm>
            </p:grpSpPr>
            <p:sp>
              <p:nvSpPr>
                <p:cNvPr id="475181" name="Rectangle 63"/>
                <p:cNvSpPr>
                  <a:spLocks noChangeArrowheads="1"/>
                </p:cNvSpPr>
                <p:nvPr/>
              </p:nvSpPr>
              <p:spPr bwMode="auto">
                <a:xfrm>
                  <a:off x="0" y="91"/>
                  <a:ext cx="22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475182" name="Line 64"/>
                <p:cNvSpPr>
                  <a:spLocks noChangeShapeType="1"/>
                </p:cNvSpPr>
                <p:nvPr/>
              </p:nvSpPr>
              <p:spPr bwMode="auto">
                <a:xfrm>
                  <a:off x="46" y="0"/>
                  <a:ext cx="272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75170" name="Group 65"/>
              <p:cNvGrpSpPr>
                <a:grpSpLocks/>
              </p:cNvGrpSpPr>
              <p:nvPr/>
            </p:nvGrpSpPr>
            <p:grpSpPr bwMode="auto">
              <a:xfrm>
                <a:off x="486" y="0"/>
                <a:ext cx="1192" cy="1134"/>
                <a:chOff x="0" y="0"/>
                <a:chExt cx="1192" cy="1134"/>
              </a:xfrm>
            </p:grpSpPr>
            <p:sp>
              <p:nvSpPr>
                <p:cNvPr id="475171" name="Oval 66"/>
                <p:cNvSpPr>
                  <a:spLocks noChangeArrowheads="1"/>
                </p:cNvSpPr>
                <p:nvPr/>
              </p:nvSpPr>
              <p:spPr bwMode="auto">
                <a:xfrm>
                  <a:off x="875" y="788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v</a:t>
                  </a:r>
                  <a:r>
                    <a:rPr lang="en-US" altLang="en-US" sz="2400" b="1" baseline="-20000">
                      <a:latin typeface="Times New Roman" pitchFamily="18" charset="0"/>
                    </a:rPr>
                    <a:t>5</a:t>
                  </a:r>
                </a:p>
              </p:txBody>
            </p:sp>
            <p:grpSp>
              <p:nvGrpSpPr>
                <p:cNvPr id="475172" name="Group 67"/>
                <p:cNvGrpSpPr>
                  <a:grpSpLocks/>
                </p:cNvGrpSpPr>
                <p:nvPr/>
              </p:nvGrpSpPr>
              <p:grpSpPr bwMode="auto">
                <a:xfrm>
                  <a:off x="330" y="734"/>
                  <a:ext cx="544" cy="227"/>
                  <a:chOff x="0" y="0"/>
                  <a:chExt cx="544" cy="227"/>
                </a:xfrm>
              </p:grpSpPr>
              <p:sp>
                <p:nvSpPr>
                  <p:cNvPr id="475179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227" y="0"/>
                    <a:ext cx="226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475180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0" y="227"/>
                    <a:ext cx="54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173" name="Group 70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527" cy="1134"/>
                  <a:chOff x="0" y="0"/>
                  <a:chExt cx="527" cy="1134"/>
                </a:xfrm>
              </p:grpSpPr>
              <p:sp>
                <p:nvSpPr>
                  <p:cNvPr id="475174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210" y="0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="1" baseline="-20000">
                        <a:latin typeface="Times New Roman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475175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817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="1" baseline="-20000">
                        <a:latin typeface="Times New Roman" pitchFamily="18" charset="0"/>
                      </a:rPr>
                      <a:t>4</a:t>
                    </a:r>
                  </a:p>
                </p:txBody>
              </p:sp>
              <p:grpSp>
                <p:nvGrpSpPr>
                  <p:cNvPr id="475176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42" y="318"/>
                    <a:ext cx="273" cy="499"/>
                    <a:chOff x="0" y="0"/>
                    <a:chExt cx="273" cy="499"/>
                  </a:xfrm>
                </p:grpSpPr>
                <p:sp>
                  <p:nvSpPr>
                    <p:cNvPr id="475177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90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 b="1">
                          <a:latin typeface="Times New Roman" pitchFamily="18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475178" name="Line 75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136" y="0"/>
                      <a:ext cx="137" cy="49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</p:grpSp>
      <p:grpSp>
        <p:nvGrpSpPr>
          <p:cNvPr id="475143" name="Group 76"/>
          <p:cNvGrpSpPr>
            <a:grpSpLocks/>
          </p:cNvGrpSpPr>
          <p:nvPr/>
        </p:nvGrpSpPr>
        <p:grpSpPr bwMode="auto">
          <a:xfrm>
            <a:off x="4860875" y="4075832"/>
            <a:ext cx="2927350" cy="2016125"/>
            <a:chOff x="0" y="0"/>
            <a:chExt cx="1844" cy="1270"/>
          </a:xfrm>
        </p:grpSpPr>
        <p:sp>
          <p:nvSpPr>
            <p:cNvPr id="475144" name="Oval 77"/>
            <p:cNvSpPr>
              <a:spLocks noChangeArrowheads="1"/>
            </p:cNvSpPr>
            <p:nvPr/>
          </p:nvSpPr>
          <p:spPr bwMode="auto">
            <a:xfrm>
              <a:off x="1527" y="54"/>
              <a:ext cx="317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v</a:t>
              </a:r>
              <a:r>
                <a:rPr lang="en-US" altLang="en-US" sz="2400" b="1" baseline="-20000">
                  <a:latin typeface="Times New Roman" pitchFamily="18" charset="0"/>
                </a:rPr>
                <a:t>3</a:t>
              </a:r>
            </a:p>
          </p:txBody>
        </p:sp>
        <p:grpSp>
          <p:nvGrpSpPr>
            <p:cNvPr id="475145" name="Group 78"/>
            <p:cNvGrpSpPr>
              <a:grpSpLocks/>
            </p:cNvGrpSpPr>
            <p:nvPr/>
          </p:nvGrpSpPr>
          <p:grpSpPr bwMode="auto">
            <a:xfrm>
              <a:off x="1406" y="374"/>
              <a:ext cx="264" cy="408"/>
              <a:chOff x="0" y="0"/>
              <a:chExt cx="264" cy="408"/>
            </a:xfrm>
          </p:grpSpPr>
          <p:sp>
            <p:nvSpPr>
              <p:cNvPr id="475164" name="Rectangle 79"/>
              <p:cNvSpPr>
                <a:spLocks noChangeArrowheads="1"/>
              </p:cNvSpPr>
              <p:nvPr/>
            </p:nvSpPr>
            <p:spPr bwMode="auto">
              <a:xfrm>
                <a:off x="0" y="83"/>
                <a:ext cx="226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475165" name="Line 80"/>
              <p:cNvSpPr>
                <a:spLocks noChangeShapeType="1"/>
              </p:cNvSpPr>
              <p:nvPr/>
            </p:nvSpPr>
            <p:spPr bwMode="auto">
              <a:xfrm flipH="1">
                <a:off x="128" y="0"/>
                <a:ext cx="136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75146" name="Group 81"/>
            <p:cNvGrpSpPr>
              <a:grpSpLocks/>
            </p:cNvGrpSpPr>
            <p:nvPr/>
          </p:nvGrpSpPr>
          <p:grpSpPr bwMode="auto">
            <a:xfrm>
              <a:off x="0" y="0"/>
              <a:ext cx="1678" cy="1270"/>
              <a:chOff x="0" y="0"/>
              <a:chExt cx="1678" cy="1270"/>
            </a:xfrm>
          </p:grpSpPr>
          <p:sp>
            <p:nvSpPr>
              <p:cNvPr id="475147" name="Rectangle 82"/>
              <p:cNvSpPr>
                <a:spLocks noChangeArrowheads="1"/>
              </p:cNvSpPr>
              <p:nvPr/>
            </p:nvSpPr>
            <p:spPr bwMode="auto">
              <a:xfrm>
                <a:off x="952" y="1043"/>
                <a:ext cx="27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(e)</a:t>
                </a:r>
              </a:p>
            </p:txBody>
          </p:sp>
          <p:grpSp>
            <p:nvGrpSpPr>
              <p:cNvPr id="475148" name="Group 83"/>
              <p:cNvGrpSpPr>
                <a:grpSpLocks/>
              </p:cNvGrpSpPr>
              <p:nvPr/>
            </p:nvGrpSpPr>
            <p:grpSpPr bwMode="auto">
              <a:xfrm>
                <a:off x="0" y="0"/>
                <a:ext cx="1678" cy="1134"/>
                <a:chOff x="0" y="0"/>
                <a:chExt cx="1678" cy="1134"/>
              </a:xfrm>
            </p:grpSpPr>
            <p:sp>
              <p:nvSpPr>
                <p:cNvPr id="475149" name="Oval 84"/>
                <p:cNvSpPr>
                  <a:spLocks noChangeArrowheads="1"/>
                </p:cNvSpPr>
                <p:nvPr/>
              </p:nvSpPr>
              <p:spPr bwMode="auto">
                <a:xfrm>
                  <a:off x="0" y="317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v</a:t>
                  </a:r>
                  <a:r>
                    <a:rPr lang="en-US" altLang="en-US" sz="2400" b="1" baseline="-20000">
                      <a:latin typeface="Times New Roman" pitchFamily="18" charset="0"/>
                    </a:rPr>
                    <a:t>1</a:t>
                  </a:r>
                </a:p>
              </p:txBody>
            </p:sp>
            <p:grpSp>
              <p:nvGrpSpPr>
                <p:cNvPr id="475150" name="Group 85"/>
                <p:cNvGrpSpPr>
                  <a:grpSpLocks/>
                </p:cNvGrpSpPr>
                <p:nvPr/>
              </p:nvGrpSpPr>
              <p:grpSpPr bwMode="auto">
                <a:xfrm>
                  <a:off x="226" y="589"/>
                  <a:ext cx="318" cy="318"/>
                  <a:chOff x="0" y="0"/>
                  <a:chExt cx="318" cy="318"/>
                </a:xfrm>
              </p:grpSpPr>
              <p:sp>
                <p:nvSpPr>
                  <p:cNvPr id="475162" name="Rectangle 86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1"/>
                    <a:ext cx="226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475163" name="Line 87"/>
                  <p:cNvSpPr>
                    <a:spLocks noChangeShapeType="1"/>
                  </p:cNvSpPr>
                  <p:nvPr/>
                </p:nvSpPr>
                <p:spPr bwMode="auto">
                  <a:xfrm>
                    <a:off x="46" y="0"/>
                    <a:ext cx="272" cy="2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151" name="Group 88"/>
                <p:cNvGrpSpPr>
                  <a:grpSpLocks/>
                </p:cNvGrpSpPr>
                <p:nvPr/>
              </p:nvGrpSpPr>
              <p:grpSpPr bwMode="auto">
                <a:xfrm>
                  <a:off x="486" y="0"/>
                  <a:ext cx="1192" cy="1134"/>
                  <a:chOff x="0" y="0"/>
                  <a:chExt cx="1192" cy="1134"/>
                </a:xfrm>
              </p:grpSpPr>
              <p:sp>
                <p:nvSpPr>
                  <p:cNvPr id="475152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875" y="788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="1" baseline="-20000">
                        <a:latin typeface="Times New Roman" pitchFamily="18" charset="0"/>
                      </a:rPr>
                      <a:t>5</a:t>
                    </a:r>
                  </a:p>
                </p:txBody>
              </p:sp>
              <p:grpSp>
                <p:nvGrpSpPr>
                  <p:cNvPr id="475153" name="Group 90"/>
                  <p:cNvGrpSpPr>
                    <a:grpSpLocks/>
                  </p:cNvGrpSpPr>
                  <p:nvPr/>
                </p:nvGrpSpPr>
                <p:grpSpPr bwMode="auto">
                  <a:xfrm>
                    <a:off x="330" y="734"/>
                    <a:ext cx="544" cy="227"/>
                    <a:chOff x="0" y="0"/>
                    <a:chExt cx="544" cy="227"/>
                  </a:xfrm>
                </p:grpSpPr>
                <p:sp>
                  <p:nvSpPr>
                    <p:cNvPr id="475160" name="Rectangle 9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" y="0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 b="1">
                          <a:latin typeface="Times New Roman" pitchFamily="18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475161" name="Line 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227"/>
                      <a:ext cx="54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75154" name="Group 93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527" cy="1134"/>
                    <a:chOff x="0" y="0"/>
                    <a:chExt cx="527" cy="1134"/>
                  </a:xfrm>
                </p:grpSpPr>
                <p:sp>
                  <p:nvSpPr>
                    <p:cNvPr id="475155" name="Oval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0" y="0"/>
                      <a:ext cx="317" cy="31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 b="1">
                          <a:latin typeface="Times New Roman" pitchFamily="18" charset="0"/>
                        </a:rPr>
                        <a:t>v</a:t>
                      </a:r>
                      <a:r>
                        <a:rPr lang="en-US" altLang="en-US" sz="2400" b="1" baseline="-20000">
                          <a:latin typeface="Times New Roman" pitchFamily="1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475156" name="Oval 9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817"/>
                      <a:ext cx="317" cy="31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 b="1">
                          <a:latin typeface="Times New Roman" pitchFamily="18" charset="0"/>
                        </a:rPr>
                        <a:t>v</a:t>
                      </a:r>
                      <a:r>
                        <a:rPr lang="en-US" altLang="en-US" sz="2400" b="1" baseline="-20000">
                          <a:latin typeface="Times New Roman" pitchFamily="18" charset="0"/>
                        </a:rPr>
                        <a:t>4</a:t>
                      </a:r>
                    </a:p>
                  </p:txBody>
                </p:sp>
                <p:grpSp>
                  <p:nvGrpSpPr>
                    <p:cNvPr id="475157" name="Group 9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" y="318"/>
                      <a:ext cx="273" cy="499"/>
                      <a:chOff x="0" y="0"/>
                      <a:chExt cx="273" cy="499"/>
                    </a:xfrm>
                  </p:grpSpPr>
                  <p:sp>
                    <p:nvSpPr>
                      <p:cNvPr id="475158" name="Rectangle 9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90"/>
                        <a:ext cx="226" cy="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0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Char char="•"/>
                          <a:defRPr sz="28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2400" b="1">
                            <a:latin typeface="Times New Roman" pitchFamily="18" charset="0"/>
                          </a:rPr>
                          <a:t>5</a:t>
                        </a:r>
                      </a:p>
                    </p:txBody>
                  </p:sp>
                  <p:sp>
                    <p:nvSpPr>
                      <p:cNvPr id="475159" name="Line 9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6" y="0"/>
                        <a:ext cx="137" cy="49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</p:grp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实例：按</a:t>
            </a:r>
            <a:r>
              <a:rPr lang="en-US" altLang="zh-CN"/>
              <a:t>Prim</a:t>
            </a:r>
            <a:r>
              <a:rPr lang="zh-CN" altLang="en-US"/>
              <a:t>算法从</a:t>
            </a:r>
            <a:r>
              <a:rPr lang="en-US" altLang="zh-CN"/>
              <a:t>v2</a:t>
            </a:r>
            <a:r>
              <a:rPr lang="zh-CN" altLang="en-US"/>
              <a:t>出发构造最小生成树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0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最小生成树：</a:t>
            </a:r>
            <a:r>
              <a:rPr lang="en-US" dirty="0"/>
              <a:t>Kruskal</a:t>
            </a:r>
            <a:r>
              <a:rPr lang="zh-CN" altLang="en-US" dirty="0"/>
              <a:t>算法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考虑问题的出发点：为使生成树上边的权值之和达到最小，则应使生成树中每一条边的权值尽可能地小</a:t>
            </a:r>
          </a:p>
          <a:p>
            <a:r>
              <a:rPr lang="zh-CN" altLang="en-US" b="1" dirty="0">
                <a:solidFill>
                  <a:srgbClr val="0000FF"/>
                </a:solidFill>
              </a:rPr>
              <a:t>具体做法</a:t>
            </a:r>
            <a:r>
              <a:rPr lang="zh-CN" altLang="en-US" dirty="0"/>
              <a:t>：先构造一个只含 </a:t>
            </a:r>
            <a:r>
              <a:rPr lang="en-US" altLang="zh-CN" dirty="0"/>
              <a:t>n </a:t>
            </a:r>
            <a:r>
              <a:rPr lang="zh-CN" altLang="en-US" dirty="0"/>
              <a:t>个顶点的子图 </a:t>
            </a:r>
            <a:r>
              <a:rPr lang="en-US" altLang="zh-CN" dirty="0"/>
              <a:t>SG</a:t>
            </a:r>
            <a:r>
              <a:rPr lang="zh-CN" altLang="en-US" dirty="0"/>
              <a:t>，然后从</a:t>
            </a:r>
            <a:r>
              <a:rPr lang="zh-CN" altLang="en-US" dirty="0">
                <a:solidFill>
                  <a:srgbClr val="C00000"/>
                </a:solidFill>
              </a:rPr>
              <a:t>权值最小的边</a:t>
            </a:r>
            <a:r>
              <a:rPr lang="zh-CN" altLang="en-US" dirty="0"/>
              <a:t>开始，若添加该边</a:t>
            </a:r>
            <a:r>
              <a:rPr lang="zh-CN" altLang="en-US" b="1" dirty="0">
                <a:solidFill>
                  <a:srgbClr val="33CC33"/>
                </a:solidFill>
              </a:rPr>
              <a:t>不</a:t>
            </a:r>
            <a:r>
              <a:rPr lang="zh-CN" altLang="en-US" dirty="0"/>
              <a:t>会使得</a:t>
            </a:r>
            <a:r>
              <a:rPr lang="en-US" altLang="zh-CN" dirty="0"/>
              <a:t>SG </a:t>
            </a:r>
            <a:r>
              <a:rPr lang="zh-CN" altLang="en-US" dirty="0"/>
              <a:t>中产生</a:t>
            </a:r>
            <a:r>
              <a:rPr lang="zh-CN" altLang="en-US" b="1" dirty="0">
                <a:solidFill>
                  <a:srgbClr val="33CC33"/>
                </a:solidFill>
              </a:rPr>
              <a:t>回路</a:t>
            </a:r>
            <a:r>
              <a:rPr lang="zh-CN" altLang="en-US" dirty="0"/>
              <a:t>，则在 </a:t>
            </a:r>
            <a:r>
              <a:rPr lang="en-US" altLang="zh-CN" dirty="0"/>
              <a:t>SG </a:t>
            </a:r>
            <a:r>
              <a:rPr lang="zh-CN" altLang="en-US" dirty="0"/>
              <a:t>上加上这条边。如此重复，直至加上 </a:t>
            </a:r>
            <a:r>
              <a:rPr lang="en-US" altLang="zh-CN" dirty="0"/>
              <a:t>n-1 </a:t>
            </a:r>
            <a:r>
              <a:rPr lang="zh-CN" altLang="en-US" dirty="0"/>
              <a:t>条边为止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0000FF"/>
                </a:solidFill>
              </a:rPr>
              <a:t>贪心原则</a:t>
            </a:r>
            <a:r>
              <a:rPr lang="zh-CN" altLang="en-US" dirty="0"/>
              <a:t>：根据权值，从小到大依次尝试各边</a:t>
            </a:r>
            <a:endParaRPr lang="en-US" altLang="zh-CN" dirty="0"/>
          </a:p>
          <a:p>
            <a:endParaRPr lang="zh-CN" alt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85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最小生成树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：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Kruskal算法</a:t>
            </a:r>
            <a:endParaRPr lang="en-US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692696"/>
            <a:ext cx="8291264" cy="6165304"/>
          </a:xfrm>
        </p:spPr>
        <p:txBody>
          <a:bodyPr>
            <a:normAutofit lnSpcReduction="10000"/>
          </a:bodyPr>
          <a:lstStyle/>
          <a:p>
            <a:r>
              <a:rPr lang="en-US" altLang="en-US" dirty="0" err="1">
                <a:ea typeface="宋体" panose="02010600030101010101" pitchFamily="2" charset="-122"/>
              </a:rPr>
              <a:t>设G</a:t>
            </a:r>
            <a:r>
              <a:rPr lang="en-US" altLang="en-US" dirty="0">
                <a:ea typeface="宋体" panose="02010600030101010101" pitchFamily="2" charset="-122"/>
              </a:rPr>
              <a:t>=(V, E)</a:t>
            </a:r>
            <a:r>
              <a:rPr lang="en-US" altLang="en-US" dirty="0" err="1">
                <a:ea typeface="宋体" panose="02010600030101010101" pitchFamily="2" charset="-122"/>
              </a:rPr>
              <a:t>是具有n个顶点的连通网</a:t>
            </a:r>
            <a:r>
              <a:rPr lang="en-US" altLang="en-US" dirty="0">
                <a:ea typeface="宋体" panose="02010600030101010101" pitchFamily="2" charset="-122"/>
              </a:rPr>
              <a:t>，</a:t>
            </a:r>
            <a:r>
              <a:rPr lang="zh-CN" altLang="en-US" dirty="0">
                <a:ea typeface="宋体" panose="02010600030101010101" pitchFamily="2" charset="-122"/>
              </a:rPr>
              <a:t>现要构造</a:t>
            </a:r>
            <a:r>
              <a:rPr lang="en-US" altLang="zh-CN" dirty="0">
                <a:ea typeface="宋体" panose="02010600030101010101" pitchFamily="2" charset="-122"/>
              </a:rPr>
              <a:t>G</a:t>
            </a:r>
            <a:r>
              <a:rPr lang="zh-CN" altLang="en-US" dirty="0">
                <a:ea typeface="宋体" panose="02010600030101010101" pitchFamily="2" charset="-122"/>
              </a:rPr>
              <a:t>的</a:t>
            </a:r>
            <a:r>
              <a:rPr lang="en-US" altLang="en-US" dirty="0" err="1">
                <a:ea typeface="宋体" panose="02010600030101010101" pitchFamily="2" charset="-122"/>
              </a:rPr>
              <a:t>最小生成树</a:t>
            </a:r>
            <a:r>
              <a:rPr lang="en-US" altLang="en-US" dirty="0">
                <a:ea typeface="宋体" panose="02010600030101010101" pitchFamily="2" charset="-122"/>
              </a:rPr>
              <a:t> T=(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U</a:t>
            </a:r>
            <a:r>
              <a:rPr lang="en-US" altLang="en-US" dirty="0">
                <a:ea typeface="宋体" panose="02010600030101010101" pitchFamily="2" charset="-122"/>
              </a:rPr>
              <a:t>, </a:t>
            </a:r>
            <a:r>
              <a:rPr lang="en-US" altLang="en-US" dirty="0">
                <a:solidFill>
                  <a:srgbClr val="C00000"/>
                </a:solidFill>
                <a:ea typeface="宋体" panose="02010600030101010101" pitchFamily="2" charset="-122"/>
              </a:rPr>
              <a:t>TE</a:t>
            </a:r>
            <a:r>
              <a:rPr lang="en-US" altLang="en-US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初始时</a:t>
            </a:r>
            <a:r>
              <a:rPr lang="en-US" altLang="en-US" dirty="0">
                <a:ea typeface="宋体" panose="02010600030101010101" pitchFamily="2" charset="-122"/>
              </a:rPr>
              <a:t>：U=V，TE={} </a:t>
            </a: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对G中的边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按权值大小</a:t>
            </a:r>
            <a:r>
              <a:rPr lang="en-US" altLang="en-US" dirty="0" err="1">
                <a:ea typeface="宋体" panose="02010600030101010101" pitchFamily="2" charset="-122"/>
              </a:rPr>
              <a:t>从小到大</a:t>
            </a:r>
            <a:r>
              <a:rPr lang="zh-CN" altLang="en-US" dirty="0">
                <a:ea typeface="宋体" panose="02010600030101010101" pitchFamily="2" charset="-122"/>
              </a:rPr>
              <a:t>排序</a:t>
            </a:r>
          </a:p>
          <a:p>
            <a:pPr lvl="1"/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选取权值最小的边</a:t>
            </a:r>
            <a:r>
              <a:rPr lang="en-US" altLang="en-US" dirty="0">
                <a:ea typeface="宋体" panose="02010600030101010101" pitchFamily="2" charset="-122"/>
              </a:rPr>
              <a:t>(</a:t>
            </a:r>
            <a:r>
              <a:rPr lang="en-US" altLang="en-US" dirty="0" err="1">
                <a:ea typeface="宋体" panose="02010600030101010101" pitchFamily="2" charset="-122"/>
              </a:rPr>
              <a:t>v</a:t>
            </a:r>
            <a:r>
              <a:rPr lang="en-US" altLang="en-US" baseline="-25000" dirty="0" err="1">
                <a:ea typeface="宋体" panose="02010600030101010101" pitchFamily="2" charset="-122"/>
              </a:rPr>
              <a:t>i</a:t>
            </a:r>
            <a:r>
              <a:rPr lang="en-US" altLang="en-US" dirty="0" err="1">
                <a:ea typeface="宋体" panose="02010600030101010101" pitchFamily="2" charset="-122"/>
              </a:rPr>
              <a:t>,v</a:t>
            </a:r>
            <a:r>
              <a:rPr lang="en-US" altLang="en-US" baseline="-25000" dirty="0" err="1">
                <a:ea typeface="宋体" panose="02010600030101010101" pitchFamily="2" charset="-122"/>
              </a:rPr>
              <a:t>j</a:t>
            </a:r>
            <a:r>
              <a:rPr lang="en-US" altLang="en-US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若边</a:t>
            </a:r>
            <a:r>
              <a:rPr lang="en-US" altLang="en-US" dirty="0">
                <a:ea typeface="宋体" panose="02010600030101010101" pitchFamily="2" charset="-122"/>
              </a:rPr>
              <a:t> (</a:t>
            </a:r>
            <a:r>
              <a:rPr lang="en-US" altLang="en-US" dirty="0" err="1">
                <a:ea typeface="宋体" panose="02010600030101010101" pitchFamily="2" charset="-122"/>
              </a:rPr>
              <a:t>v</a:t>
            </a:r>
            <a:r>
              <a:rPr lang="en-US" altLang="en-US" baseline="-25000" dirty="0" err="1">
                <a:ea typeface="宋体" panose="02010600030101010101" pitchFamily="2" charset="-122"/>
              </a:rPr>
              <a:t>i</a:t>
            </a:r>
            <a:r>
              <a:rPr lang="en-US" altLang="en-US" dirty="0" err="1">
                <a:ea typeface="宋体" panose="02010600030101010101" pitchFamily="2" charset="-122"/>
              </a:rPr>
              <a:t>,v</a:t>
            </a:r>
            <a:r>
              <a:rPr lang="en-US" altLang="en-US" baseline="-25000" dirty="0" err="1">
                <a:ea typeface="宋体" panose="02010600030101010101" pitchFamily="2" charset="-122"/>
              </a:rPr>
              <a:t>j</a:t>
            </a:r>
            <a:r>
              <a:rPr lang="en-US" altLang="en-US" dirty="0">
                <a:ea typeface="宋体" panose="02010600030101010101" pitchFamily="2" charset="-122"/>
              </a:rPr>
              <a:t>) </a:t>
            </a:r>
            <a:r>
              <a:rPr lang="en-US" altLang="en-US" dirty="0" err="1">
                <a:ea typeface="宋体" panose="02010600030101010101" pitchFamily="2" charset="-122"/>
              </a:rPr>
              <a:t>加入到TE后形成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回路</a:t>
            </a:r>
            <a:r>
              <a:rPr lang="en-US" altLang="en-US" dirty="0" err="1">
                <a:ea typeface="宋体" panose="02010600030101010101" pitchFamily="2" charset="-122"/>
              </a:rPr>
              <a:t>，则舍弃该边；否则，将该边并入到TE中，即TE</a:t>
            </a:r>
            <a:r>
              <a:rPr lang="en-US" altLang="en-US" dirty="0">
                <a:ea typeface="宋体" panose="02010600030101010101" pitchFamily="2" charset="-122"/>
              </a:rPr>
              <a:t>=TE∪{(v</a:t>
            </a:r>
            <a:r>
              <a:rPr lang="en-US" altLang="en-US" baseline="-25000" dirty="0">
                <a:ea typeface="宋体" panose="02010600030101010101" pitchFamily="2" charset="-122"/>
              </a:rPr>
              <a:t>i</a:t>
            </a:r>
            <a:r>
              <a:rPr lang="en-US" altLang="en-US" dirty="0">
                <a:ea typeface="宋体" panose="02010600030101010101" pitchFamily="2" charset="-122"/>
              </a:rPr>
              <a:t>, </a:t>
            </a:r>
            <a:r>
              <a:rPr lang="en-US" altLang="en-US" dirty="0" err="1">
                <a:ea typeface="宋体" panose="02010600030101010101" pitchFamily="2" charset="-122"/>
              </a:rPr>
              <a:t>v</a:t>
            </a:r>
            <a:r>
              <a:rPr lang="en-US" altLang="en-US" baseline="-25000" dirty="0" err="1">
                <a:ea typeface="宋体" panose="02010600030101010101" pitchFamily="2" charset="-122"/>
              </a:rPr>
              <a:t>j</a:t>
            </a:r>
            <a:r>
              <a:rPr lang="en-US" altLang="en-US" dirty="0">
                <a:ea typeface="宋体" panose="02010600030101010101" pitchFamily="2" charset="-122"/>
              </a:rPr>
              <a:t>)}</a:t>
            </a:r>
          </a:p>
          <a:p>
            <a:pPr lvl="1"/>
            <a:r>
              <a:rPr lang="en-US" altLang="en-US" dirty="0" err="1">
                <a:ea typeface="宋体" panose="02010600030101010101" pitchFamily="2" charset="-122"/>
              </a:rPr>
              <a:t>重复</a:t>
            </a:r>
            <a:r>
              <a:rPr lang="zh-CN" altLang="en-US" dirty="0">
                <a:ea typeface="宋体" panose="02010600030101010101" pitchFamily="2" charset="-122"/>
              </a:rPr>
              <a:t>前一步骤</a:t>
            </a:r>
            <a:r>
              <a:rPr lang="en-US" altLang="en-US" dirty="0">
                <a:ea typeface="宋体" panose="02010600030101010101" pitchFamily="2" charset="-122"/>
              </a:rPr>
              <a:t>，直到TE中包含有n-1</a:t>
            </a:r>
            <a:r>
              <a:rPr lang="zh-CN" altLang="en-US" dirty="0">
                <a:ea typeface="宋体" panose="02010600030101010101" pitchFamily="2" charset="-122"/>
              </a:rPr>
              <a:t>条边为止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贪心策略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局部最优，但不一定能达到全局最优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但在</a:t>
            </a:r>
            <a:r>
              <a:rPr lang="zh-CN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拟阵</a:t>
            </a:r>
            <a:r>
              <a:rPr lang="zh-CN" altLang="en-US" dirty="0">
                <a:ea typeface="宋体" panose="02010600030101010101" pitchFamily="2" charset="-122"/>
              </a:rPr>
              <a:t>上实施贪心策略，就能实现最优解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74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4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4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4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00" name="Group 60"/>
          <p:cNvGrpSpPr>
            <a:grpSpLocks/>
          </p:cNvGrpSpPr>
          <p:nvPr/>
        </p:nvGrpSpPr>
        <p:grpSpPr bwMode="auto">
          <a:xfrm>
            <a:off x="1905000" y="1371600"/>
            <a:ext cx="5715000" cy="4389438"/>
            <a:chOff x="1200" y="864"/>
            <a:chExt cx="3600" cy="2765"/>
          </a:xfrm>
        </p:grpSpPr>
        <p:sp>
          <p:nvSpPr>
            <p:cNvPr id="112642" name="Oval 2"/>
            <p:cNvSpPr>
              <a:spLocks noChangeArrowheads="1"/>
            </p:cNvSpPr>
            <p:nvPr/>
          </p:nvSpPr>
          <p:spPr bwMode="auto">
            <a:xfrm>
              <a:off x="1584" y="989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a</a:t>
              </a:r>
              <a:endParaRPr lang="en-US" altLang="zh-CN" sz="2400"/>
            </a:p>
          </p:txBody>
        </p:sp>
        <p:sp>
          <p:nvSpPr>
            <p:cNvPr id="112643" name="Oval 3"/>
            <p:cNvSpPr>
              <a:spLocks noChangeArrowheads="1"/>
            </p:cNvSpPr>
            <p:nvPr/>
          </p:nvSpPr>
          <p:spPr bwMode="auto">
            <a:xfrm>
              <a:off x="3360" y="989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b</a:t>
              </a:r>
              <a:endParaRPr lang="en-US" altLang="zh-CN" sz="2400"/>
            </a:p>
          </p:txBody>
        </p:sp>
        <p:sp>
          <p:nvSpPr>
            <p:cNvPr id="112644" name="Oval 4"/>
            <p:cNvSpPr>
              <a:spLocks noChangeArrowheads="1"/>
            </p:cNvSpPr>
            <p:nvPr/>
          </p:nvSpPr>
          <p:spPr bwMode="auto">
            <a:xfrm>
              <a:off x="4464" y="1517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c</a:t>
              </a:r>
              <a:endParaRPr lang="en-US" altLang="zh-CN" sz="2400"/>
            </a:p>
          </p:txBody>
        </p:sp>
        <p:sp>
          <p:nvSpPr>
            <p:cNvPr id="112645" name="Oval 5"/>
            <p:cNvSpPr>
              <a:spLocks noChangeArrowheads="1"/>
            </p:cNvSpPr>
            <p:nvPr/>
          </p:nvSpPr>
          <p:spPr bwMode="auto">
            <a:xfrm>
              <a:off x="3504" y="2573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d</a:t>
              </a:r>
              <a:endParaRPr lang="en-US" altLang="zh-CN" sz="2400"/>
            </a:p>
          </p:txBody>
        </p:sp>
        <p:sp>
          <p:nvSpPr>
            <p:cNvPr id="112646" name="Oval 6"/>
            <p:cNvSpPr>
              <a:spLocks noChangeArrowheads="1"/>
            </p:cNvSpPr>
            <p:nvPr/>
          </p:nvSpPr>
          <p:spPr bwMode="auto">
            <a:xfrm>
              <a:off x="2448" y="1997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e</a:t>
              </a:r>
              <a:endParaRPr lang="en-US" altLang="zh-CN" sz="2400"/>
            </a:p>
          </p:txBody>
        </p:sp>
        <p:sp>
          <p:nvSpPr>
            <p:cNvPr id="112647" name="Oval 7"/>
            <p:cNvSpPr>
              <a:spLocks noChangeArrowheads="1"/>
            </p:cNvSpPr>
            <p:nvPr/>
          </p:nvSpPr>
          <p:spPr bwMode="auto">
            <a:xfrm>
              <a:off x="1200" y="2573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g</a:t>
              </a:r>
              <a:endParaRPr lang="en-US" altLang="zh-CN" sz="2400"/>
            </a:p>
          </p:txBody>
        </p:sp>
        <p:sp>
          <p:nvSpPr>
            <p:cNvPr id="112648" name="Oval 8"/>
            <p:cNvSpPr>
              <a:spLocks noChangeArrowheads="1"/>
            </p:cNvSpPr>
            <p:nvPr/>
          </p:nvSpPr>
          <p:spPr bwMode="auto">
            <a:xfrm>
              <a:off x="2640" y="3293"/>
              <a:ext cx="336" cy="336"/>
            </a:xfrm>
            <a:prstGeom prst="ellipse">
              <a:avLst/>
            </a:prstGeom>
            <a:solidFill>
              <a:srgbClr val="CCFFCC"/>
            </a:solidFill>
            <a:ln w="28575" cap="sq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chemeClr val="tx2"/>
                  </a:solidFill>
                </a:rPr>
                <a:t>f</a:t>
              </a:r>
              <a:endParaRPr lang="en-US" altLang="zh-CN" sz="2400"/>
            </a:p>
          </p:txBody>
        </p:sp>
        <p:sp>
          <p:nvSpPr>
            <p:cNvPr id="112649" name="Line 9"/>
            <p:cNvSpPr>
              <a:spLocks noChangeShapeType="1"/>
            </p:cNvSpPr>
            <p:nvPr/>
          </p:nvSpPr>
          <p:spPr bwMode="auto">
            <a:xfrm>
              <a:off x="1920" y="1181"/>
              <a:ext cx="1440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0" name="Line 10"/>
            <p:cNvSpPr>
              <a:spLocks noChangeShapeType="1"/>
            </p:cNvSpPr>
            <p:nvPr/>
          </p:nvSpPr>
          <p:spPr bwMode="auto">
            <a:xfrm>
              <a:off x="1872" y="1277"/>
              <a:ext cx="624" cy="76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1" name="Line 11"/>
            <p:cNvSpPr>
              <a:spLocks noChangeShapeType="1"/>
            </p:cNvSpPr>
            <p:nvPr/>
          </p:nvSpPr>
          <p:spPr bwMode="auto">
            <a:xfrm flipH="1">
              <a:off x="2736" y="1277"/>
              <a:ext cx="672" cy="76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2" name="Line 12"/>
            <p:cNvSpPr>
              <a:spLocks noChangeShapeType="1"/>
            </p:cNvSpPr>
            <p:nvPr/>
          </p:nvSpPr>
          <p:spPr bwMode="auto">
            <a:xfrm flipH="1">
              <a:off x="1392" y="1277"/>
              <a:ext cx="288" cy="1296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3" name="Line 13"/>
            <p:cNvSpPr>
              <a:spLocks noChangeShapeType="1"/>
            </p:cNvSpPr>
            <p:nvPr/>
          </p:nvSpPr>
          <p:spPr bwMode="auto">
            <a:xfrm flipV="1">
              <a:off x="1536" y="2237"/>
              <a:ext cx="960" cy="48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4" name="Line 14"/>
            <p:cNvSpPr>
              <a:spLocks noChangeShapeType="1"/>
            </p:cNvSpPr>
            <p:nvPr/>
          </p:nvSpPr>
          <p:spPr bwMode="auto">
            <a:xfrm>
              <a:off x="2784" y="2237"/>
              <a:ext cx="768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5" name="Line 15"/>
            <p:cNvSpPr>
              <a:spLocks noChangeShapeType="1"/>
            </p:cNvSpPr>
            <p:nvPr/>
          </p:nvSpPr>
          <p:spPr bwMode="auto">
            <a:xfrm>
              <a:off x="3696" y="1181"/>
              <a:ext cx="816" cy="432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6" name="Line 16"/>
            <p:cNvSpPr>
              <a:spLocks noChangeShapeType="1"/>
            </p:cNvSpPr>
            <p:nvPr/>
          </p:nvSpPr>
          <p:spPr bwMode="auto">
            <a:xfrm flipH="1">
              <a:off x="3792" y="1805"/>
              <a:ext cx="720" cy="864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7" name="Line 17"/>
            <p:cNvSpPr>
              <a:spLocks noChangeShapeType="1"/>
            </p:cNvSpPr>
            <p:nvPr/>
          </p:nvSpPr>
          <p:spPr bwMode="auto">
            <a:xfrm>
              <a:off x="3552" y="1325"/>
              <a:ext cx="96" cy="124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8" name="Line 18"/>
            <p:cNvSpPr>
              <a:spLocks noChangeShapeType="1"/>
            </p:cNvSpPr>
            <p:nvPr/>
          </p:nvSpPr>
          <p:spPr bwMode="auto">
            <a:xfrm>
              <a:off x="1488" y="2861"/>
              <a:ext cx="1152" cy="52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9" name="Line 19"/>
            <p:cNvSpPr>
              <a:spLocks noChangeShapeType="1"/>
            </p:cNvSpPr>
            <p:nvPr/>
          </p:nvSpPr>
          <p:spPr bwMode="auto">
            <a:xfrm flipH="1">
              <a:off x="2976" y="2861"/>
              <a:ext cx="576" cy="528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0" name="Text Box 20"/>
            <p:cNvSpPr txBox="1">
              <a:spLocks noChangeArrowheads="1"/>
            </p:cNvSpPr>
            <p:nvPr/>
          </p:nvSpPr>
          <p:spPr bwMode="auto">
            <a:xfrm>
              <a:off x="2342" y="864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19</a:t>
              </a:r>
              <a:endParaRPr lang="en-US" altLang="zh-CN" sz="2400"/>
            </a:p>
          </p:txBody>
        </p:sp>
        <p:sp>
          <p:nvSpPr>
            <p:cNvPr id="112661" name="Text Box 21"/>
            <p:cNvSpPr txBox="1">
              <a:spLocks noChangeArrowheads="1"/>
            </p:cNvSpPr>
            <p:nvPr/>
          </p:nvSpPr>
          <p:spPr bwMode="auto">
            <a:xfrm>
              <a:off x="3936" y="1056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5</a:t>
              </a:r>
              <a:endParaRPr lang="en-US" altLang="zh-CN" sz="2400">
                <a:solidFill>
                  <a:schemeClr val="tx2"/>
                </a:solidFill>
              </a:endParaRPr>
            </a:p>
          </p:txBody>
        </p:sp>
        <p:sp>
          <p:nvSpPr>
            <p:cNvPr id="112662" name="Text Box 22"/>
            <p:cNvSpPr txBox="1">
              <a:spLocks noChangeArrowheads="1"/>
            </p:cNvSpPr>
            <p:nvPr/>
          </p:nvSpPr>
          <p:spPr bwMode="auto">
            <a:xfrm>
              <a:off x="2112" y="142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14</a:t>
              </a:r>
              <a:endParaRPr lang="en-US" altLang="zh-CN" sz="2400"/>
            </a:p>
          </p:txBody>
        </p:sp>
        <p:sp>
          <p:nvSpPr>
            <p:cNvPr id="112663" name="Text Box 23"/>
            <p:cNvSpPr txBox="1">
              <a:spLocks noChangeArrowheads="1"/>
            </p:cNvSpPr>
            <p:nvPr/>
          </p:nvSpPr>
          <p:spPr bwMode="auto">
            <a:xfrm>
              <a:off x="1200" y="1721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18</a:t>
              </a:r>
              <a:endParaRPr lang="en-US" altLang="zh-CN" sz="3200"/>
            </a:p>
          </p:txBody>
        </p:sp>
        <p:sp>
          <p:nvSpPr>
            <p:cNvPr id="112664" name="Text Box 24"/>
            <p:cNvSpPr txBox="1">
              <a:spLocks noChangeArrowheads="1"/>
            </p:cNvSpPr>
            <p:nvPr/>
          </p:nvSpPr>
          <p:spPr bwMode="auto">
            <a:xfrm>
              <a:off x="1862" y="3065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27</a:t>
              </a:r>
            </a:p>
          </p:txBody>
        </p:sp>
        <p:sp>
          <p:nvSpPr>
            <p:cNvPr id="112665" name="Text Box 25"/>
            <p:cNvSpPr txBox="1">
              <a:spLocks noChangeArrowheads="1"/>
            </p:cNvSpPr>
            <p:nvPr/>
          </p:nvSpPr>
          <p:spPr bwMode="auto">
            <a:xfrm>
              <a:off x="1814" y="215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16</a:t>
              </a:r>
              <a:endParaRPr lang="en-US" altLang="zh-CN" sz="3200"/>
            </a:p>
          </p:txBody>
        </p:sp>
        <p:sp>
          <p:nvSpPr>
            <p:cNvPr id="112666" name="Text Box 26"/>
            <p:cNvSpPr txBox="1">
              <a:spLocks noChangeArrowheads="1"/>
            </p:cNvSpPr>
            <p:nvPr/>
          </p:nvSpPr>
          <p:spPr bwMode="auto">
            <a:xfrm>
              <a:off x="3068" y="2160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8</a:t>
              </a:r>
              <a:endParaRPr lang="en-US" altLang="zh-CN" sz="3200"/>
            </a:p>
          </p:txBody>
        </p:sp>
        <p:sp>
          <p:nvSpPr>
            <p:cNvPr id="112667" name="Text Box 27"/>
            <p:cNvSpPr txBox="1">
              <a:spLocks noChangeArrowheads="1"/>
            </p:cNvSpPr>
            <p:nvPr/>
          </p:nvSpPr>
          <p:spPr bwMode="auto">
            <a:xfrm>
              <a:off x="3120" y="3053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21</a:t>
              </a:r>
              <a:endParaRPr lang="en-US" altLang="zh-CN" sz="3200"/>
            </a:p>
          </p:txBody>
        </p:sp>
        <p:sp>
          <p:nvSpPr>
            <p:cNvPr id="112668" name="Text Box 28"/>
            <p:cNvSpPr txBox="1">
              <a:spLocks noChangeArrowheads="1"/>
            </p:cNvSpPr>
            <p:nvPr/>
          </p:nvSpPr>
          <p:spPr bwMode="auto">
            <a:xfrm>
              <a:off x="4022" y="2201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3</a:t>
              </a:r>
              <a:endParaRPr lang="en-US" altLang="zh-CN" sz="3200"/>
            </a:p>
          </p:txBody>
        </p:sp>
        <p:sp>
          <p:nvSpPr>
            <p:cNvPr id="112673" name="Text Box 33"/>
            <p:cNvSpPr txBox="1">
              <a:spLocks noChangeArrowheads="1"/>
            </p:cNvSpPr>
            <p:nvPr/>
          </p:nvSpPr>
          <p:spPr bwMode="auto">
            <a:xfrm>
              <a:off x="2832" y="1296"/>
              <a:ext cx="3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12</a:t>
              </a:r>
              <a:endParaRPr lang="en-US" altLang="zh-CN" sz="3200"/>
            </a:p>
          </p:txBody>
        </p:sp>
        <p:sp>
          <p:nvSpPr>
            <p:cNvPr id="112683" name="Text Box 43"/>
            <p:cNvSpPr txBox="1">
              <a:spLocks noChangeArrowheads="1"/>
            </p:cNvSpPr>
            <p:nvPr/>
          </p:nvSpPr>
          <p:spPr bwMode="auto">
            <a:xfrm>
              <a:off x="3590" y="1625"/>
              <a:ext cx="2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7</a:t>
              </a:r>
              <a:endParaRPr lang="en-US" altLang="zh-CN" sz="3200"/>
            </a:p>
          </p:txBody>
        </p:sp>
      </p:grpSp>
      <p:sp>
        <p:nvSpPr>
          <p:cNvPr id="112669" name="Oval 29"/>
          <p:cNvSpPr>
            <a:spLocks noChangeArrowheads="1"/>
          </p:cNvSpPr>
          <p:nvPr/>
        </p:nvSpPr>
        <p:spPr bwMode="auto">
          <a:xfrm>
            <a:off x="2514600" y="1600200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a</a:t>
            </a:r>
            <a:endParaRPr lang="en-US" altLang="zh-CN" sz="2400"/>
          </a:p>
        </p:txBody>
      </p:sp>
      <p:sp>
        <p:nvSpPr>
          <p:cNvPr id="112670" name="Line 30"/>
          <p:cNvSpPr>
            <a:spLocks noChangeShapeType="1"/>
          </p:cNvSpPr>
          <p:nvPr/>
        </p:nvSpPr>
        <p:spPr bwMode="auto">
          <a:xfrm>
            <a:off x="2971800" y="2027238"/>
            <a:ext cx="990600" cy="12192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1" name="Oval 31"/>
          <p:cNvSpPr>
            <a:spLocks noChangeArrowheads="1"/>
          </p:cNvSpPr>
          <p:nvPr/>
        </p:nvSpPr>
        <p:spPr bwMode="auto">
          <a:xfrm>
            <a:off x="3886200" y="31702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e</a:t>
            </a:r>
            <a:endParaRPr lang="en-US" altLang="zh-CN" sz="2400"/>
          </a:p>
        </p:txBody>
      </p:sp>
      <p:sp>
        <p:nvSpPr>
          <p:cNvPr id="112672" name="Line 32"/>
          <p:cNvSpPr>
            <a:spLocks noChangeShapeType="1"/>
          </p:cNvSpPr>
          <p:nvPr/>
        </p:nvSpPr>
        <p:spPr bwMode="auto">
          <a:xfrm>
            <a:off x="4419600" y="3551238"/>
            <a:ext cx="1219200" cy="6858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4" name="Oval 34"/>
          <p:cNvSpPr>
            <a:spLocks noChangeArrowheads="1"/>
          </p:cNvSpPr>
          <p:nvPr/>
        </p:nvSpPr>
        <p:spPr bwMode="auto">
          <a:xfrm>
            <a:off x="5562600" y="40846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d</a:t>
            </a:r>
            <a:endParaRPr lang="en-US" altLang="zh-CN" sz="2400"/>
          </a:p>
        </p:txBody>
      </p:sp>
      <p:sp>
        <p:nvSpPr>
          <p:cNvPr id="112675" name="Line 35"/>
          <p:cNvSpPr>
            <a:spLocks noChangeShapeType="1"/>
          </p:cNvSpPr>
          <p:nvPr/>
        </p:nvSpPr>
        <p:spPr bwMode="auto">
          <a:xfrm flipH="1">
            <a:off x="6019800" y="2865438"/>
            <a:ext cx="1143000" cy="13716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6" name="Oval 36"/>
          <p:cNvSpPr>
            <a:spLocks noChangeArrowheads="1"/>
          </p:cNvSpPr>
          <p:nvPr/>
        </p:nvSpPr>
        <p:spPr bwMode="auto">
          <a:xfrm>
            <a:off x="7086600" y="24082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c</a:t>
            </a:r>
            <a:endParaRPr lang="en-US" altLang="zh-CN" sz="2400"/>
          </a:p>
        </p:txBody>
      </p:sp>
      <p:sp>
        <p:nvSpPr>
          <p:cNvPr id="112677" name="Line 37"/>
          <p:cNvSpPr>
            <a:spLocks noChangeShapeType="1"/>
          </p:cNvSpPr>
          <p:nvPr/>
        </p:nvSpPr>
        <p:spPr bwMode="auto">
          <a:xfrm>
            <a:off x="5867400" y="1874838"/>
            <a:ext cx="1295400" cy="6858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78" name="Oval 38"/>
          <p:cNvSpPr>
            <a:spLocks noChangeArrowheads="1"/>
          </p:cNvSpPr>
          <p:nvPr/>
        </p:nvSpPr>
        <p:spPr bwMode="auto">
          <a:xfrm>
            <a:off x="5334000" y="15700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b</a:t>
            </a:r>
            <a:endParaRPr lang="en-US" altLang="zh-CN" sz="2400"/>
          </a:p>
        </p:txBody>
      </p:sp>
      <p:sp>
        <p:nvSpPr>
          <p:cNvPr id="112679" name="Line 39"/>
          <p:cNvSpPr>
            <a:spLocks noChangeShapeType="1"/>
          </p:cNvSpPr>
          <p:nvPr/>
        </p:nvSpPr>
        <p:spPr bwMode="auto">
          <a:xfrm flipV="1">
            <a:off x="2438400" y="3551238"/>
            <a:ext cx="1524000" cy="7620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0" name="Oval 40"/>
          <p:cNvSpPr>
            <a:spLocks noChangeArrowheads="1"/>
          </p:cNvSpPr>
          <p:nvPr/>
        </p:nvSpPr>
        <p:spPr bwMode="auto">
          <a:xfrm>
            <a:off x="1905000" y="40846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9933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g</a:t>
            </a:r>
            <a:endParaRPr lang="en-US" altLang="zh-CN" sz="2400"/>
          </a:p>
        </p:txBody>
      </p:sp>
      <p:sp>
        <p:nvSpPr>
          <p:cNvPr id="112681" name="Line 41"/>
          <p:cNvSpPr>
            <a:spLocks noChangeShapeType="1"/>
          </p:cNvSpPr>
          <p:nvPr/>
        </p:nvSpPr>
        <p:spPr bwMode="auto">
          <a:xfrm flipH="1">
            <a:off x="4724400" y="4541838"/>
            <a:ext cx="914400" cy="838200"/>
          </a:xfrm>
          <a:prstGeom prst="line">
            <a:avLst/>
          </a:prstGeom>
          <a:noFill/>
          <a:ln w="57150" cap="sq">
            <a:solidFill>
              <a:srgbClr val="FF66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2" name="Oval 42"/>
          <p:cNvSpPr>
            <a:spLocks noChangeArrowheads="1"/>
          </p:cNvSpPr>
          <p:nvPr/>
        </p:nvSpPr>
        <p:spPr bwMode="auto">
          <a:xfrm>
            <a:off x="4191000" y="5227638"/>
            <a:ext cx="533400" cy="533400"/>
          </a:xfrm>
          <a:prstGeom prst="ellipse">
            <a:avLst/>
          </a:prstGeom>
          <a:solidFill>
            <a:srgbClr val="FFFF99"/>
          </a:solidFill>
          <a:ln w="28575" cap="sq">
            <a:solidFill>
              <a:srgbClr val="800000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solidFill>
                  <a:srgbClr val="800000"/>
                </a:solidFill>
              </a:rPr>
              <a:t>f</a:t>
            </a:r>
            <a:endParaRPr lang="en-US" altLang="zh-CN" sz="2400"/>
          </a:p>
        </p:txBody>
      </p:sp>
      <p:sp>
        <p:nvSpPr>
          <p:cNvPr id="112684" name="Text Box 44"/>
          <p:cNvSpPr txBox="1">
            <a:spLocks noChangeArrowheads="1"/>
          </p:cNvSpPr>
          <p:nvPr/>
        </p:nvSpPr>
        <p:spPr bwMode="auto">
          <a:xfrm>
            <a:off x="3352800" y="22558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14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12685" name="Text Box 45"/>
          <p:cNvSpPr txBox="1">
            <a:spLocks noChangeArrowheads="1"/>
          </p:cNvSpPr>
          <p:nvPr/>
        </p:nvSpPr>
        <p:spPr bwMode="auto">
          <a:xfrm>
            <a:off x="4870450" y="34290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8</a:t>
            </a:r>
            <a:endParaRPr lang="en-US" altLang="zh-CN" sz="3200"/>
          </a:p>
        </p:txBody>
      </p:sp>
      <p:sp>
        <p:nvSpPr>
          <p:cNvPr id="112686" name="Text Box 46"/>
          <p:cNvSpPr txBox="1">
            <a:spLocks noChangeArrowheads="1"/>
          </p:cNvSpPr>
          <p:nvPr/>
        </p:nvSpPr>
        <p:spPr bwMode="auto">
          <a:xfrm>
            <a:off x="6248400" y="16764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5</a:t>
            </a:r>
            <a:endParaRPr lang="en-US" altLang="zh-CN" sz="2400">
              <a:solidFill>
                <a:schemeClr val="tx2"/>
              </a:solidFill>
            </a:endParaRPr>
          </a:p>
        </p:txBody>
      </p:sp>
      <p:sp>
        <p:nvSpPr>
          <p:cNvPr id="112687" name="Text Box 47"/>
          <p:cNvSpPr txBox="1">
            <a:spLocks noChangeArrowheads="1"/>
          </p:cNvSpPr>
          <p:nvPr/>
        </p:nvSpPr>
        <p:spPr bwMode="auto">
          <a:xfrm>
            <a:off x="6394450" y="35052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3</a:t>
            </a:r>
            <a:endParaRPr lang="en-US" altLang="zh-CN" sz="3200"/>
          </a:p>
        </p:txBody>
      </p:sp>
      <p:sp>
        <p:nvSpPr>
          <p:cNvPr id="112688" name="Text Box 48"/>
          <p:cNvSpPr txBox="1">
            <a:spLocks noChangeArrowheads="1"/>
          </p:cNvSpPr>
          <p:nvPr/>
        </p:nvSpPr>
        <p:spPr bwMode="auto">
          <a:xfrm>
            <a:off x="2895600" y="33988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112689" name="Text Box 49"/>
          <p:cNvSpPr txBox="1">
            <a:spLocks noChangeArrowheads="1"/>
          </p:cNvSpPr>
          <p:nvPr/>
        </p:nvSpPr>
        <p:spPr bwMode="auto">
          <a:xfrm>
            <a:off x="4953000" y="4846638"/>
            <a:ext cx="5905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 b="1">
                <a:solidFill>
                  <a:srgbClr val="FF0000"/>
                </a:solidFill>
              </a:rPr>
              <a:t>21</a:t>
            </a:r>
            <a:endParaRPr lang="en-US" altLang="zh-CN" sz="3200"/>
          </a:p>
        </p:txBody>
      </p:sp>
      <p:sp>
        <p:nvSpPr>
          <p:cNvPr id="112691" name="Line 51"/>
          <p:cNvSpPr>
            <a:spLocks noChangeShapeType="1"/>
          </p:cNvSpPr>
          <p:nvPr/>
        </p:nvSpPr>
        <p:spPr bwMode="auto">
          <a:xfrm>
            <a:off x="5638800" y="2103438"/>
            <a:ext cx="152400" cy="1981200"/>
          </a:xfrm>
          <a:prstGeom prst="line">
            <a:avLst/>
          </a:prstGeom>
          <a:noFill/>
          <a:ln w="28575" cap="sq">
            <a:solidFill>
              <a:srgbClr val="DFA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2" name="Line 52"/>
          <p:cNvSpPr>
            <a:spLocks noChangeShapeType="1"/>
          </p:cNvSpPr>
          <p:nvPr/>
        </p:nvSpPr>
        <p:spPr bwMode="auto">
          <a:xfrm flipH="1">
            <a:off x="4343400" y="2027238"/>
            <a:ext cx="1066800" cy="1219200"/>
          </a:xfrm>
          <a:prstGeom prst="line">
            <a:avLst/>
          </a:prstGeom>
          <a:noFill/>
          <a:ln w="28575" cap="sq">
            <a:solidFill>
              <a:srgbClr val="DFA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3" name="Line 53"/>
          <p:cNvSpPr>
            <a:spLocks noChangeShapeType="1"/>
          </p:cNvSpPr>
          <p:nvPr/>
        </p:nvSpPr>
        <p:spPr bwMode="auto">
          <a:xfrm flipH="1">
            <a:off x="2209800" y="2027238"/>
            <a:ext cx="457200" cy="2057400"/>
          </a:xfrm>
          <a:prstGeom prst="line">
            <a:avLst/>
          </a:prstGeom>
          <a:noFill/>
          <a:ln w="28575" cap="sq">
            <a:solidFill>
              <a:srgbClr val="DFA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4" name="Line 54"/>
          <p:cNvSpPr>
            <a:spLocks noChangeShapeType="1"/>
          </p:cNvSpPr>
          <p:nvPr/>
        </p:nvSpPr>
        <p:spPr bwMode="auto">
          <a:xfrm>
            <a:off x="3048000" y="1874838"/>
            <a:ext cx="2286000" cy="0"/>
          </a:xfrm>
          <a:prstGeom prst="line">
            <a:avLst/>
          </a:prstGeom>
          <a:noFill/>
          <a:ln w="28575" cap="sq">
            <a:solidFill>
              <a:srgbClr val="DFAF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95" name="Text Box 55"/>
          <p:cNvSpPr txBox="1">
            <a:spLocks noChangeArrowheads="1"/>
          </p:cNvSpPr>
          <p:nvPr/>
        </p:nvSpPr>
        <p:spPr bwMode="auto">
          <a:xfrm>
            <a:off x="5715000" y="2590800"/>
            <a:ext cx="387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DFAFFF"/>
                </a:solidFill>
              </a:rPr>
              <a:t>7</a:t>
            </a:r>
            <a:endParaRPr lang="en-US" altLang="zh-CN" sz="3200"/>
          </a:p>
        </p:txBody>
      </p:sp>
      <p:sp>
        <p:nvSpPr>
          <p:cNvPr id="112696" name="Text Box 56"/>
          <p:cNvSpPr txBox="1">
            <a:spLocks noChangeArrowheads="1"/>
          </p:cNvSpPr>
          <p:nvPr/>
        </p:nvSpPr>
        <p:spPr bwMode="auto">
          <a:xfrm>
            <a:off x="4495800" y="20574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DFAFFF"/>
                </a:solidFill>
              </a:rPr>
              <a:t>12</a:t>
            </a:r>
            <a:endParaRPr lang="en-US" altLang="zh-CN" sz="3200"/>
          </a:p>
        </p:txBody>
      </p:sp>
      <p:sp>
        <p:nvSpPr>
          <p:cNvPr id="112697" name="Text Box 57"/>
          <p:cNvSpPr txBox="1">
            <a:spLocks noChangeArrowheads="1"/>
          </p:cNvSpPr>
          <p:nvPr/>
        </p:nvSpPr>
        <p:spPr bwMode="auto">
          <a:xfrm>
            <a:off x="1905000" y="27432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DFAFFF"/>
                </a:solidFill>
              </a:rPr>
              <a:t>18</a:t>
            </a:r>
            <a:endParaRPr lang="en-US" altLang="zh-CN" sz="3200"/>
          </a:p>
        </p:txBody>
      </p:sp>
      <p:sp>
        <p:nvSpPr>
          <p:cNvPr id="112698" name="Text Box 58"/>
          <p:cNvSpPr txBox="1">
            <a:spLocks noChangeArrowheads="1"/>
          </p:cNvSpPr>
          <p:nvPr/>
        </p:nvSpPr>
        <p:spPr bwMode="auto">
          <a:xfrm>
            <a:off x="3733800" y="1371600"/>
            <a:ext cx="590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DFAFFF"/>
                </a:solidFill>
              </a:rPr>
              <a:t>19</a:t>
            </a:r>
            <a:endParaRPr lang="en-US" altLang="zh-CN" sz="24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  <a:endParaRPr lang="en-US" dirty="0"/>
          </a:p>
        </p:txBody>
      </p:sp>
      <p:sp>
        <p:nvSpPr>
          <p:cNvPr id="60" name="Text Box 51"/>
          <p:cNvSpPr txBox="1">
            <a:spLocks noChangeArrowheads="1"/>
          </p:cNvSpPr>
          <p:nvPr/>
        </p:nvSpPr>
        <p:spPr bwMode="auto">
          <a:xfrm>
            <a:off x="682624" y="6021288"/>
            <a:ext cx="662567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000082"/>
                </a:solidFill>
                <a:ea typeface="楷体_GB2312" pitchFamily="49" charset="-122"/>
              </a:rPr>
              <a:t>生成树的权</a:t>
            </a:r>
            <a:r>
              <a:rPr lang="zh-CN" altLang="en-US" sz="2800" dirty="0">
                <a:solidFill>
                  <a:srgbClr val="000082"/>
                </a:solidFill>
                <a:ea typeface="楷体_GB2312" pitchFamily="49" charset="-122"/>
              </a:rPr>
              <a:t>值</a:t>
            </a:r>
            <a:r>
              <a:rPr lang="zh-CN" altLang="en-US" sz="2800">
                <a:solidFill>
                  <a:srgbClr val="000082"/>
                </a:solidFill>
                <a:ea typeface="楷体_GB2312" pitchFamily="49" charset="-122"/>
              </a:rPr>
              <a:t>和</a:t>
            </a:r>
            <a:r>
              <a:rPr lang="en-US" altLang="zh-CN" sz="2800">
                <a:solidFill>
                  <a:srgbClr val="000082"/>
                </a:solidFill>
              </a:rPr>
              <a:t>=3+5+8+14+16+21=67</a:t>
            </a:r>
            <a:endParaRPr lang="en-US" altLang="zh-CN" sz="2800" dirty="0"/>
          </a:p>
          <a:p>
            <a:endParaRPr lang="zh-CN" altLang="en-US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4095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2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2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2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12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2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2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2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11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2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112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4" dur="500"/>
                                        <p:tgtEl>
                                          <p:spTgt spid="11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2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12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12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12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112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12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1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11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12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12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126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126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5" dur="500"/>
                                        <p:tgtEl>
                                          <p:spTgt spid="11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112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1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9" grpId="0" animBg="1" autoUpdateAnimBg="0"/>
      <p:bldP spid="112670" grpId="0" animBg="1"/>
      <p:bldP spid="112671" grpId="0" animBg="1" autoUpdateAnimBg="0"/>
      <p:bldP spid="112672" grpId="0" animBg="1"/>
      <p:bldP spid="112674" grpId="0" animBg="1" autoUpdateAnimBg="0"/>
      <p:bldP spid="112675" grpId="0" animBg="1"/>
      <p:bldP spid="112676" grpId="0" animBg="1" autoUpdateAnimBg="0"/>
      <p:bldP spid="112677" grpId="0" animBg="1"/>
      <p:bldP spid="112678" grpId="0" animBg="1" autoUpdateAnimBg="0"/>
      <p:bldP spid="112679" grpId="0" animBg="1"/>
      <p:bldP spid="112680" grpId="0" animBg="1" autoUpdateAnimBg="0"/>
      <p:bldP spid="112681" grpId="0" animBg="1"/>
      <p:bldP spid="112682" grpId="0" animBg="1" autoUpdateAnimBg="0"/>
      <p:bldP spid="112684" grpId="0" autoUpdateAnimBg="0"/>
      <p:bldP spid="112685" grpId="0" autoUpdateAnimBg="0"/>
      <p:bldP spid="112686" grpId="0" autoUpdateAnimBg="0"/>
      <p:bldP spid="112687" grpId="0" autoUpdateAnimBg="0"/>
      <p:bldP spid="112688" grpId="0" autoUpdateAnimBg="0"/>
      <p:bldP spid="112689" grpId="0" autoUpdateAnimBg="0"/>
      <p:bldP spid="112691" grpId="0" animBg="1"/>
      <p:bldP spid="112692" grpId="0" animBg="1"/>
      <p:bldP spid="112693" grpId="0" animBg="1"/>
      <p:bldP spid="112694" grpId="0" animBg="1"/>
      <p:bldP spid="112695" grpId="0" autoUpdateAnimBg="0"/>
      <p:bldP spid="112696" grpId="0" autoUpdateAnimBg="0"/>
      <p:bldP spid="112697" grpId="0" autoUpdateAnimBg="0"/>
      <p:bldP spid="112698" grpId="0" autoUpdateAnimBg="0"/>
      <p:bldP spid="6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例子：</a:t>
            </a:r>
            <a:r>
              <a:rPr lang="en-US" altLang="en-US" dirty="0" err="1">
                <a:ea typeface="宋体" panose="02010600030101010101" pitchFamily="2" charset="-122"/>
              </a:rPr>
              <a:t>无向连通图</a:t>
            </a:r>
            <a:r>
              <a:rPr lang="zh-CN" altLang="en-US" dirty="0"/>
              <a:t>的生成树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grpSp>
        <p:nvGrpSpPr>
          <p:cNvPr id="5" name="Group 149"/>
          <p:cNvGrpSpPr>
            <a:grpSpLocks/>
          </p:cNvGrpSpPr>
          <p:nvPr/>
        </p:nvGrpSpPr>
        <p:grpSpPr bwMode="auto">
          <a:xfrm>
            <a:off x="429816" y="980728"/>
            <a:ext cx="2838450" cy="2527300"/>
            <a:chOff x="520" y="157"/>
            <a:chExt cx="1788" cy="1592"/>
          </a:xfrm>
        </p:grpSpPr>
        <p:sp>
          <p:nvSpPr>
            <p:cNvPr id="6" name="Line 58"/>
            <p:cNvSpPr>
              <a:spLocks noChangeShapeType="1"/>
            </p:cNvSpPr>
            <p:nvPr/>
          </p:nvSpPr>
          <p:spPr bwMode="auto">
            <a:xfrm flipV="1">
              <a:off x="760" y="981"/>
              <a:ext cx="528" cy="48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59"/>
            <p:cNvSpPr>
              <a:spLocks noChangeShapeType="1"/>
            </p:cNvSpPr>
            <p:nvPr/>
          </p:nvSpPr>
          <p:spPr bwMode="auto">
            <a:xfrm>
              <a:off x="760" y="405"/>
              <a:ext cx="576" cy="43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60"/>
            <p:cNvSpPr>
              <a:spLocks noChangeShapeType="1"/>
            </p:cNvSpPr>
            <p:nvPr/>
          </p:nvSpPr>
          <p:spPr bwMode="auto">
            <a:xfrm>
              <a:off x="1384" y="405"/>
              <a:ext cx="0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61"/>
            <p:cNvSpPr>
              <a:spLocks noChangeShapeType="1"/>
            </p:cNvSpPr>
            <p:nvPr/>
          </p:nvSpPr>
          <p:spPr bwMode="auto">
            <a:xfrm>
              <a:off x="760" y="1557"/>
              <a:ext cx="124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62"/>
            <p:cNvSpPr>
              <a:spLocks noChangeShapeType="1"/>
            </p:cNvSpPr>
            <p:nvPr/>
          </p:nvSpPr>
          <p:spPr bwMode="auto">
            <a:xfrm>
              <a:off x="664" y="462"/>
              <a:ext cx="0" cy="100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63"/>
            <p:cNvSpPr>
              <a:spLocks noChangeShapeType="1"/>
            </p:cNvSpPr>
            <p:nvPr/>
          </p:nvSpPr>
          <p:spPr bwMode="auto">
            <a:xfrm>
              <a:off x="760" y="309"/>
              <a:ext cx="124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64" descr="粉色砂纸"/>
            <p:cNvSpPr>
              <a:spLocks noChangeArrowheads="1"/>
            </p:cNvSpPr>
            <p:nvPr/>
          </p:nvSpPr>
          <p:spPr bwMode="auto">
            <a:xfrm>
              <a:off x="2008" y="174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65" descr="粉色砂纸"/>
            <p:cNvSpPr>
              <a:spLocks noChangeArrowheads="1"/>
            </p:cNvSpPr>
            <p:nvPr/>
          </p:nvSpPr>
          <p:spPr bwMode="auto">
            <a:xfrm>
              <a:off x="520" y="758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66" descr="粉色砂纸"/>
            <p:cNvSpPr>
              <a:spLocks noChangeArrowheads="1"/>
            </p:cNvSpPr>
            <p:nvPr/>
          </p:nvSpPr>
          <p:spPr bwMode="auto">
            <a:xfrm>
              <a:off x="520" y="1422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67" descr="粉色砂纸"/>
            <p:cNvSpPr>
              <a:spLocks noChangeArrowheads="1"/>
            </p:cNvSpPr>
            <p:nvPr/>
          </p:nvSpPr>
          <p:spPr bwMode="auto">
            <a:xfrm>
              <a:off x="1240" y="741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68" descr="粉色砂纸"/>
            <p:cNvSpPr>
              <a:spLocks noChangeArrowheads="1"/>
            </p:cNvSpPr>
            <p:nvPr/>
          </p:nvSpPr>
          <p:spPr bwMode="auto">
            <a:xfrm>
              <a:off x="520" y="174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69"/>
            <p:cNvSpPr txBox="1">
              <a:spLocks noChangeArrowheads="1"/>
            </p:cNvSpPr>
            <p:nvPr/>
          </p:nvSpPr>
          <p:spPr bwMode="auto">
            <a:xfrm>
              <a:off x="530" y="1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8" name="Text Box 70"/>
            <p:cNvSpPr txBox="1">
              <a:spLocks noChangeArrowheads="1"/>
            </p:cNvSpPr>
            <p:nvPr/>
          </p:nvSpPr>
          <p:spPr bwMode="auto">
            <a:xfrm>
              <a:off x="125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9" name="Text Box 71"/>
            <p:cNvSpPr txBox="1">
              <a:spLocks noChangeArrowheads="1"/>
            </p:cNvSpPr>
            <p:nvPr/>
          </p:nvSpPr>
          <p:spPr bwMode="auto">
            <a:xfrm>
              <a:off x="53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0" name="Text Box 72"/>
            <p:cNvSpPr txBox="1">
              <a:spLocks noChangeArrowheads="1"/>
            </p:cNvSpPr>
            <p:nvPr/>
          </p:nvSpPr>
          <p:spPr bwMode="auto">
            <a:xfrm>
              <a:off x="2031" y="174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1" name="Oval 73" descr="粉色砂纸"/>
            <p:cNvSpPr>
              <a:spLocks noChangeArrowheads="1"/>
            </p:cNvSpPr>
            <p:nvPr/>
          </p:nvSpPr>
          <p:spPr bwMode="auto">
            <a:xfrm>
              <a:off x="1240" y="165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74"/>
            <p:cNvSpPr>
              <a:spLocks noChangeShapeType="1"/>
            </p:cNvSpPr>
            <p:nvPr/>
          </p:nvSpPr>
          <p:spPr bwMode="auto">
            <a:xfrm>
              <a:off x="2152" y="453"/>
              <a:ext cx="0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75" descr="粉色砂纸"/>
            <p:cNvSpPr>
              <a:spLocks noChangeArrowheads="1"/>
            </p:cNvSpPr>
            <p:nvPr/>
          </p:nvSpPr>
          <p:spPr bwMode="auto">
            <a:xfrm>
              <a:off x="2008" y="749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Oval 76" descr="粉色砂纸"/>
            <p:cNvSpPr>
              <a:spLocks noChangeArrowheads="1"/>
            </p:cNvSpPr>
            <p:nvPr/>
          </p:nvSpPr>
          <p:spPr bwMode="auto">
            <a:xfrm>
              <a:off x="2008" y="1413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77"/>
            <p:cNvSpPr txBox="1">
              <a:spLocks noChangeArrowheads="1"/>
            </p:cNvSpPr>
            <p:nvPr/>
          </p:nvSpPr>
          <p:spPr bwMode="auto">
            <a:xfrm>
              <a:off x="2018" y="732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6" name="Text Box 78"/>
            <p:cNvSpPr txBox="1">
              <a:spLocks noChangeArrowheads="1"/>
            </p:cNvSpPr>
            <p:nvPr/>
          </p:nvSpPr>
          <p:spPr bwMode="auto">
            <a:xfrm>
              <a:off x="1250" y="165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7" name="Text Box 79"/>
            <p:cNvSpPr txBox="1">
              <a:spLocks noChangeArrowheads="1"/>
            </p:cNvSpPr>
            <p:nvPr/>
          </p:nvSpPr>
          <p:spPr bwMode="auto">
            <a:xfrm>
              <a:off x="555" y="1422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80"/>
            <p:cNvSpPr txBox="1">
              <a:spLocks noChangeArrowheads="1"/>
            </p:cNvSpPr>
            <p:nvPr/>
          </p:nvSpPr>
          <p:spPr bwMode="auto">
            <a:xfrm>
              <a:off x="2070" y="1413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29" name="Oval 81" descr="粉色砂纸"/>
            <p:cNvSpPr>
              <a:spLocks noChangeArrowheads="1"/>
            </p:cNvSpPr>
            <p:nvPr/>
          </p:nvSpPr>
          <p:spPr bwMode="auto">
            <a:xfrm>
              <a:off x="1240" y="1413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Text Box 82"/>
            <p:cNvSpPr txBox="1">
              <a:spLocks noChangeArrowheads="1"/>
            </p:cNvSpPr>
            <p:nvPr/>
          </p:nvSpPr>
          <p:spPr bwMode="auto">
            <a:xfrm>
              <a:off x="1250" y="14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1" name="Group 151"/>
          <p:cNvGrpSpPr>
            <a:grpSpLocks/>
          </p:cNvGrpSpPr>
          <p:nvPr/>
        </p:nvGrpSpPr>
        <p:grpSpPr bwMode="auto">
          <a:xfrm>
            <a:off x="437406" y="4221088"/>
            <a:ext cx="2838450" cy="2527300"/>
            <a:chOff x="3664" y="2556"/>
            <a:chExt cx="1788" cy="1592"/>
          </a:xfrm>
        </p:grpSpPr>
        <p:sp>
          <p:nvSpPr>
            <p:cNvPr id="32" name="Line 5"/>
            <p:cNvSpPr>
              <a:spLocks noChangeShapeType="1"/>
            </p:cNvSpPr>
            <p:nvPr/>
          </p:nvSpPr>
          <p:spPr bwMode="auto">
            <a:xfrm>
              <a:off x="3904" y="3956"/>
              <a:ext cx="50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Oval 6" descr="粉色砂纸"/>
            <p:cNvSpPr>
              <a:spLocks noChangeArrowheads="1"/>
            </p:cNvSpPr>
            <p:nvPr/>
          </p:nvSpPr>
          <p:spPr bwMode="auto">
            <a:xfrm>
              <a:off x="4384" y="3812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4394" y="3812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5" name="Line 10"/>
            <p:cNvSpPr>
              <a:spLocks noChangeShapeType="1"/>
            </p:cNvSpPr>
            <p:nvPr/>
          </p:nvSpPr>
          <p:spPr bwMode="auto">
            <a:xfrm flipH="1">
              <a:off x="3820" y="2700"/>
              <a:ext cx="0" cy="6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Oval 11" descr="粉色砂纸"/>
            <p:cNvSpPr>
              <a:spLocks noChangeArrowheads="1"/>
            </p:cNvSpPr>
            <p:nvPr/>
          </p:nvSpPr>
          <p:spPr bwMode="auto">
            <a:xfrm>
              <a:off x="3664" y="3157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Text Box 12"/>
            <p:cNvSpPr txBox="1">
              <a:spLocks noChangeArrowheads="1"/>
            </p:cNvSpPr>
            <p:nvPr/>
          </p:nvSpPr>
          <p:spPr bwMode="auto">
            <a:xfrm>
              <a:off x="3674" y="314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38" name="Line 15"/>
            <p:cNvSpPr>
              <a:spLocks noChangeShapeType="1"/>
            </p:cNvSpPr>
            <p:nvPr/>
          </p:nvSpPr>
          <p:spPr bwMode="auto">
            <a:xfrm flipV="1">
              <a:off x="3904" y="2708"/>
              <a:ext cx="45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Oval 16" descr="粉色砂纸"/>
            <p:cNvSpPr>
              <a:spLocks noChangeArrowheads="1"/>
            </p:cNvSpPr>
            <p:nvPr/>
          </p:nvSpPr>
          <p:spPr bwMode="auto">
            <a:xfrm>
              <a:off x="4384" y="2564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4394" y="2564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1" name="Line 20"/>
            <p:cNvSpPr>
              <a:spLocks noChangeShapeType="1"/>
            </p:cNvSpPr>
            <p:nvPr/>
          </p:nvSpPr>
          <p:spPr bwMode="auto">
            <a:xfrm>
              <a:off x="3830" y="2783"/>
              <a:ext cx="600" cy="47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Oval 21" descr="粉色砂纸"/>
            <p:cNvSpPr>
              <a:spLocks noChangeArrowheads="1"/>
            </p:cNvSpPr>
            <p:nvPr/>
          </p:nvSpPr>
          <p:spPr bwMode="auto">
            <a:xfrm>
              <a:off x="4384" y="3140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22"/>
            <p:cNvSpPr txBox="1">
              <a:spLocks noChangeArrowheads="1"/>
            </p:cNvSpPr>
            <p:nvPr/>
          </p:nvSpPr>
          <p:spPr bwMode="auto">
            <a:xfrm>
              <a:off x="4394" y="314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dirty="0">
                  <a:solidFill>
                    <a:schemeClr val="accent2"/>
                  </a:solidFill>
                </a:rPr>
                <a:t>C</a:t>
              </a:r>
              <a:endParaRPr kumimoji="1" lang="en-US" altLang="zh-CN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44" name="Oval 25" descr="粉色砂纸"/>
            <p:cNvSpPr>
              <a:spLocks noChangeArrowheads="1"/>
            </p:cNvSpPr>
            <p:nvPr/>
          </p:nvSpPr>
          <p:spPr bwMode="auto">
            <a:xfrm>
              <a:off x="3664" y="2573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26"/>
            <p:cNvSpPr txBox="1">
              <a:spLocks noChangeArrowheads="1"/>
            </p:cNvSpPr>
            <p:nvPr/>
          </p:nvSpPr>
          <p:spPr bwMode="auto">
            <a:xfrm>
              <a:off x="3674" y="2556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6" name="Line 29"/>
            <p:cNvSpPr>
              <a:spLocks noChangeShapeType="1"/>
            </p:cNvSpPr>
            <p:nvPr/>
          </p:nvSpPr>
          <p:spPr bwMode="auto">
            <a:xfrm flipV="1">
              <a:off x="3904" y="3380"/>
              <a:ext cx="528" cy="48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Oval 30" descr="粉色砂纸"/>
            <p:cNvSpPr>
              <a:spLocks noChangeArrowheads="1"/>
            </p:cNvSpPr>
            <p:nvPr/>
          </p:nvSpPr>
          <p:spPr bwMode="auto">
            <a:xfrm>
              <a:off x="3664" y="3821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31"/>
            <p:cNvSpPr txBox="1">
              <a:spLocks noChangeArrowheads="1"/>
            </p:cNvSpPr>
            <p:nvPr/>
          </p:nvSpPr>
          <p:spPr bwMode="auto">
            <a:xfrm>
              <a:off x="3699" y="3821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49" name="Line 34"/>
            <p:cNvSpPr>
              <a:spLocks noChangeShapeType="1"/>
            </p:cNvSpPr>
            <p:nvPr/>
          </p:nvSpPr>
          <p:spPr bwMode="auto">
            <a:xfrm>
              <a:off x="5296" y="2852"/>
              <a:ext cx="0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Oval 35" descr="粉色砂纸"/>
            <p:cNvSpPr>
              <a:spLocks noChangeArrowheads="1"/>
            </p:cNvSpPr>
            <p:nvPr/>
          </p:nvSpPr>
          <p:spPr bwMode="auto">
            <a:xfrm>
              <a:off x="5152" y="3148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" name="Text Box 36"/>
            <p:cNvSpPr txBox="1">
              <a:spLocks noChangeArrowheads="1"/>
            </p:cNvSpPr>
            <p:nvPr/>
          </p:nvSpPr>
          <p:spPr bwMode="auto">
            <a:xfrm>
              <a:off x="5162" y="3131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2" name="Oval 39" descr="粉色砂纸"/>
            <p:cNvSpPr>
              <a:spLocks noChangeArrowheads="1"/>
            </p:cNvSpPr>
            <p:nvPr/>
          </p:nvSpPr>
          <p:spPr bwMode="auto">
            <a:xfrm>
              <a:off x="5152" y="2573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Text Box 40"/>
            <p:cNvSpPr txBox="1">
              <a:spLocks noChangeArrowheads="1"/>
            </p:cNvSpPr>
            <p:nvPr/>
          </p:nvSpPr>
          <p:spPr bwMode="auto">
            <a:xfrm>
              <a:off x="5175" y="2573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4" name="Line 42"/>
            <p:cNvSpPr>
              <a:spLocks noChangeShapeType="1"/>
            </p:cNvSpPr>
            <p:nvPr/>
          </p:nvSpPr>
          <p:spPr bwMode="auto">
            <a:xfrm flipV="1">
              <a:off x="4690" y="2708"/>
              <a:ext cx="453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5" name="Oval 45" descr="粉色砂纸"/>
            <p:cNvSpPr>
              <a:spLocks noChangeArrowheads="1"/>
            </p:cNvSpPr>
            <p:nvPr/>
          </p:nvSpPr>
          <p:spPr bwMode="auto">
            <a:xfrm>
              <a:off x="5164" y="3804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46"/>
            <p:cNvSpPr txBox="1">
              <a:spLocks noChangeArrowheads="1"/>
            </p:cNvSpPr>
            <p:nvPr/>
          </p:nvSpPr>
          <p:spPr bwMode="auto">
            <a:xfrm>
              <a:off x="5214" y="3813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57" name="Line 47"/>
            <p:cNvSpPr>
              <a:spLocks noChangeShapeType="1"/>
            </p:cNvSpPr>
            <p:nvPr/>
          </p:nvSpPr>
          <p:spPr bwMode="auto">
            <a:xfrm>
              <a:off x="4681" y="3956"/>
              <a:ext cx="507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8" name="Group 150"/>
          <p:cNvGrpSpPr>
            <a:grpSpLocks/>
          </p:cNvGrpSpPr>
          <p:nvPr/>
        </p:nvGrpSpPr>
        <p:grpSpPr bwMode="auto">
          <a:xfrm>
            <a:off x="4973910" y="4114744"/>
            <a:ext cx="2838450" cy="2527300"/>
            <a:chOff x="3436" y="165"/>
            <a:chExt cx="1788" cy="1592"/>
          </a:xfrm>
        </p:grpSpPr>
        <p:sp>
          <p:nvSpPr>
            <p:cNvPr id="59" name="Line 49"/>
            <p:cNvSpPr>
              <a:spLocks noChangeShapeType="1"/>
            </p:cNvSpPr>
            <p:nvPr/>
          </p:nvSpPr>
          <p:spPr bwMode="auto">
            <a:xfrm flipV="1">
              <a:off x="3676" y="1564"/>
              <a:ext cx="480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" name="Oval 50" descr="粉色砂纸"/>
            <p:cNvSpPr>
              <a:spLocks noChangeArrowheads="1"/>
            </p:cNvSpPr>
            <p:nvPr/>
          </p:nvSpPr>
          <p:spPr bwMode="auto">
            <a:xfrm>
              <a:off x="4156" y="1421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" name="Text Box 51"/>
            <p:cNvSpPr txBox="1">
              <a:spLocks noChangeArrowheads="1"/>
            </p:cNvSpPr>
            <p:nvPr/>
          </p:nvSpPr>
          <p:spPr bwMode="auto">
            <a:xfrm>
              <a:off x="4166" y="14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H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2" name="Line 54"/>
            <p:cNvSpPr>
              <a:spLocks noChangeShapeType="1"/>
            </p:cNvSpPr>
            <p:nvPr/>
          </p:nvSpPr>
          <p:spPr bwMode="auto">
            <a:xfrm flipH="1">
              <a:off x="3592" y="981"/>
              <a:ext cx="0" cy="6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3" name="Oval 55" descr="粉色砂纸"/>
            <p:cNvSpPr>
              <a:spLocks noChangeArrowheads="1"/>
            </p:cNvSpPr>
            <p:nvPr/>
          </p:nvSpPr>
          <p:spPr bwMode="auto">
            <a:xfrm>
              <a:off x="3436" y="766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" name="Text Box 56"/>
            <p:cNvSpPr txBox="1">
              <a:spLocks noChangeArrowheads="1"/>
            </p:cNvSpPr>
            <p:nvPr/>
          </p:nvSpPr>
          <p:spPr bwMode="auto">
            <a:xfrm>
              <a:off x="3446" y="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D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5" name="Oval 109" descr="粉色砂纸"/>
            <p:cNvSpPr>
              <a:spLocks noChangeArrowheads="1"/>
            </p:cNvSpPr>
            <p:nvPr/>
          </p:nvSpPr>
          <p:spPr bwMode="auto">
            <a:xfrm>
              <a:off x="3436" y="182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Text Box 110"/>
            <p:cNvSpPr txBox="1">
              <a:spLocks noChangeArrowheads="1"/>
            </p:cNvSpPr>
            <p:nvPr/>
          </p:nvSpPr>
          <p:spPr bwMode="auto">
            <a:xfrm>
              <a:off x="3446" y="165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A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67" name="Oval 113" descr="粉色砂纸"/>
            <p:cNvSpPr>
              <a:spLocks noChangeArrowheads="1"/>
            </p:cNvSpPr>
            <p:nvPr/>
          </p:nvSpPr>
          <p:spPr bwMode="auto">
            <a:xfrm>
              <a:off x="4156" y="173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Line 115"/>
            <p:cNvSpPr>
              <a:spLocks noChangeShapeType="1"/>
            </p:cNvSpPr>
            <p:nvPr/>
          </p:nvSpPr>
          <p:spPr bwMode="auto">
            <a:xfrm>
              <a:off x="3676" y="317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Text Box 116"/>
            <p:cNvSpPr txBox="1">
              <a:spLocks noChangeArrowheads="1"/>
            </p:cNvSpPr>
            <p:nvPr/>
          </p:nvSpPr>
          <p:spPr bwMode="auto">
            <a:xfrm>
              <a:off x="4166" y="17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B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0" name="Line 119"/>
            <p:cNvSpPr>
              <a:spLocks noChangeShapeType="1"/>
            </p:cNvSpPr>
            <p:nvPr/>
          </p:nvSpPr>
          <p:spPr bwMode="auto">
            <a:xfrm>
              <a:off x="5068" y="461"/>
              <a:ext cx="0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Oval 120" descr="粉色砂纸"/>
            <p:cNvSpPr>
              <a:spLocks noChangeArrowheads="1"/>
            </p:cNvSpPr>
            <p:nvPr/>
          </p:nvSpPr>
          <p:spPr bwMode="auto">
            <a:xfrm>
              <a:off x="4924" y="757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" name="Text Box 121"/>
            <p:cNvSpPr txBox="1">
              <a:spLocks noChangeArrowheads="1"/>
            </p:cNvSpPr>
            <p:nvPr/>
          </p:nvSpPr>
          <p:spPr bwMode="auto">
            <a:xfrm>
              <a:off x="4934" y="740"/>
              <a:ext cx="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G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3" name="Line 125"/>
            <p:cNvSpPr>
              <a:spLocks noChangeShapeType="1"/>
            </p:cNvSpPr>
            <p:nvPr/>
          </p:nvSpPr>
          <p:spPr bwMode="auto">
            <a:xfrm>
              <a:off x="4312" y="453"/>
              <a:ext cx="0" cy="3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" name="Oval 126" descr="粉色砂纸"/>
            <p:cNvSpPr>
              <a:spLocks noChangeArrowheads="1"/>
            </p:cNvSpPr>
            <p:nvPr/>
          </p:nvSpPr>
          <p:spPr bwMode="auto">
            <a:xfrm>
              <a:off x="4156" y="749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5" name="Text Box 127"/>
            <p:cNvSpPr txBox="1">
              <a:spLocks noChangeArrowheads="1"/>
            </p:cNvSpPr>
            <p:nvPr/>
          </p:nvSpPr>
          <p:spPr bwMode="auto">
            <a:xfrm>
              <a:off x="4166" y="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C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6" name="Line 130"/>
            <p:cNvSpPr>
              <a:spLocks noChangeShapeType="1"/>
            </p:cNvSpPr>
            <p:nvPr/>
          </p:nvSpPr>
          <p:spPr bwMode="auto">
            <a:xfrm flipV="1">
              <a:off x="3676" y="989"/>
              <a:ext cx="528" cy="48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Oval 132" descr="粉色砂纸"/>
            <p:cNvSpPr>
              <a:spLocks noChangeArrowheads="1"/>
            </p:cNvSpPr>
            <p:nvPr/>
          </p:nvSpPr>
          <p:spPr bwMode="auto">
            <a:xfrm>
              <a:off x="3436" y="1430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Text Box 133"/>
            <p:cNvSpPr txBox="1">
              <a:spLocks noChangeArrowheads="1"/>
            </p:cNvSpPr>
            <p:nvPr/>
          </p:nvSpPr>
          <p:spPr bwMode="auto">
            <a:xfrm>
              <a:off x="3471" y="1430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F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79" name="Oval 140" descr="粉色砂纸"/>
            <p:cNvSpPr>
              <a:spLocks noChangeArrowheads="1"/>
            </p:cNvSpPr>
            <p:nvPr/>
          </p:nvSpPr>
          <p:spPr bwMode="auto">
            <a:xfrm>
              <a:off x="4924" y="182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Text Box 141"/>
            <p:cNvSpPr txBox="1">
              <a:spLocks noChangeArrowheads="1"/>
            </p:cNvSpPr>
            <p:nvPr/>
          </p:nvSpPr>
          <p:spPr bwMode="auto">
            <a:xfrm>
              <a:off x="4947" y="182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E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1" name="Line 143"/>
            <p:cNvSpPr>
              <a:spLocks noChangeShapeType="1"/>
            </p:cNvSpPr>
            <p:nvPr/>
          </p:nvSpPr>
          <p:spPr bwMode="auto">
            <a:xfrm>
              <a:off x="4444" y="317"/>
              <a:ext cx="480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Oval 145" descr="粉色砂纸"/>
            <p:cNvSpPr>
              <a:spLocks noChangeArrowheads="1"/>
            </p:cNvSpPr>
            <p:nvPr/>
          </p:nvSpPr>
          <p:spPr bwMode="auto">
            <a:xfrm>
              <a:off x="4924" y="1421"/>
              <a:ext cx="288" cy="288"/>
            </a:xfrm>
            <a:prstGeom prst="ellipse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CC33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Text Box 146"/>
            <p:cNvSpPr txBox="1">
              <a:spLocks noChangeArrowheads="1"/>
            </p:cNvSpPr>
            <p:nvPr/>
          </p:nvSpPr>
          <p:spPr bwMode="auto">
            <a:xfrm>
              <a:off x="4986" y="1421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solidFill>
                    <a:schemeClr val="accent2"/>
                  </a:solidFill>
                </a:rPr>
                <a:t>I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84" name="Line 148"/>
            <p:cNvSpPr>
              <a:spLocks noChangeShapeType="1"/>
            </p:cNvSpPr>
            <p:nvPr/>
          </p:nvSpPr>
          <p:spPr bwMode="auto">
            <a:xfrm flipV="1">
              <a:off x="4462" y="1573"/>
              <a:ext cx="480" cy="1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4" name="Text Box 95"/>
          <p:cNvSpPr txBox="1">
            <a:spLocks noChangeArrowheads="1"/>
          </p:cNvSpPr>
          <p:nvPr/>
        </p:nvSpPr>
        <p:spPr bwMode="auto">
          <a:xfrm>
            <a:off x="4038403" y="620688"/>
            <a:ext cx="67761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仿宋_GB2312" pitchFamily="49" charset="-122"/>
              </a:rPr>
              <a:t>深度优先搜索过程</a:t>
            </a:r>
            <a:endParaRPr kumimoji="1" lang="zh-CN" altLang="en-US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5" name="Text Box 152"/>
          <p:cNvSpPr txBox="1">
            <a:spLocks noChangeArrowheads="1"/>
          </p:cNvSpPr>
          <p:nvPr/>
        </p:nvSpPr>
        <p:spPr bwMode="auto">
          <a:xfrm>
            <a:off x="4067944" y="4063712"/>
            <a:ext cx="73258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/>
              <a:t>深度优先生成树</a:t>
            </a:r>
            <a:endParaRPr lang="en-US" altLang="zh-CN" sz="2400" b="1" dirty="0"/>
          </a:p>
        </p:txBody>
      </p:sp>
      <p:sp>
        <p:nvSpPr>
          <p:cNvPr id="136" name="Text Box 153"/>
          <p:cNvSpPr txBox="1">
            <a:spLocks noChangeArrowheads="1"/>
          </p:cNvSpPr>
          <p:nvPr/>
        </p:nvSpPr>
        <p:spPr bwMode="auto">
          <a:xfrm>
            <a:off x="658515" y="3717032"/>
            <a:ext cx="24733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/>
              <a:t>广度优先生成树</a:t>
            </a:r>
            <a:endParaRPr lang="en-US" altLang="zh-CN" sz="24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4578300" y="476672"/>
            <a:ext cx="3594100" cy="3171825"/>
            <a:chOff x="4578300" y="3501008"/>
            <a:chExt cx="3594100" cy="3171825"/>
          </a:xfrm>
        </p:grpSpPr>
        <p:grpSp>
          <p:nvGrpSpPr>
            <p:cNvPr id="85" name="组合 84"/>
            <p:cNvGrpSpPr/>
            <p:nvPr/>
          </p:nvGrpSpPr>
          <p:grpSpPr>
            <a:xfrm>
              <a:off x="4578300" y="3501008"/>
              <a:ext cx="3594100" cy="3171825"/>
              <a:chOff x="438150" y="1706563"/>
              <a:chExt cx="3594100" cy="3171825"/>
            </a:xfrm>
          </p:grpSpPr>
          <p:sp>
            <p:nvSpPr>
              <p:cNvPr id="86" name="Line 14"/>
              <p:cNvSpPr>
                <a:spLocks noChangeShapeType="1"/>
              </p:cNvSpPr>
              <p:nvPr/>
            </p:nvSpPr>
            <p:spPr bwMode="auto">
              <a:xfrm flipV="1">
                <a:off x="1206500" y="3506788"/>
                <a:ext cx="838200" cy="7620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7" name="Line 15"/>
              <p:cNvSpPr>
                <a:spLocks noChangeShapeType="1"/>
              </p:cNvSpPr>
              <p:nvPr/>
            </p:nvSpPr>
            <p:spPr bwMode="auto">
              <a:xfrm>
                <a:off x="1206500" y="2592388"/>
                <a:ext cx="914400" cy="6858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>
                <a:off x="2197100" y="2592388"/>
                <a:ext cx="0" cy="533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" name="Line 17"/>
              <p:cNvSpPr>
                <a:spLocks noChangeShapeType="1"/>
              </p:cNvSpPr>
              <p:nvPr/>
            </p:nvSpPr>
            <p:spPr bwMode="auto">
              <a:xfrm>
                <a:off x="1206500" y="4421188"/>
                <a:ext cx="198120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Line 18"/>
              <p:cNvSpPr>
                <a:spLocks noChangeShapeType="1"/>
              </p:cNvSpPr>
              <p:nvPr/>
            </p:nvSpPr>
            <p:spPr bwMode="auto">
              <a:xfrm>
                <a:off x="1054100" y="2682875"/>
                <a:ext cx="0" cy="16002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Line 19"/>
              <p:cNvSpPr>
                <a:spLocks noChangeShapeType="1"/>
              </p:cNvSpPr>
              <p:nvPr/>
            </p:nvSpPr>
            <p:spPr bwMode="auto">
              <a:xfrm>
                <a:off x="1206500" y="2439988"/>
                <a:ext cx="1981200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Oval 20" descr="粉色砂纸"/>
              <p:cNvSpPr>
                <a:spLocks noChangeArrowheads="1"/>
              </p:cNvSpPr>
              <p:nvPr/>
            </p:nvSpPr>
            <p:spPr bwMode="auto">
              <a:xfrm>
                <a:off x="3187700" y="2225675"/>
                <a:ext cx="457200" cy="457200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Oval 21" descr="粉色砂纸"/>
              <p:cNvSpPr>
                <a:spLocks noChangeArrowheads="1"/>
              </p:cNvSpPr>
              <p:nvPr/>
            </p:nvSpPr>
            <p:spPr bwMode="auto">
              <a:xfrm>
                <a:off x="825500" y="3152775"/>
                <a:ext cx="457200" cy="457200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Oval 22" descr="粉色砂纸"/>
              <p:cNvSpPr>
                <a:spLocks noChangeArrowheads="1"/>
              </p:cNvSpPr>
              <p:nvPr/>
            </p:nvSpPr>
            <p:spPr bwMode="auto">
              <a:xfrm>
                <a:off x="825500" y="4206875"/>
                <a:ext cx="457200" cy="457200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Oval 23" descr="粉色砂纸"/>
              <p:cNvSpPr>
                <a:spLocks noChangeArrowheads="1"/>
              </p:cNvSpPr>
              <p:nvPr/>
            </p:nvSpPr>
            <p:spPr bwMode="auto">
              <a:xfrm>
                <a:off x="1968500" y="3125788"/>
                <a:ext cx="457200" cy="457200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Oval 24" descr="粉色砂纸"/>
              <p:cNvSpPr>
                <a:spLocks noChangeArrowheads="1"/>
              </p:cNvSpPr>
              <p:nvPr/>
            </p:nvSpPr>
            <p:spPr bwMode="auto">
              <a:xfrm>
                <a:off x="825500" y="2225675"/>
                <a:ext cx="457200" cy="457200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Text Box 25"/>
              <p:cNvSpPr txBox="1">
                <a:spLocks noChangeArrowheads="1"/>
              </p:cNvSpPr>
              <p:nvPr/>
            </p:nvSpPr>
            <p:spPr bwMode="auto">
              <a:xfrm>
                <a:off x="841375" y="2198688"/>
                <a:ext cx="441325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chemeClr val="accent2"/>
                    </a:solidFill>
                  </a:rPr>
                  <a:t>A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8" name="Text Box 26"/>
              <p:cNvSpPr txBox="1">
                <a:spLocks noChangeArrowheads="1"/>
              </p:cNvSpPr>
              <p:nvPr/>
            </p:nvSpPr>
            <p:spPr bwMode="auto">
              <a:xfrm>
                <a:off x="1984375" y="3125788"/>
                <a:ext cx="441325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chemeClr val="accent2"/>
                    </a:solidFill>
                  </a:rPr>
                  <a:t>C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9" name="Text Box 27"/>
              <p:cNvSpPr txBox="1">
                <a:spLocks noChangeArrowheads="1"/>
              </p:cNvSpPr>
              <p:nvPr/>
            </p:nvSpPr>
            <p:spPr bwMode="auto">
              <a:xfrm>
                <a:off x="841375" y="3125788"/>
                <a:ext cx="441325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chemeClr val="accent2"/>
                    </a:solidFill>
                  </a:rPr>
                  <a:t>D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0" name="Text Box 28"/>
              <p:cNvSpPr txBox="1">
                <a:spLocks noChangeArrowheads="1"/>
              </p:cNvSpPr>
              <p:nvPr/>
            </p:nvSpPr>
            <p:spPr bwMode="auto">
              <a:xfrm>
                <a:off x="3224213" y="2225675"/>
                <a:ext cx="420687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chemeClr val="accent2"/>
                    </a:solidFill>
                  </a:rPr>
                  <a:t>E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" name="Oval 29" descr="粉色砂纸"/>
              <p:cNvSpPr>
                <a:spLocks noChangeArrowheads="1"/>
              </p:cNvSpPr>
              <p:nvPr/>
            </p:nvSpPr>
            <p:spPr bwMode="auto">
              <a:xfrm>
                <a:off x="1968500" y="2211388"/>
                <a:ext cx="457200" cy="457200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Line 30"/>
              <p:cNvSpPr>
                <a:spLocks noChangeShapeType="1"/>
              </p:cNvSpPr>
              <p:nvPr/>
            </p:nvSpPr>
            <p:spPr bwMode="auto">
              <a:xfrm>
                <a:off x="3416300" y="2668588"/>
                <a:ext cx="0" cy="53340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" name="Oval 31" descr="粉色砂纸"/>
              <p:cNvSpPr>
                <a:spLocks noChangeArrowheads="1"/>
              </p:cNvSpPr>
              <p:nvPr/>
            </p:nvSpPr>
            <p:spPr bwMode="auto">
              <a:xfrm>
                <a:off x="3187700" y="3138488"/>
                <a:ext cx="457200" cy="457200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" name="Oval 32" descr="粉色砂纸"/>
              <p:cNvSpPr>
                <a:spLocks noChangeArrowheads="1"/>
              </p:cNvSpPr>
              <p:nvPr/>
            </p:nvSpPr>
            <p:spPr bwMode="auto">
              <a:xfrm>
                <a:off x="3187700" y="4192588"/>
                <a:ext cx="457200" cy="457200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" name="Text Box 33"/>
              <p:cNvSpPr txBox="1">
                <a:spLocks noChangeArrowheads="1"/>
              </p:cNvSpPr>
              <p:nvPr/>
            </p:nvSpPr>
            <p:spPr bwMode="auto">
              <a:xfrm>
                <a:off x="3203575" y="3111500"/>
                <a:ext cx="460375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chemeClr val="accent2"/>
                    </a:solidFill>
                  </a:rPr>
                  <a:t>G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6" name="Text Box 34"/>
              <p:cNvSpPr txBox="1">
                <a:spLocks noChangeArrowheads="1"/>
              </p:cNvSpPr>
              <p:nvPr/>
            </p:nvSpPr>
            <p:spPr bwMode="auto">
              <a:xfrm>
                <a:off x="1984375" y="2211388"/>
                <a:ext cx="441325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chemeClr val="accent2"/>
                    </a:solidFill>
                  </a:rPr>
                  <a:t>B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7" name="Text Box 35"/>
              <p:cNvSpPr txBox="1">
                <a:spLocks noChangeArrowheads="1"/>
              </p:cNvSpPr>
              <p:nvPr/>
            </p:nvSpPr>
            <p:spPr bwMode="auto">
              <a:xfrm>
                <a:off x="881063" y="4206875"/>
                <a:ext cx="401637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chemeClr val="accent2"/>
                    </a:solidFill>
                  </a:rPr>
                  <a:t>F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8" name="Text Box 36"/>
              <p:cNvSpPr txBox="1">
                <a:spLocks noChangeArrowheads="1"/>
              </p:cNvSpPr>
              <p:nvPr/>
            </p:nvSpPr>
            <p:spPr bwMode="auto">
              <a:xfrm>
                <a:off x="3286125" y="4192588"/>
                <a:ext cx="282575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chemeClr val="accent2"/>
                    </a:solidFill>
                  </a:rPr>
                  <a:t>I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9" name="Oval 37" descr="粉色砂纸"/>
              <p:cNvSpPr>
                <a:spLocks noChangeArrowheads="1"/>
              </p:cNvSpPr>
              <p:nvPr/>
            </p:nvSpPr>
            <p:spPr bwMode="auto">
              <a:xfrm>
                <a:off x="1968500" y="4192588"/>
                <a:ext cx="457200" cy="457200"/>
              </a:xfrm>
              <a:prstGeom prst="ellipse">
                <a:avLst/>
              </a:prstGeom>
              <a:blipFill dpi="0" rotWithShape="0">
                <a:blip r:embed="rId2"/>
                <a:srcRect/>
                <a:tile tx="0" ty="0" sx="100000" sy="100000" flip="none" algn="tl"/>
              </a:blipFill>
              <a:ln w="9525">
                <a:solidFill>
                  <a:srgbClr val="CC33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0" name="Text Box 38"/>
              <p:cNvSpPr txBox="1">
                <a:spLocks noChangeArrowheads="1"/>
              </p:cNvSpPr>
              <p:nvPr/>
            </p:nvSpPr>
            <p:spPr bwMode="auto">
              <a:xfrm>
                <a:off x="1984375" y="4192588"/>
                <a:ext cx="441325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en-US" altLang="zh-CN" sz="2800" b="1">
                    <a:solidFill>
                      <a:schemeClr val="accent2"/>
                    </a:solidFill>
                  </a:rPr>
                  <a:t>H</a:t>
                </a:r>
                <a:endParaRPr kumimoji="1" lang="en-US" altLang="zh-CN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1" name="Text Box 39"/>
              <p:cNvSpPr txBox="1">
                <a:spLocks noChangeArrowheads="1"/>
              </p:cNvSpPr>
              <p:nvPr/>
            </p:nvSpPr>
            <p:spPr bwMode="auto">
              <a:xfrm>
                <a:off x="844550" y="1706563"/>
                <a:ext cx="387350" cy="579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 b="1">
                    <a:solidFill>
                      <a:srgbClr val="009900"/>
                    </a:solidFill>
                    <a:latin typeface="Times New Roman" panose="02020603050405020304" pitchFamily="18" charset="0"/>
                  </a:rPr>
                  <a:t>1</a:t>
                </a:r>
                <a:endParaRPr kumimoji="1" lang="zh-CN" altLang="en-US" sz="2800" b="1">
                  <a:solidFill>
                    <a:srgbClr val="0099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2" name="Text Box 40"/>
              <p:cNvSpPr txBox="1">
                <a:spLocks noChangeArrowheads="1"/>
              </p:cNvSpPr>
              <p:nvPr/>
            </p:nvSpPr>
            <p:spPr bwMode="auto">
              <a:xfrm>
                <a:off x="2038350" y="1706563"/>
                <a:ext cx="387350" cy="579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 b="1">
                    <a:solidFill>
                      <a:srgbClr val="009900"/>
                    </a:solidFill>
                    <a:latin typeface="Times New Roman" panose="02020603050405020304" pitchFamily="18" charset="0"/>
                  </a:rPr>
                  <a:t>2</a:t>
                </a:r>
                <a:endParaRPr kumimoji="1" lang="zh-CN" altLang="en-US" sz="2800" b="1">
                  <a:solidFill>
                    <a:srgbClr val="0099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3" name="Text Box 41"/>
              <p:cNvSpPr txBox="1">
                <a:spLocks noChangeArrowheads="1"/>
              </p:cNvSpPr>
              <p:nvPr/>
            </p:nvSpPr>
            <p:spPr bwMode="auto">
              <a:xfrm>
                <a:off x="3257550" y="1708150"/>
                <a:ext cx="387350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 b="1">
                    <a:solidFill>
                      <a:srgbClr val="009900"/>
                    </a:solidFill>
                    <a:latin typeface="Times New Roman" panose="02020603050405020304" pitchFamily="18" charset="0"/>
                  </a:rPr>
                  <a:t>3</a:t>
                </a:r>
                <a:endParaRPr kumimoji="1" lang="zh-CN" altLang="en-US" sz="2800" b="1">
                  <a:solidFill>
                    <a:srgbClr val="0099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4" name="Text Box 42"/>
              <p:cNvSpPr txBox="1">
                <a:spLocks noChangeArrowheads="1"/>
              </p:cNvSpPr>
              <p:nvPr/>
            </p:nvSpPr>
            <p:spPr bwMode="auto">
              <a:xfrm>
                <a:off x="3644900" y="3079750"/>
                <a:ext cx="387350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 b="1">
                    <a:solidFill>
                      <a:srgbClr val="009900"/>
                    </a:solidFill>
                    <a:latin typeface="Times New Roman" panose="02020603050405020304" pitchFamily="18" charset="0"/>
                  </a:rPr>
                  <a:t>4</a:t>
                </a:r>
                <a:endParaRPr kumimoji="1" lang="zh-CN" altLang="en-US" sz="2800" b="1">
                  <a:solidFill>
                    <a:srgbClr val="0099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5" name="Line 43"/>
              <p:cNvSpPr>
                <a:spLocks noChangeShapeType="1"/>
              </p:cNvSpPr>
              <p:nvPr/>
            </p:nvSpPr>
            <p:spPr bwMode="auto">
              <a:xfrm>
                <a:off x="1282700" y="2211388"/>
                <a:ext cx="685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" name="Line 44"/>
              <p:cNvSpPr>
                <a:spLocks noChangeShapeType="1"/>
              </p:cNvSpPr>
              <p:nvPr/>
            </p:nvSpPr>
            <p:spPr bwMode="auto">
              <a:xfrm>
                <a:off x="2501900" y="2211388"/>
                <a:ext cx="6858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Line 45"/>
              <p:cNvSpPr>
                <a:spLocks noChangeShapeType="1"/>
              </p:cNvSpPr>
              <p:nvPr/>
            </p:nvSpPr>
            <p:spPr bwMode="auto">
              <a:xfrm>
                <a:off x="3721100" y="2668588"/>
                <a:ext cx="0" cy="533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8" name="Line 46"/>
              <p:cNvSpPr>
                <a:spLocks noChangeShapeType="1"/>
              </p:cNvSpPr>
              <p:nvPr/>
            </p:nvSpPr>
            <p:spPr bwMode="auto">
              <a:xfrm>
                <a:off x="2501900" y="2744788"/>
                <a:ext cx="0" cy="5334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9" name="Line 47"/>
              <p:cNvSpPr>
                <a:spLocks noChangeShapeType="1"/>
              </p:cNvSpPr>
              <p:nvPr/>
            </p:nvSpPr>
            <p:spPr bwMode="auto">
              <a:xfrm>
                <a:off x="3111500" y="2744788"/>
                <a:ext cx="0" cy="53340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sysDot"/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0" name="Line 48"/>
              <p:cNvSpPr>
                <a:spLocks noChangeShapeType="1"/>
              </p:cNvSpPr>
              <p:nvPr/>
            </p:nvSpPr>
            <p:spPr bwMode="auto">
              <a:xfrm>
                <a:off x="2501900" y="2668588"/>
                <a:ext cx="609600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sysDot"/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1" name="Line 49"/>
              <p:cNvSpPr>
                <a:spLocks noChangeShapeType="1"/>
              </p:cNvSpPr>
              <p:nvPr/>
            </p:nvSpPr>
            <p:spPr bwMode="auto">
              <a:xfrm>
                <a:off x="1968500" y="2592388"/>
                <a:ext cx="0" cy="45720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sysDot"/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2" name="Line 50"/>
              <p:cNvSpPr>
                <a:spLocks noChangeShapeType="1"/>
              </p:cNvSpPr>
              <p:nvPr/>
            </p:nvSpPr>
            <p:spPr bwMode="auto">
              <a:xfrm>
                <a:off x="1435100" y="2668588"/>
                <a:ext cx="457200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sysDot"/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" name="Text Box 51"/>
              <p:cNvSpPr txBox="1">
                <a:spLocks noChangeArrowheads="1"/>
              </p:cNvSpPr>
              <p:nvPr/>
            </p:nvSpPr>
            <p:spPr bwMode="auto">
              <a:xfrm>
                <a:off x="2425700" y="3079750"/>
                <a:ext cx="387350" cy="5794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 b="1">
                    <a:solidFill>
                      <a:srgbClr val="009900"/>
                    </a:solidFill>
                    <a:latin typeface="Times New Roman" panose="02020603050405020304" pitchFamily="18" charset="0"/>
                  </a:rPr>
                  <a:t>5</a:t>
                </a:r>
                <a:endParaRPr kumimoji="1" lang="zh-CN" altLang="en-US" sz="2800" b="1">
                  <a:solidFill>
                    <a:srgbClr val="0099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4" name="Line 52"/>
              <p:cNvSpPr>
                <a:spLocks noChangeShapeType="1"/>
              </p:cNvSpPr>
              <p:nvPr/>
            </p:nvSpPr>
            <p:spPr bwMode="auto">
              <a:xfrm flipH="1">
                <a:off x="1435100" y="3659188"/>
                <a:ext cx="685800" cy="6096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5" name="Line 53"/>
              <p:cNvSpPr>
                <a:spLocks noChangeShapeType="1"/>
              </p:cNvSpPr>
              <p:nvPr/>
            </p:nvSpPr>
            <p:spPr bwMode="auto">
              <a:xfrm flipV="1">
                <a:off x="1206500" y="3659188"/>
                <a:ext cx="0" cy="457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6" name="Line 54"/>
              <p:cNvSpPr>
                <a:spLocks noChangeShapeType="1"/>
              </p:cNvSpPr>
              <p:nvPr/>
            </p:nvSpPr>
            <p:spPr bwMode="auto">
              <a:xfrm flipV="1">
                <a:off x="825500" y="3659188"/>
                <a:ext cx="0" cy="53340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sysDot"/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" name="Line 55"/>
              <p:cNvSpPr>
                <a:spLocks noChangeShapeType="1"/>
              </p:cNvSpPr>
              <p:nvPr/>
            </p:nvSpPr>
            <p:spPr bwMode="auto">
              <a:xfrm>
                <a:off x="1358900" y="4649788"/>
                <a:ext cx="609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" name="Line 56"/>
              <p:cNvSpPr>
                <a:spLocks noChangeShapeType="1"/>
              </p:cNvSpPr>
              <p:nvPr/>
            </p:nvSpPr>
            <p:spPr bwMode="auto">
              <a:xfrm>
                <a:off x="2501900" y="4649788"/>
                <a:ext cx="6096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9" name="Line 57"/>
              <p:cNvSpPr>
                <a:spLocks noChangeShapeType="1"/>
              </p:cNvSpPr>
              <p:nvPr/>
            </p:nvSpPr>
            <p:spPr bwMode="auto">
              <a:xfrm>
                <a:off x="1358900" y="4878388"/>
                <a:ext cx="609600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sysDot"/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0" name="Line 58"/>
              <p:cNvSpPr>
                <a:spLocks noChangeShapeType="1"/>
              </p:cNvSpPr>
              <p:nvPr/>
            </p:nvSpPr>
            <p:spPr bwMode="auto">
              <a:xfrm>
                <a:off x="2501900" y="4878388"/>
                <a:ext cx="609600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sysDot"/>
                <a:round/>
                <a:headEnd type="triangle" w="sm" len="lg"/>
                <a:tailEnd type="non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" name="Line 59"/>
              <p:cNvSpPr>
                <a:spLocks noChangeShapeType="1"/>
              </p:cNvSpPr>
              <p:nvPr/>
            </p:nvSpPr>
            <p:spPr bwMode="auto">
              <a:xfrm flipV="1">
                <a:off x="1358900" y="3430588"/>
                <a:ext cx="533400" cy="45720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prstDash val="sysDot"/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2" name="Text Box 60"/>
              <p:cNvSpPr txBox="1">
                <a:spLocks noChangeArrowheads="1"/>
              </p:cNvSpPr>
              <p:nvPr/>
            </p:nvSpPr>
            <p:spPr bwMode="auto">
              <a:xfrm>
                <a:off x="438150" y="4116388"/>
                <a:ext cx="387350" cy="579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 b="1">
                    <a:solidFill>
                      <a:srgbClr val="009900"/>
                    </a:solidFill>
                    <a:latin typeface="Times New Roman" panose="02020603050405020304" pitchFamily="18" charset="0"/>
                  </a:rPr>
                  <a:t>6</a:t>
                </a:r>
                <a:endParaRPr kumimoji="1" lang="zh-CN" altLang="en-US" sz="2800" b="1">
                  <a:solidFill>
                    <a:srgbClr val="009900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" name="Text Box 61"/>
              <p:cNvSpPr txBox="1">
                <a:spLocks noChangeArrowheads="1"/>
              </p:cNvSpPr>
              <p:nvPr/>
            </p:nvSpPr>
            <p:spPr bwMode="auto">
              <a:xfrm>
                <a:off x="444500" y="3049588"/>
                <a:ext cx="387350" cy="579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3200" b="1">
                    <a:solidFill>
                      <a:srgbClr val="009900"/>
                    </a:solidFill>
                    <a:latin typeface="Times New Roman" panose="02020603050405020304" pitchFamily="18" charset="0"/>
                  </a:rPr>
                  <a:t>7</a:t>
                </a:r>
                <a:endParaRPr kumimoji="1" lang="zh-CN" altLang="en-US" sz="2800" b="1">
                  <a:solidFill>
                    <a:srgbClr val="009900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0" name="Text Box 104"/>
            <p:cNvSpPr txBox="1">
              <a:spLocks noChangeArrowheads="1"/>
            </p:cNvSpPr>
            <p:nvPr/>
          </p:nvSpPr>
          <p:spPr bwMode="auto">
            <a:xfrm>
              <a:off x="7577360" y="6020941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32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9</a:t>
              </a:r>
              <a:endPara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2" name="Text Box 104"/>
            <p:cNvSpPr txBox="1">
              <a:spLocks noChangeArrowheads="1"/>
            </p:cNvSpPr>
            <p:nvPr/>
          </p:nvSpPr>
          <p:spPr bwMode="auto">
            <a:xfrm>
              <a:off x="6319540" y="6063233"/>
              <a:ext cx="387350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3200" b="1" dirty="0">
                  <a:solidFill>
                    <a:srgbClr val="009900"/>
                  </a:solidFill>
                  <a:latin typeface="Times New Roman" panose="02020603050405020304" pitchFamily="18" charset="0"/>
                </a:rPr>
                <a:t>8</a:t>
              </a:r>
              <a:endParaRPr kumimoji="1"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22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/>
      <p:bldP spid="13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5A964AF-53FD-4C30-A6E9-DD50843123F2}"/>
              </a:ext>
            </a:extLst>
          </p:cNvPr>
          <p:cNvSpPr/>
          <p:nvPr/>
        </p:nvSpPr>
        <p:spPr>
          <a:xfrm>
            <a:off x="-33581" y="692696"/>
            <a:ext cx="9177581" cy="4536504"/>
          </a:xfrm>
          <a:prstGeom prst="rect">
            <a:avLst/>
          </a:prstGeom>
          <a:solidFill>
            <a:srgbClr val="FFFFCC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算法实现</a:t>
            </a:r>
            <a:r>
              <a:rPr lang="en-US" altLang="zh-CN" dirty="0"/>
              <a:t>-</a:t>
            </a:r>
            <a:r>
              <a:rPr lang="zh-CN" altLang="en-US" dirty="0"/>
              <a:t>数据结构</a:t>
            </a:r>
            <a:endParaRPr lang="en-US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616530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en-US" dirty="0"/>
              <a:t>typedef int </a:t>
            </a:r>
            <a:r>
              <a:rPr lang="en-US" altLang="en-US" dirty="0" err="1"/>
              <a:t>ElemType</a:t>
            </a:r>
            <a:r>
              <a:rPr lang="en-US" altLang="en-US" dirty="0"/>
              <a:t>;</a:t>
            </a:r>
          </a:p>
          <a:p>
            <a:pPr marL="0" indent="0">
              <a:buNone/>
            </a:pPr>
            <a:r>
              <a:rPr lang="en-US" altLang="en-US" dirty="0"/>
              <a:t>typedef struct </a:t>
            </a:r>
            <a:r>
              <a:rPr lang="en-US" altLang="en-US" dirty="0" err="1"/>
              <a:t>Enode</a:t>
            </a:r>
            <a:r>
              <a:rPr lang="en-US" altLang="en-US" dirty="0"/>
              <a:t>{</a:t>
            </a:r>
          </a:p>
          <a:p>
            <a:pPr marL="0" indent="0">
              <a:buNone/>
            </a:pPr>
            <a:r>
              <a:rPr lang="en-US" altLang="en-US" dirty="0"/>
              <a:t>	int  </a:t>
            </a:r>
            <a:r>
              <a:rPr lang="en-US" altLang="en-US" dirty="0" err="1"/>
              <a:t>ivex</a:t>
            </a:r>
            <a:r>
              <a:rPr lang="en-US" altLang="en-US" dirty="0"/>
              <a:t> , </a:t>
            </a:r>
            <a:r>
              <a:rPr lang="en-US" altLang="en-US" dirty="0" err="1"/>
              <a:t>jvex</a:t>
            </a:r>
            <a:r>
              <a:rPr lang="en-US" altLang="en-US" dirty="0"/>
              <a:t>; //</a:t>
            </a:r>
            <a:r>
              <a:rPr lang="zh-CN" altLang="en-US" dirty="0"/>
              <a:t>边所依附的两个顶点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en-US" dirty="0"/>
              <a:t>int  weight; //</a:t>
            </a:r>
            <a:r>
              <a:rPr lang="zh-CN" altLang="en-US" dirty="0"/>
              <a:t>边的权值 </a:t>
            </a:r>
          </a:p>
          <a:p>
            <a:pPr marL="0" indent="0">
              <a:buNone/>
            </a:pPr>
            <a:r>
              <a:rPr lang="en-US" altLang="en-US" dirty="0"/>
              <a:t>} </a:t>
            </a:r>
            <a:r>
              <a:rPr lang="en-US" altLang="en-US" b="1" dirty="0" err="1">
                <a:solidFill>
                  <a:schemeClr val="accent6">
                    <a:lumMod val="75000"/>
                  </a:schemeClr>
                </a:solidFill>
              </a:rPr>
              <a:t>ENode</a:t>
            </a:r>
            <a:r>
              <a:rPr lang="en-US" altLang="en-US" dirty="0"/>
              <a:t>; </a:t>
            </a:r>
            <a:r>
              <a:rPr lang="en-US" altLang="zh-CN" dirty="0"/>
              <a:t>//</a:t>
            </a:r>
            <a:r>
              <a:rPr lang="zh-CN" altLang="en-US" dirty="0"/>
              <a:t>边表元素类型定义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typedef struct {</a:t>
            </a:r>
          </a:p>
          <a:p>
            <a:pPr marL="0" indent="0">
              <a:buNone/>
            </a:pPr>
            <a:r>
              <a:rPr lang="en-US" altLang="en-US" dirty="0"/>
              <a:t>	int  </a:t>
            </a:r>
            <a:r>
              <a:rPr lang="en-US" altLang="en-US" dirty="0" err="1"/>
              <a:t>vexnum</a:t>
            </a:r>
            <a:r>
              <a:rPr lang="en-US" altLang="en-US" dirty="0"/>
              <a:t>, </a:t>
            </a:r>
            <a:r>
              <a:rPr lang="en-US" altLang="en-US" dirty="0" err="1"/>
              <a:t>edgenum</a:t>
            </a:r>
            <a:r>
              <a:rPr lang="en-US" altLang="en-US" dirty="0"/>
              <a:t>; //</a:t>
            </a:r>
            <a:r>
              <a:rPr lang="zh-CN" altLang="en-US" dirty="0"/>
              <a:t>顶点数和边数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en-US" dirty="0" err="1"/>
              <a:t>ElemType</a:t>
            </a:r>
            <a:r>
              <a:rPr lang="en-US" altLang="en-US" dirty="0"/>
              <a:t> </a:t>
            </a:r>
            <a:r>
              <a:rPr lang="en-US" altLang="en-US" dirty="0" err="1"/>
              <a:t>vexlist</a:t>
            </a:r>
            <a:r>
              <a:rPr lang="en-US" altLang="en-US" dirty="0"/>
              <a:t>[MAX_VEX];   //</a:t>
            </a:r>
            <a:r>
              <a:rPr lang="zh-CN" altLang="en-US" dirty="0"/>
              <a:t>顶点表</a:t>
            </a:r>
          </a:p>
          <a:p>
            <a:pPr marL="0" indent="0">
              <a:buNone/>
            </a:pPr>
            <a:r>
              <a:rPr lang="zh-CN" altLang="en-US" dirty="0"/>
              <a:t>	</a:t>
            </a:r>
            <a:r>
              <a:rPr lang="en-US" altLang="en-US" b="1" dirty="0" err="1">
                <a:solidFill>
                  <a:schemeClr val="accent6">
                    <a:lumMod val="75000"/>
                  </a:schemeClr>
                </a:solidFill>
              </a:rPr>
              <a:t>ENode</a:t>
            </a:r>
            <a:r>
              <a:rPr lang="en-US" altLang="en-US" dirty="0"/>
              <a:t>  </a:t>
            </a:r>
            <a:r>
              <a:rPr lang="en-US" altLang="en-US" dirty="0" err="1"/>
              <a:t>edgelist</a:t>
            </a:r>
            <a:r>
              <a:rPr lang="en-US" altLang="en-US" dirty="0"/>
              <a:t>[MAX_EDGE];  //</a:t>
            </a:r>
            <a:r>
              <a:rPr lang="zh-CN" altLang="en-US" dirty="0"/>
              <a:t>边表</a:t>
            </a:r>
          </a:p>
          <a:p>
            <a:pPr marL="0" indent="0">
              <a:buNone/>
            </a:pPr>
            <a:r>
              <a:rPr lang="en-US" altLang="en-US" dirty="0"/>
              <a:t>} </a:t>
            </a:r>
            <a:r>
              <a:rPr lang="en-US" altLang="en-US" b="1" dirty="0" err="1">
                <a:solidFill>
                  <a:srgbClr val="0000FF"/>
                </a:solidFill>
              </a:rPr>
              <a:t>EGraph</a:t>
            </a:r>
            <a:r>
              <a:rPr lang="en-US" altLang="en-US" dirty="0"/>
              <a:t>;    //</a:t>
            </a:r>
            <a:r>
              <a:rPr lang="zh-CN" altLang="en-US" dirty="0"/>
              <a:t>用</a:t>
            </a:r>
            <a:r>
              <a:rPr lang="zh-CN" altLang="en-US" b="1" dirty="0">
                <a:solidFill>
                  <a:srgbClr val="C00000"/>
                </a:solidFill>
              </a:rPr>
              <a:t>边表</a:t>
            </a:r>
            <a:r>
              <a:rPr lang="zh-CN" altLang="en-US" dirty="0"/>
              <a:t>存放图</a:t>
            </a:r>
            <a:endParaRPr lang="en-US" altLang="zh-CN" dirty="0"/>
          </a:p>
          <a:p>
            <a:pPr marL="0" indent="0">
              <a:buNone/>
            </a:pPr>
            <a:r>
              <a:rPr lang="en-US" altLang="en-US" dirty="0"/>
              <a:t>typedef struct </a:t>
            </a:r>
            <a:r>
              <a:rPr lang="en-US" altLang="en-US" dirty="0" err="1"/>
              <a:t>MSTEdge</a:t>
            </a:r>
            <a:r>
              <a:rPr lang="en-US" altLang="en-US" dirty="0"/>
              <a:t>{</a:t>
            </a:r>
          </a:p>
          <a:p>
            <a:pPr marL="0" indent="0">
              <a:buNone/>
            </a:pPr>
            <a:r>
              <a:rPr lang="en-US" altLang="en-US" dirty="0"/>
              <a:t>    </a:t>
            </a:r>
            <a:r>
              <a:rPr lang="zh-CN" altLang="en-US" dirty="0"/>
              <a:t>    </a:t>
            </a:r>
            <a:r>
              <a:rPr lang="en-US" altLang="en-US" dirty="0"/>
              <a:t>int vex1,vex2,weight; //</a:t>
            </a:r>
            <a:r>
              <a:rPr lang="zh-CN" altLang="en-US" dirty="0"/>
              <a:t>边所依附的两个顶点及权重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} </a:t>
            </a:r>
            <a:r>
              <a:rPr lang="en-US" altLang="en-US" b="1" dirty="0" err="1"/>
              <a:t>MSTEdge</a:t>
            </a:r>
            <a:r>
              <a:rPr lang="en-US" altLang="en-US" dirty="0"/>
              <a:t>; //</a:t>
            </a:r>
            <a:r>
              <a:rPr lang="zh-CN" altLang="en-US" dirty="0"/>
              <a:t>存放最小生成树</a:t>
            </a: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8791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算法实现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数据结构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26338" name="Rectangle 2"/>
          <p:cNvSpPr>
            <a:spLocks noGrp="1" noChangeArrowheads="1"/>
          </p:cNvSpPr>
          <p:nvPr>
            <p:ph idx="1"/>
          </p:nvPr>
        </p:nvSpPr>
        <p:spPr>
          <a:xfrm>
            <a:off x="323528" y="692696"/>
            <a:ext cx="8640960" cy="6165304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Kruskal算法实现的关键</a:t>
            </a:r>
            <a:r>
              <a:rPr lang="en-US" altLang="en-US" dirty="0" err="1">
                <a:ea typeface="宋体" panose="02010600030101010101" pitchFamily="2" charset="-122"/>
              </a:rPr>
              <a:t>是当一条边加入到MST</a:t>
            </a:r>
            <a:r>
              <a:rPr lang="zh-CN" altLang="en-US" dirty="0">
                <a:ea typeface="宋体" panose="02010600030101010101" pitchFamily="2" charset="-122"/>
              </a:rPr>
              <a:t>的边</a:t>
            </a:r>
            <a:r>
              <a:rPr lang="en-US" altLang="en-US" dirty="0" err="1">
                <a:ea typeface="宋体" panose="02010600030101010101" pitchFamily="2" charset="-122"/>
              </a:rPr>
              <a:t>集合</a:t>
            </a:r>
            <a:r>
              <a:rPr lang="en-US" altLang="en-US" b="1" dirty="0" err="1">
                <a:solidFill>
                  <a:srgbClr val="C00000"/>
                </a:solidFill>
                <a:ea typeface="宋体" panose="02010600030101010101" pitchFamily="2" charset="-122"/>
              </a:rPr>
              <a:t>TE</a:t>
            </a:r>
            <a:r>
              <a:rPr lang="en-US" altLang="en-US" dirty="0" err="1">
                <a:ea typeface="宋体" panose="02010600030101010101" pitchFamily="2" charset="-122"/>
              </a:rPr>
              <a:t>后，如何判断是否构成回路</a:t>
            </a:r>
            <a:r>
              <a:rPr lang="en-US" altLang="en-US" dirty="0">
                <a:ea typeface="宋体" panose="02010600030101010101" pitchFamily="2" charset="-122"/>
              </a:rPr>
              <a:t>?</a:t>
            </a:r>
          </a:p>
          <a:p>
            <a:r>
              <a:rPr lang="en-US" altLang="en-US" dirty="0" err="1">
                <a:ea typeface="宋体" panose="02010600030101010101" pitchFamily="2" charset="-122"/>
              </a:rPr>
              <a:t>简单的解决方法：定义一个一维数组</a:t>
            </a:r>
            <a:r>
              <a:rPr lang="en-US" altLang="en-US" b="1" dirty="0" err="1">
                <a:solidFill>
                  <a:srgbClr val="0000FF"/>
                </a:solidFill>
                <a:ea typeface="宋体" panose="02010600030101010101" pitchFamily="2" charset="-122"/>
              </a:rPr>
              <a:t>vSet</a:t>
            </a:r>
            <a:r>
              <a:rPr lang="en-US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[n]</a:t>
            </a:r>
            <a:r>
              <a:rPr lang="en-US" altLang="en-US" dirty="0">
                <a:ea typeface="宋体" panose="02010600030101010101" pitchFamily="2" charset="-122"/>
              </a:rPr>
              <a:t>，</a:t>
            </a:r>
            <a:r>
              <a:rPr lang="en-US" altLang="en-US" dirty="0" err="1">
                <a:ea typeface="宋体" panose="02010600030101010101" pitchFamily="2" charset="-122"/>
              </a:rPr>
              <a:t>存放图中</a:t>
            </a:r>
            <a:r>
              <a:rPr lang="en-US" altLang="en-US" dirty="0" err="1">
                <a:solidFill>
                  <a:srgbClr val="C00000"/>
                </a:solidFill>
                <a:ea typeface="宋体" panose="02010600030101010101" pitchFamily="2" charset="-122"/>
              </a:rPr>
              <a:t>每个顶点所在的连通分量的编号</a:t>
            </a:r>
            <a:endParaRPr lang="en-US" altLang="en-US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en-US" dirty="0">
                <a:ea typeface="宋体" panose="02010600030101010101" pitchFamily="2" charset="-122"/>
              </a:rPr>
              <a:t> </a:t>
            </a:r>
            <a:r>
              <a:rPr lang="en-US" altLang="en-US" sz="3000" dirty="0" err="1">
                <a:ea typeface="宋体" panose="02010600030101010101" pitchFamily="2" charset="-122"/>
              </a:rPr>
              <a:t>初值：vSet</a:t>
            </a:r>
            <a:r>
              <a:rPr lang="en-US" altLang="en-US" sz="3000" dirty="0">
                <a:ea typeface="宋体" panose="02010600030101010101" pitchFamily="2" charset="-122"/>
              </a:rPr>
              <a:t>[</a:t>
            </a:r>
            <a:r>
              <a:rPr lang="en-US" altLang="en-US" sz="3000" dirty="0" err="1">
                <a:ea typeface="宋体" panose="02010600030101010101" pitchFamily="2" charset="-122"/>
              </a:rPr>
              <a:t>i</a:t>
            </a:r>
            <a:r>
              <a:rPr lang="en-US" altLang="en-US" sz="3000" dirty="0">
                <a:ea typeface="宋体" panose="02010600030101010101" pitchFamily="2" charset="-122"/>
              </a:rPr>
              <a:t>]=</a:t>
            </a:r>
            <a:r>
              <a:rPr lang="en-US" altLang="en-US" sz="3000" dirty="0" err="1">
                <a:ea typeface="宋体" panose="02010600030101010101" pitchFamily="2" charset="-122"/>
              </a:rPr>
              <a:t>i，表示每个顶点各自组成一个连通分量，连通分量的编号简单地使用顶点在图中的位置</a:t>
            </a:r>
            <a:r>
              <a:rPr lang="en-US" altLang="en-US" sz="3000" dirty="0">
                <a:ea typeface="宋体" panose="02010600030101010101" pitchFamily="2" charset="-122"/>
              </a:rPr>
              <a:t>(</a:t>
            </a:r>
            <a:r>
              <a:rPr lang="en-US" altLang="en-US" sz="3000" dirty="0" err="1">
                <a:ea typeface="宋体" panose="02010600030101010101" pitchFamily="2" charset="-122"/>
              </a:rPr>
              <a:t>编号</a:t>
            </a:r>
            <a:r>
              <a:rPr lang="en-US" altLang="en-US" sz="3000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en-US" sz="3000" dirty="0" err="1">
                <a:solidFill>
                  <a:srgbClr val="C00000"/>
                </a:solidFill>
                <a:ea typeface="宋体" panose="02010600030101010101" pitchFamily="2" charset="-122"/>
              </a:rPr>
              <a:t>往</a:t>
            </a:r>
            <a:r>
              <a:rPr lang="en-US" altLang="zh-CN" sz="3000" dirty="0" err="1">
                <a:solidFill>
                  <a:srgbClr val="C00000"/>
                </a:solidFill>
                <a:ea typeface="宋体" panose="02010600030101010101" pitchFamily="2" charset="-122"/>
              </a:rPr>
              <a:t>TE</a:t>
            </a:r>
            <a:r>
              <a:rPr lang="en-US" altLang="en-US" sz="3000" dirty="0" err="1">
                <a:solidFill>
                  <a:srgbClr val="C00000"/>
                </a:solidFill>
                <a:ea typeface="宋体" panose="02010600030101010101" pitchFamily="2" charset="-122"/>
              </a:rPr>
              <a:t>中增加一条边</a:t>
            </a:r>
            <a:r>
              <a:rPr lang="en-US" altLang="en-US" sz="3000" dirty="0">
                <a:solidFill>
                  <a:srgbClr val="C00000"/>
                </a:solidFill>
                <a:ea typeface="宋体" panose="02010600030101010101" pitchFamily="2" charset="-122"/>
              </a:rPr>
              <a:t>(</a:t>
            </a:r>
            <a:r>
              <a:rPr lang="en-US" altLang="en-US" sz="3000" dirty="0" err="1">
                <a:solidFill>
                  <a:srgbClr val="C00000"/>
                </a:solidFill>
                <a:ea typeface="宋体" panose="02010600030101010101" pitchFamily="2" charset="-122"/>
              </a:rPr>
              <a:t>vi,vj</a:t>
            </a:r>
            <a:r>
              <a:rPr lang="en-US" altLang="en-US" sz="3000" dirty="0">
                <a:solidFill>
                  <a:srgbClr val="C00000"/>
                </a:solidFill>
                <a:ea typeface="宋体" panose="02010600030101010101" pitchFamily="2" charset="-122"/>
              </a:rPr>
              <a:t>)</a:t>
            </a:r>
            <a:r>
              <a:rPr lang="zh-CN" altLang="en-US" sz="3000" dirty="0">
                <a:solidFill>
                  <a:srgbClr val="C00000"/>
                </a:solidFill>
                <a:ea typeface="宋体" panose="02010600030101010101" pitchFamily="2" charset="-122"/>
              </a:rPr>
              <a:t>之前</a:t>
            </a:r>
            <a:r>
              <a:rPr lang="en-US" altLang="en-US" sz="3000" dirty="0">
                <a:solidFill>
                  <a:srgbClr val="C00000"/>
                </a:solidFill>
                <a:ea typeface="宋体" panose="02010600030101010101" pitchFamily="2" charset="-122"/>
              </a:rPr>
              <a:t>，</a:t>
            </a:r>
            <a:r>
              <a:rPr lang="en-US" altLang="en-US" sz="3000" dirty="0" err="1">
                <a:solidFill>
                  <a:srgbClr val="C00000"/>
                </a:solidFill>
                <a:ea typeface="宋体" panose="02010600030101010101" pitchFamily="2" charset="-122"/>
              </a:rPr>
              <a:t>先检查vSet</a:t>
            </a:r>
            <a:r>
              <a:rPr lang="en-US" altLang="en-US" sz="3000" dirty="0">
                <a:solidFill>
                  <a:srgbClr val="C00000"/>
                </a:solidFill>
                <a:ea typeface="宋体" panose="02010600030101010101" pitchFamily="2" charset="-122"/>
              </a:rPr>
              <a:t>[</a:t>
            </a:r>
            <a:r>
              <a:rPr lang="en-US" altLang="en-US" sz="3000" dirty="0" err="1">
                <a:solidFill>
                  <a:srgbClr val="C00000"/>
                </a:solidFill>
                <a:ea typeface="宋体" panose="02010600030101010101" pitchFamily="2" charset="-122"/>
              </a:rPr>
              <a:t>i</a:t>
            </a:r>
            <a:r>
              <a:rPr lang="en-US" altLang="en-US" sz="3000" dirty="0">
                <a:solidFill>
                  <a:srgbClr val="C00000"/>
                </a:solidFill>
                <a:ea typeface="宋体" panose="02010600030101010101" pitchFamily="2" charset="-122"/>
              </a:rPr>
              <a:t>]</a:t>
            </a:r>
            <a:r>
              <a:rPr lang="en-US" altLang="en-US" sz="3000" dirty="0" err="1">
                <a:solidFill>
                  <a:srgbClr val="C00000"/>
                </a:solidFill>
                <a:ea typeface="宋体" panose="02010600030101010101" pitchFamily="2" charset="-122"/>
              </a:rPr>
              <a:t>和vSet</a:t>
            </a:r>
            <a:r>
              <a:rPr lang="en-US" altLang="en-US" sz="3000" dirty="0">
                <a:solidFill>
                  <a:srgbClr val="C00000"/>
                </a:solidFill>
                <a:ea typeface="宋体" panose="02010600030101010101" pitchFamily="2" charset="-122"/>
              </a:rPr>
              <a:t>[j]值</a:t>
            </a:r>
            <a:r>
              <a:rPr lang="en-US" altLang="en-US" sz="3000" dirty="0">
                <a:ea typeface="宋体" panose="02010600030101010101" pitchFamily="2" charset="-122"/>
              </a:rPr>
              <a:t>：</a:t>
            </a:r>
          </a:p>
          <a:p>
            <a:pPr lvl="2"/>
            <a:r>
              <a:rPr lang="en-US" altLang="en-US" sz="3000" dirty="0" err="1">
                <a:ea typeface="宋体" panose="02010600030101010101" pitchFamily="2" charset="-122"/>
              </a:rPr>
              <a:t>若</a:t>
            </a:r>
            <a:r>
              <a:rPr lang="en-US" altLang="en-US" sz="3000" b="1" dirty="0" err="1">
                <a:solidFill>
                  <a:srgbClr val="0000FF"/>
                </a:solidFill>
                <a:ea typeface="宋体" panose="02010600030101010101" pitchFamily="2" charset="-122"/>
              </a:rPr>
              <a:t>vSet</a:t>
            </a:r>
            <a:r>
              <a:rPr lang="en-US" altLang="en-US" sz="3000" b="1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en-US" sz="3000" b="1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en-US" sz="3000" b="1" dirty="0">
                <a:solidFill>
                  <a:srgbClr val="0000FF"/>
                </a:solidFill>
                <a:ea typeface="宋体" panose="02010600030101010101" pitchFamily="2" charset="-122"/>
              </a:rPr>
              <a:t>]=</a:t>
            </a:r>
            <a:r>
              <a:rPr lang="en-US" altLang="en-US" sz="3000" b="1" dirty="0" err="1">
                <a:solidFill>
                  <a:srgbClr val="0000FF"/>
                </a:solidFill>
                <a:ea typeface="宋体" panose="02010600030101010101" pitchFamily="2" charset="-122"/>
              </a:rPr>
              <a:t>vSet</a:t>
            </a:r>
            <a:r>
              <a:rPr lang="en-US" altLang="en-US" sz="3000" b="1" dirty="0">
                <a:solidFill>
                  <a:srgbClr val="0000FF"/>
                </a:solidFill>
                <a:ea typeface="宋体" panose="02010600030101010101" pitchFamily="2" charset="-122"/>
              </a:rPr>
              <a:t>[j]</a:t>
            </a:r>
            <a:r>
              <a:rPr lang="zh-CN" altLang="en-US" sz="3000" dirty="0">
                <a:ea typeface="宋体" panose="02010600030101010101" pitchFamily="2" charset="-122"/>
              </a:rPr>
              <a:t>，则</a:t>
            </a:r>
            <a:r>
              <a:rPr lang="en-US" altLang="en-US" sz="3000" dirty="0" err="1">
                <a:ea typeface="宋体" panose="02010600030101010101" pitchFamily="2" charset="-122"/>
              </a:rPr>
              <a:t>表明vi和vj处在</a:t>
            </a:r>
            <a:r>
              <a:rPr lang="en-US" altLang="en-US" sz="3000" b="1" dirty="0" err="1">
                <a:solidFill>
                  <a:srgbClr val="0000FF"/>
                </a:solidFill>
                <a:ea typeface="宋体" panose="02010600030101010101" pitchFamily="2" charset="-122"/>
              </a:rPr>
              <a:t>同一个连通分量</a:t>
            </a:r>
            <a:r>
              <a:rPr lang="en-US" altLang="en-US" sz="3000" dirty="0" err="1">
                <a:ea typeface="宋体" panose="02010600030101010101" pitchFamily="2" charset="-122"/>
              </a:rPr>
              <a:t>中，</a:t>
            </a:r>
            <a:r>
              <a:rPr lang="en-US" altLang="en-US" sz="3000" b="1" dirty="0" err="1">
                <a:solidFill>
                  <a:srgbClr val="0000FF"/>
                </a:solidFill>
                <a:ea typeface="宋体" panose="02010600030101010101" pitchFamily="2" charset="-122"/>
              </a:rPr>
              <a:t>加入此边会形成回路</a:t>
            </a:r>
            <a:endParaRPr lang="en-US" altLang="en-US" sz="3000" b="1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en-US" sz="3000" dirty="0">
                <a:ea typeface="宋体" panose="02010600030101010101" pitchFamily="2" charset="-122"/>
              </a:rPr>
              <a:t> </a:t>
            </a:r>
            <a:r>
              <a:rPr lang="en-US" altLang="en-US" sz="3000" dirty="0" err="1">
                <a:ea typeface="宋体" panose="02010600030101010101" pitchFamily="2" charset="-122"/>
              </a:rPr>
              <a:t>若</a:t>
            </a:r>
            <a:r>
              <a:rPr lang="en-US" altLang="en-US" sz="3000" b="1" dirty="0" err="1">
                <a:solidFill>
                  <a:srgbClr val="0000FF"/>
                </a:solidFill>
                <a:ea typeface="宋体" panose="02010600030101010101" pitchFamily="2" charset="-122"/>
              </a:rPr>
              <a:t>vSet</a:t>
            </a:r>
            <a:r>
              <a:rPr lang="en-US" altLang="en-US" sz="3000" b="1" dirty="0">
                <a:solidFill>
                  <a:srgbClr val="0000FF"/>
                </a:solidFill>
                <a:ea typeface="宋体" panose="02010600030101010101" pitchFamily="2" charset="-122"/>
              </a:rPr>
              <a:t>[</a:t>
            </a:r>
            <a:r>
              <a:rPr lang="en-US" altLang="en-US" sz="3000" b="1" dirty="0" err="1">
                <a:solidFill>
                  <a:srgbClr val="0000FF"/>
                </a:solidFill>
                <a:ea typeface="宋体" panose="02010600030101010101" pitchFamily="2" charset="-122"/>
              </a:rPr>
              <a:t>i</a:t>
            </a:r>
            <a:r>
              <a:rPr lang="en-US" altLang="en-US" sz="3000" b="1" dirty="0">
                <a:solidFill>
                  <a:srgbClr val="0000FF"/>
                </a:solidFill>
                <a:ea typeface="宋体" panose="02010600030101010101" pitchFamily="2" charset="-122"/>
              </a:rPr>
              <a:t>]≠</a:t>
            </a:r>
            <a:r>
              <a:rPr lang="en-US" altLang="en-US" sz="3000" b="1" dirty="0" err="1">
                <a:solidFill>
                  <a:srgbClr val="0000FF"/>
                </a:solidFill>
                <a:ea typeface="宋体" panose="02010600030101010101" pitchFamily="2" charset="-122"/>
              </a:rPr>
              <a:t>vSet</a:t>
            </a:r>
            <a:r>
              <a:rPr lang="en-US" altLang="en-US" sz="3000" b="1" dirty="0">
                <a:solidFill>
                  <a:srgbClr val="0000FF"/>
                </a:solidFill>
                <a:ea typeface="宋体" panose="02010600030101010101" pitchFamily="2" charset="-122"/>
              </a:rPr>
              <a:t>[j]</a:t>
            </a:r>
            <a:r>
              <a:rPr lang="en-US" altLang="en-US" sz="3000" dirty="0">
                <a:solidFill>
                  <a:srgbClr val="0000FF"/>
                </a:solidFill>
                <a:ea typeface="宋体" panose="02010600030101010101" pitchFamily="2" charset="-122"/>
              </a:rPr>
              <a:t>，</a:t>
            </a:r>
            <a:r>
              <a:rPr lang="en-US" altLang="en-US" sz="3000" dirty="0" err="1">
                <a:ea typeface="宋体" panose="02010600030101010101" pitchFamily="2" charset="-122"/>
              </a:rPr>
              <a:t>则</a:t>
            </a:r>
            <a:r>
              <a:rPr lang="en-US" altLang="en-US" sz="3000" b="1" dirty="0" err="1">
                <a:solidFill>
                  <a:srgbClr val="0000FF"/>
                </a:solidFill>
                <a:ea typeface="宋体" panose="02010600030101010101" pitchFamily="2" charset="-122"/>
              </a:rPr>
              <a:t>加入此边不会形成回路</a:t>
            </a:r>
            <a:r>
              <a:rPr lang="en-US" altLang="en-US" sz="3000" dirty="0">
                <a:ea typeface="宋体" panose="02010600030101010101" pitchFamily="2" charset="-122"/>
              </a:rPr>
              <a:t>，</a:t>
            </a:r>
            <a:r>
              <a:rPr lang="zh-CN" altLang="en-US" sz="3000" dirty="0">
                <a:ea typeface="宋体" panose="02010600030101010101" pitchFamily="2" charset="-122"/>
              </a:rPr>
              <a:t>故</a:t>
            </a:r>
            <a:r>
              <a:rPr lang="en-US" altLang="en-US" sz="3000" dirty="0" err="1">
                <a:ea typeface="宋体" panose="02010600030101010101" pitchFamily="2" charset="-122"/>
              </a:rPr>
              <a:t>将此边加入到生成树的边集中</a:t>
            </a:r>
            <a:endParaRPr lang="en-US" altLang="en-US" sz="3000" dirty="0">
              <a:ea typeface="宋体" panose="02010600030101010101" pitchFamily="2" charset="-122"/>
            </a:endParaRPr>
          </a:p>
          <a:p>
            <a:pPr lvl="2"/>
            <a:r>
              <a:rPr lang="zh-CN" altLang="en-US" sz="3000" b="1" dirty="0">
                <a:solidFill>
                  <a:srgbClr val="0000FF"/>
                </a:solidFill>
                <a:ea typeface="宋体" panose="02010600030101010101" pitchFamily="2" charset="-122"/>
              </a:rPr>
              <a:t>加入一条新边后，将两个不同的连通分量合并</a:t>
            </a:r>
            <a:r>
              <a:rPr lang="zh-CN" altLang="en-US" sz="3000" dirty="0">
                <a:ea typeface="宋体" panose="02010600030101010101" pitchFamily="2" charset="-122"/>
              </a:rPr>
              <a:t>：将一个连通分量的编号换成另一个连通分量的编号</a:t>
            </a: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12005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039AA4D-3FD7-4C94-9DA1-A5658531D24A}"/>
              </a:ext>
            </a:extLst>
          </p:cNvPr>
          <p:cNvSpPr/>
          <p:nvPr/>
        </p:nvSpPr>
        <p:spPr>
          <a:xfrm>
            <a:off x="-9525" y="1556793"/>
            <a:ext cx="9153525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宋体" panose="02010600030101010101" pitchFamily="2" charset="-122"/>
              </a:rPr>
              <a:t>求最小生成树的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Kruskal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算法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9046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en-US" dirty="0" err="1">
                <a:ea typeface="宋体" panose="02010600030101010101" pitchFamily="2" charset="-122"/>
              </a:rPr>
              <a:t>MSTEdge</a:t>
            </a:r>
            <a:r>
              <a:rPr lang="en-US" altLang="en-US" dirty="0">
                <a:ea typeface="宋体" panose="02010600030101010101" pitchFamily="2" charset="-122"/>
              </a:rPr>
              <a:t> *</a:t>
            </a:r>
            <a:r>
              <a:rPr lang="en-US" altLang="en-US" b="1" dirty="0">
                <a:solidFill>
                  <a:srgbClr val="0000FF"/>
                </a:solidFill>
                <a:ea typeface="宋体" panose="02010600030101010101" pitchFamily="2" charset="-122"/>
              </a:rPr>
              <a:t>Kruskal</a:t>
            </a:r>
            <a:r>
              <a:rPr lang="en-US" altLang="en-US" dirty="0">
                <a:ea typeface="宋体" panose="02010600030101010101" pitchFamily="2" charset="-122"/>
              </a:rPr>
              <a:t> (</a:t>
            </a:r>
            <a:r>
              <a:rPr lang="en-US" altLang="en-US" dirty="0" err="1">
                <a:ea typeface="宋体" panose="02010600030101010101" pitchFamily="2" charset="-122"/>
              </a:rPr>
              <a:t>EGraph</a:t>
            </a:r>
            <a:r>
              <a:rPr lang="en-US" altLang="en-US" dirty="0">
                <a:ea typeface="宋体" panose="02010600030101010101" pitchFamily="2" charset="-122"/>
              </a:rPr>
              <a:t> *g) </a:t>
            </a:r>
            <a:r>
              <a:rPr lang="en-US" altLang="zh-CN" b="1" dirty="0">
                <a:solidFill>
                  <a:srgbClr val="0000FF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int i,j,k,s1,s2;</a:t>
            </a:r>
          </a:p>
          <a:p>
            <a:pPr marL="0" indent="0"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MSTEdge</a:t>
            </a:r>
            <a:r>
              <a:rPr lang="en-US" altLang="zh-CN" dirty="0">
                <a:ea typeface="宋体" panose="02010600030101010101" pitchFamily="2" charset="-122"/>
              </a:rPr>
              <a:t> *TE; </a:t>
            </a:r>
          </a:p>
          <a:p>
            <a:pPr marL="0" indent="0">
              <a:buNone/>
            </a:pPr>
            <a:r>
              <a:rPr lang="en-US" altLang="zh-CN" dirty="0"/>
              <a:t>TE=(</a:t>
            </a:r>
            <a:r>
              <a:rPr lang="en-US" altLang="zh-CN" dirty="0" err="1"/>
              <a:t>MSTEdge</a:t>
            </a:r>
            <a:r>
              <a:rPr lang="en-US" altLang="zh-CN" dirty="0"/>
              <a:t> *)malloc(g-&gt;</a:t>
            </a:r>
            <a:r>
              <a:rPr lang="en-US" altLang="zh-CN" dirty="0" err="1"/>
              <a:t>vexnum</a:t>
            </a:r>
            <a:r>
              <a:rPr lang="en-US" altLang="zh-CN" dirty="0"/>
              <a:t>*</a:t>
            </a:r>
            <a:r>
              <a:rPr lang="en-US" altLang="zh-CN" dirty="0" err="1"/>
              <a:t>sizeof</a:t>
            </a:r>
            <a:r>
              <a:rPr lang="en-US" altLang="zh-CN" dirty="0"/>
              <a:t>(</a:t>
            </a:r>
            <a:r>
              <a:rPr lang="en-US" altLang="zh-CN" dirty="0" err="1"/>
              <a:t>MSTEdge</a:t>
            </a:r>
            <a:r>
              <a:rPr lang="en-US" altLang="zh-CN" dirty="0"/>
              <a:t>));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int *</a:t>
            </a:r>
            <a:r>
              <a:rPr lang="en-US" altLang="zh-CN" dirty="0" err="1">
                <a:ea typeface="宋体" panose="02010600030101010101" pitchFamily="2" charset="-122"/>
              </a:rPr>
              <a:t>vSet</a:t>
            </a:r>
            <a:r>
              <a:rPr lang="en-US" altLang="zh-CN" dirty="0">
                <a:ea typeface="宋体" panose="02010600030101010101" pitchFamily="2" charset="-122"/>
              </a:rPr>
              <a:t>;//</a:t>
            </a:r>
            <a:r>
              <a:rPr lang="en-US" altLang="en-US" dirty="0">
                <a:ea typeface="宋体" panose="02010600030101010101" pitchFamily="2" charset="-122"/>
              </a:rPr>
              <a:t> </a:t>
            </a:r>
            <a:r>
              <a:rPr lang="en-US" altLang="en-US" dirty="0" err="1">
                <a:ea typeface="宋体" panose="02010600030101010101" pitchFamily="2" charset="-122"/>
              </a:rPr>
              <a:t>存放图中每个顶点所在的连通分量的编号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vSet</a:t>
            </a:r>
            <a:r>
              <a:rPr lang="en-US" altLang="zh-CN" dirty="0">
                <a:ea typeface="宋体" panose="02010600030101010101" pitchFamily="2" charset="-122"/>
              </a:rPr>
              <a:t>=(int *)malloc(g-&gt;</a:t>
            </a:r>
            <a:r>
              <a:rPr lang="en-US" altLang="zh-CN" dirty="0" err="1">
                <a:ea typeface="宋体" panose="02010600030101010101" pitchFamily="2" charset="-122"/>
              </a:rPr>
              <a:t>vexnum</a:t>
            </a:r>
            <a:r>
              <a:rPr lang="en-US" altLang="zh-CN" dirty="0">
                <a:ea typeface="宋体" panose="02010600030101010101" pitchFamily="2" charset="-122"/>
              </a:rPr>
              <a:t>*</a:t>
            </a:r>
            <a:r>
              <a:rPr lang="en-US" altLang="zh-CN" dirty="0" err="1">
                <a:ea typeface="宋体" panose="02010600030101010101" pitchFamily="2" charset="-122"/>
              </a:rPr>
              <a:t>sizeof</a:t>
            </a:r>
            <a:r>
              <a:rPr lang="en-US" altLang="zh-CN" dirty="0">
                <a:ea typeface="宋体" panose="02010600030101010101" pitchFamily="2" charset="-122"/>
              </a:rPr>
              <a:t>(int));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for(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=0;i&lt;g-&gt;</a:t>
            </a:r>
            <a:r>
              <a:rPr lang="en-US" altLang="zh-CN" dirty="0" err="1">
                <a:ea typeface="宋体" panose="02010600030101010101" pitchFamily="2" charset="-122"/>
              </a:rPr>
              <a:t>vexnum;i</a:t>
            </a:r>
            <a:r>
              <a:rPr lang="en-US" altLang="zh-CN" dirty="0">
                <a:ea typeface="宋体" panose="02010600030101010101" pitchFamily="2" charset="-122"/>
              </a:rPr>
              <a:t>++) </a:t>
            </a:r>
            <a:r>
              <a:rPr lang="en-US" altLang="zh-CN" dirty="0" err="1">
                <a:ea typeface="宋体" panose="02010600030101010101" pitchFamily="2" charset="-122"/>
              </a:rPr>
              <a:t>vSet</a:t>
            </a:r>
            <a:r>
              <a:rPr lang="en-US" altLang="zh-CN" dirty="0">
                <a:ea typeface="宋体" panose="02010600030101010101" pitchFamily="2" charset="-122"/>
              </a:rPr>
              <a:t>[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]=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;//</a:t>
            </a:r>
            <a:r>
              <a:rPr lang="zh-CN" altLang="en-US" dirty="0">
                <a:ea typeface="宋体" panose="02010600030101010101" pitchFamily="2" charset="-122"/>
              </a:rPr>
              <a:t>初始化数组</a:t>
            </a:r>
            <a:r>
              <a:rPr lang="en-US" altLang="zh-CN" dirty="0" err="1">
                <a:ea typeface="宋体" panose="02010600030101010101" pitchFamily="2" charset="-122"/>
              </a:rPr>
              <a:t>vSet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//</a:t>
            </a:r>
            <a:r>
              <a:rPr lang="zh-CN" altLang="en-US" dirty="0">
                <a:ea typeface="宋体" panose="02010600030101010101" pitchFamily="2" charset="-122"/>
              </a:rPr>
              <a:t>对边按权值从小到大排序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BubbleSort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(g-&gt;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edgelist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, g-&gt;</a:t>
            </a:r>
            <a:r>
              <a:rPr lang="en-US" altLang="zh-CN" dirty="0" err="1">
                <a:solidFill>
                  <a:srgbClr val="0000FF"/>
                </a:solidFill>
                <a:ea typeface="宋体" panose="02010600030101010101" pitchFamily="2" charset="-122"/>
              </a:rPr>
              <a:t>edgenum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)</a:t>
            </a:r>
            <a:r>
              <a:rPr lang="en-US" altLang="zh-CN" dirty="0">
                <a:ea typeface="宋体" panose="02010600030101010101" pitchFamily="2" charset="-122"/>
              </a:rPr>
              <a:t>;</a:t>
            </a:r>
          </a:p>
          <a:p>
            <a:pPr marL="0" indent="0">
              <a:buNone/>
            </a:pP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=0; j=0;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while(</a:t>
            </a:r>
            <a:r>
              <a:rPr lang="en-US" altLang="zh-CN" dirty="0" err="1">
                <a:ea typeface="宋体" panose="02010600030101010101" pitchFamily="2" charset="-122"/>
              </a:rPr>
              <a:t>i</a:t>
            </a:r>
            <a:r>
              <a:rPr lang="en-US" altLang="zh-CN" dirty="0">
                <a:ea typeface="宋体" panose="02010600030101010101" pitchFamily="2" charset="-122"/>
              </a:rPr>
              <a:t>&lt;g-&gt;</a:t>
            </a:r>
            <a:r>
              <a:rPr lang="en-US" altLang="zh-CN" dirty="0" err="1">
                <a:ea typeface="宋体" panose="02010600030101010101" pitchFamily="2" charset="-122"/>
              </a:rPr>
              <a:t>vexnum</a:t>
            </a:r>
            <a:r>
              <a:rPr lang="en-US" altLang="zh-CN" dirty="0">
                <a:ea typeface="宋体" panose="02010600030101010101" pitchFamily="2" charset="-122"/>
              </a:rPr>
              <a:t> &amp;&amp; j&lt;g-&gt;</a:t>
            </a:r>
            <a:r>
              <a:rPr lang="en-US" altLang="zh-CN" dirty="0" err="1">
                <a:ea typeface="宋体" panose="02010600030101010101" pitchFamily="2" charset="-122"/>
              </a:rPr>
              <a:t>edgenum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en-US" altLang="zh-CN" b="1" dirty="0">
                <a:solidFill>
                  <a:srgbClr val="C00000"/>
                </a:solidFill>
                <a:ea typeface="宋体" panose="02010600030101010101" pitchFamily="2" charset="-122"/>
              </a:rPr>
              <a:t>{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s1=</a:t>
            </a:r>
            <a:r>
              <a:rPr lang="en-US" altLang="zh-CN" dirty="0" err="1">
                <a:ea typeface="宋体" panose="02010600030101010101" pitchFamily="2" charset="-122"/>
              </a:rPr>
              <a:t>vSet</a:t>
            </a:r>
            <a:r>
              <a:rPr lang="en-US" altLang="zh-CN" dirty="0">
                <a:ea typeface="宋体" panose="02010600030101010101" pitchFamily="2" charset="-122"/>
              </a:rPr>
              <a:t>[g-&gt;</a:t>
            </a:r>
            <a:r>
              <a:rPr lang="en-US" altLang="zh-CN" dirty="0" err="1">
                <a:ea typeface="宋体" panose="02010600030101010101" pitchFamily="2" charset="-122"/>
              </a:rPr>
              <a:t>edgelist</a:t>
            </a:r>
            <a:r>
              <a:rPr lang="en-US" altLang="zh-CN" dirty="0">
                <a:ea typeface="宋体" panose="02010600030101010101" pitchFamily="2" charset="-122"/>
              </a:rPr>
              <a:t>[j].</a:t>
            </a:r>
            <a:r>
              <a:rPr lang="en-US" altLang="zh-CN" dirty="0" err="1">
                <a:ea typeface="宋体" panose="02010600030101010101" pitchFamily="2" charset="-122"/>
              </a:rPr>
              <a:t>ivex</a:t>
            </a:r>
            <a:r>
              <a:rPr lang="en-US" altLang="zh-CN" dirty="0">
                <a:ea typeface="宋体" panose="02010600030101010101" pitchFamily="2" charset="-122"/>
              </a:rPr>
              <a:t>];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s2=</a:t>
            </a:r>
            <a:r>
              <a:rPr lang="en-US" altLang="zh-CN" dirty="0" err="1">
                <a:ea typeface="宋体" panose="02010600030101010101" pitchFamily="2" charset="-122"/>
              </a:rPr>
              <a:t>vSet</a:t>
            </a:r>
            <a:r>
              <a:rPr lang="en-US" altLang="zh-CN" dirty="0">
                <a:ea typeface="宋体" panose="02010600030101010101" pitchFamily="2" charset="-122"/>
              </a:rPr>
              <a:t>[g-&gt;</a:t>
            </a:r>
            <a:r>
              <a:rPr lang="en-US" altLang="zh-CN" dirty="0" err="1">
                <a:ea typeface="宋体" panose="02010600030101010101" pitchFamily="2" charset="-122"/>
              </a:rPr>
              <a:t>edgelist</a:t>
            </a:r>
            <a:r>
              <a:rPr lang="en-US" altLang="zh-CN" dirty="0">
                <a:ea typeface="宋体" panose="02010600030101010101" pitchFamily="2" charset="-122"/>
              </a:rPr>
              <a:t>[j].</a:t>
            </a:r>
            <a:r>
              <a:rPr lang="en-US" altLang="zh-CN" dirty="0" err="1">
                <a:ea typeface="宋体" panose="02010600030101010101" pitchFamily="2" charset="-122"/>
              </a:rPr>
              <a:t>jvex</a:t>
            </a:r>
            <a:r>
              <a:rPr lang="en-US" altLang="zh-CN" dirty="0">
                <a:ea typeface="宋体" panose="02010600030101010101" pitchFamily="2" charset="-122"/>
              </a:rPr>
              <a:t>];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//</a:t>
            </a:r>
            <a:r>
              <a:rPr lang="zh-CN" altLang="en-US" dirty="0">
                <a:ea typeface="宋体" panose="02010600030101010101" pitchFamily="2" charset="-122"/>
              </a:rPr>
              <a:t>若边的两个顶点的连通分量编号不同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    //</a:t>
            </a:r>
            <a:r>
              <a:rPr lang="zh-CN" altLang="en-US" dirty="0">
                <a:ea typeface="宋体" panose="02010600030101010101" pitchFamily="2" charset="-122"/>
              </a:rPr>
              <a:t>则将该边加入到</a:t>
            </a:r>
            <a:r>
              <a:rPr lang="en-US" altLang="zh-CN" dirty="0">
                <a:ea typeface="宋体" panose="02010600030101010101" pitchFamily="2" charset="-122"/>
              </a:rPr>
              <a:t>TE</a:t>
            </a:r>
            <a:r>
              <a:rPr lang="zh-CN" altLang="en-US" dirty="0">
                <a:ea typeface="宋体" panose="02010600030101010101" pitchFamily="2" charset="-122"/>
              </a:rPr>
              <a:t>中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145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B1E2CA3-2978-47A4-AC3F-1CBFCB86F517}"/>
              </a:ext>
            </a:extLst>
          </p:cNvPr>
          <p:cNvSpPr/>
          <p:nvPr/>
        </p:nvSpPr>
        <p:spPr>
          <a:xfrm>
            <a:off x="0" y="2924944"/>
            <a:ext cx="9144001" cy="936104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求最小生成树的</a:t>
            </a:r>
            <a:r>
              <a:rPr lang="en-US" altLang="en-US"/>
              <a:t>Kruskal</a:t>
            </a:r>
            <a:r>
              <a:rPr lang="zh-CN" altLang="en-US"/>
              <a:t>算法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en-US"/>
              <a:t>	if(</a:t>
            </a:r>
            <a:r>
              <a:rPr lang="en-US" altLang="en-US">
                <a:solidFill>
                  <a:srgbClr val="0000FF"/>
                </a:solidFill>
              </a:rPr>
              <a:t>s1!=s2</a:t>
            </a:r>
            <a:r>
              <a:rPr lang="en-US" altLang="en-US"/>
              <a:t>) </a:t>
            </a:r>
            <a:r>
              <a:rPr lang="en-US" altLang="en-US" b="1">
                <a:solidFill>
                  <a:srgbClr val="7010FC"/>
                </a:solidFill>
              </a:rPr>
              <a:t>{</a:t>
            </a:r>
            <a:r>
              <a:rPr lang="en-US" altLang="zh-CN" b="1">
                <a:solidFill>
                  <a:srgbClr val="7010FC"/>
                </a:solidFill>
              </a:rPr>
              <a:t>//</a:t>
            </a:r>
            <a:r>
              <a:rPr lang="zh-CN" altLang="en-US" b="1">
                <a:solidFill>
                  <a:srgbClr val="7010FC"/>
                </a:solidFill>
              </a:rPr>
              <a:t>则将该边加入到</a:t>
            </a:r>
            <a:r>
              <a:rPr lang="en-US" altLang="zh-CN" b="1">
                <a:solidFill>
                  <a:srgbClr val="7010FC"/>
                </a:solidFill>
              </a:rPr>
              <a:t>TE</a:t>
            </a:r>
            <a:r>
              <a:rPr lang="zh-CN" altLang="en-US" b="1">
                <a:solidFill>
                  <a:srgbClr val="7010FC"/>
                </a:solidFill>
              </a:rPr>
              <a:t>中</a:t>
            </a:r>
          </a:p>
          <a:p>
            <a:pPr marL="0" indent="0">
              <a:buNone/>
            </a:pPr>
            <a:r>
              <a:rPr lang="en-US" altLang="en-US"/>
              <a:t>        </a:t>
            </a:r>
            <a:r>
              <a:rPr lang="en-US" altLang="en-US" dirty="0"/>
              <a:t>		TE[</a:t>
            </a:r>
            <a:r>
              <a:rPr lang="en-US" altLang="en-US" dirty="0" err="1"/>
              <a:t>i</a:t>
            </a:r>
            <a:r>
              <a:rPr lang="en-US" altLang="en-US" dirty="0"/>
              <a:t>].vex1=g-&gt;</a:t>
            </a:r>
            <a:r>
              <a:rPr lang="en-US" altLang="en-US" dirty="0" err="1"/>
              <a:t>edgelist</a:t>
            </a:r>
            <a:r>
              <a:rPr lang="en-US" altLang="en-US" dirty="0"/>
              <a:t>[j].</a:t>
            </a:r>
            <a:r>
              <a:rPr lang="en-US" altLang="en-US" dirty="0" err="1"/>
              <a:t>ivex</a:t>
            </a:r>
            <a:r>
              <a:rPr lang="en-US" altLang="en-US" dirty="0"/>
              <a:t>;</a:t>
            </a:r>
          </a:p>
          <a:p>
            <a:pPr marL="0" indent="0">
              <a:buNone/>
            </a:pPr>
            <a:r>
              <a:rPr lang="en-US" altLang="en-US" dirty="0"/>
              <a:t>        		TE[</a:t>
            </a:r>
            <a:r>
              <a:rPr lang="en-US" altLang="en-US" dirty="0" err="1"/>
              <a:t>i</a:t>
            </a:r>
            <a:r>
              <a:rPr lang="en-US" altLang="en-US" dirty="0"/>
              <a:t>].vex2=g-&gt;</a:t>
            </a:r>
            <a:r>
              <a:rPr lang="en-US" altLang="en-US" dirty="0" err="1"/>
              <a:t>edgelist</a:t>
            </a:r>
            <a:r>
              <a:rPr lang="en-US" altLang="en-US" dirty="0"/>
              <a:t>[j].</a:t>
            </a:r>
            <a:r>
              <a:rPr lang="en-US" altLang="en-US" dirty="0" err="1"/>
              <a:t>jvex</a:t>
            </a:r>
            <a:r>
              <a:rPr lang="en-US" altLang="en-US" dirty="0"/>
              <a:t>;</a:t>
            </a:r>
          </a:p>
          <a:p>
            <a:pPr marL="0" indent="0">
              <a:buNone/>
            </a:pPr>
            <a:r>
              <a:rPr lang="en-US" altLang="en-US" dirty="0"/>
              <a:t>	           TE[</a:t>
            </a:r>
            <a:r>
              <a:rPr lang="en-US" altLang="en-US" dirty="0" err="1"/>
              <a:t>i</a:t>
            </a:r>
            <a:r>
              <a:rPr lang="en-US" altLang="en-US" dirty="0"/>
              <a:t>].weight=g-&gt;</a:t>
            </a:r>
            <a:r>
              <a:rPr lang="en-US" altLang="en-US" dirty="0" err="1"/>
              <a:t>edgelist</a:t>
            </a:r>
            <a:r>
              <a:rPr lang="en-US" altLang="en-US" dirty="0"/>
              <a:t>[j].weight;</a:t>
            </a:r>
          </a:p>
          <a:p>
            <a:pPr marL="0" indent="0">
              <a:buNone/>
            </a:pPr>
            <a:r>
              <a:rPr lang="en-US" altLang="en-US" dirty="0"/>
              <a:t>        		</a:t>
            </a:r>
            <a:r>
              <a:rPr lang="en-US" altLang="en-US" err="1"/>
              <a:t>i</a:t>
            </a:r>
            <a:r>
              <a:rPr lang="en-US" altLang="en-US"/>
              <a:t>++; //</a:t>
            </a:r>
            <a:r>
              <a:rPr lang="zh-CN" altLang="en-US"/>
              <a:t>顶点数加</a:t>
            </a:r>
            <a:r>
              <a:rPr lang="en-US" altLang="zh-CN"/>
              <a:t>1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rgbClr val="FF0000"/>
                </a:solidFill>
              </a:rPr>
              <a:t>for(k=0;k&lt;g-&gt;</a:t>
            </a:r>
            <a:r>
              <a:rPr lang="en-US" altLang="en-US" dirty="0" err="1">
                <a:solidFill>
                  <a:srgbClr val="FF0000"/>
                </a:solidFill>
              </a:rPr>
              <a:t>vexnum;k</a:t>
            </a:r>
            <a:r>
              <a:rPr lang="en-US" altLang="en-US" dirty="0">
                <a:solidFill>
                  <a:srgbClr val="FF0000"/>
                </a:solidFill>
              </a:rPr>
              <a:t>++)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FF0000"/>
                </a:solidFill>
              </a:rPr>
              <a:t>		           if(</a:t>
            </a:r>
            <a:r>
              <a:rPr lang="en-US" altLang="en-US" dirty="0" err="1">
                <a:solidFill>
                  <a:srgbClr val="FF0000"/>
                </a:solidFill>
              </a:rPr>
              <a:t>vSet</a:t>
            </a:r>
            <a:r>
              <a:rPr lang="en-US" altLang="en-US" dirty="0">
                <a:solidFill>
                  <a:srgbClr val="FF0000"/>
                </a:solidFill>
              </a:rPr>
              <a:t>[k]==s2) </a:t>
            </a:r>
            <a:r>
              <a:rPr lang="en-US" altLang="en-US" dirty="0" err="1">
                <a:solidFill>
                  <a:srgbClr val="FF0000"/>
                </a:solidFill>
              </a:rPr>
              <a:t>vSet</a:t>
            </a:r>
            <a:r>
              <a:rPr lang="en-US" altLang="en-US" dirty="0">
                <a:solidFill>
                  <a:srgbClr val="FF0000"/>
                </a:solidFill>
              </a:rPr>
              <a:t>[k]=s1;</a:t>
            </a:r>
          </a:p>
          <a:p>
            <a:pPr marL="0" indent="0">
              <a:buNone/>
            </a:pPr>
            <a:r>
              <a:rPr lang="en-US" altLang="en-US" dirty="0"/>
              <a:t>    	</a:t>
            </a:r>
            <a:r>
              <a:rPr lang="en-US" altLang="en-US" b="1" dirty="0">
                <a:solidFill>
                  <a:srgbClr val="7010FC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en-US" dirty="0"/>
              <a:t>    	</a:t>
            </a:r>
            <a:r>
              <a:rPr lang="en-US" altLang="en-US" err="1"/>
              <a:t>j</a:t>
            </a:r>
            <a:r>
              <a:rPr lang="en-US" altLang="en-US"/>
              <a:t>++; //</a:t>
            </a:r>
            <a:r>
              <a:rPr lang="zh-CN" altLang="en-US"/>
              <a:t>边数加</a:t>
            </a:r>
            <a:r>
              <a:rPr lang="en-US" altLang="zh-CN"/>
              <a:t>1</a:t>
            </a:r>
            <a:endParaRPr lang="en-US" altLang="en-US" dirty="0"/>
          </a:p>
          <a:p>
            <a:pPr marL="0" indent="0"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altLang="en-US" dirty="0"/>
              <a:t>free(</a:t>
            </a:r>
            <a:r>
              <a:rPr lang="en-US" altLang="en-US" dirty="0" err="1"/>
              <a:t>vSet</a:t>
            </a:r>
            <a:r>
              <a:rPr lang="en-US" altLang="en-US" dirty="0"/>
              <a:t>);</a:t>
            </a:r>
          </a:p>
          <a:p>
            <a:pPr marL="0" indent="0">
              <a:buNone/>
            </a:pPr>
            <a:r>
              <a:rPr lang="en-US" altLang="en-US" dirty="0"/>
              <a:t>return TE;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00FF"/>
                </a:solidFill>
              </a:rPr>
              <a:t>}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7092280" y="4509120"/>
            <a:ext cx="1944215" cy="882392"/>
          </a:xfrm>
          <a:prstGeom prst="wedgeRectCallout">
            <a:avLst>
              <a:gd name="adj1" fmla="val -45605"/>
              <a:gd name="adj2" fmla="val -12863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FF9900"/>
                </a:solidFill>
              </a:rPr>
              <a:t>用并查集进行改进</a:t>
            </a:r>
          </a:p>
        </p:txBody>
      </p:sp>
    </p:spTree>
    <p:extLst>
      <p:ext uri="{BB962C8B-B14F-4D97-AF65-F5344CB8AC3E}">
        <p14:creationId xmlns:p14="http://schemas.microsoft.com/office/powerpoint/2010/main" val="177328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CCAB66-1CA7-4CE1-84F8-0A586934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并查集</a:t>
            </a:r>
            <a:r>
              <a:rPr lang="en-US" altLang="zh-CN" dirty="0"/>
              <a:t>(Union-Find Set)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26285-E6DF-4EF0-B18B-ABA0ACB07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5536" y="620688"/>
            <a:ext cx="4100264" cy="6237312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200" dirty="0"/>
              <a:t>并查集的数据结构：用一颗树表示一个集合，树的每一个结点代表集合的一个元素</a:t>
            </a:r>
            <a:endParaRPr lang="en-US" altLang="zh-CN" sz="3200" dirty="0"/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typedef struct </a:t>
            </a:r>
            <a:r>
              <a:rPr lang="en-US" altLang="zh-CN" sz="2600" dirty="0" err="1"/>
              <a:t>PTNode</a:t>
            </a:r>
            <a:r>
              <a:rPr lang="en-US" altLang="zh-CN" sz="2600" dirty="0"/>
              <a:t>{  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     </a:t>
            </a:r>
            <a:r>
              <a:rPr lang="en-US" altLang="zh-CN" sz="2600" dirty="0" err="1"/>
              <a:t>DataType</a:t>
            </a:r>
            <a:r>
              <a:rPr lang="en-US" altLang="zh-CN" sz="2600" dirty="0"/>
              <a:t> data;  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   </a:t>
            </a:r>
            <a:r>
              <a:rPr lang="en-US" altLang="zh-CN" sz="2600" dirty="0">
                <a:solidFill>
                  <a:srgbClr val="0000CC"/>
                </a:solidFill>
              </a:rPr>
              <a:t>  int parent;</a:t>
            </a:r>
            <a:endParaRPr lang="zh-CN" altLang="en-US" sz="2600" dirty="0">
              <a:solidFill>
                <a:srgbClr val="0000CC"/>
              </a:solidFill>
            </a:endParaRP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} </a:t>
            </a:r>
            <a:r>
              <a:rPr lang="en-US" altLang="zh-CN" sz="2600" dirty="0" err="1"/>
              <a:t>PTNode</a:t>
            </a:r>
            <a:r>
              <a:rPr lang="en-US" altLang="zh-CN" sz="2600" dirty="0"/>
              <a:t>;  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typedef struct{  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   </a:t>
            </a:r>
            <a:r>
              <a:rPr lang="en-US" altLang="zh-CN" sz="2600" dirty="0" err="1">
                <a:solidFill>
                  <a:srgbClr val="0000CC"/>
                </a:solidFill>
              </a:rPr>
              <a:t>PTNode</a:t>
            </a:r>
            <a:r>
              <a:rPr lang="en-US" altLang="zh-CN" sz="2600" dirty="0">
                <a:solidFill>
                  <a:srgbClr val="0000CC"/>
                </a:solidFill>
              </a:rPr>
              <a:t>   nodes[MAX_TREE_SIZE];</a:t>
            </a:r>
            <a:r>
              <a:rPr lang="en-US" altLang="zh-CN" sz="2600" dirty="0"/>
              <a:t> 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   int n; //</a:t>
            </a:r>
            <a:r>
              <a:rPr lang="zh-CN" altLang="en-US" sz="2600" dirty="0"/>
              <a:t>结点数  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} </a:t>
            </a:r>
            <a:r>
              <a:rPr lang="en-US" altLang="zh-CN" sz="2600" dirty="0" err="1"/>
              <a:t>PTree</a:t>
            </a:r>
            <a:r>
              <a:rPr lang="en-US" altLang="zh-CN" sz="2600" dirty="0"/>
              <a:t>;  </a:t>
            </a:r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 dirty="0"/>
              <a:t>Typedef  </a:t>
            </a:r>
            <a:r>
              <a:rPr lang="en-US" altLang="zh-CN" sz="2600" dirty="0" err="1"/>
              <a:t>Ptree</a:t>
            </a:r>
            <a:r>
              <a:rPr lang="en-US" altLang="zh-CN" sz="2600" dirty="0"/>
              <a:t>   </a:t>
            </a:r>
            <a:r>
              <a:rPr lang="en-US" altLang="zh-CN" sz="2600" dirty="0" err="1">
                <a:solidFill>
                  <a:srgbClr val="C00000"/>
                </a:solidFill>
              </a:rPr>
              <a:t>MFSet</a:t>
            </a:r>
            <a:r>
              <a:rPr lang="en-US" altLang="zh-CN" sz="2600" dirty="0"/>
              <a:t>;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200" dirty="0"/>
              <a:t>并查集的操作</a:t>
            </a:r>
            <a:endParaRPr lang="en-US" altLang="zh-CN" sz="3200" dirty="0"/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/>
              <a:t>Initial(S);//</a:t>
            </a:r>
            <a:r>
              <a:rPr lang="zh-CN" altLang="en-US" sz="2600"/>
              <a:t>将集合</a:t>
            </a:r>
            <a:r>
              <a:rPr lang="en-US" altLang="zh-CN" sz="2600"/>
              <a:t>S</a:t>
            </a:r>
            <a:r>
              <a:rPr lang="zh-CN" altLang="en-US" sz="2600"/>
              <a:t>中的每一个元素初始化为只有一个单元素的子集合</a:t>
            </a:r>
            <a:endParaRPr lang="en-US" altLang="zh-CN" sz="2600"/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/>
              <a:t>Find(S, x); //</a:t>
            </a:r>
            <a:r>
              <a:rPr lang="zh-CN" altLang="en-US" sz="2600"/>
              <a:t>查找</a:t>
            </a:r>
            <a:r>
              <a:rPr lang="en-US" altLang="zh-CN" sz="2600"/>
              <a:t>S</a:t>
            </a:r>
            <a:r>
              <a:rPr lang="zh-CN" altLang="en-US" sz="2600"/>
              <a:t>中元素</a:t>
            </a:r>
            <a:r>
              <a:rPr lang="en-US" altLang="zh-CN" sz="2600"/>
              <a:t>x</a:t>
            </a:r>
            <a:r>
              <a:rPr lang="zh-CN" altLang="en-US" sz="2600"/>
              <a:t>所在子集合，并返回该子集合的名字</a:t>
            </a:r>
            <a:endParaRPr lang="en-US" altLang="zh-CN" sz="2600"/>
          </a:p>
          <a:p>
            <a:pPr marL="40005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600"/>
              <a:t>Merge(S,R1,R2</a:t>
            </a:r>
            <a:r>
              <a:rPr lang="en-US" altLang="zh-CN" sz="2600" dirty="0"/>
              <a:t>);</a:t>
            </a:r>
            <a:r>
              <a:rPr lang="zh-CN" altLang="en-US" sz="2600" dirty="0"/>
              <a:t> </a:t>
            </a:r>
            <a:r>
              <a:rPr lang="en-US" altLang="zh-CN" sz="2600" dirty="0"/>
              <a:t>//</a:t>
            </a:r>
            <a:r>
              <a:rPr lang="zh-CN" altLang="en-US" sz="2600" dirty="0"/>
              <a:t>将子集合</a:t>
            </a:r>
            <a:r>
              <a:rPr lang="en-US" altLang="zh-CN" sz="2600" dirty="0"/>
              <a:t>R2</a:t>
            </a:r>
            <a:r>
              <a:rPr lang="zh-CN" altLang="en-US" sz="2600" dirty="0"/>
              <a:t>并入</a:t>
            </a:r>
            <a:r>
              <a:rPr lang="en-US" altLang="zh-CN" sz="2600" dirty="0"/>
              <a:t>R1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32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3200" dirty="0"/>
              <a:t>并查集的应用</a:t>
            </a:r>
            <a:endParaRPr lang="en-US" altLang="zh-CN" sz="32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600" dirty="0"/>
              <a:t>判断和构造等价类</a:t>
            </a:r>
            <a:endParaRPr lang="en-US" altLang="zh-CN" sz="26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600" dirty="0"/>
              <a:t>判断和构造图的连通分量</a:t>
            </a:r>
            <a:endParaRPr lang="zh-CN" altLang="en-US" dirty="0"/>
          </a:p>
        </p:txBody>
      </p:sp>
      <p:sp>
        <p:nvSpPr>
          <p:cNvPr id="65" name="内容占位符 64">
            <a:extLst>
              <a:ext uri="{FF2B5EF4-FFF2-40B4-BE49-F238E27FC236}">
                <a16:creationId xmlns:a16="http://schemas.microsoft.com/office/drawing/2014/main" id="{21E2B9F8-5C77-4F65-8618-5242B9702D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A81C77-40D9-4CEF-AF46-F411F863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DD28091-B00A-4666-B951-BD64A352B24C}"/>
              </a:ext>
            </a:extLst>
          </p:cNvPr>
          <p:cNvSpPr/>
          <p:nvPr/>
        </p:nvSpPr>
        <p:spPr>
          <a:xfrm>
            <a:off x="4532312" y="6239266"/>
            <a:ext cx="4468688" cy="56371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69F8AF7-E5A5-4CF8-98F7-8A7492F61DC6}"/>
              </a:ext>
            </a:extLst>
          </p:cNvPr>
          <p:cNvCxnSpPr/>
          <p:nvPr/>
        </p:nvCxnSpPr>
        <p:spPr>
          <a:xfrm>
            <a:off x="5172371" y="6242946"/>
            <a:ext cx="0" cy="5704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FAC5884-E2BF-4C2F-B611-1504F0B0189E}"/>
              </a:ext>
            </a:extLst>
          </p:cNvPr>
          <p:cNvCxnSpPr/>
          <p:nvPr/>
        </p:nvCxnSpPr>
        <p:spPr>
          <a:xfrm>
            <a:off x="5818667" y="6232550"/>
            <a:ext cx="0" cy="5704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E92EA9C-055E-43B3-BB7B-F39BC0B3709C}"/>
              </a:ext>
            </a:extLst>
          </p:cNvPr>
          <p:cNvCxnSpPr/>
          <p:nvPr/>
        </p:nvCxnSpPr>
        <p:spPr>
          <a:xfrm>
            <a:off x="6450764" y="6242946"/>
            <a:ext cx="0" cy="5704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1D4D5C9-23C2-4D7E-A1C2-BD9F472A0CEE}"/>
              </a:ext>
            </a:extLst>
          </p:cNvPr>
          <p:cNvCxnSpPr/>
          <p:nvPr/>
        </p:nvCxnSpPr>
        <p:spPr>
          <a:xfrm>
            <a:off x="7081663" y="6242946"/>
            <a:ext cx="0" cy="5704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74FED46-610C-4398-AFA0-F09A40BD0526}"/>
              </a:ext>
            </a:extLst>
          </p:cNvPr>
          <p:cNvCxnSpPr/>
          <p:nvPr/>
        </p:nvCxnSpPr>
        <p:spPr>
          <a:xfrm>
            <a:off x="7704855" y="6232550"/>
            <a:ext cx="0" cy="5704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A84A8CD-94B3-47E1-BA78-8017C2A4FD05}"/>
              </a:ext>
            </a:extLst>
          </p:cNvPr>
          <p:cNvCxnSpPr/>
          <p:nvPr/>
        </p:nvCxnSpPr>
        <p:spPr>
          <a:xfrm>
            <a:off x="8356017" y="6232550"/>
            <a:ext cx="0" cy="57043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6042086-7800-44A6-BC7E-1613F6D8059F}"/>
              </a:ext>
            </a:extLst>
          </p:cNvPr>
          <p:cNvGrpSpPr/>
          <p:nvPr/>
        </p:nvGrpSpPr>
        <p:grpSpPr>
          <a:xfrm>
            <a:off x="4455371" y="684312"/>
            <a:ext cx="4641866" cy="1237282"/>
            <a:chOff x="4455371" y="684312"/>
            <a:chExt cx="4641866" cy="123728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7AD8287C-8D0E-448C-BD2A-5D3405B2766B}"/>
                </a:ext>
              </a:extLst>
            </p:cNvPr>
            <p:cNvSpPr/>
            <p:nvPr/>
          </p:nvSpPr>
          <p:spPr>
            <a:xfrm>
              <a:off x="4455371" y="686265"/>
              <a:ext cx="576064" cy="50405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884F0F5-4431-490D-A3B0-0927397DB6B1}"/>
                </a:ext>
              </a:extLst>
            </p:cNvPr>
            <p:cNvSpPr/>
            <p:nvPr/>
          </p:nvSpPr>
          <p:spPr>
            <a:xfrm>
              <a:off x="5097056" y="700202"/>
              <a:ext cx="576064" cy="50405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9071B458-88FC-4022-B4A6-DDCA19388A53}"/>
                </a:ext>
              </a:extLst>
            </p:cNvPr>
            <p:cNvSpPr/>
            <p:nvPr/>
          </p:nvSpPr>
          <p:spPr>
            <a:xfrm>
              <a:off x="7826287" y="684312"/>
              <a:ext cx="576064" cy="50405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3E6E63C-0301-4052-8D65-7956F60C425C}"/>
                </a:ext>
              </a:extLst>
            </p:cNvPr>
            <p:cNvSpPr/>
            <p:nvPr/>
          </p:nvSpPr>
          <p:spPr>
            <a:xfrm>
              <a:off x="7160659" y="704687"/>
              <a:ext cx="576064" cy="50405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7798251F-91C2-4BA4-A78F-8216846EDD09}"/>
                </a:ext>
              </a:extLst>
            </p:cNvPr>
            <p:cNvSpPr/>
            <p:nvPr/>
          </p:nvSpPr>
          <p:spPr>
            <a:xfrm>
              <a:off x="5783072" y="700202"/>
              <a:ext cx="576064" cy="50405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B63AF2DF-AFFA-43B4-B339-4850089DB4CC}"/>
                </a:ext>
              </a:extLst>
            </p:cNvPr>
            <p:cNvSpPr/>
            <p:nvPr/>
          </p:nvSpPr>
          <p:spPr>
            <a:xfrm>
              <a:off x="6469088" y="686265"/>
              <a:ext cx="576064" cy="50405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41EAB87C-1E2E-4B3A-B858-27403EBDC2B4}"/>
                </a:ext>
              </a:extLst>
            </p:cNvPr>
            <p:cNvSpPr/>
            <p:nvPr/>
          </p:nvSpPr>
          <p:spPr>
            <a:xfrm>
              <a:off x="8521173" y="700202"/>
              <a:ext cx="576064" cy="50405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FFE0AF37-ACA5-405B-A831-86A418FA8831}"/>
                </a:ext>
              </a:extLst>
            </p:cNvPr>
            <p:cNvGrpSpPr/>
            <p:nvPr/>
          </p:nvGrpSpPr>
          <p:grpSpPr>
            <a:xfrm>
              <a:off x="4499992" y="1340768"/>
              <a:ext cx="4468688" cy="580826"/>
              <a:chOff x="4495801" y="1838109"/>
              <a:chExt cx="4468688" cy="580826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E9C92884-1B16-41B6-BBDB-15E614A41CD1}"/>
                  </a:ext>
                </a:extLst>
              </p:cNvPr>
              <p:cNvSpPr/>
              <p:nvPr/>
            </p:nvSpPr>
            <p:spPr>
              <a:xfrm>
                <a:off x="4495801" y="1844825"/>
                <a:ext cx="4468688" cy="56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-1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4E99426F-3EF3-4E0F-9E68-5BE501927470}"/>
                  </a:ext>
                </a:extLst>
              </p:cNvPr>
              <p:cNvCxnSpPr/>
              <p:nvPr/>
            </p:nvCxnSpPr>
            <p:spPr>
              <a:xfrm>
                <a:off x="5135860" y="1848505"/>
                <a:ext cx="0" cy="57043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57C4C20F-4211-4AFE-A451-F2B678D82EC1}"/>
                  </a:ext>
                </a:extLst>
              </p:cNvPr>
              <p:cNvCxnSpPr/>
              <p:nvPr/>
            </p:nvCxnSpPr>
            <p:spPr>
              <a:xfrm>
                <a:off x="5782156" y="1838109"/>
                <a:ext cx="0" cy="57043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8623531-B4FB-4A82-99CF-ABC166FC55EA}"/>
                  </a:ext>
                </a:extLst>
              </p:cNvPr>
              <p:cNvCxnSpPr/>
              <p:nvPr/>
            </p:nvCxnSpPr>
            <p:spPr>
              <a:xfrm>
                <a:off x="6414253" y="1848505"/>
                <a:ext cx="0" cy="57043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AE1A63E8-DDA7-463D-B269-FE5C915CA876}"/>
                  </a:ext>
                </a:extLst>
              </p:cNvPr>
              <p:cNvCxnSpPr/>
              <p:nvPr/>
            </p:nvCxnSpPr>
            <p:spPr>
              <a:xfrm>
                <a:off x="7045152" y="1848505"/>
                <a:ext cx="0" cy="57043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D94A7394-BAD4-4870-9C7F-15D5F2499487}"/>
                  </a:ext>
                </a:extLst>
              </p:cNvPr>
              <p:cNvCxnSpPr/>
              <p:nvPr/>
            </p:nvCxnSpPr>
            <p:spPr>
              <a:xfrm>
                <a:off x="7668344" y="1838109"/>
                <a:ext cx="0" cy="57043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9F0E512-F526-41D9-81AD-72FB0F6E8CA7}"/>
                  </a:ext>
                </a:extLst>
              </p:cNvPr>
              <p:cNvCxnSpPr/>
              <p:nvPr/>
            </p:nvCxnSpPr>
            <p:spPr>
              <a:xfrm>
                <a:off x="8319506" y="1838109"/>
                <a:ext cx="0" cy="57043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B68F0868-D9BC-44E9-8C12-619F0AB92E2E}"/>
                </a:ext>
              </a:extLst>
            </p:cNvPr>
            <p:cNvSpPr/>
            <p:nvPr/>
          </p:nvSpPr>
          <p:spPr>
            <a:xfrm>
              <a:off x="5280054" y="1463571"/>
              <a:ext cx="3722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-1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DDE8BA5-05F9-4446-B475-2449A050136E}"/>
                </a:ext>
              </a:extLst>
            </p:cNvPr>
            <p:cNvSpPr/>
            <p:nvPr/>
          </p:nvSpPr>
          <p:spPr>
            <a:xfrm>
              <a:off x="4631830" y="1475492"/>
              <a:ext cx="3722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-1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D7D7CE9F-99E2-488D-A45A-43558F508B3E}"/>
                </a:ext>
              </a:extLst>
            </p:cNvPr>
            <p:cNvSpPr/>
            <p:nvPr/>
          </p:nvSpPr>
          <p:spPr>
            <a:xfrm>
              <a:off x="5933174" y="1475492"/>
              <a:ext cx="3722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-1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C3E7CA56-1394-457C-BDDF-EE1C061E44DD}"/>
                </a:ext>
              </a:extLst>
            </p:cNvPr>
            <p:cNvSpPr/>
            <p:nvPr/>
          </p:nvSpPr>
          <p:spPr>
            <a:xfrm>
              <a:off x="7164553" y="1445439"/>
              <a:ext cx="3722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-1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7F6A37C9-58BD-46D4-9678-36922232D54B}"/>
                </a:ext>
              </a:extLst>
            </p:cNvPr>
            <p:cNvSpPr/>
            <p:nvPr/>
          </p:nvSpPr>
          <p:spPr>
            <a:xfrm>
              <a:off x="7797378" y="1417969"/>
              <a:ext cx="3722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-1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D864E32E-DEF3-4303-84AD-6F6B94A332B3}"/>
                </a:ext>
              </a:extLst>
            </p:cNvPr>
            <p:cNvSpPr/>
            <p:nvPr/>
          </p:nvSpPr>
          <p:spPr>
            <a:xfrm>
              <a:off x="8489430" y="1443816"/>
              <a:ext cx="3722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-1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3B768E8-3A2D-4388-B5D5-F5B7713DC7DF}"/>
              </a:ext>
            </a:extLst>
          </p:cNvPr>
          <p:cNvGrpSpPr/>
          <p:nvPr/>
        </p:nvGrpSpPr>
        <p:grpSpPr>
          <a:xfrm>
            <a:off x="4567808" y="1989593"/>
            <a:ext cx="4468688" cy="2016084"/>
            <a:chOff x="4567808" y="1989593"/>
            <a:chExt cx="4468688" cy="2016084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F5D5DDD-A757-4044-87D6-F015CCA24640}"/>
                </a:ext>
              </a:extLst>
            </p:cNvPr>
            <p:cNvSpPr/>
            <p:nvPr/>
          </p:nvSpPr>
          <p:spPr>
            <a:xfrm>
              <a:off x="5226124" y="2011666"/>
              <a:ext cx="576064" cy="50405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27B0FD66-3CD1-47FC-BA0C-B749B385CF7F}"/>
                </a:ext>
              </a:extLst>
            </p:cNvPr>
            <p:cNvSpPr/>
            <p:nvPr/>
          </p:nvSpPr>
          <p:spPr>
            <a:xfrm>
              <a:off x="4616850" y="2781541"/>
              <a:ext cx="576064" cy="50405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537E087-C20D-42EA-86B1-5D13FA244673}"/>
                </a:ext>
              </a:extLst>
            </p:cNvPr>
            <p:cNvSpPr/>
            <p:nvPr/>
          </p:nvSpPr>
          <p:spPr>
            <a:xfrm>
              <a:off x="8256848" y="2682632"/>
              <a:ext cx="576064" cy="50405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199FCF0B-FD18-4AB1-ABCE-2A886F951C42}"/>
                </a:ext>
              </a:extLst>
            </p:cNvPr>
            <p:cNvSpPr/>
            <p:nvPr/>
          </p:nvSpPr>
          <p:spPr>
            <a:xfrm>
              <a:off x="7513240" y="2683608"/>
              <a:ext cx="576064" cy="50405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67ACFF1-85DE-40C8-9394-D09A55FD2D18}"/>
                </a:ext>
              </a:extLst>
            </p:cNvPr>
            <p:cNvSpPr/>
            <p:nvPr/>
          </p:nvSpPr>
          <p:spPr>
            <a:xfrm>
              <a:off x="5314528" y="2759646"/>
              <a:ext cx="576064" cy="50405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F3864D1-E294-41E9-889B-8E5D2B9A225D}"/>
                </a:ext>
              </a:extLst>
            </p:cNvPr>
            <p:cNvSpPr/>
            <p:nvPr/>
          </p:nvSpPr>
          <p:spPr>
            <a:xfrm>
              <a:off x="6069485" y="2746476"/>
              <a:ext cx="576064" cy="50405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3BD5D324-9E91-4A5E-9FE7-7DCDF4BCA067}"/>
                </a:ext>
              </a:extLst>
            </p:cNvPr>
            <p:cNvSpPr/>
            <p:nvPr/>
          </p:nvSpPr>
          <p:spPr>
            <a:xfrm>
              <a:off x="7881564" y="1989593"/>
              <a:ext cx="576064" cy="50405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BDAA7863-BAD1-41D2-AF69-7CE15B9B7179}"/>
                </a:ext>
              </a:extLst>
            </p:cNvPr>
            <p:cNvGrpSpPr/>
            <p:nvPr/>
          </p:nvGrpSpPr>
          <p:grpSpPr>
            <a:xfrm>
              <a:off x="4567808" y="3424851"/>
              <a:ext cx="4468688" cy="580826"/>
              <a:chOff x="4495801" y="1838109"/>
              <a:chExt cx="4468688" cy="580826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1973405D-4B17-444B-9F47-5C1BDB60D0AD}"/>
                  </a:ext>
                </a:extLst>
              </p:cNvPr>
              <p:cNvSpPr/>
              <p:nvPr/>
            </p:nvSpPr>
            <p:spPr>
              <a:xfrm>
                <a:off x="4495801" y="1844825"/>
                <a:ext cx="4468688" cy="563714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A41DFBD2-A1B9-4130-B49B-03F9D820AA7E}"/>
                  </a:ext>
                </a:extLst>
              </p:cNvPr>
              <p:cNvCxnSpPr/>
              <p:nvPr/>
            </p:nvCxnSpPr>
            <p:spPr>
              <a:xfrm>
                <a:off x="5135860" y="1848505"/>
                <a:ext cx="0" cy="57043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DBB2F416-649D-46E7-99EA-4F0FD5E0C653}"/>
                  </a:ext>
                </a:extLst>
              </p:cNvPr>
              <p:cNvCxnSpPr/>
              <p:nvPr/>
            </p:nvCxnSpPr>
            <p:spPr>
              <a:xfrm>
                <a:off x="5782156" y="1838109"/>
                <a:ext cx="0" cy="57043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23E22CA4-B67B-4293-9449-22456986FE46}"/>
                  </a:ext>
                </a:extLst>
              </p:cNvPr>
              <p:cNvCxnSpPr/>
              <p:nvPr/>
            </p:nvCxnSpPr>
            <p:spPr>
              <a:xfrm>
                <a:off x="6414253" y="1848505"/>
                <a:ext cx="0" cy="57043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C28198D8-85F1-485E-9BD4-D376A1FD613E}"/>
                  </a:ext>
                </a:extLst>
              </p:cNvPr>
              <p:cNvCxnSpPr/>
              <p:nvPr/>
            </p:nvCxnSpPr>
            <p:spPr>
              <a:xfrm>
                <a:off x="7045152" y="1848505"/>
                <a:ext cx="0" cy="57043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DB62CA2F-8768-4BD3-9E06-4B8347AEDAFD}"/>
                  </a:ext>
                </a:extLst>
              </p:cNvPr>
              <p:cNvCxnSpPr/>
              <p:nvPr/>
            </p:nvCxnSpPr>
            <p:spPr>
              <a:xfrm>
                <a:off x="7668344" y="1838109"/>
                <a:ext cx="0" cy="57043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D5EFB7F6-8FE0-4D5B-B095-79318BE3E49A}"/>
                  </a:ext>
                </a:extLst>
              </p:cNvPr>
              <p:cNvCxnSpPr/>
              <p:nvPr/>
            </p:nvCxnSpPr>
            <p:spPr>
              <a:xfrm>
                <a:off x="8319506" y="1838109"/>
                <a:ext cx="0" cy="57043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2007ED3B-1A97-4224-9DED-F73EE090F873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4904882" y="2441905"/>
              <a:ext cx="405605" cy="33963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B4B18444-4605-4679-8C1B-C074C77BDBA8}"/>
                </a:ext>
              </a:extLst>
            </p:cNvPr>
            <p:cNvCxnSpPr>
              <a:cxnSpLocks/>
              <a:stCxn id="12" idx="4"/>
              <a:endCxn id="16" idx="0"/>
            </p:cNvCxnSpPr>
            <p:nvPr/>
          </p:nvCxnSpPr>
          <p:spPr>
            <a:xfrm>
              <a:off x="5514156" y="2515722"/>
              <a:ext cx="88404" cy="24392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8D709518-0486-4ECF-9A48-B33CE69A6F18}"/>
                </a:ext>
              </a:extLst>
            </p:cNvPr>
            <p:cNvCxnSpPr>
              <a:cxnSpLocks/>
              <a:stCxn id="12" idx="5"/>
              <a:endCxn id="17" idx="0"/>
            </p:cNvCxnSpPr>
            <p:nvPr/>
          </p:nvCxnSpPr>
          <p:spPr>
            <a:xfrm>
              <a:off x="5717825" y="2441905"/>
              <a:ext cx="639692" cy="304571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0CD9439-DBBB-42E0-BD6A-C0F1BB90D5AD}"/>
                </a:ext>
              </a:extLst>
            </p:cNvPr>
            <p:cNvCxnSpPr>
              <a:cxnSpLocks/>
              <a:stCxn id="25" idx="3"/>
              <a:endCxn id="15" idx="0"/>
            </p:cNvCxnSpPr>
            <p:nvPr/>
          </p:nvCxnSpPr>
          <p:spPr>
            <a:xfrm flipH="1">
              <a:off x="7801272" y="2419832"/>
              <a:ext cx="164655" cy="263776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0D445CD9-25A1-4A20-9871-D2DC3619E26D}"/>
                </a:ext>
              </a:extLst>
            </p:cNvPr>
            <p:cNvCxnSpPr>
              <a:cxnSpLocks/>
              <a:stCxn id="25" idx="5"/>
              <a:endCxn id="14" idx="0"/>
            </p:cNvCxnSpPr>
            <p:nvPr/>
          </p:nvCxnSpPr>
          <p:spPr>
            <a:xfrm>
              <a:off x="8373265" y="2419832"/>
              <a:ext cx="171615" cy="26280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09AD11E0-297A-4439-915C-C08337C3936D}"/>
                </a:ext>
              </a:extLst>
            </p:cNvPr>
            <p:cNvSpPr/>
            <p:nvPr/>
          </p:nvSpPr>
          <p:spPr>
            <a:xfrm>
              <a:off x="4692855" y="3520610"/>
              <a:ext cx="3722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-4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1864D4E2-500D-4E46-9582-3974ADDD673E}"/>
                </a:ext>
              </a:extLst>
            </p:cNvPr>
            <p:cNvSpPr/>
            <p:nvPr/>
          </p:nvSpPr>
          <p:spPr>
            <a:xfrm>
              <a:off x="5348815" y="3528690"/>
              <a:ext cx="37221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-3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C83A5E3-0CA6-497E-B061-B2E27B205CB6}"/>
                </a:ext>
              </a:extLst>
            </p:cNvPr>
            <p:cNvSpPr/>
            <p:nvPr/>
          </p:nvSpPr>
          <p:spPr>
            <a:xfrm>
              <a:off x="5940152" y="3528690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44DA0899-5530-4143-96CF-2896D547ACEF}"/>
                </a:ext>
              </a:extLst>
            </p:cNvPr>
            <p:cNvSpPr/>
            <p:nvPr/>
          </p:nvSpPr>
          <p:spPr>
            <a:xfrm>
              <a:off x="6669361" y="3501008"/>
              <a:ext cx="3016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4A90D63D-8B03-4FB7-A292-B05F88D9AB69}"/>
                </a:ext>
              </a:extLst>
            </p:cNvPr>
            <p:cNvSpPr/>
            <p:nvPr/>
          </p:nvSpPr>
          <p:spPr>
            <a:xfrm>
              <a:off x="7308304" y="3563724"/>
              <a:ext cx="3016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934795E3-02D8-4B07-AE19-46F530F15116}"/>
                </a:ext>
              </a:extLst>
            </p:cNvPr>
            <p:cNvSpPr/>
            <p:nvPr/>
          </p:nvSpPr>
          <p:spPr>
            <a:xfrm>
              <a:off x="7936406" y="3535796"/>
              <a:ext cx="3016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13D8A00-E32C-44B0-9B98-626CF0267539}"/>
                </a:ext>
              </a:extLst>
            </p:cNvPr>
            <p:cNvSpPr/>
            <p:nvPr/>
          </p:nvSpPr>
          <p:spPr>
            <a:xfrm>
              <a:off x="8587567" y="3536688"/>
              <a:ext cx="30168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FB4A8F2-0BC5-4EB6-99E1-C5AFA21EF374}"/>
              </a:ext>
            </a:extLst>
          </p:cNvPr>
          <p:cNvGrpSpPr/>
          <p:nvPr/>
        </p:nvGrpSpPr>
        <p:grpSpPr>
          <a:xfrm>
            <a:off x="4459436" y="4149080"/>
            <a:ext cx="3280916" cy="1941881"/>
            <a:chOff x="4459436" y="4149080"/>
            <a:chExt cx="3280916" cy="1941881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0EEAB40-50A3-46D3-A256-4F0157782354}"/>
                </a:ext>
              </a:extLst>
            </p:cNvPr>
            <p:cNvSpPr/>
            <p:nvPr/>
          </p:nvSpPr>
          <p:spPr>
            <a:xfrm>
              <a:off x="5247296" y="4149080"/>
              <a:ext cx="576064" cy="50405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422331F-81A8-4743-A2DD-EBB00913FE59}"/>
                </a:ext>
              </a:extLst>
            </p:cNvPr>
            <p:cNvSpPr/>
            <p:nvPr/>
          </p:nvSpPr>
          <p:spPr>
            <a:xfrm>
              <a:off x="4459436" y="4924752"/>
              <a:ext cx="576064" cy="50405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4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F91738F-D34A-4036-9014-DCD7166AFA23}"/>
                </a:ext>
              </a:extLst>
            </p:cNvPr>
            <p:cNvSpPr/>
            <p:nvPr/>
          </p:nvSpPr>
          <p:spPr>
            <a:xfrm>
              <a:off x="7164288" y="5586905"/>
              <a:ext cx="576064" cy="50405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3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4B9806E-E697-4219-BE65-44C60E999043}"/>
                </a:ext>
              </a:extLst>
            </p:cNvPr>
            <p:cNvSpPr/>
            <p:nvPr/>
          </p:nvSpPr>
          <p:spPr>
            <a:xfrm>
              <a:off x="6584595" y="4933199"/>
              <a:ext cx="576064" cy="50405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2A88472-9897-4FE8-AB02-B040EBE4F993}"/>
                </a:ext>
              </a:extLst>
            </p:cNvPr>
            <p:cNvSpPr/>
            <p:nvPr/>
          </p:nvSpPr>
          <p:spPr>
            <a:xfrm>
              <a:off x="5097056" y="4924752"/>
              <a:ext cx="576064" cy="50405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5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37DB5187-2520-4DA5-A696-736C591D9830}"/>
                </a:ext>
              </a:extLst>
            </p:cNvPr>
            <p:cNvSpPr/>
            <p:nvPr/>
          </p:nvSpPr>
          <p:spPr>
            <a:xfrm>
              <a:off x="5838189" y="4942617"/>
              <a:ext cx="576064" cy="50405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6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8FEFE7E1-0027-4F9A-B403-0A572FC32F1B}"/>
                </a:ext>
              </a:extLst>
            </p:cNvPr>
            <p:cNvSpPr/>
            <p:nvPr/>
          </p:nvSpPr>
          <p:spPr>
            <a:xfrm>
              <a:off x="6044210" y="5586905"/>
              <a:ext cx="576064" cy="504056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8CFD1ABB-47DE-40BD-8B07-5982B4EDFB73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4747468" y="4550455"/>
              <a:ext cx="532588" cy="37429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4E84D41D-BA41-45BE-8D17-ED62E1BD4B88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5385088" y="4645307"/>
              <a:ext cx="43804" cy="27944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直接连接符 89">
              <a:extLst>
                <a:ext uri="{FF2B5EF4-FFF2-40B4-BE49-F238E27FC236}">
                  <a16:creationId xmlns:a16="http://schemas.microsoft.com/office/drawing/2014/main" id="{734BFFBB-F4E3-440F-AC77-AC19C336A664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5661241" y="4605780"/>
              <a:ext cx="261311" cy="41065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44468AC5-2832-4512-BC86-49AF7C296CE1}"/>
                </a:ext>
              </a:extLst>
            </p:cNvPr>
            <p:cNvCxnSpPr>
              <a:cxnSpLocks/>
              <a:stCxn id="18" idx="5"/>
              <a:endCxn id="21" idx="1"/>
            </p:cNvCxnSpPr>
            <p:nvPr/>
          </p:nvCxnSpPr>
          <p:spPr>
            <a:xfrm>
              <a:off x="5738997" y="4579319"/>
              <a:ext cx="929961" cy="427697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D230E149-9312-432B-9020-AA43F16D19EF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H="1">
              <a:off x="6397808" y="5363438"/>
              <a:ext cx="271150" cy="242515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B0073703-6CC2-48C6-B34E-91E8FCC624EE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7115604" y="5353031"/>
              <a:ext cx="336716" cy="233874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18" name="矩形 117">
            <a:extLst>
              <a:ext uri="{FF2B5EF4-FFF2-40B4-BE49-F238E27FC236}">
                <a16:creationId xmlns:a16="http://schemas.microsoft.com/office/drawing/2014/main" id="{B3D3437D-A563-4DB1-B82E-1179C20B077E}"/>
              </a:ext>
            </a:extLst>
          </p:cNvPr>
          <p:cNvSpPr/>
          <p:nvPr/>
        </p:nvSpPr>
        <p:spPr>
          <a:xfrm>
            <a:off x="4615039" y="6360219"/>
            <a:ext cx="372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-7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B311EF5F-42E6-4617-A01B-1EA5A893320C}"/>
              </a:ext>
            </a:extLst>
          </p:cNvPr>
          <p:cNvSpPr/>
          <p:nvPr/>
        </p:nvSpPr>
        <p:spPr>
          <a:xfrm>
            <a:off x="5244665" y="634314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4D7D4605-E62F-40C5-A65D-455DEF03CFCB}"/>
              </a:ext>
            </a:extLst>
          </p:cNvPr>
          <p:cNvSpPr/>
          <p:nvPr/>
        </p:nvSpPr>
        <p:spPr>
          <a:xfrm>
            <a:off x="5950455" y="634314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98301691-C59D-4208-AEDC-689F5325BDF6}"/>
              </a:ext>
            </a:extLst>
          </p:cNvPr>
          <p:cNvSpPr/>
          <p:nvPr/>
        </p:nvSpPr>
        <p:spPr>
          <a:xfrm>
            <a:off x="6588088" y="636956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7DBD18AE-076D-4885-B0A9-60F470A5AE14}"/>
              </a:ext>
            </a:extLst>
          </p:cNvPr>
          <p:cNvSpPr/>
          <p:nvPr/>
        </p:nvSpPr>
        <p:spPr>
          <a:xfrm>
            <a:off x="7220392" y="634314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F9617FBB-6A5F-451E-935B-426FC9706B1A}"/>
              </a:ext>
            </a:extLst>
          </p:cNvPr>
          <p:cNvSpPr/>
          <p:nvPr/>
        </p:nvSpPr>
        <p:spPr>
          <a:xfrm>
            <a:off x="7886908" y="63315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B9C5C891-0270-420A-A88A-A885841E27E1}"/>
              </a:ext>
            </a:extLst>
          </p:cNvPr>
          <p:cNvSpPr/>
          <p:nvPr/>
        </p:nvSpPr>
        <p:spPr>
          <a:xfrm>
            <a:off x="8542143" y="634879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0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427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18" grpId="0"/>
      <p:bldP spid="119" grpId="0"/>
      <p:bldP spid="120" grpId="0"/>
      <p:bldP spid="121" grpId="0"/>
      <p:bldP spid="122" grpId="0"/>
      <p:bldP spid="123" grpId="0"/>
      <p:bldP spid="1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算法实现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-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改进</a:t>
            </a:r>
            <a:endParaRPr 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sz="3000" dirty="0"/>
              <a:t>一个</a:t>
            </a:r>
            <a:r>
              <a:rPr lang="zh-CN" altLang="en-US" sz="3000" b="1" dirty="0">
                <a:solidFill>
                  <a:srgbClr val="0000FF"/>
                </a:solidFill>
              </a:rPr>
              <a:t>连通分量中的顶点</a:t>
            </a:r>
            <a:r>
              <a:rPr lang="zh-CN" altLang="en-US" sz="3000" dirty="0"/>
              <a:t>看成一个集合，用</a:t>
            </a:r>
            <a:r>
              <a:rPr lang="zh-CN" altLang="en-US" sz="3000" b="1" dirty="0">
                <a:solidFill>
                  <a:srgbClr val="0000FF"/>
                </a:solidFill>
              </a:rPr>
              <a:t>并查集</a:t>
            </a:r>
            <a:r>
              <a:rPr lang="zh-CN" altLang="en-US" sz="3000" dirty="0"/>
              <a:t>表示这些集合</a:t>
            </a:r>
            <a:endParaRPr lang="en-US" altLang="zh-CN" sz="3000" dirty="0"/>
          </a:p>
          <a:p>
            <a:pPr lvl="1"/>
            <a:r>
              <a:rPr lang="zh-CN" altLang="en-US" dirty="0"/>
              <a:t>边的加入，会形成多颗树</a:t>
            </a:r>
            <a:endParaRPr lang="en-US" altLang="zh-CN" dirty="0"/>
          </a:p>
          <a:p>
            <a:pPr lvl="1"/>
            <a:r>
              <a:rPr lang="zh-CN" altLang="en-US" dirty="0"/>
              <a:t>为每棵树各选出一个结点做</a:t>
            </a:r>
            <a:r>
              <a:rPr lang="en-US" altLang="zh-CN" dirty="0"/>
              <a:t>leader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每个顶点设指针</a:t>
            </a:r>
            <a:r>
              <a:rPr lang="en-US" altLang="zh-CN" dirty="0">
                <a:solidFill>
                  <a:srgbClr val="C00000"/>
                </a:solidFill>
              </a:rPr>
              <a:t>parent</a:t>
            </a:r>
          </a:p>
          <a:p>
            <a:pPr lvl="1"/>
            <a:r>
              <a:rPr lang="zh-CN" altLang="en-US" dirty="0"/>
              <a:t>沿</a:t>
            </a:r>
            <a:r>
              <a:rPr lang="en-US" altLang="zh-CN" dirty="0"/>
              <a:t>parent</a:t>
            </a:r>
            <a:r>
              <a:rPr lang="zh-CN" altLang="en-US" dirty="0"/>
              <a:t>可以找到对应的</a:t>
            </a:r>
            <a:r>
              <a:rPr lang="en-US" altLang="zh-CN" dirty="0"/>
              <a:t>leader</a:t>
            </a:r>
          </a:p>
          <a:p>
            <a:pPr lvl="1"/>
            <a:r>
              <a:rPr lang="en-US" altLang="zh-CN" dirty="0" err="1"/>
              <a:t>leader.parent</a:t>
            </a:r>
            <a:r>
              <a:rPr lang="en-US" altLang="zh-CN" dirty="0"/>
              <a:t> </a:t>
            </a:r>
            <a:r>
              <a:rPr lang="en-US" altLang="zh-CN"/>
              <a:t>= -</a:t>
            </a:r>
            <a:r>
              <a:rPr lang="zh-CN" altLang="en-US"/>
              <a:t>该</a:t>
            </a:r>
            <a:r>
              <a:rPr lang="zh-CN" altLang="en-US" dirty="0"/>
              <a:t>子树的结点个数</a:t>
            </a:r>
            <a:endParaRPr lang="en-US" altLang="zh-CN" dirty="0"/>
          </a:p>
          <a:p>
            <a:r>
              <a:rPr lang="zh-CN" altLang="en-US" sz="3000" dirty="0"/>
              <a:t>在引入新边</a:t>
            </a:r>
            <a:r>
              <a:rPr lang="en-US" altLang="zh-CN" sz="3000" dirty="0"/>
              <a:t>e =(</a:t>
            </a:r>
            <a:r>
              <a:rPr lang="en-US" altLang="zh-CN" sz="3000" dirty="0" err="1"/>
              <a:t>u,v</a:t>
            </a:r>
            <a:r>
              <a:rPr lang="en-US" altLang="zh-CN" sz="3000" dirty="0"/>
              <a:t>)</a:t>
            </a:r>
            <a:r>
              <a:rPr lang="zh-CN" altLang="en-US" sz="3000" dirty="0"/>
              <a:t>时：进行</a:t>
            </a:r>
            <a:r>
              <a:rPr lang="zh-CN" altLang="en-US" sz="3000" b="1" dirty="0">
                <a:solidFill>
                  <a:srgbClr val="0000CC"/>
                </a:solidFill>
              </a:rPr>
              <a:t>回路检测</a:t>
            </a:r>
            <a:endParaRPr lang="en-US" altLang="zh-CN" sz="3000" b="1" dirty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由</a:t>
            </a:r>
            <a:r>
              <a:rPr lang="en-US" altLang="zh-CN" dirty="0"/>
              <a:t>u, v</a:t>
            </a:r>
            <a:r>
              <a:rPr lang="zh-CN" altLang="en-US" dirty="0"/>
              <a:t>的</a:t>
            </a:r>
            <a:r>
              <a:rPr lang="en-US" altLang="zh-CN" dirty="0"/>
              <a:t>parent</a:t>
            </a:r>
            <a:r>
              <a:rPr lang="zh-CN" altLang="en-US" dirty="0"/>
              <a:t>找到并比较</a:t>
            </a:r>
            <a:r>
              <a:rPr lang="en-US" altLang="zh-CN" dirty="0"/>
              <a:t>leader(u)</a:t>
            </a:r>
            <a:r>
              <a:rPr lang="zh-CN" altLang="en-US" dirty="0"/>
              <a:t>和</a:t>
            </a:r>
            <a:r>
              <a:rPr lang="en-US" altLang="zh-CN" dirty="0"/>
              <a:t>leader(v)</a:t>
            </a:r>
          </a:p>
          <a:p>
            <a:pPr lvl="1"/>
            <a:r>
              <a:rPr lang="en-US" altLang="zh-CN" dirty="0"/>
              <a:t>e</a:t>
            </a:r>
            <a:r>
              <a:rPr lang="zh-CN" altLang="en-US" dirty="0"/>
              <a:t>的引入形成回路  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</a:rPr>
              <a:t>iff</a:t>
            </a: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zh-CN" dirty="0"/>
              <a:t> leader(u) = leader(v) </a:t>
            </a:r>
          </a:p>
          <a:p>
            <a:r>
              <a:rPr lang="zh-CN" altLang="en-US" sz="3000" dirty="0"/>
              <a:t>未形成回路时：进行</a:t>
            </a:r>
            <a:r>
              <a:rPr lang="zh-CN" altLang="en-US" sz="3000" b="1" dirty="0">
                <a:solidFill>
                  <a:srgbClr val="0000CC"/>
                </a:solidFill>
              </a:rPr>
              <a:t>子树合并</a:t>
            </a:r>
            <a:endParaRPr lang="en-US" altLang="zh-CN" sz="3000" b="1" dirty="0">
              <a:solidFill>
                <a:srgbClr val="0000CC"/>
              </a:solidFill>
            </a:endParaRPr>
          </a:p>
          <a:p>
            <a:pPr marL="457200" lvl="1" indent="0">
              <a:buNone/>
            </a:pPr>
            <a:r>
              <a:rPr lang="en-US" dirty="0"/>
              <a:t>If(leader(u).parent &gt; leader(v).parent)</a:t>
            </a:r>
          </a:p>
          <a:p>
            <a:pPr marL="457200" lvl="1" indent="0">
              <a:buNone/>
            </a:pPr>
            <a:r>
              <a:rPr lang="en-US" dirty="0"/>
              <a:t>		leader(u).parent=leader(v);</a:t>
            </a:r>
          </a:p>
          <a:p>
            <a:pPr marL="457200" lvl="1" indent="0">
              <a:buNone/>
            </a:pPr>
            <a:r>
              <a:rPr lang="en-US" dirty="0"/>
              <a:t>else 	leader(v).parent =leader(u)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913308-F349-4B6D-A68A-DD1791B4A57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82573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Kruskal</a:t>
            </a:r>
            <a:r>
              <a:rPr lang="zh-CN" altLang="en-US"/>
              <a:t>算法的时间复杂度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设带权连通图有</a:t>
            </a:r>
            <a:r>
              <a:rPr lang="en-US" altLang="en-US" b="1" i="1" dirty="0">
                <a:solidFill>
                  <a:schemeClr val="accent6">
                    <a:lumMod val="50000"/>
                  </a:schemeClr>
                </a:solidFill>
              </a:rPr>
              <a:t>n</a:t>
            </a:r>
            <a:r>
              <a:rPr lang="zh-CN" altLang="en-US" dirty="0"/>
              <a:t>个顶点和</a:t>
            </a:r>
            <a:r>
              <a:rPr lang="en-US" altLang="en-US" i="1" dirty="0">
                <a:solidFill>
                  <a:srgbClr val="0000CC"/>
                </a:solidFill>
              </a:rPr>
              <a:t>e</a:t>
            </a:r>
            <a:r>
              <a:rPr lang="zh-CN" altLang="en-US" dirty="0"/>
              <a:t>条边</a:t>
            </a:r>
            <a:endParaRPr lang="en-US" altLang="zh-CN" dirty="0"/>
          </a:p>
          <a:p>
            <a:r>
              <a:rPr lang="zh-CN" altLang="en-US" dirty="0"/>
              <a:t>算法主要执行下列步骤：</a:t>
            </a:r>
          </a:p>
          <a:p>
            <a:pPr lvl="1"/>
            <a:r>
              <a:rPr lang="en-US" altLang="en-US" dirty="0" err="1"/>
              <a:t>vSet</a:t>
            </a:r>
            <a:r>
              <a:rPr lang="zh-CN" altLang="en-US" dirty="0"/>
              <a:t>数组初始化：时间复杂度是</a:t>
            </a:r>
            <a:r>
              <a:rPr lang="en-US" altLang="en-US" dirty="0"/>
              <a:t>O(n) </a:t>
            </a:r>
            <a:endParaRPr lang="zh-CN" altLang="en-US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边表按权值</a:t>
            </a:r>
            <a:r>
              <a:rPr lang="zh-CN" altLang="en-US"/>
              <a:t>排序：冒泡排序最坏情况的时间复杂度为</a:t>
            </a:r>
            <a:r>
              <a:rPr lang="en-US" altLang="en-US"/>
              <a:t>O(</a:t>
            </a:r>
            <a:r>
              <a:rPr lang="en-US" altLang="zh-CN"/>
              <a:t>e</a:t>
            </a:r>
            <a:r>
              <a:rPr lang="en-US" altLang="en-US" baseline="30000"/>
              <a:t>2</a:t>
            </a:r>
            <a:r>
              <a:rPr lang="en-US" altLang="en-US"/>
              <a:t>) </a:t>
            </a:r>
            <a:r>
              <a:rPr lang="zh-CN" altLang="en-US"/>
              <a:t>。</a:t>
            </a:r>
            <a:r>
              <a:rPr lang="zh-CN" altLang="en-US">
                <a:solidFill>
                  <a:srgbClr val="0000CC"/>
                </a:solidFill>
              </a:rPr>
              <a:t>若</a:t>
            </a:r>
            <a:r>
              <a:rPr lang="zh-CN" altLang="en-US" dirty="0">
                <a:solidFill>
                  <a:srgbClr val="0000CC"/>
                </a:solidFill>
              </a:rPr>
              <a:t>采用堆排序或快速</a:t>
            </a:r>
            <a:r>
              <a:rPr lang="zh-CN" altLang="en-US">
                <a:solidFill>
                  <a:srgbClr val="0000CC"/>
                </a:solidFill>
              </a:rPr>
              <a:t>排序，则为</a:t>
            </a:r>
            <a:r>
              <a:rPr lang="en-US" altLang="en-US">
                <a:solidFill>
                  <a:srgbClr val="0000CC"/>
                </a:solidFill>
              </a:rPr>
              <a:t>O(e</a:t>
            </a:r>
            <a:r>
              <a:rPr lang="en-US" altLang="zh-CN">
                <a:solidFill>
                  <a:srgbClr val="0000CC"/>
                </a:solidFill>
              </a:rPr>
              <a:t>log</a:t>
            </a:r>
            <a:r>
              <a:rPr lang="en-US" altLang="en-US">
                <a:solidFill>
                  <a:srgbClr val="0000CC"/>
                </a:solidFill>
              </a:rPr>
              <a:t>e</a:t>
            </a:r>
            <a:r>
              <a:rPr lang="en-US" altLang="en-US" dirty="0">
                <a:solidFill>
                  <a:srgbClr val="0000CC"/>
                </a:solidFill>
              </a:rPr>
              <a:t>)</a:t>
            </a:r>
            <a:r>
              <a:rPr lang="en-US" altLang="en-US" dirty="0"/>
              <a:t> </a:t>
            </a:r>
            <a:endParaRPr lang="zh-CN" altLang="en-US" dirty="0"/>
          </a:p>
          <a:p>
            <a:pPr lvl="1"/>
            <a:r>
              <a:rPr lang="zh-CN" altLang="en-US" dirty="0"/>
              <a:t>回路检测和连通分量合并</a:t>
            </a:r>
            <a:endParaRPr lang="en-US" altLang="zh-CN" dirty="0"/>
          </a:p>
          <a:p>
            <a:pPr lvl="2"/>
            <a:r>
              <a:rPr lang="en-US" altLang="en-US" sz="2800" dirty="0"/>
              <a:t>while</a:t>
            </a:r>
            <a:r>
              <a:rPr lang="zh-CN" altLang="en-US" sz="2800" dirty="0"/>
              <a:t>循环：最大执行频度是</a:t>
            </a:r>
            <a:r>
              <a:rPr lang="en-US" altLang="en-US" sz="2800" dirty="0"/>
              <a:t>O(n)</a:t>
            </a:r>
            <a:r>
              <a:rPr lang="zh-CN" altLang="en-US" sz="2800" dirty="0"/>
              <a:t>，其中包含修改</a:t>
            </a:r>
            <a:r>
              <a:rPr lang="en-US" altLang="zh-CN" sz="2800" dirty="0" err="1"/>
              <a:t>vS</a:t>
            </a:r>
            <a:r>
              <a:rPr lang="en-US" altLang="en-US" sz="2800" dirty="0" err="1"/>
              <a:t>et</a:t>
            </a:r>
            <a:r>
              <a:rPr lang="zh-CN" altLang="en-US" sz="2800" dirty="0"/>
              <a:t>数组，共执行</a:t>
            </a:r>
            <a:r>
              <a:rPr lang="en-US" altLang="en-US" sz="2800" dirty="0"/>
              <a:t>n-1</a:t>
            </a:r>
            <a:r>
              <a:rPr lang="zh-CN" altLang="en-US" sz="2800" dirty="0"/>
              <a:t>次，时间复杂度是</a:t>
            </a:r>
            <a:r>
              <a:rPr lang="en-US" altLang="en-US" sz="2800" dirty="0"/>
              <a:t>O(n</a:t>
            </a:r>
            <a:r>
              <a:rPr lang="en-US" altLang="en-US" sz="2800" baseline="30000" dirty="0"/>
              <a:t>2</a:t>
            </a:r>
            <a:r>
              <a:rPr lang="en-US" altLang="en-US" sz="2800" dirty="0"/>
              <a:t>) </a:t>
            </a:r>
          </a:p>
          <a:p>
            <a:pPr lvl="2"/>
            <a:r>
              <a:rPr lang="zh-CN" altLang="en-US" sz="2800" dirty="0">
                <a:solidFill>
                  <a:srgbClr val="0000CC"/>
                </a:solidFill>
              </a:rPr>
              <a:t>优化后，时间复杂度</a:t>
            </a:r>
            <a:r>
              <a:rPr lang="zh-CN" altLang="en-US" sz="2800">
                <a:solidFill>
                  <a:srgbClr val="0000CC"/>
                </a:solidFill>
              </a:rPr>
              <a:t>是</a:t>
            </a:r>
            <a:r>
              <a:rPr lang="en-US" altLang="en-US" sz="2800">
                <a:solidFill>
                  <a:srgbClr val="0000CC"/>
                </a:solidFill>
              </a:rPr>
              <a:t>O(</a:t>
            </a:r>
            <a:r>
              <a:rPr lang="en-US" altLang="zh-CN" sz="2800">
                <a:solidFill>
                  <a:srgbClr val="0000CC"/>
                </a:solidFill>
              </a:rPr>
              <a:t>e</a:t>
            </a:r>
            <a:r>
              <a:rPr lang="en-US" altLang="zh-CN" sz="2800"/>
              <a:t>log</a:t>
            </a:r>
            <a:r>
              <a:rPr lang="en-US" altLang="zh-CN" sz="2800">
                <a:solidFill>
                  <a:srgbClr val="0000CC"/>
                </a:solidFill>
              </a:rPr>
              <a:t>e</a:t>
            </a:r>
            <a:r>
              <a:rPr lang="en-US" altLang="en-US" sz="2800">
                <a:solidFill>
                  <a:srgbClr val="0000CC"/>
                </a:solidFill>
              </a:rPr>
              <a:t>)</a:t>
            </a:r>
            <a:endParaRPr lang="en-US" altLang="zh-CN" sz="2800" dirty="0">
              <a:solidFill>
                <a:srgbClr val="0000CC"/>
              </a:solidFill>
            </a:endParaRPr>
          </a:p>
          <a:p>
            <a:r>
              <a:rPr lang="zh-CN" altLang="en-US" dirty="0"/>
              <a:t>整个</a:t>
            </a:r>
            <a:r>
              <a:rPr lang="zh-CN" altLang="en-US"/>
              <a:t>算法的最坏时间</a:t>
            </a:r>
            <a:r>
              <a:rPr lang="zh-CN" altLang="en-US" dirty="0"/>
              <a:t>复杂度</a:t>
            </a:r>
            <a:r>
              <a:rPr lang="zh-CN" altLang="en-US"/>
              <a:t>是</a:t>
            </a:r>
            <a:r>
              <a:rPr lang="en-US" altLang="en-US"/>
              <a:t>O(e</a:t>
            </a:r>
            <a:r>
              <a:rPr lang="en-US" altLang="en-US" baseline="30000"/>
              <a:t>2</a:t>
            </a:r>
            <a:r>
              <a:rPr lang="en-US" altLang="en-US"/>
              <a:t>+n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  <a:r>
              <a:rPr lang="zh-CN" altLang="en-US"/>
              <a:t>，</a:t>
            </a:r>
            <a:endParaRPr lang="en-US" altLang="zh-CN"/>
          </a:p>
          <a:p>
            <a:pPr lvl="1"/>
            <a:r>
              <a:rPr lang="zh-CN" altLang="en-US">
                <a:solidFill>
                  <a:srgbClr val="0000CC"/>
                </a:solidFill>
              </a:rPr>
              <a:t>优化</a:t>
            </a:r>
            <a:r>
              <a:rPr lang="zh-CN" altLang="en-US" dirty="0">
                <a:solidFill>
                  <a:srgbClr val="0000CC"/>
                </a:solidFill>
              </a:rPr>
              <a:t>后，</a:t>
            </a:r>
            <a:r>
              <a:rPr lang="en-US" dirty="0">
                <a:solidFill>
                  <a:srgbClr val="0000CC"/>
                </a:solidFill>
              </a:rPr>
              <a:t>Kruskal</a:t>
            </a:r>
            <a:r>
              <a:rPr lang="zh-CN" altLang="en-US" dirty="0">
                <a:solidFill>
                  <a:srgbClr val="0000CC"/>
                </a:solidFill>
              </a:rPr>
              <a:t>算法的时间复杂度为</a:t>
            </a:r>
            <a:r>
              <a:rPr lang="en-US" altLang="zh-CN" dirty="0"/>
              <a:t>O(</a:t>
            </a:r>
            <a:r>
              <a:rPr lang="en-US" altLang="zh-CN" dirty="0" err="1">
                <a:solidFill>
                  <a:srgbClr val="0000CC"/>
                </a:solidFill>
              </a:rPr>
              <a:t>e</a:t>
            </a:r>
            <a:r>
              <a:rPr lang="en-US" altLang="zh-CN" dirty="0" err="1"/>
              <a:t>log</a:t>
            </a:r>
            <a:r>
              <a:rPr lang="en-US" altLang="zh-CN" dirty="0" err="1">
                <a:solidFill>
                  <a:srgbClr val="0000CC"/>
                </a:solidFill>
              </a:rPr>
              <a:t>e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适用于稀疏图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4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379" name="Group 3"/>
          <p:cNvGrpSpPr>
            <a:grpSpLocks/>
          </p:cNvGrpSpPr>
          <p:nvPr/>
        </p:nvGrpSpPr>
        <p:grpSpPr bwMode="auto">
          <a:xfrm>
            <a:off x="75685" y="1361779"/>
            <a:ext cx="2905125" cy="2233613"/>
            <a:chOff x="0" y="0"/>
            <a:chExt cx="1830" cy="1407"/>
          </a:xfrm>
        </p:grpSpPr>
        <p:grpSp>
          <p:nvGrpSpPr>
            <p:cNvPr id="485443" name="Group 4"/>
            <p:cNvGrpSpPr>
              <a:grpSpLocks/>
            </p:cNvGrpSpPr>
            <p:nvPr/>
          </p:nvGrpSpPr>
          <p:grpSpPr bwMode="auto">
            <a:xfrm>
              <a:off x="0" y="0"/>
              <a:ext cx="1830" cy="1233"/>
              <a:chOff x="0" y="0"/>
              <a:chExt cx="1830" cy="1233"/>
            </a:xfrm>
          </p:grpSpPr>
          <p:sp>
            <p:nvSpPr>
              <p:cNvPr id="485445" name="Oval 5"/>
              <p:cNvSpPr>
                <a:spLocks noChangeArrowheads="1"/>
              </p:cNvSpPr>
              <p:nvPr/>
            </p:nvSpPr>
            <p:spPr bwMode="auto">
              <a:xfrm>
                <a:off x="0" y="318"/>
                <a:ext cx="317" cy="3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 dirty="0">
                    <a:latin typeface="Times New Roman" pitchFamily="18" charset="0"/>
                  </a:rPr>
                  <a:t>v</a:t>
                </a:r>
                <a:r>
                  <a:rPr lang="en-US" altLang="en-US" sz="2400" b="1" baseline="-20000" dirty="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485446" name="Oval 6"/>
              <p:cNvSpPr>
                <a:spLocks noChangeArrowheads="1"/>
              </p:cNvSpPr>
              <p:nvPr/>
            </p:nvSpPr>
            <p:spPr bwMode="auto">
              <a:xfrm>
                <a:off x="1513" y="195"/>
                <a:ext cx="317" cy="3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v</a:t>
                </a:r>
                <a:r>
                  <a:rPr lang="en-US" altLang="en-US" sz="2400" b="1" baseline="-20000"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485447" name="Oval 7"/>
              <p:cNvSpPr>
                <a:spLocks noChangeArrowheads="1"/>
              </p:cNvSpPr>
              <p:nvPr/>
            </p:nvSpPr>
            <p:spPr bwMode="auto">
              <a:xfrm>
                <a:off x="725" y="0"/>
                <a:ext cx="317" cy="3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v</a:t>
                </a:r>
                <a:r>
                  <a:rPr lang="en-US" altLang="en-US" sz="2400" b="1" baseline="-20000"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85448" name="Oval 8"/>
              <p:cNvSpPr>
                <a:spLocks noChangeArrowheads="1"/>
              </p:cNvSpPr>
              <p:nvPr/>
            </p:nvSpPr>
            <p:spPr bwMode="auto">
              <a:xfrm>
                <a:off x="499" y="817"/>
                <a:ext cx="317" cy="3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v</a:t>
                </a:r>
                <a:r>
                  <a:rPr lang="en-US" altLang="en-US" sz="2400" b="1" baseline="-20000"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485449" name="Oval 9"/>
              <p:cNvSpPr>
                <a:spLocks noChangeArrowheads="1"/>
              </p:cNvSpPr>
              <p:nvPr/>
            </p:nvSpPr>
            <p:spPr bwMode="auto">
              <a:xfrm>
                <a:off x="1316" y="916"/>
                <a:ext cx="317" cy="3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v</a:t>
                </a:r>
                <a:r>
                  <a:rPr lang="en-US" altLang="en-US" sz="2400" b="1" baseline="-20000">
                    <a:latin typeface="Times New Roman" pitchFamily="18" charset="0"/>
                  </a:rPr>
                  <a:t>5</a:t>
                </a:r>
              </a:p>
            </p:txBody>
          </p:sp>
          <p:grpSp>
            <p:nvGrpSpPr>
              <p:cNvPr id="485450" name="Group 10"/>
              <p:cNvGrpSpPr>
                <a:grpSpLocks/>
              </p:cNvGrpSpPr>
              <p:nvPr/>
            </p:nvGrpSpPr>
            <p:grpSpPr bwMode="auto">
              <a:xfrm>
                <a:off x="226" y="590"/>
                <a:ext cx="318" cy="318"/>
                <a:chOff x="0" y="0"/>
                <a:chExt cx="318" cy="318"/>
              </a:xfrm>
            </p:grpSpPr>
            <p:sp>
              <p:nvSpPr>
                <p:cNvPr id="485472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91"/>
                  <a:ext cx="22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485473" name="Line 12"/>
                <p:cNvSpPr>
                  <a:spLocks noChangeShapeType="1"/>
                </p:cNvSpPr>
                <p:nvPr/>
              </p:nvSpPr>
              <p:spPr bwMode="auto">
                <a:xfrm>
                  <a:off x="46" y="0"/>
                  <a:ext cx="272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85451" name="Group 13"/>
              <p:cNvGrpSpPr>
                <a:grpSpLocks/>
              </p:cNvGrpSpPr>
              <p:nvPr/>
            </p:nvGrpSpPr>
            <p:grpSpPr bwMode="auto">
              <a:xfrm>
                <a:off x="272" y="46"/>
                <a:ext cx="453" cy="317"/>
                <a:chOff x="0" y="0"/>
                <a:chExt cx="453" cy="317"/>
              </a:xfrm>
            </p:grpSpPr>
            <p:sp>
              <p:nvSpPr>
                <p:cNvPr id="485470" name="Rectangle 14"/>
                <p:cNvSpPr>
                  <a:spLocks noChangeArrowheads="1"/>
                </p:cNvSpPr>
                <p:nvPr/>
              </p:nvSpPr>
              <p:spPr bwMode="auto">
                <a:xfrm>
                  <a:off x="91" y="0"/>
                  <a:ext cx="22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8</a:t>
                  </a:r>
                </a:p>
              </p:txBody>
            </p:sp>
            <p:sp>
              <p:nvSpPr>
                <p:cNvPr id="485471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0" y="136"/>
                  <a:ext cx="453" cy="18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85452" name="Group 16"/>
              <p:cNvGrpSpPr>
                <a:grpSpLocks/>
              </p:cNvGrpSpPr>
              <p:nvPr/>
            </p:nvGrpSpPr>
            <p:grpSpPr bwMode="auto">
              <a:xfrm>
                <a:off x="557" y="318"/>
                <a:ext cx="273" cy="499"/>
                <a:chOff x="0" y="0"/>
                <a:chExt cx="273" cy="499"/>
              </a:xfrm>
            </p:grpSpPr>
            <p:sp>
              <p:nvSpPr>
                <p:cNvPr id="485468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90"/>
                  <a:ext cx="22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485469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36" y="0"/>
                  <a:ext cx="137" cy="4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85453" name="Group 19"/>
              <p:cNvGrpSpPr>
                <a:grpSpLocks/>
              </p:cNvGrpSpPr>
              <p:nvPr/>
            </p:nvGrpSpPr>
            <p:grpSpPr bwMode="auto">
              <a:xfrm>
                <a:off x="1022" y="51"/>
                <a:ext cx="499" cy="267"/>
                <a:chOff x="0" y="0"/>
                <a:chExt cx="499" cy="267"/>
              </a:xfrm>
            </p:grpSpPr>
            <p:sp>
              <p:nvSpPr>
                <p:cNvPr id="485466" name="Rectangle 20"/>
                <p:cNvSpPr>
                  <a:spLocks noChangeArrowheads="1"/>
                </p:cNvSpPr>
                <p:nvPr/>
              </p:nvSpPr>
              <p:spPr bwMode="auto">
                <a:xfrm>
                  <a:off x="165" y="0"/>
                  <a:ext cx="22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7</a:t>
                  </a:r>
                </a:p>
              </p:txBody>
            </p:sp>
            <p:sp>
              <p:nvSpPr>
                <p:cNvPr id="485467" name="Line 21"/>
                <p:cNvSpPr>
                  <a:spLocks noChangeShapeType="1"/>
                </p:cNvSpPr>
                <p:nvPr/>
              </p:nvSpPr>
              <p:spPr bwMode="auto">
                <a:xfrm>
                  <a:off x="0" y="176"/>
                  <a:ext cx="499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85454" name="Group 22"/>
              <p:cNvGrpSpPr>
                <a:grpSpLocks/>
              </p:cNvGrpSpPr>
              <p:nvPr/>
            </p:nvGrpSpPr>
            <p:grpSpPr bwMode="auto">
              <a:xfrm>
                <a:off x="944" y="302"/>
                <a:ext cx="454" cy="635"/>
                <a:chOff x="0" y="0"/>
                <a:chExt cx="454" cy="635"/>
              </a:xfrm>
            </p:grpSpPr>
            <p:sp>
              <p:nvSpPr>
                <p:cNvPr id="485464" name="Rectangle 23"/>
                <p:cNvSpPr>
                  <a:spLocks noChangeArrowheads="1"/>
                </p:cNvSpPr>
                <p:nvPr/>
              </p:nvSpPr>
              <p:spPr bwMode="auto">
                <a:xfrm>
                  <a:off x="144" y="16"/>
                  <a:ext cx="22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12</a:t>
                  </a:r>
                </a:p>
              </p:txBody>
            </p:sp>
            <p:sp>
              <p:nvSpPr>
                <p:cNvPr id="485465" name="Line 24"/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454" cy="63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85455" name="Group 25"/>
              <p:cNvGrpSpPr>
                <a:grpSpLocks/>
              </p:cNvGrpSpPr>
              <p:nvPr/>
            </p:nvGrpSpPr>
            <p:grpSpPr bwMode="auto">
              <a:xfrm>
                <a:off x="816" y="491"/>
                <a:ext cx="771" cy="499"/>
                <a:chOff x="0" y="0"/>
                <a:chExt cx="771" cy="499"/>
              </a:xfrm>
            </p:grpSpPr>
            <p:sp>
              <p:nvSpPr>
                <p:cNvPr id="485462" name="Rectangle 26"/>
                <p:cNvSpPr>
                  <a:spLocks noChangeArrowheads="1"/>
                </p:cNvSpPr>
                <p:nvPr/>
              </p:nvSpPr>
              <p:spPr bwMode="auto">
                <a:xfrm>
                  <a:off x="67" y="136"/>
                  <a:ext cx="22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 dirty="0">
                      <a:latin typeface="Times New Roman" pitchFamily="18" charset="0"/>
                    </a:rPr>
                    <a:t>11</a:t>
                  </a:r>
                </a:p>
              </p:txBody>
            </p:sp>
            <p:sp>
              <p:nvSpPr>
                <p:cNvPr id="485463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0" y="0"/>
                  <a:ext cx="771" cy="49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85456" name="Group 28"/>
              <p:cNvGrpSpPr>
                <a:grpSpLocks/>
              </p:cNvGrpSpPr>
              <p:nvPr/>
            </p:nvGrpSpPr>
            <p:grpSpPr bwMode="auto">
              <a:xfrm>
                <a:off x="771" y="862"/>
                <a:ext cx="544" cy="227"/>
                <a:chOff x="0" y="0"/>
                <a:chExt cx="544" cy="227"/>
              </a:xfrm>
            </p:grpSpPr>
            <p:sp>
              <p:nvSpPr>
                <p:cNvPr id="485460" name="Rectangle 29"/>
                <p:cNvSpPr>
                  <a:spLocks noChangeArrowheads="1"/>
                </p:cNvSpPr>
                <p:nvPr/>
              </p:nvSpPr>
              <p:spPr bwMode="auto">
                <a:xfrm>
                  <a:off x="227" y="0"/>
                  <a:ext cx="22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85461" name="Line 30"/>
                <p:cNvSpPr>
                  <a:spLocks noChangeShapeType="1"/>
                </p:cNvSpPr>
                <p:nvPr/>
              </p:nvSpPr>
              <p:spPr bwMode="auto">
                <a:xfrm>
                  <a:off x="0" y="227"/>
                  <a:ext cx="5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85457" name="Group 31"/>
              <p:cNvGrpSpPr>
                <a:grpSpLocks/>
              </p:cNvGrpSpPr>
              <p:nvPr/>
            </p:nvGrpSpPr>
            <p:grpSpPr bwMode="auto">
              <a:xfrm>
                <a:off x="1398" y="515"/>
                <a:ext cx="264" cy="408"/>
                <a:chOff x="0" y="0"/>
                <a:chExt cx="264" cy="408"/>
              </a:xfrm>
            </p:grpSpPr>
            <p:sp>
              <p:nvSpPr>
                <p:cNvPr id="485458" name="Rectangle 32"/>
                <p:cNvSpPr>
                  <a:spLocks noChangeArrowheads="1"/>
                </p:cNvSpPr>
                <p:nvPr/>
              </p:nvSpPr>
              <p:spPr bwMode="auto">
                <a:xfrm>
                  <a:off x="0" y="83"/>
                  <a:ext cx="22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485459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28" y="0"/>
                  <a:ext cx="136" cy="40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85444" name="Rectangle 34"/>
            <p:cNvSpPr>
              <a:spLocks noChangeArrowheads="1"/>
            </p:cNvSpPr>
            <p:nvPr/>
          </p:nvSpPr>
          <p:spPr bwMode="auto">
            <a:xfrm>
              <a:off x="862" y="1180"/>
              <a:ext cx="272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(a)</a:t>
              </a:r>
            </a:p>
          </p:txBody>
        </p:sp>
      </p:grpSp>
      <p:grpSp>
        <p:nvGrpSpPr>
          <p:cNvPr id="485381" name="Group 43"/>
          <p:cNvGrpSpPr>
            <a:grpSpLocks/>
          </p:cNvGrpSpPr>
          <p:nvPr/>
        </p:nvGrpSpPr>
        <p:grpSpPr bwMode="auto">
          <a:xfrm>
            <a:off x="4572373" y="3990679"/>
            <a:ext cx="2927350" cy="2016125"/>
            <a:chOff x="0" y="0"/>
            <a:chExt cx="1844" cy="1270"/>
          </a:xfrm>
        </p:grpSpPr>
        <p:sp>
          <p:nvSpPr>
            <p:cNvPr id="485414" name="Oval 44"/>
            <p:cNvSpPr>
              <a:spLocks noChangeArrowheads="1"/>
            </p:cNvSpPr>
            <p:nvPr/>
          </p:nvSpPr>
          <p:spPr bwMode="auto">
            <a:xfrm>
              <a:off x="1527" y="54"/>
              <a:ext cx="317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v</a:t>
              </a:r>
              <a:r>
                <a:rPr lang="en-US" altLang="en-US" sz="2400" b="1" baseline="-20000">
                  <a:latin typeface="Times New Roman" pitchFamily="18" charset="0"/>
                </a:rPr>
                <a:t>3</a:t>
              </a:r>
            </a:p>
          </p:txBody>
        </p:sp>
        <p:grpSp>
          <p:nvGrpSpPr>
            <p:cNvPr id="485415" name="Group 45"/>
            <p:cNvGrpSpPr>
              <a:grpSpLocks/>
            </p:cNvGrpSpPr>
            <p:nvPr/>
          </p:nvGrpSpPr>
          <p:grpSpPr bwMode="auto">
            <a:xfrm>
              <a:off x="1406" y="374"/>
              <a:ext cx="264" cy="408"/>
              <a:chOff x="0" y="0"/>
              <a:chExt cx="264" cy="408"/>
            </a:xfrm>
          </p:grpSpPr>
          <p:sp>
            <p:nvSpPr>
              <p:cNvPr id="485434" name="Rectangle 46"/>
              <p:cNvSpPr>
                <a:spLocks noChangeArrowheads="1"/>
              </p:cNvSpPr>
              <p:nvPr/>
            </p:nvSpPr>
            <p:spPr bwMode="auto">
              <a:xfrm>
                <a:off x="0" y="83"/>
                <a:ext cx="226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6</a:t>
                </a:r>
              </a:p>
            </p:txBody>
          </p:sp>
          <p:sp>
            <p:nvSpPr>
              <p:cNvPr id="485435" name="Line 47"/>
              <p:cNvSpPr>
                <a:spLocks noChangeShapeType="1"/>
              </p:cNvSpPr>
              <p:nvPr/>
            </p:nvSpPr>
            <p:spPr bwMode="auto">
              <a:xfrm flipH="1">
                <a:off x="128" y="0"/>
                <a:ext cx="136" cy="40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85416" name="Group 48"/>
            <p:cNvGrpSpPr>
              <a:grpSpLocks/>
            </p:cNvGrpSpPr>
            <p:nvPr/>
          </p:nvGrpSpPr>
          <p:grpSpPr bwMode="auto">
            <a:xfrm>
              <a:off x="0" y="0"/>
              <a:ext cx="1678" cy="1270"/>
              <a:chOff x="0" y="0"/>
              <a:chExt cx="1678" cy="1270"/>
            </a:xfrm>
          </p:grpSpPr>
          <p:sp>
            <p:nvSpPr>
              <p:cNvPr id="485417" name="Rectangle 49"/>
              <p:cNvSpPr>
                <a:spLocks noChangeArrowheads="1"/>
              </p:cNvSpPr>
              <p:nvPr/>
            </p:nvSpPr>
            <p:spPr bwMode="auto">
              <a:xfrm>
                <a:off x="952" y="1043"/>
                <a:ext cx="27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(e)</a:t>
                </a:r>
              </a:p>
            </p:txBody>
          </p:sp>
          <p:grpSp>
            <p:nvGrpSpPr>
              <p:cNvPr id="485418" name="Group 50"/>
              <p:cNvGrpSpPr>
                <a:grpSpLocks/>
              </p:cNvGrpSpPr>
              <p:nvPr/>
            </p:nvGrpSpPr>
            <p:grpSpPr bwMode="auto">
              <a:xfrm>
                <a:off x="0" y="0"/>
                <a:ext cx="1678" cy="1134"/>
                <a:chOff x="0" y="0"/>
                <a:chExt cx="1678" cy="1134"/>
              </a:xfrm>
            </p:grpSpPr>
            <p:sp>
              <p:nvSpPr>
                <p:cNvPr id="485419" name="Oval 51"/>
                <p:cNvSpPr>
                  <a:spLocks noChangeArrowheads="1"/>
                </p:cNvSpPr>
                <p:nvPr/>
              </p:nvSpPr>
              <p:spPr bwMode="auto">
                <a:xfrm>
                  <a:off x="0" y="317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v</a:t>
                  </a:r>
                  <a:r>
                    <a:rPr lang="en-US" altLang="en-US" sz="2400" b="1" baseline="-20000">
                      <a:latin typeface="Times New Roman" pitchFamily="18" charset="0"/>
                    </a:rPr>
                    <a:t>1</a:t>
                  </a:r>
                </a:p>
              </p:txBody>
            </p:sp>
            <p:grpSp>
              <p:nvGrpSpPr>
                <p:cNvPr id="485420" name="Group 52"/>
                <p:cNvGrpSpPr>
                  <a:grpSpLocks/>
                </p:cNvGrpSpPr>
                <p:nvPr/>
              </p:nvGrpSpPr>
              <p:grpSpPr bwMode="auto">
                <a:xfrm>
                  <a:off x="226" y="589"/>
                  <a:ext cx="318" cy="318"/>
                  <a:chOff x="0" y="0"/>
                  <a:chExt cx="318" cy="318"/>
                </a:xfrm>
              </p:grpSpPr>
              <p:sp>
                <p:nvSpPr>
                  <p:cNvPr id="485432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1"/>
                    <a:ext cx="226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485433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46" y="0"/>
                    <a:ext cx="272" cy="2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5421" name="Group 55"/>
                <p:cNvGrpSpPr>
                  <a:grpSpLocks/>
                </p:cNvGrpSpPr>
                <p:nvPr/>
              </p:nvGrpSpPr>
              <p:grpSpPr bwMode="auto">
                <a:xfrm>
                  <a:off x="486" y="0"/>
                  <a:ext cx="1192" cy="1134"/>
                  <a:chOff x="0" y="0"/>
                  <a:chExt cx="1192" cy="1134"/>
                </a:xfrm>
              </p:grpSpPr>
              <p:sp>
                <p:nvSpPr>
                  <p:cNvPr id="485422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875" y="788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="1" baseline="-20000">
                        <a:latin typeface="Times New Roman" pitchFamily="18" charset="0"/>
                      </a:rPr>
                      <a:t>5</a:t>
                    </a:r>
                  </a:p>
                </p:txBody>
              </p:sp>
              <p:grpSp>
                <p:nvGrpSpPr>
                  <p:cNvPr id="485423" name="Group 57"/>
                  <p:cNvGrpSpPr>
                    <a:grpSpLocks/>
                  </p:cNvGrpSpPr>
                  <p:nvPr/>
                </p:nvGrpSpPr>
                <p:grpSpPr bwMode="auto">
                  <a:xfrm>
                    <a:off x="330" y="734"/>
                    <a:ext cx="544" cy="227"/>
                    <a:chOff x="0" y="0"/>
                    <a:chExt cx="544" cy="227"/>
                  </a:xfrm>
                </p:grpSpPr>
                <p:sp>
                  <p:nvSpPr>
                    <p:cNvPr id="485430" name="Rectangle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" y="0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 b="1">
                          <a:latin typeface="Times New Roman" pitchFamily="18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485431" name="Line 5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227"/>
                      <a:ext cx="54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85424" name="Group 60"/>
                  <p:cNvGrpSpPr>
                    <a:grpSpLocks/>
                  </p:cNvGrpSpPr>
                  <p:nvPr/>
                </p:nvGrpSpPr>
                <p:grpSpPr bwMode="auto">
                  <a:xfrm>
                    <a:off x="0" y="0"/>
                    <a:ext cx="527" cy="1134"/>
                    <a:chOff x="0" y="0"/>
                    <a:chExt cx="527" cy="1134"/>
                  </a:xfrm>
                </p:grpSpPr>
                <p:sp>
                  <p:nvSpPr>
                    <p:cNvPr id="485425" name="Oval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0" y="0"/>
                      <a:ext cx="317" cy="31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 b="1">
                          <a:latin typeface="Times New Roman" pitchFamily="18" charset="0"/>
                        </a:rPr>
                        <a:t>v</a:t>
                      </a:r>
                      <a:r>
                        <a:rPr lang="en-US" altLang="en-US" sz="2400" b="1" baseline="-20000">
                          <a:latin typeface="Times New Roman" pitchFamily="1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485426" name="Oval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817"/>
                      <a:ext cx="317" cy="31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 b="1">
                          <a:latin typeface="Times New Roman" pitchFamily="18" charset="0"/>
                        </a:rPr>
                        <a:t>v</a:t>
                      </a:r>
                      <a:r>
                        <a:rPr lang="en-US" altLang="en-US" sz="2400" b="1" baseline="-20000">
                          <a:latin typeface="Times New Roman" pitchFamily="18" charset="0"/>
                        </a:rPr>
                        <a:t>4</a:t>
                      </a:r>
                    </a:p>
                  </p:txBody>
                </p:sp>
                <p:grpSp>
                  <p:nvGrpSpPr>
                    <p:cNvPr id="485427" name="Group 6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2" y="318"/>
                      <a:ext cx="273" cy="499"/>
                      <a:chOff x="0" y="0"/>
                      <a:chExt cx="273" cy="499"/>
                    </a:xfrm>
                  </p:grpSpPr>
                  <p:sp>
                    <p:nvSpPr>
                      <p:cNvPr id="485428" name="Rectangle 6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0" y="90"/>
                        <a:ext cx="226" cy="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0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Char char="•"/>
                          <a:defRPr sz="28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2400" b="1">
                            <a:latin typeface="Times New Roman" pitchFamily="18" charset="0"/>
                          </a:rPr>
                          <a:t>5</a:t>
                        </a:r>
                      </a:p>
                    </p:txBody>
                  </p:sp>
                  <p:sp>
                    <p:nvSpPr>
                      <p:cNvPr id="485429" name="Line 65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136" y="0"/>
                        <a:ext cx="137" cy="499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</p:grp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实例：按</a:t>
            </a:r>
            <a:r>
              <a:rPr lang="en-US" altLang="zh-CN"/>
              <a:t>Kruskal</a:t>
            </a:r>
            <a:r>
              <a:rPr lang="zh-CN" altLang="en-US"/>
              <a:t>算法构造最小生成树</a:t>
            </a:r>
            <a:endParaRPr lang="en-US"/>
          </a:p>
        </p:txBody>
      </p:sp>
      <p:grpSp>
        <p:nvGrpSpPr>
          <p:cNvPr id="3" name="组合 2"/>
          <p:cNvGrpSpPr/>
          <p:nvPr/>
        </p:nvGrpSpPr>
        <p:grpSpPr>
          <a:xfrm>
            <a:off x="3294291" y="1174454"/>
            <a:ext cx="2296598" cy="2365376"/>
            <a:chOff x="3445154" y="1361779"/>
            <a:chExt cx="2296598" cy="2365376"/>
          </a:xfrm>
        </p:grpSpPr>
        <p:sp>
          <p:nvSpPr>
            <p:cNvPr id="485436" name="Rectangle 36"/>
            <p:cNvSpPr>
              <a:spLocks noChangeArrowheads="1"/>
            </p:cNvSpPr>
            <p:nvPr/>
          </p:nvSpPr>
          <p:spPr bwMode="auto">
            <a:xfrm>
              <a:off x="4419973" y="3366792"/>
              <a:ext cx="431800" cy="3603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(b)</a:t>
              </a:r>
            </a:p>
          </p:txBody>
        </p:sp>
        <p:grpSp>
          <p:nvGrpSpPr>
            <p:cNvPr id="485437" name="Group 37"/>
            <p:cNvGrpSpPr>
              <a:grpSpLocks/>
            </p:cNvGrpSpPr>
            <p:nvPr/>
          </p:nvGrpSpPr>
          <p:grpSpPr bwMode="auto">
            <a:xfrm>
              <a:off x="3627810" y="2768304"/>
              <a:ext cx="1879600" cy="622300"/>
              <a:chOff x="0" y="0"/>
              <a:chExt cx="1184" cy="392"/>
            </a:xfrm>
          </p:grpSpPr>
          <p:grpSp>
            <p:nvGrpSpPr>
              <p:cNvPr id="485438" name="Group 38"/>
              <p:cNvGrpSpPr>
                <a:grpSpLocks/>
              </p:cNvGrpSpPr>
              <p:nvPr/>
            </p:nvGrpSpPr>
            <p:grpSpPr bwMode="auto">
              <a:xfrm>
                <a:off x="322" y="0"/>
                <a:ext cx="544" cy="227"/>
                <a:chOff x="0" y="0"/>
                <a:chExt cx="544" cy="227"/>
              </a:xfrm>
            </p:grpSpPr>
            <p:sp>
              <p:nvSpPr>
                <p:cNvPr id="485441" name="Rectangle 39"/>
                <p:cNvSpPr>
                  <a:spLocks noChangeArrowheads="1"/>
                </p:cNvSpPr>
                <p:nvPr/>
              </p:nvSpPr>
              <p:spPr bwMode="auto">
                <a:xfrm>
                  <a:off x="227" y="0"/>
                  <a:ext cx="226" cy="2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485442" name="Line 40"/>
                <p:cNvSpPr>
                  <a:spLocks noChangeShapeType="1"/>
                </p:cNvSpPr>
                <p:nvPr/>
              </p:nvSpPr>
              <p:spPr bwMode="auto">
                <a:xfrm>
                  <a:off x="0" y="227"/>
                  <a:ext cx="54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85439" name="Oval 41"/>
              <p:cNvSpPr>
                <a:spLocks noChangeArrowheads="1"/>
              </p:cNvSpPr>
              <p:nvPr/>
            </p:nvSpPr>
            <p:spPr bwMode="auto">
              <a:xfrm>
                <a:off x="867" y="54"/>
                <a:ext cx="317" cy="3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 dirty="0">
                    <a:latin typeface="Times New Roman" pitchFamily="18" charset="0"/>
                  </a:rPr>
                  <a:t>v</a:t>
                </a:r>
                <a:r>
                  <a:rPr lang="en-US" altLang="en-US" sz="2400" b="1" baseline="-20000" dirty="0">
                    <a:latin typeface="Times New Roman" pitchFamily="18" charset="0"/>
                  </a:rPr>
                  <a:t>5</a:t>
                </a:r>
              </a:p>
            </p:txBody>
          </p:sp>
          <p:sp>
            <p:nvSpPr>
              <p:cNvPr id="485440" name="Oval 42"/>
              <p:cNvSpPr>
                <a:spLocks noChangeArrowheads="1"/>
              </p:cNvSpPr>
              <p:nvPr/>
            </p:nvSpPr>
            <p:spPr bwMode="auto">
              <a:xfrm>
                <a:off x="0" y="75"/>
                <a:ext cx="317" cy="31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v</a:t>
                </a:r>
                <a:r>
                  <a:rPr lang="en-US" altLang="en-US" sz="2400" b="1" baseline="-20000">
                    <a:latin typeface="Times New Roman" pitchFamily="18" charset="0"/>
                  </a:rPr>
                  <a:t>4</a:t>
                </a:r>
              </a:p>
            </p:txBody>
          </p:sp>
        </p:grpSp>
        <p:sp>
          <p:nvSpPr>
            <p:cNvPr id="97" name="Oval 5"/>
            <p:cNvSpPr>
              <a:spLocks noChangeArrowheads="1"/>
            </p:cNvSpPr>
            <p:nvPr/>
          </p:nvSpPr>
          <p:spPr bwMode="auto">
            <a:xfrm>
              <a:off x="3445154" y="1959473"/>
              <a:ext cx="503238" cy="503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Times New Roman" pitchFamily="18" charset="0"/>
                </a:rPr>
                <a:t>v</a:t>
              </a:r>
              <a:r>
                <a:rPr lang="en-US" altLang="en-US" sz="2400" b="1" baseline="-200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8" name="Oval 7"/>
            <p:cNvSpPr>
              <a:spLocks noChangeArrowheads="1"/>
            </p:cNvSpPr>
            <p:nvPr/>
          </p:nvSpPr>
          <p:spPr bwMode="auto">
            <a:xfrm>
              <a:off x="4356158" y="1361779"/>
              <a:ext cx="503238" cy="503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Times New Roman" pitchFamily="18" charset="0"/>
                </a:rPr>
                <a:t>v</a:t>
              </a:r>
              <a:r>
                <a:rPr lang="en-US" altLang="en-US" sz="2400" b="1" baseline="-20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99" name="Oval 6"/>
            <p:cNvSpPr>
              <a:spLocks noChangeArrowheads="1"/>
            </p:cNvSpPr>
            <p:nvPr/>
          </p:nvSpPr>
          <p:spPr bwMode="auto">
            <a:xfrm>
              <a:off x="5238514" y="1953916"/>
              <a:ext cx="503238" cy="503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Times New Roman" pitchFamily="18" charset="0"/>
                </a:rPr>
                <a:t>v</a:t>
              </a:r>
              <a:r>
                <a:rPr lang="en-US" altLang="en-US" sz="2400" b="1" baseline="-20000" dirty="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084168" y="1235472"/>
            <a:ext cx="2915445" cy="2049512"/>
            <a:chOff x="6084168" y="1235472"/>
            <a:chExt cx="2915445" cy="2049512"/>
          </a:xfrm>
        </p:grpSpPr>
        <p:grpSp>
          <p:nvGrpSpPr>
            <p:cNvPr id="485383" name="Group 67"/>
            <p:cNvGrpSpPr>
              <a:grpSpLocks/>
            </p:cNvGrpSpPr>
            <p:nvPr/>
          </p:nvGrpSpPr>
          <p:grpSpPr bwMode="auto">
            <a:xfrm>
              <a:off x="6084168" y="1727646"/>
              <a:ext cx="2663825" cy="1557338"/>
              <a:chOff x="0" y="0"/>
              <a:chExt cx="1678" cy="981"/>
            </a:xfrm>
          </p:grpSpPr>
          <p:sp>
            <p:nvSpPr>
              <p:cNvPr id="485402" name="Rectangle 68"/>
              <p:cNvSpPr>
                <a:spLocks noChangeArrowheads="1"/>
              </p:cNvSpPr>
              <p:nvPr/>
            </p:nvSpPr>
            <p:spPr bwMode="auto">
              <a:xfrm>
                <a:off x="877" y="754"/>
                <a:ext cx="27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(c)</a:t>
                </a:r>
              </a:p>
            </p:txBody>
          </p:sp>
          <p:grpSp>
            <p:nvGrpSpPr>
              <p:cNvPr id="485403" name="Group 69"/>
              <p:cNvGrpSpPr>
                <a:grpSpLocks/>
              </p:cNvGrpSpPr>
              <p:nvPr/>
            </p:nvGrpSpPr>
            <p:grpSpPr bwMode="auto">
              <a:xfrm>
                <a:off x="0" y="0"/>
                <a:ext cx="1678" cy="829"/>
                <a:chOff x="0" y="0"/>
                <a:chExt cx="1678" cy="829"/>
              </a:xfrm>
            </p:grpSpPr>
            <p:sp>
              <p:nvSpPr>
                <p:cNvPr id="485404" name="Oval 7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v</a:t>
                  </a:r>
                  <a:r>
                    <a:rPr lang="en-US" altLang="en-US" sz="2400" b="1" baseline="-20000">
                      <a:latin typeface="Times New Roman" pitchFamily="18" charset="0"/>
                    </a:rPr>
                    <a:t>1</a:t>
                  </a:r>
                </a:p>
              </p:txBody>
            </p:sp>
            <p:grpSp>
              <p:nvGrpSpPr>
                <p:cNvPr id="485405" name="Group 71"/>
                <p:cNvGrpSpPr>
                  <a:grpSpLocks/>
                </p:cNvGrpSpPr>
                <p:nvPr/>
              </p:nvGrpSpPr>
              <p:grpSpPr bwMode="auto">
                <a:xfrm>
                  <a:off x="226" y="272"/>
                  <a:ext cx="318" cy="318"/>
                  <a:chOff x="0" y="0"/>
                  <a:chExt cx="318" cy="318"/>
                </a:xfrm>
              </p:grpSpPr>
              <p:sp>
                <p:nvSpPr>
                  <p:cNvPr id="485412" name="Rectangle 72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1"/>
                    <a:ext cx="226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485413" name="Line 73"/>
                  <p:cNvSpPr>
                    <a:spLocks noChangeShapeType="1"/>
                  </p:cNvSpPr>
                  <p:nvPr/>
                </p:nvSpPr>
                <p:spPr bwMode="auto">
                  <a:xfrm>
                    <a:off x="46" y="0"/>
                    <a:ext cx="272" cy="272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5406" name="Group 74"/>
                <p:cNvGrpSpPr>
                  <a:grpSpLocks/>
                </p:cNvGrpSpPr>
                <p:nvPr/>
              </p:nvGrpSpPr>
              <p:grpSpPr bwMode="auto">
                <a:xfrm>
                  <a:off x="494" y="437"/>
                  <a:ext cx="1184" cy="392"/>
                  <a:chOff x="0" y="0"/>
                  <a:chExt cx="1184" cy="392"/>
                </a:xfrm>
              </p:grpSpPr>
              <p:grpSp>
                <p:nvGrpSpPr>
                  <p:cNvPr id="485407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322" y="0"/>
                    <a:ext cx="544" cy="227"/>
                    <a:chOff x="0" y="0"/>
                    <a:chExt cx="544" cy="227"/>
                  </a:xfrm>
                </p:grpSpPr>
                <p:sp>
                  <p:nvSpPr>
                    <p:cNvPr id="485410" name="Rectangle 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" y="0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 b="1">
                          <a:latin typeface="Times New Roman" pitchFamily="18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485411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0" y="227"/>
                      <a:ext cx="54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485408" name="Oval 78"/>
                  <p:cNvSpPr>
                    <a:spLocks noChangeArrowheads="1"/>
                  </p:cNvSpPr>
                  <p:nvPr/>
                </p:nvSpPr>
                <p:spPr bwMode="auto">
                  <a:xfrm>
                    <a:off x="867" y="54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="1" baseline="-20000">
                        <a:latin typeface="Times New Roman" pitchFamily="18" charset="0"/>
                      </a:rPr>
                      <a:t>5</a:t>
                    </a:r>
                  </a:p>
                </p:txBody>
              </p:sp>
              <p:sp>
                <p:nvSpPr>
                  <p:cNvPr id="485409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0" y="75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="1" baseline="-20000">
                        <a:latin typeface="Times New Roman" pitchFamily="18" charset="0"/>
                      </a:rPr>
                      <a:t>4</a:t>
                    </a:r>
                  </a:p>
                </p:txBody>
              </p:sp>
            </p:grpSp>
          </p:grpSp>
        </p:grp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7223498" y="1235472"/>
              <a:ext cx="503238" cy="503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Times New Roman" pitchFamily="18" charset="0"/>
                </a:rPr>
                <a:t>v</a:t>
              </a:r>
              <a:r>
                <a:rPr lang="en-US" altLang="en-US" sz="2400" b="1" baseline="-20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8496375" y="1716606"/>
              <a:ext cx="503238" cy="503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Times New Roman" pitchFamily="18" charset="0"/>
                </a:rPr>
                <a:t>v</a:t>
              </a:r>
              <a:r>
                <a:rPr lang="en-US" altLang="en-US" sz="2400" b="1" baseline="-20000" dirty="0">
                  <a:latin typeface="Times New Roman" pitchFamily="18" charset="0"/>
                </a:rPr>
                <a:t>3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44117" y="3954168"/>
            <a:ext cx="2784475" cy="2136775"/>
            <a:chOff x="1332285" y="3944641"/>
            <a:chExt cx="2784475" cy="2136775"/>
          </a:xfrm>
        </p:grpSpPr>
        <p:grpSp>
          <p:nvGrpSpPr>
            <p:cNvPr id="485384" name="Group 80"/>
            <p:cNvGrpSpPr>
              <a:grpSpLocks/>
            </p:cNvGrpSpPr>
            <p:nvPr/>
          </p:nvGrpSpPr>
          <p:grpSpPr bwMode="auto">
            <a:xfrm>
              <a:off x="1332285" y="3944641"/>
              <a:ext cx="2663825" cy="2136775"/>
              <a:chOff x="0" y="0"/>
              <a:chExt cx="1678" cy="1346"/>
            </a:xfrm>
          </p:grpSpPr>
          <p:sp>
            <p:nvSpPr>
              <p:cNvPr id="485385" name="Rectangle 81"/>
              <p:cNvSpPr>
                <a:spLocks noChangeArrowheads="1"/>
              </p:cNvSpPr>
              <p:nvPr/>
            </p:nvSpPr>
            <p:spPr bwMode="auto">
              <a:xfrm>
                <a:off x="771" y="1119"/>
                <a:ext cx="27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 b="1">
                    <a:latin typeface="Times New Roman" pitchFamily="18" charset="0"/>
                  </a:rPr>
                  <a:t>(d)</a:t>
                </a:r>
              </a:p>
            </p:txBody>
          </p:sp>
          <p:grpSp>
            <p:nvGrpSpPr>
              <p:cNvPr id="485386" name="Group 82"/>
              <p:cNvGrpSpPr>
                <a:grpSpLocks/>
              </p:cNvGrpSpPr>
              <p:nvPr/>
            </p:nvGrpSpPr>
            <p:grpSpPr bwMode="auto">
              <a:xfrm>
                <a:off x="0" y="0"/>
                <a:ext cx="1678" cy="1119"/>
                <a:chOff x="0" y="0"/>
                <a:chExt cx="1678" cy="1119"/>
              </a:xfrm>
            </p:grpSpPr>
            <p:sp>
              <p:nvSpPr>
                <p:cNvPr id="485387" name="Oval 83"/>
                <p:cNvSpPr>
                  <a:spLocks noChangeArrowheads="1"/>
                </p:cNvSpPr>
                <p:nvPr/>
              </p:nvSpPr>
              <p:spPr bwMode="auto">
                <a:xfrm>
                  <a:off x="757" y="0"/>
                  <a:ext cx="317" cy="317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v</a:t>
                  </a:r>
                  <a:r>
                    <a:rPr lang="en-US" altLang="en-US" sz="2400" b="1" baseline="-20000">
                      <a:latin typeface="Times New Roman" pitchFamily="18" charset="0"/>
                    </a:rPr>
                    <a:t>2</a:t>
                  </a:r>
                </a:p>
              </p:txBody>
            </p:sp>
            <p:grpSp>
              <p:nvGrpSpPr>
                <p:cNvPr id="485388" name="Group 84"/>
                <p:cNvGrpSpPr>
                  <a:grpSpLocks/>
                </p:cNvGrpSpPr>
                <p:nvPr/>
              </p:nvGrpSpPr>
              <p:grpSpPr bwMode="auto">
                <a:xfrm>
                  <a:off x="589" y="318"/>
                  <a:ext cx="273" cy="499"/>
                  <a:chOff x="0" y="0"/>
                  <a:chExt cx="273" cy="499"/>
                </a:xfrm>
              </p:grpSpPr>
              <p:sp>
                <p:nvSpPr>
                  <p:cNvPr id="485400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0" y="90"/>
                    <a:ext cx="226" cy="2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5</a:t>
                    </a:r>
                  </a:p>
                </p:txBody>
              </p:sp>
              <p:sp>
                <p:nvSpPr>
                  <p:cNvPr id="485401" name="Line 8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6" y="0"/>
                    <a:ext cx="137" cy="49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5389" name="Group 87"/>
                <p:cNvGrpSpPr>
                  <a:grpSpLocks/>
                </p:cNvGrpSpPr>
                <p:nvPr/>
              </p:nvGrpSpPr>
              <p:grpSpPr bwMode="auto">
                <a:xfrm>
                  <a:off x="0" y="290"/>
                  <a:ext cx="1678" cy="829"/>
                  <a:chOff x="0" y="0"/>
                  <a:chExt cx="1678" cy="829"/>
                </a:xfrm>
              </p:grpSpPr>
              <p:sp>
                <p:nvSpPr>
                  <p:cNvPr id="485390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17" cy="317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 eaLnBrk="0" hangingPunct="0">
                      <a:spcBef>
                        <a:spcPct val="20000"/>
                      </a:spcBef>
                      <a:buClr>
                        <a:schemeClr val="hlink"/>
                      </a:buClr>
                      <a:buSzPct val="60000"/>
                      <a:buFont typeface="Wingdings" pitchFamily="2" charset="2"/>
                      <a:buChar char="n"/>
                      <a:defRPr sz="32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lr>
                        <a:schemeClr val="tx1"/>
                      </a:buClr>
                      <a:buChar char="•"/>
                      <a:defRPr sz="28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lr>
                        <a:schemeClr val="accent2"/>
                      </a:buClr>
                      <a:buSzPct val="60000"/>
                      <a:buFont typeface="Wingdings" pitchFamily="2" charset="2"/>
                      <a:buChar char="n"/>
                      <a:defRPr sz="24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lr>
                        <a:schemeClr val="tx2"/>
                      </a:buClr>
                      <a:buChar char="•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60000"/>
                      <a:buFont typeface="Wingdings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Verdana" pitchFamily="34" charset="0"/>
                        <a:ea typeface="宋体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en-US" sz="2400" b="1">
                        <a:latin typeface="Times New Roman" pitchFamily="18" charset="0"/>
                      </a:rPr>
                      <a:t>v</a:t>
                    </a:r>
                    <a:r>
                      <a:rPr lang="en-US" altLang="en-US" sz="2400" b="1" baseline="-20000">
                        <a:latin typeface="Times New Roman" pitchFamily="18" charset="0"/>
                      </a:rPr>
                      <a:t>1</a:t>
                    </a:r>
                  </a:p>
                </p:txBody>
              </p:sp>
              <p:grpSp>
                <p:nvGrpSpPr>
                  <p:cNvPr id="485391" name="Group 89"/>
                  <p:cNvGrpSpPr>
                    <a:grpSpLocks/>
                  </p:cNvGrpSpPr>
                  <p:nvPr/>
                </p:nvGrpSpPr>
                <p:grpSpPr bwMode="auto">
                  <a:xfrm>
                    <a:off x="226" y="272"/>
                    <a:ext cx="318" cy="318"/>
                    <a:chOff x="0" y="0"/>
                    <a:chExt cx="318" cy="318"/>
                  </a:xfrm>
                </p:grpSpPr>
                <p:sp>
                  <p:nvSpPr>
                    <p:cNvPr id="485398" name="Rectangle 9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91"/>
                      <a:ext cx="226" cy="22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 b="1">
                          <a:latin typeface="Times New Roman" pitchFamily="18" charset="0"/>
                        </a:rPr>
                        <a:t>4</a:t>
                      </a:r>
                    </a:p>
                  </p:txBody>
                </p:sp>
                <p:sp>
                  <p:nvSpPr>
                    <p:cNvPr id="485399" name="Line 9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" y="0"/>
                      <a:ext cx="272" cy="27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85392" name="Group 92"/>
                  <p:cNvGrpSpPr>
                    <a:grpSpLocks/>
                  </p:cNvGrpSpPr>
                  <p:nvPr/>
                </p:nvGrpSpPr>
                <p:grpSpPr bwMode="auto">
                  <a:xfrm>
                    <a:off x="494" y="437"/>
                    <a:ext cx="1184" cy="392"/>
                    <a:chOff x="0" y="0"/>
                    <a:chExt cx="1184" cy="392"/>
                  </a:xfrm>
                </p:grpSpPr>
                <p:grpSp>
                  <p:nvGrpSpPr>
                    <p:cNvPr id="485393" name="Group 9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2" y="0"/>
                      <a:ext cx="544" cy="227"/>
                      <a:chOff x="0" y="0"/>
                      <a:chExt cx="544" cy="227"/>
                    </a:xfrm>
                  </p:grpSpPr>
                  <p:sp>
                    <p:nvSpPr>
                      <p:cNvPr id="485396" name="Rectangle 9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7" y="0"/>
                        <a:ext cx="226" cy="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>
                        <a:lvl1pPr eaLnBrk="0" hangingPunct="0">
                          <a:spcBef>
                            <a:spcPct val="20000"/>
                          </a:spcBef>
                          <a:buClr>
                            <a:schemeClr val="hlink"/>
                          </a:buClr>
                          <a:buSzPct val="60000"/>
                          <a:buFont typeface="Wingdings" pitchFamily="2" charset="2"/>
                          <a:buChar char="n"/>
                          <a:defRPr sz="32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1pPr>
                        <a:lvl2pPr marL="742950" indent="-285750" eaLnBrk="0" hangingPunct="0">
                          <a:spcBef>
                            <a:spcPct val="20000"/>
                          </a:spcBef>
                          <a:buClr>
                            <a:schemeClr val="tx1"/>
                          </a:buClr>
                          <a:buChar char="•"/>
                          <a:defRPr sz="28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2pPr>
                        <a:lvl3pPr marL="1143000" indent="-228600" eaLnBrk="0" hangingPunct="0">
                          <a:spcBef>
                            <a:spcPct val="20000"/>
                          </a:spcBef>
                          <a:buClr>
                            <a:schemeClr val="accent2"/>
                          </a:buClr>
                          <a:buSzPct val="60000"/>
                          <a:buFont typeface="Wingdings" pitchFamily="2" charset="2"/>
                          <a:buChar char="n"/>
                          <a:defRPr sz="24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3pPr>
                        <a:lvl4pPr marL="1600200" indent="-228600" eaLnBrk="0" hangingPunct="0">
                          <a:spcBef>
                            <a:spcPct val="20000"/>
                          </a:spcBef>
                          <a:buClr>
                            <a:schemeClr val="tx2"/>
                          </a:buClr>
                          <a:buChar char="•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4pPr>
                        <a:lvl5pPr marL="2057400" indent="-228600" eaLnBrk="0" hangingPunct="0">
                          <a:spcBef>
                            <a:spcPct val="20000"/>
                          </a:spcBef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20000"/>
                          </a:spcBef>
                          <a:spcAft>
                            <a:spcPct val="0"/>
                          </a:spcAft>
                          <a:buClr>
                            <a:schemeClr val="folHlink"/>
                          </a:buClr>
                          <a:buSzPct val="60000"/>
                          <a:buFont typeface="Wingdings" pitchFamily="2" charset="2"/>
                          <a:buChar char="n"/>
                          <a:defRPr sz="2000">
                            <a:solidFill>
                              <a:schemeClr val="tx1"/>
                            </a:solidFill>
                            <a:latin typeface="Verdana" pitchFamily="34" charset="0"/>
                            <a:ea typeface="宋体" pitchFamily="2" charset="-122"/>
                          </a:defRPr>
                        </a:lvl9pPr>
                      </a:lstStyle>
                      <a:p>
                        <a:pPr algn="ctr" eaLnBrk="1" hangingPunct="1">
                          <a:spcBef>
                            <a:spcPct val="0"/>
                          </a:spcBef>
                          <a:buClrTx/>
                          <a:buSzTx/>
                          <a:buFontTx/>
                          <a:buNone/>
                        </a:pPr>
                        <a:r>
                          <a:rPr lang="en-US" altLang="en-US" sz="2400" b="1">
                            <a:latin typeface="Times New Roman" pitchFamily="18" charset="0"/>
                          </a:rPr>
                          <a:t>3</a:t>
                        </a:r>
                      </a:p>
                    </p:txBody>
                  </p:sp>
                  <p:sp>
                    <p:nvSpPr>
                      <p:cNvPr id="485397" name="Line 9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0" y="227"/>
                        <a:ext cx="544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485394" name="Oval 9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7" y="54"/>
                      <a:ext cx="317" cy="31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 b="1">
                          <a:latin typeface="Times New Roman" pitchFamily="18" charset="0"/>
                        </a:rPr>
                        <a:t>v</a:t>
                      </a:r>
                      <a:r>
                        <a:rPr lang="en-US" altLang="en-US" sz="2400" b="1" baseline="-20000">
                          <a:latin typeface="Times New Roman" pitchFamily="18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485395" name="Oval 9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0" y="75"/>
                      <a:ext cx="317" cy="31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60000"/>
                        <a:buFont typeface="Wingdings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tx1"/>
                        </a:buClr>
                        <a:buChar char="•"/>
                        <a:defRPr sz="28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pitchFamily="2" charset="2"/>
                        <a:buChar char="n"/>
                        <a:defRPr sz="24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tx2"/>
                        </a:buClr>
                        <a:buChar char="•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Char char="n"/>
                        <a:defRPr sz="2000">
                          <a:solidFill>
                            <a:schemeClr val="tx1"/>
                          </a:solidFill>
                          <a:latin typeface="Verdana" pitchFamily="34" charset="0"/>
                          <a:ea typeface="宋体" pitchFamily="2" charset="-122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en-US" sz="2400" b="1">
                          <a:latin typeface="Times New Roman" pitchFamily="18" charset="0"/>
                        </a:rPr>
                        <a:t>v</a:t>
                      </a:r>
                      <a:r>
                        <a:rPr lang="en-US" altLang="en-US" sz="2400" b="1" baseline="-20000">
                          <a:latin typeface="Times New Roman" pitchFamily="18" charset="0"/>
                        </a:rPr>
                        <a:t>4</a:t>
                      </a:r>
                    </a:p>
                  </p:txBody>
                </p:sp>
              </p:grpSp>
            </p:grpSp>
          </p:grpSp>
        </p:grpSp>
        <p:sp>
          <p:nvSpPr>
            <p:cNvPr id="104" name="Oval 6"/>
            <p:cNvSpPr>
              <a:spLocks noChangeArrowheads="1"/>
            </p:cNvSpPr>
            <p:nvPr/>
          </p:nvSpPr>
          <p:spPr bwMode="auto">
            <a:xfrm>
              <a:off x="3613522" y="4445902"/>
              <a:ext cx="503238" cy="503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Times New Roman" pitchFamily="18" charset="0"/>
                </a:rPr>
                <a:t>v</a:t>
              </a:r>
              <a:r>
                <a:rPr lang="en-US" altLang="en-US" sz="2400" b="1" baseline="-20000" dirty="0">
                  <a:latin typeface="Times New Roman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4148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535E348-C08B-42BC-A6E3-C5CDD4408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5313140"/>
            <a:ext cx="1545210" cy="111255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2732861-05AA-4AC3-9EDA-F18973C13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2081" y="1708476"/>
            <a:ext cx="1545210" cy="11125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21C0090-290A-4F5A-92FE-BD5172C7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A7BCF1-90DD-4D7F-B70B-197AE665E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如果带权无向连通图上所有边上的权重互不相同，那么，无论用何种算法</a:t>
            </a:r>
            <a:r>
              <a:rPr lang="en-US" altLang="zh-CN" dirty="0"/>
              <a:t>(Prim or Kruskal</a:t>
            </a:r>
            <a:r>
              <a:rPr lang="zh-CN" altLang="en-US" dirty="0"/>
              <a:t>算法</a:t>
            </a:r>
            <a:r>
              <a:rPr lang="en-US" altLang="zh-CN" dirty="0"/>
              <a:t>)</a:t>
            </a:r>
            <a:r>
              <a:rPr lang="zh-CN" altLang="en-US" dirty="0"/>
              <a:t>构造出来的最小生成树是唯一的</a:t>
            </a:r>
            <a:endParaRPr lang="en-US" altLang="zh-CN" dirty="0"/>
          </a:p>
          <a:p>
            <a:r>
              <a:rPr lang="zh-CN" altLang="en-US" dirty="0"/>
              <a:t>只要带权无向连通图中有权重相同的边，其最小生成树就不可能是唯一的</a:t>
            </a:r>
            <a:endParaRPr lang="en-US" altLang="zh-CN" dirty="0"/>
          </a:p>
          <a:p>
            <a:pPr lvl="1"/>
            <a:r>
              <a:rPr lang="zh-CN" altLang="en-US" dirty="0"/>
              <a:t>反例：因权重较大而未能进入选取的序列</a:t>
            </a:r>
            <a:endParaRPr lang="en-US" altLang="zh-CN" dirty="0"/>
          </a:p>
          <a:p>
            <a:r>
              <a:rPr lang="zh-CN" altLang="en-US" dirty="0"/>
              <a:t>当带权连通图上具有相同较小权重的几条边形成回路时，用不同算法</a:t>
            </a:r>
            <a:r>
              <a:rPr lang="en-US" altLang="zh-CN" dirty="0"/>
              <a:t>(Prim or Kruskal</a:t>
            </a:r>
            <a:r>
              <a:rPr lang="zh-CN" altLang="en-US" dirty="0"/>
              <a:t>算法</a:t>
            </a:r>
            <a:r>
              <a:rPr lang="en-US" altLang="zh-CN" dirty="0"/>
              <a:t>)</a:t>
            </a:r>
            <a:r>
              <a:rPr lang="zh-CN" altLang="en-US" dirty="0"/>
              <a:t>可能生成不同的最小生成树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A778A8-C0B4-4C70-938D-2514138E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7" name="乘号 6">
            <a:extLst>
              <a:ext uri="{FF2B5EF4-FFF2-40B4-BE49-F238E27FC236}">
                <a16:creationId xmlns:a16="http://schemas.microsoft.com/office/drawing/2014/main" id="{6BD7B960-CC81-4F99-96C7-B1C07CDC04AF}"/>
              </a:ext>
            </a:extLst>
          </p:cNvPr>
          <p:cNvSpPr/>
          <p:nvPr/>
        </p:nvSpPr>
        <p:spPr>
          <a:xfrm>
            <a:off x="6372200" y="3068960"/>
            <a:ext cx="1152128" cy="9361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43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4D6F87-B44D-4193-A012-21D8BFAF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贪心算法</a:t>
            </a:r>
            <a:r>
              <a:rPr lang="en-US" altLang="zh-CN" dirty="0"/>
              <a:t>(Greedy algorithm)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83163-AC52-4908-970E-C43F3044A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贪心算法</a:t>
            </a:r>
            <a:r>
              <a:rPr lang="en-US" altLang="zh-CN" dirty="0"/>
              <a:t>(</a:t>
            </a:r>
            <a:r>
              <a:rPr lang="zh-CN" altLang="en-US" dirty="0"/>
              <a:t>又称贪婪算法</a:t>
            </a:r>
            <a:r>
              <a:rPr lang="en-US" altLang="zh-CN" dirty="0"/>
              <a:t>)</a:t>
            </a:r>
            <a:r>
              <a:rPr lang="zh-CN" altLang="en-US" dirty="0"/>
              <a:t>是指，在对问题求解时，总是做出</a:t>
            </a:r>
            <a:r>
              <a:rPr lang="zh-CN" altLang="en-US" b="1" dirty="0">
                <a:solidFill>
                  <a:srgbClr val="0000CC"/>
                </a:solidFill>
              </a:rPr>
              <a:t>在当前看来是最好的选择</a:t>
            </a:r>
            <a:endParaRPr lang="en-US" altLang="zh-CN" b="1" dirty="0">
              <a:solidFill>
                <a:srgbClr val="0000CC"/>
              </a:solidFill>
            </a:endParaRPr>
          </a:p>
          <a:p>
            <a:pPr lvl="1"/>
            <a:r>
              <a:rPr lang="zh-CN" altLang="en-US" dirty="0"/>
              <a:t>贪心算法并不从整体最优加以考虑，它所做出的解决方案是在某种意义上的</a:t>
            </a:r>
            <a:r>
              <a:rPr lang="zh-CN" altLang="en-US" b="1" dirty="0">
                <a:solidFill>
                  <a:srgbClr val="0000CC"/>
                </a:solidFill>
              </a:rPr>
              <a:t>局部最优解</a:t>
            </a:r>
          </a:p>
          <a:p>
            <a:r>
              <a:rPr lang="zh-CN" altLang="en-US" dirty="0"/>
              <a:t>贪心算法不是对所有问题都能得到整体最优解，但对相当广范围的许多问题是能产生整体最优解的，或者是整体最优解的近似解</a:t>
            </a:r>
            <a:endParaRPr lang="en-US" altLang="zh-CN" dirty="0"/>
          </a:p>
          <a:p>
            <a:r>
              <a:rPr lang="zh-CN" altLang="en-US" dirty="0"/>
              <a:t>例子：</a:t>
            </a:r>
            <a:r>
              <a:rPr lang="en-US" altLang="zh-CN" dirty="0"/>
              <a:t>Huffman</a:t>
            </a:r>
            <a:r>
              <a:rPr lang="zh-CN" altLang="en-US" dirty="0"/>
              <a:t>树，</a:t>
            </a:r>
            <a:r>
              <a:rPr lang="en-US" altLang="zh-CN" dirty="0"/>
              <a:t>(</a:t>
            </a:r>
            <a:r>
              <a:rPr lang="zh-CN" altLang="en-US" dirty="0"/>
              <a:t>图的</a:t>
            </a:r>
            <a:r>
              <a:rPr lang="en-US" altLang="zh-CN" dirty="0"/>
              <a:t>)</a:t>
            </a:r>
            <a:r>
              <a:rPr lang="zh-CN" altLang="en-US" dirty="0"/>
              <a:t>最小生成树，</a:t>
            </a:r>
            <a:r>
              <a:rPr lang="en-US" altLang="zh-CN" dirty="0"/>
              <a:t>(</a:t>
            </a:r>
            <a:r>
              <a:rPr lang="zh-CN" altLang="en-US" dirty="0"/>
              <a:t>图的</a:t>
            </a:r>
            <a:r>
              <a:rPr lang="en-US" altLang="zh-CN" dirty="0"/>
              <a:t>)</a:t>
            </a:r>
            <a:r>
              <a:rPr lang="zh-CN" altLang="en-US" dirty="0"/>
              <a:t>最短路径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2758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latin typeface="+mn-lt"/>
                <a:ea typeface="宋体" panose="02010600030101010101" pitchFamily="2" charset="-122"/>
              </a:rPr>
              <a:t>无向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非连通</a:t>
            </a:r>
            <a:r>
              <a:rPr lang="en-US" altLang="en-US" dirty="0" err="1">
                <a:latin typeface="+mn-lt"/>
                <a:ea typeface="宋体" panose="02010600030101010101" pitchFamily="2" charset="-122"/>
              </a:rPr>
              <a:t>图的</a:t>
            </a:r>
            <a:r>
              <a:rPr lang="zh-CN" altLang="en-US" dirty="0">
                <a:latin typeface="+mn-lt"/>
                <a:ea typeface="宋体" panose="02010600030101010101" pitchFamily="2" charset="-122"/>
              </a:rPr>
              <a:t>生成森林</a:t>
            </a:r>
            <a:endParaRPr lang="en-US" altLang="en-US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93571" name="Rectangle 3"/>
          <p:cNvSpPr>
            <a:spLocks noGrp="1" noChangeArrowheads="1"/>
          </p:cNvSpPr>
          <p:nvPr>
            <p:ph idx="1"/>
          </p:nvPr>
        </p:nvSpPr>
        <p:spPr>
          <a:xfrm>
            <a:off x="446381" y="715752"/>
            <a:ext cx="8229600" cy="616530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>
                <a:ea typeface="宋体" panose="02010600030101010101" pitchFamily="2" charset="-122"/>
              </a:rPr>
              <a:t>对</a:t>
            </a:r>
            <a:r>
              <a:rPr lang="en-US" altLang="en-US" dirty="0" err="1">
                <a:ea typeface="宋体" panose="02010600030101010101" pitchFamily="2" charset="-122"/>
              </a:rPr>
              <a:t>无向</a:t>
            </a:r>
            <a:r>
              <a:rPr lang="zh-CN" altLang="en-US" dirty="0">
                <a:ea typeface="宋体" panose="02010600030101010101" pitchFamily="2" charset="-122"/>
              </a:rPr>
              <a:t>非连通</a:t>
            </a:r>
            <a:r>
              <a:rPr lang="en-US" altLang="en-US" dirty="0">
                <a:ea typeface="宋体" panose="02010600030101010101" pitchFamily="2" charset="-122"/>
              </a:rPr>
              <a:t>图</a:t>
            </a:r>
            <a:r>
              <a:rPr lang="en-US" altLang="zh-CN" dirty="0"/>
              <a:t> G = (V,E) </a:t>
            </a:r>
            <a:r>
              <a:rPr lang="en-US" altLang="en-US" dirty="0" err="1">
                <a:ea typeface="宋体" panose="02010600030101010101" pitchFamily="2" charset="-122"/>
              </a:rPr>
              <a:t>遍历时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en-US" dirty="0" err="1">
                <a:ea typeface="宋体" panose="02010600030101010101" pitchFamily="2" charset="-122"/>
              </a:rPr>
              <a:t>需从图中多个顶点出发</a:t>
            </a:r>
            <a:r>
              <a:rPr lang="zh-CN" altLang="en-US" dirty="0">
                <a:ea typeface="宋体" panose="02010600030101010101" pitchFamily="2" charset="-122"/>
              </a:rPr>
              <a:t>进行遍历</a:t>
            </a:r>
            <a:endParaRPr lang="en-US" altLang="en-US" dirty="0">
              <a:ea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 err="1">
                <a:ea typeface="宋体" panose="02010600030101010101" pitchFamily="2" charset="-122"/>
              </a:rPr>
              <a:t>每次从一个新顶点出发所访问的顶点集恰好是</a:t>
            </a:r>
            <a:r>
              <a:rPr lang="zh-CN" altLang="en-US" dirty="0">
                <a:ea typeface="宋体" panose="02010600030101010101" pitchFamily="2" charset="-122"/>
              </a:rPr>
              <a:t>这</a:t>
            </a:r>
            <a:r>
              <a:rPr lang="en-US" altLang="en-US" dirty="0" err="1">
                <a:ea typeface="宋体" panose="02010600030101010101" pitchFamily="2" charset="-122"/>
              </a:rPr>
              <a:t>个</a:t>
            </a:r>
            <a:r>
              <a:rPr lang="en-US" altLang="en-US" dirty="0" err="1">
                <a:solidFill>
                  <a:srgbClr val="0000FF"/>
                </a:solidFill>
                <a:ea typeface="宋体" panose="02010600030101010101" pitchFamily="2" charset="-122"/>
              </a:rPr>
              <a:t>连通分量</a:t>
            </a:r>
            <a:r>
              <a:rPr lang="en-US" altLang="en-US" dirty="0" err="1">
                <a:ea typeface="宋体" panose="02010600030101010101" pitchFamily="2" charset="-122"/>
              </a:rPr>
              <a:t>的</a:t>
            </a:r>
            <a:r>
              <a:rPr lang="en-US" altLang="en-US" dirty="0" err="1">
                <a:solidFill>
                  <a:srgbClr val="0000FF"/>
                </a:solidFill>
                <a:ea typeface="宋体" panose="02010600030101010101" pitchFamily="2" charset="-122"/>
              </a:rPr>
              <a:t>顶点集</a:t>
            </a:r>
            <a:endParaRPr lang="en-US" altLang="en-US" dirty="0">
              <a:solidFill>
                <a:srgbClr val="0000FF"/>
              </a:solidFill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en-US" dirty="0"/>
              <a:t>对图进行</a:t>
            </a:r>
            <a:r>
              <a:rPr lang="zh-CN" altLang="en-US" dirty="0">
                <a:solidFill>
                  <a:srgbClr val="0000FF"/>
                </a:solidFill>
              </a:rPr>
              <a:t>遍历</a:t>
            </a:r>
            <a:r>
              <a:rPr lang="zh-CN" altLang="en-US" dirty="0"/>
              <a:t>，可得到若干个连通分量的顶点集：</a:t>
            </a:r>
            <a:r>
              <a:rPr lang="en-US" altLang="zh-CN" dirty="0"/>
              <a:t>V1(G), V2(G),…, </a:t>
            </a:r>
            <a:r>
              <a:rPr lang="en-US" altLang="zh-CN" dirty="0" err="1"/>
              <a:t>Vn</a:t>
            </a:r>
            <a:r>
              <a:rPr lang="en-US" altLang="zh-CN" dirty="0"/>
              <a:t>(G)</a:t>
            </a:r>
            <a:r>
              <a:rPr lang="zh-CN" altLang="en-US" dirty="0"/>
              <a:t>和相应</a:t>
            </a:r>
            <a:r>
              <a:rPr lang="zh-CN" altLang="en-US" dirty="0">
                <a:solidFill>
                  <a:srgbClr val="0000FF"/>
                </a:solidFill>
              </a:rPr>
              <a:t>所经过的边集</a:t>
            </a:r>
            <a:r>
              <a:rPr lang="zh-CN" altLang="en-US" dirty="0"/>
              <a:t>：</a:t>
            </a:r>
            <a:r>
              <a:rPr lang="en-US" altLang="zh-CN" dirty="0"/>
              <a:t>T1(G), T2(G), …, </a:t>
            </a:r>
            <a:r>
              <a:rPr lang="en-US" altLang="zh-CN" dirty="0" err="1"/>
              <a:t>Tn</a:t>
            </a:r>
            <a:r>
              <a:rPr lang="en-US" altLang="zh-CN" dirty="0"/>
              <a:t>(G)</a:t>
            </a:r>
            <a:r>
              <a:rPr lang="zh-CN" altLang="en-US" dirty="0"/>
              <a:t>，上述顶点集和对应的边集组成的二元组</a:t>
            </a:r>
            <a:r>
              <a:rPr lang="en-US" altLang="zh-CN" dirty="0" err="1"/>
              <a:t>Gi</a:t>
            </a:r>
            <a:r>
              <a:rPr lang="en-US" altLang="zh-CN" dirty="0"/>
              <a:t>=(Vi(G),</a:t>
            </a:r>
            <a:r>
              <a:rPr lang="en-US" altLang="zh-CN" dirty="0" err="1"/>
              <a:t>Ti</a:t>
            </a:r>
            <a:r>
              <a:rPr lang="en-US" altLang="zh-CN" dirty="0"/>
              <a:t>(G)) (1≦i≦n)</a:t>
            </a:r>
            <a:r>
              <a:rPr lang="zh-CN" altLang="en-US" dirty="0"/>
              <a:t>是对应的</a:t>
            </a:r>
            <a:r>
              <a:rPr lang="zh-CN" altLang="en-US" b="1" dirty="0">
                <a:solidFill>
                  <a:srgbClr val="0000FF"/>
                </a:solidFill>
              </a:rPr>
              <a:t>图的连通分量的生成树</a:t>
            </a:r>
            <a:r>
              <a:rPr lang="zh-CN" altLang="en-US" dirty="0"/>
              <a:t>，所有这些生成树构成了原来的</a:t>
            </a:r>
            <a:r>
              <a:rPr lang="zh-CN" altLang="en-US" b="1" dirty="0">
                <a:solidFill>
                  <a:srgbClr val="0000FF"/>
                </a:solidFill>
              </a:rPr>
              <a:t>图的生成森林</a:t>
            </a:r>
            <a:endParaRPr lang="en-US" altLang="en-US" dirty="0"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923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图的拟阵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定义：一个</a:t>
                </a:r>
                <a:r>
                  <a:rPr lang="zh-CN" altLang="en-US" b="1" dirty="0">
                    <a:solidFill>
                      <a:srgbClr val="0000FF"/>
                    </a:solidFill>
                  </a:rPr>
                  <a:t>拟阵</a:t>
                </a:r>
                <a:r>
                  <a:rPr lang="zh-CN" altLang="en-US" dirty="0"/>
                  <a:t>是满足下列条件的一个序对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</a:rPr>
                      <m:t>M</m:t>
                    </m:r>
                    <m:r>
                      <a:rPr lang="en-US" altLang="zh-CN" b="0" i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</m:e>
                    </m:d>
                    <m:r>
                      <a:rPr lang="zh-CN" altLang="en-US" b="0" i="1" smtClean="0">
                        <a:latin typeface="Cambria Math"/>
                      </a:rPr>
                      <m:t>：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</a:t>
                </a:r>
                <a:r>
                  <a:rPr lang="zh-CN" altLang="en-US" dirty="0"/>
                  <a:t>是一个有穷非空集合</a:t>
                </a:r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C00000"/>
                    </a:solidFill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C00000"/>
                        </a:solidFill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ea typeface="Cambria Math"/>
                  </a:rPr>
                  <a:t>的遗传性</a:t>
                </a:r>
                <a:r>
                  <a:rPr lang="en-US" altLang="zh-CN" dirty="0">
                    <a:solidFill>
                      <a:srgbClr val="C00000"/>
                    </a:solidFill>
                    <a:ea typeface="Cambria Math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r>
                  <a:rPr lang="zh-CN" altLang="en-US" dirty="0"/>
                  <a:t>是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的一个非空子集族，称为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的独立子集，使得如果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r>
                  <a:rPr lang="zh-CN" altLang="en-US" dirty="0"/>
                  <a:t>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⊑</m:t>
                    </m:r>
                    <m:r>
                      <a:rPr lang="en-US" altLang="zh-CN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zh-CN" altLang="en-US" dirty="0"/>
                  <a:t>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C00000"/>
                    </a:solidFill>
                  </a:rPr>
                  <a:t>(M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的交换性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) </a:t>
                </a:r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𝐵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r>
                  <a:rPr lang="zh-CN" altLang="en-US" dirty="0"/>
                  <a:t>，且</a:t>
                </a:r>
                <a:r>
                  <a:rPr lang="en-US" altLang="zh-CN" dirty="0"/>
                  <a:t>|A|&lt;|B|</a:t>
                </a:r>
                <a:r>
                  <a:rPr lang="zh-CN" altLang="en-US" dirty="0"/>
                  <a:t>，则有某个元素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𝑥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zh-CN" altLang="en-US" dirty="0"/>
                  <a:t>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</a:rPr>
                      <m:t>𝐴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𝑙</m:t>
                    </m:r>
                  </m:oMath>
                </a14:m>
                <a:endParaRPr lang="en-US" altLang="zh-CN" dirty="0"/>
              </a:p>
              <a:p>
                <a:r>
                  <a:rPr lang="zh-CN" altLang="en-US" b="1" dirty="0">
                    <a:solidFill>
                      <a:srgbClr val="0000FF"/>
                    </a:solidFill>
                  </a:rPr>
                  <a:t>定理</a:t>
                </a:r>
                <a:r>
                  <a:rPr lang="zh-CN" altLang="en-US" dirty="0"/>
                  <a:t>：如果</a:t>
                </a:r>
                <a:r>
                  <a:rPr lang="en-US" altLang="zh-CN" dirty="0"/>
                  <a:t>G=(V,E)</a:t>
                </a:r>
                <a:r>
                  <a:rPr lang="zh-CN" altLang="en-US" dirty="0"/>
                  <a:t>是一个无向图，则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dirty="0"/>
                  <a:t>是个拟阵，其中集合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𝐺</m:t>
                        </m:r>
                      </m:sub>
                    </m:sSub>
                    <m:r>
                      <a:rPr lang="zh-CN" altLang="en-US" i="1" smtClean="0">
                        <a:latin typeface="Cambria Math"/>
                      </a:rPr>
                      <m:t>定义</m:t>
                    </m:r>
                  </m:oMath>
                </a14:m>
                <a:r>
                  <a:rPr lang="zh-CN" altLang="en-US" dirty="0"/>
                  <a:t>为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，即</a:t>
                </a:r>
                <a:r>
                  <a:rPr lang="en-US" altLang="zh-CN" dirty="0"/>
                  <a:t>G</a:t>
                </a:r>
                <a:r>
                  <a:rPr lang="zh-CN" altLang="en-US" dirty="0"/>
                  <a:t>的边集，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zh-CN" altLang="en-US" dirty="0"/>
                  <a:t>为无回路的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的子集</a:t>
                </a:r>
                <a:endParaRPr lang="en-US" altLang="zh-CN" dirty="0"/>
              </a:p>
              <a:p>
                <a:endParaRPr lang="en-US" dirty="0"/>
              </a:p>
              <a:p>
                <a:r>
                  <a:rPr lang="zh-CN" altLang="en-US" dirty="0"/>
                  <a:t>用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贪心算法</a:t>
                </a:r>
                <a:r>
                  <a:rPr lang="zh-CN" altLang="en-US" dirty="0"/>
                  <a:t>求解</a:t>
                </a:r>
                <a:r>
                  <a:rPr lang="zh-CN" altLang="en-US" dirty="0">
                    <a:solidFill>
                      <a:srgbClr val="0000CC"/>
                    </a:solidFill>
                  </a:rPr>
                  <a:t>拟阵的组合优化问题</a:t>
                </a:r>
                <a:r>
                  <a:rPr lang="zh-CN" altLang="en-US" dirty="0"/>
                  <a:t>，</a:t>
                </a:r>
                <a:r>
                  <a:rPr lang="zh-CN" altLang="en-US" dirty="0">
                    <a:solidFill>
                      <a:srgbClr val="C00000"/>
                    </a:solidFill>
                  </a:rPr>
                  <a:t>能获得最优解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704" t="-2077" r="-519" b="-1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5037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7384"/>
            <a:ext cx="9144000" cy="720080"/>
          </a:xfrm>
        </p:spPr>
        <p:txBody>
          <a:bodyPr>
            <a:normAutofit/>
          </a:bodyPr>
          <a:lstStyle/>
          <a:p>
            <a:r>
              <a:rPr lang="zh-CN" altLang="en-US" sz="3200"/>
              <a:t>独立系统</a:t>
            </a:r>
            <a:r>
              <a:rPr lang="en-US" altLang="zh-CN" sz="3200"/>
              <a:t>(Independence system)</a:t>
            </a:r>
            <a:r>
              <a:rPr lang="zh-CN" altLang="en-US" sz="3200"/>
              <a:t>和</a:t>
            </a:r>
            <a:r>
              <a:rPr lang="zh-CN" altLang="en-US" sz="3200" dirty="0"/>
              <a:t>拟阵</a:t>
            </a:r>
            <a:r>
              <a:rPr lang="en-US" altLang="zh-CN" sz="3200" dirty="0"/>
              <a:t>(</a:t>
            </a:r>
            <a:r>
              <a:rPr lang="en-US" sz="3200" dirty="0"/>
              <a:t>Matroid</a:t>
            </a:r>
            <a:r>
              <a:rPr lang="en-US" altLang="zh-CN" sz="3200" dirty="0"/>
              <a:t>)</a:t>
            </a:r>
            <a:endParaRPr 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有限集</a:t>
            </a:r>
            <a:r>
              <a:rPr lang="en-US" altLang="zh-CN" dirty="0"/>
              <a:t>E</a:t>
            </a:r>
            <a:r>
              <a:rPr lang="zh-CN" altLang="en-US" dirty="0"/>
              <a:t>的一个子集簇</a:t>
            </a:r>
            <a:r>
              <a:rPr lang="en-US" altLang="zh-CN" dirty="0"/>
              <a:t>F</a:t>
            </a:r>
            <a:r>
              <a:rPr lang="zh-CN" altLang="en-US" dirty="0"/>
              <a:t>，若具有如下的性质：对于</a:t>
            </a:r>
            <a:r>
              <a:rPr lang="en-US" altLang="zh-CN" dirty="0"/>
              <a:t>F</a:t>
            </a:r>
            <a:r>
              <a:rPr lang="zh-CN" altLang="en-US" dirty="0"/>
              <a:t>中的任一个元素</a:t>
            </a:r>
            <a:r>
              <a:rPr lang="en-US" altLang="zh-CN" dirty="0" err="1"/>
              <a:t>Ei</a:t>
            </a:r>
            <a:r>
              <a:rPr lang="zh-CN" altLang="en-US" dirty="0"/>
              <a:t>，当</a:t>
            </a:r>
            <a:r>
              <a:rPr lang="en-US" altLang="zh-CN" dirty="0"/>
              <a:t>S</a:t>
            </a:r>
            <a:r>
              <a:rPr lang="zh-CN" altLang="en-US" dirty="0"/>
              <a:t>是</a:t>
            </a:r>
            <a:r>
              <a:rPr lang="en-US" altLang="zh-CN" dirty="0" err="1"/>
              <a:t>Ei</a:t>
            </a:r>
            <a:r>
              <a:rPr lang="zh-CN" altLang="en-US" dirty="0"/>
              <a:t>的子集时</a:t>
            </a:r>
            <a:r>
              <a:rPr lang="en-US" altLang="zh-CN" dirty="0"/>
              <a:t>S</a:t>
            </a:r>
            <a:r>
              <a:rPr lang="zh-CN" altLang="en-US" dirty="0"/>
              <a:t>也是</a:t>
            </a:r>
            <a:r>
              <a:rPr lang="en-US" altLang="zh-CN" dirty="0"/>
              <a:t>F</a:t>
            </a:r>
            <a:r>
              <a:rPr lang="zh-CN" altLang="en-US" dirty="0"/>
              <a:t>中的元素，即</a:t>
            </a:r>
            <a:r>
              <a:rPr lang="en-US" altLang="zh-CN" dirty="0" err="1"/>
              <a:t>S</a:t>
            </a:r>
            <a:r>
              <a:rPr lang="en-US" dirty="0" err="1"/>
              <a:t>⊆</a:t>
            </a:r>
            <a:r>
              <a:rPr lang="en-US" altLang="zh-CN" dirty="0" err="1"/>
              <a:t>Ei</a:t>
            </a:r>
            <a:r>
              <a:rPr lang="en-US" altLang="zh-CN" dirty="0"/>
              <a:t> </a:t>
            </a:r>
            <a:r>
              <a:rPr lang="en-US" dirty="0"/>
              <a:t>∈ </a:t>
            </a:r>
            <a:r>
              <a:rPr lang="en-US" altLang="zh-CN" dirty="0"/>
              <a:t>F ==&gt; S</a:t>
            </a:r>
            <a:r>
              <a:rPr lang="en-US" dirty="0"/>
              <a:t> ∈F</a:t>
            </a:r>
            <a:r>
              <a:rPr lang="zh-CN" altLang="en-US" dirty="0"/>
              <a:t>，则</a:t>
            </a:r>
            <a:r>
              <a:rPr lang="en-US" altLang="zh-CN" dirty="0"/>
              <a:t>F</a:t>
            </a:r>
            <a:r>
              <a:rPr lang="zh-CN" altLang="en-US" dirty="0"/>
              <a:t>称为</a:t>
            </a:r>
            <a:r>
              <a:rPr lang="zh-CN" altLang="en-US" b="1" dirty="0">
                <a:solidFill>
                  <a:srgbClr val="0000FF"/>
                </a:solidFill>
              </a:rPr>
              <a:t>独立系统</a:t>
            </a:r>
            <a:r>
              <a:rPr lang="zh-CN" altLang="en-US" dirty="0"/>
              <a:t>，其元素为独立集</a:t>
            </a:r>
            <a:endParaRPr lang="en-US" altLang="zh-CN" dirty="0"/>
          </a:p>
          <a:p>
            <a:pPr lvl="1"/>
            <a:r>
              <a:rPr lang="zh-CN" altLang="en-US" dirty="0"/>
              <a:t>在独立系统上定义的组合优化问题，称为</a:t>
            </a:r>
            <a:r>
              <a:rPr lang="zh-CN" altLang="en-US" b="1" dirty="0">
                <a:solidFill>
                  <a:srgbClr val="C00000"/>
                </a:solidFill>
              </a:rPr>
              <a:t>最优独立集问题</a:t>
            </a:r>
            <a:r>
              <a:rPr lang="zh-CN" altLang="en-US" dirty="0"/>
              <a:t>，例如求最小生成树，最优边无关集</a:t>
            </a:r>
            <a:endParaRPr lang="en-US" altLang="zh-CN" dirty="0"/>
          </a:p>
          <a:p>
            <a:r>
              <a:rPr lang="zh-CN" altLang="en-US" b="1" dirty="0">
                <a:solidFill>
                  <a:srgbClr val="0000FF"/>
                </a:solidFill>
              </a:rPr>
              <a:t>拟阵</a:t>
            </a:r>
            <a:r>
              <a:rPr lang="zh-CN" altLang="en-US" dirty="0"/>
              <a:t>是指一个独立系统</a:t>
            </a:r>
            <a:r>
              <a:rPr lang="en-US" altLang="zh-CN" dirty="0"/>
              <a:t>F</a:t>
            </a:r>
            <a:r>
              <a:rPr lang="zh-CN" altLang="en-US" dirty="0"/>
              <a:t>满足下列</a:t>
            </a:r>
            <a:r>
              <a:rPr lang="zh-CN" altLang="en-US" dirty="0">
                <a:solidFill>
                  <a:srgbClr val="0000FF"/>
                </a:solidFill>
              </a:rPr>
              <a:t>可扩充条件</a:t>
            </a:r>
            <a:r>
              <a:rPr lang="zh-CN" altLang="en-US" dirty="0"/>
              <a:t>：对任意两个独立集</a:t>
            </a:r>
            <a:r>
              <a:rPr lang="en-US" altLang="zh-CN" dirty="0"/>
              <a:t>I</a:t>
            </a:r>
            <a:r>
              <a:rPr lang="zh-CN" altLang="en-US" dirty="0"/>
              <a:t>、</a:t>
            </a:r>
            <a:r>
              <a:rPr lang="en-US" altLang="zh-CN" dirty="0"/>
              <a:t>I’</a:t>
            </a:r>
            <a:r>
              <a:rPr lang="zh-CN" altLang="en-US" dirty="0"/>
              <a:t>，若</a:t>
            </a:r>
            <a:r>
              <a:rPr lang="en-US" altLang="zh-CN" dirty="0"/>
              <a:t>I’</a:t>
            </a:r>
            <a:r>
              <a:rPr lang="zh-CN" altLang="en-US" dirty="0"/>
              <a:t>中的元素个数大于</a:t>
            </a:r>
            <a:r>
              <a:rPr lang="en-US" altLang="zh-CN" dirty="0"/>
              <a:t>I</a:t>
            </a:r>
            <a:r>
              <a:rPr lang="zh-CN" altLang="en-US" dirty="0"/>
              <a:t>的元素个数，则</a:t>
            </a:r>
            <a:r>
              <a:rPr lang="en-US" altLang="zh-CN" dirty="0"/>
              <a:t>I’</a:t>
            </a:r>
            <a:r>
              <a:rPr lang="zh-CN" altLang="en-US" dirty="0"/>
              <a:t>中必存在一个不属于</a:t>
            </a:r>
            <a:r>
              <a:rPr lang="en-US" altLang="zh-CN" dirty="0"/>
              <a:t>I</a:t>
            </a:r>
            <a:r>
              <a:rPr lang="zh-CN" altLang="en-US" dirty="0"/>
              <a:t>的元素</a:t>
            </a:r>
            <a:r>
              <a:rPr lang="en-US" altLang="zh-CN" dirty="0"/>
              <a:t>e</a:t>
            </a:r>
            <a:r>
              <a:rPr lang="zh-CN" altLang="en-US" dirty="0"/>
              <a:t>使得将</a:t>
            </a:r>
            <a:r>
              <a:rPr lang="en-US" altLang="zh-CN" dirty="0"/>
              <a:t>e</a:t>
            </a:r>
            <a:r>
              <a:rPr lang="zh-CN" altLang="en-US" dirty="0"/>
              <a:t>加入</a:t>
            </a:r>
            <a:r>
              <a:rPr lang="en-US" altLang="zh-CN" dirty="0"/>
              <a:t>I</a:t>
            </a:r>
            <a:r>
              <a:rPr lang="zh-CN" altLang="en-US" dirty="0"/>
              <a:t>时，它仍是一个独立集</a:t>
            </a:r>
            <a:endParaRPr lang="en-US" altLang="zh-CN" dirty="0"/>
          </a:p>
          <a:p>
            <a:r>
              <a:rPr lang="zh-CN" altLang="en-US" b="1" dirty="0">
                <a:solidFill>
                  <a:srgbClr val="0000FF"/>
                </a:solidFill>
              </a:rPr>
              <a:t>贪心算法能求得</a:t>
            </a:r>
            <a:r>
              <a:rPr lang="zh-CN" altLang="en-US" b="1" dirty="0">
                <a:solidFill>
                  <a:srgbClr val="C00000"/>
                </a:solidFill>
              </a:rPr>
              <a:t>最优独立集</a:t>
            </a:r>
            <a:r>
              <a:rPr lang="zh-CN" altLang="en-US" b="1" dirty="0">
                <a:solidFill>
                  <a:srgbClr val="0000FF"/>
                </a:solidFill>
              </a:rPr>
              <a:t>的充分必要条件是该独立系统是一个拟阵</a:t>
            </a:r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48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1A9ECC67-5628-40E4-93E4-2DD43F47DD92}"/>
              </a:ext>
            </a:extLst>
          </p:cNvPr>
          <p:cNvGrpSpPr/>
          <p:nvPr/>
        </p:nvGrpSpPr>
        <p:grpSpPr>
          <a:xfrm>
            <a:off x="262259" y="2246238"/>
            <a:ext cx="2446338" cy="1830834"/>
            <a:chOff x="262259" y="4334470"/>
            <a:chExt cx="2446338" cy="1830834"/>
          </a:xfrm>
        </p:grpSpPr>
        <p:sp>
          <p:nvSpPr>
            <p:cNvPr id="454743" name="Rectangle 4"/>
            <p:cNvSpPr>
              <a:spLocks noChangeArrowheads="1"/>
            </p:cNvSpPr>
            <p:nvPr/>
          </p:nvSpPr>
          <p:spPr bwMode="auto">
            <a:xfrm>
              <a:off x="727397" y="5841454"/>
              <a:ext cx="1439863" cy="3238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Times New Roman" pitchFamily="18" charset="0"/>
                </a:rPr>
                <a:t>(a)  </a:t>
              </a:r>
              <a:r>
                <a:rPr lang="zh-CN" altLang="en-US" sz="2000" b="1">
                  <a:latin typeface="Times New Roman" pitchFamily="18" charset="0"/>
                </a:rPr>
                <a:t>无向图</a:t>
              </a:r>
              <a:r>
                <a:rPr lang="en-US" altLang="en-US" sz="2000" b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454753" name="Oval 8"/>
            <p:cNvSpPr>
              <a:spLocks noChangeArrowheads="1"/>
            </p:cNvSpPr>
            <p:nvPr/>
          </p:nvSpPr>
          <p:spPr bwMode="auto">
            <a:xfrm>
              <a:off x="1333822" y="4469854"/>
              <a:ext cx="503238" cy="395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Times New Roman" pitchFamily="18" charset="0"/>
                </a:rPr>
                <a:t>C</a:t>
              </a:r>
              <a:endParaRPr lang="en-US" altLang="en-US" sz="2400" baseline="-18000">
                <a:latin typeface="Times New Roman" pitchFamily="18" charset="0"/>
              </a:endParaRPr>
            </a:p>
          </p:txBody>
        </p:sp>
        <p:sp>
          <p:nvSpPr>
            <p:cNvPr id="454757" name="未知"/>
            <p:cNvSpPr>
              <a:spLocks/>
            </p:cNvSpPr>
            <p:nvPr/>
          </p:nvSpPr>
          <p:spPr bwMode="auto">
            <a:xfrm>
              <a:off x="611560" y="4334470"/>
              <a:ext cx="838200" cy="152400"/>
            </a:xfrm>
            <a:custGeom>
              <a:avLst/>
              <a:gdLst>
                <a:gd name="T0" fmla="*/ 0 w 528"/>
                <a:gd name="T1" fmla="*/ 96 h 96"/>
                <a:gd name="T2" fmla="*/ 192 w 528"/>
                <a:gd name="T3" fmla="*/ 0 h 96"/>
                <a:gd name="T4" fmla="*/ 528 w 528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96">
                  <a:moveTo>
                    <a:pt x="0" y="96"/>
                  </a:moveTo>
                  <a:cubicBezTo>
                    <a:pt x="52" y="48"/>
                    <a:pt x="104" y="0"/>
                    <a:pt x="192" y="0"/>
                  </a:cubicBezTo>
                  <a:cubicBezTo>
                    <a:pt x="280" y="0"/>
                    <a:pt x="472" y="80"/>
                    <a:pt x="528" y="96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4758" name="未知"/>
            <p:cNvSpPr>
              <a:spLocks/>
            </p:cNvSpPr>
            <p:nvPr/>
          </p:nvSpPr>
          <p:spPr bwMode="auto">
            <a:xfrm>
              <a:off x="755576" y="4813374"/>
              <a:ext cx="838200" cy="609600"/>
            </a:xfrm>
            <a:custGeom>
              <a:avLst/>
              <a:gdLst>
                <a:gd name="T0" fmla="*/ 528 w 528"/>
                <a:gd name="T1" fmla="*/ 0 h 384"/>
                <a:gd name="T2" fmla="*/ 432 w 528"/>
                <a:gd name="T3" fmla="*/ 192 h 384"/>
                <a:gd name="T4" fmla="*/ 0 w 528"/>
                <a:gd name="T5" fmla="*/ 384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528" h="384">
                  <a:moveTo>
                    <a:pt x="528" y="0"/>
                  </a:moveTo>
                  <a:cubicBezTo>
                    <a:pt x="524" y="64"/>
                    <a:pt x="520" y="128"/>
                    <a:pt x="432" y="192"/>
                  </a:cubicBezTo>
                  <a:cubicBezTo>
                    <a:pt x="344" y="256"/>
                    <a:pt x="72" y="352"/>
                    <a:pt x="0" y="384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62259" y="4469854"/>
              <a:ext cx="2446338" cy="1244601"/>
              <a:chOff x="262259" y="3051944"/>
              <a:chExt cx="2446338" cy="1244601"/>
            </a:xfrm>
          </p:grpSpPr>
          <p:sp>
            <p:nvSpPr>
              <p:cNvPr id="454751" name="Oval 6"/>
              <p:cNvSpPr>
                <a:spLocks noChangeArrowheads="1"/>
              </p:cNvSpPr>
              <p:nvPr/>
            </p:nvSpPr>
            <p:spPr bwMode="auto">
              <a:xfrm>
                <a:off x="262259" y="3051944"/>
                <a:ext cx="503238" cy="395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aseline="-18000">
                    <a:latin typeface="Times New Roman" pitchFamily="18" charset="0"/>
                  </a:rPr>
                  <a:t>A</a:t>
                </a:r>
                <a:endParaRPr lang="en-US" altLang="en-US" sz="2400" baseline="-18000" dirty="0">
                  <a:latin typeface="Times New Roman" pitchFamily="18" charset="0"/>
                </a:endParaRPr>
              </a:p>
            </p:txBody>
          </p:sp>
          <p:sp>
            <p:nvSpPr>
              <p:cNvPr id="454752" name="Oval 7"/>
              <p:cNvSpPr>
                <a:spLocks noChangeArrowheads="1"/>
              </p:cNvSpPr>
              <p:nvPr/>
            </p:nvSpPr>
            <p:spPr bwMode="auto">
              <a:xfrm>
                <a:off x="262259" y="3901257"/>
                <a:ext cx="503238" cy="395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400" baseline="-18000">
                    <a:latin typeface="Times New Roman" pitchFamily="18" charset="0"/>
                  </a:rPr>
                  <a:t>B</a:t>
                </a:r>
                <a:endParaRPr lang="en-US" altLang="en-US" sz="2400" baseline="-18000">
                  <a:latin typeface="Times New Roman" pitchFamily="18" charset="0"/>
                </a:endParaRPr>
              </a:p>
            </p:txBody>
          </p:sp>
          <p:sp>
            <p:nvSpPr>
              <p:cNvPr id="454754" name="Line 9"/>
              <p:cNvSpPr>
                <a:spLocks noChangeShapeType="1"/>
              </p:cNvSpPr>
              <p:nvPr/>
            </p:nvSpPr>
            <p:spPr bwMode="auto">
              <a:xfrm>
                <a:off x="516259" y="3445644"/>
                <a:ext cx="0" cy="4572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755" name="Line 10"/>
              <p:cNvSpPr>
                <a:spLocks noChangeShapeType="1"/>
              </p:cNvSpPr>
              <p:nvPr/>
            </p:nvSpPr>
            <p:spPr bwMode="auto">
              <a:xfrm flipV="1">
                <a:off x="719459" y="3432944"/>
                <a:ext cx="762000" cy="5207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756" name="Line 11"/>
              <p:cNvSpPr>
                <a:spLocks noChangeShapeType="1"/>
              </p:cNvSpPr>
              <p:nvPr/>
            </p:nvSpPr>
            <p:spPr bwMode="auto">
              <a:xfrm>
                <a:off x="770259" y="3229744"/>
                <a:ext cx="5762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748" name="Oval 16"/>
              <p:cNvSpPr>
                <a:spLocks noChangeArrowheads="1"/>
              </p:cNvSpPr>
              <p:nvPr/>
            </p:nvSpPr>
            <p:spPr bwMode="auto">
              <a:xfrm>
                <a:off x="1176659" y="3890144"/>
                <a:ext cx="503238" cy="395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D</a:t>
                </a:r>
                <a:endParaRPr lang="en-US" altLang="en-US" sz="2400" baseline="-18000">
                  <a:latin typeface="Times New Roman" pitchFamily="18" charset="0"/>
                </a:endParaRPr>
              </a:p>
            </p:txBody>
          </p:sp>
          <p:sp>
            <p:nvSpPr>
              <p:cNvPr id="454749" name="Oval 17"/>
              <p:cNvSpPr>
                <a:spLocks noChangeArrowheads="1"/>
              </p:cNvSpPr>
              <p:nvPr/>
            </p:nvSpPr>
            <p:spPr bwMode="auto">
              <a:xfrm>
                <a:off x="2205359" y="3890144"/>
                <a:ext cx="503238" cy="39528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E</a:t>
                </a:r>
                <a:endParaRPr lang="en-US" altLang="en-US" sz="2400" baseline="-18000">
                  <a:latin typeface="Times New Roman" pitchFamily="18" charset="0"/>
                </a:endParaRPr>
              </a:p>
            </p:txBody>
          </p:sp>
          <p:sp>
            <p:nvSpPr>
              <p:cNvPr id="454750" name="Line 18"/>
              <p:cNvSpPr>
                <a:spLocks noChangeShapeType="1"/>
              </p:cNvSpPr>
              <p:nvPr/>
            </p:nvSpPr>
            <p:spPr bwMode="auto">
              <a:xfrm>
                <a:off x="1684659" y="4067944"/>
                <a:ext cx="5032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454747" name="未知"/>
            <p:cNvSpPr>
              <a:spLocks/>
            </p:cNvSpPr>
            <p:nvPr/>
          </p:nvSpPr>
          <p:spPr bwMode="auto">
            <a:xfrm>
              <a:off x="1573033" y="5155654"/>
              <a:ext cx="762000" cy="152400"/>
            </a:xfrm>
            <a:custGeom>
              <a:avLst/>
              <a:gdLst>
                <a:gd name="T0" fmla="*/ 0 w 480"/>
                <a:gd name="T1" fmla="*/ 96 h 96"/>
                <a:gd name="T2" fmla="*/ 192 w 480"/>
                <a:gd name="T3" fmla="*/ 0 h 96"/>
                <a:gd name="T4" fmla="*/ 480 w 480"/>
                <a:gd name="T5" fmla="*/ 96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80" h="96">
                  <a:moveTo>
                    <a:pt x="0" y="96"/>
                  </a:moveTo>
                  <a:cubicBezTo>
                    <a:pt x="56" y="48"/>
                    <a:pt x="112" y="0"/>
                    <a:pt x="192" y="0"/>
                  </a:cubicBezTo>
                  <a:cubicBezTo>
                    <a:pt x="272" y="0"/>
                    <a:pt x="432" y="80"/>
                    <a:pt x="480" y="96"/>
                  </a:cubicBezTo>
                </a:path>
              </a:pathLst>
            </a:custGeom>
            <a:noFill/>
            <a:ln w="28575" cap="flat" cmpd="sng">
              <a:solidFill>
                <a:schemeClr val="folHlink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54676" name="Rectangle 21"/>
          <p:cNvSpPr>
            <a:spLocks noChangeArrowheads="1"/>
          </p:cNvSpPr>
          <p:nvPr/>
        </p:nvSpPr>
        <p:spPr bwMode="auto">
          <a:xfrm>
            <a:off x="2911797" y="4425281"/>
            <a:ext cx="2183484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itchFamily="18" charset="0"/>
              </a:rPr>
              <a:t>(b)  G</a:t>
            </a:r>
            <a:r>
              <a:rPr lang="zh-CN" altLang="en-US" sz="2000" b="1">
                <a:latin typeface="Times New Roman" pitchFamily="18" charset="0"/>
              </a:rPr>
              <a:t>的邻接链表</a:t>
            </a:r>
          </a:p>
        </p:txBody>
      </p:sp>
      <p:sp>
        <p:nvSpPr>
          <p:cNvPr id="454678" name="未知"/>
          <p:cNvSpPr>
            <a:spLocks/>
          </p:cNvSpPr>
          <p:nvPr/>
        </p:nvSpPr>
        <p:spPr bwMode="auto">
          <a:xfrm>
            <a:off x="4088364" y="2259980"/>
            <a:ext cx="1801804" cy="88900"/>
          </a:xfrm>
          <a:custGeom>
            <a:avLst/>
            <a:gdLst>
              <a:gd name="T0" fmla="*/ 40 w 1048"/>
              <a:gd name="T1" fmla="*/ 56 h 56"/>
              <a:gd name="T2" fmla="*/ 136 w 1048"/>
              <a:gd name="T3" fmla="*/ 8 h 56"/>
              <a:gd name="T4" fmla="*/ 856 w 1048"/>
              <a:gd name="T5" fmla="*/ 8 h 56"/>
              <a:gd name="T6" fmla="*/ 1048 w 1048"/>
              <a:gd name="T7" fmla="*/ 56 h 5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48" h="56">
                <a:moveTo>
                  <a:pt x="40" y="56"/>
                </a:moveTo>
                <a:cubicBezTo>
                  <a:pt x="20" y="36"/>
                  <a:pt x="0" y="16"/>
                  <a:pt x="136" y="8"/>
                </a:cubicBezTo>
                <a:cubicBezTo>
                  <a:pt x="272" y="0"/>
                  <a:pt x="704" y="0"/>
                  <a:pt x="856" y="8"/>
                </a:cubicBezTo>
                <a:cubicBezTo>
                  <a:pt x="1008" y="16"/>
                  <a:pt x="1016" y="48"/>
                  <a:pt x="1048" y="56"/>
                </a:cubicBezTo>
              </a:path>
            </a:pathLst>
          </a:custGeom>
          <a:noFill/>
          <a:ln w="28575" cap="flat" cmpd="sng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54679" name="Line 24"/>
          <p:cNvSpPr>
            <a:spLocks noChangeShapeType="1"/>
          </p:cNvSpPr>
          <p:nvPr/>
        </p:nvSpPr>
        <p:spPr bwMode="auto">
          <a:xfrm>
            <a:off x="4088364" y="2996952"/>
            <a:ext cx="577678" cy="0"/>
          </a:xfrm>
          <a:prstGeom prst="line">
            <a:avLst/>
          </a:prstGeom>
          <a:noFill/>
          <a:ln w="28575">
            <a:solidFill>
              <a:schemeClr val="fol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54680" name="Group 25"/>
          <p:cNvGrpSpPr>
            <a:grpSpLocks/>
          </p:cNvGrpSpPr>
          <p:nvPr/>
        </p:nvGrpSpPr>
        <p:grpSpPr bwMode="auto">
          <a:xfrm>
            <a:off x="2915816" y="1340768"/>
            <a:ext cx="3498732" cy="2960688"/>
            <a:chOff x="769" y="0"/>
            <a:chExt cx="2035" cy="1865"/>
          </a:xfrm>
        </p:grpSpPr>
        <p:sp>
          <p:nvSpPr>
            <p:cNvPr id="454682" name="Rectangle 26"/>
            <p:cNvSpPr>
              <a:spLocks noChangeArrowheads="1"/>
            </p:cNvSpPr>
            <p:nvPr/>
          </p:nvSpPr>
          <p:spPr bwMode="auto">
            <a:xfrm>
              <a:off x="769" y="17"/>
              <a:ext cx="226" cy="1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0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1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2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3</a:t>
              </a:r>
            </a:p>
            <a:p>
              <a:pPr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itchFamily="18" charset="0"/>
                </a:rPr>
                <a:t>4</a:t>
              </a:r>
            </a:p>
          </p:txBody>
        </p:sp>
        <p:grpSp>
          <p:nvGrpSpPr>
            <p:cNvPr id="454684" name="Group 28"/>
            <p:cNvGrpSpPr>
              <a:grpSpLocks/>
            </p:cNvGrpSpPr>
            <p:nvPr/>
          </p:nvGrpSpPr>
          <p:grpSpPr bwMode="auto">
            <a:xfrm>
              <a:off x="998" y="24"/>
              <a:ext cx="590" cy="1841"/>
              <a:chOff x="0" y="0"/>
              <a:chExt cx="590" cy="1841"/>
            </a:xfrm>
          </p:grpSpPr>
          <p:grpSp>
            <p:nvGrpSpPr>
              <p:cNvPr id="454722" name="Group 29"/>
              <p:cNvGrpSpPr>
                <a:grpSpLocks/>
              </p:cNvGrpSpPr>
              <p:nvPr/>
            </p:nvGrpSpPr>
            <p:grpSpPr bwMode="auto">
              <a:xfrm>
                <a:off x="0" y="0"/>
                <a:ext cx="590" cy="262"/>
                <a:chOff x="0" y="0"/>
                <a:chExt cx="544" cy="226"/>
              </a:xfrm>
            </p:grpSpPr>
            <p:sp>
              <p:nvSpPr>
                <p:cNvPr id="454741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A       </a:t>
                  </a:r>
                  <a:endParaRPr lang="en-US" altLang="en-US" sz="2400" b="1" dirty="0">
                    <a:latin typeface="Times New Roman" pitchFamily="18" charset="0"/>
                  </a:endParaRPr>
                </a:p>
              </p:txBody>
            </p:sp>
            <p:sp>
              <p:nvSpPr>
                <p:cNvPr id="454742" name="Line 31"/>
                <p:cNvSpPr>
                  <a:spLocks noChangeShapeType="1"/>
                </p:cNvSpPr>
                <p:nvPr/>
              </p:nvSpPr>
              <p:spPr bwMode="auto">
                <a:xfrm>
                  <a:off x="293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4723" name="Group 32"/>
              <p:cNvGrpSpPr>
                <a:grpSpLocks/>
              </p:cNvGrpSpPr>
              <p:nvPr/>
            </p:nvGrpSpPr>
            <p:grpSpPr bwMode="auto">
              <a:xfrm>
                <a:off x="0" y="263"/>
                <a:ext cx="590" cy="263"/>
                <a:chOff x="0" y="0"/>
                <a:chExt cx="544" cy="226"/>
              </a:xfrm>
            </p:grpSpPr>
            <p:sp>
              <p:nvSpPr>
                <p:cNvPr id="454739" name="Rectangle 33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454740" name="Line 34"/>
                <p:cNvSpPr>
                  <a:spLocks noChangeShapeType="1"/>
                </p:cNvSpPr>
                <p:nvPr/>
              </p:nvSpPr>
              <p:spPr bwMode="auto">
                <a:xfrm>
                  <a:off x="293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4724" name="Group 35"/>
              <p:cNvGrpSpPr>
                <a:grpSpLocks/>
              </p:cNvGrpSpPr>
              <p:nvPr/>
            </p:nvGrpSpPr>
            <p:grpSpPr bwMode="auto">
              <a:xfrm>
                <a:off x="0" y="527"/>
                <a:ext cx="590" cy="262"/>
                <a:chOff x="0" y="0"/>
                <a:chExt cx="544" cy="226"/>
              </a:xfrm>
            </p:grpSpPr>
            <p:sp>
              <p:nvSpPr>
                <p:cNvPr id="454737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C       </a:t>
                  </a:r>
                </a:p>
              </p:txBody>
            </p:sp>
            <p:sp>
              <p:nvSpPr>
                <p:cNvPr id="454738" name="Line 37"/>
                <p:cNvSpPr>
                  <a:spLocks noChangeShapeType="1"/>
                </p:cNvSpPr>
                <p:nvPr/>
              </p:nvSpPr>
              <p:spPr bwMode="auto">
                <a:xfrm>
                  <a:off x="293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4725" name="Group 38"/>
              <p:cNvGrpSpPr>
                <a:grpSpLocks/>
              </p:cNvGrpSpPr>
              <p:nvPr/>
            </p:nvGrpSpPr>
            <p:grpSpPr bwMode="auto">
              <a:xfrm>
                <a:off x="0" y="790"/>
                <a:ext cx="590" cy="262"/>
                <a:chOff x="0" y="0"/>
                <a:chExt cx="544" cy="226"/>
              </a:xfrm>
            </p:grpSpPr>
            <p:sp>
              <p:nvSpPr>
                <p:cNvPr id="454735" name="Rectangle 3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454736" name="Line 40"/>
                <p:cNvSpPr>
                  <a:spLocks noChangeShapeType="1"/>
                </p:cNvSpPr>
                <p:nvPr/>
              </p:nvSpPr>
              <p:spPr bwMode="auto">
                <a:xfrm>
                  <a:off x="293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4726" name="Group 41"/>
              <p:cNvGrpSpPr>
                <a:grpSpLocks/>
              </p:cNvGrpSpPr>
              <p:nvPr/>
            </p:nvGrpSpPr>
            <p:grpSpPr bwMode="auto">
              <a:xfrm>
                <a:off x="0" y="1317"/>
                <a:ext cx="590" cy="262"/>
                <a:chOff x="0" y="0"/>
                <a:chExt cx="544" cy="226"/>
              </a:xfrm>
            </p:grpSpPr>
            <p:sp>
              <p:nvSpPr>
                <p:cNvPr id="454733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400" b="1">
                      <a:latin typeface="宋体" pitchFamily="2" charset="-122"/>
                    </a:rPr>
                    <a:t>┇</a:t>
                  </a:r>
                  <a:r>
                    <a:rPr lang="zh-CN" altLang="en-US" sz="2400" b="1">
                      <a:latin typeface="Times New Roman" pitchFamily="18" charset="0"/>
                    </a:rPr>
                    <a:t> ┇ </a:t>
                  </a:r>
                </a:p>
              </p:txBody>
            </p:sp>
            <p:sp>
              <p:nvSpPr>
                <p:cNvPr id="454734" name="Line 43"/>
                <p:cNvSpPr>
                  <a:spLocks noChangeShapeType="1"/>
                </p:cNvSpPr>
                <p:nvPr/>
              </p:nvSpPr>
              <p:spPr bwMode="auto">
                <a:xfrm>
                  <a:off x="293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4727" name="Group 44"/>
              <p:cNvGrpSpPr>
                <a:grpSpLocks/>
              </p:cNvGrpSpPr>
              <p:nvPr/>
            </p:nvGrpSpPr>
            <p:grpSpPr bwMode="auto">
              <a:xfrm>
                <a:off x="0" y="1579"/>
                <a:ext cx="590" cy="262"/>
                <a:chOff x="0" y="0"/>
                <a:chExt cx="544" cy="226"/>
              </a:xfrm>
            </p:grpSpPr>
            <p:sp>
              <p:nvSpPr>
                <p:cNvPr id="454731" name="Rectangle 4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226"/>
                </a:xfrm>
                <a:prstGeom prst="rect">
                  <a:avLst/>
                </a:prstGeom>
                <a:solidFill>
                  <a:schemeClr val="bg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1">
                    <a:latin typeface="Times New Roman" pitchFamily="18" charset="0"/>
                  </a:endParaRPr>
                </a:p>
              </p:txBody>
            </p:sp>
            <p:sp>
              <p:nvSpPr>
                <p:cNvPr id="454732" name="Line 46"/>
                <p:cNvSpPr>
                  <a:spLocks noChangeShapeType="1"/>
                </p:cNvSpPr>
                <p:nvPr/>
              </p:nvSpPr>
              <p:spPr bwMode="auto">
                <a:xfrm>
                  <a:off x="293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4728" name="Group 47"/>
              <p:cNvGrpSpPr>
                <a:grpSpLocks/>
              </p:cNvGrpSpPr>
              <p:nvPr/>
            </p:nvGrpSpPr>
            <p:grpSpPr bwMode="auto">
              <a:xfrm>
                <a:off x="0" y="1053"/>
                <a:ext cx="590" cy="263"/>
                <a:chOff x="0" y="0"/>
                <a:chExt cx="544" cy="226"/>
              </a:xfrm>
            </p:grpSpPr>
            <p:sp>
              <p:nvSpPr>
                <p:cNvPr id="454729" name="Rectangle 48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44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E       </a:t>
                  </a:r>
                </a:p>
              </p:txBody>
            </p:sp>
            <p:sp>
              <p:nvSpPr>
                <p:cNvPr id="454730" name="Line 49"/>
                <p:cNvSpPr>
                  <a:spLocks noChangeShapeType="1"/>
                </p:cNvSpPr>
                <p:nvPr/>
              </p:nvSpPr>
              <p:spPr bwMode="auto">
                <a:xfrm>
                  <a:off x="293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4685" name="Group 50"/>
            <p:cNvGrpSpPr>
              <a:grpSpLocks/>
            </p:cNvGrpSpPr>
            <p:nvPr/>
          </p:nvGrpSpPr>
          <p:grpSpPr bwMode="auto">
            <a:xfrm>
              <a:off x="1451" y="0"/>
              <a:ext cx="1353" cy="235"/>
              <a:chOff x="0" y="0"/>
              <a:chExt cx="1353" cy="235"/>
            </a:xfrm>
          </p:grpSpPr>
          <p:grpSp>
            <p:nvGrpSpPr>
              <p:cNvPr id="454714" name="Group 51"/>
              <p:cNvGrpSpPr>
                <a:grpSpLocks/>
              </p:cNvGrpSpPr>
              <p:nvPr/>
            </p:nvGrpSpPr>
            <p:grpSpPr bwMode="auto">
              <a:xfrm>
                <a:off x="275" y="0"/>
                <a:ext cx="456" cy="226"/>
                <a:chOff x="0" y="0"/>
                <a:chExt cx="456" cy="226"/>
              </a:xfrm>
            </p:grpSpPr>
            <p:sp>
              <p:nvSpPr>
                <p:cNvPr id="454720" name="Rectangle 5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6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54721" name="Line 53"/>
                <p:cNvSpPr>
                  <a:spLocks noChangeShapeType="1"/>
                </p:cNvSpPr>
                <p:nvPr/>
              </p:nvSpPr>
              <p:spPr bwMode="auto">
                <a:xfrm>
                  <a:off x="251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4715" name="Group 54"/>
              <p:cNvGrpSpPr>
                <a:grpSpLocks/>
              </p:cNvGrpSpPr>
              <p:nvPr/>
            </p:nvGrpSpPr>
            <p:grpSpPr bwMode="auto">
              <a:xfrm>
                <a:off x="897" y="9"/>
                <a:ext cx="456" cy="226"/>
                <a:chOff x="0" y="0"/>
                <a:chExt cx="456" cy="226"/>
              </a:xfrm>
            </p:grpSpPr>
            <p:sp>
              <p:nvSpPr>
                <p:cNvPr id="454718" name="Rectangle 5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6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1   </a:t>
                  </a:r>
                  <a:r>
                    <a:rPr lang="en-US" altLang="en-US" sz="2400">
                      <a:latin typeface="Times New Roman" pitchFamily="18" charset="0"/>
                    </a:rPr>
                    <a:t>⋀</a:t>
                  </a:r>
                </a:p>
              </p:txBody>
            </p:sp>
            <p:sp>
              <p:nvSpPr>
                <p:cNvPr id="454719" name="Line 56"/>
                <p:cNvSpPr>
                  <a:spLocks noChangeShapeType="1"/>
                </p:cNvSpPr>
                <p:nvPr/>
              </p:nvSpPr>
              <p:spPr bwMode="auto">
                <a:xfrm>
                  <a:off x="251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54716" name="Line 57"/>
              <p:cNvSpPr>
                <a:spLocks noChangeShapeType="1"/>
              </p:cNvSpPr>
              <p:nvPr/>
            </p:nvSpPr>
            <p:spPr bwMode="auto">
              <a:xfrm>
                <a:off x="0" y="129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717" name="Line 58"/>
              <p:cNvSpPr>
                <a:spLocks noChangeShapeType="1"/>
              </p:cNvSpPr>
              <p:nvPr/>
            </p:nvSpPr>
            <p:spPr bwMode="auto">
              <a:xfrm>
                <a:off x="625" y="124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4686" name="Group 59"/>
            <p:cNvGrpSpPr>
              <a:grpSpLocks/>
            </p:cNvGrpSpPr>
            <p:nvPr/>
          </p:nvGrpSpPr>
          <p:grpSpPr bwMode="auto">
            <a:xfrm>
              <a:off x="1451" y="281"/>
              <a:ext cx="1353" cy="235"/>
              <a:chOff x="0" y="0"/>
              <a:chExt cx="1353" cy="235"/>
            </a:xfrm>
          </p:grpSpPr>
          <p:grpSp>
            <p:nvGrpSpPr>
              <p:cNvPr id="454706" name="Group 60"/>
              <p:cNvGrpSpPr>
                <a:grpSpLocks/>
              </p:cNvGrpSpPr>
              <p:nvPr/>
            </p:nvGrpSpPr>
            <p:grpSpPr bwMode="auto">
              <a:xfrm>
                <a:off x="275" y="0"/>
                <a:ext cx="456" cy="226"/>
                <a:chOff x="0" y="0"/>
                <a:chExt cx="456" cy="226"/>
              </a:xfrm>
            </p:grpSpPr>
            <p:sp>
              <p:nvSpPr>
                <p:cNvPr id="454712" name="Rectangle 6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6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454713" name="Line 62"/>
                <p:cNvSpPr>
                  <a:spLocks noChangeShapeType="1"/>
                </p:cNvSpPr>
                <p:nvPr/>
              </p:nvSpPr>
              <p:spPr bwMode="auto">
                <a:xfrm>
                  <a:off x="251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454707" name="Group 63"/>
              <p:cNvGrpSpPr>
                <a:grpSpLocks/>
              </p:cNvGrpSpPr>
              <p:nvPr/>
            </p:nvGrpSpPr>
            <p:grpSpPr bwMode="auto">
              <a:xfrm>
                <a:off x="897" y="9"/>
                <a:ext cx="456" cy="226"/>
                <a:chOff x="0" y="0"/>
                <a:chExt cx="456" cy="226"/>
              </a:xfrm>
            </p:grpSpPr>
            <p:sp>
              <p:nvSpPr>
                <p:cNvPr id="454710" name="Rectangle 6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6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0   </a:t>
                  </a:r>
                  <a:r>
                    <a:rPr lang="en-US" altLang="en-US" sz="2400">
                      <a:latin typeface="Times New Roman" pitchFamily="18" charset="0"/>
                    </a:rPr>
                    <a:t>⋀</a:t>
                  </a:r>
                </a:p>
              </p:txBody>
            </p:sp>
            <p:sp>
              <p:nvSpPr>
                <p:cNvPr id="454711" name="Line 65"/>
                <p:cNvSpPr>
                  <a:spLocks noChangeShapeType="1"/>
                </p:cNvSpPr>
                <p:nvPr/>
              </p:nvSpPr>
              <p:spPr bwMode="auto">
                <a:xfrm>
                  <a:off x="251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54708" name="Line 66"/>
              <p:cNvSpPr>
                <a:spLocks noChangeShapeType="1"/>
              </p:cNvSpPr>
              <p:nvPr/>
            </p:nvSpPr>
            <p:spPr bwMode="auto">
              <a:xfrm>
                <a:off x="0" y="129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54709" name="Line 67"/>
              <p:cNvSpPr>
                <a:spLocks noChangeShapeType="1"/>
              </p:cNvSpPr>
              <p:nvPr/>
            </p:nvSpPr>
            <p:spPr bwMode="auto">
              <a:xfrm>
                <a:off x="625" y="124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4687" name="Group 68"/>
            <p:cNvGrpSpPr>
              <a:grpSpLocks/>
            </p:cNvGrpSpPr>
            <p:nvPr/>
          </p:nvGrpSpPr>
          <p:grpSpPr bwMode="auto">
            <a:xfrm>
              <a:off x="1451" y="569"/>
              <a:ext cx="1340" cy="235"/>
              <a:chOff x="0" y="0"/>
              <a:chExt cx="1340" cy="235"/>
            </a:xfrm>
          </p:grpSpPr>
          <p:grpSp>
            <p:nvGrpSpPr>
              <p:cNvPr id="454698" name="Group 69"/>
              <p:cNvGrpSpPr>
                <a:grpSpLocks/>
              </p:cNvGrpSpPr>
              <p:nvPr/>
            </p:nvGrpSpPr>
            <p:grpSpPr bwMode="auto">
              <a:xfrm>
                <a:off x="275" y="0"/>
                <a:ext cx="456" cy="226"/>
                <a:chOff x="0" y="0"/>
                <a:chExt cx="456" cy="226"/>
              </a:xfrm>
            </p:grpSpPr>
            <p:sp>
              <p:nvSpPr>
                <p:cNvPr id="454704" name="Rectangle 7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6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 dirty="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454705" name="Line 71"/>
                <p:cNvSpPr>
                  <a:spLocks noChangeShapeType="1"/>
                </p:cNvSpPr>
                <p:nvPr/>
              </p:nvSpPr>
              <p:spPr bwMode="auto">
                <a:xfrm>
                  <a:off x="251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54699" name="Line 72"/>
              <p:cNvSpPr>
                <a:spLocks noChangeShapeType="1"/>
              </p:cNvSpPr>
              <p:nvPr/>
            </p:nvSpPr>
            <p:spPr bwMode="auto">
              <a:xfrm>
                <a:off x="0" y="123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54700" name="Group 73"/>
              <p:cNvGrpSpPr>
                <a:grpSpLocks/>
              </p:cNvGrpSpPr>
              <p:nvPr/>
            </p:nvGrpSpPr>
            <p:grpSpPr bwMode="auto">
              <a:xfrm>
                <a:off x="884" y="9"/>
                <a:ext cx="456" cy="226"/>
                <a:chOff x="0" y="0"/>
                <a:chExt cx="456" cy="226"/>
              </a:xfrm>
            </p:grpSpPr>
            <p:sp>
              <p:nvSpPr>
                <p:cNvPr id="454702" name="Rectangle 7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6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1   </a:t>
                  </a:r>
                  <a:r>
                    <a:rPr lang="en-US" altLang="en-US" sz="2400">
                      <a:latin typeface="Times New Roman" pitchFamily="18" charset="0"/>
                    </a:rPr>
                    <a:t>⋀</a:t>
                  </a:r>
                </a:p>
              </p:txBody>
            </p:sp>
            <p:sp>
              <p:nvSpPr>
                <p:cNvPr id="454703" name="Line 75"/>
                <p:cNvSpPr>
                  <a:spLocks noChangeShapeType="1"/>
                </p:cNvSpPr>
                <p:nvPr/>
              </p:nvSpPr>
              <p:spPr bwMode="auto">
                <a:xfrm>
                  <a:off x="251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54701" name="Line 76"/>
              <p:cNvSpPr>
                <a:spLocks noChangeShapeType="1"/>
              </p:cNvSpPr>
              <p:nvPr/>
            </p:nvSpPr>
            <p:spPr bwMode="auto">
              <a:xfrm>
                <a:off x="603" y="124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4688" name="Group 77"/>
            <p:cNvGrpSpPr>
              <a:grpSpLocks/>
            </p:cNvGrpSpPr>
            <p:nvPr/>
          </p:nvGrpSpPr>
          <p:grpSpPr bwMode="auto">
            <a:xfrm>
              <a:off x="1451" y="864"/>
              <a:ext cx="729" cy="226"/>
              <a:chOff x="0" y="0"/>
              <a:chExt cx="729" cy="226"/>
            </a:xfrm>
          </p:grpSpPr>
          <p:grpSp>
            <p:nvGrpSpPr>
              <p:cNvPr id="454694" name="Group 78"/>
              <p:cNvGrpSpPr>
                <a:grpSpLocks/>
              </p:cNvGrpSpPr>
              <p:nvPr/>
            </p:nvGrpSpPr>
            <p:grpSpPr bwMode="auto">
              <a:xfrm>
                <a:off x="273" y="0"/>
                <a:ext cx="456" cy="226"/>
                <a:chOff x="0" y="0"/>
                <a:chExt cx="456" cy="226"/>
              </a:xfrm>
            </p:grpSpPr>
            <p:sp>
              <p:nvSpPr>
                <p:cNvPr id="454696" name="Rectangle 7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6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4   </a:t>
                  </a:r>
                  <a:r>
                    <a:rPr lang="en-US" altLang="en-US" sz="2400">
                      <a:latin typeface="Times New Roman" pitchFamily="18" charset="0"/>
                    </a:rPr>
                    <a:t>⋀</a:t>
                  </a:r>
                </a:p>
              </p:txBody>
            </p:sp>
            <p:sp>
              <p:nvSpPr>
                <p:cNvPr id="454697" name="Line 80"/>
                <p:cNvSpPr>
                  <a:spLocks noChangeShapeType="1"/>
                </p:cNvSpPr>
                <p:nvPr/>
              </p:nvSpPr>
              <p:spPr bwMode="auto">
                <a:xfrm>
                  <a:off x="251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54695" name="Line 81"/>
              <p:cNvSpPr>
                <a:spLocks noChangeShapeType="1"/>
              </p:cNvSpPr>
              <p:nvPr/>
            </p:nvSpPr>
            <p:spPr bwMode="auto">
              <a:xfrm>
                <a:off x="0" y="115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54689" name="Group 82"/>
            <p:cNvGrpSpPr>
              <a:grpSpLocks/>
            </p:cNvGrpSpPr>
            <p:nvPr/>
          </p:nvGrpSpPr>
          <p:grpSpPr bwMode="auto">
            <a:xfrm>
              <a:off x="1451" y="1136"/>
              <a:ext cx="729" cy="226"/>
              <a:chOff x="0" y="0"/>
              <a:chExt cx="729" cy="226"/>
            </a:xfrm>
          </p:grpSpPr>
          <p:grpSp>
            <p:nvGrpSpPr>
              <p:cNvPr id="454690" name="Group 83"/>
              <p:cNvGrpSpPr>
                <a:grpSpLocks/>
              </p:cNvGrpSpPr>
              <p:nvPr/>
            </p:nvGrpSpPr>
            <p:grpSpPr bwMode="auto">
              <a:xfrm>
                <a:off x="273" y="0"/>
                <a:ext cx="456" cy="226"/>
                <a:chOff x="0" y="0"/>
                <a:chExt cx="456" cy="226"/>
              </a:xfrm>
            </p:grpSpPr>
            <p:sp>
              <p:nvSpPr>
                <p:cNvPr id="454692" name="Rectangle 84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456" cy="22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6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tx1"/>
                    </a:buClr>
                    <a:buChar char="•"/>
                    <a:defRPr sz="28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tx2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000">
                      <a:solidFill>
                        <a:schemeClr val="tx1"/>
                      </a:solidFill>
                      <a:latin typeface="Verdana" pitchFamily="34" charset="0"/>
                      <a:ea typeface="宋体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400" b="1">
                      <a:latin typeface="Times New Roman" pitchFamily="18" charset="0"/>
                    </a:rPr>
                    <a:t>3   </a:t>
                  </a:r>
                  <a:r>
                    <a:rPr lang="en-US" altLang="en-US" sz="2400">
                      <a:latin typeface="Times New Roman" pitchFamily="18" charset="0"/>
                    </a:rPr>
                    <a:t>⋀</a:t>
                  </a:r>
                </a:p>
              </p:txBody>
            </p:sp>
            <p:sp>
              <p:nvSpPr>
                <p:cNvPr id="454693" name="Line 85"/>
                <p:cNvSpPr>
                  <a:spLocks noChangeShapeType="1"/>
                </p:cNvSpPr>
                <p:nvPr/>
              </p:nvSpPr>
              <p:spPr bwMode="auto">
                <a:xfrm>
                  <a:off x="251" y="0"/>
                  <a:ext cx="0" cy="22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454691" name="Line 86"/>
              <p:cNvSpPr>
                <a:spLocks noChangeShapeType="1"/>
              </p:cNvSpPr>
              <p:nvPr/>
            </p:nvSpPr>
            <p:spPr bwMode="auto">
              <a:xfrm>
                <a:off x="0" y="104"/>
                <a:ext cx="2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454681" name="Line 87"/>
          <p:cNvSpPr>
            <a:spLocks noChangeShapeType="1"/>
          </p:cNvSpPr>
          <p:nvPr/>
        </p:nvSpPr>
        <p:spPr bwMode="auto">
          <a:xfrm>
            <a:off x="4088364" y="1484784"/>
            <a:ext cx="546731" cy="0"/>
          </a:xfrm>
          <a:prstGeom prst="line">
            <a:avLst/>
          </a:prstGeom>
          <a:noFill/>
          <a:ln w="28575">
            <a:solidFill>
              <a:schemeClr val="hlink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求无向非连通图的生成森林</a:t>
            </a:r>
            <a:r>
              <a:rPr lang="en-US" altLang="zh-CN" dirty="0"/>
              <a:t>-I</a:t>
            </a:r>
            <a:endParaRPr lang="zh-CN" altLang="en-US" dirty="0"/>
          </a:p>
        </p:txBody>
      </p:sp>
      <p:sp>
        <p:nvSpPr>
          <p:cNvPr id="494694" name="Rectangle 10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对无向图进行图遍历，记录所得到的顶点访问序列集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endParaRPr lang="en-US" altLang="zh-CN" dirty="0"/>
          </a:p>
          <a:p>
            <a:r>
              <a:rPr lang="zh-CN" altLang="en-US" dirty="0"/>
              <a:t>按与图</a:t>
            </a:r>
            <a:r>
              <a:rPr lang="en-US" altLang="zh-CN" dirty="0"/>
              <a:t>(a)</a:t>
            </a:r>
            <a:r>
              <a:rPr lang="zh-CN" altLang="en-US" dirty="0"/>
              <a:t>对应的邻接表进行深度优先搜索遍历</a:t>
            </a:r>
            <a:endParaRPr lang="en-US" altLang="zh-CN" dirty="0"/>
          </a:p>
          <a:p>
            <a:r>
              <a:rPr lang="zh-CN" altLang="en-US" dirty="0"/>
              <a:t>需要</a:t>
            </a:r>
            <a:r>
              <a:rPr lang="en-US" altLang="zh-CN" dirty="0"/>
              <a:t>2</a:t>
            </a:r>
            <a:r>
              <a:rPr lang="zh-CN" altLang="en-US" dirty="0"/>
              <a:t>次调用</a:t>
            </a:r>
            <a:r>
              <a:rPr lang="en-US" altLang="zh-CN" dirty="0"/>
              <a:t>DFS</a:t>
            </a:r>
            <a:r>
              <a:rPr lang="zh-CN" altLang="en-US" dirty="0"/>
              <a:t>， </a:t>
            </a:r>
            <a:r>
              <a:rPr lang="en-US" altLang="zh-CN" dirty="0"/>
              <a:t>DFS</a:t>
            </a:r>
            <a:r>
              <a:rPr lang="zh-CN" altLang="en-US" dirty="0"/>
              <a:t>过程中访问结点的次序是</a:t>
            </a:r>
            <a:r>
              <a:rPr lang="en-US" altLang="zh-CN" dirty="0"/>
              <a:t>A→C</a:t>
            </a:r>
            <a:r>
              <a:rPr lang="en-US" altLang="zh-CN"/>
              <a:t>→B</a:t>
            </a:r>
            <a:r>
              <a:rPr lang="zh-CN" altLang="en-US"/>
              <a:t>，</a:t>
            </a:r>
            <a:r>
              <a:rPr lang="en-US" altLang="zh-CN"/>
              <a:t>D</a:t>
            </a:r>
            <a:r>
              <a:rPr lang="en-US" altLang="zh-CN" dirty="0"/>
              <a:t>→ E</a:t>
            </a:r>
          </a:p>
          <a:p>
            <a:pPr lvl="1"/>
            <a:endParaRPr lang="en-US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6662608" y="1288792"/>
            <a:ext cx="25243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600" b="1" dirty="0" err="1">
                <a:latin typeface="宋体" pitchFamily="2" charset="-122"/>
              </a:rPr>
              <a:t>当给定无向图要求画出其对应的生成树或生成森林时，必须</a:t>
            </a:r>
            <a:r>
              <a:rPr lang="en-US" altLang="en-US" sz="2600" b="1" dirty="0" err="1">
                <a:solidFill>
                  <a:srgbClr val="0000FF"/>
                </a:solidFill>
                <a:latin typeface="宋体" pitchFamily="2" charset="-122"/>
              </a:rPr>
              <a:t>先给出相应的邻接表</a:t>
            </a:r>
            <a:r>
              <a:rPr lang="en-US" altLang="en-US" sz="2600" b="1" dirty="0" err="1">
                <a:latin typeface="宋体" pitchFamily="2" charset="-122"/>
              </a:rPr>
              <a:t>，然后才能根据邻接表画出其对应的生成树或生成森林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69065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6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78" grpId="0" animBg="1"/>
      <p:bldP spid="454679" grpId="0" animBg="1"/>
      <p:bldP spid="454681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求无向非连通图的生成森林</a:t>
            </a:r>
            <a:r>
              <a:rPr lang="en-US" altLang="zh-CN" dirty="0"/>
              <a:t>-II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lang="zh-CN" altLang="en-US">
                <a:ea typeface="宋体" panose="02010600030101010101" pitchFamily="2" charset="-122"/>
              </a:rPr>
              <a:t>记录每次</a:t>
            </a:r>
            <a:r>
              <a:rPr lang="en-US" altLang="zh-CN">
                <a:ea typeface="宋体" panose="02010600030101010101" pitchFamily="2" charset="-122"/>
              </a:rPr>
              <a:t>DFS</a:t>
            </a:r>
            <a:r>
              <a:rPr lang="en-US" altLang="en-US">
                <a:ea typeface="宋体" panose="02010600030101010101" pitchFamily="2" charset="-122"/>
              </a:rPr>
              <a:t>所得到的顶点访问序列集</a:t>
            </a:r>
            <a:r>
              <a:rPr lang="zh-CN" altLang="en-US">
                <a:ea typeface="宋体" panose="02010600030101010101" pitchFamily="2" charset="-122"/>
              </a:rPr>
              <a:t>，即</a:t>
            </a:r>
            <a:r>
              <a:rPr lang="en-US" altLang="en-US">
                <a:ea typeface="宋体" panose="02010600030101010101" pitchFamily="2" charset="-122"/>
              </a:rPr>
              <a:t> {</a:t>
            </a:r>
            <a:r>
              <a:rPr lang="en-US" altLang="zh-CN">
                <a:ea typeface="宋体" panose="02010600030101010101" pitchFamily="2" charset="-122"/>
              </a:rPr>
              <a:t>A</a:t>
            </a:r>
            <a:r>
              <a:rPr lang="en-US" altLang="en-US">
                <a:ea typeface="宋体" panose="02010600030101010101" pitchFamily="2" charset="-122"/>
              </a:rPr>
              <a:t>,</a:t>
            </a:r>
            <a:r>
              <a:rPr lang="en-US" altLang="zh-CN">
                <a:ea typeface="宋体" panose="02010600030101010101" pitchFamily="2" charset="-122"/>
              </a:rPr>
              <a:t>C</a:t>
            </a:r>
            <a:r>
              <a:rPr lang="en-US" altLang="en-US">
                <a:ea typeface="宋体" panose="02010600030101010101" pitchFamily="2" charset="-122"/>
              </a:rPr>
              <a:t>,</a:t>
            </a:r>
            <a:r>
              <a:rPr lang="en-US" altLang="zh-CN">
                <a:ea typeface="宋体" panose="02010600030101010101" pitchFamily="2" charset="-122"/>
              </a:rPr>
              <a:t>B</a:t>
            </a:r>
            <a:r>
              <a:rPr lang="en-US" altLang="en-US">
                <a:ea typeface="宋体" panose="02010600030101010101" pitchFamily="2" charset="-122"/>
              </a:rPr>
              <a:t>}和{</a:t>
            </a:r>
            <a:r>
              <a:rPr lang="en-US" altLang="zh-CN">
                <a:ea typeface="宋体" panose="02010600030101010101" pitchFamily="2" charset="-122"/>
              </a:rPr>
              <a:t>D</a:t>
            </a:r>
            <a:r>
              <a:rPr lang="en-US" altLang="en-US">
                <a:ea typeface="宋体" panose="02010600030101010101" pitchFamily="2" charset="-122"/>
              </a:rPr>
              <a:t>,</a:t>
            </a:r>
            <a:r>
              <a:rPr lang="en-US" altLang="zh-CN">
                <a:ea typeface="宋体" panose="02010600030101010101" pitchFamily="2" charset="-122"/>
              </a:rPr>
              <a:t>E</a:t>
            </a:r>
            <a:r>
              <a:rPr lang="en-US" altLang="en-US">
                <a:ea typeface="宋体" panose="02010600030101010101" pitchFamily="2" charset="-122"/>
              </a:rPr>
              <a:t>}</a:t>
            </a:r>
          </a:p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6" name="Rectangle 90"/>
          <p:cNvSpPr>
            <a:spLocks noChangeArrowheads="1"/>
          </p:cNvSpPr>
          <p:nvPr/>
        </p:nvSpPr>
        <p:spPr bwMode="auto">
          <a:xfrm>
            <a:off x="4106862" y="3353452"/>
            <a:ext cx="23749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itchFamily="18" charset="0"/>
              </a:rPr>
              <a:t>(c)  </a:t>
            </a:r>
            <a:r>
              <a:rPr lang="zh-CN" altLang="en-US" sz="2000" b="1" dirty="0">
                <a:latin typeface="Times New Roman" pitchFamily="18" charset="0"/>
              </a:rPr>
              <a:t>深度优先</a:t>
            </a: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</a:rPr>
              <a:t>生成森林</a:t>
            </a:r>
          </a:p>
        </p:txBody>
      </p: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4468465" y="2025838"/>
            <a:ext cx="2263775" cy="1309688"/>
            <a:chOff x="0" y="0"/>
            <a:chExt cx="1426" cy="825"/>
          </a:xfrm>
        </p:grpSpPr>
        <p:grpSp>
          <p:nvGrpSpPr>
            <p:cNvPr id="8" name="Group 92"/>
            <p:cNvGrpSpPr>
              <a:grpSpLocks/>
            </p:cNvGrpSpPr>
            <p:nvPr/>
          </p:nvGrpSpPr>
          <p:grpSpPr bwMode="auto">
            <a:xfrm>
              <a:off x="0" y="32"/>
              <a:ext cx="992" cy="784"/>
              <a:chOff x="0" y="0"/>
              <a:chExt cx="992" cy="784"/>
            </a:xfrm>
          </p:grpSpPr>
          <p:sp>
            <p:nvSpPr>
              <p:cNvPr id="13" name="Oval 93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17" cy="24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A</a:t>
                </a:r>
                <a:endParaRPr lang="en-US" altLang="en-US" sz="2400" baseline="-18000">
                  <a:latin typeface="Times New Roman" pitchFamily="18" charset="0"/>
                </a:endParaRPr>
              </a:p>
            </p:txBody>
          </p:sp>
          <p:sp>
            <p:nvSpPr>
              <p:cNvPr id="14" name="Oval 94"/>
              <p:cNvSpPr>
                <a:spLocks noChangeArrowheads="1"/>
              </p:cNvSpPr>
              <p:nvPr/>
            </p:nvSpPr>
            <p:spPr bwMode="auto">
              <a:xfrm>
                <a:off x="0" y="535"/>
                <a:ext cx="317" cy="24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B</a:t>
                </a:r>
                <a:endParaRPr lang="en-US" altLang="en-US" sz="2400" baseline="-18000">
                  <a:latin typeface="Times New Roman" pitchFamily="18" charset="0"/>
                </a:endParaRPr>
              </a:p>
            </p:txBody>
          </p:sp>
          <p:sp>
            <p:nvSpPr>
              <p:cNvPr id="15" name="Oval 95"/>
              <p:cNvSpPr>
                <a:spLocks noChangeArrowheads="1"/>
              </p:cNvSpPr>
              <p:nvPr/>
            </p:nvSpPr>
            <p:spPr bwMode="auto">
              <a:xfrm>
                <a:off x="675" y="0"/>
                <a:ext cx="317" cy="24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C</a:t>
                </a:r>
                <a:endParaRPr lang="en-US" altLang="en-US" sz="2400" baseline="-18000">
                  <a:latin typeface="Times New Roman" pitchFamily="18" charset="0"/>
                </a:endParaRPr>
              </a:p>
            </p:txBody>
          </p:sp>
          <p:sp>
            <p:nvSpPr>
              <p:cNvPr id="16" name="Line 96"/>
              <p:cNvSpPr>
                <a:spLocks noChangeShapeType="1"/>
              </p:cNvSpPr>
              <p:nvPr/>
            </p:nvSpPr>
            <p:spPr bwMode="auto">
              <a:xfrm>
                <a:off x="320" y="112"/>
                <a:ext cx="3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" name="Line 97"/>
              <p:cNvSpPr>
                <a:spLocks noChangeShapeType="1"/>
              </p:cNvSpPr>
              <p:nvPr/>
            </p:nvSpPr>
            <p:spPr bwMode="auto">
              <a:xfrm flipH="1">
                <a:off x="293" y="208"/>
                <a:ext cx="432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9" name="Group 98"/>
            <p:cNvGrpSpPr>
              <a:grpSpLocks/>
            </p:cNvGrpSpPr>
            <p:nvPr/>
          </p:nvGrpSpPr>
          <p:grpSpPr bwMode="auto">
            <a:xfrm>
              <a:off x="1093" y="0"/>
              <a:ext cx="333" cy="825"/>
              <a:chOff x="0" y="0"/>
              <a:chExt cx="333" cy="825"/>
            </a:xfrm>
          </p:grpSpPr>
          <p:sp>
            <p:nvSpPr>
              <p:cNvPr id="10" name="Oval 99"/>
              <p:cNvSpPr>
                <a:spLocks noChangeArrowheads="1"/>
              </p:cNvSpPr>
              <p:nvPr/>
            </p:nvSpPr>
            <p:spPr bwMode="auto">
              <a:xfrm>
                <a:off x="16" y="0"/>
                <a:ext cx="317" cy="24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D</a:t>
                </a:r>
                <a:endParaRPr lang="en-US" altLang="en-US" sz="2400" baseline="-18000">
                  <a:latin typeface="Times New Roman" pitchFamily="18" charset="0"/>
                </a:endParaRPr>
              </a:p>
            </p:txBody>
          </p:sp>
          <p:sp>
            <p:nvSpPr>
              <p:cNvPr id="11" name="Oval 100"/>
              <p:cNvSpPr>
                <a:spLocks noChangeArrowheads="1"/>
              </p:cNvSpPr>
              <p:nvPr/>
            </p:nvSpPr>
            <p:spPr bwMode="auto">
              <a:xfrm>
                <a:off x="0" y="576"/>
                <a:ext cx="317" cy="24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8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Char char="•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Verdan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400">
                    <a:latin typeface="Times New Roman" pitchFamily="18" charset="0"/>
                  </a:rPr>
                  <a:t>E</a:t>
                </a:r>
                <a:endParaRPr lang="en-US" altLang="en-US" sz="2400" baseline="-18000">
                  <a:latin typeface="Times New Roman" pitchFamily="18" charset="0"/>
                </a:endParaRPr>
              </a:p>
            </p:txBody>
          </p:sp>
          <p:sp>
            <p:nvSpPr>
              <p:cNvPr id="12" name="Line 101"/>
              <p:cNvSpPr>
                <a:spLocks noChangeShapeType="1"/>
              </p:cNvSpPr>
              <p:nvPr/>
            </p:nvSpPr>
            <p:spPr bwMode="auto">
              <a:xfrm>
                <a:off x="160" y="240"/>
                <a:ext cx="0" cy="33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8" name="Rectangle 88"/>
          <p:cNvSpPr>
            <a:spLocks noChangeArrowheads="1"/>
          </p:cNvSpPr>
          <p:nvPr/>
        </p:nvSpPr>
        <p:spPr bwMode="auto">
          <a:xfrm>
            <a:off x="1660697" y="3825230"/>
            <a:ext cx="39592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Times New Roman" pitchFamily="18" charset="0"/>
              </a:rPr>
              <a:t>无向图及深度优先生成森林</a:t>
            </a: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619672" y="3357364"/>
            <a:ext cx="143986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Times New Roman" pitchFamily="18" charset="0"/>
              </a:rPr>
              <a:t>(a)  </a:t>
            </a:r>
            <a:r>
              <a:rPr lang="zh-CN" altLang="en-US" sz="2000" b="1">
                <a:latin typeface="Times New Roman" pitchFamily="18" charset="0"/>
              </a:rPr>
              <a:t>无向图</a:t>
            </a:r>
            <a:r>
              <a:rPr lang="en-US" altLang="en-US" sz="2000" b="1">
                <a:latin typeface="Times New Roman" pitchFamily="18" charset="0"/>
              </a:rPr>
              <a:t>G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299666" y="1988840"/>
            <a:ext cx="2446338" cy="1244601"/>
            <a:chOff x="1299666" y="2484264"/>
            <a:chExt cx="2446338" cy="1244601"/>
          </a:xfrm>
        </p:grpSpPr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2371229" y="2484264"/>
              <a:ext cx="503238" cy="395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C</a:t>
              </a:r>
              <a:endParaRPr lang="en-US" altLang="en-US" sz="2400" baseline="-18000">
                <a:latin typeface="Times New Roman" pitchFamily="18" charset="0"/>
              </a:endParaRPr>
            </a:p>
          </p:txBody>
        </p:sp>
        <p:sp>
          <p:nvSpPr>
            <p:cNvPr id="24" name="Oval 6"/>
            <p:cNvSpPr>
              <a:spLocks noChangeArrowheads="1"/>
            </p:cNvSpPr>
            <p:nvPr/>
          </p:nvSpPr>
          <p:spPr bwMode="auto">
            <a:xfrm>
              <a:off x="1299666" y="2484264"/>
              <a:ext cx="503238" cy="395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A</a:t>
              </a:r>
              <a:endParaRPr lang="en-US" altLang="en-US" sz="2400" baseline="-18000" dirty="0">
                <a:latin typeface="Times New Roman" pitchFamily="18" charset="0"/>
              </a:endParaRPr>
            </a:p>
          </p:txBody>
        </p:sp>
        <p:sp>
          <p:nvSpPr>
            <p:cNvPr id="25" name="Oval 7"/>
            <p:cNvSpPr>
              <a:spLocks noChangeArrowheads="1"/>
            </p:cNvSpPr>
            <p:nvPr/>
          </p:nvSpPr>
          <p:spPr bwMode="auto">
            <a:xfrm>
              <a:off x="1299666" y="3333577"/>
              <a:ext cx="503238" cy="395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B</a:t>
              </a:r>
              <a:endParaRPr lang="en-US" altLang="en-US" sz="2400" baseline="-18000">
                <a:latin typeface="Times New Roman" pitchFamily="18" charset="0"/>
              </a:endParaRPr>
            </a:p>
          </p:txBody>
        </p:sp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1553666" y="2877964"/>
              <a:ext cx="0" cy="4572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V="1">
              <a:off x="1756866" y="2865264"/>
              <a:ext cx="762000" cy="520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1807666" y="2662064"/>
              <a:ext cx="5762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Oval 16"/>
            <p:cNvSpPr>
              <a:spLocks noChangeArrowheads="1"/>
            </p:cNvSpPr>
            <p:nvPr/>
          </p:nvSpPr>
          <p:spPr bwMode="auto">
            <a:xfrm>
              <a:off x="2214066" y="3322464"/>
              <a:ext cx="503238" cy="395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D</a:t>
              </a:r>
              <a:endParaRPr lang="en-US" altLang="en-US" sz="2400" baseline="-18000">
                <a:latin typeface="Times New Roman" pitchFamily="18" charset="0"/>
              </a:endParaRPr>
            </a:p>
          </p:txBody>
        </p:sp>
        <p:sp>
          <p:nvSpPr>
            <p:cNvPr id="30" name="Oval 17"/>
            <p:cNvSpPr>
              <a:spLocks noChangeArrowheads="1"/>
            </p:cNvSpPr>
            <p:nvPr/>
          </p:nvSpPr>
          <p:spPr bwMode="auto">
            <a:xfrm>
              <a:off x="3242766" y="3322464"/>
              <a:ext cx="503238" cy="39528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Times New Roman" pitchFamily="18" charset="0"/>
                </a:rPr>
                <a:t>E</a:t>
              </a:r>
              <a:endParaRPr lang="en-US" altLang="en-US" sz="2400" baseline="-18000">
                <a:latin typeface="Times New Roman" pitchFamily="18" charset="0"/>
              </a:endParaRPr>
            </a:p>
          </p:txBody>
        </p:sp>
        <p:sp>
          <p:nvSpPr>
            <p:cNvPr id="31" name="Line 18"/>
            <p:cNvSpPr>
              <a:spLocks noChangeShapeType="1"/>
            </p:cNvSpPr>
            <p:nvPr/>
          </p:nvSpPr>
          <p:spPr bwMode="auto">
            <a:xfrm>
              <a:off x="2722066" y="3500264"/>
              <a:ext cx="5032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345682"/>
            <a:ext cx="6086602" cy="237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13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求无向非连通图的生成森林</a:t>
            </a:r>
            <a:r>
              <a:rPr lang="en-US" altLang="zh-CN" dirty="0"/>
              <a:t>-III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构造</a:t>
            </a:r>
            <a:r>
              <a:rPr lang="zh-CN" altLang="en-US" b="1" dirty="0">
                <a:solidFill>
                  <a:srgbClr val="7010FC"/>
                </a:solidFill>
              </a:rPr>
              <a:t>无向非连通图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C00000"/>
                </a:solidFill>
              </a:rPr>
              <a:t>深度优先</a:t>
            </a:r>
            <a:r>
              <a:rPr lang="zh-CN" altLang="en-US" b="1" dirty="0">
                <a:solidFill>
                  <a:srgbClr val="0000FF"/>
                </a:solidFill>
              </a:rPr>
              <a:t>生成森林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采用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邻接表</a:t>
            </a:r>
            <a:r>
              <a:rPr lang="zh-CN" altLang="en-US" dirty="0"/>
              <a:t>作为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图</a:t>
            </a:r>
            <a:r>
              <a:rPr lang="zh-CN" altLang="en-US" dirty="0"/>
              <a:t>的存储结构</a:t>
            </a:r>
            <a:endParaRPr lang="en-US" altLang="zh-CN" dirty="0"/>
          </a:p>
          <a:p>
            <a:pPr lvl="1"/>
            <a:r>
              <a:rPr lang="zh-CN" altLang="en-US" dirty="0"/>
              <a:t>采用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孩子兄弟链表</a:t>
            </a:r>
            <a:r>
              <a:rPr lang="zh-CN" altLang="en-US" dirty="0"/>
              <a:t>作为</a:t>
            </a:r>
            <a:r>
              <a:rPr lang="zh-CN" altLang="en-US" b="1" dirty="0">
                <a:solidFill>
                  <a:schemeClr val="accent6">
                    <a:lumMod val="50000"/>
                  </a:schemeClr>
                </a:solidFill>
              </a:rPr>
              <a:t>生成森林</a:t>
            </a:r>
            <a:r>
              <a:rPr lang="zh-CN" altLang="en-US" dirty="0"/>
              <a:t>的存储结构</a:t>
            </a:r>
            <a:endParaRPr lang="en-US" altLang="zh-CN" dirty="0"/>
          </a:p>
          <a:p>
            <a:pPr lvl="1"/>
            <a:r>
              <a:rPr lang="zh-CN" altLang="en-US" dirty="0"/>
              <a:t>修改图的</a:t>
            </a:r>
            <a:r>
              <a:rPr lang="zh-CN" altLang="en-US" b="1" dirty="0">
                <a:solidFill>
                  <a:srgbClr val="C00000"/>
                </a:solidFill>
              </a:rPr>
              <a:t>深度优先遍历</a:t>
            </a:r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zh-CN" altLang="en-US" dirty="0"/>
              <a:t>从某个</a:t>
            </a:r>
            <a:r>
              <a:rPr lang="zh-CN" altLang="en-US" b="1" dirty="0">
                <a:solidFill>
                  <a:srgbClr val="0000FF"/>
                </a:solidFill>
              </a:rPr>
              <a:t>顶点</a:t>
            </a:r>
            <a:r>
              <a:rPr lang="zh-CN" altLang="en-US" dirty="0"/>
              <a:t>出发构造图的</a:t>
            </a:r>
            <a:r>
              <a:rPr lang="zh-CN" altLang="en-US" b="1" dirty="0">
                <a:solidFill>
                  <a:srgbClr val="C00000"/>
                </a:solidFill>
              </a:rPr>
              <a:t>深度优先</a:t>
            </a:r>
            <a:r>
              <a:rPr lang="zh-CN" altLang="en-US" b="1" dirty="0">
                <a:solidFill>
                  <a:srgbClr val="0000FF"/>
                </a:solidFill>
              </a:rPr>
              <a:t>生成树</a:t>
            </a:r>
            <a:r>
              <a:rPr lang="zh-CN" altLang="en-US" dirty="0"/>
              <a:t>算法 </a:t>
            </a:r>
          </a:p>
          <a:p>
            <a:pPr lvl="2"/>
            <a:r>
              <a:rPr lang="zh-CN" altLang="en-US" sz="2800" dirty="0"/>
              <a:t>首先从某个顶点</a:t>
            </a:r>
            <a:r>
              <a:rPr lang="en-US" altLang="en-US" sz="2800" dirty="0"/>
              <a:t>V</a:t>
            </a:r>
            <a:r>
              <a:rPr lang="zh-CN" altLang="en-US" sz="2800" dirty="0"/>
              <a:t>出发，建立生成树树根结点，然后再分别以</a:t>
            </a:r>
            <a:r>
              <a:rPr lang="en-US" altLang="en-US" sz="2800" dirty="0"/>
              <a:t>V</a:t>
            </a:r>
            <a:r>
              <a:rPr lang="zh-CN" altLang="en-US" sz="2800" dirty="0"/>
              <a:t>的邻接点为起始点，建立相应的子生成树，并将其作为</a:t>
            </a:r>
            <a:r>
              <a:rPr lang="en-US" altLang="en-US" sz="2800" dirty="0"/>
              <a:t>V </a:t>
            </a:r>
            <a:r>
              <a:rPr lang="zh-CN" altLang="en-US" sz="2800" dirty="0"/>
              <a:t>结点的子树链接到</a:t>
            </a:r>
            <a:r>
              <a:rPr lang="en-US" altLang="en-US" sz="2800" dirty="0"/>
              <a:t>V</a:t>
            </a:r>
            <a:r>
              <a:rPr lang="zh-CN" altLang="en-US" sz="2800" dirty="0"/>
              <a:t>结点上</a:t>
            </a:r>
            <a:endParaRPr lang="en-US" altLang="zh-CN" sz="2800" dirty="0"/>
          </a:p>
          <a:p>
            <a:pPr lvl="2"/>
            <a:r>
              <a:rPr lang="zh-CN" altLang="en-US" sz="2800" dirty="0"/>
              <a:t>算法是一个递归算法</a:t>
            </a:r>
            <a:endParaRPr lang="en-US" altLang="zh-CN" sz="2800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094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12542</TotalTime>
  <Words>8123</Words>
  <Application>Microsoft Office PowerPoint</Application>
  <PresentationFormat>全屏显示(4:3)</PresentationFormat>
  <Paragraphs>1183</Paragraphs>
  <Slides>61</Slides>
  <Notes>41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1" baseType="lpstr">
      <vt:lpstr>楷体_GB2312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Office 主题</vt:lpstr>
      <vt:lpstr>Document</vt:lpstr>
      <vt:lpstr>第7章 图</vt:lpstr>
      <vt:lpstr>目录</vt:lpstr>
      <vt:lpstr>5.1  无向图的连通性</vt:lpstr>
      <vt:lpstr>无向连通图的生成树</vt:lpstr>
      <vt:lpstr>例子：无向连通图的生成树</vt:lpstr>
      <vt:lpstr>无向非连通图的生成森林</vt:lpstr>
      <vt:lpstr>求无向非连通图的生成森林-I</vt:lpstr>
      <vt:lpstr>求无向非连通图的生成森林-II</vt:lpstr>
      <vt:lpstr>求无向非连通图的生成森林-III</vt:lpstr>
      <vt:lpstr>算法实现-数据结构</vt:lpstr>
      <vt:lpstr>建立无向图G的深度优先生成森林-I</vt:lpstr>
      <vt:lpstr>建立无向图G的深度优先生成森林-II</vt:lpstr>
      <vt:lpstr>建立无向图G的一生成树(以t为根)</vt:lpstr>
      <vt:lpstr>建立无向图G的一生成树-II</vt:lpstr>
      <vt:lpstr>5.2 有向图的强连通分量</vt:lpstr>
      <vt:lpstr>DFS Revisited</vt:lpstr>
      <vt:lpstr>Kosaraju算法：求有向图G的强连通分量</vt:lpstr>
      <vt:lpstr>例子：求有向图的强连通分量过程</vt:lpstr>
      <vt:lpstr>PowerPoint 演示文稿</vt:lpstr>
      <vt:lpstr>算法实现-数据结构</vt:lpstr>
      <vt:lpstr>例子：有向图的十字链表表示</vt:lpstr>
      <vt:lpstr>算法实现-I</vt:lpstr>
      <vt:lpstr>算法实现-II</vt:lpstr>
      <vt:lpstr>5.3 重连通图和关节点</vt:lpstr>
      <vt:lpstr>关节点有何特征？</vt:lpstr>
      <vt:lpstr>对上述判定准则的算法表达</vt:lpstr>
      <vt:lpstr>例子：重连通图和关节点</vt:lpstr>
      <vt:lpstr>修改深度优先遍历算法</vt:lpstr>
      <vt:lpstr>查找并输出连通图G上的全部关节点</vt:lpstr>
      <vt:lpstr>从第v0出发DFS图G，查找并输出关节点</vt:lpstr>
      <vt:lpstr>查找并输出关节点</vt:lpstr>
      <vt:lpstr>5.4 最小生成树(Minimum Spanning Tree, MST) </vt:lpstr>
      <vt:lpstr>最小生成树的应用</vt:lpstr>
      <vt:lpstr>MST的暴力求解法(Brute force solution)</vt:lpstr>
      <vt:lpstr> 构造最小生成树的基本原则</vt:lpstr>
      <vt:lpstr>MST的特性</vt:lpstr>
      <vt:lpstr>最小生成树：Prim算法</vt:lpstr>
      <vt:lpstr>例子</vt:lpstr>
      <vt:lpstr>算法实现-数据结构</vt:lpstr>
      <vt:lpstr>算法实现-数据结构</vt:lpstr>
      <vt:lpstr>算法步骤</vt:lpstr>
      <vt:lpstr>用Prim算法从第u个顶点出发构造网G的最小生成树T，输出T的各条边</vt:lpstr>
      <vt:lpstr>选择其余顶点添加到生成树上  </vt:lpstr>
      <vt:lpstr>Prim算法的时间复杂度分析</vt:lpstr>
      <vt:lpstr>例子</vt:lpstr>
      <vt:lpstr>实例：按Prim算法从v2出发构造最小生成树</vt:lpstr>
      <vt:lpstr>最小生成树：Kruskal算法</vt:lpstr>
      <vt:lpstr>最小生成树：Kruskal算法</vt:lpstr>
      <vt:lpstr>例子</vt:lpstr>
      <vt:lpstr>算法实现-数据结构</vt:lpstr>
      <vt:lpstr>算法实现-数据结构</vt:lpstr>
      <vt:lpstr>求最小生成树的Kruskal算法</vt:lpstr>
      <vt:lpstr>求最小生成树的Kruskal算法</vt:lpstr>
      <vt:lpstr>并查集(Union-Find Set)</vt:lpstr>
      <vt:lpstr>算法实现-改进</vt:lpstr>
      <vt:lpstr>Kruskal算法的时间复杂度</vt:lpstr>
      <vt:lpstr>实例：按Kruskal算法构造最小生成树</vt:lpstr>
      <vt:lpstr>思考题</vt:lpstr>
      <vt:lpstr>贪心算法(Greedy algorithm)</vt:lpstr>
      <vt:lpstr>图的拟阵</vt:lpstr>
      <vt:lpstr>独立系统(Independence system)和拟阵(Matroid)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Beihong</dc:creator>
  <cp:lastModifiedBy>首赫 朱</cp:lastModifiedBy>
  <cp:revision>693</cp:revision>
  <cp:lastPrinted>2021-05-16T06:25:19Z</cp:lastPrinted>
  <dcterms:created xsi:type="dcterms:W3CDTF">2015-07-19T09:35:25Z</dcterms:created>
  <dcterms:modified xsi:type="dcterms:W3CDTF">2025-04-21T10:58:21Z</dcterms:modified>
</cp:coreProperties>
</file>