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70" r:id="rId3"/>
    <p:sldId id="375" r:id="rId4"/>
    <p:sldId id="371" r:id="rId5"/>
    <p:sldId id="373" r:id="rId6"/>
    <p:sldId id="386" r:id="rId7"/>
    <p:sldId id="387" r:id="rId8"/>
    <p:sldId id="374" r:id="rId9"/>
    <p:sldId id="314" r:id="rId10"/>
    <p:sldId id="393" r:id="rId11"/>
    <p:sldId id="315" r:id="rId12"/>
    <p:sldId id="316" r:id="rId13"/>
    <p:sldId id="317" r:id="rId14"/>
    <p:sldId id="394" r:id="rId15"/>
    <p:sldId id="384" r:id="rId16"/>
    <p:sldId id="385" r:id="rId17"/>
    <p:sldId id="350" r:id="rId18"/>
    <p:sldId id="368" r:id="rId19"/>
    <p:sldId id="323" r:id="rId20"/>
    <p:sldId id="365" r:id="rId21"/>
    <p:sldId id="366" r:id="rId22"/>
    <p:sldId id="395" r:id="rId23"/>
    <p:sldId id="390" r:id="rId24"/>
    <p:sldId id="293" r:id="rId25"/>
    <p:sldId id="294" r:id="rId26"/>
    <p:sldId id="351" r:id="rId27"/>
    <p:sldId id="352" r:id="rId28"/>
    <p:sldId id="357" r:id="rId29"/>
    <p:sldId id="295" r:id="rId30"/>
    <p:sldId id="298" r:id="rId31"/>
    <p:sldId id="358" r:id="rId32"/>
    <p:sldId id="397" r:id="rId33"/>
    <p:sldId id="354" r:id="rId34"/>
    <p:sldId id="355" r:id="rId35"/>
    <p:sldId id="301" r:id="rId36"/>
    <p:sldId id="388" r:id="rId37"/>
    <p:sldId id="392" r:id="rId38"/>
    <p:sldId id="359" r:id="rId39"/>
    <p:sldId id="396" r:id="rId40"/>
    <p:sldId id="304" r:id="rId41"/>
    <p:sldId id="367" r:id="rId42"/>
    <p:sldId id="305" r:id="rId43"/>
    <p:sldId id="306" r:id="rId44"/>
    <p:sldId id="360" r:id="rId45"/>
    <p:sldId id="361" r:id="rId46"/>
    <p:sldId id="308" r:id="rId47"/>
    <p:sldId id="389" r:id="rId48"/>
    <p:sldId id="391" r:id="rId49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0" autoAdjust="0"/>
    <p:restoredTop sz="73881" autoAdjust="0"/>
  </p:normalViewPr>
  <p:slideViewPr>
    <p:cSldViewPr snapToGrid="0">
      <p:cViewPr varScale="1">
        <p:scale>
          <a:sx n="71" d="100"/>
          <a:sy n="71" d="100"/>
        </p:scale>
        <p:origin x="1712" y="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1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98FF8-7BFE-4566-B420-28BD813CD5B2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150A-0E48-4144-A768-E8EDB26C1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4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vl</a:t>
            </a:r>
            <a:r>
              <a:rPr lang="en-US" altLang="zh-CN" dirty="0"/>
              <a:t>(k) </a:t>
            </a:r>
            <a:r>
              <a:rPr lang="zh-CN" altLang="en-US" dirty="0"/>
              <a:t>是 从汇点最早发生时间减去该顶点到汇点的最长路径长度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25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Ve</a:t>
            </a:r>
            <a:r>
              <a:rPr lang="zh-CN" altLang="en-US" dirty="0"/>
              <a:t>：拓扑排序，保证了，所有前驱事件的</a:t>
            </a:r>
            <a:r>
              <a:rPr lang="en-US" altLang="zh-CN" dirty="0" err="1"/>
              <a:t>ve</a:t>
            </a:r>
            <a:r>
              <a:rPr lang="zh-CN" altLang="en-US" dirty="0"/>
              <a:t>都已经计算出来了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8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2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typedef</a:t>
            </a:r>
            <a:r>
              <a:rPr lang="en-US" altLang="en-US" dirty="0"/>
              <a:t> </a:t>
            </a:r>
            <a:r>
              <a:rPr lang="en-US" altLang="en-US" dirty="0" err="1"/>
              <a:t>struct</a:t>
            </a:r>
            <a:r>
              <a:rPr lang="en-US" altLang="en-US" dirty="0"/>
              <a:t> node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vindex</a:t>
            </a:r>
            <a:r>
              <a:rPr lang="en-US" altLang="en-US" dirty="0"/>
              <a:t>; //</a:t>
            </a:r>
            <a:r>
              <a:rPr lang="zh-CN" altLang="en-US" dirty="0"/>
              <a:t>邻接点在头结点数组中的位置</a:t>
            </a:r>
            <a:r>
              <a:rPr lang="en-US" altLang="zh-CN" dirty="0"/>
              <a:t>(</a:t>
            </a:r>
            <a:r>
              <a:rPr lang="zh-CN" altLang="en-US" dirty="0"/>
              <a:t>下标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en-US" dirty="0" err="1"/>
              <a:t>int</a:t>
            </a:r>
            <a:r>
              <a:rPr lang="en-US" altLang="en-US" dirty="0"/>
              <a:t> info;   //(</a:t>
            </a:r>
            <a:r>
              <a:rPr lang="en-US" altLang="en-US" dirty="0" err="1"/>
              <a:t>vertex,vindex</a:t>
            </a:r>
            <a:r>
              <a:rPr lang="en-US" altLang="en-US" dirty="0"/>
              <a:t>) </a:t>
            </a:r>
            <a:r>
              <a:rPr lang="zh-CN" altLang="en-US" dirty="0"/>
              <a:t>的权重</a:t>
            </a:r>
          </a:p>
          <a:p>
            <a:r>
              <a:rPr lang="zh-CN" altLang="en-US" dirty="0"/>
              <a:t>    </a:t>
            </a:r>
            <a:r>
              <a:rPr lang="en-US" altLang="en-US" dirty="0" err="1"/>
              <a:t>struct</a:t>
            </a:r>
            <a:r>
              <a:rPr lang="en-US" altLang="en-US" dirty="0"/>
              <a:t> node *next;//</a:t>
            </a:r>
            <a:r>
              <a:rPr lang="zh-CN" altLang="en-US" dirty="0"/>
              <a:t>指向下一个表结点</a:t>
            </a:r>
          </a:p>
          <a:p>
            <a:r>
              <a:rPr lang="en-US" altLang="zh-CN" dirty="0"/>
              <a:t>} </a:t>
            </a:r>
            <a:r>
              <a:rPr lang="en-US" altLang="en-US" dirty="0" err="1"/>
              <a:t>NodeLink</a:t>
            </a:r>
            <a:r>
              <a:rPr lang="en-US" altLang="en-US" dirty="0"/>
              <a:t>; // </a:t>
            </a:r>
            <a:r>
              <a:rPr lang="zh-CN" altLang="en-US" dirty="0"/>
              <a:t>表结点类型定义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70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/>
              <a:t>i</a:t>
            </a:r>
            <a:r>
              <a:rPr lang="en-US" altLang="zh-CN" sz="1200" dirty="0"/>
              <a:t>=stack[top]; </a:t>
            </a:r>
            <a:r>
              <a:rPr lang="zh-CN" altLang="en-US" sz="1200" dirty="0"/>
              <a:t>后接：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c",g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-&gt;v[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].vertex);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现在：棕色行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//</a:t>
            </a:r>
            <a:r>
              <a:rPr lang="en-US" altLang="zh-CN" dirty="0" err="1">
                <a:ea typeface="+mn-ea"/>
              </a:rPr>
              <a:t>ve</a:t>
            </a:r>
            <a:r>
              <a:rPr lang="zh-CN" altLang="en-US" dirty="0">
                <a:ea typeface="+mn-ea"/>
              </a:rPr>
              <a:t>和</a:t>
            </a:r>
            <a:r>
              <a:rPr lang="en-US" altLang="zh-CN" dirty="0" err="1">
                <a:ea typeface="+mn-ea"/>
              </a:rPr>
              <a:t>vl</a:t>
            </a:r>
            <a:r>
              <a:rPr lang="zh-CN" altLang="en-US" dirty="0">
                <a:ea typeface="+mn-ea"/>
              </a:rPr>
              <a:t>分别保存各顶点事件的最早发生时间和最迟发生时间</a:t>
            </a:r>
          </a:p>
          <a:p>
            <a:r>
              <a:rPr lang="en-US" altLang="zh-CN" dirty="0">
                <a:ea typeface="+mn-ea"/>
              </a:rPr>
              <a:t>int </a:t>
            </a:r>
            <a:r>
              <a:rPr lang="en-US" altLang="zh-CN" dirty="0" err="1">
                <a:ea typeface="+mn-ea"/>
              </a:rPr>
              <a:t>ve</a:t>
            </a:r>
            <a:r>
              <a:rPr lang="en-US" altLang="zh-CN" dirty="0">
                <a:ea typeface="+mn-ea"/>
              </a:rPr>
              <a:t>[MAX_VERTEX_NUM],</a:t>
            </a:r>
            <a:r>
              <a:rPr lang="en-US" altLang="zh-CN" dirty="0" err="1">
                <a:ea typeface="+mn-ea"/>
              </a:rPr>
              <a:t>vl</a:t>
            </a:r>
            <a:r>
              <a:rPr lang="en-US" altLang="zh-CN" dirty="0">
                <a:ea typeface="+mn-ea"/>
              </a:rPr>
              <a:t>[MAX_VERTEX_NUM];</a:t>
            </a:r>
          </a:p>
          <a:p>
            <a:endParaRPr lang="en-US" altLang="zh-CN" dirty="0">
              <a:ea typeface="+mn-ea"/>
            </a:endParaRPr>
          </a:p>
          <a:p>
            <a:endParaRPr lang="en-US" altLang="zh-CN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00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ee</a:t>
            </a:r>
            <a:r>
              <a:rPr lang="zh-CN" altLang="en-US" dirty="0"/>
              <a:t>：边</a:t>
            </a:r>
            <a:r>
              <a:rPr lang="en-US" altLang="zh-CN" dirty="0"/>
              <a:t>edge/</a:t>
            </a:r>
            <a:r>
              <a:rPr lang="zh-CN" altLang="en-US" dirty="0"/>
              <a:t>活动</a:t>
            </a:r>
            <a:r>
              <a:rPr lang="en-US" altLang="zh-CN" dirty="0"/>
              <a:t> </a:t>
            </a:r>
            <a:r>
              <a:rPr lang="zh-CN" altLang="en-US" dirty="0"/>
              <a:t>的 最早时间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45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6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25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5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en-US" altLang="zh-CN" dirty="0"/>
              <a:t>/</a:t>
            </a:r>
            <a:r>
              <a:rPr lang="zh-CN" altLang="en-US" dirty="0"/>
              <a:t>弧的最早发生时间 </a:t>
            </a:r>
            <a:r>
              <a:rPr lang="en-US" dirty="0"/>
              <a:t>e=</a:t>
            </a:r>
            <a:r>
              <a:rPr lang="en-US" dirty="0" err="1"/>
              <a:t>ve</a:t>
            </a:r>
            <a:r>
              <a:rPr lang="en-US" dirty="0"/>
              <a:t>[</a:t>
            </a:r>
            <a:r>
              <a:rPr lang="zh-CN" altLang="en-US" dirty="0"/>
              <a:t>弧的起点</a:t>
            </a:r>
            <a:r>
              <a:rPr lang="en-US" dirty="0"/>
              <a:t>]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活动</a:t>
            </a:r>
            <a:r>
              <a:rPr lang="en-US" altLang="zh-CN" dirty="0"/>
              <a:t>/</a:t>
            </a:r>
            <a:r>
              <a:rPr lang="zh-CN" altLang="en-US" dirty="0"/>
              <a:t>弧的最晚发生时间</a:t>
            </a:r>
            <a:r>
              <a:rPr lang="zh-CN" altLang="en-US" baseline="0" dirty="0"/>
              <a:t> </a:t>
            </a:r>
            <a:r>
              <a:rPr lang="en-US" altLang="zh-CN" dirty="0"/>
              <a:t>l=</a:t>
            </a:r>
            <a:r>
              <a:rPr lang="en-US" altLang="zh-CN" dirty="0" err="1"/>
              <a:t>vl</a:t>
            </a:r>
            <a:r>
              <a:rPr lang="en-US" altLang="zh-CN" dirty="0"/>
              <a:t>[</a:t>
            </a:r>
            <a:r>
              <a:rPr lang="zh-CN" altLang="en-US" dirty="0"/>
              <a:t>弧的终点</a:t>
            </a:r>
            <a:r>
              <a:rPr lang="en-US" altLang="zh-CN" dirty="0"/>
              <a:t>]-</a:t>
            </a:r>
            <a:r>
              <a:rPr lang="zh-CN" altLang="en-US" dirty="0"/>
              <a:t>权重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649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打印邻接表：顶点编号： </a:t>
            </a:r>
            <a:r>
              <a:rPr lang="en-US" altLang="zh-CN" dirty="0"/>
              <a:t>{</a:t>
            </a:r>
            <a:r>
              <a:rPr lang="zh-CN" altLang="en-US" dirty="0"/>
              <a:t>顶点编号，边的权重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两条关键路径：</a:t>
            </a:r>
            <a:r>
              <a:rPr lang="en-US" altLang="zh-CN" dirty="0" err="1"/>
              <a:t>ab,be,eg,eh,gi,hi</a:t>
            </a:r>
            <a:r>
              <a:rPr lang="zh-CN" altLang="en-US" dirty="0"/>
              <a:t>。其中，顶点事件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是桥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活动</a:t>
            </a:r>
            <a:r>
              <a:rPr lang="en-US" altLang="zh-CN"/>
              <a:t>/</a:t>
            </a:r>
            <a:r>
              <a:rPr lang="zh-CN" altLang="en-US"/>
              <a:t>弧的最早发生时间 </a:t>
            </a:r>
            <a:r>
              <a:rPr lang="en-US" altLang="zh-CN"/>
              <a:t>e=ve[</a:t>
            </a:r>
            <a:r>
              <a:rPr lang="zh-CN" altLang="en-US"/>
              <a:t>弧的起点</a:t>
            </a:r>
            <a:r>
              <a:rPr lang="en-US" altLang="zh-CN"/>
              <a:t>]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活动</a:t>
            </a:r>
            <a:r>
              <a:rPr lang="en-US" altLang="zh-CN"/>
              <a:t>/</a:t>
            </a:r>
            <a:r>
              <a:rPr lang="zh-CN" altLang="en-US"/>
              <a:t>弧的最晚发生时间</a:t>
            </a:r>
            <a:r>
              <a:rPr lang="zh-CN" altLang="en-US" baseline="0"/>
              <a:t> </a:t>
            </a:r>
            <a:r>
              <a:rPr lang="en-US" altLang="zh-CN"/>
              <a:t>l=vl[</a:t>
            </a:r>
            <a:r>
              <a:rPr lang="zh-CN" altLang="en-US"/>
              <a:t>弧的终点</a:t>
            </a:r>
            <a:r>
              <a:rPr lang="en-US" altLang="zh-CN"/>
              <a:t>]-</a:t>
            </a:r>
            <a:r>
              <a:rPr lang="zh-CN" altLang="en-US"/>
              <a:t>权重</a:t>
            </a:r>
            <a:endParaRPr lang="en-US" altLang="zh-CN"/>
          </a:p>
          <a:p>
            <a:r>
              <a:rPr lang="en-US" altLang="zh-CN"/>
              <a:t>e=l </a:t>
            </a:r>
            <a:r>
              <a:rPr lang="zh-CN" altLang="en-US"/>
              <a:t>则</a:t>
            </a:r>
            <a:r>
              <a:rPr lang="zh-CN" altLang="en-US" baseline="0"/>
              <a:t> 活动 是关键活动</a:t>
            </a:r>
            <a:endParaRPr lang="en-US" altLang="zh-CN" baseline="0"/>
          </a:p>
          <a:p>
            <a:endParaRPr lang="en-US" altLang="zh-CN"/>
          </a:p>
          <a:p>
            <a:r>
              <a:rPr lang="zh-CN" altLang="en-US"/>
              <a:t>若</a:t>
            </a:r>
            <a:r>
              <a:rPr lang="en-US" altLang="zh-CN" dirty="0" err="1"/>
              <a:t>ve</a:t>
            </a:r>
            <a:r>
              <a:rPr lang="en-US" altLang="zh-CN" dirty="0"/>
              <a:t>[j] == </a:t>
            </a:r>
            <a:r>
              <a:rPr lang="en-US" altLang="zh-CN" dirty="0" err="1"/>
              <a:t>vl</a:t>
            </a:r>
            <a:r>
              <a:rPr lang="en-US" altLang="zh-CN" dirty="0"/>
              <a:t>[k, j</a:t>
            </a:r>
            <a:r>
              <a:rPr lang="zh-CN" altLang="en-US" dirty="0"/>
              <a:t>的后继事件</a:t>
            </a:r>
            <a:r>
              <a:rPr lang="en-US" altLang="zh-CN" dirty="0"/>
              <a:t>]-</a:t>
            </a:r>
            <a:r>
              <a:rPr lang="en-US" altLang="zh-CN" dirty="0" err="1"/>
              <a:t>dut</a:t>
            </a:r>
            <a:r>
              <a:rPr lang="en-US" altLang="zh-CN" dirty="0"/>
              <a:t>&lt;</a:t>
            </a:r>
            <a:r>
              <a:rPr lang="en-US" altLang="zh-CN" dirty="0" err="1"/>
              <a:t>j,k</a:t>
            </a:r>
            <a:r>
              <a:rPr lang="en-US" altLang="zh-CN" dirty="0"/>
              <a:t>&gt;</a:t>
            </a:r>
            <a:r>
              <a:rPr lang="zh-CN" altLang="en-US" dirty="0"/>
              <a:t>，活动</a:t>
            </a:r>
            <a:r>
              <a:rPr lang="en-US" altLang="zh-CN" dirty="0"/>
              <a:t>&lt;</a:t>
            </a:r>
            <a:r>
              <a:rPr lang="en-US" altLang="zh-CN" dirty="0" err="1"/>
              <a:t>j,k</a:t>
            </a:r>
            <a:r>
              <a:rPr lang="en-US" altLang="zh-CN" dirty="0"/>
              <a:t>&gt;</a:t>
            </a:r>
            <a:r>
              <a:rPr lang="zh-CN" altLang="en-US" dirty="0"/>
              <a:t>是关键活动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23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898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>
                <a:ea typeface="宋体" panose="02010600030101010101" pitchFamily="2" charset="-122"/>
              </a:rPr>
              <a:t>从图的给定源点到其它各个顶点之间客观上应存在一条最短路径</a:t>
            </a:r>
            <a:r>
              <a:rPr lang="zh-CN" altLang="en-US" dirty="0">
                <a:ea typeface="宋体" panose="02010600030101010101" pitchFamily="2" charset="-122"/>
              </a:rPr>
              <a:t>，给</a:t>
            </a:r>
            <a:r>
              <a:rPr lang="en-US" altLang="en-US" dirty="0" err="1">
                <a:ea typeface="宋体" panose="02010600030101010101" pitchFamily="2" charset="-122"/>
              </a:rPr>
              <a:t>这组最短路径</a:t>
            </a:r>
            <a:r>
              <a:rPr lang="zh-CN" altLang="en-US" dirty="0">
                <a:ea typeface="宋体" panose="02010600030101010101" pitchFamily="2" charset="-122"/>
              </a:rPr>
              <a:t>按长度递增的方式排序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879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64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24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：用</a:t>
            </a:r>
            <a:r>
              <a:rPr lang="en-US" altLang="en-US" dirty="0" err="1">
                <a:ea typeface="宋体" panose="02010600030101010101" pitchFamily="2" charset="-122"/>
              </a:rPr>
              <a:t>数组final</a:t>
            </a:r>
            <a:r>
              <a:rPr lang="en-US" altLang="en-US" dirty="0">
                <a:ea typeface="宋体" panose="02010600030101010101" pitchFamily="2" charset="-122"/>
              </a:rPr>
              <a:t>[n]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标识一个顶点是否已加入S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/>
          </a:p>
          <a:p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min(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],disk[k]+g[k][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802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24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贪心思想加动态规划思想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>
                <a:ea typeface="宋体" panose="02010600030101010101" pitchFamily="2" charset="-122"/>
              </a:rPr>
              <a:t>对Prim算法略加改动就成了Dijkstra算法，将Prim算法中求每个顶点V</a:t>
            </a:r>
            <a:r>
              <a:rPr lang="en-US" altLang="en-US" baseline="-25000" dirty="0" err="1">
                <a:ea typeface="宋体" panose="02010600030101010101" pitchFamily="2" charset="-122"/>
              </a:rPr>
              <a:t>k</a:t>
            </a:r>
            <a:r>
              <a:rPr lang="en-US" altLang="en-US" dirty="0" err="1">
                <a:ea typeface="宋体" panose="02010600030101010101" pitchFamily="2" charset="-122"/>
              </a:rPr>
              <a:t>的lowcost值用dist</a:t>
            </a:r>
            <a:r>
              <a:rPr lang="en-US" altLang="en-US" dirty="0">
                <a:ea typeface="宋体" panose="02010600030101010101" pitchFamily="2" charset="-122"/>
              </a:rPr>
              <a:t>[k]</a:t>
            </a:r>
            <a:r>
              <a:rPr lang="en-US" altLang="en-US" dirty="0" err="1">
                <a:ea typeface="宋体" panose="02010600030101010101" pitchFamily="2" charset="-122"/>
              </a:rPr>
              <a:t>代替即可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19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b="0" dirty="0"/>
              <a:t>简单图：无自环无重边</a:t>
            </a:r>
            <a:endParaRPr lang="en-US" altLang="zh-CN" b="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b="0" dirty="0"/>
              <a:t>简单路径：无重复的顶点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简单回路：除了第</a:t>
            </a:r>
            <a:r>
              <a:rPr lang="en-US" altLang="zh-CN" b="0" dirty="0"/>
              <a:t>1</a:t>
            </a:r>
            <a:r>
              <a:rPr lang="zh-CN" altLang="en-US" b="0" dirty="0"/>
              <a:t>、最后</a:t>
            </a:r>
            <a:r>
              <a:rPr lang="en-US" altLang="zh-CN" b="0" dirty="0"/>
              <a:t>1</a:t>
            </a:r>
            <a:r>
              <a:rPr lang="zh-CN" altLang="en-US" b="0" dirty="0"/>
              <a:t>个顶点之外，无重复的顶点</a:t>
            </a:r>
            <a:endParaRPr lang="en-US" altLang="zh-CN" b="0" dirty="0"/>
          </a:p>
          <a:p>
            <a:pPr marL="0" indent="0">
              <a:lnSpc>
                <a:spcPct val="110000"/>
              </a:lnSpc>
              <a:buNone/>
              <a:defRPr/>
            </a:pP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627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PathMatrix</a:t>
            </a:r>
            <a:r>
              <a:rPr lang="en-US" altLang="zh-CN" dirty="0"/>
              <a:t> &amp;P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238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dist</a:t>
            </a:r>
            <a:r>
              <a:rPr lang="en-US" altLang="zh-CN" dirty="0"/>
              <a:t>[k] = min(g-&gt;arcs[0][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dist</a:t>
            </a:r>
            <a:r>
              <a:rPr lang="en-US" altLang="zh-CN" dirty="0"/>
              <a:t>[k] + g-&gt;arcs[k][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黄框：获得离</a:t>
            </a:r>
            <a:r>
              <a:rPr lang="en-US" altLang="zh-CN" dirty="0"/>
              <a:t>v0</a:t>
            </a:r>
            <a:r>
              <a:rPr lang="zh-CN" altLang="en-US" dirty="0"/>
              <a:t>顶点最近的 不在</a:t>
            </a:r>
            <a:r>
              <a:rPr lang="en-US" altLang="zh-CN" dirty="0"/>
              <a:t>S</a:t>
            </a:r>
            <a:r>
              <a:rPr lang="zh-CN" altLang="en-US" dirty="0"/>
              <a:t>集合中的 顶点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对不在</a:t>
            </a:r>
            <a:r>
              <a:rPr lang="en-US" altLang="zh-CN" dirty="0"/>
              <a:t>S</a:t>
            </a:r>
            <a:r>
              <a:rPr lang="zh-CN" altLang="en-US" dirty="0"/>
              <a:t>集合中的 顶点，检查其与</a:t>
            </a:r>
            <a:r>
              <a:rPr lang="en-US" altLang="zh-CN" dirty="0"/>
              <a:t>v0</a:t>
            </a:r>
            <a:r>
              <a:rPr lang="zh-CN" altLang="en-US" dirty="0"/>
              <a:t>的距离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蓝框：对不在</a:t>
            </a:r>
            <a:r>
              <a:rPr lang="en-US" altLang="zh-CN" dirty="0"/>
              <a:t>S</a:t>
            </a:r>
            <a:r>
              <a:rPr lang="zh-CN" altLang="en-US" dirty="0"/>
              <a:t>集合中的 顶点</a:t>
            </a:r>
            <a:r>
              <a:rPr lang="en-US" altLang="zh-CN" dirty="0"/>
              <a:t>w</a:t>
            </a:r>
            <a:r>
              <a:rPr lang="zh-CN" altLang="en-US" dirty="0"/>
              <a:t> 更新其到</a:t>
            </a:r>
            <a:r>
              <a:rPr lang="en-US" altLang="zh-CN" dirty="0"/>
              <a:t>v0</a:t>
            </a:r>
            <a:r>
              <a:rPr lang="zh-CN" altLang="en-US" dirty="0"/>
              <a:t>的距离；更新</a:t>
            </a:r>
            <a:r>
              <a:rPr lang="en-US" altLang="zh-CN" dirty="0"/>
              <a:t>w</a:t>
            </a:r>
            <a:r>
              <a:rPr lang="zh-CN" altLang="en-US" dirty="0"/>
              <a:t>到</a:t>
            </a:r>
            <a:r>
              <a:rPr lang="en-US" altLang="zh-CN" dirty="0"/>
              <a:t>v0</a:t>
            </a:r>
            <a:r>
              <a:rPr lang="zh-CN" altLang="en-US" dirty="0"/>
              <a:t>的当前最短路径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Dijkstra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算法假设权值不可能变小，所以，仅对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!final[w]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的顶点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的检查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Dijkstra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算法不适用于 负权值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402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2:</a:t>
            </a:r>
          </a:p>
          <a:p>
            <a:r>
              <a:rPr lang="en-US" altLang="zh-CN" dirty="0"/>
              <a:t>4:</a:t>
            </a:r>
          </a:p>
          <a:p>
            <a:r>
              <a:rPr lang="en-US" altLang="zh-CN" dirty="0"/>
              <a:t>3: 0</a:t>
            </a:r>
            <a:r>
              <a:rPr lang="en-US" altLang="zh-CN" dirty="0">
                <a:sym typeface="Wingdings" panose="05000000000000000000" pitchFamily="2" charset="2"/>
              </a:rPr>
              <a:t>43;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5: 0435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1: 0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1 </a:t>
            </a:r>
            <a:r>
              <a:rPr lang="zh-CN" altLang="en-US" dirty="0">
                <a:sym typeface="Wingdings" panose="05000000000000000000" pitchFamily="2" charset="2"/>
              </a:rPr>
              <a:t>没有路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65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CC"/>
                </a:solidFill>
              </a:rPr>
              <a:t>Dijkstra</a:t>
            </a:r>
            <a:r>
              <a:rPr lang="zh-CN" altLang="en-US" b="1" dirty="0">
                <a:solidFill>
                  <a:srgbClr val="0000CC"/>
                </a:solidFill>
              </a:rPr>
              <a:t>算法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按路径长度递增次序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，产生最短路径，即，它的假设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先验知识 是 路径长度增加了，最短距离一定增加，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并且，也把这个 假设 用于算法的设计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归纳偏置，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inductive bias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42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Bellman Ford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：一轮中，逐条边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对边没有顺序要求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进行 松弛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操作，更新从源点到达当前点的距离。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Bellman-Ford</a:t>
            </a:r>
            <a:r>
              <a:rPr lang="zh-CN" altLang="en-US" sz="1200" dirty="0"/>
              <a:t>算法时间复杂度比</a:t>
            </a:r>
            <a:r>
              <a:rPr lang="en-US" altLang="zh-CN" sz="1200" dirty="0" err="1"/>
              <a:t>Dijkstra</a:t>
            </a:r>
            <a:r>
              <a:rPr lang="zh-CN" altLang="en-US" sz="1200" dirty="0"/>
              <a:t>算法高</a:t>
            </a:r>
            <a:endParaRPr lang="en-US" altLang="zh-CN" sz="1200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Information Protocol </a:t>
            </a:r>
            <a:r>
              <a:rPr lang="zh-CN" altLang="en-US" dirty="0"/>
              <a:t>路由信息协议，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是数据结构上图上两点最短距离算法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Bellman Ford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算法的分布式版本。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1" dirty="0"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dirty="0">
                <a:ea typeface="+mn-ea"/>
              </a:rPr>
              <a:t>Floyd</a:t>
            </a:r>
            <a:r>
              <a:rPr kumimoji="1" lang="zh-CN" altLang="en-US" b="1" dirty="0">
                <a:ea typeface="+mn-ea"/>
              </a:rPr>
              <a:t>算法允许图中有带负权值的边，但不许有包含带负权值的边组成的回路</a:t>
            </a:r>
            <a:endParaRPr kumimoji="1" lang="en-US" altLang="zh-CN" b="1" dirty="0"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讨论的是</a:t>
            </a:r>
            <a:r>
              <a:rPr lang="zh-CN" altLang="en-US" b="1" dirty="0">
                <a:solidFill>
                  <a:srgbClr val="0000CC"/>
                </a:solidFill>
              </a:rPr>
              <a:t>带权有向图的最短路径</a:t>
            </a:r>
            <a:r>
              <a:rPr lang="zh-CN" altLang="en-US" dirty="0"/>
              <a:t>问题，但解决问题的算法也适用于无向图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1" dirty="0"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87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79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57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163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577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，距离矩阵，</a:t>
            </a:r>
            <a:r>
              <a:rPr lang="en-US" altLang="zh-CN" dirty="0"/>
              <a:t>D[2][1]</a:t>
            </a:r>
            <a:r>
              <a:rPr lang="zh-CN" altLang="en-US" dirty="0"/>
              <a:t>变成</a:t>
            </a:r>
            <a:r>
              <a:rPr lang="en-US" altLang="zh-CN" dirty="0"/>
              <a:t>7</a:t>
            </a:r>
            <a:r>
              <a:rPr lang="zh-CN" altLang="en-US" dirty="0"/>
              <a:t>；</a:t>
            </a:r>
            <a:r>
              <a:rPr lang="en-US" altLang="zh-CN" dirty="0"/>
              <a:t>v2 </a:t>
            </a:r>
            <a:r>
              <a:rPr lang="en-US" altLang="zh-CN" dirty="0">
                <a:sym typeface="Wingdings" panose="05000000000000000000" pitchFamily="2" charset="2"/>
              </a:rPr>
              <a:t>v0 v1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K=1</a:t>
            </a:r>
            <a:r>
              <a:rPr lang="zh-CN" altLang="en-US" dirty="0"/>
              <a:t>，距离矩阵，</a:t>
            </a:r>
            <a:r>
              <a:rPr lang="en-US" altLang="zh-CN" dirty="0"/>
              <a:t>D[0][2]</a:t>
            </a:r>
            <a:r>
              <a:rPr lang="zh-CN" altLang="en-US" dirty="0"/>
              <a:t>变成</a:t>
            </a:r>
            <a:r>
              <a:rPr lang="en-US" altLang="zh-CN" dirty="0"/>
              <a:t>6</a:t>
            </a:r>
            <a:r>
              <a:rPr lang="zh-CN" altLang="en-US" dirty="0"/>
              <a:t>；</a:t>
            </a:r>
            <a:r>
              <a:rPr lang="en-US" altLang="zh-CN" dirty="0"/>
              <a:t>v0</a:t>
            </a:r>
            <a:r>
              <a:rPr lang="en-US" altLang="zh-CN" dirty="0">
                <a:sym typeface="Wingdings" panose="05000000000000000000" pitchFamily="2" charset="2"/>
              </a:rPr>
              <a:t>v1v2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K=2</a:t>
            </a:r>
            <a:r>
              <a:rPr lang="zh-CN" altLang="en-US" dirty="0"/>
              <a:t>，</a:t>
            </a:r>
            <a:r>
              <a:rPr lang="en-US" altLang="zh-CN" dirty="0"/>
              <a:t>D[1][</a:t>
            </a:r>
            <a:r>
              <a:rPr lang="en-US" altLang="zh-CN"/>
              <a:t>0]</a:t>
            </a:r>
            <a:r>
              <a:rPr lang="zh-CN" altLang="en-US"/>
              <a:t>，</a:t>
            </a:r>
            <a:r>
              <a:rPr lang="en-US" altLang="zh-CN"/>
              <a:t>v1</a:t>
            </a:r>
            <a:r>
              <a:rPr lang="en-US" altLang="zh-CN" dirty="0">
                <a:sym typeface="Wingdings" panose="05000000000000000000" pitchFamily="2" charset="2"/>
              </a:rPr>
              <a:t>v2v0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en-US" sz="1200" b="1" dirty="0" err="1"/>
              <a:t>根据上述过程中Path</a:t>
            </a:r>
            <a:r>
              <a:rPr lang="en-US" altLang="en-US" sz="1200" b="1" dirty="0"/>
              <a:t>[</a:t>
            </a:r>
            <a:r>
              <a:rPr lang="en-US" altLang="en-US" sz="1200" b="1" dirty="0" err="1"/>
              <a:t>i</a:t>
            </a:r>
            <a:r>
              <a:rPr lang="en-US" altLang="en-US" sz="1200" b="1" dirty="0"/>
              <a:t>][j]</a:t>
            </a:r>
            <a:r>
              <a:rPr lang="en-US" altLang="en-US" sz="1200" b="1" dirty="0" err="1"/>
              <a:t>数组</a:t>
            </a:r>
            <a:r>
              <a:rPr lang="en-US" altLang="en-US" sz="1200" b="1" dirty="0">
                <a:latin typeface="宋体" pitchFamily="2" charset="-122"/>
              </a:rPr>
              <a:t>，</a:t>
            </a:r>
          </a:p>
          <a:p>
            <a:pPr marL="0" indent="0">
              <a:buNone/>
              <a:defRPr/>
            </a:pPr>
            <a:r>
              <a:rPr lang="en-US" altLang="en-US" sz="1200" b="1" dirty="0" err="1"/>
              <a:t>得出</a:t>
            </a:r>
            <a:r>
              <a:rPr lang="en-US" altLang="en-US" sz="1200" b="1" dirty="0" err="1">
                <a:latin typeface="宋体" pitchFamily="2" charset="-122"/>
              </a:rPr>
              <a:t>最短路径</a:t>
            </a:r>
            <a:r>
              <a:rPr lang="zh-CN" altLang="en-US" sz="1200" b="1" dirty="0">
                <a:latin typeface="宋体" pitchFamily="2" charset="-122"/>
              </a:rPr>
              <a:t>和</a:t>
            </a:r>
            <a:r>
              <a:rPr lang="en-US" altLang="en-US" sz="1200" b="1" dirty="0" err="1">
                <a:latin typeface="宋体" pitchFamily="2" charset="-122"/>
              </a:rPr>
              <a:t>路径长度</a:t>
            </a:r>
            <a:r>
              <a:rPr lang="en-US" altLang="en-US" sz="1200" b="1" dirty="0"/>
              <a:t>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200" b="1" dirty="0"/>
              <a:t>V</a:t>
            </a:r>
            <a:r>
              <a:rPr lang="en-US" altLang="en-US" sz="1200" b="1" baseline="-18000" dirty="0"/>
              <a:t>0</a:t>
            </a:r>
            <a:r>
              <a:rPr lang="en-US" altLang="en-US" sz="1200" b="1" dirty="0"/>
              <a:t>到V</a:t>
            </a:r>
            <a:r>
              <a:rPr lang="en-US" altLang="en-US" sz="1200" b="1" baseline="-18000" dirty="0"/>
              <a:t>1 </a:t>
            </a:r>
            <a:r>
              <a:rPr lang="en-US" altLang="en-US" sz="1200" b="1" dirty="0"/>
              <a:t>：</a:t>
            </a:r>
            <a:r>
              <a:rPr lang="en-US" altLang="en-US" sz="1200" b="1" dirty="0">
                <a:latin typeface="宋体" pitchFamily="2" charset="-122"/>
              </a:rPr>
              <a:t>是</a:t>
            </a:r>
            <a:r>
              <a:rPr lang="en-US" altLang="en-US" sz="1200" b="1" dirty="0"/>
              <a:t>{ 0, 1 } </a:t>
            </a:r>
            <a:r>
              <a:rPr lang="en-US" altLang="en-US" sz="1200" b="1" dirty="0">
                <a:latin typeface="宋体" pitchFamily="2" charset="-122"/>
              </a:rPr>
              <a:t>，是</a:t>
            </a:r>
            <a:r>
              <a:rPr lang="en-US" altLang="en-US" sz="1200" b="1" dirty="0"/>
              <a:t>2 </a:t>
            </a:r>
            <a:r>
              <a:rPr lang="en-US" altLang="en-US" sz="1200" b="1" dirty="0">
                <a:latin typeface="宋体" pitchFamily="2" charset="-122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200" b="1" dirty="0"/>
              <a:t>V</a:t>
            </a:r>
            <a:r>
              <a:rPr lang="en-US" altLang="en-US" sz="1200" b="1" baseline="-18000" dirty="0"/>
              <a:t>0</a:t>
            </a:r>
            <a:r>
              <a:rPr lang="en-US" altLang="en-US" sz="1200" b="1" dirty="0"/>
              <a:t>到V</a:t>
            </a:r>
            <a:r>
              <a:rPr lang="en-US" altLang="en-US" sz="1200" b="1" baseline="-18000" dirty="0"/>
              <a:t>2 </a:t>
            </a:r>
            <a:r>
              <a:rPr lang="en-US" altLang="en-US" sz="1200" b="1" dirty="0"/>
              <a:t>：</a:t>
            </a:r>
            <a:r>
              <a:rPr lang="en-US" altLang="en-US" sz="1200" b="1" dirty="0">
                <a:latin typeface="宋体" pitchFamily="2" charset="-122"/>
              </a:rPr>
              <a:t>是</a:t>
            </a:r>
            <a:r>
              <a:rPr lang="en-US" altLang="en-US" sz="1200" b="1" dirty="0"/>
              <a:t>{ 0, 1, 2 } </a:t>
            </a:r>
            <a:r>
              <a:rPr lang="en-US" altLang="en-US" sz="1200" b="1" dirty="0">
                <a:latin typeface="宋体" pitchFamily="2" charset="-122"/>
              </a:rPr>
              <a:t>，是</a:t>
            </a:r>
            <a:r>
              <a:rPr lang="en-US" altLang="en-US" sz="1200" b="1" dirty="0"/>
              <a:t>6 </a:t>
            </a:r>
            <a:r>
              <a:rPr lang="en-US" altLang="en-US" sz="1200" b="1" dirty="0">
                <a:latin typeface="宋体" pitchFamily="2" charset="-122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200" b="1" dirty="0"/>
              <a:t>V</a:t>
            </a:r>
            <a:r>
              <a:rPr lang="en-US" altLang="en-US" sz="1200" b="1" baseline="-18000" dirty="0"/>
              <a:t>1</a:t>
            </a:r>
            <a:r>
              <a:rPr lang="en-US" altLang="en-US" sz="1200" b="1" dirty="0"/>
              <a:t>到V</a:t>
            </a:r>
            <a:r>
              <a:rPr lang="en-US" altLang="en-US" sz="1200" b="1" baseline="-18000" dirty="0"/>
              <a:t>0 </a:t>
            </a:r>
            <a:r>
              <a:rPr lang="en-US" altLang="en-US" sz="1200" b="1" dirty="0"/>
              <a:t>：</a:t>
            </a:r>
            <a:r>
              <a:rPr lang="en-US" altLang="en-US" sz="1200" b="1" dirty="0">
                <a:latin typeface="宋体" pitchFamily="2" charset="-122"/>
              </a:rPr>
              <a:t>是</a:t>
            </a:r>
            <a:r>
              <a:rPr lang="en-US" altLang="en-US" sz="1200" b="1" dirty="0"/>
              <a:t>{ 1, 2, 0 } </a:t>
            </a:r>
            <a:r>
              <a:rPr lang="en-US" altLang="en-US" sz="1200" b="1" dirty="0">
                <a:latin typeface="宋体" pitchFamily="2" charset="-122"/>
              </a:rPr>
              <a:t>，是</a:t>
            </a:r>
            <a:r>
              <a:rPr lang="en-US" altLang="en-US" sz="1200" b="1" dirty="0"/>
              <a:t>9 </a:t>
            </a:r>
            <a:r>
              <a:rPr lang="en-US" altLang="en-US" sz="1200" b="1" dirty="0">
                <a:latin typeface="宋体" pitchFamily="2" charset="-122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1200" b="1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到V</a:t>
            </a:r>
            <a:r>
              <a:rPr kumimoji="0" lang="en-US" altLang="en-US" sz="1200" b="1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：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最短路径是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1, 2 }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，路径长度是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1200" b="1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到V</a:t>
            </a:r>
            <a:r>
              <a:rPr kumimoji="0" lang="en-US" altLang="en-US" sz="1200" b="1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：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最短路径是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2, 0 }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，路径长度是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altLang="en-US" sz="1200" b="1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到V</a:t>
            </a:r>
            <a:r>
              <a:rPr kumimoji="0" lang="en-US" altLang="en-US" sz="1200" b="1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：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最短路径是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2, 0, 1 }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，路径长度是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1200" b="1" dirty="0">
              <a:latin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18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无向图存在欧拉回路的充要条件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一个无向图存在欧拉回路，当且仅当 该图所有顶点度数都为偶数，且该图是连通图。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有向图存在欧拉回路的充要条件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一个有向图存在欧拉回路，所有顶点的入度等于出度，且该图是连通图。</a:t>
            </a:r>
          </a:p>
          <a:p>
            <a:endParaRPr lang="en-US" dirty="0"/>
          </a:p>
          <a:p>
            <a:r>
              <a:rPr lang="zh-CN" altLang="en-US" dirty="0"/>
              <a:t>连通图 </a:t>
            </a:r>
            <a:r>
              <a:rPr lang="en-US" altLang="zh-CN" dirty="0"/>
              <a:t>connected graph</a:t>
            </a:r>
            <a:r>
              <a:rPr lang="zh-CN" altLang="en-US" dirty="0"/>
              <a:t>，多重连通图 </a:t>
            </a:r>
            <a:r>
              <a:rPr lang="en-US" altLang="zh-CN" dirty="0"/>
              <a:t>multi connected graph</a:t>
            </a:r>
            <a:r>
              <a:rPr lang="zh-CN" altLang="en-US" dirty="0"/>
              <a:t>，</a:t>
            </a:r>
            <a:r>
              <a:rPr lang="en-US" altLang="zh-CN" dirty="0"/>
              <a:t>n-connected graph</a:t>
            </a:r>
          </a:p>
          <a:p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720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在有向图中，从一个顶点到另一个顶点的最短路径不是唯一的，但最短路径长度是唯一的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Dijkstra</a:t>
            </a:r>
            <a:r>
              <a:rPr lang="zh-CN" altLang="en-US" dirty="0"/>
              <a:t>算法仅要求权重非负。该算法的结果是简单路径。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4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9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    // </a:t>
            </a:r>
            <a:r>
              <a:rPr lang="zh-CN" altLang="en-US" sz="1200" dirty="0">
                <a:ea typeface="宋体" panose="02010600030101010101" pitchFamily="2" charset="-122"/>
              </a:rPr>
              <a:t>图的顶点数、边数、种类标志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    int </a:t>
            </a:r>
            <a:r>
              <a:rPr lang="en-US" altLang="en-US" sz="1200" dirty="0" err="1">
                <a:ea typeface="宋体" panose="02010600030101010101" pitchFamily="2" charset="-122"/>
              </a:rPr>
              <a:t>vexnum</a:t>
            </a:r>
            <a:r>
              <a:rPr lang="en-US" altLang="en-US" sz="1200" dirty="0">
                <a:ea typeface="宋体" panose="02010600030101010101" pitchFamily="2" charset="-122"/>
              </a:rPr>
              <a:t>, </a:t>
            </a:r>
            <a:r>
              <a:rPr lang="en-US" altLang="en-US" sz="1200" dirty="0" err="1">
                <a:ea typeface="宋体" panose="02010600030101010101" pitchFamily="2" charset="-122"/>
              </a:rPr>
              <a:t>edgenum</a:t>
            </a:r>
            <a:r>
              <a:rPr lang="en-US" altLang="en-US" sz="1200" dirty="0">
                <a:ea typeface="宋体" panose="02010600030101010101" pitchFamily="2" charset="-122"/>
              </a:rPr>
              <a:t>, kind;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   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        </a:t>
            </a:r>
            <a:r>
              <a:rPr lang="en-US" altLang="en-US" sz="1200" dirty="0" err="1">
                <a:ea typeface="宋体" panose="02010600030101010101" pitchFamily="2" charset="-122"/>
              </a:rPr>
              <a:t>ElemType</a:t>
            </a:r>
            <a:r>
              <a:rPr lang="en-US" altLang="en-US" sz="1200" dirty="0">
                <a:ea typeface="宋体" panose="02010600030101010101" pitchFamily="2" charset="-122"/>
              </a:rPr>
              <a:t> vertex;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        </a:t>
            </a:r>
            <a:r>
              <a:rPr lang="en-US" altLang="en-US" sz="1200" dirty="0" err="1">
                <a:solidFill>
                  <a:srgbClr val="0000FF"/>
                </a:solidFill>
                <a:ea typeface="宋体" panose="02010600030101010101" pitchFamily="2" charset="-122"/>
              </a:rPr>
              <a:t>NodeLink</a:t>
            </a:r>
            <a:r>
              <a:rPr lang="en-US" altLang="en-US" sz="1200" dirty="0">
                <a:ea typeface="宋体" panose="02010600030101010101" pitchFamily="2" charset="-122"/>
              </a:rPr>
              <a:t> *first;// </a:t>
            </a:r>
            <a:r>
              <a:rPr lang="zh-CN" altLang="en-US" sz="1200" dirty="0">
                <a:ea typeface="宋体" panose="02010600030101010101" pitchFamily="2" charset="-122"/>
              </a:rPr>
              <a:t>指向第一个表结点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dirty="0"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ea typeface="宋体" panose="02010600030101010101" pitchFamily="2" charset="-122"/>
              </a:rPr>
              <a:t>}</a:t>
            </a:r>
            <a:r>
              <a:rPr lang="en-US" altLang="en-US" sz="1200" dirty="0">
                <a:ea typeface="宋体" panose="02010600030101010101" pitchFamily="2" charset="-122"/>
              </a:rPr>
              <a:t>v[MAX_VERTEX_NUM];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dirty="0">
                <a:ea typeface="宋体" panose="02010600030101010101" pitchFamily="2" charset="-122"/>
              </a:rPr>
              <a:t>}</a:t>
            </a:r>
            <a:r>
              <a:rPr lang="en-US" altLang="en-US" sz="1200" dirty="0" err="1">
                <a:solidFill>
                  <a:srgbClr val="0000FF"/>
                </a:solidFill>
                <a:ea typeface="宋体" panose="02010600030101010101" pitchFamily="2" charset="-122"/>
              </a:rPr>
              <a:t>AGraph</a:t>
            </a:r>
            <a:r>
              <a:rPr lang="en-US" altLang="en-US" sz="1200" dirty="0">
                <a:ea typeface="宋体" panose="02010600030101010101" pitchFamily="2" charset="-122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3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判断一个图是否是有哈密顿回路的充分条件</a:t>
            </a:r>
            <a:endParaRPr lang="en-US" altLang="zh-CN" dirty="0"/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16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长度最长：指边上 权重之和 最大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4150A-0E48-4144-A768-E8EDB26C12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5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1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4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5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7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5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92696"/>
            <a:ext cx="8229600" cy="61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8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751F545-C6C8-4540-A842-E03E96A4A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r="13184" b="7213"/>
          <a:stretch/>
        </p:blipFill>
        <p:spPr>
          <a:xfrm>
            <a:off x="127025" y="240332"/>
            <a:ext cx="5650972" cy="6426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50992" y="640080"/>
            <a:ext cx="2532887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第</a:t>
            </a:r>
            <a:r>
              <a:rPr lang="en-US" altLang="zh-CN" sz="4800" dirty="0"/>
              <a:t>7</a:t>
            </a:r>
            <a:r>
              <a:rPr lang="zh-CN" altLang="en-US" sz="4800" dirty="0"/>
              <a:t>章 图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50991" y="4598493"/>
            <a:ext cx="2532888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Part IV</a:t>
            </a:r>
            <a:endParaRPr lang="en-US" sz="4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 smtClean="0"/>
              <a:pPr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宋体" panose="02010600030101010101" pitchFamily="2" charset="-122"/>
              </a:rPr>
              <a:t>AOE</a:t>
            </a:r>
            <a:r>
              <a:rPr lang="zh-CN" altLang="en-US" dirty="0"/>
              <a:t>网的</a:t>
            </a:r>
            <a:r>
              <a:rPr lang="en-US" altLang="en-US" dirty="0" err="1">
                <a:ea typeface="宋体" panose="02010600030101010101" pitchFamily="2" charset="-122"/>
              </a:rPr>
              <a:t>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AOE</a:t>
            </a:r>
            <a:r>
              <a:rPr lang="zh-CN" altLang="en-US" sz="2800" dirty="0"/>
              <a:t>网上</a:t>
            </a:r>
            <a:r>
              <a:rPr lang="en-US" altLang="en-US" sz="2800" b="1" dirty="0" err="1">
                <a:solidFill>
                  <a:srgbClr val="0000CC"/>
                </a:solidFill>
                <a:ea typeface="宋体" panose="02010600030101010101" pitchFamily="2" charset="-122"/>
              </a:rPr>
              <a:t>从起点到</a:t>
            </a:r>
            <a:r>
              <a:rPr lang="zh-CN" altLang="en-US" sz="2800" b="1" dirty="0">
                <a:solidFill>
                  <a:srgbClr val="0000CC"/>
                </a:solidFill>
              </a:rPr>
              <a:t>汇</a:t>
            </a:r>
            <a:r>
              <a:rPr lang="en-US" altLang="en-US" sz="2800" b="1" dirty="0" err="1">
                <a:solidFill>
                  <a:srgbClr val="0000CC"/>
                </a:solidFill>
                <a:ea typeface="宋体" panose="02010600030101010101" pitchFamily="2" charset="-122"/>
              </a:rPr>
              <a:t>点</a:t>
            </a:r>
            <a:r>
              <a:rPr lang="en-US" altLang="en-US" sz="2800" dirty="0" err="1">
                <a:ea typeface="宋体" panose="02010600030101010101" pitchFamily="2" charset="-122"/>
              </a:rPr>
              <a:t>的</a:t>
            </a:r>
            <a:r>
              <a:rPr lang="en-US" altLang="en-US" sz="2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长度最长的路径</a:t>
            </a:r>
            <a:r>
              <a:rPr lang="zh-CN" altLang="en-US" sz="2800" dirty="0"/>
              <a:t>，是</a:t>
            </a:r>
            <a:r>
              <a:rPr lang="zh-CN" altLang="en-US" sz="2800" b="1" dirty="0">
                <a:solidFill>
                  <a:srgbClr val="0000CC"/>
                </a:solidFill>
              </a:rPr>
              <a:t>关键路径</a:t>
            </a:r>
            <a:r>
              <a:rPr lang="en-US" altLang="en-US" sz="2800" b="1" dirty="0">
                <a:ea typeface="宋体" panose="02010600030101010101" pitchFamily="2" charset="-122"/>
              </a:rPr>
              <a:t>(Critical Path)</a:t>
            </a:r>
            <a:endParaRPr lang="en-US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/>
              <a:t>关键路径的长度表示</a:t>
            </a:r>
            <a:r>
              <a:rPr lang="zh-CN" altLang="en-US" sz="2400" b="1" dirty="0">
                <a:solidFill>
                  <a:srgbClr val="C00000"/>
                </a:solidFill>
              </a:rPr>
              <a:t>完成整个工程所需的最短时间</a:t>
            </a:r>
            <a:endParaRPr lang="en-US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sz="2400" dirty="0" err="1">
                <a:ea typeface="宋体" panose="02010600030101010101" pitchFamily="2" charset="-122"/>
              </a:rPr>
              <a:t>关键路径上的活动</a:t>
            </a:r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0000FF"/>
                </a:solidFill>
              </a:rPr>
              <a:t>关键活动</a:t>
            </a:r>
            <a:endParaRPr lang="en-US" altLang="en-US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dirty="0" err="1">
                <a:ea typeface="宋体" panose="02010600030101010101" pitchFamily="2" charset="-122"/>
              </a:rPr>
              <a:t>关键活动</a:t>
            </a:r>
            <a:r>
              <a:rPr lang="zh-CN" altLang="en-US" dirty="0"/>
              <a:t>若不按期完成，就会影响整个工程的完成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想使整个工程提前，要考虑关键路径上的关键活动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非关键活动加速并不能使整个工程提前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6465329" y="3961209"/>
            <a:ext cx="2700667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b="1" dirty="0">
                <a:ea typeface="楷体_GB2312" pitchFamily="49" charset="-122"/>
              </a:rPr>
              <a:t>A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  <a:r>
              <a:rPr kumimoji="1" lang="zh-CN" altLang="en-US" b="1" dirty="0"/>
              <a:t>高等数学</a:t>
            </a:r>
            <a:r>
              <a:rPr kumimoji="1" lang="en-US" altLang="zh-CN" b="1" dirty="0"/>
              <a:t>	</a:t>
            </a:r>
            <a:endParaRPr kumimoji="1" lang="zh-CN" altLang="en-US" b="1" dirty="0"/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b="1" dirty="0"/>
              <a:t>  </a:t>
            </a:r>
            <a:r>
              <a:rPr kumimoji="1" lang="en-US" altLang="zh-CN" b="1" dirty="0"/>
              <a:t>B        </a:t>
            </a:r>
            <a:r>
              <a:rPr kumimoji="1" lang="zh-CN" altLang="en-US" b="1" dirty="0"/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b="1" dirty="0"/>
              <a:t>  </a:t>
            </a:r>
            <a:r>
              <a:rPr kumimoji="1" lang="en-US" altLang="zh-CN" b="1" dirty="0"/>
              <a:t>C        </a:t>
            </a:r>
            <a:r>
              <a:rPr kumimoji="1" lang="zh-CN" altLang="en-US" b="1" dirty="0"/>
              <a:t>离散数学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D        </a:t>
            </a:r>
            <a:r>
              <a:rPr kumimoji="1" lang="zh-CN" altLang="en-US" b="1" dirty="0"/>
              <a:t>数据结构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E        </a:t>
            </a:r>
            <a:r>
              <a:rPr kumimoji="1" lang="zh-CN" altLang="en-US" b="1" dirty="0"/>
              <a:t>高级语言程序设计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F         </a:t>
            </a:r>
            <a:r>
              <a:rPr kumimoji="1" lang="zh-CN" altLang="en-US" b="1" dirty="0"/>
              <a:t>编译方法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G         </a:t>
            </a:r>
            <a:r>
              <a:rPr kumimoji="1" lang="zh-CN" altLang="en-US" b="1" dirty="0"/>
              <a:t>操作系统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H         </a:t>
            </a:r>
            <a:r>
              <a:rPr kumimoji="1" lang="zh-CN" altLang="en-US" b="1" dirty="0"/>
              <a:t>普通物理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I         </a:t>
            </a:r>
            <a:r>
              <a:rPr kumimoji="1" lang="zh-CN" altLang="en-US" b="1" dirty="0"/>
              <a:t>计算机原理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89078" y="3644332"/>
            <a:ext cx="6355385" cy="2719500"/>
            <a:chOff x="74790" y="3544316"/>
            <a:chExt cx="6355385" cy="2719500"/>
          </a:xfrm>
        </p:grpSpPr>
        <p:grpSp>
          <p:nvGrpSpPr>
            <p:cNvPr id="35" name="组合 34"/>
            <p:cNvGrpSpPr/>
            <p:nvPr/>
          </p:nvGrpSpPr>
          <p:grpSpPr>
            <a:xfrm>
              <a:off x="1037023" y="3840899"/>
              <a:ext cx="4407967" cy="2422917"/>
              <a:chOff x="238472" y="990600"/>
              <a:chExt cx="6781800" cy="3962400"/>
            </a:xfrm>
          </p:grpSpPr>
          <p:sp>
            <p:nvSpPr>
              <p:cNvPr id="36" name="Line 2"/>
              <p:cNvSpPr>
                <a:spLocks noChangeShapeType="1"/>
              </p:cNvSpPr>
              <p:nvPr/>
            </p:nvSpPr>
            <p:spPr bwMode="auto">
              <a:xfrm>
                <a:off x="5039072" y="3124200"/>
                <a:ext cx="1371600" cy="7620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7" name="Line 3"/>
              <p:cNvSpPr>
                <a:spLocks noChangeShapeType="1"/>
              </p:cNvSpPr>
              <p:nvPr/>
            </p:nvSpPr>
            <p:spPr bwMode="auto">
              <a:xfrm>
                <a:off x="619472" y="3810000"/>
                <a:ext cx="2971800" cy="8382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8" name="Line 4"/>
              <p:cNvSpPr>
                <a:spLocks noChangeShapeType="1"/>
              </p:cNvSpPr>
              <p:nvPr/>
            </p:nvSpPr>
            <p:spPr bwMode="auto">
              <a:xfrm flipV="1">
                <a:off x="771872" y="2590800"/>
                <a:ext cx="1676400" cy="9906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>
                <a:off x="695672" y="2057400"/>
                <a:ext cx="1752600" cy="3048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0" name="Line 6"/>
              <p:cNvSpPr>
                <a:spLocks noChangeShapeType="1"/>
              </p:cNvSpPr>
              <p:nvPr/>
            </p:nvSpPr>
            <p:spPr bwMode="auto">
              <a:xfrm flipV="1">
                <a:off x="695672" y="1295400"/>
                <a:ext cx="1600200" cy="685800"/>
              </a:xfrm>
              <a:prstGeom prst="line">
                <a:avLst/>
              </a:prstGeom>
              <a:noFill/>
              <a:ln w="25400">
                <a:solidFill>
                  <a:schemeClr val="accent6">
                    <a:lumMod val="75000"/>
                  </a:schemeClr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19672" y="990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>
                    <a:ea typeface="宋体" pitchFamily="2" charset="-122"/>
                  </a:rPr>
                  <a:t>H</a:t>
                </a:r>
                <a:endParaRPr kumimoji="1" lang="en-US" altLang="zh-CN" sz="2400" dirty="0">
                  <a:ea typeface="宋体" pitchFamily="2" charset="-122"/>
                </a:endParaRPr>
              </a:p>
            </p:txBody>
          </p:sp>
          <p:sp>
            <p:nvSpPr>
              <p:cNvPr id="42" name="Oval 9"/>
              <p:cNvSpPr>
                <a:spLocks noChangeArrowheads="1"/>
              </p:cNvSpPr>
              <p:nvPr/>
            </p:nvSpPr>
            <p:spPr bwMode="auto">
              <a:xfrm>
                <a:off x="2448272" y="2209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 dirty="0">
                    <a:ea typeface="宋体" pitchFamily="2" charset="-122"/>
                  </a:rPr>
                  <a:t>C</a:t>
                </a:r>
                <a:endParaRPr kumimoji="1" lang="en-US" altLang="zh-CN" sz="2400" dirty="0">
                  <a:ea typeface="宋体" pitchFamily="2" charset="-122"/>
                </a:endParaRPr>
              </a:p>
            </p:txBody>
          </p:sp>
          <p:sp>
            <p:nvSpPr>
              <p:cNvPr id="43" name="Oval 10"/>
              <p:cNvSpPr>
                <a:spLocks noChangeArrowheads="1"/>
              </p:cNvSpPr>
              <p:nvPr/>
            </p:nvSpPr>
            <p:spPr bwMode="auto">
              <a:xfrm>
                <a:off x="3591272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>
                    <a:ea typeface="宋体" pitchFamily="2" charset="-122"/>
                  </a:rPr>
                  <a:t>E</a:t>
                </a:r>
                <a:endParaRPr kumimoji="1" lang="en-US" altLang="zh-CN" sz="2400">
                  <a:ea typeface="宋体" pitchFamily="2" charset="-122"/>
                </a:endParaRPr>
              </a:p>
            </p:txBody>
          </p:sp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4581872" y="2743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 dirty="0">
                    <a:ea typeface="宋体" pitchFamily="2" charset="-122"/>
                  </a:rPr>
                  <a:t>D</a:t>
                </a:r>
                <a:endParaRPr kumimoji="1" lang="en-US" altLang="zh-CN" sz="2400" dirty="0">
                  <a:ea typeface="宋体" pitchFamily="2" charset="-122"/>
                </a:endParaRPr>
              </a:p>
            </p:txBody>
          </p:sp>
          <p:sp>
            <p:nvSpPr>
              <p:cNvPr id="45" name="Oval 12"/>
              <p:cNvSpPr>
                <a:spLocks noChangeArrowheads="1"/>
              </p:cNvSpPr>
              <p:nvPr/>
            </p:nvSpPr>
            <p:spPr bwMode="auto">
              <a:xfrm>
                <a:off x="4353272" y="990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>
                    <a:ea typeface="宋体" pitchFamily="2" charset="-122"/>
                  </a:rPr>
                  <a:t>I</a:t>
                </a:r>
                <a:endParaRPr kumimoji="1" lang="en-US" altLang="zh-CN" sz="2400">
                  <a:ea typeface="宋体" pitchFamily="2" charset="-122"/>
                </a:endParaRPr>
              </a:p>
            </p:txBody>
          </p:sp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6334472" y="3733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>
                    <a:ea typeface="宋体" pitchFamily="2" charset="-122"/>
                  </a:rPr>
                  <a:t>F</a:t>
                </a:r>
                <a:endParaRPr kumimoji="1" lang="en-US" altLang="zh-CN" sz="2400">
                  <a:ea typeface="宋体" pitchFamily="2" charset="-122"/>
                </a:endParaRPr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6486872" y="1828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>
                    <a:ea typeface="宋体" pitchFamily="2" charset="-122"/>
                  </a:rPr>
                  <a:t>G</a:t>
                </a:r>
                <a:endParaRPr kumimoji="1" lang="en-US" altLang="zh-CN" sz="2400">
                  <a:ea typeface="宋体" pitchFamily="2" charset="-122"/>
                </a:endParaRPr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auto">
              <a:xfrm>
                <a:off x="238472" y="1752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 dirty="0">
                    <a:ea typeface="宋体" pitchFamily="2" charset="-122"/>
                  </a:rPr>
                  <a:t>A</a:t>
                </a:r>
                <a:endParaRPr kumimoji="1" lang="en-US" altLang="zh-CN" sz="2400" dirty="0">
                  <a:ea typeface="宋体" pitchFamily="2" charset="-122"/>
                </a:endParaRPr>
              </a:p>
            </p:txBody>
          </p:sp>
          <p:sp>
            <p:nvSpPr>
              <p:cNvPr id="49" name="Oval 16"/>
              <p:cNvSpPr>
                <a:spLocks noChangeArrowheads="1"/>
              </p:cNvSpPr>
              <p:nvPr/>
            </p:nvSpPr>
            <p:spPr bwMode="auto">
              <a:xfrm>
                <a:off x="238472" y="3429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kumimoji="1" lang="en-US" altLang="zh-CN" sz="2400" b="1">
                    <a:ea typeface="宋体" pitchFamily="2" charset="-122"/>
                  </a:rPr>
                  <a:t>B</a:t>
                </a:r>
                <a:endParaRPr kumimoji="1" lang="en-US" altLang="zh-CN" sz="2400">
                  <a:ea typeface="宋体" pitchFamily="2" charset="-122"/>
                </a:endParaRPr>
              </a:p>
            </p:txBody>
          </p:sp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2753072" y="1219200"/>
                <a:ext cx="1600199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>
                <a:off x="2981672" y="2514600"/>
                <a:ext cx="1676400" cy="3810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 flipV="1">
                <a:off x="771872" y="3124200"/>
                <a:ext cx="3810000" cy="6096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3" name="Line 20"/>
              <p:cNvSpPr>
                <a:spLocks noChangeShapeType="1"/>
              </p:cNvSpPr>
              <p:nvPr/>
            </p:nvSpPr>
            <p:spPr bwMode="auto">
              <a:xfrm>
                <a:off x="4886672" y="1295400"/>
                <a:ext cx="1676400" cy="6858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flipV="1">
                <a:off x="5115272" y="2209800"/>
                <a:ext cx="1447800" cy="7620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5" name="Line 22"/>
              <p:cNvSpPr>
                <a:spLocks noChangeShapeType="1"/>
              </p:cNvSpPr>
              <p:nvPr/>
            </p:nvSpPr>
            <p:spPr bwMode="auto">
              <a:xfrm flipV="1">
                <a:off x="4124672" y="4114800"/>
                <a:ext cx="2286000" cy="60960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 flipH="1">
              <a:off x="74790" y="4819385"/>
              <a:ext cx="444042" cy="51254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S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 flipH="1">
              <a:off x="5986133" y="4819385"/>
              <a:ext cx="444042" cy="51254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T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cxnSp>
          <p:nvCxnSpPr>
            <p:cNvPr id="59" name="直接箭头连接符 58"/>
            <p:cNvCxnSpPr>
              <a:stCxn id="57" idx="2"/>
              <a:endCxn id="48" idx="3"/>
            </p:cNvCxnSpPr>
            <p:nvPr/>
          </p:nvCxnSpPr>
          <p:spPr>
            <a:xfrm flipV="1">
              <a:off x="518832" y="4585242"/>
              <a:ext cx="568963" cy="49041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49" idx="2"/>
            </p:cNvCxnSpPr>
            <p:nvPr/>
          </p:nvCxnSpPr>
          <p:spPr>
            <a:xfrm>
              <a:off x="507942" y="5228056"/>
              <a:ext cx="529081" cy="26695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5437409" y="4585242"/>
              <a:ext cx="630081" cy="309203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6"/>
              <a:endCxn id="58" idx="5"/>
            </p:cNvCxnSpPr>
            <p:nvPr/>
          </p:nvCxnSpPr>
          <p:spPr>
            <a:xfrm flipV="1">
              <a:off x="5345935" y="5256865"/>
              <a:ext cx="705226" cy="424519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2887247" y="4429324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60H</a:t>
              </a:r>
              <a:endParaRPr lang="zh-CN" altLang="en-US" sz="28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265261" y="4453578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60H</a:t>
              </a:r>
              <a:endParaRPr lang="zh-CN" altLang="en-US" sz="28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172296" y="5192701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60H</a:t>
              </a:r>
              <a:endParaRPr lang="zh-CN" altLang="en-US" sz="28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80849" y="5228056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1H</a:t>
              </a:r>
              <a:endParaRPr lang="zh-CN" altLang="en-US" sz="28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6038" y="4429324"/>
              <a:ext cx="5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1H</a:t>
              </a:r>
              <a:endParaRPr lang="zh-CN" altLang="en-US" sz="28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68201" y="4394694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180H</a:t>
              </a:r>
              <a:endParaRPr lang="zh-CN" altLang="en-US" sz="28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476859" y="4249570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60H</a:t>
              </a:r>
              <a:endParaRPr lang="zh-CN" altLang="en-US" sz="28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43656" y="3830219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180H</a:t>
              </a:r>
              <a:endParaRPr lang="zh-CN" altLang="en-US" sz="28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16080" y="4883937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40H</a:t>
              </a:r>
              <a:endParaRPr lang="zh-CN" altLang="en-US" sz="28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25786" y="5040458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40H</a:t>
              </a:r>
              <a:endParaRPr lang="zh-CN" altLang="en-US" sz="2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086041" y="5694002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40H</a:t>
              </a:r>
              <a:endParaRPr lang="zh-CN" altLang="en-US" sz="2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630494" y="3544316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120H</a:t>
              </a:r>
              <a:endParaRPr lang="zh-CN" altLang="en-US" sz="2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255391" y="5093784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80H</a:t>
              </a:r>
              <a:endParaRPr lang="zh-CN" altLang="en-US" sz="28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274197" y="3814196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80H</a:t>
              </a:r>
              <a:endParaRPr lang="zh-CN" altLang="en-US" sz="2800" dirty="0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03313" y="6401084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关键路径：</a:t>
            </a:r>
            <a:r>
              <a:rPr lang="en-US" altLang="zh-CN" sz="2400" b="1" dirty="0"/>
              <a:t>S</a:t>
            </a:r>
            <a:r>
              <a:rPr lang="en-US" altLang="zh-CN" sz="2400" b="1" dirty="0">
                <a:sym typeface="Wingdings" panose="05000000000000000000" pitchFamily="2" charset="2"/>
              </a:rPr>
              <a:t>AHIGT</a:t>
            </a:r>
            <a:r>
              <a:rPr lang="zh-CN" altLang="en-US" sz="2400" b="1" dirty="0"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sym typeface="Wingdings" panose="05000000000000000000" pitchFamily="2" charset="2"/>
              </a:rPr>
              <a:t>441H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44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AOE</a:t>
            </a:r>
            <a:r>
              <a:rPr lang="zh-CN" altLang="en-US" dirty="0"/>
              <a:t>网的关键路径</a:t>
            </a:r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687"/>
            <a:ext cx="8229600" cy="473604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顶点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事件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的最早发生时间</a:t>
            </a:r>
            <a:r>
              <a:rPr lang="en-US" altLang="zh-CN" b="1" dirty="0" err="1">
                <a:solidFill>
                  <a:srgbClr val="0000CC"/>
                </a:solidFill>
              </a:rPr>
              <a:t>ve</a:t>
            </a:r>
            <a:r>
              <a:rPr lang="zh-CN" altLang="en-US" dirty="0"/>
              <a:t>是从起点到该顶点的</a:t>
            </a:r>
            <a:r>
              <a:rPr lang="zh-CN" altLang="en-US" b="1" dirty="0">
                <a:solidFill>
                  <a:srgbClr val="C00000"/>
                </a:solidFill>
              </a:rPr>
              <a:t>最长</a:t>
            </a:r>
            <a:r>
              <a:rPr lang="zh-CN" altLang="en-US" dirty="0"/>
              <a:t>路径长度：</a:t>
            </a:r>
            <a:r>
              <a:rPr lang="en-US" altLang="zh-CN" dirty="0" err="1"/>
              <a:t>ve</a:t>
            </a:r>
            <a:r>
              <a:rPr lang="en-US" altLang="zh-CN" dirty="0"/>
              <a:t>(A)=0</a:t>
            </a:r>
            <a:r>
              <a:rPr lang="zh-CN" altLang="en-US" dirty="0"/>
              <a:t>，</a:t>
            </a:r>
            <a:r>
              <a:rPr lang="en-US" altLang="zh-CN" dirty="0" err="1"/>
              <a:t>ve</a:t>
            </a:r>
            <a:r>
              <a:rPr lang="en-US" altLang="zh-CN" dirty="0"/>
              <a:t>(B)=6</a:t>
            </a:r>
            <a:r>
              <a:rPr lang="zh-CN" altLang="en-US" dirty="0"/>
              <a:t>，</a:t>
            </a:r>
            <a:r>
              <a:rPr lang="en-US" altLang="zh-CN" dirty="0" err="1"/>
              <a:t>ve</a:t>
            </a:r>
            <a:r>
              <a:rPr lang="en-US" altLang="zh-CN" dirty="0"/>
              <a:t>(C)=4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00B050"/>
                </a:solidFill>
              </a:rPr>
              <a:t>ve</a:t>
            </a:r>
            <a:r>
              <a:rPr lang="en-US" altLang="zh-CN" dirty="0">
                <a:solidFill>
                  <a:srgbClr val="00B050"/>
                </a:solidFill>
              </a:rPr>
              <a:t>(E)=7</a:t>
            </a:r>
          </a:p>
          <a:p>
            <a:pPr lvl="1"/>
            <a:r>
              <a:rPr lang="zh-CN" altLang="en-US" dirty="0"/>
              <a:t>汇点的最早发生时间是</a:t>
            </a:r>
            <a:r>
              <a:rPr lang="zh-CN" altLang="en-US" b="1" dirty="0">
                <a:solidFill>
                  <a:srgbClr val="C00000"/>
                </a:solidFill>
              </a:rPr>
              <a:t>最短工期</a:t>
            </a:r>
            <a:r>
              <a:rPr lang="zh-CN" altLang="en-US" dirty="0"/>
              <a:t>：</a:t>
            </a:r>
            <a:r>
              <a:rPr lang="en-US" altLang="zh-CN" dirty="0" err="1"/>
              <a:t>ve</a:t>
            </a:r>
            <a:r>
              <a:rPr lang="en-US" altLang="zh-CN" dirty="0"/>
              <a:t>(I)=18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顶点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事件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的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不影响工程进度的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最迟发生时间</a:t>
            </a:r>
            <a:r>
              <a:rPr lang="en-US" altLang="zh-CN" b="1" dirty="0" err="1">
                <a:solidFill>
                  <a:srgbClr val="0000CC"/>
                </a:solidFill>
              </a:rPr>
              <a:t>vl</a:t>
            </a:r>
            <a:r>
              <a:rPr lang="zh-CN" altLang="en-US" dirty="0"/>
              <a:t>是从汇点最早发生时间减去该顶点到汇点的最长路径长度：</a:t>
            </a:r>
            <a:r>
              <a:rPr lang="en-US" altLang="zh-CN" dirty="0"/>
              <a:t> </a:t>
            </a:r>
            <a:r>
              <a:rPr lang="en-US" altLang="zh-CN" dirty="0" err="1"/>
              <a:t>vl</a:t>
            </a:r>
            <a:r>
              <a:rPr lang="en-US" altLang="zh-CN" dirty="0"/>
              <a:t>(I)=18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vl</a:t>
            </a:r>
            <a:r>
              <a:rPr lang="en-US" altLang="zh-CN" dirty="0">
                <a:solidFill>
                  <a:srgbClr val="00B050"/>
                </a:solidFill>
              </a:rPr>
              <a:t>(E)=18-11=7</a:t>
            </a:r>
            <a:r>
              <a:rPr lang="zh-CN" altLang="en-US" dirty="0"/>
              <a:t>， </a:t>
            </a:r>
            <a:r>
              <a:rPr lang="en-US" altLang="zh-CN" dirty="0" err="1"/>
              <a:t>vl</a:t>
            </a:r>
            <a:r>
              <a:rPr lang="en-US" altLang="zh-CN" dirty="0"/>
              <a:t>(C)=18-12=6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vl</a:t>
            </a:r>
            <a:r>
              <a:rPr lang="en-US" altLang="zh-CN" dirty="0"/>
              <a:t>(A)=0</a:t>
            </a:r>
          </a:p>
          <a:p>
            <a:pPr lvl="1"/>
            <a:r>
              <a:rPr lang="zh-CN" altLang="en-US" dirty="0"/>
              <a:t>起点的最早发生时间等于其最迟发生时间</a:t>
            </a:r>
            <a:endParaRPr lang="en-US" altLang="zh-CN" dirty="0"/>
          </a:p>
          <a:p>
            <a:pPr lvl="1"/>
            <a:r>
              <a:rPr lang="zh-CN" altLang="en-US" dirty="0"/>
              <a:t>汇点的最早发生时间等于其最迟发生时间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zh-CN" altLang="en-US" b="1" dirty="0">
                <a:solidFill>
                  <a:srgbClr val="0000FF"/>
                </a:solidFill>
              </a:rPr>
              <a:t>弧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活动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，其弧头的最迟发生时间减去弧尾的最早发生时间是该</a:t>
            </a:r>
            <a:r>
              <a:rPr lang="zh-CN" altLang="en-US" b="1" dirty="0">
                <a:solidFill>
                  <a:srgbClr val="C00000"/>
                </a:solidFill>
              </a:rPr>
              <a:t>活动最长可持续时间</a:t>
            </a:r>
            <a:r>
              <a:rPr lang="zh-CN" altLang="en-US" dirty="0"/>
              <a:t>，再减去弧权，为这个</a:t>
            </a:r>
            <a:r>
              <a:rPr lang="zh-CN" altLang="en-US" b="1" dirty="0">
                <a:solidFill>
                  <a:srgbClr val="0000FF"/>
                </a:solidFill>
              </a:rPr>
              <a:t>弧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活动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允许的</a:t>
            </a:r>
            <a:r>
              <a:rPr lang="zh-CN" altLang="en-US" b="1" dirty="0">
                <a:solidFill>
                  <a:srgbClr val="C00000"/>
                </a:solidFill>
              </a:rPr>
              <a:t>延时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3100" dirty="0"/>
              <a:t>D&lt;B,E&gt;=</a:t>
            </a:r>
            <a:r>
              <a:rPr lang="en-US" altLang="zh-CN" sz="3100" dirty="0" err="1"/>
              <a:t>vl</a:t>
            </a:r>
            <a:r>
              <a:rPr lang="en-US" altLang="zh-CN" sz="3100" dirty="0"/>
              <a:t>(E)-</a:t>
            </a:r>
            <a:r>
              <a:rPr lang="en-US" altLang="zh-CN" sz="3100" dirty="0" err="1"/>
              <a:t>ve</a:t>
            </a:r>
            <a:r>
              <a:rPr lang="en-US" altLang="zh-CN" sz="3100" dirty="0"/>
              <a:t>(B)-1=0</a:t>
            </a:r>
            <a:r>
              <a:rPr lang="zh-CN" altLang="en-US" sz="3100" dirty="0"/>
              <a:t>，</a:t>
            </a:r>
            <a:r>
              <a:rPr lang="en-US" altLang="zh-CN" sz="3100" dirty="0"/>
              <a:t>D&lt;C,E&gt;=</a:t>
            </a:r>
            <a:r>
              <a:rPr lang="en-US" altLang="zh-CN" sz="3100" dirty="0" err="1"/>
              <a:t>vl</a:t>
            </a:r>
            <a:r>
              <a:rPr lang="en-US" altLang="zh-CN" sz="3100" dirty="0"/>
              <a:t>(E)-</a:t>
            </a:r>
            <a:r>
              <a:rPr lang="en-US" altLang="zh-CN" sz="3100" dirty="0" err="1"/>
              <a:t>ve</a:t>
            </a:r>
            <a:r>
              <a:rPr lang="en-US" altLang="zh-CN" sz="3100" dirty="0"/>
              <a:t>(C)-1=2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延时为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的活动为关键活动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en-US" dirty="0"/>
          </a:p>
        </p:txBody>
      </p:sp>
      <p:grpSp>
        <p:nvGrpSpPr>
          <p:cNvPr id="51" name="Group 1146"/>
          <p:cNvGrpSpPr>
            <a:grpSpLocks/>
          </p:cNvGrpSpPr>
          <p:nvPr/>
        </p:nvGrpSpPr>
        <p:grpSpPr bwMode="auto">
          <a:xfrm>
            <a:off x="3711792" y="4769708"/>
            <a:ext cx="5328593" cy="2075935"/>
            <a:chOff x="816" y="144"/>
            <a:chExt cx="4128" cy="2016"/>
          </a:xfrm>
        </p:grpSpPr>
        <p:sp>
          <p:nvSpPr>
            <p:cNvPr id="52" name="Oval 1026"/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3" name="Oval 1027"/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4" name="Oval 1028"/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5" name="Oval 1029"/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6" name="Oval 1030"/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1031"/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58" name="Oval 1032"/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>
                  <a:solidFill>
                    <a:srgbClr val="800000"/>
                  </a:solidFill>
                  <a:latin typeface="Calibri"/>
                  <a:ea typeface="宋体" panose="02010600030101010101" pitchFamily="2" charset="-122"/>
                </a:rPr>
                <a:t>G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1033"/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>
                  <a:solidFill>
                    <a:srgbClr val="800000"/>
                  </a:solidFill>
                  <a:latin typeface="Calibri"/>
                  <a:ea typeface="宋体" panose="02010600030101010101" pitchFamily="2" charset="-122"/>
                </a:rPr>
                <a:t>H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1034"/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61" name="Line 1035"/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Line 1036"/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1037"/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Line 1038"/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1039"/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Line 1040"/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Line 1041"/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Line 1042"/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Line 1043"/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Line 1044"/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1045"/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Text Box 1046"/>
            <p:cNvSpPr txBox="1">
              <a:spLocks noChangeArrowheads="1"/>
            </p:cNvSpPr>
            <p:nvPr/>
          </p:nvSpPr>
          <p:spPr bwMode="auto">
            <a:xfrm>
              <a:off x="1444" y="397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1047"/>
            <p:cNvSpPr txBox="1">
              <a:spLocks noChangeArrowheads="1"/>
            </p:cNvSpPr>
            <p:nvPr/>
          </p:nvSpPr>
          <p:spPr bwMode="auto">
            <a:xfrm>
              <a:off x="1344" y="787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Text Box 1048"/>
            <p:cNvSpPr txBox="1">
              <a:spLocks noChangeArrowheads="1"/>
            </p:cNvSpPr>
            <p:nvPr/>
          </p:nvSpPr>
          <p:spPr bwMode="auto">
            <a:xfrm>
              <a:off x="1148" y="1212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1049"/>
            <p:cNvSpPr txBox="1">
              <a:spLocks noChangeArrowheads="1"/>
            </p:cNvSpPr>
            <p:nvPr/>
          </p:nvSpPr>
          <p:spPr bwMode="auto">
            <a:xfrm>
              <a:off x="2108" y="1638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1050"/>
            <p:cNvSpPr txBox="1">
              <a:spLocks noChangeArrowheads="1"/>
            </p:cNvSpPr>
            <p:nvPr/>
          </p:nvSpPr>
          <p:spPr bwMode="auto">
            <a:xfrm>
              <a:off x="2304" y="211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1051"/>
            <p:cNvSpPr txBox="1">
              <a:spLocks noChangeArrowheads="1"/>
            </p:cNvSpPr>
            <p:nvPr/>
          </p:nvSpPr>
          <p:spPr bwMode="auto">
            <a:xfrm>
              <a:off x="2246" y="876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1052"/>
            <p:cNvSpPr txBox="1">
              <a:spLocks noChangeArrowheads="1"/>
            </p:cNvSpPr>
            <p:nvPr/>
          </p:nvSpPr>
          <p:spPr bwMode="auto">
            <a:xfrm>
              <a:off x="3164" y="240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Text Box 1053"/>
            <p:cNvSpPr txBox="1">
              <a:spLocks noChangeArrowheads="1"/>
            </p:cNvSpPr>
            <p:nvPr/>
          </p:nvSpPr>
          <p:spPr bwMode="auto">
            <a:xfrm>
              <a:off x="3264" y="864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Text Box 1054"/>
            <p:cNvSpPr txBox="1">
              <a:spLocks noChangeArrowheads="1"/>
            </p:cNvSpPr>
            <p:nvPr/>
          </p:nvSpPr>
          <p:spPr bwMode="auto">
            <a:xfrm>
              <a:off x="4268" y="163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Text Box 1055"/>
            <p:cNvSpPr txBox="1">
              <a:spLocks noChangeArrowheads="1"/>
            </p:cNvSpPr>
            <p:nvPr/>
          </p:nvSpPr>
          <p:spPr bwMode="auto">
            <a:xfrm>
              <a:off x="4022" y="931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Text Box 1056"/>
            <p:cNvSpPr txBox="1">
              <a:spLocks noChangeArrowheads="1"/>
            </p:cNvSpPr>
            <p:nvPr/>
          </p:nvSpPr>
          <p:spPr bwMode="auto">
            <a:xfrm>
              <a:off x="3254" y="1555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" name="直接连接符 3"/>
          <p:cNvCxnSpPr>
            <a:stCxn id="52" idx="7"/>
            <a:endCxn id="61" idx="1"/>
          </p:cNvCxnSpPr>
          <p:nvPr/>
        </p:nvCxnSpPr>
        <p:spPr>
          <a:xfrm flipV="1">
            <a:off x="4029111" y="4917989"/>
            <a:ext cx="921889" cy="4388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48057" y="4942702"/>
            <a:ext cx="921888" cy="488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8" idx="0"/>
          </p:cNvCxnSpPr>
          <p:nvPr/>
        </p:nvCxnSpPr>
        <p:spPr>
          <a:xfrm>
            <a:off x="6561970" y="5560540"/>
            <a:ext cx="863686" cy="4799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67" idx="0"/>
            <a:endCxn id="60" idx="3"/>
          </p:cNvCxnSpPr>
          <p:nvPr/>
        </p:nvCxnSpPr>
        <p:spPr>
          <a:xfrm flipV="1">
            <a:off x="7801177" y="5615964"/>
            <a:ext cx="921889" cy="4388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1028"/>
          <p:cNvSpPr>
            <a:spLocks noChangeArrowheads="1"/>
          </p:cNvSpPr>
          <p:nvPr/>
        </p:nvSpPr>
        <p:spPr bwMode="auto">
          <a:xfrm>
            <a:off x="854545" y="5952291"/>
            <a:ext cx="371762" cy="296562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1028"/>
          <p:cNvSpPr>
            <a:spLocks noChangeArrowheads="1"/>
          </p:cNvSpPr>
          <p:nvPr/>
        </p:nvSpPr>
        <p:spPr bwMode="auto">
          <a:xfrm>
            <a:off x="2181079" y="5989517"/>
            <a:ext cx="371762" cy="296562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1044"/>
          <p:cNvSpPr>
            <a:spLocks noChangeShapeType="1"/>
          </p:cNvSpPr>
          <p:nvPr/>
        </p:nvSpPr>
        <p:spPr bwMode="auto">
          <a:xfrm>
            <a:off x="1226307" y="6063758"/>
            <a:ext cx="954772" cy="80771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-73842" y="6218770"/>
                <a:ext cx="1820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𝑣𝑒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(1),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𝑣𝑙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42" y="6218770"/>
                <a:ext cx="1820178" cy="461665"/>
              </a:xfrm>
              <a:prstGeom prst="rect">
                <a:avLst/>
              </a:prstGeom>
              <a:blipFill>
                <a:blip r:embed="rId3"/>
                <a:stretch>
                  <a:fillRect r="-671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56844" y="5525194"/>
                <a:ext cx="26751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𝑣𝑙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(2)−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𝑣𝑒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(1)−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4" y="5525194"/>
                <a:ext cx="267515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991054" y="6196225"/>
                <a:ext cx="1820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𝑣𝑒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(2),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𝑣𝑙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54" y="6196225"/>
                <a:ext cx="1820178" cy="461665"/>
              </a:xfrm>
              <a:prstGeom prst="rect">
                <a:avLst/>
              </a:prstGeom>
              <a:blipFill>
                <a:blip r:embed="rId5"/>
                <a:stretch>
                  <a:fillRect r="-671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B8EAC03-E4E5-A982-383F-E0FC9A3C12C3}"/>
              </a:ext>
            </a:extLst>
          </p:cNvPr>
          <p:cNvSpPr txBox="1"/>
          <p:nvPr/>
        </p:nvSpPr>
        <p:spPr>
          <a:xfrm>
            <a:off x="6747862" y="5621"/>
            <a:ext cx="2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7030A0"/>
                </a:solidFill>
              </a:rPr>
              <a:t>ve</a:t>
            </a:r>
            <a:r>
              <a:rPr lang="en-US" altLang="zh-CN" b="1" dirty="0">
                <a:solidFill>
                  <a:srgbClr val="7030A0"/>
                </a:solidFill>
              </a:rPr>
              <a:t>: vertex early time </a:t>
            </a:r>
          </a:p>
          <a:p>
            <a:r>
              <a:rPr lang="en-US" altLang="zh-CN" b="1" dirty="0" err="1">
                <a:solidFill>
                  <a:srgbClr val="7030A0"/>
                </a:solidFill>
              </a:rPr>
              <a:t>vl</a:t>
            </a:r>
            <a:r>
              <a:rPr lang="en-US" altLang="zh-CN" b="1" dirty="0">
                <a:solidFill>
                  <a:srgbClr val="7030A0"/>
                </a:solidFill>
              </a:rPr>
              <a:t>: vertex late time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3B8FE-380D-C929-9BE6-10EEBFC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44" name="Group 5"/>
          <p:cNvGrpSpPr>
            <a:grpSpLocks/>
          </p:cNvGrpSpPr>
          <p:nvPr/>
        </p:nvGrpSpPr>
        <p:grpSpPr bwMode="auto">
          <a:xfrm>
            <a:off x="1735284" y="4679942"/>
            <a:ext cx="2493732" cy="752582"/>
            <a:chOff x="0" y="0"/>
            <a:chExt cx="2208" cy="631"/>
          </a:xfrm>
        </p:grpSpPr>
        <p:sp>
          <p:nvSpPr>
            <p:cNvPr id="504846" name="Rectangle 6"/>
            <p:cNvSpPr>
              <a:spLocks noChangeArrowheads="1"/>
            </p:cNvSpPr>
            <p:nvPr/>
          </p:nvSpPr>
          <p:spPr bwMode="auto">
            <a:xfrm>
              <a:off x="101" y="0"/>
              <a:ext cx="90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e(</a:t>
              </a:r>
              <a:r>
                <a:rPr kumimoji="0" lang="en-US" altLang="en-US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)=</a:t>
              </a:r>
              <a:r>
                <a:rPr kumimoji="0" lang="en-US" altLang="en-US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ve</a:t>
              </a: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(j)</a:t>
              </a:r>
            </a:p>
          </p:txBody>
        </p:sp>
        <p:sp>
          <p:nvSpPr>
            <p:cNvPr id="504847" name="Rectangle 7"/>
            <p:cNvSpPr>
              <a:spLocks noChangeArrowheads="1"/>
            </p:cNvSpPr>
            <p:nvPr/>
          </p:nvSpPr>
          <p:spPr bwMode="auto">
            <a:xfrm>
              <a:off x="96" y="336"/>
              <a:ext cx="211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l(</a:t>
              </a:r>
              <a:r>
                <a:rPr kumimoji="0" lang="en-US" altLang="en-US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)= </a:t>
              </a:r>
              <a:r>
                <a:rPr kumimoji="0" lang="en-US" altLang="en-US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vl</a:t>
              </a: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(k)-</a:t>
              </a:r>
              <a:r>
                <a:rPr kumimoji="0" lang="en-US" altLang="en-US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dut</a:t>
              </a:r>
              <a:r>
                <a:rPr kumimoji="0" lang="en-US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(&lt;j, k&gt;)</a:t>
              </a:r>
            </a:p>
          </p:txBody>
        </p:sp>
        <p:sp>
          <p:nvSpPr>
            <p:cNvPr id="504848" name="AutoShape 8"/>
            <p:cNvSpPr>
              <a:spLocks/>
            </p:cNvSpPr>
            <p:nvPr/>
          </p:nvSpPr>
          <p:spPr bwMode="auto">
            <a:xfrm>
              <a:off x="0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AOE</a:t>
            </a:r>
            <a:r>
              <a:rPr lang="zh-CN" altLang="en-US" dirty="0"/>
              <a:t>网的关键路径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92696"/>
            <a:ext cx="8343900" cy="616530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令：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活动ai</a:t>
            </a:r>
            <a:r>
              <a:rPr lang="zh-CN" altLang="en-US" dirty="0">
                <a:ea typeface="宋体" panose="02010600030101010101" pitchFamily="2" charset="-122"/>
              </a:rPr>
              <a:t>对应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弧&lt;j, k&gt;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持续时间是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dut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(&lt;j, k&gt;)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令：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(j)</a:t>
            </a:r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事件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vj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最早</a:t>
            </a:r>
            <a:r>
              <a:rPr lang="zh-CN" altLang="en-US" dirty="0">
                <a:ea typeface="宋体" panose="02010600030101010101" pitchFamily="2" charset="-122"/>
              </a:rPr>
              <a:t>发生时间，即从起点到顶点</a:t>
            </a:r>
            <a:r>
              <a:rPr lang="en-US" altLang="en-US" dirty="0" err="1">
                <a:ea typeface="宋体" panose="02010600030101010101" pitchFamily="2" charset="-122"/>
              </a:rPr>
              <a:t>vj</a:t>
            </a:r>
            <a:r>
              <a:rPr lang="zh-CN" altLang="en-US" dirty="0">
                <a:ea typeface="宋体" panose="02010600030101010101" pitchFamily="2" charset="-122"/>
              </a:rPr>
              <a:t>的最长路径长度，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vl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(k)</a:t>
            </a:r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事件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vk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最迟</a:t>
            </a:r>
            <a:r>
              <a:rPr lang="zh-CN" altLang="en-US" dirty="0">
                <a:ea typeface="宋体" panose="02010600030101010101" pitchFamily="2" charset="-122"/>
              </a:rPr>
              <a:t>发生时间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令：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e(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表示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活动ai</a:t>
            </a:r>
            <a:r>
              <a:rPr lang="en-US" altLang="en-US" dirty="0" err="1">
                <a:ea typeface="宋体" panose="02010600030101010101" pitchFamily="2" charset="-122"/>
              </a:rPr>
              <a:t>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最早</a:t>
            </a:r>
            <a:r>
              <a:rPr lang="en-US" altLang="en-US" dirty="0" err="1">
                <a:ea typeface="宋体" panose="02010600030101010101" pitchFamily="2" charset="-122"/>
              </a:rPr>
              <a:t>开始时间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l(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表示在不影响进度的前提下，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ai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最迟</a:t>
            </a:r>
            <a:r>
              <a:rPr lang="zh-CN" altLang="en-US" dirty="0">
                <a:ea typeface="宋体" panose="02010600030101010101" pitchFamily="2" charset="-122"/>
              </a:rPr>
              <a:t>开始时间，那么：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i="1" dirty="0">
                <a:ea typeface="宋体" panose="02010600030101010101" pitchFamily="2" charset="-122"/>
              </a:rPr>
              <a:t>l(</a:t>
            </a:r>
            <a:r>
              <a:rPr lang="en-US" altLang="en-US" i="1" dirty="0" err="1">
                <a:ea typeface="宋体" panose="02010600030101010101" pitchFamily="2" charset="-122"/>
              </a:rPr>
              <a:t>i</a:t>
            </a:r>
            <a:r>
              <a:rPr lang="en-US" altLang="en-US" i="1" dirty="0">
                <a:ea typeface="宋体" panose="02010600030101010101" pitchFamily="2" charset="-122"/>
              </a:rPr>
              <a:t>)-e(</a:t>
            </a:r>
            <a:r>
              <a:rPr lang="en-US" altLang="en-US" i="1" dirty="0" err="1">
                <a:ea typeface="宋体" panose="02010600030101010101" pitchFamily="2" charset="-122"/>
              </a:rPr>
              <a:t>i</a:t>
            </a:r>
            <a:r>
              <a:rPr lang="en-US" altLang="en-US" i="1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表示活动</a:t>
            </a:r>
            <a:r>
              <a:rPr lang="en-US" altLang="en-US" dirty="0" err="1">
                <a:ea typeface="宋体" panose="02010600030101010101" pitchFamily="2" charset="-122"/>
              </a:rPr>
              <a:t>ai</a:t>
            </a:r>
            <a:r>
              <a:rPr lang="zh-CN" altLang="en-US" dirty="0">
                <a:ea typeface="宋体" panose="02010600030101010101" pitchFamily="2" charset="-122"/>
              </a:rPr>
              <a:t>的时间余量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允许的延时，</a:t>
            </a:r>
            <a:r>
              <a:rPr lang="zh-CN" altLang="en-US" b="1" dirty="0">
                <a:ea typeface="宋体" panose="02010600030101010101" pitchFamily="2" charset="-122"/>
              </a:rPr>
              <a:t>若</a:t>
            </a:r>
            <a:r>
              <a:rPr lang="en-US" altLang="en-US" b="1" i="1" dirty="0">
                <a:solidFill>
                  <a:srgbClr val="7030A0"/>
                </a:solidFill>
                <a:ea typeface="宋体" panose="02010600030101010101" pitchFamily="2" charset="-122"/>
              </a:rPr>
              <a:t>l(</a:t>
            </a:r>
            <a:r>
              <a:rPr lang="en-US" altLang="en-US" b="1" i="1" dirty="0" err="1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7030A0"/>
                </a:solidFill>
                <a:ea typeface="宋体" panose="02010600030101010101" pitchFamily="2" charset="-122"/>
              </a:rPr>
              <a:t>)-e(</a:t>
            </a:r>
            <a:r>
              <a:rPr lang="en-US" altLang="en-US" b="1" i="1" dirty="0" err="1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7030A0"/>
                </a:solidFill>
                <a:ea typeface="宋体" panose="02010600030101010101" pitchFamily="2" charset="-122"/>
              </a:rPr>
              <a:t>)=0</a:t>
            </a:r>
            <a:r>
              <a:rPr lang="zh-CN" altLang="en-US" b="1" dirty="0">
                <a:ea typeface="宋体" panose="02010600030101010101" pitchFamily="2" charset="-122"/>
              </a:rPr>
              <a:t>表示活动</a:t>
            </a:r>
            <a:r>
              <a:rPr lang="en-US" altLang="en-US" b="1" dirty="0" err="1">
                <a:ea typeface="宋体" panose="02010600030101010101" pitchFamily="2" charset="-122"/>
              </a:rPr>
              <a:t>ai</a:t>
            </a:r>
            <a:r>
              <a:rPr lang="zh-CN" altLang="en-US" b="1" dirty="0">
                <a:ea typeface="宋体" panose="02010600030101010101" pitchFamily="2" charset="-122"/>
              </a:rPr>
              <a:t>是关键活动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7F2F89E-A297-482D-82D2-E00FD331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660" y="4752383"/>
            <a:ext cx="59224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93B517-5AF3-E695-AEDE-62BE0650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8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57200" y="3914214"/>
            <a:ext cx="8568952" cy="752582"/>
            <a:chOff x="0" y="0"/>
            <a:chExt cx="5569" cy="631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0" y="0"/>
              <a:ext cx="5051" cy="631"/>
              <a:chOff x="0" y="0"/>
              <a:chExt cx="5051" cy="631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36" y="0"/>
                <a:ext cx="225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    j=0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，表示</a:t>
                </a: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0" lang="en-US" altLang="en-US" sz="2800" b="1" i="0" u="none" strike="noStrike" kern="1200" cap="none" spc="0" normalizeH="0" baseline="-18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j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是起点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31" y="336"/>
                <a:ext cx="43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Max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{</a:t>
                </a: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ve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)+</a:t>
                </a: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dut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(&lt;</a:t>
                </a: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j&gt;)| &lt;v</a:t>
                </a:r>
                <a:r>
                  <a:rPr kumimoji="0" lang="en-US" altLang="en-US" sz="2800" b="1" i="0" u="none" strike="noStrike" kern="1200" cap="none" spc="0" normalizeH="0" baseline="-18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i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, </a:t>
                </a: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0" lang="en-US" altLang="en-US" sz="2800" b="1" i="0" u="none" strike="noStrike" kern="1200" cap="none" spc="0" normalizeH="0" baseline="-18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j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&gt;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是网中的弧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}</a:t>
                </a:r>
              </a:p>
            </p:txBody>
          </p:sp>
          <p:sp>
            <p:nvSpPr>
              <p:cNvPr id="15" name="AutoShape 14"/>
              <p:cNvSpPr>
                <a:spLocks/>
              </p:cNvSpPr>
              <p:nvPr/>
            </p:nvSpPr>
            <p:spPr bwMode="auto">
              <a:xfrm>
                <a:off x="635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0" y="216"/>
                <a:ext cx="63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ve</a:t>
                </a:r>
                <a:r>
                  <a:rPr kumimoji="0" lang="en-US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(j)=</a:t>
                </a:r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184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8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2)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计算：</a:t>
            </a:r>
            <a:r>
              <a:rPr lang="zh-CN" altLang="en-US" b="1" dirty="0">
                <a:solidFill>
                  <a:srgbClr val="0000CC"/>
                </a:solidFill>
              </a:rPr>
              <a:t>事件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顶点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vj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最早</a:t>
            </a:r>
            <a:r>
              <a:rPr lang="zh-CN" altLang="en-US" dirty="0"/>
              <a:t>发生时间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起点</a:t>
            </a:r>
            <a:r>
              <a:rPr lang="zh-CN" altLang="en-US" dirty="0"/>
              <a:t>事件的最早发生时间设为</a:t>
            </a:r>
            <a:r>
              <a:rPr lang="en-US" altLang="en-US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除起点外，只有进入顶点</a:t>
            </a:r>
            <a:r>
              <a:rPr lang="en-US" altLang="en-US" dirty="0" err="1"/>
              <a:t>vj</a:t>
            </a:r>
            <a:r>
              <a:rPr lang="zh-CN" altLang="en-US" dirty="0"/>
              <a:t>的所有弧所代表的活动全部结束后，</a:t>
            </a:r>
            <a:r>
              <a:rPr lang="zh-CN" altLang="en-US" b="1" dirty="0">
                <a:solidFill>
                  <a:srgbClr val="0000CC"/>
                </a:solidFill>
              </a:rPr>
              <a:t>事件</a:t>
            </a:r>
            <a:r>
              <a:rPr lang="en-US" altLang="en-US" b="1" dirty="0" err="1">
                <a:solidFill>
                  <a:srgbClr val="0000CC"/>
                </a:solidFill>
              </a:rPr>
              <a:t>vj</a:t>
            </a:r>
            <a:r>
              <a:rPr lang="zh-CN" altLang="en-US" dirty="0"/>
              <a:t>才能发生，即：只有</a:t>
            </a:r>
            <a:r>
              <a:rPr lang="en-US" altLang="en-US" b="1" dirty="0" err="1">
                <a:solidFill>
                  <a:srgbClr val="0000CC"/>
                </a:solidFill>
              </a:rPr>
              <a:t>vj</a:t>
            </a:r>
            <a:r>
              <a:rPr lang="zh-CN" altLang="en-US" b="1" dirty="0">
                <a:solidFill>
                  <a:srgbClr val="0000CC"/>
                </a:solidFill>
              </a:rPr>
              <a:t>的所有前驱事件</a:t>
            </a:r>
            <a:r>
              <a:rPr lang="en-US" altLang="en-US" b="1" dirty="0">
                <a:solidFill>
                  <a:srgbClr val="0000CC"/>
                </a:solidFill>
              </a:rPr>
              <a:t>vi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最早发生时间</a:t>
            </a:r>
            <a:r>
              <a:rPr lang="en-US" altLang="en-US" b="1" dirty="0" err="1">
                <a:solidFill>
                  <a:srgbClr val="C00000"/>
                </a:solidFill>
              </a:rPr>
              <a:t>ve</a:t>
            </a:r>
            <a:r>
              <a:rPr lang="en-US" altLang="en-US" b="1" dirty="0">
                <a:solidFill>
                  <a:srgbClr val="C00000"/>
                </a:solidFill>
              </a:rPr>
              <a:t>(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计算出来后，才能计算</a:t>
            </a:r>
            <a:r>
              <a:rPr lang="en-US" altLang="en-US" dirty="0" err="1"/>
              <a:t>ve</a:t>
            </a:r>
            <a:r>
              <a:rPr lang="en-US" altLang="en-US" dirty="0"/>
              <a:t>(j)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方法：</a:t>
            </a:r>
            <a:r>
              <a:rPr lang="zh-CN" altLang="en-US" b="1" dirty="0">
                <a:solidFill>
                  <a:srgbClr val="CC6600"/>
                </a:solidFill>
              </a:rPr>
              <a:t>对所有事件</a:t>
            </a:r>
            <a:r>
              <a:rPr lang="en-US" altLang="zh-CN" b="1" dirty="0">
                <a:solidFill>
                  <a:srgbClr val="CC6600"/>
                </a:solidFill>
              </a:rPr>
              <a:t>(</a:t>
            </a:r>
            <a:r>
              <a:rPr lang="zh-CN" altLang="en-US" b="1" dirty="0">
                <a:solidFill>
                  <a:srgbClr val="CC6600"/>
                </a:solidFill>
              </a:rPr>
              <a:t>顶点</a:t>
            </a:r>
            <a:r>
              <a:rPr lang="en-US" altLang="zh-CN" b="1" dirty="0">
                <a:solidFill>
                  <a:srgbClr val="CC6600"/>
                </a:solidFill>
              </a:rPr>
              <a:t>)</a:t>
            </a:r>
            <a:r>
              <a:rPr lang="zh-CN" altLang="en-US" b="1" dirty="0">
                <a:solidFill>
                  <a:srgbClr val="CC6600"/>
                </a:solidFill>
              </a:rPr>
              <a:t>进行拓扑排序</a:t>
            </a:r>
            <a:r>
              <a:rPr lang="zh-CN" altLang="en-US" dirty="0"/>
              <a:t>，然后按拓扑顺序，依次计算每个事件的最早发生时间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717317" y="2807688"/>
            <a:ext cx="2489964" cy="1413917"/>
            <a:chOff x="5635092" y="4721303"/>
            <a:chExt cx="2489964" cy="1413917"/>
          </a:xfrm>
        </p:grpSpPr>
        <p:sp>
          <p:nvSpPr>
            <p:cNvPr id="17" name="Oval 1028"/>
            <p:cNvSpPr>
              <a:spLocks noChangeArrowheads="1"/>
            </p:cNvSpPr>
            <p:nvPr/>
          </p:nvSpPr>
          <p:spPr bwMode="auto">
            <a:xfrm>
              <a:off x="5635092" y="5086018"/>
              <a:ext cx="371762" cy="296562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 err="1">
                  <a:solidFill>
                    <a:srgbClr val="C00000"/>
                  </a:solidFill>
                  <a:latin typeface="Calibri"/>
                  <a:ea typeface="宋体" panose="02010600030101010101" pitchFamily="2" charset="-122"/>
                </a:rPr>
                <a:t>i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Oval 1028"/>
            <p:cNvSpPr>
              <a:spLocks noChangeArrowheads="1"/>
            </p:cNvSpPr>
            <p:nvPr/>
          </p:nvSpPr>
          <p:spPr bwMode="auto">
            <a:xfrm>
              <a:off x="6961626" y="5123244"/>
              <a:ext cx="371762" cy="416010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srgbClr val="C00000"/>
                  </a:solidFill>
                  <a:latin typeface="Calibri"/>
                  <a:ea typeface="宋体" panose="02010600030101010101" pitchFamily="2" charset="-122"/>
                </a:rPr>
                <a:t>j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Line 1044"/>
            <p:cNvSpPr>
              <a:spLocks noChangeShapeType="1"/>
            </p:cNvSpPr>
            <p:nvPr/>
          </p:nvSpPr>
          <p:spPr bwMode="auto">
            <a:xfrm>
              <a:off x="6006854" y="5197485"/>
              <a:ext cx="954772" cy="80771"/>
            </a:xfrm>
            <a:prstGeom prst="line">
              <a:avLst/>
            </a:prstGeom>
            <a:noFill/>
            <a:ln w="635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1028"/>
            <p:cNvSpPr>
              <a:spLocks noChangeArrowheads="1"/>
            </p:cNvSpPr>
            <p:nvPr/>
          </p:nvSpPr>
          <p:spPr bwMode="auto">
            <a:xfrm>
              <a:off x="5635092" y="5539254"/>
              <a:ext cx="371762" cy="296562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 err="1">
                  <a:solidFill>
                    <a:srgbClr val="C00000"/>
                  </a:solidFill>
                  <a:latin typeface="Calibri"/>
                  <a:ea typeface="宋体" panose="02010600030101010101" pitchFamily="2" charset="-122"/>
                </a:rPr>
                <a:t>i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Line 1044"/>
            <p:cNvSpPr>
              <a:spLocks noChangeShapeType="1"/>
            </p:cNvSpPr>
            <p:nvPr/>
          </p:nvSpPr>
          <p:spPr bwMode="auto">
            <a:xfrm flipV="1">
              <a:off x="6006854" y="5352497"/>
              <a:ext cx="954772" cy="301383"/>
            </a:xfrm>
            <a:prstGeom prst="line">
              <a:avLst/>
            </a:prstGeom>
            <a:noFill/>
            <a:ln w="635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39017" y="4721303"/>
              <a:ext cx="750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ve</a:t>
              </a:r>
              <a:r>
                <a:rPr lang="en-US" altLang="zh-CN" sz="2400" b="1" dirty="0"/>
                <a:t>(</a:t>
              </a:r>
              <a:r>
                <a:rPr lang="en-US" altLang="zh-CN" sz="2400" b="1" dirty="0" err="1"/>
                <a:t>i</a:t>
              </a:r>
              <a:r>
                <a:rPr lang="en-US" altLang="zh-CN" sz="2400" b="1" dirty="0"/>
                <a:t>)</a:t>
              </a:r>
              <a:endParaRPr lang="zh-CN" altLang="en-US" sz="20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9149" y="5673555"/>
              <a:ext cx="750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ve</a:t>
              </a:r>
              <a:r>
                <a:rPr lang="en-US" altLang="zh-CN" sz="2400" b="1" dirty="0"/>
                <a:t>(</a:t>
              </a:r>
              <a:r>
                <a:rPr lang="en-US" altLang="zh-CN" sz="2400" b="1" dirty="0" err="1"/>
                <a:t>i</a:t>
              </a:r>
              <a:r>
                <a:rPr lang="en-US" altLang="zh-CN" sz="2400" b="1" dirty="0"/>
                <a:t>)</a:t>
              </a:r>
              <a:endParaRPr lang="zh-CN" altLang="en-US" sz="20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63501" y="5022480"/>
              <a:ext cx="761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ve</a:t>
              </a:r>
              <a:r>
                <a:rPr lang="en-US" altLang="zh-CN" sz="2400" b="1" dirty="0"/>
                <a:t>(j)</a:t>
              </a:r>
              <a:endParaRPr lang="zh-CN" altLang="en-US" sz="2000" b="1" dirty="0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E918A-D5AD-BC8F-5E32-2C1EB11D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计算：</a:t>
            </a:r>
            <a:r>
              <a:rPr lang="zh-CN" altLang="en-US" b="1" dirty="0">
                <a:solidFill>
                  <a:srgbClr val="0000CC"/>
                </a:solidFill>
              </a:rPr>
              <a:t>事件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顶点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vj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最晚</a:t>
            </a:r>
            <a:r>
              <a:rPr lang="zh-CN" altLang="en-US" dirty="0"/>
              <a:t>发生时间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含义：只有</a:t>
            </a:r>
            <a:r>
              <a:rPr lang="en-US" altLang="en-US" b="1" dirty="0" err="1">
                <a:solidFill>
                  <a:srgbClr val="0000CC"/>
                </a:solidFill>
              </a:rPr>
              <a:t>vj</a:t>
            </a:r>
            <a:r>
              <a:rPr lang="zh-CN" altLang="en-US" b="1" dirty="0">
                <a:solidFill>
                  <a:srgbClr val="0000CC"/>
                </a:solidFill>
              </a:rPr>
              <a:t>的所有后继事件</a:t>
            </a:r>
            <a:r>
              <a:rPr lang="en-US" altLang="en-US" b="1" dirty="0" err="1">
                <a:solidFill>
                  <a:srgbClr val="0000CC"/>
                </a:solidFill>
              </a:rPr>
              <a:t>vk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最迟发生时间</a:t>
            </a:r>
            <a:r>
              <a:rPr lang="en-US" altLang="en-US" dirty="0" err="1"/>
              <a:t>vl</a:t>
            </a:r>
            <a:r>
              <a:rPr lang="en-US" altLang="en-US" dirty="0"/>
              <a:t>(k)</a:t>
            </a:r>
            <a:r>
              <a:rPr lang="zh-CN" altLang="en-US" dirty="0"/>
              <a:t>计算出来后，才能计算</a:t>
            </a:r>
            <a:r>
              <a:rPr lang="en-US" altLang="en-US" dirty="0" err="1"/>
              <a:t>vl</a:t>
            </a:r>
            <a:r>
              <a:rPr lang="en-US" altLang="en-US" dirty="0"/>
              <a:t>(j)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</a:t>
            </a:r>
            <a:r>
              <a:rPr lang="zh-CN" altLang="en-US" b="1" dirty="0">
                <a:solidFill>
                  <a:srgbClr val="C00000"/>
                </a:solidFill>
              </a:rPr>
              <a:t>按拓扑排序的逆序</a:t>
            </a:r>
            <a:r>
              <a:rPr lang="zh-CN" altLang="en-US" dirty="0"/>
              <a:t>，依次计算每个事件的最晚发生时间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33264" y="3532039"/>
            <a:ext cx="8712968" cy="1001712"/>
            <a:chOff x="0" y="0"/>
            <a:chExt cx="5664" cy="63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36" y="0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ve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(n-1)    j=n-1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，表示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是终点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31" y="336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Min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{</a:t>
              </a:r>
              <a:r>
                <a:rPr kumimoji="0" lang="en-US" altLang="en-US" sz="28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vl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(k)-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dut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(&lt;j, k&gt;)|&lt;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 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&gt;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是网中的弧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}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635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216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vl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(j)=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279" y="240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8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3)</a:t>
              </a:r>
            </a:p>
          </p:txBody>
        </p:sp>
      </p:grpSp>
      <p:sp>
        <p:nvSpPr>
          <p:cNvPr id="12" name="Oval 1028"/>
          <p:cNvSpPr>
            <a:spLocks noChangeArrowheads="1"/>
          </p:cNvSpPr>
          <p:nvPr/>
        </p:nvSpPr>
        <p:spPr bwMode="auto">
          <a:xfrm>
            <a:off x="6212219" y="2246250"/>
            <a:ext cx="272158" cy="453236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alibri"/>
                <a:ea typeface="宋体" panose="02010600030101010101" pitchFamily="2" charset="-122"/>
              </a:rPr>
              <a:t>j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Oval 1028"/>
          <p:cNvSpPr>
            <a:spLocks noChangeArrowheads="1"/>
          </p:cNvSpPr>
          <p:nvPr/>
        </p:nvSpPr>
        <p:spPr bwMode="auto">
          <a:xfrm>
            <a:off x="7538753" y="2283476"/>
            <a:ext cx="371762" cy="41601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noProof="0" dirty="0">
                <a:solidFill>
                  <a:srgbClr val="C00000"/>
                </a:solidFill>
                <a:latin typeface="Calibri"/>
                <a:ea typeface="宋体" panose="02010600030101010101" pitchFamily="2" charset="-122"/>
              </a:rPr>
              <a:t>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Line 1044"/>
          <p:cNvSpPr>
            <a:spLocks noChangeShapeType="1"/>
          </p:cNvSpPr>
          <p:nvPr/>
        </p:nvSpPr>
        <p:spPr bwMode="auto">
          <a:xfrm>
            <a:off x="6583981" y="2357717"/>
            <a:ext cx="954772" cy="80771"/>
          </a:xfrm>
          <a:prstGeom prst="line">
            <a:avLst/>
          </a:prstGeom>
          <a:noFill/>
          <a:ln w="635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028"/>
          <p:cNvSpPr>
            <a:spLocks noChangeArrowheads="1"/>
          </p:cNvSpPr>
          <p:nvPr/>
        </p:nvSpPr>
        <p:spPr bwMode="auto">
          <a:xfrm>
            <a:off x="7447817" y="3068397"/>
            <a:ext cx="371762" cy="296562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alibri"/>
                <a:ea typeface="宋体" panose="02010600030101010101" pitchFamily="2" charset="-122"/>
              </a:rPr>
              <a:t>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Line 1044"/>
          <p:cNvSpPr>
            <a:spLocks noChangeShapeType="1"/>
          </p:cNvSpPr>
          <p:nvPr/>
        </p:nvSpPr>
        <p:spPr bwMode="auto">
          <a:xfrm>
            <a:off x="6614093" y="2572789"/>
            <a:ext cx="924660" cy="417672"/>
          </a:xfrm>
          <a:prstGeom prst="line">
            <a:avLst/>
          </a:prstGeom>
          <a:noFill/>
          <a:ln w="63500" cap="sq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16144" y="1881535"/>
            <a:ext cx="68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vl</a:t>
            </a:r>
            <a:r>
              <a:rPr lang="en-US" altLang="zh-CN" sz="2400" b="1" dirty="0"/>
              <a:t>(j)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940628" y="218271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vl</a:t>
            </a:r>
            <a:r>
              <a:rPr lang="en-US" altLang="zh-CN" sz="2400" b="1" dirty="0"/>
              <a:t>(k)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887897" y="318799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vl</a:t>
            </a:r>
            <a:r>
              <a:rPr lang="en-US" altLang="zh-CN" sz="2400" b="1" dirty="0"/>
              <a:t>(k)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997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r>
              <a:rPr lang="en-US" altLang="zh-CN" dirty="0"/>
              <a:t>-</a:t>
            </a:r>
            <a:r>
              <a:rPr lang="zh-CN" altLang="en-US" dirty="0"/>
              <a:t>识别关键路径</a:t>
            </a:r>
            <a:r>
              <a:rPr lang="en-US" altLang="zh-CN" dirty="0" err="1"/>
              <a:t>CriticalPath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960" y="692695"/>
            <a:ext cx="8686800" cy="61653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500" dirty="0"/>
              <a:t>利用</a:t>
            </a:r>
            <a:r>
              <a:rPr lang="zh-CN" altLang="en-US" sz="3500" dirty="0">
                <a:solidFill>
                  <a:srgbClr val="C00000"/>
                </a:solidFill>
              </a:rPr>
              <a:t>拓扑排序</a:t>
            </a:r>
            <a:r>
              <a:rPr lang="zh-CN" altLang="en-US" sz="3500" dirty="0"/>
              <a:t>算法计算图</a:t>
            </a:r>
            <a:r>
              <a:rPr lang="en-US" altLang="zh-CN" sz="3500" dirty="0"/>
              <a:t>g</a:t>
            </a:r>
            <a:r>
              <a:rPr lang="zh-CN" altLang="en-US" sz="3500" dirty="0"/>
              <a:t>的一个拓扑序列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500" dirty="0"/>
              <a:t>从拓扑排序序列的第一个顶点</a:t>
            </a:r>
            <a:r>
              <a:rPr lang="en-US" altLang="zh-CN" sz="3500" dirty="0"/>
              <a:t>(</a:t>
            </a:r>
            <a:r>
              <a:rPr lang="zh-CN" altLang="en-US" sz="3500" dirty="0"/>
              <a:t>起点</a:t>
            </a:r>
            <a:r>
              <a:rPr lang="en-US" altLang="zh-CN" sz="3500" dirty="0"/>
              <a:t>)</a:t>
            </a:r>
            <a:r>
              <a:rPr lang="zh-CN" altLang="en-US" sz="3500" dirty="0"/>
              <a:t>开始，按拓扑顺序按公式</a:t>
            </a:r>
            <a:r>
              <a:rPr lang="en-US" altLang="zh-CN" sz="3500" dirty="0"/>
              <a:t>(2)</a:t>
            </a:r>
            <a:r>
              <a:rPr lang="zh-CN" altLang="en-US" sz="3500" dirty="0"/>
              <a:t>依次计算每个顶点</a:t>
            </a:r>
            <a:r>
              <a:rPr lang="en-US" altLang="zh-CN" sz="3500" dirty="0"/>
              <a:t>(</a:t>
            </a:r>
            <a:r>
              <a:rPr lang="zh-CN" altLang="en-US" sz="3500" dirty="0"/>
              <a:t>事件</a:t>
            </a:r>
            <a:r>
              <a:rPr lang="en-US" altLang="zh-CN" sz="3500" dirty="0"/>
              <a:t>)</a:t>
            </a:r>
            <a:r>
              <a:rPr lang="zh-CN" altLang="en-US" sz="3500" dirty="0"/>
              <a:t>的最早发生时间</a:t>
            </a:r>
            <a:r>
              <a:rPr lang="en-US" altLang="zh-CN" sz="3500" dirty="0" err="1"/>
              <a:t>ve</a:t>
            </a:r>
            <a:r>
              <a:rPr lang="en-US" altLang="zh-CN" sz="3500" dirty="0"/>
              <a:t>(</a:t>
            </a:r>
            <a:r>
              <a:rPr lang="en-US" altLang="zh-CN" sz="3500" dirty="0" err="1"/>
              <a:t>i</a:t>
            </a:r>
            <a:r>
              <a:rPr lang="en-US" altLang="zh-CN" sz="35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/>
              <a:t>Status </a:t>
            </a:r>
            <a:r>
              <a:rPr lang="en-US" altLang="zh-CN" sz="3300" dirty="0" err="1"/>
              <a:t>TopologicalOrder</a:t>
            </a:r>
            <a:r>
              <a:rPr lang="en-US" altLang="zh-CN" sz="3300" dirty="0"/>
              <a:t>(</a:t>
            </a:r>
            <a:r>
              <a:rPr lang="en-US" altLang="zh-CN" sz="3300" dirty="0" err="1">
                <a:solidFill>
                  <a:srgbClr val="0000CC"/>
                </a:solidFill>
              </a:rPr>
              <a:t>AGraph</a:t>
            </a:r>
            <a:r>
              <a:rPr lang="en-US" altLang="zh-CN" sz="3300" dirty="0"/>
              <a:t> *g, </a:t>
            </a:r>
            <a:r>
              <a:rPr lang="en-US" altLang="zh-CN" sz="3300" dirty="0">
                <a:solidFill>
                  <a:srgbClr val="0000CC"/>
                </a:solidFill>
              </a:rPr>
              <a:t>Stack</a:t>
            </a:r>
            <a:r>
              <a:rPr lang="en-US" altLang="zh-CN" sz="3300" dirty="0"/>
              <a:t> &amp;T, </a:t>
            </a:r>
            <a:r>
              <a:rPr lang="en-US" altLang="zh-CN" sz="3300" dirty="0">
                <a:solidFill>
                  <a:srgbClr val="0000CC"/>
                </a:solidFill>
              </a:rPr>
              <a:t>int</a:t>
            </a:r>
            <a:r>
              <a:rPr lang="en-US" altLang="zh-CN" sz="3300" dirty="0"/>
              <a:t> </a:t>
            </a:r>
            <a:r>
              <a:rPr lang="en-US" altLang="zh-CN" sz="3300" dirty="0" err="1">
                <a:solidFill>
                  <a:srgbClr val="00B050"/>
                </a:solidFill>
              </a:rPr>
              <a:t>ve</a:t>
            </a:r>
            <a:r>
              <a:rPr lang="en-US" altLang="zh-CN" sz="3300" dirty="0">
                <a:solidFill>
                  <a:srgbClr val="0000CC"/>
                </a:solidFill>
              </a:rPr>
              <a:t>[]</a:t>
            </a:r>
            <a:r>
              <a:rPr lang="en-US" altLang="zh-CN" sz="33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/>
              <a:t>有向网</a:t>
            </a:r>
            <a:r>
              <a:rPr lang="en-US" altLang="zh-CN" sz="2900" dirty="0"/>
              <a:t>g</a:t>
            </a:r>
            <a:r>
              <a:rPr lang="zh-CN" altLang="en-US" sz="2900" dirty="0"/>
              <a:t>采用邻接表存储结构，若</a:t>
            </a:r>
            <a:r>
              <a:rPr lang="en-US" altLang="zh-CN" sz="2900" dirty="0"/>
              <a:t>g</a:t>
            </a:r>
            <a:r>
              <a:rPr lang="zh-CN" altLang="en-US" sz="2900" dirty="0"/>
              <a:t>无回路，则</a:t>
            </a:r>
            <a:r>
              <a:rPr lang="zh-CN" altLang="en-US" sz="2900" dirty="0">
                <a:solidFill>
                  <a:srgbClr val="C00000"/>
                </a:solidFill>
              </a:rPr>
              <a:t>用栈</a:t>
            </a:r>
            <a:r>
              <a:rPr lang="en-US" altLang="zh-CN" sz="2900" dirty="0">
                <a:solidFill>
                  <a:srgbClr val="C00000"/>
                </a:solidFill>
              </a:rPr>
              <a:t>T(</a:t>
            </a:r>
            <a:r>
              <a:rPr lang="zh-CN" altLang="en-US" sz="2900" dirty="0">
                <a:solidFill>
                  <a:srgbClr val="C00000"/>
                </a:solidFill>
              </a:rPr>
              <a:t>即：</a:t>
            </a:r>
            <a:r>
              <a:rPr lang="en-US" altLang="zh-CN" sz="2900" dirty="0">
                <a:solidFill>
                  <a:srgbClr val="C00000"/>
                </a:solidFill>
              </a:rPr>
              <a:t>char </a:t>
            </a:r>
            <a:r>
              <a:rPr lang="en-US" altLang="zh-CN" sz="2900" dirty="0" err="1">
                <a:solidFill>
                  <a:srgbClr val="C00000"/>
                </a:solidFill>
              </a:rPr>
              <a:t>orderedV</a:t>
            </a:r>
            <a:r>
              <a:rPr lang="en-US" altLang="zh-CN" sz="2900" dirty="0">
                <a:solidFill>
                  <a:srgbClr val="C00000"/>
                </a:solidFill>
              </a:rPr>
              <a:t>[MAX_VERTEX_NUM])</a:t>
            </a:r>
            <a:r>
              <a:rPr lang="zh-CN" altLang="en-US" sz="2900" dirty="0">
                <a:solidFill>
                  <a:srgbClr val="C00000"/>
                </a:solidFill>
              </a:rPr>
              <a:t>返回</a:t>
            </a:r>
            <a:r>
              <a:rPr lang="en-US" altLang="zh-CN" sz="2900" dirty="0">
                <a:solidFill>
                  <a:srgbClr val="C00000"/>
                </a:solidFill>
              </a:rPr>
              <a:t>g</a:t>
            </a:r>
            <a:r>
              <a:rPr lang="zh-CN" altLang="en-US" sz="2900" dirty="0">
                <a:solidFill>
                  <a:srgbClr val="C00000"/>
                </a:solidFill>
              </a:rPr>
              <a:t>的一个拓扑序列</a:t>
            </a:r>
            <a:r>
              <a:rPr lang="zh-CN" altLang="en-US" sz="2900" dirty="0"/>
              <a:t>，</a:t>
            </a:r>
            <a:r>
              <a:rPr lang="en-US" altLang="zh-CN" sz="2900" dirty="0" err="1">
                <a:solidFill>
                  <a:srgbClr val="00B050"/>
                </a:solidFill>
              </a:rPr>
              <a:t>ve</a:t>
            </a:r>
            <a:r>
              <a:rPr lang="zh-CN" altLang="en-US" sz="2900" dirty="0"/>
              <a:t>中保存各顶点事件的最早发生时间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500" dirty="0"/>
              <a:t>按</a:t>
            </a:r>
            <a:r>
              <a:rPr lang="zh-CN" altLang="en-US" sz="3500" dirty="0">
                <a:solidFill>
                  <a:srgbClr val="C00000"/>
                </a:solidFill>
              </a:rPr>
              <a:t>拓扑顺序的逆序</a:t>
            </a:r>
            <a:r>
              <a:rPr lang="zh-CN" altLang="en-US" sz="3500" dirty="0"/>
              <a:t>，从最后一个顶点</a:t>
            </a:r>
            <a:r>
              <a:rPr lang="en-US" altLang="zh-CN" sz="3500" dirty="0"/>
              <a:t>(</a:t>
            </a:r>
            <a:r>
              <a:rPr lang="zh-CN" altLang="en-US" sz="3500" dirty="0"/>
              <a:t>汇点</a:t>
            </a:r>
            <a:r>
              <a:rPr lang="en-US" altLang="zh-CN" sz="3500" dirty="0"/>
              <a:t>)</a:t>
            </a:r>
            <a:r>
              <a:rPr lang="zh-CN" altLang="en-US" sz="3500" dirty="0"/>
              <a:t>开始，按公式</a:t>
            </a:r>
            <a:r>
              <a:rPr lang="en-US" altLang="zh-CN" sz="3500" dirty="0"/>
              <a:t>(3)</a:t>
            </a:r>
            <a:r>
              <a:rPr lang="zh-CN" altLang="en-US" sz="3500" dirty="0"/>
              <a:t>依次计算每个事件的最迟发生时间</a:t>
            </a:r>
            <a:r>
              <a:rPr lang="en-US" altLang="zh-CN" sz="3500" b="1" dirty="0" err="1">
                <a:solidFill>
                  <a:srgbClr val="00B050"/>
                </a:solidFill>
              </a:rPr>
              <a:t>vl</a:t>
            </a:r>
            <a:r>
              <a:rPr lang="en-US" altLang="zh-CN" sz="3500" b="1" dirty="0">
                <a:solidFill>
                  <a:srgbClr val="00B050"/>
                </a:solidFill>
              </a:rPr>
              <a:t>(</a:t>
            </a:r>
            <a:r>
              <a:rPr lang="en-US" altLang="zh-CN" sz="3500" b="1" dirty="0" err="1">
                <a:solidFill>
                  <a:srgbClr val="00B050"/>
                </a:solidFill>
              </a:rPr>
              <a:t>i</a:t>
            </a:r>
            <a:r>
              <a:rPr lang="en-US" altLang="zh-CN" sz="35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500" dirty="0"/>
              <a:t>按公式</a:t>
            </a:r>
            <a:r>
              <a:rPr lang="en-US" altLang="zh-CN" sz="3500" dirty="0"/>
              <a:t>(1)</a:t>
            </a:r>
            <a:r>
              <a:rPr lang="zh-CN" altLang="en-US" sz="3500" dirty="0"/>
              <a:t> 计算</a:t>
            </a:r>
            <a:r>
              <a:rPr lang="en-US" altLang="zh-CN" sz="3500" dirty="0">
                <a:solidFill>
                  <a:srgbClr val="00B050"/>
                </a:solidFill>
              </a:rPr>
              <a:t>e(</a:t>
            </a:r>
            <a:r>
              <a:rPr lang="en-US" altLang="zh-CN" sz="3500" dirty="0" err="1">
                <a:solidFill>
                  <a:srgbClr val="00B050"/>
                </a:solidFill>
              </a:rPr>
              <a:t>i</a:t>
            </a:r>
            <a:r>
              <a:rPr lang="en-US" altLang="zh-CN" sz="3500" dirty="0">
                <a:solidFill>
                  <a:srgbClr val="00B050"/>
                </a:solidFill>
              </a:rPr>
              <a:t>)</a:t>
            </a:r>
            <a:r>
              <a:rPr lang="en-US" altLang="zh-CN" sz="3500" dirty="0"/>
              <a:t>,</a:t>
            </a:r>
            <a:r>
              <a:rPr lang="en-US" altLang="zh-CN" sz="3500" dirty="0">
                <a:solidFill>
                  <a:srgbClr val="00B050"/>
                </a:solidFill>
              </a:rPr>
              <a:t>l(</a:t>
            </a:r>
            <a:r>
              <a:rPr lang="en-US" altLang="zh-CN" sz="3500" dirty="0" err="1">
                <a:solidFill>
                  <a:srgbClr val="00B050"/>
                </a:solidFill>
              </a:rPr>
              <a:t>i</a:t>
            </a:r>
            <a:r>
              <a:rPr lang="en-US" altLang="zh-CN" sz="3500" dirty="0">
                <a:solidFill>
                  <a:srgbClr val="00B050"/>
                </a:solidFill>
              </a:rPr>
              <a:t>)</a:t>
            </a:r>
            <a:r>
              <a:rPr lang="zh-CN" altLang="en-US" sz="3500" dirty="0"/>
              <a:t>，找到</a:t>
            </a:r>
            <a:r>
              <a:rPr lang="en-US" altLang="zh-CN" sz="3500" dirty="0"/>
              <a:t>l(</a:t>
            </a:r>
            <a:r>
              <a:rPr lang="en-US" altLang="zh-CN" sz="3500" dirty="0" err="1"/>
              <a:t>i</a:t>
            </a:r>
            <a:r>
              <a:rPr lang="en-US" altLang="zh-CN" sz="3500" dirty="0"/>
              <a:t>)-e(</a:t>
            </a:r>
            <a:r>
              <a:rPr lang="en-US" altLang="zh-CN" sz="3500" dirty="0" err="1"/>
              <a:t>i</a:t>
            </a:r>
            <a:r>
              <a:rPr lang="en-US" altLang="zh-CN" sz="3500" dirty="0"/>
              <a:t>)=0</a:t>
            </a:r>
            <a:r>
              <a:rPr lang="zh-CN" altLang="en-US" sz="3500" dirty="0"/>
              <a:t>的活动，并输出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-19455" y="2198451"/>
            <a:ext cx="9172980" cy="306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3322152"/>
            <a:ext cx="9153525" cy="374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5126477"/>
            <a:ext cx="9153525" cy="583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8"/>
            <a:ext cx="8229600" cy="5579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算法实现</a:t>
            </a:r>
            <a:r>
              <a:rPr lang="en-US" altLang="zh-CN" dirty="0"/>
              <a:t>-</a:t>
            </a:r>
            <a:r>
              <a:rPr lang="zh-CN" altLang="en-US" dirty="0"/>
              <a:t>识别关键路径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701" y="443170"/>
            <a:ext cx="82296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Status </a:t>
            </a:r>
            <a:r>
              <a:rPr lang="en-US" sz="1900" b="1" dirty="0" err="1"/>
              <a:t>TopologicalOrder</a:t>
            </a:r>
            <a:r>
              <a:rPr lang="en-US" sz="1900" b="1" dirty="0"/>
              <a:t>(</a:t>
            </a:r>
            <a:r>
              <a:rPr lang="en-US" sz="1900" b="1" dirty="0" err="1"/>
              <a:t>AGraph</a:t>
            </a:r>
            <a:r>
              <a:rPr lang="en-US" sz="1900" b="1" dirty="0"/>
              <a:t> *g, char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orderResult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[]</a:t>
            </a:r>
            <a:r>
              <a:rPr lang="en-US" sz="1900" b="1" dirty="0"/>
              <a:t>,int </a:t>
            </a:r>
            <a:r>
              <a:rPr lang="en-US" sz="1900" b="1" dirty="0" err="1">
                <a:solidFill>
                  <a:srgbClr val="0000CC"/>
                </a:solidFill>
              </a:rPr>
              <a:t>ve</a:t>
            </a:r>
            <a:r>
              <a:rPr lang="en-US" sz="1900" b="1" dirty="0">
                <a:solidFill>
                  <a:srgbClr val="0000CC"/>
                </a:solidFill>
              </a:rPr>
              <a:t>[]</a:t>
            </a:r>
            <a:r>
              <a:rPr lang="en-US" sz="1900" b="1" dirty="0"/>
              <a:t>) </a:t>
            </a:r>
            <a:r>
              <a:rPr lang="en-US" altLang="zh-CN" sz="1900" b="1" dirty="0">
                <a:solidFill>
                  <a:srgbClr val="0000CC"/>
                </a:solidFill>
              </a:rPr>
              <a:t>{</a:t>
            </a:r>
            <a:endParaRPr lang="en-US" sz="1900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for(</a:t>
            </a:r>
            <a:r>
              <a:rPr lang="en-US" sz="1900" dirty="0" err="1"/>
              <a:t>i</a:t>
            </a:r>
            <a:r>
              <a:rPr lang="en-US" sz="1900" dirty="0"/>
              <a:t>=0;i&lt;</a:t>
            </a:r>
            <a:r>
              <a:rPr lang="en-US" sz="1900" dirty="0" err="1"/>
              <a:t>MAX_VERTEX_NUM;i</a:t>
            </a:r>
            <a:r>
              <a:rPr lang="en-US" sz="1900" dirty="0"/>
              <a:t>++) indegree[</a:t>
            </a:r>
            <a:r>
              <a:rPr lang="en-US" sz="1900" dirty="0" err="1"/>
              <a:t>i</a:t>
            </a:r>
            <a:r>
              <a:rPr lang="en-US" sz="1900" dirty="0"/>
              <a:t>]=0;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/>
              <a:t>FindIndegree</a:t>
            </a:r>
            <a:r>
              <a:rPr lang="en-US" sz="1900" dirty="0"/>
              <a:t>(</a:t>
            </a:r>
            <a:r>
              <a:rPr lang="en-US" sz="1900" dirty="0" err="1"/>
              <a:t>g,indegree</a:t>
            </a:r>
            <a:r>
              <a:rPr lang="en-US" sz="19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for(</a:t>
            </a:r>
            <a:r>
              <a:rPr lang="en-US" sz="1900" dirty="0" err="1"/>
              <a:t>i</a:t>
            </a:r>
            <a:r>
              <a:rPr lang="en-US" sz="1900" dirty="0"/>
              <a:t>=g-&gt;vexnum-1;i&gt;=0;i--)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if(indegree[</a:t>
            </a:r>
            <a:r>
              <a:rPr lang="en-US" sz="1900" dirty="0" err="1"/>
              <a:t>i</a:t>
            </a:r>
            <a:r>
              <a:rPr lang="en-US" sz="1900" dirty="0"/>
              <a:t>]==0) { //</a:t>
            </a:r>
            <a:r>
              <a:rPr lang="zh-CN" altLang="en-US" sz="1900" dirty="0"/>
              <a:t>入度为</a:t>
            </a:r>
            <a:r>
              <a:rPr lang="en-US" altLang="zh-CN" sz="1900" dirty="0"/>
              <a:t>0</a:t>
            </a:r>
            <a:r>
              <a:rPr lang="zh-CN" altLang="en-US" sz="1900" dirty="0"/>
              <a:t>者进栈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900" dirty="0"/>
              <a:t>            </a:t>
            </a:r>
            <a:r>
              <a:rPr lang="en-US" sz="1900" dirty="0"/>
              <a:t>stack[top]=</a:t>
            </a:r>
            <a:r>
              <a:rPr lang="en-US" sz="1900" dirty="0" err="1"/>
              <a:t>i</a:t>
            </a:r>
            <a:r>
              <a:rPr lang="en-US" sz="1900" dirty="0"/>
              <a:t>; top++;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</a:rPr>
              <a:t>for(</a:t>
            </a:r>
            <a:r>
              <a:rPr lang="en-US" sz="1900" dirty="0" err="1">
                <a:solidFill>
                  <a:srgbClr val="0000CC"/>
                </a:solidFill>
              </a:rPr>
              <a:t>i</a:t>
            </a:r>
            <a:r>
              <a:rPr lang="en-US" sz="1900" dirty="0">
                <a:solidFill>
                  <a:srgbClr val="0000CC"/>
                </a:solidFill>
              </a:rPr>
              <a:t>=0;i&lt;g-&gt;</a:t>
            </a:r>
            <a:r>
              <a:rPr lang="en-US" sz="1900" dirty="0" err="1">
                <a:solidFill>
                  <a:srgbClr val="0000CC"/>
                </a:solidFill>
              </a:rPr>
              <a:t>vexnum;i</a:t>
            </a:r>
            <a:r>
              <a:rPr lang="en-US" sz="1900" dirty="0">
                <a:solidFill>
                  <a:srgbClr val="0000CC"/>
                </a:solidFill>
              </a:rPr>
              <a:t>++) </a:t>
            </a:r>
            <a:r>
              <a:rPr lang="en-US" sz="1900" dirty="0" err="1">
                <a:solidFill>
                  <a:srgbClr val="0000CC"/>
                </a:solidFill>
              </a:rPr>
              <a:t>ve</a:t>
            </a:r>
            <a:r>
              <a:rPr lang="en-US" sz="1900" dirty="0">
                <a:solidFill>
                  <a:srgbClr val="0000CC"/>
                </a:solidFill>
              </a:rPr>
              <a:t>[</a:t>
            </a:r>
            <a:r>
              <a:rPr lang="en-US" sz="1900" dirty="0" err="1">
                <a:solidFill>
                  <a:srgbClr val="0000CC"/>
                </a:solidFill>
              </a:rPr>
              <a:t>i</a:t>
            </a:r>
            <a:r>
              <a:rPr lang="en-US" sz="1900" dirty="0">
                <a:solidFill>
                  <a:srgbClr val="0000CC"/>
                </a:solidFill>
              </a:rPr>
              <a:t>]=0;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count=0; //</a:t>
            </a:r>
            <a:r>
              <a:rPr lang="zh-CN" altLang="en-US" sz="1900" dirty="0"/>
              <a:t>对输出顶点计数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while(top!=0)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top--;</a:t>
            </a:r>
            <a:r>
              <a:rPr lang="en-US" sz="1900" dirty="0" err="1"/>
              <a:t>i</a:t>
            </a:r>
            <a:r>
              <a:rPr lang="en-US" sz="1900" dirty="0"/>
              <a:t>=stack[top];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</a:t>
            </a:r>
            <a:r>
              <a:rPr lang="en-US" sz="1900" dirty="0" err="1">
                <a:solidFill>
                  <a:srgbClr val="CC6600"/>
                </a:solidFill>
              </a:rPr>
              <a:t>orderResult</a:t>
            </a:r>
            <a:r>
              <a:rPr lang="en-US" sz="1900" dirty="0">
                <a:solidFill>
                  <a:srgbClr val="CC6600"/>
                </a:solidFill>
              </a:rPr>
              <a:t>[count]=g-&gt;v[</a:t>
            </a:r>
            <a:r>
              <a:rPr lang="en-US" sz="1900" dirty="0" err="1">
                <a:solidFill>
                  <a:srgbClr val="CC6600"/>
                </a:solidFill>
              </a:rPr>
              <a:t>i</a:t>
            </a:r>
            <a:r>
              <a:rPr lang="en-US" sz="1900" dirty="0">
                <a:solidFill>
                  <a:srgbClr val="CC6600"/>
                </a:solidFill>
              </a:rPr>
              <a:t>].vertex</a:t>
            </a:r>
            <a:r>
              <a:rPr lang="en-US" sz="19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for(p=g-&gt;v[</a:t>
            </a:r>
            <a:r>
              <a:rPr lang="en-US" sz="1900" dirty="0" err="1"/>
              <a:t>i</a:t>
            </a:r>
            <a:r>
              <a:rPr lang="en-US" sz="1900" dirty="0"/>
              <a:t>].</a:t>
            </a:r>
            <a:r>
              <a:rPr lang="en-US" sz="1900" dirty="0" err="1"/>
              <a:t>first;p;p</a:t>
            </a:r>
            <a:r>
              <a:rPr lang="en-US" sz="1900" dirty="0"/>
              <a:t>=p-&gt;next) </a:t>
            </a:r>
            <a:r>
              <a:rPr lang="en-US" sz="1900" b="1" dirty="0">
                <a:solidFill>
                  <a:srgbClr val="00B0F0"/>
                </a:solidFill>
              </a:rPr>
              <a:t>{</a:t>
            </a:r>
            <a:r>
              <a:rPr lang="en-US" sz="1900" dirty="0"/>
              <a:t> //</a:t>
            </a:r>
            <a:r>
              <a:rPr lang="zh-CN" altLang="en-US" sz="1900" dirty="0"/>
              <a:t>弧 </a:t>
            </a:r>
            <a:r>
              <a:rPr lang="en-US" altLang="zh-CN" sz="1900" dirty="0" err="1"/>
              <a:t>i</a:t>
            </a:r>
            <a:r>
              <a:rPr lang="en-US" altLang="zh-CN" sz="1900" dirty="0" err="1">
                <a:sym typeface="Wingdings" panose="05000000000000000000" pitchFamily="2" charset="2"/>
              </a:rPr>
              <a:t>j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j=p-&gt;</a:t>
            </a:r>
            <a:r>
              <a:rPr lang="en-US" sz="1900" dirty="0" err="1"/>
              <a:t>vindex</a:t>
            </a:r>
            <a:r>
              <a:rPr lang="en-US" sz="1900" dirty="0"/>
              <a:t>;// </a:t>
            </a:r>
            <a:r>
              <a:rPr lang="zh-CN" altLang="en-US" sz="1900" dirty="0"/>
              <a:t>对</a:t>
            </a:r>
            <a:r>
              <a:rPr lang="en-US" sz="1900" dirty="0" err="1"/>
              <a:t>i</a:t>
            </a:r>
            <a:r>
              <a:rPr lang="zh-CN" altLang="en-US" sz="1900" dirty="0"/>
              <a:t>号顶点的每个邻接点的入度减</a:t>
            </a:r>
            <a:r>
              <a:rPr lang="en-US" altLang="zh-CN" sz="19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/>
              <a:t>        </a:t>
            </a:r>
            <a:r>
              <a:rPr lang="en-US" sz="1900" dirty="0"/>
              <a:t>if(--indegree[j]==0){//</a:t>
            </a:r>
            <a:r>
              <a:rPr lang="zh-CN" altLang="en-US" sz="1900" dirty="0"/>
              <a:t>若入度减为</a:t>
            </a:r>
            <a:r>
              <a:rPr lang="en-US" altLang="zh-CN" sz="1900" dirty="0"/>
              <a:t>0</a:t>
            </a:r>
            <a:r>
              <a:rPr lang="zh-CN" altLang="en-US" sz="1900" dirty="0"/>
              <a:t>，则入栈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900" dirty="0"/>
              <a:t>            </a:t>
            </a:r>
            <a:r>
              <a:rPr lang="en-US" sz="1900" dirty="0"/>
              <a:t>stack[top]=j; top++;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</a:rPr>
              <a:t>        if(</a:t>
            </a:r>
            <a:r>
              <a:rPr lang="en-US" sz="1900" dirty="0" err="1">
                <a:solidFill>
                  <a:srgbClr val="0000FF"/>
                </a:solidFill>
              </a:rPr>
              <a:t>ve</a:t>
            </a:r>
            <a:r>
              <a:rPr lang="en-US" sz="1900" dirty="0">
                <a:solidFill>
                  <a:srgbClr val="0000FF"/>
                </a:solidFill>
              </a:rPr>
              <a:t>[j]&lt;</a:t>
            </a:r>
            <a:r>
              <a:rPr lang="en-US" sz="1900" dirty="0" err="1">
                <a:solidFill>
                  <a:srgbClr val="0000FF"/>
                </a:solidFill>
              </a:rPr>
              <a:t>ve</a:t>
            </a:r>
            <a:r>
              <a:rPr lang="en-US" sz="1900" dirty="0">
                <a:solidFill>
                  <a:srgbClr val="0000FF"/>
                </a:solidFill>
              </a:rPr>
              <a:t>[</a:t>
            </a:r>
            <a:r>
              <a:rPr lang="en-US" sz="1900" dirty="0" err="1">
                <a:solidFill>
                  <a:srgbClr val="0000FF"/>
                </a:solidFill>
              </a:rPr>
              <a:t>i</a:t>
            </a:r>
            <a:r>
              <a:rPr lang="en-US" sz="1900" dirty="0">
                <a:solidFill>
                  <a:srgbClr val="0000FF"/>
                </a:solidFill>
              </a:rPr>
              <a:t>] + p-&gt;info)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0000FF"/>
                </a:solidFill>
              </a:rPr>
              <a:t>            </a:t>
            </a:r>
            <a:r>
              <a:rPr lang="en-US" sz="1900" dirty="0" err="1">
                <a:solidFill>
                  <a:srgbClr val="0000FF"/>
                </a:solidFill>
              </a:rPr>
              <a:t>ve</a:t>
            </a:r>
            <a:r>
              <a:rPr lang="en-US" sz="1900" dirty="0">
                <a:solidFill>
                  <a:srgbClr val="0000FF"/>
                </a:solidFill>
              </a:rPr>
              <a:t>[j]=</a:t>
            </a:r>
            <a:r>
              <a:rPr lang="en-US" sz="1900" dirty="0" err="1">
                <a:solidFill>
                  <a:srgbClr val="0000FF"/>
                </a:solidFill>
              </a:rPr>
              <a:t>ve</a:t>
            </a:r>
            <a:r>
              <a:rPr lang="en-US" sz="1900" dirty="0">
                <a:solidFill>
                  <a:srgbClr val="0000FF"/>
                </a:solidFill>
              </a:rPr>
              <a:t>[</a:t>
            </a:r>
            <a:r>
              <a:rPr lang="en-US" sz="1900" dirty="0" err="1">
                <a:solidFill>
                  <a:srgbClr val="0000FF"/>
                </a:solidFill>
              </a:rPr>
              <a:t>i</a:t>
            </a:r>
            <a:r>
              <a:rPr lang="en-US" sz="1900" dirty="0">
                <a:solidFill>
                  <a:srgbClr val="0000FF"/>
                </a:solidFill>
              </a:rPr>
              <a:t>]+ p-&gt;info;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</a:t>
            </a:r>
            <a:r>
              <a:rPr lang="en-US" sz="1900" b="1" dirty="0">
                <a:solidFill>
                  <a:srgbClr val="00B0F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if(count&lt;g-&gt;</a:t>
            </a:r>
            <a:r>
              <a:rPr lang="en-US" sz="1900" dirty="0" err="1"/>
              <a:t>vexnum</a:t>
            </a:r>
            <a:r>
              <a:rPr lang="en-US" sz="1900" dirty="0"/>
              <a:t>) return ERROR;//</a:t>
            </a:r>
            <a:r>
              <a:rPr lang="zh-CN" altLang="en-US" sz="1900" dirty="0"/>
              <a:t>该图有回路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else return OK; </a:t>
            </a:r>
            <a:r>
              <a:rPr lang="en-US" sz="1900" b="1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867BE2-9D2A-4D12-BC80-752984978EBC}"/>
              </a:ext>
            </a:extLst>
          </p:cNvPr>
          <p:cNvSpPr txBox="1"/>
          <p:nvPr/>
        </p:nvSpPr>
        <p:spPr>
          <a:xfrm>
            <a:off x="5002405" y="2184574"/>
            <a:ext cx="4151219" cy="151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存放顶点的入度</a:t>
            </a:r>
            <a:endParaRPr lang="en-US" altLang="zh-CN" dirty="0"/>
          </a:p>
          <a:p>
            <a:r>
              <a:rPr lang="en-US" altLang="zh-CN" dirty="0"/>
              <a:t>int indegree[MAX_VERTEX_NUM]; 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存放入度为</a:t>
            </a:r>
            <a:r>
              <a:rPr lang="en-US" altLang="zh-CN" dirty="0"/>
              <a:t>0</a:t>
            </a:r>
            <a:r>
              <a:rPr lang="zh-CN" altLang="en-US" dirty="0"/>
              <a:t>的顶点编号</a:t>
            </a:r>
          </a:p>
          <a:p>
            <a:r>
              <a:rPr lang="en-US" altLang="zh-CN" dirty="0"/>
              <a:t>char stack[MAX_VERTEX_NUM];int top=0;</a:t>
            </a:r>
            <a:endParaRPr lang="zh-CN" altLang="en-US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i,j,count;NodeLink</a:t>
            </a:r>
            <a:r>
              <a:rPr lang="en-US" altLang="zh-CN" dirty="0"/>
              <a:t> *p;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60577" y="751930"/>
            <a:ext cx="3330341" cy="1341915"/>
            <a:chOff x="5660577" y="751930"/>
            <a:chExt cx="3330341" cy="13419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r="7745"/>
            <a:stretch/>
          </p:blipFill>
          <p:spPr>
            <a:xfrm>
              <a:off x="5660577" y="751930"/>
              <a:ext cx="3330341" cy="134191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7257448" y="1347537"/>
              <a:ext cx="0" cy="2117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579446" y="1337912"/>
              <a:ext cx="0" cy="2117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856082" y="583820"/>
            <a:ext cx="54553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info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7612808" y="419107"/>
            <a:ext cx="400050" cy="837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240960" y="327171"/>
            <a:ext cx="571989" cy="96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410765" y="3896164"/>
            <a:ext cx="1830195" cy="1172313"/>
            <a:chOff x="10456453" y="4541995"/>
            <a:chExt cx="1830195" cy="117231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486F20-0C8A-4516-A7AE-9C9989703418}"/>
                </a:ext>
              </a:extLst>
            </p:cNvPr>
            <p:cNvSpPr/>
            <p:nvPr/>
          </p:nvSpPr>
          <p:spPr>
            <a:xfrm>
              <a:off x="10456453" y="4704662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i</a:t>
              </a:r>
              <a:endParaRPr lang="zh-CN" altLang="en-US" b="1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35278A-8BC0-4486-80C9-D938DBF7BD2F}"/>
                </a:ext>
              </a:extLst>
            </p:cNvPr>
            <p:cNvSpPr/>
            <p:nvPr/>
          </p:nvSpPr>
          <p:spPr>
            <a:xfrm>
              <a:off x="11696866" y="4541995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j</a:t>
              </a:r>
              <a:endParaRPr lang="zh-CN" altLang="en-US" b="1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9F5280B-3A8A-41EB-AA19-93DAD303C81D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 flipV="1">
              <a:off x="11016929" y="4788180"/>
              <a:ext cx="679937" cy="162667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FA6096F-9EDF-48C7-A508-F62977A41A6B}"/>
                </a:ext>
              </a:extLst>
            </p:cNvPr>
            <p:cNvSpPr/>
            <p:nvPr/>
          </p:nvSpPr>
          <p:spPr>
            <a:xfrm>
              <a:off x="11726172" y="5221939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j</a:t>
              </a:r>
              <a:endParaRPr lang="zh-CN" altLang="en-US" b="1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6F7A7D5-3DEB-47E6-8F12-6816C79F6D0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0926773" y="5128151"/>
              <a:ext cx="799399" cy="339973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5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516380" y="2586"/>
            <a:ext cx="3618744" cy="1364919"/>
            <a:chOff x="5660577" y="751930"/>
            <a:chExt cx="3330341" cy="134191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r="7745"/>
            <a:stretch/>
          </p:blipFill>
          <p:spPr>
            <a:xfrm>
              <a:off x="5660577" y="751930"/>
              <a:ext cx="3330341" cy="1341915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7257448" y="1347537"/>
              <a:ext cx="0" cy="2117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579446" y="1337912"/>
              <a:ext cx="0" cy="2117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3784061"/>
            <a:ext cx="9153525" cy="307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1144223"/>
            <a:ext cx="9153525" cy="12902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算法实现</a:t>
            </a:r>
            <a:r>
              <a:rPr lang="en-US" altLang="zh-CN" dirty="0"/>
              <a:t>-</a:t>
            </a:r>
            <a:r>
              <a:rPr lang="zh-CN" altLang="en-US" dirty="0"/>
              <a:t>识别关键路径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Status </a:t>
            </a:r>
            <a:r>
              <a:rPr lang="en-US" sz="2800" b="1" dirty="0" err="1">
                <a:solidFill>
                  <a:srgbClr val="0000CC"/>
                </a:solidFill>
              </a:rPr>
              <a:t>CriticalPath</a:t>
            </a:r>
            <a:r>
              <a:rPr lang="en-US" sz="2800" b="1" dirty="0"/>
              <a:t>(</a:t>
            </a:r>
            <a:r>
              <a:rPr lang="en-US" sz="2800" b="1" dirty="0" err="1"/>
              <a:t>AGraph</a:t>
            </a:r>
            <a:r>
              <a:rPr lang="en-US" sz="2800" b="1" dirty="0"/>
              <a:t> 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g</a:t>
            </a:r>
            <a:r>
              <a:rPr lang="en-US" sz="2800" b="1" dirty="0"/>
              <a:t>) </a:t>
            </a:r>
            <a:r>
              <a:rPr lang="en-US" sz="2800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//</a:t>
            </a:r>
            <a:r>
              <a:rPr lang="zh-CN" altLang="en-US" sz="2800" dirty="0"/>
              <a:t>根据拓扑排序获得每个顶点的最早发生时间</a:t>
            </a:r>
            <a:r>
              <a:rPr lang="en-US" altLang="zh-CN" sz="2800" dirty="0" err="1">
                <a:solidFill>
                  <a:srgbClr val="0000CC"/>
                </a:solidFill>
              </a:rPr>
              <a:t>ve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orderedV</a:t>
            </a:r>
            <a:r>
              <a:rPr lang="zh-CN" altLang="en-US" sz="2800" dirty="0"/>
              <a:t>中逆序存放拓扑排序结果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(!</a:t>
            </a:r>
            <a:r>
              <a:rPr lang="en-US" sz="2800" b="1" dirty="0" err="1">
                <a:solidFill>
                  <a:srgbClr val="C00000"/>
                </a:solidFill>
              </a:rPr>
              <a:t>TopologicalOrder</a:t>
            </a:r>
            <a:r>
              <a:rPr lang="en-US" sz="2800" b="1" dirty="0"/>
              <a:t>(g,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orderedV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0000CC"/>
                </a:solidFill>
              </a:rPr>
              <a:t>ve</a:t>
            </a:r>
            <a:r>
              <a:rPr lang="en-US" sz="2800" b="1" dirty="0"/>
              <a:t>)</a:t>
            </a:r>
            <a:r>
              <a:rPr lang="en-US" sz="2800" dirty="0"/>
              <a:t>) return ERROR;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初始化顶点事件的最迟发生时间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for(</a:t>
            </a:r>
            <a:r>
              <a:rPr lang="en-US" sz="2800" dirty="0" err="1"/>
              <a:t>i</a:t>
            </a:r>
            <a:r>
              <a:rPr lang="en-US" sz="2800" dirty="0"/>
              <a:t>=0;i&lt;g-&gt;</a:t>
            </a:r>
            <a:r>
              <a:rPr lang="en-US" sz="2800" dirty="0" err="1"/>
              <a:t>vexnum;i</a:t>
            </a:r>
            <a:r>
              <a:rPr lang="en-US" sz="2800" dirty="0"/>
              <a:t>++) </a:t>
            </a:r>
            <a:r>
              <a:rPr lang="en-US" sz="2800" dirty="0" err="1">
                <a:solidFill>
                  <a:srgbClr val="0000CC"/>
                </a:solidFill>
              </a:rPr>
              <a:t>vl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</a:t>
            </a:r>
            <a:r>
              <a:rPr lang="en-US" sz="2800" dirty="0" err="1"/>
              <a:t>ve</a:t>
            </a:r>
            <a:r>
              <a:rPr lang="en-US" sz="2800" dirty="0"/>
              <a:t>[g-&gt;vexnum-1];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按拓扑逆序求各顶点的最迟发生时间</a:t>
            </a:r>
            <a:r>
              <a:rPr lang="en-US" altLang="zh-CN" sz="2800" dirty="0" err="1">
                <a:solidFill>
                  <a:srgbClr val="0000CC"/>
                </a:solidFill>
              </a:rPr>
              <a:t>vl</a:t>
            </a:r>
            <a:r>
              <a:rPr lang="zh-CN" altLang="en-US" sz="2800" dirty="0"/>
              <a:t>值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top=g-&gt;</a:t>
            </a:r>
            <a:r>
              <a:rPr lang="en-US" sz="2800" dirty="0" err="1"/>
              <a:t>vexnum</a:t>
            </a:r>
            <a:r>
              <a:rPr lang="en-US" sz="2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while (top)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for(top--, </a:t>
            </a:r>
            <a:r>
              <a:rPr lang="en-US" sz="2800" dirty="0">
                <a:solidFill>
                  <a:srgbClr val="00B050"/>
                </a:solidFill>
              </a:rPr>
              <a:t>j</a:t>
            </a:r>
            <a:r>
              <a:rPr lang="en-US" sz="2800" dirty="0"/>
              <a:t>=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orderedV</a:t>
            </a:r>
            <a:r>
              <a:rPr lang="en-US" sz="2800" dirty="0"/>
              <a:t>[top]-'A', p=g-&gt;v[</a:t>
            </a:r>
            <a:r>
              <a:rPr lang="en-US" sz="2800" dirty="0">
                <a:solidFill>
                  <a:srgbClr val="00B050"/>
                </a:solidFill>
              </a:rPr>
              <a:t>j</a:t>
            </a:r>
            <a:r>
              <a:rPr lang="en-US" sz="2800" dirty="0"/>
              <a:t>].first;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	p; p=p-&gt;next)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	</a:t>
            </a:r>
            <a:r>
              <a:rPr lang="en-US" sz="2800" dirty="0">
                <a:solidFill>
                  <a:srgbClr val="00B050"/>
                </a:solidFill>
              </a:rPr>
              <a:t>k</a:t>
            </a:r>
            <a:r>
              <a:rPr lang="en-US" sz="2800" dirty="0"/>
              <a:t>=p-&gt;</a:t>
            </a:r>
            <a:r>
              <a:rPr lang="en-US" sz="2800" dirty="0" err="1"/>
              <a:t>vindex</a:t>
            </a:r>
            <a:r>
              <a:rPr lang="en-US" sz="2800" dirty="0"/>
              <a:t>; </a:t>
            </a:r>
            <a:r>
              <a:rPr lang="en-US" sz="2800" dirty="0" err="1"/>
              <a:t>dut</a:t>
            </a:r>
            <a:r>
              <a:rPr lang="en-US" sz="2800" dirty="0"/>
              <a:t>=p-&gt;info; //</a:t>
            </a:r>
            <a:r>
              <a:rPr lang="en-US" sz="2800" dirty="0" err="1"/>
              <a:t>dut</a:t>
            </a:r>
            <a:r>
              <a:rPr lang="en-US" sz="2800" dirty="0"/>
              <a:t>&lt;</a:t>
            </a:r>
            <a:r>
              <a:rPr lang="en-US" sz="2800" dirty="0" err="1"/>
              <a:t>j,k</a:t>
            </a:r>
            <a:r>
              <a:rPr lang="en-US" sz="2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   if (</a:t>
            </a:r>
            <a:r>
              <a:rPr lang="en-US" sz="2800" dirty="0" err="1"/>
              <a:t>vl</a:t>
            </a:r>
            <a:r>
              <a:rPr lang="en-US" sz="2800" dirty="0"/>
              <a:t>[j]&gt;</a:t>
            </a:r>
            <a:r>
              <a:rPr lang="en-US" sz="2800" dirty="0" err="1"/>
              <a:t>vl</a:t>
            </a:r>
            <a:r>
              <a:rPr lang="en-US" sz="2800" dirty="0"/>
              <a:t>[k]-</a:t>
            </a:r>
            <a:r>
              <a:rPr lang="en-US" sz="2800" dirty="0" err="1"/>
              <a:t>dut</a:t>
            </a:r>
            <a:r>
              <a:rPr lang="en-US" sz="2800" dirty="0"/>
              <a:t>)  </a:t>
            </a:r>
            <a:r>
              <a:rPr lang="en-US" sz="2800" dirty="0" err="1">
                <a:solidFill>
                  <a:srgbClr val="0000CC"/>
                </a:solidFill>
              </a:rPr>
              <a:t>vl</a:t>
            </a:r>
            <a:r>
              <a:rPr lang="en-US" sz="2800" dirty="0"/>
              <a:t>[j]=</a:t>
            </a:r>
            <a:r>
              <a:rPr lang="en-US" sz="2800" dirty="0" err="1"/>
              <a:t>vl</a:t>
            </a:r>
            <a:r>
              <a:rPr lang="en-US" sz="2800" dirty="0"/>
              <a:t>[k]-</a:t>
            </a:r>
            <a:r>
              <a:rPr lang="en-US" sz="2800" dirty="0" err="1"/>
              <a:t>dut</a:t>
            </a:r>
            <a:r>
              <a:rPr lang="en-US" sz="2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	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8876" y="6482007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7.14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503CC3-3B07-4E59-AAD4-270C79A0A4E6}"/>
              </a:ext>
            </a:extLst>
          </p:cNvPr>
          <p:cNvGrpSpPr/>
          <p:nvPr/>
        </p:nvGrpSpPr>
        <p:grpSpPr>
          <a:xfrm>
            <a:off x="7100554" y="4975571"/>
            <a:ext cx="1920351" cy="1752621"/>
            <a:chOff x="8460432" y="4237892"/>
            <a:chExt cx="1920351" cy="175262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4486F20-0C8A-4516-A7AE-9C9989703418}"/>
                </a:ext>
              </a:extLst>
            </p:cNvPr>
            <p:cNvSpPr/>
            <p:nvPr/>
          </p:nvSpPr>
          <p:spPr>
            <a:xfrm>
              <a:off x="8460432" y="4484077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j</a:t>
              </a:r>
              <a:endParaRPr lang="zh-CN" altLang="en-US" b="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635278A-8BC0-4486-80C9-D938DBF7BD2F}"/>
                </a:ext>
              </a:extLst>
            </p:cNvPr>
            <p:cNvSpPr/>
            <p:nvPr/>
          </p:nvSpPr>
          <p:spPr>
            <a:xfrm>
              <a:off x="9791001" y="4237892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9F5280B-3A8A-41EB-AA19-93DAD303C81D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9020908" y="4484077"/>
              <a:ext cx="770093" cy="246185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FA6096F-9EDF-48C7-A508-F62977A41A6B}"/>
                </a:ext>
              </a:extLst>
            </p:cNvPr>
            <p:cNvSpPr/>
            <p:nvPr/>
          </p:nvSpPr>
          <p:spPr>
            <a:xfrm>
              <a:off x="9820307" y="4917836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6F7A7D5-3DEB-47E6-8F12-6816C79F6D05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9020908" y="4824048"/>
              <a:ext cx="799399" cy="339973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399DE48-763F-4163-999D-D8159F344250}"/>
                </a:ext>
              </a:extLst>
            </p:cNvPr>
            <p:cNvSpPr/>
            <p:nvPr/>
          </p:nvSpPr>
          <p:spPr>
            <a:xfrm>
              <a:off x="9780392" y="5498144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E7CFE-A90F-4EAB-83BC-1B2742597FD8}"/>
                </a:ext>
              </a:extLst>
            </p:cNvPr>
            <p:cNvCxnSpPr>
              <a:cxnSpLocks/>
              <a:stCxn id="6" idx="5"/>
              <a:endCxn id="12" idx="2"/>
            </p:cNvCxnSpPr>
            <p:nvPr/>
          </p:nvCxnSpPr>
          <p:spPr>
            <a:xfrm>
              <a:off x="8938828" y="4904340"/>
              <a:ext cx="841564" cy="839989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799065" y="-93160"/>
            <a:ext cx="1092088" cy="676206"/>
            <a:chOff x="10354241" y="622504"/>
            <a:chExt cx="1200141" cy="965947"/>
          </a:xfrm>
        </p:grpSpPr>
        <p:sp>
          <p:nvSpPr>
            <p:cNvPr id="24" name="文本框 23"/>
            <p:cNvSpPr txBox="1"/>
            <p:nvPr/>
          </p:nvSpPr>
          <p:spPr>
            <a:xfrm>
              <a:off x="10597515" y="879153"/>
              <a:ext cx="545534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info</a:t>
              </a:r>
              <a:endParaRPr lang="zh-CN" altLang="en-US" dirty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0354241" y="714440"/>
              <a:ext cx="400050" cy="837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0982393" y="622504"/>
              <a:ext cx="571989" cy="965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2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1667006"/>
            <a:ext cx="9153525" cy="351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算法实现</a:t>
            </a:r>
            <a:r>
              <a:rPr lang="en-US" altLang="zh-CN"/>
              <a:t>-</a:t>
            </a:r>
            <a:r>
              <a:rPr lang="zh-CN" altLang="en-US"/>
              <a:t>识别关键路径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altLang="zh-CN" dirty="0"/>
              <a:t>=0; 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altLang="zh-CN" dirty="0"/>
              <a:t>&lt;g-&gt;</a:t>
            </a:r>
            <a:r>
              <a:rPr lang="en-US" altLang="zh-CN" dirty="0" err="1"/>
              <a:t>vexnum</a:t>
            </a:r>
            <a:r>
              <a:rPr lang="en-US" altLang="zh-CN" dirty="0"/>
              <a:t>; ++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altLang="zh-CN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求</a:t>
            </a:r>
            <a:r>
              <a:rPr lang="en-US" altLang="zh-CN" dirty="0" err="1"/>
              <a:t>ee</a:t>
            </a:r>
            <a:r>
              <a:rPr lang="en-US" altLang="zh-CN" dirty="0"/>
              <a:t>, el</a:t>
            </a:r>
            <a:r>
              <a:rPr lang="zh-CN" altLang="en-US" dirty="0"/>
              <a:t>和关键路径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(p=g-&gt;v[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altLang="zh-CN" dirty="0"/>
              <a:t>].first; p; p=p-&gt;next)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k</a:t>
            </a:r>
            <a:r>
              <a:rPr lang="en-US" altLang="zh-CN" dirty="0"/>
              <a:t>=p-&gt;</a:t>
            </a:r>
            <a:r>
              <a:rPr lang="en-US" altLang="zh-CN" dirty="0" err="1"/>
              <a:t>vindex</a:t>
            </a:r>
            <a:r>
              <a:rPr lang="en-US" altLang="zh-CN" dirty="0"/>
              <a:t>; </a:t>
            </a:r>
            <a:r>
              <a:rPr lang="en-US" altLang="zh-CN" dirty="0" err="1"/>
              <a:t>dut</a:t>
            </a:r>
            <a:r>
              <a:rPr lang="en-US" altLang="zh-CN" dirty="0"/>
              <a:t>=p-&gt;info;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0000CC"/>
                </a:solidFill>
              </a:rPr>
              <a:t>ee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ve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en-US" altLang="zh-CN" dirty="0"/>
              <a:t>]; </a:t>
            </a:r>
            <a:r>
              <a:rPr lang="en-US" altLang="zh-CN" b="1" dirty="0">
                <a:solidFill>
                  <a:srgbClr val="0000CC"/>
                </a:solidFill>
              </a:rPr>
              <a:t>el</a:t>
            </a:r>
            <a:r>
              <a:rPr lang="en-US" altLang="zh-CN" dirty="0"/>
              <a:t> = </a:t>
            </a:r>
            <a:r>
              <a:rPr lang="en-US" altLang="zh-CN" dirty="0" err="1"/>
              <a:t>vl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k</a:t>
            </a:r>
            <a:r>
              <a:rPr lang="en-US" altLang="zh-CN" dirty="0"/>
              <a:t>]-</a:t>
            </a:r>
            <a:r>
              <a:rPr lang="en-US" altLang="zh-CN" dirty="0" err="1"/>
              <a:t>dut</a:t>
            </a:r>
            <a:r>
              <a:rPr lang="en-US" altLang="zh-CN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tag = (</a:t>
            </a:r>
            <a:r>
              <a:rPr lang="en-US" altLang="zh-CN" dirty="0" err="1"/>
              <a:t>ee</a:t>
            </a:r>
            <a:r>
              <a:rPr lang="en-US" altLang="zh-CN" dirty="0"/>
              <a:t>==el) ? '*' : ' 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if(tag==‘*’) //</a:t>
            </a:r>
            <a:r>
              <a:rPr lang="zh-CN" altLang="en-US" dirty="0"/>
              <a:t>活动</a:t>
            </a:r>
            <a:r>
              <a:rPr lang="en-US" altLang="zh-CN" dirty="0"/>
              <a:t>&lt;</a:t>
            </a:r>
            <a:r>
              <a:rPr lang="en-US" altLang="zh-CN" dirty="0" err="1"/>
              <a:t>j,k</a:t>
            </a:r>
            <a:r>
              <a:rPr lang="en-US" altLang="zh-CN" dirty="0"/>
              <a:t>&gt;</a:t>
            </a:r>
            <a:r>
              <a:rPr lang="zh-CN" altLang="en-US" dirty="0"/>
              <a:t>是关键活动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("%c %c \</a:t>
            </a:r>
            <a:r>
              <a:rPr lang="en-US" altLang="zh-CN" dirty="0" err="1"/>
              <a:t>n",'A'+j</a:t>
            </a:r>
            <a:r>
              <a:rPr lang="en-US" altLang="zh-CN" dirty="0"/>
              <a:t>, '</a:t>
            </a:r>
            <a:r>
              <a:rPr lang="en-US" altLang="zh-CN" dirty="0" err="1"/>
              <a:t>A'+k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72288-524D-4717-A031-54104C8BEB93}"/>
              </a:ext>
            </a:extLst>
          </p:cNvPr>
          <p:cNvGrpSpPr/>
          <p:nvPr/>
        </p:nvGrpSpPr>
        <p:grpSpPr>
          <a:xfrm>
            <a:off x="6766449" y="2550059"/>
            <a:ext cx="1920351" cy="1752621"/>
            <a:chOff x="8460432" y="4237892"/>
            <a:chExt cx="1920351" cy="175262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FCA4A4-DF30-4DEB-94C8-EC3A4F3DC2F0}"/>
                </a:ext>
              </a:extLst>
            </p:cNvPr>
            <p:cNvSpPr/>
            <p:nvPr/>
          </p:nvSpPr>
          <p:spPr>
            <a:xfrm>
              <a:off x="8460432" y="4484077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j</a:t>
              </a:r>
              <a:endParaRPr lang="zh-CN" altLang="en-US" b="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99A6CB2-73F6-43C6-AF42-F287F5B4B8DE}"/>
                </a:ext>
              </a:extLst>
            </p:cNvPr>
            <p:cNvSpPr/>
            <p:nvPr/>
          </p:nvSpPr>
          <p:spPr>
            <a:xfrm>
              <a:off x="9791001" y="4237892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509AF0F-DE27-4F7B-943E-A063338EAC7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9020908" y="4484077"/>
              <a:ext cx="770093" cy="246185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86B2BDD-5CF8-4EBE-9CB1-CE540AE7C268}"/>
                </a:ext>
              </a:extLst>
            </p:cNvPr>
            <p:cNvSpPr/>
            <p:nvPr/>
          </p:nvSpPr>
          <p:spPr>
            <a:xfrm>
              <a:off x="9820307" y="4917836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23F29A1-64E4-4F5A-AC5A-B48CA4C884EF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9020908" y="4824048"/>
              <a:ext cx="799399" cy="339973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39FDA5B-F79D-4CCB-8CC7-A5C56BB372A2}"/>
                </a:ext>
              </a:extLst>
            </p:cNvPr>
            <p:cNvSpPr/>
            <p:nvPr/>
          </p:nvSpPr>
          <p:spPr>
            <a:xfrm>
              <a:off x="9780392" y="5498144"/>
              <a:ext cx="560476" cy="49236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DDEBA6-E417-49B3-9324-9BF8044002CD}"/>
                </a:ext>
              </a:extLst>
            </p:cNvPr>
            <p:cNvCxnSpPr>
              <a:cxnSpLocks/>
              <a:stCxn id="7" idx="5"/>
              <a:endCxn id="12" idx="2"/>
            </p:cNvCxnSpPr>
            <p:nvPr/>
          </p:nvCxnSpPr>
          <p:spPr>
            <a:xfrm>
              <a:off x="8938828" y="4904340"/>
              <a:ext cx="841564" cy="839989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34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</a:t>
            </a:r>
            <a:r>
              <a:rPr lang="en-US" altLang="en-US" sz="2800" dirty="0"/>
              <a:t>AOE</a:t>
            </a:r>
            <a:r>
              <a:rPr lang="zh-CN" altLang="en-US" sz="2800" dirty="0"/>
              <a:t>网有</a:t>
            </a:r>
            <a:r>
              <a:rPr lang="en-US" altLang="en-US" sz="2800" dirty="0"/>
              <a:t>n</a:t>
            </a:r>
            <a:r>
              <a:rPr lang="zh-CN" altLang="en-US" sz="2800" dirty="0"/>
              <a:t>个事件</a:t>
            </a:r>
            <a:r>
              <a:rPr lang="en-US" altLang="zh-CN" sz="2800" dirty="0"/>
              <a:t>(</a:t>
            </a:r>
            <a:r>
              <a:rPr lang="zh-CN" altLang="en-US" sz="2800" dirty="0"/>
              <a:t>顶点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en-US" sz="2800" dirty="0"/>
              <a:t>e</a:t>
            </a:r>
            <a:r>
              <a:rPr lang="zh-CN" altLang="en-US" sz="2800" dirty="0"/>
              <a:t>个活动</a:t>
            </a:r>
            <a:r>
              <a:rPr lang="en-US" altLang="zh-CN" sz="2800" dirty="0"/>
              <a:t>(</a:t>
            </a:r>
            <a:r>
              <a:rPr lang="zh-CN" altLang="en-US" sz="2800" dirty="0"/>
              <a:t>边</a:t>
            </a:r>
            <a:r>
              <a:rPr lang="en-US" altLang="zh-CN" sz="2800" dirty="0"/>
              <a:t>)</a:t>
            </a:r>
            <a:r>
              <a:rPr lang="zh-CN" altLang="en-US" sz="2800" dirty="0"/>
              <a:t>，则算法的主要步骤是：</a:t>
            </a:r>
          </a:p>
          <a:p>
            <a:pPr lvl="1"/>
            <a:r>
              <a:rPr lang="zh-CN" altLang="en-US" sz="2400" dirty="0"/>
              <a:t>进行拓扑排序：时间复杂度是</a:t>
            </a:r>
            <a:r>
              <a:rPr lang="en-US" altLang="en-US" sz="2400" dirty="0"/>
              <a:t>O(</a:t>
            </a:r>
            <a:r>
              <a:rPr lang="en-US" altLang="en-US" sz="2400" dirty="0" err="1"/>
              <a:t>n+e</a:t>
            </a:r>
            <a:r>
              <a:rPr lang="en-US" altLang="en-US" sz="2400" dirty="0"/>
              <a:t>) </a:t>
            </a:r>
            <a:endParaRPr lang="zh-CN" altLang="en-US" sz="2400" dirty="0"/>
          </a:p>
          <a:p>
            <a:pPr lvl="1"/>
            <a:r>
              <a:rPr lang="zh-CN" altLang="en-US" sz="2400" dirty="0"/>
              <a:t>求每个事件的</a:t>
            </a:r>
            <a:r>
              <a:rPr lang="en-US" altLang="en-US" sz="2400" dirty="0" err="1"/>
              <a:t>ve</a:t>
            </a:r>
            <a:r>
              <a:rPr lang="zh-CN" altLang="en-US" sz="2400" dirty="0"/>
              <a:t>值和</a:t>
            </a:r>
            <a:r>
              <a:rPr lang="en-US" altLang="en-US" sz="2400" dirty="0" err="1"/>
              <a:t>vl</a:t>
            </a:r>
            <a:r>
              <a:rPr lang="zh-CN" altLang="en-US" sz="2400" dirty="0"/>
              <a:t>值：时间复杂度是</a:t>
            </a:r>
            <a:r>
              <a:rPr lang="en-US" altLang="en-US" sz="2400" dirty="0"/>
              <a:t>O(</a:t>
            </a:r>
            <a:r>
              <a:rPr lang="en-US" altLang="en-US" sz="2400" dirty="0" err="1"/>
              <a:t>n+e</a:t>
            </a:r>
            <a:r>
              <a:rPr lang="en-US" altLang="en-US" sz="2400" dirty="0"/>
              <a:t>)</a:t>
            </a:r>
            <a:endParaRPr lang="zh-CN" altLang="en-US" sz="2400" dirty="0"/>
          </a:p>
          <a:p>
            <a:pPr lvl="1"/>
            <a:r>
              <a:rPr lang="zh-CN" altLang="en-US" sz="2400" dirty="0"/>
              <a:t>根据</a:t>
            </a:r>
            <a:r>
              <a:rPr lang="en-US" altLang="en-US" sz="2400" dirty="0" err="1"/>
              <a:t>ve</a:t>
            </a:r>
            <a:r>
              <a:rPr lang="zh-CN" altLang="en-US" sz="2400" dirty="0"/>
              <a:t>值和</a:t>
            </a:r>
            <a:r>
              <a:rPr lang="en-US" altLang="en-US" sz="2400" dirty="0" err="1"/>
              <a:t>vl</a:t>
            </a:r>
            <a:r>
              <a:rPr lang="zh-CN" altLang="en-US" sz="2400" dirty="0"/>
              <a:t>值找关键活动：时间复杂度是</a:t>
            </a:r>
            <a:r>
              <a:rPr lang="en-US" altLang="en-US" sz="2400" dirty="0"/>
              <a:t>O(</a:t>
            </a:r>
            <a:r>
              <a:rPr lang="en-US" altLang="en-US" sz="2400" dirty="0" err="1"/>
              <a:t>n+e</a:t>
            </a:r>
            <a:r>
              <a:rPr lang="en-US" altLang="en-US" sz="2400" dirty="0"/>
              <a:t>) </a:t>
            </a:r>
            <a:endParaRPr lang="zh-CN" altLang="en-US" sz="2400" dirty="0"/>
          </a:p>
          <a:p>
            <a:r>
              <a:rPr lang="zh-CN" altLang="en-US" sz="2800" dirty="0"/>
              <a:t>整个算法的时间复杂度是</a:t>
            </a:r>
            <a:r>
              <a:rPr lang="en-US" altLang="en-US" sz="2800" dirty="0"/>
              <a:t>O(</a:t>
            </a:r>
            <a:r>
              <a:rPr lang="en-US" altLang="en-US" sz="2800" dirty="0" err="1"/>
              <a:t>n+e</a:t>
            </a:r>
            <a:r>
              <a:rPr lang="en-US" altLang="en-US" sz="2800" dirty="0"/>
              <a:t>)</a:t>
            </a:r>
            <a:r>
              <a:rPr lang="en-US" altLang="en-US" dirty="0"/>
              <a:t> 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DD2D6C-ED44-4368-FCCA-1777DAB9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2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图的存储结构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数组表示，邻接表表示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有向图</a:t>
            </a:r>
            <a:r>
              <a:rPr lang="en-US" altLang="zh-CN" dirty="0"/>
              <a:t>)</a:t>
            </a:r>
            <a:r>
              <a:rPr lang="zh-CN" altLang="en-US" dirty="0"/>
              <a:t>十字链表，</a:t>
            </a:r>
            <a:r>
              <a:rPr lang="en-US" altLang="zh-CN" dirty="0"/>
              <a:t>(</a:t>
            </a:r>
            <a:r>
              <a:rPr lang="zh-CN" altLang="en-US" dirty="0"/>
              <a:t>无向图</a:t>
            </a:r>
            <a:r>
              <a:rPr lang="en-US" altLang="zh-CN" dirty="0"/>
              <a:t>)</a:t>
            </a:r>
            <a:r>
              <a:rPr lang="zh-CN" altLang="en-US" dirty="0"/>
              <a:t>邻接多重表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访问图的顶点：深度优先遍历，广度优先遍历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排序</a:t>
            </a:r>
            <a:r>
              <a:rPr lang="en-US" altLang="zh-CN" dirty="0"/>
              <a:t>(</a:t>
            </a:r>
            <a:r>
              <a:rPr lang="zh-CN" altLang="en-US" dirty="0"/>
              <a:t>有向</a:t>
            </a:r>
            <a:r>
              <a:rPr lang="en-US" altLang="zh-CN" dirty="0"/>
              <a:t>)</a:t>
            </a:r>
            <a:r>
              <a:rPr lang="zh-CN" altLang="en-US" dirty="0"/>
              <a:t>图的顶点：</a:t>
            </a:r>
            <a:r>
              <a:rPr lang="en-US" altLang="zh-CN" dirty="0"/>
              <a:t>DAG/AOV</a:t>
            </a:r>
            <a:r>
              <a:rPr lang="zh-CN" altLang="en-US" dirty="0"/>
              <a:t>网的拓扑排序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图的连通性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>
                <a:ea typeface="宋体" panose="02010600030101010101" pitchFamily="2" charset="-122"/>
              </a:rPr>
              <a:t>无向图的连通分量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>
                <a:ea typeface="宋体" panose="02010600030101010101" pitchFamily="2" charset="-122"/>
              </a:rPr>
              <a:t>有向图的强连通分量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关节点和重连通分量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连通带权图</a:t>
            </a:r>
            <a:r>
              <a:rPr lang="en-US" altLang="zh-CN" dirty="0"/>
              <a:t>)</a:t>
            </a:r>
            <a:r>
              <a:rPr lang="zh-CN" altLang="en-US" dirty="0"/>
              <a:t>最小生成树：</a:t>
            </a:r>
            <a:r>
              <a:rPr lang="en-US" altLang="zh-CN" dirty="0"/>
              <a:t>Prim</a:t>
            </a:r>
            <a:r>
              <a:rPr lang="zh-CN" altLang="en-US" dirty="0"/>
              <a:t>算法，</a:t>
            </a:r>
            <a:r>
              <a:rPr lang="en-US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带权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图的路径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关键路径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最长路径</a:t>
            </a:r>
            <a:r>
              <a:rPr lang="zh-CN" altLang="en-US" b="1" dirty="0"/>
              <a:t>：有向无环带权图</a:t>
            </a:r>
            <a:r>
              <a:rPr lang="en-US" altLang="zh-CN" b="1" dirty="0"/>
              <a:t>/AOE</a:t>
            </a:r>
            <a:r>
              <a:rPr lang="zh-CN" altLang="en-US" b="1" dirty="0"/>
              <a:t>网</a:t>
            </a:r>
            <a:endParaRPr lang="en-US" altLang="zh-CN" b="1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最短路径</a:t>
            </a:r>
            <a:r>
              <a:rPr lang="zh-CN" altLang="en-US" b="1" dirty="0"/>
              <a:t>：</a:t>
            </a:r>
            <a:r>
              <a:rPr lang="en-US" b="1" dirty="0"/>
              <a:t>Dijkstra</a:t>
            </a:r>
            <a:r>
              <a:rPr lang="zh-CN" altLang="en-US" b="1" dirty="0"/>
              <a:t>算法，</a:t>
            </a:r>
            <a:r>
              <a:rPr lang="en-US" altLang="zh-CN" b="1" dirty="0"/>
              <a:t>Floyd</a:t>
            </a:r>
            <a:r>
              <a:rPr lang="zh-CN" altLang="en-US" b="1" dirty="0"/>
              <a:t>算法</a:t>
            </a:r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5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98" name="Group 1146"/>
          <p:cNvGrpSpPr>
            <a:grpSpLocks/>
          </p:cNvGrpSpPr>
          <p:nvPr/>
        </p:nvGrpSpPr>
        <p:grpSpPr bwMode="auto">
          <a:xfrm>
            <a:off x="1111250" y="425451"/>
            <a:ext cx="6553200" cy="3200400"/>
            <a:chOff x="816" y="144"/>
            <a:chExt cx="4128" cy="2016"/>
          </a:xfrm>
        </p:grpSpPr>
        <p:sp>
          <p:nvSpPr>
            <p:cNvPr id="126978" name="Oval 1026"/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79" name="Oval 1027"/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0" name="Oval 1028"/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1" name="Oval 1029"/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2" name="Oval 1030"/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3" name="Oval 1031"/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4" name="Oval 1032"/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5" name="Oval 1033"/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6" name="Oval 1034"/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26987" name="Line 1035"/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88" name="Line 1036"/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89" name="Line 1037"/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0" name="Line 1038"/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1" name="Line 1039"/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2" name="Line 1040"/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3" name="Line 1041"/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4" name="Line 1042"/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5" name="Line 1043"/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6" name="Line 1044"/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7" name="Line 1045"/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998" name="Text Box 1046"/>
            <p:cNvSpPr txBox="1">
              <a:spLocks noChangeArrowheads="1"/>
            </p:cNvSpPr>
            <p:nvPr/>
          </p:nvSpPr>
          <p:spPr bwMode="auto">
            <a:xfrm>
              <a:off x="1196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99" name="Text Box 1047"/>
            <p:cNvSpPr txBox="1">
              <a:spLocks noChangeArrowheads="1"/>
            </p:cNvSpPr>
            <p:nvPr/>
          </p:nvSpPr>
          <p:spPr bwMode="auto">
            <a:xfrm>
              <a:off x="1344" y="7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0" name="Text Box 1048"/>
            <p:cNvSpPr txBox="1">
              <a:spLocks noChangeArrowheads="1"/>
            </p:cNvSpPr>
            <p:nvPr/>
          </p:nvSpPr>
          <p:spPr bwMode="auto">
            <a:xfrm>
              <a:off x="1148" y="12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1" name="Text Box 1049"/>
            <p:cNvSpPr txBox="1">
              <a:spLocks noChangeArrowheads="1"/>
            </p:cNvSpPr>
            <p:nvPr/>
          </p:nvSpPr>
          <p:spPr bwMode="auto">
            <a:xfrm>
              <a:off x="2108" y="16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2" name="Text Box 1050"/>
            <p:cNvSpPr txBox="1">
              <a:spLocks noChangeArrowheads="1"/>
            </p:cNvSpPr>
            <p:nvPr/>
          </p:nvSpPr>
          <p:spPr bwMode="auto">
            <a:xfrm>
              <a:off x="2304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3" name="Text Box 1051"/>
            <p:cNvSpPr txBox="1">
              <a:spLocks noChangeArrowheads="1"/>
            </p:cNvSpPr>
            <p:nvPr/>
          </p:nvSpPr>
          <p:spPr bwMode="auto">
            <a:xfrm>
              <a:off x="2246" y="8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4" name="Text Box 1052"/>
            <p:cNvSpPr txBox="1">
              <a:spLocks noChangeArrowheads="1"/>
            </p:cNvSpPr>
            <p:nvPr/>
          </p:nvSpPr>
          <p:spPr bwMode="auto">
            <a:xfrm>
              <a:off x="3164" y="2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5" name="Text Box 1053"/>
            <p:cNvSpPr txBox="1">
              <a:spLocks noChangeArrowheads="1"/>
            </p:cNvSpPr>
            <p:nvPr/>
          </p:nvSpPr>
          <p:spPr bwMode="auto">
            <a:xfrm>
              <a:off x="3264" y="8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6" name="Text Box 1054"/>
            <p:cNvSpPr txBox="1">
              <a:spLocks noChangeArrowheads="1"/>
            </p:cNvSpPr>
            <p:nvPr/>
          </p:nvSpPr>
          <p:spPr bwMode="auto">
            <a:xfrm>
              <a:off x="4268" y="16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7" name="Text Box 1055"/>
            <p:cNvSpPr txBox="1">
              <a:spLocks noChangeArrowheads="1"/>
            </p:cNvSpPr>
            <p:nvPr/>
          </p:nvSpPr>
          <p:spPr bwMode="auto">
            <a:xfrm>
              <a:off x="4022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008" name="Text Box 1056"/>
            <p:cNvSpPr txBox="1">
              <a:spLocks noChangeArrowheads="1"/>
            </p:cNvSpPr>
            <p:nvPr/>
          </p:nvSpPr>
          <p:spPr bwMode="auto">
            <a:xfrm>
              <a:off x="3254" y="15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7041" name="Line 1089"/>
          <p:cNvSpPr>
            <a:spLocks noChangeShapeType="1"/>
          </p:cNvSpPr>
          <p:nvPr/>
        </p:nvSpPr>
        <p:spPr bwMode="auto">
          <a:xfrm>
            <a:off x="685800" y="5943600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042" name="Line 1090"/>
          <p:cNvSpPr>
            <a:spLocks noChangeShapeType="1"/>
          </p:cNvSpPr>
          <p:nvPr/>
        </p:nvSpPr>
        <p:spPr bwMode="auto">
          <a:xfrm>
            <a:off x="8382000" y="38100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7058" name="Object 1106"/>
          <p:cNvGraphicFramePr>
            <a:graphicFrameLocks noChangeAspect="1"/>
          </p:cNvGraphicFramePr>
          <p:nvPr/>
        </p:nvGraphicFramePr>
        <p:xfrm>
          <a:off x="768350" y="3822700"/>
          <a:ext cx="76136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593609" imgH="2269480" progId="Word.Document.8">
                  <p:embed/>
                </p:oleObj>
              </mc:Choice>
              <mc:Fallback>
                <p:oleObj name="Document" r:id="rId3" imgW="7593609" imgH="2269480" progId="Word.Document.8">
                  <p:embed/>
                  <p:pic>
                    <p:nvPicPr>
                      <p:cNvPr id="127058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822700"/>
                        <a:ext cx="76136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59" name="Text Box 1107"/>
          <p:cNvSpPr txBox="1">
            <a:spLocks noChangeArrowheads="1"/>
          </p:cNvSpPr>
          <p:nvPr/>
        </p:nvSpPr>
        <p:spPr bwMode="auto">
          <a:xfrm>
            <a:off x="1676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0" name="Text Box 1108"/>
          <p:cNvSpPr txBox="1">
            <a:spLocks noChangeArrowheads="1"/>
          </p:cNvSpPr>
          <p:nvPr/>
        </p:nvSpPr>
        <p:spPr bwMode="auto">
          <a:xfrm>
            <a:off x="2438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1" name="Text Box 1109"/>
          <p:cNvSpPr txBox="1">
            <a:spLocks noChangeArrowheads="1"/>
          </p:cNvSpPr>
          <p:nvPr/>
        </p:nvSpPr>
        <p:spPr bwMode="auto">
          <a:xfrm>
            <a:off x="3200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2" name="Text Box 1110"/>
          <p:cNvSpPr txBox="1">
            <a:spLocks noChangeArrowheads="1"/>
          </p:cNvSpPr>
          <p:nvPr/>
        </p:nvSpPr>
        <p:spPr bwMode="auto">
          <a:xfrm>
            <a:off x="3962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3" name="Text Box 1111"/>
          <p:cNvSpPr txBox="1">
            <a:spLocks noChangeArrowheads="1"/>
          </p:cNvSpPr>
          <p:nvPr/>
        </p:nvSpPr>
        <p:spPr bwMode="auto">
          <a:xfrm>
            <a:off x="4724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4" name="Text Box 1112"/>
          <p:cNvSpPr txBox="1">
            <a:spLocks noChangeArrowheads="1"/>
          </p:cNvSpPr>
          <p:nvPr/>
        </p:nvSpPr>
        <p:spPr bwMode="auto">
          <a:xfrm>
            <a:off x="5486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5" name="Text Box 1113"/>
          <p:cNvSpPr txBox="1">
            <a:spLocks noChangeArrowheads="1"/>
          </p:cNvSpPr>
          <p:nvPr/>
        </p:nvSpPr>
        <p:spPr bwMode="auto">
          <a:xfrm>
            <a:off x="6248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6" name="Text Box 1114"/>
          <p:cNvSpPr txBox="1">
            <a:spLocks noChangeArrowheads="1"/>
          </p:cNvSpPr>
          <p:nvPr/>
        </p:nvSpPr>
        <p:spPr bwMode="auto">
          <a:xfrm>
            <a:off x="7010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7" name="Text Box 1115"/>
          <p:cNvSpPr txBox="1">
            <a:spLocks noChangeArrowheads="1"/>
          </p:cNvSpPr>
          <p:nvPr/>
        </p:nvSpPr>
        <p:spPr bwMode="auto">
          <a:xfrm>
            <a:off x="781685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8" name="Text Box 1116"/>
          <p:cNvSpPr txBox="1">
            <a:spLocks noChangeArrowheads="1"/>
          </p:cNvSpPr>
          <p:nvPr/>
        </p:nvSpPr>
        <p:spPr bwMode="auto">
          <a:xfrm>
            <a:off x="2330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69" name="Text Box 1117"/>
          <p:cNvSpPr txBox="1">
            <a:spLocks noChangeArrowheads="1"/>
          </p:cNvSpPr>
          <p:nvPr/>
        </p:nvSpPr>
        <p:spPr bwMode="auto">
          <a:xfrm>
            <a:off x="3124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0" name="Text Box 1118"/>
          <p:cNvSpPr txBox="1">
            <a:spLocks noChangeArrowheads="1"/>
          </p:cNvSpPr>
          <p:nvPr/>
        </p:nvSpPr>
        <p:spPr bwMode="auto">
          <a:xfrm>
            <a:off x="3854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1" name="Text Box 1119"/>
          <p:cNvSpPr txBox="1">
            <a:spLocks noChangeArrowheads="1"/>
          </p:cNvSpPr>
          <p:nvPr/>
        </p:nvSpPr>
        <p:spPr bwMode="auto">
          <a:xfrm>
            <a:off x="5410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2" name="Text Box 1120"/>
          <p:cNvSpPr txBox="1">
            <a:spLocks noChangeArrowheads="1"/>
          </p:cNvSpPr>
          <p:nvPr/>
        </p:nvSpPr>
        <p:spPr bwMode="auto">
          <a:xfrm>
            <a:off x="6934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3" name="Text Box 1121"/>
          <p:cNvSpPr txBox="1">
            <a:spLocks noChangeArrowheads="1"/>
          </p:cNvSpPr>
          <p:nvPr/>
        </p:nvSpPr>
        <p:spPr bwMode="auto">
          <a:xfrm>
            <a:off x="4616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5" name="Text Box 1123"/>
          <p:cNvSpPr txBox="1">
            <a:spLocks noChangeArrowheads="1"/>
          </p:cNvSpPr>
          <p:nvPr/>
        </p:nvSpPr>
        <p:spPr bwMode="auto">
          <a:xfrm>
            <a:off x="6172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15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7" name="Text Box 1125"/>
          <p:cNvSpPr txBox="1">
            <a:spLocks noChangeArrowheads="1"/>
          </p:cNvSpPr>
          <p:nvPr/>
        </p:nvSpPr>
        <p:spPr bwMode="auto">
          <a:xfrm>
            <a:off x="7696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8" name="Text Box 1126"/>
          <p:cNvSpPr txBox="1">
            <a:spLocks noChangeArrowheads="1"/>
          </p:cNvSpPr>
          <p:nvPr/>
        </p:nvSpPr>
        <p:spPr bwMode="auto">
          <a:xfrm>
            <a:off x="7664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79" name="Text Box 1127"/>
          <p:cNvSpPr txBox="1">
            <a:spLocks noChangeArrowheads="1"/>
          </p:cNvSpPr>
          <p:nvPr/>
        </p:nvSpPr>
        <p:spPr bwMode="auto">
          <a:xfrm>
            <a:off x="6902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0" name="Text Box 1128"/>
          <p:cNvSpPr txBox="1">
            <a:spLocks noChangeArrowheads="1"/>
          </p:cNvSpPr>
          <p:nvPr/>
        </p:nvSpPr>
        <p:spPr bwMode="auto">
          <a:xfrm>
            <a:off x="6140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1" name="Text Box 1129"/>
          <p:cNvSpPr txBox="1">
            <a:spLocks noChangeArrowheads="1"/>
          </p:cNvSpPr>
          <p:nvPr/>
        </p:nvSpPr>
        <p:spPr bwMode="auto">
          <a:xfrm>
            <a:off x="5378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2" name="Text Box 1130"/>
          <p:cNvSpPr txBox="1">
            <a:spLocks noChangeArrowheads="1"/>
          </p:cNvSpPr>
          <p:nvPr/>
        </p:nvSpPr>
        <p:spPr bwMode="auto">
          <a:xfrm>
            <a:off x="464820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3" name="Text Box 1131"/>
          <p:cNvSpPr txBox="1">
            <a:spLocks noChangeArrowheads="1"/>
          </p:cNvSpPr>
          <p:nvPr/>
        </p:nvSpPr>
        <p:spPr bwMode="auto">
          <a:xfrm>
            <a:off x="3854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4" name="Text Box 1132"/>
          <p:cNvSpPr txBox="1">
            <a:spLocks noChangeArrowheads="1"/>
          </p:cNvSpPr>
          <p:nvPr/>
        </p:nvSpPr>
        <p:spPr bwMode="auto">
          <a:xfrm>
            <a:off x="312420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5" name="Text Box 1133"/>
          <p:cNvSpPr txBox="1">
            <a:spLocks noChangeArrowheads="1"/>
          </p:cNvSpPr>
          <p:nvPr/>
        </p:nvSpPr>
        <p:spPr bwMode="auto">
          <a:xfrm>
            <a:off x="2330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6" name="Text Box 1134"/>
          <p:cNvSpPr txBox="1">
            <a:spLocks noChangeArrowheads="1"/>
          </p:cNvSpPr>
          <p:nvPr/>
        </p:nvSpPr>
        <p:spPr bwMode="auto">
          <a:xfrm>
            <a:off x="1568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87" name="Text Box 1135"/>
          <p:cNvSpPr txBox="1">
            <a:spLocks noChangeArrowheads="1"/>
          </p:cNvSpPr>
          <p:nvPr/>
        </p:nvSpPr>
        <p:spPr bwMode="auto">
          <a:xfrm>
            <a:off x="614045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127088" name="Text Box 1136"/>
          <p:cNvSpPr txBox="1">
            <a:spLocks noChangeArrowheads="1"/>
          </p:cNvSpPr>
          <p:nvPr/>
        </p:nvSpPr>
        <p:spPr bwMode="auto">
          <a:xfrm>
            <a:off x="693420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127089" name="Text Box 1137"/>
          <p:cNvSpPr txBox="1">
            <a:spLocks noChangeArrowheads="1"/>
          </p:cNvSpPr>
          <p:nvPr/>
        </p:nvSpPr>
        <p:spPr bwMode="auto">
          <a:xfrm>
            <a:off x="4648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127090" name="Text Box 1138"/>
          <p:cNvSpPr txBox="1">
            <a:spLocks noChangeArrowheads="1"/>
          </p:cNvSpPr>
          <p:nvPr/>
        </p:nvSpPr>
        <p:spPr bwMode="auto">
          <a:xfrm>
            <a:off x="2362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7091" name="Text Box 1139"/>
          <p:cNvSpPr txBox="1">
            <a:spLocks noChangeArrowheads="1"/>
          </p:cNvSpPr>
          <p:nvPr/>
        </p:nvSpPr>
        <p:spPr bwMode="auto">
          <a:xfrm>
            <a:off x="3124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7093" name="Text Box 1141"/>
          <p:cNvSpPr txBox="1">
            <a:spLocks noChangeArrowheads="1"/>
          </p:cNvSpPr>
          <p:nvPr/>
        </p:nvSpPr>
        <p:spPr bwMode="auto">
          <a:xfrm>
            <a:off x="541020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7094" name="Text Box 1142"/>
          <p:cNvSpPr txBox="1">
            <a:spLocks noChangeArrowheads="1"/>
          </p:cNvSpPr>
          <p:nvPr/>
        </p:nvSpPr>
        <p:spPr bwMode="auto">
          <a:xfrm>
            <a:off x="3886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127095" name="Text Box 1143"/>
          <p:cNvSpPr txBox="1">
            <a:spLocks noChangeArrowheads="1"/>
          </p:cNvSpPr>
          <p:nvPr/>
        </p:nvSpPr>
        <p:spPr bwMode="auto">
          <a:xfrm>
            <a:off x="1600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7096" name="Text Box 1144"/>
          <p:cNvSpPr txBox="1">
            <a:spLocks noChangeArrowheads="1"/>
          </p:cNvSpPr>
          <p:nvPr/>
        </p:nvSpPr>
        <p:spPr bwMode="auto">
          <a:xfrm>
            <a:off x="4648200" y="530225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80094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97" name="Text Box 1145"/>
          <p:cNvSpPr txBox="1">
            <a:spLocks noChangeArrowheads="1"/>
          </p:cNvSpPr>
          <p:nvPr/>
        </p:nvSpPr>
        <p:spPr bwMode="auto">
          <a:xfrm>
            <a:off x="517525" y="6096000"/>
            <a:ext cx="71080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拓扑有序序列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- d - c - b </a:t>
            </a:r>
            <a:r>
              <a:rPr lang="en-US" altLang="zh-CN" sz="3200" b="1" dirty="0">
                <a:solidFill>
                  <a:srgbClr val="CC0000"/>
                </a:solidFill>
              </a:rPr>
              <a:t>- f -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 - h - g -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738BCE-809E-1A9E-59F3-02D82AE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41" grpId="0" animBg="1"/>
      <p:bldP spid="127042" grpId="0" animBg="1"/>
      <p:bldP spid="127059" grpId="0" autoUpdateAnimBg="0"/>
      <p:bldP spid="127060" grpId="0" autoUpdateAnimBg="0"/>
      <p:bldP spid="127061" grpId="0" autoUpdateAnimBg="0"/>
      <p:bldP spid="127062" grpId="0" autoUpdateAnimBg="0"/>
      <p:bldP spid="127063" grpId="0" autoUpdateAnimBg="0"/>
      <p:bldP spid="127064" grpId="0" autoUpdateAnimBg="0"/>
      <p:bldP spid="127065" grpId="0" autoUpdateAnimBg="0"/>
      <p:bldP spid="127066" grpId="0" autoUpdateAnimBg="0"/>
      <p:bldP spid="127067" grpId="0" autoUpdateAnimBg="0"/>
      <p:bldP spid="127068" grpId="0" animBg="1" autoUpdateAnimBg="0"/>
      <p:bldP spid="127069" grpId="0" animBg="1" autoUpdateAnimBg="0"/>
      <p:bldP spid="127070" grpId="0" animBg="1" autoUpdateAnimBg="0"/>
      <p:bldP spid="127071" grpId="0" animBg="1" autoUpdateAnimBg="0"/>
      <p:bldP spid="127072" grpId="0" animBg="1" autoUpdateAnimBg="0"/>
      <p:bldP spid="127073" grpId="0" animBg="1" autoUpdateAnimBg="0"/>
      <p:bldP spid="127075" grpId="0" animBg="1" autoUpdateAnimBg="0"/>
      <p:bldP spid="127077" grpId="0" animBg="1" autoUpdateAnimBg="0"/>
      <p:bldP spid="127078" grpId="0" autoUpdateAnimBg="0"/>
      <p:bldP spid="127079" grpId="0" autoUpdateAnimBg="0"/>
      <p:bldP spid="127080" grpId="0" autoUpdateAnimBg="0"/>
      <p:bldP spid="127081" grpId="0" autoUpdateAnimBg="0"/>
      <p:bldP spid="127082" grpId="0" autoUpdateAnimBg="0"/>
      <p:bldP spid="127083" grpId="0" autoUpdateAnimBg="0"/>
      <p:bldP spid="127084" grpId="0" autoUpdateAnimBg="0"/>
      <p:bldP spid="127085" grpId="0" autoUpdateAnimBg="0"/>
      <p:bldP spid="127086" grpId="0" autoUpdateAnimBg="0"/>
      <p:bldP spid="127087" grpId="0" animBg="1" autoUpdateAnimBg="0"/>
      <p:bldP spid="127088" grpId="0" animBg="1" autoUpdateAnimBg="0"/>
      <p:bldP spid="127089" grpId="0" animBg="1" autoUpdateAnimBg="0"/>
      <p:bldP spid="127090" grpId="0" animBg="1" autoUpdateAnimBg="0"/>
      <p:bldP spid="127091" grpId="0" animBg="1" autoUpdateAnimBg="0"/>
      <p:bldP spid="127093" grpId="0" animBg="1" autoUpdateAnimBg="0"/>
      <p:bldP spid="127094" grpId="0" animBg="1" autoUpdateAnimBg="0"/>
      <p:bldP spid="127095" grpId="0" animBg="1" autoUpdateAnimBg="0"/>
      <p:bldP spid="127096" grpId="0" animBg="1" autoUpdateAnimBg="0"/>
      <p:bldP spid="12709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79" name="Group 1103"/>
          <p:cNvGrpSpPr>
            <a:grpSpLocks/>
          </p:cNvGrpSpPr>
          <p:nvPr/>
        </p:nvGrpSpPr>
        <p:grpSpPr bwMode="auto">
          <a:xfrm>
            <a:off x="685800" y="368300"/>
            <a:ext cx="7696200" cy="2286000"/>
            <a:chOff x="432" y="232"/>
            <a:chExt cx="4848" cy="1440"/>
          </a:xfrm>
        </p:grpSpPr>
        <p:sp>
          <p:nvSpPr>
            <p:cNvPr id="128002" name="Line 1026"/>
            <p:cNvSpPr>
              <a:spLocks noChangeShapeType="1"/>
            </p:cNvSpPr>
            <p:nvPr/>
          </p:nvSpPr>
          <p:spPr bwMode="auto">
            <a:xfrm>
              <a:off x="432" y="1576"/>
              <a:ext cx="48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003" name="Line 1027"/>
            <p:cNvSpPr>
              <a:spLocks noChangeShapeType="1"/>
            </p:cNvSpPr>
            <p:nvPr/>
          </p:nvSpPr>
          <p:spPr bwMode="auto">
            <a:xfrm>
              <a:off x="5280" y="232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8004" name="Object 1028"/>
            <p:cNvGraphicFramePr>
              <a:graphicFrameLocks noChangeAspect="1"/>
            </p:cNvGraphicFramePr>
            <p:nvPr/>
          </p:nvGraphicFramePr>
          <p:xfrm>
            <a:off x="484" y="240"/>
            <a:ext cx="4796" cy="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7593609" imgH="2269480" progId="Word.Document.8">
                    <p:embed/>
                  </p:oleObj>
                </mc:Choice>
                <mc:Fallback>
                  <p:oleObj name="Document" r:id="rId3" imgW="7593609" imgH="2269480" progId="Word.Document.8">
                    <p:embed/>
                    <p:pic>
                      <p:nvPicPr>
                        <p:cNvPr id="128004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40"/>
                          <a:ext cx="4796" cy="1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5" name="Text Box 1029"/>
            <p:cNvSpPr txBox="1">
              <a:spLocks noChangeArrowheads="1"/>
            </p:cNvSpPr>
            <p:nvPr/>
          </p:nvSpPr>
          <p:spPr bwMode="auto">
            <a:xfrm>
              <a:off x="1056" y="730"/>
              <a:ext cx="2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06" name="Text Box 1030"/>
            <p:cNvSpPr txBox="1">
              <a:spLocks noChangeArrowheads="1"/>
            </p:cNvSpPr>
            <p:nvPr/>
          </p:nvSpPr>
          <p:spPr bwMode="auto">
            <a:xfrm>
              <a:off x="1536" y="712"/>
              <a:ext cx="2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07" name="Text Box 1031"/>
            <p:cNvSpPr txBox="1">
              <a:spLocks noChangeArrowheads="1"/>
            </p:cNvSpPr>
            <p:nvPr/>
          </p:nvSpPr>
          <p:spPr bwMode="auto">
            <a:xfrm>
              <a:off x="2016" y="712"/>
              <a:ext cx="2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08" name="Text Box 1032"/>
            <p:cNvSpPr txBox="1">
              <a:spLocks noChangeArrowheads="1"/>
            </p:cNvSpPr>
            <p:nvPr/>
          </p:nvSpPr>
          <p:spPr bwMode="auto">
            <a:xfrm>
              <a:off x="2496" y="712"/>
              <a:ext cx="2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09" name="Text Box 1033"/>
            <p:cNvSpPr txBox="1">
              <a:spLocks noChangeArrowheads="1"/>
            </p:cNvSpPr>
            <p:nvPr/>
          </p:nvSpPr>
          <p:spPr bwMode="auto">
            <a:xfrm>
              <a:off x="2976" y="712"/>
              <a:ext cx="2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10" name="Text Box 1034"/>
            <p:cNvSpPr txBox="1">
              <a:spLocks noChangeArrowheads="1"/>
            </p:cNvSpPr>
            <p:nvPr/>
          </p:nvSpPr>
          <p:spPr bwMode="auto">
            <a:xfrm>
              <a:off x="3456" y="712"/>
              <a:ext cx="22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11" name="Text Box 1035"/>
            <p:cNvSpPr txBox="1">
              <a:spLocks noChangeArrowheads="1"/>
            </p:cNvSpPr>
            <p:nvPr/>
          </p:nvSpPr>
          <p:spPr bwMode="auto">
            <a:xfrm>
              <a:off x="3888" y="712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12" name="Text Box 1036"/>
            <p:cNvSpPr txBox="1">
              <a:spLocks noChangeArrowheads="1"/>
            </p:cNvSpPr>
            <p:nvPr/>
          </p:nvSpPr>
          <p:spPr bwMode="auto">
            <a:xfrm>
              <a:off x="4348" y="712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13" name="Text Box 1037"/>
            <p:cNvSpPr txBox="1">
              <a:spLocks noChangeArrowheads="1"/>
            </p:cNvSpPr>
            <p:nvPr/>
          </p:nvSpPr>
          <p:spPr bwMode="auto">
            <a:xfrm>
              <a:off x="4848" y="712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18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24" name="Text Box 1048"/>
            <p:cNvSpPr txBox="1">
              <a:spLocks noChangeArrowheads="1"/>
            </p:cNvSpPr>
            <p:nvPr/>
          </p:nvSpPr>
          <p:spPr bwMode="auto">
            <a:xfrm>
              <a:off x="4828" y="1144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128025" name="Text Box 1049"/>
            <p:cNvSpPr txBox="1">
              <a:spLocks noChangeArrowheads="1"/>
            </p:cNvSpPr>
            <p:nvPr/>
          </p:nvSpPr>
          <p:spPr bwMode="auto">
            <a:xfrm>
              <a:off x="4348" y="1144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26" name="Text Box 1050"/>
            <p:cNvSpPr txBox="1">
              <a:spLocks noChangeArrowheads="1"/>
            </p:cNvSpPr>
            <p:nvPr/>
          </p:nvSpPr>
          <p:spPr bwMode="auto">
            <a:xfrm>
              <a:off x="3868" y="1144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16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27" name="Text Box 1051"/>
            <p:cNvSpPr txBox="1">
              <a:spLocks noChangeArrowheads="1"/>
            </p:cNvSpPr>
            <p:nvPr/>
          </p:nvSpPr>
          <p:spPr bwMode="auto">
            <a:xfrm>
              <a:off x="3388" y="1144"/>
              <a:ext cx="32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28" name="Text Box 1052"/>
            <p:cNvSpPr txBox="1">
              <a:spLocks noChangeArrowheads="1"/>
            </p:cNvSpPr>
            <p:nvPr/>
          </p:nvSpPr>
          <p:spPr bwMode="auto">
            <a:xfrm>
              <a:off x="2928" y="1144"/>
              <a:ext cx="3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28029" name="Text Box 1053"/>
            <p:cNvSpPr txBox="1">
              <a:spLocks noChangeArrowheads="1"/>
            </p:cNvSpPr>
            <p:nvPr/>
          </p:nvSpPr>
          <p:spPr bwMode="auto">
            <a:xfrm>
              <a:off x="2428" y="1144"/>
              <a:ext cx="4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28030" name="Text Box 1054"/>
            <p:cNvSpPr txBox="1">
              <a:spLocks noChangeArrowheads="1"/>
            </p:cNvSpPr>
            <p:nvPr/>
          </p:nvSpPr>
          <p:spPr bwMode="auto">
            <a:xfrm>
              <a:off x="1968" y="1144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31" name="Text Box 1055"/>
            <p:cNvSpPr txBox="1">
              <a:spLocks noChangeArrowheads="1"/>
            </p:cNvSpPr>
            <p:nvPr/>
          </p:nvSpPr>
          <p:spPr bwMode="auto">
            <a:xfrm>
              <a:off x="1468" y="1144"/>
              <a:ext cx="4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032" name="Text Box 1056"/>
            <p:cNvSpPr txBox="1">
              <a:spLocks noChangeArrowheads="1"/>
            </p:cNvSpPr>
            <p:nvPr/>
          </p:nvSpPr>
          <p:spPr bwMode="auto">
            <a:xfrm>
              <a:off x="988" y="1144"/>
              <a:ext cx="40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58009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8049" name="Object 1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767770"/>
              </p:ext>
            </p:extLst>
          </p:nvPr>
        </p:nvGraphicFramePr>
        <p:xfrm>
          <a:off x="488950" y="3224213"/>
          <a:ext cx="8264525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8283691" imgH="3568138" progId="Word.Document.8">
                  <p:embed/>
                </p:oleObj>
              </mc:Choice>
              <mc:Fallback>
                <p:oleObj name="Document" r:id="rId5" imgW="8283691" imgH="3568138" progId="Word.Document.8">
                  <p:embed/>
                  <p:pic>
                    <p:nvPicPr>
                      <p:cNvPr id="128049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224213"/>
                        <a:ext cx="8264525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0" name="Line 1074"/>
          <p:cNvSpPr>
            <a:spLocks noChangeShapeType="1"/>
          </p:cNvSpPr>
          <p:nvPr/>
        </p:nvSpPr>
        <p:spPr bwMode="auto">
          <a:xfrm>
            <a:off x="609600" y="6540500"/>
            <a:ext cx="815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051" name="Line 1075"/>
          <p:cNvSpPr>
            <a:spLocks noChangeShapeType="1"/>
          </p:cNvSpPr>
          <p:nvPr/>
        </p:nvSpPr>
        <p:spPr bwMode="auto">
          <a:xfrm>
            <a:off x="8763000" y="3263900"/>
            <a:ext cx="0" cy="3276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052" name="Text Box 1076"/>
          <p:cNvSpPr txBox="1">
            <a:spLocks noChangeArrowheads="1"/>
          </p:cNvSpPr>
          <p:nvPr/>
        </p:nvSpPr>
        <p:spPr bwMode="auto">
          <a:xfrm>
            <a:off x="114300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3" name="Text Box 1077"/>
          <p:cNvSpPr txBox="1">
            <a:spLocks noChangeArrowheads="1"/>
          </p:cNvSpPr>
          <p:nvPr/>
        </p:nvSpPr>
        <p:spPr bwMode="auto">
          <a:xfrm>
            <a:off x="187325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4" name="Text Box 1078"/>
          <p:cNvSpPr txBox="1">
            <a:spLocks noChangeArrowheads="1"/>
          </p:cNvSpPr>
          <p:nvPr/>
        </p:nvSpPr>
        <p:spPr bwMode="auto">
          <a:xfrm>
            <a:off x="255905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5" name="Text Box 1079"/>
          <p:cNvSpPr txBox="1">
            <a:spLocks noChangeArrowheads="1"/>
          </p:cNvSpPr>
          <p:nvPr/>
        </p:nvSpPr>
        <p:spPr bwMode="auto">
          <a:xfrm>
            <a:off x="324485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6" name="Text Box 1080"/>
          <p:cNvSpPr txBox="1">
            <a:spLocks noChangeArrowheads="1"/>
          </p:cNvSpPr>
          <p:nvPr/>
        </p:nvSpPr>
        <p:spPr bwMode="auto">
          <a:xfrm>
            <a:off x="396240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7" name="Text Box 1081"/>
          <p:cNvSpPr txBox="1">
            <a:spLocks noChangeArrowheads="1"/>
          </p:cNvSpPr>
          <p:nvPr/>
        </p:nvSpPr>
        <p:spPr bwMode="auto">
          <a:xfrm>
            <a:off x="469265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8" name="Text Box 1082"/>
          <p:cNvSpPr txBox="1">
            <a:spLocks noChangeArrowheads="1"/>
          </p:cNvSpPr>
          <p:nvPr/>
        </p:nvSpPr>
        <p:spPr bwMode="auto">
          <a:xfrm>
            <a:off x="537845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59" name="Text Box 1083"/>
          <p:cNvSpPr txBox="1">
            <a:spLocks noChangeArrowheads="1"/>
          </p:cNvSpPr>
          <p:nvPr/>
        </p:nvSpPr>
        <p:spPr bwMode="auto">
          <a:xfrm>
            <a:off x="609600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0" name="Text Box 1084"/>
          <p:cNvSpPr txBox="1">
            <a:spLocks noChangeArrowheads="1"/>
          </p:cNvSpPr>
          <p:nvPr/>
        </p:nvSpPr>
        <p:spPr bwMode="auto">
          <a:xfrm>
            <a:off x="6781800" y="44831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1" name="Text Box 1085"/>
          <p:cNvSpPr txBox="1">
            <a:spLocks noChangeArrowheads="1"/>
          </p:cNvSpPr>
          <p:nvPr/>
        </p:nvSpPr>
        <p:spPr bwMode="auto">
          <a:xfrm>
            <a:off x="7359650" y="44831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15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2" name="Text Box 1086"/>
          <p:cNvSpPr txBox="1">
            <a:spLocks noChangeArrowheads="1"/>
          </p:cNvSpPr>
          <p:nvPr/>
        </p:nvSpPr>
        <p:spPr bwMode="auto">
          <a:xfrm>
            <a:off x="8077200" y="44831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3" name="Text Box 1087"/>
          <p:cNvSpPr txBox="1">
            <a:spLocks noChangeArrowheads="1"/>
          </p:cNvSpPr>
          <p:nvPr/>
        </p:nvSpPr>
        <p:spPr bwMode="auto">
          <a:xfrm>
            <a:off x="8077200" y="52133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4" name="Text Box 1088"/>
          <p:cNvSpPr txBox="1">
            <a:spLocks noChangeArrowheads="1"/>
          </p:cNvSpPr>
          <p:nvPr/>
        </p:nvSpPr>
        <p:spPr bwMode="auto">
          <a:xfrm>
            <a:off x="7391400" y="52133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16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5" name="Text Box 1089"/>
          <p:cNvSpPr txBox="1">
            <a:spLocks noChangeArrowheads="1"/>
          </p:cNvSpPr>
          <p:nvPr/>
        </p:nvSpPr>
        <p:spPr bwMode="auto">
          <a:xfrm>
            <a:off x="114300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6" name="Text Box 1090"/>
          <p:cNvSpPr txBox="1">
            <a:spLocks noChangeArrowheads="1"/>
          </p:cNvSpPr>
          <p:nvPr/>
        </p:nvSpPr>
        <p:spPr bwMode="auto">
          <a:xfrm>
            <a:off x="187325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7" name="Text Box 1091"/>
          <p:cNvSpPr txBox="1">
            <a:spLocks noChangeArrowheads="1"/>
          </p:cNvSpPr>
          <p:nvPr/>
        </p:nvSpPr>
        <p:spPr bwMode="auto">
          <a:xfrm>
            <a:off x="255905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8" name="Text Box 1092"/>
          <p:cNvSpPr txBox="1">
            <a:spLocks noChangeArrowheads="1"/>
          </p:cNvSpPr>
          <p:nvPr/>
        </p:nvSpPr>
        <p:spPr bwMode="auto">
          <a:xfrm>
            <a:off x="324485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69" name="Text Box 1093"/>
          <p:cNvSpPr txBox="1">
            <a:spLocks noChangeArrowheads="1"/>
          </p:cNvSpPr>
          <p:nvPr/>
        </p:nvSpPr>
        <p:spPr bwMode="auto">
          <a:xfrm>
            <a:off x="396240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70" name="Text Box 1094"/>
          <p:cNvSpPr txBox="1">
            <a:spLocks noChangeArrowheads="1"/>
          </p:cNvSpPr>
          <p:nvPr/>
        </p:nvSpPr>
        <p:spPr bwMode="auto">
          <a:xfrm>
            <a:off x="469265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71" name="Text Box 1095"/>
          <p:cNvSpPr txBox="1">
            <a:spLocks noChangeArrowheads="1"/>
          </p:cNvSpPr>
          <p:nvPr/>
        </p:nvSpPr>
        <p:spPr bwMode="auto">
          <a:xfrm>
            <a:off x="537845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72" name="Text Box 1096"/>
          <p:cNvSpPr txBox="1">
            <a:spLocks noChangeArrowheads="1"/>
          </p:cNvSpPr>
          <p:nvPr/>
        </p:nvSpPr>
        <p:spPr bwMode="auto">
          <a:xfrm>
            <a:off x="6096000" y="52133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73" name="Text Box 1097"/>
          <p:cNvSpPr txBox="1">
            <a:spLocks noChangeArrowheads="1"/>
          </p:cNvSpPr>
          <p:nvPr/>
        </p:nvSpPr>
        <p:spPr bwMode="auto">
          <a:xfrm>
            <a:off x="6673850" y="52133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8075" name="Object 10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71199"/>
              </p:ext>
            </p:extLst>
          </p:nvPr>
        </p:nvGraphicFramePr>
        <p:xfrm>
          <a:off x="3200400" y="59467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370800" imgH="315360" progId="MS_ClipArt_Gallery.2">
                  <p:embed/>
                </p:oleObj>
              </mc:Choice>
              <mc:Fallback>
                <p:oleObj name="剪辑" r:id="rId7" imgW="370800" imgH="315360" progId="MS_ClipArt_Gallery.2">
                  <p:embed/>
                  <p:pic>
                    <p:nvPicPr>
                      <p:cNvPr id="128075" name="Object 1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467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6" name="Object 1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95480"/>
              </p:ext>
            </p:extLst>
          </p:nvPr>
        </p:nvGraphicFramePr>
        <p:xfrm>
          <a:off x="1143000" y="59467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370800" imgH="315360" progId="MS_ClipArt_Gallery.2">
                  <p:embed/>
                </p:oleObj>
              </mc:Choice>
              <mc:Fallback>
                <p:oleObj name="剪辑" r:id="rId7" imgW="370800" imgH="315360" progId="MS_ClipArt_Gallery.2">
                  <p:embed/>
                  <p:pic>
                    <p:nvPicPr>
                      <p:cNvPr id="128076" name="Object 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467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7" name="Object 1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68612"/>
              </p:ext>
            </p:extLst>
          </p:nvPr>
        </p:nvGraphicFramePr>
        <p:xfrm>
          <a:off x="6019800" y="59467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0" imgW="370800" imgH="315360" progId="MS_ClipArt_Gallery.2">
                  <p:embed/>
                </p:oleObj>
              </mc:Choice>
              <mc:Fallback>
                <p:oleObj name="剪辑" r:id="rId10" imgW="370800" imgH="315360" progId="MS_ClipArt_Gallery.2">
                  <p:embed/>
                  <p:pic>
                    <p:nvPicPr>
                      <p:cNvPr id="128077" name="Object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9467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8" name="Object 1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57053"/>
              </p:ext>
            </p:extLst>
          </p:nvPr>
        </p:nvGraphicFramePr>
        <p:xfrm>
          <a:off x="8153400" y="59467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0" imgW="370800" imgH="315360" progId="MS_ClipArt_Gallery.2">
                  <p:embed/>
                </p:oleObj>
              </mc:Choice>
              <mc:Fallback>
                <p:oleObj name="剪辑" r:id="rId10" imgW="370800" imgH="315360" progId="MS_ClipArt_Gallery.2">
                  <p:embed/>
                  <p:pic>
                    <p:nvPicPr>
                      <p:cNvPr id="128078" name="Object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9467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8434" y="2694940"/>
            <a:ext cx="497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e=</a:t>
            </a:r>
            <a:r>
              <a:rPr lang="en-US" altLang="zh-CN" sz="2400" b="1" dirty="0" err="1"/>
              <a:t>ve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弧的起点</a:t>
            </a:r>
            <a:r>
              <a:rPr lang="en-US" altLang="zh-CN" sz="2400" b="1" dirty="0"/>
              <a:t>], l=</a:t>
            </a:r>
            <a:r>
              <a:rPr lang="en-US" altLang="zh-CN" sz="2400" b="1" dirty="0" err="1"/>
              <a:t>vl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弧的终点</a:t>
            </a:r>
            <a:r>
              <a:rPr lang="en-US" altLang="zh-CN" sz="2400" b="1" dirty="0"/>
              <a:t>]-</a:t>
            </a:r>
            <a:r>
              <a:rPr lang="zh-CN" altLang="en-US" sz="2400" b="1" dirty="0"/>
              <a:t>权重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756BBA-41CA-2FAF-0E9F-F7E4A648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0" grpId="0" animBg="1"/>
      <p:bldP spid="128051" grpId="0" animBg="1"/>
      <p:bldP spid="128052" grpId="0" autoUpdateAnimBg="0"/>
      <p:bldP spid="128053" grpId="0" autoUpdateAnimBg="0"/>
      <p:bldP spid="128054" grpId="0" autoUpdateAnimBg="0"/>
      <p:bldP spid="128055" grpId="0" autoUpdateAnimBg="0"/>
      <p:bldP spid="128056" grpId="0" autoUpdateAnimBg="0"/>
      <p:bldP spid="128057" grpId="0" autoUpdateAnimBg="0"/>
      <p:bldP spid="128058" grpId="0" autoUpdateAnimBg="0"/>
      <p:bldP spid="128059" grpId="0" autoUpdateAnimBg="0"/>
      <p:bldP spid="128060" grpId="0" autoUpdateAnimBg="0"/>
      <p:bldP spid="128061" grpId="0" autoUpdateAnimBg="0"/>
      <p:bldP spid="128062" grpId="0" autoUpdateAnimBg="0"/>
      <p:bldP spid="128063" grpId="0" autoUpdateAnimBg="0"/>
      <p:bldP spid="128064" grpId="0" autoUpdateAnimBg="0"/>
      <p:bldP spid="128065" grpId="0" autoUpdateAnimBg="0"/>
      <p:bldP spid="128066" grpId="0" autoUpdateAnimBg="0"/>
      <p:bldP spid="128067" grpId="0" autoUpdateAnimBg="0"/>
      <p:bldP spid="128068" grpId="0" autoUpdateAnimBg="0"/>
      <p:bldP spid="128069" grpId="0" autoUpdateAnimBg="0"/>
      <p:bldP spid="128070" grpId="0" autoUpdateAnimBg="0"/>
      <p:bldP spid="128071" grpId="0" autoUpdateAnimBg="0"/>
      <p:bldP spid="128072" grpId="0" autoUpdateAnimBg="0"/>
      <p:bldP spid="1280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-</a:t>
            </a:r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加速关键路径上的一个关键活动一定能缩短整个工程的工期</a:t>
            </a:r>
            <a:endParaRPr lang="en-US" altLang="zh-CN" dirty="0"/>
          </a:p>
          <a:p>
            <a:pPr lvl="1"/>
            <a:r>
              <a:rPr lang="zh-CN" altLang="en-US" dirty="0"/>
              <a:t>反例：如果</a:t>
            </a:r>
            <a:r>
              <a:rPr lang="en-US" altLang="zh-CN" dirty="0"/>
              <a:t>AOE</a:t>
            </a:r>
            <a:r>
              <a:rPr lang="zh-CN" altLang="en-US" dirty="0"/>
              <a:t>网络中存在多条关键路径，那么若加速某一个关键活动不能影响所有的关键路径的话，那么整个工程的工期不能缩短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Group 1146">
            <a:extLst>
              <a:ext uri="{FF2B5EF4-FFF2-40B4-BE49-F238E27FC236}">
                <a16:creationId xmlns:a16="http://schemas.microsoft.com/office/drawing/2014/main" id="{5D764D9C-AA7F-4857-AA62-7126A4B3BC53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3869554"/>
            <a:ext cx="5763275" cy="2623321"/>
            <a:chOff x="816" y="144"/>
            <a:chExt cx="4128" cy="2016"/>
          </a:xfrm>
        </p:grpSpPr>
        <p:sp>
          <p:nvSpPr>
            <p:cNvPr id="6" name="Oval 1026">
              <a:extLst>
                <a:ext uri="{FF2B5EF4-FFF2-40B4-BE49-F238E27FC236}">
                  <a16:creationId xmlns:a16="http://schemas.microsoft.com/office/drawing/2014/main" id="{6530E65F-B838-46A0-8112-06809970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>
                  <a:solidFill>
                    <a:srgbClr val="800000"/>
                  </a:solidFill>
                  <a:latin typeface="Calibri"/>
                  <a:ea typeface="宋体" panose="02010600030101010101" pitchFamily="2" charset="-122"/>
                </a:rPr>
                <a:t>A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1027">
              <a:extLst>
                <a:ext uri="{FF2B5EF4-FFF2-40B4-BE49-F238E27FC236}">
                  <a16:creationId xmlns:a16="http://schemas.microsoft.com/office/drawing/2014/main" id="{EB1C541B-5C28-4473-ACC1-A78FE228B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1028">
              <a:extLst>
                <a:ext uri="{FF2B5EF4-FFF2-40B4-BE49-F238E27FC236}">
                  <a16:creationId xmlns:a16="http://schemas.microsoft.com/office/drawing/2014/main" id="{7EDA0AAC-D7B4-4B80-86D5-EBF8B288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>
                  <a:solidFill>
                    <a:srgbClr val="800000"/>
                  </a:solidFill>
                  <a:latin typeface="Calibri"/>
                  <a:ea typeface="宋体" panose="02010600030101010101" pitchFamily="2" charset="-122"/>
                </a:rPr>
                <a:t>C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1029">
              <a:extLst>
                <a:ext uri="{FF2B5EF4-FFF2-40B4-BE49-F238E27FC236}">
                  <a16:creationId xmlns:a16="http://schemas.microsoft.com/office/drawing/2014/main" id="{5E9FBAFE-91AF-4E90-83D3-81EDEAAE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1030">
              <a:extLst>
                <a:ext uri="{FF2B5EF4-FFF2-40B4-BE49-F238E27FC236}">
                  <a16:creationId xmlns:a16="http://schemas.microsoft.com/office/drawing/2014/main" id="{BCC6B2B0-9882-4196-8146-254F5EB3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1031">
              <a:extLst>
                <a:ext uri="{FF2B5EF4-FFF2-40B4-BE49-F238E27FC236}">
                  <a16:creationId xmlns:a16="http://schemas.microsoft.com/office/drawing/2014/main" id="{7502DE8E-5FE9-4325-A451-225DA3DB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032">
              <a:extLst>
                <a:ext uri="{FF2B5EF4-FFF2-40B4-BE49-F238E27FC236}">
                  <a16:creationId xmlns:a16="http://schemas.microsoft.com/office/drawing/2014/main" id="{A9DD55C3-8F03-4831-993C-EBF7E6C4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>
                  <a:solidFill>
                    <a:srgbClr val="800000"/>
                  </a:solidFill>
                  <a:latin typeface="Calibri"/>
                  <a:ea typeface="宋体" panose="02010600030101010101" pitchFamily="2" charset="-122"/>
                </a:rPr>
                <a:t>G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033">
              <a:extLst>
                <a:ext uri="{FF2B5EF4-FFF2-40B4-BE49-F238E27FC236}">
                  <a16:creationId xmlns:a16="http://schemas.microsoft.com/office/drawing/2014/main" id="{4DF42925-260E-431F-8738-CB953ADD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034">
              <a:extLst>
                <a:ext uri="{FF2B5EF4-FFF2-40B4-BE49-F238E27FC236}">
                  <a16:creationId xmlns:a16="http://schemas.microsoft.com/office/drawing/2014/main" id="{7545097B-278F-4BC3-90A5-7F7F71F0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5B95375E-5E98-48E5-8704-AEF56A96A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4E668352-FE66-40B9-B67F-B4859901A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1037">
              <a:extLst>
                <a:ext uri="{FF2B5EF4-FFF2-40B4-BE49-F238E27FC236}">
                  <a16:creationId xmlns:a16="http://schemas.microsoft.com/office/drawing/2014/main" id="{A7FEBEDC-0059-47B2-BAFD-A533AC06A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Line 1038">
              <a:extLst>
                <a:ext uri="{FF2B5EF4-FFF2-40B4-BE49-F238E27FC236}">
                  <a16:creationId xmlns:a16="http://schemas.microsoft.com/office/drawing/2014/main" id="{EC506A5B-1DA5-4E12-9471-A74224547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Line 1039">
              <a:extLst>
                <a:ext uri="{FF2B5EF4-FFF2-40B4-BE49-F238E27FC236}">
                  <a16:creationId xmlns:a16="http://schemas.microsoft.com/office/drawing/2014/main" id="{68FF4A1C-DD92-49CF-BC7D-658D4AC08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Line 1040">
              <a:extLst>
                <a:ext uri="{FF2B5EF4-FFF2-40B4-BE49-F238E27FC236}">
                  <a16:creationId xmlns:a16="http://schemas.microsoft.com/office/drawing/2014/main" id="{0B375D9E-78D3-4403-B32C-5AB8E899D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Line 1041">
              <a:extLst>
                <a:ext uri="{FF2B5EF4-FFF2-40B4-BE49-F238E27FC236}">
                  <a16:creationId xmlns:a16="http://schemas.microsoft.com/office/drawing/2014/main" id="{FF3C7171-A528-430C-8716-4CF0B8F83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Line 1042">
              <a:extLst>
                <a:ext uri="{FF2B5EF4-FFF2-40B4-BE49-F238E27FC236}">
                  <a16:creationId xmlns:a16="http://schemas.microsoft.com/office/drawing/2014/main" id="{E89F92CD-FD82-43BB-9C3E-EC52C9140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Line 1043">
              <a:extLst>
                <a:ext uri="{FF2B5EF4-FFF2-40B4-BE49-F238E27FC236}">
                  <a16:creationId xmlns:a16="http://schemas.microsoft.com/office/drawing/2014/main" id="{6F0FDD63-77E7-422A-AC41-39CE6447E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Line 1044">
              <a:extLst>
                <a:ext uri="{FF2B5EF4-FFF2-40B4-BE49-F238E27FC236}">
                  <a16:creationId xmlns:a16="http://schemas.microsoft.com/office/drawing/2014/main" id="{DE0F0930-A61A-479D-BEEC-5052028E3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Line 1045">
              <a:extLst>
                <a:ext uri="{FF2B5EF4-FFF2-40B4-BE49-F238E27FC236}">
                  <a16:creationId xmlns:a16="http://schemas.microsoft.com/office/drawing/2014/main" id="{6D6D005A-585E-46A6-A815-5BA7C810B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 Box 1046">
              <a:extLst>
                <a:ext uri="{FF2B5EF4-FFF2-40B4-BE49-F238E27FC236}">
                  <a16:creationId xmlns:a16="http://schemas.microsoft.com/office/drawing/2014/main" id="{4A22B6F8-ABC6-4DD2-A68F-C8336A42F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1047">
              <a:extLst>
                <a:ext uri="{FF2B5EF4-FFF2-40B4-BE49-F238E27FC236}">
                  <a16:creationId xmlns:a16="http://schemas.microsoft.com/office/drawing/2014/main" id="{82166E19-8658-48F1-939C-BC833A97E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1048">
              <a:extLst>
                <a:ext uri="{FF2B5EF4-FFF2-40B4-BE49-F238E27FC236}">
                  <a16:creationId xmlns:a16="http://schemas.microsoft.com/office/drawing/2014/main" id="{88B87D2A-BF4F-4AC4-B83F-7E9D43AA3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2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1049">
              <a:extLst>
                <a:ext uri="{FF2B5EF4-FFF2-40B4-BE49-F238E27FC236}">
                  <a16:creationId xmlns:a16="http://schemas.microsoft.com/office/drawing/2014/main" id="{46AA2750-5249-44BF-96F6-72C81AA49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16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050">
              <a:extLst>
                <a:ext uri="{FF2B5EF4-FFF2-40B4-BE49-F238E27FC236}">
                  <a16:creationId xmlns:a16="http://schemas.microsoft.com/office/drawing/2014/main" id="{0060C11B-B208-480B-9154-879151CBB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1051">
              <a:extLst>
                <a:ext uri="{FF2B5EF4-FFF2-40B4-BE49-F238E27FC236}">
                  <a16:creationId xmlns:a16="http://schemas.microsoft.com/office/drawing/2014/main" id="{A3243950-B9E2-498F-88FB-7C7BB4111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8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1052">
              <a:extLst>
                <a:ext uri="{FF2B5EF4-FFF2-40B4-BE49-F238E27FC236}">
                  <a16:creationId xmlns:a16="http://schemas.microsoft.com/office/drawing/2014/main" id="{924F7C6A-953A-4414-BA0B-2B47BA073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181"/>
              <a:ext cx="282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33" name="Text Box 1053">
              <a:extLst>
                <a:ext uri="{FF2B5EF4-FFF2-40B4-BE49-F238E27FC236}">
                  <a16:creationId xmlns:a16="http://schemas.microsoft.com/office/drawing/2014/main" id="{20452807-C60C-474F-8A48-C53093F99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1054">
              <a:extLst>
                <a:ext uri="{FF2B5EF4-FFF2-40B4-BE49-F238E27FC236}">
                  <a16:creationId xmlns:a16="http://schemas.microsoft.com/office/drawing/2014/main" id="{C9B27B14-C3C9-4B3C-BFE0-C30E7EF88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6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1055">
              <a:extLst>
                <a:ext uri="{FF2B5EF4-FFF2-40B4-BE49-F238E27FC236}">
                  <a16:creationId xmlns:a16="http://schemas.microsoft.com/office/drawing/2014/main" id="{29262648-52DC-43ED-A83C-E91AC1EEE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1056">
              <a:extLst>
                <a:ext uri="{FF2B5EF4-FFF2-40B4-BE49-F238E27FC236}">
                  <a16:creationId xmlns:a16="http://schemas.microsoft.com/office/drawing/2014/main" id="{29D613B4-B232-45C6-9A8E-0A0F7BD97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15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AA619B3A-EB42-4BD1-A5C5-86BCFD95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53" y="3113591"/>
            <a:ext cx="2380007" cy="363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乘号 37">
            <a:extLst>
              <a:ext uri="{FF2B5EF4-FFF2-40B4-BE49-F238E27FC236}">
                <a16:creationId xmlns:a16="http://schemas.microsoft.com/office/drawing/2014/main" id="{CDD5235F-D8FB-435B-9046-7FE00C81017B}"/>
              </a:ext>
            </a:extLst>
          </p:cNvPr>
          <p:cNvSpPr/>
          <p:nvPr/>
        </p:nvSpPr>
        <p:spPr>
          <a:xfrm>
            <a:off x="8059924" y="933466"/>
            <a:ext cx="756592" cy="5688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3FEDCB-BF9A-4083-B6E5-FBB7BB3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-</a:t>
            </a:r>
            <a:r>
              <a:rPr lang="zh-CN" altLang="en-US" dirty="0"/>
              <a:t>关键路径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2A854-9F15-40BF-A753-59451085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在某些</a:t>
            </a:r>
            <a:r>
              <a:rPr lang="en-US" altLang="zh-CN" dirty="0"/>
              <a:t>AOE</a:t>
            </a:r>
            <a:r>
              <a:rPr lang="zh-CN" altLang="en-US"/>
              <a:t>网络中，各</a:t>
            </a:r>
            <a:r>
              <a:rPr lang="zh-CN" altLang="en-US" dirty="0"/>
              <a:t>事件的最早开始时间和最迟允许开始时间都相等，那么所有活动都是关键活动</a:t>
            </a:r>
            <a:endParaRPr lang="en-US" altLang="zh-CN" dirty="0"/>
          </a:p>
          <a:p>
            <a:pPr lvl="1"/>
            <a:r>
              <a:rPr lang="zh-CN" altLang="en-US" dirty="0"/>
              <a:t>即使各事件的最早开始时间和最迟允许开始时间都相等，但由于各边的权重不同，会导致各个</a:t>
            </a:r>
            <a:r>
              <a:rPr lang="zh-CN" altLang="en-US" dirty="0">
                <a:solidFill>
                  <a:srgbClr val="C00000"/>
                </a:solidFill>
              </a:rPr>
              <a:t>活动的最迟允许开始开始时间</a:t>
            </a:r>
            <a:r>
              <a:rPr lang="zh-CN" altLang="en-US" dirty="0"/>
              <a:t>不同，不是所有活动的最迟允许开始时间减去最早开始时间都为</a:t>
            </a:r>
            <a:r>
              <a:rPr lang="en-US" altLang="zh-CN" dirty="0"/>
              <a:t>0</a:t>
            </a:r>
            <a:r>
              <a:rPr lang="zh-CN" altLang="en-US" dirty="0"/>
              <a:t>，所以，有可能有些活动不是关键活动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46C972-DFE9-4FE1-AE54-0616770F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17EFA980-5313-47A5-92D2-897C4206CBBF}"/>
              </a:ext>
            </a:extLst>
          </p:cNvPr>
          <p:cNvSpPr/>
          <p:nvPr/>
        </p:nvSpPr>
        <p:spPr>
          <a:xfrm>
            <a:off x="7400216" y="1643965"/>
            <a:ext cx="756592" cy="5688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最短路径</a:t>
            </a:r>
            <a:endParaRPr lang="en-US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问题：在带权图上设置一个源点和终点，源点和终点之间</a:t>
            </a:r>
            <a:r>
              <a:rPr lang="zh-CN" altLang="en-US" b="1" dirty="0">
                <a:solidFill>
                  <a:srgbClr val="C00000"/>
                </a:solidFill>
              </a:rPr>
              <a:t>是否有路径</a:t>
            </a:r>
            <a:r>
              <a:rPr lang="en-US" altLang="zh-CN" dirty="0"/>
              <a:t>? </a:t>
            </a:r>
            <a:r>
              <a:rPr lang="zh-CN" altLang="en-US" dirty="0"/>
              <a:t>在有多条路径的情况下，</a:t>
            </a:r>
            <a:r>
              <a:rPr lang="zh-CN" altLang="en-US" b="1" dirty="0">
                <a:solidFill>
                  <a:srgbClr val="C00000"/>
                </a:solidFill>
              </a:rPr>
              <a:t>哪条路径最短</a:t>
            </a:r>
            <a:r>
              <a:rPr lang="en-US" altLang="zh-CN" dirty="0"/>
              <a:t>? 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最短：沿该路径上各边的权值之和达到最小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/>
              <a:t>应用：将交通网用带权图表示，图中顶点表示地点，边代表两地之间有直接道路，边上的权值表示路程</a:t>
            </a:r>
            <a:r>
              <a:rPr lang="en-US" altLang="zh-CN" dirty="0"/>
              <a:t>(</a:t>
            </a:r>
            <a:r>
              <a:rPr lang="zh-CN" altLang="en-US" dirty="0"/>
              <a:t>或所花费用或时间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7030A0"/>
                </a:solidFill>
              </a:rPr>
              <a:t>求两个地点之间的最短路径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9701DF-E6BE-DB6F-F32D-CB9F91A0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单源点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最短路径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(Single source shortest path)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4368608"/>
          </a:xfrm>
        </p:spPr>
        <p:txBody>
          <a:bodyPr>
            <a:normAutofit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对于给定的有向图G</a:t>
            </a:r>
            <a:r>
              <a:rPr lang="en-US" altLang="en-US" dirty="0">
                <a:ea typeface="宋体" panose="02010600030101010101" pitchFamily="2" charset="-122"/>
              </a:rPr>
              <a:t>=(V，E)及单个源点V0，求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V0到G的其余各顶点</a:t>
            </a:r>
            <a:r>
              <a:rPr lang="en-US" altLang="en-US" dirty="0">
                <a:ea typeface="宋体" panose="02010600030101010101" pitchFamily="2" charset="-122"/>
              </a:rPr>
              <a:t>的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最短路径</a:t>
            </a:r>
          </a:p>
          <a:p>
            <a:r>
              <a:rPr lang="en-US" altLang="en-US" dirty="0" err="1">
                <a:ea typeface="宋体" panose="02010600030101010101" pitchFamily="2" charset="-122"/>
              </a:rPr>
              <a:t>Dijkstra提出了一种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按路径长度递增次序</a:t>
            </a:r>
            <a:r>
              <a:rPr lang="en-US" altLang="en-US" dirty="0" err="1">
                <a:ea typeface="宋体" panose="02010600030101010101" pitchFamily="2" charset="-122"/>
              </a:rPr>
              <a:t>产生最短路径的算法，即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Dijkstra算法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51045" y="3418262"/>
            <a:ext cx="3390900" cy="2133600"/>
            <a:chOff x="838200" y="3429000"/>
            <a:chExt cx="3886200" cy="27432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38200" y="4419600"/>
              <a:ext cx="990600" cy="60960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源点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3429000"/>
              <a:ext cx="533400" cy="5334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67200" y="5715000"/>
              <a:ext cx="457200" cy="4572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86200" y="4800600"/>
              <a:ext cx="457200" cy="4572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78250" y="4038600"/>
              <a:ext cx="463330" cy="5935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…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676400" y="3810000"/>
              <a:ext cx="685800" cy="6858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828800" y="4800600"/>
              <a:ext cx="2041525" cy="228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36725" y="4876800"/>
              <a:ext cx="2574925" cy="990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200400" y="3733800"/>
              <a:ext cx="533400" cy="5334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1828800" y="4038600"/>
              <a:ext cx="1371600" cy="609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0120" y="3169690"/>
            <a:ext cx="50759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Dijkstra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路径</a:t>
            </a:r>
            <a:r>
              <a:rPr kumimoji="0" lang="en-US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长度递增的次序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生成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从源点到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各顶点的最短路径，即先求出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长度最小的一条最短路径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，然后求出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长度第二小的最短路径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，依此类推，直到求出长度最长的最短路径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460A66-ABB4-0446-7DF6-637365AB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7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最短路径的特征</a:t>
            </a:r>
            <a:r>
              <a:rPr lang="en-US" altLang="zh-CN" dirty="0"/>
              <a:t>-</a:t>
            </a:r>
            <a:r>
              <a:rPr lang="zh-CN" altLang="en-US" dirty="0"/>
              <a:t>观察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路径长度最短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CC"/>
                </a:solidFill>
              </a:rPr>
              <a:t>最短路径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在这条路径上，必定只含一条弧，并且这条弧的权值最小，这条弧记为</a:t>
            </a:r>
            <a:r>
              <a:rPr lang="en-US" altLang="zh-CN" dirty="0"/>
              <a:t>(v0, v1)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下一条路径长度次短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CC"/>
                </a:solidFill>
              </a:rPr>
              <a:t>最短路径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它只可能有两种情况：或者是直接从源点到该点</a:t>
            </a:r>
            <a:r>
              <a:rPr lang="en-US" altLang="zh-CN" dirty="0"/>
              <a:t>(</a:t>
            </a:r>
            <a:r>
              <a:rPr lang="zh-CN" altLang="en-US" dirty="0"/>
              <a:t>只含一</a:t>
            </a:r>
            <a:r>
              <a:rPr lang="zh-CN" altLang="en-US"/>
              <a:t>条弧</a:t>
            </a:r>
            <a:r>
              <a:rPr lang="en-US" altLang="zh-CN"/>
              <a:t>, v0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/>
              <a:t> v2)</a:t>
            </a:r>
            <a:r>
              <a:rPr lang="zh-CN" altLang="en-US" dirty="0"/>
              <a:t>； 或者是，从源点经过顶点</a:t>
            </a:r>
            <a:r>
              <a:rPr lang="en-US" altLang="zh-CN" dirty="0"/>
              <a:t>v1</a:t>
            </a:r>
            <a:r>
              <a:rPr lang="zh-CN" altLang="en-US" dirty="0"/>
              <a:t>，再到达该顶点</a:t>
            </a:r>
            <a:r>
              <a:rPr lang="en-US" altLang="zh-CN" dirty="0"/>
              <a:t>(</a:t>
            </a:r>
            <a:r>
              <a:rPr lang="zh-CN" altLang="en-US" dirty="0"/>
              <a:t>由两条弧组成，即</a:t>
            </a:r>
            <a:r>
              <a:rPr lang="en-US" altLang="zh-CN" dirty="0"/>
              <a:t>(v0, v1)</a:t>
            </a:r>
            <a:r>
              <a:rPr lang="zh-CN" altLang="en-US" dirty="0"/>
              <a:t>， </a:t>
            </a:r>
            <a:r>
              <a:rPr lang="en-US" altLang="zh-CN" dirty="0"/>
              <a:t>(v1, </a:t>
            </a:r>
            <a:r>
              <a:rPr lang="en-US" altLang="zh-CN"/>
              <a:t>v2)) 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再下一条路径长度次短</a:t>
            </a:r>
            <a:r>
              <a:rPr lang="zh-CN" altLang="en-US" dirty="0"/>
              <a:t>的最短路径的特点</a:t>
            </a:r>
          </a:p>
          <a:p>
            <a:pPr lvl="1"/>
            <a:r>
              <a:rPr lang="zh-CN" altLang="en-US" dirty="0"/>
              <a:t>它可能有三种情况：或者是，直接从源点到该点</a:t>
            </a:r>
            <a:r>
              <a:rPr lang="en-US" altLang="zh-CN" dirty="0"/>
              <a:t>(</a:t>
            </a:r>
            <a:r>
              <a:rPr lang="zh-CN" altLang="en-US" dirty="0"/>
              <a:t>只含一条弧</a:t>
            </a:r>
            <a:r>
              <a:rPr lang="en-US" altLang="zh-CN" dirty="0"/>
              <a:t>)</a:t>
            </a:r>
            <a:r>
              <a:rPr lang="zh-CN" altLang="en-US" dirty="0"/>
              <a:t>； 或者是，从源点经过顶点</a:t>
            </a:r>
            <a:r>
              <a:rPr lang="en-US" altLang="zh-CN" dirty="0"/>
              <a:t>v1</a:t>
            </a:r>
            <a:r>
              <a:rPr lang="zh-CN" altLang="en-US" dirty="0"/>
              <a:t>，再到达该顶点</a:t>
            </a:r>
            <a:r>
              <a:rPr lang="en-US" altLang="zh-CN" dirty="0"/>
              <a:t>(</a:t>
            </a:r>
            <a:r>
              <a:rPr lang="zh-CN" altLang="en-US" dirty="0"/>
              <a:t>由两条弧组成</a:t>
            </a:r>
            <a:r>
              <a:rPr lang="en-US" altLang="zh-CN" dirty="0"/>
              <a:t>)</a:t>
            </a:r>
            <a:r>
              <a:rPr lang="zh-CN" altLang="en-US" dirty="0"/>
              <a:t>；或者是，从源点经过顶点</a:t>
            </a:r>
            <a:r>
              <a:rPr lang="en-US" altLang="zh-CN" dirty="0"/>
              <a:t>v2</a:t>
            </a:r>
            <a:r>
              <a:rPr lang="zh-CN" altLang="en-US" dirty="0"/>
              <a:t>，再到达该顶点</a:t>
            </a:r>
          </a:p>
          <a:p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635262" y="61166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62" y="611669"/>
                <a:ext cx="4676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57815" y="113384"/>
                <a:ext cx="46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15" y="113384"/>
                <a:ext cx="4623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99540" y="543492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40" y="543492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73830" y="77288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830" y="772889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7007508" y="459270"/>
            <a:ext cx="309122" cy="2595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02882" y="772889"/>
            <a:ext cx="786749" cy="113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598484" y="408395"/>
            <a:ext cx="291147" cy="2509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02882" y="885235"/>
            <a:ext cx="1645582" cy="1756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132107" y="737349"/>
            <a:ext cx="616357" cy="188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35734" y="279199"/>
            <a:ext cx="1101495" cy="4358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最短路径的特征</a:t>
            </a:r>
            <a:r>
              <a:rPr lang="en-US" altLang="zh-CN" dirty="0"/>
              <a:t>-</a:t>
            </a:r>
            <a:r>
              <a:rPr lang="zh-CN" altLang="en-US" dirty="0"/>
              <a:t>定理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其余最短路径的特点</a:t>
            </a:r>
          </a:p>
          <a:p>
            <a:pPr lvl="1"/>
            <a:r>
              <a:rPr lang="zh-CN" altLang="en-US" dirty="0"/>
              <a:t>它或者是直接从源点到该点</a:t>
            </a:r>
            <a:r>
              <a:rPr lang="en-US" altLang="zh-CN" dirty="0"/>
              <a:t>(</a:t>
            </a:r>
            <a:r>
              <a:rPr lang="zh-CN" altLang="en-US" dirty="0"/>
              <a:t>只含一条弧</a:t>
            </a:r>
            <a:r>
              <a:rPr lang="en-US" altLang="zh-CN" dirty="0"/>
              <a:t>)</a:t>
            </a:r>
            <a:r>
              <a:rPr lang="zh-CN" altLang="en-US" dirty="0"/>
              <a:t>； 或者是，从源点经过</a:t>
            </a:r>
            <a:r>
              <a:rPr lang="zh-CN" altLang="en-US" dirty="0">
                <a:solidFill>
                  <a:srgbClr val="C00000"/>
                </a:solidFill>
              </a:rPr>
              <a:t>已求得最短路径的顶点</a:t>
            </a:r>
            <a:r>
              <a:rPr lang="zh-CN" altLang="en-US" dirty="0"/>
              <a:t>，再到达该顶点</a:t>
            </a:r>
          </a:p>
          <a:p>
            <a:r>
              <a:rPr lang="zh-CN" altLang="en-US" dirty="0"/>
              <a:t>证明：反证法，令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CC"/>
                </a:solidFill>
              </a:rPr>
              <a:t>已求得最短路径的终点</a:t>
            </a:r>
            <a:r>
              <a:rPr lang="zh-CN" altLang="en-US" dirty="0"/>
              <a:t>的集合，假设下一条最短路径上有一个顶点不在</a:t>
            </a:r>
            <a:r>
              <a:rPr lang="en-US" altLang="zh-CN" dirty="0"/>
              <a:t>S</a:t>
            </a:r>
            <a:r>
              <a:rPr lang="zh-CN" altLang="en-US" dirty="0"/>
              <a:t>中，则说明存在一条终点不在</a:t>
            </a:r>
            <a:r>
              <a:rPr lang="en-US" altLang="zh-CN" dirty="0"/>
              <a:t>S</a:t>
            </a:r>
            <a:r>
              <a:rPr lang="zh-CN" altLang="en-US" dirty="0"/>
              <a:t>而长度比此路径短的路径。但这是不可能的。因为我们是按路径长度递增的次序来生成个最短路径的，故长度比此路径短的所有路径均已生成。因此，假设不成立。</a:t>
            </a:r>
          </a:p>
          <a:p>
            <a:r>
              <a:rPr lang="zh-CN" altLang="en-US" b="1" dirty="0">
                <a:solidFill>
                  <a:srgbClr val="CC6600"/>
                </a:solidFill>
              </a:rPr>
              <a:t>就同一个起点而言，任何最短路径的前缀，也是一条最短路径</a:t>
            </a:r>
          </a:p>
          <a:p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78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示意实例</a:t>
            </a:r>
            <a:endParaRPr lang="en-US" dirty="0"/>
          </a:p>
        </p:txBody>
      </p:sp>
      <p:grpSp>
        <p:nvGrpSpPr>
          <p:cNvPr id="102404" name="Group 33"/>
          <p:cNvGrpSpPr>
            <a:grpSpLocks/>
          </p:cNvGrpSpPr>
          <p:nvPr/>
        </p:nvGrpSpPr>
        <p:grpSpPr bwMode="auto">
          <a:xfrm>
            <a:off x="565150" y="3552527"/>
            <a:ext cx="8075613" cy="3044825"/>
            <a:chOff x="288" y="1920"/>
            <a:chExt cx="5087" cy="1918"/>
          </a:xfrm>
        </p:grpSpPr>
        <p:sp>
          <p:nvSpPr>
            <p:cNvPr id="102426" name="Text Box 22"/>
            <p:cNvSpPr txBox="1">
              <a:spLocks noChangeArrowheads="1"/>
            </p:cNvSpPr>
            <p:nvPr/>
          </p:nvSpPr>
          <p:spPr bwMode="auto">
            <a:xfrm>
              <a:off x="295" y="1937"/>
              <a:ext cx="49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源点 终点      最短路径         路径长度</a:t>
              </a: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7" name="Text Box 23"/>
            <p:cNvSpPr txBox="1">
              <a:spLocks noChangeArrowheads="1"/>
            </p:cNvSpPr>
            <p:nvPr/>
          </p:nvSpPr>
          <p:spPr bwMode="auto">
            <a:xfrm>
              <a:off x="416" y="2334"/>
              <a:ext cx="4910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                                     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  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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  <a:sym typeface="Symbol" pitchFamily="18" charset="2"/>
                </a:rPr>
                <a:t>,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                                     30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3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)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90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60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grpSp>
          <p:nvGrpSpPr>
            <p:cNvPr id="102428" name="Group 32"/>
            <p:cNvGrpSpPr>
              <a:grpSpLocks/>
            </p:cNvGrpSpPr>
            <p:nvPr/>
          </p:nvGrpSpPr>
          <p:grpSpPr bwMode="auto">
            <a:xfrm>
              <a:off x="288" y="1920"/>
              <a:ext cx="5087" cy="1918"/>
              <a:chOff x="288" y="1920"/>
              <a:chExt cx="5232" cy="1918"/>
            </a:xfrm>
          </p:grpSpPr>
          <p:sp>
            <p:nvSpPr>
              <p:cNvPr id="102429" name="Line 24"/>
              <p:cNvSpPr>
                <a:spLocks noChangeShapeType="1"/>
              </p:cNvSpPr>
              <p:nvPr/>
            </p:nvSpPr>
            <p:spPr bwMode="auto">
              <a:xfrm>
                <a:off x="288" y="1920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430" name="Line 25"/>
              <p:cNvSpPr>
                <a:spLocks noChangeShapeType="1"/>
              </p:cNvSpPr>
              <p:nvPr/>
            </p:nvSpPr>
            <p:spPr bwMode="auto">
              <a:xfrm>
                <a:off x="288" y="2304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431" name="Line 26"/>
              <p:cNvSpPr>
                <a:spLocks noChangeShapeType="1"/>
              </p:cNvSpPr>
              <p:nvPr/>
            </p:nvSpPr>
            <p:spPr bwMode="auto">
              <a:xfrm>
                <a:off x="288" y="3838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405" name="Group 31"/>
          <p:cNvGrpSpPr>
            <a:grpSpLocks/>
          </p:cNvGrpSpPr>
          <p:nvPr/>
        </p:nvGrpSpPr>
        <p:grpSpPr bwMode="auto">
          <a:xfrm>
            <a:off x="684213" y="970409"/>
            <a:ext cx="4267200" cy="2314575"/>
            <a:chOff x="476" y="414"/>
            <a:chExt cx="2688" cy="1458"/>
          </a:xfrm>
        </p:grpSpPr>
        <p:sp>
          <p:nvSpPr>
            <p:cNvPr id="102407" name="Line 14"/>
            <p:cNvSpPr>
              <a:spLocks noChangeShapeType="1"/>
            </p:cNvSpPr>
            <p:nvPr/>
          </p:nvSpPr>
          <p:spPr bwMode="auto">
            <a:xfrm flipV="1">
              <a:off x="2300" y="1108"/>
              <a:ext cx="624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408" name="Line 2"/>
            <p:cNvSpPr>
              <a:spLocks noChangeShapeType="1"/>
            </p:cNvSpPr>
            <p:nvPr/>
          </p:nvSpPr>
          <p:spPr bwMode="auto">
            <a:xfrm>
              <a:off x="1724" y="654"/>
              <a:ext cx="409" cy="8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409" name="Line 3"/>
            <p:cNvSpPr>
              <a:spLocks noChangeShapeType="1"/>
            </p:cNvSpPr>
            <p:nvPr/>
          </p:nvSpPr>
          <p:spPr bwMode="auto">
            <a:xfrm flipH="1" flipV="1">
              <a:off x="1484" y="1518"/>
              <a:ext cx="576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410" name="Line 4"/>
            <p:cNvSpPr>
              <a:spLocks noChangeShapeType="1"/>
            </p:cNvSpPr>
            <p:nvPr/>
          </p:nvSpPr>
          <p:spPr bwMode="auto">
            <a:xfrm flipV="1">
              <a:off x="1458" y="1019"/>
              <a:ext cx="1423" cy="4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411" name="Line 5"/>
            <p:cNvSpPr>
              <a:spLocks noChangeShapeType="1"/>
            </p:cNvSpPr>
            <p:nvPr/>
          </p:nvSpPr>
          <p:spPr bwMode="auto">
            <a:xfrm>
              <a:off x="1725" y="588"/>
              <a:ext cx="1152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412" name="Line 6"/>
            <p:cNvSpPr>
              <a:spLocks noChangeShapeType="1"/>
            </p:cNvSpPr>
            <p:nvPr/>
          </p:nvSpPr>
          <p:spPr bwMode="auto">
            <a:xfrm>
              <a:off x="716" y="990"/>
              <a:ext cx="528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413" name="Line 7"/>
            <p:cNvSpPr>
              <a:spLocks noChangeShapeType="1"/>
            </p:cNvSpPr>
            <p:nvPr/>
          </p:nvSpPr>
          <p:spPr bwMode="auto">
            <a:xfrm flipH="1">
              <a:off x="764" y="606"/>
              <a:ext cx="912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8585" name="Oval 9" descr="白色大理石"/>
            <p:cNvSpPr>
              <a:spLocks noChangeArrowheads="1"/>
            </p:cNvSpPr>
            <p:nvPr/>
          </p:nvSpPr>
          <p:spPr bwMode="auto">
            <a:xfrm>
              <a:off x="476" y="750"/>
              <a:ext cx="288" cy="28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08586" name="Oval 10" descr="白色大理石"/>
            <p:cNvSpPr>
              <a:spLocks noChangeArrowheads="1"/>
            </p:cNvSpPr>
            <p:nvPr/>
          </p:nvSpPr>
          <p:spPr bwMode="auto">
            <a:xfrm>
              <a:off x="1580" y="414"/>
              <a:ext cx="288" cy="28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0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08587" name="Oval 11" descr="白色大理石"/>
            <p:cNvSpPr>
              <a:spLocks noChangeArrowheads="1"/>
            </p:cNvSpPr>
            <p:nvPr/>
          </p:nvSpPr>
          <p:spPr bwMode="auto">
            <a:xfrm>
              <a:off x="2876" y="846"/>
              <a:ext cx="288" cy="28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08588" name="Oval 12" descr="白色大理石"/>
            <p:cNvSpPr>
              <a:spLocks noChangeArrowheads="1"/>
            </p:cNvSpPr>
            <p:nvPr/>
          </p:nvSpPr>
          <p:spPr bwMode="auto">
            <a:xfrm>
              <a:off x="2060" y="1470"/>
              <a:ext cx="288" cy="28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08589" name="Oval 13" descr="白色大理石"/>
            <p:cNvSpPr>
              <a:spLocks noChangeArrowheads="1"/>
            </p:cNvSpPr>
            <p:nvPr/>
          </p:nvSpPr>
          <p:spPr bwMode="auto">
            <a:xfrm>
              <a:off x="1196" y="1374"/>
              <a:ext cx="288" cy="28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02419" name="Text Box 15"/>
            <p:cNvSpPr txBox="1">
              <a:spLocks noChangeArrowheads="1"/>
            </p:cNvSpPr>
            <p:nvPr/>
          </p:nvSpPr>
          <p:spPr bwMode="auto">
            <a:xfrm>
              <a:off x="860" y="46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0" name="Text Box 16"/>
            <p:cNvSpPr txBox="1">
              <a:spLocks noChangeArrowheads="1"/>
            </p:cNvSpPr>
            <p:nvPr/>
          </p:nvSpPr>
          <p:spPr bwMode="auto">
            <a:xfrm>
              <a:off x="2264" y="479"/>
              <a:ext cx="42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100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1" name="Text Box 17"/>
            <p:cNvSpPr txBox="1">
              <a:spLocks noChangeArrowheads="1"/>
            </p:cNvSpPr>
            <p:nvPr/>
          </p:nvSpPr>
          <p:spPr bwMode="auto">
            <a:xfrm>
              <a:off x="1632" y="83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30</a:t>
              </a:r>
              <a:endPara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2" name="Text Box 18"/>
            <p:cNvSpPr txBox="1">
              <a:spLocks noChangeArrowheads="1"/>
            </p:cNvSpPr>
            <p:nvPr/>
          </p:nvSpPr>
          <p:spPr bwMode="auto">
            <a:xfrm>
              <a:off x="620" y="118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50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3" name="Text Box 19"/>
            <p:cNvSpPr txBox="1">
              <a:spLocks noChangeArrowheads="1"/>
            </p:cNvSpPr>
            <p:nvPr/>
          </p:nvSpPr>
          <p:spPr bwMode="auto">
            <a:xfrm>
              <a:off x="1532" y="1564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20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4" name="Text Box 20"/>
            <p:cNvSpPr txBox="1">
              <a:spLocks noChangeArrowheads="1"/>
            </p:cNvSpPr>
            <p:nvPr/>
          </p:nvSpPr>
          <p:spPr bwMode="auto">
            <a:xfrm>
              <a:off x="2552" y="1247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60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425" name="Text Box 21"/>
            <p:cNvSpPr txBox="1">
              <a:spLocks noChangeArrowheads="1"/>
            </p:cNvSpPr>
            <p:nvPr/>
          </p:nvSpPr>
          <p:spPr bwMode="auto">
            <a:xfrm>
              <a:off x="2227" y="9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</a:t>
              </a:r>
              <a:endPara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2406" name="Line 27"/>
          <p:cNvSpPr>
            <a:spLocks noChangeShapeType="1"/>
          </p:cNvSpPr>
          <p:nvPr/>
        </p:nvSpPr>
        <p:spPr bwMode="auto">
          <a:xfrm>
            <a:off x="2552652" y="5085184"/>
            <a:ext cx="533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36813" y="4725144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76056" y="5301208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411760" y="5877272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04048" y="6453336"/>
            <a:ext cx="136787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804248" y="4653136"/>
            <a:ext cx="46791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704932" y="5229200"/>
            <a:ext cx="467915" cy="245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82287" y="6381328"/>
            <a:ext cx="334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916398" y="5805264"/>
            <a:ext cx="334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0E5B2A-F936-640A-CE92-3105A495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</a:t>
            </a:r>
            <a:r>
              <a:rPr lang="zh-CN" altLang="en-US"/>
              <a:t>算法</a:t>
            </a:r>
            <a:r>
              <a:rPr lang="en-US" altLang="zh-CN"/>
              <a:t>-</a:t>
            </a:r>
            <a:r>
              <a:rPr lang="zh-CN" altLang="en-US"/>
              <a:t>给定源点</a:t>
            </a:r>
            <a:r>
              <a:rPr lang="en-US" altLang="zh-CN"/>
              <a:t>v0</a:t>
            </a:r>
            <a:endParaRPr lang="en-US" dirty="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个顶点的有向图用</a:t>
            </a:r>
            <a:r>
              <a:rPr lang="zh-CN" altLang="en-US" b="1" dirty="0">
                <a:solidFill>
                  <a:srgbClr val="0000CC"/>
                </a:solidFill>
              </a:rPr>
              <a:t>邻接矩阵</a:t>
            </a:r>
            <a:r>
              <a:rPr lang="en-US" altLang="zh-CN" dirty="0"/>
              <a:t>g[n][n]</a:t>
            </a:r>
            <a:r>
              <a:rPr lang="zh-CN" altLang="en-US" dirty="0"/>
              <a:t>表示</a:t>
            </a:r>
            <a:endParaRPr lang="en-US" altLang="zh-CN" dirty="0"/>
          </a:p>
          <a:p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CC"/>
                </a:solidFill>
              </a:rPr>
              <a:t>已求得最短路径的终点的集合</a:t>
            </a:r>
            <a:endParaRPr lang="en-US" altLang="zh-CN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数组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final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[0..n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1]</a:t>
            </a:r>
            <a:r>
              <a:rPr lang="zh-CN" altLang="en-US" dirty="0"/>
              <a:t>用于</a:t>
            </a:r>
            <a:r>
              <a:rPr lang="en-US" altLang="en-US" dirty="0" err="1">
                <a:ea typeface="宋体" panose="02010600030101010101" pitchFamily="2" charset="-122"/>
              </a:rPr>
              <a:t>标识一个顶点是否已加入S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final[v]</a:t>
            </a:r>
            <a:r>
              <a:rPr lang="zh-CN" altLang="en-US" dirty="0">
                <a:solidFill>
                  <a:srgbClr val="0000CC"/>
                </a:solidFill>
              </a:rPr>
              <a:t>为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当且仅当</a:t>
            </a:r>
            <a:r>
              <a:rPr lang="en-US" altLang="zh-CN" dirty="0" err="1">
                <a:solidFill>
                  <a:srgbClr val="0000CC"/>
                </a:solidFill>
              </a:rPr>
              <a:t>v∈S</a:t>
            </a:r>
            <a:r>
              <a:rPr lang="zh-CN" altLang="en-US" dirty="0"/>
              <a:t>，即，已经求得从</a:t>
            </a:r>
            <a:r>
              <a:rPr lang="en-US" altLang="zh-CN" dirty="0"/>
              <a:t>v0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en-US" altLang="en-US" dirty="0" err="1">
                <a:ea typeface="宋体" panose="02010600030101010101" pitchFamily="2" charset="-122"/>
              </a:rPr>
              <a:t>数组</a:t>
            </a:r>
            <a:r>
              <a:rPr lang="en-US" altLang="zh-CN" b="1" dirty="0" err="1">
                <a:solidFill>
                  <a:srgbClr val="0000CC"/>
                </a:solidFill>
                <a:ea typeface="宋体" panose="02010600030101010101" pitchFamily="2" charset="-122"/>
              </a:rPr>
              <a:t>dist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0..n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]</a:t>
            </a:r>
            <a:r>
              <a:rPr lang="zh-CN" altLang="en-US" dirty="0"/>
              <a:t>保存了当前已求得的从源点到其余各顶点的最短路径值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0000CC"/>
                </a:solidFill>
              </a:rPr>
              <a:t>dist</a:t>
            </a:r>
            <a:r>
              <a:rPr lang="en-US" altLang="zh-CN" dirty="0">
                <a:solidFill>
                  <a:srgbClr val="0000CC"/>
                </a:solidFill>
              </a:rPr>
              <a:t>[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dirty="0"/>
              <a:t>保存从源点</a:t>
            </a:r>
            <a:r>
              <a:rPr lang="en-US" altLang="zh-CN" dirty="0"/>
              <a:t>V0 </a:t>
            </a:r>
            <a:r>
              <a:rPr lang="zh-CN" altLang="en-US" dirty="0"/>
              <a:t>出发中间只经过集合</a:t>
            </a:r>
            <a:r>
              <a:rPr lang="en-US" altLang="zh-CN" dirty="0"/>
              <a:t>S</a:t>
            </a:r>
            <a:r>
              <a:rPr lang="zh-CN" altLang="en-US" dirty="0"/>
              <a:t>中的顶点而到达</a:t>
            </a:r>
            <a:r>
              <a:rPr lang="en-US" altLang="zh-CN" dirty="0"/>
              <a:t>Vi</a:t>
            </a:r>
            <a:r>
              <a:rPr lang="zh-CN" altLang="en-US" dirty="0"/>
              <a:t>的所有路径中</a:t>
            </a:r>
            <a:r>
              <a:rPr lang="zh-CN" altLang="en-US" dirty="0">
                <a:solidFill>
                  <a:srgbClr val="0000CC"/>
                </a:solidFill>
              </a:rPr>
              <a:t>长度最短的路径长度值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FE4A12-63EF-0B8E-1A55-2E483C23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zh-CN" altLang="en-US" dirty="0"/>
              <a:t>图的路径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关键路径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最长路径</a:t>
            </a:r>
            <a:r>
              <a:rPr lang="zh-CN" altLang="en-US" dirty="0"/>
              <a:t>：有向无环带权图</a:t>
            </a:r>
            <a:r>
              <a:rPr lang="en-US" altLang="zh-CN" dirty="0"/>
              <a:t>/AOE</a:t>
            </a:r>
            <a:r>
              <a:rPr lang="zh-CN" altLang="en-US" dirty="0"/>
              <a:t>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最短路径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带权有向图</a:t>
            </a:r>
            <a:r>
              <a:rPr lang="en-US" altLang="zh-CN" dirty="0"/>
              <a:t>(</a:t>
            </a:r>
            <a:r>
              <a:rPr lang="zh-CN" altLang="en-US" dirty="0"/>
              <a:t>权非负</a:t>
            </a:r>
            <a:r>
              <a:rPr lang="en-US" altLang="zh-CN" dirty="0"/>
              <a:t>) </a:t>
            </a:r>
            <a:r>
              <a:rPr lang="zh-CN" altLang="en-US" dirty="0"/>
              <a:t>，求单源最短路径：</a:t>
            </a:r>
            <a:r>
              <a:rPr lang="en-US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带权图，求所有顶点之间的最短路径： </a:t>
            </a:r>
            <a:r>
              <a:rPr lang="en-US" altLang="zh-CN" dirty="0"/>
              <a:t>Floyd</a:t>
            </a:r>
            <a:r>
              <a:rPr lang="zh-CN" altLang="en-US" dirty="0"/>
              <a:t>算法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57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Dijkstra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>
                <a:ea typeface="宋体" panose="02010600030101010101" pitchFamily="2" charset="-122"/>
              </a:rPr>
              <a:t>算法实现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en-US" dirty="0">
                <a:ea typeface="宋体" panose="02010600030101010101" pitchFamily="2" charset="-122"/>
              </a:rPr>
              <a:t>0..n</a:t>
            </a:r>
            <a:r>
              <a:rPr lang="en-US" altLang="zh-CN" dirty="0"/>
              <a:t>-</a:t>
            </a:r>
            <a:r>
              <a:rPr lang="en-US" altLang="en-US" dirty="0">
                <a:ea typeface="宋体" panose="02010600030101010101" pitchFamily="2" charset="-122"/>
              </a:rPr>
              <a:t>1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 err="1">
                <a:solidFill>
                  <a:srgbClr val="0000CC"/>
                </a:solidFill>
              </a:rPr>
              <a:t>dist</a:t>
            </a:r>
            <a:r>
              <a:rPr lang="en-US" altLang="zh-CN" dirty="0">
                <a:solidFill>
                  <a:srgbClr val="0000CC"/>
                </a:solidFill>
              </a:rPr>
              <a:t>[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dirty="0"/>
              <a:t>的初始状态：</a:t>
            </a:r>
          </a:p>
          <a:p>
            <a:pPr lvl="2"/>
            <a:r>
              <a:rPr lang="zh-CN" altLang="en-US" dirty="0"/>
              <a:t>若从</a:t>
            </a:r>
            <a:r>
              <a:rPr lang="en-US" altLang="zh-CN" dirty="0"/>
              <a:t>V0</a:t>
            </a:r>
            <a:r>
              <a:rPr lang="zh-CN" altLang="en-US" dirty="0"/>
              <a:t>到顶点</a:t>
            </a:r>
            <a:r>
              <a:rPr lang="en-US" altLang="zh-CN" dirty="0"/>
              <a:t>Vi</a:t>
            </a:r>
            <a:r>
              <a:rPr lang="zh-CN" altLang="en-US" dirty="0"/>
              <a:t>有边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为该边的权值</a:t>
            </a:r>
            <a:r>
              <a:rPr lang="en-US" altLang="zh-CN" dirty="0"/>
              <a:t>g[v0][vi]</a:t>
            </a:r>
            <a:endParaRPr lang="zh-CN" altLang="en-US" dirty="0"/>
          </a:p>
          <a:p>
            <a:pPr lvl="2"/>
            <a:r>
              <a:rPr lang="zh-CN" altLang="en-US" dirty="0"/>
              <a:t>若从</a:t>
            </a:r>
            <a:r>
              <a:rPr lang="en-US" altLang="zh-CN" dirty="0"/>
              <a:t>V0</a:t>
            </a:r>
            <a:r>
              <a:rPr lang="zh-CN" altLang="en-US" dirty="0"/>
              <a:t>到顶点</a:t>
            </a:r>
            <a:r>
              <a:rPr lang="en-US" altLang="zh-CN" dirty="0"/>
              <a:t>Vi</a:t>
            </a:r>
            <a:r>
              <a:rPr lang="zh-CN" altLang="en-US" dirty="0"/>
              <a:t>无边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zh-CN" altLang="en-US" dirty="0">
                <a:sym typeface="Symbol" pitchFamily="18" charset="2"/>
              </a:rPr>
              <a:t>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en-US" altLang="zh-CN" b="1" dirty="0" err="1">
                <a:solidFill>
                  <a:srgbClr val="0000CC"/>
                </a:solidFill>
                <a:sym typeface="Symbol" pitchFamily="18" charset="2"/>
              </a:rPr>
              <a:t>dist</a:t>
            </a:r>
            <a:r>
              <a:rPr lang="en-US" altLang="zh-CN" b="1" dirty="0">
                <a:solidFill>
                  <a:srgbClr val="0000CC"/>
                </a:solidFill>
                <a:sym typeface="Symbol" pitchFamily="18" charset="2"/>
              </a:rPr>
              <a:t>[</a:t>
            </a:r>
            <a:r>
              <a:rPr lang="en-US" altLang="zh-CN" b="1" dirty="0" err="1">
                <a:solidFill>
                  <a:srgbClr val="0000CC"/>
                </a:solidFill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sym typeface="Symbol" pitchFamily="18" charset="2"/>
              </a:rPr>
              <a:t>]</a:t>
            </a:r>
            <a:r>
              <a:rPr lang="en-US" altLang="zh-CN" dirty="0">
                <a:sym typeface="Symbol" pitchFamily="18" charset="2"/>
              </a:rPr>
              <a:t>=Min{</a:t>
            </a:r>
            <a:r>
              <a:rPr lang="en-US" altLang="zh-CN" dirty="0" err="1">
                <a:sym typeface="Symbol" pitchFamily="18" charset="2"/>
              </a:rPr>
              <a:t>dist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], </a:t>
            </a:r>
            <a:r>
              <a:rPr lang="en-US" altLang="zh-CN" dirty="0" err="1">
                <a:sym typeface="Symbol" pitchFamily="18" charset="2"/>
              </a:rPr>
              <a:t>dist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zh-CN" altLang="en-US" dirty="0">
                <a:sym typeface="Symbol" pitchFamily="18" charset="2"/>
              </a:rPr>
              <a:t>是弧</a:t>
            </a:r>
            <a:r>
              <a:rPr lang="en-US" altLang="zh-CN" dirty="0">
                <a:sym typeface="Symbol" pitchFamily="18" charset="2"/>
              </a:rPr>
              <a:t>(V0,Vi)</a:t>
            </a:r>
            <a:r>
              <a:rPr lang="zh-CN" altLang="en-US" dirty="0">
                <a:sym typeface="Symbol" pitchFamily="18" charset="2"/>
              </a:rPr>
              <a:t>上的权值，</a:t>
            </a:r>
            <a:r>
              <a:rPr lang="en-US" altLang="zh-CN" dirty="0">
                <a:sym typeface="Symbol" pitchFamily="18" charset="2"/>
              </a:rPr>
              <a:t>			 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 err="1">
                <a:sym typeface="Symbol" pitchFamily="18" charset="2"/>
              </a:rPr>
              <a:t>dist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](</a:t>
            </a:r>
            <a:r>
              <a:rPr lang="en-US" altLang="zh-CN" dirty="0" err="1">
                <a:solidFill>
                  <a:srgbClr val="0000CC"/>
                </a:solidFill>
                <a:sym typeface="Symbol" pitchFamily="18" charset="2"/>
              </a:rPr>
              <a:t>Vk</a:t>
            </a:r>
            <a:r>
              <a:rPr lang="en-US" altLang="zh-CN" dirty="0" err="1">
                <a:sym typeface="Symbol" pitchFamily="18" charset="2"/>
              </a:rPr>
              <a:t>∈S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和弧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0000CC"/>
                </a:solidFill>
                <a:sym typeface="Symbol" pitchFamily="18" charset="2"/>
              </a:rPr>
              <a:t>Vk</a:t>
            </a:r>
            <a:r>
              <a:rPr lang="en-US" altLang="zh-CN" dirty="0" err="1">
                <a:sym typeface="Symbol" pitchFamily="18" charset="2"/>
              </a:rPr>
              <a:t>,Vi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上的权值之和，</a:t>
            </a:r>
            <a:r>
              <a:rPr lang="en-US" altLang="zh-CN" dirty="0">
                <a:sym typeface="Symbol" pitchFamily="18" charset="2"/>
              </a:rPr>
              <a:t> 	        </a:t>
            </a:r>
            <a:r>
              <a:rPr lang="en-US" altLang="zh-CN" dirty="0" err="1">
                <a:sym typeface="Symbol" pitchFamily="18" charset="2"/>
              </a:rPr>
              <a:t>Vi∈V-S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en-US" dirty="0"/>
          </a:p>
          <a:p>
            <a:r>
              <a:rPr lang="zh-CN" altLang="en-US" b="1" dirty="0">
                <a:solidFill>
                  <a:srgbClr val="0000CC"/>
                </a:solidFill>
              </a:rPr>
              <a:t>下一条最短路径的终点</a:t>
            </a:r>
            <a:r>
              <a:rPr lang="en-US" altLang="zh-CN" b="1" dirty="0" err="1">
                <a:solidFill>
                  <a:srgbClr val="0000CC"/>
                </a:solidFill>
              </a:rPr>
              <a:t>Vj</a:t>
            </a:r>
            <a:r>
              <a:rPr lang="zh-CN" altLang="en-US" b="1" dirty="0">
                <a:solidFill>
                  <a:srgbClr val="0000CC"/>
                </a:solidFill>
              </a:rPr>
              <a:t>必定是不在</a:t>
            </a: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zh-CN" altLang="en-US" b="1" dirty="0">
                <a:solidFill>
                  <a:srgbClr val="0000CC"/>
                </a:solidFill>
              </a:rPr>
              <a:t>中且是 </a:t>
            </a:r>
            <a:r>
              <a:rPr lang="en-US" altLang="zh-CN" b="1" dirty="0" err="1">
                <a:solidFill>
                  <a:srgbClr val="0000CC"/>
                </a:solidFill>
              </a:rPr>
              <a:t>dist</a:t>
            </a:r>
            <a:r>
              <a:rPr lang="zh-CN" altLang="en-US" b="1" dirty="0">
                <a:solidFill>
                  <a:srgbClr val="0000CC"/>
                </a:solidFill>
              </a:rPr>
              <a:t>数组值最小的顶点</a:t>
            </a:r>
            <a:endParaRPr lang="en-US" altLang="zh-CN" b="1" dirty="0">
              <a:solidFill>
                <a:srgbClr val="0000CC"/>
              </a:solidFill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85D97E-52B7-8DD4-4F57-0EEF5179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算法描述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0. </a:t>
            </a:r>
            <a:r>
              <a:rPr lang="zh-CN" altLang="en-US" dirty="0"/>
              <a:t>用</a:t>
            </a:r>
            <a:r>
              <a:rPr lang="zh-CN" altLang="en-US" b="1" dirty="0">
                <a:solidFill>
                  <a:srgbClr val="0000CC"/>
                </a:solidFill>
              </a:rPr>
              <a:t>邻接矩阵</a:t>
            </a:r>
            <a:r>
              <a:rPr lang="en-US" altLang="zh-CN" dirty="0"/>
              <a:t>g[n][n]</a:t>
            </a:r>
            <a:r>
              <a:rPr lang="zh-CN" altLang="en-US" dirty="0"/>
              <a:t>表示有向图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</a:t>
            </a:r>
            <a:r>
              <a:rPr lang="zh-CN" altLang="en-US" dirty="0"/>
              <a:t>为图中顶点个数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表示弧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上的权重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初始化： </a:t>
            </a:r>
            <a:r>
              <a:rPr lang="en-US" altLang="zh-CN" dirty="0"/>
              <a:t>S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dirty="0"/>
              <a:t>{v0};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dist</a:t>
            </a:r>
            <a:r>
              <a:rPr lang="en-US" altLang="zh-CN" dirty="0"/>
              <a:t>[j]</a:t>
            </a:r>
            <a:r>
              <a:rPr lang="en-US" altLang="zh-CN" dirty="0">
                <a:sym typeface="Symbol" pitchFamily="18" charset="2"/>
              </a:rPr>
              <a:t>g</a:t>
            </a:r>
            <a:r>
              <a:rPr lang="en-US" altLang="zh-CN" dirty="0"/>
              <a:t>[0][j],   j = 1, 2, …, n-1;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求出最短路径的长度：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en-US" altLang="zh-CN" dirty="0"/>
              <a:t>]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dirty="0"/>
              <a:t>min {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 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V-S</a:t>
            </a:r>
            <a:r>
              <a:rPr lang="en-US" altLang="zh-CN" dirty="0"/>
              <a:t>} ; </a:t>
            </a:r>
          </a:p>
          <a:p>
            <a:pPr marL="0" indent="0">
              <a:buNone/>
            </a:pPr>
            <a:r>
              <a:rPr lang="en-US" altLang="zh-CN" dirty="0"/>
              <a:t>	S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dirty="0"/>
              <a:t>S∪{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修改：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对于每一个 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 err="1">
                <a:solidFill>
                  <a:srgbClr val="CC6600"/>
                </a:solidFill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CC6600"/>
                </a:solidFill>
              </a:rPr>
              <a:t>V-S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dirty="0">
                <a:sym typeface="Symbol" pitchFamily="18" charset="2"/>
              </a:rPr>
              <a:t></a:t>
            </a:r>
            <a:r>
              <a:rPr lang="en-US" altLang="zh-CN" dirty="0"/>
              <a:t>min{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dist</a:t>
            </a:r>
            <a:r>
              <a:rPr lang="en-US" altLang="zh-CN" dirty="0"/>
              <a:t>[k]+g[k][</a:t>
            </a:r>
            <a:r>
              <a:rPr lang="en-US" altLang="zh-CN" dirty="0" err="1"/>
              <a:t>i</a:t>
            </a:r>
            <a:r>
              <a:rPr lang="en-US" altLang="zh-CN" dirty="0"/>
              <a:t>]},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判断：若 </a:t>
            </a:r>
            <a:r>
              <a:rPr lang="en-US" altLang="zh-CN" dirty="0"/>
              <a:t>S = V</a:t>
            </a:r>
            <a:r>
              <a:rPr lang="zh-CN" altLang="en-US" dirty="0"/>
              <a:t>，则算法结束，否则转</a:t>
            </a:r>
            <a:r>
              <a:rPr lang="en-US" altLang="zh-CN" dirty="0"/>
              <a:t>2.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442B8E-627A-D79A-D4D8-84A035EC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1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二维数组</a:t>
            </a:r>
            <a:r>
              <a:rPr lang="en-US" altLang="zh-CN" b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用于保存从</a:t>
            </a:r>
            <a:r>
              <a:rPr lang="en-US" altLang="zh-CN" dirty="0"/>
              <a:t>v0</a:t>
            </a:r>
            <a:r>
              <a:rPr lang="zh-CN" altLang="en-US" dirty="0"/>
              <a:t>顶点到其余顶点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CC"/>
                </a:solidFill>
              </a:rPr>
              <a:t>最短路径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行非零元素表示从</a:t>
            </a:r>
            <a:r>
              <a:rPr lang="en-US" altLang="zh-CN" dirty="0"/>
              <a:t>v0</a:t>
            </a:r>
            <a:r>
              <a:rPr lang="zh-CN" altLang="en-US" dirty="0"/>
              <a:t>到</a:t>
            </a:r>
            <a:r>
              <a:rPr lang="en-US" altLang="zh-CN" dirty="0"/>
              <a:t>vi</a:t>
            </a:r>
            <a:r>
              <a:rPr lang="zh-CN" altLang="en-US" dirty="0"/>
              <a:t>的最短路径上的元素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][w]</a:t>
            </a:r>
            <a:r>
              <a:rPr lang="zh-CN" altLang="en-US" dirty="0"/>
              <a:t>为</a:t>
            </a:r>
            <a:r>
              <a:rPr lang="en-US" altLang="zh-CN" dirty="0"/>
              <a:t>1/TRUE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则</a:t>
            </a:r>
            <a:r>
              <a:rPr lang="en-US" altLang="zh-CN" dirty="0"/>
              <a:t>w</a:t>
            </a:r>
            <a:r>
              <a:rPr lang="zh-CN" altLang="en-US" dirty="0"/>
              <a:t>是从</a:t>
            </a:r>
            <a:r>
              <a:rPr lang="en-US" altLang="zh-CN" dirty="0"/>
              <a:t>v0</a:t>
            </a:r>
            <a:r>
              <a:rPr lang="zh-CN" altLang="en-US" dirty="0"/>
              <a:t>到</a:t>
            </a:r>
            <a:r>
              <a:rPr lang="en-US" altLang="zh-CN" dirty="0"/>
              <a:t>vi</a:t>
            </a:r>
            <a:r>
              <a:rPr lang="zh-CN" altLang="en-US" dirty="0"/>
              <a:t>当前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求得最短路径上的顶点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8139"/>
          <a:stretch/>
        </p:blipFill>
        <p:spPr>
          <a:xfrm>
            <a:off x="2962137" y="4721225"/>
            <a:ext cx="1504950" cy="177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0890" r="-250"/>
          <a:stretch/>
        </p:blipFill>
        <p:spPr>
          <a:xfrm>
            <a:off x="4873487" y="4721225"/>
            <a:ext cx="1706562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12985" y="2636519"/>
            <a:ext cx="9153525" cy="3733801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程序实现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求有向网</a:t>
            </a:r>
            <a:r>
              <a:rPr lang="en-US" dirty="0"/>
              <a:t>G</a:t>
            </a:r>
            <a:r>
              <a:rPr lang="zh-CN" altLang="en-US" dirty="0"/>
              <a:t>的</a:t>
            </a:r>
            <a:r>
              <a:rPr lang="en-US" dirty="0"/>
              <a:t>v0</a:t>
            </a:r>
            <a:r>
              <a:rPr lang="zh-CN" altLang="en-US" dirty="0"/>
              <a:t>顶点到其余顶点</a:t>
            </a:r>
            <a:r>
              <a:rPr lang="en-US" dirty="0"/>
              <a:t>v</a:t>
            </a:r>
            <a:r>
              <a:rPr lang="zh-CN" altLang="en-US" dirty="0"/>
              <a:t>的最短路径</a:t>
            </a:r>
            <a:r>
              <a:rPr lang="en-US" dirty="0"/>
              <a:t>P[v0][v]</a:t>
            </a:r>
            <a:r>
              <a:rPr lang="zh-CN" altLang="en-US" dirty="0"/>
              <a:t>及其带权长度</a:t>
            </a:r>
            <a:r>
              <a:rPr lang="en-US" altLang="zh-CN" b="1" dirty="0" err="1">
                <a:solidFill>
                  <a:srgbClr val="0000FF"/>
                </a:solidFill>
              </a:rPr>
              <a:t>dist</a:t>
            </a:r>
            <a:r>
              <a:rPr lang="en-US" b="1" dirty="0">
                <a:solidFill>
                  <a:srgbClr val="0000FF"/>
                </a:solidFill>
              </a:rPr>
              <a:t>[v]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00CC"/>
                </a:solidFill>
              </a:rPr>
              <a:t>ShortestPath_DIJ</a:t>
            </a:r>
            <a:r>
              <a:rPr lang="en-US" dirty="0"/>
              <a:t>(</a:t>
            </a:r>
            <a:r>
              <a:rPr lang="en-US" dirty="0" err="1"/>
              <a:t>MGraph</a:t>
            </a:r>
            <a:r>
              <a:rPr lang="en-US" dirty="0"/>
              <a:t> </a:t>
            </a:r>
            <a:r>
              <a:rPr lang="zh-CN" altLang="en-US" dirty="0"/>
              <a:t>*</a:t>
            </a:r>
            <a:r>
              <a:rPr lang="en-US" altLang="zh-CN" dirty="0" err="1"/>
              <a:t>g</a:t>
            </a:r>
            <a:r>
              <a:rPr lang="en-US" dirty="0" err="1"/>
              <a:t>,int</a:t>
            </a:r>
            <a:r>
              <a:rPr lang="en-US" dirty="0"/>
              <a:t> v0,</a:t>
            </a:r>
          </a:p>
          <a:p>
            <a:pPr marL="0" indent="0">
              <a:buNone/>
            </a:pPr>
            <a:r>
              <a:rPr lang="en-US" dirty="0"/>
              <a:t>				int **P, int </a:t>
            </a:r>
            <a:r>
              <a:rPr lang="en-US" altLang="zh-CN" dirty="0" err="1"/>
              <a:t>dist</a:t>
            </a:r>
            <a:r>
              <a:rPr lang="en-US" dirty="0"/>
              <a:t>[]) </a:t>
            </a:r>
            <a:r>
              <a:rPr lang="en-US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=0,j, </a:t>
            </a:r>
            <a:r>
              <a:rPr lang="en-US" dirty="0" err="1"/>
              <a:t>v,w,min</a:t>
            </a:r>
            <a:r>
              <a:rPr lang="en-US" dirty="0"/>
              <a:t>; int final[MAX_VERTEX_NUM]; </a:t>
            </a:r>
          </a:p>
          <a:p>
            <a:pPr marL="0" indent="0">
              <a:buNone/>
            </a:pPr>
            <a:r>
              <a:rPr lang="en-US" dirty="0"/>
              <a:t>for (v=0; v&lt;g-&gt;</a:t>
            </a:r>
            <a:r>
              <a:rPr lang="en-US" dirty="0" err="1"/>
              <a:t>vexnum</a:t>
            </a:r>
            <a:r>
              <a:rPr lang="en-US" dirty="0"/>
              <a:t>; v</a:t>
            </a:r>
            <a:r>
              <a:rPr lang="en-US" altLang="zh-CN" dirty="0"/>
              <a:t>++)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dirty="0"/>
              <a:t>//</a:t>
            </a:r>
            <a:r>
              <a:rPr lang="zh-CN" altLang="en-US" dirty="0"/>
              <a:t>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final[v] = 0;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F0"/>
                </a:solidFill>
              </a:rPr>
              <a:t>dist</a:t>
            </a:r>
            <a:r>
              <a:rPr lang="en-US" dirty="0">
                <a:solidFill>
                  <a:srgbClr val="00B0F0"/>
                </a:solidFill>
              </a:rPr>
              <a:t>[v] = g-&gt;arcs[v0][v];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C6600"/>
                </a:solidFill>
              </a:rPr>
              <a:t>for (w=0; w&lt;g-&gt;</a:t>
            </a:r>
            <a:r>
              <a:rPr lang="en-US" dirty="0" err="1">
                <a:solidFill>
                  <a:srgbClr val="CC6600"/>
                </a:solidFill>
              </a:rPr>
              <a:t>vexnum</a:t>
            </a:r>
            <a:r>
              <a:rPr lang="en-US" dirty="0">
                <a:solidFill>
                  <a:srgbClr val="CC6600"/>
                </a:solidFill>
              </a:rPr>
              <a:t>; w++)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C6600"/>
                </a:solidFill>
              </a:rPr>
              <a:t>P[v][w] = 0</a:t>
            </a:r>
            <a:r>
              <a:rPr lang="en-US" dirty="0"/>
              <a:t>; // </a:t>
            </a:r>
            <a:r>
              <a:rPr lang="zh-CN" altLang="en-US" dirty="0"/>
              <a:t>设空路径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dirty="0">
                <a:solidFill>
                  <a:srgbClr val="00B0F0"/>
                </a:solidFill>
              </a:rPr>
              <a:t>if (</a:t>
            </a:r>
            <a:r>
              <a:rPr lang="en-US" dirty="0" err="1">
                <a:solidFill>
                  <a:srgbClr val="00B0F0"/>
                </a:solidFill>
              </a:rPr>
              <a:t>dist</a:t>
            </a:r>
            <a:r>
              <a:rPr lang="en-US" dirty="0">
                <a:solidFill>
                  <a:srgbClr val="00B0F0"/>
                </a:solidFill>
              </a:rPr>
              <a:t>[v] &lt; INFINITY) {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	P[v][v0] = 1; P[v][v] = 1;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/>
              <a:t>dist</a:t>
            </a:r>
            <a:r>
              <a:rPr lang="en-US" dirty="0"/>
              <a:t>[v0] = 0; final[v0] = 1; //</a:t>
            </a:r>
            <a:r>
              <a:rPr lang="zh-CN" altLang="en-US" dirty="0"/>
              <a:t>初始化，</a:t>
            </a:r>
            <a:r>
              <a:rPr lang="en-US" dirty="0"/>
              <a:t>v0</a:t>
            </a:r>
            <a:r>
              <a:rPr lang="zh-CN" altLang="en-US" dirty="0"/>
              <a:t>顶点属于</a:t>
            </a:r>
            <a:r>
              <a:rPr lang="en-US" dirty="0"/>
              <a:t>S</a:t>
            </a:r>
            <a:r>
              <a:rPr lang="zh-CN" altLang="en-US" dirty="0"/>
              <a:t>集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7.15</a:t>
            </a:r>
          </a:p>
        </p:txBody>
      </p:sp>
      <p:sp>
        <p:nvSpPr>
          <p:cNvPr id="5" name="矩形 4"/>
          <p:cNvSpPr/>
          <p:nvPr/>
        </p:nvSpPr>
        <p:spPr>
          <a:xfrm>
            <a:off x="6484137" y="276608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C00000"/>
                </a:solidFill>
              </a:rPr>
              <a:t>数组变量的初始化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lvl="1"/>
            <a:r>
              <a:rPr lang="zh-CN" altLang="en-US" sz="2400" dirty="0">
                <a:solidFill>
                  <a:srgbClr val="C00000"/>
                </a:solidFill>
              </a:rPr>
              <a:t>时间复杂度是</a:t>
            </a:r>
            <a:r>
              <a:rPr lang="en-US" altLang="en-US" sz="2400" dirty="0">
                <a:solidFill>
                  <a:srgbClr val="C00000"/>
                </a:solidFill>
              </a:rPr>
              <a:t>O(n)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-43751" y="759095"/>
            <a:ext cx="9153525" cy="169063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2726575"/>
            <a:ext cx="9153525" cy="33186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85" y="116632"/>
            <a:ext cx="9131015" cy="674136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/>
              <a:t>//</a:t>
            </a:r>
            <a:r>
              <a:rPr lang="zh-CN" altLang="en-US" dirty="0"/>
              <a:t>主循环：每次求得</a:t>
            </a:r>
            <a:r>
              <a:rPr lang="en-US" dirty="0"/>
              <a:t>v0</a:t>
            </a:r>
            <a:r>
              <a:rPr lang="zh-CN" altLang="en-US" dirty="0"/>
              <a:t>到某个</a:t>
            </a:r>
            <a:r>
              <a:rPr lang="en-US" dirty="0"/>
              <a:t>v</a:t>
            </a:r>
            <a:r>
              <a:rPr lang="zh-CN" altLang="en-US" dirty="0"/>
              <a:t>顶点的最短路径并加</a:t>
            </a:r>
            <a:r>
              <a:rPr lang="en-US" dirty="0"/>
              <a:t>v</a:t>
            </a:r>
            <a:r>
              <a:rPr lang="zh-CN" altLang="en-US" dirty="0"/>
              <a:t>到</a:t>
            </a:r>
            <a:r>
              <a:rPr lang="en-US" dirty="0"/>
              <a:t>S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&lt;g-&gt;</a:t>
            </a:r>
            <a:r>
              <a:rPr lang="en-US" dirty="0" err="1"/>
              <a:t>vexnum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>
                <a:solidFill>
                  <a:srgbClr val="C00000"/>
                </a:solidFill>
              </a:rPr>
              <a:t>{</a:t>
            </a:r>
            <a:r>
              <a:rPr lang="en-US" dirty="0"/>
              <a:t> //</a:t>
            </a:r>
            <a:r>
              <a:rPr lang="zh-CN" altLang="en-US" dirty="0"/>
              <a:t>其余</a:t>
            </a:r>
            <a:r>
              <a:rPr lang="en-US" dirty="0"/>
              <a:t>g-&gt;vexnum-1</a:t>
            </a:r>
            <a:r>
              <a:rPr lang="zh-CN" altLang="en-US" dirty="0"/>
              <a:t>个顶点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min = INFINITY; //</a:t>
            </a:r>
            <a:r>
              <a:rPr lang="zh-CN" altLang="en-US" dirty="0"/>
              <a:t>当前所知离</a:t>
            </a:r>
            <a:r>
              <a:rPr lang="en-US" dirty="0"/>
              <a:t>v0</a:t>
            </a:r>
            <a:r>
              <a:rPr lang="zh-CN" altLang="en-US" dirty="0"/>
              <a:t>顶点的最近距离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for (w=0; w&lt; g-&gt;</a:t>
            </a:r>
            <a:r>
              <a:rPr lang="en-US" dirty="0" err="1"/>
              <a:t>vexnum</a:t>
            </a:r>
            <a:r>
              <a:rPr lang="en-US" dirty="0"/>
              <a:t>; w++)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if (</a:t>
            </a:r>
            <a:r>
              <a:rPr lang="en-US" dirty="0">
                <a:solidFill>
                  <a:srgbClr val="C00000"/>
                </a:solidFill>
              </a:rPr>
              <a:t>!final[w]</a:t>
            </a:r>
            <a:r>
              <a:rPr lang="en-US" dirty="0"/>
              <a:t>) //w</a:t>
            </a:r>
            <a:r>
              <a:rPr lang="zh-CN" altLang="en-US" dirty="0"/>
              <a:t>顶点在</a:t>
            </a:r>
            <a:r>
              <a:rPr lang="en-US" dirty="0"/>
              <a:t>V-S</a:t>
            </a:r>
            <a:r>
              <a:rPr lang="zh-CN" altLang="en-US" dirty="0"/>
              <a:t>中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if (</a:t>
            </a:r>
            <a:r>
              <a:rPr lang="en-US" dirty="0" err="1"/>
              <a:t>dist</a:t>
            </a:r>
            <a:r>
              <a:rPr lang="en-US" dirty="0"/>
              <a:t>[w]&lt;min) // w</a:t>
            </a:r>
            <a:r>
              <a:rPr lang="zh-CN" altLang="en-US" dirty="0"/>
              <a:t>顶点离</a:t>
            </a:r>
            <a:r>
              <a:rPr lang="en-US" dirty="0"/>
              <a:t>v0</a:t>
            </a:r>
            <a:r>
              <a:rPr lang="zh-CN" altLang="en-US" dirty="0"/>
              <a:t>顶点更近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	{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/>
              <a:t> = w; min = </a:t>
            </a:r>
            <a:r>
              <a:rPr lang="en-US" dirty="0" err="1"/>
              <a:t>dist</a:t>
            </a:r>
            <a:r>
              <a:rPr lang="en-US" dirty="0"/>
              <a:t>[w]; }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final[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/>
              <a:t>] = 1; // </a:t>
            </a:r>
            <a:r>
              <a:rPr lang="zh-CN" altLang="en-US" b="1" dirty="0">
                <a:solidFill>
                  <a:srgbClr val="0000FF"/>
                </a:solidFill>
              </a:rPr>
              <a:t>离</a:t>
            </a:r>
            <a:r>
              <a:rPr lang="en-US" b="1" dirty="0">
                <a:solidFill>
                  <a:srgbClr val="0000FF"/>
                </a:solidFill>
              </a:rPr>
              <a:t>v0</a:t>
            </a:r>
            <a:r>
              <a:rPr lang="zh-CN" altLang="en-US" b="1" dirty="0">
                <a:solidFill>
                  <a:srgbClr val="0000FF"/>
                </a:solidFill>
              </a:rPr>
              <a:t>顶点最近的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zh-CN" altLang="en-US" b="1" dirty="0"/>
              <a:t>加入</a:t>
            </a:r>
            <a:r>
              <a:rPr lang="en-US" b="1" dirty="0"/>
              <a:t>S</a:t>
            </a:r>
            <a:r>
              <a:rPr lang="zh-CN" altLang="en-US" b="1" dirty="0"/>
              <a:t>集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 //</a:t>
            </a:r>
            <a:r>
              <a:rPr lang="zh-CN" altLang="en-US" dirty="0"/>
              <a:t>更新当前最短路径及距离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for (w=0; w&lt;g-&gt;</a:t>
            </a:r>
            <a:r>
              <a:rPr lang="en-US" dirty="0" err="1"/>
              <a:t>vexnum</a:t>
            </a:r>
            <a:r>
              <a:rPr lang="en-US" dirty="0"/>
              <a:t>; w++)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		</a:t>
            </a:r>
            <a:r>
              <a:rPr lang="en-US" dirty="0"/>
              <a:t>if (</a:t>
            </a:r>
            <a:r>
              <a:rPr lang="en-US" dirty="0">
                <a:solidFill>
                  <a:srgbClr val="C00000"/>
                </a:solidFill>
              </a:rPr>
              <a:t>!final[w]</a:t>
            </a:r>
            <a:r>
              <a:rPr lang="en-US" dirty="0"/>
              <a:t>&amp;&amp;(</a:t>
            </a:r>
            <a:r>
              <a:rPr lang="en-US" dirty="0" err="1"/>
              <a:t>min+g</a:t>
            </a:r>
            <a:r>
              <a:rPr lang="en-US" dirty="0"/>
              <a:t>-&gt;arcs[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dirty="0"/>
              <a:t>][w] &lt;</a:t>
            </a:r>
            <a:r>
              <a:rPr lang="en-US" dirty="0" err="1"/>
              <a:t>dist</a:t>
            </a:r>
            <a:r>
              <a:rPr lang="en-US" dirty="0"/>
              <a:t>[w])) </a:t>
            </a:r>
            <a:r>
              <a:rPr lang="en-US" b="1" dirty="0">
                <a:solidFill>
                  <a:srgbClr val="CC66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// </a:t>
            </a:r>
            <a:r>
              <a:rPr lang="zh-CN" altLang="en-US" dirty="0"/>
              <a:t>对</a:t>
            </a:r>
            <a:r>
              <a:rPr lang="en-US" dirty="0" err="1"/>
              <a:t>w∈V-S</a:t>
            </a:r>
            <a:r>
              <a:rPr lang="zh-CN" altLang="en-US" dirty="0"/>
              <a:t>，修改</a:t>
            </a:r>
            <a:r>
              <a:rPr lang="en-US" altLang="zh-CN" dirty="0" err="1"/>
              <a:t>dist</a:t>
            </a:r>
            <a:r>
              <a:rPr lang="en-US" altLang="zh-CN" dirty="0"/>
              <a:t>[w]</a:t>
            </a:r>
            <a:r>
              <a:rPr lang="zh-CN" altLang="en-US" dirty="0"/>
              <a:t>和</a:t>
            </a:r>
            <a:r>
              <a:rPr lang="en-US" altLang="zh-CN" dirty="0"/>
              <a:t>P[w]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</a:t>
            </a:r>
            <a:r>
              <a:rPr lang="en-US" dirty="0" err="1"/>
              <a:t>dist</a:t>
            </a:r>
            <a:r>
              <a:rPr lang="en-US" dirty="0"/>
              <a:t>[w] = min + g-&gt;arcs[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dirty="0"/>
              <a:t>][w];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</a:t>
            </a:r>
            <a:r>
              <a:rPr lang="en-US" dirty="0">
                <a:solidFill>
                  <a:srgbClr val="CC6600"/>
                </a:solidFill>
              </a:rPr>
              <a:t>for(j=0;j&lt;g-&gt;</a:t>
            </a:r>
            <a:r>
              <a:rPr lang="en-US" dirty="0" err="1">
                <a:solidFill>
                  <a:srgbClr val="CC6600"/>
                </a:solidFill>
              </a:rPr>
              <a:t>vexnum;j</a:t>
            </a:r>
            <a:r>
              <a:rPr lang="en-US" dirty="0">
                <a:solidFill>
                  <a:srgbClr val="CC6600"/>
                </a:solidFill>
              </a:rPr>
              <a:t>++)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	</a:t>
            </a:r>
            <a:r>
              <a:rPr lang="en-US" dirty="0">
                <a:solidFill>
                  <a:srgbClr val="CC6600"/>
                </a:solidFill>
              </a:rPr>
              <a:t>P[w][j] = P[v][j];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	//</a:t>
            </a:r>
            <a:r>
              <a:rPr lang="zh-CN" altLang="en-US" dirty="0"/>
              <a:t>第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zh-CN" altLang="en-US" dirty="0"/>
              <a:t>行赋值于第</a:t>
            </a:r>
            <a:r>
              <a:rPr lang="en-US" dirty="0"/>
              <a:t>w</a:t>
            </a:r>
            <a:r>
              <a:rPr lang="zh-CN" altLang="en-US" dirty="0"/>
              <a:t>行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	</a:t>
            </a:r>
            <a:r>
              <a:rPr lang="en-US" dirty="0">
                <a:solidFill>
                  <a:srgbClr val="CC6600"/>
                </a:solidFill>
              </a:rPr>
              <a:t>P[w][w] = TRUE; </a:t>
            </a:r>
            <a:r>
              <a:rPr lang="en-US" dirty="0"/>
              <a:t>// P[w] = P[v]+[w]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b="1" dirty="0"/>
              <a:t> </a:t>
            </a:r>
            <a:r>
              <a:rPr lang="en-US" b="1" dirty="0">
                <a:solidFill>
                  <a:srgbClr val="CC6600"/>
                </a:solidFill>
              </a:rPr>
              <a:t>}</a:t>
            </a:r>
            <a:r>
              <a:rPr lang="en-US" dirty="0"/>
              <a:t>//if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}</a:t>
            </a:r>
            <a:r>
              <a:rPr lang="en-US" dirty="0"/>
              <a:t>//for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00CC"/>
                </a:solidFill>
              </a:rPr>
              <a:t>} </a:t>
            </a:r>
            <a:r>
              <a:rPr lang="en-US" dirty="0"/>
              <a:t>//</a:t>
            </a:r>
            <a:r>
              <a:rPr lang="en-US" dirty="0" err="1"/>
              <a:t>ShortestPath_DIJ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8993" y="604520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求最短路径的二重循环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>
                <a:solidFill>
                  <a:srgbClr val="C00000"/>
                </a:solidFill>
              </a:rPr>
              <a:t>时间复杂度是</a:t>
            </a:r>
            <a:r>
              <a:rPr lang="en-US" altLang="en-US" sz="2000" dirty="0">
                <a:solidFill>
                  <a:srgbClr val="C00000"/>
                </a:solidFill>
              </a:rPr>
              <a:t>O(n</a:t>
            </a:r>
            <a:r>
              <a:rPr lang="en-US" altLang="en-US" sz="2000" baseline="30000" dirty="0">
                <a:solidFill>
                  <a:srgbClr val="C00000"/>
                </a:solidFill>
              </a:rPr>
              <a:t>2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算法分析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Dijkstra</a:t>
            </a:r>
            <a:r>
              <a:rPr lang="zh-CN" altLang="en-US" dirty="0"/>
              <a:t>算法的主要执行是：</a:t>
            </a:r>
          </a:p>
          <a:p>
            <a:pPr lvl="1"/>
            <a:r>
              <a:rPr lang="zh-CN" altLang="en-US" dirty="0"/>
              <a:t>数组变量的初始化：时间复杂度是</a:t>
            </a:r>
            <a:r>
              <a:rPr lang="en-US" altLang="en-US" dirty="0"/>
              <a:t>O(n)</a:t>
            </a:r>
            <a:endParaRPr lang="zh-CN" altLang="en-US" dirty="0"/>
          </a:p>
          <a:p>
            <a:pPr lvl="1"/>
            <a:r>
              <a:rPr lang="zh-CN" altLang="en-US" dirty="0"/>
              <a:t>求最短路径的二重循环：时间复杂度是</a:t>
            </a:r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  <a:endParaRPr lang="zh-CN" altLang="en-US" dirty="0"/>
          </a:p>
          <a:p>
            <a:r>
              <a:rPr lang="zh-CN" altLang="en-US" dirty="0"/>
              <a:t>因此，整个算法的时间复杂度是</a:t>
            </a:r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r>
              <a:rPr lang="zh-CN" altLang="en-US" dirty="0"/>
              <a:t>运行实例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E726FC-88F2-489A-B6FE-6D6ED8CD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4" y="3439824"/>
            <a:ext cx="3501872" cy="33897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C58882-7E5D-490F-A19F-138F197A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745" y="3411435"/>
            <a:ext cx="4161669" cy="34465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67062" y="4147137"/>
            <a:ext cx="671744" cy="6241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18204" y="6120598"/>
            <a:ext cx="671744" cy="6241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99691" y="5529727"/>
            <a:ext cx="671744" cy="6241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79595" y="4135293"/>
            <a:ext cx="671744" cy="6241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7750" y="5526628"/>
            <a:ext cx="671744" cy="6241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83703" y="3483387"/>
            <a:ext cx="671744" cy="6241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9DC0063-BCA8-4D03-0CE3-AE34DC8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8B7A4-E8B1-46AF-9AA9-0C52E1FB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程序优化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A45AE-FB16-4702-8251-B180B34C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P[n]</a:t>
            </a:r>
            <a:r>
              <a:rPr lang="zh-CN" altLang="en-US" dirty="0"/>
              <a:t>保存从</a:t>
            </a:r>
            <a:r>
              <a:rPr lang="en-US" altLang="zh-CN" dirty="0"/>
              <a:t>V0</a:t>
            </a:r>
            <a:r>
              <a:rPr lang="zh-CN" altLang="en-US" dirty="0"/>
              <a:t>到其它顶点的最短路径。若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]=k</a:t>
            </a:r>
            <a:r>
              <a:rPr lang="zh-CN" altLang="en-US" dirty="0"/>
              <a:t>，表示从</a:t>
            </a:r>
            <a:r>
              <a:rPr lang="en-US" altLang="zh-CN" dirty="0"/>
              <a:t>V0 </a:t>
            </a:r>
            <a:r>
              <a:rPr lang="zh-CN" altLang="en-US" dirty="0"/>
              <a:t>到</a:t>
            </a:r>
            <a:r>
              <a:rPr lang="en-US" altLang="zh-CN" dirty="0"/>
              <a:t>Vi</a:t>
            </a:r>
            <a:r>
              <a:rPr lang="zh-CN" altLang="en-US" dirty="0"/>
              <a:t>的最短路径中，</a:t>
            </a:r>
            <a:r>
              <a:rPr lang="en-US" altLang="zh-CN" dirty="0"/>
              <a:t>Vi</a:t>
            </a:r>
            <a:r>
              <a:rPr lang="zh-CN" altLang="en-US" dirty="0"/>
              <a:t>的前一个顶点是</a:t>
            </a:r>
            <a:r>
              <a:rPr lang="en-US" altLang="zh-CN" dirty="0" err="1"/>
              <a:t>Vk</a:t>
            </a:r>
            <a:r>
              <a:rPr lang="zh-CN" altLang="en-US" dirty="0"/>
              <a:t>，即最短路径序列是</a:t>
            </a:r>
            <a:r>
              <a:rPr lang="en-US" altLang="zh-CN" dirty="0"/>
              <a:t>(V0, …, </a:t>
            </a:r>
            <a:r>
              <a:rPr lang="en-US" altLang="zh-CN" dirty="0" err="1"/>
              <a:t>Vk</a:t>
            </a:r>
            <a:r>
              <a:rPr lang="en-US" altLang="zh-CN" dirty="0"/>
              <a:t>  , Vi)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EDD94-8281-4430-88A3-964EF41D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A162A-39A9-45D4-A34C-0D8426A7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" y="3214838"/>
            <a:ext cx="3516640" cy="276685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B553DE1-9FA0-47E2-97D4-86C6E8D6B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8526"/>
              </p:ext>
            </p:extLst>
          </p:nvPr>
        </p:nvGraphicFramePr>
        <p:xfrm>
          <a:off x="3701591" y="2411418"/>
          <a:ext cx="5301446" cy="4400550"/>
        </p:xfrm>
        <a:graphic>
          <a:graphicData uri="http://schemas.openxmlformats.org/drawingml/2006/table">
            <a:tbl>
              <a:tblPr/>
              <a:tblGrid>
                <a:gridCol w="758856">
                  <a:extLst>
                    <a:ext uri="{9D8B030D-6E8A-4147-A177-3AD203B41FA5}">
                      <a16:colId xmlns:a16="http://schemas.microsoft.com/office/drawing/2014/main" val="779405770"/>
                    </a:ext>
                  </a:extLst>
                </a:gridCol>
                <a:gridCol w="674538">
                  <a:extLst>
                    <a:ext uri="{9D8B030D-6E8A-4147-A177-3AD203B41FA5}">
                      <a16:colId xmlns:a16="http://schemas.microsoft.com/office/drawing/2014/main" val="1679139705"/>
                    </a:ext>
                  </a:extLst>
                </a:gridCol>
                <a:gridCol w="663998">
                  <a:extLst>
                    <a:ext uri="{9D8B030D-6E8A-4147-A177-3AD203B41FA5}">
                      <a16:colId xmlns:a16="http://schemas.microsoft.com/office/drawing/2014/main" val="546148388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1999538721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3006440928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66315887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81397573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1584418749"/>
                    </a:ext>
                  </a:extLst>
                </a:gridCol>
                <a:gridCol w="534009">
                  <a:extLst>
                    <a:ext uri="{9D8B030D-6E8A-4147-A177-3AD203B41FA5}">
                      <a16:colId xmlns:a16="http://schemas.microsoft.com/office/drawing/2014/main" val="369345729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终点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i=2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i=3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i=4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i=5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i=6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562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58648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138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0438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15487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5873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542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9053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6716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66492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316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47835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179664"/>
                  </a:ext>
                </a:extLst>
              </a:tr>
              <a:tr h="2952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选中的顶点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16328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647930" y="4299636"/>
            <a:ext cx="522514" cy="5537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21168" y="3256269"/>
            <a:ext cx="483997" cy="5537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847" y="4299636"/>
            <a:ext cx="483997" cy="5537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10988" y="4299636"/>
            <a:ext cx="483997" cy="5537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7018" y="5326242"/>
            <a:ext cx="483997" cy="5537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21168" y="5326242"/>
            <a:ext cx="483997" cy="5537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9375" y="3256269"/>
            <a:ext cx="522514" cy="5537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7A0C231-1DE6-4CB5-9DF9-59D9EF92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运行实例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621A6-EBF9-4434-8B30-DE58869A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02396F-9697-438B-8E8E-77B6FDD1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8" y="1149555"/>
            <a:ext cx="3516640" cy="2766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1F56E7-1F62-453E-BFC0-68B29714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94" y="1231209"/>
            <a:ext cx="1004890" cy="11859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57D113-86A6-4378-A14C-6485EF8A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53" y="1244566"/>
            <a:ext cx="1534349" cy="11859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8E308C-BCEF-4282-B7B1-426275B55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446" y="3005861"/>
            <a:ext cx="2269107" cy="11859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23A084-A9AB-42BE-94C4-43404B22A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35" y="3021158"/>
            <a:ext cx="2841786" cy="1185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3467BB-6D78-4EFB-AAF9-A19A65F23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675" y="4767156"/>
            <a:ext cx="2885008" cy="1908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87D6B5-042A-4D2E-8411-8BC1037A7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252" y="4754303"/>
            <a:ext cx="2885008" cy="19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单源最短路径问题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Dijkstra</a:t>
            </a:r>
            <a:r>
              <a:rPr lang="zh-CN" altLang="en-US" b="1" dirty="0">
                <a:solidFill>
                  <a:srgbClr val="0000CC"/>
                </a:solidFill>
              </a:rPr>
              <a:t>算法仅适用于边上权值非负情形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dirty="0"/>
              <a:t>若带权有向图</a:t>
            </a:r>
            <a:r>
              <a:rPr lang="en-US" altLang="zh-CN" dirty="0"/>
              <a:t>D</a:t>
            </a:r>
            <a:r>
              <a:rPr lang="zh-CN" altLang="en-US" dirty="0"/>
              <a:t>的某几条边或所有边的长度为</a:t>
            </a:r>
            <a:r>
              <a:rPr lang="zh-CN" altLang="en-US" dirty="0">
                <a:solidFill>
                  <a:srgbClr val="FF0000"/>
                </a:solidFill>
              </a:rPr>
              <a:t>负值</a:t>
            </a:r>
            <a:r>
              <a:rPr lang="zh-CN" altLang="en-US" dirty="0"/>
              <a:t>，那么，利用</a:t>
            </a:r>
            <a:r>
              <a:rPr lang="en-US" altLang="zh-CN" dirty="0"/>
              <a:t>Dijkstra</a:t>
            </a:r>
            <a:r>
              <a:rPr lang="zh-CN" altLang="en-US" dirty="0"/>
              <a:t>算法，不一定能得到正确的结果 </a:t>
            </a:r>
          </a:p>
          <a:p>
            <a:r>
              <a:rPr lang="zh-CN" altLang="en-US" dirty="0"/>
              <a:t>举例：设源点为</a:t>
            </a:r>
            <a:r>
              <a:rPr lang="en-US" altLang="zh-CN" dirty="0"/>
              <a:t> 0</a:t>
            </a:r>
            <a:r>
              <a:rPr lang="zh-CN" altLang="en-US" dirty="0"/>
              <a:t>，终点为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算法得到：</a:t>
            </a:r>
            <a:r>
              <a:rPr lang="en-US" dirty="0"/>
              <a:t>0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2</a:t>
            </a:r>
            <a:r>
              <a:rPr lang="zh-CN" altLang="en-US" dirty="0"/>
              <a:t>，有弧直连，距离为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但应该是</a:t>
            </a:r>
            <a:r>
              <a:rPr lang="en-US" altLang="zh-CN" dirty="0"/>
              <a:t>0</a:t>
            </a:r>
            <a:r>
              <a:rPr lang="en-US" altLang="zh-CN" dirty="0">
                <a:sym typeface="Wingdings" panose="05000000000000000000" pitchFamily="2" charset="2"/>
              </a:rPr>
              <a:t> 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 </a:t>
            </a:r>
            <a:r>
              <a:rPr lang="en-US" altLang="zh-CN" dirty="0"/>
              <a:t>2</a:t>
            </a:r>
            <a:r>
              <a:rPr lang="zh-CN" altLang="en-US" dirty="0"/>
              <a:t>，距离为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214335" y="5013176"/>
            <a:ext cx="3395663" cy="1471613"/>
            <a:chOff x="3168" y="1334"/>
            <a:chExt cx="2256" cy="981"/>
          </a:xfrm>
        </p:grpSpPr>
        <p:sp>
          <p:nvSpPr>
            <p:cNvPr id="7" name="Oval 7" descr="羊皮纸"/>
            <p:cNvSpPr>
              <a:spLocks noChangeArrowheads="1"/>
            </p:cNvSpPr>
            <p:nvPr/>
          </p:nvSpPr>
          <p:spPr bwMode="auto">
            <a:xfrm>
              <a:off x="3168" y="1968"/>
              <a:ext cx="336" cy="33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17" y="1969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9" name="Oval 9" descr="羊皮纸"/>
            <p:cNvSpPr>
              <a:spLocks noChangeArrowheads="1"/>
            </p:cNvSpPr>
            <p:nvPr/>
          </p:nvSpPr>
          <p:spPr bwMode="auto">
            <a:xfrm>
              <a:off x="4128" y="1968"/>
              <a:ext cx="336" cy="33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0" name="Oval 10" descr="羊皮纸"/>
            <p:cNvSpPr>
              <a:spLocks noChangeArrowheads="1"/>
            </p:cNvSpPr>
            <p:nvPr/>
          </p:nvSpPr>
          <p:spPr bwMode="auto">
            <a:xfrm>
              <a:off x="5088" y="1968"/>
              <a:ext cx="336" cy="33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1" name="Text Box 11" descr="羊皮纸"/>
            <p:cNvSpPr txBox="1">
              <a:spLocks noChangeArrowheads="1"/>
            </p:cNvSpPr>
            <p:nvPr/>
          </p:nvSpPr>
          <p:spPr bwMode="auto">
            <a:xfrm>
              <a:off x="4175" y="1969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34" y="1969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78" y="1334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cxnSp>
          <p:nvCxnSpPr>
            <p:cNvPr id="14" name="AutoShape 14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3510" y="2136"/>
              <a:ext cx="61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4470" y="2136"/>
              <a:ext cx="61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59" y="1824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78" y="1824"/>
              <a:ext cx="3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-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419" y="1638"/>
              <a:ext cx="1710" cy="387"/>
            </a:xfrm>
            <a:custGeom>
              <a:avLst/>
              <a:gdLst>
                <a:gd name="T0" fmla="*/ 0 w 1710"/>
                <a:gd name="T1" fmla="*/ 351 h 387"/>
                <a:gd name="T2" fmla="*/ 128 w 1710"/>
                <a:gd name="T3" fmla="*/ 223 h 387"/>
                <a:gd name="T4" fmla="*/ 275 w 1710"/>
                <a:gd name="T5" fmla="*/ 104 h 387"/>
                <a:gd name="T6" fmla="*/ 448 w 1710"/>
                <a:gd name="T7" fmla="*/ 49 h 387"/>
                <a:gd name="T8" fmla="*/ 640 w 1710"/>
                <a:gd name="T9" fmla="*/ 12 h 387"/>
                <a:gd name="T10" fmla="*/ 942 w 1710"/>
                <a:gd name="T11" fmla="*/ 3 h 387"/>
                <a:gd name="T12" fmla="*/ 1152 w 1710"/>
                <a:gd name="T13" fmla="*/ 31 h 387"/>
                <a:gd name="T14" fmla="*/ 1408 w 1710"/>
                <a:gd name="T15" fmla="*/ 140 h 387"/>
                <a:gd name="T16" fmla="*/ 1628 w 1710"/>
                <a:gd name="T17" fmla="*/ 296 h 387"/>
                <a:gd name="T18" fmla="*/ 1710 w 1710"/>
                <a:gd name="T19" fmla="*/ 387 h 3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10"/>
                <a:gd name="T31" fmla="*/ 0 h 387"/>
                <a:gd name="T32" fmla="*/ 1710 w 1710"/>
                <a:gd name="T33" fmla="*/ 387 h 3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10" h="387">
                  <a:moveTo>
                    <a:pt x="0" y="351"/>
                  </a:moveTo>
                  <a:cubicBezTo>
                    <a:pt x="41" y="307"/>
                    <a:pt x="82" y="264"/>
                    <a:pt x="128" y="223"/>
                  </a:cubicBezTo>
                  <a:cubicBezTo>
                    <a:pt x="174" y="182"/>
                    <a:pt x="222" y="133"/>
                    <a:pt x="275" y="104"/>
                  </a:cubicBezTo>
                  <a:cubicBezTo>
                    <a:pt x="328" y="75"/>
                    <a:pt x="387" y="64"/>
                    <a:pt x="448" y="49"/>
                  </a:cubicBezTo>
                  <a:cubicBezTo>
                    <a:pt x="509" y="34"/>
                    <a:pt x="558" y="20"/>
                    <a:pt x="640" y="12"/>
                  </a:cubicBezTo>
                  <a:cubicBezTo>
                    <a:pt x="722" y="4"/>
                    <a:pt x="857" y="0"/>
                    <a:pt x="942" y="3"/>
                  </a:cubicBezTo>
                  <a:cubicBezTo>
                    <a:pt x="1027" y="6"/>
                    <a:pt x="1074" y="8"/>
                    <a:pt x="1152" y="31"/>
                  </a:cubicBezTo>
                  <a:cubicBezTo>
                    <a:pt x="1230" y="54"/>
                    <a:pt x="1329" y="96"/>
                    <a:pt x="1408" y="140"/>
                  </a:cubicBezTo>
                  <a:cubicBezTo>
                    <a:pt x="1487" y="184"/>
                    <a:pt x="1578" y="255"/>
                    <a:pt x="1628" y="296"/>
                  </a:cubicBezTo>
                  <a:cubicBezTo>
                    <a:pt x="1678" y="337"/>
                    <a:pt x="1696" y="373"/>
                    <a:pt x="1710" y="387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61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最短路径的解法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边上</a:t>
            </a:r>
            <a:r>
              <a:rPr lang="zh-CN" altLang="en-US" dirty="0">
                <a:solidFill>
                  <a:srgbClr val="0000FF"/>
                </a:solidFill>
              </a:rPr>
              <a:t>权值非负</a:t>
            </a:r>
            <a:r>
              <a:rPr lang="zh-CN" altLang="en-US" dirty="0"/>
              <a:t>情形的</a:t>
            </a:r>
            <a:r>
              <a:rPr lang="zh-CN" altLang="en-US" dirty="0">
                <a:solidFill>
                  <a:srgbClr val="0000FF"/>
                </a:solidFill>
              </a:rPr>
              <a:t>单源最短路径</a:t>
            </a:r>
            <a:r>
              <a:rPr lang="en-US" altLang="zh-CN" dirty="0">
                <a:solidFill>
                  <a:srgbClr val="0000FF"/>
                </a:solidFill>
              </a:rPr>
              <a:t>(Single source shortest path)</a:t>
            </a:r>
            <a:r>
              <a:rPr lang="zh-CN" altLang="en-US" dirty="0"/>
              <a:t>问题</a:t>
            </a:r>
          </a:p>
          <a:p>
            <a:pPr lvl="1"/>
            <a:r>
              <a:rPr lang="en-US" altLang="zh-CN" sz="3200" dirty="0"/>
              <a:t>Dijkstra</a:t>
            </a:r>
            <a:r>
              <a:rPr lang="zh-CN" altLang="en-US" sz="3200" dirty="0"/>
              <a:t>算法</a:t>
            </a:r>
            <a:endParaRPr lang="en-US" altLang="zh-CN" sz="3200" dirty="0"/>
          </a:p>
          <a:p>
            <a:r>
              <a:rPr lang="zh-CN" altLang="en-US" dirty="0"/>
              <a:t>边上</a:t>
            </a:r>
            <a:r>
              <a:rPr lang="zh-CN" altLang="en-US" dirty="0">
                <a:solidFill>
                  <a:srgbClr val="0000FF"/>
                </a:solidFill>
              </a:rPr>
              <a:t>权值为任意值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单源最短路径</a:t>
            </a:r>
            <a:r>
              <a:rPr lang="zh-CN" altLang="en-US" dirty="0"/>
              <a:t>问题</a:t>
            </a:r>
          </a:p>
          <a:p>
            <a:pPr lvl="1"/>
            <a:r>
              <a:rPr lang="en-US" altLang="zh-CN" sz="3200" dirty="0"/>
              <a:t>(</a:t>
            </a:r>
            <a:r>
              <a:rPr lang="zh-CN" altLang="en-US" sz="3200" dirty="0"/>
              <a:t>若图上无包含由带负权值的边组成的回路</a:t>
            </a:r>
            <a:r>
              <a:rPr lang="en-US" altLang="zh-CN" sz="3200" dirty="0"/>
              <a:t>)Bellman-Ford</a:t>
            </a:r>
            <a:r>
              <a:rPr lang="zh-CN" altLang="en-US" sz="3200" dirty="0"/>
              <a:t>算法</a:t>
            </a:r>
            <a:endParaRPr lang="en-US" altLang="zh-CN" sz="3200" dirty="0"/>
          </a:p>
          <a:p>
            <a:r>
              <a:rPr lang="zh-CN" altLang="en-US" dirty="0"/>
              <a:t>边上</a:t>
            </a:r>
            <a:r>
              <a:rPr lang="zh-CN" altLang="en-US" dirty="0">
                <a:solidFill>
                  <a:srgbClr val="0000FF"/>
                </a:solidFill>
              </a:rPr>
              <a:t>权值为任意值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所有顶点之间的最短路径</a:t>
            </a:r>
          </a:p>
          <a:p>
            <a:pPr lvl="1"/>
            <a:r>
              <a:rPr lang="en-US" altLang="zh-CN" sz="3200" dirty="0"/>
              <a:t>(</a:t>
            </a:r>
            <a:r>
              <a:rPr lang="zh-CN" altLang="en-US" sz="3200" dirty="0"/>
              <a:t>若图上无包含由带负权值的边组成的回路</a:t>
            </a:r>
            <a:r>
              <a:rPr lang="en-US" altLang="zh-CN" sz="3200" dirty="0"/>
              <a:t>) Floyd</a:t>
            </a:r>
            <a:r>
              <a:rPr lang="zh-CN" altLang="en-US" sz="3200" dirty="0"/>
              <a:t>算法</a:t>
            </a:r>
            <a:endParaRPr lang="en-US" altLang="zh-CN" sz="3200" dirty="0"/>
          </a:p>
          <a:p>
            <a:r>
              <a:rPr lang="zh-CN" altLang="en-US" sz="3600" dirty="0"/>
              <a:t>上述解决问题的算法也适用于无向图</a:t>
            </a:r>
            <a:endParaRPr lang="en-US" altLang="en-US" sz="3600" dirty="0"/>
          </a:p>
          <a:p>
            <a:endParaRPr lang="en-US" altLang="zh-CN" sz="3600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4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-27384"/>
            <a:ext cx="8856984" cy="9361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术语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路径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ath)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对无向图G</a:t>
            </a:r>
            <a:r>
              <a:rPr lang="en-US" altLang="en-US" dirty="0">
                <a:ea typeface="宋体" panose="02010600030101010101" pitchFamily="2" charset="-122"/>
              </a:rPr>
              <a:t>=(V, E)，</a:t>
            </a:r>
            <a:r>
              <a:rPr lang="en-US" altLang="en-US" dirty="0" err="1">
                <a:ea typeface="宋体" panose="02010600030101010101" pitchFamily="2" charset="-122"/>
              </a:rPr>
              <a:t>若从顶点vi经过若干条边能到达vj，称顶点vi和vj是连通的，又称顶点vi到vj有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路径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对有向图G</a:t>
            </a:r>
            <a:r>
              <a:rPr lang="en-US" altLang="en-US" dirty="0">
                <a:ea typeface="宋体" panose="02010600030101010101" pitchFamily="2" charset="-122"/>
              </a:rPr>
              <a:t>=(V, E)，</a:t>
            </a:r>
            <a:r>
              <a:rPr lang="en-US" altLang="en-US" dirty="0" err="1">
                <a:ea typeface="宋体" panose="02010600030101010101" pitchFamily="2" charset="-122"/>
              </a:rPr>
              <a:t>从顶点vi到vj有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有向路径</a:t>
            </a:r>
            <a:r>
              <a:rPr lang="en-US" altLang="en-US" dirty="0" err="1">
                <a:ea typeface="宋体" panose="02010600030101010101" pitchFamily="2" charset="-122"/>
              </a:rPr>
              <a:t>，指的是从顶点vi经过若干条有向边</a:t>
            </a:r>
            <a:r>
              <a:rPr lang="en-US" altLang="en-US" dirty="0">
                <a:ea typeface="宋体" panose="02010600030101010101" pitchFamily="2" charset="-122"/>
              </a:rPr>
              <a:t>(弧)</a:t>
            </a:r>
            <a:r>
              <a:rPr lang="en-US" altLang="en-US" dirty="0" err="1">
                <a:ea typeface="宋体" panose="02010600030101010101" pitchFamily="2" charset="-122"/>
              </a:rPr>
              <a:t>能到达vj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路径上边或有向边</a:t>
            </a:r>
            <a:r>
              <a:rPr lang="en-US" altLang="en-US" dirty="0">
                <a:ea typeface="宋体" panose="02010600030101010101" pitchFamily="2" charset="-122"/>
              </a:rPr>
              <a:t>(弧)</a:t>
            </a:r>
            <a:r>
              <a:rPr lang="en-US" altLang="en-US" dirty="0" err="1">
                <a:ea typeface="宋体" panose="02010600030101010101" pitchFamily="2" charset="-122"/>
              </a:rPr>
              <a:t>的数目称为该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路径的长度</a:t>
            </a:r>
            <a:endParaRPr lang="en-US" altLang="en-US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在一条路径中，若没有重复相同的顶点，该路径称为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简单路径</a:t>
            </a:r>
            <a:r>
              <a:rPr lang="en-US" altLang="zh-CN" b="1" dirty="0"/>
              <a:t> (simple path)</a:t>
            </a:r>
            <a:endParaRPr lang="en-US" altLang="en-US" b="1" dirty="0">
              <a:ea typeface="宋体" panose="02010600030101010101" pitchFamily="2" charset="-122"/>
            </a:endParaRPr>
          </a:p>
          <a:p>
            <a:r>
              <a:rPr lang="en-US" altLang="en-US">
                <a:ea typeface="宋体" panose="02010600030101010101" pitchFamily="2" charset="-122"/>
              </a:rPr>
              <a:t>第一个顶点和最后一个顶点相同的路径称为</a:t>
            </a:r>
            <a:r>
              <a:rPr lang="en-US" altLang="en-US" b="1">
                <a:solidFill>
                  <a:srgbClr val="0000FF"/>
                </a:solidFill>
                <a:ea typeface="宋体" panose="02010600030101010101" pitchFamily="2" charset="-122"/>
              </a:rPr>
              <a:t>回路</a:t>
            </a:r>
            <a:r>
              <a:rPr lang="en-US" altLang="en-US" b="1">
                <a:ea typeface="宋体" panose="02010600030101010101" pitchFamily="2" charset="-122"/>
              </a:rPr>
              <a:t>(circuit, 环cycle) </a:t>
            </a:r>
            <a:endParaRPr lang="en-US" altLang="en-US" b="1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在一个回路中，若除第一个与最后一个顶点</a:t>
            </a:r>
            <a:r>
              <a:rPr lang="zh-CN" altLang="en-US" dirty="0"/>
              <a:t>之</a:t>
            </a:r>
            <a:r>
              <a:rPr lang="en-US" altLang="en-US" dirty="0" err="1">
                <a:ea typeface="宋体" panose="02010600030101010101" pitchFamily="2" charset="-122"/>
              </a:rPr>
              <a:t>外，其余顶点不重复出现的回路称为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简单回路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简单环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</a:p>
          <a:p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E3EFEA-258D-7D33-0359-C3A1075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每一对顶点间的最短路径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ea typeface="宋体" panose="02010600030101010101" pitchFamily="2" charset="-122"/>
              </a:rPr>
              <a:t>用Dijkstra算法也可以求得有向图G</a:t>
            </a:r>
            <a:r>
              <a:rPr lang="en-US" altLang="en-US" dirty="0">
                <a:ea typeface="宋体" panose="02010600030101010101" pitchFamily="2" charset="-122"/>
              </a:rPr>
              <a:t>=(V，E)</a:t>
            </a:r>
            <a:r>
              <a:rPr lang="en-US" altLang="en-US" dirty="0" err="1">
                <a:ea typeface="宋体" panose="02010600030101010101" pitchFamily="2" charset="-122"/>
              </a:rPr>
              <a:t>中每一对顶点间的最短路径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每次以一个不同的顶点为源点重复</a:t>
            </a:r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en-US" dirty="0" err="1">
                <a:ea typeface="宋体" panose="02010600030101010101" pitchFamily="2" charset="-122"/>
              </a:rPr>
              <a:t>Dijkstra算法</a:t>
            </a:r>
            <a:r>
              <a:rPr lang="zh-CN" altLang="en-US" dirty="0">
                <a:ea typeface="宋体" panose="02010600030101010101" pitchFamily="2" charset="-122"/>
              </a:rPr>
              <a:t>，这样，</a:t>
            </a:r>
            <a:r>
              <a:rPr lang="en-US" altLang="en-US" dirty="0" err="1">
                <a:ea typeface="宋体" panose="02010600030101010101" pitchFamily="2" charset="-122"/>
              </a:rPr>
              <a:t>便可求得每一对顶点间的最短路径，时间复杂度是O</a:t>
            </a:r>
            <a:r>
              <a:rPr lang="en-US" altLang="en-US" dirty="0">
                <a:ea typeface="宋体" panose="02010600030101010101" pitchFamily="2" charset="-122"/>
              </a:rPr>
              <a:t>(n</a:t>
            </a:r>
            <a:r>
              <a:rPr lang="en-US" altLang="en-US" baseline="30000" dirty="0">
                <a:ea typeface="宋体" panose="02010600030101010101" pitchFamily="2" charset="-122"/>
              </a:rPr>
              <a:t>3</a:t>
            </a:r>
            <a:r>
              <a:rPr lang="en-US" altLang="en-US" dirty="0">
                <a:ea typeface="宋体" panose="02010600030101010101" pitchFamily="2" charset="-122"/>
              </a:rPr>
              <a:t>)  </a:t>
            </a:r>
          </a:p>
          <a:p>
            <a:r>
              <a:rPr lang="en-US" altLang="en-US" dirty="0" err="1">
                <a:ea typeface="宋体" panose="02010600030101010101" pitchFamily="2" charset="-122"/>
              </a:rPr>
              <a:t>Floyd提出了另一个算法，其时间复杂度仍是O</a:t>
            </a:r>
            <a:r>
              <a:rPr lang="en-US" altLang="en-US" dirty="0">
                <a:ea typeface="宋体" panose="02010600030101010101" pitchFamily="2" charset="-122"/>
              </a:rPr>
              <a:t>(n</a:t>
            </a:r>
            <a:r>
              <a:rPr lang="en-US" altLang="en-US" baseline="30000" dirty="0">
                <a:ea typeface="宋体" panose="02010600030101010101" pitchFamily="2" charset="-122"/>
              </a:rPr>
              <a:t>3</a:t>
            </a:r>
            <a:r>
              <a:rPr lang="en-US" altLang="en-US" dirty="0">
                <a:ea typeface="宋体" panose="02010600030101010101" pitchFamily="2" charset="-122"/>
              </a:rPr>
              <a:t>) ， </a:t>
            </a:r>
            <a:r>
              <a:rPr lang="en-US" altLang="en-US" dirty="0" err="1">
                <a:ea typeface="宋体" panose="02010600030101010101" pitchFamily="2" charset="-122"/>
              </a:rPr>
              <a:t>但算法形式更为简明，步骤更为简单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基于图的邻接矩阵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Floyd</a:t>
            </a:r>
            <a:r>
              <a:rPr kumimoji="1"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算法允许图中有带负权值的边，但不许有包含带负权值的边组成的回路</a:t>
            </a:r>
            <a:endParaRPr lang="en-US" altLang="en-US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B9DBFF-C102-B873-8A34-9B138C7A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Floyd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-</a:t>
            </a:r>
            <a:r>
              <a:rPr lang="zh-CN" altLang="en-US" dirty="0"/>
              <a:t>算法思想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之间的最短路径可能是：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不存在通路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直接相连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最短路径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)+</a:t>
                </a:r>
                <a:r>
                  <a:rPr lang="zh-CN" altLang="en-US" dirty="0"/>
                  <a:t>最短路径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342900"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000" dirty="0">
                    <a:ea typeface="宋体" panose="02010600030101010101" pitchFamily="2" charset="-122"/>
                  </a:rPr>
                  <a:t>为中途只经过前</a:t>
                </a:r>
                <a:r>
                  <a:rPr lang="en-US" altLang="zh-CN" sz="3000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k</a:t>
                </a:r>
                <a:r>
                  <a:rPr lang="zh-CN" altLang="en-US" sz="3000" dirty="0">
                    <a:ea typeface="宋体" panose="02010600030101010101" pitchFamily="2" charset="-122"/>
                  </a:rPr>
                  <a:t>个顶点的最短路径长度</a:t>
                </a:r>
                <a:endParaRPr lang="en-US" altLang="en-US" sz="30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82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94DC41-7C13-4CDC-AB9F-F1A09537201A}"/>
                  </a:ext>
                </a:extLst>
              </p:cNvPr>
              <p:cNvSpPr txBox="1"/>
              <p:nvPr/>
            </p:nvSpPr>
            <p:spPr>
              <a:xfrm>
                <a:off x="0" y="4064106"/>
                <a:ext cx="914400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                                 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94DC41-7C13-4CDC-AB9F-F1A095372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4106"/>
                <a:ext cx="9144000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91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latin typeface="+mn-lt"/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5250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9" y="692696"/>
                <a:ext cx="8389433" cy="61653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ea typeface="宋体" panose="02010600030101010101" pitchFamily="2" charset="-122"/>
                  </a:rPr>
                  <a:t>定义顶点集</a:t>
                </a:r>
                <a:r>
                  <a:rPr lang="en-US" altLang="en-US" dirty="0"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：初值为空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定义二维数组</a:t>
                </a:r>
                <a:r>
                  <a:rPr lang="en-US" altLang="zh-CN" dirty="0">
                    <a:ea typeface="宋体" panose="02010600030101010101" pitchFamily="2" charset="-122"/>
                  </a:rPr>
                  <a:t>D</a:t>
                </a:r>
                <a:r>
                  <a:rPr lang="zh-CN" altLang="en-US" dirty="0">
                    <a:ea typeface="宋体" panose="02010600030101010101" pitchFamily="2" charset="-122"/>
                  </a:rPr>
                  <a:t>：</a:t>
                </a:r>
                <a:r>
                  <a:rPr lang="en-US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D[</a:t>
                </a:r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][j]</a:t>
                </a:r>
                <a:r>
                  <a:rPr lang="zh-CN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保存从</a:t>
                </a:r>
                <a:r>
                  <a:rPr lang="en-US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Vi</a:t>
                </a:r>
                <a:r>
                  <a:rPr lang="zh-CN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只经过</a:t>
                </a:r>
                <a:r>
                  <a:rPr lang="en-US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中的顶点到达</a:t>
                </a:r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Vj</a:t>
                </a:r>
                <a:r>
                  <a:rPr lang="zh-CN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的最短路径长度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en-US" dirty="0">
                    <a:ea typeface="宋体" panose="02010600030101010101" pitchFamily="2" charset="-122"/>
                  </a:rPr>
                  <a:t>D[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dirty="0">
                    <a:ea typeface="宋体" panose="02010600030101010101" pitchFamily="2" charset="-122"/>
                  </a:rPr>
                  <a:t>][j]的</a:t>
                </a:r>
                <a:r>
                  <a:rPr lang="zh-CN" altLang="en-US" dirty="0">
                    <a:ea typeface="宋体" panose="02010600030101010101" pitchFamily="2" charset="-122"/>
                  </a:rPr>
                  <a:t>初值：</a:t>
                </a:r>
              </a:p>
              <a:p>
                <a:pPr lvl="1"/>
                <a:endParaRPr lang="en-US" altLang="en-US" dirty="0">
                  <a:ea typeface="宋体" panose="02010600030101010101" pitchFamily="2" charset="-122"/>
                </a:endParaRPr>
              </a:p>
              <a:p>
                <a:pPr lvl="1"/>
                <a:endParaRPr lang="en-US" altLang="en-US" dirty="0">
                  <a:ea typeface="宋体" panose="02010600030101010101" pitchFamily="2" charset="-122"/>
                </a:endParaRPr>
              </a:p>
              <a:p>
                <a:pPr lvl="1"/>
                <a:endParaRPr lang="en-US" altLang="en-US" dirty="0">
                  <a:ea typeface="宋体" panose="02010600030101010101" pitchFamily="2" charset="-122"/>
                </a:endParaRPr>
              </a:p>
              <a:p>
                <a:pPr lvl="1"/>
                <a:endParaRPr lang="en-US" altLang="en-US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en-US" dirty="0" err="1">
                    <a:ea typeface="宋体" panose="02010600030101010101" pitchFamily="2" charset="-122"/>
                  </a:rPr>
                  <a:t>将图中一个顶点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加入到S中，修改D</a:t>
                </a:r>
                <a:r>
                  <a:rPr lang="en-US" altLang="en-US" dirty="0">
                    <a:ea typeface="宋体" panose="02010600030101010101" pitchFamily="2" charset="-122"/>
                  </a:rPr>
                  <a:t>[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dirty="0">
                    <a:ea typeface="宋体" panose="02010600030101010101" pitchFamily="2" charset="-122"/>
                  </a:rPr>
                  <a:t>][j]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的值</a:t>
                </a:r>
                <a:endParaRPr lang="en-US" altLang="en-US" dirty="0">
                  <a:ea typeface="宋体" panose="02010600030101010101" pitchFamily="2" charset="-122"/>
                </a:endParaRPr>
              </a:p>
              <a:p>
                <a:pPr lvl="2"/>
                <a:r>
                  <a:rPr lang="en-US" altLang="en-US" sz="3000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D[</a:t>
                </a:r>
                <a:r>
                  <a:rPr lang="en-US" altLang="en-US" sz="3000" b="1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en-US" sz="3000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][j]=Min {D[</a:t>
                </a:r>
                <a:r>
                  <a:rPr lang="en-US" altLang="en-US" sz="3000" b="1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en-US" sz="3000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][j] , (D[</a:t>
                </a:r>
                <a:r>
                  <a:rPr lang="en-US" altLang="en-US" sz="3000" b="1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en-US" sz="3000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][k]+D[k][j]) }</a:t>
                </a:r>
                <a:endParaRPr lang="en-US" altLang="en-US" sz="2600" b="1" dirty="0">
                  <a:solidFill>
                    <a:srgbClr val="0000CC"/>
                  </a:solidFill>
                  <a:ea typeface="宋体" panose="02010600030101010101" pitchFamily="2" charset="-122"/>
                </a:endParaRPr>
              </a:p>
              <a:p>
                <a:pPr lvl="2"/>
                <a:r>
                  <a:rPr lang="en-US" altLang="en-US" dirty="0" err="1">
                    <a:ea typeface="宋体" panose="02010600030101010101" pitchFamily="2" charset="-122"/>
                  </a:rPr>
                  <a:t>原因：从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只经过S中的顶点</a:t>
                </a:r>
                <a:r>
                  <a:rPr lang="en-US" altLang="en-US" dirty="0"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)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到达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的路径长度可能比原来不经过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的路径更短</a:t>
                </a:r>
                <a:endParaRPr lang="en-US" altLang="en-US" dirty="0">
                  <a:ea typeface="宋体" panose="02010600030101010101" pitchFamily="2" charset="-122"/>
                </a:endParaRPr>
              </a:p>
              <a:p>
                <a:r>
                  <a:rPr lang="en-US" altLang="en-US" dirty="0" err="1">
                    <a:ea typeface="宋体" panose="02010600030101010101" pitchFamily="2" charset="-122"/>
                  </a:rPr>
                  <a:t>重复</a:t>
                </a:r>
                <a:r>
                  <a:rPr lang="zh-CN" altLang="en-US" dirty="0">
                    <a:ea typeface="宋体" panose="02010600030101010101" pitchFamily="2" charset="-122"/>
                  </a:rPr>
                  <a:t>上一步</a:t>
                </a:r>
                <a:r>
                  <a:rPr lang="en-US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直到G的所有顶点都加入到S中为止</a:t>
                </a:r>
                <a:endParaRPr lang="en-US" altLang="en-US" dirty="0">
                  <a:ea typeface="宋体" panose="02010600030101010101" pitchFamily="2" charset="-122"/>
                </a:endParaRPr>
              </a:p>
              <a:p>
                <a:pPr lvl="2"/>
                <a:endParaRPr lang="en-US" altLang="en-US" dirty="0"/>
              </a:p>
            </p:txBody>
          </p:sp>
        </mc:Choice>
        <mc:Fallback xmlns="">
          <p:sp>
            <p:nvSpPr>
              <p:cNvPr id="5652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692696"/>
                <a:ext cx="8389433" cy="6165304"/>
              </a:xfrm>
              <a:blipFill>
                <a:blip r:embed="rId3"/>
                <a:stretch>
                  <a:fillRect l="-1453" t="-2473" b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5316" name="Group 4"/>
          <p:cNvGrpSpPr>
            <a:grpSpLocks/>
          </p:cNvGrpSpPr>
          <p:nvPr/>
        </p:nvGrpSpPr>
        <p:grpSpPr bwMode="auto">
          <a:xfrm>
            <a:off x="780545" y="2556148"/>
            <a:ext cx="8066087" cy="1447800"/>
            <a:chOff x="0" y="0"/>
            <a:chExt cx="5081" cy="912"/>
          </a:xfrm>
        </p:grpSpPr>
        <p:sp>
          <p:nvSpPr>
            <p:cNvPr id="525317" name="Rectangle 5"/>
            <p:cNvSpPr>
              <a:spLocks noChangeArrowheads="1"/>
            </p:cNvSpPr>
            <p:nvPr/>
          </p:nvSpPr>
          <p:spPr bwMode="auto">
            <a:xfrm>
              <a:off x="955" y="288"/>
              <a:ext cx="412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ij</a:t>
              </a:r>
              <a:r>
                <a:rPr kumimoji="0" lang="en-US" altLang="en-US" sz="2800" b="1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i≠j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且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&lt;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&gt;∈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， 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w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ij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为弧上的权值</a:t>
              </a:r>
            </a:p>
          </p:txBody>
        </p:sp>
        <p:sp>
          <p:nvSpPr>
            <p:cNvPr id="525318" name="Rectangle 6"/>
            <p:cNvSpPr>
              <a:spLocks noChangeArrowheads="1"/>
            </p:cNvSpPr>
            <p:nvPr/>
          </p:nvSpPr>
          <p:spPr bwMode="auto">
            <a:xfrm>
              <a:off x="955" y="617"/>
              <a:ext cx="21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∞  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i≠j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且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&lt;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,v</a:t>
              </a:r>
              <a:r>
                <a:rPr kumimoji="0" lang="en-US" altLang="en-US" sz="2800" b="1" i="0" u="none" strike="noStrike" kern="1200" cap="none" spc="0" normalizeH="0" baseline="-18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j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&gt;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不属于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</a:p>
          </p:txBody>
        </p:sp>
        <p:sp>
          <p:nvSpPr>
            <p:cNvPr id="525319" name="Rectangle 7"/>
            <p:cNvSpPr>
              <a:spLocks noChangeArrowheads="1"/>
            </p:cNvSpPr>
            <p:nvPr/>
          </p:nvSpPr>
          <p:spPr bwMode="auto">
            <a:xfrm>
              <a:off x="0" y="288"/>
              <a:ext cx="79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D[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][j]=</a:t>
              </a:r>
            </a:p>
          </p:txBody>
        </p:sp>
        <p:sp>
          <p:nvSpPr>
            <p:cNvPr id="525320" name="AutoShape 8"/>
            <p:cNvSpPr>
              <a:spLocks/>
            </p:cNvSpPr>
            <p:nvPr/>
          </p:nvSpPr>
          <p:spPr bwMode="auto">
            <a:xfrm>
              <a:off x="859" y="96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5321" name="Rectangle 9"/>
            <p:cNvSpPr>
              <a:spLocks noChangeArrowheads="1"/>
            </p:cNvSpPr>
            <p:nvPr/>
          </p:nvSpPr>
          <p:spPr bwMode="auto">
            <a:xfrm>
              <a:off x="953" y="0"/>
              <a:ext cx="11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0   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=j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时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C38E86-D1BB-80E7-96E0-0F4E254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46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宋体" panose="02010600030101010101" pitchFamily="2" charset="-122"/>
              </a:rPr>
              <a:t>Floyd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算法实现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6274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 err="1">
                    <a:ea typeface="宋体" panose="02010600030101010101" pitchFamily="2" charset="-122"/>
                  </a:rPr>
                  <a:t>定义</a:t>
                </a:r>
                <a:r>
                  <a:rPr lang="zh-CN" altLang="en-US" dirty="0">
                    <a:ea typeface="宋体" panose="02010600030101010101" pitchFamily="2" charset="-122"/>
                  </a:rPr>
                  <a:t>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维数组Path</a:t>
                </a:r>
                <a:r>
                  <a:rPr lang="en-US" altLang="en-US" dirty="0">
                    <a:ea typeface="宋体" panose="02010600030101010101" pitchFamily="2" charset="-122"/>
                  </a:rPr>
                  <a:t>[n][n](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n为图的顶点数</a:t>
                </a:r>
                <a:r>
                  <a:rPr lang="en-US" altLang="en-US" dirty="0">
                    <a:ea typeface="宋体" panose="02010600030101010101" pitchFamily="2" charset="-122"/>
                  </a:rPr>
                  <a:t>) 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元素</a:t>
                </a:r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Path</a:t>
                </a:r>
                <a:r>
                  <a:rPr lang="en-US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[</a:t>
                </a:r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en-US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][j]</a:t>
                </a:r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保存从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solidFill>
                      <a:srgbClr val="0000CC"/>
                    </a:solidFill>
                    <a:ea typeface="宋体" panose="02010600030101010101" pitchFamily="2" charset="-122"/>
                  </a:rPr>
                  <a:t>的最短路径所经过的顶点</a:t>
                </a:r>
                <a:endParaRPr lang="en-US" altLang="en-US" dirty="0">
                  <a:solidFill>
                    <a:srgbClr val="0000CC"/>
                  </a:solidFill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en-US" sz="3200" dirty="0">
                    <a:ea typeface="宋体" panose="02010600030101010101" pitchFamily="2" charset="-122"/>
                  </a:rPr>
                  <a:t>Path[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][j] 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初始化为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 -1，表示从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dirty="0">
                    <a:ea typeface="宋体" panose="02010600030101010101" pitchFamily="2" charset="-122"/>
                  </a:rPr>
                  <a:t>到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3200" baseline="-25000" dirty="0">
                    <a:ea typeface="宋体" panose="02010600030101010101" pitchFamily="2" charset="-122"/>
                  </a:rPr>
                  <a:t> 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不经过任何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(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S中的中间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)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顶点</a:t>
                </a:r>
                <a:endParaRPr lang="en-US" altLang="en-US" sz="3200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en-US" sz="3200" dirty="0" err="1">
                    <a:ea typeface="宋体" panose="02010600030101010101" pitchFamily="2" charset="-122"/>
                  </a:rPr>
                  <a:t>当某个顶点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dirty="0" err="1">
                    <a:ea typeface="宋体" panose="02010600030101010101" pitchFamily="2" charset="-122"/>
                  </a:rPr>
                  <a:t>加入到S中后使D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[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][j]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变小时，令Path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[</a:t>
                </a:r>
                <a:r>
                  <a:rPr lang="en-US" altLang="en-US" sz="3200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sz="3200" dirty="0">
                    <a:ea typeface="宋体" panose="02010600030101010101" pitchFamily="2" charset="-122"/>
                  </a:rPr>
                  <a:t>][j]=k</a:t>
                </a:r>
              </a:p>
              <a:p>
                <a:pPr lvl="1"/>
                <a:r>
                  <a:rPr lang="en-US" altLang="en-US" dirty="0">
                    <a:ea typeface="宋体" panose="02010600030101010101" pitchFamily="2" charset="-122"/>
                  </a:rPr>
                  <a:t>Path[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dirty="0">
                    <a:ea typeface="宋体" panose="02010600030101010101" pitchFamily="2" charset="-122"/>
                  </a:rPr>
                  <a:t>][j]=k</a:t>
                </a:r>
                <a:r>
                  <a:rPr lang="zh-CN" altLang="en-US" dirty="0">
                    <a:ea typeface="宋体" panose="02010600030101010101" pitchFamily="2" charset="-122"/>
                  </a:rPr>
                  <a:t>表示</a:t>
                </a:r>
                <a:r>
                  <a:rPr lang="en-US" altLang="en-US" dirty="0">
                    <a:ea typeface="宋体" panose="02010600030101010101" pitchFamily="2" charset="-122"/>
                  </a:rPr>
                  <a:t>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经过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 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最短路径序列是</a:t>
                </a:r>
                <a:r>
                  <a:rPr lang="en-US" altLang="en-US" dirty="0"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 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) ，</a:t>
                </a:r>
                <a:r>
                  <a:rPr lang="zh-CN" altLang="en-US" dirty="0">
                    <a:ea typeface="宋体" panose="02010600030101010101" pitchFamily="2" charset="-122"/>
                  </a:rPr>
                  <a:t>进而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路径子序列</a:t>
                </a:r>
                <a:r>
                  <a:rPr lang="en-US" altLang="en-US" dirty="0"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 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)和(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 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) 一定是从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 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和从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 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>
                    <a:ea typeface="宋体" panose="02010600030101010101" pitchFamily="2" charset="-122"/>
                  </a:rPr>
                  <a:t>的最短路径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从而可以根据Path</a:t>
                </a:r>
                <a:r>
                  <a:rPr lang="en-US" altLang="en-US" dirty="0">
                    <a:ea typeface="宋体" panose="02010600030101010101" pitchFamily="2" charset="-122"/>
                  </a:rPr>
                  <a:t>[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i</a:t>
                </a:r>
                <a:r>
                  <a:rPr lang="en-US" altLang="en-US" dirty="0">
                    <a:ea typeface="宋体" panose="02010600030101010101" pitchFamily="2" charset="-122"/>
                  </a:rPr>
                  <a:t>][k]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和Path</a:t>
                </a:r>
                <a:r>
                  <a:rPr lang="en-US" altLang="en-US" dirty="0">
                    <a:ea typeface="宋体" panose="02010600030101010101" pitchFamily="2" charset="-122"/>
                  </a:rPr>
                  <a:t>[k][j]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的值再找到该路径上所经过的其它顶点</a:t>
                </a:r>
                <a:r>
                  <a:rPr lang="en-US" altLang="en-US" dirty="0">
                    <a:ea typeface="宋体" panose="02010600030101010101" pitchFamily="2" charset="-122"/>
                  </a:rPr>
                  <a:t>，…，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依此类推</a:t>
                </a:r>
                <a:endParaRPr lang="en-US" altLang="en-US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62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572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AA3676-1AC4-723C-44B4-31F2294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2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6771" y="3105424"/>
            <a:ext cx="9153525" cy="326489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ea typeface="宋体" panose="02010600030101010101" pitchFamily="2" charset="-122"/>
              </a:rPr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700" dirty="0"/>
              <a:t>//</a:t>
            </a:r>
            <a:r>
              <a:rPr lang="zh-CN" altLang="en-US" sz="3700" dirty="0"/>
              <a:t>用</a:t>
            </a:r>
            <a:r>
              <a:rPr lang="en-US" sz="3700" dirty="0"/>
              <a:t>Floyd</a:t>
            </a:r>
            <a:r>
              <a:rPr lang="zh-CN" altLang="en-US" sz="3700" dirty="0"/>
              <a:t>算法求有向网</a:t>
            </a:r>
            <a:r>
              <a:rPr lang="en-US" sz="3700" dirty="0"/>
              <a:t>G</a:t>
            </a:r>
            <a:r>
              <a:rPr lang="zh-CN" altLang="en-US" sz="3700" dirty="0"/>
              <a:t>中各对顶点</a:t>
            </a:r>
            <a:r>
              <a:rPr lang="en-US" sz="3700" dirty="0"/>
              <a:t>v</a:t>
            </a:r>
            <a:r>
              <a:rPr lang="zh-CN" altLang="en-US" sz="3700" dirty="0"/>
              <a:t>和</a:t>
            </a:r>
            <a:r>
              <a:rPr lang="en-US" sz="3700" dirty="0"/>
              <a:t>w</a:t>
            </a:r>
            <a:r>
              <a:rPr lang="zh-CN" altLang="en-US" sz="3700" dirty="0"/>
              <a:t>之间的最短路径</a:t>
            </a:r>
            <a:r>
              <a:rPr lang="en-US" sz="3700" dirty="0"/>
              <a:t>P[v][w]</a:t>
            </a:r>
            <a:r>
              <a:rPr lang="zh-CN" altLang="en-US" sz="3700" dirty="0"/>
              <a:t>及其带权长度</a:t>
            </a:r>
            <a:r>
              <a:rPr lang="en-US" sz="3700" dirty="0"/>
              <a:t>D[v][w]。</a:t>
            </a:r>
            <a:r>
              <a:rPr lang="zh-CN" altLang="en-US" sz="3700" dirty="0"/>
              <a:t>若</a:t>
            </a:r>
            <a:r>
              <a:rPr lang="en-US" sz="3700" dirty="0"/>
              <a:t>P[v][w][u]</a:t>
            </a:r>
            <a:r>
              <a:rPr lang="zh-CN" altLang="en-US" sz="3700" dirty="0"/>
              <a:t>为</a:t>
            </a:r>
            <a:r>
              <a:rPr lang="en-US" sz="3700" dirty="0"/>
              <a:t>TRUE，</a:t>
            </a:r>
            <a:r>
              <a:rPr lang="zh-CN" altLang="en-US" sz="3700" dirty="0"/>
              <a:t>则</a:t>
            </a:r>
            <a:r>
              <a:rPr lang="en-US" sz="3700" dirty="0"/>
              <a:t>u</a:t>
            </a:r>
            <a:r>
              <a:rPr lang="zh-CN" altLang="en-US" sz="3700" dirty="0"/>
              <a:t>是从</a:t>
            </a:r>
            <a:r>
              <a:rPr lang="en-US" sz="3700" dirty="0"/>
              <a:t>v</a:t>
            </a:r>
            <a:r>
              <a:rPr lang="zh-CN" altLang="en-US" sz="3700" dirty="0"/>
              <a:t>到</a:t>
            </a:r>
            <a:r>
              <a:rPr lang="en-US" sz="3700" dirty="0"/>
              <a:t>w</a:t>
            </a:r>
            <a:r>
              <a:rPr lang="zh-CN" altLang="en-US" sz="3700" dirty="0"/>
              <a:t>当前求得最短路径上的顶点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void </a:t>
            </a:r>
            <a:r>
              <a:rPr lang="en-US" sz="3700" b="1" dirty="0" err="1">
                <a:solidFill>
                  <a:srgbClr val="0000CC"/>
                </a:solidFill>
              </a:rPr>
              <a:t>ShortestPath_FLOYD</a:t>
            </a:r>
            <a:r>
              <a:rPr lang="en-US" sz="3700" dirty="0"/>
              <a:t>(</a:t>
            </a:r>
            <a:r>
              <a:rPr lang="en-US" sz="3700" dirty="0" err="1"/>
              <a:t>MGraph</a:t>
            </a:r>
            <a:r>
              <a:rPr lang="en-US" sz="3700" dirty="0"/>
              <a:t> G, </a:t>
            </a:r>
            <a:r>
              <a:rPr lang="en-US" sz="3700" dirty="0" err="1"/>
              <a:t>PathMatrix</a:t>
            </a:r>
            <a:r>
              <a:rPr lang="en-US" sz="3700" dirty="0"/>
              <a:t> P[], 	</a:t>
            </a:r>
            <a:r>
              <a:rPr lang="en-US" sz="3700" dirty="0" err="1"/>
              <a:t>DistancMatrix</a:t>
            </a:r>
            <a:r>
              <a:rPr lang="en-US" sz="3700" dirty="0"/>
              <a:t> &amp;D)  </a:t>
            </a:r>
            <a:r>
              <a:rPr lang="en-US" altLang="zh-CN" sz="3700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/>
              <a:t>int</a:t>
            </a:r>
            <a:r>
              <a:rPr lang="en-US" sz="3700" dirty="0"/>
              <a:t> </a:t>
            </a:r>
            <a:r>
              <a:rPr lang="en-US" sz="3700" dirty="0" err="1"/>
              <a:t>v,w,u,i</a:t>
            </a:r>
            <a:r>
              <a:rPr lang="en-US" sz="3700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// </a:t>
            </a:r>
            <a:r>
              <a:rPr lang="zh-CN" altLang="en-US" sz="3700" dirty="0"/>
              <a:t>各对结点之间</a:t>
            </a:r>
            <a:r>
              <a:rPr lang="zh-CN" altLang="en-US" sz="3700" dirty="0">
                <a:solidFill>
                  <a:srgbClr val="00B0F0"/>
                </a:solidFill>
              </a:rPr>
              <a:t>初始化</a:t>
            </a:r>
            <a:r>
              <a:rPr lang="zh-CN" altLang="en-US" sz="3700" dirty="0"/>
              <a:t>已知路径及距离</a:t>
            </a:r>
            <a:endParaRPr lang="en-US" sz="37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for (v=0; v&lt;</a:t>
            </a:r>
            <a:r>
              <a:rPr lang="en-US" sz="3700" dirty="0" err="1"/>
              <a:t>G.vexnum</a:t>
            </a:r>
            <a:r>
              <a:rPr lang="en-US" sz="3700" dirty="0"/>
              <a:t>; ++v) 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  for (w=0; w&lt;</a:t>
            </a:r>
            <a:r>
              <a:rPr lang="en-US" sz="3700" dirty="0" err="1"/>
              <a:t>G.vexnum</a:t>
            </a:r>
            <a:r>
              <a:rPr lang="en-US" sz="3700" dirty="0"/>
              <a:t>; ++w)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	D[v][w] = </a:t>
            </a:r>
            <a:r>
              <a:rPr lang="en-US" sz="3700" dirty="0" err="1"/>
              <a:t>G.arcs</a:t>
            </a:r>
            <a:r>
              <a:rPr lang="en-US" sz="3700" dirty="0"/>
              <a:t>[v][w];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	for (u=0; u&lt;</a:t>
            </a:r>
            <a:r>
              <a:rPr lang="en-US" sz="3700" dirty="0" err="1"/>
              <a:t>G.vexnum</a:t>
            </a:r>
            <a:r>
              <a:rPr lang="en-US" sz="3700" dirty="0"/>
              <a:t>; ++u) P[v][w][u] = FALSE;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	if (D[v][w] &lt; INFINITY) { // </a:t>
            </a:r>
            <a:r>
              <a:rPr lang="zh-CN" altLang="en-US" sz="3700" dirty="0"/>
              <a:t>从</a:t>
            </a:r>
            <a:r>
              <a:rPr lang="en-US" sz="3700" dirty="0"/>
              <a:t>v</a:t>
            </a:r>
            <a:r>
              <a:rPr lang="zh-CN" altLang="en-US" sz="3700" dirty="0"/>
              <a:t>到</a:t>
            </a:r>
            <a:r>
              <a:rPr lang="en-US" sz="3700" dirty="0"/>
              <a:t>w</a:t>
            </a:r>
            <a:r>
              <a:rPr lang="zh-CN" altLang="en-US" sz="3700" dirty="0"/>
              <a:t>有直接路径 </a:t>
            </a:r>
            <a:endParaRPr lang="en-US" altLang="zh-CN" sz="37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		P[v][w][v] = P[v][w][w] = TRUE; }//if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  }//for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7.15</a:t>
            </a:r>
          </a:p>
        </p:txBody>
      </p:sp>
    </p:spTree>
    <p:extLst>
      <p:ext uri="{BB962C8B-B14F-4D97-AF65-F5344CB8AC3E}">
        <p14:creationId xmlns:p14="http://schemas.microsoft.com/office/powerpoint/2010/main" val="170544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ea typeface="宋体" panose="02010600030101010101" pitchFamily="2" charset="-122"/>
              </a:rPr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>
                <a:solidFill>
                  <a:srgbClr val="C00000"/>
                </a:solidFill>
              </a:rPr>
              <a:t>u</a:t>
            </a:r>
            <a:r>
              <a:rPr lang="en-US" dirty="0"/>
              <a:t>=0; </a:t>
            </a:r>
            <a:r>
              <a:rPr lang="en-US" dirty="0">
                <a:solidFill>
                  <a:srgbClr val="C00000"/>
                </a:solidFill>
              </a:rPr>
              <a:t>u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++u) </a:t>
            </a:r>
          </a:p>
          <a:p>
            <a:pPr marL="0" indent="0">
              <a:buNone/>
            </a:pPr>
            <a:r>
              <a:rPr lang="en-US" dirty="0"/>
              <a:t>  for (v=0; v&lt;</a:t>
            </a:r>
            <a:r>
              <a:rPr lang="en-US" dirty="0" err="1"/>
              <a:t>G.vexnum</a:t>
            </a:r>
            <a:r>
              <a:rPr lang="en-US" dirty="0"/>
              <a:t>; ++v) </a:t>
            </a:r>
          </a:p>
          <a:p>
            <a:pPr marL="0" indent="0">
              <a:buNone/>
            </a:pPr>
            <a:r>
              <a:rPr lang="en-US" dirty="0"/>
              <a:t>    for 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b="1" dirty="0">
                <a:solidFill>
                  <a:srgbClr val="0000CC"/>
                </a:solidFill>
              </a:rPr>
              <a:t>D[v][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b="1" dirty="0">
                <a:solidFill>
                  <a:srgbClr val="0000CC"/>
                </a:solidFill>
              </a:rPr>
              <a:t>]+D[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b="1" dirty="0">
                <a:solidFill>
                  <a:srgbClr val="0000CC"/>
                </a:solidFill>
              </a:rPr>
              <a:t>][w] &lt; D[v][w]</a:t>
            </a:r>
            <a:r>
              <a:rPr lang="en-US" dirty="0"/>
              <a:t>) </a:t>
            </a:r>
            <a:r>
              <a:rPr lang="en-US" b="1" dirty="0">
                <a:solidFill>
                  <a:srgbClr val="CC6600"/>
                </a:solidFill>
              </a:rPr>
              <a:t>{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	    // </a:t>
            </a:r>
            <a:r>
              <a:rPr lang="zh-CN" altLang="en-US" dirty="0"/>
              <a:t>从</a:t>
            </a:r>
            <a:r>
              <a:rPr lang="en-US" dirty="0"/>
              <a:t>v</a:t>
            </a:r>
            <a:r>
              <a:rPr lang="zh-CN" altLang="en-US" dirty="0"/>
              <a:t>经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w</a:t>
            </a:r>
            <a:r>
              <a:rPr lang="zh-CN" altLang="en-US" dirty="0"/>
              <a:t>的一条路径更短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    </a:t>
            </a:r>
            <a:r>
              <a:rPr lang="en-US" dirty="0"/>
              <a:t>D[v][w] = D[v][u]+D[u][w]; </a:t>
            </a:r>
          </a:p>
          <a:p>
            <a:pPr marL="0" indent="0">
              <a:buNone/>
            </a:pPr>
            <a:r>
              <a:rPr lang="en-US" dirty="0"/>
              <a:t>	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P[v][w][</a:t>
            </a:r>
            <a:r>
              <a:rPr lang="en-US" dirty="0" err="1"/>
              <a:t>i</a:t>
            </a:r>
            <a:r>
              <a:rPr lang="en-US" dirty="0"/>
              <a:t>] = P[v][u][</a:t>
            </a:r>
            <a:r>
              <a:rPr lang="en-US" dirty="0" err="1"/>
              <a:t>i</a:t>
            </a:r>
            <a:r>
              <a:rPr lang="en-US" dirty="0"/>
              <a:t>] || P[u][w][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C6600"/>
                </a:solidFill>
              </a:rPr>
              <a:t>}</a:t>
            </a:r>
            <a:r>
              <a:rPr lang="en-US" dirty="0"/>
              <a:t>//if 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ShortestPath_FLOYD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31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832" y="904"/>
            <a:ext cx="7601770" cy="936104"/>
          </a:xfrm>
        </p:spPr>
        <p:txBody>
          <a:bodyPr/>
          <a:lstStyle/>
          <a:p>
            <a:pPr algn="l"/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执行实例</a:t>
            </a:r>
            <a:endParaRPr lang="en-US" dirty="0"/>
          </a:p>
        </p:txBody>
      </p:sp>
      <p:grpSp>
        <p:nvGrpSpPr>
          <p:cNvPr id="528390" name="Group 6"/>
          <p:cNvGrpSpPr>
            <a:grpSpLocks/>
          </p:cNvGrpSpPr>
          <p:nvPr/>
        </p:nvGrpSpPr>
        <p:grpSpPr bwMode="auto">
          <a:xfrm>
            <a:off x="508001" y="2289677"/>
            <a:ext cx="8275638" cy="1095375"/>
            <a:chOff x="0" y="0"/>
            <a:chExt cx="5213" cy="690"/>
          </a:xfrm>
        </p:grpSpPr>
        <p:grpSp>
          <p:nvGrpSpPr>
            <p:cNvPr id="528440" name="Group 7"/>
            <p:cNvGrpSpPr>
              <a:grpSpLocks/>
            </p:cNvGrpSpPr>
            <p:nvPr/>
          </p:nvGrpSpPr>
          <p:grpSpPr bwMode="auto">
            <a:xfrm>
              <a:off x="432" y="0"/>
              <a:ext cx="4781" cy="690"/>
              <a:chOff x="0" y="0"/>
              <a:chExt cx="4781" cy="690"/>
            </a:xfrm>
          </p:grpSpPr>
          <p:grpSp>
            <p:nvGrpSpPr>
              <p:cNvPr id="528442" name="Group 8"/>
              <p:cNvGrpSpPr>
                <a:grpSpLocks/>
              </p:cNvGrpSpPr>
              <p:nvPr/>
            </p:nvGrpSpPr>
            <p:grpSpPr bwMode="auto">
              <a:xfrm>
                <a:off x="0" y="9"/>
                <a:ext cx="989" cy="681"/>
                <a:chOff x="0" y="0"/>
                <a:chExt cx="989" cy="681"/>
              </a:xfrm>
            </p:grpSpPr>
            <p:sp>
              <p:nvSpPr>
                <p:cNvPr id="528461" name="Rectangle 9"/>
                <p:cNvSpPr>
                  <a:spLocks noChangeArrowheads="1"/>
                </p:cNvSpPr>
                <p:nvPr/>
              </p:nvSpPr>
              <p:spPr bwMode="auto">
                <a:xfrm>
                  <a:off x="32" y="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0     2     8</a:t>
                  </a:r>
                </a:p>
              </p:txBody>
            </p:sp>
            <p:sp>
              <p:nvSpPr>
                <p:cNvPr id="528462" name="Rectangle 10"/>
                <p:cNvSpPr>
                  <a:spLocks noChangeArrowheads="1"/>
                </p:cNvSpPr>
                <p:nvPr/>
              </p:nvSpPr>
              <p:spPr bwMode="auto">
                <a:xfrm>
                  <a:off x="32" y="24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∞ 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0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 4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2" y="468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5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∞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528464" name="AutoShape 12"/>
                <p:cNvSpPr>
                  <a:spLocks/>
                </p:cNvSpPr>
                <p:nvPr/>
              </p:nvSpPr>
              <p:spPr bwMode="auto">
                <a:xfrm>
                  <a:off x="0" y="24"/>
                  <a:ext cx="45" cy="657"/>
                </a:xfrm>
                <a:prstGeom prst="leftBracket">
                  <a:avLst>
                    <a:gd name="adj" fmla="val 121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65" name="AutoShape 13"/>
                <p:cNvSpPr>
                  <a:spLocks/>
                </p:cNvSpPr>
                <p:nvPr/>
              </p:nvSpPr>
              <p:spPr bwMode="auto">
                <a:xfrm>
                  <a:off x="944" y="12"/>
                  <a:ext cx="45" cy="657"/>
                </a:xfrm>
                <a:prstGeom prst="rightBracket">
                  <a:avLst>
                    <a:gd name="adj" fmla="val 121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8443" name="Group 14"/>
              <p:cNvGrpSpPr>
                <a:grpSpLocks/>
              </p:cNvGrpSpPr>
              <p:nvPr/>
            </p:nvGrpSpPr>
            <p:grpSpPr bwMode="auto">
              <a:xfrm>
                <a:off x="1248" y="0"/>
                <a:ext cx="989" cy="681"/>
                <a:chOff x="0" y="0"/>
                <a:chExt cx="989" cy="681"/>
              </a:xfrm>
            </p:grpSpPr>
            <p:sp>
              <p:nvSpPr>
                <p:cNvPr id="52845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" y="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0     2     8</a:t>
                  </a:r>
                </a:p>
              </p:txBody>
            </p:sp>
            <p:sp>
              <p:nvSpPr>
                <p:cNvPr id="52845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" y="24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∞ 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0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 4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5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" y="468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5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</a:t>
                  </a: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7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528459" name="AutoShape 18"/>
                <p:cNvSpPr>
                  <a:spLocks/>
                </p:cNvSpPr>
                <p:nvPr/>
              </p:nvSpPr>
              <p:spPr bwMode="auto">
                <a:xfrm>
                  <a:off x="0" y="24"/>
                  <a:ext cx="45" cy="657"/>
                </a:xfrm>
                <a:prstGeom prst="leftBracket">
                  <a:avLst>
                    <a:gd name="adj" fmla="val 121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60" name="AutoShape 19"/>
                <p:cNvSpPr>
                  <a:spLocks/>
                </p:cNvSpPr>
                <p:nvPr/>
              </p:nvSpPr>
              <p:spPr bwMode="auto">
                <a:xfrm>
                  <a:off x="944" y="12"/>
                  <a:ext cx="45" cy="657"/>
                </a:xfrm>
                <a:prstGeom prst="rightBracket">
                  <a:avLst>
                    <a:gd name="adj" fmla="val 121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8444" name="Group 20"/>
              <p:cNvGrpSpPr>
                <a:grpSpLocks/>
              </p:cNvGrpSpPr>
              <p:nvPr/>
            </p:nvGrpSpPr>
            <p:grpSpPr bwMode="auto">
              <a:xfrm>
                <a:off x="2496" y="0"/>
                <a:ext cx="989" cy="681"/>
                <a:chOff x="0" y="0"/>
                <a:chExt cx="989" cy="681"/>
              </a:xfrm>
            </p:grpSpPr>
            <p:sp>
              <p:nvSpPr>
                <p:cNvPr id="528451" name="Rectangle 21"/>
                <p:cNvSpPr>
                  <a:spLocks noChangeArrowheads="1"/>
                </p:cNvSpPr>
                <p:nvPr/>
              </p:nvSpPr>
              <p:spPr bwMode="auto">
                <a:xfrm>
                  <a:off x="32" y="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0     2     </a:t>
                  </a:r>
                  <a:r>
                    <a:rPr kumimoji="0" lang="en-US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2845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" y="24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zh-CN" altLang="en-US" sz="2400" dirty="0">
                      <a:solidFill>
                        <a:prstClr val="black"/>
                      </a:solidFill>
                      <a:latin typeface="宋体" pitchFamily="2" charset="-122"/>
                    </a:rPr>
                    <a:t>∞ 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0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 4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53" name="Rectangle 23"/>
                <p:cNvSpPr>
                  <a:spLocks noChangeArrowheads="1"/>
                </p:cNvSpPr>
                <p:nvPr/>
              </p:nvSpPr>
              <p:spPr bwMode="auto">
                <a:xfrm>
                  <a:off x="32" y="468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5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800080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7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宋体" pitchFamily="2" charset="-122"/>
                      <a:ea typeface="宋体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528454" name="AutoShape 24"/>
                <p:cNvSpPr>
                  <a:spLocks/>
                </p:cNvSpPr>
                <p:nvPr/>
              </p:nvSpPr>
              <p:spPr bwMode="auto">
                <a:xfrm>
                  <a:off x="0" y="24"/>
                  <a:ext cx="45" cy="657"/>
                </a:xfrm>
                <a:prstGeom prst="leftBracket">
                  <a:avLst>
                    <a:gd name="adj" fmla="val 121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55" name="AutoShape 25"/>
                <p:cNvSpPr>
                  <a:spLocks/>
                </p:cNvSpPr>
                <p:nvPr/>
              </p:nvSpPr>
              <p:spPr bwMode="auto">
                <a:xfrm>
                  <a:off x="944" y="12"/>
                  <a:ext cx="45" cy="657"/>
                </a:xfrm>
                <a:prstGeom prst="rightBracket">
                  <a:avLst>
                    <a:gd name="adj" fmla="val 121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8445" name="Group 26"/>
              <p:cNvGrpSpPr>
                <a:grpSpLocks/>
              </p:cNvGrpSpPr>
              <p:nvPr/>
            </p:nvGrpSpPr>
            <p:grpSpPr bwMode="auto">
              <a:xfrm>
                <a:off x="3792" y="9"/>
                <a:ext cx="989" cy="681"/>
                <a:chOff x="0" y="0"/>
                <a:chExt cx="989" cy="681"/>
              </a:xfrm>
            </p:grpSpPr>
            <p:sp>
              <p:nvSpPr>
                <p:cNvPr id="528446" name="Rectangle 27"/>
                <p:cNvSpPr>
                  <a:spLocks noChangeArrowheads="1"/>
                </p:cNvSpPr>
                <p:nvPr/>
              </p:nvSpPr>
              <p:spPr bwMode="auto">
                <a:xfrm>
                  <a:off x="32" y="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0     2    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80008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28447" name="Rectangle 28"/>
                <p:cNvSpPr>
                  <a:spLocks noChangeArrowheads="1"/>
                </p:cNvSpPr>
                <p:nvPr/>
              </p:nvSpPr>
              <p:spPr bwMode="auto">
                <a:xfrm>
                  <a:off x="32" y="240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80008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9 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0     4</a:t>
                  </a:r>
                </a:p>
              </p:txBody>
            </p:sp>
            <p:sp>
              <p:nvSpPr>
                <p:cNvPr id="528448" name="Rectangle 29"/>
                <p:cNvSpPr>
                  <a:spLocks noChangeArrowheads="1"/>
                </p:cNvSpPr>
                <p:nvPr/>
              </p:nvSpPr>
              <p:spPr bwMode="auto">
                <a:xfrm>
                  <a:off x="32" y="468"/>
                  <a:ext cx="861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5     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80008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7</a:t>
                  </a: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     0</a:t>
                  </a:r>
                </a:p>
              </p:txBody>
            </p:sp>
            <p:sp>
              <p:nvSpPr>
                <p:cNvPr id="528449" name="AutoShape 30"/>
                <p:cNvSpPr>
                  <a:spLocks/>
                </p:cNvSpPr>
                <p:nvPr/>
              </p:nvSpPr>
              <p:spPr bwMode="auto">
                <a:xfrm>
                  <a:off x="0" y="24"/>
                  <a:ext cx="45" cy="657"/>
                </a:xfrm>
                <a:prstGeom prst="leftBracket">
                  <a:avLst>
                    <a:gd name="adj" fmla="val 121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8450" name="AutoShape 31"/>
                <p:cNvSpPr>
                  <a:spLocks/>
                </p:cNvSpPr>
                <p:nvPr/>
              </p:nvSpPr>
              <p:spPr bwMode="auto">
                <a:xfrm>
                  <a:off x="944" y="12"/>
                  <a:ext cx="45" cy="657"/>
                </a:xfrm>
                <a:prstGeom prst="rightBracket">
                  <a:avLst>
                    <a:gd name="adj" fmla="val 121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28441" name="Rectangle 32"/>
            <p:cNvSpPr>
              <a:spLocks noChangeArrowheads="1"/>
            </p:cNvSpPr>
            <p:nvPr/>
          </p:nvSpPr>
          <p:spPr bwMode="auto">
            <a:xfrm>
              <a:off x="0" y="177"/>
              <a:ext cx="27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D</a:t>
              </a:r>
              <a:endPara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28393" name="Group 66"/>
          <p:cNvGrpSpPr>
            <a:grpSpLocks/>
          </p:cNvGrpSpPr>
          <p:nvPr/>
        </p:nvGrpSpPr>
        <p:grpSpPr bwMode="auto">
          <a:xfrm>
            <a:off x="279401" y="1694364"/>
            <a:ext cx="8077200" cy="457200"/>
            <a:chOff x="0" y="0"/>
            <a:chExt cx="5088" cy="288"/>
          </a:xfrm>
        </p:grpSpPr>
        <p:sp>
          <p:nvSpPr>
            <p:cNvPr id="528404" name="Rectangle 67"/>
            <p:cNvSpPr>
              <a:spLocks noChangeArrowheads="1"/>
            </p:cNvSpPr>
            <p:nvPr/>
          </p:nvSpPr>
          <p:spPr bwMode="auto">
            <a:xfrm>
              <a:off x="0" y="16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步骤</a:t>
              </a:r>
            </a:p>
          </p:txBody>
        </p:sp>
        <p:sp>
          <p:nvSpPr>
            <p:cNvPr id="528405" name="Rectangle 68"/>
            <p:cNvSpPr>
              <a:spLocks noChangeArrowheads="1"/>
            </p:cNvSpPr>
            <p:nvPr/>
          </p:nvSpPr>
          <p:spPr bwMode="auto">
            <a:xfrm>
              <a:off x="871" y="16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初态</a:t>
              </a:r>
            </a:p>
          </p:txBody>
        </p:sp>
        <p:sp>
          <p:nvSpPr>
            <p:cNvPr id="528406" name="Rectangle 69"/>
            <p:cNvSpPr>
              <a:spLocks noChangeArrowheads="1"/>
            </p:cNvSpPr>
            <p:nvPr/>
          </p:nvSpPr>
          <p:spPr bwMode="auto">
            <a:xfrm>
              <a:off x="2119" y="16"/>
              <a:ext cx="47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</a:t>
              </a: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=0</a:t>
              </a:r>
            </a:p>
          </p:txBody>
        </p:sp>
        <p:sp>
          <p:nvSpPr>
            <p:cNvPr id="528407" name="Rectangle 70"/>
            <p:cNvSpPr>
              <a:spLocks noChangeArrowheads="1"/>
            </p:cNvSpPr>
            <p:nvPr/>
          </p:nvSpPr>
          <p:spPr bwMode="auto">
            <a:xfrm>
              <a:off x="3319" y="0"/>
              <a:ext cx="52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K=1</a:t>
              </a:r>
            </a:p>
          </p:txBody>
        </p:sp>
        <p:sp>
          <p:nvSpPr>
            <p:cNvPr id="528408" name="Rectangle 71"/>
            <p:cNvSpPr>
              <a:spLocks noChangeArrowheads="1"/>
            </p:cNvSpPr>
            <p:nvPr/>
          </p:nvSpPr>
          <p:spPr bwMode="auto">
            <a:xfrm>
              <a:off x="4589" y="0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K=2</a:t>
              </a:r>
            </a:p>
          </p:txBody>
        </p:sp>
      </p:grpSp>
      <p:sp>
        <p:nvSpPr>
          <p:cNvPr id="528395" name="Line 73"/>
          <p:cNvSpPr>
            <a:spLocks noChangeShapeType="1"/>
          </p:cNvSpPr>
          <p:nvPr/>
        </p:nvSpPr>
        <p:spPr bwMode="auto">
          <a:xfrm>
            <a:off x="279401" y="2202364"/>
            <a:ext cx="8637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396" name="Line 74"/>
          <p:cNvSpPr>
            <a:spLocks noChangeShapeType="1"/>
          </p:cNvSpPr>
          <p:nvPr/>
        </p:nvSpPr>
        <p:spPr bwMode="auto">
          <a:xfrm>
            <a:off x="279401" y="3497764"/>
            <a:ext cx="8637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398" name="Line 76"/>
          <p:cNvSpPr>
            <a:spLocks noChangeShapeType="1"/>
          </p:cNvSpPr>
          <p:nvPr/>
        </p:nvSpPr>
        <p:spPr bwMode="auto">
          <a:xfrm>
            <a:off x="279401" y="1694364"/>
            <a:ext cx="8637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399" name="Line 77"/>
          <p:cNvSpPr>
            <a:spLocks noChangeShapeType="1"/>
          </p:cNvSpPr>
          <p:nvPr/>
        </p:nvSpPr>
        <p:spPr bwMode="auto">
          <a:xfrm flipH="1">
            <a:off x="1071564" y="1694364"/>
            <a:ext cx="20637" cy="180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400" name="Line 78"/>
          <p:cNvSpPr>
            <a:spLocks noChangeShapeType="1"/>
          </p:cNvSpPr>
          <p:nvPr/>
        </p:nvSpPr>
        <p:spPr bwMode="auto">
          <a:xfrm>
            <a:off x="2946401" y="1694364"/>
            <a:ext cx="0" cy="180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401" name="Line 79"/>
          <p:cNvSpPr>
            <a:spLocks noChangeShapeType="1"/>
          </p:cNvSpPr>
          <p:nvPr/>
        </p:nvSpPr>
        <p:spPr bwMode="auto">
          <a:xfrm>
            <a:off x="5003801" y="1694364"/>
            <a:ext cx="20638" cy="180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402" name="Line 80"/>
          <p:cNvSpPr>
            <a:spLocks noChangeShapeType="1"/>
          </p:cNvSpPr>
          <p:nvPr/>
        </p:nvSpPr>
        <p:spPr bwMode="auto">
          <a:xfrm>
            <a:off x="6908801" y="1694364"/>
            <a:ext cx="33338" cy="180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8403" name="Line 81"/>
          <p:cNvSpPr>
            <a:spLocks noChangeShapeType="1"/>
          </p:cNvSpPr>
          <p:nvPr/>
        </p:nvSpPr>
        <p:spPr bwMode="auto">
          <a:xfrm>
            <a:off x="8902701" y="1694364"/>
            <a:ext cx="14288" cy="180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7236296" y="331541"/>
            <a:ext cx="1570038" cy="1081088"/>
            <a:chOff x="0" y="0"/>
            <a:chExt cx="989" cy="681"/>
          </a:xfrm>
        </p:grpSpPr>
        <p:sp>
          <p:nvSpPr>
            <p:cNvPr id="96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0     2     8</a:t>
              </a:r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2" y="24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∞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4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32" y="468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5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∞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99" name="AutoShape 9"/>
            <p:cNvSpPr>
              <a:spLocks/>
            </p:cNvSpPr>
            <p:nvPr/>
          </p:nvSpPr>
          <p:spPr bwMode="auto">
            <a:xfrm>
              <a:off x="0" y="24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AutoShape 10"/>
            <p:cNvSpPr>
              <a:spLocks/>
            </p:cNvSpPr>
            <p:nvPr/>
          </p:nvSpPr>
          <p:spPr bwMode="auto">
            <a:xfrm>
              <a:off x="944" y="12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4" name="Group 11"/>
          <p:cNvGrpSpPr>
            <a:grpSpLocks/>
          </p:cNvGrpSpPr>
          <p:nvPr/>
        </p:nvGrpSpPr>
        <p:grpSpPr bwMode="auto">
          <a:xfrm>
            <a:off x="5018434" y="131786"/>
            <a:ext cx="2001838" cy="1454150"/>
            <a:chOff x="0" y="0"/>
            <a:chExt cx="1261" cy="916"/>
          </a:xfrm>
        </p:grpSpPr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944" y="98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920" y="371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 flipH="1">
              <a:off x="800" y="34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368" y="315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224" y="339"/>
              <a:ext cx="416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488" y="0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91" name="Line 18"/>
            <p:cNvSpPr>
              <a:spLocks noChangeShapeType="1"/>
            </p:cNvSpPr>
            <p:nvPr/>
          </p:nvSpPr>
          <p:spPr bwMode="auto">
            <a:xfrm flipV="1">
              <a:off x="328" y="219"/>
              <a:ext cx="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val 19"/>
            <p:cNvSpPr>
              <a:spLocks noChangeArrowheads="1"/>
            </p:cNvSpPr>
            <p:nvPr/>
          </p:nvSpPr>
          <p:spPr bwMode="auto">
            <a:xfrm>
              <a:off x="592" y="667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93" name="Oval 20"/>
            <p:cNvSpPr>
              <a:spLocks noChangeArrowheads="1"/>
            </p:cNvSpPr>
            <p:nvPr/>
          </p:nvSpPr>
          <p:spPr bwMode="auto">
            <a:xfrm>
              <a:off x="0" y="91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120" y="323"/>
              <a:ext cx="480" cy="520"/>
            </a:xfrm>
            <a:custGeom>
              <a:avLst/>
              <a:gdLst>
                <a:gd name="T0" fmla="*/ 480 w 480"/>
                <a:gd name="T1" fmla="*/ 480 h 520"/>
                <a:gd name="T2" fmla="*/ 336 w 480"/>
                <a:gd name="T3" fmla="*/ 480 h 520"/>
                <a:gd name="T4" fmla="*/ 96 w 480"/>
                <a:gd name="T5" fmla="*/ 240 h 520"/>
                <a:gd name="T6" fmla="*/ 0 w 480"/>
                <a:gd name="T7" fmla="*/ 0 h 5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520">
                  <a:moveTo>
                    <a:pt x="480" y="480"/>
                  </a:moveTo>
                  <a:cubicBezTo>
                    <a:pt x="440" y="500"/>
                    <a:pt x="400" y="520"/>
                    <a:pt x="336" y="480"/>
                  </a:cubicBezTo>
                  <a:cubicBezTo>
                    <a:pt x="272" y="440"/>
                    <a:pt x="152" y="320"/>
                    <a:pt x="96" y="240"/>
                  </a:cubicBezTo>
                  <a:cubicBezTo>
                    <a:pt x="40" y="160"/>
                    <a:pt x="16" y="4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93" y="576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101" name="Group 5"/>
          <p:cNvGrpSpPr>
            <a:grpSpLocks/>
          </p:cNvGrpSpPr>
          <p:nvPr/>
        </p:nvGrpSpPr>
        <p:grpSpPr bwMode="auto">
          <a:xfrm>
            <a:off x="3740152" y="4363335"/>
            <a:ext cx="1570038" cy="1081088"/>
            <a:chOff x="0" y="0"/>
            <a:chExt cx="989" cy="681"/>
          </a:xfrm>
        </p:grpSpPr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0     4     11</a:t>
              </a:r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32" y="24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6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2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32" y="468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宋体" pitchFamily="2" charset="-122"/>
                </a:rPr>
                <a:t>3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∞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105" name="AutoShape 9"/>
            <p:cNvSpPr>
              <a:spLocks/>
            </p:cNvSpPr>
            <p:nvPr/>
          </p:nvSpPr>
          <p:spPr bwMode="auto">
            <a:xfrm>
              <a:off x="0" y="24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AutoShape 10"/>
            <p:cNvSpPr>
              <a:spLocks/>
            </p:cNvSpPr>
            <p:nvPr/>
          </p:nvSpPr>
          <p:spPr bwMode="auto">
            <a:xfrm>
              <a:off x="944" y="12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79502" y="4002972"/>
            <a:ext cx="2001838" cy="1697039"/>
            <a:chOff x="1079502" y="4002972"/>
            <a:chExt cx="2001838" cy="1697039"/>
          </a:xfrm>
        </p:grpSpPr>
        <p:sp>
          <p:nvSpPr>
            <p:cNvPr id="108" name="Oval 12"/>
            <p:cNvSpPr>
              <a:spLocks noChangeArrowheads="1"/>
            </p:cNvSpPr>
            <p:nvPr/>
          </p:nvSpPr>
          <p:spPr bwMode="auto">
            <a:xfrm>
              <a:off x="2578102" y="4401435"/>
              <a:ext cx="503238" cy="395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>
              <a:off x="2540002" y="4834823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 flipH="1">
              <a:off x="2349502" y="4796723"/>
              <a:ext cx="395288" cy="503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663702" y="4745923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11</a:t>
              </a: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435102" y="4784023"/>
              <a:ext cx="660400" cy="58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1854202" y="4245860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600202" y="4593523"/>
              <a:ext cx="9715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2019302" y="5304723"/>
              <a:ext cx="503238" cy="395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16" name="Oval 20"/>
            <p:cNvSpPr>
              <a:spLocks noChangeArrowheads="1"/>
            </p:cNvSpPr>
            <p:nvPr/>
          </p:nvSpPr>
          <p:spPr bwMode="auto">
            <a:xfrm>
              <a:off x="1079502" y="4390323"/>
              <a:ext cx="503238" cy="395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18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117" name="未知"/>
            <p:cNvSpPr>
              <a:spLocks/>
            </p:cNvSpPr>
            <p:nvPr/>
          </p:nvSpPr>
          <p:spPr bwMode="auto">
            <a:xfrm>
              <a:off x="1270002" y="4758623"/>
              <a:ext cx="762000" cy="825500"/>
            </a:xfrm>
            <a:custGeom>
              <a:avLst/>
              <a:gdLst>
                <a:gd name="T0" fmla="*/ 480 w 480"/>
                <a:gd name="T1" fmla="*/ 480 h 520"/>
                <a:gd name="T2" fmla="*/ 336 w 480"/>
                <a:gd name="T3" fmla="*/ 480 h 520"/>
                <a:gd name="T4" fmla="*/ 96 w 480"/>
                <a:gd name="T5" fmla="*/ 240 h 520"/>
                <a:gd name="T6" fmla="*/ 0 w 480"/>
                <a:gd name="T7" fmla="*/ 0 h 5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520">
                  <a:moveTo>
                    <a:pt x="480" y="480"/>
                  </a:moveTo>
                  <a:cubicBezTo>
                    <a:pt x="440" y="500"/>
                    <a:pt x="400" y="520"/>
                    <a:pt x="336" y="480"/>
                  </a:cubicBezTo>
                  <a:cubicBezTo>
                    <a:pt x="272" y="440"/>
                    <a:pt x="152" y="320"/>
                    <a:pt x="96" y="240"/>
                  </a:cubicBezTo>
                  <a:cubicBezTo>
                    <a:pt x="40" y="160"/>
                    <a:pt x="16" y="4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22"/>
            <p:cNvSpPr>
              <a:spLocks noChangeArrowheads="1"/>
            </p:cNvSpPr>
            <p:nvPr/>
          </p:nvSpPr>
          <p:spPr bwMode="auto">
            <a:xfrm>
              <a:off x="1227140" y="5160260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460500" y="4102005"/>
              <a:ext cx="1320800" cy="342995"/>
            </a:xfrm>
            <a:custGeom>
              <a:avLst/>
              <a:gdLst>
                <a:gd name="connsiteX0" fmla="*/ 1320800 w 1320800"/>
                <a:gd name="connsiteY0" fmla="*/ 342995 h 342995"/>
                <a:gd name="connsiteX1" fmla="*/ 749300 w 1320800"/>
                <a:gd name="connsiteY1" fmla="*/ 95 h 342995"/>
                <a:gd name="connsiteX2" fmla="*/ 0 w 1320800"/>
                <a:gd name="connsiteY2" fmla="*/ 304895 h 342995"/>
                <a:gd name="connsiteX3" fmla="*/ 0 w 1320800"/>
                <a:gd name="connsiteY3" fmla="*/ 304895 h 34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342995">
                  <a:moveTo>
                    <a:pt x="1320800" y="342995"/>
                  </a:moveTo>
                  <a:cubicBezTo>
                    <a:pt x="1145116" y="174720"/>
                    <a:pt x="969433" y="6445"/>
                    <a:pt x="749300" y="95"/>
                  </a:cubicBezTo>
                  <a:cubicBezTo>
                    <a:pt x="529167" y="-6255"/>
                    <a:pt x="0" y="304895"/>
                    <a:pt x="0" y="304895"/>
                  </a:cubicBezTo>
                  <a:lnTo>
                    <a:pt x="0" y="304895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Rectangle 17"/>
            <p:cNvSpPr>
              <a:spLocks noChangeArrowheads="1"/>
            </p:cNvSpPr>
            <p:nvPr/>
          </p:nvSpPr>
          <p:spPr bwMode="auto">
            <a:xfrm>
              <a:off x="2211389" y="4002972"/>
              <a:ext cx="3603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4" name="Group 5"/>
          <p:cNvGrpSpPr>
            <a:grpSpLocks/>
          </p:cNvGrpSpPr>
          <p:nvPr/>
        </p:nvGrpSpPr>
        <p:grpSpPr bwMode="auto">
          <a:xfrm>
            <a:off x="6768653" y="4401435"/>
            <a:ext cx="1570038" cy="1081088"/>
            <a:chOff x="0" y="0"/>
            <a:chExt cx="989" cy="681"/>
          </a:xfrm>
        </p:grpSpPr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宋体" pitchFamily="2" charset="-122"/>
                  <a:cs typeface="+mn-cs"/>
                </a:rPr>
                <a:t>0     4     6</a:t>
              </a:r>
            </a:p>
          </p:txBody>
        </p:sp>
        <p:sp>
          <p:nvSpPr>
            <p:cNvPr id="126" name="Rectangle 7"/>
            <p:cNvSpPr>
              <a:spLocks noChangeArrowheads="1"/>
            </p:cNvSpPr>
            <p:nvPr/>
          </p:nvSpPr>
          <p:spPr bwMode="auto">
            <a:xfrm>
              <a:off x="32" y="24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+mn-lt"/>
                </a:rPr>
                <a:t>5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 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0      2</a:t>
              </a:r>
            </a:p>
          </p:txBody>
        </p:sp>
        <p:sp>
          <p:nvSpPr>
            <p:cNvPr id="127" name="Rectangle 8"/>
            <p:cNvSpPr>
              <a:spLocks noChangeArrowheads="1"/>
            </p:cNvSpPr>
            <p:nvPr/>
          </p:nvSpPr>
          <p:spPr bwMode="auto">
            <a:xfrm>
              <a:off x="32" y="468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+mn-lt"/>
                </a:rPr>
                <a:t>3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</a:rPr>
                <a:t>    7      0</a:t>
              </a:r>
            </a:p>
          </p:txBody>
        </p:sp>
        <p:sp>
          <p:nvSpPr>
            <p:cNvPr id="128" name="AutoShape 9"/>
            <p:cNvSpPr>
              <a:spLocks/>
            </p:cNvSpPr>
            <p:nvPr/>
          </p:nvSpPr>
          <p:spPr bwMode="auto">
            <a:xfrm>
              <a:off x="0" y="24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endParaRPr>
            </a:p>
          </p:txBody>
        </p:sp>
        <p:sp>
          <p:nvSpPr>
            <p:cNvPr id="129" name="AutoShape 10"/>
            <p:cNvSpPr>
              <a:spLocks/>
            </p:cNvSpPr>
            <p:nvPr/>
          </p:nvSpPr>
          <p:spPr bwMode="auto">
            <a:xfrm>
              <a:off x="944" y="12"/>
              <a:ext cx="45" cy="657"/>
            </a:xfrm>
            <a:prstGeom prst="rightBracket">
              <a:avLst>
                <a:gd name="adj" fmla="val 121667"/>
              </a:avLst>
            </a:prstGeom>
            <a:ln w="1905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688361" y="4687185"/>
            <a:ext cx="683419" cy="4191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13C650-5E6D-37C4-CF83-DB8F3E57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1EB9C61-2987-4996-9338-FC2F1437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163" y="4419808"/>
            <a:ext cx="1000113" cy="72008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96024A8-19EA-4C08-9A63-0A2D81A4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-</a:t>
            </a:r>
            <a:r>
              <a:rPr lang="zh-CN" altLang="en-US" dirty="0"/>
              <a:t>图的最短路径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3520DD-3E23-4DA4-8987-AE9DC64A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在有向图中，从一个顶点到另一个顶点的最短路径是唯一的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求单源最短路径的</a:t>
            </a:r>
            <a:r>
              <a:rPr lang="en-US" altLang="zh-CN" dirty="0"/>
              <a:t>Dijkstra</a:t>
            </a:r>
            <a:r>
              <a:rPr lang="zh-CN" altLang="en-US" dirty="0"/>
              <a:t>算法不适用于有回路的带权有向图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带权有向图的最短路径一定是简单路径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C87FE-A73F-4A43-801D-10F69A30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7F3A1C2F-28A6-4F9D-85F5-5E896110FCFA}"/>
              </a:ext>
            </a:extLst>
          </p:cNvPr>
          <p:cNvSpPr/>
          <p:nvPr/>
        </p:nvSpPr>
        <p:spPr>
          <a:xfrm>
            <a:off x="7839799" y="1142045"/>
            <a:ext cx="756592" cy="5688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1B02A869-D9F6-41AB-8662-2300A817EB37}"/>
              </a:ext>
            </a:extLst>
          </p:cNvPr>
          <p:cNvSpPr/>
          <p:nvPr/>
        </p:nvSpPr>
        <p:spPr>
          <a:xfrm>
            <a:off x="7809369" y="3144578"/>
            <a:ext cx="756592" cy="5688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DECC-E96F-429B-8B65-85E9CB0C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251D7-1E61-4CC4-B61B-8113C71D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掌握</a:t>
            </a:r>
            <a:r>
              <a:rPr lang="zh-CN" altLang="zh-CN" dirty="0"/>
              <a:t>图的</a:t>
            </a:r>
            <a:r>
              <a:rPr lang="zh-CN" altLang="en-US" dirty="0"/>
              <a:t>基本</a:t>
            </a:r>
            <a:r>
              <a:rPr lang="zh-CN" altLang="zh-CN" dirty="0"/>
              <a:t>定义</a:t>
            </a:r>
            <a:r>
              <a:rPr lang="zh-CN" altLang="en-US" dirty="0"/>
              <a:t>、基本概念</a:t>
            </a:r>
            <a:r>
              <a:rPr lang="zh-CN" altLang="zh-CN" dirty="0"/>
              <a:t>及</a:t>
            </a:r>
            <a:r>
              <a:rPr lang="zh-CN" altLang="en-US" dirty="0"/>
              <a:t>常用名词术语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zh-CN" altLang="zh-CN" dirty="0"/>
              <a:t>图的</a:t>
            </a:r>
            <a:r>
              <a:rPr lang="zh-CN" altLang="en-US" dirty="0"/>
              <a:t>各种</a:t>
            </a:r>
            <a:r>
              <a:rPr lang="zh-CN" altLang="zh-CN" dirty="0"/>
              <a:t>存储结构</a:t>
            </a:r>
            <a:r>
              <a:rPr lang="zh-CN" altLang="en-US" dirty="0"/>
              <a:t>，会根据应用需求选择使用</a:t>
            </a:r>
            <a:endParaRPr lang="en-US" altLang="zh-CN" dirty="0"/>
          </a:p>
          <a:p>
            <a:pPr lvl="1"/>
            <a:r>
              <a:rPr lang="zh-CN" altLang="en-US" dirty="0"/>
              <a:t>了解实际问题的求解效率与采用何种存储结构、算法的关系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zh-CN" altLang="zh-CN" dirty="0"/>
              <a:t>图的</a:t>
            </a:r>
            <a:r>
              <a:rPr lang="zh-CN" altLang="en-US" dirty="0"/>
              <a:t>深度优先遍历方法和广度优先</a:t>
            </a:r>
            <a:r>
              <a:rPr lang="zh-CN" altLang="zh-CN" dirty="0"/>
              <a:t>遍历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注意图的遍历算法与树的遍历算法之间的类似和差异</a:t>
            </a:r>
            <a:endParaRPr lang="en-US" altLang="zh-CN" dirty="0"/>
          </a:p>
          <a:p>
            <a:r>
              <a:rPr lang="zh-CN" altLang="en-US" dirty="0"/>
              <a:t>充分了解</a:t>
            </a:r>
            <a:r>
              <a:rPr lang="zh-CN" altLang="zh-CN" dirty="0"/>
              <a:t>图的连通性</a:t>
            </a:r>
            <a:endParaRPr lang="en-US" altLang="zh-CN" dirty="0"/>
          </a:p>
          <a:p>
            <a:r>
              <a:rPr lang="zh-CN" altLang="en-US" dirty="0"/>
              <a:t>掌握和应用</a:t>
            </a:r>
            <a:r>
              <a:rPr lang="zh-CN" altLang="zh-CN" dirty="0"/>
              <a:t>最小生成树的构造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掌握和应用</a:t>
            </a:r>
            <a:r>
              <a:rPr lang="zh-CN" altLang="zh-CN" dirty="0"/>
              <a:t>拓扑排序</a:t>
            </a:r>
            <a:r>
              <a:rPr lang="zh-CN" altLang="en-US" dirty="0"/>
              <a:t>、</a:t>
            </a:r>
            <a:r>
              <a:rPr lang="zh-CN" altLang="zh-CN" dirty="0"/>
              <a:t>关键路径求解</a:t>
            </a:r>
            <a:r>
              <a:rPr lang="zh-CN" altLang="en-US" dirty="0"/>
              <a:t>算法、</a:t>
            </a:r>
            <a:r>
              <a:rPr lang="zh-CN" altLang="zh-CN" dirty="0"/>
              <a:t>最短路径求解算法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CEB55-0E0F-464C-941E-43BA47A4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r>
              <a:rPr lang="en-US" altLang="zh-CN" dirty="0"/>
              <a:t>-</a:t>
            </a:r>
            <a:r>
              <a:rPr lang="zh-CN" altLang="en-US" dirty="0"/>
              <a:t>路径</a:t>
            </a:r>
            <a:r>
              <a:rPr lang="en-US" altLang="zh-CN" dirty="0"/>
              <a:t>(</a:t>
            </a:r>
            <a:r>
              <a:rPr lang="en-US" dirty="0"/>
              <a:t>path)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rgbClr val="0000CC"/>
                </a:solidFill>
              </a:rPr>
              <a:t>欧拉路径</a:t>
            </a:r>
            <a:r>
              <a:rPr lang="en-US" altLang="zh-CN" sz="3300" dirty="0"/>
              <a:t>(Euler path)</a:t>
            </a:r>
            <a:r>
              <a:rPr lang="zh-CN" altLang="en-US" sz="3300" dirty="0"/>
              <a:t>：若图</a:t>
            </a:r>
            <a:r>
              <a:rPr lang="en-US" altLang="zh-CN" sz="3300" dirty="0"/>
              <a:t>G</a:t>
            </a:r>
            <a:r>
              <a:rPr lang="zh-CN" altLang="en-US" sz="3300" dirty="0"/>
              <a:t>中存在这样一条</a:t>
            </a:r>
            <a:r>
              <a:rPr lang="zh-CN" altLang="en-US" sz="3300" dirty="0">
                <a:solidFill>
                  <a:srgbClr val="0000CC"/>
                </a:solidFill>
              </a:rPr>
              <a:t>简单路径</a:t>
            </a:r>
            <a:r>
              <a:rPr lang="zh-CN" altLang="en-US" sz="3300" dirty="0"/>
              <a:t>，使得它</a:t>
            </a:r>
            <a:r>
              <a:rPr lang="zh-CN" altLang="en-US" sz="3300" b="1" dirty="0">
                <a:solidFill>
                  <a:srgbClr val="C00000"/>
                </a:solidFill>
              </a:rPr>
              <a:t>恰好</a:t>
            </a:r>
            <a:r>
              <a:rPr lang="zh-CN" altLang="en-US" sz="3300" b="1" dirty="0"/>
              <a:t>通过</a:t>
            </a:r>
            <a:r>
              <a:rPr lang="en-US" altLang="zh-CN" sz="3300" b="1" dirty="0"/>
              <a:t>G</a:t>
            </a:r>
            <a:r>
              <a:rPr lang="zh-CN" altLang="en-US" sz="3300" b="1" dirty="0"/>
              <a:t>中的</a:t>
            </a:r>
            <a:r>
              <a:rPr lang="zh-CN" altLang="en-US" sz="3300" b="1" dirty="0">
                <a:solidFill>
                  <a:srgbClr val="C00000"/>
                </a:solidFill>
              </a:rPr>
              <a:t>每条边一次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rgbClr val="0000CC"/>
                </a:solidFill>
              </a:rPr>
              <a:t>欧拉回路</a:t>
            </a:r>
            <a:r>
              <a:rPr lang="en-US" altLang="zh-CN" sz="3300" dirty="0"/>
              <a:t>(Euler circuit)</a:t>
            </a:r>
            <a:r>
              <a:rPr lang="zh-CN" altLang="en-US" sz="3300" dirty="0"/>
              <a:t>：若欧拉路径的第一个顶点和最后一个顶点相同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3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/>
              <a:t>定理</a:t>
            </a:r>
            <a:r>
              <a:rPr lang="zh-CN" altLang="en-US" sz="3300" dirty="0"/>
              <a:t>：含有至少</a:t>
            </a:r>
            <a:r>
              <a:rPr lang="en-US" altLang="zh-CN" sz="3300" dirty="0"/>
              <a:t>2</a:t>
            </a:r>
            <a:r>
              <a:rPr lang="zh-CN" altLang="en-US" sz="3300" dirty="0"/>
              <a:t>个顶点的</a:t>
            </a:r>
            <a:r>
              <a:rPr lang="zh-CN" altLang="en-US" sz="3300" b="1" dirty="0">
                <a:solidFill>
                  <a:srgbClr val="7030A0"/>
                </a:solidFill>
              </a:rPr>
              <a:t>多重连通图</a:t>
            </a:r>
            <a:r>
              <a:rPr lang="zh-CN" altLang="en-US" sz="3300" dirty="0"/>
              <a:t>具有</a:t>
            </a:r>
            <a:r>
              <a:rPr lang="zh-CN" altLang="en-US" sz="3300" b="1" dirty="0">
                <a:solidFill>
                  <a:srgbClr val="0000CC"/>
                </a:solidFill>
              </a:rPr>
              <a:t>欧拉回路</a:t>
            </a:r>
            <a:r>
              <a:rPr lang="zh-CN" altLang="en-US" sz="3300" dirty="0"/>
              <a:t>，当且仅当，它的</a:t>
            </a:r>
            <a:r>
              <a:rPr lang="zh-CN" altLang="en-US" sz="3300" b="1" dirty="0">
                <a:solidFill>
                  <a:srgbClr val="C00000"/>
                </a:solidFill>
              </a:rPr>
              <a:t>每个顶点的度都为偶数</a:t>
            </a:r>
            <a:endParaRPr lang="en-US" altLang="zh-CN" sz="33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/>
              <a:t>定理</a:t>
            </a:r>
            <a:r>
              <a:rPr lang="zh-CN" altLang="en-US" sz="3300" dirty="0"/>
              <a:t>：一个</a:t>
            </a:r>
            <a:r>
              <a:rPr lang="zh-CN" altLang="en-US" sz="3300" b="1" dirty="0">
                <a:solidFill>
                  <a:srgbClr val="7030A0"/>
                </a:solidFill>
              </a:rPr>
              <a:t>多重连通图</a:t>
            </a:r>
            <a:r>
              <a:rPr lang="zh-CN" altLang="en-US" sz="3300" dirty="0"/>
              <a:t>具有</a:t>
            </a:r>
            <a:r>
              <a:rPr lang="zh-CN" altLang="en-US" sz="3300" b="1" dirty="0">
                <a:solidFill>
                  <a:srgbClr val="0000CC"/>
                </a:solidFill>
              </a:rPr>
              <a:t>欧拉路径</a:t>
            </a:r>
            <a:r>
              <a:rPr lang="zh-CN" altLang="en-US" sz="3300" dirty="0"/>
              <a:t>但没有</a:t>
            </a:r>
            <a:r>
              <a:rPr lang="zh-CN" altLang="en-US" sz="3300" b="1" dirty="0">
                <a:solidFill>
                  <a:srgbClr val="0000CC"/>
                </a:solidFill>
              </a:rPr>
              <a:t>欧拉回路</a:t>
            </a:r>
            <a:r>
              <a:rPr lang="zh-CN" altLang="en-US" sz="3300" dirty="0"/>
              <a:t>，当且仅当，它恰好</a:t>
            </a:r>
            <a:r>
              <a:rPr lang="zh-CN" altLang="en-US" sz="3300" b="1" dirty="0">
                <a:solidFill>
                  <a:srgbClr val="C00000"/>
                </a:solidFill>
              </a:rPr>
              <a:t>有</a:t>
            </a:r>
            <a:r>
              <a:rPr lang="en-US" altLang="zh-CN" sz="3300" b="1" dirty="0">
                <a:solidFill>
                  <a:srgbClr val="C00000"/>
                </a:solidFill>
              </a:rPr>
              <a:t>2</a:t>
            </a:r>
            <a:r>
              <a:rPr lang="zh-CN" altLang="en-US" sz="3300" b="1" dirty="0">
                <a:solidFill>
                  <a:srgbClr val="C00000"/>
                </a:solidFill>
              </a:rPr>
              <a:t>个度为奇数的顶点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/>
              <a:t>定理</a:t>
            </a:r>
            <a:r>
              <a:rPr lang="zh-CN" altLang="en-US" sz="3300" dirty="0"/>
              <a:t>：一个</a:t>
            </a:r>
            <a:r>
              <a:rPr lang="zh-CN" altLang="en-US" sz="3300" dirty="0">
                <a:solidFill>
                  <a:schemeClr val="accent6">
                    <a:lumMod val="75000"/>
                  </a:schemeClr>
                </a:solidFill>
              </a:rPr>
              <a:t>有向图</a:t>
            </a:r>
            <a:r>
              <a:rPr lang="zh-CN" altLang="en-US" sz="3300" dirty="0"/>
              <a:t>存在</a:t>
            </a:r>
            <a:r>
              <a:rPr lang="zh-CN" altLang="en-US" sz="3300" b="1" dirty="0">
                <a:solidFill>
                  <a:srgbClr val="0000CC"/>
                </a:solidFill>
              </a:rPr>
              <a:t>欧拉回路</a:t>
            </a:r>
            <a:r>
              <a:rPr lang="zh-CN" altLang="en-US" sz="3300" dirty="0"/>
              <a:t>的充要条件是该图必须是</a:t>
            </a:r>
            <a:r>
              <a:rPr lang="zh-CN" altLang="en-US" sz="3300" b="1" dirty="0">
                <a:solidFill>
                  <a:srgbClr val="C00000"/>
                </a:solidFill>
              </a:rPr>
              <a:t>强连通</a:t>
            </a:r>
            <a:r>
              <a:rPr lang="zh-CN" altLang="en-US" sz="3300" dirty="0"/>
              <a:t>的且</a:t>
            </a:r>
            <a:r>
              <a:rPr lang="zh-CN" altLang="en-US" sz="3300" b="1" dirty="0">
                <a:solidFill>
                  <a:srgbClr val="C00000"/>
                </a:solidFill>
              </a:rPr>
              <a:t>每一个顶点有相同的入度和出度</a:t>
            </a:r>
          </a:p>
          <a:p>
            <a:endParaRPr lang="zh-CN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913308-F349-4B6D-A68A-DD1791B4A57B}" type="slidenum">
              <a:rPr lang="zh-CN" altLang="en-US" noProof="0" smtClean="0"/>
              <a:pPr lvl="0"/>
              <a:t>5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35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08525-BE76-491C-9928-AFED8B09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欧拉回路和欧拉路径举例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3BEBA-8EE4-4E79-90B8-BF274453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1736</a:t>
            </a:r>
            <a:r>
              <a:rPr lang="zh-CN" altLang="en-US" sz="2800" dirty="0"/>
              <a:t>年</a:t>
            </a:r>
            <a:r>
              <a:rPr lang="en-US" altLang="zh-CN" sz="2800" dirty="0"/>
              <a:t>/</a:t>
            </a:r>
            <a:r>
              <a:rPr lang="zh-CN" altLang="en-US" sz="2800" dirty="0"/>
              <a:t>格尼斯堡的七桥问题：是否可能从这四块陆地中任一块出发，恰好通过每座桥一次，再回到起点？</a:t>
            </a:r>
            <a:endParaRPr lang="en-US" altLang="zh-CN" sz="2800" dirty="0"/>
          </a:p>
          <a:p>
            <a:r>
              <a:rPr lang="zh-CN" altLang="en-US" sz="2800" b="1" dirty="0"/>
              <a:t>七桥问题</a:t>
            </a:r>
            <a:r>
              <a:rPr lang="zh-CN" altLang="en-US" sz="2800" dirty="0"/>
              <a:t>：建模成在图上求</a:t>
            </a:r>
            <a:r>
              <a:rPr lang="zh-CN" altLang="en-US" sz="2800" b="1" dirty="0">
                <a:solidFill>
                  <a:srgbClr val="0000CC"/>
                </a:solidFill>
              </a:rPr>
              <a:t>欧拉回路</a:t>
            </a:r>
            <a:r>
              <a:rPr lang="zh-CN" altLang="en-US" sz="2800" dirty="0"/>
              <a:t>问题</a:t>
            </a:r>
            <a:endParaRPr lang="en-US" altLang="zh-CN" sz="2800" dirty="0"/>
          </a:p>
          <a:p>
            <a:pPr lvl="1"/>
            <a:r>
              <a:rPr lang="zh-CN" altLang="en-US" sz="2400" dirty="0"/>
              <a:t>把城市的每一部分用点表示，而每座桥用边表示，形成一个七条边的图</a:t>
            </a:r>
            <a:endParaRPr lang="en-US" altLang="zh-CN" sz="2400" dirty="0"/>
          </a:p>
          <a:p>
            <a:pPr lvl="1"/>
            <a:r>
              <a:rPr lang="zh-CN" altLang="en-US" sz="2400" dirty="0"/>
              <a:t>图的不重复一笔画问题</a:t>
            </a:r>
            <a:endParaRPr lang="en-US" altLang="zh-CN" sz="2400" dirty="0"/>
          </a:p>
          <a:p>
            <a:r>
              <a:rPr lang="zh-CN" altLang="en-US" sz="2800" dirty="0"/>
              <a:t>变体：求有没有</a:t>
            </a:r>
            <a:r>
              <a:rPr lang="zh-CN" altLang="en-US" sz="2800" b="1" dirty="0">
                <a:solidFill>
                  <a:srgbClr val="0000CC"/>
                </a:solidFill>
              </a:rPr>
              <a:t>欧拉路径</a:t>
            </a:r>
            <a:r>
              <a:rPr lang="zh-CN" altLang="en-US" sz="2800" dirty="0"/>
              <a:t>？从某点出发，经过所有的桥，在其他某点结束？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2FF93-A3BF-4E1A-BDA0-82461366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4" descr="桥">
            <a:extLst>
              <a:ext uri="{FF2B5EF4-FFF2-40B4-BE49-F238E27FC236}">
                <a16:creationId xmlns:a16="http://schemas.microsoft.com/office/drawing/2014/main" id="{70322FBC-4CE2-4196-AD91-711E1976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45" y="4646057"/>
            <a:ext cx="5991225" cy="19036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6EA88B5-6E24-4A3C-820A-D658AAD9D33E}"/>
              </a:ext>
            </a:extLst>
          </p:cNvPr>
          <p:cNvSpPr txBox="1"/>
          <p:nvPr/>
        </p:nvSpPr>
        <p:spPr>
          <a:xfrm>
            <a:off x="7076802" y="47157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没有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欧拉回路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D5B9F2C-A32A-470A-9A0C-21BF5923BB4D}"/>
              </a:ext>
            </a:extLst>
          </p:cNvPr>
          <p:cNvSpPr txBox="1"/>
          <p:nvPr/>
        </p:nvSpPr>
        <p:spPr>
          <a:xfrm>
            <a:off x="6804248" y="61381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也没有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欧拉路径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9AC0E6-762A-402C-BAAB-C6C15CC764C8}"/>
              </a:ext>
            </a:extLst>
          </p:cNvPr>
          <p:cNvSpPr txBox="1"/>
          <p:nvPr/>
        </p:nvSpPr>
        <p:spPr>
          <a:xfrm>
            <a:off x="6448425" y="4308613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顶点的度不是偶数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742D7-DDED-489D-A2BA-1ACE377A86A9}"/>
              </a:ext>
            </a:extLst>
          </p:cNvPr>
          <p:cNvSpPr txBox="1"/>
          <p:nvPr/>
        </p:nvSpPr>
        <p:spPr>
          <a:xfrm>
            <a:off x="6750996" y="5359258"/>
            <a:ext cx="233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有</a:t>
            </a: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不是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</a:rPr>
              <a:t>度为奇数的顶点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9B38E24C-D2B8-4C1B-8BDB-19965541AEDC}"/>
              </a:ext>
            </a:extLst>
          </p:cNvPr>
          <p:cNvSpPr/>
          <p:nvPr/>
        </p:nvSpPr>
        <p:spPr>
          <a:xfrm>
            <a:off x="5362059" y="5970204"/>
            <a:ext cx="1525758" cy="738664"/>
          </a:xfrm>
          <a:prstGeom prst="wedgeEllipseCallout">
            <a:avLst>
              <a:gd name="adj1" fmla="val -32101"/>
              <a:gd name="adj2" fmla="val -76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7030A0"/>
                </a:solidFill>
              </a:rPr>
              <a:t>多重连通图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FA35-5CCB-49C8-89EF-0E4C9105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欧拉回路的判断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C02C5-514F-4455-A393-7502D3F7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92696"/>
            <a:ext cx="8572500" cy="61653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算法思路：基于图的</a:t>
            </a:r>
            <a:r>
              <a:rPr lang="en-US" altLang="zh-CN" dirty="0"/>
              <a:t>DFS</a:t>
            </a:r>
            <a:r>
              <a:rPr lang="zh-CN" altLang="en-US" dirty="0"/>
              <a:t>判断是否存在欧拉回路</a:t>
            </a:r>
            <a:endParaRPr lang="en-US" altLang="zh-CN" dirty="0"/>
          </a:p>
          <a:p>
            <a:r>
              <a:rPr lang="zh-CN" altLang="en-US" dirty="0"/>
              <a:t>数据结构：用</a:t>
            </a:r>
            <a:r>
              <a:rPr lang="zh-CN" altLang="en-US" b="1" dirty="0">
                <a:solidFill>
                  <a:srgbClr val="0000CC"/>
                </a:solidFill>
              </a:rPr>
              <a:t>邻接表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</a:rPr>
              <a:t>AGraph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dirty="0"/>
              <a:t>存储</a:t>
            </a:r>
            <a:r>
              <a:rPr lang="zh-CN" altLang="en-US" b="1" dirty="0">
                <a:solidFill>
                  <a:srgbClr val="C00000"/>
                </a:solidFill>
              </a:rPr>
              <a:t>多重图</a:t>
            </a:r>
            <a:r>
              <a:rPr lang="zh-CN" altLang="en-US" dirty="0"/>
              <a:t>，并设置</a:t>
            </a:r>
            <a:r>
              <a:rPr lang="zh-CN" altLang="en-US" b="1" dirty="0">
                <a:solidFill>
                  <a:srgbClr val="0000CC"/>
                </a:solidFill>
              </a:rPr>
              <a:t>边的访问标志数组</a:t>
            </a:r>
            <a:r>
              <a:rPr lang="en-US" altLang="zh-CN" dirty="0"/>
              <a:t>visited[]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ea typeface="宋体" panose="02010600030101010101" pitchFamily="2" charset="-122"/>
              </a:rPr>
              <a:t>  	</a:t>
            </a:r>
            <a:r>
              <a:rPr lang="en-US" altLang="en-US" sz="2800" dirty="0">
                <a:ea typeface="宋体" panose="02010600030101010101" pitchFamily="2" charset="-122"/>
              </a:rPr>
              <a:t>typedef 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>
                <a:ea typeface="宋体" panose="02010600030101010101" pitchFamily="2" charset="-122"/>
              </a:rPr>
              <a:t>   	        int </a:t>
            </a:r>
            <a:r>
              <a:rPr lang="en-US" altLang="en-US" sz="2800" dirty="0" err="1">
                <a:ea typeface="宋体" panose="02010600030101010101" pitchFamily="2" charset="-122"/>
              </a:rPr>
              <a:t>vindex</a:t>
            </a:r>
            <a:r>
              <a:rPr lang="en-US" altLang="en-US" sz="2800" dirty="0">
                <a:ea typeface="宋体" panose="02010600030101010101" pitchFamily="2" charset="-122"/>
              </a:rPr>
              <a:t>;   //</a:t>
            </a:r>
            <a:r>
              <a:rPr lang="zh-CN" altLang="en-US" sz="2800" dirty="0"/>
              <a:t>邻接点在表头结点数组中的位置</a:t>
            </a:r>
            <a:r>
              <a:rPr lang="en-US" altLang="zh-CN" sz="2800" dirty="0"/>
              <a:t>(</a:t>
            </a:r>
            <a:r>
              <a:rPr lang="zh-CN" altLang="en-US" sz="2800" dirty="0"/>
              <a:t>下标</a:t>
            </a:r>
            <a:r>
              <a:rPr lang="en-US" altLang="zh-CN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        int </a:t>
            </a:r>
            <a:r>
              <a:rPr lang="en-US" altLang="zh-CN" sz="2800" dirty="0" err="1">
                <a:solidFill>
                  <a:srgbClr val="0000CC"/>
                </a:solidFill>
              </a:rPr>
              <a:t>edgeno</a:t>
            </a:r>
            <a:r>
              <a:rPr lang="en-US" altLang="zh-CN" sz="2800" dirty="0">
                <a:solidFill>
                  <a:srgbClr val="0000CC"/>
                </a:solidFill>
              </a:rPr>
              <a:t>; //</a:t>
            </a:r>
            <a:r>
              <a:rPr lang="zh-CN" altLang="en-US" sz="2800" dirty="0">
                <a:solidFill>
                  <a:srgbClr val="0000CC"/>
                </a:solidFill>
              </a:rPr>
              <a:t>边号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	        </a:t>
            </a:r>
            <a:r>
              <a:rPr lang="en-US" altLang="en-US" sz="2800" dirty="0">
                <a:ea typeface="宋体" panose="02010600030101010101" pitchFamily="2" charset="-122"/>
              </a:rPr>
              <a:t>struct node *next; //</a:t>
            </a:r>
            <a:r>
              <a:rPr lang="zh-CN" altLang="en-US" sz="2800" dirty="0"/>
              <a:t>指向下一个表结点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	} </a:t>
            </a:r>
            <a:r>
              <a:rPr lang="en-US" altLang="en-US" sz="2800" dirty="0" err="1">
                <a:ea typeface="宋体" panose="02010600030101010101" pitchFamily="2" charset="-122"/>
              </a:rPr>
              <a:t>NodeLink</a:t>
            </a:r>
            <a:r>
              <a:rPr lang="en-US" altLang="en-US" sz="2800" dirty="0">
                <a:ea typeface="宋体" panose="02010600030101010101" pitchFamily="2" charset="-122"/>
              </a:rPr>
              <a:t>; // </a:t>
            </a:r>
            <a:r>
              <a:rPr lang="zh-CN" altLang="en-US" sz="2800" dirty="0"/>
              <a:t>表结点类型定义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构造图的时候，判断每个顶点的度是否是偶数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顶点的度不是偶数的话，报告无欧拉回路，程序结束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从某个顶点出发，</a:t>
            </a:r>
            <a:r>
              <a:rPr lang="zh-CN" altLang="en-US" b="1" dirty="0">
                <a:solidFill>
                  <a:srgbClr val="0000CC"/>
                </a:solidFill>
              </a:rPr>
              <a:t>沿某一条边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前进</a:t>
            </a:r>
            <a:r>
              <a:rPr lang="zh-CN" altLang="en-US" dirty="0"/>
              <a:t>，输出边的编号</a:t>
            </a:r>
            <a:r>
              <a:rPr lang="en-US" altLang="zh-CN" dirty="0" err="1"/>
              <a:t>i</a:t>
            </a:r>
            <a:r>
              <a:rPr lang="zh-CN" altLang="en-US" dirty="0"/>
              <a:t>，记录该边为已访问即</a:t>
            </a:r>
            <a:r>
              <a:rPr lang="en-US" altLang="zh-CN" dirty="0"/>
              <a:t>visited[</a:t>
            </a:r>
            <a:r>
              <a:rPr lang="en-US" altLang="zh-CN" dirty="0" err="1"/>
              <a:t>i</a:t>
            </a:r>
            <a:r>
              <a:rPr lang="en-US" altLang="zh-CN" dirty="0"/>
              <a:t>]=1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当走到下一个顶点的时候，</a:t>
            </a:r>
            <a:r>
              <a:rPr lang="zh-CN" altLang="en-US" b="1" dirty="0">
                <a:solidFill>
                  <a:srgbClr val="0000CC"/>
                </a:solidFill>
              </a:rPr>
              <a:t>查看有无其他未被访问的边</a:t>
            </a:r>
            <a:r>
              <a:rPr lang="zh-CN" altLang="en-US" dirty="0"/>
              <a:t>。若有，从这个顶点出发继续这种访问，否则，退回到前一顶点，寻找还有没有未访问过的边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C0C91-1340-48B3-9F2E-7452E14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5393" r="16938" b="23910"/>
          <a:stretch/>
        </p:blipFill>
        <p:spPr>
          <a:xfrm>
            <a:off x="7331721" y="15286"/>
            <a:ext cx="1728717" cy="92203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术语</a:t>
            </a:r>
            <a:r>
              <a:rPr lang="en-US" altLang="zh-CN"/>
              <a:t>-</a:t>
            </a:r>
            <a:r>
              <a:rPr lang="zh-CN" altLang="en-US"/>
              <a:t>路径</a:t>
            </a:r>
            <a:r>
              <a:rPr lang="en-US" altLang="zh-CN"/>
              <a:t>(</a:t>
            </a:r>
            <a:r>
              <a:rPr lang="en-US"/>
              <a:t>path)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40" y="692696"/>
            <a:ext cx="8229600" cy="6165304"/>
          </a:xfrm>
        </p:spPr>
        <p:txBody>
          <a:bodyPr>
            <a:normAutofit lnSpcReduction="10000"/>
          </a:bodyPr>
          <a:lstStyle/>
          <a:p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哈密顿路径</a:t>
            </a:r>
            <a:r>
              <a:rPr lang="en-US" altLang="zh-CN" sz="3000" b="1" dirty="0">
                <a:ea typeface="宋体" panose="02010600030101010101" pitchFamily="2" charset="-122"/>
              </a:rPr>
              <a:t>(Hamilton path)</a:t>
            </a:r>
            <a:r>
              <a:rPr lang="zh-CN" altLang="en-US" sz="3000" dirty="0">
                <a:ea typeface="宋体" panose="02010600030101010101" pitchFamily="2" charset="-122"/>
              </a:rPr>
              <a:t>：通过图</a:t>
            </a:r>
            <a:r>
              <a:rPr lang="en-US" altLang="zh-CN" sz="3000" dirty="0">
                <a:ea typeface="宋体" panose="02010600030101010101" pitchFamily="2" charset="-122"/>
              </a:rPr>
              <a:t>G</a:t>
            </a:r>
            <a:r>
              <a:rPr lang="zh-CN" altLang="en-US" sz="3000" dirty="0">
                <a:ea typeface="宋体" panose="02010600030101010101" pitchFamily="2" charset="-122"/>
              </a:rPr>
              <a:t>的</a:t>
            </a:r>
            <a:r>
              <a:rPr lang="zh-CN" altLang="en-US" sz="3000" b="1" dirty="0">
                <a:solidFill>
                  <a:srgbClr val="C00000"/>
                </a:solidFill>
                <a:ea typeface="宋体" panose="02010600030101010101" pitchFamily="2" charset="-122"/>
              </a:rPr>
              <a:t>每个结点一次且仅一次</a:t>
            </a:r>
            <a:r>
              <a:rPr lang="zh-CN" altLang="en-US" sz="3000" dirty="0">
                <a:ea typeface="宋体" panose="02010600030101010101" pitchFamily="2" charset="-122"/>
              </a:rPr>
              <a:t>的简单路径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由指定的起点前往指定的终点，途中经过所有其他节点且只经过一次</a:t>
            </a:r>
            <a:endParaRPr lang="en-US" altLang="zh-CN" dirty="0"/>
          </a:p>
          <a:p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哈密顿回路</a:t>
            </a:r>
            <a:r>
              <a:rPr lang="en-US" altLang="zh-CN" sz="3000" b="1" dirty="0">
                <a:ea typeface="宋体" panose="02010600030101010101" pitchFamily="2" charset="-122"/>
              </a:rPr>
              <a:t>(Hamilton cycle/circuit)</a:t>
            </a:r>
            <a:r>
              <a:rPr lang="zh-CN" altLang="en-US" sz="3000" b="1" dirty="0">
                <a:ea typeface="宋体" panose="02010600030101010101" pitchFamily="2" charset="-122"/>
              </a:rPr>
              <a:t>：</a:t>
            </a:r>
            <a:r>
              <a:rPr lang="zh-CN" altLang="en-US" sz="3000" dirty="0"/>
              <a:t>若哈密顿路径的第一个顶点和最后一个顶点相同</a:t>
            </a:r>
            <a:endParaRPr lang="en-US" altLang="zh-CN" sz="3000" dirty="0"/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充分条件</a:t>
            </a:r>
            <a:r>
              <a:rPr lang="en-US" altLang="zh-CN" dirty="0"/>
              <a:t>) </a:t>
            </a:r>
            <a:r>
              <a:rPr lang="zh-CN" altLang="en-US" dirty="0"/>
              <a:t>对于顶点个数大于</a:t>
            </a:r>
            <a:r>
              <a:rPr lang="en-US" altLang="zh-CN" dirty="0"/>
              <a:t>2</a:t>
            </a:r>
            <a:r>
              <a:rPr lang="zh-CN" altLang="en-US" dirty="0"/>
              <a:t>的图，如果图中任意两点度的和大于顶点总数，那这个图一定是 含有哈密尔顿回路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sz="3000" b="1" dirty="0">
                <a:solidFill>
                  <a:srgbClr val="0000CC"/>
                </a:solidFill>
                <a:ea typeface="宋体" panose="02010600030101010101" pitchFamily="2" charset="-122"/>
              </a:rPr>
              <a:t>旅行商问题</a:t>
            </a:r>
            <a:r>
              <a:rPr lang="en-US" altLang="zh-CN" sz="3000" b="1" dirty="0">
                <a:solidFill>
                  <a:srgbClr val="0000CC"/>
                </a:solidFill>
              </a:rPr>
              <a:t>(Travelling Salesman Problem, TSP</a:t>
            </a:r>
            <a:r>
              <a:rPr lang="en-US" altLang="zh-CN" sz="30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3000" dirty="0">
                <a:ea typeface="宋体" panose="02010600030101010101" pitchFamily="2" charset="-122"/>
              </a:rPr>
              <a:t>恰好访问每个城市一次，且最终回到起始城市所用的费用最低，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也即判断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完全图</a:t>
            </a:r>
            <a:r>
              <a:rPr lang="zh-CN" altLang="en-US" dirty="0">
                <a:ea typeface="宋体" panose="02010600030101010101" pitchFamily="2" charset="-122"/>
              </a:rPr>
              <a:t>中是否存在一个边的权的总和尽可能小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至多为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的回路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381CED-161B-4BDF-9BE6-CB24B6D75938}"/>
              </a:ext>
            </a:extLst>
          </p:cNvPr>
          <p:cNvSpPr txBox="1"/>
          <p:nvPr/>
        </p:nvSpPr>
        <p:spPr>
          <a:xfrm>
            <a:off x="7579474" y="1181943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NPC</a:t>
            </a:r>
            <a:r>
              <a:rPr lang="zh-CN" altLang="en-US" sz="2800" b="1" dirty="0">
                <a:solidFill>
                  <a:srgbClr val="C00000"/>
                </a:solidFill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81CED-161B-4BDF-9BE6-CB24B6D75938}"/>
              </a:ext>
            </a:extLst>
          </p:cNvPr>
          <p:cNvSpPr txBox="1"/>
          <p:nvPr/>
        </p:nvSpPr>
        <p:spPr>
          <a:xfrm>
            <a:off x="6950957" y="6314460"/>
            <a:ext cx="210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NP hard</a:t>
            </a:r>
            <a:r>
              <a:rPr lang="zh-CN" altLang="en-US" sz="2800" b="1" dirty="0">
                <a:solidFill>
                  <a:srgbClr val="C00000"/>
                </a:solidFill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3385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6.1 AOE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关键路径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宋体" panose="02010600030101010101" pitchFamily="2" charset="-122"/>
              </a:rPr>
              <a:t>AOE</a:t>
            </a:r>
            <a:r>
              <a:rPr lang="zh-CN" altLang="en-US" sz="2800" dirty="0">
                <a:ea typeface="宋体" panose="02010600030101010101" pitchFamily="2" charset="-122"/>
              </a:rPr>
              <a:t>网</a:t>
            </a:r>
            <a:r>
              <a:rPr lang="en-US" altLang="en-US" sz="2800" b="1" dirty="0">
                <a:ea typeface="宋体" panose="02010600030101010101" pitchFamily="2" charset="-122"/>
              </a:rPr>
              <a:t>(Activity On Edge </a:t>
            </a:r>
            <a:r>
              <a:rPr lang="en-US" altLang="zh-CN" sz="2800" b="1" dirty="0">
                <a:ea typeface="宋体" panose="02010600030101010101" pitchFamily="2" charset="-122"/>
              </a:rPr>
              <a:t>Network</a:t>
            </a:r>
            <a:r>
              <a:rPr lang="en-US" altLang="en-US" sz="2800" b="1" dirty="0">
                <a:ea typeface="宋体" panose="02010600030101010101" pitchFamily="2" charset="-122"/>
              </a:rPr>
              <a:t>)</a:t>
            </a:r>
            <a:r>
              <a:rPr lang="en-US" altLang="en-US" sz="2800" dirty="0"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ea typeface="宋体" panose="02010600030101010101" pitchFamily="2" charset="-122"/>
              </a:rPr>
              <a:t>一个</a:t>
            </a:r>
            <a:r>
              <a:rPr lang="en-US" altLang="en-US" sz="2800" b="1" dirty="0" err="1">
                <a:solidFill>
                  <a:srgbClr val="0000CC"/>
                </a:solidFill>
                <a:ea typeface="宋体" panose="02010600030101010101" pitchFamily="2" charset="-122"/>
              </a:rPr>
              <a:t>有向无环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带权</a:t>
            </a:r>
            <a:r>
              <a:rPr lang="en-US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图</a:t>
            </a:r>
          </a:p>
          <a:p>
            <a:pPr lvl="1"/>
            <a:r>
              <a:rPr lang="zh-CN" altLang="en-US" sz="2400" dirty="0"/>
              <a:t>只有一个入度为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</a:t>
            </a:r>
            <a:r>
              <a:rPr lang="en-US" altLang="zh-CN" sz="2400" dirty="0"/>
              <a:t>(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00CC"/>
                </a:solidFill>
              </a:rPr>
              <a:t>起点</a:t>
            </a:r>
            <a:r>
              <a:rPr lang="en-US" altLang="zh-CN" sz="2400" dirty="0"/>
              <a:t>)</a:t>
            </a:r>
            <a:r>
              <a:rPr lang="zh-CN" altLang="en-US" sz="2400" dirty="0"/>
              <a:t>和一个出度为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</a:t>
            </a:r>
            <a:r>
              <a:rPr lang="en-US" altLang="zh-CN" sz="2400" dirty="0"/>
              <a:t>(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00CC"/>
                </a:solidFill>
              </a:rPr>
              <a:t>汇点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0000CC"/>
                </a:solidFill>
              </a:rPr>
              <a:t>终点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en-US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顶点</a:t>
            </a:r>
            <a:r>
              <a:rPr lang="en-US" altLang="en-US" sz="2400" b="1" dirty="0" err="1">
                <a:ea typeface="宋体" panose="02010600030101010101" pitchFamily="2" charset="-122"/>
              </a:rPr>
              <a:t>表示</a:t>
            </a:r>
            <a:r>
              <a:rPr lang="en-US" altLang="en-US" sz="2400" b="1" dirty="0" err="1">
                <a:solidFill>
                  <a:srgbClr val="C00000"/>
                </a:solidFill>
                <a:ea typeface="宋体" panose="02010600030101010101" pitchFamily="2" charset="-122"/>
              </a:rPr>
              <a:t>事件</a:t>
            </a:r>
            <a:r>
              <a:rPr lang="en-US" altLang="en-US" sz="2400" b="1" dirty="0">
                <a:ea typeface="宋体" panose="02010600030101010101" pitchFamily="2" charset="-122"/>
              </a:rPr>
              <a:t>(Event)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00FF"/>
                </a:solidFill>
              </a:rPr>
              <a:t>弧</a:t>
            </a:r>
            <a:r>
              <a:rPr lang="en-US" altLang="en-US" sz="2400" b="1" dirty="0" err="1">
                <a:ea typeface="宋体" panose="02010600030101010101" pitchFamily="2" charset="-122"/>
              </a:rPr>
              <a:t>表示</a:t>
            </a:r>
            <a:r>
              <a:rPr lang="en-US" altLang="en-US" sz="2400" b="1" dirty="0" err="1">
                <a:solidFill>
                  <a:srgbClr val="C00000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sz="2400" b="1" dirty="0">
                <a:ea typeface="宋体" panose="02010600030101010101" pitchFamily="2" charset="-122"/>
              </a:rPr>
              <a:t>(Activity)</a:t>
            </a:r>
            <a:endParaRPr lang="en-US" altLang="en-US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sz="2400" dirty="0" err="1">
                <a:ea typeface="宋体" panose="02010600030101010101" pitchFamily="2" charset="-122"/>
              </a:rPr>
              <a:t>弧上的</a:t>
            </a:r>
            <a:r>
              <a:rPr lang="en-US" altLang="en-US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权值</a:t>
            </a:r>
            <a:r>
              <a:rPr lang="en-US" altLang="en-US" sz="2400" b="1" dirty="0" err="1">
                <a:ea typeface="宋体" panose="02010600030101010101" pitchFamily="2" charset="-122"/>
              </a:rPr>
              <a:t>表示</a:t>
            </a:r>
            <a:r>
              <a:rPr lang="en-US" altLang="en-US" sz="2400" dirty="0" err="1">
                <a:ea typeface="宋体" panose="02010600030101010101" pitchFamily="2" charset="-122"/>
              </a:rPr>
              <a:t>相应</a:t>
            </a:r>
            <a:r>
              <a:rPr lang="en-US" altLang="en-US" sz="2400" b="1" dirty="0" err="1">
                <a:solidFill>
                  <a:srgbClr val="C00000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sz="2400" b="1" dirty="0" err="1">
                <a:ea typeface="宋体" panose="02010600030101010101" pitchFamily="2" charset="-122"/>
              </a:rPr>
              <a:t>所需的</a:t>
            </a:r>
            <a:r>
              <a:rPr lang="en-US" altLang="en-US" sz="2400" b="1" dirty="0" err="1">
                <a:solidFill>
                  <a:srgbClr val="C00000"/>
                </a:solidFill>
                <a:ea typeface="宋体" panose="02010600030101010101" pitchFamily="2" charset="-122"/>
              </a:rPr>
              <a:t>时间</a:t>
            </a:r>
            <a:r>
              <a:rPr lang="en-US" altLang="en-US" sz="2400" b="1" dirty="0">
                <a:ea typeface="宋体" panose="02010600030101010101" pitchFamily="2" charset="-122"/>
              </a:rPr>
              <a:t>(Duration)</a:t>
            </a:r>
            <a:r>
              <a:rPr lang="en-US" altLang="en-US" sz="2400" b="1" dirty="0" err="1">
                <a:ea typeface="宋体" panose="02010600030101010101" pitchFamily="2" charset="-122"/>
              </a:rPr>
              <a:t>或</a:t>
            </a:r>
            <a:r>
              <a:rPr lang="en-US" altLang="en-US" sz="2400" b="1" dirty="0" err="1">
                <a:solidFill>
                  <a:srgbClr val="C00000"/>
                </a:solidFill>
                <a:ea typeface="宋体" panose="02010600030101010101" pitchFamily="2" charset="-122"/>
              </a:rPr>
              <a:t>费用</a:t>
            </a:r>
            <a:endParaRPr lang="en-US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65835" y="3998063"/>
            <a:ext cx="4407967" cy="2422917"/>
            <a:chOff x="238472" y="990600"/>
            <a:chExt cx="6781800" cy="3962400"/>
          </a:xfrm>
        </p:grpSpPr>
        <p:sp>
          <p:nvSpPr>
            <p:cNvPr id="59" name="Line 2"/>
            <p:cNvSpPr>
              <a:spLocks noChangeShapeType="1"/>
            </p:cNvSpPr>
            <p:nvPr/>
          </p:nvSpPr>
          <p:spPr bwMode="auto">
            <a:xfrm>
              <a:off x="5039072" y="3124200"/>
              <a:ext cx="13716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0" name="Line 3"/>
            <p:cNvSpPr>
              <a:spLocks noChangeShapeType="1"/>
            </p:cNvSpPr>
            <p:nvPr/>
          </p:nvSpPr>
          <p:spPr bwMode="auto">
            <a:xfrm>
              <a:off x="619472" y="3810000"/>
              <a:ext cx="2971800" cy="8382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 flipV="1">
              <a:off x="771872" y="2590800"/>
              <a:ext cx="1676400" cy="990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>
              <a:off x="695672" y="2057400"/>
              <a:ext cx="1752600" cy="304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V="1">
              <a:off x="695672" y="1295400"/>
              <a:ext cx="1600200" cy="685800"/>
            </a:xfrm>
            <a:prstGeom prst="lin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22196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H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2448272" y="2209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C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3591272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E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4581872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D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43532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I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6334472" y="3733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F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6486872" y="1828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G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38472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A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38472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B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>
              <a:off x="2753072" y="1219200"/>
              <a:ext cx="16001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2981672" y="2514600"/>
              <a:ext cx="1676400" cy="381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 flipV="1">
              <a:off x="771872" y="3124200"/>
              <a:ext cx="3810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4886672" y="1295400"/>
              <a:ext cx="1676400" cy="685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 flipV="1">
              <a:off x="5115272" y="2209800"/>
              <a:ext cx="14478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 flipV="1">
              <a:off x="4124672" y="4114800"/>
              <a:ext cx="2286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79" name="Oval 15"/>
          <p:cNvSpPr>
            <a:spLocks noChangeArrowheads="1"/>
          </p:cNvSpPr>
          <p:nvPr/>
        </p:nvSpPr>
        <p:spPr bwMode="auto">
          <a:xfrm flipH="1">
            <a:off x="103602" y="4976549"/>
            <a:ext cx="444042" cy="51254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w="lg" len="lg"/>
            <a:tailEnd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400" b="1" dirty="0">
                <a:ea typeface="宋体" pitchFamily="2" charset="-122"/>
              </a:rPr>
              <a:t>S</a:t>
            </a:r>
            <a:endParaRPr kumimoji="1" lang="en-US" altLang="zh-CN" sz="2400" dirty="0">
              <a:ea typeface="宋体" pitchFamily="2" charset="-122"/>
            </a:endParaRPr>
          </a:p>
        </p:txBody>
      </p:sp>
      <p:sp>
        <p:nvSpPr>
          <p:cNvPr id="80" name="Oval 15"/>
          <p:cNvSpPr>
            <a:spLocks noChangeArrowheads="1"/>
          </p:cNvSpPr>
          <p:nvPr/>
        </p:nvSpPr>
        <p:spPr bwMode="auto">
          <a:xfrm flipH="1">
            <a:off x="6014945" y="4976549"/>
            <a:ext cx="444042" cy="51254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w="lg" len="lg"/>
            <a:tailEnd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400" b="1" dirty="0">
                <a:ea typeface="宋体" pitchFamily="2" charset="-122"/>
              </a:rPr>
              <a:t>T</a:t>
            </a:r>
            <a:endParaRPr kumimoji="1" lang="en-US" altLang="zh-CN" sz="2400" dirty="0">
              <a:ea typeface="宋体" pitchFamily="2" charset="-122"/>
            </a:endParaRPr>
          </a:p>
        </p:txBody>
      </p:sp>
      <p:cxnSp>
        <p:nvCxnSpPr>
          <p:cNvPr id="81" name="直接箭头连接符 80"/>
          <p:cNvCxnSpPr>
            <a:stCxn id="79" idx="2"/>
            <a:endCxn id="71" idx="3"/>
          </p:cNvCxnSpPr>
          <p:nvPr/>
        </p:nvCxnSpPr>
        <p:spPr>
          <a:xfrm flipV="1">
            <a:off x="547644" y="4742406"/>
            <a:ext cx="568963" cy="490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2" idx="2"/>
          </p:cNvCxnSpPr>
          <p:nvPr/>
        </p:nvCxnSpPr>
        <p:spPr>
          <a:xfrm>
            <a:off x="536754" y="5385220"/>
            <a:ext cx="529081" cy="2669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5466221" y="4742406"/>
            <a:ext cx="630081" cy="30920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9" idx="6"/>
            <a:endCxn id="80" idx="5"/>
          </p:cNvCxnSpPr>
          <p:nvPr/>
        </p:nvCxnSpPr>
        <p:spPr>
          <a:xfrm flipV="1">
            <a:off x="5374747" y="5414029"/>
            <a:ext cx="705226" cy="42451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2916059" y="4586488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40H</a:t>
            </a:r>
            <a:endParaRPr lang="zh-CN" altLang="en-US" sz="2800" dirty="0"/>
          </a:p>
        </p:txBody>
      </p:sp>
      <p:sp>
        <p:nvSpPr>
          <p:cNvPr id="86" name="文本框 85"/>
          <p:cNvSpPr txBox="1"/>
          <p:nvPr/>
        </p:nvSpPr>
        <p:spPr>
          <a:xfrm>
            <a:off x="4294073" y="4610742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60H</a:t>
            </a:r>
            <a:endParaRPr lang="zh-CN" altLang="en-US" sz="2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4201108" y="5349865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60H</a:t>
            </a:r>
            <a:endParaRPr lang="zh-CN" altLang="en-US" sz="2800" dirty="0"/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550056" y="3792211"/>
            <a:ext cx="2700667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b="1" dirty="0">
                <a:ea typeface="楷体_GB2312" pitchFamily="49" charset="-122"/>
              </a:rPr>
              <a:t>A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  <a:r>
              <a:rPr kumimoji="1" lang="zh-CN" altLang="en-US" b="1" dirty="0"/>
              <a:t>高等数学</a:t>
            </a:r>
            <a:r>
              <a:rPr kumimoji="1" lang="en-US" altLang="zh-CN" b="1" dirty="0"/>
              <a:t>	</a:t>
            </a:r>
            <a:endParaRPr kumimoji="1" lang="zh-CN" altLang="en-US" b="1" dirty="0"/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b="1" dirty="0"/>
              <a:t>  </a:t>
            </a:r>
            <a:r>
              <a:rPr kumimoji="1" lang="en-US" altLang="zh-CN" b="1" dirty="0"/>
              <a:t>B        </a:t>
            </a:r>
            <a:r>
              <a:rPr kumimoji="1" lang="zh-CN" altLang="en-US" b="1" dirty="0"/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b="1" dirty="0"/>
              <a:t>  </a:t>
            </a:r>
            <a:r>
              <a:rPr kumimoji="1" lang="en-US" altLang="zh-CN" b="1" dirty="0"/>
              <a:t>C        </a:t>
            </a:r>
            <a:r>
              <a:rPr kumimoji="1" lang="zh-CN" altLang="en-US" b="1" dirty="0"/>
              <a:t>离散数学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D        </a:t>
            </a:r>
            <a:r>
              <a:rPr kumimoji="1" lang="zh-CN" altLang="en-US" b="1" dirty="0"/>
              <a:t>数据结构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E        </a:t>
            </a:r>
            <a:r>
              <a:rPr kumimoji="1" lang="zh-CN" altLang="en-US" b="1" dirty="0"/>
              <a:t>高级语言程序设计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F         </a:t>
            </a:r>
            <a:r>
              <a:rPr kumimoji="1" lang="zh-CN" altLang="en-US" b="1" dirty="0"/>
              <a:t>编译方法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G         </a:t>
            </a:r>
            <a:r>
              <a:rPr kumimoji="1" lang="zh-CN" altLang="en-US" b="1" dirty="0"/>
              <a:t>操作系统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H         </a:t>
            </a:r>
            <a:r>
              <a:rPr kumimoji="1" lang="zh-CN" altLang="en-US" b="1" dirty="0"/>
              <a:t>普通物理</a:t>
            </a:r>
            <a:endParaRPr kumimoji="1" lang="en-US" altLang="zh-CN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b="1" dirty="0"/>
              <a:t>  I         </a:t>
            </a:r>
            <a:r>
              <a:rPr kumimoji="1" lang="zh-CN" altLang="en-US" b="1" dirty="0"/>
              <a:t>计算机原理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879EA1-D08B-52A4-0401-A5B3D04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5" grpId="0"/>
      <p:bldP spid="86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7361</Words>
  <Application>Microsoft Office PowerPoint</Application>
  <PresentationFormat>全屏显示(4:3)</PresentationFormat>
  <Paragraphs>994</Paragraphs>
  <Slides>48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等线</vt:lpstr>
      <vt:lpstr>仿宋_GB2312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Document</vt:lpstr>
      <vt:lpstr>剪辑</vt:lpstr>
      <vt:lpstr>第7章 图</vt:lpstr>
      <vt:lpstr>目录</vt:lpstr>
      <vt:lpstr>6. 图的路径</vt:lpstr>
      <vt:lpstr>术语-路径(path)</vt:lpstr>
      <vt:lpstr>术语-路径(path)</vt:lpstr>
      <vt:lpstr>欧拉回路和欧拉路径举例</vt:lpstr>
      <vt:lpstr>欧拉回路的判断</vt:lpstr>
      <vt:lpstr>术语-路径(path)</vt:lpstr>
      <vt:lpstr>6.1 AOE网的关键路径</vt:lpstr>
      <vt:lpstr>AOE网的关键路径</vt:lpstr>
      <vt:lpstr>AOE网的关键路径</vt:lpstr>
      <vt:lpstr>AOE网的关键路径</vt:lpstr>
      <vt:lpstr>计算：事件(顶点)vj的最早发生时间</vt:lpstr>
      <vt:lpstr>计算：事件(顶点)vj的最晚发生时间</vt:lpstr>
      <vt:lpstr>算法思想-识别关键路径CriticalPath</vt:lpstr>
      <vt:lpstr>算法实现-识别关键路径</vt:lpstr>
      <vt:lpstr>算法实现-识别关键路径</vt:lpstr>
      <vt:lpstr>算法实现-识别关键路径</vt:lpstr>
      <vt:lpstr>算法分析</vt:lpstr>
      <vt:lpstr>PowerPoint 演示文稿</vt:lpstr>
      <vt:lpstr>PowerPoint 演示文稿</vt:lpstr>
      <vt:lpstr>思考题-关键路径</vt:lpstr>
      <vt:lpstr>思考题-关键路径</vt:lpstr>
      <vt:lpstr>6.2 最短路径</vt:lpstr>
      <vt:lpstr>单源点的最短路径(Single source shortest path)</vt:lpstr>
      <vt:lpstr>最短路径的特征-观察</vt:lpstr>
      <vt:lpstr>最短路径的特征-定理</vt:lpstr>
      <vt:lpstr>Dijkstra算法-示意实例</vt:lpstr>
      <vt:lpstr>Dijkstra算法-给定源点v0</vt:lpstr>
      <vt:lpstr>Dijkstra算法-算法实现 </vt:lpstr>
      <vt:lpstr>Dijkstra算法-算法描述</vt:lpstr>
      <vt:lpstr>PowerPoint 演示文稿</vt:lpstr>
      <vt:lpstr>Dijkstra算法-程序实现</vt:lpstr>
      <vt:lpstr>PowerPoint 演示文稿</vt:lpstr>
      <vt:lpstr>Dijkstra算法-算法分析</vt:lpstr>
      <vt:lpstr>Dijkstra算法-程序优化</vt:lpstr>
      <vt:lpstr>Dijkstra算法-运行实例</vt:lpstr>
      <vt:lpstr>单源最短路径问题</vt:lpstr>
      <vt:lpstr>最短路径的解法</vt:lpstr>
      <vt:lpstr>每一对顶点间的最短路径</vt:lpstr>
      <vt:lpstr>Floyd算法-算法思想</vt:lpstr>
      <vt:lpstr>Floyd算法-算法思想</vt:lpstr>
      <vt:lpstr>Floyd算法-算法实现</vt:lpstr>
      <vt:lpstr>Floyd算法-算法实现-I</vt:lpstr>
      <vt:lpstr>Floyd算法-算法实现-II</vt:lpstr>
      <vt:lpstr>Floyd算法-执行实例</vt:lpstr>
      <vt:lpstr>思考题-图的最短路径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图的路径</dc:title>
  <dc:creator>金蓓弘</dc:creator>
  <cp:lastModifiedBy>首赫 朱</cp:lastModifiedBy>
  <cp:revision>345</cp:revision>
  <cp:lastPrinted>2018-05-27T16:25:38Z</cp:lastPrinted>
  <dcterms:created xsi:type="dcterms:W3CDTF">2018-05-14T06:46:56Z</dcterms:created>
  <dcterms:modified xsi:type="dcterms:W3CDTF">2025-06-24T15:37:27Z</dcterms:modified>
</cp:coreProperties>
</file>