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2" r:id="rId3"/>
    <p:sldId id="293" r:id="rId4"/>
    <p:sldId id="319" r:id="rId5"/>
    <p:sldId id="295" r:id="rId6"/>
    <p:sldId id="296" r:id="rId7"/>
    <p:sldId id="297" r:id="rId8"/>
    <p:sldId id="299" r:id="rId9"/>
    <p:sldId id="298" r:id="rId10"/>
    <p:sldId id="300" r:id="rId11"/>
    <p:sldId id="301" r:id="rId12"/>
    <p:sldId id="302" r:id="rId13"/>
    <p:sldId id="303" r:id="rId14"/>
    <p:sldId id="304" r:id="rId15"/>
    <p:sldId id="345" r:id="rId16"/>
    <p:sldId id="305" r:id="rId17"/>
    <p:sldId id="346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7" r:id="rId29"/>
    <p:sldId id="318" r:id="rId30"/>
    <p:sldId id="344" r:id="rId31"/>
    <p:sldId id="326" r:id="rId32"/>
    <p:sldId id="327" r:id="rId33"/>
    <p:sldId id="321" r:id="rId34"/>
    <p:sldId id="322" r:id="rId35"/>
    <p:sldId id="363" r:id="rId36"/>
    <p:sldId id="325" r:id="rId37"/>
    <p:sldId id="348" r:id="rId38"/>
    <p:sldId id="350" r:id="rId39"/>
    <p:sldId id="349" r:id="rId40"/>
    <p:sldId id="351" r:id="rId41"/>
    <p:sldId id="352" r:id="rId42"/>
    <p:sldId id="353" r:id="rId43"/>
    <p:sldId id="362" r:id="rId44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FFFF"/>
    <a:srgbClr val="993300"/>
    <a:srgbClr val="F0EAD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70814" autoAdjust="0"/>
  </p:normalViewPr>
  <p:slideViewPr>
    <p:cSldViewPr>
      <p:cViewPr varScale="1">
        <p:scale>
          <a:sx n="83" d="100"/>
          <a:sy n="83" d="100"/>
        </p:scale>
        <p:origin x="5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7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79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56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63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45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26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1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n=n</a:t>
            </a:r>
            <a:r>
              <a:rPr lang="en-US"/>
              <a:t>+sizeof(WORD)*2;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25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5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25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45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9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61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2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45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en-US" altLang="zh-CN" baseline="30000" dirty="0"/>
              <a:t>8</a:t>
            </a:r>
            <a:r>
              <a:rPr lang="en-US" altLang="zh-CN" dirty="0"/>
              <a:t>=256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en-US" altLang="zh-CN" baseline="30000" dirty="0"/>
              <a:t>7</a:t>
            </a:r>
            <a:r>
              <a:rPr lang="en-US" altLang="zh-CN" dirty="0"/>
              <a:t>=128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64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8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无用单元 </a:t>
            </a:r>
            <a:r>
              <a:rPr lang="en-US" altLang="zh-CN" dirty="0"/>
              <a:t>vs </a:t>
            </a:r>
            <a:r>
              <a:rPr lang="zh-CN" altLang="en-US" dirty="0"/>
              <a:t>垃圾；选单 </a:t>
            </a:r>
            <a:r>
              <a:rPr lang="en-US" altLang="zh-CN" dirty="0"/>
              <a:t>vs </a:t>
            </a:r>
            <a:r>
              <a:rPr lang="zh-CN" altLang="en-US" dirty="0"/>
              <a:t>菜单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84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845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287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242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为常数</a:t>
            </a:r>
            <a:endParaRPr lang="en-US" altLang="zh-CN" dirty="0"/>
          </a:p>
          <a:p>
            <a:r>
              <a:rPr lang="el-GR" altLang="zh-CN" dirty="0"/>
              <a:t>ρ </a:t>
            </a:r>
            <a:r>
              <a:rPr lang="en-US" altLang="zh-CN" dirty="0"/>
              <a:t>=</a:t>
            </a:r>
            <a:r>
              <a:rPr lang="en-US" altLang="zh-CN"/>
              <a:t>1/4</a:t>
            </a:r>
            <a:r>
              <a:rPr lang="zh-CN" altLang="en-US"/>
              <a:t>，即</a:t>
            </a:r>
            <a:r>
              <a:rPr lang="en-US" altLang="zh-CN"/>
              <a:t>3/4</a:t>
            </a:r>
            <a:r>
              <a:rPr lang="zh-CN" altLang="en-US" dirty="0"/>
              <a:t>结点为无用结点，即无用结点多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12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91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83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190H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7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可利用空间表：</a:t>
            </a:r>
            <a:r>
              <a:rPr lang="zh-CN" altLang="en-US" dirty="0"/>
              <a:t>空闲空间表</a:t>
            </a:r>
            <a:r>
              <a:rPr lang="en-US" altLang="zh-CN" dirty="0"/>
              <a:t>/</a:t>
            </a:r>
            <a:r>
              <a:rPr lang="zh-CN" altLang="en-US" dirty="0"/>
              <a:t>空闲表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41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10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8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8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832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动态存储管理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1026" name="Picture 2" descr="E:\Ongoing-Teaching\Data Structure\课件\其他\3D小白人-伙伴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" y="3238807"/>
            <a:ext cx="3126655" cy="364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链式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可利用空间表的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分配和回收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-I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5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ea typeface="宋体" panose="02010600030101010101" pitchFamily="2" charset="-122"/>
              </a:rPr>
              <a:t>方法一：</a:t>
            </a:r>
            <a:r>
              <a:rPr lang="zh-CN" altLang="en-US" sz="3600" b="1" dirty="0">
                <a:ea typeface="宋体" panose="02010600030101010101" pitchFamily="2" charset="-122"/>
              </a:rPr>
              <a:t>空闲</a:t>
            </a:r>
            <a:r>
              <a:rPr lang="en-US" altLang="en-US" sz="3600" b="1" dirty="0">
                <a:ea typeface="宋体" panose="02010600030101010101" pitchFamily="2" charset="-122"/>
              </a:rPr>
              <a:t>块</a:t>
            </a:r>
            <a:r>
              <a:rPr lang="zh-CN" altLang="en-US" sz="3600" b="1" dirty="0">
                <a:ea typeface="宋体" panose="02010600030101010101" pitchFamily="2" charset="-122"/>
              </a:rPr>
              <a:t>的</a:t>
            </a:r>
            <a:r>
              <a:rPr lang="en-US" altLang="en-US" sz="3600" b="1" dirty="0" err="1">
                <a:ea typeface="宋体" panose="02010600030101010101" pitchFamily="2" charset="-122"/>
              </a:rPr>
              <a:t>大小相同</a:t>
            </a:r>
            <a:endParaRPr lang="en-US" altLang="en-US" sz="3600" b="1" dirty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 err="1">
                <a:ea typeface="宋体" panose="02010600030101010101" pitchFamily="2" charset="-122"/>
              </a:rPr>
              <a:t>将进行动态存储分配的整个内存区域</a:t>
            </a:r>
            <a:r>
              <a:rPr lang="en-US" altLang="en-US" sz="3200" dirty="0">
                <a:ea typeface="宋体" panose="02010600030101010101" pitchFamily="2" charset="-122"/>
              </a:rPr>
              <a:t>(堆)</a:t>
            </a:r>
            <a:r>
              <a:rPr lang="en-US" altLang="en-US" sz="3200" dirty="0" err="1">
                <a:ea typeface="宋体" panose="02010600030101010101" pitchFamily="2" charset="-122"/>
              </a:rPr>
              <a:t>按所需大小分割成若干</a:t>
            </a:r>
            <a:r>
              <a:rPr lang="en-US" altLang="en-US" sz="3200" dirty="0" err="1">
                <a:solidFill>
                  <a:srgbClr val="C00000"/>
                </a:solidFill>
                <a:ea typeface="宋体" panose="02010600030101010101" pitchFamily="2" charset="-122"/>
              </a:rPr>
              <a:t>大小相同的块</a:t>
            </a:r>
            <a:r>
              <a:rPr lang="en-US" altLang="en-US" sz="3200" dirty="0" err="1">
                <a:ea typeface="宋体" panose="02010600030101010101" pitchFamily="2" charset="-122"/>
              </a:rPr>
              <a:t>，然后用指针链接成一个</a:t>
            </a:r>
            <a:r>
              <a:rPr lang="en-US" altLang="en-US" sz="3200" dirty="0" err="1">
                <a:solidFill>
                  <a:srgbClr val="C00000"/>
                </a:solidFill>
                <a:ea typeface="宋体" panose="02010600030101010101" pitchFamily="2" charset="-122"/>
              </a:rPr>
              <a:t>可利用空间表</a:t>
            </a:r>
            <a:endParaRPr lang="en-US" altLang="en-US" sz="32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 err="1">
                <a:ea typeface="宋体" panose="02010600030101010101" pitchFamily="2" charset="-122"/>
              </a:rPr>
              <a:t>分配时：从表的</a:t>
            </a:r>
            <a:r>
              <a:rPr lang="en-US" altLang="en-US" sz="3200" dirty="0" err="1">
                <a:solidFill>
                  <a:srgbClr val="C00000"/>
                </a:solidFill>
                <a:ea typeface="宋体" panose="02010600030101010101" pitchFamily="2" charset="-122"/>
              </a:rPr>
              <a:t>首结点</a:t>
            </a:r>
            <a:r>
              <a:rPr lang="en-US" altLang="en-US" sz="3200" dirty="0" err="1">
                <a:ea typeface="宋体" panose="02010600030101010101" pitchFamily="2" charset="-122"/>
              </a:rPr>
              <a:t>分配，然后删除该结点</a:t>
            </a:r>
            <a:endParaRPr lang="en-US" altLang="en-US" sz="3200" dirty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 err="1">
                <a:ea typeface="宋体" panose="02010600030101010101" pitchFamily="2" charset="-122"/>
              </a:rPr>
              <a:t>回收时：将释放的空闲块</a:t>
            </a:r>
            <a:r>
              <a:rPr lang="en-US" altLang="en-US" sz="3200" dirty="0" err="1">
                <a:solidFill>
                  <a:srgbClr val="C00000"/>
                </a:solidFill>
                <a:ea typeface="宋体" panose="02010600030101010101" pitchFamily="2" charset="-122"/>
              </a:rPr>
              <a:t>插入表头</a:t>
            </a:r>
            <a:endParaRPr lang="en-US" altLang="en-US" sz="32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存在的问题</a:t>
            </a:r>
            <a:r>
              <a:rPr lang="zh-CN" altLang="en-US" sz="3200" dirty="0">
                <a:ea typeface="宋体" panose="02010600030101010101" pitchFamily="2" charset="-122"/>
              </a:rPr>
              <a:t>：空间利用率不高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>
                <a:ea typeface="宋体" panose="02010600030101010101" pitchFamily="2" charset="-122"/>
              </a:rPr>
              <a:t>当请求分配的块空间大小比最大规格的结点还大时，分配不能进行。而实际上内存空间却可能存在比所需大小还要大的连续空间</a:t>
            </a:r>
          </a:p>
          <a:p>
            <a:pPr lvl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6599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链式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可利用空间表的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分配和回收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-II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363272" cy="594928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方法二：</a:t>
            </a:r>
            <a:r>
              <a:rPr lang="zh-CN" altLang="en-US" b="1" dirty="0">
                <a:ea typeface="宋体" panose="02010600030101010101" pitchFamily="2" charset="-122"/>
              </a:rPr>
              <a:t>空闲</a:t>
            </a:r>
            <a:r>
              <a:rPr lang="en-US" altLang="en-US" b="1" dirty="0" err="1">
                <a:ea typeface="宋体" panose="02010600030101010101" pitchFamily="2" charset="-122"/>
              </a:rPr>
              <a:t>块大小只有几种规格</a:t>
            </a:r>
            <a:endParaRPr lang="en-US" altLang="en-US" b="1" dirty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 err="1">
                <a:ea typeface="宋体" panose="02010600030101010101" pitchFamily="2" charset="-122"/>
              </a:rPr>
              <a:t>根据统计</a:t>
            </a:r>
            <a:r>
              <a:rPr lang="zh-CN" altLang="en-US" sz="3200" dirty="0">
                <a:ea typeface="宋体" panose="02010600030101010101" pitchFamily="2" charset="-122"/>
              </a:rPr>
              <a:t>分析得到的</a:t>
            </a:r>
            <a:r>
              <a:rPr lang="en-US" altLang="en-US" sz="3200" dirty="0" err="1">
                <a:ea typeface="宋体" panose="02010600030101010101" pitchFamily="2" charset="-122"/>
              </a:rPr>
              <a:t>概率</a:t>
            </a:r>
            <a:r>
              <a:rPr lang="zh-CN" altLang="en-US" sz="3200" dirty="0">
                <a:ea typeface="宋体" panose="02010600030101010101" pitchFamily="2" charset="-122"/>
              </a:rPr>
              <a:t>分布，</a:t>
            </a:r>
            <a:r>
              <a:rPr lang="en-US" altLang="en-US" sz="3200" dirty="0" err="1">
                <a:ea typeface="宋体" panose="02010600030101010101" pitchFamily="2" charset="-122"/>
              </a:rPr>
              <a:t>事先对动态分配的堆建立</a:t>
            </a:r>
            <a:r>
              <a:rPr lang="en-US" altLang="en-US" sz="3200" b="1" dirty="0" err="1">
                <a:solidFill>
                  <a:srgbClr val="C00000"/>
                </a:solidFill>
                <a:ea typeface="宋体" panose="02010600030101010101" pitchFamily="2" charset="-122"/>
              </a:rPr>
              <a:t>若干个</a:t>
            </a:r>
            <a:r>
              <a:rPr lang="en-US" altLang="en-US" sz="3200" dirty="0" err="1">
                <a:ea typeface="宋体" panose="02010600030101010101" pitchFamily="2" charset="-122"/>
              </a:rPr>
              <a:t>可利用空间</a:t>
            </a:r>
            <a:r>
              <a:rPr lang="en-US" altLang="en-US" sz="3200" dirty="0" err="1">
                <a:solidFill>
                  <a:srgbClr val="C00000"/>
                </a:solidFill>
                <a:ea typeface="宋体" panose="02010600030101010101" pitchFamily="2" charset="-122"/>
              </a:rPr>
              <a:t>链表</a:t>
            </a:r>
            <a:r>
              <a:rPr lang="en-US" altLang="en-US" sz="3200" dirty="0" err="1">
                <a:ea typeface="宋体" panose="02010600030101010101" pitchFamily="2" charset="-122"/>
              </a:rPr>
              <a:t>，同一链表中的结点</a:t>
            </a:r>
            <a:r>
              <a:rPr lang="en-US" altLang="en-US" sz="3200" dirty="0">
                <a:ea typeface="宋体" panose="02010600030101010101" pitchFamily="2" charset="-122"/>
              </a:rPr>
              <a:t>(块)</a:t>
            </a:r>
            <a:r>
              <a:rPr lang="en-US" altLang="en-US" sz="3200" dirty="0" err="1">
                <a:ea typeface="宋体" panose="02010600030101010101" pitchFamily="2" charset="-122"/>
              </a:rPr>
              <a:t>大小都相同</a:t>
            </a:r>
            <a:endParaRPr lang="en-US" altLang="en-US" sz="3200" dirty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 err="1">
                <a:ea typeface="宋体" panose="02010600030101010101" pitchFamily="2" charset="-122"/>
              </a:rPr>
              <a:t>分配时：根据请求的大小，将</a:t>
            </a:r>
            <a:r>
              <a:rPr lang="en-US" altLang="en-US" sz="3200" b="1" dirty="0" err="1">
                <a:solidFill>
                  <a:srgbClr val="0000FF"/>
                </a:solidFill>
                <a:ea typeface="宋体" panose="02010600030101010101" pitchFamily="2" charset="-122"/>
              </a:rPr>
              <a:t>最接近该大小</a:t>
            </a:r>
            <a:r>
              <a:rPr lang="en-US" altLang="en-US" sz="3200" dirty="0" err="1">
                <a:ea typeface="宋体" panose="02010600030101010101" pitchFamily="2" charset="-122"/>
              </a:rPr>
              <a:t>的</a:t>
            </a:r>
            <a:r>
              <a:rPr lang="en-US" altLang="en-US" sz="3200" dirty="0" err="1">
                <a:solidFill>
                  <a:srgbClr val="C00000"/>
                </a:solidFill>
                <a:ea typeface="宋体" panose="02010600030101010101" pitchFamily="2" charset="-122"/>
              </a:rPr>
              <a:t>某个链表</a:t>
            </a:r>
            <a:r>
              <a:rPr lang="en-US" altLang="en-US" sz="3200" dirty="0" err="1">
                <a:ea typeface="宋体" panose="02010600030101010101" pitchFamily="2" charset="-122"/>
              </a:rPr>
              <a:t>的</a:t>
            </a:r>
            <a:r>
              <a:rPr lang="en-US" altLang="en-US" sz="3200" dirty="0" err="1">
                <a:solidFill>
                  <a:srgbClr val="C00000"/>
                </a:solidFill>
                <a:ea typeface="宋体" panose="02010600030101010101" pitchFamily="2" charset="-122"/>
              </a:rPr>
              <a:t>首结点</a:t>
            </a:r>
            <a:r>
              <a:rPr lang="en-US" altLang="en-US" sz="3200" dirty="0" err="1">
                <a:ea typeface="宋体" panose="02010600030101010101" pitchFamily="2" charset="-122"/>
              </a:rPr>
              <a:t>分配给用户</a:t>
            </a:r>
            <a:endParaRPr lang="en-US" altLang="en-US" sz="3200" dirty="0">
              <a:ea typeface="宋体" panose="02010600030101010101" pitchFamily="2" charset="-122"/>
            </a:endParaRPr>
          </a:p>
          <a:p>
            <a:pPr lvl="2"/>
            <a:r>
              <a:rPr lang="en-US" altLang="en-US" sz="2800" dirty="0" err="1">
                <a:ea typeface="宋体" panose="02010600030101010101" pitchFamily="2" charset="-122"/>
              </a:rPr>
              <a:t>若剩余部分正好是另一种规格大小，则将剩余部分插入到另一种规格的链表中，然后删除该结点</a:t>
            </a:r>
            <a:endParaRPr lang="en-US" altLang="en-US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3200" dirty="0">
                <a:ea typeface="宋体" panose="02010600030101010101" pitchFamily="2" charset="-122"/>
              </a:rPr>
              <a:t>回收时：只要将所释放的空闲块</a:t>
            </a:r>
            <a:r>
              <a:rPr lang="zh-CN" altLang="en-US" sz="3200" dirty="0">
                <a:solidFill>
                  <a:srgbClr val="C00000"/>
                </a:solidFill>
                <a:ea typeface="宋体" panose="02010600030101010101" pitchFamily="2" charset="-122"/>
              </a:rPr>
              <a:t>插入</a:t>
            </a:r>
            <a:r>
              <a:rPr lang="zh-CN" altLang="en-US" sz="3200" dirty="0">
                <a:ea typeface="宋体" panose="02010600030101010101" pitchFamily="2" charset="-122"/>
              </a:rPr>
              <a:t>到相应大小的</a:t>
            </a:r>
            <a:r>
              <a:rPr lang="en-US" altLang="en-US" sz="3200" dirty="0" err="1">
                <a:solidFill>
                  <a:srgbClr val="C00000"/>
                </a:solidFill>
                <a:ea typeface="宋体" panose="02010600030101010101" pitchFamily="2" charset="-122"/>
              </a:rPr>
              <a:t>链表</a:t>
            </a:r>
            <a:r>
              <a:rPr lang="zh-CN" altLang="en-US" sz="3200" dirty="0">
                <a:solidFill>
                  <a:srgbClr val="C00000"/>
                </a:solidFill>
                <a:ea typeface="宋体" panose="02010600030101010101" pitchFamily="2" charset="-122"/>
              </a:rPr>
              <a:t>表头</a:t>
            </a:r>
          </a:p>
          <a:p>
            <a:pPr lvl="1"/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存在的问题</a:t>
            </a:r>
            <a:r>
              <a:rPr lang="zh-CN" altLang="en-US" sz="3200" dirty="0">
                <a:ea typeface="宋体" panose="02010600030101010101" pitchFamily="2" charset="-122"/>
              </a:rPr>
              <a:t>：同前</a:t>
            </a:r>
          </a:p>
        </p:txBody>
      </p:sp>
    </p:spTree>
    <p:extLst>
      <p:ext uri="{BB962C8B-B14F-4D97-AF65-F5344CB8AC3E}">
        <p14:creationId xmlns:p14="http://schemas.microsoft.com/office/powerpoint/2010/main" val="330009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链式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可利用空间表的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分配和回收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-III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908720"/>
            <a:ext cx="8496944" cy="5832648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方法三：</a:t>
            </a:r>
            <a:r>
              <a:rPr lang="en-US" altLang="en-US" b="1" dirty="0" err="1">
                <a:ea typeface="宋体" panose="02010600030101010101" pitchFamily="2" charset="-122"/>
              </a:rPr>
              <a:t>请求分配的块大小不确定</a:t>
            </a:r>
            <a:endParaRPr lang="en-US" altLang="en-US" b="1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整个堆空间</a:t>
            </a:r>
            <a:r>
              <a:rPr lang="zh-CN" altLang="en-US" dirty="0">
                <a:ea typeface="宋体" panose="02010600030101010101" pitchFamily="2" charset="-122"/>
              </a:rPr>
              <a:t>开始</a:t>
            </a:r>
            <a:r>
              <a:rPr lang="en-US" altLang="en-US" dirty="0" err="1">
                <a:ea typeface="宋体" panose="02010600030101010101" pitchFamily="2" charset="-122"/>
              </a:rPr>
              <a:t>是一个空闲块，链表中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只有一个大小为整个堆的结点</a:t>
            </a:r>
            <a:r>
              <a:rPr lang="en-US" altLang="en-US" dirty="0" err="1">
                <a:ea typeface="宋体" panose="02010600030101010101" pitchFamily="2" charset="-122"/>
              </a:rPr>
              <a:t>，随着分配和回收的进行，链表中的结点大小和个数动态变化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链表结点中，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增加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一个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表示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结点大小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的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域</a:t>
            </a:r>
            <a:r>
              <a:rPr lang="en-US" altLang="en-US" dirty="0">
                <a:ea typeface="宋体" panose="02010600030101010101" pitchFamily="2" charset="-122"/>
              </a:rPr>
              <a:t>(size)，</a:t>
            </a:r>
            <a:r>
              <a:rPr lang="en-US" altLang="en-US" dirty="0" err="1">
                <a:ea typeface="宋体" panose="02010600030101010101" pitchFamily="2" charset="-122"/>
              </a:rPr>
              <a:t>以保存空闲块的大小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分配策略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若用户请求分配大小为n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zh-CN" dirty="0">
                <a:ea typeface="宋体" panose="02010600030101010101" pitchFamily="2" charset="-122"/>
              </a:rPr>
              <a:t>K</a:t>
            </a:r>
            <a:r>
              <a:rPr lang="en-US" altLang="en-US" dirty="0">
                <a:ea typeface="宋体" panose="02010600030101010101" pitchFamily="2" charset="-122"/>
              </a:rPr>
              <a:t>B)</a:t>
            </a:r>
            <a:r>
              <a:rPr lang="en-US" altLang="en-US" dirty="0" err="1">
                <a:ea typeface="宋体" panose="02010600030101010101" pitchFamily="2" charset="-122"/>
              </a:rPr>
              <a:t>的内存，而链表中</a:t>
            </a:r>
            <a:r>
              <a:rPr lang="en-US" altLang="en-US" b="1" dirty="0" err="1">
                <a:ea typeface="宋体" panose="02010600030101010101" pitchFamily="2" charset="-122"/>
              </a:rPr>
              <a:t>有若干大小不小于n的空闲块</a:t>
            </a:r>
            <a:r>
              <a:rPr lang="en-US" altLang="en-US" dirty="0" err="1">
                <a:ea typeface="宋体" panose="02010600030101010101" pitchFamily="2" charset="-122"/>
              </a:rPr>
              <a:t>时，如何分配</a:t>
            </a:r>
            <a:r>
              <a:rPr lang="en-US" altLang="en-US" dirty="0">
                <a:ea typeface="宋体" panose="02010600030101010101" pitchFamily="2" charset="-122"/>
              </a:rPr>
              <a:t>?</a:t>
            </a:r>
          </a:p>
          <a:p>
            <a:pPr lvl="2"/>
            <a:r>
              <a:rPr lang="en-US" altLang="en-US" sz="2800" b="1" dirty="0" err="1">
                <a:ea typeface="宋体" panose="02010600030101010101" pitchFamily="2" charset="-122"/>
              </a:rPr>
              <a:t>首次拟合法</a:t>
            </a:r>
            <a:r>
              <a:rPr lang="en-US" altLang="en-US" sz="2800" b="1" dirty="0">
                <a:ea typeface="宋体" panose="02010600030101010101" pitchFamily="2" charset="-122"/>
              </a:rPr>
              <a:t> (First fit)</a:t>
            </a:r>
          </a:p>
          <a:p>
            <a:pPr lvl="2"/>
            <a:r>
              <a:rPr lang="en-US" altLang="en-US" sz="2800" b="1" dirty="0" err="1">
                <a:ea typeface="宋体" panose="02010600030101010101" pitchFamily="2" charset="-122"/>
              </a:rPr>
              <a:t>最佳拟合法</a:t>
            </a:r>
            <a:r>
              <a:rPr lang="en-US" altLang="en-US" sz="2800" b="1" dirty="0">
                <a:ea typeface="宋体" panose="02010600030101010101" pitchFamily="2" charset="-122"/>
              </a:rPr>
              <a:t> (Best fit)</a:t>
            </a:r>
          </a:p>
          <a:p>
            <a:pPr lvl="2"/>
            <a:r>
              <a:rPr lang="en-US" altLang="en-US" sz="2800" b="1" dirty="0" err="1">
                <a:ea typeface="宋体" panose="02010600030101010101" pitchFamily="2" charset="-122"/>
              </a:rPr>
              <a:t>最差拟合法</a:t>
            </a:r>
            <a:r>
              <a:rPr lang="en-US" altLang="en-US" sz="2800" b="1" dirty="0">
                <a:ea typeface="宋体" panose="02010600030101010101" pitchFamily="2" charset="-122"/>
              </a:rPr>
              <a:t> (Worst fit)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75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首次拟合法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 (First fit)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分配</a:t>
            </a:r>
            <a:r>
              <a:rPr lang="en-US" altLang="en-US" dirty="0" err="1">
                <a:ea typeface="宋体" panose="02010600030101010101" pitchFamily="2" charset="-122"/>
              </a:rPr>
              <a:t>时：从表头指针开始查找可利用空间表，将找到的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第一个不小于n的空闲块</a:t>
            </a:r>
            <a:r>
              <a:rPr lang="en-US" altLang="en-US" dirty="0" err="1">
                <a:ea typeface="宋体" panose="02010600030101010101" pitchFamily="2" charset="-122"/>
              </a:rPr>
              <a:t>的部分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所需要大小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分配给用户，剩下部分仍然是一个空闲块结点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dirty="0">
                <a:ea typeface="宋体" panose="02010600030101010101" pitchFamily="2" charset="-122"/>
              </a:rPr>
              <a:t>时：将释放的空闲块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插在</a:t>
            </a:r>
            <a:r>
              <a:rPr lang="zh-CN" altLang="en-US" dirty="0">
                <a:ea typeface="宋体" panose="02010600030101010101" pitchFamily="2" charset="-122"/>
              </a:rPr>
              <a:t>链表的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表头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特点：分配时随机的；回收时仅需插入到表头；</a:t>
            </a:r>
            <a:r>
              <a:rPr lang="en-US" altLang="en-US" dirty="0" err="1">
                <a:ea typeface="宋体" panose="02010600030101010101" pitchFamily="2" charset="-122"/>
              </a:rPr>
              <a:t>容易产生无法分配的内存碎片</a:t>
            </a:r>
            <a:r>
              <a:rPr lang="en-US" altLang="en-US" dirty="0">
                <a:ea typeface="宋体" panose="02010600030101010101" pitchFamily="2" charset="-122"/>
              </a:rPr>
              <a:t>；</a:t>
            </a:r>
            <a:endParaRPr lang="en-US" altLang="zh-CN" dirty="0"/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403647" y="4869161"/>
            <a:ext cx="7392691" cy="1871218"/>
            <a:chOff x="1403647" y="4623519"/>
            <a:chExt cx="7392691" cy="2116859"/>
          </a:xfrm>
        </p:grpSpPr>
        <p:grpSp>
          <p:nvGrpSpPr>
            <p:cNvPr id="6" name="Group 40"/>
            <p:cNvGrpSpPr>
              <a:grpSpLocks/>
            </p:cNvGrpSpPr>
            <p:nvPr/>
          </p:nvGrpSpPr>
          <p:grpSpPr bwMode="auto">
            <a:xfrm>
              <a:off x="2916238" y="5084615"/>
              <a:ext cx="5880100" cy="1655763"/>
              <a:chOff x="0" y="0"/>
              <a:chExt cx="3704" cy="1043"/>
            </a:xfrm>
          </p:grpSpPr>
          <p:grpSp>
            <p:nvGrpSpPr>
              <p:cNvPr id="15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998" cy="499"/>
                <a:chOff x="0" y="0"/>
                <a:chExt cx="998" cy="499"/>
              </a:xfrm>
            </p:grpSpPr>
            <p:sp>
              <p:nvSpPr>
                <p:cNvPr id="30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998" cy="2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31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98" cy="227"/>
                  <a:chOff x="0" y="0"/>
                  <a:chExt cx="998" cy="227"/>
                </a:xfrm>
              </p:grpSpPr>
              <p:sp>
                <p:nvSpPr>
                  <p:cNvPr id="3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Times New Roman" pitchFamily="18" charset="0"/>
                      </a:rPr>
                      <a:t>0   8 000</a:t>
                    </a:r>
                  </a:p>
                </p:txBody>
              </p:sp>
              <p:sp>
                <p:nvSpPr>
                  <p:cNvPr id="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" name="Group 47"/>
              <p:cNvGrpSpPr>
                <a:grpSpLocks/>
              </p:cNvGrpSpPr>
              <p:nvPr/>
            </p:nvGrpSpPr>
            <p:grpSpPr bwMode="auto">
              <a:xfrm>
                <a:off x="1299" y="0"/>
                <a:ext cx="1044" cy="507"/>
                <a:chOff x="0" y="0"/>
                <a:chExt cx="1044" cy="507"/>
              </a:xfrm>
            </p:grpSpPr>
            <p:sp>
              <p:nvSpPr>
                <p:cNvPr id="25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44" cy="28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26" name="Group 4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4" cy="227"/>
                  <a:chOff x="0" y="0"/>
                  <a:chExt cx="998" cy="227"/>
                </a:xfrm>
              </p:grpSpPr>
              <p:sp>
                <p:nvSpPr>
                  <p:cNvPr id="27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0  8000</a:t>
                    </a:r>
                  </a:p>
                </p:txBody>
              </p:sp>
              <p:sp>
                <p:nvSpPr>
                  <p:cNvPr id="28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" name="Group 53"/>
              <p:cNvGrpSpPr>
                <a:grpSpLocks/>
              </p:cNvGrpSpPr>
              <p:nvPr/>
            </p:nvGrpSpPr>
            <p:grpSpPr bwMode="auto">
              <a:xfrm>
                <a:off x="2615" y="0"/>
                <a:ext cx="1089" cy="1043"/>
                <a:chOff x="0" y="0"/>
                <a:chExt cx="1089" cy="1043"/>
              </a:xfrm>
            </p:grpSpPr>
            <p:sp>
              <p:nvSpPr>
                <p:cNvPr id="20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89" cy="8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21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89" cy="227"/>
                  <a:chOff x="0" y="0"/>
                  <a:chExt cx="998" cy="227"/>
                </a:xfrm>
              </p:grpSpPr>
              <p:sp>
                <p:nvSpPr>
                  <p:cNvPr id="22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0  41000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23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4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" name="Line 59"/>
              <p:cNvSpPr>
                <a:spLocks noChangeShapeType="1"/>
              </p:cNvSpPr>
              <p:nvPr/>
            </p:nvSpPr>
            <p:spPr bwMode="auto">
              <a:xfrm>
                <a:off x="891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Line 60"/>
              <p:cNvSpPr>
                <a:spLocks noChangeShapeType="1"/>
              </p:cNvSpPr>
              <p:nvPr/>
            </p:nvSpPr>
            <p:spPr bwMode="auto">
              <a:xfrm>
                <a:off x="2207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" name="Rectangle 62"/>
            <p:cNvSpPr>
              <a:spLocks noChangeArrowheads="1"/>
            </p:cNvSpPr>
            <p:nvPr/>
          </p:nvSpPr>
          <p:spPr bwMode="auto">
            <a:xfrm>
              <a:off x="1403647" y="5101780"/>
              <a:ext cx="360363" cy="360363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 err="1">
                  <a:latin typeface="Times New Roman" pitchFamily="18" charset="0"/>
                </a:rPr>
                <a:t>av</a:t>
              </a: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8" name="Rectangle 63"/>
            <p:cNvSpPr>
              <a:spLocks noChangeArrowheads="1"/>
            </p:cNvSpPr>
            <p:nvPr/>
          </p:nvSpPr>
          <p:spPr bwMode="auto">
            <a:xfrm>
              <a:off x="1908522" y="5084861"/>
              <a:ext cx="503238" cy="36036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9" name="Line 64"/>
            <p:cNvSpPr>
              <a:spLocks noChangeShapeType="1"/>
            </p:cNvSpPr>
            <p:nvPr/>
          </p:nvSpPr>
          <p:spPr bwMode="auto">
            <a:xfrm>
              <a:off x="2484438" y="5264796"/>
              <a:ext cx="431525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71800" y="4623519"/>
              <a:ext cx="1031051" cy="461665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10 000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54062" y="4623519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59 000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16016" y="4640115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31 000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427399" y="5949280"/>
            <a:ext cx="3432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800" dirty="0"/>
              <a:t>分配了</a:t>
            </a:r>
            <a:r>
              <a:rPr lang="en-US" altLang="zh-CN" sz="2800" dirty="0"/>
              <a:t>7KB</a:t>
            </a:r>
            <a:r>
              <a:rPr lang="zh-CN" altLang="en-US" sz="2800" dirty="0"/>
              <a:t>内存后的可用空间表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12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最佳拟合法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(Best fit)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分配</a:t>
            </a:r>
            <a:r>
              <a:rPr lang="en-US" altLang="en-US" dirty="0" err="1">
                <a:ea typeface="宋体" panose="02010600030101010101" pitchFamily="2" charset="-122"/>
              </a:rPr>
              <a:t>时：扫描</a:t>
            </a:r>
            <a:r>
              <a:rPr lang="en-US" altLang="en-US" b="1" dirty="0" err="1">
                <a:solidFill>
                  <a:srgbClr val="7030A0"/>
                </a:solidFill>
                <a:ea typeface="宋体" panose="02010600030101010101" pitchFamily="2" charset="-122"/>
              </a:rPr>
              <a:t>整个</a:t>
            </a:r>
            <a:r>
              <a:rPr lang="en-US" altLang="en-US" dirty="0" err="1">
                <a:ea typeface="宋体" panose="02010600030101010101" pitchFamily="2" charset="-122"/>
              </a:rPr>
              <a:t>可利用空间链表，找到一个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大小满足要求且最接近n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ea typeface="宋体" panose="02010600030101010101" pitchFamily="2" charset="-122"/>
              </a:rPr>
              <a:t>空闲块，将其中的一部分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即</a:t>
            </a:r>
            <a:r>
              <a:rPr lang="en-US" altLang="en-US" dirty="0" err="1">
                <a:ea typeface="宋体" panose="02010600030101010101" pitchFamily="2" charset="-122"/>
              </a:rPr>
              <a:t>所需要大小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分配给用户，剩下部分仍然是一个空闲块结点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dirty="0">
                <a:ea typeface="宋体" panose="02010600030101010101" pitchFamily="2" charset="-122"/>
              </a:rPr>
              <a:t>时：只要将释放的空闲块插入到可利用空间链表的</a:t>
            </a:r>
            <a:r>
              <a:rPr lang="zh-CN" altLang="en-US" b="1" dirty="0">
                <a:solidFill>
                  <a:srgbClr val="7030A0"/>
                </a:solidFill>
                <a:ea typeface="宋体" panose="02010600030101010101" pitchFamily="2" charset="-122"/>
              </a:rPr>
              <a:t>合适</a:t>
            </a:r>
            <a:r>
              <a:rPr lang="zh-CN" altLang="en-US" dirty="0">
                <a:ea typeface="宋体" panose="02010600030101010101" pitchFamily="2" charset="-122"/>
              </a:rPr>
              <a:t>位置</a:t>
            </a:r>
            <a:endParaRPr lang="en-US" altLang="zh-CN" dirty="0">
              <a:ea typeface="宋体" panose="02010600030101010101" pitchFamily="2" charset="-122"/>
            </a:endParaRPr>
          </a:p>
          <a:p>
            <a:pPr marL="742950" lvl="2" indent="-342900"/>
            <a:r>
              <a:rPr lang="zh-CN" altLang="en-US" sz="2800" dirty="0">
                <a:ea typeface="宋体" panose="02010600030101010101" pitchFamily="2" charset="-122"/>
              </a:rPr>
              <a:t>为了使分配时不需要扫描整个可利用空间链表，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链表</a:t>
            </a:r>
            <a:r>
              <a:rPr lang="zh-CN" altLang="en-US" sz="2800" dirty="0">
                <a:ea typeface="宋体" panose="02010600030101010101" pitchFamily="2" charset="-122"/>
              </a:rPr>
              <a:t>组织</a:t>
            </a:r>
            <a:r>
              <a:rPr lang="en-US" altLang="en-US" sz="2800" dirty="0"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ea typeface="宋体" panose="02010600030101010101" pitchFamily="2" charset="-122"/>
              </a:rPr>
              <a:t>包括</a:t>
            </a:r>
            <a:r>
              <a:rPr lang="en-US" altLang="en-US" sz="2800" dirty="0" err="1">
                <a:ea typeface="宋体" panose="02010600030101010101" pitchFamily="2" charset="-122"/>
              </a:rPr>
              <a:t>块回收时</a:t>
            </a:r>
            <a:r>
              <a:rPr lang="en-US" altLang="en-US" sz="2800" dirty="0">
                <a:ea typeface="宋体" panose="02010600030101010101" pitchFamily="2" charset="-122"/>
              </a:rPr>
              <a:t>)</a:t>
            </a:r>
            <a:r>
              <a:rPr lang="en-US" altLang="en-US" sz="2800" dirty="0" err="1">
                <a:ea typeface="宋体" panose="02010600030101010101" pitchFamily="2" charset="-122"/>
              </a:rPr>
              <a:t>成按</a:t>
            </a:r>
            <a:r>
              <a:rPr lang="en-US" altLang="en-US" sz="2800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从小到大排序</a:t>
            </a:r>
            <a:r>
              <a:rPr lang="en-US" altLang="en-US" sz="2800" dirty="0">
                <a:ea typeface="宋体" panose="02010600030101010101" pitchFamily="2" charset="-122"/>
              </a:rPr>
              <a:t>(</a:t>
            </a:r>
            <a:r>
              <a:rPr lang="en-US" altLang="en-US" sz="2800" dirty="0" err="1">
                <a:ea typeface="宋体" panose="02010600030101010101" pitchFamily="2" charset="-122"/>
              </a:rPr>
              <a:t>升序</a:t>
            </a:r>
            <a:r>
              <a:rPr lang="en-US" altLang="en-US" sz="2800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特点：</a:t>
            </a:r>
            <a:r>
              <a:rPr lang="en-US" altLang="en-US" dirty="0" err="1">
                <a:ea typeface="宋体" panose="02010600030101010101" pitchFamily="2" charset="-122"/>
              </a:rPr>
              <a:t>无论分配与回收，都需要查找</a:t>
            </a:r>
            <a:r>
              <a:rPr lang="zh-CN" altLang="en-US" dirty="0">
                <a:ea typeface="宋体" panose="02010600030101010101" pitchFamily="2" charset="-122"/>
              </a:rPr>
              <a:t>空闲链</a:t>
            </a:r>
            <a:r>
              <a:rPr lang="en-US" altLang="en-US" dirty="0" err="1">
                <a:ea typeface="宋体" panose="02010600030101010101" pitchFamily="2" charset="-122"/>
              </a:rPr>
              <a:t>表，最费时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r>
              <a:rPr lang="en-US" altLang="en-US" dirty="0" err="1">
                <a:ea typeface="宋体" panose="02010600030101010101" pitchFamily="2" charset="-122"/>
              </a:rPr>
              <a:t>容易产生无法分配的内存碎片；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适用于请求分配的内存块大小范围较广的系统</a:t>
            </a:r>
            <a:endParaRPr lang="en-US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25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分配</a:t>
            </a:r>
            <a:r>
              <a:rPr lang="en-US" altLang="zh-CN">
                <a:ea typeface="宋体" panose="02010600030101010101" pitchFamily="2" charset="-122"/>
              </a:rPr>
              <a:t>7kB</a:t>
            </a:r>
            <a:r>
              <a:rPr lang="zh-CN" altLang="en-US">
                <a:ea typeface="宋体" panose="02010600030101010101" pitchFamily="2" charset="-122"/>
              </a:rPr>
              <a:t>内存前后的可用空间表</a:t>
            </a:r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78000" y="4028696"/>
            <a:ext cx="7392691" cy="1871218"/>
            <a:chOff x="1403647" y="4623519"/>
            <a:chExt cx="7392691" cy="2116859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2916238" y="5084615"/>
              <a:ext cx="5880100" cy="1655763"/>
              <a:chOff x="0" y="0"/>
              <a:chExt cx="3704" cy="1043"/>
            </a:xfrm>
          </p:grpSpPr>
          <p:grpSp>
            <p:nvGrpSpPr>
              <p:cNvPr id="12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998" cy="499"/>
                <a:chOff x="0" y="0"/>
                <a:chExt cx="998" cy="499"/>
              </a:xfrm>
            </p:grpSpPr>
            <p:sp>
              <p:nvSpPr>
                <p:cNvPr id="27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998" cy="2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28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98" cy="227"/>
                  <a:chOff x="0" y="0"/>
                  <a:chExt cx="998" cy="227"/>
                </a:xfrm>
              </p:grpSpPr>
              <p:sp>
                <p:nvSpPr>
                  <p:cNvPr id="2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0  1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000</a:t>
                    </a:r>
                  </a:p>
                </p:txBody>
              </p:sp>
              <p:sp>
                <p:nvSpPr>
                  <p:cNvPr id="3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3" name="Group 47"/>
              <p:cNvGrpSpPr>
                <a:grpSpLocks/>
              </p:cNvGrpSpPr>
              <p:nvPr/>
            </p:nvGrpSpPr>
            <p:grpSpPr bwMode="auto">
              <a:xfrm>
                <a:off x="1299" y="0"/>
                <a:ext cx="1044" cy="816"/>
                <a:chOff x="0" y="0"/>
                <a:chExt cx="1044" cy="816"/>
              </a:xfrm>
            </p:grpSpPr>
            <p:sp>
              <p:nvSpPr>
                <p:cNvPr id="22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44" cy="59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23" name="Group 4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4" cy="227"/>
                  <a:chOff x="0" y="0"/>
                  <a:chExt cx="998" cy="227"/>
                </a:xfrm>
              </p:grpSpPr>
              <p:sp>
                <p:nvSpPr>
                  <p:cNvPr id="24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0  15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000</a:t>
                    </a:r>
                  </a:p>
                </p:txBody>
              </p:sp>
              <p:sp>
                <p:nvSpPr>
                  <p:cNvPr id="25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6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4" name="Group 53"/>
              <p:cNvGrpSpPr>
                <a:grpSpLocks/>
              </p:cNvGrpSpPr>
              <p:nvPr/>
            </p:nvGrpSpPr>
            <p:grpSpPr bwMode="auto">
              <a:xfrm>
                <a:off x="2615" y="0"/>
                <a:ext cx="1089" cy="1043"/>
                <a:chOff x="0" y="0"/>
                <a:chExt cx="1089" cy="1043"/>
              </a:xfrm>
            </p:grpSpPr>
            <p:sp>
              <p:nvSpPr>
                <p:cNvPr id="17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89" cy="8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18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89" cy="227"/>
                  <a:chOff x="0" y="0"/>
                  <a:chExt cx="998" cy="227"/>
                </a:xfrm>
              </p:grpSpPr>
              <p:sp>
                <p:nvSpPr>
                  <p:cNvPr id="19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0  41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000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20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1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" name="Line 59"/>
              <p:cNvSpPr>
                <a:spLocks noChangeShapeType="1"/>
              </p:cNvSpPr>
              <p:nvPr/>
            </p:nvSpPr>
            <p:spPr bwMode="auto">
              <a:xfrm>
                <a:off x="891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Line 60"/>
              <p:cNvSpPr>
                <a:spLocks noChangeShapeType="1"/>
              </p:cNvSpPr>
              <p:nvPr/>
            </p:nvSpPr>
            <p:spPr bwMode="auto">
              <a:xfrm>
                <a:off x="2207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" name="Rectangle 62"/>
            <p:cNvSpPr>
              <a:spLocks noChangeArrowheads="1"/>
            </p:cNvSpPr>
            <p:nvPr/>
          </p:nvSpPr>
          <p:spPr bwMode="auto">
            <a:xfrm>
              <a:off x="1403647" y="5101780"/>
              <a:ext cx="360363" cy="360363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 err="1">
                  <a:latin typeface="Times New Roman" pitchFamily="18" charset="0"/>
                </a:rPr>
                <a:t>av</a:t>
              </a: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1908522" y="5084861"/>
              <a:ext cx="503238" cy="36036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8" name="Line 64"/>
            <p:cNvSpPr>
              <a:spLocks noChangeShapeType="1"/>
            </p:cNvSpPr>
            <p:nvPr/>
          </p:nvSpPr>
          <p:spPr bwMode="auto">
            <a:xfrm>
              <a:off x="2484438" y="5264796"/>
              <a:ext cx="431525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771800" y="4623519"/>
              <a:ext cx="1031051" cy="522269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31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54062" y="4623519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59 000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6016" y="4640115"/>
              <a:ext cx="1031051" cy="52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971600" y="6138498"/>
            <a:ext cx="1683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BestFit</a:t>
            </a:r>
            <a:r>
              <a:rPr lang="zh-CN" altLang="en-US" sz="2400" b="1" dirty="0"/>
              <a:t>策略</a:t>
            </a:r>
            <a:endParaRPr lang="en-US" sz="2400" b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879511" y="1484784"/>
            <a:ext cx="7392691" cy="1871218"/>
            <a:chOff x="1403647" y="4623519"/>
            <a:chExt cx="7392691" cy="2116859"/>
          </a:xfrm>
        </p:grpSpPr>
        <p:grpSp>
          <p:nvGrpSpPr>
            <p:cNvPr id="34" name="Group 40"/>
            <p:cNvGrpSpPr>
              <a:grpSpLocks/>
            </p:cNvGrpSpPr>
            <p:nvPr/>
          </p:nvGrpSpPr>
          <p:grpSpPr bwMode="auto">
            <a:xfrm>
              <a:off x="2916238" y="5084615"/>
              <a:ext cx="5880100" cy="1655763"/>
              <a:chOff x="0" y="0"/>
              <a:chExt cx="3704" cy="1043"/>
            </a:xfrm>
          </p:grpSpPr>
          <p:grpSp>
            <p:nvGrpSpPr>
              <p:cNvPr id="41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998" cy="499"/>
                <a:chOff x="0" y="0"/>
                <a:chExt cx="998" cy="499"/>
              </a:xfrm>
            </p:grpSpPr>
            <p:sp>
              <p:nvSpPr>
                <p:cNvPr id="56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998" cy="2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57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98" cy="227"/>
                  <a:chOff x="0" y="0"/>
                  <a:chExt cx="998" cy="227"/>
                </a:xfrm>
              </p:grpSpPr>
              <p:sp>
                <p:nvSpPr>
                  <p:cNvPr id="5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0  8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000</a:t>
                    </a:r>
                  </a:p>
                </p:txBody>
              </p:sp>
              <p:sp>
                <p:nvSpPr>
                  <p:cNvPr id="5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6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47"/>
              <p:cNvGrpSpPr>
                <a:grpSpLocks/>
              </p:cNvGrpSpPr>
              <p:nvPr/>
            </p:nvGrpSpPr>
            <p:grpSpPr bwMode="auto">
              <a:xfrm>
                <a:off x="1299" y="0"/>
                <a:ext cx="1044" cy="816"/>
                <a:chOff x="0" y="0"/>
                <a:chExt cx="1044" cy="816"/>
              </a:xfrm>
            </p:grpSpPr>
            <p:sp>
              <p:nvSpPr>
                <p:cNvPr id="51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44" cy="59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52" name="Group 4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4" cy="227"/>
                  <a:chOff x="0" y="0"/>
                  <a:chExt cx="998" cy="227"/>
                </a:xfrm>
              </p:grpSpPr>
              <p:sp>
                <p:nvSpPr>
                  <p:cNvPr id="53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0 15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000</a:t>
                    </a:r>
                  </a:p>
                </p:txBody>
              </p:sp>
              <p:sp>
                <p:nvSpPr>
                  <p:cNvPr id="5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5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3" name="Group 53"/>
              <p:cNvGrpSpPr>
                <a:grpSpLocks/>
              </p:cNvGrpSpPr>
              <p:nvPr/>
            </p:nvGrpSpPr>
            <p:grpSpPr bwMode="auto">
              <a:xfrm>
                <a:off x="2615" y="0"/>
                <a:ext cx="1089" cy="1043"/>
                <a:chOff x="0" y="0"/>
                <a:chExt cx="1089" cy="1043"/>
              </a:xfrm>
            </p:grpSpPr>
            <p:sp>
              <p:nvSpPr>
                <p:cNvPr id="46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89" cy="81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47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89" cy="227"/>
                  <a:chOff x="0" y="0"/>
                  <a:chExt cx="998" cy="227"/>
                </a:xfrm>
              </p:grpSpPr>
              <p:sp>
                <p:nvSpPr>
                  <p:cNvPr id="48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0  41000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9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50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4" name="Line 59"/>
              <p:cNvSpPr>
                <a:spLocks noChangeShapeType="1"/>
              </p:cNvSpPr>
              <p:nvPr/>
            </p:nvSpPr>
            <p:spPr bwMode="auto">
              <a:xfrm>
                <a:off x="891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" name="Line 60"/>
              <p:cNvSpPr>
                <a:spLocks noChangeShapeType="1"/>
              </p:cNvSpPr>
              <p:nvPr/>
            </p:nvSpPr>
            <p:spPr bwMode="auto">
              <a:xfrm>
                <a:off x="2207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1403647" y="5101780"/>
              <a:ext cx="360363" cy="360363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 err="1">
                  <a:latin typeface="Times New Roman" pitchFamily="18" charset="0"/>
                </a:rPr>
                <a:t>av</a:t>
              </a: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1908522" y="5084861"/>
              <a:ext cx="503238" cy="36036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37" name="Line 64"/>
            <p:cNvSpPr>
              <a:spLocks noChangeShapeType="1"/>
            </p:cNvSpPr>
            <p:nvPr/>
          </p:nvSpPr>
          <p:spPr bwMode="auto">
            <a:xfrm>
              <a:off x="2484438" y="5264796"/>
              <a:ext cx="431525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71800" y="4623519"/>
              <a:ext cx="1031051" cy="522269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31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4062" y="4623519"/>
              <a:ext cx="10310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59 000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16016" y="4640115"/>
              <a:ext cx="1031051" cy="52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</p:grpSp>
      <p:sp>
        <p:nvSpPr>
          <p:cNvPr id="61" name="TextBox 89"/>
          <p:cNvSpPr txBox="1"/>
          <p:nvPr/>
        </p:nvSpPr>
        <p:spPr>
          <a:xfrm>
            <a:off x="251520" y="13179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分配前</a:t>
            </a:r>
            <a:endParaRPr lang="en-US" sz="2400" b="1" dirty="0"/>
          </a:p>
        </p:txBody>
      </p:sp>
      <p:sp>
        <p:nvSpPr>
          <p:cNvPr id="62" name="TextBox 90"/>
          <p:cNvSpPr txBox="1"/>
          <p:nvPr/>
        </p:nvSpPr>
        <p:spPr>
          <a:xfrm>
            <a:off x="295652" y="361630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分配后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8758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最差拟合法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(Worst fit)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分配</a:t>
            </a:r>
            <a:r>
              <a:rPr lang="en-US" altLang="en-US" dirty="0" err="1">
                <a:ea typeface="宋体" panose="02010600030101010101" pitchFamily="2" charset="-122"/>
              </a:rPr>
              <a:t>时：扫描</a:t>
            </a:r>
            <a:r>
              <a:rPr lang="en-US" altLang="en-US" b="1" dirty="0" err="1">
                <a:solidFill>
                  <a:srgbClr val="7030A0"/>
                </a:solidFill>
                <a:ea typeface="宋体" panose="02010600030101010101" pitchFamily="2" charset="-122"/>
              </a:rPr>
              <a:t>整个</a:t>
            </a:r>
            <a:r>
              <a:rPr lang="en-US" altLang="en-US" dirty="0" err="1">
                <a:ea typeface="宋体" panose="02010600030101010101" pitchFamily="2" charset="-122"/>
              </a:rPr>
              <a:t>可利用空间链表，找到一个大小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最大的</a:t>
            </a:r>
            <a:r>
              <a:rPr lang="en-US" altLang="en-US" dirty="0" err="1">
                <a:ea typeface="宋体" panose="02010600030101010101" pitchFamily="2" charset="-122"/>
              </a:rPr>
              <a:t>空闲块，将其中的一部分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所需要大小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分配给用户，剩下部分仍然是一个空闲块结点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dirty="0">
                <a:ea typeface="宋体" panose="02010600030101010101" pitchFamily="2" charset="-122"/>
              </a:rPr>
              <a:t>时：只要将释放的空闲块插入到链表的</a:t>
            </a:r>
            <a:r>
              <a:rPr lang="zh-CN" altLang="en-US" b="1" dirty="0">
                <a:solidFill>
                  <a:srgbClr val="7030A0"/>
                </a:solidFill>
                <a:ea typeface="宋体" panose="02010600030101010101" pitchFamily="2" charset="-122"/>
              </a:rPr>
              <a:t>合适</a:t>
            </a:r>
            <a:r>
              <a:rPr lang="zh-CN" altLang="en-US" dirty="0">
                <a:ea typeface="宋体" panose="02010600030101010101" pitchFamily="2" charset="-122"/>
              </a:rPr>
              <a:t>位置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为了使分配时不需要扫描整个可利用空间链表，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链表</a:t>
            </a:r>
            <a:r>
              <a:rPr lang="zh-CN" altLang="en-US" dirty="0">
                <a:ea typeface="宋体" panose="02010600030101010101" pitchFamily="2" charset="-122"/>
              </a:rPr>
              <a:t>组织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包括</a:t>
            </a:r>
            <a:r>
              <a:rPr lang="en-US" altLang="en-US" dirty="0" err="1">
                <a:ea typeface="宋体" panose="02010600030101010101" pitchFamily="2" charset="-122"/>
              </a:rPr>
              <a:t>块回收时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成按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从大到小排序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降序</a:t>
            </a:r>
            <a:r>
              <a:rPr lang="en-US" altLang="en-US" dirty="0">
                <a:ea typeface="宋体" panose="02010600030101010101" pitchFamily="2" charset="-122"/>
              </a:rPr>
              <a:t>) </a:t>
            </a: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特点：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分配无需查找</a:t>
            </a:r>
            <a:r>
              <a:rPr lang="en-US" altLang="en-US" dirty="0" err="1">
                <a:ea typeface="宋体" panose="02010600030101010101" pitchFamily="2" charset="-122"/>
              </a:rPr>
              <a:t>，回收需要查找适当的位置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r>
              <a:rPr lang="en-US" altLang="en-US" dirty="0" err="1">
                <a:ea typeface="宋体" panose="02010600030101010101" pitchFamily="2" charset="-122"/>
              </a:rPr>
              <a:t>容易产生无法分配的内存碎片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适用于请求分配的内存块的大小范围较窄的系统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76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宋体" panose="02010600030101010101" pitchFamily="2" charset="-122"/>
              </a:rPr>
              <a:t>分配</a:t>
            </a:r>
            <a:r>
              <a:rPr lang="en-US" altLang="zh-CN">
                <a:latin typeface="+mn-lt"/>
                <a:ea typeface="宋体" panose="02010600030101010101" pitchFamily="2" charset="-122"/>
              </a:rPr>
              <a:t>7kB</a:t>
            </a:r>
            <a:r>
              <a:rPr lang="zh-CN" altLang="en-US">
                <a:latin typeface="+mn-lt"/>
                <a:ea typeface="宋体" panose="02010600030101010101" pitchFamily="2" charset="-122"/>
              </a:rPr>
              <a:t>内存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前后的可用空间表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899592" y="3862937"/>
            <a:ext cx="7392691" cy="1298678"/>
            <a:chOff x="1403647" y="4623519"/>
            <a:chExt cx="7392691" cy="1469159"/>
          </a:xfrm>
        </p:grpSpPr>
        <p:grpSp>
          <p:nvGrpSpPr>
            <p:cNvPr id="7" name="Group 40"/>
            <p:cNvGrpSpPr>
              <a:grpSpLocks/>
            </p:cNvGrpSpPr>
            <p:nvPr/>
          </p:nvGrpSpPr>
          <p:grpSpPr bwMode="auto">
            <a:xfrm>
              <a:off x="2916238" y="5084615"/>
              <a:ext cx="5880100" cy="1008063"/>
              <a:chOff x="0" y="0"/>
              <a:chExt cx="3704" cy="635"/>
            </a:xfrm>
          </p:grpSpPr>
          <p:grpSp>
            <p:nvGrpSpPr>
              <p:cNvPr id="14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998" cy="635"/>
                <a:chOff x="0" y="0"/>
                <a:chExt cx="998" cy="635"/>
              </a:xfrm>
            </p:grpSpPr>
            <p:sp>
              <p:nvSpPr>
                <p:cNvPr id="29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998" cy="409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30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98" cy="227"/>
                  <a:chOff x="0" y="0"/>
                  <a:chExt cx="998" cy="227"/>
                </a:xfrm>
              </p:grpSpPr>
              <p:sp>
                <p:nvSpPr>
                  <p:cNvPr id="31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0  34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000</a:t>
                    </a:r>
                  </a:p>
                </p:txBody>
              </p:sp>
              <p:sp>
                <p:nvSpPr>
                  <p:cNvPr id="3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3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" name="Group 47"/>
              <p:cNvGrpSpPr>
                <a:grpSpLocks/>
              </p:cNvGrpSpPr>
              <p:nvPr/>
            </p:nvGrpSpPr>
            <p:grpSpPr bwMode="auto">
              <a:xfrm>
                <a:off x="1299" y="0"/>
                <a:ext cx="1044" cy="499"/>
                <a:chOff x="0" y="0"/>
                <a:chExt cx="1044" cy="499"/>
              </a:xfrm>
            </p:grpSpPr>
            <p:sp>
              <p:nvSpPr>
                <p:cNvPr id="24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44" cy="273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25" name="Group 4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4" cy="227"/>
                  <a:chOff x="0" y="0"/>
                  <a:chExt cx="998" cy="227"/>
                </a:xfrm>
              </p:grpSpPr>
              <p:sp>
                <p:nvSpPr>
                  <p:cNvPr id="26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0  15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000</a:t>
                    </a:r>
                  </a:p>
                </p:txBody>
              </p:sp>
              <p:sp>
                <p:nvSpPr>
                  <p:cNvPr id="2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6" name="Group 53"/>
              <p:cNvGrpSpPr>
                <a:grpSpLocks/>
              </p:cNvGrpSpPr>
              <p:nvPr/>
            </p:nvGrpSpPr>
            <p:grpSpPr bwMode="auto">
              <a:xfrm>
                <a:off x="2615" y="0"/>
                <a:ext cx="1089" cy="308"/>
                <a:chOff x="0" y="0"/>
                <a:chExt cx="1089" cy="308"/>
              </a:xfrm>
            </p:grpSpPr>
            <p:sp>
              <p:nvSpPr>
                <p:cNvPr id="19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89" cy="8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20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89" cy="227"/>
                  <a:chOff x="0" y="0"/>
                  <a:chExt cx="998" cy="227"/>
                </a:xfrm>
              </p:grpSpPr>
              <p:sp>
                <p:nvSpPr>
                  <p:cNvPr id="21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0  8000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22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23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679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" name="Line 59"/>
              <p:cNvSpPr>
                <a:spLocks noChangeShapeType="1"/>
              </p:cNvSpPr>
              <p:nvPr/>
            </p:nvSpPr>
            <p:spPr bwMode="auto">
              <a:xfrm>
                <a:off x="891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60"/>
              <p:cNvSpPr>
                <a:spLocks noChangeShapeType="1"/>
              </p:cNvSpPr>
              <p:nvPr/>
            </p:nvSpPr>
            <p:spPr bwMode="auto">
              <a:xfrm>
                <a:off x="2207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8" name="Rectangle 62"/>
            <p:cNvSpPr>
              <a:spLocks noChangeArrowheads="1"/>
            </p:cNvSpPr>
            <p:nvPr/>
          </p:nvSpPr>
          <p:spPr bwMode="auto">
            <a:xfrm>
              <a:off x="1403647" y="5101780"/>
              <a:ext cx="360363" cy="360363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 err="1">
                  <a:latin typeface="Times New Roman" pitchFamily="18" charset="0"/>
                </a:rPr>
                <a:t>av</a:t>
              </a: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9" name="Rectangle 63"/>
            <p:cNvSpPr>
              <a:spLocks noChangeArrowheads="1"/>
            </p:cNvSpPr>
            <p:nvPr/>
          </p:nvSpPr>
          <p:spPr bwMode="auto">
            <a:xfrm>
              <a:off x="1908522" y="5084861"/>
              <a:ext cx="503238" cy="36036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10" name="Line 64"/>
            <p:cNvSpPr>
              <a:spLocks noChangeShapeType="1"/>
            </p:cNvSpPr>
            <p:nvPr/>
          </p:nvSpPr>
          <p:spPr bwMode="auto">
            <a:xfrm>
              <a:off x="2484438" y="5264796"/>
              <a:ext cx="431525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71800" y="4623519"/>
              <a:ext cx="1031051" cy="522269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59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54062" y="4623519"/>
              <a:ext cx="1031051" cy="52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31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16016" y="4640115"/>
              <a:ext cx="1031051" cy="52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71600" y="1745086"/>
            <a:ext cx="7392691" cy="1688791"/>
            <a:chOff x="1403647" y="4623519"/>
            <a:chExt cx="7392691" cy="1910484"/>
          </a:xfrm>
        </p:grpSpPr>
        <p:grpSp>
          <p:nvGrpSpPr>
            <p:cNvPr id="63" name="Group 40"/>
            <p:cNvGrpSpPr>
              <a:grpSpLocks/>
            </p:cNvGrpSpPr>
            <p:nvPr/>
          </p:nvGrpSpPr>
          <p:grpSpPr bwMode="auto">
            <a:xfrm>
              <a:off x="2916238" y="5084615"/>
              <a:ext cx="5880100" cy="1449388"/>
              <a:chOff x="0" y="0"/>
              <a:chExt cx="3704" cy="913"/>
            </a:xfrm>
          </p:grpSpPr>
          <p:grpSp>
            <p:nvGrpSpPr>
              <p:cNvPr id="70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998" cy="913"/>
                <a:chOff x="0" y="0"/>
                <a:chExt cx="998" cy="913"/>
              </a:xfrm>
            </p:grpSpPr>
            <p:sp>
              <p:nvSpPr>
                <p:cNvPr id="8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998" cy="68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8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98" cy="227"/>
                  <a:chOff x="0" y="0"/>
                  <a:chExt cx="998" cy="227"/>
                </a:xfrm>
              </p:grpSpPr>
              <p:sp>
                <p:nvSpPr>
                  <p:cNvPr id="8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0  41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000</a:t>
                    </a:r>
                  </a:p>
                </p:txBody>
              </p:sp>
              <p:sp>
                <p:nvSpPr>
                  <p:cNvPr id="8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1" name="Group 47"/>
              <p:cNvGrpSpPr>
                <a:grpSpLocks/>
              </p:cNvGrpSpPr>
              <p:nvPr/>
            </p:nvGrpSpPr>
            <p:grpSpPr bwMode="auto">
              <a:xfrm>
                <a:off x="1299" y="0"/>
                <a:ext cx="1044" cy="516"/>
                <a:chOff x="0" y="0"/>
                <a:chExt cx="1044" cy="516"/>
              </a:xfrm>
            </p:grpSpPr>
            <p:sp>
              <p:nvSpPr>
                <p:cNvPr id="80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44" cy="29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81" name="Group 4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44" cy="227"/>
                  <a:chOff x="0" y="0"/>
                  <a:chExt cx="998" cy="227"/>
                </a:xfrm>
              </p:grpSpPr>
              <p:sp>
                <p:nvSpPr>
                  <p:cNvPr id="8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0 15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000</a:t>
                    </a:r>
                  </a:p>
                </p:txBody>
              </p:sp>
              <p:sp>
                <p:nvSpPr>
                  <p:cNvPr id="8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84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" name="Group 53"/>
              <p:cNvGrpSpPr>
                <a:grpSpLocks/>
              </p:cNvGrpSpPr>
              <p:nvPr/>
            </p:nvGrpSpPr>
            <p:grpSpPr bwMode="auto">
              <a:xfrm>
                <a:off x="2615" y="0"/>
                <a:ext cx="1089" cy="346"/>
                <a:chOff x="0" y="0"/>
                <a:chExt cx="1089" cy="346"/>
              </a:xfrm>
            </p:grpSpPr>
            <p:sp>
              <p:nvSpPr>
                <p:cNvPr id="75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1089" cy="12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089" cy="227"/>
                  <a:chOff x="0" y="0"/>
                  <a:chExt cx="998" cy="227"/>
                </a:xfrm>
              </p:grpSpPr>
              <p:sp>
                <p:nvSpPr>
                  <p:cNvPr id="77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 dirty="0">
                        <a:latin typeface="Times New Roman" pitchFamily="18" charset="0"/>
                      </a:rPr>
                      <a:t>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0  8000  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78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79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771" y="0"/>
                    <a:ext cx="0" cy="2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" name="Line 59"/>
              <p:cNvSpPr>
                <a:spLocks noChangeShapeType="1"/>
              </p:cNvSpPr>
              <p:nvPr/>
            </p:nvSpPr>
            <p:spPr bwMode="auto">
              <a:xfrm>
                <a:off x="891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4" name="Line 60"/>
              <p:cNvSpPr>
                <a:spLocks noChangeShapeType="1"/>
              </p:cNvSpPr>
              <p:nvPr/>
            </p:nvSpPr>
            <p:spPr bwMode="auto">
              <a:xfrm>
                <a:off x="2207" y="120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1403647" y="5101780"/>
              <a:ext cx="360363" cy="360363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 err="1">
                  <a:latin typeface="Times New Roman" pitchFamily="18" charset="0"/>
                </a:rPr>
                <a:t>av</a:t>
              </a:r>
              <a:endParaRPr lang="en-US" altLang="en-US" sz="2400" b="1" dirty="0">
                <a:latin typeface="Times New Roman" pitchFamily="18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1908522" y="5084861"/>
              <a:ext cx="503238" cy="360363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Times New Roman" pitchFamily="18" charset="0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2484438" y="5264796"/>
              <a:ext cx="431525" cy="1"/>
            </a:xfrm>
            <a:prstGeom prst="line">
              <a:avLst/>
            </a:prstGeom>
            <a:noFill/>
            <a:ln w="12700" cmpd="sng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771800" y="4623519"/>
              <a:ext cx="1031051" cy="522269"/>
            </a:xfrm>
            <a:prstGeom prst="rect">
              <a:avLst/>
            </a:prstGeom>
            <a:noFill/>
            <a:ln cmpd="sng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59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854062" y="4623519"/>
              <a:ext cx="1031051" cy="52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31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716016" y="4640115"/>
              <a:ext cx="1031051" cy="522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 </a:t>
              </a: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000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417602" y="13179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分配前</a:t>
            </a:r>
            <a:endParaRPr lang="en-US" sz="2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434859" y="3616304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分配后</a:t>
            </a:r>
            <a:endParaRPr lang="en-US" sz="24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971600" y="6093296"/>
            <a:ext cx="194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/>
              <a:t>WorseFit</a:t>
            </a:r>
            <a:r>
              <a:rPr lang="zh-CN" altLang="en-US" sz="2400" b="1" dirty="0"/>
              <a:t>策略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3678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579296" cy="864096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  <a:ea typeface="宋体" panose="02010600030101010101" pitchFamily="2" charset="-122"/>
              </a:rPr>
              <a:t>3. </a:t>
            </a:r>
            <a:r>
              <a:rPr lang="en-US" altLang="en-US" sz="3600" dirty="0" err="1">
                <a:latin typeface="+mn-lt"/>
                <a:ea typeface="宋体" panose="02010600030101010101" pitchFamily="2" charset="-122"/>
              </a:rPr>
              <a:t>边界标识法</a:t>
            </a:r>
            <a:r>
              <a:rPr lang="en-US" altLang="en-US" sz="3600" dirty="0">
                <a:latin typeface="+mn-lt"/>
                <a:ea typeface="宋体" panose="02010600030101010101" pitchFamily="2" charset="-122"/>
              </a:rPr>
              <a:t> (Boundary Tag Method)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err="1">
                <a:solidFill>
                  <a:srgbClr val="C00000"/>
                </a:solidFill>
                <a:ea typeface="宋体" panose="02010600030101010101" pitchFamily="2" charset="-122"/>
              </a:rPr>
              <a:t>操作系统中常用</a:t>
            </a:r>
            <a:r>
              <a:rPr lang="zh-CN" altLang="en-US" sz="3600" dirty="0">
                <a:solidFill>
                  <a:srgbClr val="C00000"/>
                </a:solidFill>
                <a:ea typeface="宋体" panose="02010600030101010101" pitchFamily="2" charset="-122"/>
              </a:rPr>
              <a:t>的动态存储管理方法</a:t>
            </a:r>
            <a:endParaRPr lang="en-US" altLang="en-US" sz="3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en-US" sz="3600" dirty="0" err="1">
                <a:ea typeface="宋体" panose="02010600030101010101" pitchFamily="2" charset="-122"/>
              </a:rPr>
              <a:t>将所有的空闲块链接成一个</a:t>
            </a:r>
            <a:r>
              <a:rPr lang="en-US" altLang="en-US" sz="3600" b="1" dirty="0" err="1">
                <a:solidFill>
                  <a:srgbClr val="0000FF"/>
                </a:solidFill>
                <a:ea typeface="宋体" panose="02010600030101010101" pitchFamily="2" charset="-122"/>
              </a:rPr>
              <a:t>双重循环链表</a:t>
            </a:r>
            <a:endParaRPr lang="en-US" altLang="en-US" sz="36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en-US" sz="3600" dirty="0" err="1">
                <a:ea typeface="宋体" panose="02010600030101010101" pitchFamily="2" charset="-122"/>
              </a:rPr>
              <a:t>每个内存区域的</a:t>
            </a:r>
            <a:r>
              <a:rPr lang="en-US" altLang="en-US" sz="3600" b="1" dirty="0" err="1">
                <a:solidFill>
                  <a:srgbClr val="0000FF"/>
                </a:solidFill>
                <a:ea typeface="宋体" panose="02010600030101010101" pitchFamily="2" charset="-122"/>
              </a:rPr>
              <a:t>头部</a:t>
            </a:r>
            <a:r>
              <a:rPr lang="en-US" altLang="en-US" sz="3600" dirty="0" err="1">
                <a:ea typeface="宋体" panose="02010600030101010101" pitchFamily="2" charset="-122"/>
              </a:rPr>
              <a:t>和</a:t>
            </a:r>
            <a:r>
              <a:rPr lang="en-US" altLang="en-US" sz="3600" b="1" dirty="0" err="1">
                <a:solidFill>
                  <a:srgbClr val="0000FF"/>
                </a:solidFill>
                <a:ea typeface="宋体" panose="02010600030101010101" pitchFamily="2" charset="-122"/>
              </a:rPr>
              <a:t>底部</a:t>
            </a:r>
            <a:r>
              <a:rPr lang="en-US" altLang="en-US" sz="3600" dirty="0" err="1">
                <a:ea typeface="宋体" panose="02010600030101010101" pitchFamily="2" charset="-122"/>
              </a:rPr>
              <a:t>两个边界上分别设置标识，以标识该区域为占用块或空闲块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 err="1">
                <a:ea typeface="宋体" panose="02010600030101010101" pitchFamily="2" charset="-122"/>
              </a:rPr>
              <a:t>在回收块时</a:t>
            </a:r>
            <a:r>
              <a:rPr lang="zh-CN" altLang="en-US" sz="3200" dirty="0">
                <a:ea typeface="宋体" panose="02010600030101010101" pitchFamily="2" charset="-122"/>
              </a:rPr>
              <a:t>，</a:t>
            </a:r>
            <a:r>
              <a:rPr lang="en-US" altLang="en-US" sz="3200" dirty="0" err="1">
                <a:ea typeface="宋体" panose="02010600030101010101" pitchFamily="2" charset="-122"/>
              </a:rPr>
              <a:t>易于判别在物理位置上与其相邻的内存区域是否为空闲块，以便于将</a:t>
            </a:r>
            <a:r>
              <a:rPr lang="en-US" altLang="en-US" sz="3200" b="1" dirty="0" err="1">
                <a:ea typeface="宋体" panose="02010600030101010101" pitchFamily="2" charset="-122"/>
              </a:rPr>
              <a:t>所有地址连续的空闲存储区</a:t>
            </a:r>
            <a:r>
              <a:rPr lang="en-US" altLang="en-US" sz="3200" b="1" dirty="0" err="1">
                <a:solidFill>
                  <a:srgbClr val="0000FF"/>
                </a:solidFill>
                <a:ea typeface="宋体" panose="02010600030101010101" pitchFamily="2" charset="-122"/>
              </a:rPr>
              <a:t>合并</a:t>
            </a:r>
            <a:r>
              <a:rPr lang="en-US" altLang="en-US" sz="3200" b="1" dirty="0" err="1">
                <a:ea typeface="宋体" panose="02010600030101010101" pitchFamily="2" charset="-122"/>
              </a:rPr>
              <a:t>成一个尽可能大的空闲块</a:t>
            </a:r>
            <a:endParaRPr lang="en-US" altLang="en-US" sz="3200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922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可利用空闲表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结点结构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1500" y="663846"/>
            <a:ext cx="4762401" cy="597666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 err="1"/>
              <a:t>typedef</a:t>
            </a:r>
            <a:r>
              <a:rPr lang="en-US" altLang="en-US" dirty="0"/>
              <a:t>  </a:t>
            </a:r>
            <a:r>
              <a:rPr lang="en-US" altLang="en-US" dirty="0" err="1"/>
              <a:t>struct</a:t>
            </a:r>
            <a:r>
              <a:rPr lang="en-US" altLang="en-US" dirty="0"/>
              <a:t> word </a:t>
            </a:r>
            <a:r>
              <a:rPr lang="en-US" altLang="en-US" b="1" dirty="0">
                <a:solidFill>
                  <a:srgbClr val="0000FF"/>
                </a:solidFill>
              </a:rPr>
              <a:t>{</a:t>
            </a:r>
            <a:r>
              <a:rPr lang="en-US" altLang="en-US" dirty="0"/>
              <a:t>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u</a:t>
            </a:r>
            <a:r>
              <a:rPr lang="en-US" altLang="en-US" dirty="0"/>
              <a:t>nion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    //</a:t>
            </a:r>
            <a:r>
              <a:rPr lang="zh-CN" altLang="en-US" dirty="0"/>
              <a:t>头部域，指向前驱结点</a:t>
            </a:r>
            <a:endParaRPr lang="en-US" alt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struct</a:t>
            </a:r>
            <a:r>
              <a:rPr lang="en-US" altLang="en-US" dirty="0"/>
              <a:t> word *</a:t>
            </a:r>
            <a:r>
              <a:rPr lang="en-US" altLang="en-US" dirty="0" err="1">
                <a:solidFill>
                  <a:srgbClr val="C00000"/>
                </a:solidFill>
              </a:rPr>
              <a:t>llink</a:t>
            </a:r>
            <a:r>
              <a:rPr lang="en-US" altLang="en-US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    //</a:t>
            </a:r>
            <a:r>
              <a:rPr lang="zh-CN" altLang="en-US" dirty="0"/>
              <a:t>尾部域</a:t>
            </a:r>
            <a:r>
              <a:rPr lang="zh-CN" altLang="en-US" b="1" dirty="0"/>
              <a:t>，</a:t>
            </a:r>
            <a:r>
              <a:rPr lang="zh-CN" altLang="en-US" dirty="0"/>
              <a:t>指向本结点的头部</a:t>
            </a:r>
            <a:endParaRPr lang="en-US" alt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struct</a:t>
            </a:r>
            <a:r>
              <a:rPr lang="en-US" altLang="en-US" dirty="0"/>
              <a:t> word *</a:t>
            </a:r>
            <a:r>
              <a:rPr lang="en-US" altLang="en-US" dirty="0">
                <a:solidFill>
                  <a:srgbClr val="C00000"/>
                </a:solidFill>
              </a:rPr>
              <a:t>uplink</a:t>
            </a:r>
            <a:r>
              <a:rPr lang="en-US" altLang="en-US" dirty="0"/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    };</a:t>
            </a:r>
          </a:p>
          <a:p>
            <a:pPr marL="0" indent="0">
              <a:lnSpc>
                <a:spcPct val="220000"/>
              </a:lnSpc>
              <a:spcBef>
                <a:spcPts val="0"/>
              </a:spcBef>
              <a:buNone/>
            </a:pPr>
            <a:r>
              <a:rPr lang="en-US" altLang="en-US" dirty="0" err="1"/>
              <a:t>int</a:t>
            </a:r>
            <a:r>
              <a:rPr lang="en-US" altLang="en-US" dirty="0"/>
              <a:t> tag; //0</a:t>
            </a:r>
            <a:r>
              <a:rPr lang="zh-CN" altLang="en-US" dirty="0"/>
              <a:t>：空闲；</a:t>
            </a:r>
            <a:r>
              <a:rPr lang="en-US" altLang="zh-CN" dirty="0"/>
              <a:t>1</a:t>
            </a:r>
            <a:r>
              <a:rPr lang="zh-CN" altLang="en-US" dirty="0"/>
              <a:t>：占用</a:t>
            </a:r>
            <a:endParaRPr lang="en-US" altLang="zh-CN" dirty="0"/>
          </a:p>
          <a:p>
            <a:pPr marL="0" indent="0">
              <a:lnSpc>
                <a:spcPct val="220000"/>
              </a:lnSpc>
              <a:spcBef>
                <a:spcPts val="0"/>
              </a:spcBef>
              <a:buNone/>
            </a:pPr>
            <a:r>
              <a:rPr lang="en-US" altLang="en-US" dirty="0"/>
              <a:t>//</a:t>
            </a:r>
            <a:r>
              <a:rPr lang="zh-CN" altLang="en-US" dirty="0"/>
              <a:t>头部域， </a:t>
            </a:r>
            <a:endParaRPr lang="en-US" altLang="zh-CN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int size;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//</a:t>
            </a:r>
            <a:r>
              <a:rPr lang="zh-CN" altLang="en-US" dirty="0"/>
              <a:t>头部域，指向后继结点</a:t>
            </a:r>
            <a:endParaRPr lang="en-US" alt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 err="1"/>
              <a:t>struct</a:t>
            </a:r>
            <a:r>
              <a:rPr lang="en-US" altLang="en-US" dirty="0"/>
              <a:t> word  *</a:t>
            </a:r>
            <a:r>
              <a:rPr lang="en-US" altLang="en-US" dirty="0" err="1"/>
              <a:t>rlink</a:t>
            </a:r>
            <a:r>
              <a:rPr lang="en-US" altLang="en-US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O</a:t>
            </a:r>
            <a:r>
              <a:rPr lang="en-US" altLang="en-US" dirty="0" err="1"/>
              <a:t>therType</a:t>
            </a:r>
            <a:r>
              <a:rPr lang="en-US" altLang="en-US" dirty="0"/>
              <a:t> other;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}</a:t>
            </a:r>
            <a:r>
              <a:rPr lang="en-US" altLang="en-US" dirty="0"/>
              <a:t> WORD, </a:t>
            </a:r>
            <a:r>
              <a:rPr lang="en-US" altLang="en-US" dirty="0">
                <a:solidFill>
                  <a:srgbClr val="0000CC"/>
                </a:solidFill>
              </a:rPr>
              <a:t>head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0000CC"/>
                </a:solidFill>
              </a:rPr>
              <a:t>foot</a:t>
            </a:r>
            <a:r>
              <a:rPr lang="en-US" altLang="en-US" dirty="0"/>
              <a:t>, *</a:t>
            </a:r>
            <a:r>
              <a:rPr lang="en-US" altLang="en-US" b="1" dirty="0">
                <a:solidFill>
                  <a:srgbClr val="00B050"/>
                </a:solidFill>
              </a:rPr>
              <a:t>Space</a:t>
            </a:r>
            <a:r>
              <a:rPr lang="en-US" altLang="en-US" dirty="0"/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//</a:t>
            </a:r>
            <a:r>
              <a:rPr lang="zh-CN" altLang="en-US" dirty="0"/>
              <a:t>指向</a:t>
            </a:r>
            <a:r>
              <a:rPr lang="en-US" altLang="zh-CN" dirty="0"/>
              <a:t>p</a:t>
            </a:r>
            <a:r>
              <a:rPr lang="zh-CN" altLang="en-US" dirty="0"/>
              <a:t>所指结点的底部</a:t>
            </a:r>
            <a:endParaRPr lang="en-US" alt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en-US" dirty="0"/>
              <a:t>#define </a:t>
            </a:r>
            <a:r>
              <a:rPr lang="en-US" altLang="en-US" dirty="0" err="1">
                <a:solidFill>
                  <a:srgbClr val="0000CC"/>
                </a:solidFill>
              </a:rPr>
              <a:t>FootLoc</a:t>
            </a:r>
            <a:r>
              <a:rPr lang="en-US" altLang="en-US" dirty="0">
                <a:solidFill>
                  <a:srgbClr val="0000CC"/>
                </a:solidFill>
              </a:rPr>
              <a:t>(p)</a:t>
            </a:r>
            <a:r>
              <a:rPr lang="en-US" altLang="en-US" dirty="0"/>
              <a:t> (</a:t>
            </a:r>
            <a:r>
              <a:rPr lang="en-US" altLang="en-US" dirty="0" err="1"/>
              <a:t>p+p</a:t>
            </a:r>
            <a:r>
              <a:rPr lang="en-US" altLang="en-US" dirty="0"/>
              <a:t>-&gt;size-1)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双重循环链表</a:t>
            </a:r>
            <a:endParaRPr lang="en-US" dirty="0"/>
          </a:p>
        </p:txBody>
      </p:sp>
      <p:grpSp>
        <p:nvGrpSpPr>
          <p:cNvPr id="552963" name="Group 3"/>
          <p:cNvGrpSpPr>
            <a:grpSpLocks/>
          </p:cNvGrpSpPr>
          <p:nvPr/>
        </p:nvGrpSpPr>
        <p:grpSpPr bwMode="auto">
          <a:xfrm>
            <a:off x="4936430" y="1340768"/>
            <a:ext cx="3956050" cy="2171700"/>
            <a:chOff x="0" y="0"/>
            <a:chExt cx="2492" cy="1368"/>
          </a:xfrm>
        </p:grpSpPr>
        <p:grpSp>
          <p:nvGrpSpPr>
            <p:cNvPr id="552965" name="Group 4"/>
            <p:cNvGrpSpPr>
              <a:grpSpLocks/>
            </p:cNvGrpSpPr>
            <p:nvPr/>
          </p:nvGrpSpPr>
          <p:grpSpPr bwMode="auto">
            <a:xfrm>
              <a:off x="520" y="8"/>
              <a:ext cx="1972" cy="1360"/>
              <a:chOff x="0" y="0"/>
              <a:chExt cx="1972" cy="1360"/>
            </a:xfrm>
          </p:grpSpPr>
          <p:grpSp>
            <p:nvGrpSpPr>
              <p:cNvPr id="552968" name="Group 5"/>
              <p:cNvGrpSpPr>
                <a:grpSpLocks/>
              </p:cNvGrpSpPr>
              <p:nvPr/>
            </p:nvGrpSpPr>
            <p:grpSpPr bwMode="auto">
              <a:xfrm>
                <a:off x="0" y="0"/>
                <a:ext cx="1972" cy="249"/>
                <a:chOff x="0" y="0"/>
                <a:chExt cx="1972" cy="249"/>
              </a:xfrm>
            </p:grpSpPr>
            <p:sp>
              <p:nvSpPr>
                <p:cNvPr id="552973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972" cy="249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dirty="0" err="1">
                      <a:latin typeface="Times New Roman" pitchFamily="18" charset="0"/>
                    </a:rPr>
                    <a:t>l</a:t>
                  </a:r>
                  <a:r>
                    <a:rPr lang="en-US" altLang="en-US" sz="2400" dirty="0" err="1">
                      <a:latin typeface="Times New Roman" pitchFamily="18" charset="0"/>
                    </a:rPr>
                    <a:t>link</a:t>
                  </a:r>
                  <a:r>
                    <a:rPr lang="en-US" altLang="en-US" sz="2400" dirty="0">
                      <a:latin typeface="Times New Roman" pitchFamily="18" charset="0"/>
                    </a:rPr>
                    <a:t>    tag   size   </a:t>
                  </a:r>
                  <a:r>
                    <a:rPr lang="en-US" altLang="en-US" sz="2400" dirty="0" err="1">
                      <a:latin typeface="Times New Roman" pitchFamily="18" charset="0"/>
                    </a:rPr>
                    <a:t>rlink</a:t>
                  </a:r>
                  <a:endParaRPr lang="en-US" altLang="en-US" sz="2400" dirty="0">
                    <a:latin typeface="Times New Roman" pitchFamily="18" charset="0"/>
                  </a:endParaRPr>
                </a:p>
              </p:txBody>
            </p:sp>
            <p:sp>
              <p:nvSpPr>
                <p:cNvPr id="552974" name="Line 7"/>
                <p:cNvSpPr>
                  <a:spLocks noChangeShapeType="1"/>
                </p:cNvSpPr>
                <p:nvPr/>
              </p:nvSpPr>
              <p:spPr bwMode="auto">
                <a:xfrm>
                  <a:off x="528" y="0"/>
                  <a:ext cx="0" cy="24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2975" name="Line 8"/>
                <p:cNvSpPr>
                  <a:spLocks noChangeShapeType="1"/>
                </p:cNvSpPr>
                <p:nvPr/>
              </p:nvSpPr>
              <p:spPr bwMode="auto">
                <a:xfrm>
                  <a:off x="977" y="0"/>
                  <a:ext cx="0" cy="24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52976" name="Line 9"/>
                <p:cNvSpPr>
                  <a:spLocks noChangeShapeType="1"/>
                </p:cNvSpPr>
                <p:nvPr/>
              </p:nvSpPr>
              <p:spPr bwMode="auto">
                <a:xfrm>
                  <a:off x="1392" y="0"/>
                  <a:ext cx="0" cy="24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52969" name="Group 10"/>
              <p:cNvGrpSpPr>
                <a:grpSpLocks/>
              </p:cNvGrpSpPr>
              <p:nvPr/>
            </p:nvGrpSpPr>
            <p:grpSpPr bwMode="auto">
              <a:xfrm>
                <a:off x="0" y="1095"/>
                <a:ext cx="944" cy="265"/>
                <a:chOff x="0" y="-16"/>
                <a:chExt cx="944" cy="265"/>
              </a:xfrm>
            </p:grpSpPr>
            <p:sp>
              <p:nvSpPr>
                <p:cNvPr id="552971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-16"/>
                  <a:ext cx="944" cy="26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dirty="0">
                      <a:latin typeface="Times New Roman" pitchFamily="18" charset="0"/>
                    </a:rPr>
                    <a:t>uplink  tag</a:t>
                  </a:r>
                </a:p>
              </p:txBody>
            </p:sp>
            <p:sp>
              <p:nvSpPr>
                <p:cNvPr id="552972" name="Line 12"/>
                <p:cNvSpPr>
                  <a:spLocks noChangeShapeType="1"/>
                </p:cNvSpPr>
                <p:nvPr/>
              </p:nvSpPr>
              <p:spPr bwMode="auto">
                <a:xfrm>
                  <a:off x="551" y="0"/>
                  <a:ext cx="0" cy="24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552970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972" cy="13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    </a:t>
                </a:r>
                <a:r>
                  <a:rPr lang="en-US" altLang="en-US" sz="2400">
                    <a:latin typeface="Times New Roman" pitchFamily="18" charset="0"/>
                  </a:rPr>
                  <a:t>space</a:t>
                </a:r>
              </a:p>
            </p:txBody>
          </p:sp>
        </p:grpSp>
        <p:sp>
          <p:nvSpPr>
            <p:cNvPr id="552966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5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head</a:t>
              </a:r>
            </a:p>
          </p:txBody>
        </p:sp>
        <p:sp>
          <p:nvSpPr>
            <p:cNvPr id="552967" name="Rectangle 15"/>
            <p:cNvSpPr>
              <a:spLocks noChangeArrowheads="1"/>
            </p:cNvSpPr>
            <p:nvPr/>
          </p:nvSpPr>
          <p:spPr bwMode="auto">
            <a:xfrm>
              <a:off x="40" y="1103"/>
              <a:ext cx="45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foot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64644" y="3791887"/>
            <a:ext cx="4279356" cy="3046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Space FootLoc(Space p) {</a:t>
            </a:r>
          </a:p>
          <a:p>
            <a:r>
              <a:rPr lang="en-US" sz="2400"/>
              <a:t>    char *q; Space f;</a:t>
            </a:r>
          </a:p>
          <a:p>
            <a:r>
              <a:rPr lang="en-US" sz="2400"/>
              <a:t>    q=(char *)p;</a:t>
            </a:r>
          </a:p>
          <a:p>
            <a:r>
              <a:rPr lang="en-US" sz="2400"/>
              <a:t>    f=(Space)(q</a:t>
            </a:r>
          </a:p>
          <a:p>
            <a:r>
              <a:rPr lang="en-US" sz="2400"/>
              <a:t>	+sizeof(char)*p-&gt;size</a:t>
            </a:r>
          </a:p>
          <a:p>
            <a:r>
              <a:rPr lang="en-US" sz="2400"/>
              <a:t>	-sizeof(foot));</a:t>
            </a:r>
          </a:p>
          <a:p>
            <a:r>
              <a:rPr lang="en-US" sz="2400"/>
              <a:t>    return f;</a:t>
            </a:r>
          </a:p>
          <a:p>
            <a:r>
              <a:rPr lang="en-US" sz="24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8067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基本概念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可利用空间表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边界标识法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伙伴系统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无用单元收集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67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分配算法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：两个约定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764704"/>
            <a:ext cx="8568952" cy="5976664"/>
          </a:xfrm>
        </p:spPr>
        <p:txBody>
          <a:bodyPr>
            <a:normAutofit fontScale="92500"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分配约定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选定适当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常量e</a:t>
            </a:r>
            <a:r>
              <a:rPr lang="en-US" altLang="en-US" dirty="0" err="1">
                <a:ea typeface="宋体" panose="02010600030101010101" pitchFamily="2" charset="-122"/>
              </a:rPr>
              <a:t>，设待分配空闲块、请求分配空间的大小分别为m</a:t>
            </a:r>
            <a:r>
              <a:rPr lang="en-US" altLang="en-US" dirty="0">
                <a:ea typeface="宋体" panose="02010600030101010101" pitchFamily="2" charset="-122"/>
              </a:rPr>
              <a:t> 、 n </a:t>
            </a:r>
          </a:p>
          <a:p>
            <a:pPr lvl="1"/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当m-n≤e时：将整个空闲块分配给用户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当m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-n&gt;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e时：则只分配请求的大小n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给用户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尽量减少空闲块链表中出现小碎片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容量≤e</a:t>
            </a:r>
            <a:r>
              <a:rPr lang="en-US" altLang="en-US" dirty="0">
                <a:ea typeface="宋体" panose="02010600030101010101" pitchFamily="2" charset="-122"/>
              </a:rPr>
              <a:t>) ，</a:t>
            </a:r>
            <a:r>
              <a:rPr lang="en-US" altLang="en-US" dirty="0" err="1">
                <a:ea typeface="宋体" panose="02010600030101010101" pitchFamily="2" charset="-122"/>
              </a:rPr>
              <a:t>提高分配效率；减少对空闲块链表的维护工作量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为了避免修改指针，约定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将高地址部分分配给用户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查找约定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每次</a:t>
            </a:r>
            <a:r>
              <a:rPr lang="zh-CN" altLang="en-US" dirty="0">
                <a:ea typeface="宋体" panose="02010600030101010101" pitchFamily="2" charset="-122"/>
              </a:rPr>
              <a:t>需要</a:t>
            </a:r>
            <a:r>
              <a:rPr lang="en-US" altLang="en-US" dirty="0" err="1">
                <a:ea typeface="宋体" panose="02010600030101010101" pitchFamily="2" charset="-122"/>
              </a:rPr>
              <a:t>查找</a:t>
            </a:r>
            <a:r>
              <a:rPr lang="zh-CN" altLang="en-US" dirty="0">
                <a:ea typeface="宋体" panose="02010600030101010101" pitchFamily="2" charset="-122"/>
              </a:rPr>
              <a:t>空闲块</a:t>
            </a:r>
            <a:r>
              <a:rPr lang="en-US" altLang="en-US" dirty="0">
                <a:ea typeface="宋体" panose="02010600030101010101" pitchFamily="2" charset="-122"/>
              </a:rPr>
              <a:t>时</a:t>
            </a:r>
            <a:r>
              <a:rPr lang="zh-CN" altLang="en-US" dirty="0">
                <a:ea typeface="宋体" panose="02010600030101010101" pitchFamily="2" charset="-122"/>
              </a:rPr>
              <a:t>，从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上次刚分配结点的后继结点</a:t>
            </a:r>
            <a:r>
              <a:rPr lang="en-US" altLang="en-US" dirty="0" err="1">
                <a:ea typeface="宋体" panose="02010600030101010101" pitchFamily="2" charset="-122"/>
              </a:rPr>
              <a:t>开始</a:t>
            </a:r>
            <a:r>
              <a:rPr lang="zh-CN" altLang="en-US" dirty="0">
                <a:ea typeface="宋体" panose="02010600030101010101" pitchFamily="2" charset="-122"/>
              </a:rPr>
              <a:t>查找空闲块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作用：</a:t>
            </a:r>
            <a:r>
              <a:rPr lang="en-US" altLang="en-US" dirty="0" err="1">
                <a:ea typeface="宋体" panose="02010600030101010101" pitchFamily="2" charset="-122"/>
              </a:rPr>
              <a:t>提高查找空闲块的速度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防止小容量结点</a:t>
            </a:r>
            <a:r>
              <a:rPr lang="zh-CN" altLang="en-US" dirty="0">
                <a:ea typeface="宋体" panose="02010600030101010101" pitchFamily="2" charset="-122"/>
              </a:rPr>
              <a:t>聚集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581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1" y="2852936"/>
            <a:ext cx="9143999" cy="1368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分配算法：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首次拟合法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fr-FR" sz="2800" dirty="0">
                <a:ea typeface="宋体" panose="02010600030101010101" pitchFamily="2" charset="-122"/>
              </a:rPr>
              <a:t>const int e = 16; //不保留</a:t>
            </a:r>
            <a:r>
              <a:rPr lang="zh-CN" altLang="en-US" sz="2800" dirty="0">
                <a:ea typeface="宋体" panose="02010600030101010101" pitchFamily="2" charset="-122"/>
              </a:rPr>
              <a:t>小于等于</a:t>
            </a:r>
            <a:r>
              <a:rPr lang="fr-FR" sz="2800" dirty="0">
                <a:ea typeface="宋体" panose="02010600030101010101" pitchFamily="2" charset="-122"/>
              </a:rPr>
              <a:t>e的剩余量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//</a:t>
            </a:r>
            <a:r>
              <a:rPr lang="zh-CN" altLang="en-US" sz="2800" dirty="0">
                <a:ea typeface="宋体" panose="02010600030101010101" pitchFamily="2" charset="-122"/>
              </a:rPr>
              <a:t>若有不小于</a:t>
            </a:r>
            <a:r>
              <a:rPr lang="en-US" altLang="zh-CN" sz="2800" dirty="0"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ea typeface="宋体" panose="02010600030101010101" pitchFamily="2" charset="-122"/>
              </a:rPr>
              <a:t>的空闲块，则分配相应的存储块，并返回其首地址，</a:t>
            </a:r>
            <a:r>
              <a:rPr lang="zh-CN" altLang="en-US" sz="2400" dirty="0">
                <a:ea typeface="宋体" panose="02010600030101010101" pitchFamily="2" charset="-122"/>
              </a:rPr>
              <a:t>否则返回</a:t>
            </a:r>
            <a:r>
              <a:rPr lang="en-US" sz="2400" dirty="0">
                <a:ea typeface="宋体" panose="02010600030101010101" pitchFamily="2" charset="-122"/>
              </a:rPr>
              <a:t>NULL</a:t>
            </a:r>
            <a:endParaRPr lang="en-US" sz="2800" dirty="0"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宋体" panose="02010600030101010101" pitchFamily="2" charset="-122"/>
              </a:rPr>
              <a:t>Space </a:t>
            </a:r>
            <a:r>
              <a:rPr lang="en-US" sz="2800" b="1" dirty="0" err="1">
                <a:solidFill>
                  <a:srgbClr val="0000CC"/>
                </a:solidFill>
                <a:ea typeface="宋体" panose="02010600030101010101" pitchFamily="2" charset="-122"/>
              </a:rPr>
              <a:t>AllocBoundTag</a:t>
            </a:r>
            <a:r>
              <a:rPr lang="en-US" sz="2800" dirty="0">
                <a:ea typeface="宋体" panose="02010600030101010101" pitchFamily="2" charset="-122"/>
              </a:rPr>
              <a:t>(Space </a:t>
            </a:r>
            <a:r>
              <a:rPr lang="en-US" sz="2800" dirty="0">
                <a:solidFill>
                  <a:srgbClr val="C00000"/>
                </a:solidFill>
                <a:ea typeface="宋体" panose="02010600030101010101" pitchFamily="2" charset="-122"/>
              </a:rPr>
              <a:t>pav</a:t>
            </a:r>
            <a:r>
              <a:rPr lang="en-US" sz="2800" dirty="0">
                <a:ea typeface="宋体" panose="02010600030101010101" pitchFamily="2" charset="-122"/>
              </a:rPr>
              <a:t>, int n) </a:t>
            </a:r>
            <a:r>
              <a:rPr lang="en-US" sz="2800" b="1" dirty="0">
                <a:solidFill>
                  <a:srgbClr val="0000CC"/>
                </a:solidFill>
                <a:ea typeface="宋体" panose="02010600030101010101" pitchFamily="2" charset="-122"/>
              </a:rPr>
              <a:t>{ </a:t>
            </a:r>
          </a:p>
          <a:p>
            <a:pPr marL="0" indent="0">
              <a:buNone/>
              <a:defRPr/>
            </a:pPr>
            <a:r>
              <a:rPr lang="en-US" sz="2800" dirty="0">
                <a:ea typeface="宋体" panose="02010600030101010101" pitchFamily="2" charset="-122"/>
              </a:rPr>
              <a:t>    Space p; </a:t>
            </a:r>
          </a:p>
          <a:p>
            <a:pPr marL="0" indent="0">
              <a:buNone/>
              <a:defRPr/>
            </a:pPr>
            <a:r>
              <a:rPr lang="en-US" sz="2800" dirty="0">
                <a:ea typeface="宋体" panose="02010600030101010101" pitchFamily="2" charset="-122"/>
              </a:rPr>
              <a:t>    // </a:t>
            </a:r>
            <a:r>
              <a:rPr lang="zh-CN" altLang="en-US" sz="2800" dirty="0">
                <a:ea typeface="宋体" panose="02010600030101010101" pitchFamily="2" charset="-122"/>
              </a:rPr>
              <a:t>查找不小于</a:t>
            </a:r>
            <a:r>
              <a:rPr lang="en-US" sz="2800" dirty="0"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ea typeface="宋体" panose="02010600030101010101" pitchFamily="2" charset="-122"/>
              </a:rPr>
              <a:t>的空闲块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宋体" panose="02010600030101010101" pitchFamily="2" charset="-122"/>
              </a:rPr>
              <a:t>    for (p=pav; p &amp;&amp; p-&gt;size&lt;n &amp;&amp; p-&gt;</a:t>
            </a:r>
            <a:r>
              <a:rPr lang="en-US" sz="2800" dirty="0" err="1">
                <a:ea typeface="宋体" panose="02010600030101010101" pitchFamily="2" charset="-122"/>
              </a:rPr>
              <a:t>rlink</a:t>
            </a:r>
            <a:r>
              <a:rPr lang="en-US" sz="2800" dirty="0">
                <a:ea typeface="宋体" panose="02010600030101010101" pitchFamily="2" charset="-122"/>
              </a:rPr>
              <a:t>!=pav; p=p-&gt;</a:t>
            </a:r>
            <a:r>
              <a:rPr lang="en-US" sz="2800" dirty="0" err="1">
                <a:ea typeface="宋体" panose="02010600030101010101" pitchFamily="2" charset="-122"/>
              </a:rPr>
              <a:t>rlink</a:t>
            </a:r>
            <a:r>
              <a:rPr lang="en-US" sz="2800" dirty="0">
                <a:ea typeface="宋体" panose="02010600030101010101" pitchFamily="2" charset="-122"/>
              </a:rPr>
              <a:t>) </a:t>
            </a:r>
            <a:r>
              <a:rPr lang="en-US" sz="2800" dirty="0">
                <a:solidFill>
                  <a:srgbClr val="0000FF"/>
                </a:solidFill>
                <a:ea typeface="宋体" panose="02010600030101010101" pitchFamily="2" charset="-122"/>
              </a:rPr>
              <a:t>; </a:t>
            </a:r>
          </a:p>
          <a:p>
            <a:pPr marL="0" indent="0">
              <a:buNone/>
              <a:defRPr/>
            </a:pPr>
            <a:r>
              <a:rPr lang="en-US" sz="2800" dirty="0">
                <a:ea typeface="宋体" panose="02010600030101010101" pitchFamily="2" charset="-122"/>
              </a:rPr>
              <a:t>    if (!p || p-&gt;size&lt;n) return NULL; // </a:t>
            </a:r>
            <a:r>
              <a:rPr lang="zh-CN" altLang="en-US" sz="2800" dirty="0">
                <a:ea typeface="宋体" panose="02010600030101010101" pitchFamily="2" charset="-122"/>
              </a:rPr>
              <a:t>找不到，返回空指针 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宋体" panose="02010600030101010101" pitchFamily="2" charset="-122"/>
              </a:rPr>
              <a:t>    else { // p</a:t>
            </a:r>
            <a:r>
              <a:rPr lang="zh-CN" altLang="en-US" sz="2800" dirty="0">
                <a:ea typeface="宋体" panose="02010600030101010101" pitchFamily="2" charset="-122"/>
              </a:rPr>
              <a:t>指向找到的空闲块 </a:t>
            </a:r>
            <a:endParaRPr lang="en-US" sz="2800" dirty="0">
              <a:ea typeface="宋体" panose="02010600030101010101" pitchFamily="2" charset="-122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宋体" panose="02010600030101010101" pitchFamily="2" charset="-122"/>
              </a:rPr>
              <a:t>    .. …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    }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ea typeface="宋体" panose="02010600030101010101" pitchFamily="2" charset="-122"/>
              </a:rPr>
              <a:t>} </a:t>
            </a:r>
            <a:r>
              <a:rPr lang="en-US" altLang="zh-CN" sz="2800" dirty="0">
                <a:ea typeface="宋体" panose="02010600030101010101" pitchFamily="2" charset="-122"/>
              </a:rPr>
              <a:t>// </a:t>
            </a:r>
            <a:r>
              <a:rPr lang="en-US" sz="2800" dirty="0" err="1">
                <a:ea typeface="宋体" panose="02010600030101010101" pitchFamily="2" charset="-122"/>
              </a:rPr>
              <a:t>AllocBoundTag</a:t>
            </a:r>
            <a:endParaRPr lang="en-US" altLang="en-US" sz="2800" b="1" dirty="0">
              <a:ea typeface="宋体" panose="02010600030101010101" pitchFamily="2" charset="-122"/>
            </a:endParaRPr>
          </a:p>
        </p:txBody>
      </p:sp>
      <p:sp>
        <p:nvSpPr>
          <p:cNvPr id="4" name="流程图: 可选过程 3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8.1</a:t>
            </a:r>
          </a:p>
        </p:txBody>
      </p:sp>
    </p:spTree>
    <p:extLst>
      <p:ext uri="{BB962C8B-B14F-4D97-AF65-F5344CB8AC3E}">
        <p14:creationId xmlns:p14="http://schemas.microsoft.com/office/powerpoint/2010/main" val="248320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3487316"/>
            <a:ext cx="9153525" cy="28940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Space f = </a:t>
            </a:r>
            <a:r>
              <a:rPr lang="en-US" sz="2400" dirty="0" err="1"/>
              <a:t>FootLoc</a:t>
            </a:r>
            <a:r>
              <a:rPr lang="en-US" sz="2400" dirty="0"/>
              <a:t>(p); 	// f</a:t>
            </a:r>
            <a:r>
              <a:rPr lang="zh-CN" altLang="en-US" sz="2400" dirty="0"/>
              <a:t>指向底部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pav = p-&gt;</a:t>
            </a:r>
            <a:r>
              <a:rPr lang="en-US" sz="2400" dirty="0" err="1"/>
              <a:t>rlink</a:t>
            </a:r>
            <a:r>
              <a:rPr lang="en-US" sz="2400" dirty="0"/>
              <a:t>; 	        // pav</a:t>
            </a:r>
            <a:r>
              <a:rPr lang="zh-CN" altLang="en-US" sz="2400" dirty="0"/>
              <a:t>指向*</a:t>
            </a:r>
            <a:r>
              <a:rPr lang="en-US" sz="2400" dirty="0"/>
              <a:t>p</a:t>
            </a:r>
            <a:r>
              <a:rPr lang="zh-CN" altLang="en-US" sz="2400" dirty="0"/>
              <a:t>结点的后继结点 ：</a:t>
            </a:r>
            <a:r>
              <a:rPr lang="zh-CN" altLang="en-US" sz="2400" b="1" dirty="0">
                <a:solidFill>
                  <a:srgbClr val="0000FF"/>
                </a:solidFill>
              </a:rPr>
              <a:t>查找约定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if (p-&gt;size-n &lt;= e) </a:t>
            </a:r>
            <a:r>
              <a:rPr lang="en-US" sz="2400" b="1" dirty="0">
                <a:solidFill>
                  <a:srgbClr val="C00000"/>
                </a:solidFill>
              </a:rPr>
              <a:t>{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</a:rPr>
              <a:t>整块分配，不保留小于等于</a:t>
            </a:r>
            <a:r>
              <a:rPr lang="en-US" sz="2400" b="1" dirty="0">
                <a:solidFill>
                  <a:srgbClr val="C00000"/>
                </a:solidFill>
              </a:rPr>
              <a:t>e</a:t>
            </a:r>
            <a:r>
              <a:rPr lang="zh-CN" altLang="en-US" sz="2400" b="1" dirty="0">
                <a:solidFill>
                  <a:srgbClr val="C00000"/>
                </a:solidFill>
              </a:rPr>
              <a:t>的剩余量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</a:t>
            </a:r>
            <a:r>
              <a:rPr lang="en-US" sz="2400" dirty="0"/>
              <a:t>if (</a:t>
            </a:r>
            <a:r>
              <a:rPr lang="en-US" sz="2400" dirty="0" err="1"/>
              <a:t>pav</a:t>
            </a:r>
            <a:r>
              <a:rPr lang="en-US" sz="2400" dirty="0"/>
              <a:t>==p) </a:t>
            </a:r>
            <a:r>
              <a:rPr lang="en-US" sz="2400" dirty="0" err="1"/>
              <a:t>pav</a:t>
            </a:r>
            <a:r>
              <a:rPr lang="en-US" sz="2400" dirty="0"/>
              <a:t> = NULL; 	// </a:t>
            </a:r>
            <a:r>
              <a:rPr lang="zh-CN" altLang="en-US" sz="2400" dirty="0"/>
              <a:t>可利用空间表变为空表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</a:t>
            </a:r>
            <a:r>
              <a:rPr lang="en-US" sz="2400" dirty="0"/>
              <a:t>else {  // </a:t>
            </a:r>
            <a:r>
              <a:rPr lang="zh-CN" altLang="en-US" sz="2400" dirty="0"/>
              <a:t>在表中删除分配的结点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      	</a:t>
            </a:r>
            <a:r>
              <a:rPr lang="en-US" sz="2400" dirty="0" err="1"/>
              <a:t>pav</a:t>
            </a:r>
            <a:r>
              <a:rPr lang="en-US" sz="2400" dirty="0"/>
              <a:t>-&gt;</a:t>
            </a:r>
            <a:r>
              <a:rPr lang="en-US" sz="2400" dirty="0" err="1"/>
              <a:t>llink</a:t>
            </a:r>
            <a:r>
              <a:rPr lang="en-US" sz="2400" dirty="0"/>
              <a:t> = p-&gt;</a:t>
            </a:r>
            <a:r>
              <a:rPr lang="en-US" sz="2400" dirty="0" err="1"/>
              <a:t>llink</a:t>
            </a:r>
            <a:r>
              <a:rPr lang="en-US" sz="2400" dirty="0"/>
              <a:t>; p-&gt;</a:t>
            </a:r>
            <a:r>
              <a:rPr lang="en-US" sz="2400" dirty="0" err="1"/>
              <a:t>llink</a:t>
            </a:r>
            <a:r>
              <a:rPr lang="en-US" sz="2400" dirty="0"/>
              <a:t>-&gt;</a:t>
            </a:r>
            <a:r>
              <a:rPr lang="en-US" sz="2400" dirty="0" err="1"/>
              <a:t>rlink</a:t>
            </a:r>
            <a:r>
              <a:rPr lang="en-US" sz="2400" dirty="0"/>
              <a:t> = </a:t>
            </a:r>
            <a:r>
              <a:rPr lang="en-US" sz="2400" dirty="0" err="1"/>
              <a:t>pav</a:t>
            </a:r>
            <a:r>
              <a:rPr lang="en-US" sz="24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p-&gt;tag = f-&gt;tag = 1; // </a:t>
            </a:r>
            <a:r>
              <a:rPr lang="zh-CN" altLang="en-US" sz="2400" dirty="0"/>
              <a:t>修改分配结点的头部和底部标志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else { </a:t>
            </a:r>
            <a:r>
              <a:rPr lang="en-US" sz="2400" b="1" dirty="0">
                <a:solidFill>
                  <a:srgbClr val="C00000"/>
                </a:solidFill>
              </a:rPr>
              <a:t>//</a:t>
            </a:r>
            <a:r>
              <a:rPr lang="zh-CN" altLang="en-US" sz="2400" b="1" dirty="0">
                <a:solidFill>
                  <a:srgbClr val="C00000"/>
                </a:solidFill>
              </a:rPr>
              <a:t>分配该块的后</a:t>
            </a:r>
            <a:r>
              <a:rPr lang="en-US" sz="2400" b="1" dirty="0">
                <a:solidFill>
                  <a:srgbClr val="C00000"/>
                </a:solidFill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</a:rPr>
              <a:t>个字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f-&gt;tag = 1; 	// </a:t>
            </a:r>
            <a:r>
              <a:rPr lang="zh-CN" altLang="en-US" sz="2400" dirty="0"/>
              <a:t>修改分配块的底部标志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p-&gt;size -= n; 	// </a:t>
            </a:r>
            <a:r>
              <a:rPr lang="zh-CN" altLang="en-US" sz="2400" dirty="0"/>
              <a:t>置剩余块大小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sz="2400" dirty="0"/>
              <a:t>f = </a:t>
            </a:r>
            <a:r>
              <a:rPr lang="en-US" sz="2400" dirty="0" err="1"/>
              <a:t>FootLoc</a:t>
            </a:r>
            <a:r>
              <a:rPr lang="en-US" sz="2400" dirty="0"/>
              <a:t>(p); // </a:t>
            </a:r>
            <a:r>
              <a:rPr lang="zh-CN" altLang="en-US" sz="2400" dirty="0"/>
              <a:t>指向剩余块底部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f-&gt;tag = 0; f-&gt;uplink = p; // </a:t>
            </a:r>
            <a:r>
              <a:rPr lang="zh-CN" altLang="en-US" sz="2400" dirty="0"/>
              <a:t>设置剩余块底部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sz="2400" dirty="0"/>
              <a:t>p = f+1;	 // </a:t>
            </a:r>
            <a:r>
              <a:rPr lang="zh-CN" altLang="en-US" sz="2400" dirty="0"/>
              <a:t>指向分配块头部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 </a:t>
            </a:r>
            <a:r>
              <a:rPr lang="en-US" sz="2400" dirty="0"/>
              <a:t>p-&gt;tag = 1; p-&gt;size = n; // </a:t>
            </a:r>
            <a:r>
              <a:rPr lang="zh-CN" altLang="en-US" sz="2400" dirty="0"/>
              <a:t>设置分配块头部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return p; // </a:t>
            </a:r>
            <a:r>
              <a:rPr lang="zh-CN" altLang="en-US" sz="2400" dirty="0"/>
              <a:t>返回分配块首地址</a:t>
            </a:r>
            <a:endParaRPr 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BEF028-33C3-4133-B70A-CBFEFB0F4D29}"/>
              </a:ext>
            </a:extLst>
          </p:cNvPr>
          <p:cNvSpPr txBox="1"/>
          <p:nvPr/>
        </p:nvSpPr>
        <p:spPr>
          <a:xfrm>
            <a:off x="5399584" y="6239053"/>
            <a:ext cx="3744416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也可以返回真正可以用的</a:t>
            </a:r>
            <a:r>
              <a:rPr lang="zh-CN" altLang="en-US"/>
              <a:t>地址：</a:t>
            </a:r>
            <a:endParaRPr lang="en-US" altLang="zh-CN"/>
          </a:p>
          <a:p>
            <a:r>
              <a:rPr lang="en-US" altLang="zh-CN"/>
              <a:t>return </a:t>
            </a:r>
            <a:r>
              <a:rPr lang="en-US" altLang="zh-CN" dirty="0"/>
              <a:t>(char *)(p+1);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24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回收算法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当用户释放占用块</a:t>
            </a:r>
            <a:r>
              <a:rPr lang="zh-CN" altLang="en-US" dirty="0">
                <a:ea typeface="宋体" panose="02010600030101010101" pitchFamily="2" charset="-122"/>
              </a:rPr>
              <a:t>时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需检查刚释放的占用块的左、右紧邻是否为空闲块</a:t>
            </a:r>
            <a:r>
              <a:rPr lang="zh-CN" altLang="en-US" dirty="0">
                <a:ea typeface="宋体" panose="02010600030101010101" pitchFamily="2" charset="-122"/>
              </a:rPr>
              <a:t>，以便</a:t>
            </a:r>
            <a:r>
              <a:rPr lang="en-US" altLang="en-US" dirty="0" err="1">
                <a:ea typeface="宋体" panose="02010600030101010101" pitchFamily="2" charset="-122"/>
              </a:rPr>
              <a:t>使物理地址毗邻的空闲块合并成一个尽可能大的结点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假设所释放的块的头地址为p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>
                <a:ea typeface="宋体" panose="02010600030101010101" pitchFamily="2" charset="-122"/>
              </a:rPr>
              <a:t>p-1 </a:t>
            </a:r>
            <a:r>
              <a:rPr lang="zh-CN" altLang="en-US" sz="3200" dirty="0">
                <a:ea typeface="宋体" panose="02010600030101010101" pitchFamily="2" charset="-122"/>
              </a:rPr>
              <a:t>为</a:t>
            </a:r>
            <a:r>
              <a:rPr lang="en-US" altLang="en-US" sz="3200" dirty="0" err="1">
                <a:ea typeface="宋体" panose="02010600030101010101" pitchFamily="2" charset="-122"/>
              </a:rPr>
              <a:t>与其低地址紧邻的块的底部地址</a:t>
            </a:r>
            <a:endParaRPr lang="en-US" altLang="en-US" sz="3200" dirty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>
                <a:ea typeface="宋体" panose="02010600030101010101" pitchFamily="2" charset="-122"/>
              </a:rPr>
              <a:t>若(p-1)-&gt;tag=0 ：</a:t>
            </a:r>
            <a:r>
              <a:rPr lang="en-US" altLang="en-US" sz="3200" dirty="0" err="1">
                <a:ea typeface="宋体" panose="02010600030101010101" pitchFamily="2" charset="-122"/>
              </a:rPr>
              <a:t>则左邻块为空闲块</a:t>
            </a:r>
            <a:endParaRPr lang="en-US" altLang="en-US" sz="3200" dirty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>
                <a:ea typeface="宋体" panose="02010600030101010101" pitchFamily="2" charset="-122"/>
              </a:rPr>
              <a:t> </a:t>
            </a:r>
            <a:r>
              <a:rPr lang="en-US" altLang="en-US" sz="3200" dirty="0" err="1">
                <a:ea typeface="宋体" panose="02010600030101010101" pitchFamily="2" charset="-122"/>
              </a:rPr>
              <a:t>p+p</a:t>
            </a:r>
            <a:r>
              <a:rPr lang="en-US" altLang="en-US" sz="3200" dirty="0">
                <a:ea typeface="宋体" panose="02010600030101010101" pitchFamily="2" charset="-122"/>
              </a:rPr>
              <a:t>-&gt;size </a:t>
            </a:r>
            <a:r>
              <a:rPr lang="zh-CN" altLang="en-US" sz="3200" dirty="0">
                <a:ea typeface="宋体" panose="02010600030101010101" pitchFamily="2" charset="-122"/>
              </a:rPr>
              <a:t>为</a:t>
            </a:r>
            <a:r>
              <a:rPr lang="en-US" altLang="en-US" sz="3200" dirty="0" err="1">
                <a:ea typeface="宋体" panose="02010600030101010101" pitchFamily="2" charset="-122"/>
              </a:rPr>
              <a:t>与其高地址紧邻的块的头地址</a:t>
            </a:r>
            <a:endParaRPr lang="en-US" altLang="en-US" sz="3200" dirty="0">
              <a:ea typeface="宋体" panose="02010600030101010101" pitchFamily="2" charset="-122"/>
            </a:endParaRPr>
          </a:p>
          <a:p>
            <a:pPr lvl="1"/>
            <a:r>
              <a:rPr lang="en-US" altLang="en-US" sz="3200" dirty="0">
                <a:ea typeface="宋体" panose="02010600030101010101" pitchFamily="2" charset="-122"/>
              </a:rPr>
              <a:t>若(</a:t>
            </a:r>
            <a:r>
              <a:rPr lang="en-US" altLang="en-US" sz="3200" dirty="0" err="1">
                <a:ea typeface="宋体" panose="02010600030101010101" pitchFamily="2" charset="-122"/>
              </a:rPr>
              <a:t>p+p</a:t>
            </a:r>
            <a:r>
              <a:rPr lang="en-US" altLang="en-US" sz="3200" dirty="0">
                <a:ea typeface="宋体" panose="02010600030101010101" pitchFamily="2" charset="-122"/>
              </a:rPr>
              <a:t>-&gt;size)-&gt;tag=0 ：</a:t>
            </a:r>
            <a:r>
              <a:rPr lang="zh-CN" altLang="en-US" sz="3200" dirty="0">
                <a:ea typeface="宋体" panose="02010600030101010101" pitchFamily="2" charset="-122"/>
              </a:rPr>
              <a:t>则右邻块为空闲块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20272" y="5342474"/>
            <a:ext cx="2123728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/>
              <a:t>FootLoc(p)+1</a:t>
            </a:r>
          </a:p>
        </p:txBody>
      </p:sp>
    </p:spTree>
    <p:extLst>
      <p:ext uri="{BB962C8B-B14F-4D97-AF65-F5344CB8AC3E}">
        <p14:creationId xmlns:p14="http://schemas.microsoft.com/office/powerpoint/2010/main" val="342365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64096"/>
          </a:xfrm>
        </p:spPr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四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种情况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：情况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1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507288" cy="619268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释放块的左、右邻块均为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占用块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将被释放块简单地插入到空闲块链表中即可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p-&gt;tag=0 ; </a:t>
            </a:r>
            <a:r>
              <a:rPr lang="en-US" altLang="en-US" dirty="0" err="1">
                <a:ea typeface="宋体" panose="02010600030101010101" pitchFamily="2" charset="-122"/>
              </a:rPr>
              <a:t>FootLoc</a:t>
            </a:r>
            <a:r>
              <a:rPr lang="en-US" altLang="en-US" dirty="0">
                <a:ea typeface="宋体" panose="02010600030101010101" pitchFamily="2" charset="-122"/>
              </a:rPr>
              <a:t>(p)-&gt;uplink=p; </a:t>
            </a:r>
          </a:p>
          <a:p>
            <a:pPr marL="457200" lvl="1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FootLoc</a:t>
            </a:r>
            <a:r>
              <a:rPr lang="en-US" altLang="en-US" dirty="0">
                <a:ea typeface="宋体" panose="02010600030101010101" pitchFamily="2" charset="-122"/>
              </a:rPr>
              <a:t>(p)-&gt;tag=0;</a:t>
            </a: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if  ( !</a:t>
            </a:r>
            <a:r>
              <a:rPr lang="en-US" altLang="en-US" dirty="0" err="1">
                <a:ea typeface="宋体" panose="02010600030101010101" pitchFamily="2" charset="-122"/>
              </a:rPr>
              <a:t>pav</a:t>
            </a:r>
            <a:r>
              <a:rPr lang="en-US" altLang="en-US" dirty="0">
                <a:ea typeface="宋体" panose="02010600030101010101" pitchFamily="2" charset="-122"/>
              </a:rPr>
              <a:t> )  </a:t>
            </a: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	pav=p-&gt;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=p-&gt;</a:t>
            </a:r>
            <a:r>
              <a:rPr lang="en-US" altLang="en-US" dirty="0" err="1">
                <a:ea typeface="宋体" panose="02010600030101010101" pitchFamily="2" charset="-122"/>
              </a:rPr>
              <a:t>rlink</a:t>
            </a:r>
            <a:r>
              <a:rPr lang="en-US" altLang="en-US" dirty="0">
                <a:ea typeface="宋体" panose="02010600030101010101" pitchFamily="2" charset="-122"/>
              </a:rPr>
              <a:t>=p; //</a:t>
            </a:r>
            <a:r>
              <a:rPr lang="zh-CN" altLang="en-US" dirty="0">
                <a:ea typeface="宋体" panose="02010600030101010101" pitchFamily="2" charset="-122"/>
              </a:rPr>
              <a:t>第一个空闲块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else  {</a:t>
            </a: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 //</a:t>
            </a:r>
            <a:r>
              <a:rPr lang="zh-CN" altLang="en-US" dirty="0">
                <a:solidFill>
                  <a:schemeClr val="accent6"/>
                </a:solidFill>
                <a:ea typeface="宋体" panose="02010600030101010101" pitchFamily="2" charset="-122"/>
              </a:rPr>
              <a:t>刚释放的空闲结点是插在</a:t>
            </a:r>
            <a:r>
              <a:rPr lang="en-US" altLang="zh-CN" dirty="0">
                <a:solidFill>
                  <a:schemeClr val="accent6"/>
                </a:solidFill>
                <a:ea typeface="宋体" panose="02010600030101010101" pitchFamily="2" charset="-122"/>
              </a:rPr>
              <a:t>pav</a:t>
            </a:r>
            <a:r>
              <a:rPr lang="zh-CN" altLang="en-US" dirty="0">
                <a:solidFill>
                  <a:schemeClr val="accent6"/>
                </a:solidFill>
                <a:ea typeface="宋体" panose="02010600030101010101" pitchFamily="2" charset="-122"/>
              </a:rPr>
              <a:t>之前并成为</a:t>
            </a:r>
            <a:r>
              <a:rPr lang="en-US" altLang="zh-CN" dirty="0">
                <a:solidFill>
                  <a:schemeClr val="accent6"/>
                </a:solidFill>
                <a:ea typeface="宋体" panose="02010600030101010101" pitchFamily="2" charset="-122"/>
              </a:rPr>
              <a:t>pav</a:t>
            </a:r>
            <a:endParaRPr lang="en-US" altLang="en-US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	q=</a:t>
            </a:r>
            <a:r>
              <a:rPr lang="en-US" altLang="en-US" dirty="0" err="1">
                <a:ea typeface="宋体" panose="02010600030101010101" pitchFamily="2" charset="-122"/>
              </a:rPr>
              <a:t>pav</a:t>
            </a:r>
            <a:r>
              <a:rPr lang="en-US" altLang="en-US" dirty="0">
                <a:ea typeface="宋体" panose="02010600030101010101" pitchFamily="2" charset="-122"/>
              </a:rPr>
              <a:t>-&gt;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;  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en-US" dirty="0">
                <a:ea typeface="宋体" panose="02010600030101010101" pitchFamily="2" charset="-122"/>
              </a:rPr>
              <a:t>-&gt;</a:t>
            </a:r>
            <a:r>
              <a:rPr lang="en-US" altLang="en-US" dirty="0" err="1">
                <a:ea typeface="宋体" panose="02010600030101010101" pitchFamily="2" charset="-122"/>
              </a:rPr>
              <a:t>rlink</a:t>
            </a:r>
            <a:r>
              <a:rPr lang="en-US" altLang="en-US" dirty="0">
                <a:ea typeface="宋体" panose="02010600030101010101" pitchFamily="2" charset="-122"/>
              </a:rPr>
              <a:t>=</a:t>
            </a:r>
            <a:r>
              <a:rPr lang="en-US" altLang="en-US" dirty="0" err="1">
                <a:ea typeface="宋体" panose="02010600030101010101" pitchFamily="2" charset="-122"/>
              </a:rPr>
              <a:t>pav</a:t>
            </a:r>
            <a:r>
              <a:rPr lang="en-US" altLang="en-US" dirty="0">
                <a:ea typeface="宋体" panose="02010600030101010101" pitchFamily="2" charset="-122"/>
              </a:rPr>
              <a:t> ; </a:t>
            </a: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	p-&gt;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=q ; q-&gt;</a:t>
            </a:r>
            <a:r>
              <a:rPr lang="en-US" altLang="en-US" dirty="0" err="1">
                <a:ea typeface="宋体" panose="02010600030101010101" pitchFamily="2" charset="-122"/>
              </a:rPr>
              <a:t>rlink</a:t>
            </a:r>
            <a:r>
              <a:rPr lang="en-US" altLang="en-US" dirty="0">
                <a:ea typeface="宋体" panose="02010600030101010101" pitchFamily="2" charset="-122"/>
              </a:rPr>
              <a:t>=</a:t>
            </a:r>
            <a:r>
              <a:rPr lang="en-US" altLang="en-US" dirty="0" err="1">
                <a:ea typeface="宋体" panose="02010600030101010101" pitchFamily="2" charset="-122"/>
              </a:rPr>
              <a:t>pav</a:t>
            </a:r>
            <a:r>
              <a:rPr lang="en-US" altLang="en-US" dirty="0">
                <a:ea typeface="宋体" panose="02010600030101010101" pitchFamily="2" charset="-122"/>
              </a:rPr>
              <a:t>-&gt;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=p ;</a:t>
            </a: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	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  <a:r>
              <a:rPr lang="en-US" altLang="en-US" dirty="0">
                <a:ea typeface="宋体" panose="02010600030101010101" pitchFamily="2" charset="-122"/>
              </a:rPr>
              <a:t>av=p ; //</a:t>
            </a:r>
            <a:r>
              <a:rPr lang="en-US" altLang="en-US" dirty="0">
                <a:solidFill>
                  <a:schemeClr val="accent6"/>
                </a:solidFill>
                <a:ea typeface="宋体" panose="02010600030101010101" pitchFamily="2" charset="-122"/>
              </a:rPr>
              <a:t>pav</a:t>
            </a:r>
            <a:r>
              <a:rPr lang="zh-CN" altLang="en-US" dirty="0">
                <a:solidFill>
                  <a:schemeClr val="accent6"/>
                </a:solidFill>
                <a:ea typeface="宋体" panose="02010600030101010101" pitchFamily="2" charset="-122"/>
              </a:rPr>
              <a:t>指向刚释放的空闲结点</a:t>
            </a:r>
            <a:endParaRPr lang="en-US" altLang="zh-CN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	//</a:t>
            </a:r>
            <a:r>
              <a:rPr lang="zh-CN" altLang="en-US" dirty="0">
                <a:solidFill>
                  <a:schemeClr val="accent6"/>
                </a:solidFill>
                <a:ea typeface="宋体" panose="02010600030101010101" pitchFamily="2" charset="-122"/>
              </a:rPr>
              <a:t>成为下次分配最先查询的结点</a:t>
            </a:r>
            <a:endParaRPr lang="en-US" altLang="en-US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812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四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种情况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：情况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3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507288" cy="609329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释放块的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左邻块空闲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而右邻块为占用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和左邻块合并成一个大的空闲块结点，改变左邻块的size域及重新设置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合并后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结点的底部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n=p-&gt;size; </a:t>
            </a: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s=(p-1)-&gt;uplink; s-&gt;size+=n; //</a:t>
            </a:r>
            <a:r>
              <a:rPr lang="zh-CN" altLang="en-US" dirty="0">
                <a:ea typeface="宋体" panose="02010600030101010101" pitchFamily="2" charset="-122"/>
              </a:rPr>
              <a:t>设置新空闲块大小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f=</a:t>
            </a:r>
            <a:r>
              <a:rPr lang="en-US" altLang="zh-CN" dirty="0" err="1">
                <a:ea typeface="宋体" panose="02010600030101010101" pitchFamily="2" charset="-122"/>
              </a:rPr>
              <a:t>FootLoc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en-US" dirty="0">
                <a:ea typeface="宋体" panose="02010600030101010101" pitchFamily="2" charset="-122"/>
              </a:rPr>
              <a:t>p); f-&gt;uplink=s; f-&gt;tag=0; //</a:t>
            </a:r>
            <a:r>
              <a:rPr lang="zh-CN" altLang="en-US" dirty="0">
                <a:ea typeface="宋体" panose="02010600030101010101" pitchFamily="2" charset="-122"/>
              </a:rPr>
              <a:t>设置新空闲块底部</a:t>
            </a:r>
            <a:endParaRPr lang="en-US" altLang="en-US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释放块的左邻占用而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右邻空闲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和右邻块合并成一个大的空闲块结点，改变右邻块的size域及重新设置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合并后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结点的头部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p-&gt;tag=0; t= </a:t>
            </a:r>
            <a:r>
              <a:rPr lang="en-US" altLang="en-US" dirty="0" err="1">
                <a:ea typeface="宋体" panose="02010600030101010101" pitchFamily="2" charset="-122"/>
              </a:rPr>
              <a:t>FootLoc</a:t>
            </a:r>
            <a:r>
              <a:rPr lang="en-US" altLang="en-US" dirty="0">
                <a:ea typeface="宋体" panose="02010600030101010101" pitchFamily="2" charset="-122"/>
              </a:rPr>
              <a:t>(p)+1; q=t-&gt;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;  </a:t>
            </a: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p-&gt;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=q; q-&gt;</a:t>
            </a:r>
            <a:r>
              <a:rPr lang="en-US" altLang="en-US" dirty="0" err="1">
                <a:ea typeface="宋体" panose="02010600030101010101" pitchFamily="2" charset="-122"/>
              </a:rPr>
              <a:t>rlink</a:t>
            </a:r>
            <a:r>
              <a:rPr lang="en-US" altLang="en-US" dirty="0">
                <a:ea typeface="宋体" panose="02010600030101010101" pitchFamily="2" charset="-122"/>
              </a:rPr>
              <a:t>=p ; // </a:t>
            </a:r>
            <a:r>
              <a:rPr lang="zh-CN" altLang="en-US" dirty="0">
                <a:ea typeface="宋体" panose="02010600030101010101" pitchFamily="2" charset="-122"/>
              </a:rPr>
              <a:t>设置空闲块的前驱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q1=t-&gt;</a:t>
            </a:r>
            <a:r>
              <a:rPr lang="en-US" altLang="en-US" dirty="0" err="1">
                <a:ea typeface="宋体" panose="02010600030101010101" pitchFamily="2" charset="-122"/>
              </a:rPr>
              <a:t>rlink</a:t>
            </a:r>
            <a:r>
              <a:rPr lang="en-US" altLang="en-US" dirty="0">
                <a:ea typeface="宋体" panose="02010600030101010101" pitchFamily="2" charset="-122"/>
              </a:rPr>
              <a:t>; p-&gt;</a:t>
            </a:r>
            <a:r>
              <a:rPr lang="en-US" altLang="en-US" dirty="0" err="1">
                <a:ea typeface="宋体" panose="02010600030101010101" pitchFamily="2" charset="-122"/>
              </a:rPr>
              <a:t>rlink</a:t>
            </a:r>
            <a:r>
              <a:rPr lang="en-US" altLang="en-US" dirty="0">
                <a:ea typeface="宋体" panose="02010600030101010101" pitchFamily="2" charset="-122"/>
              </a:rPr>
              <a:t>=q1; q1-&gt;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=p; //</a:t>
            </a:r>
            <a:r>
              <a:rPr lang="zh-CN" altLang="en-US" dirty="0"/>
              <a:t>设置空闲块的后继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p-&gt;size += t-&gt;size; //</a:t>
            </a:r>
            <a:r>
              <a:rPr lang="zh-CN" altLang="en-US" dirty="0">
                <a:ea typeface="宋体" panose="02010600030101010101" pitchFamily="2" charset="-122"/>
              </a:rPr>
              <a:t>设置新空闲块大小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FootLoc</a:t>
            </a:r>
            <a:r>
              <a:rPr lang="en-US" altLang="en-US" dirty="0">
                <a:ea typeface="宋体" panose="02010600030101010101" pitchFamily="2" charset="-122"/>
              </a:rPr>
              <a:t>(t)-&gt;uplink=p ; //</a:t>
            </a:r>
            <a:r>
              <a:rPr lang="zh-CN" altLang="en-US" dirty="0">
                <a:ea typeface="宋体" panose="02010600030101010101" pitchFamily="2" charset="-122"/>
              </a:rPr>
              <a:t>底部指针指向新结点的头部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9006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3541204"/>
            <a:ext cx="9153525" cy="495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-23736" y="4509120"/>
            <a:ext cx="9153525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四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种情况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：情况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4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507288" cy="5832648"/>
          </a:xfrm>
        </p:spPr>
        <p:txBody>
          <a:bodyPr>
            <a:normAutofit/>
          </a:bodyPr>
          <a:lstStyle/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释放块的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左、右邻块均为空闲块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和左、右邻块合并成一个大的空闲块结点，改变左邻块的size域及重新设置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合并后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结点的底部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n=p-&gt;size; </a:t>
            </a: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s=(p-1)-&gt;uplink;	    //</a:t>
            </a:r>
            <a:r>
              <a:rPr lang="en-US" altLang="zh-CN" dirty="0"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指向左邻块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t= </a:t>
            </a:r>
            <a:r>
              <a:rPr lang="en-US" altLang="en-US" dirty="0" err="1">
                <a:ea typeface="宋体" panose="02010600030101010101" pitchFamily="2" charset="-122"/>
              </a:rPr>
              <a:t>FootLoc</a:t>
            </a:r>
            <a:r>
              <a:rPr lang="en-US" altLang="en-US" dirty="0">
                <a:ea typeface="宋体" panose="02010600030101010101" pitchFamily="2" charset="-122"/>
              </a:rPr>
              <a:t>(p)+1;   //</a:t>
            </a:r>
            <a:r>
              <a:rPr lang="en-US" altLang="zh-CN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指向右邻块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p+p</a:t>
            </a:r>
            <a:r>
              <a:rPr lang="en-US" altLang="en-US" dirty="0">
                <a:ea typeface="宋体" panose="02010600030101010101" pitchFamily="2" charset="-122"/>
              </a:rPr>
              <a:t>-&gt;size</a:t>
            </a: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s-&gt;size += </a:t>
            </a:r>
            <a:r>
              <a:rPr lang="en-US" altLang="en-US" dirty="0" err="1">
                <a:ea typeface="宋体" panose="02010600030101010101" pitchFamily="2" charset="-122"/>
              </a:rPr>
              <a:t>n+t</a:t>
            </a:r>
            <a:r>
              <a:rPr lang="en-US" altLang="en-US" dirty="0">
                <a:ea typeface="宋体" panose="02010600030101010101" pitchFamily="2" charset="-122"/>
              </a:rPr>
              <a:t>-&gt;size;   //</a:t>
            </a:r>
            <a:r>
              <a:rPr lang="zh-CN" altLang="en-US" dirty="0">
                <a:ea typeface="宋体" panose="02010600030101010101" pitchFamily="2" charset="-122"/>
              </a:rPr>
              <a:t>设置新空闲结点的大小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//</a:t>
            </a:r>
            <a:r>
              <a:rPr lang="zh-CN" altLang="en-US" dirty="0">
                <a:ea typeface="宋体" panose="02010600030101010101" pitchFamily="2" charset="-122"/>
              </a:rPr>
              <a:t>在空闲链表中，删除右邻空闲块</a:t>
            </a:r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q=t-&gt;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; q1=t-&gt;</a:t>
            </a:r>
            <a:r>
              <a:rPr lang="en-US" altLang="en-US" dirty="0" err="1">
                <a:ea typeface="宋体" panose="02010600030101010101" pitchFamily="2" charset="-122"/>
              </a:rPr>
              <a:t>rlink</a:t>
            </a:r>
            <a:r>
              <a:rPr lang="en-US" altLang="en-US" dirty="0">
                <a:ea typeface="宋体" panose="02010600030101010101" pitchFamily="2" charset="-122"/>
              </a:rPr>
              <a:t>; //</a:t>
            </a:r>
            <a:r>
              <a:rPr lang="zh-CN" altLang="en-US" dirty="0">
                <a:ea typeface="宋体" panose="02010600030101010101" pitchFamily="2" charset="-122"/>
              </a:rPr>
              <a:t>修改右邻原来的关系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q-&gt;</a:t>
            </a:r>
            <a:r>
              <a:rPr lang="en-US" altLang="en-US" dirty="0" err="1">
                <a:ea typeface="宋体" panose="02010600030101010101" pitchFamily="2" charset="-122"/>
              </a:rPr>
              <a:t>rlink</a:t>
            </a:r>
            <a:r>
              <a:rPr lang="en-US" altLang="en-US" dirty="0">
                <a:ea typeface="宋体" panose="02010600030101010101" pitchFamily="2" charset="-122"/>
              </a:rPr>
              <a:t>=q1; q1-&gt;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=q ;  </a:t>
            </a:r>
          </a:p>
          <a:p>
            <a:pPr marL="457200" lvl="1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FootLoc</a:t>
            </a:r>
            <a:r>
              <a:rPr lang="en-US" altLang="en-US" dirty="0">
                <a:ea typeface="宋体" panose="02010600030101010101" pitchFamily="2" charset="-122"/>
              </a:rPr>
              <a:t>(t)-&gt;uplink=s; //</a:t>
            </a:r>
            <a:r>
              <a:rPr lang="zh-CN" altLang="en-US" dirty="0">
                <a:ea typeface="宋体" panose="02010600030101010101" pitchFamily="2" charset="-122"/>
              </a:rPr>
              <a:t>新结点底部指针指向其头部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01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宋体" panose="02010600030101010101" pitchFamily="2" charset="-122"/>
              </a:rPr>
              <a:t>4. 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伙伴系统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(Buddy System)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操作系统中常用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的动态存储管理方法</a:t>
            </a:r>
            <a:endParaRPr lang="en-US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en-US" altLang="en-US" dirty="0">
                <a:ea typeface="宋体" panose="02010600030101010101" pitchFamily="2" charset="-122"/>
              </a:rPr>
              <a:t>与边界标识法类似，所不同是：无论占用块或空闲块，其大小均为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2的k次幂</a:t>
            </a: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不是以顺序片段来分配内存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伙伴系统的可利用空间表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将所有大小相同的空闲块建于一张子表中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>
                <a:ea typeface="宋体" panose="02010600030101010101" pitchFamily="2" charset="-122"/>
              </a:rPr>
              <a:t>每个子表是一个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双重链表</a:t>
            </a:r>
            <a:r>
              <a:rPr lang="en-US" altLang="en-US" dirty="0">
                <a:ea typeface="宋体" panose="02010600030101010101" pitchFamily="2" charset="-122"/>
              </a:rPr>
              <a:t>，这样的链表可能有m+1个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再</a:t>
            </a:r>
            <a:r>
              <a:rPr lang="en-US" altLang="en-US" dirty="0">
                <a:ea typeface="宋体" panose="02010600030101010101" pitchFamily="2" charset="-122"/>
              </a:rPr>
              <a:t>将这m+1个表头指针用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向量结构/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数组</a:t>
            </a:r>
            <a:r>
              <a:rPr lang="en-US" altLang="en-US" dirty="0" err="1">
                <a:ea typeface="宋体" panose="02010600030101010101" pitchFamily="2" charset="-122"/>
              </a:rPr>
              <a:t>组织成一个表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194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可利用空间表的结构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#define  M  16 </a:t>
            </a:r>
          </a:p>
          <a:p>
            <a:pPr marL="0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typedef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struct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WORD_b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WORD_b</a:t>
            </a:r>
            <a:r>
              <a:rPr lang="en-US" altLang="en-US" dirty="0">
                <a:ea typeface="宋体" panose="02010600030101010101" pitchFamily="2" charset="-122"/>
              </a:rPr>
              <a:t>  * </a:t>
            </a:r>
            <a:r>
              <a:rPr lang="en-US" altLang="en-US" dirty="0" err="1">
                <a:ea typeface="宋体" panose="02010600030101010101" pitchFamily="2" charset="-122"/>
              </a:rPr>
              <a:t>llink</a:t>
            </a:r>
            <a:r>
              <a:rPr lang="en-US" altLang="en-US" dirty="0">
                <a:ea typeface="宋体" panose="02010600030101010101" pitchFamily="2" charset="-122"/>
              </a:rPr>
              <a:t>;    	//</a:t>
            </a:r>
            <a:r>
              <a:rPr lang="en-US" altLang="en-US" dirty="0" err="1">
                <a:ea typeface="宋体" panose="02010600030101010101" pitchFamily="2" charset="-122"/>
              </a:rPr>
              <a:t>前驱结点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</a:p>
          <a:p>
            <a:pPr marL="457200" lvl="1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int</a:t>
            </a:r>
            <a:r>
              <a:rPr lang="en-US" altLang="en-US" dirty="0">
                <a:ea typeface="宋体" panose="02010600030101010101" pitchFamily="2" charset="-122"/>
              </a:rPr>
              <a:t>    tag;        		//</a:t>
            </a:r>
            <a:r>
              <a:rPr lang="zh-CN" altLang="en-US" dirty="0">
                <a:ea typeface="宋体" panose="02010600030101010101" pitchFamily="2" charset="-122"/>
              </a:rPr>
              <a:t>块占用</a:t>
            </a:r>
            <a:r>
              <a:rPr lang="en-US" altLang="en-US" dirty="0" err="1">
                <a:ea typeface="宋体" panose="02010600030101010101" pitchFamily="2" charset="-122"/>
              </a:rPr>
              <a:t>标识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int</a:t>
            </a:r>
            <a:r>
              <a:rPr lang="en-US" altLang="en-US" dirty="0">
                <a:ea typeface="宋体" panose="02010600030101010101" pitchFamily="2" charset="-122"/>
              </a:rPr>
              <a:t>    </a:t>
            </a:r>
            <a:r>
              <a:rPr lang="en-US" altLang="en-US" dirty="0" err="1">
                <a:ea typeface="宋体" panose="02010600030101010101" pitchFamily="2" charset="-122"/>
              </a:rPr>
              <a:t>kval</a:t>
            </a:r>
            <a:r>
              <a:rPr lang="en-US" altLang="en-US" dirty="0">
                <a:ea typeface="宋体" panose="02010600030101010101" pitchFamily="2" charset="-122"/>
              </a:rPr>
              <a:t>;      		// </a:t>
            </a:r>
            <a:r>
              <a:rPr lang="en-US" altLang="en-US" dirty="0" err="1">
                <a:ea typeface="宋体" panose="02010600030101010101" pitchFamily="2" charset="-122"/>
              </a:rPr>
              <a:t>块的大小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>
                <a:ea typeface="宋体" panose="02010600030101010101" pitchFamily="2" charset="-122"/>
              </a:rPr>
              <a:t>是2的幂次</a:t>
            </a:r>
          </a:p>
          <a:p>
            <a:pPr marL="457200" lvl="1" indent="0">
              <a:buNone/>
            </a:pP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WORD_b</a:t>
            </a:r>
            <a:r>
              <a:rPr lang="en-US" altLang="en-US" dirty="0">
                <a:ea typeface="宋体" panose="02010600030101010101" pitchFamily="2" charset="-122"/>
              </a:rPr>
              <a:t>  *</a:t>
            </a:r>
            <a:r>
              <a:rPr lang="en-US" altLang="en-US" dirty="0" err="1">
                <a:ea typeface="宋体" panose="02010600030101010101" pitchFamily="2" charset="-122"/>
              </a:rPr>
              <a:t>rlink</a:t>
            </a:r>
            <a:r>
              <a:rPr lang="en-US" altLang="en-US" dirty="0">
                <a:ea typeface="宋体" panose="02010600030101010101" pitchFamily="2" charset="-122"/>
              </a:rPr>
              <a:t>;     	//</a:t>
            </a:r>
            <a:r>
              <a:rPr lang="en-US" altLang="en-US" dirty="0" err="1">
                <a:ea typeface="宋体" panose="02010600030101010101" pitchFamily="2" charset="-122"/>
              </a:rPr>
              <a:t>后继结点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OtherType</a:t>
            </a:r>
            <a:r>
              <a:rPr lang="en-US" altLang="en-US" dirty="0">
                <a:ea typeface="宋体" panose="02010600030101010101" pitchFamily="2" charset="-122"/>
              </a:rPr>
              <a:t>  other;</a:t>
            </a:r>
          </a:p>
          <a:p>
            <a:pPr marL="0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} 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WORD_b</a:t>
            </a:r>
            <a:r>
              <a:rPr lang="en-US" altLang="en-US" dirty="0">
                <a:ea typeface="宋体" panose="02010600030101010101" pitchFamily="2" charset="-122"/>
              </a:rPr>
              <a:t>, </a:t>
            </a:r>
            <a:r>
              <a:rPr lang="en-US" altLang="en-US" b="1" dirty="0">
                <a:ea typeface="宋体" panose="02010600030101010101" pitchFamily="2" charset="-122"/>
              </a:rPr>
              <a:t>head</a:t>
            </a:r>
            <a:r>
              <a:rPr lang="en-US" altLang="en-US" dirty="0">
                <a:ea typeface="宋体" panose="02010600030101010101" pitchFamily="2" charset="-122"/>
              </a:rPr>
              <a:t>; </a:t>
            </a:r>
          </a:p>
          <a:p>
            <a:pPr marL="0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typedef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struct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HeadNode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{</a:t>
            </a:r>
            <a:endParaRPr lang="en-US" altLang="en-US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int</a:t>
            </a:r>
            <a:r>
              <a:rPr lang="en-US" altLang="en-US" dirty="0">
                <a:ea typeface="宋体" panose="02010600030101010101" pitchFamily="2" charset="-122"/>
              </a:rPr>
              <a:t>    </a:t>
            </a:r>
            <a:r>
              <a:rPr lang="en-US" altLang="en-US" dirty="0" err="1">
                <a:ea typeface="宋体" panose="02010600030101010101" pitchFamily="2" charset="-122"/>
              </a:rPr>
              <a:t>nodesize</a:t>
            </a:r>
            <a:r>
              <a:rPr lang="en-US" altLang="en-US" dirty="0">
                <a:ea typeface="宋体" panose="02010600030101010101" pitchFamily="2" charset="-122"/>
              </a:rPr>
              <a:t>;</a:t>
            </a:r>
          </a:p>
          <a:p>
            <a:pPr marL="457200" lvl="1" indent="0">
              <a:buNone/>
            </a:pP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WORD_b</a:t>
            </a:r>
            <a:r>
              <a:rPr lang="en-US" altLang="en-US" dirty="0">
                <a:ea typeface="宋体" panose="02010600030101010101" pitchFamily="2" charset="-122"/>
              </a:rPr>
              <a:t> * first;</a:t>
            </a:r>
          </a:p>
          <a:p>
            <a:pPr marL="0" indent="0">
              <a:buNone/>
            </a:pPr>
            <a:r>
              <a:rPr lang="en-US" altLang="en-US" dirty="0">
                <a:ea typeface="宋体" panose="02010600030101010101" pitchFamily="2" charset="-122"/>
              </a:rPr>
              <a:t>} 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FreeList</a:t>
            </a:r>
            <a:r>
              <a:rPr lang="en-US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[M+1]</a:t>
            </a:r>
            <a:r>
              <a:rPr lang="en-US" altLang="en-US" dirty="0">
                <a:ea typeface="宋体" panose="02010600030101010101" pitchFamily="2" charset="-122"/>
              </a:rPr>
              <a:t>; 	//</a:t>
            </a:r>
            <a:r>
              <a:rPr lang="zh-CN" altLang="en-US" dirty="0">
                <a:ea typeface="宋体" panose="02010600030101010101" pitchFamily="2" charset="-122"/>
              </a:rPr>
              <a:t>子表个数为</a:t>
            </a:r>
            <a:r>
              <a:rPr lang="en-US" altLang="zh-CN" dirty="0">
                <a:ea typeface="宋体" panose="02010600030101010101" pitchFamily="2" charset="-122"/>
              </a:rPr>
              <a:t>M+1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55576" y="3861048"/>
            <a:ext cx="28803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0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分配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实例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-I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宋体" panose="02010600030101010101" pitchFamily="2" charset="-122"/>
              </a:rPr>
              <a:t>当</a:t>
            </a:r>
            <a:r>
              <a:rPr lang="zh-CN" altLang="en-US" dirty="0">
                <a:ea typeface="宋体" panose="02010600030101010101" pitchFamily="2" charset="-122"/>
              </a:rPr>
              <a:t>遇到</a:t>
            </a:r>
            <a:r>
              <a:rPr lang="en-US" altLang="en-US" dirty="0" err="1">
                <a:ea typeface="宋体" panose="02010600030101010101" pitchFamily="2" charset="-122"/>
              </a:rPr>
              <a:t>大小为n的内存分配请求时，首先在可利用</a:t>
            </a:r>
            <a:r>
              <a:rPr lang="zh-CN" altLang="en-US" dirty="0">
                <a:ea typeface="宋体" panose="02010600030101010101" pitchFamily="2" charset="-122"/>
              </a:rPr>
              <a:t>空间</a:t>
            </a:r>
            <a:r>
              <a:rPr lang="en-US" altLang="en-US" dirty="0" err="1">
                <a:ea typeface="宋体" panose="02010600030101010101" pitchFamily="2" charset="-122"/>
              </a:rPr>
              <a:t>表中查找大小与n相匹配的子表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宋体" panose="02010600030101010101" pitchFamily="2" charset="-122"/>
              </a:rPr>
              <a:t>若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en-US" altLang="en-US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k-1</a:t>
            </a:r>
            <a:r>
              <a:rPr lang="en-US" altLang="en-US" dirty="0">
                <a:solidFill>
                  <a:srgbClr val="0000CC"/>
                </a:solidFill>
                <a:ea typeface="宋体" panose="02010600030101010101" pitchFamily="2" charset="-122"/>
              </a:rPr>
              <a:t>&lt;n≤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en-US" altLang="en-US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k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-1</a:t>
            </a:r>
            <a:r>
              <a:rPr lang="zh-CN" altLang="en-US" dirty="0">
                <a:ea typeface="宋体" panose="02010600030101010101" pitchFamily="2" charset="-122"/>
              </a:rPr>
              <a:t>：第</a:t>
            </a:r>
            <a:r>
              <a:rPr lang="en-US" altLang="zh-CN" dirty="0">
                <a:ea typeface="宋体" panose="02010600030101010101" pitchFamily="2" charset="-122"/>
              </a:rPr>
              <a:t>k+1</a:t>
            </a:r>
            <a:r>
              <a:rPr lang="zh-CN" altLang="en-US" dirty="0">
                <a:ea typeface="宋体" panose="02010600030101010101" pitchFamily="2" charset="-122"/>
              </a:rPr>
              <a:t>个子表有</a:t>
            </a:r>
            <a:r>
              <a:rPr lang="en-US" altLang="en-US" dirty="0" err="1">
                <a:ea typeface="宋体" panose="02010600030101010101" pitchFamily="2" charset="-122"/>
              </a:rPr>
              <a:t>空闲子表结点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则将子表中的任意一个结点分配之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27584" y="3337828"/>
            <a:ext cx="7796336" cy="3475548"/>
            <a:chOff x="880269" y="1700808"/>
            <a:chExt cx="7796336" cy="3475548"/>
          </a:xfrm>
        </p:grpSpPr>
        <p:grpSp>
          <p:nvGrpSpPr>
            <p:cNvPr id="5" name="组合 4"/>
            <p:cNvGrpSpPr/>
            <p:nvPr/>
          </p:nvGrpSpPr>
          <p:grpSpPr>
            <a:xfrm>
              <a:off x="2916238" y="3500439"/>
              <a:ext cx="2062163" cy="792163"/>
              <a:chOff x="2916238" y="3500439"/>
              <a:chExt cx="2062163" cy="792163"/>
            </a:xfrm>
          </p:grpSpPr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2916238" y="3500439"/>
                <a:ext cx="1584325" cy="792163"/>
                <a:chOff x="0" y="0"/>
                <a:chExt cx="998" cy="499"/>
              </a:xfrm>
            </p:grpSpPr>
            <p:sp>
              <p:nvSpPr>
                <p:cNvPr id="4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998" cy="27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+mn-lt"/>
                  </a:endParaRPr>
                </a:p>
              </p:txBody>
            </p:sp>
            <p:grpSp>
              <p:nvGrpSpPr>
                <p:cNvPr id="46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98" cy="227"/>
                  <a:chOff x="0" y="0"/>
                  <a:chExt cx="998" cy="227"/>
                </a:xfrm>
              </p:grpSpPr>
              <p:sp>
                <p:nvSpPr>
                  <p:cNvPr id="47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+mn-lt"/>
                      </a:rPr>
                      <a:t>      0     K</a:t>
                    </a:r>
                  </a:p>
                </p:txBody>
              </p:sp>
              <p:sp>
                <p:nvSpPr>
                  <p:cNvPr id="4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9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0"/>
                    <a:ext cx="0" cy="22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Line 59"/>
              <p:cNvSpPr>
                <a:spLocks noChangeShapeType="1"/>
              </p:cNvSpPr>
              <p:nvPr/>
            </p:nvSpPr>
            <p:spPr bwMode="auto">
              <a:xfrm>
                <a:off x="4330701" y="3690939"/>
                <a:ext cx="647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>
                <a:off x="3851920" y="3510757"/>
                <a:ext cx="0" cy="360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004048" y="3501008"/>
              <a:ext cx="2062163" cy="792163"/>
              <a:chOff x="2916238" y="3500439"/>
              <a:chExt cx="2062163" cy="792163"/>
            </a:xfrm>
          </p:grpSpPr>
          <p:grpSp>
            <p:nvGrpSpPr>
              <p:cNvPr id="34" name="Group 41"/>
              <p:cNvGrpSpPr>
                <a:grpSpLocks/>
              </p:cNvGrpSpPr>
              <p:nvPr/>
            </p:nvGrpSpPr>
            <p:grpSpPr bwMode="auto">
              <a:xfrm>
                <a:off x="2916238" y="3500439"/>
                <a:ext cx="1584325" cy="792163"/>
                <a:chOff x="0" y="0"/>
                <a:chExt cx="998" cy="499"/>
              </a:xfrm>
            </p:grpSpPr>
            <p:sp>
              <p:nvSpPr>
                <p:cNvPr id="37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998" cy="27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+mn-lt"/>
                  </a:endParaRPr>
                </a:p>
              </p:txBody>
            </p:sp>
            <p:grpSp>
              <p:nvGrpSpPr>
                <p:cNvPr id="38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98" cy="227"/>
                  <a:chOff x="0" y="0"/>
                  <a:chExt cx="998" cy="227"/>
                </a:xfrm>
              </p:grpSpPr>
              <p:sp>
                <p:nvSpPr>
                  <p:cNvPr id="3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+mn-lt"/>
                      </a:rPr>
                      <a:t>      0     K</a:t>
                    </a:r>
                  </a:p>
                </p:txBody>
              </p:sp>
              <p:sp>
                <p:nvSpPr>
                  <p:cNvPr id="40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0"/>
                    <a:ext cx="0" cy="22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5" name="Line 59"/>
              <p:cNvSpPr>
                <a:spLocks noChangeShapeType="1"/>
              </p:cNvSpPr>
              <p:nvPr/>
            </p:nvSpPr>
            <p:spPr bwMode="auto">
              <a:xfrm>
                <a:off x="4330701" y="3690939"/>
                <a:ext cx="647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6" name="Line 45"/>
              <p:cNvSpPr>
                <a:spLocks noChangeShapeType="1"/>
              </p:cNvSpPr>
              <p:nvPr/>
            </p:nvSpPr>
            <p:spPr bwMode="auto">
              <a:xfrm>
                <a:off x="3851920" y="3510757"/>
                <a:ext cx="0" cy="360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41"/>
            <p:cNvGrpSpPr>
              <a:grpSpLocks/>
            </p:cNvGrpSpPr>
            <p:nvPr/>
          </p:nvGrpSpPr>
          <p:grpSpPr bwMode="auto">
            <a:xfrm>
              <a:off x="7092280" y="3501008"/>
              <a:ext cx="1584325" cy="792163"/>
              <a:chOff x="0" y="0"/>
              <a:chExt cx="998" cy="499"/>
            </a:xfrm>
          </p:grpSpPr>
          <p:sp>
            <p:nvSpPr>
              <p:cNvPr id="29" name="Rectangle 42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998" cy="2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latin typeface="+mn-lt"/>
                </a:endParaRPr>
              </a:p>
            </p:txBody>
          </p:sp>
          <p:grpSp>
            <p:nvGrpSpPr>
              <p:cNvPr id="30" name="Group 43"/>
              <p:cNvGrpSpPr>
                <a:grpSpLocks/>
              </p:cNvGrpSpPr>
              <p:nvPr/>
            </p:nvGrpSpPr>
            <p:grpSpPr bwMode="auto">
              <a:xfrm>
                <a:off x="0" y="0"/>
                <a:ext cx="998" cy="227"/>
                <a:chOff x="0" y="0"/>
                <a:chExt cx="998" cy="227"/>
              </a:xfrm>
            </p:grpSpPr>
            <p:sp>
              <p:nvSpPr>
                <p:cNvPr id="31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98" cy="22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+mn-lt"/>
                    </a:rPr>
                    <a:t>      0     K</a:t>
                  </a:r>
                </a:p>
              </p:txBody>
            </p:sp>
            <p:sp>
              <p:nvSpPr>
                <p:cNvPr id="32" name="Line 45"/>
                <p:cNvSpPr>
                  <a:spLocks noChangeShapeType="1"/>
                </p:cNvSpPr>
                <p:nvPr/>
              </p:nvSpPr>
              <p:spPr bwMode="auto">
                <a:xfrm>
                  <a:off x="227" y="0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3" name="Line 46"/>
                <p:cNvSpPr>
                  <a:spLocks noChangeShapeType="1"/>
                </p:cNvSpPr>
                <p:nvPr/>
              </p:nvSpPr>
              <p:spPr bwMode="auto">
                <a:xfrm>
                  <a:off x="862" y="0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Line 45"/>
            <p:cNvSpPr>
              <a:spLocks noChangeShapeType="1"/>
            </p:cNvSpPr>
            <p:nvPr/>
          </p:nvSpPr>
          <p:spPr bwMode="auto">
            <a:xfrm>
              <a:off x="8027962" y="3511326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880269" y="1700808"/>
              <a:ext cx="1258293" cy="3475548"/>
              <a:chOff x="880269" y="2060848"/>
              <a:chExt cx="1258293" cy="3475548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899592" y="2060848"/>
                <a:ext cx="1224136" cy="3384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 flipH="1">
                <a:off x="899592" y="2449674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916534" y="3384302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H="1">
                <a:off x="880269" y="3825044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899592" y="4209250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 flipH="1">
                <a:off x="912738" y="4995788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1259632" y="5013176"/>
                <a:ext cx="55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2</a:t>
                </a:r>
                <a:r>
                  <a:rPr lang="en-US" altLang="zh-CN" sz="2800" baseline="30000" dirty="0"/>
                  <a:t>m</a:t>
                </a:r>
                <a:endParaRPr lang="zh-CN" altLang="en-US" sz="2800" baseline="30000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187624" y="3789040"/>
                <a:ext cx="492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2</a:t>
                </a:r>
                <a:r>
                  <a:rPr lang="en-US" altLang="zh-CN" sz="2800" baseline="30000" dirty="0"/>
                  <a:t>K</a:t>
                </a:r>
                <a:endParaRPr lang="zh-CN" altLang="en-US" sz="2800" baseline="30000" dirty="0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87624" y="3356992"/>
                <a:ext cx="6880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2</a:t>
                </a:r>
                <a:r>
                  <a:rPr lang="en-US" altLang="zh-CN" sz="2800" baseline="30000" dirty="0"/>
                  <a:t>K-1</a:t>
                </a:r>
                <a:endParaRPr lang="zh-CN" altLang="en-US" sz="2800" baseline="30000" dirty="0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1202444" y="2066952"/>
                <a:ext cx="4892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2</a:t>
                </a:r>
                <a:r>
                  <a:rPr lang="en-US" altLang="zh-CN" sz="2800" baseline="30000" dirty="0"/>
                  <a:t>0</a:t>
                </a:r>
                <a:endParaRPr lang="zh-CN" altLang="en-US" sz="2800" baseline="30000" dirty="0"/>
              </a:p>
            </p:txBody>
          </p:sp>
        </p:grpSp>
        <p:cxnSp>
          <p:nvCxnSpPr>
            <p:cNvPr id="10" name="直接箭头连接符 9"/>
            <p:cNvCxnSpPr>
              <a:endCxn id="47" idx="1"/>
            </p:cNvCxnSpPr>
            <p:nvPr/>
          </p:nvCxnSpPr>
          <p:spPr>
            <a:xfrm flipV="1">
              <a:off x="1873776" y="3680621"/>
              <a:ext cx="1042462" cy="10318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/>
            <p:nvPr/>
          </p:nvCxnSpPr>
          <p:spPr>
            <a:xfrm flipV="1">
              <a:off x="3121555" y="2780928"/>
              <a:ext cx="5123251" cy="865158"/>
            </a:xfrm>
            <a:prstGeom prst="bentConnector3">
              <a:avLst>
                <a:gd name="adj1" fmla="val -817"/>
              </a:avLst>
            </a:prstGeom>
            <a:ln w="25400"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连接符 11"/>
            <p:cNvCxnSpPr/>
            <p:nvPr/>
          </p:nvCxnSpPr>
          <p:spPr>
            <a:xfrm rot="10800000">
              <a:off x="3923928" y="3068960"/>
              <a:ext cx="1260227" cy="577126"/>
            </a:xfrm>
            <a:prstGeom prst="bentConnector3">
              <a:avLst>
                <a:gd name="adj1" fmla="val 620"/>
              </a:avLst>
            </a:prstGeom>
            <a:ln w="25400"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/>
            <p:nvPr/>
          </p:nvCxnSpPr>
          <p:spPr>
            <a:xfrm rot="10800000">
              <a:off x="6012160" y="3067898"/>
              <a:ext cx="1260227" cy="577126"/>
            </a:xfrm>
            <a:prstGeom prst="bentConnector3">
              <a:avLst>
                <a:gd name="adj1" fmla="val 620"/>
              </a:avLst>
            </a:prstGeom>
            <a:ln w="25400"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8244806" y="2780928"/>
              <a:ext cx="0" cy="684076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012160" y="3041650"/>
              <a:ext cx="0" cy="423354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3923928" y="3067898"/>
              <a:ext cx="0" cy="397106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16"/>
            <p:cNvCxnSpPr/>
            <p:nvPr/>
          </p:nvCxnSpPr>
          <p:spPr>
            <a:xfrm rot="10800000" flipV="1">
              <a:off x="2627784" y="3717032"/>
              <a:ext cx="5926448" cy="811502"/>
            </a:xfrm>
            <a:prstGeom prst="bentConnector3">
              <a:avLst>
                <a:gd name="adj1" fmla="val -3145"/>
              </a:avLst>
            </a:prstGeom>
            <a:ln w="25400"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2627784" y="3857904"/>
              <a:ext cx="144016" cy="670632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0551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323528" y="44624"/>
            <a:ext cx="8363272" cy="864096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基本概念：存储空间的分配与管理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问题的</a:t>
            </a:r>
            <a:r>
              <a:rPr lang="zh-CN" altLang="en-US">
                <a:ea typeface="宋体" panose="02010600030101010101" pitchFamily="2" charset="-122"/>
              </a:rPr>
              <a:t>来源：数据结构</a:t>
            </a:r>
            <a:r>
              <a:rPr lang="zh-CN" altLang="en-US" dirty="0">
                <a:ea typeface="宋体" panose="02010600030101010101" pitchFamily="2" charset="-122"/>
              </a:rPr>
              <a:t>中的每一个数据元素都对应一定的存储空间，数据元素的访问都是通过对应的存储单元来进行的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操作系统、编译程序、用户程序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问题的解决策略：</a:t>
            </a:r>
            <a:r>
              <a:rPr lang="zh-CN" altLang="en-US" sz="3200" dirty="0">
                <a:ea typeface="宋体" panose="02010600030101010101" pitchFamily="2" charset="-122"/>
              </a:rPr>
              <a:t>采用</a:t>
            </a:r>
            <a:r>
              <a:rPr lang="zh-CN" altLang="en-US" sz="3200" b="1" dirty="0">
                <a:solidFill>
                  <a:srgbClr val="0000FF"/>
                </a:solidFill>
                <a:ea typeface="宋体" panose="02010600030101010101" pitchFamily="2" charset="-122"/>
              </a:rPr>
              <a:t>动态存储管理</a:t>
            </a:r>
            <a:r>
              <a:rPr lang="zh-CN" altLang="en-US" sz="3200" dirty="0">
                <a:ea typeface="宋体" panose="02010600030101010101" pitchFamily="2" charset="-122"/>
              </a:rPr>
              <a:t>思想</a:t>
            </a:r>
            <a:endParaRPr lang="en-US" altLang="zh-CN" sz="3200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存储空间的</a:t>
            </a:r>
            <a:r>
              <a:rPr lang="en-US" altLang="en-US" dirty="0" err="1">
                <a:ea typeface="宋体" panose="02010600030101010101" pitchFamily="2" charset="-122"/>
              </a:rPr>
              <a:t>分配</a:t>
            </a:r>
            <a:r>
              <a:rPr lang="zh-CN" altLang="en-US" dirty="0">
                <a:ea typeface="宋体" panose="02010600030101010101" pitchFamily="2" charset="-122"/>
              </a:rPr>
              <a:t>和管理</a:t>
            </a:r>
            <a:r>
              <a:rPr lang="en-US" altLang="en-US" dirty="0" err="1">
                <a:ea typeface="宋体" panose="02010600030101010101" pitchFamily="2" charset="-122"/>
              </a:rPr>
              <a:t>策略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ea typeface="宋体" panose="02010600030101010101" pitchFamily="2" charset="-122"/>
              </a:rPr>
              <a:t>选择</a:t>
            </a:r>
            <a:r>
              <a:rPr lang="zh-CN" altLang="en-US" dirty="0">
                <a:ea typeface="宋体" panose="02010600030101010101" pitchFamily="2" charset="-122"/>
              </a:rPr>
              <a:t>与用户的需求有关：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用户</a:t>
            </a:r>
            <a:r>
              <a:rPr lang="zh-CN" altLang="en-US" dirty="0">
                <a:ea typeface="宋体" panose="02010600030101010101" pitchFamily="2" charset="-122"/>
              </a:rPr>
              <a:t>存储</a:t>
            </a:r>
            <a:r>
              <a:rPr lang="en-US" altLang="en-US" dirty="0" err="1">
                <a:ea typeface="宋体" panose="02010600030101010101" pitchFamily="2" charset="-122"/>
              </a:rPr>
              <a:t>请求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分配量的大小分布</a:t>
            </a:r>
            <a:endParaRPr lang="en-US" altLang="en-US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用户存储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分配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请求</a:t>
            </a:r>
            <a:r>
              <a:rPr lang="en-US" altLang="en-US" dirty="0" err="1">
                <a:ea typeface="宋体" panose="02010600030101010101" pitchFamily="2" charset="-122"/>
              </a:rPr>
              <a:t>和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释放</a:t>
            </a: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请求</a:t>
            </a:r>
            <a:r>
              <a:rPr lang="en-US" altLang="en-US" dirty="0" err="1">
                <a:ea typeface="宋体" panose="02010600030101010101" pitchFamily="2" charset="-122"/>
              </a:rPr>
              <a:t>的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频率</a:t>
            </a:r>
            <a:endParaRPr lang="en-US" altLang="en-US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分配</a:t>
            </a: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效率</a:t>
            </a:r>
            <a:r>
              <a:rPr lang="en-US" altLang="en-US" dirty="0" err="1">
                <a:ea typeface="宋体" panose="02010600030101010101" pitchFamily="2" charset="-122"/>
              </a:rPr>
              <a:t>对系统的重要性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</a:p>
          <a:p>
            <a:pPr lvl="1"/>
            <a:endParaRPr lang="en-US" altLang="zh-CN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2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18"/>
          <p:cNvSpPr>
            <a:spLocks noGrp="1"/>
          </p:cNvSpPr>
          <p:nvPr>
            <p:ph type="title"/>
          </p:nvPr>
        </p:nvSpPr>
        <p:spPr>
          <a:xfrm>
            <a:off x="395536" y="-27384"/>
            <a:ext cx="8229600" cy="864096"/>
          </a:xfrm>
        </p:spPr>
        <p:txBody>
          <a:bodyPr/>
          <a:lstStyle/>
          <a:p>
            <a:r>
              <a:rPr lang="en-US" altLang="en-US" dirty="0" err="1">
                <a:ea typeface="宋体" panose="02010600030101010101" pitchFamily="2" charset="-122"/>
              </a:rPr>
              <a:t>分配</a:t>
            </a:r>
            <a:r>
              <a:rPr lang="zh-CN" altLang="en-US" dirty="0"/>
              <a:t>实例</a:t>
            </a:r>
            <a:r>
              <a:rPr lang="en-US" altLang="en-US" dirty="0">
                <a:ea typeface="宋体" panose="02010600030101010101" pitchFamily="2" charset="-122"/>
              </a:rPr>
              <a:t>-I</a:t>
            </a:r>
            <a:r>
              <a:rPr lang="en-US" altLang="zh-CN" dirty="0">
                <a:ea typeface="宋体" panose="02010600030101010101" pitchFamily="2" charset="-122"/>
              </a:rPr>
              <a:t>I</a:t>
            </a:r>
            <a:endParaRPr lang="zh-CN" altLang="en-US" dirty="0"/>
          </a:p>
        </p:txBody>
      </p:sp>
      <p:sp>
        <p:nvSpPr>
          <p:cNvPr id="120" name="内容占位符 119"/>
          <p:cNvSpPr>
            <a:spLocks noGrp="1"/>
          </p:cNvSpPr>
          <p:nvPr>
            <p:ph idx="1"/>
          </p:nvPr>
        </p:nvSpPr>
        <p:spPr>
          <a:xfrm>
            <a:off x="-5202" y="568496"/>
            <a:ext cx="8229600" cy="5832648"/>
          </a:xfrm>
        </p:spPr>
        <p:txBody>
          <a:bodyPr/>
          <a:lstStyle/>
          <a:p>
            <a:pPr lvl="1"/>
            <a:r>
              <a:rPr lang="en-US" altLang="en-US" dirty="0">
                <a:ea typeface="宋体" panose="02010600030101010101" pitchFamily="2" charset="-122"/>
              </a:rPr>
              <a:t>若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en-US" altLang="en-US" b="1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k-2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&lt;n≤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en-US" altLang="en-US" b="1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k</a:t>
            </a:r>
            <a:r>
              <a:rPr lang="en-US" altLang="zh-CN" b="1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-1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-1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结点大小为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solidFill>
                  <a:srgbClr val="C00000"/>
                </a:solidFill>
                <a:ea typeface="宋体" panose="02010600030101010101" pitchFamily="2" charset="-122"/>
              </a:rPr>
              <a:t>k-1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的子表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为空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>
                <a:ea typeface="宋体" panose="02010600030101010101" pitchFamily="2" charset="-122"/>
              </a:rPr>
              <a:t>则从结点大小为2</a:t>
            </a:r>
            <a:r>
              <a:rPr lang="en-US" altLang="en-US" baseline="30000" dirty="0">
                <a:ea typeface="宋体" panose="02010600030101010101" pitchFamily="2" charset="-122"/>
              </a:rPr>
              <a:t>k</a:t>
            </a:r>
            <a:r>
              <a:rPr lang="en-US" altLang="en-US" dirty="0">
                <a:ea typeface="宋体" panose="02010600030101010101" pitchFamily="2" charset="-122"/>
              </a:rPr>
              <a:t>的子表中找到一个空闲结点，将其中一半分配给程序，剩余的一半插入到结点大小为2</a:t>
            </a:r>
            <a:r>
              <a:rPr lang="en-US" altLang="en-US" baseline="30000" dirty="0">
                <a:ea typeface="宋体" panose="02010600030101010101" pitchFamily="2" charset="-122"/>
              </a:rPr>
              <a:t>k-1</a:t>
            </a:r>
            <a:r>
              <a:rPr lang="en-US" altLang="en-US" dirty="0">
                <a:ea typeface="宋体" panose="02010600030101010101" pitchFamily="2" charset="-122"/>
              </a:rPr>
              <a:t>的子表中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121" name="组合 120"/>
          <p:cNvGrpSpPr/>
          <p:nvPr/>
        </p:nvGrpSpPr>
        <p:grpSpPr>
          <a:xfrm>
            <a:off x="75084" y="3429000"/>
            <a:ext cx="5144988" cy="3456384"/>
            <a:chOff x="827584" y="3311738"/>
            <a:chExt cx="5708104" cy="3501638"/>
          </a:xfrm>
        </p:grpSpPr>
        <p:grpSp>
          <p:nvGrpSpPr>
            <p:cNvPr id="122" name="组合 121"/>
            <p:cNvGrpSpPr/>
            <p:nvPr/>
          </p:nvGrpSpPr>
          <p:grpSpPr>
            <a:xfrm>
              <a:off x="2863553" y="5137459"/>
              <a:ext cx="2062163" cy="792163"/>
              <a:chOff x="2916238" y="3500439"/>
              <a:chExt cx="2062163" cy="792163"/>
            </a:xfrm>
          </p:grpSpPr>
          <p:grpSp>
            <p:nvGrpSpPr>
              <p:cNvPr id="160" name="Group 41"/>
              <p:cNvGrpSpPr>
                <a:grpSpLocks/>
              </p:cNvGrpSpPr>
              <p:nvPr/>
            </p:nvGrpSpPr>
            <p:grpSpPr bwMode="auto">
              <a:xfrm>
                <a:off x="2916238" y="3500439"/>
                <a:ext cx="1584325" cy="792163"/>
                <a:chOff x="0" y="0"/>
                <a:chExt cx="998" cy="499"/>
              </a:xfrm>
            </p:grpSpPr>
            <p:sp>
              <p:nvSpPr>
                <p:cNvPr id="163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998" cy="27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+mn-lt"/>
                  </a:endParaRPr>
                </a:p>
              </p:txBody>
            </p:sp>
            <p:grpSp>
              <p:nvGrpSpPr>
                <p:cNvPr id="164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98" cy="227"/>
                  <a:chOff x="0" y="0"/>
                  <a:chExt cx="998" cy="227"/>
                </a:xfrm>
              </p:grpSpPr>
              <p:sp>
                <p:nvSpPr>
                  <p:cNvPr id="165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+mn-lt"/>
                      </a:rPr>
                      <a:t>      0     K</a:t>
                    </a:r>
                  </a:p>
                </p:txBody>
              </p:sp>
              <p:sp>
                <p:nvSpPr>
                  <p:cNvPr id="166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67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0"/>
                    <a:ext cx="0" cy="22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1" name="Line 59"/>
              <p:cNvSpPr>
                <a:spLocks noChangeShapeType="1"/>
              </p:cNvSpPr>
              <p:nvPr/>
            </p:nvSpPr>
            <p:spPr bwMode="auto">
              <a:xfrm>
                <a:off x="4330701" y="3690939"/>
                <a:ext cx="6477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type="arrow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2" name="Line 45"/>
              <p:cNvSpPr>
                <a:spLocks noChangeShapeType="1"/>
              </p:cNvSpPr>
              <p:nvPr/>
            </p:nvSpPr>
            <p:spPr bwMode="auto">
              <a:xfrm>
                <a:off x="3851920" y="3510757"/>
                <a:ext cx="0" cy="360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3" name="Group 41"/>
            <p:cNvGrpSpPr>
              <a:grpSpLocks/>
            </p:cNvGrpSpPr>
            <p:nvPr/>
          </p:nvGrpSpPr>
          <p:grpSpPr bwMode="auto">
            <a:xfrm>
              <a:off x="4951363" y="5138028"/>
              <a:ext cx="1584325" cy="792163"/>
              <a:chOff x="0" y="0"/>
              <a:chExt cx="998" cy="499"/>
            </a:xfrm>
          </p:grpSpPr>
          <p:sp>
            <p:nvSpPr>
              <p:cNvPr id="155" name="Rectangle 42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998" cy="27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latin typeface="+mn-lt"/>
                </a:endParaRPr>
              </a:p>
            </p:txBody>
          </p:sp>
          <p:grpSp>
            <p:nvGrpSpPr>
              <p:cNvPr id="156" name="Group 43"/>
              <p:cNvGrpSpPr>
                <a:grpSpLocks/>
              </p:cNvGrpSpPr>
              <p:nvPr/>
            </p:nvGrpSpPr>
            <p:grpSpPr bwMode="auto">
              <a:xfrm>
                <a:off x="0" y="0"/>
                <a:ext cx="998" cy="227"/>
                <a:chOff x="0" y="0"/>
                <a:chExt cx="998" cy="227"/>
              </a:xfrm>
            </p:grpSpPr>
            <p:sp>
              <p:nvSpPr>
                <p:cNvPr id="157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98" cy="22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+mn-lt"/>
                    </a:rPr>
                    <a:t>      0     K</a:t>
                  </a:r>
                </a:p>
              </p:txBody>
            </p:sp>
            <p:sp>
              <p:nvSpPr>
                <p:cNvPr id="158" name="Line 45"/>
                <p:cNvSpPr>
                  <a:spLocks noChangeShapeType="1"/>
                </p:cNvSpPr>
                <p:nvPr/>
              </p:nvSpPr>
              <p:spPr bwMode="auto">
                <a:xfrm>
                  <a:off x="227" y="0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59" name="Line 46"/>
                <p:cNvSpPr>
                  <a:spLocks noChangeShapeType="1"/>
                </p:cNvSpPr>
                <p:nvPr/>
              </p:nvSpPr>
              <p:spPr bwMode="auto">
                <a:xfrm>
                  <a:off x="862" y="0"/>
                  <a:ext cx="0" cy="22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24" name="Line 45"/>
            <p:cNvSpPr>
              <a:spLocks noChangeShapeType="1"/>
            </p:cNvSpPr>
            <p:nvPr/>
          </p:nvSpPr>
          <p:spPr bwMode="auto">
            <a:xfrm>
              <a:off x="5887045" y="5148346"/>
              <a:ext cx="0" cy="3603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2843659" y="3716957"/>
              <a:ext cx="1584325" cy="792163"/>
              <a:chOff x="7039595" y="5138028"/>
              <a:chExt cx="1584325" cy="792163"/>
            </a:xfrm>
          </p:grpSpPr>
          <p:grpSp>
            <p:nvGrpSpPr>
              <p:cNvPr id="148" name="Group 41"/>
              <p:cNvGrpSpPr>
                <a:grpSpLocks/>
              </p:cNvGrpSpPr>
              <p:nvPr/>
            </p:nvGrpSpPr>
            <p:grpSpPr bwMode="auto">
              <a:xfrm>
                <a:off x="7039595" y="5138028"/>
                <a:ext cx="1584325" cy="792163"/>
                <a:chOff x="0" y="0"/>
                <a:chExt cx="998" cy="499"/>
              </a:xfrm>
            </p:grpSpPr>
            <p:sp>
              <p:nvSpPr>
                <p:cNvPr id="150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226"/>
                  <a:ext cx="998" cy="273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+mn-lt"/>
                  </a:endParaRPr>
                </a:p>
              </p:txBody>
            </p:sp>
            <p:grpSp>
              <p:nvGrpSpPr>
                <p:cNvPr id="151" name="Group 4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998" cy="227"/>
                  <a:chOff x="0" y="0"/>
                  <a:chExt cx="998" cy="227"/>
                </a:xfrm>
              </p:grpSpPr>
              <p:sp>
                <p:nvSpPr>
                  <p:cNvPr id="15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98" cy="227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+mn-lt"/>
                      </a:rPr>
                      <a:t>      0  K</a:t>
                    </a:r>
                    <a:r>
                      <a:rPr lang="en-US" altLang="zh-CN" sz="2400" b="1" dirty="0">
                        <a:latin typeface="+mn-lt"/>
                      </a:rPr>
                      <a:t>-1</a:t>
                    </a:r>
                    <a:endParaRPr lang="en-US" altLang="en-US" sz="2400" b="1" dirty="0">
                      <a:latin typeface="+mn-lt"/>
                    </a:endParaRPr>
                  </a:p>
                </p:txBody>
              </p:sp>
              <p:sp>
                <p:nvSpPr>
                  <p:cNvPr id="15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27" y="0"/>
                    <a:ext cx="0" cy="22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154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862" y="0"/>
                    <a:ext cx="0" cy="22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49" name="Line 45"/>
              <p:cNvSpPr>
                <a:spLocks noChangeShapeType="1"/>
              </p:cNvSpPr>
              <p:nvPr/>
            </p:nvSpPr>
            <p:spPr bwMode="auto">
              <a:xfrm>
                <a:off x="7883748" y="5148346"/>
                <a:ext cx="0" cy="360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827584" y="3337828"/>
              <a:ext cx="1258293" cy="3475548"/>
              <a:chOff x="880269" y="2060848"/>
              <a:chExt cx="1258293" cy="3475548"/>
            </a:xfrm>
          </p:grpSpPr>
          <p:sp>
            <p:nvSpPr>
              <p:cNvPr id="138" name="矩形 137"/>
              <p:cNvSpPr/>
              <p:nvPr/>
            </p:nvSpPr>
            <p:spPr>
              <a:xfrm>
                <a:off x="899592" y="2060848"/>
                <a:ext cx="1224136" cy="338437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cxnSp>
            <p:nvCxnSpPr>
              <p:cNvPr id="139" name="直接连接符 138"/>
              <p:cNvCxnSpPr/>
              <p:nvPr/>
            </p:nvCxnSpPr>
            <p:spPr>
              <a:xfrm flipH="1">
                <a:off x="899592" y="2449674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H="1">
                <a:off x="916534" y="3384302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880269" y="3825044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>
                <a:off x="899592" y="4209250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flipH="1">
                <a:off x="912738" y="4995788"/>
                <a:ext cx="1222028" cy="173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1259632" y="5013176"/>
                <a:ext cx="5581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2</a:t>
                </a:r>
                <a:r>
                  <a:rPr lang="en-US" altLang="zh-CN" sz="2800" baseline="30000" dirty="0"/>
                  <a:t>m</a:t>
                </a:r>
                <a:endParaRPr lang="zh-CN" altLang="en-US" sz="2800" baseline="30000" dirty="0"/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1187624" y="3789040"/>
                <a:ext cx="492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2</a:t>
                </a:r>
                <a:r>
                  <a:rPr lang="en-US" altLang="zh-CN" sz="2800" baseline="30000" dirty="0"/>
                  <a:t>K</a:t>
                </a:r>
                <a:endParaRPr lang="zh-CN" altLang="en-US" sz="2800" baseline="30000" dirty="0"/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1187624" y="3356992"/>
                <a:ext cx="6880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2</a:t>
                </a:r>
                <a:r>
                  <a:rPr lang="en-US" altLang="zh-CN" sz="2800" baseline="30000" dirty="0"/>
                  <a:t>K-1</a:t>
                </a:r>
                <a:endParaRPr lang="zh-CN" altLang="en-US" sz="2800" baseline="30000" dirty="0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1202444" y="2066952"/>
                <a:ext cx="4892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2</a:t>
                </a:r>
                <a:r>
                  <a:rPr lang="en-US" altLang="zh-CN" sz="2800" baseline="30000" dirty="0"/>
                  <a:t>0</a:t>
                </a:r>
                <a:endParaRPr lang="zh-CN" altLang="en-US" sz="2800" baseline="30000" dirty="0"/>
              </a:p>
            </p:txBody>
          </p:sp>
        </p:grpSp>
        <p:cxnSp>
          <p:nvCxnSpPr>
            <p:cNvPr id="127" name="直接箭头连接符 126"/>
            <p:cNvCxnSpPr>
              <a:endCxn id="165" idx="1"/>
            </p:cNvCxnSpPr>
            <p:nvPr/>
          </p:nvCxnSpPr>
          <p:spPr>
            <a:xfrm flipV="1">
              <a:off x="1821091" y="5317641"/>
              <a:ext cx="1042462" cy="10318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肘形连接符 127"/>
            <p:cNvCxnSpPr/>
            <p:nvPr/>
          </p:nvCxnSpPr>
          <p:spPr>
            <a:xfrm rot="5400000" flipH="1" flipV="1">
              <a:off x="1754498" y="4145140"/>
              <a:ext cx="943323" cy="537587"/>
            </a:xfrm>
            <a:prstGeom prst="bentConnector3">
              <a:avLst>
                <a:gd name="adj1" fmla="val 2879"/>
              </a:avLst>
            </a:prstGeom>
            <a:ln w="25400"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肘形连接符 128"/>
            <p:cNvCxnSpPr/>
            <p:nvPr/>
          </p:nvCxnSpPr>
          <p:spPr>
            <a:xfrm rot="10800000">
              <a:off x="3923929" y="4796089"/>
              <a:ext cx="1260227" cy="577126"/>
            </a:xfrm>
            <a:prstGeom prst="bentConnector3">
              <a:avLst>
                <a:gd name="adj1" fmla="val 620"/>
              </a:avLst>
            </a:prstGeom>
            <a:ln w="25400"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/>
            <p:cNvCxnSpPr/>
            <p:nvPr/>
          </p:nvCxnSpPr>
          <p:spPr>
            <a:xfrm rot="5400000" flipH="1" flipV="1">
              <a:off x="2917399" y="3463027"/>
              <a:ext cx="617425" cy="322635"/>
            </a:xfrm>
            <a:prstGeom prst="bentConnector3">
              <a:avLst>
                <a:gd name="adj1" fmla="val 97309"/>
              </a:avLst>
            </a:prstGeom>
            <a:ln w="25400"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/>
            <p:cNvCxnSpPr/>
            <p:nvPr/>
          </p:nvCxnSpPr>
          <p:spPr>
            <a:xfrm flipV="1">
              <a:off x="2627784" y="4077072"/>
              <a:ext cx="183651" cy="638822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/>
            <p:cNvCxnSpPr/>
            <p:nvPr/>
          </p:nvCxnSpPr>
          <p:spPr>
            <a:xfrm flipH="1">
              <a:off x="3385839" y="3311738"/>
              <a:ext cx="1590" cy="400358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/>
            <p:nvPr/>
          </p:nvCxnSpPr>
          <p:spPr>
            <a:xfrm>
              <a:off x="3923928" y="4797152"/>
              <a:ext cx="0" cy="397106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肘形连接符 133"/>
            <p:cNvCxnSpPr/>
            <p:nvPr/>
          </p:nvCxnSpPr>
          <p:spPr>
            <a:xfrm rot="10800000" flipV="1">
              <a:off x="2483769" y="5301208"/>
              <a:ext cx="3961159" cy="837831"/>
            </a:xfrm>
            <a:prstGeom prst="bentConnector3">
              <a:avLst>
                <a:gd name="adj1" fmla="val -10275"/>
              </a:avLst>
            </a:prstGeom>
            <a:ln w="25400"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2483768" y="5445224"/>
              <a:ext cx="144016" cy="670632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肘形连接符 135"/>
            <p:cNvCxnSpPr/>
            <p:nvPr/>
          </p:nvCxnSpPr>
          <p:spPr>
            <a:xfrm rot="10800000" flipV="1">
              <a:off x="2627785" y="3872545"/>
              <a:ext cx="1758603" cy="833114"/>
            </a:xfrm>
            <a:prstGeom prst="bentConnector3">
              <a:avLst>
                <a:gd name="adj1" fmla="val -12106"/>
              </a:avLst>
            </a:prstGeom>
            <a:ln w="25400">
              <a:headEnd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flipV="1">
              <a:off x="2463650" y="3921464"/>
              <a:ext cx="547836" cy="11592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文本框 167"/>
          <p:cNvSpPr txBox="1"/>
          <p:nvPr/>
        </p:nvSpPr>
        <p:spPr>
          <a:xfrm>
            <a:off x="4716016" y="2044700"/>
            <a:ext cx="4509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宋体" panose="02010600030101010101" pitchFamily="2" charset="-122"/>
              <a:buChar char="－"/>
            </a:pPr>
            <a:r>
              <a:rPr lang="en-US" altLang="en-US" sz="2400" dirty="0" err="1">
                <a:ea typeface="宋体" panose="02010600030101010101" pitchFamily="2" charset="-122"/>
              </a:rPr>
              <a:t>在进行大小为n</a:t>
            </a:r>
            <a:r>
              <a:rPr lang="en-US" altLang="en-US" sz="2400" dirty="0">
                <a:ea typeface="宋体" panose="02010600030101010101" pitchFamily="2" charset="-122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en-US" sz="2400" b="1" baseline="30000" dirty="0">
                <a:solidFill>
                  <a:srgbClr val="0000FF"/>
                </a:solidFill>
                <a:ea typeface="宋体" panose="02010600030101010101" pitchFamily="2" charset="-122"/>
              </a:rPr>
              <a:t>k-i-1</a:t>
            </a:r>
            <a:r>
              <a:rPr lang="en-US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&lt;n</a:t>
            </a:r>
            <a:r>
              <a:rPr lang="en-US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≤2</a:t>
            </a:r>
            <a:r>
              <a:rPr lang="en-US" altLang="en-US" sz="2400" b="1" baseline="30000">
                <a:solidFill>
                  <a:srgbClr val="0000FF"/>
                </a:solidFill>
                <a:ea typeface="宋体" panose="02010600030101010101" pitchFamily="2" charset="-122"/>
              </a:rPr>
              <a:t>k-i</a:t>
            </a:r>
            <a:r>
              <a:rPr lang="en-US" altLang="en-US" sz="2400" b="1">
                <a:solidFill>
                  <a:srgbClr val="0000FF"/>
                </a:solidFill>
                <a:ea typeface="宋体" panose="02010600030101010101" pitchFamily="2" charset="-122"/>
              </a:rPr>
              <a:t>-1</a:t>
            </a:r>
            <a:r>
              <a:rPr lang="en-US" altLang="en-US" sz="2400">
                <a:ea typeface="宋体" panose="02010600030101010101" pitchFamily="2" charset="-122"/>
              </a:rPr>
              <a:t>, i=1,2,… ,k-1) 的内存分配请求时</a:t>
            </a:r>
            <a:r>
              <a:rPr lang="en-US" altLang="en-US" sz="2400" dirty="0">
                <a:ea typeface="宋体" panose="02010600030101010101" pitchFamily="2" charset="-122"/>
              </a:rPr>
              <a:t>，若所有小于</a:t>
            </a:r>
            <a:r>
              <a:rPr lang="en-US" altLang="en-US" sz="2400">
                <a:ea typeface="宋体" panose="02010600030101010101" pitchFamily="2" charset="-122"/>
              </a:rPr>
              <a:t>2</a:t>
            </a:r>
            <a:r>
              <a:rPr lang="en-US" altLang="en-US" sz="2400" baseline="30000">
                <a:ea typeface="宋体" panose="02010600030101010101" pitchFamily="2" charset="-122"/>
              </a:rPr>
              <a:t>k</a:t>
            </a:r>
            <a:r>
              <a:rPr lang="en-US" altLang="en-US" sz="2400">
                <a:ea typeface="宋体" panose="02010600030101010101" pitchFamily="2" charset="-122"/>
              </a:rPr>
              <a:t>的子表均为空 (</a:t>
            </a:r>
            <a:r>
              <a:rPr lang="en-US" altLang="en-US" sz="2400" dirty="0" err="1">
                <a:ea typeface="宋体" panose="02010600030101010101" pitchFamily="2" charset="-122"/>
              </a:rPr>
              <a:t>没有空闲结点</a:t>
            </a:r>
            <a:r>
              <a:rPr lang="en-US" altLang="en-US" sz="2400" dirty="0">
                <a:ea typeface="宋体" panose="02010600030101010101" pitchFamily="2" charset="-122"/>
              </a:rPr>
              <a:t>)，则同样需要从大小为2</a:t>
            </a:r>
            <a:r>
              <a:rPr lang="en-US" altLang="en-US" sz="2400" baseline="30000" dirty="0">
                <a:ea typeface="宋体" panose="02010600030101010101" pitchFamily="2" charset="-122"/>
              </a:rPr>
              <a:t>k</a:t>
            </a:r>
            <a:r>
              <a:rPr lang="en-US" altLang="en-US" sz="2400" dirty="0">
                <a:ea typeface="宋体" panose="02010600030101010101" pitchFamily="2" charset="-122"/>
              </a:rPr>
              <a:t>的子表中找到一个空闲结点，将其中</a:t>
            </a:r>
            <a:r>
              <a:rPr lang="en-US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2</a:t>
            </a:r>
            <a:r>
              <a:rPr lang="en-US" altLang="en-US" sz="2400" b="1" baseline="30000" dirty="0">
                <a:solidFill>
                  <a:srgbClr val="0000FF"/>
                </a:solidFill>
                <a:ea typeface="宋体" panose="02010600030101010101" pitchFamily="2" charset="-122"/>
              </a:rPr>
              <a:t>k-i</a:t>
            </a:r>
            <a:r>
              <a:rPr lang="en-US" altLang="en-US" sz="2400" dirty="0">
                <a:ea typeface="宋体" panose="02010600030101010101" pitchFamily="2" charset="-122"/>
              </a:rPr>
              <a:t>一小部分分配给用户，而将剩余部分分割成若干个结点分别插入对应的子表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593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2780928"/>
            <a:ext cx="9153525" cy="12559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伙伴系统的分配算法</a:t>
            </a:r>
            <a:r>
              <a:rPr lang="en-US" altLang="zh-CN" dirty="0"/>
              <a:t>-I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C00000"/>
                </a:solidFill>
              </a:rPr>
              <a:t>WORD_b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0000CC"/>
                </a:solidFill>
              </a:rPr>
              <a:t>AllocBuddy</a:t>
            </a:r>
            <a:r>
              <a:rPr lang="en-US" dirty="0"/>
              <a:t> (</a:t>
            </a:r>
            <a:r>
              <a:rPr lang="en-US" b="1" dirty="0" err="1"/>
              <a:t>FreeList</a:t>
            </a:r>
            <a:r>
              <a:rPr lang="en-US" b="1" dirty="0"/>
              <a:t> avail[]</a:t>
            </a:r>
            <a:r>
              <a:rPr lang="en-US" dirty="0"/>
              <a:t>, int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) </a:t>
            </a:r>
            <a:r>
              <a:rPr lang="en-US" b="1" dirty="0"/>
              <a:t>{</a:t>
            </a:r>
            <a:r>
              <a:rPr lang="en-US" altLang="zh-CN" dirty="0"/>
              <a:t>int </a:t>
            </a:r>
            <a:r>
              <a:rPr lang="en-US" altLang="zh-CN" dirty="0" err="1"/>
              <a:t>k,i</a:t>
            </a:r>
            <a:r>
              <a:rPr lang="en-US" altLang="zh-CN" dirty="0"/>
              <a:t>;</a:t>
            </a:r>
            <a:endParaRPr lang="en-US" b="1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en-US" dirty="0"/>
              <a:t>avail[0..m]</a:t>
            </a:r>
            <a:r>
              <a:rPr lang="zh-CN" altLang="en-US" dirty="0"/>
              <a:t>为可利用空间表，</a:t>
            </a:r>
            <a:r>
              <a:rPr lang="en-US" dirty="0"/>
              <a:t>n</a:t>
            </a:r>
            <a:r>
              <a:rPr lang="zh-CN" altLang="en-US" dirty="0"/>
              <a:t>为申请分配量，若有不小于</a:t>
            </a:r>
            <a:r>
              <a:rPr lang="en-US" dirty="0"/>
              <a:t>n</a:t>
            </a:r>
            <a:r>
              <a:rPr lang="zh-CN" altLang="en-US" dirty="0"/>
              <a:t>的空闲块，则分配相应的存储块，并返回其首地址；否则返回</a:t>
            </a:r>
            <a:r>
              <a:rPr lang="en-US" dirty="0"/>
              <a:t>NULL </a:t>
            </a:r>
          </a:p>
          <a:p>
            <a:pPr marL="0" indent="0">
              <a:buNone/>
            </a:pPr>
            <a:r>
              <a:rPr lang="en-US" dirty="0" err="1"/>
              <a:t>WORD_b</a:t>
            </a:r>
            <a:r>
              <a:rPr lang="en-US" dirty="0"/>
              <a:t> *pa, *pre, *</a:t>
            </a:r>
            <a:r>
              <a:rPr lang="en-US" dirty="0" err="1"/>
              <a:t>suc</a:t>
            </a:r>
            <a:r>
              <a:rPr lang="en-US" dirty="0"/>
              <a:t>, *pi; 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查找满足分配要求的子表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for (k=0; k&lt;=m &amp;&amp; (!avail[</a:t>
            </a:r>
            <a:r>
              <a:rPr lang="en-US" dirty="0">
                <a:solidFill>
                  <a:srgbClr val="0000CC"/>
                </a:solidFill>
              </a:rPr>
              <a:t>k</a:t>
            </a:r>
            <a:r>
              <a:rPr lang="en-US" dirty="0"/>
              <a:t>].first || </a:t>
            </a:r>
          </a:p>
          <a:p>
            <a:pPr marL="0" indent="0">
              <a:buNone/>
            </a:pPr>
            <a:r>
              <a:rPr lang="en-US" dirty="0"/>
              <a:t>		avail[</a:t>
            </a:r>
            <a:r>
              <a:rPr lang="en-US" dirty="0">
                <a:solidFill>
                  <a:srgbClr val="0000CC"/>
                </a:solidFill>
              </a:rPr>
              <a:t>k</a:t>
            </a:r>
            <a:r>
              <a:rPr lang="en-US" dirty="0"/>
              <a:t>].</a:t>
            </a:r>
            <a:r>
              <a:rPr lang="en-US" dirty="0" err="1"/>
              <a:t>nodesize</a:t>
            </a:r>
            <a:r>
              <a:rPr lang="en-US" dirty="0"/>
              <a:t>&lt;n +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WORD_b</a:t>
            </a:r>
            <a:r>
              <a:rPr lang="en-US" dirty="0"/>
              <a:t>); </a:t>
            </a:r>
            <a:r>
              <a:rPr lang="en-US" dirty="0">
                <a:solidFill>
                  <a:srgbClr val="0000CC"/>
                </a:solidFill>
              </a:rPr>
              <a:t>k</a:t>
            </a:r>
            <a:r>
              <a:rPr lang="en-US" dirty="0"/>
              <a:t>++) </a:t>
            </a:r>
            <a:r>
              <a:rPr lang="en-US" b="1" dirty="0">
                <a:solidFill>
                  <a:srgbClr val="0000FF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 if (</a:t>
            </a:r>
            <a:r>
              <a:rPr lang="en-US" dirty="0">
                <a:solidFill>
                  <a:srgbClr val="0000CC"/>
                </a:solidFill>
              </a:rPr>
              <a:t>k</a:t>
            </a:r>
            <a:r>
              <a:rPr lang="en-US" dirty="0"/>
              <a:t>&gt;m) return NULL; // </a:t>
            </a:r>
            <a:r>
              <a:rPr lang="zh-CN" altLang="en-US" dirty="0"/>
              <a:t>分配失败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else { // </a:t>
            </a:r>
            <a:r>
              <a:rPr lang="zh-CN" altLang="en-US" dirty="0"/>
              <a:t>进行分配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… …//</a:t>
            </a:r>
            <a:r>
              <a:rPr lang="zh-CN" altLang="en-US" dirty="0"/>
              <a:t>下一页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return </a:t>
            </a:r>
            <a:r>
              <a:rPr lang="en-US" dirty="0">
                <a:solidFill>
                  <a:srgbClr val="C00000"/>
                </a:solidFill>
              </a:rPr>
              <a:t>pa</a:t>
            </a:r>
            <a:r>
              <a:rPr lang="en-US" dirty="0">
                <a:solidFill>
                  <a:srgbClr val="0000FF"/>
                </a:solidFill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CC"/>
                </a:solidFill>
              </a:rPr>
              <a:t>}</a:t>
            </a:r>
            <a:r>
              <a:rPr lang="en-US" dirty="0"/>
              <a:t> // </a:t>
            </a:r>
            <a:r>
              <a:rPr lang="en-US" dirty="0" err="1"/>
              <a:t>AllocBuddy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8.2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7CBD94-1F4C-FBC5-D200-58EB5E13E568}"/>
              </a:ext>
            </a:extLst>
          </p:cNvPr>
          <p:cNvSpPr txBox="1"/>
          <p:nvPr/>
        </p:nvSpPr>
        <p:spPr>
          <a:xfrm>
            <a:off x="7427578" y="6490210"/>
            <a:ext cx="140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Pseudo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82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FA3DD75-9BE8-4AF8-BF33-B793A9393BBE}"/>
              </a:ext>
            </a:extLst>
          </p:cNvPr>
          <p:cNvSpPr/>
          <p:nvPr/>
        </p:nvSpPr>
        <p:spPr>
          <a:xfrm>
            <a:off x="0" y="4149080"/>
            <a:ext cx="9153525" cy="2160240"/>
          </a:xfrm>
          <a:prstGeom prst="rect">
            <a:avLst/>
          </a:prstGeom>
          <a:solidFill>
            <a:srgbClr val="CCFFFF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伙伴系统的分配算法</a:t>
            </a:r>
            <a:r>
              <a:rPr lang="en-US" altLang="zh-CN" dirty="0"/>
              <a:t>-II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pa</a:t>
            </a:r>
            <a:r>
              <a:rPr lang="en-US" dirty="0"/>
              <a:t> = avail[k].first; // </a:t>
            </a:r>
            <a:r>
              <a:rPr lang="zh-CN" altLang="en-US" dirty="0"/>
              <a:t>指向可分配子表的第一个结点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//</a:t>
            </a:r>
            <a:r>
              <a:rPr lang="zh-CN" altLang="en-US" dirty="0"/>
              <a:t>分别指向前驱和后继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pre = pa-&gt;</a:t>
            </a:r>
            <a:r>
              <a:rPr lang="en-US" dirty="0" err="1"/>
              <a:t>llink</a:t>
            </a:r>
            <a:r>
              <a:rPr lang="en-US" dirty="0"/>
              <a:t>; </a:t>
            </a:r>
            <a:r>
              <a:rPr lang="en-US" dirty="0" err="1"/>
              <a:t>suc</a:t>
            </a:r>
            <a:r>
              <a:rPr lang="en-US" dirty="0"/>
              <a:t> = pa-&gt;</a:t>
            </a:r>
            <a:r>
              <a:rPr lang="en-US" dirty="0" err="1"/>
              <a:t>rlink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if (pa==</a:t>
            </a:r>
            <a:r>
              <a:rPr lang="en-US" dirty="0" err="1"/>
              <a:t>suc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avail[k].first = NULL; // </a:t>
            </a:r>
            <a:r>
              <a:rPr lang="zh-CN" altLang="en-US" dirty="0"/>
              <a:t>分配后该子表变成空表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else { // </a:t>
            </a:r>
            <a:r>
              <a:rPr lang="zh-CN" altLang="en-US" dirty="0"/>
              <a:t>从子表删去*</a:t>
            </a:r>
            <a:r>
              <a:rPr lang="en-US" dirty="0"/>
              <a:t>pa</a:t>
            </a:r>
            <a:r>
              <a:rPr lang="zh-CN" altLang="en-US" dirty="0"/>
              <a:t>结点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pre-&gt;</a:t>
            </a:r>
            <a:r>
              <a:rPr lang="en-US" dirty="0" err="1"/>
              <a:t>rlink</a:t>
            </a:r>
            <a:r>
              <a:rPr lang="en-US" dirty="0"/>
              <a:t> = </a:t>
            </a:r>
            <a:r>
              <a:rPr lang="en-US" dirty="0" err="1"/>
              <a:t>suc</a:t>
            </a:r>
            <a:r>
              <a:rPr lang="en-US" dirty="0"/>
              <a:t>; </a:t>
            </a:r>
            <a:r>
              <a:rPr lang="en-US" dirty="0" err="1"/>
              <a:t>suc</a:t>
            </a:r>
            <a:r>
              <a:rPr lang="en-US" dirty="0"/>
              <a:t>-&gt;</a:t>
            </a:r>
            <a:r>
              <a:rPr lang="en-US" dirty="0" err="1"/>
              <a:t>llink</a:t>
            </a:r>
            <a:r>
              <a:rPr lang="en-US" dirty="0"/>
              <a:t> = pre; </a:t>
            </a:r>
          </a:p>
          <a:p>
            <a:pPr marL="0" indent="0">
              <a:buNone/>
            </a:pPr>
            <a:r>
              <a:rPr lang="en-US" dirty="0"/>
              <a:t>	avail[k].first = </a:t>
            </a:r>
            <a:r>
              <a:rPr lang="en-US" dirty="0" err="1"/>
              <a:t>suc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将剩余块插入相应子表 </a:t>
            </a:r>
            <a:endParaRPr lang="en-US" altLang="zh-CN" dirty="0"/>
          </a:p>
          <a:p>
            <a:pPr marL="0" indent="0">
              <a:buNone/>
            </a:pPr>
            <a:r>
              <a:rPr lang="en-US"/>
              <a:t>for (i=1</a:t>
            </a:r>
            <a:r>
              <a:rPr lang="en-US" dirty="0"/>
              <a:t>; avail[</a:t>
            </a:r>
            <a:r>
              <a:rPr lang="en-US" dirty="0">
                <a:solidFill>
                  <a:srgbClr val="0000CC"/>
                </a:solidFill>
              </a:rPr>
              <a:t>k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nodesize</a:t>
            </a:r>
            <a:r>
              <a:rPr lang="en-US" dirty="0"/>
              <a:t>&gt;=n+1; ++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b="1" dirty="0">
                <a:solidFill>
                  <a:srgbClr val="0000CC"/>
                </a:solidFill>
              </a:rPr>
              <a:t>{ </a:t>
            </a:r>
          </a:p>
          <a:p>
            <a:pPr marL="0" indent="0">
              <a:buNone/>
            </a:pPr>
            <a:r>
              <a:rPr lang="en-US" dirty="0"/>
              <a:t>	pi = pa+(</a:t>
            </a:r>
            <a:r>
              <a:rPr lang="en-US" dirty="0" err="1"/>
              <a:t>int</a:t>
            </a:r>
            <a:r>
              <a:rPr lang="en-US" dirty="0"/>
              <a:t>)pow(2, (</a:t>
            </a:r>
            <a:r>
              <a:rPr lang="en-US" dirty="0">
                <a:solidFill>
                  <a:srgbClr val="0000CC"/>
                </a:solidFill>
              </a:rPr>
              <a:t>k</a:t>
            </a:r>
            <a:r>
              <a:rPr lang="en-US" dirty="0"/>
              <a:t>-</a:t>
            </a:r>
            <a:r>
              <a:rPr lang="en-US" dirty="0" err="1"/>
              <a:t>i</a:t>
            </a:r>
            <a:r>
              <a:rPr lang="en-US" dirty="0"/>
              <a:t>)); pi-&gt;</a:t>
            </a:r>
            <a:r>
              <a:rPr lang="en-US" dirty="0" err="1"/>
              <a:t>rlink</a:t>
            </a:r>
            <a:r>
              <a:rPr lang="en-US" dirty="0"/>
              <a:t> = pi; </a:t>
            </a:r>
          </a:p>
          <a:p>
            <a:pPr marL="0" indent="0">
              <a:buNone/>
            </a:pPr>
            <a:r>
              <a:rPr lang="en-US" dirty="0"/>
              <a:t>	pi-&gt;</a:t>
            </a:r>
            <a:r>
              <a:rPr lang="en-US" dirty="0" err="1"/>
              <a:t>llink</a:t>
            </a:r>
            <a:r>
              <a:rPr lang="en-US" dirty="0"/>
              <a:t> = pi; pi-&gt;tag = 0; pi-&gt;</a:t>
            </a:r>
            <a:r>
              <a:rPr lang="en-US" dirty="0" err="1"/>
              <a:t>kval</a:t>
            </a:r>
            <a:r>
              <a:rPr lang="en-US" dirty="0"/>
              <a:t> = k-</a:t>
            </a:r>
            <a:r>
              <a:rPr lang="en-US" dirty="0" err="1"/>
              <a:t>i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	avail[k-</a:t>
            </a:r>
            <a:r>
              <a:rPr lang="en-US" dirty="0" err="1"/>
              <a:t>i</a:t>
            </a:r>
            <a:r>
              <a:rPr lang="en-US" dirty="0"/>
              <a:t>].first = pi; </a:t>
            </a:r>
            <a:r>
              <a:rPr lang="en-US" b="1" dirty="0">
                <a:solidFill>
                  <a:srgbClr val="0000CC"/>
                </a:solidFill>
              </a:rPr>
              <a:t>}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pa</a:t>
            </a:r>
            <a:r>
              <a:rPr lang="en-US" dirty="0"/>
              <a:t>-&gt;tag = 1; </a:t>
            </a:r>
            <a:r>
              <a:rPr lang="en-US" dirty="0">
                <a:solidFill>
                  <a:srgbClr val="C00000"/>
                </a:solidFill>
              </a:rPr>
              <a:t>pa</a:t>
            </a:r>
            <a:r>
              <a:rPr lang="en-US" dirty="0"/>
              <a:t>-&gt;</a:t>
            </a:r>
            <a:r>
              <a:rPr lang="en-US" dirty="0" err="1"/>
              <a:t>kval</a:t>
            </a:r>
            <a:r>
              <a:rPr lang="en-US" dirty="0"/>
              <a:t> = k-(--</a:t>
            </a:r>
            <a:r>
              <a:rPr lang="en-US" dirty="0" err="1"/>
              <a:t>i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回收算法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816248"/>
            <a:ext cx="8712968" cy="6041751"/>
          </a:xfrm>
        </p:spPr>
        <p:txBody>
          <a:bodyPr>
            <a:normAutofit fontScale="92500"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释放占用块时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需要</a:t>
            </a:r>
            <a:r>
              <a:rPr lang="en-US" altLang="en-US" dirty="0" err="1">
                <a:ea typeface="宋体" panose="02010600030101010101" pitchFamily="2" charset="-122"/>
              </a:rPr>
              <a:t>将该新的空闲块插入到可利用空闲表中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考虑合并成大块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ea typeface="宋体" panose="02010600030101010101" pitchFamily="2" charset="-122"/>
              </a:rPr>
              <a:t>问题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只有“互为伙伴”的两个子块均空闲时才合并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r>
              <a:rPr lang="en-US" altLang="en-US" dirty="0" err="1">
                <a:ea typeface="宋体" panose="02010600030101010101" pitchFamily="2" charset="-122"/>
              </a:rPr>
              <a:t>即使有两个相邻且大小相同的空闲块，如果不是“互为伙伴</a:t>
            </a:r>
            <a:r>
              <a:rPr lang="en-US" altLang="en-US" dirty="0">
                <a:ea typeface="宋体" panose="02010600030101010101" pitchFamily="2" charset="-122"/>
              </a:rPr>
              <a:t>” (</a:t>
            </a:r>
            <a:r>
              <a:rPr lang="en-US" altLang="en-US" dirty="0" err="1">
                <a:ea typeface="宋体" panose="02010600030101010101" pitchFamily="2" charset="-122"/>
              </a:rPr>
              <a:t>从同一个大块中分裂出来的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也不合并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伙伴空闲块</a:t>
            </a:r>
            <a:r>
              <a:rPr lang="en-US" altLang="en-US" dirty="0" err="1">
                <a:ea typeface="宋体" panose="02010600030101010101" pitchFamily="2" charset="-122"/>
              </a:rPr>
              <a:t>的确定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首地址为p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en-US" dirty="0">
                <a:ea typeface="宋体" panose="02010600030101010101" pitchFamily="2" charset="-122"/>
              </a:rPr>
              <a:t>大小为2</a:t>
            </a:r>
            <a:r>
              <a:rPr lang="en-US" altLang="en-US" baseline="30000" dirty="0">
                <a:ea typeface="宋体" panose="02010600030101010101" pitchFamily="2" charset="-122"/>
              </a:rPr>
              <a:t>k</a:t>
            </a:r>
            <a:r>
              <a:rPr lang="en-US" altLang="en-US" dirty="0">
                <a:ea typeface="宋体" panose="02010600030101010101" pitchFamily="2" charset="-122"/>
              </a:rPr>
              <a:t>的内存块 ，其伙伴的首地址为： </a:t>
            </a:r>
          </a:p>
          <a:p>
            <a:pPr lvl="1"/>
            <a:endParaRPr lang="en-US" altLang="en-US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大小为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、起始地址为</a:t>
            </a:r>
            <a:r>
              <a:rPr lang="en-US" altLang="zh-CN" dirty="0">
                <a:ea typeface="宋体" panose="02010600030101010101" pitchFamily="2" charset="-122"/>
              </a:rPr>
              <a:t>512</a:t>
            </a:r>
            <a:r>
              <a:rPr lang="zh-CN" altLang="en-US" dirty="0">
                <a:ea typeface="宋体" panose="02010600030101010101" pitchFamily="2" charset="-122"/>
              </a:rPr>
              <a:t>的伙伴：其起始地址为</a:t>
            </a:r>
            <a:r>
              <a:rPr lang="en-US" altLang="zh-CN" dirty="0">
                <a:ea typeface="宋体" panose="02010600030101010101" pitchFamily="2" charset="-122"/>
              </a:rPr>
              <a:t>768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大小为</a:t>
            </a:r>
            <a:r>
              <a:rPr lang="en-US" altLang="zh-CN" dirty="0">
                <a:ea typeface="宋体" panose="02010600030101010101" pitchFamily="2" charset="-122"/>
              </a:rPr>
              <a:t>2</a:t>
            </a:r>
            <a:r>
              <a:rPr lang="en-US" altLang="zh-CN" baseline="30000" dirty="0">
                <a:ea typeface="宋体" panose="02010600030101010101" pitchFamily="2" charset="-122"/>
              </a:rPr>
              <a:t>7</a:t>
            </a:r>
            <a:r>
              <a:rPr lang="zh-CN" altLang="en-US" dirty="0">
                <a:ea typeface="宋体" panose="02010600030101010101" pitchFamily="2" charset="-122"/>
              </a:rPr>
              <a:t>、起始地址为</a:t>
            </a:r>
            <a:r>
              <a:rPr lang="en-US" altLang="zh-CN" dirty="0">
                <a:ea typeface="宋体" panose="02010600030101010101" pitchFamily="2" charset="-122"/>
              </a:rPr>
              <a:t>384</a:t>
            </a:r>
            <a:r>
              <a:rPr lang="zh-CN" altLang="en-US" dirty="0">
                <a:ea typeface="宋体" panose="02010600030101010101" pitchFamily="2" charset="-122"/>
              </a:rPr>
              <a:t>的伙伴：其起始地址为</a:t>
            </a:r>
            <a:r>
              <a:rPr lang="en-US" altLang="zh-CN" dirty="0">
                <a:ea typeface="宋体" panose="02010600030101010101" pitchFamily="2" charset="-122"/>
              </a:rPr>
              <a:t>256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051720" y="4653136"/>
            <a:ext cx="5592763" cy="990600"/>
            <a:chOff x="0" y="0"/>
            <a:chExt cx="3523" cy="62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0" y="192"/>
              <a:ext cx="127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buddy(</a:t>
              </a:r>
              <a:r>
                <a:rPr lang="en-US" altLang="en-US" sz="2800" b="1" dirty="0" err="1">
                  <a:latin typeface="Times New Roman" pitchFamily="18" charset="0"/>
                </a:rPr>
                <a:t>p,k</a:t>
              </a:r>
              <a:r>
                <a:rPr lang="en-US" altLang="en-US" sz="2800" b="1" dirty="0">
                  <a:latin typeface="Times New Roman" pitchFamily="18" charset="0"/>
                </a:rPr>
                <a:t>)=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92" y="0"/>
              <a:ext cx="206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p+2</a:t>
              </a:r>
              <a:r>
                <a:rPr lang="en-US" altLang="en-US" sz="2400" b="1" baseline="30000" dirty="0">
                  <a:latin typeface="Times New Roman" pitchFamily="18" charset="0"/>
                </a:rPr>
                <a:t>k    </a:t>
              </a:r>
              <a:r>
                <a:rPr lang="en-US" altLang="en-US" sz="2400" b="1" dirty="0">
                  <a:latin typeface="Times New Roman" pitchFamily="18" charset="0"/>
                </a:rPr>
                <a:t> </a:t>
              </a:r>
              <a:r>
                <a:rPr lang="zh-CN" altLang="en-US" sz="2400" b="1" dirty="0">
                  <a:latin typeface="Times New Roman" pitchFamily="18" charset="0"/>
                </a:rPr>
                <a:t>若</a:t>
              </a:r>
              <a:r>
                <a:rPr lang="en-US" altLang="en-US" sz="2400" b="1" dirty="0">
                  <a:latin typeface="Times New Roman" pitchFamily="18" charset="0"/>
                </a:rPr>
                <a:t>p MOD 2</a:t>
              </a:r>
              <a:r>
                <a:rPr lang="en-US" altLang="en-US" sz="2400" b="1" baseline="30000" dirty="0">
                  <a:latin typeface="Times New Roman" pitchFamily="18" charset="0"/>
                </a:rPr>
                <a:t>k+1</a:t>
              </a:r>
              <a:r>
                <a:rPr lang="en-US" altLang="en-US" sz="2400" b="1" dirty="0">
                  <a:latin typeface="Times New Roman" pitchFamily="18" charset="0"/>
                </a:rPr>
                <a:t> =0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392" y="352"/>
              <a:ext cx="213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itchFamily="18" charset="0"/>
                </a:rPr>
                <a:t>p</a:t>
              </a:r>
              <a:r>
                <a:rPr lang="en-US" altLang="en-US" sz="2400" b="1" dirty="0">
                  <a:latin typeface="Times New Roman" pitchFamily="18" charset="0"/>
                </a:rPr>
                <a:t>-2</a:t>
              </a:r>
              <a:r>
                <a:rPr lang="en-US" altLang="en-US" sz="2400" b="1" baseline="30000" dirty="0">
                  <a:latin typeface="Times New Roman" pitchFamily="18" charset="0"/>
                </a:rPr>
                <a:t>k    </a:t>
              </a:r>
              <a:r>
                <a:rPr lang="en-US" altLang="en-US" sz="2400" b="1" dirty="0">
                  <a:latin typeface="Times New Roman" pitchFamily="18" charset="0"/>
                </a:rPr>
                <a:t> </a:t>
              </a:r>
              <a:r>
                <a:rPr lang="zh-CN" altLang="en-US" sz="2400" b="1" dirty="0">
                  <a:latin typeface="Times New Roman" pitchFamily="18" charset="0"/>
                </a:rPr>
                <a:t>若</a:t>
              </a:r>
              <a:r>
                <a:rPr lang="en-US" altLang="en-US" sz="2400" b="1" dirty="0">
                  <a:latin typeface="Times New Roman" pitchFamily="18" charset="0"/>
                </a:rPr>
                <a:t>p MOD 2</a:t>
              </a:r>
              <a:r>
                <a:rPr lang="en-US" altLang="en-US" sz="2400" b="1" baseline="30000" dirty="0">
                  <a:latin typeface="Times New Roman" pitchFamily="18" charset="0"/>
                </a:rPr>
                <a:t>k+1</a:t>
              </a:r>
              <a:r>
                <a:rPr lang="en-US" altLang="en-US" sz="2400" b="1" dirty="0">
                  <a:latin typeface="Times New Roman" pitchFamily="18" charset="0"/>
                </a:rPr>
                <a:t> =</a:t>
              </a:r>
              <a:r>
                <a:rPr lang="en-US" altLang="en-US" sz="2800" b="1" dirty="0">
                  <a:latin typeface="Times New Roman" pitchFamily="18" charset="0"/>
                </a:rPr>
                <a:t>2</a:t>
              </a:r>
              <a:r>
                <a:rPr lang="en-US" altLang="en-US" sz="2800" b="1" baseline="30000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1296" y="144"/>
              <a:ext cx="91" cy="385"/>
            </a:xfrm>
            <a:prstGeom prst="leftBrace">
              <a:avLst>
                <a:gd name="adj1" fmla="val 3525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87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回收算法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ea typeface="宋体" panose="02010600030101010101" pitchFamily="2" charset="-122"/>
              </a:rPr>
              <a:t>设要回收的空闲块的首地址是p，其大小为2</a:t>
            </a:r>
            <a:r>
              <a:rPr lang="en-US" altLang="en-US" baseline="30000" dirty="0">
                <a:ea typeface="宋体" panose="02010600030101010101" pitchFamily="2" charset="-122"/>
              </a:rPr>
              <a:t>k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en-US" dirty="0">
                <a:ea typeface="宋体" panose="02010600030101010101" pitchFamily="2" charset="-122"/>
              </a:rPr>
              <a:t>(1)</a:t>
            </a:r>
            <a:r>
              <a:rPr lang="en-US" altLang="en-US" dirty="0" err="1">
                <a:ea typeface="宋体" panose="02010600030101010101" pitchFamily="2" charset="-122"/>
              </a:rPr>
              <a:t>判断其</a:t>
            </a:r>
            <a:r>
              <a:rPr lang="en-US" altLang="en-US" dirty="0">
                <a:ea typeface="宋体" panose="02010600030101010101" pitchFamily="2" charset="-122"/>
              </a:rPr>
              <a:t> “</a:t>
            </a:r>
            <a:r>
              <a:rPr lang="en-US" altLang="en-US" dirty="0" err="1">
                <a:ea typeface="宋体" panose="02010600030101010101" pitchFamily="2" charset="-122"/>
              </a:rPr>
              <a:t>互为伙伴”的</a:t>
            </a:r>
            <a:r>
              <a:rPr lang="zh-CN" altLang="en-US" dirty="0">
                <a:ea typeface="宋体" panose="02010600030101010101" pitchFamily="2" charset="-122"/>
              </a:rPr>
              <a:t>块是否</a:t>
            </a:r>
            <a:r>
              <a:rPr lang="en-US" altLang="en-US" dirty="0" err="1">
                <a:ea typeface="宋体" panose="02010600030101010101" pitchFamily="2" charset="-122"/>
              </a:rPr>
              <a:t>空闲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</a:p>
          <a:p>
            <a:r>
              <a:rPr lang="en-US" altLang="en-US" dirty="0" err="1">
                <a:ea typeface="宋体" panose="02010600030101010101" pitchFamily="2" charset="-122"/>
              </a:rPr>
              <a:t>若不</a:t>
            </a:r>
            <a:r>
              <a:rPr lang="zh-CN" altLang="en-US" dirty="0">
                <a:ea typeface="宋体" panose="02010600030101010101" pitchFamily="2" charset="-122"/>
              </a:rPr>
              <a:t>空闲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仅将要回收的空闲块直接插入到相应的子表中</a:t>
            </a:r>
            <a:r>
              <a:rPr lang="zh-CN" altLang="en-US" dirty="0">
                <a:ea typeface="宋体" panose="02010600030101010101" pitchFamily="2" charset="-122"/>
              </a:rPr>
              <a:t>；</a:t>
            </a:r>
            <a:r>
              <a:rPr lang="en-US" altLang="en-US" dirty="0" err="1">
                <a:ea typeface="宋体" panose="02010600030101010101" pitchFamily="2" charset="-122"/>
              </a:rPr>
              <a:t>否则转</a:t>
            </a:r>
            <a:r>
              <a:rPr lang="en-US" altLang="en-US" dirty="0">
                <a:ea typeface="宋体" panose="02010600030101010101" pitchFamily="2" charset="-122"/>
              </a:rPr>
              <a:t>(2)；</a:t>
            </a:r>
          </a:p>
          <a:p>
            <a:r>
              <a:rPr lang="en-US" altLang="en-US" dirty="0">
                <a:ea typeface="宋体" panose="02010600030101010101" pitchFamily="2" charset="-122"/>
              </a:rPr>
              <a:t>(2)</a:t>
            </a:r>
            <a:r>
              <a:rPr lang="en-US" altLang="en-US" dirty="0" err="1">
                <a:ea typeface="宋体" panose="02010600030101010101" pitchFamily="2" charset="-122"/>
              </a:rPr>
              <a:t>按以下步骤进行空闲块的合并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</a:p>
          <a:p>
            <a:pPr lvl="2"/>
            <a:r>
              <a:rPr lang="en-US" altLang="en-US" sz="3200" dirty="0" err="1">
                <a:ea typeface="宋体" panose="02010600030101010101" pitchFamily="2" charset="-122"/>
              </a:rPr>
              <a:t>在相应子表中找到其伙伴并删除之</a:t>
            </a:r>
            <a:r>
              <a:rPr lang="en-US" altLang="en-US" sz="3200" dirty="0">
                <a:ea typeface="宋体" panose="02010600030101010101" pitchFamily="2" charset="-122"/>
              </a:rPr>
              <a:t>；</a:t>
            </a:r>
          </a:p>
          <a:p>
            <a:pPr lvl="2"/>
            <a:r>
              <a:rPr lang="en-US" altLang="en-US" sz="3200" dirty="0" err="1">
                <a:ea typeface="宋体" panose="02010600030101010101" pitchFamily="2" charset="-122"/>
              </a:rPr>
              <a:t>合并两个空闲块</a:t>
            </a:r>
            <a:r>
              <a:rPr lang="en-US" altLang="en-US" sz="3200" dirty="0">
                <a:ea typeface="宋体" panose="02010600030101010101" pitchFamily="2" charset="-122"/>
              </a:rPr>
              <a:t>；</a:t>
            </a:r>
          </a:p>
          <a:p>
            <a:r>
              <a:rPr lang="en-US" altLang="en-US" dirty="0">
                <a:ea typeface="宋体" panose="02010600030101010101" pitchFamily="2" charset="-122"/>
              </a:rPr>
              <a:t>(3)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重复</a:t>
            </a:r>
            <a:r>
              <a:rPr lang="en-US" altLang="en-US" dirty="0">
                <a:solidFill>
                  <a:srgbClr val="0000CC"/>
                </a:solidFill>
                <a:ea typeface="宋体" panose="02010600030101010101" pitchFamily="2" charset="-122"/>
              </a:rPr>
              <a:t>(2)</a:t>
            </a:r>
            <a:r>
              <a:rPr lang="zh-CN" altLang="en-US" dirty="0">
                <a:ea typeface="宋体" panose="02010600030101010101" pitchFamily="2" charset="-122"/>
              </a:rPr>
              <a:t>，直到合并后的空闲块的伙伴不是空闲块为止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特点：算法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简单</a:t>
            </a:r>
            <a:r>
              <a:rPr lang="zh-CN" altLang="en-US" dirty="0">
                <a:ea typeface="宋体" panose="02010600030101010101" pitchFamily="2" charset="-122"/>
              </a:rPr>
              <a:t>；速度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快</a:t>
            </a:r>
            <a:r>
              <a:rPr lang="zh-CN" altLang="en-US" dirty="0">
                <a:ea typeface="宋体" panose="02010600030101010101" pitchFamily="2" charset="-122"/>
              </a:rPr>
              <a:t>；但由于只归并伙伴而容易产生碎片</a:t>
            </a:r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455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宋体" panose="02010600030101010101" pitchFamily="2" charset="-122"/>
              </a:rPr>
              <a:t>回收算法</a:t>
            </a:r>
            <a:r>
              <a:rPr lang="zh-CN" altLang="en-US">
                <a:ea typeface="宋体" panose="02010600030101010101" pitchFamily="2" charset="-122"/>
              </a:rPr>
              <a:t>的例子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99592" y="2348880"/>
            <a:ext cx="79208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1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2051720" y="2348880"/>
            <a:ext cx="79208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5</a:t>
            </a:r>
            <a:endParaRPr lang="zh-CN" altLang="en-US" sz="2800"/>
          </a:p>
        </p:txBody>
      </p:sp>
      <p:sp>
        <p:nvSpPr>
          <p:cNvPr id="8" name="矩形 7"/>
          <p:cNvSpPr/>
          <p:nvPr/>
        </p:nvSpPr>
        <p:spPr>
          <a:xfrm>
            <a:off x="1691680" y="3501008"/>
            <a:ext cx="79208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4</a:t>
            </a:r>
            <a:endParaRPr lang="zh-CN" altLang="en-US" sz="2800"/>
          </a:p>
        </p:txBody>
      </p:sp>
      <p:sp>
        <p:nvSpPr>
          <p:cNvPr id="9" name="矩形 8"/>
          <p:cNvSpPr/>
          <p:nvPr/>
        </p:nvSpPr>
        <p:spPr>
          <a:xfrm>
            <a:off x="899592" y="3501008"/>
            <a:ext cx="79208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3</a:t>
            </a:r>
            <a:endParaRPr lang="zh-CN" altLang="en-US" sz="2800"/>
          </a:p>
        </p:txBody>
      </p:sp>
      <p:sp>
        <p:nvSpPr>
          <p:cNvPr id="10" name="矩形 9"/>
          <p:cNvSpPr/>
          <p:nvPr/>
        </p:nvSpPr>
        <p:spPr>
          <a:xfrm>
            <a:off x="3563888" y="2348880"/>
            <a:ext cx="79208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2</a:t>
            </a:r>
            <a:endParaRPr lang="zh-CN" altLang="en-US" sz="2800"/>
          </a:p>
        </p:txBody>
      </p:sp>
      <p:cxnSp>
        <p:nvCxnSpPr>
          <p:cNvPr id="17" name="直接连接符 16"/>
          <p:cNvCxnSpPr/>
          <p:nvPr/>
        </p:nvCxnSpPr>
        <p:spPr>
          <a:xfrm>
            <a:off x="457200" y="2132856"/>
            <a:ext cx="0" cy="40324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7200" y="2604525"/>
            <a:ext cx="4423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57200" y="3681028"/>
            <a:ext cx="4423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57200" y="5085184"/>
            <a:ext cx="44239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993704" y="2132856"/>
            <a:ext cx="3610744" cy="4032448"/>
            <a:chOff x="4993704" y="2132856"/>
            <a:chExt cx="3610744" cy="4032448"/>
          </a:xfrm>
        </p:grpSpPr>
        <p:sp>
          <p:nvSpPr>
            <p:cNvPr id="11" name="矩形 10"/>
            <p:cNvSpPr/>
            <p:nvPr/>
          </p:nvSpPr>
          <p:spPr>
            <a:xfrm>
              <a:off x="5436096" y="2280489"/>
              <a:ext cx="792088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5</a:t>
              </a:r>
              <a:endParaRPr lang="zh-CN" altLang="en-US" sz="28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6228184" y="4797152"/>
              <a:ext cx="792088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2</a:t>
              </a:r>
              <a:endParaRPr lang="zh-CN" altLang="en-US" sz="28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5436096" y="4797152"/>
              <a:ext cx="792088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1</a:t>
              </a:r>
              <a:endParaRPr lang="zh-CN" altLang="en-US" sz="2800"/>
            </a:p>
          </p:txBody>
        </p:sp>
        <p:sp>
          <p:nvSpPr>
            <p:cNvPr id="14" name="矩形 13"/>
            <p:cNvSpPr/>
            <p:nvPr/>
          </p:nvSpPr>
          <p:spPr>
            <a:xfrm>
              <a:off x="7812360" y="4789918"/>
              <a:ext cx="792088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4</a:t>
              </a:r>
              <a:endParaRPr lang="zh-CN" altLang="en-US" sz="2800"/>
            </a:p>
          </p:txBody>
        </p:sp>
        <p:sp>
          <p:nvSpPr>
            <p:cNvPr id="15" name="矩形 14"/>
            <p:cNvSpPr/>
            <p:nvPr/>
          </p:nvSpPr>
          <p:spPr>
            <a:xfrm>
              <a:off x="7020272" y="4789918"/>
              <a:ext cx="792088" cy="64807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/>
                <a:t>3</a:t>
              </a:r>
              <a:endParaRPr lang="zh-CN" altLang="en-US" sz="2800"/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4993704" y="2132856"/>
              <a:ext cx="0" cy="403244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4993704" y="2604525"/>
              <a:ext cx="44239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4993704" y="3681028"/>
              <a:ext cx="44239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4993704" y="5085184"/>
              <a:ext cx="44239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直接连接符 26"/>
          <p:cNvCxnSpPr>
            <a:stCxn id="6" idx="3"/>
            <a:endCxn id="7" idx="1"/>
          </p:cNvCxnSpPr>
          <p:nvPr/>
        </p:nvCxnSpPr>
        <p:spPr>
          <a:xfrm>
            <a:off x="1691680" y="2672916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3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686800" cy="86409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5. </a:t>
            </a:r>
            <a:r>
              <a:rPr lang="zh-CN" altLang="en-US" dirty="0"/>
              <a:t>无用单元收集</a:t>
            </a:r>
            <a:r>
              <a:rPr lang="en-US" altLang="zh-CN" dirty="0"/>
              <a:t>/Garbage Collector(GC)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46922"/>
          </a:xfrm>
        </p:spPr>
        <p:txBody>
          <a:bodyPr/>
          <a:lstStyle/>
          <a:p>
            <a:r>
              <a:rPr lang="zh-CN" altLang="en-US" sz="2800" dirty="0">
                <a:ea typeface="宋体" panose="02010600030101010101" pitchFamily="2" charset="-122"/>
              </a:rPr>
              <a:t>无用单元：用户不再使用而系统没有回收的变量和结构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产生原因：程序</a:t>
            </a:r>
            <a:r>
              <a:rPr lang="en-US" altLang="zh-CN" sz="2800" dirty="0">
                <a:ea typeface="宋体" panose="02010600030101010101" pitchFamily="2" charset="-122"/>
              </a:rPr>
              <a:t>Bug</a:t>
            </a:r>
          </a:p>
          <a:p>
            <a:pPr lvl="1"/>
            <a:r>
              <a:rPr lang="en-US" sz="2400" dirty="0">
                <a:ea typeface="宋体" panose="02010600030101010101" pitchFamily="2" charset="-122"/>
              </a:rPr>
              <a:t>p=</a:t>
            </a:r>
            <a:r>
              <a:rPr lang="en-US" sz="2400" dirty="0" err="1">
                <a:ea typeface="宋体" panose="02010600030101010101" pitchFamily="2" charset="-122"/>
              </a:rPr>
              <a:t>malloc</a:t>
            </a:r>
            <a:r>
              <a:rPr lang="en-US" sz="2400" dirty="0">
                <a:ea typeface="宋体" panose="02010600030101010101" pitchFamily="2" charset="-122"/>
              </a:rPr>
              <a:t>(</a:t>
            </a:r>
            <a:r>
              <a:rPr lang="en-US" altLang="zh-CN" sz="2400" dirty="0">
                <a:ea typeface="宋体" panose="02010600030101010101" pitchFamily="2" charset="-122"/>
              </a:rPr>
              <a:t>size</a:t>
            </a:r>
            <a:r>
              <a:rPr lang="en-US" sz="2400" dirty="0">
                <a:ea typeface="宋体" panose="02010600030101010101" pitchFamily="2" charset="-122"/>
              </a:rPr>
              <a:t>); 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… … p=NULL; //</a:t>
            </a:r>
            <a:r>
              <a:rPr lang="zh-CN" altLang="en-US" sz="2400" dirty="0">
                <a:ea typeface="宋体" panose="02010600030101010101" pitchFamily="2" charset="-122"/>
              </a:rPr>
              <a:t>未回收的空间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p=</a:t>
            </a:r>
            <a:r>
              <a:rPr lang="en-US" altLang="zh-CN" sz="2400" dirty="0" err="1">
                <a:ea typeface="宋体" panose="02010600030101010101" pitchFamily="2" charset="-122"/>
              </a:rPr>
              <a:t>malloc</a:t>
            </a:r>
            <a:r>
              <a:rPr lang="en-US" altLang="zh-CN" sz="2400" dirty="0">
                <a:ea typeface="宋体" panose="02010600030101010101" pitchFamily="2" charset="-122"/>
              </a:rPr>
              <a:t>(size); … … q=</a:t>
            </a:r>
            <a:r>
              <a:rPr lang="en-US" altLang="zh-CN" sz="2400" dirty="0" err="1">
                <a:ea typeface="宋体" panose="02010600030101010101" pitchFamily="2" charset="-122"/>
              </a:rPr>
              <a:t>p;free</a:t>
            </a:r>
            <a:r>
              <a:rPr lang="en-US" altLang="zh-CN" sz="2400" dirty="0">
                <a:ea typeface="宋体" panose="02010600030101010101" pitchFamily="2" charset="-122"/>
              </a:rPr>
              <a:t>(p);//</a:t>
            </a:r>
            <a:r>
              <a:rPr lang="zh-CN" altLang="en-US" sz="2400" dirty="0">
                <a:ea typeface="宋体" panose="02010600030101010101" pitchFamily="2" charset="-122"/>
              </a:rPr>
              <a:t>悬挂访问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800" dirty="0"/>
              <a:t>产生原因：数据结构的特定设计</a:t>
            </a:r>
            <a:r>
              <a:rPr lang="en-US" altLang="zh-CN" sz="2800" dirty="0"/>
              <a:t>/</a:t>
            </a:r>
            <a:r>
              <a:rPr lang="zh-CN" altLang="en-US" sz="2800" dirty="0"/>
              <a:t>含有共享子表的广义表</a:t>
            </a:r>
            <a:endParaRPr lang="en-US" altLang="zh-CN" sz="2800" dirty="0"/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L1</a:t>
            </a:r>
            <a:r>
              <a:rPr lang="zh-CN" altLang="en-US" sz="2400" dirty="0">
                <a:ea typeface="宋体" panose="02010600030101010101" pitchFamily="2" charset="-122"/>
              </a:rPr>
              <a:t>不再使用，而</a:t>
            </a:r>
            <a:r>
              <a:rPr lang="en-US" altLang="zh-CN" sz="2400" dirty="0">
                <a:ea typeface="宋体" panose="02010600030101010101" pitchFamily="2" charset="-122"/>
              </a:rPr>
              <a:t>L2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L3</a:t>
            </a:r>
            <a:r>
              <a:rPr lang="zh-CN" altLang="en-US" sz="2400" dirty="0">
                <a:ea typeface="宋体" panose="02010600030101010101" pitchFamily="2" charset="-122"/>
              </a:rPr>
              <a:t>还在使用，若释放</a:t>
            </a:r>
            <a:r>
              <a:rPr lang="en-US" altLang="zh-CN" sz="2400" dirty="0">
                <a:ea typeface="宋体" panose="02010600030101010101" pitchFamily="2" charset="-122"/>
              </a:rPr>
              <a:t>L1</a:t>
            </a:r>
            <a:r>
              <a:rPr lang="zh-CN" altLang="en-US" sz="2400" dirty="0">
                <a:ea typeface="宋体" panose="02010600030101010101" pitchFamily="2" charset="-122"/>
              </a:rPr>
              <a:t>，则，引起</a:t>
            </a:r>
            <a:r>
              <a:rPr lang="en-US" altLang="zh-CN" sz="2400" dirty="0">
                <a:ea typeface="宋体" panose="02010600030101010101" pitchFamily="2" charset="-122"/>
              </a:rPr>
              <a:t>L2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L3</a:t>
            </a:r>
            <a:r>
              <a:rPr lang="zh-CN" altLang="en-US" sz="2400" dirty="0">
                <a:ea typeface="宋体" panose="02010600030101010101" pitchFamily="2" charset="-122"/>
              </a:rPr>
              <a:t>悬挂访问；若不释放</a:t>
            </a:r>
            <a:r>
              <a:rPr lang="en-US" altLang="zh-CN" sz="2400" dirty="0">
                <a:ea typeface="宋体" panose="02010600030101010101" pitchFamily="2" charset="-122"/>
              </a:rPr>
              <a:t>L1</a:t>
            </a:r>
            <a:r>
              <a:rPr lang="zh-CN" altLang="en-US" sz="2400" dirty="0">
                <a:ea typeface="宋体" panose="02010600030101010101" pitchFamily="2" charset="-122"/>
              </a:rPr>
              <a:t>，则在</a:t>
            </a:r>
            <a:r>
              <a:rPr lang="en-US" altLang="zh-CN" sz="2400" dirty="0">
                <a:ea typeface="宋体" panose="02010600030101010101" pitchFamily="2" charset="-122"/>
              </a:rPr>
              <a:t>L2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L3</a:t>
            </a:r>
            <a:r>
              <a:rPr lang="zh-CN" altLang="en-US" sz="2400" dirty="0">
                <a:ea typeface="宋体" panose="02010600030101010101" pitchFamily="2" charset="-122"/>
              </a:rPr>
              <a:t>不再使用时，</a:t>
            </a:r>
            <a:r>
              <a:rPr lang="en-US" altLang="zh-CN" sz="2400" dirty="0">
                <a:ea typeface="宋体" panose="02010600030101010101" pitchFamily="2" charset="-122"/>
              </a:rPr>
              <a:t>L1</a:t>
            </a:r>
            <a:r>
              <a:rPr lang="zh-CN" altLang="en-US" sz="2400" dirty="0">
                <a:ea typeface="宋体" panose="02010600030101010101" pitchFamily="2" charset="-122"/>
              </a:rPr>
              <a:t>所指变成未回收的空间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95736" y="5675029"/>
            <a:ext cx="936104" cy="360040"/>
          </a:xfrm>
          <a:prstGeom prst="rect">
            <a:avLst/>
          </a:prstGeom>
          <a:ln w="25400"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2221996" y="6467117"/>
            <a:ext cx="936104" cy="360040"/>
          </a:xfrm>
          <a:prstGeom prst="rect">
            <a:avLst/>
          </a:prstGeom>
          <a:ln w="25400"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3923928" y="6007449"/>
            <a:ext cx="936104" cy="360040"/>
          </a:xfrm>
          <a:prstGeom prst="rect">
            <a:avLst/>
          </a:prstGeom>
          <a:ln w="25400">
            <a:headEnd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接箭头连接符 8"/>
          <p:cNvCxnSpPr>
            <a:endCxn id="5" idx="1"/>
          </p:cNvCxnSpPr>
          <p:nvPr/>
        </p:nvCxnSpPr>
        <p:spPr>
          <a:xfrm>
            <a:off x="1403648" y="5855049"/>
            <a:ext cx="792088" cy="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1390462" y="6647137"/>
            <a:ext cx="792088" cy="0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7" idx="1"/>
          </p:cNvCxnSpPr>
          <p:nvPr/>
        </p:nvCxnSpPr>
        <p:spPr>
          <a:xfrm>
            <a:off x="3158100" y="5822283"/>
            <a:ext cx="765828" cy="365186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131840" y="6367489"/>
            <a:ext cx="792088" cy="279648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7" idx="0"/>
          </p:cNvCxnSpPr>
          <p:nvPr/>
        </p:nvCxnSpPr>
        <p:spPr>
          <a:xfrm>
            <a:off x="3779912" y="5386997"/>
            <a:ext cx="612068" cy="620452"/>
          </a:xfrm>
          <a:prstGeom prst="straightConnector1">
            <a:avLst/>
          </a:prstGeom>
          <a:ln w="25400"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43608" y="560302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43608" y="64578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L3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192246" y="53732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9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8" grpId="0"/>
      <p:bldP spid="19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46963-91B5-4123-9219-5788D396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无用单元收集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C291A-19CF-4C5A-BF3E-583D8847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引用计数</a:t>
            </a:r>
            <a:r>
              <a:rPr lang="en-US" altLang="zh-CN" dirty="0"/>
              <a:t>(Reference Counting)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在所使用的数据结构</a:t>
            </a:r>
            <a:r>
              <a:rPr lang="en-US" altLang="zh-CN" dirty="0"/>
              <a:t>/</a:t>
            </a:r>
            <a:r>
              <a:rPr lang="zh-CN" altLang="en-US" dirty="0"/>
              <a:t>对象中增加一个</a:t>
            </a:r>
            <a:r>
              <a:rPr lang="zh-CN" altLang="en-US" b="1" dirty="0">
                <a:solidFill>
                  <a:srgbClr val="0000CC"/>
                </a:solidFill>
              </a:rPr>
              <a:t>计数域</a:t>
            </a:r>
            <a:r>
              <a:rPr lang="zh-CN" altLang="en-US" dirty="0"/>
              <a:t>，它的值为指向该数据结构</a:t>
            </a:r>
            <a:r>
              <a:rPr lang="en-US" altLang="zh-CN" dirty="0"/>
              <a:t>/</a:t>
            </a:r>
            <a:r>
              <a:rPr lang="zh-CN" altLang="en-US" dirty="0"/>
              <a:t>对象的指针数目</a:t>
            </a:r>
            <a:endParaRPr lang="en-US" altLang="zh-CN" dirty="0"/>
          </a:p>
          <a:p>
            <a:pPr lvl="1"/>
            <a:r>
              <a:rPr lang="zh-CN" altLang="en-US" dirty="0"/>
              <a:t>当该计数器值为</a:t>
            </a:r>
            <a:r>
              <a:rPr lang="en-US" altLang="zh-CN" dirty="0"/>
              <a:t>0</a:t>
            </a:r>
            <a:r>
              <a:rPr lang="zh-CN" altLang="en-US" dirty="0"/>
              <a:t>时，该数据结构才被释放</a:t>
            </a:r>
            <a:endParaRPr lang="en-US" altLang="zh-CN" dirty="0"/>
          </a:p>
          <a:p>
            <a:pPr lvl="1"/>
            <a:r>
              <a:rPr lang="zh-CN" altLang="en-US" dirty="0"/>
              <a:t>不足：</a:t>
            </a:r>
            <a:r>
              <a:rPr lang="zh-CN" altLang="en-US" dirty="0">
                <a:solidFill>
                  <a:srgbClr val="C00000"/>
                </a:solidFill>
              </a:rPr>
              <a:t>不能应对循环引用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标记后清除</a:t>
            </a:r>
            <a:r>
              <a:rPr lang="en-US" altLang="zh-CN" dirty="0"/>
              <a:t>(Mark and Sweep)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zh-CN" altLang="en-US" b="1" dirty="0">
                <a:solidFill>
                  <a:srgbClr val="0000FF"/>
                </a:solidFill>
              </a:rPr>
              <a:t>可用空间表为空</a:t>
            </a:r>
            <a:r>
              <a:rPr lang="zh-CN" altLang="en-US" dirty="0"/>
              <a:t>时，</a:t>
            </a:r>
            <a:r>
              <a:rPr lang="en-US" altLang="zh-CN" dirty="0"/>
              <a:t>(Mark)</a:t>
            </a:r>
            <a:r>
              <a:rPr lang="zh-CN" altLang="en-US" dirty="0"/>
              <a:t>暂停执行程序，从根集合</a:t>
            </a:r>
            <a:r>
              <a:rPr lang="en-US" altLang="zh-CN" dirty="0"/>
              <a:t>(root set)/</a:t>
            </a:r>
            <a:r>
              <a:rPr lang="zh-CN" altLang="en-US" dirty="0"/>
              <a:t>当前正在工作的指针变量 开始遍历，</a:t>
            </a:r>
            <a:r>
              <a:rPr lang="zh-CN" altLang="en-US" b="1" dirty="0">
                <a:solidFill>
                  <a:srgbClr val="0000CC"/>
                </a:solidFill>
              </a:rPr>
              <a:t>标记</a:t>
            </a:r>
            <a:r>
              <a:rPr lang="zh-CN" altLang="en-US" dirty="0"/>
              <a:t>被直接或间接引用的对象；</a:t>
            </a:r>
            <a:r>
              <a:rPr lang="en-US" altLang="zh-CN" dirty="0"/>
              <a:t>(Sweep)</a:t>
            </a:r>
            <a:r>
              <a:rPr lang="zh-CN" altLang="en-US" dirty="0"/>
              <a:t> 将</a:t>
            </a:r>
            <a:r>
              <a:rPr lang="zh-CN" altLang="en-US" b="1" dirty="0">
                <a:solidFill>
                  <a:srgbClr val="00B050"/>
                </a:solidFill>
              </a:rPr>
              <a:t>未标记的对象</a:t>
            </a:r>
            <a:r>
              <a:rPr lang="zh-CN" altLang="en-US" dirty="0"/>
              <a:t>都当作垃圾，把这些空间</a:t>
            </a:r>
            <a:r>
              <a:rPr lang="zh-CN" altLang="en-US" b="1" dirty="0">
                <a:solidFill>
                  <a:srgbClr val="00B050"/>
                </a:solidFill>
              </a:rPr>
              <a:t>链接在一起</a:t>
            </a:r>
            <a:r>
              <a:rPr lang="zh-CN" altLang="en-US" dirty="0"/>
              <a:t>，形成一个新的可用空间表，然后，再继续程序执行</a:t>
            </a:r>
            <a:endParaRPr lang="en-US" altLang="zh-CN" dirty="0"/>
          </a:p>
          <a:p>
            <a:pPr lvl="2"/>
            <a:r>
              <a:rPr lang="zh-CN" altLang="en-US" dirty="0"/>
              <a:t>广义表，在每个结点上设一个</a:t>
            </a:r>
            <a:r>
              <a:rPr lang="en-US" altLang="zh-CN" dirty="0"/>
              <a:t>mark</a:t>
            </a:r>
            <a:r>
              <a:rPr lang="zh-CN" altLang="en-US" dirty="0"/>
              <a:t>域，</a:t>
            </a:r>
            <a:r>
              <a:rPr lang="en-US" altLang="zh-CN" dirty="0"/>
              <a:t>GC</a:t>
            </a:r>
            <a:r>
              <a:rPr lang="zh-CN" altLang="en-US" dirty="0"/>
              <a:t>前该域为</a:t>
            </a:r>
            <a:r>
              <a:rPr lang="en-US" altLang="zh-CN" dirty="0"/>
              <a:t>0</a:t>
            </a:r>
          </a:p>
          <a:p>
            <a:pPr lvl="1"/>
            <a:r>
              <a:rPr lang="en-US" altLang="zh-CN" dirty="0"/>
              <a:t>Mark</a:t>
            </a:r>
            <a:r>
              <a:rPr lang="zh-CN" altLang="en-US" dirty="0"/>
              <a:t>阶段：用递归或非递归进行遍历</a:t>
            </a:r>
            <a:endParaRPr lang="en-US" altLang="zh-CN" dirty="0"/>
          </a:p>
          <a:p>
            <a:pPr lvl="1"/>
            <a:r>
              <a:rPr lang="zh-CN" altLang="en-US" dirty="0"/>
              <a:t>不足：</a:t>
            </a:r>
            <a:r>
              <a:rPr lang="zh-CN" altLang="en-US" dirty="0">
                <a:solidFill>
                  <a:srgbClr val="C00000"/>
                </a:solidFill>
              </a:rPr>
              <a:t>需要中断程序执行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08CA74-4462-4786-9491-FFD3EA61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3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142BF-A964-4B1D-812F-AE5231EB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广义表存储结构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FEAEC-B9B5-478C-9E64-CDAFFFDE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typedef </a:t>
            </a:r>
            <a:r>
              <a:rPr lang="en-US" altLang="zh-CN" dirty="0" err="1"/>
              <a:t>enum</a:t>
            </a:r>
            <a:r>
              <a:rPr lang="en-US" altLang="zh-CN" dirty="0"/>
              <a:t>{ATOM, LIST} </a:t>
            </a:r>
            <a:r>
              <a:rPr lang="en-US" altLang="zh-CN" dirty="0" err="1"/>
              <a:t>ElemTag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dirty="0" err="1"/>
              <a:t>GLNode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FF"/>
                </a:solidFill>
              </a:rPr>
              <a:t>{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FF"/>
                </a:solidFill>
              </a:rPr>
              <a:t>int mark</a:t>
            </a:r>
            <a:r>
              <a:rPr lang="zh-CN" altLang="en-US" dirty="0">
                <a:solidFill>
                  <a:srgbClr val="0000FF"/>
                </a:solidFill>
              </a:rPr>
              <a:t>；</a:t>
            </a:r>
            <a:r>
              <a:rPr lang="en-US" altLang="zh-CN" dirty="0">
                <a:solidFill>
                  <a:srgbClr val="0000CC"/>
                </a:solidFill>
              </a:rPr>
              <a:t>//For GC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ElemTag</a:t>
            </a:r>
            <a:r>
              <a:rPr lang="en-US" altLang="zh-CN" dirty="0"/>
              <a:t> tag; // Atom or List</a:t>
            </a:r>
          </a:p>
          <a:p>
            <a:pPr marL="0" indent="0">
              <a:buNone/>
            </a:pPr>
            <a:r>
              <a:rPr lang="en-US" altLang="zh-CN" dirty="0"/>
              <a:t>     union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  <a:r>
              <a:rPr lang="en-US" altLang="zh-CN" dirty="0"/>
              <a:t>//</a:t>
            </a:r>
            <a:r>
              <a:rPr lang="zh-CN" altLang="en-US" dirty="0"/>
              <a:t>原子结点和表结点的联合部分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 err="1"/>
              <a:t>AtomType</a:t>
            </a:r>
            <a:r>
              <a:rPr lang="en-US" altLang="zh-CN" dirty="0"/>
              <a:t> atom; //</a:t>
            </a:r>
            <a:r>
              <a:rPr lang="zh-CN" altLang="en-US" dirty="0"/>
              <a:t>原子结点的值域         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zh-CN" dirty="0"/>
              <a:t>Struct {struct </a:t>
            </a:r>
            <a:r>
              <a:rPr lang="en-US" altLang="zh-CN" dirty="0" err="1"/>
              <a:t>GLNodex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*hp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*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</a:rPr>
              <a:t>tp</a:t>
            </a:r>
            <a:r>
              <a:rPr lang="en-US" altLang="zh-CN" dirty="0"/>
              <a:t>;} 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p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//p</a:t>
            </a:r>
            <a:r>
              <a:rPr lang="zh-CN" altLang="en-US" dirty="0"/>
              <a:t>是表结点的表头指针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b="1" dirty="0">
                <a:solidFill>
                  <a:srgbClr val="C00000"/>
                </a:solidFill>
              </a:rPr>
              <a:t> }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}</a:t>
            </a:r>
            <a:r>
              <a:rPr lang="en-US" altLang="zh-CN" dirty="0"/>
              <a:t> *</a:t>
            </a:r>
            <a:r>
              <a:rPr lang="en-US" altLang="zh-CN" b="1" dirty="0" err="1">
                <a:solidFill>
                  <a:srgbClr val="0000CC"/>
                </a:solidFill>
              </a:rPr>
              <a:t>Glist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1762A-F0CD-41CA-B03A-AF5A30BA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71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D97BB-8CCA-43E8-939F-29EC7648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三种对广义表进行</a:t>
            </a:r>
            <a:r>
              <a:rPr lang="zh-CN" altLang="en-US" b="1">
                <a:solidFill>
                  <a:srgbClr val="0000FF"/>
                </a:solidFill>
              </a:rPr>
              <a:t>标记</a:t>
            </a:r>
            <a:r>
              <a:rPr lang="zh-CN" altLang="en-US"/>
              <a:t>的方法</a:t>
            </a:r>
            <a:r>
              <a:rPr lang="en-US" altLang="zh-CN"/>
              <a:t>-I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D4A42-7E9C-4D1D-8D77-147242FE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(1) </a:t>
            </a:r>
            <a:r>
              <a:rPr lang="zh-CN" altLang="en-US" sz="3700" b="1" dirty="0">
                <a:solidFill>
                  <a:srgbClr val="0000CC"/>
                </a:solidFill>
              </a:rPr>
              <a:t>递归遍历广义表</a:t>
            </a:r>
            <a:endParaRPr lang="en-US" altLang="zh-CN" sz="3700" b="1" dirty="0">
              <a:solidFill>
                <a:srgbClr val="0000CC"/>
              </a:solidFill>
            </a:endParaRPr>
          </a:p>
          <a:p>
            <a:pPr lvl="1"/>
            <a:r>
              <a:rPr lang="zh-CN" altLang="en-US" sz="3400" dirty="0"/>
              <a:t>若列表为空，返回</a:t>
            </a:r>
            <a:endParaRPr lang="en-US" altLang="zh-CN" sz="3400" dirty="0"/>
          </a:p>
          <a:p>
            <a:pPr lvl="1"/>
            <a:r>
              <a:rPr lang="zh-CN" altLang="en-US" sz="3400" dirty="0"/>
              <a:t>若是一个数据元素，则设置</a:t>
            </a:r>
            <a:r>
              <a:rPr lang="en-US" altLang="zh-CN" sz="3400" dirty="0"/>
              <a:t>mark</a:t>
            </a:r>
            <a:r>
              <a:rPr lang="zh-CN" altLang="en-US" sz="3400" dirty="0"/>
              <a:t>域为</a:t>
            </a:r>
            <a:r>
              <a:rPr lang="en-US" altLang="zh-CN" sz="3400" dirty="0"/>
              <a:t>1</a:t>
            </a:r>
          </a:p>
          <a:p>
            <a:pPr lvl="1"/>
            <a:r>
              <a:rPr lang="zh-CN" altLang="en-US" sz="3400" dirty="0"/>
              <a:t>若列表非空，首先设置表结点的</a:t>
            </a:r>
            <a:r>
              <a:rPr lang="en-US" altLang="zh-CN" sz="3400" dirty="0"/>
              <a:t>mark</a:t>
            </a:r>
            <a:r>
              <a:rPr lang="zh-CN" altLang="en-US" sz="3400" dirty="0"/>
              <a:t>域为</a:t>
            </a:r>
            <a:r>
              <a:rPr lang="en-US" altLang="zh-CN" sz="3400" dirty="0"/>
              <a:t>1</a:t>
            </a:r>
            <a:r>
              <a:rPr lang="zh-CN" altLang="en-US" sz="3400" dirty="0"/>
              <a:t>，然后遍历表头和表尾</a:t>
            </a:r>
            <a:endParaRPr lang="en-US" altLang="zh-CN" sz="3400" dirty="0"/>
          </a:p>
          <a:p>
            <a:pPr lvl="1"/>
            <a:r>
              <a:rPr lang="zh-CN" altLang="en-US" sz="3400" dirty="0"/>
              <a:t>缺点：递归过程需要栈，可能会出现栈溢出</a:t>
            </a:r>
            <a:endParaRPr lang="en-US" altLang="zh-CN" sz="3400" dirty="0"/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0000CC"/>
                </a:solidFill>
              </a:rPr>
              <a:t>(2)</a:t>
            </a:r>
            <a:r>
              <a:rPr lang="zh-CN" altLang="en-US" sz="3600" b="1" dirty="0">
                <a:solidFill>
                  <a:srgbClr val="0000CC"/>
                </a:solidFill>
              </a:rPr>
              <a:t> </a:t>
            </a:r>
            <a:r>
              <a:rPr lang="zh-CN" altLang="en-US" sz="3700" b="1" dirty="0">
                <a:solidFill>
                  <a:srgbClr val="0000CC"/>
                </a:solidFill>
              </a:rPr>
              <a:t>非递归遍历广义表：</a:t>
            </a:r>
            <a:r>
              <a:rPr lang="zh-CN" altLang="en-US" sz="3700" b="1" dirty="0">
                <a:solidFill>
                  <a:srgbClr val="00B050"/>
                </a:solidFill>
              </a:rPr>
              <a:t>深度</a:t>
            </a:r>
            <a:r>
              <a:rPr lang="zh-CN" altLang="en-US" sz="3700" dirty="0"/>
              <a:t>优先搜索 遍历广义表</a:t>
            </a:r>
            <a:endParaRPr lang="en-US" altLang="zh-CN" sz="3700" dirty="0"/>
          </a:p>
          <a:p>
            <a:pPr lvl="1"/>
            <a:r>
              <a:rPr lang="zh-CN" altLang="en-US" sz="3400" dirty="0"/>
              <a:t>设置一个栈</a:t>
            </a:r>
            <a:endParaRPr lang="en-US" altLang="zh-CN" sz="3400" dirty="0"/>
          </a:p>
          <a:p>
            <a:pPr lvl="1">
              <a:lnSpc>
                <a:spcPct val="110000"/>
              </a:lnSpc>
            </a:pPr>
            <a:r>
              <a:rPr lang="zh-CN" altLang="en-US" sz="3400" dirty="0"/>
              <a:t>表非空，设置表头结点的</a:t>
            </a:r>
            <a:r>
              <a:rPr lang="en-US" altLang="zh-CN" sz="3400" dirty="0"/>
              <a:t>mark</a:t>
            </a:r>
            <a:r>
              <a:rPr lang="zh-CN" altLang="en-US" sz="3400" dirty="0"/>
              <a:t>域，沿表头指针对表头加标记，并将同层非空且未加标记的表尾指针依次</a:t>
            </a:r>
            <a:r>
              <a:rPr lang="zh-CN" altLang="en-US" sz="3400" b="1" dirty="0">
                <a:solidFill>
                  <a:srgbClr val="00B050"/>
                </a:solidFill>
              </a:rPr>
              <a:t>入栈</a:t>
            </a:r>
            <a:r>
              <a:rPr lang="zh-CN" altLang="en-US" sz="3400" dirty="0"/>
              <a:t>，直到表头为空或为元素结点，然后</a:t>
            </a:r>
            <a:r>
              <a:rPr lang="zh-CN" altLang="en-US" sz="3400" b="1" dirty="0">
                <a:solidFill>
                  <a:srgbClr val="00B050"/>
                </a:solidFill>
              </a:rPr>
              <a:t>退栈</a:t>
            </a:r>
            <a:r>
              <a:rPr lang="zh-CN" altLang="en-US" sz="3400" dirty="0"/>
              <a:t>取出上一层的表尾指针</a:t>
            </a:r>
            <a:endParaRPr lang="en-US" altLang="zh-CN" sz="3400" dirty="0"/>
          </a:p>
          <a:p>
            <a:pPr lvl="1"/>
            <a:r>
              <a:rPr lang="zh-CN" altLang="en-US" sz="3400" dirty="0"/>
              <a:t>重复上述过程，直到</a:t>
            </a:r>
            <a:r>
              <a:rPr lang="zh-CN" altLang="en-US" sz="3400" b="1" dirty="0">
                <a:solidFill>
                  <a:srgbClr val="00B050"/>
                </a:solidFill>
              </a:rPr>
              <a:t>栈为空</a:t>
            </a:r>
            <a:endParaRPr lang="en-US" altLang="zh-CN" sz="3400" b="1" dirty="0">
              <a:solidFill>
                <a:srgbClr val="00B050"/>
              </a:solidFill>
            </a:endParaRPr>
          </a:p>
          <a:p>
            <a:pPr lvl="1"/>
            <a:r>
              <a:rPr lang="zh-CN" altLang="en-US" sz="3400" dirty="0"/>
              <a:t>缺点：需要一个大小不定的附加存储</a:t>
            </a:r>
            <a:endParaRPr lang="en-US" altLang="zh-CN" sz="3400" dirty="0"/>
          </a:p>
          <a:p>
            <a:pPr marL="0" indent="0">
              <a:buNone/>
            </a:pPr>
            <a:r>
              <a:rPr lang="en-US" altLang="zh-CN" sz="3700" b="1" dirty="0">
                <a:solidFill>
                  <a:srgbClr val="0000CC"/>
                </a:solidFill>
              </a:rPr>
              <a:t>(3) </a:t>
            </a:r>
            <a:r>
              <a:rPr lang="zh-CN" altLang="en-US" sz="3700" b="1" dirty="0">
                <a:solidFill>
                  <a:srgbClr val="0000CC"/>
                </a:solidFill>
              </a:rPr>
              <a:t>非递归遍历广义表：</a:t>
            </a:r>
            <a:r>
              <a:rPr lang="zh-CN" altLang="en-US" sz="3700" b="1" dirty="0">
                <a:solidFill>
                  <a:srgbClr val="00B050"/>
                </a:solidFill>
              </a:rPr>
              <a:t>广度</a:t>
            </a:r>
            <a:r>
              <a:rPr lang="zh-CN" altLang="en-US" sz="3700" dirty="0"/>
              <a:t>优先搜索，设置队列</a:t>
            </a:r>
            <a:endParaRPr lang="en-US" altLang="zh-CN" sz="37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09EC11-4367-4984-9C49-5C2E3004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3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动态存储管理</a:t>
            </a:r>
            <a:r>
              <a:rPr lang="en-US" altLang="zh-CN" dirty="0"/>
              <a:t>-</a:t>
            </a:r>
            <a:r>
              <a:rPr lang="zh-CN" altLang="en-US" dirty="0"/>
              <a:t>堆的管理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堆(heap)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操作系统在内存中划出一块地址连续的大区域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sz="3000" dirty="0" err="1">
                <a:ea typeface="宋体" panose="02010600030101010101" pitchFamily="2" charset="-122"/>
              </a:rPr>
              <a:t>占用块：已分配给用户使用的一块地址连续的内存区域</a:t>
            </a:r>
            <a:r>
              <a:rPr lang="en-US" altLang="en-US" sz="3000" dirty="0"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en-US" altLang="en-US" sz="3000" dirty="0" err="1">
                <a:ea typeface="宋体" panose="02010600030101010101" pitchFamily="2" charset="-122"/>
              </a:rPr>
              <a:t>空闲块：未曾分配的地址连续的内存区域</a:t>
            </a:r>
            <a:endParaRPr lang="en-US" altLang="zh-CN" sz="3000" dirty="0"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堆的管理</a:t>
            </a:r>
            <a:r>
              <a:rPr lang="zh-CN" altLang="en-US" dirty="0">
                <a:ea typeface="宋体" panose="02010600030101010101" pitchFamily="2" charset="-122"/>
              </a:rPr>
              <a:t>要解决的问题：如何根据用户的存储要求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内存分配请求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分配</a:t>
            </a:r>
            <a:r>
              <a:rPr lang="zh-CN" altLang="en-US" dirty="0">
                <a:ea typeface="宋体" panose="02010600030101010101" pitchFamily="2" charset="-122"/>
              </a:rPr>
              <a:t>内存空间？如何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回收</a:t>
            </a:r>
            <a:r>
              <a:rPr lang="zh-CN" altLang="en-US" dirty="0">
                <a:ea typeface="宋体" panose="02010600030101010101" pitchFamily="2" charset="-122"/>
              </a:rPr>
              <a:t>被释放的或不再使用的内存空间？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堆的使用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利用</a:t>
            </a:r>
            <a:r>
              <a:rPr lang="zh-CN" altLang="en-US" dirty="0">
                <a:ea typeface="宋体" panose="02010600030101010101" pitchFamily="2" charset="-122"/>
              </a:rPr>
              <a:t>程序设计</a:t>
            </a:r>
            <a:r>
              <a:rPr lang="en-US" altLang="en-US" dirty="0" err="1">
                <a:ea typeface="宋体" panose="02010600030101010101" pitchFamily="2" charset="-122"/>
              </a:rPr>
              <a:t>语言提供的内存动态分配函数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sz="3000" dirty="0">
                <a:ea typeface="宋体" panose="02010600030101010101" pitchFamily="2" charset="-122"/>
              </a:rPr>
              <a:t>C</a:t>
            </a:r>
            <a:r>
              <a:rPr lang="zh-CN" altLang="en-US" sz="3000" dirty="0">
                <a:ea typeface="宋体" panose="02010600030101010101" pitchFamily="2" charset="-122"/>
              </a:rPr>
              <a:t>：</a:t>
            </a:r>
            <a:r>
              <a:rPr lang="en-US" altLang="en-US" sz="3000" dirty="0" err="1">
                <a:ea typeface="宋体" panose="02010600030101010101" pitchFamily="2" charset="-122"/>
              </a:rPr>
              <a:t>malloc</a:t>
            </a:r>
            <a:r>
              <a:rPr lang="en-US" altLang="en-US" sz="3000" dirty="0">
                <a:ea typeface="宋体" panose="02010600030101010101" pitchFamily="2" charset="-122"/>
              </a:rPr>
              <a:t>() ，</a:t>
            </a:r>
            <a:r>
              <a:rPr lang="en-US" altLang="en-US" sz="3000" dirty="0" err="1">
                <a:ea typeface="宋体" panose="02010600030101010101" pitchFamily="2" charset="-122"/>
              </a:rPr>
              <a:t>calloc</a:t>
            </a:r>
            <a:r>
              <a:rPr lang="en-US" altLang="en-US" sz="3000" dirty="0">
                <a:ea typeface="宋体" panose="02010600030101010101" pitchFamily="2" charset="-122"/>
              </a:rPr>
              <a:t>()，</a:t>
            </a:r>
            <a:r>
              <a:rPr lang="en-US" altLang="en-US" sz="3000" dirty="0" err="1">
                <a:ea typeface="宋体" panose="02010600030101010101" pitchFamily="2" charset="-122"/>
              </a:rPr>
              <a:t>realloc</a:t>
            </a:r>
            <a:r>
              <a:rPr lang="zh-CN" altLang="en-US" sz="3000" dirty="0">
                <a:ea typeface="宋体" panose="02010600030101010101" pitchFamily="2" charset="-122"/>
              </a:rPr>
              <a:t>，</a:t>
            </a:r>
            <a:r>
              <a:rPr lang="en-US" altLang="en-US" sz="3000" dirty="0">
                <a:ea typeface="宋体" panose="02010600030101010101" pitchFamily="2" charset="-122"/>
              </a:rPr>
              <a:t>free()</a:t>
            </a:r>
            <a:r>
              <a:rPr lang="en-US" altLang="en-US" sz="3000" dirty="0" err="1">
                <a:ea typeface="宋体" panose="02010600030101010101" pitchFamily="2" charset="-122"/>
              </a:rPr>
              <a:t>函数</a:t>
            </a:r>
            <a:r>
              <a:rPr lang="zh-CN" altLang="en-US" sz="3000" dirty="0">
                <a:ea typeface="宋体" panose="02010600030101010101" pitchFamily="2" charset="-122"/>
              </a:rPr>
              <a:t>等</a:t>
            </a:r>
            <a:endParaRPr lang="en-US" altLang="en-US" sz="3000" dirty="0">
              <a:ea typeface="宋体" panose="02010600030101010101" pitchFamily="2" charset="-122"/>
            </a:endParaRPr>
          </a:p>
          <a:p>
            <a:pPr lvl="1"/>
            <a:r>
              <a:rPr lang="en-US" altLang="en-US" sz="3000" dirty="0">
                <a:ea typeface="宋体" panose="02010600030101010101" pitchFamily="2" charset="-122"/>
              </a:rPr>
              <a:t>C++</a:t>
            </a:r>
            <a:r>
              <a:rPr lang="zh-CN" altLang="en-US" sz="3000" dirty="0">
                <a:ea typeface="宋体" panose="02010600030101010101" pitchFamily="2" charset="-122"/>
              </a:rPr>
              <a:t>：</a:t>
            </a:r>
            <a:r>
              <a:rPr lang="en-US" altLang="en-US" sz="3000" dirty="0" err="1">
                <a:ea typeface="宋体" panose="02010600030101010101" pitchFamily="2" charset="-122"/>
              </a:rPr>
              <a:t>new，delete函数等</a:t>
            </a:r>
            <a:endParaRPr lang="en-US" altLang="en-US" sz="3000" dirty="0">
              <a:ea typeface="宋体" panose="02010600030101010101" pitchFamily="2" charset="-122"/>
            </a:endParaRP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572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三种对广义表进行标记的方法</a:t>
            </a:r>
            <a:r>
              <a:rPr lang="en-US" altLang="zh-CN"/>
              <a:t>-II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(3)</a:t>
            </a:r>
            <a:r>
              <a:rPr lang="zh-CN" altLang="en-US" b="1" dirty="0">
                <a:solidFill>
                  <a:srgbClr val="0000CC"/>
                </a:solidFill>
              </a:rPr>
              <a:t> 利用表结点本身的指针域标记遍历路径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b="1" dirty="0" err="1">
                <a:solidFill>
                  <a:srgbClr val="0000FF"/>
                </a:solidFill>
              </a:rPr>
              <a:t>MarkList</a:t>
            </a:r>
            <a:r>
              <a:rPr lang="en-US" altLang="zh-CN" dirty="0"/>
              <a:t>(</a:t>
            </a:r>
            <a:r>
              <a:rPr lang="en-US" altLang="zh-CN" dirty="0" err="1"/>
              <a:t>Glist</a:t>
            </a:r>
            <a:r>
              <a:rPr lang="en-US" altLang="zh-CN" dirty="0"/>
              <a:t> GL) </a:t>
            </a:r>
            <a:r>
              <a:rPr lang="en-US" altLang="zh-CN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 err="1"/>
              <a:t>Glist</a:t>
            </a:r>
            <a:r>
              <a:rPr lang="en-US" altLang="zh-CN" dirty="0"/>
              <a:t> t, p, q;</a:t>
            </a:r>
          </a:p>
          <a:p>
            <a:pPr marL="0" indent="0">
              <a:buNone/>
            </a:pPr>
            <a:r>
              <a:rPr lang="en-US" altLang="zh-CN" dirty="0"/>
              <a:t>t=NULL; p=GL; finished = FALSE;</a:t>
            </a:r>
          </a:p>
          <a:p>
            <a:pPr marL="0" indent="0">
              <a:buNone/>
            </a:pPr>
            <a:r>
              <a:rPr lang="en-US" altLang="zh-CN" dirty="0"/>
              <a:t>while (!finished) </a:t>
            </a:r>
            <a:r>
              <a:rPr lang="en-US" altLang="zh-CN" b="1" dirty="0">
                <a:solidFill>
                  <a:srgbClr val="9933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	while(p-&gt;mark==0) </a:t>
            </a:r>
            <a:r>
              <a:rPr lang="en-US" altLang="zh-CN" b="1" i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		p-&gt;mark=1;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		… //</a:t>
            </a:r>
            <a:r>
              <a:rPr lang="en-US" altLang="zh-CN" b="1" dirty="0" err="1">
                <a:solidFill>
                  <a:srgbClr val="0000FF"/>
                </a:solidFill>
              </a:rPr>
              <a:t>MarkHead</a:t>
            </a:r>
            <a:r>
              <a:rPr lang="en-US" altLang="zh-CN" dirty="0"/>
              <a:t>(p);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/>
              <a:t>	</a:t>
            </a:r>
            <a:r>
              <a:rPr lang="en-US" altLang="zh-CN" b="1" i="1">
                <a:solidFill>
                  <a:srgbClr val="0000CC"/>
                </a:solidFill>
              </a:rPr>
              <a:t>} </a:t>
            </a:r>
            <a:r>
              <a:rPr lang="en-US" altLang="zh-CN"/>
              <a:t>//</a:t>
            </a:r>
            <a:r>
              <a:rPr lang="zh-CN" altLang="en-US" dirty="0"/>
              <a:t>完成对表头的标记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q=p-&gt;p.tp; //q</a:t>
            </a:r>
            <a:r>
              <a:rPr lang="zh-CN" altLang="en-US" dirty="0"/>
              <a:t>指向*</a:t>
            </a:r>
            <a:r>
              <a:rPr lang="en-US" altLang="zh-CN" dirty="0"/>
              <a:t>p</a:t>
            </a:r>
            <a:r>
              <a:rPr lang="zh-CN" altLang="en-US" dirty="0"/>
              <a:t>的表尾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If(q &amp;&amp; q-&gt;mark ==0)  … //</a:t>
            </a:r>
            <a:r>
              <a:rPr lang="en-US" altLang="zh-CN" b="1" dirty="0" err="1">
                <a:solidFill>
                  <a:srgbClr val="0000FF"/>
                </a:solidFill>
              </a:rPr>
              <a:t>MarkTail</a:t>
            </a:r>
            <a:r>
              <a:rPr lang="en-US" altLang="zh-CN" dirty="0"/>
              <a:t>(p);</a:t>
            </a:r>
          </a:p>
          <a:p>
            <a:pPr marL="0" indent="0">
              <a:buNone/>
            </a:pPr>
            <a:r>
              <a:rPr lang="en-US" altLang="zh-CN" dirty="0"/>
              <a:t>	else … //</a:t>
            </a:r>
            <a:r>
              <a:rPr lang="en-US" altLang="zh-CN" b="1" dirty="0" err="1">
                <a:solidFill>
                  <a:srgbClr val="0000FF"/>
                </a:solidFill>
              </a:rPr>
              <a:t>BackTrack</a:t>
            </a:r>
            <a:r>
              <a:rPr lang="en-US" altLang="zh-CN" dirty="0"/>
              <a:t>(finished);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rgbClr val="993300"/>
                </a:solidFill>
              </a:rPr>
              <a:t>}</a:t>
            </a:r>
            <a:r>
              <a:rPr lang="en-US" altLang="zh-CN" dirty="0"/>
              <a:t> //while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 </a:t>
            </a:r>
            <a:r>
              <a:rPr lang="en-US" altLang="zh-CN" dirty="0"/>
              <a:t>//</a:t>
            </a:r>
            <a:r>
              <a:rPr lang="en-US" altLang="zh-CN" dirty="0" err="1"/>
              <a:t>MarkList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84168" y="1298037"/>
            <a:ext cx="30746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p</a:t>
            </a:r>
            <a:r>
              <a:rPr lang="zh-CN" altLang="en-US" sz="2800"/>
              <a:t>：当前结点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q</a:t>
            </a:r>
            <a:r>
              <a:rPr lang="zh-CN" altLang="en-US" sz="2800"/>
              <a:t>：工作指针，指向</a:t>
            </a:r>
            <a:r>
              <a:rPr lang="en-US" altLang="zh-CN" sz="2800"/>
              <a:t>p</a:t>
            </a:r>
            <a:r>
              <a:rPr lang="zh-CN" altLang="en-US" sz="2800"/>
              <a:t>的表头或表尾</a:t>
            </a:r>
            <a:endParaRPr lang="en-US" altLang="zh-CN" sz="2800"/>
          </a:p>
          <a:p>
            <a:r>
              <a:rPr lang="en-US" altLang="zh-CN" sz="2800">
                <a:solidFill>
                  <a:srgbClr val="FF0000"/>
                </a:solidFill>
              </a:rPr>
              <a:t>t</a:t>
            </a:r>
            <a:r>
              <a:rPr lang="zh-CN" altLang="en-US" sz="2800"/>
              <a:t>：前一个</a:t>
            </a:r>
            <a:r>
              <a:rPr lang="en-US" altLang="zh-CN" sz="2800"/>
              <a:t>p</a:t>
            </a:r>
            <a:r>
              <a:rPr lang="zh-CN" altLang="en-US" sz="2800"/>
              <a:t>结点，在</a:t>
            </a:r>
            <a:r>
              <a:rPr lang="en-US" altLang="zh-CN" sz="2800"/>
              <a:t>t.hp</a:t>
            </a:r>
            <a:r>
              <a:rPr lang="zh-CN" altLang="en-US" sz="2800"/>
              <a:t>或</a:t>
            </a:r>
            <a:r>
              <a:rPr lang="en-US" altLang="zh-CN" sz="2800"/>
              <a:t>t.tp</a:t>
            </a:r>
            <a:r>
              <a:rPr lang="zh-CN" altLang="en-US" sz="2800"/>
              <a:t>存放更早一个</a:t>
            </a:r>
            <a:r>
              <a:rPr lang="en-US" altLang="zh-CN" sz="2800"/>
              <a:t>p</a:t>
            </a:r>
            <a:r>
              <a:rPr lang="zh-CN" altLang="en-US" sz="2800"/>
              <a:t>结点</a:t>
            </a:r>
            <a:endParaRPr lang="en-US" altLang="zh-CN" sz="28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655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en-US" altLang="zh-CN" dirty="0" err="1">
                <a:solidFill>
                  <a:srgbClr val="0000FF"/>
                </a:solidFill>
              </a:rPr>
              <a:t>MarkHead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q=p-&gt;</a:t>
            </a:r>
            <a:r>
              <a:rPr lang="en-US" altLang="zh-CN" dirty="0" err="1"/>
              <a:t>p.hp</a:t>
            </a:r>
            <a:r>
              <a:rPr lang="en-US" altLang="zh-CN" dirty="0"/>
              <a:t>; //q</a:t>
            </a:r>
            <a:r>
              <a:rPr lang="zh-CN" altLang="en-US" dirty="0"/>
              <a:t>指向*</a:t>
            </a:r>
            <a:r>
              <a:rPr lang="en-US" altLang="zh-CN" dirty="0"/>
              <a:t>p</a:t>
            </a:r>
            <a:r>
              <a:rPr lang="zh-CN" altLang="en-US" dirty="0"/>
              <a:t>的表头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If(q &amp;&amp; q-&gt;mark==0){</a:t>
            </a:r>
          </a:p>
          <a:p>
            <a:pPr marL="457200" lvl="1" indent="0">
              <a:buNone/>
            </a:pPr>
            <a:r>
              <a:rPr lang="en-US" altLang="zh-CN" dirty="0"/>
              <a:t>If(q-&gt;tag==0) q-&gt;mark=1; </a:t>
            </a:r>
          </a:p>
          <a:p>
            <a:pPr marL="457200" lvl="1" indent="0">
              <a:buNone/>
            </a:pPr>
            <a:r>
              <a:rPr lang="en-US" altLang="zh-CN" dirty="0"/>
              <a:t>else {</a:t>
            </a:r>
            <a:r>
              <a:rPr lang="en-US" altLang="zh-CN" dirty="0">
                <a:solidFill>
                  <a:srgbClr val="00B050"/>
                </a:solidFill>
              </a:rPr>
              <a:t>p-&gt;</a:t>
            </a:r>
            <a:r>
              <a:rPr lang="en-US" altLang="zh-CN" dirty="0" err="1">
                <a:solidFill>
                  <a:srgbClr val="00B050"/>
                </a:solidFill>
              </a:rPr>
              <a:t>p.hp</a:t>
            </a:r>
            <a:r>
              <a:rPr lang="en-US" altLang="zh-CN" dirty="0">
                <a:solidFill>
                  <a:srgbClr val="00B050"/>
                </a:solidFill>
              </a:rPr>
              <a:t>=</a:t>
            </a:r>
            <a:r>
              <a:rPr lang="en-US" altLang="zh-CN" dirty="0" err="1">
                <a:solidFill>
                  <a:srgbClr val="00B050"/>
                </a:solidFill>
              </a:rPr>
              <a:t>t;p</a:t>
            </a:r>
            <a:r>
              <a:rPr lang="en-US" altLang="zh-CN" dirty="0">
                <a:solidFill>
                  <a:srgbClr val="00B050"/>
                </a:solidFill>
              </a:rPr>
              <a:t>-&gt;tag=0</a:t>
            </a:r>
            <a:r>
              <a:rPr lang="en-US" altLang="zh-CN" dirty="0"/>
              <a:t>;</a:t>
            </a:r>
            <a:r>
              <a:rPr lang="en-US" altLang="zh-CN" sz="3200" dirty="0">
                <a:solidFill>
                  <a:srgbClr val="993300"/>
                </a:solidFill>
              </a:rPr>
              <a:t>t=</a:t>
            </a:r>
            <a:r>
              <a:rPr lang="en-US" altLang="zh-CN" sz="3200" dirty="0" err="1">
                <a:solidFill>
                  <a:srgbClr val="993300"/>
                </a:solidFill>
              </a:rPr>
              <a:t>p</a:t>
            </a:r>
            <a:r>
              <a:rPr lang="en-US" altLang="zh-CN" dirty="0" err="1"/>
              <a:t>;</a:t>
            </a:r>
            <a:r>
              <a:rPr lang="en-US" altLang="zh-CN" dirty="0" err="1">
                <a:solidFill>
                  <a:srgbClr val="993300"/>
                </a:solidFill>
              </a:rPr>
              <a:t>p</a:t>
            </a:r>
            <a:r>
              <a:rPr lang="en-US" altLang="zh-CN" dirty="0">
                <a:solidFill>
                  <a:srgbClr val="993300"/>
                </a:solidFill>
              </a:rPr>
              <a:t>=q</a:t>
            </a:r>
            <a:r>
              <a:rPr lang="en-US" altLang="zh-CN" dirty="0"/>
              <a:t>;}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en-US" altLang="zh-CN" dirty="0" err="1">
                <a:solidFill>
                  <a:srgbClr val="0000FF"/>
                </a:solidFill>
              </a:rPr>
              <a:t>MarkTail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p-&gt;p.tp=t</a:t>
            </a:r>
            <a:r>
              <a:rPr lang="en-US" altLang="zh-CN" dirty="0">
                <a:solidFill>
                  <a:srgbClr val="993300"/>
                </a:solidFill>
              </a:rPr>
              <a:t>; t=</a:t>
            </a:r>
            <a:r>
              <a:rPr lang="en-US" altLang="zh-CN" dirty="0" err="1">
                <a:solidFill>
                  <a:srgbClr val="993300"/>
                </a:solidFill>
              </a:rPr>
              <a:t>p;p</a:t>
            </a:r>
            <a:r>
              <a:rPr lang="en-US" altLang="zh-CN" dirty="0">
                <a:solidFill>
                  <a:srgbClr val="993300"/>
                </a:solidFill>
              </a:rPr>
              <a:t>=q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en-US" altLang="zh-CN" dirty="0" err="1">
                <a:solidFill>
                  <a:srgbClr val="0000FF"/>
                </a:solidFill>
              </a:rPr>
              <a:t>BackTrack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while (t &amp;&amp; t-&gt;tag ==1){//List, </a:t>
            </a:r>
            <a:r>
              <a:rPr lang="zh-CN" altLang="en-US" dirty="0"/>
              <a:t>从表尾回溯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993300"/>
                </a:solidFill>
              </a:rPr>
              <a:t>q=t;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t=q-&gt;</a:t>
            </a:r>
            <a:r>
              <a:rPr lang="en-US" altLang="zh-CN" dirty="0" err="1">
                <a:solidFill>
                  <a:srgbClr val="00B050"/>
                </a:solidFill>
              </a:rPr>
              <a:t>p.tp</a:t>
            </a:r>
            <a:r>
              <a:rPr lang="en-US" altLang="zh-CN" dirty="0" err="1"/>
              <a:t>;q</a:t>
            </a:r>
            <a:r>
              <a:rPr lang="en-US" altLang="zh-CN" dirty="0"/>
              <a:t>-&gt;p.tp=</a:t>
            </a:r>
            <a:r>
              <a:rPr lang="en-US" altLang="zh-CN" dirty="0" err="1"/>
              <a:t>p;</a:t>
            </a:r>
            <a:r>
              <a:rPr lang="en-US" altLang="zh-CN" dirty="0" err="1">
                <a:solidFill>
                  <a:srgbClr val="993300"/>
                </a:solidFill>
              </a:rPr>
              <a:t>p</a:t>
            </a:r>
            <a:r>
              <a:rPr lang="en-US" altLang="zh-CN" dirty="0">
                <a:solidFill>
                  <a:srgbClr val="993300"/>
                </a:solidFill>
              </a:rPr>
              <a:t>=q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if(!t) finished =TRUE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else {//</a:t>
            </a:r>
            <a:r>
              <a:rPr lang="zh-CN" altLang="en-US" dirty="0"/>
              <a:t>从表头回溯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993300"/>
                </a:solidFill>
              </a:rPr>
              <a:t>q=</a:t>
            </a:r>
            <a:r>
              <a:rPr lang="en-US" altLang="zh-CN" dirty="0" err="1">
                <a:solidFill>
                  <a:srgbClr val="993300"/>
                </a:solidFill>
              </a:rPr>
              <a:t>t;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dirty="0">
                <a:solidFill>
                  <a:srgbClr val="00B050"/>
                </a:solidFill>
              </a:rPr>
              <a:t>=q-&gt;</a:t>
            </a:r>
            <a:r>
              <a:rPr lang="en-US" altLang="zh-CN" dirty="0" err="1">
                <a:solidFill>
                  <a:srgbClr val="00B050"/>
                </a:solidFill>
              </a:rPr>
              <a:t>p.hp</a:t>
            </a:r>
            <a:r>
              <a:rPr lang="en-US" altLang="zh-CN" dirty="0" err="1"/>
              <a:t>;q</a:t>
            </a:r>
            <a:r>
              <a:rPr lang="en-US" altLang="zh-CN" dirty="0"/>
              <a:t>-&gt;</a:t>
            </a:r>
            <a:r>
              <a:rPr lang="en-US" altLang="zh-CN" dirty="0" err="1"/>
              <a:t>p.hp</a:t>
            </a:r>
            <a:r>
              <a:rPr lang="en-US" altLang="zh-CN" dirty="0"/>
              <a:t>=</a:t>
            </a:r>
            <a:r>
              <a:rPr lang="en-US" altLang="zh-CN" dirty="0" err="1"/>
              <a:t>p;</a:t>
            </a:r>
            <a:r>
              <a:rPr lang="en-US" altLang="zh-CN" dirty="0" err="1">
                <a:solidFill>
                  <a:srgbClr val="993300"/>
                </a:solidFill>
              </a:rPr>
              <a:t>p</a:t>
            </a:r>
            <a:r>
              <a:rPr lang="en-US" altLang="zh-CN" dirty="0">
                <a:solidFill>
                  <a:srgbClr val="993300"/>
                </a:solidFill>
              </a:rPr>
              <a:t>=</a:t>
            </a:r>
            <a:r>
              <a:rPr lang="en-US" altLang="zh-CN" dirty="0" err="1">
                <a:solidFill>
                  <a:srgbClr val="993300"/>
                </a:solidFill>
              </a:rPr>
              <a:t>q</a:t>
            </a:r>
            <a:r>
              <a:rPr lang="en-US" altLang="zh-CN" dirty="0" err="1"/>
              <a:t>;</a:t>
            </a:r>
            <a:r>
              <a:rPr lang="en-US" altLang="zh-CN" dirty="0" err="1">
                <a:solidFill>
                  <a:srgbClr val="00B050"/>
                </a:solidFill>
              </a:rPr>
              <a:t>p</a:t>
            </a:r>
            <a:r>
              <a:rPr lang="en-US" altLang="zh-CN" dirty="0">
                <a:solidFill>
                  <a:srgbClr val="00B050"/>
                </a:solidFill>
              </a:rPr>
              <a:t>-&gt;tag=1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75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的效率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：总的占用结点数</a:t>
            </a:r>
            <a:endParaRPr lang="en-US" altLang="zh-CN" dirty="0"/>
          </a:p>
          <a:p>
            <a:r>
              <a:rPr lang="en-US" altLang="zh-CN" dirty="0"/>
              <a:t>M</a:t>
            </a:r>
            <a:r>
              <a:rPr lang="zh-CN" altLang="en-US" dirty="0"/>
              <a:t>：可用空间对应的结点数</a:t>
            </a:r>
            <a:endParaRPr lang="en-US" altLang="zh-CN" dirty="0"/>
          </a:p>
          <a:p>
            <a:r>
              <a:rPr lang="en-US" altLang="zh-CN" dirty="0"/>
              <a:t>GC</a:t>
            </a:r>
            <a:r>
              <a:rPr lang="zh-CN" altLang="en-US" dirty="0"/>
              <a:t>：</a:t>
            </a:r>
            <a:r>
              <a:rPr lang="en-US" altLang="zh-CN" dirty="0"/>
              <a:t>Mark</a:t>
            </a:r>
            <a:r>
              <a:rPr lang="zh-CN" altLang="en-US" dirty="0"/>
              <a:t>过程所花时间为</a:t>
            </a:r>
            <a:r>
              <a:rPr lang="en-US" altLang="zh-CN" dirty="0"/>
              <a:t>c1*N</a:t>
            </a:r>
            <a:r>
              <a:rPr lang="zh-CN" altLang="en-US" dirty="0"/>
              <a:t>，</a:t>
            </a:r>
            <a:r>
              <a:rPr lang="en-US" altLang="zh-CN" dirty="0"/>
              <a:t>Sweep</a:t>
            </a:r>
            <a:r>
              <a:rPr lang="zh-CN" altLang="en-US" dirty="0"/>
              <a:t>过程所花时间 </a:t>
            </a:r>
            <a:r>
              <a:rPr lang="en-US" altLang="zh-CN" dirty="0"/>
              <a:t>c2*M</a:t>
            </a:r>
            <a:r>
              <a:rPr lang="zh-CN" altLang="en-US" dirty="0"/>
              <a:t>，回收了</a:t>
            </a:r>
            <a:r>
              <a:rPr lang="en-US" altLang="zh-CN" dirty="0"/>
              <a:t>M-N</a:t>
            </a:r>
            <a:r>
              <a:rPr lang="zh-CN" altLang="en-US" dirty="0"/>
              <a:t>个结点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令 </a:t>
            </a:r>
            <a:r>
              <a:rPr lang="el-GR" altLang="zh-CN" dirty="0">
                <a:solidFill>
                  <a:srgbClr val="C00000"/>
                </a:solidFill>
              </a:rPr>
              <a:t>ρ</a:t>
            </a:r>
            <a:r>
              <a:rPr lang="en-US" altLang="zh-CN" dirty="0">
                <a:solidFill>
                  <a:srgbClr val="C00000"/>
                </a:solidFill>
              </a:rPr>
              <a:t>=N/M</a:t>
            </a:r>
            <a:r>
              <a:rPr lang="zh-CN" altLang="en-US" dirty="0">
                <a:solidFill>
                  <a:srgbClr val="C00000"/>
                </a:solidFill>
              </a:rPr>
              <a:t>为内存使用的密度</a:t>
            </a:r>
            <a:r>
              <a:rPr lang="zh-CN" altLang="en-US" dirty="0"/>
              <a:t>，</a:t>
            </a:r>
            <a:r>
              <a:rPr lang="en-US" altLang="zh-CN" dirty="0"/>
              <a:t>GC</a:t>
            </a:r>
            <a:r>
              <a:rPr lang="zh-CN" altLang="en-US" dirty="0"/>
              <a:t>的平均时间为 </a:t>
            </a:r>
            <a:r>
              <a:rPr lang="en-US" altLang="zh-CN" dirty="0"/>
              <a:t>(c1*N+c2*M)/(M-N) = (c1 *</a:t>
            </a:r>
            <a:r>
              <a:rPr lang="el-GR" altLang="zh-CN" dirty="0"/>
              <a:t> ρ </a:t>
            </a:r>
            <a:r>
              <a:rPr lang="en-US" altLang="zh-CN" dirty="0"/>
              <a:t>+c2)/(1-</a:t>
            </a:r>
            <a:r>
              <a:rPr lang="el-GR" altLang="zh-CN" dirty="0"/>
              <a:t> ρ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回收一个结点所需平均时间</a:t>
            </a:r>
            <a:r>
              <a:rPr lang="en-US" altLang="zh-CN" dirty="0"/>
              <a:t>at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当</a:t>
            </a:r>
            <a:r>
              <a:rPr lang="el-GR" altLang="zh-CN" dirty="0"/>
              <a:t>ρ </a:t>
            </a:r>
            <a:r>
              <a:rPr lang="en-US" altLang="zh-CN" dirty="0"/>
              <a:t>=1/4</a:t>
            </a:r>
            <a:r>
              <a:rPr lang="zh-CN" altLang="en-US" dirty="0"/>
              <a:t>时，</a:t>
            </a:r>
            <a:r>
              <a:rPr lang="en-US" altLang="zh-CN" dirty="0"/>
              <a:t>at</a:t>
            </a:r>
            <a:r>
              <a:rPr lang="zh-CN" altLang="en-US" dirty="0"/>
              <a:t>为 </a:t>
            </a:r>
            <a:r>
              <a:rPr lang="en-US" altLang="zh-CN" dirty="0"/>
              <a:t>1/3*c1+4/3*c2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当</a:t>
            </a:r>
            <a:r>
              <a:rPr lang="el-GR" altLang="zh-CN" dirty="0">
                <a:solidFill>
                  <a:srgbClr val="0000FF"/>
                </a:solidFill>
              </a:rPr>
              <a:t>ρ </a:t>
            </a:r>
            <a:r>
              <a:rPr lang="en-US" altLang="zh-CN" dirty="0">
                <a:solidFill>
                  <a:srgbClr val="0000FF"/>
                </a:solidFill>
              </a:rPr>
              <a:t>=3/4</a:t>
            </a:r>
            <a:r>
              <a:rPr lang="zh-CN" altLang="en-US" dirty="0">
                <a:solidFill>
                  <a:srgbClr val="0000FF"/>
                </a:solidFill>
              </a:rPr>
              <a:t>时，</a:t>
            </a:r>
            <a:r>
              <a:rPr lang="en-US" altLang="zh-CN" dirty="0">
                <a:solidFill>
                  <a:srgbClr val="0000FF"/>
                </a:solidFill>
              </a:rPr>
              <a:t> at</a:t>
            </a:r>
            <a:r>
              <a:rPr lang="zh-CN" altLang="en-US" dirty="0">
                <a:solidFill>
                  <a:srgbClr val="0000FF"/>
                </a:solidFill>
              </a:rPr>
              <a:t>为 </a:t>
            </a:r>
            <a:r>
              <a:rPr lang="en-US" altLang="zh-CN" dirty="0">
                <a:solidFill>
                  <a:srgbClr val="0000FF"/>
                </a:solidFill>
              </a:rPr>
              <a:t>3*c1+4*c2</a:t>
            </a:r>
          </a:p>
          <a:p>
            <a:pPr lvl="2"/>
            <a:r>
              <a:rPr lang="zh-CN" altLang="en-US" sz="3200" dirty="0">
                <a:solidFill>
                  <a:srgbClr val="0000CC"/>
                </a:solidFill>
              </a:rPr>
              <a:t>无用结点少时，</a:t>
            </a:r>
            <a:r>
              <a:rPr lang="en-US" altLang="zh-CN" sz="3200" dirty="0">
                <a:solidFill>
                  <a:srgbClr val="0000CC"/>
                </a:solidFill>
              </a:rPr>
              <a:t>GC</a:t>
            </a:r>
            <a:r>
              <a:rPr lang="zh-CN" altLang="en-US" sz="3200" dirty="0">
                <a:solidFill>
                  <a:srgbClr val="0000CC"/>
                </a:solidFill>
              </a:rPr>
              <a:t>所花时间多</a:t>
            </a:r>
            <a:endParaRPr lang="en-US" altLang="zh-CN" sz="3200" dirty="0">
              <a:solidFill>
                <a:srgbClr val="0000CC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24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D2C5E-93EE-4D6D-92A6-8653FDA6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E598E-D572-4764-95CC-7BD252A4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本质上，动态存储管理是链表的一个具体应用</a:t>
            </a:r>
            <a:endParaRPr lang="en-US" altLang="zh-CN" dirty="0"/>
          </a:p>
          <a:p>
            <a:r>
              <a:rPr lang="zh-CN" altLang="en-US" dirty="0"/>
              <a:t>要了解存储空间的组织方式、分配和回收策略，能分析其优势和不足</a:t>
            </a:r>
            <a:endParaRPr lang="en-US" altLang="zh-CN" dirty="0"/>
          </a:p>
          <a:p>
            <a:r>
              <a:rPr lang="zh-CN" altLang="en-US" dirty="0"/>
              <a:t>了解边界标识法和伙伴系统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B6129-25F5-43A9-BEA6-5FE5E091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6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内存分配和回收方式</a:t>
            </a:r>
            <a:r>
              <a:rPr lang="en-US" altLang="zh-CN" dirty="0"/>
              <a:t>-I</a:t>
            </a:r>
            <a:endParaRPr lang="en-US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方法一：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从高地址空闲块中</a:t>
            </a:r>
            <a:r>
              <a:rPr lang="en-US" altLang="en-US" dirty="0" err="1">
                <a:ea typeface="宋体" panose="02010600030101010101" pitchFamily="2" charset="-122"/>
              </a:rPr>
              <a:t>进行分配，直到分配无法进行时，才回收所有用户不再使用的空闲块，重新组织一个大的空闲块来再分配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方法二：每当新用户请求分配内存时，需查找整个内存区中所有空闲块，并从中找出一个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合适的</a:t>
            </a:r>
            <a:r>
              <a:rPr lang="zh-CN" altLang="en-US" dirty="0">
                <a:ea typeface="宋体" panose="02010600030101010101" pitchFamily="2" charset="-122"/>
              </a:rPr>
              <a:t>空闲块分配</a:t>
            </a:r>
            <a:r>
              <a:rPr lang="zh-CN" altLang="en-US" dirty="0"/>
              <a:t>之；用户程序一旦运行结束，便将它所占的内存区释放成为空闲块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259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699" name="Group 3"/>
          <p:cNvGrpSpPr>
            <a:grpSpLocks/>
          </p:cNvGrpSpPr>
          <p:nvPr/>
        </p:nvGrpSpPr>
        <p:grpSpPr bwMode="auto">
          <a:xfrm>
            <a:off x="6934200" y="260350"/>
            <a:ext cx="2181225" cy="4237038"/>
            <a:chOff x="0" y="0"/>
            <a:chExt cx="1374" cy="2669"/>
          </a:xfrm>
        </p:grpSpPr>
        <p:grpSp>
          <p:nvGrpSpPr>
            <p:cNvPr id="541700" name="Group 4"/>
            <p:cNvGrpSpPr>
              <a:grpSpLocks/>
            </p:cNvGrpSpPr>
            <p:nvPr/>
          </p:nvGrpSpPr>
          <p:grpSpPr bwMode="auto">
            <a:xfrm>
              <a:off x="744" y="0"/>
              <a:ext cx="567" cy="2210"/>
              <a:chOff x="0" y="0"/>
              <a:chExt cx="680" cy="2210"/>
            </a:xfrm>
          </p:grpSpPr>
          <p:sp>
            <p:nvSpPr>
              <p:cNvPr id="541708" name="Rectangle 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0" cy="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⋮</a:t>
                </a:r>
              </a:p>
            </p:txBody>
          </p:sp>
          <p:sp>
            <p:nvSpPr>
              <p:cNvPr id="541709" name="Rectangle 6"/>
              <p:cNvSpPr>
                <a:spLocks noChangeArrowheads="1"/>
              </p:cNvSpPr>
              <p:nvPr/>
            </p:nvSpPr>
            <p:spPr bwMode="auto">
              <a:xfrm>
                <a:off x="0" y="405"/>
                <a:ext cx="680" cy="363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41710" name="Rectangle 7"/>
              <p:cNvSpPr>
                <a:spLocks noChangeArrowheads="1"/>
              </p:cNvSpPr>
              <p:nvPr/>
            </p:nvSpPr>
            <p:spPr bwMode="auto">
              <a:xfrm>
                <a:off x="0" y="765"/>
                <a:ext cx="680" cy="31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FF0303"/>
                    </a:solidFill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A</a:t>
                </a:r>
              </a:p>
            </p:txBody>
          </p:sp>
          <p:sp>
            <p:nvSpPr>
              <p:cNvPr id="541711" name="Rectangle 8"/>
              <p:cNvSpPr>
                <a:spLocks noChangeArrowheads="1"/>
              </p:cNvSpPr>
              <p:nvPr/>
            </p:nvSpPr>
            <p:spPr bwMode="auto">
              <a:xfrm>
                <a:off x="0" y="1352"/>
                <a:ext cx="680" cy="4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FF0303"/>
                    </a:solidFill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C</a:t>
                </a:r>
              </a:p>
            </p:txBody>
          </p:sp>
          <p:sp>
            <p:nvSpPr>
              <p:cNvPr id="541712" name="Rectangle 9"/>
              <p:cNvSpPr>
                <a:spLocks noChangeArrowheads="1"/>
              </p:cNvSpPr>
              <p:nvPr/>
            </p:nvSpPr>
            <p:spPr bwMode="auto">
              <a:xfrm>
                <a:off x="0" y="1757"/>
                <a:ext cx="680" cy="4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⋮</a:t>
                </a:r>
              </a:p>
            </p:txBody>
          </p:sp>
          <p:sp>
            <p:nvSpPr>
              <p:cNvPr id="541713" name="Rectangle 10"/>
              <p:cNvSpPr>
                <a:spLocks noChangeArrowheads="1"/>
              </p:cNvSpPr>
              <p:nvPr/>
            </p:nvSpPr>
            <p:spPr bwMode="auto">
              <a:xfrm>
                <a:off x="0" y="1080"/>
                <a:ext cx="680" cy="27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FF0303"/>
                    </a:solidFill>
                    <a:latin typeface="Times New Roman" pitchFamily="18" charset="0"/>
                    <a:ea typeface="Arial Unicode MS" pitchFamily="34" charset="-122"/>
                    <a:cs typeface="Arial Unicode MS" pitchFamily="34" charset="-122"/>
                  </a:rPr>
                  <a:t>B</a:t>
                </a:r>
              </a:p>
            </p:txBody>
          </p:sp>
        </p:grpSp>
        <p:grpSp>
          <p:nvGrpSpPr>
            <p:cNvPr id="541701" name="Group 11"/>
            <p:cNvGrpSpPr>
              <a:grpSpLocks/>
            </p:cNvGrpSpPr>
            <p:nvPr/>
          </p:nvGrpSpPr>
          <p:grpSpPr bwMode="auto">
            <a:xfrm>
              <a:off x="0" y="282"/>
              <a:ext cx="688" cy="1609"/>
              <a:chOff x="0" y="0"/>
              <a:chExt cx="688" cy="1609"/>
            </a:xfrm>
          </p:grpSpPr>
          <p:sp>
            <p:nvSpPr>
              <p:cNvPr id="541703" name="Rectangle 12"/>
              <p:cNvSpPr>
                <a:spLocks noChangeArrowheads="1"/>
              </p:cNvSpPr>
              <p:nvPr/>
            </p:nvSpPr>
            <p:spPr bwMode="auto">
              <a:xfrm>
                <a:off x="8" y="680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12196H</a:t>
                </a:r>
              </a:p>
            </p:txBody>
          </p:sp>
          <p:sp>
            <p:nvSpPr>
              <p:cNvPr id="541704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11000H</a:t>
                </a:r>
              </a:p>
            </p:txBody>
          </p:sp>
          <p:sp>
            <p:nvSpPr>
              <p:cNvPr id="541705" name="Rectangle 14"/>
              <p:cNvSpPr>
                <a:spLocks noChangeArrowheads="1"/>
              </p:cNvSpPr>
              <p:nvPr/>
            </p:nvSpPr>
            <p:spPr bwMode="auto">
              <a:xfrm>
                <a:off x="0" y="368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12004H</a:t>
                </a:r>
              </a:p>
            </p:txBody>
          </p:sp>
          <p:sp>
            <p:nvSpPr>
              <p:cNvPr id="541706" name="Rectangle 15"/>
              <p:cNvSpPr>
                <a:spLocks noChangeArrowheads="1"/>
              </p:cNvSpPr>
              <p:nvPr/>
            </p:nvSpPr>
            <p:spPr bwMode="auto">
              <a:xfrm>
                <a:off x="0" y="968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12240H</a:t>
                </a:r>
              </a:p>
            </p:txBody>
          </p:sp>
          <p:sp>
            <p:nvSpPr>
              <p:cNvPr id="541707" name="Rectangle 16"/>
              <p:cNvSpPr>
                <a:spLocks noChangeArrowheads="1"/>
              </p:cNvSpPr>
              <p:nvPr/>
            </p:nvSpPr>
            <p:spPr bwMode="auto">
              <a:xfrm>
                <a:off x="0" y="1360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130EFH</a:t>
                </a:r>
              </a:p>
            </p:txBody>
          </p:sp>
        </p:grpSp>
        <p:sp>
          <p:nvSpPr>
            <p:cNvPr id="541702" name="Rectangle 17"/>
            <p:cNvSpPr>
              <a:spLocks noChangeArrowheads="1"/>
            </p:cNvSpPr>
            <p:nvPr/>
          </p:nvSpPr>
          <p:spPr bwMode="auto">
            <a:xfrm>
              <a:off x="417" y="2306"/>
              <a:ext cx="95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itchFamily="18" charset="0"/>
                </a:rPr>
                <a:t>堆的状态</a:t>
              </a:r>
              <a:endParaRPr lang="en-US" altLang="zh-CN" sz="2000" b="1" dirty="0">
                <a:latin typeface="Times New Roman" pitchFamily="18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itchFamily="18" charset="0"/>
                </a:rPr>
                <a:t>(</a:t>
              </a:r>
              <a:r>
                <a:rPr lang="zh-CN" altLang="en-US" sz="2000" b="1" dirty="0">
                  <a:latin typeface="Times New Roman" pitchFamily="18" charset="0"/>
                </a:rPr>
                <a:t>蓝色为占用</a:t>
              </a:r>
              <a:r>
                <a:rPr lang="en-US" altLang="zh-CN" sz="2000" b="1" dirty="0">
                  <a:latin typeface="Times New Roman" pitchFamily="18" charset="0"/>
                </a:rPr>
                <a:t>)</a:t>
              </a:r>
              <a:endParaRPr lang="zh-CN" altLang="en-US" sz="2000" b="1" dirty="0">
                <a:latin typeface="Times New Roman" pitchFamily="18" charset="0"/>
              </a:endParaRPr>
            </a:p>
          </p:txBody>
        </p:sp>
      </p:grp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881375"/>
          </a:xfrm>
        </p:spPr>
        <p:txBody>
          <a:bodyPr/>
          <a:lstStyle/>
          <a:p>
            <a:r>
              <a:rPr lang="zh-CN" altLang="en-US" dirty="0"/>
              <a:t>内存分配和回收方式</a:t>
            </a:r>
            <a:r>
              <a:rPr lang="en-US" altLang="zh-CN" dirty="0"/>
              <a:t>-II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708025"/>
            <a:ext cx="6707088" cy="61499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altLang="en-US" sz="3600" dirty="0" err="1">
                <a:ea typeface="宋体" panose="02010600030101010101" pitchFamily="2" charset="-122"/>
              </a:rPr>
              <a:t>程序运行过程中，不断地对堆中的部分区域进行分配和释放，堆中会出现</a:t>
            </a:r>
            <a:r>
              <a:rPr lang="en-US" altLang="en-US" sz="3600" b="1" dirty="0" err="1">
                <a:solidFill>
                  <a:srgbClr val="0000FF"/>
                </a:solidFill>
                <a:ea typeface="宋体" panose="02010600030101010101" pitchFamily="2" charset="-122"/>
              </a:rPr>
              <a:t>占用块和空闲块交错</a:t>
            </a:r>
            <a:r>
              <a:rPr lang="en-US" altLang="en-US" sz="3600" dirty="0" err="1">
                <a:ea typeface="宋体" panose="02010600030101010101" pitchFamily="2" charset="-122"/>
              </a:rPr>
              <a:t>的状态</a:t>
            </a:r>
            <a:endParaRPr lang="en-US" altLang="en-US" sz="36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3600" dirty="0">
                <a:ea typeface="宋体" panose="02010600030101010101" pitchFamily="2" charset="-122"/>
              </a:rPr>
              <a:t>当某一时刻用户程序请求分配</a:t>
            </a:r>
            <a:r>
              <a:rPr lang="en-US" altLang="en-US" sz="3600" dirty="0">
                <a:ea typeface="宋体" panose="02010600030101010101" pitchFamily="2" charset="-122"/>
              </a:rPr>
              <a:t>400</a:t>
            </a:r>
            <a:r>
              <a:rPr lang="zh-CN" altLang="en-US" sz="3600" dirty="0">
                <a:ea typeface="宋体" panose="02010600030101010101" pitchFamily="2" charset="-122"/>
              </a:rPr>
              <a:t>个字节的存储空间，如何分配</a:t>
            </a:r>
            <a:r>
              <a:rPr lang="en-US" altLang="en-US" sz="3600" dirty="0">
                <a:ea typeface="宋体" panose="02010600030101010101" pitchFamily="2" charset="-122"/>
              </a:rPr>
              <a:t>?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zh-CN" altLang="en-US" sz="3600" dirty="0">
                <a:ea typeface="宋体" panose="02010600030101010101" pitchFamily="2" charset="-122"/>
              </a:rPr>
              <a:t>将块</a:t>
            </a:r>
            <a:r>
              <a:rPr lang="en-US" altLang="en-US" sz="3600" dirty="0"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ea typeface="宋体" panose="02010600030101010101" pitchFamily="2" charset="-122"/>
              </a:rPr>
              <a:t>分配给用户程序</a:t>
            </a:r>
            <a:r>
              <a:rPr lang="en-US" altLang="en-US" sz="3600" dirty="0">
                <a:ea typeface="宋体" panose="02010600030101010101" pitchFamily="2" charset="-122"/>
              </a:rPr>
              <a:t>?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zh-CN" altLang="en-US" sz="3600" dirty="0">
                <a:ea typeface="宋体" panose="02010600030101010101" pitchFamily="2" charset="-122"/>
              </a:rPr>
              <a:t>从块</a:t>
            </a:r>
            <a:r>
              <a:rPr lang="en-US" altLang="en-US" sz="3600" dirty="0">
                <a:ea typeface="宋体" panose="02010600030101010101" pitchFamily="2" charset="-122"/>
              </a:rPr>
              <a:t>C</a:t>
            </a:r>
            <a:r>
              <a:rPr lang="zh-CN" altLang="en-US" sz="3600" dirty="0">
                <a:ea typeface="宋体" panose="02010600030101010101" pitchFamily="2" charset="-122"/>
              </a:rPr>
              <a:t>中划出一部分分配给用户程序</a:t>
            </a:r>
            <a:r>
              <a:rPr lang="en-US" altLang="en-US" sz="3600" dirty="0"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zh-CN" altLang="en-US" sz="3600" dirty="0">
                <a:ea typeface="宋体" panose="02010600030101010101" pitchFamily="2" charset="-122"/>
              </a:rPr>
              <a:t>当某一时刻分配</a:t>
            </a:r>
            <a:r>
              <a:rPr lang="en-US" altLang="en-US" sz="3600" dirty="0">
                <a:ea typeface="宋体" panose="02010600030101010101" pitchFamily="2" charset="-122"/>
              </a:rPr>
              <a:t>B</a:t>
            </a:r>
            <a:r>
              <a:rPr lang="zh-CN" altLang="en-US" sz="3600" dirty="0">
                <a:ea typeface="宋体" panose="02010600030101010101" pitchFamily="2" charset="-122"/>
              </a:rPr>
              <a:t>块的用户程序运行结束，</a:t>
            </a:r>
            <a:r>
              <a:rPr lang="en-US" altLang="en-US" sz="3600" dirty="0">
                <a:ea typeface="宋体" panose="02010600030101010101" pitchFamily="2" charset="-122"/>
              </a:rPr>
              <a:t>B</a:t>
            </a:r>
            <a:r>
              <a:rPr lang="zh-CN" altLang="en-US" sz="3600" dirty="0">
                <a:ea typeface="宋体" panose="02010600030101010101" pitchFamily="2" charset="-122"/>
              </a:rPr>
              <a:t>块要进行回收，如何回收</a:t>
            </a:r>
            <a:r>
              <a:rPr lang="en-US" altLang="en-US" sz="3600" dirty="0">
                <a:ea typeface="宋体" panose="02010600030101010101" pitchFamily="2" charset="-122"/>
              </a:rPr>
              <a:t>?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en-US" sz="3600" dirty="0">
                <a:ea typeface="宋体" panose="02010600030101010101" pitchFamily="2" charset="-122"/>
              </a:rPr>
              <a:t>B</a:t>
            </a:r>
            <a:r>
              <a:rPr lang="zh-CN" altLang="en-US" sz="3600" dirty="0">
                <a:ea typeface="宋体" panose="02010600030101010101" pitchFamily="2" charset="-122"/>
              </a:rPr>
              <a:t>块直接回收并成为一个独立的空闲块</a:t>
            </a:r>
            <a:r>
              <a:rPr lang="en-US" altLang="en-US" sz="3600" dirty="0">
                <a:ea typeface="宋体" panose="02010600030101010101" pitchFamily="2" charset="-122"/>
              </a:rPr>
              <a:t>?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altLang="en-US" sz="3600" dirty="0">
                <a:ea typeface="宋体" panose="02010600030101010101" pitchFamily="2" charset="-122"/>
              </a:rPr>
              <a:t>B</a:t>
            </a:r>
            <a:r>
              <a:rPr lang="zh-CN" altLang="en-US" sz="3600" dirty="0">
                <a:ea typeface="宋体" panose="02010600030101010101" pitchFamily="2" charset="-122"/>
              </a:rPr>
              <a:t>块回收并和前、后的空闲块</a:t>
            </a:r>
            <a:r>
              <a:rPr lang="en-US" altLang="en-US" sz="3600" dirty="0">
                <a:ea typeface="宋体" panose="02010600030101010101" pitchFamily="2" charset="-122"/>
              </a:rPr>
              <a:t>A</a:t>
            </a:r>
            <a:r>
              <a:rPr lang="zh-CN" altLang="en-US" sz="3600" dirty="0">
                <a:ea typeface="宋体" panose="02010600030101010101" pitchFamily="2" charset="-122"/>
              </a:rPr>
              <a:t>、</a:t>
            </a:r>
            <a:r>
              <a:rPr lang="en-US" altLang="en-US" sz="3600" dirty="0">
                <a:ea typeface="宋体" panose="02010600030101010101" pitchFamily="2" charset="-122"/>
              </a:rPr>
              <a:t>C</a:t>
            </a:r>
            <a:r>
              <a:rPr lang="zh-CN" altLang="en-US" sz="3600" dirty="0">
                <a:ea typeface="宋体" panose="02010600030101010101" pitchFamily="2" charset="-122"/>
              </a:rPr>
              <a:t>合并后形成一个更大的空闲块</a:t>
            </a:r>
            <a:r>
              <a:rPr lang="en-US" altLang="en-US" sz="3600" dirty="0">
                <a:ea typeface="宋体" panose="02010600030101010101" pitchFamily="2" charset="-122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可利用空间表</a:t>
            </a:r>
            <a:endParaRPr lang="en-US" altLang="en-US" dirty="0"/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可利用空间表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存储池：包含所有可分配的空闲块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当用户请求分配时，系统从可利用空间表中删除一个结点分配之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当用户释放其所占内存时，系统即回收并将它插入到可利用空间表中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en-US" dirty="0">
                <a:ea typeface="宋体" panose="02010600030101010101" pitchFamily="2" charset="-122"/>
              </a:rPr>
              <a:t>可</a:t>
            </a:r>
            <a:r>
              <a:rPr lang="zh-CN" altLang="en-US" dirty="0">
                <a:ea typeface="宋体" panose="02010600030101010101" pitchFamily="2" charset="-122"/>
              </a:rPr>
              <a:t>利</a:t>
            </a:r>
            <a:r>
              <a:rPr lang="en-US" altLang="en-US" dirty="0" err="1">
                <a:ea typeface="宋体" panose="02010600030101010101" pitchFamily="2" charset="-122"/>
              </a:rPr>
              <a:t>用空间表的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组织方式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目录表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链表方式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9622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7504" y="188913"/>
            <a:ext cx="2232025" cy="5867401"/>
            <a:chOff x="252413" y="188913"/>
            <a:chExt cx="2232025" cy="5867401"/>
          </a:xfrm>
        </p:grpSpPr>
        <p:sp>
          <p:nvSpPr>
            <p:cNvPr id="544817" name="Rectangle 4"/>
            <p:cNvSpPr>
              <a:spLocks noChangeArrowheads="1"/>
            </p:cNvSpPr>
            <p:nvPr/>
          </p:nvSpPr>
          <p:spPr bwMode="auto">
            <a:xfrm>
              <a:off x="849313" y="5695951"/>
              <a:ext cx="1635125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(a)   </a:t>
              </a:r>
              <a:r>
                <a:rPr lang="zh-CN" altLang="en-US" sz="2000" b="1">
                  <a:latin typeface="Times New Roman" pitchFamily="18" charset="0"/>
                </a:rPr>
                <a:t>堆的状态</a:t>
              </a: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33513" y="260351"/>
              <a:ext cx="912813" cy="5310188"/>
              <a:chOff x="1433513" y="260351"/>
              <a:chExt cx="912813" cy="5310188"/>
            </a:xfrm>
          </p:grpSpPr>
          <p:sp>
            <p:nvSpPr>
              <p:cNvPr id="544828" name="Rectangle 6"/>
              <p:cNvSpPr>
                <a:spLocks noChangeArrowheads="1"/>
              </p:cNvSpPr>
              <p:nvPr/>
            </p:nvSpPr>
            <p:spPr bwMode="auto">
              <a:xfrm>
                <a:off x="1433513" y="260351"/>
                <a:ext cx="900113" cy="6477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dirty="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44829" name="Rectangle 7"/>
              <p:cNvSpPr>
                <a:spLocks noChangeArrowheads="1"/>
              </p:cNvSpPr>
              <p:nvPr/>
            </p:nvSpPr>
            <p:spPr bwMode="auto">
              <a:xfrm>
                <a:off x="1433513" y="260352"/>
                <a:ext cx="900113" cy="792162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44830" name="Rectangle 8"/>
              <p:cNvSpPr>
                <a:spLocks noChangeArrowheads="1"/>
              </p:cNvSpPr>
              <p:nvPr/>
            </p:nvSpPr>
            <p:spPr bwMode="auto">
              <a:xfrm>
                <a:off x="1433513" y="1052514"/>
                <a:ext cx="900113" cy="925513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FF0303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44831" name="Rectangle 9"/>
              <p:cNvSpPr>
                <a:spLocks noChangeArrowheads="1"/>
              </p:cNvSpPr>
              <p:nvPr/>
            </p:nvSpPr>
            <p:spPr bwMode="auto">
              <a:xfrm>
                <a:off x="1433513" y="2406651"/>
                <a:ext cx="900113" cy="647700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FF0303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44832" name="Rectangle 10"/>
              <p:cNvSpPr>
                <a:spLocks noChangeArrowheads="1"/>
              </p:cNvSpPr>
              <p:nvPr/>
            </p:nvSpPr>
            <p:spPr bwMode="auto">
              <a:xfrm>
                <a:off x="1446213" y="3933826"/>
                <a:ext cx="900113" cy="1636713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44833" name="Rectangle 11"/>
              <p:cNvSpPr>
                <a:spLocks noChangeArrowheads="1"/>
              </p:cNvSpPr>
              <p:nvPr/>
            </p:nvSpPr>
            <p:spPr bwMode="auto">
              <a:xfrm>
                <a:off x="1433513" y="1974851"/>
                <a:ext cx="900113" cy="431800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FF0303"/>
                  </a:solidFill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44834" name="Rectangle 12"/>
              <p:cNvSpPr>
                <a:spLocks noChangeArrowheads="1"/>
              </p:cNvSpPr>
              <p:nvPr/>
            </p:nvSpPr>
            <p:spPr bwMode="auto">
              <a:xfrm>
                <a:off x="1439863" y="3055939"/>
                <a:ext cx="900113" cy="87788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544819" name="Group 13"/>
            <p:cNvGrpSpPr>
              <a:grpSpLocks/>
            </p:cNvGrpSpPr>
            <p:nvPr/>
          </p:nvGrpSpPr>
          <p:grpSpPr bwMode="auto">
            <a:xfrm>
              <a:off x="252413" y="188913"/>
              <a:ext cx="1150938" cy="5545138"/>
              <a:chOff x="0" y="0"/>
              <a:chExt cx="725" cy="3493"/>
            </a:xfrm>
          </p:grpSpPr>
          <p:sp>
            <p:nvSpPr>
              <p:cNvPr id="544820" name="Rectangle 14"/>
              <p:cNvSpPr>
                <a:spLocks noChangeArrowheads="1"/>
              </p:cNvSpPr>
              <p:nvPr/>
            </p:nvSpPr>
            <p:spPr bwMode="auto">
              <a:xfrm>
                <a:off x="8" y="1066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25 000</a:t>
                </a:r>
              </a:p>
            </p:txBody>
          </p:sp>
          <p:sp>
            <p:nvSpPr>
              <p:cNvPr id="544822" name="Rectangle 16"/>
              <p:cNvSpPr>
                <a:spLocks noChangeArrowheads="1"/>
              </p:cNvSpPr>
              <p:nvPr/>
            </p:nvSpPr>
            <p:spPr bwMode="auto">
              <a:xfrm>
                <a:off x="45" y="453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10 000</a:t>
                </a:r>
              </a:p>
            </p:txBody>
          </p:sp>
          <p:sp>
            <p:nvSpPr>
              <p:cNvPr id="544823" name="Rectangle 17"/>
              <p:cNvSpPr>
                <a:spLocks noChangeArrowheads="1"/>
              </p:cNvSpPr>
              <p:nvPr/>
            </p:nvSpPr>
            <p:spPr bwMode="auto">
              <a:xfrm>
                <a:off x="0" y="1361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31 000 </a:t>
                </a:r>
              </a:p>
            </p:txBody>
          </p:sp>
          <p:sp>
            <p:nvSpPr>
              <p:cNvPr id="544824" name="Rectangle 18"/>
              <p:cNvSpPr>
                <a:spLocks noChangeArrowheads="1"/>
              </p:cNvSpPr>
              <p:nvPr/>
            </p:nvSpPr>
            <p:spPr bwMode="auto">
              <a:xfrm>
                <a:off x="0" y="1723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39 000</a:t>
                </a:r>
              </a:p>
            </p:txBody>
          </p:sp>
          <p:sp>
            <p:nvSpPr>
              <p:cNvPr id="544825" name="Rectangle 19"/>
              <p:cNvSpPr>
                <a:spLocks noChangeArrowheads="1"/>
              </p:cNvSpPr>
              <p:nvPr/>
            </p:nvSpPr>
            <p:spPr bwMode="auto">
              <a:xfrm>
                <a:off x="45" y="0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00 000</a:t>
                </a:r>
              </a:p>
            </p:txBody>
          </p:sp>
          <p:sp>
            <p:nvSpPr>
              <p:cNvPr id="544826" name="Rectangle 20"/>
              <p:cNvSpPr>
                <a:spLocks noChangeArrowheads="1"/>
              </p:cNvSpPr>
              <p:nvPr/>
            </p:nvSpPr>
            <p:spPr bwMode="auto">
              <a:xfrm>
                <a:off x="21" y="2291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59 000</a:t>
                </a:r>
              </a:p>
            </p:txBody>
          </p:sp>
          <p:sp>
            <p:nvSpPr>
              <p:cNvPr id="544827" name="Rectangle 21"/>
              <p:cNvSpPr>
                <a:spLocks noChangeArrowheads="1"/>
              </p:cNvSpPr>
              <p:nvPr/>
            </p:nvSpPr>
            <p:spPr bwMode="auto">
              <a:xfrm>
                <a:off x="0" y="3244"/>
                <a:ext cx="68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99 999</a:t>
                </a:r>
              </a:p>
            </p:txBody>
          </p:sp>
        </p:grpSp>
      </p:grpSp>
      <p:grpSp>
        <p:nvGrpSpPr>
          <p:cNvPr id="544772" name="Group 22"/>
          <p:cNvGrpSpPr>
            <a:grpSpLocks/>
          </p:cNvGrpSpPr>
          <p:nvPr/>
        </p:nvGrpSpPr>
        <p:grpSpPr bwMode="auto">
          <a:xfrm>
            <a:off x="3203576" y="188913"/>
            <a:ext cx="4824413" cy="2160588"/>
            <a:chOff x="0" y="0"/>
            <a:chExt cx="3039" cy="1361"/>
          </a:xfrm>
        </p:grpSpPr>
        <p:sp>
          <p:nvSpPr>
            <p:cNvPr id="544802" name="Rectangle 23"/>
            <p:cNvSpPr>
              <a:spLocks noChangeArrowheads="1"/>
            </p:cNvSpPr>
            <p:nvPr/>
          </p:nvSpPr>
          <p:spPr bwMode="auto">
            <a:xfrm>
              <a:off x="0" y="0"/>
              <a:ext cx="3039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itchFamily="18" charset="0"/>
                </a:rPr>
                <a:t>起始地址     空闲块大小    使用情况</a:t>
              </a:r>
            </a:p>
          </p:txBody>
        </p:sp>
        <p:grpSp>
          <p:nvGrpSpPr>
            <p:cNvPr id="544803" name="Group 24"/>
            <p:cNvGrpSpPr>
              <a:grpSpLocks/>
            </p:cNvGrpSpPr>
            <p:nvPr/>
          </p:nvGrpSpPr>
          <p:grpSpPr bwMode="auto">
            <a:xfrm>
              <a:off x="46" y="272"/>
              <a:ext cx="2993" cy="816"/>
              <a:chOff x="0" y="0"/>
              <a:chExt cx="2993" cy="816"/>
            </a:xfrm>
          </p:grpSpPr>
          <p:grpSp>
            <p:nvGrpSpPr>
              <p:cNvPr id="544805" name="Group 25"/>
              <p:cNvGrpSpPr>
                <a:grpSpLocks/>
              </p:cNvGrpSpPr>
              <p:nvPr/>
            </p:nvGrpSpPr>
            <p:grpSpPr bwMode="auto">
              <a:xfrm>
                <a:off x="0" y="0"/>
                <a:ext cx="2993" cy="272"/>
                <a:chOff x="0" y="0"/>
                <a:chExt cx="2993" cy="272"/>
              </a:xfrm>
            </p:grpSpPr>
            <p:sp>
              <p:nvSpPr>
                <p:cNvPr id="544814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93" cy="2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10 000            15 000              </a:t>
                  </a:r>
                  <a:r>
                    <a:rPr lang="zh-CN" altLang="en-US" sz="2400" b="1" dirty="0">
                      <a:latin typeface="Times New Roman" pitchFamily="18" charset="0"/>
                    </a:rPr>
                    <a:t>空闲</a:t>
                  </a:r>
                </a:p>
              </p:txBody>
            </p:sp>
            <p:sp>
              <p:nvSpPr>
                <p:cNvPr id="544815" name="Line 27"/>
                <p:cNvSpPr>
                  <a:spLocks noChangeShapeType="1"/>
                </p:cNvSpPr>
                <p:nvPr/>
              </p:nvSpPr>
              <p:spPr bwMode="auto">
                <a:xfrm>
                  <a:off x="998" y="0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4816" name="Line 28"/>
                <p:cNvSpPr>
                  <a:spLocks noChangeShapeType="1"/>
                </p:cNvSpPr>
                <p:nvPr/>
              </p:nvSpPr>
              <p:spPr bwMode="auto">
                <a:xfrm>
                  <a:off x="2086" y="0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44806" name="Group 29"/>
              <p:cNvGrpSpPr>
                <a:grpSpLocks/>
              </p:cNvGrpSpPr>
              <p:nvPr/>
            </p:nvGrpSpPr>
            <p:grpSpPr bwMode="auto">
              <a:xfrm>
                <a:off x="0" y="272"/>
                <a:ext cx="2993" cy="272"/>
                <a:chOff x="0" y="0"/>
                <a:chExt cx="2993" cy="272"/>
              </a:xfrm>
            </p:grpSpPr>
            <p:sp>
              <p:nvSpPr>
                <p:cNvPr id="544811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93" cy="2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31 000              8 000              </a:t>
                  </a:r>
                  <a:r>
                    <a:rPr lang="zh-CN" altLang="en-US" sz="2400" b="1" dirty="0">
                      <a:latin typeface="Times New Roman" pitchFamily="18" charset="0"/>
                    </a:rPr>
                    <a:t>空闲</a:t>
                  </a:r>
                </a:p>
              </p:txBody>
            </p:sp>
            <p:sp>
              <p:nvSpPr>
                <p:cNvPr id="544812" name="Line 31"/>
                <p:cNvSpPr>
                  <a:spLocks noChangeShapeType="1"/>
                </p:cNvSpPr>
                <p:nvPr/>
              </p:nvSpPr>
              <p:spPr bwMode="auto">
                <a:xfrm>
                  <a:off x="998" y="0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4813" name="Line 32"/>
                <p:cNvSpPr>
                  <a:spLocks noChangeShapeType="1"/>
                </p:cNvSpPr>
                <p:nvPr/>
              </p:nvSpPr>
              <p:spPr bwMode="auto">
                <a:xfrm>
                  <a:off x="2086" y="0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44807" name="Group 33"/>
              <p:cNvGrpSpPr>
                <a:grpSpLocks/>
              </p:cNvGrpSpPr>
              <p:nvPr/>
            </p:nvGrpSpPr>
            <p:grpSpPr bwMode="auto">
              <a:xfrm>
                <a:off x="0" y="544"/>
                <a:ext cx="2993" cy="272"/>
                <a:chOff x="0" y="0"/>
                <a:chExt cx="2993" cy="272"/>
              </a:xfrm>
            </p:grpSpPr>
            <p:sp>
              <p:nvSpPr>
                <p:cNvPr id="544808" name="Rectangle 3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993" cy="2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59 000            41 000              </a:t>
                  </a:r>
                  <a:r>
                    <a:rPr lang="zh-CN" altLang="en-US" sz="2400" b="1" dirty="0">
                      <a:latin typeface="Times New Roman" pitchFamily="18" charset="0"/>
                    </a:rPr>
                    <a:t>空闲</a:t>
                  </a:r>
                </a:p>
              </p:txBody>
            </p:sp>
            <p:sp>
              <p:nvSpPr>
                <p:cNvPr id="544809" name="Line 35"/>
                <p:cNvSpPr>
                  <a:spLocks noChangeShapeType="1"/>
                </p:cNvSpPr>
                <p:nvPr/>
              </p:nvSpPr>
              <p:spPr bwMode="auto">
                <a:xfrm>
                  <a:off x="998" y="0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4810" name="Line 36"/>
                <p:cNvSpPr>
                  <a:spLocks noChangeShapeType="1"/>
                </p:cNvSpPr>
                <p:nvPr/>
              </p:nvSpPr>
              <p:spPr bwMode="auto">
                <a:xfrm>
                  <a:off x="2086" y="0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44804" name="Rectangle 37"/>
            <p:cNvSpPr>
              <a:spLocks noChangeArrowheads="1"/>
            </p:cNvSpPr>
            <p:nvPr/>
          </p:nvSpPr>
          <p:spPr bwMode="auto">
            <a:xfrm>
              <a:off x="862" y="1134"/>
              <a:ext cx="122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(b)   </a:t>
              </a:r>
              <a:r>
                <a:rPr lang="zh-CN" altLang="en-US" sz="2000" b="1">
                  <a:latin typeface="Times New Roman" pitchFamily="18" charset="0"/>
                </a:rPr>
                <a:t>目录表方式</a:t>
              </a:r>
            </a:p>
          </p:txBody>
        </p:sp>
      </p:grpSp>
      <p:sp>
        <p:nvSpPr>
          <p:cNvPr id="544776" name="Rectangle 65"/>
          <p:cNvSpPr>
            <a:spLocks noChangeArrowheads="1"/>
          </p:cNvSpPr>
          <p:nvPr/>
        </p:nvSpPr>
        <p:spPr bwMode="auto">
          <a:xfrm>
            <a:off x="4787901" y="5588917"/>
            <a:ext cx="16557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itchFamily="18" charset="0"/>
              </a:rPr>
              <a:t>(c)   </a:t>
            </a:r>
            <a:r>
              <a:rPr lang="zh-CN" altLang="en-US" sz="2000" b="1" dirty="0">
                <a:latin typeface="Times New Roman" pitchFamily="18" charset="0"/>
              </a:rPr>
              <a:t>链表方式</a:t>
            </a:r>
          </a:p>
        </p:txBody>
      </p:sp>
      <p:sp>
        <p:nvSpPr>
          <p:cNvPr id="544774" name="Rectangle 66"/>
          <p:cNvSpPr>
            <a:spLocks noChangeArrowheads="1"/>
          </p:cNvSpPr>
          <p:nvPr/>
        </p:nvSpPr>
        <p:spPr bwMode="auto">
          <a:xfrm>
            <a:off x="1836738" y="6165851"/>
            <a:ext cx="60483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</a:rPr>
              <a:t>动态存储管理过程中的内存状态和空闲表结构</a:t>
            </a:r>
          </a:p>
        </p:txBody>
      </p:sp>
      <p:grpSp>
        <p:nvGrpSpPr>
          <p:cNvPr id="544777" name="Group 40"/>
          <p:cNvGrpSpPr>
            <a:grpSpLocks/>
          </p:cNvGrpSpPr>
          <p:nvPr/>
        </p:nvGrpSpPr>
        <p:grpSpPr bwMode="auto">
          <a:xfrm>
            <a:off x="2916238" y="3500439"/>
            <a:ext cx="5880100" cy="1655763"/>
            <a:chOff x="0" y="0"/>
            <a:chExt cx="3704" cy="1043"/>
          </a:xfrm>
        </p:grpSpPr>
        <p:grpSp>
          <p:nvGrpSpPr>
            <p:cNvPr id="544782" name="Group 41"/>
            <p:cNvGrpSpPr>
              <a:grpSpLocks/>
            </p:cNvGrpSpPr>
            <p:nvPr/>
          </p:nvGrpSpPr>
          <p:grpSpPr bwMode="auto">
            <a:xfrm>
              <a:off x="0" y="0"/>
              <a:ext cx="998" cy="749"/>
              <a:chOff x="0" y="0"/>
              <a:chExt cx="998" cy="749"/>
            </a:xfrm>
          </p:grpSpPr>
          <p:sp>
            <p:nvSpPr>
              <p:cNvPr id="544797" name="Rectangle 42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998" cy="52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latin typeface="Times New Roman" pitchFamily="18" charset="0"/>
                </a:endParaRPr>
              </a:p>
            </p:txBody>
          </p:sp>
          <p:grpSp>
            <p:nvGrpSpPr>
              <p:cNvPr id="544798" name="Group 43"/>
              <p:cNvGrpSpPr>
                <a:grpSpLocks/>
              </p:cNvGrpSpPr>
              <p:nvPr/>
            </p:nvGrpSpPr>
            <p:grpSpPr bwMode="auto">
              <a:xfrm>
                <a:off x="0" y="0"/>
                <a:ext cx="998" cy="227"/>
                <a:chOff x="0" y="0"/>
                <a:chExt cx="998" cy="227"/>
              </a:xfrm>
            </p:grpSpPr>
            <p:sp>
              <p:nvSpPr>
                <p:cNvPr id="544799" name="Rectangle 4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98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0   15000</a:t>
                  </a:r>
                </a:p>
              </p:txBody>
            </p:sp>
            <p:sp>
              <p:nvSpPr>
                <p:cNvPr id="544800" name="Line 45"/>
                <p:cNvSpPr>
                  <a:spLocks noChangeShapeType="1"/>
                </p:cNvSpPr>
                <p:nvPr/>
              </p:nvSpPr>
              <p:spPr bwMode="auto">
                <a:xfrm>
                  <a:off x="227" y="0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4801" name="Line 46"/>
                <p:cNvSpPr>
                  <a:spLocks noChangeShapeType="1"/>
                </p:cNvSpPr>
                <p:nvPr/>
              </p:nvSpPr>
              <p:spPr bwMode="auto">
                <a:xfrm>
                  <a:off x="862" y="0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4783" name="Group 47"/>
            <p:cNvGrpSpPr>
              <a:grpSpLocks/>
            </p:cNvGrpSpPr>
            <p:nvPr/>
          </p:nvGrpSpPr>
          <p:grpSpPr bwMode="auto">
            <a:xfrm>
              <a:off x="1299" y="0"/>
              <a:ext cx="1044" cy="578"/>
              <a:chOff x="0" y="0"/>
              <a:chExt cx="1044" cy="578"/>
            </a:xfrm>
          </p:grpSpPr>
          <p:sp>
            <p:nvSpPr>
              <p:cNvPr id="544792" name="Rectangle 48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1044" cy="3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latin typeface="Times New Roman" pitchFamily="18" charset="0"/>
                </a:endParaRPr>
              </a:p>
            </p:txBody>
          </p:sp>
          <p:grpSp>
            <p:nvGrpSpPr>
              <p:cNvPr id="544793" name="Group 49"/>
              <p:cNvGrpSpPr>
                <a:grpSpLocks/>
              </p:cNvGrpSpPr>
              <p:nvPr/>
            </p:nvGrpSpPr>
            <p:grpSpPr bwMode="auto">
              <a:xfrm>
                <a:off x="0" y="0"/>
                <a:ext cx="1044" cy="227"/>
                <a:chOff x="0" y="0"/>
                <a:chExt cx="998" cy="227"/>
              </a:xfrm>
            </p:grpSpPr>
            <p:sp>
              <p:nvSpPr>
                <p:cNvPr id="544794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98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 dirty="0">
                      <a:latin typeface="Times New Roman" pitchFamily="18" charset="0"/>
                    </a:rPr>
                    <a:t> </a:t>
                  </a:r>
                  <a:r>
                    <a:rPr lang="en-US" altLang="en-US" sz="2400" b="1" dirty="0">
                      <a:latin typeface="Times New Roman" pitchFamily="18" charset="0"/>
                    </a:rPr>
                    <a:t>0  8000</a:t>
                  </a:r>
                </a:p>
              </p:txBody>
            </p:sp>
            <p:sp>
              <p:nvSpPr>
                <p:cNvPr id="544795" name="Line 51"/>
                <p:cNvSpPr>
                  <a:spLocks noChangeShapeType="1"/>
                </p:cNvSpPr>
                <p:nvPr/>
              </p:nvSpPr>
              <p:spPr bwMode="auto">
                <a:xfrm>
                  <a:off x="227" y="0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4796" name="Line 52"/>
                <p:cNvSpPr>
                  <a:spLocks noChangeShapeType="1"/>
                </p:cNvSpPr>
                <p:nvPr/>
              </p:nvSpPr>
              <p:spPr bwMode="auto">
                <a:xfrm>
                  <a:off x="771" y="0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44784" name="Group 53"/>
            <p:cNvGrpSpPr>
              <a:grpSpLocks/>
            </p:cNvGrpSpPr>
            <p:nvPr/>
          </p:nvGrpSpPr>
          <p:grpSpPr bwMode="auto">
            <a:xfrm>
              <a:off x="2615" y="0"/>
              <a:ext cx="1089" cy="1043"/>
              <a:chOff x="0" y="0"/>
              <a:chExt cx="1089" cy="1043"/>
            </a:xfrm>
          </p:grpSpPr>
          <p:sp>
            <p:nvSpPr>
              <p:cNvPr id="544787" name="Rectangle 54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1089" cy="8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 b="1">
                  <a:latin typeface="Times New Roman" pitchFamily="18" charset="0"/>
                </a:endParaRPr>
              </a:p>
            </p:txBody>
          </p:sp>
          <p:grpSp>
            <p:nvGrpSpPr>
              <p:cNvPr id="544788" name="Group 55"/>
              <p:cNvGrpSpPr>
                <a:grpSpLocks/>
              </p:cNvGrpSpPr>
              <p:nvPr/>
            </p:nvGrpSpPr>
            <p:grpSpPr bwMode="auto">
              <a:xfrm>
                <a:off x="0" y="0"/>
                <a:ext cx="1089" cy="227"/>
                <a:chOff x="0" y="0"/>
                <a:chExt cx="998" cy="227"/>
              </a:xfrm>
            </p:grpSpPr>
            <p:sp>
              <p:nvSpPr>
                <p:cNvPr id="544789" name="Rectangle 5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98" cy="22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 dirty="0">
                      <a:latin typeface="Times New Roman" pitchFamily="18" charset="0"/>
                    </a:rPr>
                    <a:t> </a:t>
                  </a:r>
                  <a:r>
                    <a:rPr lang="en-US" altLang="en-US" sz="2400" b="1" dirty="0">
                      <a:latin typeface="Times New Roman" pitchFamily="18" charset="0"/>
                    </a:rPr>
                    <a:t>0  41000  </a:t>
                  </a:r>
                  <a:r>
                    <a:rPr lang="en-US" altLang="en-US" sz="2400" dirty="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544790" name="Line 57"/>
                <p:cNvSpPr>
                  <a:spLocks noChangeShapeType="1"/>
                </p:cNvSpPr>
                <p:nvPr/>
              </p:nvSpPr>
              <p:spPr bwMode="auto">
                <a:xfrm>
                  <a:off x="227" y="0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44791" name="Line 58"/>
                <p:cNvSpPr>
                  <a:spLocks noChangeShapeType="1"/>
                </p:cNvSpPr>
                <p:nvPr/>
              </p:nvSpPr>
              <p:spPr bwMode="auto">
                <a:xfrm>
                  <a:off x="771" y="0"/>
                  <a:ext cx="0" cy="2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44785" name="Line 59"/>
            <p:cNvSpPr>
              <a:spLocks noChangeShapeType="1"/>
            </p:cNvSpPr>
            <p:nvPr/>
          </p:nvSpPr>
          <p:spPr bwMode="auto">
            <a:xfrm>
              <a:off x="891" y="1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4786" name="Line 60"/>
            <p:cNvSpPr>
              <a:spLocks noChangeShapeType="1"/>
            </p:cNvSpPr>
            <p:nvPr/>
          </p:nvSpPr>
          <p:spPr bwMode="auto">
            <a:xfrm>
              <a:off x="2207" y="12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4779" name="Rectangle 62"/>
          <p:cNvSpPr>
            <a:spLocks noChangeArrowheads="1"/>
          </p:cNvSpPr>
          <p:nvPr/>
        </p:nvSpPr>
        <p:spPr bwMode="auto">
          <a:xfrm>
            <a:off x="3132088" y="4734023"/>
            <a:ext cx="360363" cy="36036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latin typeface="Times New Roman" pitchFamily="18" charset="0"/>
              </a:rPr>
              <a:t>av</a:t>
            </a:r>
            <a:endParaRPr lang="en-US" altLang="en-US" sz="2400" b="1" dirty="0">
              <a:latin typeface="Times New Roman" pitchFamily="18" charset="0"/>
            </a:endParaRPr>
          </a:p>
        </p:txBody>
      </p:sp>
      <p:sp>
        <p:nvSpPr>
          <p:cNvPr id="544780" name="Rectangle 63"/>
          <p:cNvSpPr>
            <a:spLocks noChangeArrowheads="1"/>
          </p:cNvSpPr>
          <p:nvPr/>
        </p:nvSpPr>
        <p:spPr bwMode="auto">
          <a:xfrm>
            <a:off x="3060650" y="5084861"/>
            <a:ext cx="503238" cy="360363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544781" name="Line 64"/>
          <p:cNvSpPr>
            <a:spLocks noChangeShapeType="1"/>
          </p:cNvSpPr>
          <p:nvPr/>
        </p:nvSpPr>
        <p:spPr bwMode="auto">
          <a:xfrm>
            <a:off x="2484438" y="3680620"/>
            <a:ext cx="431525" cy="1"/>
          </a:xfrm>
          <a:prstGeom prst="line">
            <a:avLst/>
          </a:prstGeom>
          <a:noFill/>
          <a:ln w="12700" cmpd="sng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771800" y="3039343"/>
            <a:ext cx="1031051" cy="461665"/>
          </a:xfrm>
          <a:prstGeom prst="rect">
            <a:avLst/>
          </a:prstGeom>
          <a:noFill/>
          <a:ln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10 000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854062" y="3039343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59 000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16016" y="3055939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31 000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2483768" y="3690939"/>
            <a:ext cx="0" cy="1574104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544780" idx="1"/>
          </p:cNvCxnSpPr>
          <p:nvPr/>
        </p:nvCxnSpPr>
        <p:spPr>
          <a:xfrm>
            <a:off x="2484439" y="5265043"/>
            <a:ext cx="576211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84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链式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可利用空间表的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分配和回收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当可利用空间表以链表方式组织时，每个空闲块就是链表中的一个结点</a:t>
            </a:r>
            <a:endParaRPr lang="en-US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分配时：从链表中找到一个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合适的结点</a:t>
            </a:r>
            <a:r>
              <a:rPr lang="en-US" altLang="en-US" dirty="0" err="1">
                <a:ea typeface="宋体" panose="02010600030101010101" pitchFamily="2" charset="-122"/>
              </a:rPr>
              <a:t>加以分配，然后将该结点删除之</a:t>
            </a:r>
            <a:r>
              <a:rPr lang="en-US" altLang="en-US" dirty="0">
                <a:ea typeface="宋体" panose="02010600030101010101" pitchFamily="2" charset="-122"/>
              </a:rPr>
              <a:t>；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回收时：将空闲块插入到链表中。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具体的分配和释放的策略取决于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结点</a:t>
            </a:r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空闲块</a:t>
            </a:r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的结构</a:t>
            </a:r>
            <a:endParaRPr lang="en-US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空闲</a:t>
            </a:r>
            <a:r>
              <a:rPr lang="en-US" altLang="en-US" dirty="0">
                <a:ea typeface="宋体" panose="02010600030101010101" pitchFamily="2" charset="-122"/>
              </a:rPr>
              <a:t>块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大小相同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空闲</a:t>
            </a:r>
            <a:r>
              <a:rPr lang="en-US" altLang="en-US" dirty="0">
                <a:ea typeface="宋体" panose="02010600030101010101" pitchFamily="2" charset="-122"/>
              </a:rPr>
              <a:t>块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大小只有几种规格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空闲块的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大小不固定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35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6458</TotalTime>
  <Words>4198</Words>
  <Application>Microsoft Office PowerPoint</Application>
  <PresentationFormat>全屏显示(4:3)</PresentationFormat>
  <Paragraphs>532</Paragraphs>
  <Slides>43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宋体</vt:lpstr>
      <vt:lpstr>Arial</vt:lpstr>
      <vt:lpstr>Calibri</vt:lpstr>
      <vt:lpstr>Times New Roman</vt:lpstr>
      <vt:lpstr>Office 主题</vt:lpstr>
      <vt:lpstr>第8章 动态存储管理</vt:lpstr>
      <vt:lpstr>目录</vt:lpstr>
      <vt:lpstr>1. 基本概念：存储空间的分配与管理</vt:lpstr>
      <vt:lpstr>动态存储管理-堆的管理</vt:lpstr>
      <vt:lpstr>内存分配和回收方式-I</vt:lpstr>
      <vt:lpstr>内存分配和回收方式-II</vt:lpstr>
      <vt:lpstr>2. 可利用空间表</vt:lpstr>
      <vt:lpstr>PowerPoint 演示文稿</vt:lpstr>
      <vt:lpstr>链式可利用空间表的分配和回收</vt:lpstr>
      <vt:lpstr>链式可利用空间表的分配和回收-I</vt:lpstr>
      <vt:lpstr>链式可利用空间表的分配和回收-II</vt:lpstr>
      <vt:lpstr>链式可利用空间表的分配和回收-III</vt:lpstr>
      <vt:lpstr>首次拟合法 (First fit)</vt:lpstr>
      <vt:lpstr>最佳拟合法(Best fit)</vt:lpstr>
      <vt:lpstr>分配7kB内存前后的可用空间表</vt:lpstr>
      <vt:lpstr>最差拟合法(Worst fit)</vt:lpstr>
      <vt:lpstr>分配7kB内存前后的可用空间表</vt:lpstr>
      <vt:lpstr>3. 边界标识法 (Boundary Tag Method)</vt:lpstr>
      <vt:lpstr>可利用空闲表的结点结构</vt:lpstr>
      <vt:lpstr>分配算法：两个约定</vt:lpstr>
      <vt:lpstr>分配算法：首次拟合法</vt:lpstr>
      <vt:lpstr>PowerPoint 演示文稿</vt:lpstr>
      <vt:lpstr>回收算法</vt:lpstr>
      <vt:lpstr>四种情况：情况1</vt:lpstr>
      <vt:lpstr>四种情况：情况2、3</vt:lpstr>
      <vt:lpstr>四种情况：情况4</vt:lpstr>
      <vt:lpstr>4. 伙伴系统(Buddy System)</vt:lpstr>
      <vt:lpstr>可利用空间表的结构</vt:lpstr>
      <vt:lpstr>分配实例-I</vt:lpstr>
      <vt:lpstr>分配实例-II</vt:lpstr>
      <vt:lpstr>伙伴系统的分配算法-I</vt:lpstr>
      <vt:lpstr>伙伴系统的分配算法-II</vt:lpstr>
      <vt:lpstr>回收算法</vt:lpstr>
      <vt:lpstr>回收算法</vt:lpstr>
      <vt:lpstr>回收算法的例子</vt:lpstr>
      <vt:lpstr>5. 无用单元收集/Garbage Collector(GC)</vt:lpstr>
      <vt:lpstr>无用单元收集</vt:lpstr>
      <vt:lpstr>广义表存储结构</vt:lpstr>
      <vt:lpstr>三种对广义表进行标记的方法-I</vt:lpstr>
      <vt:lpstr>三种对广义表进行标记的方法-II</vt:lpstr>
      <vt:lpstr>PowerPoint 演示文稿</vt:lpstr>
      <vt:lpstr>GC的效率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首赫 朱</cp:lastModifiedBy>
  <cp:revision>487</cp:revision>
  <cp:lastPrinted>2017-05-03T13:27:14Z</cp:lastPrinted>
  <dcterms:created xsi:type="dcterms:W3CDTF">2015-07-19T09:35:25Z</dcterms:created>
  <dcterms:modified xsi:type="dcterms:W3CDTF">2025-05-24T14:10:25Z</dcterms:modified>
</cp:coreProperties>
</file>