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92" r:id="rId3"/>
    <p:sldId id="294" r:id="rId4"/>
    <p:sldId id="432" r:id="rId5"/>
    <p:sldId id="433" r:id="rId6"/>
    <p:sldId id="295" r:id="rId7"/>
    <p:sldId id="456" r:id="rId8"/>
    <p:sldId id="296" r:id="rId9"/>
    <p:sldId id="430" r:id="rId10"/>
    <p:sldId id="434" r:id="rId11"/>
    <p:sldId id="299" r:id="rId12"/>
    <p:sldId id="435" r:id="rId13"/>
    <p:sldId id="466" r:id="rId14"/>
    <p:sldId id="301" r:id="rId15"/>
    <p:sldId id="303" r:id="rId16"/>
    <p:sldId id="436" r:id="rId17"/>
    <p:sldId id="304" r:id="rId18"/>
    <p:sldId id="305" r:id="rId19"/>
    <p:sldId id="306" r:id="rId20"/>
    <p:sldId id="307" r:id="rId21"/>
    <p:sldId id="308" r:id="rId22"/>
    <p:sldId id="462" r:id="rId23"/>
    <p:sldId id="309" r:id="rId24"/>
    <p:sldId id="310" r:id="rId25"/>
    <p:sldId id="475" r:id="rId26"/>
    <p:sldId id="474" r:id="rId27"/>
    <p:sldId id="467" r:id="rId28"/>
    <p:sldId id="316" r:id="rId29"/>
    <p:sldId id="494" r:id="rId30"/>
    <p:sldId id="442" r:id="rId31"/>
    <p:sldId id="317" r:id="rId32"/>
    <p:sldId id="318" r:id="rId33"/>
    <p:sldId id="469" r:id="rId34"/>
    <p:sldId id="458" r:id="rId35"/>
    <p:sldId id="459" r:id="rId36"/>
    <p:sldId id="460" r:id="rId37"/>
    <p:sldId id="461" r:id="rId38"/>
    <p:sldId id="320" r:id="rId39"/>
    <p:sldId id="470" r:id="rId40"/>
    <p:sldId id="471" r:id="rId41"/>
    <p:sldId id="472" r:id="rId42"/>
    <p:sldId id="478" r:id="rId43"/>
    <p:sldId id="473" r:id="rId44"/>
    <p:sldId id="487" r:id="rId45"/>
    <p:sldId id="488" r:id="rId46"/>
    <p:sldId id="479" r:id="rId47"/>
    <p:sldId id="495" r:id="rId48"/>
  </p:sldIdLst>
  <p:sldSz cx="9144000" cy="6858000" type="screen4x3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CCECFF"/>
    <a:srgbClr val="FFFFC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70465" autoAdjust="0"/>
  </p:normalViewPr>
  <p:slideViewPr>
    <p:cSldViewPr>
      <p:cViewPr varScale="1">
        <p:scale>
          <a:sx n="67" d="100"/>
          <a:sy n="67" d="100"/>
        </p:scale>
        <p:origin x="164" y="5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93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4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4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/>
              <a:t>在</a:t>
            </a:r>
            <a:r>
              <a:rPr lang="en-US" altLang="en-US" sz="1200"/>
              <a:t>ST.length&gt;=1000</a:t>
            </a:r>
            <a:r>
              <a:rPr lang="zh-CN" altLang="en-US" sz="1200"/>
              <a:t>时，几乎可以使效率提高一倍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99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13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9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8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6B3A3-5EFF-4271-A948-F701149B7847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74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5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mtClean="0">
                    <a:solidFill>
                      <a:schemeClr val="accent2"/>
                    </a:solidFill>
                  </a:rPr>
                  <a:t>j</a:t>
                </a:r>
                <a:r>
                  <a:rPr lang="zh-CN" altLang="en-US" smtClean="0">
                    <a:solidFill>
                      <a:schemeClr val="accent2"/>
                    </a:solidFill>
                  </a:rPr>
                  <a:t>层结点，需要比较</a:t>
                </a:r>
                <a:r>
                  <a:rPr lang="en-US" altLang="zh-CN" smtClean="0">
                    <a:solidFill>
                      <a:schemeClr val="accent2"/>
                    </a:solidFill>
                  </a:rPr>
                  <a:t>j</a:t>
                </a:r>
                <a:r>
                  <a:rPr lang="zh-CN" altLang="en-US" smtClean="0">
                    <a:solidFill>
                      <a:schemeClr val="accent2"/>
                    </a:solidFill>
                  </a:rPr>
                  <a:t>次，</a:t>
                </a:r>
                <a:r>
                  <a:rPr lang="en-US" altLang="zh-CN" smtClean="0">
                    <a:solidFill>
                      <a:schemeClr val="accent2"/>
                    </a:solidFill>
                  </a:rPr>
                  <a:t>j</a:t>
                </a:r>
                <a:r>
                  <a:rPr lang="zh-CN" altLang="en-US" smtClean="0">
                    <a:solidFill>
                      <a:schemeClr val="accent2"/>
                    </a:solidFill>
                  </a:rPr>
                  <a:t>层有</a:t>
                </a:r>
                <a:r>
                  <a:rPr lang="en-US" altLang="zh-CN" smtClean="0">
                    <a:solidFill>
                      <a:schemeClr val="accent2"/>
                    </a:solidFill>
                  </a:rPr>
                  <a:t>2</a:t>
                </a:r>
                <a:r>
                  <a:rPr lang="en-US" altLang="zh-CN" baseline="30000" smtClean="0">
                    <a:solidFill>
                      <a:schemeClr val="accent2"/>
                    </a:solidFill>
                  </a:rPr>
                  <a:t>(j-1)</a:t>
                </a:r>
                <a:r>
                  <a:rPr lang="zh-CN" altLang="en-US" smtClean="0">
                    <a:solidFill>
                      <a:schemeClr val="accent2"/>
                    </a:solidFill>
                  </a:rPr>
                  <a:t>个</a:t>
                </a:r>
                <a:r>
                  <a:rPr lang="zh-CN" altLang="en-US" smtClean="0">
                    <a:solidFill>
                      <a:schemeClr val="accent2"/>
                    </a:solidFill>
                  </a:rPr>
                  <a:t>结点</a:t>
                </a:r>
                <a:endParaRPr lang="en-US" altLang="zh-CN" smtClean="0">
                  <a:solidFill>
                    <a:schemeClr val="accent2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𝑆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𝑛=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∑1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i=1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^𝑛▒〖𝑖×2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𝑖−1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〗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𝑛=n×2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𝑛−1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zh-CN"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，引入：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𝑏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𝑛=𝑎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𝑛−2×𝑎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𝑛−1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𝑛−1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en-US" altLang="zh-CN" sz="1200" kern="120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𝑛=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n−1)×2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𝑛+1</a:t>
                </a:r>
                <a:endParaRPr lang="zh-CN" altLang="zh-CN"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>
                  <a:solidFill>
                    <a:schemeClr val="accent2"/>
                  </a:solidFill>
                </a:endParaRPr>
              </a:p>
              <a:p>
                <a:endParaRPr lang="zh-CN" altLang="en-US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0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𝑛= 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∑1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i=1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^𝑛▒〖𝑖×2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𝑖−1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〗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𝑛=n×2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𝑛−1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，引入：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𝑏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</a:t>
                </a:r>
                <a:r>
                  <a:rPr lang="en-US" altLang="zh-CN" sz="1200" b="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−1</a:t>
                </a:r>
                <a:r>
                  <a:rPr lang="zh-CN" altLang="zh-CN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𝑛−2×𝑎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𝑛−1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=2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^(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𝑛−1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𝑆</a:t>
                </a:r>
                <a:r>
                  <a:rPr lang="zh-CN" altLang="zh-CN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𝑛=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n−1)×2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𝑛+1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2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72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72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9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3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41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Fibonacci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数列的通项公式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解析解：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𝐹(𝑛)=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(〖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1+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zh-CN" alt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〖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1−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√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2)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〗^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)/√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48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3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7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35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LT:</a:t>
            </a:r>
            <a:r>
              <a:rPr lang="en-US" altLang="zh-CN" baseline="0"/>
              <a:t> Less than; LQ: less than or equal to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1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8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20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Delta Pi </a:t>
                </a:r>
                <a:r>
                  <a:rPr lang="zh-CN" altLang="en-US" dirty="0"/>
                  <a:t>的值，最大，不会超过</a:t>
                </a:r>
                <a:r>
                  <a:rPr lang="zh-CN" altLang="en-US" baseline="0" dirty="0"/>
                  <a:t> </a:t>
                </a:r>
                <a:r>
                  <a:rPr lang="en-US" altLang="zh-CN" baseline="0" dirty="0" err="1"/>
                  <a:t>sw</a:t>
                </a:r>
                <a:r>
                  <a:rPr lang="en-US" altLang="zh-CN" baseline="0" dirty="0"/>
                  <a:t>[h]-</a:t>
                </a:r>
                <a:r>
                  <a:rPr lang="en-US" altLang="zh-CN" baseline="0" dirty="0" err="1"/>
                  <a:t>sw</a:t>
                </a:r>
                <a:r>
                  <a:rPr lang="en-US" altLang="zh-CN" baseline="0" dirty="0"/>
                  <a:t>[l]</a:t>
                </a:r>
                <a:endParaRPr lang="en-US" dirty="0"/>
              </a:p>
              <a:p>
                <a:r>
                  <a:rPr lang="en-US" altLang="zh-CN" i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〖</a:t>
                </a:r>
                <a:r>
                  <a:rPr lang="en-US" altLang="zh-CN" b="0" i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𝑠𝑤〗_𝑖</a:t>
                </a:r>
                <a:r>
                  <a:rPr lang="zh-CN" altLang="en-US" dirty="0"/>
                  <a:t> 可以事先计算好的</a:t>
                </a:r>
                <a:endParaRPr 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0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：求浮点数的绝对值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08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01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78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LQ: Less than or equal to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22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8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4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42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2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>
            <a:lvl1pPr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宋体" panose="02010600030101010101" pitchFamily="2" charset="-122"/>
              </a:defRPr>
            </a:lvl1pPr>
            <a:lvl2pPr>
              <a:defRPr>
                <a:latin typeface="+mn-lt"/>
                <a:ea typeface="宋体" panose="02010600030101010101" pitchFamily="2" charset="-122"/>
              </a:defRPr>
            </a:lvl2pPr>
            <a:lvl3pPr>
              <a:defRPr>
                <a:latin typeface="+mn-lt"/>
                <a:ea typeface="宋体" panose="02010600030101010101" pitchFamily="2" charset="-122"/>
              </a:defRPr>
            </a:lvl3pPr>
            <a:lvl4pPr>
              <a:defRPr>
                <a:latin typeface="+mn-lt"/>
                <a:ea typeface="宋体" panose="02010600030101010101" pitchFamily="2" charset="-122"/>
              </a:defRPr>
            </a:lvl4pPr>
            <a:lvl5pPr>
              <a:defRPr>
                <a:latin typeface="+mn-lt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/>
          <a:lstStyle>
            <a:lvl1pPr>
              <a:defRPr>
                <a:latin typeface="+mn-lt"/>
                <a:ea typeface="宋体" panose="02010600030101010101" pitchFamily="2" charset="-122"/>
              </a:defRPr>
            </a:lvl1pPr>
            <a:lvl2pPr>
              <a:defRPr>
                <a:latin typeface="+mn-lt"/>
                <a:ea typeface="宋体" panose="02010600030101010101" pitchFamily="2" charset="-122"/>
              </a:defRPr>
            </a:lvl2pPr>
            <a:lvl3pPr>
              <a:defRPr>
                <a:latin typeface="+mn-lt"/>
                <a:ea typeface="宋体" panose="02010600030101010101" pitchFamily="2" charset="-122"/>
              </a:defRPr>
            </a:lvl3pPr>
            <a:lvl4pPr>
              <a:defRPr>
                <a:latin typeface="+mn-lt"/>
                <a:ea typeface="宋体" panose="02010600030101010101" pitchFamily="2" charset="-122"/>
              </a:defRPr>
            </a:lvl4pPr>
            <a:lvl5pPr>
              <a:defRPr>
                <a:latin typeface="+mn-lt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5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0574"/>
            <a:ext cx="3203848" cy="400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/>
              <a:t>第</a:t>
            </a:r>
            <a:r>
              <a:rPr lang="en-US" altLang="zh-CN" b="1"/>
              <a:t>9</a:t>
            </a:r>
            <a:r>
              <a:rPr lang="en-US" altLang="en-US" b="1"/>
              <a:t>章 </a:t>
            </a:r>
            <a:r>
              <a:rPr lang="zh-CN" altLang="en-US" b="1"/>
              <a:t>查找</a:t>
            </a:r>
            <a:r>
              <a:rPr lang="en-US" altLang="zh-CN" b="1"/>
              <a:t>/</a:t>
            </a:r>
            <a:r>
              <a:rPr lang="zh-CN" altLang="en-US" b="1"/>
              <a:t>搜索</a:t>
            </a:r>
            <a:endParaRPr lang="en-US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Part I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静态查找表的查找方法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b="1" dirty="0">
                <a:solidFill>
                  <a:srgbClr val="0000FF"/>
                </a:solidFill>
              </a:rPr>
              <a:t>顺序表</a:t>
            </a:r>
            <a:r>
              <a:rPr lang="zh-CN" altLang="en-US" dirty="0"/>
              <a:t>的查找：</a:t>
            </a:r>
            <a:r>
              <a:rPr lang="en-US" altLang="en-US" b="1" dirty="0" err="1">
                <a:solidFill>
                  <a:srgbClr val="0000FF"/>
                </a:solidFill>
              </a:rPr>
              <a:t>顺序查找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(Sequential Search)</a:t>
            </a:r>
            <a:r>
              <a:rPr lang="zh-CN" altLang="en-US" dirty="0"/>
              <a:t>，逐一比较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zh-CN" altLang="en-US" b="1" dirty="0">
                <a:solidFill>
                  <a:srgbClr val="0000FF"/>
                </a:solidFill>
              </a:rPr>
              <a:t>有序表</a:t>
            </a:r>
            <a:r>
              <a:rPr lang="zh-CN" altLang="en-US" dirty="0"/>
              <a:t>的查找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折半查找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en-US" altLang="en-US" b="1" dirty="0" err="1">
                <a:solidFill>
                  <a:srgbClr val="0000FF"/>
                </a:solidFill>
              </a:rPr>
              <a:t>二分查找</a:t>
            </a:r>
            <a:r>
              <a:rPr lang="en-US" altLang="en-US" b="1" dirty="0">
                <a:solidFill>
                  <a:srgbClr val="0000FF"/>
                </a:solidFill>
              </a:rPr>
              <a:t> (Binary Search)</a:t>
            </a:r>
            <a:r>
              <a:rPr lang="zh-CN" altLang="en-US" dirty="0"/>
              <a:t>：每次对查找表进行折半缩小</a:t>
            </a:r>
            <a:endParaRPr lang="en-US" altLang="zh-CN" dirty="0"/>
          </a:p>
          <a:p>
            <a:pPr lvl="1"/>
            <a:r>
              <a:rPr lang="en-US" altLang="en-US" b="1" dirty="0">
                <a:solidFill>
                  <a:srgbClr val="0000FF"/>
                </a:solidFill>
              </a:rPr>
              <a:t>Fibonacci </a:t>
            </a:r>
            <a:r>
              <a:rPr lang="en-US" altLang="en-US" b="1" dirty="0" err="1">
                <a:solidFill>
                  <a:srgbClr val="0000FF"/>
                </a:solidFill>
              </a:rPr>
              <a:t>查找</a:t>
            </a:r>
            <a:r>
              <a:rPr lang="zh-CN" altLang="en-US" dirty="0"/>
              <a:t>：</a:t>
            </a:r>
            <a:r>
              <a:rPr lang="en-US" altLang="en-US" dirty="0" err="1"/>
              <a:t>根据</a:t>
            </a:r>
            <a:r>
              <a:rPr lang="en-US" altLang="en-US" dirty="0"/>
              <a:t> Fibonacci </a:t>
            </a:r>
            <a:r>
              <a:rPr lang="en-US" altLang="en-US" dirty="0" err="1"/>
              <a:t>数列的特点对查找表进行分割</a:t>
            </a:r>
            <a:endParaRPr lang="en-US" altLang="en-US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静态树表查找</a:t>
            </a:r>
          </a:p>
          <a:p>
            <a:r>
              <a:rPr lang="zh-CN" altLang="en-US" dirty="0"/>
              <a:t>基于</a:t>
            </a:r>
            <a:r>
              <a:rPr lang="zh-CN" altLang="en-US" b="1" dirty="0">
                <a:solidFill>
                  <a:srgbClr val="0000FF"/>
                </a:solidFill>
              </a:rPr>
              <a:t>索引顺序表</a:t>
            </a:r>
            <a:r>
              <a:rPr lang="zh-CN" altLang="en-US" dirty="0"/>
              <a:t>的查找：</a:t>
            </a:r>
            <a:r>
              <a:rPr lang="zh-CN" altLang="en-US" b="1" dirty="0">
                <a:solidFill>
                  <a:srgbClr val="0000FF"/>
                </a:solidFill>
              </a:rPr>
              <a:t>索引顺序查找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en-US" altLang="en-US" b="1" dirty="0" err="1">
                <a:solidFill>
                  <a:srgbClr val="0000FF"/>
                </a:solidFill>
              </a:rPr>
              <a:t>分块查找</a:t>
            </a:r>
            <a:r>
              <a:rPr lang="en-US" altLang="en-US" b="1" dirty="0">
                <a:solidFill>
                  <a:srgbClr val="0000FF"/>
                </a:solidFill>
              </a:rPr>
              <a:t> (Blocking Search)</a:t>
            </a:r>
            <a:r>
              <a:rPr lang="zh-CN" altLang="en-US" dirty="0"/>
              <a:t>，基于顺序表和其索引的查找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0" name="波形 19">
            <a:extLst>
              <a:ext uri="{FF2B5EF4-FFF2-40B4-BE49-F238E27FC236}">
                <a16:creationId xmlns:a16="http://schemas.microsoft.com/office/drawing/2014/main" id="{CE54FCF0-9116-435B-8386-30136030A1F3}"/>
              </a:ext>
            </a:extLst>
          </p:cNvPr>
          <p:cNvSpPr/>
          <p:nvPr/>
        </p:nvSpPr>
        <p:spPr>
          <a:xfrm>
            <a:off x="-12357" y="9593"/>
            <a:ext cx="1632029" cy="539087"/>
          </a:xfrm>
          <a:prstGeom prst="wav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断点续讲</a:t>
            </a:r>
          </a:p>
        </p:txBody>
      </p:sp>
    </p:spTree>
    <p:extLst>
      <p:ext uri="{BB962C8B-B14F-4D97-AF65-F5344CB8AC3E}">
        <p14:creationId xmlns:p14="http://schemas.microsoft.com/office/powerpoint/2010/main" val="366510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静态查找表</a:t>
            </a:r>
            <a:r>
              <a:rPr lang="en-US" altLang="zh-CN" dirty="0"/>
              <a:t>(Static Search Table)</a:t>
            </a:r>
            <a:endParaRPr lang="en-US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8720"/>
            <a:ext cx="8686800" cy="58326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sz="3400" dirty="0"/>
              <a:t>typedef  struct  </a:t>
            </a:r>
            <a:r>
              <a:rPr lang="en-US" altLang="en-US" sz="3400" dirty="0" err="1"/>
              <a:t>SSTable</a:t>
            </a:r>
            <a:r>
              <a:rPr lang="en-US" altLang="en-US" sz="3400" dirty="0"/>
              <a:t>{ </a:t>
            </a:r>
          </a:p>
          <a:p>
            <a:pPr marL="0" indent="0">
              <a:buNone/>
            </a:pPr>
            <a:r>
              <a:rPr lang="en-US" altLang="zh-CN" sz="3400" dirty="0"/>
              <a:t>    </a:t>
            </a:r>
            <a:r>
              <a:rPr lang="en-US" altLang="zh-CN" sz="3400" dirty="0" err="1"/>
              <a:t>ElemType</a:t>
            </a:r>
            <a:r>
              <a:rPr lang="en-US" altLang="zh-CN" sz="3400" dirty="0"/>
              <a:t> *</a:t>
            </a:r>
            <a:r>
              <a:rPr lang="en-US" altLang="zh-CN" sz="3400" dirty="0" err="1"/>
              <a:t>elem</a:t>
            </a:r>
            <a:r>
              <a:rPr lang="en-US" altLang="zh-CN" sz="3400" dirty="0"/>
              <a:t>; //</a:t>
            </a:r>
            <a:r>
              <a:rPr lang="zh-CN" altLang="en-US" sz="3400" dirty="0"/>
              <a:t>数据元素存储空间的基地址</a:t>
            </a:r>
            <a:endParaRPr lang="en-US" altLang="zh-CN" sz="3400" dirty="0"/>
          </a:p>
          <a:p>
            <a:pPr marL="0" indent="0">
              <a:buNone/>
            </a:pPr>
            <a:r>
              <a:rPr lang="en-US" altLang="en-US" sz="3400" dirty="0"/>
              <a:t>	                       //</a:t>
            </a:r>
            <a:r>
              <a:rPr lang="zh-CN" altLang="en-US" sz="3400" dirty="0"/>
              <a:t>建表时按实际长度分配，</a:t>
            </a:r>
            <a:r>
              <a:rPr lang="en-US" altLang="zh-CN" sz="3400" dirty="0">
                <a:solidFill>
                  <a:srgbClr val="C00000"/>
                </a:solidFill>
              </a:rPr>
              <a:t>0</a:t>
            </a:r>
            <a:r>
              <a:rPr lang="zh-CN" altLang="en-US" sz="3400" dirty="0">
                <a:solidFill>
                  <a:srgbClr val="C00000"/>
                </a:solidFill>
              </a:rPr>
              <a:t>号单元留空</a:t>
            </a:r>
            <a:endParaRPr lang="en-US" altLang="zh-CN" sz="3400" dirty="0"/>
          </a:p>
          <a:p>
            <a:pPr marL="0" indent="0">
              <a:buNone/>
            </a:pPr>
            <a:r>
              <a:rPr lang="en-US" altLang="en-US" sz="3400" dirty="0"/>
              <a:t>            int  length;   //</a:t>
            </a:r>
            <a:r>
              <a:rPr lang="en-US" altLang="en-US" sz="3400" dirty="0" err="1"/>
              <a:t>实际元素个数</a:t>
            </a:r>
            <a:endParaRPr lang="en-US" altLang="en-US" sz="3400" dirty="0"/>
          </a:p>
          <a:p>
            <a:pPr marL="0" indent="0">
              <a:buNone/>
            </a:pPr>
            <a:r>
              <a:rPr lang="en-US" altLang="en-US" sz="3400" dirty="0"/>
              <a:t>} </a:t>
            </a:r>
            <a:r>
              <a:rPr lang="en-US" altLang="en-US" sz="3400" dirty="0" err="1">
                <a:solidFill>
                  <a:srgbClr val="0000FF"/>
                </a:solidFill>
              </a:rPr>
              <a:t>SSTable</a:t>
            </a:r>
            <a:r>
              <a:rPr lang="en-US" altLang="en-US" sz="3400" dirty="0"/>
              <a:t>;</a:t>
            </a:r>
          </a:p>
          <a:p>
            <a:pPr marL="0" indent="0">
              <a:buNone/>
            </a:pPr>
            <a:endParaRPr lang="en-US" altLang="en-US" sz="3400" dirty="0"/>
          </a:p>
          <a:p>
            <a:pPr marL="0" indent="0">
              <a:buNone/>
            </a:pPr>
            <a:r>
              <a:rPr lang="zh-CN" altLang="en-US" sz="3400" dirty="0"/>
              <a:t>静态查找表的基本操作： </a:t>
            </a:r>
            <a:endParaRPr lang="en-US" altLang="zh-CN" sz="3400" dirty="0"/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CN" sz="3400" dirty="0"/>
              <a:t>void </a:t>
            </a:r>
            <a:r>
              <a:rPr lang="en-US" altLang="zh-CN" sz="3400" dirty="0" err="1"/>
              <a:t>CreateSSTable</a:t>
            </a:r>
            <a:r>
              <a:rPr lang="en-US" altLang="zh-CN" sz="3400" dirty="0"/>
              <a:t>(</a:t>
            </a:r>
            <a:r>
              <a:rPr lang="en-US" altLang="zh-CN" sz="3400" dirty="0" err="1"/>
              <a:t>SSTable</a:t>
            </a:r>
            <a:r>
              <a:rPr lang="en-US" altLang="zh-CN" sz="3400" dirty="0"/>
              <a:t> *t); //</a:t>
            </a:r>
            <a:r>
              <a:rPr lang="zh-CN" altLang="en-US" sz="3400" dirty="0"/>
              <a:t>构造一个查找表</a:t>
            </a:r>
            <a:endParaRPr lang="en-US" altLang="zh-CN" sz="3400" dirty="0"/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CN" sz="3400" dirty="0"/>
              <a:t>void Destroy(</a:t>
            </a:r>
            <a:r>
              <a:rPr lang="en-US" altLang="zh-CN" sz="3400" dirty="0" err="1"/>
              <a:t>SSTable</a:t>
            </a:r>
            <a:r>
              <a:rPr lang="en-US" altLang="zh-CN" sz="3400" dirty="0"/>
              <a:t> *t);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CN" sz="3400" dirty="0"/>
              <a:t>void </a:t>
            </a:r>
            <a:r>
              <a:rPr lang="en-US" altLang="zh-CN" sz="3400" dirty="0" err="1"/>
              <a:t>ListSSTable</a:t>
            </a:r>
            <a:r>
              <a:rPr lang="en-US" altLang="zh-CN" sz="3400" dirty="0"/>
              <a:t>(</a:t>
            </a:r>
            <a:r>
              <a:rPr lang="en-US" altLang="zh-CN" sz="3400" dirty="0" err="1"/>
              <a:t>SSTable</a:t>
            </a:r>
            <a:r>
              <a:rPr lang="en-US" altLang="zh-CN" sz="3400" dirty="0"/>
              <a:t> *t); //</a:t>
            </a:r>
            <a:r>
              <a:rPr lang="zh-CN" altLang="en-US" sz="3400" dirty="0"/>
              <a:t>输出查找表</a:t>
            </a:r>
            <a:endParaRPr lang="en-US" altLang="zh-CN" sz="3400" dirty="0"/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CN" sz="3400" dirty="0"/>
              <a:t>int </a:t>
            </a:r>
            <a:r>
              <a:rPr lang="en-US" altLang="zh-CN" sz="3400" dirty="0" err="1">
                <a:solidFill>
                  <a:srgbClr val="0000FF"/>
                </a:solidFill>
              </a:rPr>
              <a:t>SearchSSTable</a:t>
            </a:r>
            <a:r>
              <a:rPr lang="en-US" altLang="zh-CN" sz="3400" dirty="0"/>
              <a:t>(</a:t>
            </a:r>
            <a:r>
              <a:rPr lang="en-US" altLang="zh-CN" sz="3400" dirty="0" err="1"/>
              <a:t>SSTable</a:t>
            </a:r>
            <a:r>
              <a:rPr lang="en-US" altLang="zh-CN" sz="3400" dirty="0"/>
              <a:t> *</a:t>
            </a:r>
            <a:r>
              <a:rPr lang="en-US" altLang="zh-CN" sz="3400" dirty="0" err="1"/>
              <a:t>t,KeyType</a:t>
            </a:r>
            <a:r>
              <a:rPr lang="en-US" altLang="zh-CN" sz="3400" dirty="0"/>
              <a:t> key); //</a:t>
            </a:r>
            <a:r>
              <a:rPr lang="zh-CN" altLang="en-US" sz="3400" dirty="0"/>
              <a:t>查找成功，返回元素值在表中位置</a:t>
            </a:r>
            <a:endParaRPr lang="en-US" altLang="zh-CN" sz="3400" dirty="0"/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altLang="zh-CN" sz="3400" dirty="0"/>
              <a:t>void Traverser(</a:t>
            </a:r>
            <a:r>
              <a:rPr lang="en-US" altLang="zh-CN" sz="3400" dirty="0" err="1"/>
              <a:t>SSTable</a:t>
            </a:r>
            <a:r>
              <a:rPr lang="en-US" altLang="zh-CN" sz="3400" dirty="0"/>
              <a:t> *t, void Visit(</a:t>
            </a:r>
            <a:r>
              <a:rPr lang="en-US" altLang="zh-CN" sz="3400" dirty="0" err="1"/>
              <a:t>ElemType</a:t>
            </a:r>
            <a:r>
              <a:rPr lang="en-US" altLang="zh-CN" sz="3400" dirty="0"/>
              <a:t> *e));</a:t>
            </a:r>
            <a:r>
              <a:rPr lang="zh-CN" altLang="en-US" sz="3400" dirty="0"/>
              <a:t> </a:t>
            </a:r>
            <a:r>
              <a:rPr lang="en-US" altLang="zh-CN" sz="3400" dirty="0"/>
              <a:t>//</a:t>
            </a:r>
            <a:r>
              <a:rPr lang="zh-CN" altLang="en-US" sz="3400" dirty="0"/>
              <a:t>按某种次序对</a:t>
            </a:r>
            <a:r>
              <a:rPr lang="en-US" altLang="zh-CN" sz="3400" dirty="0"/>
              <a:t>t</a:t>
            </a:r>
            <a:r>
              <a:rPr lang="zh-CN" altLang="en-US" sz="3400" dirty="0"/>
              <a:t>的每个元素调用函数</a:t>
            </a:r>
            <a:r>
              <a:rPr lang="en-US" altLang="zh-CN" sz="3400" dirty="0"/>
              <a:t>Visit()</a:t>
            </a:r>
            <a:r>
              <a:rPr lang="zh-CN" altLang="en-US" sz="3400" dirty="0"/>
              <a:t>一次且一次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8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2.1 </a:t>
            </a:r>
            <a:r>
              <a:rPr lang="en-US" altLang="en-US" dirty="0" err="1"/>
              <a:t>顺序查找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712968" cy="59492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600" dirty="0" err="1"/>
              <a:t>从</a:t>
            </a:r>
            <a:r>
              <a:rPr lang="en-US" altLang="en-US" sz="3600" b="1" dirty="0" err="1">
                <a:solidFill>
                  <a:srgbClr val="0000FF"/>
                </a:solidFill>
              </a:rPr>
              <a:t>表的一端</a:t>
            </a:r>
            <a:r>
              <a:rPr lang="en-US" altLang="en-US" sz="3600" dirty="0"/>
              <a:t>(</a:t>
            </a:r>
            <a:r>
              <a:rPr lang="zh-CN" altLang="en-US" sz="3600" dirty="0"/>
              <a:t>例如：最后一个记录</a:t>
            </a:r>
            <a:r>
              <a:rPr lang="en-US" altLang="en-US" sz="3600" dirty="0"/>
              <a:t>)</a:t>
            </a:r>
            <a:r>
              <a:rPr lang="en-US" altLang="en-US" sz="3600" dirty="0" err="1"/>
              <a:t>开始</a:t>
            </a:r>
            <a:r>
              <a:rPr lang="zh-CN" altLang="en-US" sz="3600" dirty="0"/>
              <a:t>，</a:t>
            </a:r>
            <a:r>
              <a:rPr lang="en-US" altLang="en-US" sz="3600" b="1" dirty="0" err="1">
                <a:solidFill>
                  <a:srgbClr val="0000FF"/>
                </a:solidFill>
              </a:rPr>
              <a:t>逐个</a:t>
            </a:r>
            <a:r>
              <a:rPr lang="en-US" altLang="en-US" sz="3600" dirty="0" err="1"/>
              <a:t>将记录的关键字和给定Key值进行</a:t>
            </a:r>
            <a:r>
              <a:rPr lang="en-US" altLang="en-US" sz="3600" b="1" dirty="0" err="1">
                <a:solidFill>
                  <a:srgbClr val="0000FF"/>
                </a:solidFill>
              </a:rPr>
              <a:t>比较</a:t>
            </a:r>
            <a:endParaRPr lang="en-US" altLang="en-US" sz="3600" b="1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3100" dirty="0" err="1"/>
              <a:t>若某个记录的关键字和给定Key值相等，查找成功</a:t>
            </a:r>
            <a:endParaRPr lang="en-US" altLang="en-US" sz="31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3100" dirty="0" err="1"/>
              <a:t>否则，若扫描完整个表，仍然没有找到相应的记录，则查找失败</a:t>
            </a:r>
            <a:endParaRPr lang="en-US" altLang="en-US" sz="3100" dirty="0"/>
          </a:p>
          <a:p>
            <a:pPr>
              <a:lnSpc>
                <a:spcPct val="110000"/>
              </a:lnSpc>
              <a:buClr>
                <a:schemeClr val="accent2"/>
              </a:buClr>
              <a:buSzPct val="80000"/>
            </a:pPr>
            <a:endParaRPr lang="en-US" altLang="en-US" dirty="0"/>
          </a:p>
          <a:p>
            <a:r>
              <a:rPr lang="zh-CN" altLang="en-US" sz="3600" dirty="0"/>
              <a:t>简单实现</a:t>
            </a:r>
            <a:r>
              <a:rPr lang="en-US" altLang="en-US" sz="3600" dirty="0">
                <a:latin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kumimoji="1" lang="en-US" altLang="zh-CN" sz="3600" dirty="0" err="1"/>
              <a:t>int</a:t>
            </a:r>
            <a:r>
              <a:rPr kumimoji="1" lang="en-US" altLang="zh-CN" sz="3600" dirty="0"/>
              <a:t> </a:t>
            </a:r>
            <a:r>
              <a:rPr lang="en-US" altLang="en-US" sz="3600" dirty="0" err="1">
                <a:solidFill>
                  <a:srgbClr val="0000FF"/>
                </a:solidFill>
              </a:rPr>
              <a:t>Search</a:t>
            </a:r>
            <a:r>
              <a:rPr lang="en-US" altLang="zh-CN" sz="3600" dirty="0" err="1">
                <a:solidFill>
                  <a:srgbClr val="0000FF"/>
                </a:solidFill>
              </a:rPr>
              <a:t>SSTable</a:t>
            </a:r>
            <a:r>
              <a:rPr kumimoji="1" lang="en-US" altLang="zh-CN" sz="3600" dirty="0"/>
              <a:t>(</a:t>
            </a:r>
            <a:r>
              <a:rPr kumimoji="1" lang="en-US" altLang="zh-CN" sz="3600" dirty="0" err="1"/>
              <a:t>SSTable</a:t>
            </a:r>
            <a:r>
              <a:rPr kumimoji="1" lang="en-US" altLang="zh-CN" sz="3600" dirty="0"/>
              <a:t> </a:t>
            </a:r>
            <a:r>
              <a:rPr kumimoji="1" lang="zh-CN" altLang="en-US" sz="3600" dirty="0"/>
              <a:t>*</a:t>
            </a:r>
            <a:r>
              <a:rPr kumimoji="1" lang="en-US" altLang="zh-CN" sz="3600" dirty="0"/>
              <a:t>t, </a:t>
            </a:r>
            <a:r>
              <a:rPr kumimoji="1" lang="en-US" altLang="zh-CN" sz="3600" dirty="0" err="1"/>
              <a:t>KeyType</a:t>
            </a:r>
            <a:r>
              <a:rPr kumimoji="1" lang="en-US" altLang="zh-CN" sz="3600" dirty="0"/>
              <a:t> key) </a:t>
            </a:r>
            <a:r>
              <a:rPr kumimoji="1" lang="en-US" altLang="zh-CN" sz="3600" b="1" dirty="0"/>
              <a:t>{</a:t>
            </a:r>
            <a:r>
              <a:rPr kumimoji="1" lang="en-US" altLang="zh-CN" sz="3600" dirty="0"/>
              <a:t> int </a:t>
            </a:r>
            <a:r>
              <a:rPr kumimoji="1" lang="en-US" altLang="zh-CN" sz="3600" dirty="0" err="1"/>
              <a:t>i</a:t>
            </a:r>
            <a:r>
              <a:rPr kumimoji="1" lang="en-US" altLang="zh-CN" sz="3600" dirty="0"/>
              <a:t>;</a:t>
            </a:r>
          </a:p>
          <a:p>
            <a:pPr marL="0" indent="0">
              <a:buNone/>
            </a:pPr>
            <a:r>
              <a:rPr kumimoji="1" lang="en-US" altLang="zh-CN" sz="3600" dirty="0"/>
              <a:t>    for(</a:t>
            </a:r>
            <a:r>
              <a:rPr kumimoji="1" lang="en-US" altLang="zh-CN" sz="3600" dirty="0" err="1"/>
              <a:t>i</a:t>
            </a:r>
            <a:r>
              <a:rPr kumimoji="1" lang="en-US" altLang="zh-CN" sz="3600" dirty="0"/>
              <a:t>=</a:t>
            </a:r>
            <a:r>
              <a:rPr kumimoji="1" lang="en-US" altLang="zh-CN" sz="3600" dirty="0">
                <a:solidFill>
                  <a:srgbClr val="0000CC"/>
                </a:solidFill>
              </a:rPr>
              <a:t>1</a:t>
            </a:r>
            <a:r>
              <a:rPr kumimoji="1" lang="en-US" altLang="zh-CN" sz="3600" dirty="0"/>
              <a:t>;  </a:t>
            </a:r>
            <a:r>
              <a:rPr kumimoji="1" lang="en-US" altLang="zh-CN" sz="3600" dirty="0" err="1">
                <a:solidFill>
                  <a:srgbClr val="0000FF"/>
                </a:solidFill>
              </a:rPr>
              <a:t>i</a:t>
            </a:r>
            <a:r>
              <a:rPr kumimoji="1" lang="en-US" altLang="zh-CN" sz="3600" dirty="0">
                <a:solidFill>
                  <a:srgbClr val="0000FF"/>
                </a:solidFill>
              </a:rPr>
              <a:t>&lt;=t-&gt;length </a:t>
            </a:r>
            <a:r>
              <a:rPr kumimoji="1" lang="en-US" altLang="zh-CN" sz="3600" dirty="0"/>
              <a:t>&amp;&amp; </a:t>
            </a:r>
            <a:r>
              <a:rPr kumimoji="1" lang="en-US" altLang="zh-CN" sz="3600" dirty="0">
                <a:solidFill>
                  <a:srgbClr val="0000FF"/>
                </a:solidFill>
              </a:rPr>
              <a:t>(</a:t>
            </a:r>
            <a:r>
              <a:rPr kumimoji="1" lang="en-US" altLang="zh-CN" sz="3600" dirty="0">
                <a:solidFill>
                  <a:srgbClr val="C00000"/>
                </a:solidFill>
              </a:rPr>
              <a:t>t-&gt;</a:t>
            </a:r>
            <a:r>
              <a:rPr kumimoji="1" lang="en-US" altLang="zh-CN" sz="3600" dirty="0" err="1">
                <a:solidFill>
                  <a:srgbClr val="C00000"/>
                </a:solidFill>
              </a:rPr>
              <a:t>elem</a:t>
            </a:r>
            <a:r>
              <a:rPr kumimoji="1" lang="en-US" altLang="zh-CN" sz="3600" dirty="0">
                <a:solidFill>
                  <a:srgbClr val="C00000"/>
                </a:solidFill>
              </a:rPr>
              <a:t>[</a:t>
            </a:r>
            <a:r>
              <a:rPr kumimoji="1" lang="en-US" altLang="zh-CN" sz="3600" dirty="0" err="1">
                <a:solidFill>
                  <a:srgbClr val="C00000"/>
                </a:solidFill>
              </a:rPr>
              <a:t>i</a:t>
            </a:r>
            <a:r>
              <a:rPr kumimoji="1" lang="en-US" altLang="zh-CN" sz="3600" dirty="0">
                <a:solidFill>
                  <a:srgbClr val="C00000"/>
                </a:solidFill>
              </a:rPr>
              <a:t>].key != key</a:t>
            </a:r>
            <a:r>
              <a:rPr kumimoji="1" lang="en-US" altLang="zh-CN" sz="3600" dirty="0">
                <a:solidFill>
                  <a:srgbClr val="0000FF"/>
                </a:solidFill>
              </a:rPr>
              <a:t>)</a:t>
            </a:r>
            <a:r>
              <a:rPr kumimoji="1" lang="en-US" altLang="zh-CN" sz="3600" dirty="0"/>
              <a:t>;  </a:t>
            </a:r>
            <a:r>
              <a:rPr kumimoji="1" lang="en-US" altLang="zh-CN" sz="3600" dirty="0" err="1"/>
              <a:t>i</a:t>
            </a:r>
            <a:r>
              <a:rPr kumimoji="1" lang="en-US" altLang="zh-CN" sz="3600" dirty="0"/>
              <a:t>++ ) </a:t>
            </a:r>
            <a:r>
              <a:rPr kumimoji="1" lang="en-US" altLang="zh-CN" sz="3600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kumimoji="1" lang="en-US" altLang="zh-CN" sz="3600" dirty="0"/>
              <a:t>    if( </a:t>
            </a:r>
            <a:r>
              <a:rPr kumimoji="1" lang="en-US" altLang="zh-CN" sz="3600" dirty="0" err="1"/>
              <a:t>i</a:t>
            </a:r>
            <a:r>
              <a:rPr kumimoji="1" lang="en-US" altLang="zh-CN" sz="3600" dirty="0"/>
              <a:t>&lt;=t-&gt;length )</a:t>
            </a:r>
          </a:p>
          <a:p>
            <a:pPr marL="0" indent="0">
              <a:buNone/>
            </a:pPr>
            <a:r>
              <a:rPr kumimoji="1" lang="en-US" altLang="zh-CN" sz="3600" dirty="0"/>
              <a:t>        return </a:t>
            </a:r>
            <a:r>
              <a:rPr kumimoji="1" lang="en-US" altLang="zh-CN" sz="3600" dirty="0" err="1"/>
              <a:t>i</a:t>
            </a:r>
            <a:r>
              <a:rPr kumimoji="1" lang="en-US" altLang="zh-CN" sz="3600" dirty="0"/>
              <a:t>;</a:t>
            </a:r>
          </a:p>
          <a:p>
            <a:pPr marL="0" indent="0">
              <a:buNone/>
            </a:pPr>
            <a:r>
              <a:rPr kumimoji="1" lang="en-US" altLang="zh-CN" sz="3600" dirty="0"/>
              <a:t>    else</a:t>
            </a:r>
          </a:p>
          <a:p>
            <a:pPr marL="0" indent="0">
              <a:buNone/>
            </a:pPr>
            <a:r>
              <a:rPr kumimoji="1" lang="en-US" altLang="zh-CN" sz="3600" dirty="0"/>
              <a:t>        return 0;</a:t>
            </a:r>
          </a:p>
          <a:p>
            <a:pPr marL="0" indent="0">
              <a:buNone/>
            </a:pPr>
            <a:r>
              <a:rPr kumimoji="1" lang="en-US" altLang="zh-CN" sz="3600" b="1" dirty="0"/>
              <a:t>}</a:t>
            </a:r>
            <a:r>
              <a:rPr kumimoji="1" lang="en-US" altLang="zh-CN" sz="3600" dirty="0"/>
              <a:t> //</a:t>
            </a:r>
            <a:r>
              <a:rPr lang="en-US" altLang="en-US" sz="3600" dirty="0" err="1"/>
              <a:t>Search_Seq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0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2069117"/>
            <a:ext cx="9144000" cy="6183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-13850" y="2636912"/>
            <a:ext cx="9153525" cy="11881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en-US" sz="3000" dirty="0"/>
              <a:t>int </a:t>
            </a:r>
            <a:r>
              <a:rPr lang="en-US" altLang="en-US" sz="3000" b="1" dirty="0" err="1">
                <a:solidFill>
                  <a:srgbClr val="0000FF"/>
                </a:solidFill>
              </a:rPr>
              <a:t>SearchSSTable</a:t>
            </a:r>
            <a:r>
              <a:rPr lang="en-US" altLang="en-US" sz="3000" dirty="0"/>
              <a:t>(</a:t>
            </a:r>
            <a:r>
              <a:rPr lang="en-US" altLang="en-US" sz="3000" dirty="0" err="1"/>
              <a:t>SSTable</a:t>
            </a:r>
            <a:r>
              <a:rPr lang="en-US" altLang="en-US" sz="3000" dirty="0"/>
              <a:t> *t, </a:t>
            </a:r>
            <a:r>
              <a:rPr lang="en-US" altLang="en-US" sz="3000" dirty="0" err="1"/>
              <a:t>KeyType</a:t>
            </a:r>
            <a:r>
              <a:rPr lang="en-US" altLang="en-US" sz="3000" dirty="0"/>
              <a:t> key) </a:t>
            </a:r>
            <a:r>
              <a:rPr lang="en-US" altLang="en-US" sz="3000" b="1" dirty="0"/>
              <a:t>{ </a:t>
            </a:r>
            <a:r>
              <a:rPr lang="en-US" altLang="en-US" sz="3000" dirty="0"/>
              <a:t>int </a:t>
            </a:r>
            <a:r>
              <a:rPr lang="en-US" altLang="en-US" sz="3000" dirty="0" err="1"/>
              <a:t>i</a:t>
            </a:r>
            <a:r>
              <a:rPr lang="en-US" altLang="en-US" sz="3000" dirty="0"/>
              <a:t>;</a:t>
            </a:r>
          </a:p>
          <a:p>
            <a:pPr marL="457200" lvl="1" indent="0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en-US" sz="3000" dirty="0"/>
              <a:t>//</a:t>
            </a:r>
            <a:r>
              <a:rPr lang="zh-CN" altLang="en-US" sz="3000" dirty="0"/>
              <a:t>在表头设置</a:t>
            </a:r>
            <a:r>
              <a:rPr lang="zh-CN" altLang="en-US" sz="3000" b="1" dirty="0">
                <a:solidFill>
                  <a:srgbClr val="0000FF"/>
                </a:solidFill>
              </a:rPr>
              <a:t>哨兵</a:t>
            </a:r>
            <a:r>
              <a:rPr lang="zh-CN" altLang="en-US" sz="3000" dirty="0"/>
              <a:t>，查找失败时返回</a:t>
            </a:r>
            <a:r>
              <a:rPr lang="en-US" altLang="en-US" sz="3000" dirty="0"/>
              <a:t>0  </a:t>
            </a:r>
          </a:p>
          <a:p>
            <a:pPr marL="457200" lvl="1" indent="0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en-US" sz="3000" dirty="0"/>
              <a:t>t-&gt;</a:t>
            </a:r>
            <a:r>
              <a:rPr lang="en-US" altLang="en-US" sz="3000" dirty="0" err="1"/>
              <a:t>elem</a:t>
            </a:r>
            <a:r>
              <a:rPr lang="en-US" altLang="en-US" sz="3000" dirty="0"/>
              <a:t>[</a:t>
            </a:r>
            <a:r>
              <a:rPr lang="en-US" altLang="en-US" sz="3000" dirty="0">
                <a:solidFill>
                  <a:srgbClr val="C00000"/>
                </a:solidFill>
              </a:rPr>
              <a:t>0</a:t>
            </a:r>
            <a:r>
              <a:rPr lang="en-US" altLang="en-US" sz="3000" dirty="0"/>
              <a:t>].key=key; </a:t>
            </a:r>
          </a:p>
          <a:p>
            <a:pPr marL="457200" lvl="1" indent="0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en-US" sz="3000" dirty="0"/>
              <a:t>//</a:t>
            </a:r>
            <a:r>
              <a:rPr lang="zh-CN" altLang="en-US" sz="3000" dirty="0"/>
              <a:t>从后往前找</a:t>
            </a:r>
            <a:endParaRPr lang="en-US" altLang="en-US" sz="3000" dirty="0"/>
          </a:p>
          <a:p>
            <a:pPr marL="457200" lvl="1" indent="0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en-US" sz="3000" dirty="0"/>
              <a:t>for (</a:t>
            </a:r>
            <a:r>
              <a:rPr lang="en-US" altLang="en-US" sz="3000" dirty="0" err="1"/>
              <a:t>i</a:t>
            </a:r>
            <a:r>
              <a:rPr lang="en-US" altLang="en-US" sz="3000" dirty="0"/>
              <a:t>=t-&gt;length; </a:t>
            </a:r>
            <a:r>
              <a:rPr lang="en-US" altLang="en-US" sz="3000" b="1" dirty="0">
                <a:solidFill>
                  <a:srgbClr val="0000FF"/>
                </a:solidFill>
              </a:rPr>
              <a:t>!</a:t>
            </a:r>
            <a:r>
              <a:rPr lang="en-US" altLang="en-US" sz="3000" b="1" dirty="0">
                <a:solidFill>
                  <a:srgbClr val="C00000"/>
                </a:solidFill>
              </a:rPr>
              <a:t>EQ(t-&gt;</a:t>
            </a:r>
            <a:r>
              <a:rPr lang="en-US" altLang="en-US" sz="3000" b="1" dirty="0" err="1">
                <a:solidFill>
                  <a:srgbClr val="C00000"/>
                </a:solidFill>
              </a:rPr>
              <a:t>elem</a:t>
            </a:r>
            <a:r>
              <a:rPr lang="en-US" altLang="en-US" sz="3000" b="1" dirty="0">
                <a:solidFill>
                  <a:srgbClr val="C00000"/>
                </a:solidFill>
              </a:rPr>
              <a:t>[</a:t>
            </a:r>
            <a:r>
              <a:rPr lang="en-US" altLang="en-US" sz="3000" b="1" dirty="0" err="1">
                <a:solidFill>
                  <a:srgbClr val="C00000"/>
                </a:solidFill>
              </a:rPr>
              <a:t>i</a:t>
            </a:r>
            <a:r>
              <a:rPr lang="en-US" altLang="en-US" sz="3000" b="1" dirty="0">
                <a:solidFill>
                  <a:srgbClr val="C00000"/>
                </a:solidFill>
              </a:rPr>
              <a:t>].key, key)</a:t>
            </a:r>
            <a:r>
              <a:rPr lang="en-US" altLang="en-US" sz="3000" dirty="0"/>
              <a:t>; </a:t>
            </a:r>
            <a:r>
              <a:rPr lang="en-US" altLang="en-US" sz="3000" dirty="0" err="1"/>
              <a:t>i</a:t>
            </a:r>
            <a:r>
              <a:rPr lang="en-US" altLang="en-US" sz="3000" dirty="0"/>
              <a:t>--) </a:t>
            </a:r>
            <a:r>
              <a:rPr lang="en-US" altLang="en-US" sz="3000" b="1" dirty="0">
                <a:solidFill>
                  <a:srgbClr val="0000FF"/>
                </a:solidFill>
              </a:rPr>
              <a:t>;</a:t>
            </a:r>
          </a:p>
          <a:p>
            <a:pPr marL="457200" lvl="1" indent="0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en-US" sz="3000" dirty="0"/>
              <a:t>return(</a:t>
            </a:r>
            <a:r>
              <a:rPr lang="en-US" altLang="en-US" sz="3000" dirty="0" err="1"/>
              <a:t>i</a:t>
            </a:r>
            <a:r>
              <a:rPr lang="en-US" altLang="en-US" sz="3000" dirty="0"/>
              <a:t>) ; //</a:t>
            </a:r>
            <a:r>
              <a:rPr lang="zh-CN" altLang="en-US" sz="3000" dirty="0"/>
              <a:t>找不到时，</a:t>
            </a:r>
            <a:r>
              <a:rPr lang="en-US" altLang="zh-CN" sz="3000" dirty="0" err="1"/>
              <a:t>i</a:t>
            </a:r>
            <a:r>
              <a:rPr lang="zh-CN" altLang="en-US" sz="3000" dirty="0"/>
              <a:t>为</a:t>
            </a:r>
            <a:r>
              <a:rPr lang="en-US" altLang="zh-CN" sz="3000" dirty="0"/>
              <a:t>0</a:t>
            </a:r>
            <a:endParaRPr lang="en-US" altLang="en-US" sz="3000" dirty="0"/>
          </a:p>
          <a:p>
            <a:pPr marL="0" indent="0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en-US" sz="3000" b="1" dirty="0"/>
              <a:t>}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552" y="6248177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也可以将哨兵设在表尾，那样的话，从前向后找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9552" y="5173205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每次循环省掉了 </a:t>
            </a:r>
            <a:r>
              <a:rPr lang="zh-CN" altLang="en-US" sz="2800" dirty="0">
                <a:solidFill>
                  <a:srgbClr val="C00000"/>
                </a:solidFill>
              </a:rPr>
              <a:t>一次</a:t>
            </a:r>
            <a:r>
              <a:rPr lang="zh-CN" altLang="en-US" sz="2800" dirty="0"/>
              <a:t> 控制循环结束的条件判断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9.1</a:t>
            </a:r>
          </a:p>
        </p:txBody>
      </p:sp>
    </p:spTree>
    <p:extLst>
      <p:ext uri="{BB962C8B-B14F-4D97-AF65-F5344CB8AC3E}">
        <p14:creationId xmlns:p14="http://schemas.microsoft.com/office/powerpoint/2010/main" val="145740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p:sp>
        <p:nvSpPr>
          <p:cNvPr id="42" name="内容占位符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比较次数：</a:t>
            </a:r>
          </a:p>
          <a:p>
            <a:pPr lvl="1"/>
            <a:r>
              <a:rPr lang="zh-CN" altLang="en-US"/>
              <a:t>查找第</a:t>
            </a:r>
            <a:r>
              <a:rPr lang="en-US" altLang="en-US"/>
              <a:t>n</a:t>
            </a:r>
            <a:r>
              <a:rPr lang="zh-CN" altLang="en-US"/>
              <a:t>个元素：    1</a:t>
            </a:r>
          </a:p>
          <a:p>
            <a:pPr lvl="1"/>
            <a:r>
              <a:rPr lang="en-US" altLang="en-US"/>
              <a:t>……….</a:t>
            </a:r>
          </a:p>
          <a:p>
            <a:pPr lvl="1"/>
            <a:r>
              <a:rPr lang="zh-CN" altLang="en-US">
                <a:solidFill>
                  <a:srgbClr val="0000FF"/>
                </a:solidFill>
              </a:rPr>
              <a:t>查找第</a:t>
            </a:r>
            <a:r>
              <a:rPr lang="en-US" altLang="en-US" err="1">
                <a:solidFill>
                  <a:srgbClr val="0000FF"/>
                </a:solidFill>
              </a:rPr>
              <a:t>i</a:t>
            </a:r>
            <a:r>
              <a:rPr lang="zh-CN" altLang="en-US">
                <a:solidFill>
                  <a:srgbClr val="0000FF"/>
                </a:solidFill>
              </a:rPr>
              <a:t>个元素：    </a:t>
            </a:r>
            <a:r>
              <a:rPr lang="en-US" altLang="en-US">
                <a:solidFill>
                  <a:srgbClr val="0000FF"/>
                </a:solidFill>
              </a:rPr>
              <a:t>n-i+1</a:t>
            </a:r>
          </a:p>
          <a:p>
            <a:pPr lvl="1"/>
            <a:r>
              <a:rPr lang="zh-CN" altLang="en-US"/>
              <a:t>查找第</a:t>
            </a:r>
            <a:r>
              <a:rPr lang="en-US" altLang="en-US"/>
              <a:t>1</a:t>
            </a:r>
            <a:r>
              <a:rPr lang="zh-CN" altLang="en-US"/>
              <a:t>个元素：   </a:t>
            </a:r>
            <a:r>
              <a:rPr lang="en-US" altLang="en-US"/>
              <a:t>n</a:t>
            </a:r>
          </a:p>
          <a:p>
            <a:r>
              <a:rPr lang="zh-CN" altLang="en-US"/>
              <a:t>查找失败时的比较次数： </a:t>
            </a:r>
            <a:r>
              <a:rPr lang="en-US" altLang="en-US"/>
              <a:t>n+1</a:t>
            </a:r>
          </a:p>
          <a:p>
            <a:r>
              <a:rPr lang="zh-CN" altLang="en-US">
                <a:latin typeface="Times New Roman" pitchFamily="18" charset="0"/>
              </a:rPr>
              <a:t>顺序查找示例：</a:t>
            </a:r>
          </a:p>
          <a:p>
            <a:endParaRPr lang="en-US" altLang="en-US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85800" y="5111576"/>
            <a:ext cx="7413625" cy="395288"/>
            <a:chOff x="0" y="0"/>
            <a:chExt cx="4670" cy="249"/>
          </a:xfrm>
        </p:grpSpPr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4670" cy="2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hlink"/>
                  </a:solidFill>
                  <a:latin typeface="Times New Roman" pitchFamily="18" charset="0"/>
                </a:rPr>
                <a:t>64</a:t>
              </a:r>
              <a:r>
                <a:rPr lang="en-US" altLang="en-US" sz="2400">
                  <a:latin typeface="Times New Roman" pitchFamily="18" charset="0"/>
                </a:rPr>
                <a:t>     5     13    19    21    37    56     64     75    80    88    92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36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672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1104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1488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1872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2256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688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3120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3504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3888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4272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AutoShape 35"/>
          <p:cNvSpPr>
            <a:spLocks noChangeArrowheads="1"/>
          </p:cNvSpPr>
          <p:nvPr/>
        </p:nvSpPr>
        <p:spPr bwMode="auto">
          <a:xfrm>
            <a:off x="1066800" y="6165676"/>
            <a:ext cx="1008063" cy="647700"/>
          </a:xfrm>
          <a:prstGeom prst="cloudCallout">
            <a:avLst>
              <a:gd name="adj1" fmla="val -57292"/>
              <a:gd name="adj2" fmla="val -15286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监视哨</a:t>
            </a:r>
          </a:p>
        </p:txBody>
      </p:sp>
      <p:sp>
        <p:nvSpPr>
          <p:cNvPr id="9" name="AutoShape 36"/>
          <p:cNvSpPr>
            <a:spLocks noChangeArrowheads="1"/>
          </p:cNvSpPr>
          <p:nvPr/>
        </p:nvSpPr>
        <p:spPr bwMode="auto">
          <a:xfrm>
            <a:off x="5314950" y="4273376"/>
            <a:ext cx="1619250" cy="431800"/>
          </a:xfrm>
          <a:prstGeom prst="wedgeEllipseCallout">
            <a:avLst>
              <a:gd name="adj1" fmla="val -43736"/>
              <a:gd name="adj2" fmla="val 701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查找</a:t>
            </a:r>
            <a:r>
              <a:rPr lang="en-US" altLang="en-US" sz="2000" b="1">
                <a:latin typeface="Times New Roman" pitchFamily="18" charset="0"/>
              </a:rPr>
              <a:t>64</a:t>
            </a: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704850" y="4730576"/>
            <a:ext cx="73771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itchFamily="18" charset="0"/>
              </a:rPr>
              <a:t>0       1      2      3      4      5      6       7       8     9     10     11</a:t>
            </a:r>
          </a:p>
        </p:txBody>
      </p:sp>
      <p:grpSp>
        <p:nvGrpSpPr>
          <p:cNvPr id="11" name="Group 38"/>
          <p:cNvGrpSpPr>
            <a:grpSpLocks/>
          </p:cNvGrpSpPr>
          <p:nvPr/>
        </p:nvGrpSpPr>
        <p:grpSpPr bwMode="auto">
          <a:xfrm>
            <a:off x="7569200" y="5543376"/>
            <a:ext cx="287338" cy="627063"/>
            <a:chOff x="0" y="0"/>
            <a:chExt cx="181" cy="395"/>
          </a:xfrm>
        </p:grpSpPr>
        <p:sp>
          <p:nvSpPr>
            <p:cNvPr id="25" name="Rectangle 39"/>
            <p:cNvSpPr>
              <a:spLocks noChangeArrowheads="1"/>
            </p:cNvSpPr>
            <p:nvPr/>
          </p:nvSpPr>
          <p:spPr bwMode="auto">
            <a:xfrm>
              <a:off x="0" y="168"/>
              <a:ext cx="18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 flipV="1">
              <a:off x="176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6934200" y="5568776"/>
            <a:ext cx="287338" cy="627063"/>
            <a:chOff x="0" y="0"/>
            <a:chExt cx="181" cy="395"/>
          </a:xfrm>
        </p:grpSpPr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0" y="168"/>
              <a:ext cx="18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 flipV="1">
              <a:off x="176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6248400" y="5568776"/>
            <a:ext cx="287338" cy="627063"/>
            <a:chOff x="0" y="0"/>
            <a:chExt cx="181" cy="395"/>
          </a:xfrm>
        </p:grpSpPr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0" y="168"/>
              <a:ext cx="18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 flipV="1">
              <a:off x="176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5664200" y="5568776"/>
            <a:ext cx="287338" cy="627063"/>
            <a:chOff x="0" y="0"/>
            <a:chExt cx="181" cy="395"/>
          </a:xfrm>
        </p:grpSpPr>
        <p:sp>
          <p:nvSpPr>
            <p:cNvPr id="19" name="Rectangle 48"/>
            <p:cNvSpPr>
              <a:spLocks noChangeArrowheads="1"/>
            </p:cNvSpPr>
            <p:nvPr/>
          </p:nvSpPr>
          <p:spPr bwMode="auto">
            <a:xfrm>
              <a:off x="0" y="168"/>
              <a:ext cx="18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 flipV="1">
              <a:off x="176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5029200" y="5568776"/>
            <a:ext cx="287338" cy="627063"/>
            <a:chOff x="0" y="0"/>
            <a:chExt cx="181" cy="395"/>
          </a:xfrm>
        </p:grpSpPr>
        <p:sp>
          <p:nvSpPr>
            <p:cNvPr id="17" name="Rectangle 51"/>
            <p:cNvSpPr>
              <a:spLocks noChangeArrowheads="1"/>
            </p:cNvSpPr>
            <p:nvPr/>
          </p:nvSpPr>
          <p:spPr bwMode="auto">
            <a:xfrm>
              <a:off x="0" y="168"/>
              <a:ext cx="18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8" name="Line 52"/>
            <p:cNvSpPr>
              <a:spLocks noChangeShapeType="1"/>
            </p:cNvSpPr>
            <p:nvPr/>
          </p:nvSpPr>
          <p:spPr bwMode="auto">
            <a:xfrm flipV="1">
              <a:off x="176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3124200" y="6265689"/>
            <a:ext cx="173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比较次数</a:t>
            </a:r>
            <a:r>
              <a:rPr lang="en-US" altLang="en-US" sz="2400" b="1">
                <a:latin typeface="Times New Roman" pitchFamily="18" charset="0"/>
              </a:rPr>
              <a:t>=5</a:t>
            </a:r>
          </a:p>
        </p:txBody>
      </p:sp>
    </p:spTree>
    <p:extLst>
      <p:ext uri="{BB962C8B-B14F-4D97-AF65-F5344CB8AC3E}">
        <p14:creationId xmlns:p14="http://schemas.microsoft.com/office/powerpoint/2010/main" val="222028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562" name="Group 2"/>
          <p:cNvGrpSpPr>
            <a:grpSpLocks/>
          </p:cNvGrpSpPr>
          <p:nvPr/>
        </p:nvGrpSpPr>
        <p:grpSpPr bwMode="auto">
          <a:xfrm>
            <a:off x="1043608" y="5085233"/>
            <a:ext cx="6942138" cy="1008063"/>
            <a:chOff x="0" y="0"/>
            <a:chExt cx="4373" cy="635"/>
          </a:xfrm>
        </p:grpSpPr>
        <p:grpSp>
          <p:nvGrpSpPr>
            <p:cNvPr id="578564" name="Group 3"/>
            <p:cNvGrpSpPr>
              <a:grpSpLocks/>
            </p:cNvGrpSpPr>
            <p:nvPr/>
          </p:nvGrpSpPr>
          <p:grpSpPr bwMode="auto">
            <a:xfrm>
              <a:off x="0" y="0"/>
              <a:ext cx="1584" cy="590"/>
              <a:chOff x="0" y="0"/>
              <a:chExt cx="1584" cy="590"/>
            </a:xfrm>
          </p:grpSpPr>
          <p:sp>
            <p:nvSpPr>
              <p:cNvPr id="578578" name="Rectangle 4"/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5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ASL=∑ </a:t>
                </a:r>
                <a:r>
                  <a:rPr lang="en-US" altLang="en-US" sz="2800" b="1" err="1">
                    <a:latin typeface="Times New Roman" pitchFamily="18" charset="0"/>
                  </a:rPr>
                  <a:t>P</a:t>
                </a:r>
                <a:r>
                  <a:rPr lang="en-US" altLang="en-US" sz="2800" b="1" baseline="-18000" err="1">
                    <a:latin typeface="Times New Roman" pitchFamily="18" charset="0"/>
                  </a:rPr>
                  <a:t>i</a:t>
                </a:r>
                <a:r>
                  <a:rPr lang="en-US" altLang="en-US" sz="2800" b="1" err="1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lang="en-US" altLang="en-US" sz="2800" b="1" err="1">
                    <a:latin typeface="Times New Roman" pitchFamily="18" charset="0"/>
                  </a:rPr>
                  <a:t>C</a:t>
                </a:r>
                <a:r>
                  <a:rPr lang="en-US" altLang="en-US" sz="2800" b="1" baseline="-18000" err="1">
                    <a:latin typeface="Times New Roman" pitchFamily="18" charset="0"/>
                  </a:rPr>
                  <a:t>i</a:t>
                </a:r>
                <a:r>
                  <a:rPr lang="en-US" altLang="en-US" sz="2800" b="1">
                    <a:latin typeface="Times New Roman" pitchFamily="18" charset="0"/>
                  </a:rPr>
                  <a:t>=</a:t>
                </a:r>
              </a:p>
            </p:txBody>
          </p:sp>
          <p:sp>
            <p:nvSpPr>
              <p:cNvPr id="578579" name="Rectangle 5"/>
              <p:cNvSpPr>
                <a:spLocks noChangeArrowheads="1"/>
              </p:cNvSpPr>
              <p:nvPr/>
            </p:nvSpPr>
            <p:spPr bwMode="auto">
              <a:xfrm>
                <a:off x="576" y="386"/>
                <a:ext cx="36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i=1</a:t>
                </a:r>
              </a:p>
            </p:txBody>
          </p:sp>
          <p:sp>
            <p:nvSpPr>
              <p:cNvPr id="578580" name="Rectangle 6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8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n</a:t>
                </a:r>
              </a:p>
            </p:txBody>
          </p:sp>
        </p:grpSp>
        <p:grpSp>
          <p:nvGrpSpPr>
            <p:cNvPr id="578565" name="Group 7"/>
            <p:cNvGrpSpPr>
              <a:grpSpLocks/>
            </p:cNvGrpSpPr>
            <p:nvPr/>
          </p:nvGrpSpPr>
          <p:grpSpPr bwMode="auto">
            <a:xfrm>
              <a:off x="3014" y="96"/>
              <a:ext cx="394" cy="428"/>
              <a:chOff x="0" y="0"/>
              <a:chExt cx="394" cy="428"/>
            </a:xfrm>
          </p:grpSpPr>
          <p:sp>
            <p:nvSpPr>
              <p:cNvPr id="578575" name="Rectangle 8"/>
              <p:cNvSpPr>
                <a:spLocks noChangeArrowheads="1"/>
              </p:cNvSpPr>
              <p:nvPr/>
            </p:nvSpPr>
            <p:spPr bwMode="auto">
              <a:xfrm>
                <a:off x="88" y="224"/>
                <a:ext cx="20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78576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4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n+1</a:t>
                </a:r>
              </a:p>
            </p:txBody>
          </p:sp>
          <p:sp>
            <p:nvSpPr>
              <p:cNvPr id="578577" name="Line 10"/>
              <p:cNvSpPr>
                <a:spLocks noChangeShapeType="1"/>
              </p:cNvSpPr>
              <p:nvPr/>
            </p:nvSpPr>
            <p:spPr bwMode="auto">
              <a:xfrm>
                <a:off x="10" y="208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8566" name="Group 11"/>
            <p:cNvGrpSpPr>
              <a:grpSpLocks/>
            </p:cNvGrpSpPr>
            <p:nvPr/>
          </p:nvGrpSpPr>
          <p:grpSpPr bwMode="auto">
            <a:xfrm>
              <a:off x="1576" y="24"/>
              <a:ext cx="1366" cy="611"/>
              <a:chOff x="0" y="0"/>
              <a:chExt cx="1366" cy="611"/>
            </a:xfrm>
          </p:grpSpPr>
          <p:sp>
            <p:nvSpPr>
              <p:cNvPr id="578568" name="Rectangle 12"/>
              <p:cNvSpPr>
                <a:spLocks noChangeArrowheads="1"/>
              </p:cNvSpPr>
              <p:nvPr/>
            </p:nvSpPr>
            <p:spPr bwMode="auto">
              <a:xfrm>
                <a:off x="278" y="104"/>
                <a:ext cx="108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itchFamily="18" charset="0"/>
                  </a:rPr>
                  <a:t>∑ </a:t>
                </a:r>
                <a:r>
                  <a:rPr lang="en-US" altLang="en-US" sz="2800" b="1">
                    <a:latin typeface="Times New Roman" pitchFamily="18" charset="0"/>
                  </a:rPr>
                  <a:t>(n-i+1)+</a:t>
                </a:r>
              </a:p>
            </p:txBody>
          </p:sp>
          <p:sp>
            <p:nvSpPr>
              <p:cNvPr id="578569" name="Rectangle 13"/>
              <p:cNvSpPr>
                <a:spLocks noChangeArrowheads="1"/>
              </p:cNvSpPr>
              <p:nvPr/>
            </p:nvSpPr>
            <p:spPr bwMode="auto">
              <a:xfrm>
                <a:off x="278" y="407"/>
                <a:ext cx="36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i=1</a:t>
                </a:r>
              </a:p>
            </p:txBody>
          </p:sp>
          <p:sp>
            <p:nvSpPr>
              <p:cNvPr id="578570" name="Rectangle 14"/>
              <p:cNvSpPr>
                <a:spLocks noChangeArrowheads="1"/>
              </p:cNvSpPr>
              <p:nvPr/>
            </p:nvSpPr>
            <p:spPr bwMode="auto">
              <a:xfrm>
                <a:off x="342" y="0"/>
                <a:ext cx="18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n</a:t>
                </a:r>
              </a:p>
            </p:txBody>
          </p:sp>
          <p:grpSp>
            <p:nvGrpSpPr>
              <p:cNvPr id="578571" name="Group 15"/>
              <p:cNvGrpSpPr>
                <a:grpSpLocks/>
              </p:cNvGrpSpPr>
              <p:nvPr/>
            </p:nvGrpSpPr>
            <p:grpSpPr bwMode="auto">
              <a:xfrm>
                <a:off x="0" y="28"/>
                <a:ext cx="317" cy="428"/>
                <a:chOff x="0" y="0"/>
                <a:chExt cx="317" cy="428"/>
              </a:xfrm>
            </p:grpSpPr>
            <p:sp>
              <p:nvSpPr>
                <p:cNvPr id="578572" name="Rectangle 16"/>
                <p:cNvSpPr>
                  <a:spLocks noChangeArrowheads="1"/>
                </p:cNvSpPr>
                <p:nvPr/>
              </p:nvSpPr>
              <p:spPr bwMode="auto">
                <a:xfrm>
                  <a:off x="38" y="224"/>
                  <a:ext cx="249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2n</a:t>
                  </a:r>
                </a:p>
              </p:txBody>
            </p:sp>
            <p:sp>
              <p:nvSpPr>
                <p:cNvPr id="578573" name="Rectangle 17"/>
                <p:cNvSpPr>
                  <a:spLocks noChangeArrowheads="1"/>
                </p:cNvSpPr>
                <p:nvPr/>
              </p:nvSpPr>
              <p:spPr bwMode="auto">
                <a:xfrm>
                  <a:off x="70" y="0"/>
                  <a:ext cx="216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57857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0" y="220"/>
                  <a:ext cx="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78567" name="Rectangle 19"/>
            <p:cNvSpPr>
              <a:spLocks noChangeArrowheads="1"/>
            </p:cNvSpPr>
            <p:nvPr/>
          </p:nvSpPr>
          <p:spPr bwMode="auto">
            <a:xfrm>
              <a:off x="3376" y="180"/>
              <a:ext cx="99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itchFamily="18" charset="0"/>
                </a:rPr>
                <a:t>=3(n+1)/4</a:t>
              </a: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  <a:endParaRPr 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查找成功时的</a:t>
            </a:r>
            <a:r>
              <a:rPr lang="en-US" altLang="en-US" b="1" dirty="0">
                <a:solidFill>
                  <a:srgbClr val="0000FF"/>
                </a:solidFill>
              </a:rPr>
              <a:t>ASL</a:t>
            </a:r>
            <a:r>
              <a:rPr lang="zh-CN" altLang="en-US" dirty="0"/>
              <a:t>：设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查找每个记录成功的概率相等</a:t>
            </a:r>
            <a:r>
              <a:rPr lang="zh-CN" altLang="en-US" dirty="0"/>
              <a:t>，即</a:t>
            </a: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=1/n</a:t>
            </a:r>
            <a:r>
              <a:rPr lang="zh-CN" altLang="en-US" dirty="0"/>
              <a:t>，查找第</a:t>
            </a:r>
            <a:r>
              <a:rPr lang="en-US" altLang="en-US" dirty="0" err="1"/>
              <a:t>i</a:t>
            </a:r>
            <a:r>
              <a:rPr lang="zh-CN" altLang="en-US" dirty="0"/>
              <a:t>个元素成功的比较次数</a:t>
            </a:r>
            <a:r>
              <a:rPr lang="en-US" altLang="en-US" dirty="0"/>
              <a:t>C</a:t>
            </a:r>
            <a:r>
              <a:rPr lang="en-US" altLang="en-US" baseline="-25000" dirty="0"/>
              <a:t>i</a:t>
            </a:r>
            <a:r>
              <a:rPr lang="en-US" altLang="en-US" dirty="0"/>
              <a:t>=n-i+1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查找不成功时的</a:t>
            </a:r>
            <a:r>
              <a:rPr lang="en-US" altLang="zh-CN" b="1" dirty="0">
                <a:solidFill>
                  <a:srgbClr val="0000FF"/>
                </a:solidFill>
              </a:rPr>
              <a:t>ASL</a:t>
            </a:r>
            <a:r>
              <a:rPr lang="zh-CN" altLang="en-US" dirty="0"/>
              <a:t>：查找失败的比较次数为</a:t>
            </a:r>
            <a:r>
              <a:rPr lang="en-US" altLang="en-US" dirty="0"/>
              <a:t>n+1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>
                <a:solidFill>
                  <a:srgbClr val="0000FF"/>
                </a:solidFill>
              </a:rPr>
              <a:t>ASL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若查找成功与不成功的概率相等</a:t>
            </a:r>
            <a:r>
              <a:rPr lang="zh-CN" altLang="en-US" dirty="0"/>
              <a:t>，则对每个记录的查找概率为</a:t>
            </a:r>
            <a:r>
              <a:rPr lang="en-US" altLang="en-US" dirty="0"/>
              <a:t>Pi=1/(2n)</a:t>
            </a:r>
            <a:r>
              <a:rPr lang="zh-CN" alt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查找效率低，当</a:t>
            </a:r>
            <a:r>
              <a:rPr lang="en-US" altLang="zh-CN" dirty="0"/>
              <a:t>n</a:t>
            </a:r>
            <a:r>
              <a:rPr lang="zh-CN" altLang="en-US" dirty="0"/>
              <a:t>较大时，不宜采用顺序查找</a:t>
            </a:r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27" name="Group 3"/>
          <p:cNvGrpSpPr>
            <a:grpSpLocks/>
          </p:cNvGrpSpPr>
          <p:nvPr/>
        </p:nvGrpSpPr>
        <p:grpSpPr bwMode="auto">
          <a:xfrm>
            <a:off x="1259632" y="2204864"/>
            <a:ext cx="5235575" cy="971550"/>
            <a:chOff x="0" y="0"/>
            <a:chExt cx="3298" cy="612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0" y="104"/>
              <a:ext cx="15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itchFamily="18" charset="0"/>
                </a:rPr>
                <a:t>ASL=∑ </a:t>
              </a:r>
              <a:r>
                <a:rPr lang="en-US" altLang="en-US" sz="2800" b="1" err="1">
                  <a:latin typeface="Times New Roman" pitchFamily="18" charset="0"/>
                </a:rPr>
                <a:t>P</a:t>
              </a:r>
              <a:r>
                <a:rPr lang="en-US" altLang="en-US" sz="2800" b="1" baseline="-18000" err="1">
                  <a:latin typeface="Times New Roman" pitchFamily="18" charset="0"/>
                </a:rPr>
                <a:t>i</a:t>
              </a:r>
              <a:r>
                <a:rPr lang="en-US" altLang="en-US" sz="2800" b="1" err="1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en-US" sz="2800" b="1" err="1">
                  <a:latin typeface="Times New Roman" pitchFamily="18" charset="0"/>
                </a:rPr>
                <a:t>C</a:t>
              </a:r>
              <a:r>
                <a:rPr lang="en-US" altLang="en-US" sz="2800" b="1" baseline="-18000" err="1">
                  <a:latin typeface="Times New Roman" pitchFamily="18" charset="0"/>
                </a:rPr>
                <a:t>i</a:t>
              </a:r>
              <a:r>
                <a:rPr lang="en-US" altLang="en-US" sz="2800" b="1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576" y="422"/>
              <a:ext cx="363" cy="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i</a:t>
              </a:r>
              <a:r>
                <a:rPr lang="en-US" altLang="en-US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640" y="0"/>
              <a:ext cx="18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n</a:t>
              </a:r>
            </a:p>
          </p:txBody>
        </p:sp>
        <p:grpSp>
          <p:nvGrpSpPr>
            <p:cNvPr id="31" name="Group 7"/>
            <p:cNvGrpSpPr>
              <a:grpSpLocks/>
            </p:cNvGrpSpPr>
            <p:nvPr/>
          </p:nvGrpSpPr>
          <p:grpSpPr bwMode="auto">
            <a:xfrm>
              <a:off x="1520" y="24"/>
              <a:ext cx="1199" cy="588"/>
              <a:chOff x="0" y="0"/>
              <a:chExt cx="1199" cy="588"/>
            </a:xfrm>
          </p:grpSpPr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224" y="104"/>
                <a:ext cx="975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itchFamily="18" charset="0"/>
                  </a:rPr>
                  <a:t>∑ </a:t>
                </a:r>
                <a:r>
                  <a:rPr lang="en-US" altLang="en-US" sz="2800" b="1">
                    <a:latin typeface="Times New Roman" pitchFamily="18" charset="0"/>
                  </a:rPr>
                  <a:t>(n-i+1)=</a:t>
                </a: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224" y="384"/>
                <a:ext cx="36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i=1</a:t>
                </a:r>
              </a:p>
            </p:txBody>
          </p:sp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288" y="0"/>
                <a:ext cx="18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n</a:t>
                </a:r>
              </a:p>
            </p:txBody>
          </p:sp>
          <p:grpSp>
            <p:nvGrpSpPr>
              <p:cNvPr id="39" name="Group 11"/>
              <p:cNvGrpSpPr>
                <a:grpSpLocks/>
              </p:cNvGrpSpPr>
              <p:nvPr/>
            </p:nvGrpSpPr>
            <p:grpSpPr bwMode="auto">
              <a:xfrm>
                <a:off x="0" y="68"/>
                <a:ext cx="222" cy="348"/>
                <a:chOff x="0" y="0"/>
                <a:chExt cx="222" cy="348"/>
              </a:xfrm>
            </p:grpSpPr>
            <p:sp>
              <p:nvSpPr>
                <p:cNvPr id="40" name="Rectangle 12"/>
                <p:cNvSpPr>
                  <a:spLocks noChangeArrowheads="1"/>
                </p:cNvSpPr>
                <p:nvPr/>
              </p:nvSpPr>
              <p:spPr bwMode="auto">
                <a:xfrm>
                  <a:off x="40" y="144"/>
                  <a:ext cx="182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n</a:t>
                  </a:r>
                </a:p>
              </p:txBody>
            </p:sp>
            <p:grpSp>
              <p:nvGrpSpPr>
                <p:cNvPr id="41" name="Group 1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22" cy="284"/>
                  <a:chOff x="0" y="0"/>
                  <a:chExt cx="222" cy="284"/>
                </a:xfrm>
              </p:grpSpPr>
              <p:sp>
                <p:nvSpPr>
                  <p:cNvPr id="4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"/>
                    <a:ext cx="18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―</a:t>
                    </a:r>
                  </a:p>
                </p:txBody>
              </p:sp>
              <p:sp>
                <p:nvSpPr>
                  <p:cNvPr id="4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0" y="0"/>
                    <a:ext cx="182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</p:grpSp>
        </p:grpSp>
        <p:grpSp>
          <p:nvGrpSpPr>
            <p:cNvPr id="32" name="Group 16"/>
            <p:cNvGrpSpPr>
              <a:grpSpLocks/>
            </p:cNvGrpSpPr>
            <p:nvPr/>
          </p:nvGrpSpPr>
          <p:grpSpPr bwMode="auto">
            <a:xfrm>
              <a:off x="2904" y="96"/>
              <a:ext cx="394" cy="428"/>
              <a:chOff x="0" y="0"/>
              <a:chExt cx="394" cy="428"/>
            </a:xfrm>
          </p:grpSpPr>
          <p:sp>
            <p:nvSpPr>
              <p:cNvPr id="33" name="Rectangle 17"/>
              <p:cNvSpPr>
                <a:spLocks noChangeArrowheads="1"/>
              </p:cNvSpPr>
              <p:nvPr/>
            </p:nvSpPr>
            <p:spPr bwMode="auto">
              <a:xfrm>
                <a:off x="88" y="224"/>
                <a:ext cx="20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4" name="Rectangle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4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n+1</a:t>
                </a:r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>
                <a:off x="10" y="208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435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根据数据元素被查找的概率组织查找表</a:t>
            </a:r>
            <a:endParaRPr lang="en-US" altLang="zh-CN" dirty="0"/>
          </a:p>
          <a:p>
            <a:pPr lvl="1"/>
            <a:r>
              <a:rPr lang="zh-CN" altLang="en-US" dirty="0"/>
              <a:t>按数据元素被查找的概率进行</a:t>
            </a:r>
            <a:r>
              <a:rPr lang="zh-CN" altLang="en-US" b="1" dirty="0">
                <a:solidFill>
                  <a:srgbClr val="0000FF"/>
                </a:solidFill>
              </a:rPr>
              <a:t>升序</a:t>
            </a:r>
            <a:r>
              <a:rPr lang="zh-CN" altLang="en-US" dirty="0"/>
              <a:t>排序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rgbClr val="CC0000"/>
                </a:solidFill>
              </a:rPr>
              <a:t>不等概率查找</a:t>
            </a:r>
            <a:r>
              <a:rPr kumimoji="1" lang="zh-CN" altLang="en-US" dirty="0"/>
              <a:t>的情况下，</a:t>
            </a:r>
            <a:r>
              <a:rPr kumimoji="1" lang="en-US" altLang="zh-CN" b="1" i="1" dirty="0" err="1">
                <a:solidFill>
                  <a:srgbClr val="0000FF"/>
                </a:solidFill>
              </a:rPr>
              <a:t>ASL</a:t>
            </a:r>
            <a:r>
              <a:rPr kumimoji="1" lang="en-US" altLang="zh-CN" b="1" i="1" baseline="-25000" dirty="0" err="1">
                <a:solidFill>
                  <a:srgbClr val="0000FF"/>
                </a:solidFill>
              </a:rPr>
              <a:t>sst</a:t>
            </a:r>
            <a:r>
              <a:rPr kumimoji="1" lang="en-US" altLang="zh-CN" i="1" baseline="-25000" dirty="0">
                <a:solidFill>
                  <a:srgbClr val="0000FF"/>
                </a:solidFill>
              </a:rPr>
              <a:t> </a:t>
            </a:r>
            <a:r>
              <a:rPr kumimoji="1" lang="zh-CN" altLang="en-US" dirty="0"/>
              <a:t>在</a:t>
            </a:r>
            <a:r>
              <a:rPr kumimoji="1" lang="en-US" altLang="zh-CN" b="1" i="1" dirty="0">
                <a:solidFill>
                  <a:srgbClr val="0000FF"/>
                </a:solidFill>
              </a:rPr>
              <a:t>P</a:t>
            </a:r>
            <a:r>
              <a:rPr kumimoji="1" lang="en-US" altLang="zh-CN" b="1" i="1" baseline="-25000" dirty="0">
                <a:solidFill>
                  <a:srgbClr val="0000FF"/>
                </a:solidFill>
              </a:rPr>
              <a:t>n</a:t>
            </a:r>
            <a:r>
              <a:rPr kumimoji="1" lang="en-US" altLang="zh-CN" b="1" i="1" dirty="0">
                <a:solidFill>
                  <a:srgbClr val="0000FF"/>
                </a:solidFill>
              </a:rPr>
              <a:t>≥P</a:t>
            </a:r>
            <a:r>
              <a:rPr kumimoji="1" lang="en-US" altLang="zh-CN" b="1" i="1" baseline="-25000" dirty="0">
                <a:solidFill>
                  <a:srgbClr val="0000FF"/>
                </a:solidFill>
              </a:rPr>
              <a:t>n-1 </a:t>
            </a:r>
            <a:r>
              <a:rPr kumimoji="1" lang="en-US" altLang="zh-CN" b="1" i="1" dirty="0">
                <a:solidFill>
                  <a:srgbClr val="0000FF"/>
                </a:solidFill>
              </a:rPr>
              <a:t>≥···≥P</a:t>
            </a:r>
            <a:r>
              <a:rPr kumimoji="1" lang="en-US" altLang="zh-CN" b="1" i="1" baseline="-25000" dirty="0">
                <a:solidFill>
                  <a:srgbClr val="0000FF"/>
                </a:solidFill>
              </a:rPr>
              <a:t>2</a:t>
            </a:r>
            <a:r>
              <a:rPr kumimoji="1" lang="en-US" altLang="zh-CN" b="1" i="1" dirty="0">
                <a:solidFill>
                  <a:srgbClr val="0000FF"/>
                </a:solidFill>
              </a:rPr>
              <a:t>≥P</a:t>
            </a:r>
            <a:r>
              <a:rPr kumimoji="1" lang="en-US" altLang="zh-CN" b="1" i="1" baseline="-25000" dirty="0">
                <a:solidFill>
                  <a:srgbClr val="0000FF"/>
                </a:solidFill>
              </a:rPr>
              <a:t>1</a:t>
            </a:r>
            <a:r>
              <a:rPr kumimoji="1" lang="zh-CN" altLang="en-US" dirty="0"/>
              <a:t>时取极小值</a:t>
            </a:r>
            <a:endParaRPr kumimoji="1" lang="en-US" altLang="zh-CN" dirty="0"/>
          </a:p>
          <a:p>
            <a:r>
              <a:rPr lang="zh-CN" altLang="en-US" dirty="0"/>
              <a:t>在数据元素中增加一数据项，用于</a:t>
            </a:r>
            <a:r>
              <a:rPr lang="zh-CN" altLang="en-US" dirty="0">
                <a:solidFill>
                  <a:srgbClr val="0000FF"/>
                </a:solidFill>
              </a:rPr>
              <a:t>记录</a:t>
            </a:r>
            <a:r>
              <a:rPr lang="zh-CN" altLang="en-US" dirty="0"/>
              <a:t>对该数据元素的</a:t>
            </a:r>
            <a:r>
              <a:rPr lang="zh-CN" altLang="en-US" dirty="0">
                <a:solidFill>
                  <a:srgbClr val="0000FF"/>
                </a:solidFill>
              </a:rPr>
              <a:t>访问次数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在每次查找后，维护查找表使得其按照数据元素的访问次数</a:t>
            </a:r>
            <a:r>
              <a:rPr lang="zh-CN" altLang="en-US" b="1" dirty="0">
                <a:solidFill>
                  <a:srgbClr val="0000FF"/>
                </a:solidFill>
              </a:rPr>
              <a:t>升序</a:t>
            </a:r>
            <a:r>
              <a:rPr lang="zh-CN" altLang="en-US" dirty="0"/>
              <a:t>排序</a:t>
            </a:r>
            <a:endParaRPr lang="en-US" altLang="zh-CN" dirty="0"/>
          </a:p>
          <a:p>
            <a:r>
              <a:rPr lang="zh-CN" altLang="en-US" dirty="0"/>
              <a:t>在每次查找后，</a:t>
            </a:r>
            <a:r>
              <a:rPr lang="zh-CN" altLang="en-US" dirty="0">
                <a:solidFill>
                  <a:srgbClr val="0000CC"/>
                </a:solidFill>
              </a:rPr>
              <a:t>将刚查找到的元素移动至表尾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C00000"/>
                </a:solidFill>
              </a:rPr>
              <a:t>已发生的事会重复发生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为顺序表加索引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2.2 </a:t>
            </a:r>
            <a:r>
              <a:rPr lang="en-US" altLang="en-US" dirty="0" err="1">
                <a:solidFill>
                  <a:srgbClr val="0000FF"/>
                </a:solidFill>
              </a:rPr>
              <a:t>折半</a:t>
            </a:r>
            <a:r>
              <a:rPr lang="en-US" altLang="en-US" dirty="0" err="1"/>
              <a:t>查找</a:t>
            </a:r>
            <a:endParaRPr lang="en-US" altLang="en-US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b="1" dirty="0">
                <a:solidFill>
                  <a:srgbClr val="C00000"/>
                </a:solidFill>
              </a:rPr>
              <a:t>有序顺序表</a:t>
            </a:r>
            <a:r>
              <a:rPr lang="zh-CN" altLang="en-US" dirty="0"/>
              <a:t>的查找</a:t>
            </a:r>
            <a:endParaRPr lang="en-US" altLang="zh-CN" dirty="0"/>
          </a:p>
          <a:p>
            <a:pPr lvl="1"/>
            <a:r>
              <a:rPr lang="en-US" altLang="en-US" sz="3200" dirty="0" err="1"/>
              <a:t>查找表中的所有记录是按关键字有序</a:t>
            </a:r>
            <a:r>
              <a:rPr lang="en-US" altLang="en-US" sz="3200" dirty="0"/>
              <a:t>(</a:t>
            </a:r>
            <a:r>
              <a:rPr lang="en-US" altLang="en-US" sz="3200" b="1" dirty="0" err="1">
                <a:solidFill>
                  <a:srgbClr val="C00000"/>
                </a:solidFill>
              </a:rPr>
              <a:t>升序</a:t>
            </a:r>
            <a:r>
              <a:rPr lang="en-US" altLang="en-US" sz="3200" dirty="0" err="1"/>
              <a:t>或降序</a:t>
            </a:r>
            <a:r>
              <a:rPr lang="en-US" altLang="en-US" sz="3200" dirty="0"/>
              <a:t>)</a:t>
            </a:r>
            <a:r>
              <a:rPr lang="zh-CN" altLang="en-US" sz="3200" dirty="0"/>
              <a:t>排列的</a:t>
            </a:r>
            <a:r>
              <a:rPr lang="en-US" altLang="en-US" sz="3200" dirty="0"/>
              <a:t> </a:t>
            </a:r>
          </a:p>
          <a:p>
            <a:endParaRPr lang="en-US" altLang="en-US" dirty="0"/>
          </a:p>
          <a:p>
            <a:r>
              <a:rPr lang="en-US" altLang="en-US" dirty="0" err="1"/>
              <a:t>查找过程中，先确定待查找记录在表中的范围，然后逐步缩小范围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0000FF"/>
                </a:solidFill>
              </a:rPr>
              <a:t>每次将待查记录所在区间缩小一半</a:t>
            </a:r>
            <a:r>
              <a:rPr lang="en-US" altLang="en-US" dirty="0"/>
              <a:t>)，</a:t>
            </a:r>
            <a:r>
              <a:rPr lang="en-US" altLang="en-US" dirty="0" err="1"/>
              <a:t>直到找到或找不到记录为止</a:t>
            </a: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9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</a:t>
            </a:r>
            <a:r>
              <a:rPr lang="en-US" altLang="en-US" err="1"/>
              <a:t>思想</a:t>
            </a:r>
            <a:endParaRPr 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idx="1"/>
          </p:nvPr>
        </p:nvSpPr>
        <p:spPr>
          <a:xfrm>
            <a:off x="282352" y="842789"/>
            <a:ext cx="8754144" cy="5832648"/>
          </a:xfrm>
        </p:spPr>
        <p:txBody>
          <a:bodyPr>
            <a:normAutofit/>
          </a:bodyPr>
          <a:lstStyle/>
          <a:p>
            <a:r>
              <a:rPr lang="zh-CN" altLang="en-US" dirty="0"/>
              <a:t>初始：</a:t>
            </a:r>
            <a:r>
              <a:rPr lang="en-US" altLang="en-US" dirty="0" err="1"/>
              <a:t>用Low、High和Mid表示待查找区间的下界、上界和中间位置指针，初值</a:t>
            </a:r>
            <a:r>
              <a:rPr lang="zh-CN" altLang="en-US" dirty="0"/>
              <a:t>设置</a:t>
            </a:r>
            <a:r>
              <a:rPr lang="en-US" altLang="en-US" dirty="0"/>
              <a:t>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	 Low=1，High=n</a:t>
            </a:r>
          </a:p>
          <a:p>
            <a:pPr marL="0" indent="0">
              <a:buNone/>
            </a:pPr>
            <a:r>
              <a:rPr lang="en-US" altLang="en-US" dirty="0"/>
              <a:t>(1) </a:t>
            </a:r>
            <a:r>
              <a:rPr lang="en-US" altLang="en-US" dirty="0" err="1"/>
              <a:t>取中间位置Mid：</a:t>
            </a:r>
            <a:r>
              <a:rPr lang="en-US" altLang="en-US" dirty="0" err="1">
                <a:solidFill>
                  <a:srgbClr val="0000FF"/>
                </a:solidFill>
              </a:rPr>
              <a:t>Mid</a:t>
            </a:r>
            <a:r>
              <a:rPr lang="en-US" altLang="en-US" dirty="0">
                <a:solidFill>
                  <a:srgbClr val="0000FF"/>
                </a:solidFill>
              </a:rPr>
              <a:t> = 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(</a:t>
            </a:r>
            <a:r>
              <a:rPr lang="en-US" altLang="en-US" dirty="0" err="1">
                <a:solidFill>
                  <a:srgbClr val="0000FF"/>
                </a:solidFill>
              </a:rPr>
              <a:t>Low+High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)/2 </a:t>
            </a:r>
          </a:p>
          <a:p>
            <a:pPr marL="0" indent="0">
              <a:buNone/>
            </a:pPr>
            <a:r>
              <a:rPr lang="en-US" altLang="en-US" dirty="0">
                <a:sym typeface="Symbol" pitchFamily="18" charset="2"/>
              </a:rPr>
              <a:t>(2) </a:t>
            </a:r>
            <a:r>
              <a:rPr lang="en-US" altLang="en-US" dirty="0" err="1">
                <a:sym typeface="Symbol" pitchFamily="18" charset="2"/>
              </a:rPr>
              <a:t>比较</a:t>
            </a:r>
            <a:r>
              <a:rPr lang="en-US" altLang="en-US" dirty="0" err="1">
                <a:solidFill>
                  <a:srgbClr val="C00000"/>
                </a:solidFill>
              </a:rPr>
              <a:t>中间位置</a:t>
            </a:r>
            <a:r>
              <a:rPr lang="en-US" altLang="en-US" dirty="0" err="1"/>
              <a:t>记录</a:t>
            </a:r>
            <a:r>
              <a:rPr lang="en-US" altLang="en-US" dirty="0" err="1">
                <a:solidFill>
                  <a:srgbClr val="C00000"/>
                </a:solidFill>
              </a:rPr>
              <a:t>的关键字</a:t>
            </a:r>
            <a:r>
              <a:rPr lang="en-US" altLang="en-US" dirty="0" err="1"/>
              <a:t>与给定的</a:t>
            </a:r>
            <a:r>
              <a:rPr lang="en-US" altLang="en-US" dirty="0" err="1">
                <a:solidFill>
                  <a:srgbClr val="C00000"/>
                </a:solidFill>
              </a:rPr>
              <a:t>K</a:t>
            </a:r>
            <a:r>
              <a:rPr lang="en-US" altLang="zh-CN" dirty="0" err="1">
                <a:solidFill>
                  <a:srgbClr val="C00000"/>
                </a:solidFill>
              </a:rPr>
              <a:t>ey</a:t>
            </a:r>
            <a:r>
              <a:rPr lang="en-US" altLang="en-US" dirty="0" err="1">
                <a:solidFill>
                  <a:srgbClr val="C00000"/>
                </a:solidFill>
              </a:rPr>
              <a:t>值</a:t>
            </a:r>
            <a:r>
              <a:rPr lang="en-US" altLang="en-US" dirty="0"/>
              <a:t>：</a:t>
            </a:r>
          </a:p>
          <a:p>
            <a:pPr lvl="1"/>
            <a:r>
              <a:rPr lang="en-US" altLang="en-US" b="1" dirty="0" err="1">
                <a:solidFill>
                  <a:srgbClr val="00B050"/>
                </a:solidFill>
              </a:rPr>
              <a:t>相等</a:t>
            </a:r>
            <a:r>
              <a:rPr lang="en-US" altLang="en-US" dirty="0" err="1"/>
              <a:t>：查找成功</a:t>
            </a:r>
            <a:r>
              <a:rPr lang="en-US" altLang="en-US" dirty="0"/>
              <a:t>；</a:t>
            </a:r>
          </a:p>
          <a:p>
            <a:pPr lvl="1"/>
            <a:r>
              <a:rPr lang="en-US" altLang="en-US" b="1" dirty="0" err="1">
                <a:solidFill>
                  <a:srgbClr val="00B050"/>
                </a:solidFill>
              </a:rPr>
              <a:t>大于</a:t>
            </a:r>
            <a:r>
              <a:rPr lang="en-US" altLang="en-US" dirty="0" err="1"/>
              <a:t>：待查记录在区间的前半段，修改上界指针</a:t>
            </a:r>
            <a:r>
              <a:rPr lang="en-US" altLang="en-US" dirty="0"/>
              <a:t>： High=Mid-1，转(1) ；</a:t>
            </a:r>
          </a:p>
          <a:p>
            <a:pPr lvl="1"/>
            <a:r>
              <a:rPr lang="en-US" altLang="en-US" b="1" dirty="0" err="1">
                <a:solidFill>
                  <a:srgbClr val="00B050"/>
                </a:solidFill>
              </a:rPr>
              <a:t>小于</a:t>
            </a:r>
            <a:r>
              <a:rPr lang="en-US" altLang="en-US" dirty="0" err="1"/>
              <a:t>：待查记录在区间的后半段，修改下界指针：Low</a:t>
            </a:r>
            <a:r>
              <a:rPr lang="en-US" altLang="en-US" dirty="0"/>
              <a:t>=Mid+1，转(1) 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直到越界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0000CC"/>
                </a:solidFill>
              </a:rPr>
              <a:t>Low&gt;High</a:t>
            </a:r>
            <a:r>
              <a:rPr lang="en-US" altLang="en-US" dirty="0"/>
              <a:t>)，</a:t>
            </a:r>
            <a:r>
              <a:rPr lang="en-US" altLang="en-US" dirty="0" err="1"/>
              <a:t>查找失败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9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66BE82-B1DB-F998-84E2-CF51A04903C2}"/>
              </a:ext>
            </a:extLst>
          </p:cNvPr>
          <p:cNvSpPr/>
          <p:nvPr/>
        </p:nvSpPr>
        <p:spPr>
          <a:xfrm>
            <a:off x="0" y="2492896"/>
            <a:ext cx="9144000" cy="3302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en-US" altLang="en-US" err="1"/>
              <a:t>算法实现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//在有序表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t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中折半查找其关键字等于key的数据元素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int </a:t>
            </a:r>
            <a:r>
              <a:rPr lang="en-US" altLang="zh-CN" sz="2400" b="1" dirty="0" err="1">
                <a:solidFill>
                  <a:srgbClr val="0000FF"/>
                </a:solidFill>
                <a:latin typeface="Arial Unicode MS" panose="020B0604020202020204" pitchFamily="34" charset="-122"/>
              </a:rPr>
              <a:t>SearchSSTable</a:t>
            </a:r>
            <a:r>
              <a:rPr lang="en-US" altLang="zh-CN" sz="2400" b="1" dirty="0">
                <a:solidFill>
                  <a:srgbClr val="0000FF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SSTable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*t, 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KeyType key) </a:t>
            </a:r>
            <a:r>
              <a:rPr lang="zh-CN" altLang="zh-CN" sz="24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{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int low, high, mid;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low = 1; high = 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t-&gt;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length; // 置区间初值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while (low &lt;= high) </a:t>
            </a:r>
            <a:r>
              <a:rPr lang="zh-CN" altLang="zh-CN" sz="2400" b="1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</a:rPr>
              <a:t>{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mid = (low + high) / 2;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if (</a:t>
            </a:r>
            <a:r>
              <a:rPr lang="zh-CN" altLang="zh-CN" sz="2400" dirty="0">
                <a:solidFill>
                  <a:srgbClr val="C00000"/>
                </a:solidFill>
                <a:latin typeface="Arial Unicode MS" panose="020B0604020202020204" pitchFamily="34" charset="-122"/>
              </a:rPr>
              <a:t>EQ(key , 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</a:rPr>
              <a:t>t-&gt;</a:t>
            </a:r>
            <a:r>
              <a:rPr lang="zh-CN" altLang="zh-CN" sz="2400" dirty="0">
                <a:solidFill>
                  <a:srgbClr val="C00000"/>
                </a:solidFill>
                <a:latin typeface="Arial Unicode MS" panose="020B0604020202020204" pitchFamily="34" charset="-122"/>
              </a:rPr>
              <a:t>elem[mid].key)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)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	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//找到</a:t>
            </a: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，返回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该</a:t>
            </a:r>
            <a:r>
              <a:rPr lang="zh-CN" altLang="en-US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待查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元素在表中的位置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	</a:t>
            </a:r>
            <a:r>
              <a:rPr lang="zh-CN" altLang="zh-CN" sz="2400" dirty="0">
                <a:solidFill>
                  <a:srgbClr val="00B050"/>
                </a:solidFill>
                <a:latin typeface="Arial Unicode MS" panose="020B0604020202020204" pitchFamily="34" charset="-122"/>
              </a:rPr>
              <a:t>return mid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;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else if (</a:t>
            </a:r>
            <a:r>
              <a:rPr lang="zh-CN" altLang="zh-CN" sz="2400" dirty="0">
                <a:solidFill>
                  <a:srgbClr val="C00000"/>
                </a:solidFill>
                <a:latin typeface="Arial Unicode MS" panose="020B0604020202020204" pitchFamily="34" charset="-122"/>
              </a:rPr>
              <a:t>LT(key, </a:t>
            </a:r>
            <a:r>
              <a:rPr lang="en-US" altLang="zh-CN" sz="2400" dirty="0">
                <a:solidFill>
                  <a:srgbClr val="C00000"/>
                </a:solidFill>
                <a:latin typeface="Arial Unicode MS" panose="020B0604020202020204" pitchFamily="34" charset="-122"/>
              </a:rPr>
              <a:t>t-&gt;</a:t>
            </a:r>
            <a:r>
              <a:rPr lang="zh-CN" altLang="zh-CN" sz="2400" dirty="0">
                <a:solidFill>
                  <a:srgbClr val="C00000"/>
                </a:solidFill>
                <a:latin typeface="Arial Unicode MS" panose="020B0604020202020204" pitchFamily="34" charset="-122"/>
              </a:rPr>
              <a:t>elem[mid].key)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)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	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// 继续在前半区间进行查找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		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high = mid - 1;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	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else //继续在后半区间进行查找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		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low = mid + 1;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sz="2400" b="1" dirty="0">
                <a:solidFill>
                  <a:schemeClr val="accent6">
                    <a:lumMod val="75000"/>
                  </a:schemeClr>
                </a:solidFill>
                <a:latin typeface="Arial Unicode MS" panose="020B0604020202020204" pitchFamily="34" charset="-122"/>
              </a:rPr>
              <a:t>}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dirty="0">
                <a:solidFill>
                  <a:srgbClr val="00B050"/>
                </a:solidFill>
                <a:latin typeface="Arial Unicode MS" panose="020B0604020202020204" pitchFamily="34" charset="-122"/>
              </a:rPr>
              <a:t>return 0</a:t>
            </a:r>
            <a:r>
              <a:rPr lang="zh-CN" altLang="zh-CN" sz="2400" dirty="0">
                <a:solidFill>
                  <a:srgbClr val="000000"/>
                </a:solidFill>
                <a:latin typeface="Arial Unicode MS" panose="020B0604020202020204" pitchFamily="34" charset="-122"/>
              </a:rPr>
              <a:t>; // 顺序表中不存在待查元素 </a:t>
            </a:r>
            <a:endParaRPr lang="en-US" altLang="zh-CN" sz="24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400" b="1" dirty="0">
                <a:solidFill>
                  <a:srgbClr val="000000"/>
                </a:solidFill>
                <a:latin typeface="Arial Unicode MS" panose="020B0604020202020204" pitchFamily="34" charset="-122"/>
              </a:rPr>
              <a:t>}</a:t>
            </a:r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9.2</a:t>
            </a:r>
          </a:p>
        </p:txBody>
      </p:sp>
    </p:spTree>
    <p:extLst>
      <p:ext uri="{BB962C8B-B14F-4D97-AF65-F5344CB8AC3E}">
        <p14:creationId xmlns:p14="http://schemas.microsoft.com/office/powerpoint/2010/main" val="390988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00CC"/>
                </a:solidFill>
                <a:latin typeface="+mn-lt"/>
              </a:rPr>
              <a:t>基本概念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b="1" dirty="0">
                <a:solidFill>
                  <a:srgbClr val="0000CC"/>
                </a:solidFill>
                <a:latin typeface="+mn-lt"/>
              </a:rPr>
              <a:t>静态顺序表</a:t>
            </a:r>
          </a:p>
          <a:p>
            <a:pPr marL="457200" lvl="1" indent="0"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2.1 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</a:rPr>
              <a:t>顺序表的查找：顺序查找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2.2 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</a:rPr>
              <a:t>有序顺序表的查找：折半查找，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Fibonacci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</a:rPr>
              <a:t>查找</a:t>
            </a:r>
          </a:p>
          <a:p>
            <a:pPr marL="457200" lvl="1" indent="0"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2.3 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</a:rPr>
              <a:t>索引顺序表的查找：分块查找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+mn-lt"/>
              </a:rPr>
              <a:t>2.4 </a:t>
            </a:r>
            <a:r>
              <a:rPr lang="zh-CN" altLang="en-US" sz="3600" b="1" dirty="0">
                <a:solidFill>
                  <a:srgbClr val="0000CC"/>
                </a:solidFill>
                <a:latin typeface="+mn-lt"/>
              </a:rPr>
              <a:t>静态树表：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</a:rPr>
              <a:t>静态次优查找树的查找</a:t>
            </a:r>
          </a:p>
          <a:p>
            <a:endParaRPr lang="en-US" altLang="zh-CN" sz="3600" b="1" dirty="0">
              <a:latin typeface="+mn-lt"/>
            </a:endParaRPr>
          </a:p>
          <a:p>
            <a:pPr marL="457200" lvl="1" indent="0">
              <a:buNone/>
            </a:pPr>
            <a:endParaRPr lang="en-US" altLang="zh-CN" sz="3200" dirty="0">
              <a:latin typeface="+mn-lt"/>
            </a:endParaRPr>
          </a:p>
          <a:p>
            <a:pPr lvl="1"/>
            <a:endParaRPr lang="zh-CN" alt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dirty="0">
                <a:latin typeface="+mn-lt"/>
              </a:rPr>
              <a:t>3. </a:t>
            </a:r>
            <a:r>
              <a:rPr lang="zh-CN" altLang="en-US" sz="3600" dirty="0">
                <a:latin typeface="+mn-lt"/>
              </a:rPr>
              <a:t>动态查找表</a:t>
            </a:r>
            <a:endParaRPr lang="en-US" altLang="zh-CN" sz="36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</a:rPr>
              <a:t>3.1</a:t>
            </a:r>
            <a:r>
              <a:rPr lang="zh-CN" altLang="en-US" sz="3200" dirty="0">
                <a:latin typeface="+mn-lt"/>
              </a:rPr>
              <a:t>二叉排序树</a:t>
            </a:r>
            <a:endParaRPr lang="en-US" altLang="zh-CN" sz="32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</a:rPr>
              <a:t>3.2 </a:t>
            </a:r>
            <a:r>
              <a:rPr lang="zh-CN" altLang="en-US" sz="3200" dirty="0">
                <a:latin typeface="+mn-lt"/>
              </a:rPr>
              <a:t>平衡二叉树</a:t>
            </a:r>
            <a:endParaRPr lang="en-US" altLang="zh-CN" sz="32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</a:rPr>
              <a:t>3.3 B</a:t>
            </a:r>
            <a:r>
              <a:rPr lang="zh-CN" altLang="en-US" sz="3200" dirty="0">
                <a:latin typeface="+mn-lt"/>
              </a:rPr>
              <a:t>树和</a:t>
            </a:r>
            <a:r>
              <a:rPr lang="en-US" altLang="zh-CN" sz="3200" dirty="0">
                <a:latin typeface="+mn-lt"/>
              </a:rPr>
              <a:t>B+</a:t>
            </a:r>
            <a:r>
              <a:rPr lang="zh-CN" altLang="en-US" sz="3200" dirty="0">
                <a:latin typeface="+mn-lt"/>
              </a:rPr>
              <a:t>树</a:t>
            </a:r>
            <a:endParaRPr lang="en-US" altLang="zh-CN" sz="32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</a:rPr>
              <a:t>3.4 </a:t>
            </a:r>
            <a:r>
              <a:rPr lang="zh-CN" altLang="en-US" sz="3200" dirty="0">
                <a:latin typeface="+mn-lt"/>
              </a:rPr>
              <a:t>键树</a:t>
            </a:r>
            <a:endParaRPr lang="en-US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600" dirty="0">
                <a:latin typeface="+mn-lt"/>
              </a:rPr>
              <a:t>4. </a:t>
            </a:r>
            <a:r>
              <a:rPr lang="zh-CN" altLang="en-US" sz="3600" dirty="0">
                <a:latin typeface="+mn-lt"/>
              </a:rPr>
              <a:t>哈希表</a:t>
            </a:r>
            <a:endParaRPr lang="en-US" altLang="zh-CN" sz="3600" dirty="0">
              <a:latin typeface="+mn-lt"/>
            </a:endParaRPr>
          </a:p>
          <a:p>
            <a:endParaRPr lang="en-US" sz="3600" dirty="0"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67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711" name="AutoShape 5"/>
          <p:cNvSpPr>
            <a:spLocks noChangeArrowheads="1"/>
          </p:cNvSpPr>
          <p:nvPr/>
        </p:nvSpPr>
        <p:spPr bwMode="auto">
          <a:xfrm>
            <a:off x="7119895" y="690315"/>
            <a:ext cx="1619250" cy="431800"/>
          </a:xfrm>
          <a:prstGeom prst="wedgeEllipseCallout">
            <a:avLst>
              <a:gd name="adj1" fmla="val -43736"/>
              <a:gd name="adj2" fmla="val 7017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</a:rPr>
              <a:t>查找</a:t>
            </a:r>
            <a:r>
              <a:rPr lang="en-US" altLang="en-US" sz="2000" b="1" dirty="0">
                <a:latin typeface="Times New Roman" pitchFamily="18" charset="0"/>
              </a:rPr>
              <a:t>21</a:t>
            </a:r>
          </a:p>
        </p:txBody>
      </p:sp>
      <p:grpSp>
        <p:nvGrpSpPr>
          <p:cNvPr id="582712" name="Group 6"/>
          <p:cNvGrpSpPr>
            <a:grpSpLocks/>
          </p:cNvGrpSpPr>
          <p:nvPr/>
        </p:nvGrpSpPr>
        <p:grpSpPr bwMode="auto">
          <a:xfrm>
            <a:off x="839788" y="1403350"/>
            <a:ext cx="6856412" cy="776288"/>
            <a:chOff x="0" y="0"/>
            <a:chExt cx="4319" cy="489"/>
          </a:xfrm>
        </p:grpSpPr>
        <p:grpSp>
          <p:nvGrpSpPr>
            <p:cNvPr id="582722" name="Group 7"/>
            <p:cNvGrpSpPr>
              <a:grpSpLocks/>
            </p:cNvGrpSpPr>
            <p:nvPr/>
          </p:nvGrpSpPr>
          <p:grpSpPr bwMode="auto">
            <a:xfrm>
              <a:off x="12" y="240"/>
              <a:ext cx="4307" cy="249"/>
              <a:chOff x="0" y="0"/>
              <a:chExt cx="4307" cy="249"/>
            </a:xfrm>
          </p:grpSpPr>
          <p:sp>
            <p:nvSpPr>
              <p:cNvPr id="582724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07" cy="2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en-US" altLang="en-US" sz="2400">
                    <a:latin typeface="Times New Roman" pitchFamily="18" charset="0"/>
                  </a:rPr>
                  <a:t>5     13    19    21    37    56     64     75    80    88    92</a:t>
                </a:r>
              </a:p>
            </p:txBody>
          </p:sp>
          <p:sp>
            <p:nvSpPr>
              <p:cNvPr id="582725" name="Line 9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26" name="Line 10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27" name="Line 11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28" name="Line 12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29" name="Line 13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30" name="Line 14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31" name="Line 15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32" name="Line 16"/>
              <p:cNvSpPr>
                <a:spLocks noChangeShapeType="1"/>
              </p:cNvSpPr>
              <p:nvPr/>
            </p:nvSpPr>
            <p:spPr bwMode="auto">
              <a:xfrm>
                <a:off x="3120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33" name="Line 17"/>
              <p:cNvSpPr>
                <a:spLocks noChangeShapeType="1"/>
              </p:cNvSpPr>
              <p:nvPr/>
            </p:nvSpPr>
            <p:spPr bwMode="auto">
              <a:xfrm>
                <a:off x="35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34" name="Line 18"/>
              <p:cNvSpPr>
                <a:spLocks noChangeShapeType="1"/>
              </p:cNvSpPr>
              <p:nvPr/>
            </p:nvSpPr>
            <p:spPr bwMode="auto">
              <a:xfrm>
                <a:off x="38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272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43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1      2      3      4      5      6       7       8     9     10     11</a:t>
              </a:r>
            </a:p>
          </p:txBody>
        </p:sp>
      </p:grpSp>
      <p:grpSp>
        <p:nvGrpSpPr>
          <p:cNvPr id="582713" name="Group 20"/>
          <p:cNvGrpSpPr>
            <a:grpSpLocks/>
          </p:cNvGrpSpPr>
          <p:nvPr/>
        </p:nvGrpSpPr>
        <p:grpSpPr bwMode="auto">
          <a:xfrm>
            <a:off x="3830638" y="2224088"/>
            <a:ext cx="576262" cy="665163"/>
            <a:chOff x="0" y="0"/>
            <a:chExt cx="363" cy="419"/>
          </a:xfrm>
        </p:grpSpPr>
        <p:sp>
          <p:nvSpPr>
            <p:cNvPr id="582720" name="Rectangle 21"/>
            <p:cNvSpPr>
              <a:spLocks noChangeArrowheads="1"/>
            </p:cNvSpPr>
            <p:nvPr/>
          </p:nvSpPr>
          <p:spPr bwMode="auto">
            <a:xfrm>
              <a:off x="0" y="192"/>
              <a:ext cx="36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Mid</a:t>
              </a:r>
            </a:p>
          </p:txBody>
        </p:sp>
        <p:sp>
          <p:nvSpPr>
            <p:cNvPr id="582721" name="Line 22"/>
            <p:cNvSpPr>
              <a:spLocks noChangeShapeType="1"/>
            </p:cNvSpPr>
            <p:nvPr/>
          </p:nvSpPr>
          <p:spPr bwMode="auto">
            <a:xfrm flipV="1">
              <a:off x="19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2714" name="Group 23"/>
          <p:cNvGrpSpPr>
            <a:grpSpLocks/>
          </p:cNvGrpSpPr>
          <p:nvPr/>
        </p:nvGrpSpPr>
        <p:grpSpPr bwMode="auto">
          <a:xfrm>
            <a:off x="6992938" y="2228850"/>
            <a:ext cx="647700" cy="677863"/>
            <a:chOff x="0" y="0"/>
            <a:chExt cx="408" cy="427"/>
          </a:xfrm>
        </p:grpSpPr>
        <p:sp>
          <p:nvSpPr>
            <p:cNvPr id="582718" name="Rectangle 24"/>
            <p:cNvSpPr>
              <a:spLocks noChangeArrowheads="1"/>
            </p:cNvSpPr>
            <p:nvPr/>
          </p:nvSpPr>
          <p:spPr bwMode="auto">
            <a:xfrm>
              <a:off x="0" y="200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582719" name="Line 25"/>
            <p:cNvSpPr>
              <a:spLocks noChangeShapeType="1"/>
            </p:cNvSpPr>
            <p:nvPr/>
          </p:nvSpPr>
          <p:spPr bwMode="auto">
            <a:xfrm flipV="1">
              <a:off x="240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2715" name="Group 26"/>
          <p:cNvGrpSpPr>
            <a:grpSpLocks/>
          </p:cNvGrpSpPr>
          <p:nvPr/>
        </p:nvGrpSpPr>
        <p:grpSpPr bwMode="auto">
          <a:xfrm>
            <a:off x="668338" y="2228850"/>
            <a:ext cx="647700" cy="627063"/>
            <a:chOff x="0" y="0"/>
            <a:chExt cx="408" cy="395"/>
          </a:xfrm>
        </p:grpSpPr>
        <p:sp>
          <p:nvSpPr>
            <p:cNvPr id="582716" name="Rectangle 27"/>
            <p:cNvSpPr>
              <a:spLocks noChangeArrowheads="1"/>
            </p:cNvSpPr>
            <p:nvPr/>
          </p:nvSpPr>
          <p:spPr bwMode="auto">
            <a:xfrm>
              <a:off x="0" y="168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582717" name="Line 28"/>
            <p:cNvSpPr>
              <a:spLocks noChangeShapeType="1"/>
            </p:cNvSpPr>
            <p:nvPr/>
          </p:nvSpPr>
          <p:spPr bwMode="auto">
            <a:xfrm flipV="1">
              <a:off x="27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2688" name="Group 30"/>
          <p:cNvGrpSpPr>
            <a:grpSpLocks/>
          </p:cNvGrpSpPr>
          <p:nvPr/>
        </p:nvGrpSpPr>
        <p:grpSpPr bwMode="auto">
          <a:xfrm>
            <a:off x="992188" y="2927350"/>
            <a:ext cx="6856412" cy="776288"/>
            <a:chOff x="0" y="0"/>
            <a:chExt cx="4319" cy="489"/>
          </a:xfrm>
        </p:grpSpPr>
        <p:grpSp>
          <p:nvGrpSpPr>
            <p:cNvPr id="582698" name="Group 31"/>
            <p:cNvGrpSpPr>
              <a:grpSpLocks/>
            </p:cNvGrpSpPr>
            <p:nvPr/>
          </p:nvGrpSpPr>
          <p:grpSpPr bwMode="auto">
            <a:xfrm>
              <a:off x="12" y="240"/>
              <a:ext cx="4307" cy="249"/>
              <a:chOff x="0" y="0"/>
              <a:chExt cx="4307" cy="249"/>
            </a:xfrm>
          </p:grpSpPr>
          <p:sp>
            <p:nvSpPr>
              <p:cNvPr id="582700" name="Rectangle 3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07" cy="2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en-US" altLang="en-US" sz="2400">
                    <a:latin typeface="Times New Roman" pitchFamily="18" charset="0"/>
                  </a:rPr>
                  <a:t>5     13    19    21    37    56     64     75    80    88    92</a:t>
                </a:r>
              </a:p>
            </p:txBody>
          </p:sp>
          <p:sp>
            <p:nvSpPr>
              <p:cNvPr id="582701" name="Line 33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02" name="Line 34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03" name="Line 35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04" name="Line 36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05" name="Line 37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06" name="Line 38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07" name="Line 39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08" name="Line 40"/>
              <p:cNvSpPr>
                <a:spLocks noChangeShapeType="1"/>
              </p:cNvSpPr>
              <p:nvPr/>
            </p:nvSpPr>
            <p:spPr bwMode="auto">
              <a:xfrm>
                <a:off x="3120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09" name="Line 41"/>
              <p:cNvSpPr>
                <a:spLocks noChangeShapeType="1"/>
              </p:cNvSpPr>
              <p:nvPr/>
            </p:nvSpPr>
            <p:spPr bwMode="auto">
              <a:xfrm>
                <a:off x="35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710" name="Line 42"/>
              <p:cNvSpPr>
                <a:spLocks noChangeShapeType="1"/>
              </p:cNvSpPr>
              <p:nvPr/>
            </p:nvSpPr>
            <p:spPr bwMode="auto">
              <a:xfrm>
                <a:off x="38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2699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43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1      2      3      4      5      6       7       8     9     10     11</a:t>
              </a:r>
            </a:p>
          </p:txBody>
        </p:sp>
      </p:grpSp>
      <p:grpSp>
        <p:nvGrpSpPr>
          <p:cNvPr id="582689" name="Group 44"/>
          <p:cNvGrpSpPr>
            <a:grpSpLocks/>
          </p:cNvGrpSpPr>
          <p:nvPr/>
        </p:nvGrpSpPr>
        <p:grpSpPr bwMode="auto">
          <a:xfrm>
            <a:off x="2179638" y="3727450"/>
            <a:ext cx="576262" cy="665163"/>
            <a:chOff x="0" y="0"/>
            <a:chExt cx="363" cy="419"/>
          </a:xfrm>
        </p:grpSpPr>
        <p:sp>
          <p:nvSpPr>
            <p:cNvPr id="582696" name="Rectangle 45"/>
            <p:cNvSpPr>
              <a:spLocks noChangeArrowheads="1"/>
            </p:cNvSpPr>
            <p:nvPr/>
          </p:nvSpPr>
          <p:spPr bwMode="auto">
            <a:xfrm>
              <a:off x="0" y="192"/>
              <a:ext cx="36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Mid</a:t>
              </a:r>
            </a:p>
          </p:txBody>
        </p:sp>
        <p:sp>
          <p:nvSpPr>
            <p:cNvPr id="582697" name="Line 46"/>
            <p:cNvSpPr>
              <a:spLocks noChangeShapeType="1"/>
            </p:cNvSpPr>
            <p:nvPr/>
          </p:nvSpPr>
          <p:spPr bwMode="auto">
            <a:xfrm flipV="1">
              <a:off x="19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2690" name="Group 47"/>
          <p:cNvGrpSpPr>
            <a:grpSpLocks/>
          </p:cNvGrpSpPr>
          <p:nvPr/>
        </p:nvGrpSpPr>
        <p:grpSpPr bwMode="auto">
          <a:xfrm>
            <a:off x="3322638" y="3727450"/>
            <a:ext cx="647700" cy="677863"/>
            <a:chOff x="0" y="0"/>
            <a:chExt cx="408" cy="427"/>
          </a:xfrm>
        </p:grpSpPr>
        <p:sp>
          <p:nvSpPr>
            <p:cNvPr id="582694" name="Rectangle 48"/>
            <p:cNvSpPr>
              <a:spLocks noChangeArrowheads="1"/>
            </p:cNvSpPr>
            <p:nvPr/>
          </p:nvSpPr>
          <p:spPr bwMode="auto">
            <a:xfrm>
              <a:off x="0" y="200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582695" name="Line 49"/>
            <p:cNvSpPr>
              <a:spLocks noChangeShapeType="1"/>
            </p:cNvSpPr>
            <p:nvPr/>
          </p:nvSpPr>
          <p:spPr bwMode="auto">
            <a:xfrm flipV="1">
              <a:off x="240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2691" name="Group 50"/>
          <p:cNvGrpSpPr>
            <a:grpSpLocks/>
          </p:cNvGrpSpPr>
          <p:nvPr/>
        </p:nvGrpSpPr>
        <p:grpSpPr bwMode="auto">
          <a:xfrm>
            <a:off x="820738" y="3752850"/>
            <a:ext cx="647700" cy="627063"/>
            <a:chOff x="0" y="0"/>
            <a:chExt cx="408" cy="395"/>
          </a:xfrm>
        </p:grpSpPr>
        <p:sp>
          <p:nvSpPr>
            <p:cNvPr id="582692" name="Rectangle 51"/>
            <p:cNvSpPr>
              <a:spLocks noChangeArrowheads="1"/>
            </p:cNvSpPr>
            <p:nvPr/>
          </p:nvSpPr>
          <p:spPr bwMode="auto">
            <a:xfrm>
              <a:off x="0" y="168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582693" name="Line 52"/>
            <p:cNvSpPr>
              <a:spLocks noChangeShapeType="1"/>
            </p:cNvSpPr>
            <p:nvPr/>
          </p:nvSpPr>
          <p:spPr bwMode="auto">
            <a:xfrm flipV="1">
              <a:off x="27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2665" name="Group 54"/>
          <p:cNvGrpSpPr>
            <a:grpSpLocks/>
          </p:cNvGrpSpPr>
          <p:nvPr/>
        </p:nvGrpSpPr>
        <p:grpSpPr bwMode="auto">
          <a:xfrm>
            <a:off x="992188" y="4624388"/>
            <a:ext cx="6856412" cy="776288"/>
            <a:chOff x="0" y="0"/>
            <a:chExt cx="4319" cy="489"/>
          </a:xfrm>
        </p:grpSpPr>
        <p:grpSp>
          <p:nvGrpSpPr>
            <p:cNvPr id="582675" name="Group 55"/>
            <p:cNvGrpSpPr>
              <a:grpSpLocks/>
            </p:cNvGrpSpPr>
            <p:nvPr/>
          </p:nvGrpSpPr>
          <p:grpSpPr bwMode="auto">
            <a:xfrm>
              <a:off x="12" y="240"/>
              <a:ext cx="4307" cy="249"/>
              <a:chOff x="0" y="0"/>
              <a:chExt cx="4307" cy="249"/>
            </a:xfrm>
          </p:grpSpPr>
          <p:sp>
            <p:nvSpPr>
              <p:cNvPr id="582677" name="Rectangle 5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07" cy="2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en-US" altLang="en-US" sz="2400">
                    <a:latin typeface="Times New Roman" pitchFamily="18" charset="0"/>
                  </a:rPr>
                  <a:t>5     13    19    21    37    56     64     75    80    88    92</a:t>
                </a:r>
              </a:p>
            </p:txBody>
          </p:sp>
          <p:sp>
            <p:nvSpPr>
              <p:cNvPr id="582678" name="Line 5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679" name="Line 58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680" name="Line 59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681" name="Line 60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682" name="Line 61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683" name="Line 62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684" name="Line 63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685" name="Line 64"/>
              <p:cNvSpPr>
                <a:spLocks noChangeShapeType="1"/>
              </p:cNvSpPr>
              <p:nvPr/>
            </p:nvSpPr>
            <p:spPr bwMode="auto">
              <a:xfrm>
                <a:off x="3120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686" name="Line 65"/>
              <p:cNvSpPr>
                <a:spLocks noChangeShapeType="1"/>
              </p:cNvSpPr>
              <p:nvPr/>
            </p:nvSpPr>
            <p:spPr bwMode="auto">
              <a:xfrm>
                <a:off x="35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2687" name="Line 66"/>
              <p:cNvSpPr>
                <a:spLocks noChangeShapeType="1"/>
              </p:cNvSpPr>
              <p:nvPr/>
            </p:nvSpPr>
            <p:spPr bwMode="auto">
              <a:xfrm>
                <a:off x="38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2676" name="Rectangle 67"/>
            <p:cNvSpPr>
              <a:spLocks noChangeArrowheads="1"/>
            </p:cNvSpPr>
            <p:nvPr/>
          </p:nvSpPr>
          <p:spPr bwMode="auto">
            <a:xfrm>
              <a:off x="0" y="0"/>
              <a:ext cx="43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1      2      3      4      5      6       7       8     9     10     11</a:t>
              </a:r>
            </a:p>
          </p:txBody>
        </p:sp>
      </p:grpSp>
      <p:grpSp>
        <p:nvGrpSpPr>
          <p:cNvPr id="582666" name="Group 68"/>
          <p:cNvGrpSpPr>
            <a:grpSpLocks/>
          </p:cNvGrpSpPr>
          <p:nvPr/>
        </p:nvGrpSpPr>
        <p:grpSpPr bwMode="auto">
          <a:xfrm>
            <a:off x="2979738" y="5419726"/>
            <a:ext cx="576262" cy="665163"/>
            <a:chOff x="0" y="0"/>
            <a:chExt cx="363" cy="419"/>
          </a:xfrm>
        </p:grpSpPr>
        <p:sp>
          <p:nvSpPr>
            <p:cNvPr id="582673" name="Rectangle 69"/>
            <p:cNvSpPr>
              <a:spLocks noChangeArrowheads="1"/>
            </p:cNvSpPr>
            <p:nvPr/>
          </p:nvSpPr>
          <p:spPr bwMode="auto">
            <a:xfrm>
              <a:off x="0" y="192"/>
              <a:ext cx="36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Mid</a:t>
              </a:r>
            </a:p>
          </p:txBody>
        </p:sp>
        <p:sp>
          <p:nvSpPr>
            <p:cNvPr id="582674" name="Line 70"/>
            <p:cNvSpPr>
              <a:spLocks noChangeShapeType="1"/>
            </p:cNvSpPr>
            <p:nvPr/>
          </p:nvSpPr>
          <p:spPr bwMode="auto">
            <a:xfrm flipV="1">
              <a:off x="19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2667" name="Group 71"/>
          <p:cNvGrpSpPr>
            <a:grpSpLocks/>
          </p:cNvGrpSpPr>
          <p:nvPr/>
        </p:nvGrpSpPr>
        <p:grpSpPr bwMode="auto">
          <a:xfrm>
            <a:off x="3475038" y="5424488"/>
            <a:ext cx="647700" cy="677863"/>
            <a:chOff x="0" y="0"/>
            <a:chExt cx="408" cy="427"/>
          </a:xfrm>
        </p:grpSpPr>
        <p:sp>
          <p:nvSpPr>
            <p:cNvPr id="582671" name="Rectangle 72"/>
            <p:cNvSpPr>
              <a:spLocks noChangeArrowheads="1"/>
            </p:cNvSpPr>
            <p:nvPr/>
          </p:nvSpPr>
          <p:spPr bwMode="auto">
            <a:xfrm>
              <a:off x="0" y="200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582672" name="Line 73"/>
            <p:cNvSpPr>
              <a:spLocks noChangeShapeType="1"/>
            </p:cNvSpPr>
            <p:nvPr/>
          </p:nvSpPr>
          <p:spPr bwMode="auto">
            <a:xfrm flipV="1">
              <a:off x="240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2668" name="Group 74"/>
          <p:cNvGrpSpPr>
            <a:grpSpLocks/>
          </p:cNvGrpSpPr>
          <p:nvPr/>
        </p:nvGrpSpPr>
        <p:grpSpPr bwMode="auto">
          <a:xfrm>
            <a:off x="2411760" y="5437188"/>
            <a:ext cx="647700" cy="627063"/>
            <a:chOff x="0" y="0"/>
            <a:chExt cx="408" cy="395"/>
          </a:xfrm>
        </p:grpSpPr>
        <p:sp>
          <p:nvSpPr>
            <p:cNvPr id="582669" name="Rectangle 75"/>
            <p:cNvSpPr>
              <a:spLocks noChangeArrowheads="1"/>
            </p:cNvSpPr>
            <p:nvPr/>
          </p:nvSpPr>
          <p:spPr bwMode="auto">
            <a:xfrm>
              <a:off x="0" y="168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582670" name="Line 76"/>
            <p:cNvSpPr>
              <a:spLocks noChangeShapeType="1"/>
            </p:cNvSpPr>
            <p:nvPr/>
          </p:nvSpPr>
          <p:spPr bwMode="auto">
            <a:xfrm flipV="1">
              <a:off x="27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2661" name="Rectangle 77"/>
          <p:cNvSpPr>
            <a:spLocks noChangeArrowheads="1"/>
          </p:cNvSpPr>
          <p:nvPr/>
        </p:nvSpPr>
        <p:spPr bwMode="auto">
          <a:xfrm>
            <a:off x="387351" y="6307138"/>
            <a:ext cx="259238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(a)   </a:t>
            </a:r>
            <a:r>
              <a:rPr lang="zh-CN" altLang="en-US" sz="2400" b="1">
                <a:latin typeface="Times New Roman" pitchFamily="18" charset="0"/>
              </a:rPr>
              <a:t>查找成功示例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算法运行实例</a:t>
            </a:r>
            <a:r>
              <a:rPr lang="en-US" altLang="zh-CN" dirty="0"/>
              <a:t>-I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5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7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AutoShape 3"/>
          <p:cNvSpPr>
            <a:spLocks noChangeArrowheads="1"/>
          </p:cNvSpPr>
          <p:nvPr/>
        </p:nvSpPr>
        <p:spPr bwMode="auto">
          <a:xfrm>
            <a:off x="7104508" y="188640"/>
            <a:ext cx="1931988" cy="431800"/>
          </a:xfrm>
          <a:prstGeom prst="wedgeEllipseCallout">
            <a:avLst>
              <a:gd name="adj1" fmla="val -44741"/>
              <a:gd name="adj2" fmla="val 7022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查找</a:t>
            </a:r>
            <a:r>
              <a:rPr lang="en-US" altLang="en-US" sz="2000" b="1">
                <a:latin typeface="Times New Roman" pitchFamily="18" charset="0"/>
              </a:rPr>
              <a:t>71</a:t>
            </a:r>
          </a:p>
        </p:txBody>
      </p:sp>
      <p:grpSp>
        <p:nvGrpSpPr>
          <p:cNvPr id="583759" name="Group 5"/>
          <p:cNvGrpSpPr>
            <a:grpSpLocks/>
          </p:cNvGrpSpPr>
          <p:nvPr/>
        </p:nvGrpSpPr>
        <p:grpSpPr bwMode="auto">
          <a:xfrm>
            <a:off x="351283" y="620688"/>
            <a:ext cx="6856413" cy="776288"/>
            <a:chOff x="0" y="0"/>
            <a:chExt cx="4319" cy="489"/>
          </a:xfrm>
        </p:grpSpPr>
        <p:grpSp>
          <p:nvGrpSpPr>
            <p:cNvPr id="583769" name="Group 6"/>
            <p:cNvGrpSpPr>
              <a:grpSpLocks/>
            </p:cNvGrpSpPr>
            <p:nvPr/>
          </p:nvGrpSpPr>
          <p:grpSpPr bwMode="auto">
            <a:xfrm>
              <a:off x="12" y="240"/>
              <a:ext cx="4307" cy="249"/>
              <a:chOff x="0" y="0"/>
              <a:chExt cx="4307" cy="249"/>
            </a:xfrm>
          </p:grpSpPr>
          <p:sp>
            <p:nvSpPr>
              <p:cNvPr id="583771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07" cy="2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en-US" altLang="en-US" sz="2400">
                    <a:latin typeface="Times New Roman" pitchFamily="18" charset="0"/>
                  </a:rPr>
                  <a:t>-5   13    17    23    38    46     56     65    78    81    92</a:t>
                </a:r>
              </a:p>
            </p:txBody>
          </p:sp>
          <p:sp>
            <p:nvSpPr>
              <p:cNvPr id="583772" name="Line 8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73" name="Line 9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74" name="Line 10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75" name="Line 11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76" name="Line 12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77" name="Line 13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78" name="Line 14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79" name="Line 15"/>
              <p:cNvSpPr>
                <a:spLocks noChangeShapeType="1"/>
              </p:cNvSpPr>
              <p:nvPr/>
            </p:nvSpPr>
            <p:spPr bwMode="auto">
              <a:xfrm>
                <a:off x="3120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80" name="Line 16"/>
              <p:cNvSpPr>
                <a:spLocks noChangeShapeType="1"/>
              </p:cNvSpPr>
              <p:nvPr/>
            </p:nvSpPr>
            <p:spPr bwMode="auto">
              <a:xfrm>
                <a:off x="35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81" name="Line 17"/>
              <p:cNvSpPr>
                <a:spLocks noChangeShapeType="1"/>
              </p:cNvSpPr>
              <p:nvPr/>
            </p:nvSpPr>
            <p:spPr bwMode="auto">
              <a:xfrm>
                <a:off x="38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3770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43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1      2      3      4      5      6       7       8     9     10     11</a:t>
              </a:r>
            </a:p>
          </p:txBody>
        </p:sp>
      </p:grpSp>
      <p:grpSp>
        <p:nvGrpSpPr>
          <p:cNvPr id="583760" name="Group 19"/>
          <p:cNvGrpSpPr>
            <a:grpSpLocks/>
          </p:cNvGrpSpPr>
          <p:nvPr/>
        </p:nvGrpSpPr>
        <p:grpSpPr bwMode="auto">
          <a:xfrm>
            <a:off x="3342133" y="1441426"/>
            <a:ext cx="576263" cy="665163"/>
            <a:chOff x="0" y="0"/>
            <a:chExt cx="363" cy="419"/>
          </a:xfrm>
        </p:grpSpPr>
        <p:sp>
          <p:nvSpPr>
            <p:cNvPr id="583767" name="Rectangle 20"/>
            <p:cNvSpPr>
              <a:spLocks noChangeArrowheads="1"/>
            </p:cNvSpPr>
            <p:nvPr/>
          </p:nvSpPr>
          <p:spPr bwMode="auto">
            <a:xfrm>
              <a:off x="0" y="192"/>
              <a:ext cx="36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Mid</a:t>
              </a:r>
            </a:p>
          </p:txBody>
        </p:sp>
        <p:sp>
          <p:nvSpPr>
            <p:cNvPr id="583768" name="Line 21"/>
            <p:cNvSpPr>
              <a:spLocks noChangeShapeType="1"/>
            </p:cNvSpPr>
            <p:nvPr/>
          </p:nvSpPr>
          <p:spPr bwMode="auto">
            <a:xfrm flipV="1">
              <a:off x="19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61" name="Group 22"/>
          <p:cNvGrpSpPr>
            <a:grpSpLocks/>
          </p:cNvGrpSpPr>
          <p:nvPr/>
        </p:nvGrpSpPr>
        <p:grpSpPr bwMode="auto">
          <a:xfrm>
            <a:off x="6504433" y="1446188"/>
            <a:ext cx="647700" cy="677863"/>
            <a:chOff x="0" y="0"/>
            <a:chExt cx="408" cy="427"/>
          </a:xfrm>
        </p:grpSpPr>
        <p:sp>
          <p:nvSpPr>
            <p:cNvPr id="583765" name="Rectangle 23"/>
            <p:cNvSpPr>
              <a:spLocks noChangeArrowheads="1"/>
            </p:cNvSpPr>
            <p:nvPr/>
          </p:nvSpPr>
          <p:spPr bwMode="auto">
            <a:xfrm>
              <a:off x="0" y="200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583766" name="Line 24"/>
            <p:cNvSpPr>
              <a:spLocks noChangeShapeType="1"/>
            </p:cNvSpPr>
            <p:nvPr/>
          </p:nvSpPr>
          <p:spPr bwMode="auto">
            <a:xfrm flipV="1">
              <a:off x="240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62" name="Group 25"/>
          <p:cNvGrpSpPr>
            <a:grpSpLocks/>
          </p:cNvGrpSpPr>
          <p:nvPr/>
        </p:nvGrpSpPr>
        <p:grpSpPr bwMode="auto">
          <a:xfrm>
            <a:off x="251716" y="1444600"/>
            <a:ext cx="647700" cy="627063"/>
            <a:chOff x="0" y="0"/>
            <a:chExt cx="408" cy="395"/>
          </a:xfrm>
        </p:grpSpPr>
        <p:sp>
          <p:nvSpPr>
            <p:cNvPr id="583763" name="Rectangle 26"/>
            <p:cNvSpPr>
              <a:spLocks noChangeArrowheads="1"/>
            </p:cNvSpPr>
            <p:nvPr/>
          </p:nvSpPr>
          <p:spPr bwMode="auto">
            <a:xfrm>
              <a:off x="0" y="168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583764" name="Line 27"/>
            <p:cNvSpPr>
              <a:spLocks noChangeShapeType="1"/>
            </p:cNvSpPr>
            <p:nvPr/>
          </p:nvSpPr>
          <p:spPr bwMode="auto">
            <a:xfrm flipV="1">
              <a:off x="27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36" name="Group 29"/>
          <p:cNvGrpSpPr>
            <a:grpSpLocks/>
          </p:cNvGrpSpPr>
          <p:nvPr/>
        </p:nvGrpSpPr>
        <p:grpSpPr bwMode="auto">
          <a:xfrm>
            <a:off x="394146" y="2139926"/>
            <a:ext cx="6856413" cy="776288"/>
            <a:chOff x="0" y="0"/>
            <a:chExt cx="4319" cy="489"/>
          </a:xfrm>
        </p:grpSpPr>
        <p:grpSp>
          <p:nvGrpSpPr>
            <p:cNvPr id="583746" name="Group 30"/>
            <p:cNvGrpSpPr>
              <a:grpSpLocks/>
            </p:cNvGrpSpPr>
            <p:nvPr/>
          </p:nvGrpSpPr>
          <p:grpSpPr bwMode="auto">
            <a:xfrm>
              <a:off x="12" y="240"/>
              <a:ext cx="4307" cy="249"/>
              <a:chOff x="0" y="0"/>
              <a:chExt cx="4307" cy="249"/>
            </a:xfrm>
          </p:grpSpPr>
          <p:sp>
            <p:nvSpPr>
              <p:cNvPr id="583748" name="Rectangle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07" cy="2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en-US" altLang="en-US" sz="2400">
                    <a:latin typeface="Times New Roman" pitchFamily="18" charset="0"/>
                  </a:rPr>
                  <a:t>-5   13    17    23    38    46     56     65    78    81    92</a:t>
                </a:r>
              </a:p>
            </p:txBody>
          </p:sp>
          <p:sp>
            <p:nvSpPr>
              <p:cNvPr id="583749" name="Line 32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50" name="Line 33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51" name="Line 34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52" name="Line 35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53" name="Line 36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54" name="Line 37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55" name="Line 38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56" name="Line 39"/>
              <p:cNvSpPr>
                <a:spLocks noChangeShapeType="1"/>
              </p:cNvSpPr>
              <p:nvPr/>
            </p:nvSpPr>
            <p:spPr bwMode="auto">
              <a:xfrm>
                <a:off x="3120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57" name="Line 40"/>
              <p:cNvSpPr>
                <a:spLocks noChangeShapeType="1"/>
              </p:cNvSpPr>
              <p:nvPr/>
            </p:nvSpPr>
            <p:spPr bwMode="auto">
              <a:xfrm>
                <a:off x="35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58" name="Line 41"/>
              <p:cNvSpPr>
                <a:spLocks noChangeShapeType="1"/>
              </p:cNvSpPr>
              <p:nvPr/>
            </p:nvSpPr>
            <p:spPr bwMode="auto">
              <a:xfrm>
                <a:off x="38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3747" name="Rectangle 42"/>
            <p:cNvSpPr>
              <a:spLocks noChangeArrowheads="1"/>
            </p:cNvSpPr>
            <p:nvPr/>
          </p:nvSpPr>
          <p:spPr bwMode="auto">
            <a:xfrm>
              <a:off x="0" y="0"/>
              <a:ext cx="43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1      2      3      4      5      6       7       8     9     10     11</a:t>
              </a:r>
            </a:p>
          </p:txBody>
        </p:sp>
      </p:grpSp>
      <p:grpSp>
        <p:nvGrpSpPr>
          <p:cNvPr id="583737" name="Group 43"/>
          <p:cNvGrpSpPr>
            <a:grpSpLocks/>
          </p:cNvGrpSpPr>
          <p:nvPr/>
        </p:nvGrpSpPr>
        <p:grpSpPr bwMode="auto">
          <a:xfrm>
            <a:off x="5302696" y="2960664"/>
            <a:ext cx="576263" cy="665163"/>
            <a:chOff x="0" y="0"/>
            <a:chExt cx="363" cy="419"/>
          </a:xfrm>
        </p:grpSpPr>
        <p:sp>
          <p:nvSpPr>
            <p:cNvPr id="583744" name="Rectangle 44"/>
            <p:cNvSpPr>
              <a:spLocks noChangeArrowheads="1"/>
            </p:cNvSpPr>
            <p:nvPr/>
          </p:nvSpPr>
          <p:spPr bwMode="auto">
            <a:xfrm>
              <a:off x="0" y="192"/>
              <a:ext cx="36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Mid</a:t>
              </a:r>
            </a:p>
          </p:txBody>
        </p:sp>
        <p:sp>
          <p:nvSpPr>
            <p:cNvPr id="583745" name="Line 45"/>
            <p:cNvSpPr>
              <a:spLocks noChangeShapeType="1"/>
            </p:cNvSpPr>
            <p:nvPr/>
          </p:nvSpPr>
          <p:spPr bwMode="auto">
            <a:xfrm flipV="1">
              <a:off x="19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38" name="Group 46"/>
          <p:cNvGrpSpPr>
            <a:grpSpLocks/>
          </p:cNvGrpSpPr>
          <p:nvPr/>
        </p:nvGrpSpPr>
        <p:grpSpPr bwMode="auto">
          <a:xfrm>
            <a:off x="6547296" y="2965426"/>
            <a:ext cx="647700" cy="677863"/>
            <a:chOff x="0" y="0"/>
            <a:chExt cx="408" cy="427"/>
          </a:xfrm>
        </p:grpSpPr>
        <p:sp>
          <p:nvSpPr>
            <p:cNvPr id="583742" name="Rectangle 47"/>
            <p:cNvSpPr>
              <a:spLocks noChangeArrowheads="1"/>
            </p:cNvSpPr>
            <p:nvPr/>
          </p:nvSpPr>
          <p:spPr bwMode="auto">
            <a:xfrm>
              <a:off x="0" y="200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583743" name="Line 48"/>
            <p:cNvSpPr>
              <a:spLocks noChangeShapeType="1"/>
            </p:cNvSpPr>
            <p:nvPr/>
          </p:nvSpPr>
          <p:spPr bwMode="auto">
            <a:xfrm flipV="1">
              <a:off x="240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39" name="Group 49"/>
          <p:cNvGrpSpPr>
            <a:grpSpLocks/>
          </p:cNvGrpSpPr>
          <p:nvPr/>
        </p:nvGrpSpPr>
        <p:grpSpPr bwMode="auto">
          <a:xfrm>
            <a:off x="3859659" y="2952726"/>
            <a:ext cx="647700" cy="627063"/>
            <a:chOff x="0" y="0"/>
            <a:chExt cx="408" cy="395"/>
          </a:xfrm>
        </p:grpSpPr>
        <p:sp>
          <p:nvSpPr>
            <p:cNvPr id="583740" name="Rectangle 50"/>
            <p:cNvSpPr>
              <a:spLocks noChangeArrowheads="1"/>
            </p:cNvSpPr>
            <p:nvPr/>
          </p:nvSpPr>
          <p:spPr bwMode="auto">
            <a:xfrm>
              <a:off x="0" y="168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583741" name="Line 51"/>
            <p:cNvSpPr>
              <a:spLocks noChangeShapeType="1"/>
            </p:cNvSpPr>
            <p:nvPr/>
          </p:nvSpPr>
          <p:spPr bwMode="auto">
            <a:xfrm flipV="1">
              <a:off x="27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13" name="Group 53"/>
          <p:cNvGrpSpPr>
            <a:grpSpLocks/>
          </p:cNvGrpSpPr>
          <p:nvPr/>
        </p:nvGrpSpPr>
        <p:grpSpPr bwMode="auto">
          <a:xfrm>
            <a:off x="392558" y="3630588"/>
            <a:ext cx="6856413" cy="776288"/>
            <a:chOff x="0" y="0"/>
            <a:chExt cx="4319" cy="489"/>
          </a:xfrm>
        </p:grpSpPr>
        <p:grpSp>
          <p:nvGrpSpPr>
            <p:cNvPr id="583723" name="Group 54"/>
            <p:cNvGrpSpPr>
              <a:grpSpLocks/>
            </p:cNvGrpSpPr>
            <p:nvPr/>
          </p:nvGrpSpPr>
          <p:grpSpPr bwMode="auto">
            <a:xfrm>
              <a:off x="12" y="240"/>
              <a:ext cx="4307" cy="249"/>
              <a:chOff x="0" y="0"/>
              <a:chExt cx="4307" cy="249"/>
            </a:xfrm>
          </p:grpSpPr>
          <p:sp>
            <p:nvSpPr>
              <p:cNvPr id="583725" name="Rectangle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07" cy="2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en-US" altLang="en-US" sz="2400">
                    <a:latin typeface="Times New Roman" pitchFamily="18" charset="0"/>
                  </a:rPr>
                  <a:t>-5   13    17    23    38    46     56     65    78    81    92</a:t>
                </a:r>
              </a:p>
            </p:txBody>
          </p:sp>
          <p:sp>
            <p:nvSpPr>
              <p:cNvPr id="583726" name="Line 56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27" name="Line 57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28" name="Line 58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29" name="Line 59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30" name="Line 60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31" name="Line 61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32" name="Line 62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33" name="Line 63"/>
              <p:cNvSpPr>
                <a:spLocks noChangeShapeType="1"/>
              </p:cNvSpPr>
              <p:nvPr/>
            </p:nvSpPr>
            <p:spPr bwMode="auto">
              <a:xfrm>
                <a:off x="3120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34" name="Line 64"/>
              <p:cNvSpPr>
                <a:spLocks noChangeShapeType="1"/>
              </p:cNvSpPr>
              <p:nvPr/>
            </p:nvSpPr>
            <p:spPr bwMode="auto">
              <a:xfrm>
                <a:off x="35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35" name="Line 65"/>
              <p:cNvSpPr>
                <a:spLocks noChangeShapeType="1"/>
              </p:cNvSpPr>
              <p:nvPr/>
            </p:nvSpPr>
            <p:spPr bwMode="auto">
              <a:xfrm>
                <a:off x="38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3724" name="Rectangle 66"/>
            <p:cNvSpPr>
              <a:spLocks noChangeArrowheads="1"/>
            </p:cNvSpPr>
            <p:nvPr/>
          </p:nvSpPr>
          <p:spPr bwMode="auto">
            <a:xfrm>
              <a:off x="0" y="0"/>
              <a:ext cx="43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1      2      3      4      5      6       7       8     9     10     11</a:t>
              </a:r>
            </a:p>
          </p:txBody>
        </p:sp>
      </p:grpSp>
      <p:grpSp>
        <p:nvGrpSpPr>
          <p:cNvPr id="583714" name="Group 67"/>
          <p:cNvGrpSpPr>
            <a:grpSpLocks/>
          </p:cNvGrpSpPr>
          <p:nvPr/>
        </p:nvGrpSpPr>
        <p:grpSpPr bwMode="auto">
          <a:xfrm>
            <a:off x="4211761" y="4438626"/>
            <a:ext cx="576263" cy="665163"/>
            <a:chOff x="0" y="0"/>
            <a:chExt cx="363" cy="419"/>
          </a:xfrm>
        </p:grpSpPr>
        <p:sp>
          <p:nvSpPr>
            <p:cNvPr id="583721" name="Rectangle 68"/>
            <p:cNvSpPr>
              <a:spLocks noChangeArrowheads="1"/>
            </p:cNvSpPr>
            <p:nvPr/>
          </p:nvSpPr>
          <p:spPr bwMode="auto">
            <a:xfrm>
              <a:off x="0" y="192"/>
              <a:ext cx="36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Mid</a:t>
              </a:r>
            </a:p>
          </p:txBody>
        </p:sp>
        <p:sp>
          <p:nvSpPr>
            <p:cNvPr id="583722" name="Line 69"/>
            <p:cNvSpPr>
              <a:spLocks noChangeShapeType="1"/>
            </p:cNvSpPr>
            <p:nvPr/>
          </p:nvSpPr>
          <p:spPr bwMode="auto">
            <a:xfrm flipV="1">
              <a:off x="19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15" name="Group 70"/>
          <p:cNvGrpSpPr>
            <a:grpSpLocks/>
          </p:cNvGrpSpPr>
          <p:nvPr/>
        </p:nvGrpSpPr>
        <p:grpSpPr bwMode="auto">
          <a:xfrm>
            <a:off x="4748658" y="4430688"/>
            <a:ext cx="647700" cy="677863"/>
            <a:chOff x="0" y="0"/>
            <a:chExt cx="408" cy="427"/>
          </a:xfrm>
        </p:grpSpPr>
        <p:sp>
          <p:nvSpPr>
            <p:cNvPr id="583719" name="Rectangle 71"/>
            <p:cNvSpPr>
              <a:spLocks noChangeArrowheads="1"/>
            </p:cNvSpPr>
            <p:nvPr/>
          </p:nvSpPr>
          <p:spPr bwMode="auto">
            <a:xfrm>
              <a:off x="0" y="200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583720" name="Line 72"/>
            <p:cNvSpPr>
              <a:spLocks noChangeShapeType="1"/>
            </p:cNvSpPr>
            <p:nvPr/>
          </p:nvSpPr>
          <p:spPr bwMode="auto">
            <a:xfrm flipV="1">
              <a:off x="240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16" name="Group 73"/>
          <p:cNvGrpSpPr>
            <a:grpSpLocks/>
          </p:cNvGrpSpPr>
          <p:nvPr/>
        </p:nvGrpSpPr>
        <p:grpSpPr bwMode="auto">
          <a:xfrm>
            <a:off x="3635896" y="4443388"/>
            <a:ext cx="647700" cy="627063"/>
            <a:chOff x="0" y="0"/>
            <a:chExt cx="408" cy="395"/>
          </a:xfrm>
        </p:grpSpPr>
        <p:sp>
          <p:nvSpPr>
            <p:cNvPr id="583717" name="Rectangle 74"/>
            <p:cNvSpPr>
              <a:spLocks noChangeArrowheads="1"/>
            </p:cNvSpPr>
            <p:nvPr/>
          </p:nvSpPr>
          <p:spPr bwMode="auto">
            <a:xfrm>
              <a:off x="0" y="168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583718" name="Line 75"/>
            <p:cNvSpPr>
              <a:spLocks noChangeShapeType="1"/>
            </p:cNvSpPr>
            <p:nvPr/>
          </p:nvSpPr>
          <p:spPr bwMode="auto">
            <a:xfrm flipV="1">
              <a:off x="27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690" name="Group 77"/>
          <p:cNvGrpSpPr>
            <a:grpSpLocks/>
          </p:cNvGrpSpPr>
          <p:nvPr/>
        </p:nvGrpSpPr>
        <p:grpSpPr bwMode="auto">
          <a:xfrm>
            <a:off x="392558" y="4999856"/>
            <a:ext cx="6856413" cy="776288"/>
            <a:chOff x="0" y="0"/>
            <a:chExt cx="4319" cy="489"/>
          </a:xfrm>
        </p:grpSpPr>
        <p:grpSp>
          <p:nvGrpSpPr>
            <p:cNvPr id="583700" name="Group 78"/>
            <p:cNvGrpSpPr>
              <a:grpSpLocks/>
            </p:cNvGrpSpPr>
            <p:nvPr/>
          </p:nvGrpSpPr>
          <p:grpSpPr bwMode="auto">
            <a:xfrm>
              <a:off x="12" y="240"/>
              <a:ext cx="4307" cy="249"/>
              <a:chOff x="0" y="0"/>
              <a:chExt cx="4307" cy="249"/>
            </a:xfrm>
          </p:grpSpPr>
          <p:sp>
            <p:nvSpPr>
              <p:cNvPr id="583702" name="Rectangle 7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07" cy="2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en-US" altLang="en-US" sz="2400">
                    <a:latin typeface="Times New Roman" pitchFamily="18" charset="0"/>
                  </a:rPr>
                  <a:t>-5   13    17    23    38    46     56     65    78    81    92</a:t>
                </a:r>
              </a:p>
            </p:txBody>
          </p:sp>
          <p:sp>
            <p:nvSpPr>
              <p:cNvPr id="583703" name="Line 80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04" name="Line 81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05" name="Line 82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06" name="Line 83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07" name="Line 84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08" name="Line 85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09" name="Line 86"/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10" name="Line 87"/>
              <p:cNvSpPr>
                <a:spLocks noChangeShapeType="1"/>
              </p:cNvSpPr>
              <p:nvPr/>
            </p:nvSpPr>
            <p:spPr bwMode="auto">
              <a:xfrm>
                <a:off x="3120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11" name="Line 88"/>
              <p:cNvSpPr>
                <a:spLocks noChangeShapeType="1"/>
              </p:cNvSpPr>
              <p:nvPr/>
            </p:nvSpPr>
            <p:spPr bwMode="auto">
              <a:xfrm>
                <a:off x="350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3712" name="Line 89"/>
              <p:cNvSpPr>
                <a:spLocks noChangeShapeType="1"/>
              </p:cNvSpPr>
              <p:nvPr/>
            </p:nvSpPr>
            <p:spPr bwMode="auto">
              <a:xfrm>
                <a:off x="388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3701" name="Rectangle 90"/>
            <p:cNvSpPr>
              <a:spLocks noChangeArrowheads="1"/>
            </p:cNvSpPr>
            <p:nvPr/>
          </p:nvSpPr>
          <p:spPr bwMode="auto">
            <a:xfrm>
              <a:off x="0" y="0"/>
              <a:ext cx="43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1      2      3      4      5      6       7       8     9     10     11</a:t>
              </a:r>
            </a:p>
          </p:txBody>
        </p:sp>
      </p:grpSp>
      <p:grpSp>
        <p:nvGrpSpPr>
          <p:cNvPr id="583691" name="Group 91"/>
          <p:cNvGrpSpPr>
            <a:grpSpLocks/>
          </p:cNvGrpSpPr>
          <p:nvPr/>
        </p:nvGrpSpPr>
        <p:grpSpPr bwMode="auto">
          <a:xfrm>
            <a:off x="4693096" y="5807894"/>
            <a:ext cx="576263" cy="919163"/>
            <a:chOff x="0" y="0"/>
            <a:chExt cx="363" cy="579"/>
          </a:xfrm>
        </p:grpSpPr>
        <p:sp>
          <p:nvSpPr>
            <p:cNvPr id="583698" name="Rectangle 92"/>
            <p:cNvSpPr>
              <a:spLocks noChangeArrowheads="1"/>
            </p:cNvSpPr>
            <p:nvPr/>
          </p:nvSpPr>
          <p:spPr bwMode="auto">
            <a:xfrm>
              <a:off x="0" y="352"/>
              <a:ext cx="36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Mid</a:t>
              </a:r>
            </a:p>
          </p:txBody>
        </p:sp>
        <p:sp>
          <p:nvSpPr>
            <p:cNvPr id="583699" name="Line 93"/>
            <p:cNvSpPr>
              <a:spLocks noChangeShapeType="1"/>
            </p:cNvSpPr>
            <p:nvPr/>
          </p:nvSpPr>
          <p:spPr bwMode="auto">
            <a:xfrm flipV="1">
              <a:off x="192" y="0"/>
              <a:ext cx="0" cy="3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692" name="Group 94"/>
          <p:cNvGrpSpPr>
            <a:grpSpLocks/>
          </p:cNvGrpSpPr>
          <p:nvPr/>
        </p:nvGrpSpPr>
        <p:grpSpPr bwMode="auto">
          <a:xfrm>
            <a:off x="4926458" y="5787256"/>
            <a:ext cx="647700" cy="677863"/>
            <a:chOff x="0" y="0"/>
            <a:chExt cx="408" cy="427"/>
          </a:xfrm>
        </p:grpSpPr>
        <p:sp>
          <p:nvSpPr>
            <p:cNvPr id="583696" name="Rectangle 95"/>
            <p:cNvSpPr>
              <a:spLocks noChangeArrowheads="1"/>
            </p:cNvSpPr>
            <p:nvPr/>
          </p:nvSpPr>
          <p:spPr bwMode="auto">
            <a:xfrm>
              <a:off x="0" y="200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High</a:t>
              </a:r>
            </a:p>
          </p:txBody>
        </p:sp>
        <p:sp>
          <p:nvSpPr>
            <p:cNvPr id="583697" name="Line 96"/>
            <p:cNvSpPr>
              <a:spLocks noChangeShapeType="1"/>
            </p:cNvSpPr>
            <p:nvPr/>
          </p:nvSpPr>
          <p:spPr bwMode="auto">
            <a:xfrm flipV="1">
              <a:off x="240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693" name="Group 97"/>
          <p:cNvGrpSpPr>
            <a:grpSpLocks/>
          </p:cNvGrpSpPr>
          <p:nvPr/>
        </p:nvGrpSpPr>
        <p:grpSpPr bwMode="auto">
          <a:xfrm>
            <a:off x="4316858" y="5812656"/>
            <a:ext cx="647700" cy="627063"/>
            <a:chOff x="0" y="0"/>
            <a:chExt cx="408" cy="395"/>
          </a:xfrm>
        </p:grpSpPr>
        <p:sp>
          <p:nvSpPr>
            <p:cNvPr id="583694" name="Rectangle 98"/>
            <p:cNvSpPr>
              <a:spLocks noChangeArrowheads="1"/>
            </p:cNvSpPr>
            <p:nvPr/>
          </p:nvSpPr>
          <p:spPr bwMode="auto">
            <a:xfrm>
              <a:off x="0" y="168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Low</a:t>
              </a:r>
            </a:p>
          </p:txBody>
        </p:sp>
        <p:sp>
          <p:nvSpPr>
            <p:cNvPr id="583695" name="Line 99"/>
            <p:cNvSpPr>
              <a:spLocks noChangeShapeType="1"/>
            </p:cNvSpPr>
            <p:nvPr/>
          </p:nvSpPr>
          <p:spPr bwMode="auto">
            <a:xfrm flipV="1">
              <a:off x="272" y="0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688" name="Rectangle 100"/>
          <p:cNvSpPr>
            <a:spLocks noChangeArrowheads="1"/>
          </p:cNvSpPr>
          <p:nvPr/>
        </p:nvSpPr>
        <p:spPr bwMode="auto">
          <a:xfrm>
            <a:off x="395536" y="6120631"/>
            <a:ext cx="2882900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(b)  </a:t>
            </a:r>
            <a:r>
              <a:rPr lang="zh-CN" altLang="en-US" sz="2400" b="1">
                <a:latin typeface="Times New Roman" pitchFamily="18" charset="0"/>
              </a:rPr>
              <a:t>查找不成功示例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35397"/>
          </a:xfrm>
        </p:spPr>
        <p:txBody>
          <a:bodyPr/>
          <a:lstStyle/>
          <a:p>
            <a:r>
              <a:rPr lang="en-US" altLang="en-US" err="1"/>
              <a:t>算法</a:t>
            </a:r>
            <a:r>
              <a:rPr lang="zh-CN" altLang="en-US"/>
              <a:t>运行实例</a:t>
            </a:r>
            <a:r>
              <a:rPr lang="en-US" altLang="zh-CN"/>
              <a:t>-II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48464" y="6520259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60232" y="5757063"/>
            <a:ext cx="2481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这时有</a:t>
            </a:r>
            <a:r>
              <a:rPr lang="en-US" altLang="zh-CN" sz="2400"/>
              <a:t>65&lt;71</a:t>
            </a:r>
            <a:r>
              <a:rPr lang="zh-CN" altLang="en-US" sz="2400"/>
              <a:t>，故</a:t>
            </a:r>
            <a:endParaRPr lang="en-US" altLang="zh-CN" sz="2400"/>
          </a:p>
          <a:p>
            <a:r>
              <a:rPr lang="zh-CN" altLang="en-US" sz="2400"/>
              <a:t>修改</a:t>
            </a:r>
            <a:r>
              <a:rPr lang="en-US" altLang="zh-CN" sz="2400"/>
              <a:t>low</a:t>
            </a:r>
            <a:r>
              <a:rPr lang="zh-CN" altLang="en-US" sz="2400"/>
              <a:t>为</a:t>
            </a:r>
            <a:r>
              <a:rPr lang="en-US" altLang="zh-CN" sz="2400"/>
              <a:t>mid+1</a:t>
            </a:r>
            <a:r>
              <a:rPr lang="zh-CN" altLang="en-US" sz="2400"/>
              <a:t>，</a:t>
            </a:r>
            <a:endParaRPr lang="en-US" altLang="zh-CN" sz="2400"/>
          </a:p>
          <a:p>
            <a:r>
              <a:rPr lang="zh-CN" altLang="en-US" sz="2400"/>
              <a:t>从而有</a:t>
            </a:r>
            <a:r>
              <a:rPr lang="en-US" altLang="zh-CN" sz="2400"/>
              <a:t>low &gt; high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5761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381001" y="836712"/>
            <a:ext cx="822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600">
                <a:ea typeface="楷体_GB2312" pitchFamily="49" charset="-122"/>
              </a:rPr>
              <a:t>t-&gt;length=11</a:t>
            </a:r>
            <a:endParaRPr kumimoji="1" lang="en-US" altLang="zh-CN" sz="3600"/>
          </a:p>
        </p:txBody>
      </p:sp>
      <p:grpSp>
        <p:nvGrpSpPr>
          <p:cNvPr id="531522" name="Group 66"/>
          <p:cNvGrpSpPr>
            <a:grpSpLocks/>
          </p:cNvGrpSpPr>
          <p:nvPr/>
        </p:nvGrpSpPr>
        <p:grpSpPr bwMode="auto">
          <a:xfrm>
            <a:off x="228600" y="3501008"/>
            <a:ext cx="8610600" cy="3048000"/>
            <a:chOff x="144" y="2327"/>
            <a:chExt cx="5424" cy="1920"/>
          </a:xfrm>
        </p:grpSpPr>
        <p:sp>
          <p:nvSpPr>
            <p:cNvPr id="531462" name="Oval 6"/>
            <p:cNvSpPr>
              <a:spLocks noChangeArrowheads="1"/>
            </p:cNvSpPr>
            <p:nvPr/>
          </p:nvSpPr>
          <p:spPr bwMode="auto">
            <a:xfrm>
              <a:off x="2688" y="2327"/>
              <a:ext cx="384" cy="33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1463" name="Oval 7"/>
            <p:cNvSpPr>
              <a:spLocks noChangeArrowheads="1"/>
            </p:cNvSpPr>
            <p:nvPr/>
          </p:nvSpPr>
          <p:spPr bwMode="auto">
            <a:xfrm>
              <a:off x="816" y="2615"/>
              <a:ext cx="384" cy="33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1464" name="Oval 8"/>
            <p:cNvSpPr>
              <a:spLocks noChangeArrowheads="1"/>
            </p:cNvSpPr>
            <p:nvPr/>
          </p:nvSpPr>
          <p:spPr bwMode="auto">
            <a:xfrm>
              <a:off x="4032" y="2615"/>
              <a:ext cx="384" cy="336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31465" name="Oval 9"/>
            <p:cNvSpPr>
              <a:spLocks noChangeArrowheads="1"/>
            </p:cNvSpPr>
            <p:nvPr/>
          </p:nvSpPr>
          <p:spPr bwMode="auto">
            <a:xfrm>
              <a:off x="240" y="2999"/>
              <a:ext cx="384" cy="336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466" name="Oval 10"/>
            <p:cNvSpPr>
              <a:spLocks noChangeArrowheads="1"/>
            </p:cNvSpPr>
            <p:nvPr/>
          </p:nvSpPr>
          <p:spPr bwMode="auto">
            <a:xfrm>
              <a:off x="1440" y="2951"/>
              <a:ext cx="384" cy="336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467" name="Rectangle 11"/>
            <p:cNvSpPr>
              <a:spLocks noChangeArrowheads="1"/>
            </p:cNvSpPr>
            <p:nvPr/>
          </p:nvSpPr>
          <p:spPr bwMode="auto">
            <a:xfrm>
              <a:off x="144" y="3671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8" name="Rectangle 12"/>
            <p:cNvSpPr>
              <a:spLocks noChangeArrowheads="1"/>
            </p:cNvSpPr>
            <p:nvPr/>
          </p:nvSpPr>
          <p:spPr bwMode="auto">
            <a:xfrm>
              <a:off x="672" y="3959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69" name="Rectangle 13"/>
            <p:cNvSpPr>
              <a:spLocks noChangeArrowheads="1"/>
            </p:cNvSpPr>
            <p:nvPr/>
          </p:nvSpPr>
          <p:spPr bwMode="auto">
            <a:xfrm>
              <a:off x="1152" y="3959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0" name="Rectangle 14"/>
            <p:cNvSpPr>
              <a:spLocks noChangeArrowheads="1"/>
            </p:cNvSpPr>
            <p:nvPr/>
          </p:nvSpPr>
          <p:spPr bwMode="auto">
            <a:xfrm>
              <a:off x="1488" y="3527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1" name="Rectangle 15"/>
            <p:cNvSpPr>
              <a:spLocks noChangeArrowheads="1"/>
            </p:cNvSpPr>
            <p:nvPr/>
          </p:nvSpPr>
          <p:spPr bwMode="auto">
            <a:xfrm>
              <a:off x="1968" y="3959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2" name="Rectangle 16"/>
            <p:cNvSpPr>
              <a:spLocks noChangeArrowheads="1"/>
            </p:cNvSpPr>
            <p:nvPr/>
          </p:nvSpPr>
          <p:spPr bwMode="auto">
            <a:xfrm>
              <a:off x="2448" y="3959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3" name="Rectangle 17"/>
            <p:cNvSpPr>
              <a:spLocks noChangeArrowheads="1"/>
            </p:cNvSpPr>
            <p:nvPr/>
          </p:nvSpPr>
          <p:spPr bwMode="auto">
            <a:xfrm>
              <a:off x="2880" y="3527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4" name="Rectangle 18"/>
            <p:cNvSpPr>
              <a:spLocks noChangeArrowheads="1"/>
            </p:cNvSpPr>
            <p:nvPr/>
          </p:nvSpPr>
          <p:spPr bwMode="auto">
            <a:xfrm>
              <a:off x="3408" y="3959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5" name="Rectangle 19"/>
            <p:cNvSpPr>
              <a:spLocks noChangeArrowheads="1"/>
            </p:cNvSpPr>
            <p:nvPr/>
          </p:nvSpPr>
          <p:spPr bwMode="auto">
            <a:xfrm>
              <a:off x="3888" y="3959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6" name="Rectangle 20"/>
            <p:cNvSpPr>
              <a:spLocks noChangeArrowheads="1"/>
            </p:cNvSpPr>
            <p:nvPr/>
          </p:nvSpPr>
          <p:spPr bwMode="auto">
            <a:xfrm>
              <a:off x="4368" y="3527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7" name="Rectangle 21"/>
            <p:cNvSpPr>
              <a:spLocks noChangeArrowheads="1"/>
            </p:cNvSpPr>
            <p:nvPr/>
          </p:nvSpPr>
          <p:spPr bwMode="auto">
            <a:xfrm>
              <a:off x="4944" y="3959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8" name="Rectangle 22"/>
            <p:cNvSpPr>
              <a:spLocks noChangeArrowheads="1"/>
            </p:cNvSpPr>
            <p:nvPr/>
          </p:nvSpPr>
          <p:spPr bwMode="auto">
            <a:xfrm>
              <a:off x="5376" y="3959"/>
              <a:ext cx="19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79" name="Oval 23"/>
            <p:cNvSpPr>
              <a:spLocks noChangeArrowheads="1"/>
            </p:cNvSpPr>
            <p:nvPr/>
          </p:nvSpPr>
          <p:spPr bwMode="auto">
            <a:xfrm>
              <a:off x="816" y="3431"/>
              <a:ext cx="384" cy="336"/>
            </a:xfrm>
            <a:prstGeom prst="ellipse">
              <a:avLst/>
            </a:prstGeom>
            <a:solidFill>
              <a:srgbClr val="9D9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1480" name="Oval 24"/>
            <p:cNvSpPr>
              <a:spLocks noChangeArrowheads="1"/>
            </p:cNvSpPr>
            <p:nvPr/>
          </p:nvSpPr>
          <p:spPr bwMode="auto">
            <a:xfrm>
              <a:off x="2112" y="3383"/>
              <a:ext cx="384" cy="336"/>
            </a:xfrm>
            <a:prstGeom prst="ellipse">
              <a:avLst/>
            </a:prstGeom>
            <a:solidFill>
              <a:srgbClr val="9D9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1481" name="Oval 25"/>
            <p:cNvSpPr>
              <a:spLocks noChangeArrowheads="1"/>
            </p:cNvSpPr>
            <p:nvPr/>
          </p:nvSpPr>
          <p:spPr bwMode="auto">
            <a:xfrm>
              <a:off x="3120" y="2951"/>
              <a:ext cx="384" cy="336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482" name="Oval 26"/>
            <p:cNvSpPr>
              <a:spLocks noChangeArrowheads="1"/>
            </p:cNvSpPr>
            <p:nvPr/>
          </p:nvSpPr>
          <p:spPr bwMode="auto">
            <a:xfrm>
              <a:off x="3552" y="3383"/>
              <a:ext cx="384" cy="336"/>
            </a:xfrm>
            <a:prstGeom prst="ellipse">
              <a:avLst/>
            </a:prstGeom>
            <a:solidFill>
              <a:srgbClr val="9D9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latin typeface="Times New Roman" panose="02020603050405020304" pitchFamily="18" charset="0"/>
                </a:rPr>
                <a:t>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1483" name="Oval 27"/>
            <p:cNvSpPr>
              <a:spLocks noChangeArrowheads="1"/>
            </p:cNvSpPr>
            <p:nvPr/>
          </p:nvSpPr>
          <p:spPr bwMode="auto">
            <a:xfrm>
              <a:off x="4608" y="2999"/>
              <a:ext cx="384" cy="336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2400">
                <a:solidFill>
                  <a:srgbClr val="8000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1484" name="Oval 28"/>
            <p:cNvSpPr>
              <a:spLocks noChangeArrowheads="1"/>
            </p:cNvSpPr>
            <p:nvPr/>
          </p:nvSpPr>
          <p:spPr bwMode="auto">
            <a:xfrm>
              <a:off x="5040" y="3431"/>
              <a:ext cx="384" cy="336"/>
            </a:xfrm>
            <a:prstGeom prst="ellipse">
              <a:avLst/>
            </a:prstGeom>
            <a:solidFill>
              <a:srgbClr val="9D9D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ap="sq">
                  <a:solidFill>
                    <a:srgbClr val="008080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4000" b="1">
                  <a:latin typeface="Times New Roman" panose="02020603050405020304" pitchFamily="18" charset="0"/>
                </a:rPr>
                <a:t>11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1485" name="Line 29"/>
            <p:cNvSpPr>
              <a:spLocks noChangeShapeType="1"/>
            </p:cNvSpPr>
            <p:nvPr/>
          </p:nvSpPr>
          <p:spPr bwMode="auto">
            <a:xfrm flipH="1">
              <a:off x="1200" y="2519"/>
              <a:ext cx="14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86" name="Line 30"/>
            <p:cNvSpPr>
              <a:spLocks noChangeShapeType="1"/>
            </p:cNvSpPr>
            <p:nvPr/>
          </p:nvSpPr>
          <p:spPr bwMode="auto">
            <a:xfrm>
              <a:off x="3120" y="2519"/>
              <a:ext cx="96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87" name="Line 31"/>
            <p:cNvSpPr>
              <a:spLocks noChangeShapeType="1"/>
            </p:cNvSpPr>
            <p:nvPr/>
          </p:nvSpPr>
          <p:spPr bwMode="auto">
            <a:xfrm flipH="1">
              <a:off x="576" y="2903"/>
              <a:ext cx="240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88" name="Line 32"/>
            <p:cNvSpPr>
              <a:spLocks noChangeShapeType="1"/>
            </p:cNvSpPr>
            <p:nvPr/>
          </p:nvSpPr>
          <p:spPr bwMode="auto">
            <a:xfrm flipH="1">
              <a:off x="240" y="3335"/>
              <a:ext cx="96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89" name="Line 33"/>
            <p:cNvSpPr>
              <a:spLocks noChangeShapeType="1"/>
            </p:cNvSpPr>
            <p:nvPr/>
          </p:nvSpPr>
          <p:spPr bwMode="auto">
            <a:xfrm>
              <a:off x="624" y="3239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0" name="Line 34"/>
            <p:cNvSpPr>
              <a:spLocks noChangeShapeType="1"/>
            </p:cNvSpPr>
            <p:nvPr/>
          </p:nvSpPr>
          <p:spPr bwMode="auto">
            <a:xfrm flipH="1">
              <a:off x="768" y="3719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1" name="Line 35"/>
            <p:cNvSpPr>
              <a:spLocks noChangeShapeType="1"/>
            </p:cNvSpPr>
            <p:nvPr/>
          </p:nvSpPr>
          <p:spPr bwMode="auto">
            <a:xfrm>
              <a:off x="1152" y="3719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2" name="Line 36"/>
            <p:cNvSpPr>
              <a:spLocks noChangeShapeType="1"/>
            </p:cNvSpPr>
            <p:nvPr/>
          </p:nvSpPr>
          <p:spPr bwMode="auto">
            <a:xfrm>
              <a:off x="1152" y="2903"/>
              <a:ext cx="288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3" name="Line 37"/>
            <p:cNvSpPr>
              <a:spLocks noChangeShapeType="1"/>
            </p:cNvSpPr>
            <p:nvPr/>
          </p:nvSpPr>
          <p:spPr bwMode="auto">
            <a:xfrm>
              <a:off x="1584" y="3287"/>
              <a:ext cx="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4" name="Line 38"/>
            <p:cNvSpPr>
              <a:spLocks noChangeShapeType="1"/>
            </p:cNvSpPr>
            <p:nvPr/>
          </p:nvSpPr>
          <p:spPr bwMode="auto">
            <a:xfrm>
              <a:off x="2400" y="3671"/>
              <a:ext cx="144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5" name="Line 39"/>
            <p:cNvSpPr>
              <a:spLocks noChangeShapeType="1"/>
            </p:cNvSpPr>
            <p:nvPr/>
          </p:nvSpPr>
          <p:spPr bwMode="auto">
            <a:xfrm>
              <a:off x="1824" y="3191"/>
              <a:ext cx="33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6" name="Line 40"/>
            <p:cNvSpPr>
              <a:spLocks noChangeShapeType="1"/>
            </p:cNvSpPr>
            <p:nvPr/>
          </p:nvSpPr>
          <p:spPr bwMode="auto">
            <a:xfrm flipH="1">
              <a:off x="2064" y="3671"/>
              <a:ext cx="9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7" name="Line 41"/>
            <p:cNvSpPr>
              <a:spLocks noChangeShapeType="1"/>
            </p:cNvSpPr>
            <p:nvPr/>
          </p:nvSpPr>
          <p:spPr bwMode="auto">
            <a:xfrm flipH="1">
              <a:off x="3456" y="2759"/>
              <a:ext cx="576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8" name="Line 42"/>
            <p:cNvSpPr>
              <a:spLocks noChangeShapeType="1"/>
            </p:cNvSpPr>
            <p:nvPr/>
          </p:nvSpPr>
          <p:spPr bwMode="auto">
            <a:xfrm flipH="1">
              <a:off x="2976" y="3239"/>
              <a:ext cx="192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499" name="Line 43"/>
            <p:cNvSpPr>
              <a:spLocks noChangeShapeType="1"/>
            </p:cNvSpPr>
            <p:nvPr/>
          </p:nvSpPr>
          <p:spPr bwMode="auto">
            <a:xfrm>
              <a:off x="3456" y="3239"/>
              <a:ext cx="192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0" name="Line 44"/>
            <p:cNvSpPr>
              <a:spLocks noChangeShapeType="1"/>
            </p:cNvSpPr>
            <p:nvPr/>
          </p:nvSpPr>
          <p:spPr bwMode="auto">
            <a:xfrm flipH="1">
              <a:off x="3552" y="3719"/>
              <a:ext cx="96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1" name="Line 45"/>
            <p:cNvSpPr>
              <a:spLocks noChangeShapeType="1"/>
            </p:cNvSpPr>
            <p:nvPr/>
          </p:nvSpPr>
          <p:spPr bwMode="auto">
            <a:xfrm>
              <a:off x="3840" y="3719"/>
              <a:ext cx="144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2" name="Line 46"/>
            <p:cNvSpPr>
              <a:spLocks noChangeShapeType="1"/>
            </p:cNvSpPr>
            <p:nvPr/>
          </p:nvSpPr>
          <p:spPr bwMode="auto">
            <a:xfrm>
              <a:off x="4416" y="2807"/>
              <a:ext cx="33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3" name="Line 47"/>
            <p:cNvSpPr>
              <a:spLocks noChangeShapeType="1"/>
            </p:cNvSpPr>
            <p:nvPr/>
          </p:nvSpPr>
          <p:spPr bwMode="auto">
            <a:xfrm flipH="1">
              <a:off x="4464" y="3287"/>
              <a:ext cx="192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4" name="Line 48"/>
            <p:cNvSpPr>
              <a:spLocks noChangeShapeType="1"/>
            </p:cNvSpPr>
            <p:nvPr/>
          </p:nvSpPr>
          <p:spPr bwMode="auto">
            <a:xfrm>
              <a:off x="4992" y="3239"/>
              <a:ext cx="192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5" name="Line 49"/>
            <p:cNvSpPr>
              <a:spLocks noChangeShapeType="1"/>
            </p:cNvSpPr>
            <p:nvPr/>
          </p:nvSpPr>
          <p:spPr bwMode="auto">
            <a:xfrm flipH="1">
              <a:off x="5040" y="3767"/>
              <a:ext cx="96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1506" name="Line 50"/>
            <p:cNvSpPr>
              <a:spLocks noChangeShapeType="1"/>
            </p:cNvSpPr>
            <p:nvPr/>
          </p:nvSpPr>
          <p:spPr bwMode="auto">
            <a:xfrm>
              <a:off x="5328" y="3767"/>
              <a:ext cx="96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1507" name="Text Box 51"/>
          <p:cNvSpPr txBox="1">
            <a:spLocks noChangeArrowheads="1"/>
          </p:cNvSpPr>
          <p:nvPr/>
        </p:nvSpPr>
        <p:spPr bwMode="auto">
          <a:xfrm>
            <a:off x="228600" y="3140968"/>
            <a:ext cx="15744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00006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判定树</a:t>
            </a:r>
            <a:endParaRPr kumimoji="1"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3150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2449"/>
              </p:ext>
            </p:extLst>
          </p:nvPr>
        </p:nvGraphicFramePr>
        <p:xfrm>
          <a:off x="381000" y="1628800"/>
          <a:ext cx="85058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501036" imgH="1271563" progId="Word.Document.8">
                  <p:embed/>
                </p:oleObj>
              </mc:Choice>
              <mc:Fallback>
                <p:oleObj name="Document" r:id="rId3" imgW="8501036" imgH="12715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28800"/>
                        <a:ext cx="85058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509" name="Text Box 53"/>
          <p:cNvSpPr txBox="1">
            <a:spLocks noChangeArrowheads="1"/>
          </p:cNvSpPr>
          <p:nvPr/>
        </p:nvSpPr>
        <p:spPr bwMode="auto">
          <a:xfrm>
            <a:off x="4692650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31510" name="Text Box 54"/>
          <p:cNvSpPr txBox="1">
            <a:spLocks noChangeArrowheads="1"/>
          </p:cNvSpPr>
          <p:nvPr/>
        </p:nvSpPr>
        <p:spPr bwMode="auto">
          <a:xfrm>
            <a:off x="2635250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31511" name="Text Box 55"/>
          <p:cNvSpPr txBox="1">
            <a:spLocks noChangeArrowheads="1"/>
          </p:cNvSpPr>
          <p:nvPr/>
        </p:nvSpPr>
        <p:spPr bwMode="auto">
          <a:xfrm>
            <a:off x="6781800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31512" name="Text Box 56"/>
          <p:cNvSpPr txBox="1">
            <a:spLocks noChangeArrowheads="1"/>
          </p:cNvSpPr>
          <p:nvPr/>
        </p:nvSpPr>
        <p:spPr bwMode="auto">
          <a:xfrm>
            <a:off x="1263650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513" name="Text Box 57"/>
          <p:cNvSpPr txBox="1">
            <a:spLocks noChangeArrowheads="1"/>
          </p:cNvSpPr>
          <p:nvPr/>
        </p:nvSpPr>
        <p:spPr bwMode="auto">
          <a:xfrm>
            <a:off x="3321050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514" name="Text Box 58"/>
          <p:cNvSpPr txBox="1">
            <a:spLocks noChangeArrowheads="1"/>
          </p:cNvSpPr>
          <p:nvPr/>
        </p:nvSpPr>
        <p:spPr bwMode="auto">
          <a:xfrm>
            <a:off x="5410200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515" name="Text Box 59"/>
          <p:cNvSpPr txBox="1">
            <a:spLocks noChangeArrowheads="1"/>
          </p:cNvSpPr>
          <p:nvPr/>
        </p:nvSpPr>
        <p:spPr bwMode="auto">
          <a:xfrm>
            <a:off x="7467600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24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1516" name="Text Box 60"/>
          <p:cNvSpPr txBox="1">
            <a:spLocks noChangeArrowheads="1"/>
          </p:cNvSpPr>
          <p:nvPr/>
        </p:nvSpPr>
        <p:spPr bwMode="auto">
          <a:xfrm>
            <a:off x="1965325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D9DFF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31517" name="Text Box 61"/>
          <p:cNvSpPr txBox="1">
            <a:spLocks noChangeArrowheads="1"/>
          </p:cNvSpPr>
          <p:nvPr/>
        </p:nvSpPr>
        <p:spPr bwMode="auto">
          <a:xfrm>
            <a:off x="4006850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D9DFF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31518" name="Text Box 62"/>
          <p:cNvSpPr txBox="1">
            <a:spLocks noChangeArrowheads="1"/>
          </p:cNvSpPr>
          <p:nvPr/>
        </p:nvSpPr>
        <p:spPr bwMode="auto">
          <a:xfrm>
            <a:off x="6080125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D9DFF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31519" name="Text Box 63"/>
          <p:cNvSpPr txBox="1">
            <a:spLocks noChangeArrowheads="1"/>
          </p:cNvSpPr>
          <p:nvPr/>
        </p:nvSpPr>
        <p:spPr bwMode="auto">
          <a:xfrm>
            <a:off x="8137525" y="2101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9D9DFF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31520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算法分析</a:t>
            </a:r>
            <a:r>
              <a:rPr lang="en-US" altLang="zh-CN">
                <a:latin typeface="+mn-lt"/>
              </a:rPr>
              <a:t>-I</a:t>
            </a:r>
            <a:endParaRPr lang="zh-CN" altLang="en-US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86600" y="376770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内结点</a:t>
            </a:r>
            <a:endParaRPr lang="en-US" b="1"/>
          </a:p>
        </p:txBody>
      </p:sp>
      <p:sp>
        <p:nvSpPr>
          <p:cNvPr id="64" name="TextBox 63"/>
          <p:cNvSpPr txBox="1"/>
          <p:nvPr/>
        </p:nvSpPr>
        <p:spPr>
          <a:xfrm>
            <a:off x="6555539" y="609180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外结点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625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3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autoUpdateAnimBg="0"/>
      <p:bldP spid="531507" grpId="0" autoUpdateAnimBg="0"/>
      <p:bldP spid="531509" grpId="0" autoUpdateAnimBg="0"/>
      <p:bldP spid="531510" grpId="0" autoUpdateAnimBg="0"/>
      <p:bldP spid="531511" grpId="0" autoUpdateAnimBg="0"/>
      <p:bldP spid="531512" grpId="0" autoUpdateAnimBg="0"/>
      <p:bldP spid="531513" grpId="0" autoUpdateAnimBg="0"/>
      <p:bldP spid="531514" grpId="0" autoUpdateAnimBg="0"/>
      <p:bldP spid="531515" grpId="0" autoUpdateAnimBg="0"/>
      <p:bldP spid="531516" grpId="0" autoUpdateAnimBg="0"/>
      <p:bldP spid="531517" grpId="0" autoUpdateAnimBg="0"/>
      <p:bldP spid="531518" grpId="0" autoUpdateAnimBg="0"/>
      <p:bldP spid="531519" grpId="0" autoUpdateAnimBg="0"/>
      <p:bldP spid="2" grpId="0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  <a:r>
              <a:rPr lang="en-US" altLang="zh-CN"/>
              <a:t>-II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查找时，每经过一次比较，查找范围就缩小一半，该过程可用一棵</a:t>
            </a:r>
            <a:r>
              <a:rPr lang="zh-CN" altLang="en-US" b="1" dirty="0">
                <a:solidFill>
                  <a:srgbClr val="0000FF"/>
                </a:solidFill>
              </a:rPr>
              <a:t>二叉树</a:t>
            </a:r>
            <a:r>
              <a:rPr lang="zh-CN" altLang="en-US" dirty="0"/>
              <a:t>表示：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把当前查找区间的中点作为</a:t>
            </a:r>
            <a:r>
              <a:rPr lang="zh-CN" altLang="en-US" dirty="0">
                <a:solidFill>
                  <a:srgbClr val="C00000"/>
                </a:solidFill>
              </a:rPr>
              <a:t>根结点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左子区间和右子区间分别作为根的</a:t>
            </a:r>
            <a:r>
              <a:rPr lang="zh-CN" altLang="en-US" dirty="0">
                <a:solidFill>
                  <a:srgbClr val="C00000"/>
                </a:solidFill>
              </a:rPr>
              <a:t>左子树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右子树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排在中间位置前面的作为左子树的结点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排在中间位置后面的作为右子树的结点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上述描述查找过程的二叉树被称为折半查找的</a:t>
            </a:r>
            <a:r>
              <a:rPr lang="zh-CN" altLang="en-US" b="1" dirty="0">
                <a:solidFill>
                  <a:srgbClr val="0000FF"/>
                </a:solidFill>
              </a:rPr>
              <a:t>判定树</a:t>
            </a:r>
            <a:r>
              <a:rPr lang="en-US" altLang="en-US" b="1" dirty="0">
                <a:solidFill>
                  <a:srgbClr val="0000FF"/>
                </a:solidFill>
              </a:rPr>
              <a:t>(Decision Tree)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内结点</a:t>
            </a:r>
            <a:r>
              <a:rPr lang="zh-CN" altLang="en-US" dirty="0"/>
              <a:t>代表顺序表中已有的元素，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外结点</a:t>
            </a:r>
            <a:r>
              <a:rPr lang="zh-CN" altLang="en-US" dirty="0"/>
              <a:t>代表失败结点，它表示在两个相邻已有元素值之间的值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内路径</a:t>
            </a:r>
            <a:r>
              <a:rPr lang="zh-CN" altLang="en-US" dirty="0"/>
              <a:t>：走到内节点的路径</a:t>
            </a:r>
            <a:endParaRPr lang="en-US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找到有序表中任一记录的过程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0000FF"/>
                </a:solidFill>
              </a:rPr>
              <a:t>走了一条从根结点到与该记录相应的结点的路径</a:t>
            </a:r>
            <a:r>
              <a:rPr lang="zh-CN" altLang="en-US" dirty="0"/>
              <a:t>，与给定值进行</a:t>
            </a:r>
            <a:r>
              <a:rPr lang="zh-CN" altLang="en-US" dirty="0">
                <a:solidFill>
                  <a:schemeClr val="accent6"/>
                </a:solidFill>
              </a:rPr>
              <a:t>比较的</a:t>
            </a:r>
            <a:r>
              <a:rPr lang="zh-CN" altLang="en-US" dirty="0"/>
              <a:t>关键字</a:t>
            </a:r>
            <a:r>
              <a:rPr lang="zh-CN" altLang="en-US" dirty="0">
                <a:solidFill>
                  <a:schemeClr val="accent6"/>
                </a:solidFill>
              </a:rPr>
              <a:t>个数</a:t>
            </a:r>
            <a:r>
              <a:rPr lang="zh-CN" altLang="en-US" dirty="0"/>
              <a:t>为该结点在判定树上的</a:t>
            </a:r>
            <a:r>
              <a:rPr lang="zh-CN" altLang="en-US" dirty="0">
                <a:solidFill>
                  <a:schemeClr val="accent6"/>
                </a:solidFill>
              </a:rPr>
              <a:t>层次数</a:t>
            </a:r>
            <a:endParaRPr lang="en-US" altLang="en-US" dirty="0">
              <a:solidFill>
                <a:schemeClr val="accent6"/>
              </a:solidFill>
            </a:endParaRPr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06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731" name="Group 3"/>
          <p:cNvGrpSpPr>
            <a:grpSpLocks/>
          </p:cNvGrpSpPr>
          <p:nvPr/>
        </p:nvGrpSpPr>
        <p:grpSpPr bwMode="auto">
          <a:xfrm>
            <a:off x="1016670" y="4653136"/>
            <a:ext cx="7299746" cy="1008063"/>
            <a:chOff x="0" y="0"/>
            <a:chExt cx="4147" cy="635"/>
          </a:xfrm>
        </p:grpSpPr>
        <p:grpSp>
          <p:nvGrpSpPr>
            <p:cNvPr id="585733" name="Group 4"/>
            <p:cNvGrpSpPr>
              <a:grpSpLocks/>
            </p:cNvGrpSpPr>
            <p:nvPr/>
          </p:nvGrpSpPr>
          <p:grpSpPr bwMode="auto">
            <a:xfrm>
              <a:off x="0" y="0"/>
              <a:ext cx="1584" cy="580"/>
              <a:chOff x="0" y="0"/>
              <a:chExt cx="1584" cy="580"/>
            </a:xfrm>
          </p:grpSpPr>
          <p:sp>
            <p:nvSpPr>
              <p:cNvPr id="585749" name="Rectangle 5"/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5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 err="1">
                    <a:latin typeface="Times New Roman" pitchFamily="18" charset="0"/>
                  </a:rPr>
                  <a:t>ASL</a:t>
                </a:r>
                <a:r>
                  <a:rPr lang="en-US" altLang="zh-CN" sz="2800" b="1" baseline="-25000" err="1">
                    <a:latin typeface="Times New Roman" pitchFamily="18" charset="0"/>
                  </a:rPr>
                  <a:t>succ</a:t>
                </a:r>
                <a:r>
                  <a:rPr lang="en-US" altLang="en-US" sz="2800" b="1">
                    <a:latin typeface="Times New Roman" pitchFamily="18" charset="0"/>
                  </a:rPr>
                  <a:t>=∑ </a:t>
                </a:r>
                <a:r>
                  <a:rPr lang="en-US" altLang="en-US" sz="2800" b="1" err="1">
                    <a:latin typeface="Times New Roman" pitchFamily="18" charset="0"/>
                  </a:rPr>
                  <a:t>P</a:t>
                </a:r>
                <a:r>
                  <a:rPr lang="en-US" altLang="en-US" sz="2800" b="1" baseline="-18000" err="1">
                    <a:latin typeface="Times New Roman" pitchFamily="18" charset="0"/>
                  </a:rPr>
                  <a:t>i</a:t>
                </a:r>
                <a:r>
                  <a:rPr lang="en-US" altLang="en-US" sz="2800" b="1" err="1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lang="en-US" altLang="en-US" sz="2800" b="1" err="1">
                    <a:latin typeface="Times New Roman" pitchFamily="18" charset="0"/>
                  </a:rPr>
                  <a:t>C</a:t>
                </a:r>
                <a:r>
                  <a:rPr lang="en-US" altLang="en-US" sz="2800" b="1" baseline="-18000" err="1">
                    <a:latin typeface="Times New Roman" pitchFamily="18" charset="0"/>
                  </a:rPr>
                  <a:t>i</a:t>
                </a:r>
                <a:r>
                  <a:rPr lang="en-US" altLang="en-US" sz="2800" b="1">
                    <a:latin typeface="Times New Roman" pitchFamily="18" charset="0"/>
                  </a:rPr>
                  <a:t>=</a:t>
                </a:r>
              </a:p>
            </p:txBody>
          </p:sp>
          <p:sp>
            <p:nvSpPr>
              <p:cNvPr id="585750" name="Rectangle 6"/>
              <p:cNvSpPr>
                <a:spLocks noChangeArrowheads="1"/>
              </p:cNvSpPr>
              <p:nvPr/>
            </p:nvSpPr>
            <p:spPr bwMode="auto">
              <a:xfrm>
                <a:off x="763" y="376"/>
                <a:ext cx="36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err="1">
                    <a:latin typeface="Times New Roman" pitchFamily="18" charset="0"/>
                  </a:rPr>
                  <a:t>i</a:t>
                </a:r>
                <a:r>
                  <a:rPr lang="en-US" altLang="en-US" sz="2400">
                    <a:latin typeface="Times New Roman" pitchFamily="18" charset="0"/>
                  </a:rPr>
                  <a:t>=1</a:t>
                </a:r>
              </a:p>
            </p:txBody>
          </p:sp>
          <p:sp>
            <p:nvSpPr>
              <p:cNvPr id="585751" name="Rectangle 7"/>
              <p:cNvSpPr>
                <a:spLocks noChangeArrowheads="1"/>
              </p:cNvSpPr>
              <p:nvPr/>
            </p:nvSpPr>
            <p:spPr bwMode="auto">
              <a:xfrm>
                <a:off x="842" y="0"/>
                <a:ext cx="18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n</a:t>
                </a:r>
              </a:p>
            </p:txBody>
          </p:sp>
        </p:grpSp>
        <p:grpSp>
          <p:nvGrpSpPr>
            <p:cNvPr id="585734" name="Group 8"/>
            <p:cNvGrpSpPr>
              <a:grpSpLocks/>
            </p:cNvGrpSpPr>
            <p:nvPr/>
          </p:nvGrpSpPr>
          <p:grpSpPr bwMode="auto">
            <a:xfrm>
              <a:off x="1520" y="24"/>
              <a:ext cx="1199" cy="611"/>
              <a:chOff x="0" y="0"/>
              <a:chExt cx="1199" cy="611"/>
            </a:xfrm>
          </p:grpSpPr>
          <p:sp>
            <p:nvSpPr>
              <p:cNvPr id="585741" name="Rectangle 9"/>
              <p:cNvSpPr>
                <a:spLocks noChangeArrowheads="1"/>
              </p:cNvSpPr>
              <p:nvPr/>
            </p:nvSpPr>
            <p:spPr bwMode="auto">
              <a:xfrm>
                <a:off x="224" y="104"/>
                <a:ext cx="975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itchFamily="18" charset="0"/>
                  </a:rPr>
                  <a:t>∑ </a:t>
                </a:r>
                <a:r>
                  <a:rPr lang="en-US" altLang="en-US" sz="2800" b="1">
                    <a:latin typeface="Times New Roman" pitchFamily="18" charset="0"/>
                  </a:rPr>
                  <a:t>j</a:t>
                </a:r>
                <a:r>
                  <a:rPr lang="en-US" altLang="en-US" sz="2800" b="1">
                    <a:latin typeface="Times New Roman" pitchFamily="18" charset="0"/>
                    <a:sym typeface="Symbol" pitchFamily="18" charset="2"/>
                  </a:rPr>
                  <a:t>2</a:t>
                </a:r>
                <a:r>
                  <a:rPr lang="en-US" altLang="en-US" sz="2800" b="1" baseline="30000">
                    <a:latin typeface="Times New Roman" pitchFamily="18" charset="0"/>
                    <a:sym typeface="Symbol" pitchFamily="18" charset="2"/>
                  </a:rPr>
                  <a:t>j-1</a:t>
                </a:r>
                <a:r>
                  <a:rPr lang="en-US" altLang="en-US" sz="2800" b="1">
                    <a:latin typeface="Times New Roman" pitchFamily="18" charset="0"/>
                  </a:rPr>
                  <a:t>=</a:t>
                </a:r>
              </a:p>
            </p:txBody>
          </p:sp>
          <p:sp>
            <p:nvSpPr>
              <p:cNvPr id="585742" name="Rectangle 10"/>
              <p:cNvSpPr>
                <a:spLocks noChangeArrowheads="1"/>
              </p:cNvSpPr>
              <p:nvPr/>
            </p:nvSpPr>
            <p:spPr bwMode="auto">
              <a:xfrm>
                <a:off x="224" y="407"/>
                <a:ext cx="36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j=1</a:t>
                </a:r>
              </a:p>
            </p:txBody>
          </p:sp>
          <p:sp>
            <p:nvSpPr>
              <p:cNvPr id="585743" name="Rectangle 11"/>
              <p:cNvSpPr>
                <a:spLocks noChangeArrowheads="1"/>
              </p:cNvSpPr>
              <p:nvPr/>
            </p:nvSpPr>
            <p:spPr bwMode="auto">
              <a:xfrm>
                <a:off x="288" y="0"/>
                <a:ext cx="18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h</a:t>
                </a:r>
              </a:p>
            </p:txBody>
          </p:sp>
          <p:grpSp>
            <p:nvGrpSpPr>
              <p:cNvPr id="585744" name="Group 12"/>
              <p:cNvGrpSpPr>
                <a:grpSpLocks/>
              </p:cNvGrpSpPr>
              <p:nvPr/>
            </p:nvGrpSpPr>
            <p:grpSpPr bwMode="auto">
              <a:xfrm>
                <a:off x="0" y="68"/>
                <a:ext cx="222" cy="348"/>
                <a:chOff x="0" y="0"/>
                <a:chExt cx="222" cy="348"/>
              </a:xfrm>
            </p:grpSpPr>
            <p:sp>
              <p:nvSpPr>
                <p:cNvPr id="585745" name="Rectangle 13"/>
                <p:cNvSpPr>
                  <a:spLocks noChangeArrowheads="1"/>
                </p:cNvSpPr>
                <p:nvPr/>
              </p:nvSpPr>
              <p:spPr bwMode="auto">
                <a:xfrm>
                  <a:off x="40" y="144"/>
                  <a:ext cx="182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n</a:t>
                  </a:r>
                </a:p>
              </p:txBody>
            </p:sp>
            <p:grpSp>
              <p:nvGrpSpPr>
                <p:cNvPr id="585746" name="Group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22" cy="284"/>
                  <a:chOff x="0" y="0"/>
                  <a:chExt cx="222" cy="284"/>
                </a:xfrm>
              </p:grpSpPr>
              <p:sp>
                <p:nvSpPr>
                  <p:cNvPr id="58574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"/>
                    <a:ext cx="181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―</a:t>
                    </a:r>
                  </a:p>
                </p:txBody>
              </p:sp>
              <p:sp>
                <p:nvSpPr>
                  <p:cNvPr id="58574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40" y="0"/>
                    <a:ext cx="182" cy="2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</p:grpSp>
        </p:grpSp>
        <p:grpSp>
          <p:nvGrpSpPr>
            <p:cNvPr id="585735" name="Group 17"/>
            <p:cNvGrpSpPr>
              <a:grpSpLocks/>
            </p:cNvGrpSpPr>
            <p:nvPr/>
          </p:nvGrpSpPr>
          <p:grpSpPr bwMode="auto">
            <a:xfrm>
              <a:off x="2736" y="96"/>
              <a:ext cx="1411" cy="428"/>
              <a:chOff x="0" y="0"/>
              <a:chExt cx="1411" cy="428"/>
            </a:xfrm>
          </p:grpSpPr>
          <p:grpSp>
            <p:nvGrpSpPr>
              <p:cNvPr id="585736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394" cy="428"/>
                <a:chOff x="0" y="0"/>
                <a:chExt cx="394" cy="428"/>
              </a:xfrm>
            </p:grpSpPr>
            <p:sp>
              <p:nvSpPr>
                <p:cNvPr id="585738" name="Rectangle 19"/>
                <p:cNvSpPr>
                  <a:spLocks noChangeArrowheads="1"/>
                </p:cNvSpPr>
                <p:nvPr/>
              </p:nvSpPr>
              <p:spPr bwMode="auto">
                <a:xfrm>
                  <a:off x="88" y="224"/>
                  <a:ext cx="202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n</a:t>
                  </a:r>
                </a:p>
              </p:txBody>
            </p:sp>
            <p:sp>
              <p:nvSpPr>
                <p:cNvPr id="585739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94" cy="2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n+1</a:t>
                  </a:r>
                </a:p>
              </p:txBody>
            </p:sp>
            <p:sp>
              <p:nvSpPr>
                <p:cNvPr id="585740" name="Line 21"/>
                <p:cNvSpPr>
                  <a:spLocks noChangeShapeType="1"/>
                </p:cNvSpPr>
                <p:nvPr/>
              </p:nvSpPr>
              <p:spPr bwMode="auto">
                <a:xfrm>
                  <a:off x="10" y="208"/>
                  <a:ext cx="36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585737" name="Rectangle 22"/>
              <p:cNvSpPr>
                <a:spLocks noChangeArrowheads="1"/>
              </p:cNvSpPr>
              <p:nvPr/>
            </p:nvSpPr>
            <p:spPr bwMode="auto">
              <a:xfrm>
                <a:off x="368" y="80"/>
                <a:ext cx="104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itchFamily="18" charset="0"/>
                  </a:rPr>
                  <a:t>㏒</a:t>
                </a:r>
                <a:r>
                  <a:rPr lang="en-US" altLang="en-US" sz="2800" b="1" baseline="-25000">
                    <a:latin typeface="Times New Roman" pitchFamily="18" charset="0"/>
                  </a:rPr>
                  <a:t>2</a:t>
                </a:r>
                <a:r>
                  <a:rPr lang="en-US" altLang="en-US" sz="2800" b="1">
                    <a:latin typeface="Times New Roman" pitchFamily="18" charset="0"/>
                  </a:rPr>
                  <a:t>(n+1)-1</a:t>
                </a:r>
              </a:p>
            </p:txBody>
          </p:sp>
        </p:grp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  <a:r>
              <a:rPr lang="en-US" altLang="zh-CN"/>
              <a:t>-III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一般情况下，</a:t>
            </a:r>
            <a:r>
              <a:rPr lang="zh-CN" altLang="en-US" dirty="0">
                <a:solidFill>
                  <a:srgbClr val="C00000"/>
                </a:solidFill>
              </a:rPr>
              <a:t>表长为 </a:t>
            </a:r>
            <a:r>
              <a:rPr lang="en-US" altLang="zh-CN" dirty="0">
                <a:solidFill>
                  <a:srgbClr val="C00000"/>
                </a:solidFill>
              </a:rPr>
              <a:t>n </a:t>
            </a:r>
            <a:r>
              <a:rPr lang="zh-CN" altLang="en-US" dirty="0">
                <a:solidFill>
                  <a:srgbClr val="C00000"/>
                </a:solidFill>
              </a:rPr>
              <a:t>的有序表</a:t>
            </a:r>
            <a:r>
              <a:rPr lang="zh-CN" altLang="en-US" dirty="0"/>
              <a:t>其折半查找的判定树的深度和含有 </a:t>
            </a:r>
            <a:r>
              <a:rPr lang="en-US" altLang="zh-CN" dirty="0">
                <a:solidFill>
                  <a:srgbClr val="C00000"/>
                </a:solidFill>
              </a:rPr>
              <a:t>n </a:t>
            </a:r>
            <a:r>
              <a:rPr lang="zh-CN" altLang="en-US" dirty="0">
                <a:solidFill>
                  <a:srgbClr val="C00000"/>
                </a:solidFill>
              </a:rPr>
              <a:t>个结点的完全二叉树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深度</a:t>
            </a:r>
            <a:r>
              <a:rPr lang="zh-CN" altLang="en-US" dirty="0"/>
              <a:t>相同，而含</a:t>
            </a:r>
            <a:r>
              <a:rPr lang="en-US" altLang="zh-CN" dirty="0"/>
              <a:t>n</a:t>
            </a:r>
            <a:r>
              <a:rPr lang="zh-CN" altLang="en-US" dirty="0"/>
              <a:t>个结点的完全二叉树的深度为</a:t>
            </a:r>
            <a:r>
              <a:rPr lang="en-US" altLang="en-US" dirty="0">
                <a:sym typeface="Symbol" pitchFamily="18" charset="2"/>
              </a:rPr>
              <a:t>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en-US" altLang="en-US" dirty="0">
                <a:sym typeface="Symbol" pitchFamily="18" charset="2"/>
              </a:rPr>
              <a:t></a:t>
            </a:r>
            <a:r>
              <a:rPr lang="en-US" altLang="zh-CN" dirty="0"/>
              <a:t>+1</a:t>
            </a:r>
            <a:r>
              <a:rPr lang="zh-CN" altLang="en-US" dirty="0"/>
              <a:t>，则折半查找的</a:t>
            </a:r>
            <a:r>
              <a:rPr lang="zh-CN" altLang="en-US" b="1" dirty="0">
                <a:solidFill>
                  <a:srgbClr val="0000FF"/>
                </a:solidFill>
              </a:rPr>
              <a:t>最多查找次数</a:t>
            </a:r>
            <a:r>
              <a:rPr lang="zh-CN" altLang="en-US" dirty="0"/>
              <a:t>也就为</a:t>
            </a:r>
            <a:r>
              <a:rPr lang="zh-CN" altLang="en-US" dirty="0">
                <a:sym typeface="Symbol" pitchFamily="18" charset="2"/>
              </a:rPr>
              <a:t>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en-US" altLang="en-US" dirty="0">
                <a:sym typeface="Symbol" pitchFamily="18" charset="2"/>
              </a:rPr>
              <a:t></a:t>
            </a:r>
            <a:r>
              <a:rPr lang="en-US" altLang="zh-CN" dirty="0"/>
              <a:t>+1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设有序表长度</a:t>
            </a:r>
            <a:r>
              <a:rPr lang="en-US" altLang="zh-CN" dirty="0">
                <a:solidFill>
                  <a:srgbClr val="C00000"/>
                </a:solidFill>
              </a:rPr>
              <a:t>n=2</a:t>
            </a:r>
            <a:r>
              <a:rPr lang="en-US" altLang="zh-CN" baseline="30000" dirty="0">
                <a:solidFill>
                  <a:srgbClr val="C00000"/>
                </a:solidFill>
              </a:rPr>
              <a:t>h</a:t>
            </a:r>
            <a:r>
              <a:rPr lang="en-US" altLang="zh-CN" dirty="0">
                <a:solidFill>
                  <a:srgbClr val="C00000"/>
                </a:solidFill>
              </a:rPr>
              <a:t>-1</a:t>
            </a:r>
            <a:r>
              <a:rPr lang="zh-CN" altLang="en-US" dirty="0"/>
              <a:t>，即对应的二叉树为高度为</a:t>
            </a:r>
            <a:r>
              <a:rPr lang="en-US" altLang="zh-CN" dirty="0">
                <a:solidFill>
                  <a:srgbClr val="C00000"/>
                </a:solidFill>
              </a:rPr>
              <a:t>h</a:t>
            </a:r>
            <a:r>
              <a:rPr lang="zh-CN" altLang="en-US" dirty="0"/>
              <a:t>的满二叉树，则由</a:t>
            </a:r>
            <a:r>
              <a:rPr lang="zh-CN" altLang="en-US" dirty="0">
                <a:sym typeface="Symbol" pitchFamily="18" charset="2"/>
              </a:rPr>
              <a:t>满</a:t>
            </a:r>
            <a:r>
              <a:rPr lang="zh-CN" altLang="en-US" dirty="0"/>
              <a:t>二叉树性质知，第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zh-CN" altLang="en-US" dirty="0"/>
              <a:t>层上的结点数为</a:t>
            </a:r>
            <a:r>
              <a:rPr lang="en-US" altLang="en-US" dirty="0"/>
              <a:t>2</a:t>
            </a:r>
            <a:r>
              <a:rPr lang="en-US" altLang="en-US" baseline="30000" dirty="0"/>
              <a:t>i-1</a:t>
            </a:r>
            <a:r>
              <a:rPr lang="en-US" altLang="en-US" dirty="0"/>
              <a:t> (</a:t>
            </a:r>
            <a:r>
              <a:rPr lang="en-US" altLang="en-US" dirty="0" err="1"/>
              <a:t>i≤h</a:t>
            </a:r>
            <a:r>
              <a:rPr lang="en-US" altLang="en-US" dirty="0"/>
              <a:t>) </a:t>
            </a:r>
            <a:r>
              <a:rPr lang="zh-CN" altLang="en-US" dirty="0"/>
              <a:t>，设表中每个记录的查找概率相等，即</a:t>
            </a:r>
            <a:r>
              <a:rPr lang="en-US" altLang="en-US" dirty="0"/>
              <a:t>Pi=1/n</a:t>
            </a:r>
            <a:r>
              <a:rPr lang="zh-CN" altLang="en-US" dirty="0"/>
              <a:t>，则</a:t>
            </a:r>
            <a:r>
              <a:rPr lang="zh-CN" altLang="en-US" b="1" dirty="0">
                <a:solidFill>
                  <a:srgbClr val="0000FF"/>
                </a:solidFill>
              </a:rPr>
              <a:t>查找成功时的</a:t>
            </a:r>
            <a:r>
              <a:rPr lang="en-US" altLang="en-US" b="1" dirty="0">
                <a:solidFill>
                  <a:srgbClr val="0000FF"/>
                </a:solidFill>
              </a:rPr>
              <a:t>ASL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Ci</a:t>
            </a:r>
            <a:r>
              <a:rPr lang="zh-CN" altLang="en-US" dirty="0"/>
              <a:t>为找到第</a:t>
            </a:r>
            <a:r>
              <a:rPr lang="en-US" altLang="zh-CN" dirty="0" err="1"/>
              <a:t>i</a:t>
            </a:r>
            <a:r>
              <a:rPr lang="zh-CN" altLang="en-US" dirty="0"/>
              <a:t>个记录时已进行过比较的关键字个数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en-US" dirty="0"/>
              <a:t>n</a:t>
            </a:r>
            <a:r>
              <a:rPr lang="zh-CN" altLang="en-US" dirty="0"/>
              <a:t>很大 </a:t>
            </a:r>
            <a:r>
              <a:rPr lang="en-US" altLang="en-US" dirty="0"/>
              <a:t>(n&gt;50)</a:t>
            </a:r>
            <a:r>
              <a:rPr lang="zh-CN" altLang="en-US" dirty="0"/>
              <a:t>时， </a:t>
            </a:r>
            <a:r>
              <a:rPr lang="en-US" altLang="en-US" dirty="0"/>
              <a:t>ASL≈ ㏒</a:t>
            </a:r>
            <a:r>
              <a:rPr lang="en-US" altLang="en-US" baseline="-25000" dirty="0"/>
              <a:t>2</a:t>
            </a:r>
            <a:r>
              <a:rPr lang="en-US" altLang="en-US" dirty="0"/>
              <a:t>(n+1)-1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740352" y="6093296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accent6">
                    <a:lumMod val="50000"/>
                  </a:schemeClr>
                </a:solidFill>
              </a:rPr>
              <a:t>O(log</a:t>
            </a:r>
            <a:r>
              <a:rPr lang="en-US" altLang="zh-CN" sz="2800" baseline="-2500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altLang="zh-CN" sz="2800">
                <a:solidFill>
                  <a:schemeClr val="accent6">
                    <a:lumMod val="50000"/>
                  </a:schemeClr>
                </a:solidFill>
              </a:rPr>
              <a:t>n)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算法分析</a:t>
            </a:r>
            <a:r>
              <a:rPr lang="en-US" altLang="zh-CN">
                <a:latin typeface="+mn-lt"/>
              </a:rPr>
              <a:t>-</a:t>
            </a:r>
            <a:r>
              <a:rPr lang="zh-CN" altLang="en-US">
                <a:latin typeface="+mn-lt"/>
              </a:rPr>
              <a:t>公式推导</a:t>
            </a:r>
            <a:endParaRPr lang="en-US">
              <a:latin typeface="+mn-lt"/>
            </a:endParaRPr>
          </a:p>
        </p:txBody>
      </p:sp>
      <p:sp>
        <p:nvSpPr>
          <p:cNvPr id="7173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C354DA-7916-4D49-8DBB-C33599105D2A}" type="slidenum">
              <a:rPr lang="en-US" altLang="zh-CN" smtClean="0">
                <a:latin typeface="华文新魏" pitchFamily="2" charset="-122"/>
                <a:ea typeface="华文新魏" pitchFamily="2" charset="-122"/>
              </a:rPr>
              <a:pPr eaLnBrk="1" hangingPunct="1"/>
              <a:t>25</a:t>
            </a:fld>
            <a:endParaRPr lang="en-US" altLang="zh-CN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02481"/>
              </p:ext>
            </p:extLst>
          </p:nvPr>
        </p:nvGraphicFramePr>
        <p:xfrm>
          <a:off x="683568" y="2327275"/>
          <a:ext cx="7361237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47760" imgH="482400" progId="Equation.3">
                  <p:embed/>
                </p:oleObj>
              </mc:Choice>
              <mc:Fallback>
                <p:oleObj name="公式" r:id="rId3" imgW="3047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327275"/>
                        <a:ext cx="7361237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050982"/>
              </p:ext>
            </p:extLst>
          </p:nvPr>
        </p:nvGraphicFramePr>
        <p:xfrm>
          <a:off x="611560" y="4179912"/>
          <a:ext cx="79152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03440" imgH="812520" progId="Equation.3">
                  <p:embed/>
                </p:oleObj>
              </mc:Choice>
              <mc:Fallback>
                <p:oleObj name="公式" r:id="rId5" imgW="34034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179912"/>
                        <a:ext cx="79152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533400" y="1773238"/>
            <a:ext cx="3962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000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可以用归纳法证明</a:t>
            </a:r>
            <a:endParaRPr kumimoji="1" lang="zh-CN" altLang="en-US" sz="30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555625" y="3573463"/>
            <a:ext cx="73294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000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这样，由 </a:t>
            </a:r>
            <a:r>
              <a:rPr lang="en-US" altLang="zh-CN" sz="3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zh-CN" sz="3000" b="1" i="1" baseline="3000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h</a:t>
            </a:r>
            <a:r>
              <a:rPr lang="en-US" altLang="zh-CN" sz="3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 = </a:t>
            </a:r>
            <a:r>
              <a:rPr lang="en-US" altLang="zh-CN" sz="3000" b="1" i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n</a:t>
            </a:r>
            <a:r>
              <a:rPr lang="en-US" altLang="zh-CN" sz="3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+1, </a:t>
            </a:r>
            <a:r>
              <a:rPr lang="en-US" altLang="zh-CN" sz="3000" b="1" i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h</a:t>
            </a:r>
            <a:r>
              <a:rPr lang="en-US" altLang="zh-CN" sz="3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 = log</a:t>
            </a:r>
            <a:r>
              <a:rPr lang="en-US" altLang="zh-CN" sz="3000" b="1" baseline="-2500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2</a:t>
            </a:r>
            <a:r>
              <a:rPr lang="en-US" altLang="zh-CN" sz="3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(</a:t>
            </a:r>
            <a:r>
              <a:rPr lang="en-US" altLang="zh-CN" sz="3000" b="1" i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n</a:t>
            </a:r>
            <a:r>
              <a:rPr lang="en-US" altLang="zh-CN" sz="3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</a:rPr>
              <a:t>+1)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42224"/>
              </p:ext>
            </p:extLst>
          </p:nvPr>
        </p:nvGraphicFramePr>
        <p:xfrm>
          <a:off x="683568" y="836712"/>
          <a:ext cx="748883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97000" imgH="393480" progId="Equation.3">
                  <p:embed/>
                </p:oleObj>
              </mc:Choice>
              <mc:Fallback>
                <p:oleObj name="公式" r:id="rId7" imgW="2997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836712"/>
                        <a:ext cx="7488832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174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  <a:r>
              <a:rPr lang="en-US" altLang="zh-CN"/>
              <a:t>-</a:t>
            </a:r>
            <a:r>
              <a:rPr lang="zh-CN" altLang="en-US"/>
              <a:t>查找实例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对有序顺序表 </a:t>
            </a:r>
            <a:r>
              <a:rPr lang="en-US" altLang="zh-CN"/>
              <a:t>(10, 20, 30, 40, 50, 60)</a:t>
            </a:r>
            <a:r>
              <a:rPr lang="zh-CN" altLang="en-US"/>
              <a:t>进行折半查找，对应的判定树如下：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219200" y="2939752"/>
            <a:ext cx="6953200" cy="3657600"/>
            <a:chOff x="1219200" y="2939752"/>
            <a:chExt cx="6629400" cy="3657600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1905000" y="3930352"/>
              <a:ext cx="5334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5943600" y="3930352"/>
              <a:ext cx="5334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50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352800" y="6216352"/>
              <a:ext cx="5334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19200" y="5073352"/>
              <a:ext cx="5334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057400" y="6216352"/>
              <a:ext cx="5334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419600" y="6216352"/>
              <a:ext cx="5334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410200" y="6216352"/>
              <a:ext cx="5334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248400" y="6216352"/>
              <a:ext cx="5334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7315200" y="6216352"/>
              <a:ext cx="533400" cy="381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1965325" y="4325640"/>
              <a:ext cx="3873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3956050" y="3335040"/>
              <a:ext cx="3873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5022850" y="5392440"/>
              <a:ext cx="3873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2813050" y="5378152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6013450" y="4311352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6851650" y="5378152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</a:t>
              </a:r>
              <a:endParaRPr kumimoji="1" lang="en-US" altLang="zh-CN" sz="28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2362200" y="4387552"/>
              <a:ext cx="5334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1447800" y="4387552"/>
              <a:ext cx="5334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3886200" y="2939752"/>
              <a:ext cx="5334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 flipV="1">
              <a:off x="4724400" y="5454352"/>
              <a:ext cx="3810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2362200" y="5454352"/>
              <a:ext cx="5334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V="1">
              <a:off x="6553200" y="5454352"/>
              <a:ext cx="3810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 flipV="1">
              <a:off x="7162800" y="5454352"/>
              <a:ext cx="3810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6400800" y="4387552"/>
              <a:ext cx="5334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H="1">
              <a:off x="5334000" y="4387552"/>
              <a:ext cx="6858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H="1" flipV="1">
              <a:off x="3124200" y="5454352"/>
              <a:ext cx="4572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2286000" y="5392440"/>
              <a:ext cx="3873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3194050" y="3125911"/>
              <a:ext cx="3873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1447800" y="4158952"/>
              <a:ext cx="3873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572000" y="5392440"/>
              <a:ext cx="3873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470264" y="4206031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6394450" y="5378152"/>
              <a:ext cx="3873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&lt;</a:t>
              </a:r>
              <a:endPara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4641850" y="3068960"/>
              <a:ext cx="3873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&gt;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3346450" y="5392440"/>
              <a:ext cx="3873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&gt;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514600" y="4173240"/>
              <a:ext cx="3873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&gt;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6546850" y="4158952"/>
              <a:ext cx="3873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&gt;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5410200" y="5392440"/>
              <a:ext cx="3873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&gt;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5" name="Text Box 39"/>
            <p:cNvSpPr txBox="1">
              <a:spLocks noChangeArrowheads="1"/>
            </p:cNvSpPr>
            <p:nvPr/>
          </p:nvSpPr>
          <p:spPr bwMode="auto">
            <a:xfrm>
              <a:off x="7315200" y="5392440"/>
              <a:ext cx="3873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&gt;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 flipH="1" flipV="1">
              <a:off x="5334000" y="5454352"/>
              <a:ext cx="3048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H="1">
              <a:off x="2362200" y="3320752"/>
              <a:ext cx="15240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4419600" y="3320752"/>
              <a:ext cx="15240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49" name="Oval 43"/>
            <p:cNvSpPr>
              <a:spLocks noChangeArrowheads="1"/>
            </p:cNvSpPr>
            <p:nvPr/>
          </p:nvSpPr>
          <p:spPr bwMode="auto">
            <a:xfrm>
              <a:off x="2743200" y="4997152"/>
              <a:ext cx="5334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0" name="Oval 44"/>
            <p:cNvSpPr>
              <a:spLocks noChangeArrowheads="1"/>
            </p:cNvSpPr>
            <p:nvPr/>
          </p:nvSpPr>
          <p:spPr bwMode="auto">
            <a:xfrm>
              <a:off x="4953000" y="4997152"/>
              <a:ext cx="5334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40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51" name="Oval 45"/>
            <p:cNvSpPr>
              <a:spLocks noChangeArrowheads="1"/>
            </p:cNvSpPr>
            <p:nvPr/>
          </p:nvSpPr>
          <p:spPr bwMode="auto">
            <a:xfrm>
              <a:off x="6781800" y="4997152"/>
              <a:ext cx="533400" cy="5334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60</a:t>
              </a:r>
              <a:endParaRPr kumimoji="1" lang="en-US" altLang="zh-CN" sz="24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5148263" y="2574627"/>
            <a:ext cx="37131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i="1" err="1">
                <a:solidFill>
                  <a:srgbClr val="0000FF"/>
                </a:solidFill>
                <a:latin typeface="Times New Roman" pitchFamily="18" charset="0"/>
              </a:rPr>
              <a:t>ASL</a:t>
            </a:r>
            <a:r>
              <a:rPr kumimoji="1" lang="en-US" altLang="zh-CN" sz="2800" b="1" i="1" baseline="-25000" err="1">
                <a:solidFill>
                  <a:srgbClr val="0000FF"/>
                </a:solidFill>
                <a:latin typeface="Times New Roman" pitchFamily="18" charset="0"/>
              </a:rPr>
              <a:t>unsucc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= (2*1+3*6)/7</a:t>
            </a:r>
          </a:p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                = 20/7 </a:t>
            </a:r>
            <a:endParaRPr kumimoji="1"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179512" y="2338834"/>
            <a:ext cx="4078561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i="1" err="1">
                <a:solidFill>
                  <a:srgbClr val="0000FF"/>
                </a:solidFill>
                <a:latin typeface="Times New Roman" pitchFamily="18" charset="0"/>
              </a:rPr>
              <a:t>ASL</a:t>
            </a:r>
            <a:r>
              <a:rPr kumimoji="1" lang="en-US" altLang="zh-CN" sz="2800" b="1" i="1" baseline="-25000" err="1">
                <a:solidFill>
                  <a:srgbClr val="0000FF"/>
                </a:solidFill>
                <a:latin typeface="Times New Roman" pitchFamily="18" charset="0"/>
              </a:rPr>
              <a:t>succ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= (1+2*2+ 3*3)/6 </a:t>
            </a:r>
          </a:p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	   = 14/6 </a:t>
            </a:r>
            <a:endParaRPr kumimoji="1" lang="en-US" altLang="zh-CN" sz="2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9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  <a:r>
              <a:rPr lang="en-US" altLang="zh-CN"/>
              <a:t>-</a:t>
            </a:r>
            <a:r>
              <a:rPr lang="zh-CN" altLang="en-US"/>
              <a:t>优缺点比较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300" dirty="0"/>
              <a:t>Strength</a:t>
            </a:r>
            <a:r>
              <a:rPr lang="zh-CN" altLang="en-US" sz="3300" dirty="0"/>
              <a:t>：折半查找速度很快</a:t>
            </a:r>
            <a:endParaRPr lang="en-US" altLang="zh-CN" sz="33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3300" dirty="0"/>
              <a:t>1000</a:t>
            </a:r>
            <a:r>
              <a:rPr lang="zh-CN" altLang="en-US" sz="3300" dirty="0"/>
              <a:t>个元素的有序表，</a:t>
            </a:r>
            <a:r>
              <a:rPr lang="zh-CN" altLang="en-US" sz="3300" dirty="0">
                <a:solidFill>
                  <a:srgbClr val="C00000"/>
                </a:solidFill>
              </a:rPr>
              <a:t>至多</a:t>
            </a:r>
            <a:r>
              <a:rPr lang="zh-CN" altLang="en-US" sz="3300" dirty="0"/>
              <a:t>需要比较</a:t>
            </a:r>
            <a:r>
              <a:rPr lang="en-US" altLang="zh-CN" sz="3300" dirty="0"/>
              <a:t>10</a:t>
            </a:r>
            <a:r>
              <a:rPr lang="zh-CN" altLang="en-US" sz="3300" dirty="0"/>
              <a:t>次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3300" dirty="0"/>
              <a:t>1,000,000</a:t>
            </a:r>
            <a:r>
              <a:rPr lang="zh-CN" altLang="en-US" sz="3300" dirty="0"/>
              <a:t>个元素的有序表，需要</a:t>
            </a:r>
            <a:r>
              <a:rPr lang="zh-CN" altLang="en-US" sz="3300" dirty="0">
                <a:solidFill>
                  <a:srgbClr val="C00000"/>
                </a:solidFill>
              </a:rPr>
              <a:t>不超过</a:t>
            </a:r>
            <a:r>
              <a:rPr lang="en-US" altLang="zh-CN" sz="3300" dirty="0"/>
              <a:t>20</a:t>
            </a:r>
            <a:r>
              <a:rPr lang="zh-CN" altLang="en-US" sz="3300" dirty="0"/>
              <a:t>次的比较</a:t>
            </a:r>
            <a:endParaRPr lang="en-US" altLang="zh-CN" sz="33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300" dirty="0"/>
              <a:t>Limitation</a:t>
            </a:r>
            <a:r>
              <a:rPr lang="zh-CN" altLang="en-US" sz="3300" dirty="0"/>
              <a:t>：查找对象是有序表，即在查找之前需要对顺序表进行排序操作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300" dirty="0">
                <a:solidFill>
                  <a:srgbClr val="00B050"/>
                </a:solidFill>
              </a:rPr>
              <a:t>Weaknesses</a:t>
            </a:r>
            <a:r>
              <a:rPr lang="zh-CN" altLang="en-US" sz="3300" dirty="0"/>
              <a:t>：</a:t>
            </a:r>
            <a:endParaRPr lang="en-US" altLang="zh-CN" sz="33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300" dirty="0"/>
              <a:t>折半查找无法应用于链表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300" b="1" dirty="0">
                <a:solidFill>
                  <a:srgbClr val="00B050"/>
                </a:solidFill>
              </a:rPr>
              <a:t>在不等概率查找的情况下，折半查找不一定是有序表最好的查找方法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300" dirty="0"/>
              <a:t>当查找表的长度不大时，也许折半查找的效率不如顺序查找</a:t>
            </a:r>
            <a:endParaRPr lang="en-US" altLang="zh-CN" sz="33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300" dirty="0"/>
              <a:t>Conclusion</a:t>
            </a:r>
            <a:r>
              <a:rPr lang="zh-CN" altLang="en-US" sz="3300" dirty="0"/>
              <a:t>：适合于大量的静态数据</a:t>
            </a:r>
            <a:endParaRPr lang="en-US" altLang="zh-CN" sz="33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300" dirty="0"/>
              <a:t>有序表的插入和删除都比较麻烦，平均要移动表中一半的元素</a:t>
            </a:r>
            <a:endParaRPr lang="en-US" altLang="zh-CN" sz="33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7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2.3 </a:t>
            </a:r>
            <a:r>
              <a:rPr lang="en-US" altLang="en-US" dirty="0" err="1"/>
              <a:t>Fibonacci查找</a:t>
            </a:r>
            <a:endParaRPr lang="en-US" altLang="en-US" dirty="0"/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075240" cy="594928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基于</a:t>
            </a:r>
            <a:r>
              <a:rPr lang="zh-CN" altLang="en-US" dirty="0">
                <a:solidFill>
                  <a:srgbClr val="C00000"/>
                </a:solidFill>
              </a:rPr>
              <a:t>有序顺序表</a:t>
            </a:r>
            <a:r>
              <a:rPr lang="zh-CN" altLang="en-US" dirty="0"/>
              <a:t>的查找</a:t>
            </a:r>
            <a:endParaRPr lang="en-US" altLang="zh-CN" dirty="0"/>
          </a:p>
          <a:p>
            <a:pPr lvl="1"/>
            <a:r>
              <a:rPr lang="en-US" altLang="en-US" dirty="0" err="1"/>
              <a:t>查找表中的所有记录是按关键字有序</a:t>
            </a:r>
            <a:r>
              <a:rPr lang="en-US" altLang="en-US" dirty="0"/>
              <a:t>(</a:t>
            </a:r>
            <a:r>
              <a:rPr lang="en-US" altLang="en-US" dirty="0" err="1"/>
              <a:t>升序或降序</a:t>
            </a:r>
            <a:r>
              <a:rPr lang="en-US" altLang="en-US" dirty="0"/>
              <a:t>)</a:t>
            </a:r>
            <a:r>
              <a:rPr lang="zh-CN" altLang="en-US" dirty="0"/>
              <a:t>排列的</a:t>
            </a:r>
            <a:r>
              <a:rPr lang="en-US" altLang="en-US" dirty="0"/>
              <a:t> </a:t>
            </a:r>
          </a:p>
          <a:p>
            <a:r>
              <a:rPr lang="en-US" altLang="en-US" dirty="0" err="1"/>
              <a:t>查找过程中，先确定待查找记录在表中的范围，然后逐步缩小范围</a:t>
            </a:r>
            <a:r>
              <a:rPr lang="en-US" altLang="en-US" dirty="0"/>
              <a:t>(</a:t>
            </a:r>
            <a:r>
              <a:rPr lang="en-US" altLang="en-US" b="1" dirty="0" err="1">
                <a:solidFill>
                  <a:srgbClr val="0000FF"/>
                </a:solidFill>
              </a:rPr>
              <a:t>每次根据Fibonacci数列的特点对查找表进行分割</a:t>
            </a:r>
            <a:r>
              <a:rPr lang="en-US" altLang="en-US" dirty="0"/>
              <a:t>)，</a:t>
            </a:r>
            <a:r>
              <a:rPr lang="en-US" altLang="en-US" dirty="0" err="1"/>
              <a:t>直到找到或找不到记录为止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Fibonacci数列</a:t>
            </a:r>
            <a:r>
              <a:rPr lang="zh-CN" altLang="en-US" dirty="0"/>
              <a:t>：</a:t>
            </a:r>
            <a:r>
              <a:rPr lang="en-US" altLang="en-US" dirty="0"/>
              <a:t>F(0)=0, F(1)=1, F(n)=F(n-1)+F(n-2)</a:t>
            </a:r>
          </a:p>
          <a:p>
            <a:pPr marL="0" indent="0">
              <a:buNone/>
            </a:pPr>
            <a:r>
              <a:rPr lang="en-US" altLang="en-US" dirty="0" err="1"/>
              <a:t>Fibonacci数列</a:t>
            </a:r>
            <a:r>
              <a:rPr lang="zh-CN" altLang="en-US" dirty="0"/>
              <a:t>：</a:t>
            </a:r>
            <a:r>
              <a:rPr lang="en-US" altLang="zh-CN" dirty="0"/>
              <a:t>0, 1, 1, 2, 3, 5, 8, 13, 21, 34, 55, 89, 144, 233</a:t>
            </a:r>
            <a:r>
              <a:rPr lang="zh-CN" altLang="en-US" dirty="0"/>
              <a:t>，</a:t>
            </a:r>
            <a:r>
              <a:rPr lang="en-US" altLang="zh-CN" dirty="0"/>
              <a:t>377</a:t>
            </a:r>
            <a:r>
              <a:rPr lang="zh-CN" altLang="en-US" dirty="0"/>
              <a:t>，</a:t>
            </a:r>
            <a:r>
              <a:rPr lang="en-US" altLang="zh-CN" dirty="0"/>
              <a:t>610</a:t>
            </a:r>
            <a:r>
              <a:rPr lang="zh-CN" altLang="en-US" dirty="0"/>
              <a:t>，</a:t>
            </a:r>
            <a:r>
              <a:rPr lang="en-US" altLang="zh-CN" dirty="0"/>
              <a:t>987</a:t>
            </a:r>
            <a:r>
              <a:rPr lang="zh-CN" altLang="en-US" dirty="0"/>
              <a:t>，</a:t>
            </a:r>
            <a:r>
              <a:rPr lang="en-US" altLang="zh-CN" dirty="0"/>
              <a:t>1597</a:t>
            </a:r>
            <a:r>
              <a:rPr lang="zh-CN" altLang="en-US" dirty="0"/>
              <a:t>，</a:t>
            </a:r>
            <a:r>
              <a:rPr lang="en-US" altLang="zh-CN" dirty="0"/>
              <a:t>2584</a:t>
            </a:r>
            <a:r>
              <a:rPr lang="zh-CN" altLang="en-US" dirty="0"/>
              <a:t>，</a:t>
            </a:r>
            <a:r>
              <a:rPr lang="en-US" altLang="zh-CN" dirty="0"/>
              <a:t>4181</a:t>
            </a:r>
            <a:r>
              <a:rPr lang="zh-CN" altLang="en-US" dirty="0"/>
              <a:t>，</a:t>
            </a:r>
            <a:r>
              <a:rPr lang="en-US" altLang="zh-CN" dirty="0"/>
              <a:t>6765</a:t>
            </a:r>
            <a:r>
              <a:rPr lang="zh-CN" altLang="en-US" dirty="0"/>
              <a:t>，</a:t>
            </a:r>
            <a:r>
              <a:rPr lang="en-US" altLang="zh-CN" dirty="0"/>
              <a:t>10946</a:t>
            </a:r>
            <a:r>
              <a:rPr lang="zh-CN" altLang="en-US" dirty="0"/>
              <a:t>，</a:t>
            </a:r>
            <a:r>
              <a:rPr lang="en-US" altLang="zh-CN" dirty="0"/>
              <a:t>17711</a:t>
            </a:r>
            <a:r>
              <a:rPr lang="zh-CN" altLang="en-US" dirty="0"/>
              <a:t>，</a:t>
            </a:r>
            <a:r>
              <a:rPr lang="en-US" altLang="zh-CN" dirty="0"/>
              <a:t>28657</a:t>
            </a:r>
            <a:r>
              <a:rPr lang="zh-CN" altLang="en-US" dirty="0"/>
              <a:t>，</a:t>
            </a:r>
            <a:r>
              <a:rPr lang="en-US" altLang="zh-CN" dirty="0"/>
              <a:t>46368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F(n)=F(n-1)+F(n-2)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908720"/>
            <a:ext cx="8291264" cy="583264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 f(n)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f(n-1)  				f(n-2)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f(n-2) 		    f(n-3)	 f(n-3) 	 f(n-4)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57200" y="1772816"/>
            <a:ext cx="7571184" cy="7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070884" y="1484784"/>
            <a:ext cx="3273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7200" y="3861048"/>
            <a:ext cx="7571184" cy="7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5067067" y="3501008"/>
            <a:ext cx="3273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419872" y="3501008"/>
            <a:ext cx="3273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840252" y="3573016"/>
            <a:ext cx="3273" cy="7200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等腰三角形 22"/>
          <p:cNvSpPr/>
          <p:nvPr/>
        </p:nvSpPr>
        <p:spPr>
          <a:xfrm>
            <a:off x="4815039" y="1525053"/>
            <a:ext cx="504056" cy="3600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3152050" y="3645024"/>
            <a:ext cx="504056" cy="3600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6588224" y="3645024"/>
            <a:ext cx="504056" cy="3600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0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</a:t>
            </a:r>
            <a:r>
              <a:rPr lang="zh-CN" altLang="en-US"/>
              <a:t>基本</a:t>
            </a:r>
            <a:r>
              <a:rPr lang="en-US" altLang="en-US" err="1"/>
              <a:t>概念</a:t>
            </a:r>
            <a:endParaRPr lang="en-US" alt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>
                <a:solidFill>
                  <a:srgbClr val="0000FF"/>
                </a:solidFill>
              </a:rPr>
              <a:t>查找表</a:t>
            </a:r>
            <a:r>
              <a:rPr lang="en-US" altLang="en-US" b="1" dirty="0"/>
              <a:t>(Search Table)</a:t>
            </a:r>
            <a:r>
              <a:rPr lang="en-US" altLang="en-US" dirty="0"/>
              <a:t>：</a:t>
            </a:r>
            <a:r>
              <a:rPr lang="en-US" altLang="en-US" dirty="0" err="1"/>
              <a:t>相同类型的数据元素</a:t>
            </a:r>
            <a:r>
              <a:rPr lang="en-US" altLang="en-US" dirty="0"/>
              <a:t>(</a:t>
            </a:r>
            <a:r>
              <a:rPr lang="zh-CN" altLang="en-US" dirty="0"/>
              <a:t>或记录</a:t>
            </a:r>
            <a:r>
              <a:rPr lang="en-US" altLang="en-US" dirty="0"/>
              <a:t>)</a:t>
            </a:r>
            <a:r>
              <a:rPr lang="en-US" altLang="en-US" dirty="0" err="1"/>
              <a:t>组成的</a:t>
            </a:r>
            <a:r>
              <a:rPr lang="en-US" altLang="en-US" b="1" dirty="0" err="1">
                <a:solidFill>
                  <a:srgbClr val="0000FF"/>
                </a:solidFill>
              </a:rPr>
              <a:t>集合</a:t>
            </a:r>
            <a:r>
              <a:rPr lang="en-US" altLang="en-US" dirty="0" err="1"/>
              <a:t>，每个</a:t>
            </a:r>
            <a:r>
              <a:rPr lang="zh-CN" altLang="en-US" b="1" dirty="0">
                <a:solidFill>
                  <a:srgbClr val="00B050"/>
                </a:solidFill>
              </a:rPr>
              <a:t>数据</a:t>
            </a:r>
            <a:r>
              <a:rPr lang="en-US" altLang="en-US" b="1" dirty="0" err="1">
                <a:solidFill>
                  <a:srgbClr val="00B050"/>
                </a:solidFill>
              </a:rPr>
              <a:t>元素</a:t>
            </a:r>
            <a:r>
              <a:rPr lang="en-US" altLang="en-US" dirty="0" err="1"/>
              <a:t>通常</a:t>
            </a:r>
            <a:r>
              <a:rPr lang="en-US" altLang="en-US" b="1" dirty="0" err="1">
                <a:solidFill>
                  <a:srgbClr val="00B050"/>
                </a:solidFill>
              </a:rPr>
              <a:t>由若干数据项</a:t>
            </a:r>
            <a:r>
              <a:rPr lang="en-US" altLang="en-US" dirty="0" err="1"/>
              <a:t>构成</a:t>
            </a:r>
            <a:endParaRPr lang="en-US" altLang="en-US" dirty="0"/>
          </a:p>
          <a:p>
            <a:r>
              <a:rPr lang="en-US" altLang="en-US" dirty="0" err="1"/>
              <a:t>关键字</a:t>
            </a:r>
            <a:r>
              <a:rPr lang="en-US" altLang="en-US" dirty="0"/>
              <a:t>(</a:t>
            </a:r>
            <a:r>
              <a:rPr lang="en-US" altLang="en-US" dirty="0" err="1"/>
              <a:t>Key，码</a:t>
            </a:r>
            <a:r>
              <a:rPr lang="en-US" altLang="en-US" dirty="0"/>
              <a:t>)：</a:t>
            </a:r>
            <a:r>
              <a:rPr lang="en-US" altLang="en-US" dirty="0" err="1"/>
              <a:t>数据元素中某个</a:t>
            </a:r>
            <a:r>
              <a:rPr lang="en-US" altLang="en-US" dirty="0"/>
              <a:t>(</a:t>
            </a:r>
            <a:r>
              <a:rPr lang="en-US" altLang="en-US" dirty="0" err="1"/>
              <a:t>或几个</a:t>
            </a:r>
            <a:r>
              <a:rPr lang="en-US" altLang="en-US" dirty="0"/>
              <a:t>)</a:t>
            </a:r>
            <a:r>
              <a:rPr lang="en-US" altLang="en-US" dirty="0" err="1"/>
              <a:t>数据项的值，它可以标识一个数据元素</a:t>
            </a:r>
            <a:endParaRPr lang="en-US" altLang="en-US" dirty="0"/>
          </a:p>
          <a:p>
            <a:pPr lvl="1"/>
            <a:r>
              <a:rPr lang="en-US" altLang="en-US" sz="3200" b="1" dirty="0" err="1">
                <a:solidFill>
                  <a:srgbClr val="0000FF"/>
                </a:solidFill>
              </a:rPr>
              <a:t>主关键字</a:t>
            </a:r>
            <a:r>
              <a:rPr lang="en-US" altLang="en-US" sz="3200" b="1" dirty="0"/>
              <a:t>(Primary Key)</a:t>
            </a:r>
            <a:r>
              <a:rPr lang="zh-CN" altLang="en-US" sz="3200" dirty="0"/>
              <a:t>：</a:t>
            </a:r>
            <a:r>
              <a:rPr lang="en-US" altLang="en-US" sz="3200" dirty="0" err="1"/>
              <a:t>能</a:t>
            </a:r>
            <a:r>
              <a:rPr lang="en-US" altLang="en-US" sz="3200" dirty="0" err="1">
                <a:solidFill>
                  <a:srgbClr val="C00000"/>
                </a:solidFill>
              </a:rPr>
              <a:t>唯一</a:t>
            </a:r>
            <a:r>
              <a:rPr lang="en-US" altLang="en-US" sz="3200" dirty="0" err="1"/>
              <a:t>标识一个数据元素</a:t>
            </a:r>
            <a:r>
              <a:rPr lang="zh-CN" altLang="en-US" sz="3200" dirty="0"/>
              <a:t>的</a:t>
            </a:r>
            <a:r>
              <a:rPr lang="en-US" altLang="en-US" sz="3200" dirty="0" err="1"/>
              <a:t>关键字</a:t>
            </a:r>
            <a:endParaRPr lang="en-US" altLang="en-US" sz="3200" dirty="0"/>
          </a:p>
          <a:p>
            <a:pPr lvl="1"/>
            <a:r>
              <a:rPr lang="en-US" altLang="en-US" sz="3200" b="1" dirty="0" err="1">
                <a:solidFill>
                  <a:srgbClr val="0000FF"/>
                </a:solidFill>
              </a:rPr>
              <a:t>次关键字</a:t>
            </a:r>
            <a:r>
              <a:rPr lang="en-US" altLang="en-US" sz="3200" b="1" dirty="0"/>
              <a:t>(Secondary Key)</a:t>
            </a:r>
            <a:r>
              <a:rPr lang="zh-CN" altLang="en-US" sz="3200" dirty="0"/>
              <a:t>：</a:t>
            </a:r>
            <a:r>
              <a:rPr lang="en-US" altLang="en-US" sz="3200" dirty="0" err="1"/>
              <a:t>能标识</a:t>
            </a:r>
            <a:r>
              <a:rPr lang="en-US" altLang="en-US" sz="3200" dirty="0" err="1">
                <a:solidFill>
                  <a:srgbClr val="C00000"/>
                </a:solidFill>
              </a:rPr>
              <a:t>若干个</a:t>
            </a:r>
            <a:r>
              <a:rPr lang="en-US" altLang="en-US" sz="3200" dirty="0" err="1"/>
              <a:t>数据元素的关键字</a:t>
            </a:r>
            <a:endParaRPr lang="en-US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820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算法思想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设查找表中的记录数n比某个Fibonacci数小1，即</a:t>
            </a:r>
            <a:r>
              <a:rPr lang="en-US" altLang="en-US" dirty="0">
                <a:solidFill>
                  <a:srgbClr val="C00000"/>
                </a:solidFill>
              </a:rPr>
              <a:t>设n=F(j)-1</a:t>
            </a:r>
          </a:p>
          <a:p>
            <a:pPr lvl="1"/>
            <a:r>
              <a:rPr lang="en-US" altLang="zh-CN" dirty="0"/>
              <a:t>Why n=F(j)-1 ?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F(j)-1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C00000"/>
                </a:solidFill>
              </a:rPr>
              <a:t>F(j-1)-1</a:t>
            </a:r>
            <a:r>
              <a:rPr lang="en-US" altLang="zh-CN" dirty="0"/>
              <a:t> +1 +</a:t>
            </a:r>
            <a:r>
              <a:rPr lang="en-US" altLang="zh-CN" dirty="0">
                <a:solidFill>
                  <a:srgbClr val="C00000"/>
                </a:solidFill>
              </a:rPr>
              <a:t>F(j-2)-1</a:t>
            </a:r>
          </a:p>
          <a:p>
            <a:r>
              <a:rPr lang="en-US" altLang="en-US" dirty="0" err="1"/>
              <a:t>用Low、High和Mid表示待查找区间的下界、上界和分割位置，初值为Low</a:t>
            </a:r>
            <a:r>
              <a:rPr lang="en-US" altLang="en-US" dirty="0"/>
              <a:t>=1，High=n</a:t>
            </a:r>
          </a:p>
          <a:p>
            <a:r>
              <a:rPr lang="en-US" altLang="en-US" dirty="0"/>
              <a:t>(1) </a:t>
            </a:r>
            <a:r>
              <a:rPr lang="en-US" altLang="en-US" dirty="0" err="1"/>
              <a:t>取分割位置Mid：</a:t>
            </a:r>
            <a:r>
              <a:rPr lang="en-US" altLang="en-US" dirty="0" err="1">
                <a:solidFill>
                  <a:srgbClr val="C00000"/>
                </a:solidFill>
              </a:rPr>
              <a:t>Mid</a:t>
            </a:r>
            <a:r>
              <a:rPr lang="en-US" altLang="en-US" dirty="0">
                <a:solidFill>
                  <a:srgbClr val="C00000"/>
                </a:solidFill>
              </a:rPr>
              <a:t>=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F(j-1)</a:t>
            </a:r>
          </a:p>
          <a:p>
            <a:r>
              <a:rPr lang="en-US" altLang="en-US" dirty="0">
                <a:sym typeface="Symbol" pitchFamily="18" charset="2"/>
              </a:rPr>
              <a:t>(2) </a:t>
            </a:r>
            <a:r>
              <a:rPr lang="en-US" altLang="en-US" dirty="0" err="1">
                <a:sym typeface="Symbol" pitchFamily="18" charset="2"/>
              </a:rPr>
              <a:t>比较</a:t>
            </a:r>
            <a:r>
              <a:rPr lang="en-US" altLang="zh-CN" dirty="0" err="1">
                <a:sym typeface="Symbol" pitchFamily="18" charset="2"/>
              </a:rPr>
              <a:t>key</a:t>
            </a:r>
            <a:r>
              <a:rPr lang="zh-CN" altLang="en-US" dirty="0">
                <a:sym typeface="Symbol" pitchFamily="18" charset="2"/>
              </a:rPr>
              <a:t>值与</a:t>
            </a:r>
            <a:r>
              <a:rPr lang="en-US" altLang="en-US" dirty="0" err="1"/>
              <a:t>分割位置记录的关键字</a:t>
            </a:r>
            <a:r>
              <a:rPr lang="en-US" altLang="en-US" dirty="0"/>
              <a:t>：</a:t>
            </a:r>
          </a:p>
          <a:p>
            <a:pPr lvl="1"/>
            <a:r>
              <a:rPr lang="zh-CN" altLang="en-US" dirty="0"/>
              <a:t>相等： 查找成功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zh-CN" altLang="en-US" dirty="0"/>
              <a:t>小于：待查记录在区间的前半段，修改上界指针： </a:t>
            </a:r>
            <a:r>
              <a:rPr lang="en-US" altLang="en-US" dirty="0"/>
              <a:t>High=Mid-1</a:t>
            </a:r>
            <a:r>
              <a:rPr lang="zh-CN" altLang="en-US" dirty="0"/>
              <a:t>，这时，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区间长度为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F(j-1)-1</a:t>
            </a:r>
            <a:r>
              <a:rPr lang="zh-CN" altLang="en-US" dirty="0"/>
              <a:t>，转</a:t>
            </a:r>
            <a:r>
              <a:rPr lang="en-US" altLang="zh-CN" dirty="0"/>
              <a:t>(1)</a:t>
            </a:r>
            <a:r>
              <a:rPr lang="zh-CN" altLang="en-US" dirty="0"/>
              <a:t> ；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zh-CN" altLang="en-US" dirty="0"/>
              <a:t>大于：待查记录在区间的后半段，修改下界指针：</a:t>
            </a:r>
            <a:r>
              <a:rPr lang="en-US" altLang="en-US" dirty="0"/>
              <a:t>Low=Mid+1</a:t>
            </a:r>
            <a:r>
              <a:rPr lang="zh-CN" altLang="en-US" dirty="0"/>
              <a:t>，</a:t>
            </a:r>
            <a:r>
              <a:rPr lang="en-US" altLang="en-US" dirty="0"/>
              <a:t> </a:t>
            </a:r>
            <a:r>
              <a:rPr lang="zh-CN" altLang="en-US" dirty="0"/>
              <a:t>这时，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区间长度为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F(j-2)-1</a:t>
            </a:r>
            <a:r>
              <a:rPr lang="zh-CN" altLang="en-US" dirty="0"/>
              <a:t>，转</a:t>
            </a:r>
            <a:r>
              <a:rPr lang="en-US" altLang="zh-CN" dirty="0"/>
              <a:t>(1)</a:t>
            </a:r>
            <a:r>
              <a:rPr lang="zh-CN" altLang="en-US" dirty="0"/>
              <a:t> ；</a:t>
            </a:r>
          </a:p>
          <a:p>
            <a:r>
              <a:rPr lang="zh-CN" altLang="en-US" dirty="0"/>
              <a:t>直到越界</a:t>
            </a:r>
            <a:r>
              <a:rPr lang="en-US" altLang="en-US" dirty="0"/>
              <a:t>(Low&gt;High)</a:t>
            </a:r>
            <a:r>
              <a:rPr lang="zh-CN" altLang="en-US" dirty="0"/>
              <a:t>，查找失败</a:t>
            </a:r>
          </a:p>
          <a:p>
            <a:pPr lvl="1"/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36014" y="203726"/>
            <a:ext cx="2351112" cy="584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If </a:t>
            </a:r>
            <a:r>
              <a:rPr lang="en-US" altLang="zh-CN" sz="3200" err="1">
                <a:solidFill>
                  <a:schemeClr val="tx1"/>
                </a:solidFill>
              </a:rPr>
              <a:t>n≠F</a:t>
            </a:r>
            <a:r>
              <a:rPr lang="en-US" altLang="zh-CN" sz="3200">
                <a:solidFill>
                  <a:schemeClr val="tx1"/>
                </a:solidFill>
              </a:rPr>
              <a:t>[j]-1</a:t>
            </a:r>
            <a:r>
              <a:rPr lang="zh-CN" altLang="en-US" sz="3200">
                <a:solidFill>
                  <a:schemeClr val="tx1"/>
                </a:solidFill>
              </a:rPr>
              <a:t> </a:t>
            </a:r>
            <a:r>
              <a:rPr lang="en-US" altLang="zh-CN" sz="3200">
                <a:solidFill>
                  <a:schemeClr val="tx1"/>
                </a:solidFill>
              </a:rPr>
              <a:t>?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算法实现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Fibonacci</a:t>
            </a:r>
            <a:r>
              <a:rPr lang="zh-CN" altLang="en-US" dirty="0"/>
              <a:t>数的计算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fib(</a:t>
            </a:r>
            <a:r>
              <a:rPr lang="en-US" altLang="en-US" dirty="0" err="1"/>
              <a:t>int</a:t>
            </a:r>
            <a:r>
              <a:rPr lang="en-US" altLang="en-US" dirty="0"/>
              <a:t> n) </a:t>
            </a:r>
            <a:r>
              <a:rPr lang="en-US" altLang="zh-CN" dirty="0"/>
              <a:t>{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sz="3000" dirty="0" err="1"/>
              <a:t>int</a:t>
            </a:r>
            <a:r>
              <a:rPr lang="en-US" altLang="en-US" sz="3000" dirty="0"/>
              <a:t> </a:t>
            </a:r>
            <a:r>
              <a:rPr lang="en-US" altLang="en-US" sz="3000" dirty="0" err="1"/>
              <a:t>i</a:t>
            </a:r>
            <a:r>
              <a:rPr lang="en-US" altLang="en-US" sz="3000" dirty="0"/>
              <a:t>, f, f0=0, f1=1;</a:t>
            </a:r>
          </a:p>
          <a:p>
            <a:pPr marL="457200" lvl="1" indent="0">
              <a:buNone/>
            </a:pPr>
            <a:r>
              <a:rPr lang="en-US" altLang="en-US" sz="3000" dirty="0"/>
              <a:t>if (n==0)  return 0 ;</a:t>
            </a:r>
          </a:p>
          <a:p>
            <a:pPr marL="457200" lvl="1" indent="0">
              <a:buNone/>
            </a:pPr>
            <a:r>
              <a:rPr lang="en-US" altLang="en-US" sz="3000" dirty="0"/>
              <a:t>if (n==1)  return 1 ;</a:t>
            </a:r>
          </a:p>
          <a:p>
            <a:pPr marL="457200" lvl="1" indent="0">
              <a:buNone/>
            </a:pPr>
            <a:r>
              <a:rPr lang="en-US" altLang="en-US" sz="3000" dirty="0"/>
              <a:t>for (</a:t>
            </a:r>
            <a:r>
              <a:rPr lang="en-US" altLang="en-US" sz="3000" dirty="0" err="1"/>
              <a:t>i</a:t>
            </a:r>
            <a:r>
              <a:rPr lang="en-US" altLang="en-US" sz="3000" dirty="0"/>
              <a:t>=2 ; </a:t>
            </a:r>
            <a:r>
              <a:rPr lang="en-US" altLang="en-US" sz="3000" dirty="0" err="1"/>
              <a:t>i</a:t>
            </a:r>
            <a:r>
              <a:rPr lang="en-US" altLang="en-US" sz="3000" dirty="0"/>
              <a:t>&lt;=n ; </a:t>
            </a:r>
            <a:r>
              <a:rPr lang="en-US" altLang="en-US" sz="3000" dirty="0" err="1"/>
              <a:t>i</a:t>
            </a:r>
            <a:r>
              <a:rPr lang="en-US" altLang="en-US" sz="3000" dirty="0"/>
              <a:t>++ ) {   </a:t>
            </a:r>
          </a:p>
          <a:p>
            <a:pPr marL="457200" lvl="1" indent="0">
              <a:buNone/>
            </a:pPr>
            <a:r>
              <a:rPr lang="en-US" altLang="en-US" sz="3000" dirty="0"/>
              <a:t>	f=f0+f1 ; f0=f1 ; f1=f ;   }</a:t>
            </a:r>
          </a:p>
          <a:p>
            <a:pPr marL="457200" lvl="1" indent="0">
              <a:buNone/>
            </a:pPr>
            <a:r>
              <a:rPr lang="en-US" altLang="en-US" sz="3000" dirty="0"/>
              <a:t>return(f) ;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  <a:p>
            <a:r>
              <a:rPr lang="zh-CN" altLang="en-US" dirty="0"/>
              <a:t>为了避免频繁计算</a:t>
            </a:r>
            <a:r>
              <a:rPr lang="en-US" altLang="en-US" dirty="0"/>
              <a:t>Fibonacci</a:t>
            </a:r>
            <a:r>
              <a:rPr lang="zh-CN" altLang="en-US" dirty="0"/>
              <a:t>数，可用两个变量</a:t>
            </a:r>
            <a:r>
              <a:rPr lang="en-US" altLang="en-US" dirty="0"/>
              <a:t>f1</a:t>
            </a:r>
            <a:r>
              <a:rPr lang="zh-CN" altLang="en-US" dirty="0"/>
              <a:t>和</a:t>
            </a:r>
            <a:r>
              <a:rPr lang="en-US" altLang="en-US" dirty="0"/>
              <a:t>f2</a:t>
            </a:r>
            <a:r>
              <a:rPr lang="zh-CN" altLang="en-US" dirty="0"/>
              <a:t>保存当前相邻的两个</a:t>
            </a:r>
            <a:r>
              <a:rPr lang="en-US" altLang="en-US" dirty="0"/>
              <a:t>Fibonacci</a:t>
            </a:r>
            <a:r>
              <a:rPr lang="zh-CN" altLang="en-US" dirty="0"/>
              <a:t>数，这样在以后的计算中可以依次递推计算出</a:t>
            </a:r>
            <a:r>
              <a:rPr lang="en-US" altLang="zh-CN" dirty="0"/>
              <a:t>f</a:t>
            </a:r>
          </a:p>
          <a:p>
            <a:endParaRPr lang="en-US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38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A7B42D2-C03E-59E6-4CCE-C10C63425636}"/>
              </a:ext>
            </a:extLst>
          </p:cNvPr>
          <p:cNvSpPr/>
          <p:nvPr/>
        </p:nvSpPr>
        <p:spPr>
          <a:xfrm>
            <a:off x="0" y="2564905"/>
            <a:ext cx="9144000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3922" name="Rectangle 2"/>
          <p:cNvSpPr>
            <a:spLocks noChangeArrowheads="1"/>
          </p:cNvSpPr>
          <p:nvPr/>
        </p:nvSpPr>
        <p:spPr bwMode="auto">
          <a:xfrm>
            <a:off x="224283" y="188640"/>
            <a:ext cx="8812213" cy="6696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355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7239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0795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800" dirty="0">
                <a:latin typeface="+mn-lt"/>
              </a:rPr>
              <a:t>//</a:t>
            </a:r>
            <a:r>
              <a:rPr lang="zh-CN" altLang="en-US" sz="2800" dirty="0">
                <a:latin typeface="+mn-lt"/>
              </a:rPr>
              <a:t>在有序表</a:t>
            </a:r>
            <a:r>
              <a:rPr lang="en-US" altLang="en-US" sz="2800" dirty="0">
                <a:latin typeface="+mn-lt"/>
              </a:rPr>
              <a:t>t</a:t>
            </a:r>
            <a:r>
              <a:rPr lang="zh-CN" altLang="en-US" sz="2800" dirty="0">
                <a:latin typeface="+mn-lt"/>
              </a:rPr>
              <a:t>中用</a:t>
            </a:r>
            <a:r>
              <a:rPr lang="en-US" altLang="en-US" sz="2800" dirty="0">
                <a:latin typeface="+mn-lt"/>
              </a:rPr>
              <a:t>Fibonacci</a:t>
            </a:r>
            <a:r>
              <a:rPr lang="zh-CN" altLang="en-US" sz="2800" dirty="0">
                <a:latin typeface="+mn-lt"/>
              </a:rPr>
              <a:t>方法查找关键字为</a:t>
            </a:r>
            <a:r>
              <a:rPr lang="en-US" altLang="en-US" sz="2800" dirty="0">
                <a:latin typeface="+mn-lt"/>
              </a:rPr>
              <a:t>key</a:t>
            </a:r>
            <a:r>
              <a:rPr lang="zh-CN" altLang="en-US" sz="2800" dirty="0">
                <a:latin typeface="+mn-lt"/>
              </a:rPr>
              <a:t>的记录</a:t>
            </a:r>
            <a:endParaRPr lang="en-US" altLang="zh-CN" sz="2800" dirty="0">
              <a:latin typeface="+mn-lt"/>
            </a:endParaRP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800" dirty="0">
                <a:latin typeface="+mn-lt"/>
              </a:rPr>
              <a:t>int </a:t>
            </a:r>
            <a:r>
              <a:rPr lang="en-US" altLang="en-US" sz="2800" b="1" dirty="0" err="1">
                <a:solidFill>
                  <a:srgbClr val="0000FF"/>
                </a:solidFill>
                <a:latin typeface="+mn-lt"/>
              </a:rPr>
              <a:t>SearchSSTableFibonacci</a:t>
            </a:r>
            <a:r>
              <a:rPr lang="en-US" altLang="en-US" sz="2800" dirty="0">
                <a:latin typeface="+mn-lt"/>
              </a:rPr>
              <a:t>(</a:t>
            </a:r>
            <a:r>
              <a:rPr lang="en-US" altLang="en-US" sz="2800" dirty="0" err="1">
                <a:latin typeface="+mn-lt"/>
              </a:rPr>
              <a:t>SSTable</a:t>
            </a:r>
            <a:r>
              <a:rPr lang="en-US" altLang="en-US" sz="2800" dirty="0">
                <a:latin typeface="+mn-lt"/>
              </a:rPr>
              <a:t> *t, </a:t>
            </a:r>
            <a:r>
              <a:rPr lang="en-US" altLang="en-US" sz="2800" dirty="0" err="1">
                <a:latin typeface="+mn-lt"/>
              </a:rPr>
              <a:t>KeyType</a:t>
            </a:r>
            <a:r>
              <a:rPr lang="en-US" altLang="en-US" sz="2800" dirty="0">
                <a:latin typeface="+mn-lt"/>
              </a:rPr>
              <a:t> key , int </a:t>
            </a:r>
            <a:r>
              <a:rPr lang="en-US" altLang="en-US" sz="2800" b="1" dirty="0">
                <a:solidFill>
                  <a:srgbClr val="00B050"/>
                </a:solidFill>
                <a:latin typeface="+mn-lt"/>
              </a:rPr>
              <a:t>n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800" b="1" dirty="0">
                <a:latin typeface="+mn-lt"/>
              </a:rPr>
              <a:t>{</a:t>
            </a:r>
            <a:r>
              <a:rPr lang="en-US" altLang="en-US" sz="2800" dirty="0">
                <a:latin typeface="+mn-lt"/>
              </a:rPr>
              <a:t> int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Low</a:t>
            </a:r>
            <a:r>
              <a:rPr lang="en-US" altLang="en-US" sz="2800" dirty="0">
                <a:latin typeface="+mn-lt"/>
              </a:rPr>
              <a:t>=1, High, Mid, f1, f2 ;</a:t>
            </a: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High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=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</a:rPr>
              <a:t>fib(</a:t>
            </a:r>
            <a:r>
              <a:rPr lang="en-US" altLang="en-US" sz="2800" b="1" dirty="0">
                <a:solidFill>
                  <a:srgbClr val="00B050"/>
                </a:solidFill>
                <a:latin typeface="+mn-lt"/>
              </a:rPr>
              <a:t>n)</a:t>
            </a:r>
            <a:r>
              <a:rPr lang="en-US" altLang="zh-CN" sz="2800" b="1" dirty="0">
                <a:solidFill>
                  <a:srgbClr val="00B050"/>
                </a:solidFill>
                <a:latin typeface="+mn-lt"/>
              </a:rPr>
              <a:t>-1</a:t>
            </a:r>
            <a:r>
              <a:rPr lang="en-US" altLang="en-US" sz="2800" dirty="0">
                <a:latin typeface="+mn-lt"/>
              </a:rPr>
              <a:t>; </a:t>
            </a: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f1=</a:t>
            </a:r>
            <a:r>
              <a:rPr lang="en-US" altLang="en-US" sz="2800" b="1" dirty="0">
                <a:solidFill>
                  <a:srgbClr val="00B050"/>
                </a:solidFill>
                <a:latin typeface="+mn-lt"/>
              </a:rPr>
              <a:t>fib(n-1)</a:t>
            </a:r>
            <a:r>
              <a:rPr lang="en-US" altLang="en-US" sz="2800" dirty="0">
                <a:latin typeface="+mn-lt"/>
              </a:rPr>
              <a:t>; </a:t>
            </a: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f2=</a:t>
            </a:r>
            <a:r>
              <a:rPr lang="en-US" altLang="en-US" sz="2800" b="1" dirty="0">
                <a:solidFill>
                  <a:srgbClr val="00B050"/>
                </a:solidFill>
                <a:latin typeface="+mn-lt"/>
              </a:rPr>
              <a:t>fib(n-2)</a:t>
            </a:r>
            <a:r>
              <a:rPr lang="en-US" altLang="en-US" sz="2800" dirty="0">
                <a:latin typeface="+mn-lt"/>
              </a:rPr>
              <a:t>;</a:t>
            </a:r>
          </a:p>
          <a:p>
            <a:pPr eaLnBrk="1" hangingPunct="1"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800" dirty="0">
                <a:latin typeface="+mn-lt"/>
              </a:rPr>
              <a:t>while (Low&lt;=High) </a:t>
            </a:r>
            <a:r>
              <a:rPr lang="en-US" altLang="en-US" sz="2800" b="1" dirty="0">
                <a:solidFill>
                  <a:srgbClr val="C00000"/>
                </a:solidFill>
                <a:latin typeface="+mn-lt"/>
              </a:rPr>
              <a:t>{</a:t>
            </a:r>
          </a:p>
          <a:p>
            <a:pPr lvl="3" eaLnBrk="1" hangingPunct="1"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800" dirty="0">
                <a:latin typeface="+mn-lt"/>
              </a:rPr>
              <a:t>Mid=Low+</a:t>
            </a:r>
            <a:r>
              <a:rPr lang="en-US" altLang="en-US" sz="2800" dirty="0">
                <a:solidFill>
                  <a:srgbClr val="0000CC"/>
                </a:solidFill>
                <a:latin typeface="+mn-lt"/>
              </a:rPr>
              <a:t>f1</a:t>
            </a:r>
            <a:r>
              <a:rPr lang="en-US" altLang="en-US" sz="2800" dirty="0">
                <a:latin typeface="+mn-lt"/>
              </a:rPr>
              <a:t>-1;</a:t>
            </a:r>
          </a:p>
          <a:p>
            <a:pPr lvl="3" eaLnBrk="1" hangingPunct="1"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800" dirty="0">
                <a:latin typeface="+mn-lt"/>
              </a:rPr>
              <a:t>if ( </a:t>
            </a: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EQ(key, t-&gt;</a:t>
            </a:r>
            <a:r>
              <a:rPr lang="en-US" altLang="en-US" sz="2800" dirty="0" err="1">
                <a:solidFill>
                  <a:srgbClr val="C00000"/>
                </a:solidFill>
                <a:latin typeface="+mn-lt"/>
              </a:rPr>
              <a:t>elem</a:t>
            </a: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[Mid].key)</a:t>
            </a:r>
            <a:r>
              <a:rPr lang="en-US" altLang="en-US" sz="2800" dirty="0">
                <a:latin typeface="+mn-lt"/>
              </a:rPr>
              <a:t> )   return(Mid) ;</a:t>
            </a:r>
          </a:p>
          <a:p>
            <a:pPr lvl="3" eaLnBrk="1" hangingPunct="1">
              <a:spcBef>
                <a:spcPct val="10000"/>
              </a:spcBef>
              <a:buClr>
                <a:schemeClr val="accent2"/>
              </a:buClr>
              <a:buSzPct val="80000"/>
              <a:buNone/>
            </a:pPr>
            <a:r>
              <a:rPr lang="en-US" altLang="en-US" sz="2800" dirty="0">
                <a:latin typeface="+mn-lt"/>
              </a:rPr>
              <a:t>else if ( </a:t>
            </a: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LT(key, t-&gt;</a:t>
            </a:r>
            <a:r>
              <a:rPr lang="en-US" altLang="en-US" sz="2800" dirty="0" err="1">
                <a:solidFill>
                  <a:srgbClr val="C00000"/>
                </a:solidFill>
                <a:latin typeface="+mn-lt"/>
              </a:rPr>
              <a:t>elem</a:t>
            </a: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[Mid].key)</a:t>
            </a:r>
            <a:r>
              <a:rPr lang="en-US" altLang="en-US" sz="2800" dirty="0">
                <a:latin typeface="+mn-lt"/>
              </a:rPr>
              <a:t> )</a:t>
            </a:r>
          </a:p>
          <a:p>
            <a:pPr marL="1828800" lvl="4" indent="0" eaLnBrk="1" hangingPunct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en-US" sz="2800" dirty="0">
                <a:latin typeface="+mn-lt"/>
              </a:rPr>
              <a:t>{   </a:t>
            </a: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High=Mid-1</a:t>
            </a:r>
            <a:r>
              <a:rPr lang="en-US" altLang="en-US" sz="2800" dirty="0">
                <a:latin typeface="+mn-lt"/>
              </a:rPr>
              <a:t>; </a:t>
            </a: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f2=f1-f2</a:t>
            </a:r>
            <a:r>
              <a:rPr lang="en-US" altLang="en-US" sz="2800" dirty="0">
                <a:latin typeface="+mn-lt"/>
              </a:rPr>
              <a:t>; </a:t>
            </a: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f1=f1-f2</a:t>
            </a:r>
            <a:r>
              <a:rPr lang="en-US" altLang="en-US" sz="2800" dirty="0">
                <a:latin typeface="+mn-lt"/>
              </a:rPr>
              <a:t>;  }</a:t>
            </a:r>
          </a:p>
          <a:p>
            <a:pPr marL="1828800" lvl="4" indent="0" eaLnBrk="1" hangingPunct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en-US" sz="2800" dirty="0">
                <a:latin typeface="+mn-lt"/>
              </a:rPr>
              <a:t>else  </a:t>
            </a:r>
          </a:p>
          <a:p>
            <a:pPr marL="1828800" lvl="4" indent="0" eaLnBrk="1" hangingPunct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en-US" sz="2800" dirty="0">
                <a:latin typeface="+mn-lt"/>
              </a:rPr>
              <a:t> {   </a:t>
            </a:r>
            <a:r>
              <a:rPr lang="en-US" altLang="en-US" sz="2800" dirty="0">
                <a:solidFill>
                  <a:srgbClr val="C00000"/>
                </a:solidFill>
                <a:latin typeface="+mn-lt"/>
              </a:rPr>
              <a:t>Low=Mid+1</a:t>
            </a:r>
            <a:r>
              <a:rPr lang="en-US" altLang="en-US" sz="2800" dirty="0">
                <a:latin typeface="+mn-lt"/>
              </a:rPr>
              <a:t>; </a:t>
            </a: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f1=f1-f2</a:t>
            </a:r>
            <a:r>
              <a:rPr lang="en-US" altLang="en-US" sz="2800" dirty="0">
                <a:latin typeface="+mn-lt"/>
              </a:rPr>
              <a:t>; </a:t>
            </a:r>
            <a:r>
              <a:rPr lang="en-US" altLang="en-US" sz="2800" dirty="0">
                <a:solidFill>
                  <a:srgbClr val="0000FF"/>
                </a:solidFill>
                <a:latin typeface="+mn-lt"/>
              </a:rPr>
              <a:t>f2=f2-f1</a:t>
            </a:r>
            <a:r>
              <a:rPr lang="en-US" altLang="en-US" sz="2800" dirty="0">
                <a:latin typeface="+mn-lt"/>
              </a:rPr>
              <a:t>;  }</a:t>
            </a:r>
          </a:p>
          <a:p>
            <a:pPr eaLnBrk="1" hangingPunct="1">
              <a:lnSpc>
                <a:spcPct val="110000"/>
              </a:lnSpc>
              <a:buSzPct val="80000"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+mn-lt"/>
              </a:rPr>
              <a:t>}</a:t>
            </a:r>
          </a:p>
          <a:p>
            <a:pPr eaLnBrk="1" hangingPunct="1">
              <a:lnSpc>
                <a:spcPct val="110000"/>
              </a:lnSpc>
              <a:buSzPct val="80000"/>
              <a:buNone/>
            </a:pPr>
            <a:r>
              <a:rPr lang="en-US" altLang="en-US" sz="2800" dirty="0">
                <a:latin typeface="+mn-lt"/>
              </a:rPr>
              <a:t>return(0);</a:t>
            </a:r>
            <a:r>
              <a:rPr lang="en-US" altLang="en-US" sz="2800" b="1" dirty="0">
                <a:latin typeface="+mn-lt"/>
              </a:rPr>
              <a:t>}</a:t>
            </a:r>
            <a:r>
              <a:rPr lang="en-US" altLang="en-US" sz="2800" dirty="0">
                <a:latin typeface="+mn-lt"/>
              </a:rPr>
              <a:t> </a:t>
            </a:r>
            <a:endParaRPr lang="en-US" altLang="en-US" sz="2800" b="1" dirty="0">
              <a:latin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579296" cy="583264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Fibonacci</a:t>
                </a:r>
                <a:r>
                  <a:rPr lang="zh-CN" altLang="en-US" dirty="0"/>
                  <a:t>查找的平均性能比折半查找好，但最坏情况下比折半查找差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插值查找</a:t>
                </a:r>
                <a:r>
                  <a:rPr lang="zh-CN" altLang="en-US" dirty="0"/>
                  <a:t>：根据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值来决定与哪个记录比较并分区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Key</a:t>
                </a:r>
                <a:r>
                  <a:rPr lang="zh-CN" altLang="en-US" dirty="0"/>
                  <a:t>与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t-&gt;</a:t>
                </a:r>
                <a:r>
                  <a:rPr lang="en-US" altLang="zh-CN" dirty="0" err="1">
                    <a:solidFill>
                      <a:srgbClr val="0000CC"/>
                    </a:solidFill>
                  </a:rPr>
                  <a:t>elem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[</a:t>
                </a:r>
                <a:r>
                  <a:rPr lang="en-US" altLang="zh-CN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]</a:t>
                </a:r>
                <a:r>
                  <a:rPr lang="zh-CN" altLang="en-US" dirty="0"/>
                  <a:t>比较，其中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𝑒𝑙𝑒𝑚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𝑘𝑒𝑦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𝑒𝑙𝑒𝑚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𝑘𝑒𝑦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𝑒𝑙𝑒𝑚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𝑘𝑒𝑦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其中，</a:t>
                </a:r>
                <a:r>
                  <a:rPr lang="en-US" altLang="zh-CN" dirty="0"/>
                  <a:t>t-&gt;</a:t>
                </a:r>
                <a:r>
                  <a:rPr lang="en-US" altLang="zh-CN" dirty="0" err="1"/>
                  <a:t>elem</a:t>
                </a:r>
                <a:r>
                  <a:rPr lang="en-US" altLang="zh-CN" dirty="0"/>
                  <a:t>[l]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t-&gt;</a:t>
                </a:r>
                <a:r>
                  <a:rPr lang="en-US" altLang="zh-CN" dirty="0" err="1"/>
                  <a:t>elem</a:t>
                </a:r>
                <a:r>
                  <a:rPr lang="en-US" altLang="zh-CN" dirty="0"/>
                  <a:t>[h]</a:t>
                </a:r>
                <a:r>
                  <a:rPr lang="zh-CN" altLang="en-US" dirty="0"/>
                  <a:t>为具有最小和最大关键字的记录</a:t>
                </a:r>
                <a:endParaRPr lang="en-US" altLang="zh-CN" dirty="0"/>
              </a:p>
              <a:p>
                <a:r>
                  <a:rPr lang="zh-CN" altLang="en-US" dirty="0"/>
                  <a:t>插值查找适用于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关键字均匀分布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579296" cy="5832648"/>
              </a:xfrm>
              <a:blipFill rotWithShape="0">
                <a:blip r:embed="rId3"/>
                <a:stretch>
                  <a:fillRect l="-1635" t="-1881" r="-213" b="-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22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36104"/>
          </a:xfrm>
        </p:spPr>
        <p:txBody>
          <a:bodyPr>
            <a:normAutofit/>
          </a:bodyPr>
          <a:lstStyle/>
          <a:p>
            <a:pPr lvl="1" algn="ctr"/>
            <a:r>
              <a:rPr lang="en-US" altLang="en-US" sz="4000" kern="1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rPr>
              <a:t>2.4 </a:t>
            </a:r>
            <a:r>
              <a:rPr lang="en-US" altLang="en-US" sz="4000" kern="1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rPr>
              <a:t>索引顺序查找</a:t>
            </a:r>
            <a:r>
              <a:rPr lang="en-US" altLang="en-US" sz="4000" kern="1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rPr>
              <a:t>/</a:t>
            </a:r>
            <a:r>
              <a:rPr lang="en-US" altLang="en-US" sz="4000" kern="1200" dirty="0" err="1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j-cs"/>
              </a:rPr>
              <a:t>分块查找</a:t>
            </a:r>
            <a:endParaRPr lang="en-US" altLang="en-US" sz="4000" kern="1200" dirty="0">
              <a:solidFill>
                <a:schemeClr val="tx1"/>
              </a:solidFill>
              <a:latin typeface="+mn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/>
              <a:t>查找表的组织</a:t>
            </a:r>
            <a:r>
              <a:rPr lang="zh-CN" altLang="en-US" dirty="0"/>
              <a:t>：</a:t>
            </a:r>
            <a:r>
              <a:rPr lang="en-US" altLang="en-US" dirty="0" err="1">
                <a:solidFill>
                  <a:srgbClr val="0000CC"/>
                </a:solidFill>
              </a:rPr>
              <a:t>将查找表分成几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</a:rPr>
              <a:t>块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块间有序</a:t>
            </a:r>
            <a:r>
              <a:rPr lang="en-US" altLang="en-US" dirty="0"/>
              <a:t>，即第i+1块的所有记录关键字均大于(</a:t>
            </a:r>
            <a:r>
              <a:rPr lang="en-US" altLang="en-US" dirty="0" err="1"/>
              <a:t>或小于</a:t>
            </a:r>
            <a:r>
              <a:rPr lang="en-US" altLang="en-US" dirty="0"/>
              <a:t>)</a:t>
            </a:r>
            <a:r>
              <a:rPr lang="en-US" altLang="en-US" dirty="0" err="1"/>
              <a:t>第i块记录关键字</a:t>
            </a:r>
            <a:endParaRPr lang="en-US" altLang="en-US" dirty="0"/>
          </a:p>
          <a:p>
            <a:pPr lvl="1"/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</a:rPr>
              <a:t>块内无序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en-US" dirty="0" err="1"/>
              <a:t>在</a:t>
            </a:r>
            <a:r>
              <a:rPr lang="en-US" altLang="en-US" dirty="0" err="1">
                <a:solidFill>
                  <a:srgbClr val="0000FF"/>
                </a:solidFill>
              </a:rPr>
              <a:t>查找表</a:t>
            </a:r>
            <a:r>
              <a:rPr lang="en-US" altLang="en-US" dirty="0" err="1"/>
              <a:t>的基础上</a:t>
            </a:r>
            <a:r>
              <a:rPr lang="en-US" altLang="en-US" dirty="0" err="1">
                <a:solidFill>
                  <a:srgbClr val="C00000"/>
                </a:solidFill>
              </a:rPr>
              <a:t>附加</a:t>
            </a:r>
            <a:r>
              <a:rPr lang="en-US" altLang="en-US" dirty="0" err="1"/>
              <a:t>一个</a:t>
            </a:r>
            <a:r>
              <a:rPr lang="en-US" altLang="en-US" b="1" dirty="0" err="1">
                <a:solidFill>
                  <a:srgbClr val="0000FF"/>
                </a:solidFill>
              </a:rPr>
              <a:t>索引表</a:t>
            </a:r>
            <a:r>
              <a:rPr lang="en-US" altLang="en-US" dirty="0" err="1"/>
              <a:t>，索引表是按关键字有序的，索引表中记录的构成是</a:t>
            </a:r>
            <a:r>
              <a:rPr lang="en-US" altLang="en-US" dirty="0"/>
              <a:t>：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先(</a:t>
            </a:r>
            <a:r>
              <a:rPr lang="zh-CN" altLang="en-US" dirty="0"/>
              <a:t>用</a:t>
            </a:r>
            <a:r>
              <a:rPr lang="en-US" altLang="en-US" dirty="0" err="1"/>
              <a:t>顺序查找</a:t>
            </a:r>
            <a:r>
              <a:rPr lang="zh-CN" altLang="en-US" dirty="0"/>
              <a:t>或折半查找</a:t>
            </a:r>
            <a:r>
              <a:rPr lang="en-US" altLang="en-US" dirty="0"/>
              <a:t>)</a:t>
            </a:r>
            <a:r>
              <a:rPr lang="en-US" altLang="en-US" dirty="0" err="1">
                <a:solidFill>
                  <a:srgbClr val="C00000"/>
                </a:solidFill>
              </a:rPr>
              <a:t>确定</a:t>
            </a:r>
            <a:r>
              <a:rPr lang="en-US" altLang="en-US" dirty="0" err="1"/>
              <a:t>待查记录所在</a:t>
            </a:r>
            <a:r>
              <a:rPr lang="en-US" altLang="en-US" dirty="0" err="1">
                <a:solidFill>
                  <a:srgbClr val="C00000"/>
                </a:solidFill>
              </a:rPr>
              <a:t>块</a:t>
            </a:r>
            <a:r>
              <a:rPr lang="en-US" altLang="en-US" dirty="0" err="1"/>
              <a:t>，再在</a:t>
            </a:r>
            <a:r>
              <a:rPr lang="en-US" altLang="en-US" dirty="0" err="1">
                <a:solidFill>
                  <a:srgbClr val="C00000"/>
                </a:solidFill>
              </a:rPr>
              <a:t>块内查找</a:t>
            </a:r>
            <a:r>
              <a:rPr lang="en-US" altLang="en-US" dirty="0"/>
              <a:t>(</a:t>
            </a:r>
            <a:r>
              <a:rPr lang="en-US" altLang="en-US" dirty="0" err="1"/>
              <a:t>顺序查找</a:t>
            </a:r>
            <a:r>
              <a:rPr lang="en-US" altLang="en-US" dirty="0"/>
              <a:t>)</a:t>
            </a:r>
          </a:p>
          <a:p>
            <a:r>
              <a:rPr lang="zh-CN" altLang="en-US" dirty="0"/>
              <a:t>可以建立多级索引</a:t>
            </a:r>
            <a:endParaRPr lang="en-US" altLang="zh-CN" dirty="0"/>
          </a:p>
          <a:p>
            <a:r>
              <a:rPr lang="zh-CN" altLang="en-US" dirty="0"/>
              <a:t>可以建立多种索引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586756" name="Group 4"/>
          <p:cNvGrpSpPr>
            <a:grpSpLocks/>
          </p:cNvGrpSpPr>
          <p:nvPr/>
        </p:nvGrpSpPr>
        <p:grpSpPr bwMode="auto">
          <a:xfrm>
            <a:off x="1763688" y="3645024"/>
            <a:ext cx="1619250" cy="863600"/>
            <a:chOff x="0" y="0"/>
            <a:chExt cx="1020" cy="544"/>
          </a:xfrm>
        </p:grpSpPr>
        <p:sp>
          <p:nvSpPr>
            <p:cNvPr id="5867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020" cy="54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itchFamily="18" charset="0"/>
                </a:rPr>
                <a:t>最大关键字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itchFamily="18" charset="0"/>
                </a:rPr>
                <a:t>起始指针</a:t>
              </a:r>
            </a:p>
          </p:txBody>
        </p:sp>
        <p:sp>
          <p:nvSpPr>
            <p:cNvPr id="586758" name="Line 6"/>
            <p:cNvSpPr>
              <a:spLocks noChangeShapeType="1"/>
            </p:cNvSpPr>
            <p:nvPr/>
          </p:nvSpPr>
          <p:spPr bwMode="auto">
            <a:xfrm>
              <a:off x="0" y="288"/>
              <a:ext cx="10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30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F40CBB0-D8DD-494D-93FA-8C25908875DE}"/>
              </a:ext>
            </a:extLst>
          </p:cNvPr>
          <p:cNvSpPr/>
          <p:nvPr/>
        </p:nvSpPr>
        <p:spPr>
          <a:xfrm>
            <a:off x="3059832" y="5203825"/>
            <a:ext cx="2706440" cy="985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数据结构</a:t>
            </a: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typedef struct </a:t>
            </a:r>
            <a:r>
              <a:rPr lang="en-US" altLang="en-US" dirty="0" err="1"/>
              <a:t>IndexType</a:t>
            </a:r>
            <a:r>
              <a:rPr lang="en-US" altLang="en-US" dirty="0"/>
              <a:t> {</a:t>
            </a:r>
          </a:p>
          <a:p>
            <a:pPr marL="457200" lvl="1" indent="0">
              <a:buNone/>
            </a:pPr>
            <a:r>
              <a:rPr lang="en-US" altLang="en-US" dirty="0" err="1"/>
              <a:t>KeyType</a:t>
            </a:r>
            <a:r>
              <a:rPr lang="en-US" altLang="en-US" dirty="0"/>
              <a:t>  </a:t>
            </a:r>
            <a:r>
              <a:rPr lang="en-US" altLang="en-US" dirty="0" err="1"/>
              <a:t>maxkey</a:t>
            </a:r>
            <a:r>
              <a:rPr lang="en-US" altLang="en-US" dirty="0"/>
              <a:t>; //</a:t>
            </a:r>
            <a:r>
              <a:rPr lang="en-US" altLang="en-US" dirty="0" err="1"/>
              <a:t>块中最大的关键字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int </a:t>
            </a:r>
            <a:r>
              <a:rPr lang="en-US" altLang="en-US" dirty="0" err="1"/>
              <a:t>startpos</a:t>
            </a:r>
            <a:r>
              <a:rPr lang="en-US" altLang="en-US" dirty="0"/>
              <a:t>;     	    //</a:t>
            </a:r>
            <a:r>
              <a:rPr lang="en-US" altLang="en-US" dirty="0" err="1"/>
              <a:t>块的起始位置指针</a:t>
            </a: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//int length;           //</a:t>
            </a:r>
            <a:r>
              <a:rPr lang="zh-CN" altLang="en-US" dirty="0"/>
              <a:t>块的长度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} </a:t>
            </a:r>
            <a:r>
              <a:rPr lang="en-US" altLang="en-US" dirty="0">
                <a:solidFill>
                  <a:srgbClr val="C00000"/>
                </a:solidFill>
              </a:rPr>
              <a:t>Index</a:t>
            </a:r>
            <a:r>
              <a:rPr lang="en-US" altLang="en-US" dirty="0"/>
              <a:t>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853236" y="5629275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126036" y="3311525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itchFamily="18" charset="0"/>
              </a:rPr>
              <a:t>索引表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86023" y="5203825"/>
            <a:ext cx="803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1    2    3    4   5    6    7    8    9  10  11  12  13  14  15  16  17  18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95536" y="5638800"/>
            <a:ext cx="8132762" cy="3952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Times New Roman" pitchFamily="18" charset="0"/>
              </a:rPr>
              <a:t>22  12  13   8   9   20  33  42  44 38  24  48  60  58  74  57   86  53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8527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13099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18433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8104436" y="5641975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22243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26053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3062536" y="5638800"/>
            <a:ext cx="0" cy="3952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5197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39769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7609136" y="5641975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44341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52977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754936" y="5638800"/>
            <a:ext cx="0" cy="3952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71011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6212136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6670923" y="5638800"/>
            <a:ext cx="0" cy="395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26"/>
          <p:cNvGrpSpPr>
            <a:grpSpLocks/>
          </p:cNvGrpSpPr>
          <p:nvPr/>
        </p:nvGrpSpPr>
        <p:grpSpPr bwMode="auto">
          <a:xfrm>
            <a:off x="659061" y="4497388"/>
            <a:ext cx="2241550" cy="733425"/>
            <a:chOff x="0" y="0"/>
            <a:chExt cx="1412" cy="462"/>
          </a:xfrm>
        </p:grpSpPr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1412" y="0"/>
              <a:ext cx="0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1" y="167"/>
              <a:ext cx="1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0" y="167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280023" y="4497388"/>
            <a:ext cx="287337" cy="755650"/>
            <a:chOff x="0" y="0"/>
            <a:chExt cx="181" cy="476"/>
          </a:xfrm>
        </p:grpSpPr>
        <p:sp>
          <p:nvSpPr>
            <p:cNvPr id="47" name="Line 31"/>
            <p:cNvSpPr>
              <a:spLocks noChangeShapeType="1"/>
            </p:cNvSpPr>
            <p:nvPr/>
          </p:nvSpPr>
          <p:spPr bwMode="auto">
            <a:xfrm>
              <a:off x="180" y="0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 flipH="1">
              <a:off x="0" y="249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3"/>
            <p:cNvSpPr>
              <a:spLocks noChangeShapeType="1"/>
            </p:cNvSpPr>
            <p:nvPr/>
          </p:nvSpPr>
          <p:spPr bwMode="auto">
            <a:xfrm>
              <a:off x="3" y="249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4240461" y="4497388"/>
            <a:ext cx="1655762" cy="747713"/>
            <a:chOff x="0" y="0"/>
            <a:chExt cx="1043" cy="471"/>
          </a:xfrm>
        </p:grpSpPr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0" y="0"/>
              <a:ext cx="0" cy="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0" y="222"/>
              <a:ext cx="10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1041" y="222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4967536" y="3714750"/>
            <a:ext cx="1570037" cy="503238"/>
          </a:xfrm>
          <a:prstGeom prst="wedgeEllipseCallout">
            <a:avLst>
              <a:gd name="adj1" fmla="val -43227"/>
              <a:gd name="adj2" fmla="val 74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查</a:t>
            </a:r>
            <a:r>
              <a:rPr lang="en-US" altLang="en-US" sz="2400" b="1">
                <a:latin typeface="Times New Roman" pitchFamily="18" charset="0"/>
              </a:rPr>
              <a:t>38</a:t>
            </a:r>
          </a:p>
        </p:txBody>
      </p:sp>
      <p:grpSp>
        <p:nvGrpSpPr>
          <p:cNvPr id="35" name="Group 39"/>
          <p:cNvGrpSpPr>
            <a:grpSpLocks/>
          </p:cNvGrpSpPr>
          <p:nvPr/>
        </p:nvGrpSpPr>
        <p:grpSpPr bwMode="auto">
          <a:xfrm>
            <a:off x="2633911" y="3702050"/>
            <a:ext cx="1800225" cy="787400"/>
            <a:chOff x="0" y="0"/>
            <a:chExt cx="1134" cy="496"/>
          </a:xfrm>
        </p:grpSpPr>
        <p:grpSp>
          <p:nvGrpSpPr>
            <p:cNvPr id="36" name="Group 40"/>
            <p:cNvGrpSpPr>
              <a:grpSpLocks/>
            </p:cNvGrpSpPr>
            <p:nvPr/>
          </p:nvGrpSpPr>
          <p:grpSpPr bwMode="auto">
            <a:xfrm>
              <a:off x="0" y="0"/>
              <a:ext cx="1134" cy="249"/>
              <a:chOff x="0" y="0"/>
              <a:chExt cx="1134" cy="249"/>
            </a:xfrm>
          </p:grpSpPr>
          <p:sp>
            <p:nvSpPr>
              <p:cNvPr id="41" name="Rectangle 4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2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22    48     86</a:t>
                </a:r>
              </a:p>
            </p:txBody>
          </p:sp>
          <p:sp>
            <p:nvSpPr>
              <p:cNvPr id="42" name="Line 42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76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7" name="Group 44"/>
            <p:cNvGrpSpPr>
              <a:grpSpLocks/>
            </p:cNvGrpSpPr>
            <p:nvPr/>
          </p:nvGrpSpPr>
          <p:grpSpPr bwMode="auto">
            <a:xfrm>
              <a:off x="0" y="247"/>
              <a:ext cx="1134" cy="249"/>
              <a:chOff x="0" y="0"/>
              <a:chExt cx="1134" cy="249"/>
            </a:xfrm>
          </p:grpSpPr>
          <p:sp>
            <p:nvSpPr>
              <p:cNvPr id="38" name="Rectangle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34" cy="24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imes New Roman" pitchFamily="18" charset="0"/>
                  </a:rPr>
                  <a:t> </a:t>
                </a:r>
                <a:r>
                  <a:rPr lang="en-US" altLang="en-US" sz="2400" b="1">
                    <a:latin typeface="Times New Roman" pitchFamily="18" charset="0"/>
                  </a:rPr>
                  <a:t>1      7      13</a:t>
                </a:r>
              </a:p>
            </p:txBody>
          </p:sp>
          <p:sp>
            <p:nvSpPr>
              <p:cNvPr id="39" name="Line 46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47"/>
              <p:cNvSpPr>
                <a:spLocks noChangeShapeType="1"/>
              </p:cNvSpPr>
              <p:nvPr/>
            </p:nvSpPr>
            <p:spPr bwMode="auto">
              <a:xfrm>
                <a:off x="768" y="0"/>
                <a:ext cx="0" cy="24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2321173" y="6192838"/>
            <a:ext cx="2736850" cy="40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分块查找示例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4522" y="3660279"/>
            <a:ext cx="645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/>
              <a:t>Key</a:t>
            </a:r>
            <a:endParaRPr lang="en-US" b="1"/>
          </a:p>
        </p:txBody>
      </p:sp>
      <p:sp>
        <p:nvSpPr>
          <p:cNvPr id="53" name="TextBox 52"/>
          <p:cNvSpPr txBox="1"/>
          <p:nvPr/>
        </p:nvSpPr>
        <p:spPr>
          <a:xfrm>
            <a:off x="719826" y="4097338"/>
            <a:ext cx="190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b="1"/>
              <a:t>Start </a:t>
            </a:r>
            <a:r>
              <a:rPr lang="en-US" sz="2400" b="1"/>
              <a:t>Position</a:t>
            </a:r>
            <a:endParaRPr lang="en-US" b="1"/>
          </a:p>
        </p:txBody>
      </p:sp>
      <p:sp>
        <p:nvSpPr>
          <p:cNvPr id="55" name="AutoShape 38"/>
          <p:cNvSpPr>
            <a:spLocks noChangeArrowheads="1"/>
          </p:cNvSpPr>
          <p:nvPr/>
        </p:nvSpPr>
        <p:spPr bwMode="auto">
          <a:xfrm>
            <a:off x="6880875" y="3702050"/>
            <a:ext cx="1570037" cy="503238"/>
          </a:xfrm>
          <a:prstGeom prst="wedgeEllipseCallout">
            <a:avLst>
              <a:gd name="adj1" fmla="val -43227"/>
              <a:gd name="adj2" fmla="val 7448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itchFamily="18" charset="0"/>
              </a:rPr>
              <a:t>查 </a:t>
            </a:r>
            <a:r>
              <a:rPr lang="en-US" altLang="zh-CN" sz="2400" b="1">
                <a:latin typeface="Times New Roman" pitchFamily="18" charset="0"/>
              </a:rPr>
              <a:t>-1</a:t>
            </a:r>
            <a:endParaRPr lang="en-US" altLang="en-US" sz="24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5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3EE1136-8D1A-43F9-82FD-868926140602}"/>
              </a:ext>
            </a:extLst>
          </p:cNvPr>
          <p:cNvSpPr/>
          <p:nvPr/>
        </p:nvSpPr>
        <p:spPr>
          <a:xfrm>
            <a:off x="0" y="3068960"/>
            <a:ext cx="9153525" cy="3312368"/>
          </a:xfrm>
          <a:prstGeom prst="rect">
            <a:avLst/>
          </a:prstGeom>
          <a:solidFill>
            <a:srgbClr val="CCECF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EE1136-8D1A-43F9-82FD-868926140602}"/>
              </a:ext>
            </a:extLst>
          </p:cNvPr>
          <p:cNvSpPr/>
          <p:nvPr/>
        </p:nvSpPr>
        <p:spPr>
          <a:xfrm>
            <a:off x="0" y="1412776"/>
            <a:ext cx="9153525" cy="1656184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int </a:t>
            </a:r>
            <a:r>
              <a:rPr lang="en-US" altLang="en-US" dirty="0" err="1">
                <a:solidFill>
                  <a:srgbClr val="0000FF"/>
                </a:solidFill>
              </a:rPr>
              <a:t>SearchSSTableBlock</a:t>
            </a:r>
            <a:r>
              <a:rPr lang="en-US" altLang="en-US" dirty="0"/>
              <a:t> (</a:t>
            </a:r>
            <a:r>
              <a:rPr lang="en-US" altLang="en-US" dirty="0" err="1"/>
              <a:t>SSTable</a:t>
            </a:r>
            <a:r>
              <a:rPr lang="en-US" altLang="en-US" dirty="0"/>
              <a:t> </a:t>
            </a:r>
            <a:r>
              <a:rPr lang="zh-CN" altLang="en-US" dirty="0"/>
              <a:t>*</a:t>
            </a:r>
            <a:r>
              <a:rPr lang="en-US" altLang="zh-CN" dirty="0"/>
              <a:t>t</a:t>
            </a:r>
            <a:r>
              <a:rPr lang="en-US" altLang="en-US" dirty="0"/>
              <a:t>, Index </a:t>
            </a:r>
            <a:r>
              <a:rPr lang="en-US" altLang="en-US" dirty="0" err="1"/>
              <a:t>ind</a:t>
            </a:r>
            <a:r>
              <a:rPr lang="en-US" altLang="en-US" dirty="0"/>
              <a:t>[], </a:t>
            </a:r>
            <a:r>
              <a:rPr lang="en-US" altLang="en-US" dirty="0" err="1"/>
              <a:t>KeyType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key</a:t>
            </a:r>
            <a:r>
              <a:rPr lang="en-US" altLang="en-US" dirty="0"/>
              <a:t> , int n , int </a:t>
            </a:r>
            <a:r>
              <a:rPr lang="en-US" altLang="en-US" b="1" dirty="0">
                <a:solidFill>
                  <a:srgbClr val="00B050"/>
                </a:solidFill>
              </a:rPr>
              <a:t>b</a:t>
            </a:r>
            <a:r>
              <a:rPr lang="en-US" altLang="en-US" dirty="0"/>
              <a:t>)  { //</a:t>
            </a:r>
            <a:r>
              <a:rPr lang="zh-CN" altLang="en-US" dirty="0"/>
              <a:t>表长为</a:t>
            </a:r>
            <a:r>
              <a:rPr lang="en-US" altLang="en-US" dirty="0"/>
              <a:t>n </a:t>
            </a:r>
            <a:r>
              <a:rPr lang="zh-CN" altLang="en-US" dirty="0"/>
              <a:t>，块数为</a:t>
            </a:r>
            <a:r>
              <a:rPr lang="en-US" altLang="en-US" dirty="0"/>
              <a:t>b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int </a:t>
            </a:r>
            <a:r>
              <a:rPr lang="en-US" altLang="en-US" sz="3200" dirty="0" err="1"/>
              <a:t>i</a:t>
            </a:r>
            <a:r>
              <a:rPr lang="en-US" altLang="en-US" sz="3200" dirty="0"/>
              <a:t>=0, j , k 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//</a:t>
            </a:r>
            <a:r>
              <a:rPr lang="zh-CN" altLang="en-US" sz="3200" dirty="0"/>
              <a:t>在块间顺序查找</a:t>
            </a:r>
            <a:endParaRPr lang="en-US" altLang="en-US" sz="3200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while ((</a:t>
            </a:r>
            <a:r>
              <a:rPr lang="en-US" altLang="en-US" sz="3200" dirty="0" err="1"/>
              <a:t>i</a:t>
            </a:r>
            <a:r>
              <a:rPr lang="en-US" altLang="en-US" sz="3200" dirty="0"/>
              <a:t>&lt;</a:t>
            </a:r>
            <a:r>
              <a:rPr lang="en-US" altLang="en-US" sz="3200" b="1" dirty="0">
                <a:solidFill>
                  <a:srgbClr val="00B050"/>
                </a:solidFill>
              </a:rPr>
              <a:t>b</a:t>
            </a:r>
            <a:r>
              <a:rPr lang="en-US" altLang="en-US" sz="3200" dirty="0"/>
              <a:t>)&amp;&amp; </a:t>
            </a:r>
            <a:r>
              <a:rPr lang="en-US" altLang="en-US" sz="3200" dirty="0">
                <a:solidFill>
                  <a:srgbClr val="C00000"/>
                </a:solidFill>
              </a:rPr>
              <a:t>LT(</a:t>
            </a:r>
            <a:r>
              <a:rPr lang="en-US" altLang="en-US" sz="3200" dirty="0" err="1">
                <a:solidFill>
                  <a:srgbClr val="C00000"/>
                </a:solidFill>
              </a:rPr>
              <a:t>ind</a:t>
            </a:r>
            <a:r>
              <a:rPr lang="en-US" altLang="en-US" sz="3200" dirty="0">
                <a:solidFill>
                  <a:srgbClr val="C00000"/>
                </a:solidFill>
              </a:rPr>
              <a:t>[</a:t>
            </a:r>
            <a:r>
              <a:rPr lang="en-US" altLang="en-US" sz="3200" dirty="0" err="1">
                <a:solidFill>
                  <a:srgbClr val="C00000"/>
                </a:solidFill>
              </a:rPr>
              <a:t>i</a:t>
            </a:r>
            <a:r>
              <a:rPr lang="en-US" altLang="en-US" sz="3200" dirty="0">
                <a:solidFill>
                  <a:srgbClr val="C00000"/>
                </a:solidFill>
              </a:rPr>
              <a:t>].</a:t>
            </a:r>
            <a:r>
              <a:rPr lang="en-US" altLang="en-US" sz="3200" dirty="0" err="1">
                <a:solidFill>
                  <a:srgbClr val="C00000"/>
                </a:solidFill>
              </a:rPr>
              <a:t>maxkey</a:t>
            </a:r>
            <a:r>
              <a:rPr lang="en-US" altLang="en-US" sz="3200" dirty="0">
                <a:solidFill>
                  <a:srgbClr val="C00000"/>
                </a:solidFill>
              </a:rPr>
              <a:t>, key)</a:t>
            </a:r>
            <a:r>
              <a:rPr lang="en-US" altLang="en-US" sz="3200" dirty="0"/>
              <a:t> )  </a:t>
            </a:r>
            <a:r>
              <a:rPr lang="en-US" altLang="en-US" sz="3200" dirty="0" err="1"/>
              <a:t>i</a:t>
            </a:r>
            <a:r>
              <a:rPr lang="en-US" altLang="en-US" sz="3200" dirty="0"/>
              <a:t>++ 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if (</a:t>
            </a:r>
            <a:r>
              <a:rPr lang="en-US" altLang="en-US" sz="3200" dirty="0" err="1"/>
              <a:t>i</a:t>
            </a:r>
            <a:r>
              <a:rPr lang="en-US" altLang="en-US" sz="3200" dirty="0"/>
              <a:t>&gt;</a:t>
            </a:r>
            <a:r>
              <a:rPr lang="en-US" altLang="zh-CN" sz="3200" dirty="0"/>
              <a:t>=</a:t>
            </a:r>
            <a:r>
              <a:rPr lang="en-US" altLang="en-US" sz="3200" dirty="0"/>
              <a:t>b) return(0); //</a:t>
            </a:r>
            <a:r>
              <a:rPr lang="zh-CN" altLang="en-US" sz="3200" dirty="0"/>
              <a:t>没有找到</a:t>
            </a:r>
            <a:endParaRPr lang="en-US" altLang="en-US" sz="3200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j</a:t>
            </a:r>
            <a:r>
              <a:rPr lang="en-US" altLang="en-US" sz="3200" dirty="0"/>
              <a:t>=</a:t>
            </a:r>
            <a:r>
              <a:rPr lang="en-US" altLang="en-US" sz="3200" dirty="0" err="1"/>
              <a:t>ind</a:t>
            </a:r>
            <a:r>
              <a:rPr lang="en-US" altLang="en-US" sz="3200" dirty="0"/>
              <a:t>[</a:t>
            </a:r>
            <a:r>
              <a:rPr lang="en-US" altLang="en-US" sz="3200" dirty="0" err="1"/>
              <a:t>i</a:t>
            </a:r>
            <a:r>
              <a:rPr lang="en-US" altLang="en-US" sz="3200" dirty="0"/>
              <a:t>].</a:t>
            </a:r>
            <a:r>
              <a:rPr lang="en-US" altLang="en-US" sz="3200" dirty="0" err="1"/>
              <a:t>startpos</a:t>
            </a:r>
            <a:r>
              <a:rPr lang="en-US" altLang="en-US" sz="3200" dirty="0"/>
              <a:t>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while ((</a:t>
            </a:r>
            <a:r>
              <a:rPr lang="en-US" altLang="en-US" sz="3200" dirty="0">
                <a:solidFill>
                  <a:srgbClr val="C00000"/>
                </a:solidFill>
              </a:rPr>
              <a:t>j</a:t>
            </a:r>
            <a:r>
              <a:rPr lang="en-US" altLang="en-US" sz="3200" dirty="0"/>
              <a:t>&lt;n) &amp;&amp; </a:t>
            </a:r>
            <a:r>
              <a:rPr lang="en-US" altLang="en-US" sz="3200" dirty="0">
                <a:solidFill>
                  <a:srgbClr val="C00000"/>
                </a:solidFill>
              </a:rPr>
              <a:t>LQ(t-&gt;</a:t>
            </a:r>
            <a:r>
              <a:rPr lang="en-US" altLang="en-US" sz="3200" dirty="0" err="1">
                <a:solidFill>
                  <a:srgbClr val="C00000"/>
                </a:solidFill>
              </a:rPr>
              <a:t>elem</a:t>
            </a:r>
            <a:r>
              <a:rPr lang="en-US" altLang="en-US" sz="3200" dirty="0">
                <a:solidFill>
                  <a:srgbClr val="C00000"/>
                </a:solidFill>
              </a:rPr>
              <a:t>[j].key, </a:t>
            </a:r>
            <a:r>
              <a:rPr lang="en-US" altLang="en-US" sz="3200" dirty="0" err="1">
                <a:solidFill>
                  <a:srgbClr val="C00000"/>
                </a:solidFill>
              </a:rPr>
              <a:t>ind</a:t>
            </a:r>
            <a:r>
              <a:rPr lang="en-US" altLang="en-US" sz="3200" dirty="0">
                <a:solidFill>
                  <a:srgbClr val="C00000"/>
                </a:solidFill>
              </a:rPr>
              <a:t>[</a:t>
            </a:r>
            <a:r>
              <a:rPr lang="en-US" altLang="en-US" sz="3200" dirty="0" err="1">
                <a:solidFill>
                  <a:srgbClr val="C00000"/>
                </a:solidFill>
              </a:rPr>
              <a:t>i</a:t>
            </a:r>
            <a:r>
              <a:rPr lang="en-US" altLang="en-US" sz="3200" dirty="0">
                <a:solidFill>
                  <a:srgbClr val="C00000"/>
                </a:solidFill>
              </a:rPr>
              <a:t>].</a:t>
            </a:r>
            <a:r>
              <a:rPr lang="en-US" altLang="en-US" sz="3200" dirty="0" err="1">
                <a:solidFill>
                  <a:srgbClr val="C00000"/>
                </a:solidFill>
              </a:rPr>
              <a:t>maxkey</a:t>
            </a:r>
            <a:r>
              <a:rPr lang="en-US" altLang="en-US" sz="3200" dirty="0">
                <a:solidFill>
                  <a:srgbClr val="C00000"/>
                </a:solidFill>
              </a:rPr>
              <a:t>) </a:t>
            </a:r>
            <a:r>
              <a:rPr lang="en-US" altLang="en-US" sz="3200" dirty="0"/>
              <a:t>) </a:t>
            </a:r>
            <a:r>
              <a:rPr lang="en-US" altLang="en-US" sz="3200" b="1" dirty="0">
                <a:solidFill>
                  <a:srgbClr val="C00000"/>
                </a:solidFill>
              </a:rPr>
              <a:t>{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	//</a:t>
            </a:r>
            <a:r>
              <a:rPr lang="zh-CN" altLang="en-US" sz="3200" dirty="0"/>
              <a:t>在块内顺序查找</a:t>
            </a:r>
            <a:r>
              <a:rPr lang="en-US" altLang="en-US" sz="3200" dirty="0"/>
              <a:t> 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	if ( </a:t>
            </a:r>
            <a:r>
              <a:rPr lang="en-US" altLang="en-US" sz="3200" dirty="0">
                <a:solidFill>
                  <a:srgbClr val="C00000"/>
                </a:solidFill>
              </a:rPr>
              <a:t>EQ(t-&gt;</a:t>
            </a:r>
            <a:r>
              <a:rPr lang="en-US" altLang="en-US" sz="3200" dirty="0" err="1">
                <a:solidFill>
                  <a:srgbClr val="C00000"/>
                </a:solidFill>
              </a:rPr>
              <a:t>elem</a:t>
            </a:r>
            <a:r>
              <a:rPr lang="en-US" altLang="en-US" sz="3200" dirty="0">
                <a:solidFill>
                  <a:srgbClr val="C00000"/>
                </a:solidFill>
              </a:rPr>
              <a:t>[j].key, key)</a:t>
            </a:r>
            <a:r>
              <a:rPr lang="en-US" altLang="en-US" sz="3200" dirty="0"/>
              <a:t> )  break 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	</a:t>
            </a:r>
            <a:r>
              <a:rPr lang="en-US" altLang="en-US" sz="3200" dirty="0" err="1">
                <a:solidFill>
                  <a:srgbClr val="C00000"/>
                </a:solidFill>
              </a:rPr>
              <a:t>j</a:t>
            </a:r>
            <a:r>
              <a:rPr lang="en-US" altLang="en-US" sz="3200" dirty="0" err="1"/>
              <a:t>++</a:t>
            </a:r>
            <a:r>
              <a:rPr lang="en-US" altLang="en-US" sz="3200" dirty="0"/>
              <a:t> 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     </a:t>
            </a:r>
            <a:r>
              <a:rPr lang="en-US" altLang="en-US" sz="3200" b="1" dirty="0">
                <a:solidFill>
                  <a:srgbClr val="C00000"/>
                </a:solidFill>
              </a:rPr>
              <a:t>} 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if (j&gt;</a:t>
            </a:r>
            <a:r>
              <a:rPr lang="en-US" altLang="zh-CN" sz="3200" dirty="0"/>
              <a:t>=</a:t>
            </a:r>
            <a:r>
              <a:rPr lang="en-US" altLang="en-US" sz="3200" dirty="0"/>
              <a:t>n || !</a:t>
            </a:r>
            <a:r>
              <a:rPr lang="en-US" altLang="en-US" sz="3200" dirty="0">
                <a:solidFill>
                  <a:srgbClr val="C00000"/>
                </a:solidFill>
              </a:rPr>
              <a:t>EQ(t-&gt;</a:t>
            </a:r>
            <a:r>
              <a:rPr lang="en-US" altLang="en-US" sz="3200" dirty="0" err="1">
                <a:solidFill>
                  <a:srgbClr val="C00000"/>
                </a:solidFill>
              </a:rPr>
              <a:t>elem</a:t>
            </a:r>
            <a:r>
              <a:rPr lang="en-US" altLang="en-US" sz="3200" dirty="0">
                <a:solidFill>
                  <a:srgbClr val="C00000"/>
                </a:solidFill>
              </a:rPr>
              <a:t>[j].key, key)</a:t>
            </a:r>
            <a:r>
              <a:rPr lang="en-US" altLang="en-US" sz="3200" dirty="0"/>
              <a:t> ) j=0;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3200" dirty="0"/>
              <a:t>return(j);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}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92088"/>
          </a:xfrm>
        </p:spPr>
        <p:txBody>
          <a:bodyPr>
            <a:normAutofit/>
          </a:bodyPr>
          <a:lstStyle/>
          <a:p>
            <a:r>
              <a:rPr lang="en-US" altLang="en-US" sz="3600" err="1"/>
              <a:t>算法实现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3934184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851" name="Group 3"/>
          <p:cNvGrpSpPr>
            <a:grpSpLocks/>
          </p:cNvGrpSpPr>
          <p:nvPr/>
        </p:nvGrpSpPr>
        <p:grpSpPr bwMode="auto">
          <a:xfrm>
            <a:off x="5004048" y="4797152"/>
            <a:ext cx="3456384" cy="831850"/>
            <a:chOff x="0" y="0"/>
            <a:chExt cx="3562" cy="524"/>
          </a:xfrm>
        </p:grpSpPr>
        <p:grpSp>
          <p:nvGrpSpPr>
            <p:cNvPr id="590852" name="Group 4"/>
            <p:cNvGrpSpPr>
              <a:grpSpLocks/>
            </p:cNvGrpSpPr>
            <p:nvPr/>
          </p:nvGrpSpPr>
          <p:grpSpPr bwMode="auto">
            <a:xfrm>
              <a:off x="0" y="0"/>
              <a:ext cx="1872" cy="440"/>
              <a:chOff x="0" y="0"/>
              <a:chExt cx="1872" cy="440"/>
            </a:xfrm>
          </p:grpSpPr>
          <p:sp>
            <p:nvSpPr>
              <p:cNvPr id="590871" name="Rectangle 5"/>
              <p:cNvSpPr>
                <a:spLocks noChangeArrowheads="1"/>
              </p:cNvSpPr>
              <p:nvPr/>
            </p:nvSpPr>
            <p:spPr bwMode="auto">
              <a:xfrm>
                <a:off x="0" y="104"/>
                <a:ext cx="1872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ASL=L</a:t>
                </a:r>
                <a:r>
                  <a:rPr lang="en-US" altLang="en-US" sz="2800" b="1" baseline="-18000">
                    <a:latin typeface="Times New Roman" pitchFamily="18" charset="0"/>
                  </a:rPr>
                  <a:t>b</a:t>
                </a:r>
                <a:r>
                  <a:rPr lang="en-US" altLang="en-US" sz="2800" b="1">
                    <a:latin typeface="Times New Roman" pitchFamily="18" charset="0"/>
                  </a:rPr>
                  <a:t>+L</a:t>
                </a:r>
                <a:r>
                  <a:rPr lang="en-US" altLang="en-US" sz="2800" b="1" baseline="-18000">
                    <a:latin typeface="Times New Roman" pitchFamily="18" charset="0"/>
                  </a:rPr>
                  <a:t>w</a:t>
                </a:r>
                <a:r>
                  <a:rPr lang="en-US" altLang="en-US" sz="2800" b="1">
                    <a:latin typeface="Times New Roman" pitchFamily="18" charset="0"/>
                  </a:rPr>
                  <a:t>=</a:t>
                </a:r>
              </a:p>
            </p:txBody>
          </p:sp>
          <p:sp>
            <p:nvSpPr>
              <p:cNvPr id="590873" name="Rectangle 7"/>
              <p:cNvSpPr>
                <a:spLocks noChangeArrowheads="1"/>
              </p:cNvSpPr>
              <p:nvPr/>
            </p:nvSpPr>
            <p:spPr bwMode="auto">
              <a:xfrm>
                <a:off x="1294" y="0"/>
                <a:ext cx="18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90854" name="Group 17"/>
            <p:cNvGrpSpPr>
              <a:grpSpLocks/>
            </p:cNvGrpSpPr>
            <p:nvPr/>
          </p:nvGrpSpPr>
          <p:grpSpPr bwMode="auto">
            <a:xfrm>
              <a:off x="2592" y="96"/>
              <a:ext cx="394" cy="428"/>
              <a:chOff x="0" y="0"/>
              <a:chExt cx="394" cy="428"/>
            </a:xfrm>
          </p:grpSpPr>
          <p:sp>
            <p:nvSpPr>
              <p:cNvPr id="590860" name="Rectangle 18"/>
              <p:cNvSpPr>
                <a:spLocks noChangeArrowheads="1"/>
              </p:cNvSpPr>
              <p:nvPr/>
            </p:nvSpPr>
            <p:spPr bwMode="auto">
              <a:xfrm>
                <a:off x="88" y="224"/>
                <a:ext cx="20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90861" name="Rectangl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4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b+1</a:t>
                </a:r>
              </a:p>
            </p:txBody>
          </p:sp>
          <p:sp>
            <p:nvSpPr>
              <p:cNvPr id="590862" name="Line 20"/>
              <p:cNvSpPr>
                <a:spLocks noChangeShapeType="1"/>
              </p:cNvSpPr>
              <p:nvPr/>
            </p:nvSpPr>
            <p:spPr bwMode="auto">
              <a:xfrm>
                <a:off x="10" y="208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90855" name="Group 21"/>
            <p:cNvGrpSpPr>
              <a:grpSpLocks/>
            </p:cNvGrpSpPr>
            <p:nvPr/>
          </p:nvGrpSpPr>
          <p:grpSpPr bwMode="auto">
            <a:xfrm>
              <a:off x="3168" y="96"/>
              <a:ext cx="394" cy="428"/>
              <a:chOff x="0" y="0"/>
              <a:chExt cx="394" cy="428"/>
            </a:xfrm>
          </p:grpSpPr>
          <p:sp>
            <p:nvSpPr>
              <p:cNvPr id="590857" name="Rectangle 22"/>
              <p:cNvSpPr>
                <a:spLocks noChangeArrowheads="1"/>
              </p:cNvSpPr>
              <p:nvPr/>
            </p:nvSpPr>
            <p:spPr bwMode="auto">
              <a:xfrm>
                <a:off x="88" y="224"/>
                <a:ext cx="20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90858" name="Rectangl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94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s+1</a:t>
                </a:r>
              </a:p>
            </p:txBody>
          </p:sp>
          <p:sp>
            <p:nvSpPr>
              <p:cNvPr id="590859" name="Line 24"/>
              <p:cNvSpPr>
                <a:spLocks noChangeShapeType="1"/>
              </p:cNvSpPr>
              <p:nvPr/>
            </p:nvSpPr>
            <p:spPr bwMode="auto">
              <a:xfrm>
                <a:off x="10" y="208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90856" name="Rectangle 25"/>
            <p:cNvSpPr>
              <a:spLocks noChangeArrowheads="1"/>
            </p:cNvSpPr>
            <p:nvPr/>
          </p:nvSpPr>
          <p:spPr bwMode="auto">
            <a:xfrm>
              <a:off x="2968" y="20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+</a:t>
              </a:r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908720"/>
                <a:ext cx="8469447" cy="59492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索引顺序查找的平均查找长度</a:t>
                </a:r>
                <a:r>
                  <a:rPr lang="en-US" altLang="zh-CN" dirty="0"/>
                  <a:t>(ASL)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=  </a:t>
                </a:r>
                <a:br>
                  <a:rPr lang="en-US" altLang="zh-CN" dirty="0"/>
                </a:br>
                <a:r>
                  <a:rPr lang="zh-CN" altLang="en-US" dirty="0"/>
                  <a:t>查找索引表确定所在块的平均查找长度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+  </a:t>
                </a:r>
                <a:br>
                  <a:rPr lang="en-US" altLang="zh-CN" dirty="0"/>
                </a:br>
                <a:r>
                  <a:rPr lang="zh-CN" altLang="en-US" dirty="0"/>
                  <a:t>在块内查找元素的平均查找长度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设表长为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n</a:t>
                </a:r>
                <a:r>
                  <a:rPr lang="zh-CN" altLang="en-US" dirty="0"/>
                  <a:t>个记录，均分为</a:t>
                </a:r>
                <a:r>
                  <a:rPr lang="en-US" altLang="en-US" dirty="0"/>
                  <a:t>b</a:t>
                </a:r>
                <a:r>
                  <a:rPr lang="zh-CN" altLang="en-US" dirty="0"/>
                  <a:t>块，每块记录数为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s</a:t>
                </a:r>
                <a:r>
                  <a:rPr lang="zh-CN" altLang="en-US" dirty="0"/>
                  <a:t>，则</a:t>
                </a:r>
                <a:r>
                  <a:rPr lang="en-US" altLang="en-US" dirty="0"/>
                  <a:t>b=⌈n/s⌉</a:t>
                </a:r>
                <a:r>
                  <a:rPr lang="zh-CN" altLang="en-US" dirty="0"/>
                  <a:t>；设记录的查找概率相等，每块的查找概率为</a:t>
                </a:r>
                <a:r>
                  <a:rPr lang="en-US" altLang="en-US" dirty="0"/>
                  <a:t>1/b</a:t>
                </a:r>
                <a:r>
                  <a:rPr lang="zh-CN" altLang="en-US" dirty="0"/>
                  <a:t>，块中记录的查找概率为</a:t>
                </a:r>
                <a:r>
                  <a:rPr lang="en-US" altLang="en-US" dirty="0"/>
                  <a:t>1/s</a:t>
                </a:r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索引表和块内查找</a:t>
                </a:r>
                <a:r>
                  <a:rPr lang="zh-CN" altLang="en-US" dirty="0"/>
                  <a:t>都用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顺序查找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en-US" altLang="en-US" dirty="0"/>
                  <a:t>ASL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mtClean="0">
                                <a:latin typeface="Cambria Math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altLang="zh-CN" smtClean="0">
                        <a:latin typeface="Cambria Math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ASL</a:t>
                </a:r>
                <a:r>
                  <a:rPr lang="zh-CN" altLang="en-US" dirty="0"/>
                  <a:t>有最小值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，介于折半查找的</a:t>
                </a:r>
                <a:r>
                  <a:rPr kumimoji="1" lang="en-US" altLang="zh-CN" dirty="0"/>
                  <a:t>O(log</a:t>
                </a:r>
                <a:r>
                  <a:rPr kumimoji="1" lang="en-US" altLang="zh-CN" baseline="-25000" dirty="0"/>
                  <a:t>2</a:t>
                </a:r>
                <a:r>
                  <a:rPr kumimoji="1" lang="en-US" altLang="zh-CN" dirty="0"/>
                  <a:t>n)</a:t>
                </a:r>
                <a:r>
                  <a:rPr kumimoji="1" lang="zh-CN" altLang="en-US" dirty="0"/>
                  <a:t>和顺序查找的</a:t>
                </a:r>
                <a:r>
                  <a:rPr kumimoji="1" lang="en-US" altLang="zh-CN" dirty="0"/>
                  <a:t>O(n)</a:t>
                </a:r>
                <a:r>
                  <a:rPr kumimoji="1" lang="zh-CN" altLang="en-US" dirty="0"/>
                  <a:t>之间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08720"/>
                <a:ext cx="8469447" cy="5949280"/>
              </a:xfrm>
              <a:blipFill rotWithShape="0">
                <a:blip r:embed="rId2"/>
                <a:stretch>
                  <a:fillRect l="-1656" t="-2664" r="-1440" b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2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查找方法比较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121880"/>
              </p:ext>
            </p:extLst>
          </p:nvPr>
        </p:nvGraphicFramePr>
        <p:xfrm>
          <a:off x="313184" y="953840"/>
          <a:ext cx="8435281" cy="583289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4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736">
                <a:tc>
                  <a:txBody>
                    <a:bodyPr/>
                    <a:lstStyle/>
                    <a:p>
                      <a:endParaRPr lang="zh-CN" sz="280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rgbClr val="0000FF"/>
                          </a:solidFill>
                          <a:effectLst/>
                        </a:rPr>
                        <a:t>顺序查找</a:t>
                      </a:r>
                      <a:endParaRPr lang="zh-CN" sz="2800" b="1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rgbClr val="0000FF"/>
                          </a:solidFill>
                          <a:effectLst/>
                        </a:rPr>
                        <a:t>分块查找</a:t>
                      </a:r>
                      <a:endParaRPr lang="zh-CN" sz="2800" b="1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rgbClr val="0000FF"/>
                          </a:solidFill>
                          <a:effectLst/>
                        </a:rPr>
                        <a:t>折半查找</a:t>
                      </a:r>
                      <a:endParaRPr lang="zh-CN" sz="2800" b="1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rgbClr val="0000FF"/>
                          </a:solidFill>
                          <a:effectLst/>
                        </a:rPr>
                        <a:t>Fibonacci</a:t>
                      </a:r>
                      <a:r>
                        <a:rPr lang="zh-CN" sz="2800" b="1" kern="100" dirty="0">
                          <a:solidFill>
                            <a:srgbClr val="0000FF"/>
                          </a:solidFill>
                          <a:effectLst/>
                        </a:rPr>
                        <a:t>查找</a:t>
                      </a:r>
                      <a:endParaRPr lang="zh-CN" sz="2800" b="1" kern="100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577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表结构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有序表、无序表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分块有序表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有序表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有序表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7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存储结构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顺序存储结构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线性链表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顺序存储结构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线性链表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顺序存储结构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顺序存储结构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7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ASL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最大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两者之间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64421" marR="16442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最小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800" kern="100" dirty="0">
                          <a:effectLst/>
                        </a:rPr>
                        <a:t>平均比折半查找好</a:t>
                      </a:r>
                      <a:endParaRPr lang="en-US" altLang="zh-CN" sz="28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在最坏情况下性能比折半查找差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40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静态树表</a:t>
            </a:r>
            <a:r>
              <a:rPr lang="en-US" altLang="zh-CN" dirty="0"/>
              <a:t>/</a:t>
            </a:r>
            <a:r>
              <a:rPr lang="zh-CN" altLang="en-US" dirty="0"/>
              <a:t>次优查找树的查找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若有序表中的各个元素的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查找概率</a:t>
                </a:r>
                <a:r>
                  <a:rPr lang="zh-CN" altLang="en-US" dirty="0"/>
                  <a:t>不等，那么，用折半查找，性能未必最优</a:t>
                </a:r>
                <a:endParaRPr lang="en-US" altLang="zh-CN" dirty="0"/>
              </a:p>
              <a:p>
                <a:r>
                  <a:rPr lang="zh-CN" altLang="en-US" dirty="0"/>
                  <a:t>如何改进，以提高性能</a:t>
                </a:r>
                <a:r>
                  <a:rPr lang="en-US" altLang="zh-CN" dirty="0"/>
                  <a:t>?</a:t>
                </a:r>
              </a:p>
              <a:p>
                <a:pPr lvl="1"/>
                <a:r>
                  <a:rPr lang="zh-CN" altLang="en-US" dirty="0"/>
                  <a:t>需要找到查找性能最佳的判定树，即，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静态最优查找树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(Static Optimal Tree)</a:t>
                </a:r>
              </a:p>
              <a:p>
                <a:pPr lvl="1"/>
                <a:r>
                  <a:rPr lang="zh-CN" altLang="en-US" dirty="0"/>
                  <a:t>该判定树的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带权内路径长度之和</a:t>
                </a:r>
                <a:r>
                  <a:rPr lang="zh-CN" altLang="en-US" dirty="0"/>
                  <a:t>最小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n</a:t>
                </a:r>
                <a:r>
                  <a:rPr lang="zh-CN" altLang="en-US" dirty="0"/>
                  <a:t>为有序表长度，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dirty="0"/>
                  <a:t> 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=1,2,…,n)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为结点的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查找概率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dirty="0"/>
                  <a:t>为常量，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为第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个结点在二叉树上的层次数</a:t>
                </a:r>
                <a:endParaRPr lang="en-US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358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619672" y="4005631"/>
            <a:ext cx="3810733" cy="1008064"/>
            <a:chOff x="-360" y="-2027"/>
            <a:chExt cx="1789" cy="635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-360" y="-1895"/>
              <a:ext cx="178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itchFamily="18" charset="0"/>
                </a:rPr>
                <a:t>Min </a:t>
              </a:r>
              <a:r>
                <a:rPr lang="en-US" altLang="zh-CN" sz="2800" b="1" dirty="0">
                  <a:solidFill>
                    <a:srgbClr val="C00000"/>
                  </a:solidFill>
                  <a:latin typeface="Times New Roman" pitchFamily="18" charset="0"/>
                </a:rPr>
                <a:t>PH</a:t>
              </a:r>
              <a:r>
                <a:rPr lang="en-US" altLang="zh-CN" sz="2800" b="1" dirty="0">
                  <a:latin typeface="Times New Roman" pitchFamily="18" charset="0"/>
                </a:rPr>
                <a:t> </a:t>
              </a:r>
              <a:r>
                <a:rPr lang="en-US" altLang="en-US" sz="2800" b="1" dirty="0">
                  <a:latin typeface="Times New Roman" pitchFamily="18" charset="0"/>
                </a:rPr>
                <a:t>=  </a:t>
              </a:r>
              <a:r>
                <a:rPr lang="en-US" altLang="zh-CN" sz="2800" b="1" dirty="0">
                  <a:latin typeface="Times New Roman" pitchFamily="18" charset="0"/>
                </a:rPr>
                <a:t>min </a:t>
              </a:r>
              <a:r>
                <a:rPr lang="en-US" altLang="en-US" sz="2800" b="1" dirty="0">
                  <a:latin typeface="Times New Roman" pitchFamily="18" charset="0"/>
                </a:rPr>
                <a:t>∑ </a:t>
              </a:r>
              <a:r>
                <a:rPr lang="en-US" altLang="zh-CN" sz="2800" b="1" dirty="0" err="1">
                  <a:latin typeface="Times New Roman" pitchFamily="18" charset="0"/>
                </a:rPr>
                <a:t>w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i</a:t>
              </a:r>
              <a:r>
                <a:rPr lang="en-US" altLang="en-US" sz="2800" b="1" dirty="0" err="1"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CN" sz="2800" b="1" dirty="0" err="1">
                  <a:latin typeface="Times New Roman" pitchFamily="18" charset="0"/>
                  <a:sym typeface="Symbol" pitchFamily="18" charset="2"/>
                </a:rPr>
                <a:t>h</a:t>
              </a:r>
              <a:r>
                <a:rPr lang="en-US" altLang="en-US" sz="2800" b="1" baseline="-18000" dirty="0" err="1">
                  <a:latin typeface="Times New Roman" pitchFamily="18" charset="0"/>
                </a:rPr>
                <a:t>i</a:t>
              </a:r>
              <a:endParaRPr lang="en-US" altLang="en-US" sz="2800" b="1" dirty="0">
                <a:latin typeface="Times New Roman" pitchFamily="18" charset="0"/>
              </a:endParaRP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750" y="-1596"/>
              <a:ext cx="36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err="1">
                  <a:latin typeface="Times New Roman" pitchFamily="18" charset="0"/>
                </a:rPr>
                <a:t>i</a:t>
              </a:r>
              <a:r>
                <a:rPr lang="en-US" altLang="en-US" sz="2400">
                  <a:latin typeface="Times New Roman" pitchFamily="18" charset="0"/>
                </a:rPr>
                <a:t>=1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769" y="-2027"/>
              <a:ext cx="18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关键字类型</a:t>
            </a:r>
            <a:endParaRPr lang="en-US"/>
          </a:p>
        </p:txBody>
      </p:sp>
      <p:sp>
        <p:nvSpPr>
          <p:cNvPr id="61235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数据元素的</a:t>
            </a:r>
            <a:r>
              <a:rPr lang="zh-CN" altLang="en-US" b="1" dirty="0">
                <a:solidFill>
                  <a:srgbClr val="0000FF"/>
                </a:solidFill>
              </a:rPr>
              <a:t>关键字</a:t>
            </a:r>
            <a:r>
              <a:rPr lang="zh-CN" altLang="en-US" dirty="0"/>
              <a:t>：其类型通常是可以</a:t>
            </a:r>
            <a:r>
              <a:rPr lang="zh-CN" altLang="en-US" b="1" dirty="0">
                <a:solidFill>
                  <a:srgbClr val="6600CC"/>
                </a:solidFill>
              </a:rPr>
              <a:t>进行比较运算</a:t>
            </a:r>
            <a:r>
              <a:rPr lang="zh-CN" altLang="en-US" dirty="0"/>
              <a:t>的类型</a:t>
            </a:r>
            <a:endParaRPr lang="en-US" altLang="en-US" dirty="0"/>
          </a:p>
          <a:p>
            <a:r>
              <a:rPr lang="en-US" altLang="en-US" dirty="0" err="1"/>
              <a:t>典型的关键字类型</a:t>
            </a:r>
            <a:endParaRPr lang="en-US" altLang="en-US" dirty="0"/>
          </a:p>
          <a:p>
            <a:pPr marL="400050" lvl="1" indent="0">
              <a:buNone/>
            </a:pPr>
            <a:r>
              <a:rPr lang="en-US" altLang="en-US" sz="3200" dirty="0" err="1"/>
              <a:t>typedef</a:t>
            </a:r>
            <a:r>
              <a:rPr lang="en-US" altLang="en-US" sz="3200" dirty="0"/>
              <a:t>  float </a:t>
            </a:r>
            <a:r>
              <a:rPr lang="en-US" altLang="en-US" sz="3200" dirty="0" err="1"/>
              <a:t>KeyType</a:t>
            </a:r>
            <a:r>
              <a:rPr lang="en-US" altLang="en-US" sz="3200" dirty="0"/>
              <a:t> ;   	//</a:t>
            </a:r>
            <a:r>
              <a:rPr lang="en-US" altLang="en-US" sz="3200" dirty="0" err="1"/>
              <a:t>实型</a:t>
            </a:r>
            <a:endParaRPr lang="en-US" altLang="en-US" sz="3200" dirty="0"/>
          </a:p>
          <a:p>
            <a:pPr marL="400050" lvl="1" indent="0">
              <a:buNone/>
            </a:pPr>
            <a:r>
              <a:rPr lang="en-US" altLang="en-US" sz="3200" dirty="0" err="1"/>
              <a:t>typedef</a:t>
            </a:r>
            <a:r>
              <a:rPr lang="en-US" altLang="en-US" sz="3200" dirty="0"/>
              <a:t> 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   	</a:t>
            </a:r>
            <a:r>
              <a:rPr lang="en-US" altLang="en-US" sz="3200" dirty="0" err="1"/>
              <a:t>KeyType</a:t>
            </a:r>
            <a:r>
              <a:rPr lang="en-US" altLang="en-US" sz="3200" dirty="0"/>
              <a:t> ;   //</a:t>
            </a:r>
            <a:r>
              <a:rPr lang="en-US" altLang="en-US" sz="3200" dirty="0" err="1"/>
              <a:t>整型</a:t>
            </a:r>
            <a:endParaRPr lang="en-US" altLang="en-US" sz="3200" dirty="0"/>
          </a:p>
          <a:p>
            <a:pPr marL="400050" lvl="1" indent="0">
              <a:buNone/>
            </a:pPr>
            <a:r>
              <a:rPr lang="en-US" altLang="en-US" sz="3200" dirty="0" err="1"/>
              <a:t>typedef</a:t>
            </a:r>
            <a:r>
              <a:rPr lang="en-US" altLang="en-US" sz="3200" dirty="0"/>
              <a:t>  char  </a:t>
            </a:r>
            <a:r>
              <a:rPr lang="en-US" altLang="en-US" sz="3200" dirty="0" err="1"/>
              <a:t>KeyType</a:t>
            </a:r>
            <a:r>
              <a:rPr lang="en-US" altLang="en-US" sz="3200" dirty="0"/>
              <a:t> ;   //</a:t>
            </a:r>
            <a:r>
              <a:rPr lang="en-US" altLang="en-US" sz="3200" dirty="0" err="1"/>
              <a:t>字符串型</a:t>
            </a:r>
            <a:endParaRPr lang="en-US" altLang="en-US" sz="3200" dirty="0"/>
          </a:p>
          <a:p>
            <a:r>
              <a:rPr lang="en-US" altLang="en-US" b="1" dirty="0" err="1">
                <a:solidFill>
                  <a:srgbClr val="0000FF"/>
                </a:solidFill>
              </a:rPr>
              <a:t>数据元素</a:t>
            </a:r>
            <a:r>
              <a:rPr lang="en-US" altLang="en-US" dirty="0" err="1"/>
              <a:t>类型</a:t>
            </a:r>
            <a:endParaRPr lang="en-US" altLang="en-US" dirty="0"/>
          </a:p>
          <a:p>
            <a:pPr marL="400050" lvl="1" indent="0">
              <a:buNone/>
            </a:pPr>
            <a:r>
              <a:rPr lang="en-US" altLang="en-US" sz="3200" dirty="0" err="1"/>
              <a:t>typedef</a:t>
            </a:r>
            <a:r>
              <a:rPr lang="en-US" altLang="en-US" sz="3200" dirty="0"/>
              <a:t>  </a:t>
            </a:r>
            <a:r>
              <a:rPr lang="en-US" altLang="en-US" sz="3200" dirty="0" err="1"/>
              <a:t>struct</a:t>
            </a:r>
            <a:r>
              <a:rPr lang="en-US" altLang="en-US" sz="3200" dirty="0"/>
              <a:t>  </a:t>
            </a:r>
            <a:r>
              <a:rPr lang="en-US" altLang="en-US" sz="3200" dirty="0" err="1"/>
              <a:t>RecType</a:t>
            </a:r>
            <a:r>
              <a:rPr lang="en-US" altLang="en-US" sz="3200" dirty="0"/>
              <a:t> </a:t>
            </a:r>
            <a:r>
              <a:rPr lang="en-US" altLang="zh-CN" sz="3200" dirty="0"/>
              <a:t>{</a:t>
            </a:r>
            <a:endParaRPr lang="en-US" altLang="en-US" sz="3200" dirty="0"/>
          </a:p>
          <a:p>
            <a:pPr marL="400050" lvl="1" indent="0">
              <a:buNone/>
            </a:pPr>
            <a:r>
              <a:rPr lang="en-US" altLang="en-US" sz="3200" dirty="0"/>
              <a:t>	</a:t>
            </a:r>
            <a:r>
              <a:rPr lang="en-US" altLang="en-US" sz="3200" dirty="0" err="1"/>
              <a:t>KeyType</a:t>
            </a:r>
            <a:r>
              <a:rPr lang="en-US" altLang="en-US" sz="3200" dirty="0"/>
              <a:t>  key ; //</a:t>
            </a:r>
            <a:r>
              <a:rPr lang="en-US" altLang="en-US" sz="3200" dirty="0" err="1"/>
              <a:t>关键字</a:t>
            </a:r>
            <a:r>
              <a:rPr lang="zh-CN" altLang="en-US" sz="3200" dirty="0"/>
              <a:t>域</a:t>
            </a:r>
            <a:r>
              <a:rPr lang="en-US" altLang="en-US" sz="3200" dirty="0"/>
              <a:t> </a:t>
            </a:r>
          </a:p>
          <a:p>
            <a:pPr marL="400050" lvl="1" indent="0">
              <a:buNone/>
            </a:pPr>
            <a:r>
              <a:rPr lang="en-US" altLang="en-US" sz="3200" dirty="0"/>
              <a:t>	… … //</a:t>
            </a:r>
            <a:r>
              <a:rPr lang="en-US" altLang="en-US" sz="3200" dirty="0" err="1"/>
              <a:t>其他域</a:t>
            </a:r>
            <a:r>
              <a:rPr lang="en-US" altLang="en-US" sz="3200" dirty="0"/>
              <a:t> </a:t>
            </a:r>
          </a:p>
          <a:p>
            <a:pPr marL="400050" lvl="1" indent="0">
              <a:buNone/>
            </a:pPr>
            <a:r>
              <a:rPr lang="en-US" altLang="en-US" sz="3200" dirty="0"/>
              <a:t>} </a:t>
            </a:r>
            <a:r>
              <a:rPr lang="en-US" altLang="en-US" sz="3200" dirty="0" err="1"/>
              <a:t>ElemType</a:t>
            </a:r>
            <a:r>
              <a:rPr lang="en-US" altLang="en-US" sz="3200" dirty="0"/>
              <a:t>;</a:t>
            </a:r>
          </a:p>
          <a:p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44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FF"/>
                </a:solidFill>
              </a:rPr>
              <a:t>算法思路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/>
                  <a:t>构造静态最优查找树的时间开销太大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为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有序表</a:t>
                </a:r>
                <a:r>
                  <a:rPr lang="zh-CN" altLang="en-US" dirty="0"/>
                  <a:t>构造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次优查找树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(Nearly Optimal Search Tree)</a:t>
                </a:r>
              </a:p>
              <a:p>
                <a:r>
                  <a:rPr lang="zh-CN" altLang="en-US" dirty="0"/>
                  <a:t>基于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次优查找树</a:t>
                </a:r>
                <a:r>
                  <a:rPr lang="zh-CN" altLang="en-US" dirty="0"/>
                  <a:t>的查找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</a:t>
                </a:r>
                <a:r>
                  <a:rPr lang="en-US" altLang="zh-CN" dirty="0"/>
                  <a:t>Key</a:t>
                </a:r>
              </a:p>
              <a:p>
                <a:pPr lvl="1"/>
                <a:r>
                  <a:rPr lang="zh-CN" altLang="en-US" dirty="0"/>
                  <a:t>从根结点开始，将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值与根结点比较，若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大于根结点值，在右子树中查找，若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小于根结点值，在左子树中查找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平均查找长度与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zh-CN" altLang="en-US" dirty="0"/>
                  <a:t>成正比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881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05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算法思路：次优查找树的构建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已知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按关键字升序排列</a:t>
                </a:r>
                <a:r>
                  <a:rPr lang="zh-CN" altLang="en-US" dirty="0"/>
                  <a:t>的记录序列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r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l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,r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l+1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,…,r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h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，与每个记录相应的权值为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w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l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,w</a:t>
                </a:r>
                <a:r>
                  <a:rPr lang="en-US" altLang="zh-CN" baseline="-25000" dirty="0">
                    <a:solidFill>
                      <a:srgbClr val="C00000"/>
                    </a:solidFill>
                  </a:rPr>
                  <a:t>l+1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,…,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w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h</a:t>
                </a:r>
                <a:r>
                  <a:rPr lang="zh-CN" altLang="en-US" dirty="0"/>
                  <a:t>，现构造一颗二叉树，使得该树的带权内路径长度</a:t>
                </a:r>
                <a:r>
                  <a:rPr lang="en-US" altLang="zh-CN" dirty="0"/>
                  <a:t>PH</a:t>
                </a:r>
                <a:r>
                  <a:rPr lang="zh-CN" altLang="en-US" dirty="0"/>
                  <a:t>值在所有具有相同权值的二叉树中近似为最小</a:t>
                </a:r>
                <a:endParaRPr lang="en-US" altLang="zh-CN" dirty="0"/>
              </a:p>
              <a:p>
                <a:r>
                  <a:rPr lang="zh-CN" altLang="en-US" b="1" dirty="0">
                    <a:solidFill>
                      <a:srgbClr val="0000FF"/>
                    </a:solidFill>
                  </a:rPr>
                  <a:t>取</a:t>
                </a:r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第</a:t>
                </a:r>
                <a:r>
                  <a:rPr lang="en-US" altLang="zh-CN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i</a:t>
                </a:r>
                <a:r>
                  <a:rPr lang="en-US" altLang="zh-CN" b="1" dirty="0">
                    <a:solidFill>
                      <a:schemeClr val="accent6">
                        <a:lumMod val="50000"/>
                      </a:schemeClr>
                    </a:solidFill>
                  </a:rPr>
                  <a:t>(l&lt;=</a:t>
                </a:r>
                <a:r>
                  <a:rPr lang="en-US" altLang="zh-CN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i</a:t>
                </a:r>
                <a:r>
                  <a:rPr lang="en-US" altLang="zh-CN" b="1" dirty="0">
                    <a:solidFill>
                      <a:schemeClr val="accent6">
                        <a:lumMod val="50000"/>
                      </a:schemeClr>
                    </a:solidFill>
                  </a:rPr>
                  <a:t>&lt;=h)</a:t>
                </a:r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个记录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构造</a:t>
                </a:r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根节点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，使得下式取</a:t>
                </a:r>
                <a:r>
                  <a:rPr lang="zh-CN" alt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最小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：</a:t>
                </a:r>
                <a:endParaRPr lang="en-US" altLang="zh-CN" b="1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𝒉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𝒍</m:t>
                          </m:r>
                        </m:sub>
                        <m:sup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|</m:t>
                      </m:r>
                    </m:oMath>
                  </m:oMathPara>
                </a14:m>
                <a:endParaRPr lang="en-US" altLang="zh-CN" b="1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/>
                  <a:t>然后分别对子序列</a:t>
                </a:r>
                <a:r>
                  <a:rPr lang="en-US" altLang="zh-CN" dirty="0"/>
                  <a:t>(r</a:t>
                </a:r>
                <a:r>
                  <a:rPr lang="en-US" altLang="zh-CN" baseline="-25000" dirty="0"/>
                  <a:t>l</a:t>
                </a:r>
                <a:r>
                  <a:rPr lang="en-US" altLang="zh-CN" dirty="0"/>
                  <a:t>,r</a:t>
                </a:r>
                <a:r>
                  <a:rPr lang="en-US" altLang="zh-CN" baseline="-25000" dirty="0"/>
                  <a:t>l+1</a:t>
                </a:r>
                <a:r>
                  <a:rPr lang="en-US" altLang="zh-CN" dirty="0"/>
                  <a:t>,…,r</a:t>
                </a:r>
                <a:r>
                  <a:rPr lang="en-US" altLang="zh-CN" baseline="-25000" dirty="0"/>
                  <a:t>i-1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(r</a:t>
                </a:r>
                <a:r>
                  <a:rPr lang="en-US" altLang="zh-CN" baseline="-25000" dirty="0"/>
                  <a:t>i+1</a:t>
                </a:r>
                <a:r>
                  <a:rPr lang="en-US" altLang="zh-CN" dirty="0"/>
                  <a:t>,…,r</a:t>
                </a:r>
                <a:r>
                  <a:rPr lang="en-US" altLang="zh-CN" baseline="-25000" dirty="0"/>
                  <a:t>h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构造两颗次优查找树，并分别设为根节点的左子树和右子树</a:t>
                </a:r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776" r="-2667" b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290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的计算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𝒔𝒘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=|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  <a:ea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=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𝑠𝑤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852" t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64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3EE1136-8D1A-43F9-82FD-868926140602}"/>
              </a:ext>
            </a:extLst>
          </p:cNvPr>
          <p:cNvSpPr/>
          <p:nvPr/>
        </p:nvSpPr>
        <p:spPr>
          <a:xfrm>
            <a:off x="-16874" y="4213855"/>
            <a:ext cx="9160874" cy="2279020"/>
          </a:xfrm>
          <a:prstGeom prst="rect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D0D0D0-0F2F-44EF-8EAC-FE03E3733942}"/>
              </a:ext>
            </a:extLst>
          </p:cNvPr>
          <p:cNvSpPr/>
          <p:nvPr/>
        </p:nvSpPr>
        <p:spPr>
          <a:xfrm>
            <a:off x="-9525" y="2068081"/>
            <a:ext cx="9153525" cy="2145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/>
          </a:bodyPr>
          <a:lstStyle/>
          <a:p>
            <a:r>
              <a:rPr lang="zh-CN" altLang="en-US" sz="3600"/>
              <a:t>递归构造次优查找树</a:t>
            </a:r>
            <a:r>
              <a:rPr lang="en-US" altLang="zh-CN" sz="3600"/>
              <a:t>t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616" y="548680"/>
            <a:ext cx="8463880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根据</a:t>
            </a:r>
            <a:r>
              <a:rPr lang="zh-CN" altLang="en-US" sz="2400" b="1" dirty="0">
                <a:solidFill>
                  <a:srgbClr val="6600CC"/>
                </a:solidFill>
              </a:rPr>
              <a:t>有序表</a:t>
            </a:r>
            <a:r>
              <a:rPr lang="en-US" altLang="zh-CN" sz="2400" b="1" dirty="0">
                <a:solidFill>
                  <a:srgbClr val="6600CC"/>
                </a:solidFill>
              </a:rPr>
              <a:t>R[</a:t>
            </a:r>
            <a:r>
              <a:rPr lang="en-US" altLang="zh-CN" sz="2400" b="1" dirty="0" err="1">
                <a:solidFill>
                  <a:srgbClr val="6600CC"/>
                </a:solidFill>
              </a:rPr>
              <a:t>low..high</a:t>
            </a:r>
            <a:r>
              <a:rPr lang="en-US" altLang="zh-CN" sz="2400" b="1" dirty="0">
                <a:solidFill>
                  <a:srgbClr val="6600CC"/>
                </a:solidFill>
              </a:rPr>
              <a:t>]</a:t>
            </a:r>
            <a:r>
              <a:rPr lang="zh-CN" altLang="en-US" sz="2400" dirty="0"/>
              <a:t>及其</a:t>
            </a:r>
            <a:r>
              <a:rPr lang="zh-CN" altLang="en-US" sz="2400" b="1" dirty="0">
                <a:solidFill>
                  <a:srgbClr val="6600CC"/>
                </a:solidFill>
              </a:rPr>
              <a:t>累计权值表</a:t>
            </a:r>
            <a:r>
              <a:rPr lang="en-US" altLang="zh-CN" sz="2400" b="1" dirty="0" err="1">
                <a:solidFill>
                  <a:srgbClr val="6600CC"/>
                </a:solidFill>
              </a:rPr>
              <a:t>sw</a:t>
            </a:r>
            <a:r>
              <a:rPr lang="en-US" altLang="zh-CN" sz="2400" dirty="0"/>
              <a:t>(</a:t>
            </a:r>
            <a:r>
              <a:rPr lang="zh-CN" altLang="en-US" sz="2400" dirty="0"/>
              <a:t>其中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[0]==0)</a:t>
            </a:r>
            <a:r>
              <a:rPr lang="zh-CN" altLang="en-US" sz="2400" dirty="0"/>
              <a:t>构造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次优查找树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err="1"/>
              <a:t>BiTree</a:t>
            </a:r>
            <a:r>
              <a:rPr lang="en-US" altLang="zh-CN" sz="2400"/>
              <a:t> *</a:t>
            </a:r>
            <a:r>
              <a:rPr lang="en-US" altLang="zh-CN" sz="2400" b="1">
                <a:solidFill>
                  <a:srgbClr val="0000FF"/>
                </a:solidFill>
              </a:rPr>
              <a:t>SecondOptimal</a:t>
            </a:r>
            <a:r>
              <a:rPr lang="en-US" altLang="zh-CN" sz="2400"/>
              <a:t>(ElemType </a:t>
            </a:r>
            <a:r>
              <a:rPr lang="en-US" altLang="zh-CN" sz="2400" dirty="0"/>
              <a:t>R[], float 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[], int low, int high)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; float </a:t>
            </a:r>
            <a:r>
              <a:rPr lang="en-US" altLang="zh-CN" sz="2400" dirty="0" err="1"/>
              <a:t>min,dw</a:t>
            </a:r>
            <a:r>
              <a:rPr lang="en-US" altLang="zh-CN" sz="2400" dirty="0"/>
              <a:t>;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BiTree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zh-CN" sz="24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/>
              <a:t>i</a:t>
            </a:r>
            <a:r>
              <a:rPr lang="en-US" altLang="zh-CN" sz="2400" dirty="0"/>
              <a:t> = low;  min = (float) </a:t>
            </a:r>
            <a:r>
              <a:rPr lang="en-US" altLang="zh-CN" sz="2400" dirty="0">
                <a:solidFill>
                  <a:srgbClr val="00B050"/>
                </a:solidFill>
              </a:rPr>
              <a:t>fabs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[high]-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[low]);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/>
              <a:t>dw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[high]+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[low-1];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for (j=low+1;  j&lt;=high;  ++j) //</a:t>
            </a:r>
            <a:r>
              <a:rPr lang="zh-CN" altLang="en-US" sz="2400" dirty="0"/>
              <a:t>选择最小的</a:t>
            </a:r>
            <a:r>
              <a:rPr lang="el-GR" altLang="zh-CN" sz="2400" dirty="0"/>
              <a:t>Δ</a:t>
            </a:r>
            <a:r>
              <a:rPr lang="en-US" altLang="zh-CN" sz="2400" dirty="0"/>
              <a:t>Pi</a:t>
            </a:r>
            <a:r>
              <a:rPr lang="zh-CN" altLang="en-US" sz="2400" dirty="0"/>
              <a:t>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00B050"/>
                </a:solidFill>
              </a:rPr>
              <a:t>fabs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dw-sw</a:t>
            </a:r>
            <a:r>
              <a:rPr lang="en-US" altLang="zh-CN" sz="2400" dirty="0"/>
              <a:t>[j]-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[j-1]) &lt; min)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/>
              <a:t> = j;  min = (float)fabs(</a:t>
            </a:r>
            <a:r>
              <a:rPr lang="en-US" altLang="zh-CN" sz="2400" dirty="0" err="1"/>
              <a:t>dw-sw</a:t>
            </a:r>
            <a:r>
              <a:rPr lang="en-US" altLang="zh-CN" sz="2400" dirty="0"/>
              <a:t>[j]-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[j-1]);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if (!(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altLang="zh-CN" sz="2400" dirty="0"/>
              <a:t> = 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*)malloc(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BiTreeTNode</a:t>
            </a:r>
            <a:r>
              <a:rPr lang="en-US" altLang="zh-CN" sz="2400" dirty="0"/>
              <a:t>)))) return ERROR;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t-&gt;data </a:t>
            </a:r>
            <a:r>
              <a:rPr lang="en-US" altLang="zh-CN" sz="2400" dirty="0"/>
              <a:t>= R[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/>
              <a:t>];                                   //</a:t>
            </a:r>
            <a:r>
              <a:rPr lang="zh-CN" altLang="en-US" sz="2400" dirty="0"/>
              <a:t>生成结点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==low) t-&gt;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 = NULL;           //</a:t>
            </a:r>
            <a:r>
              <a:rPr lang="zh-CN" altLang="en-US" sz="2400" dirty="0"/>
              <a:t>左子树空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else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t-&gt;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lchild</a:t>
            </a:r>
            <a:r>
              <a:rPr lang="en-US" altLang="zh-CN" sz="2400" dirty="0"/>
              <a:t>=</a:t>
            </a:r>
            <a:r>
              <a:rPr lang="en-US" altLang="zh-CN" sz="2400" b="1" dirty="0" err="1">
                <a:solidFill>
                  <a:srgbClr val="0000FF"/>
                </a:solidFill>
              </a:rPr>
              <a:t>SecondOptimal</a:t>
            </a:r>
            <a:r>
              <a:rPr lang="en-US" altLang="zh-CN" sz="2400" dirty="0"/>
              <a:t>(R, 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, low, i-1);   //</a:t>
            </a:r>
            <a:r>
              <a:rPr lang="zh-CN" altLang="en-US" sz="2400" dirty="0"/>
              <a:t>构造左子树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==high) t-&gt;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 = NULL;    // </a:t>
            </a:r>
            <a:r>
              <a:rPr lang="zh-CN" altLang="en-US" sz="2400" dirty="0"/>
              <a:t>右子树空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else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t-&gt;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</a:rPr>
              <a:t>rchild</a:t>
            </a:r>
            <a:r>
              <a:rPr lang="en-US" altLang="zh-CN" sz="2400" dirty="0"/>
              <a:t>=</a:t>
            </a:r>
            <a:r>
              <a:rPr lang="en-US" altLang="zh-CN" sz="2400" b="1" dirty="0" err="1">
                <a:solidFill>
                  <a:srgbClr val="0000FF"/>
                </a:solidFill>
              </a:rPr>
              <a:t>SecondOptimal</a:t>
            </a:r>
            <a:r>
              <a:rPr lang="en-US" altLang="zh-CN" sz="2400" dirty="0"/>
              <a:t>(R, 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, i+1, high);  // </a:t>
            </a:r>
            <a:r>
              <a:rPr lang="zh-CN" altLang="en-US" sz="2400" dirty="0"/>
              <a:t>构造右子树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return t; } // </a:t>
            </a:r>
            <a:r>
              <a:rPr lang="en-US" altLang="zh-CN" sz="2400" dirty="0" err="1"/>
              <a:t>SecondOptimal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64288" y="1970837"/>
            <a:ext cx="1980029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800"/>
              <a:t>时间复杂度</a:t>
            </a:r>
            <a:endParaRPr lang="en-US" altLang="zh-CN" sz="2800"/>
          </a:p>
          <a:p>
            <a:pPr algn="ctr"/>
            <a:r>
              <a:rPr lang="en-US" altLang="zh-CN" sz="2800"/>
              <a:t>O(nlogn)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33400" y="1219200"/>
            <a:ext cx="8077200" cy="5257800"/>
            <a:chOff x="336" y="768"/>
            <a:chExt cx="5088" cy="3312"/>
          </a:xfrm>
        </p:grpSpPr>
        <p:graphicFrame>
          <p:nvGraphicFramePr>
            <p:cNvPr id="14338" name="Object 1024"/>
            <p:cNvGraphicFramePr>
              <a:graphicFrameLocks noChangeAspect="1"/>
            </p:cNvGraphicFramePr>
            <p:nvPr/>
          </p:nvGraphicFramePr>
          <p:xfrm>
            <a:off x="336" y="816"/>
            <a:ext cx="5088" cy="3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文档" r:id="rId3" imgW="5406480" imgH="4001400" progId="Word.Document.8">
                    <p:embed/>
                  </p:oleObj>
                </mc:Choice>
                <mc:Fallback>
                  <p:oleObj name="文档" r:id="rId3" imgW="5406480" imgH="40014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816"/>
                          <a:ext cx="5088" cy="3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8" name="Line 3"/>
            <p:cNvSpPr>
              <a:spLocks noChangeShapeType="1"/>
            </p:cNvSpPr>
            <p:nvPr/>
          </p:nvSpPr>
          <p:spPr bwMode="auto">
            <a:xfrm>
              <a:off x="336" y="3936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Line 4"/>
            <p:cNvSpPr>
              <a:spLocks noChangeShapeType="1"/>
            </p:cNvSpPr>
            <p:nvPr/>
          </p:nvSpPr>
          <p:spPr bwMode="auto">
            <a:xfrm>
              <a:off x="5424" y="768"/>
              <a:ext cx="0" cy="3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2178050" y="272732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6600CC"/>
                </a:solidFill>
              </a:rPr>
              <a:t>0</a:t>
            </a:r>
            <a:endParaRPr lang="en-US" altLang="zh-CN"/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2990850" y="272732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6600CC"/>
                </a:solidFill>
              </a:rPr>
              <a:t>2</a:t>
            </a:r>
            <a:endParaRPr lang="en-US" altLang="zh-CN"/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3829050" y="272732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6600CC"/>
                </a:solidFill>
              </a:rPr>
              <a:t>3</a:t>
            </a:r>
            <a:endParaRPr lang="en-US" altLang="zh-CN"/>
          </a:p>
        </p:txBody>
      </p:sp>
      <p:sp>
        <p:nvSpPr>
          <p:cNvPr id="189449" name="Text Box 9"/>
          <p:cNvSpPr txBox="1">
            <a:spLocks noChangeArrowheads="1"/>
          </p:cNvSpPr>
          <p:nvPr/>
        </p:nvSpPr>
        <p:spPr bwMode="auto">
          <a:xfrm>
            <a:off x="4667250" y="272732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6600CC"/>
                </a:solidFill>
              </a:rPr>
              <a:t>8</a:t>
            </a:r>
            <a:endParaRPr lang="en-US" altLang="zh-CN"/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5334000" y="272732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6600CC"/>
                </a:solidFill>
              </a:rPr>
              <a:t>11</a:t>
            </a:r>
            <a:endParaRPr lang="en-US" altLang="zh-CN"/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6165850" y="272732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6600CC"/>
                </a:solidFill>
              </a:rPr>
              <a:t>15</a:t>
            </a:r>
            <a:endParaRPr lang="en-US" altLang="zh-CN"/>
          </a:p>
        </p:txBody>
      </p:sp>
      <p:sp>
        <p:nvSpPr>
          <p:cNvPr id="189452" name="Text Box 12"/>
          <p:cNvSpPr txBox="1">
            <a:spLocks noChangeArrowheads="1"/>
          </p:cNvSpPr>
          <p:nvPr/>
        </p:nvSpPr>
        <p:spPr bwMode="auto">
          <a:xfrm>
            <a:off x="7029450" y="272732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6600CC"/>
                </a:solidFill>
              </a:rPr>
              <a:t>18</a:t>
            </a:r>
            <a:endParaRPr lang="en-US" altLang="zh-CN"/>
          </a:p>
        </p:txBody>
      </p:sp>
      <p:sp>
        <p:nvSpPr>
          <p:cNvPr id="189453" name="Text Box 13"/>
          <p:cNvSpPr txBox="1">
            <a:spLocks noChangeArrowheads="1"/>
          </p:cNvSpPr>
          <p:nvPr/>
        </p:nvSpPr>
        <p:spPr bwMode="auto">
          <a:xfrm>
            <a:off x="7842250" y="2727325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6600CC"/>
                </a:solidFill>
              </a:rPr>
              <a:t>23</a:t>
            </a:r>
            <a:endParaRPr lang="en-US" altLang="zh-CN"/>
          </a:p>
        </p:txBody>
      </p:sp>
      <p:sp>
        <p:nvSpPr>
          <p:cNvPr id="189455" name="AutoShape 15"/>
          <p:cNvSpPr>
            <a:spLocks noChangeArrowheads="1"/>
          </p:cNvSpPr>
          <p:nvPr/>
        </p:nvSpPr>
        <p:spPr bwMode="auto">
          <a:xfrm>
            <a:off x="3124200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56" name="Text Box 16"/>
          <p:cNvSpPr txBox="1">
            <a:spLocks noChangeArrowheads="1"/>
          </p:cNvSpPr>
          <p:nvPr/>
        </p:nvSpPr>
        <p:spPr bwMode="auto">
          <a:xfrm>
            <a:off x="3284538" y="247650"/>
            <a:ext cx="296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6600CC"/>
                </a:solidFill>
              </a:rPr>
              <a:t>l</a:t>
            </a:r>
            <a:endParaRPr lang="en-US" altLang="zh-CN">
              <a:solidFill>
                <a:srgbClr val="99CCFF"/>
              </a:solidFill>
            </a:endParaRPr>
          </a:p>
        </p:txBody>
      </p:sp>
      <p:sp>
        <p:nvSpPr>
          <p:cNvPr id="189457" name="AutoShape 17"/>
          <p:cNvSpPr>
            <a:spLocks noChangeArrowheads="1"/>
          </p:cNvSpPr>
          <p:nvPr/>
        </p:nvSpPr>
        <p:spPr bwMode="auto">
          <a:xfrm>
            <a:off x="8001000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58" name="Text Box 18"/>
          <p:cNvSpPr txBox="1">
            <a:spLocks noChangeArrowheads="1"/>
          </p:cNvSpPr>
          <p:nvPr/>
        </p:nvSpPr>
        <p:spPr bwMode="auto">
          <a:xfrm>
            <a:off x="8161338" y="2286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00FF"/>
                </a:solidFill>
              </a:rPr>
              <a:t>h</a:t>
            </a:r>
            <a:endParaRPr lang="en-US" altLang="zh-CN">
              <a:solidFill>
                <a:srgbClr val="99CCFF"/>
              </a:solidFill>
            </a:endParaRPr>
          </a:p>
        </p:txBody>
      </p:sp>
      <p:sp>
        <p:nvSpPr>
          <p:cNvPr id="189459" name="Text Box 19"/>
          <p:cNvSpPr txBox="1">
            <a:spLocks noChangeArrowheads="1"/>
          </p:cNvSpPr>
          <p:nvPr/>
        </p:nvSpPr>
        <p:spPr bwMode="auto">
          <a:xfrm>
            <a:off x="2889250" y="3429000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21</a:t>
            </a:r>
            <a:endParaRPr lang="en-US" altLang="zh-CN" sz="4000"/>
          </a:p>
        </p:txBody>
      </p: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3727450" y="3429000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18</a:t>
            </a:r>
            <a:endParaRPr lang="en-US" altLang="zh-CN" sz="4000"/>
          </a:p>
        </p:txBody>
      </p:sp>
      <p:sp>
        <p:nvSpPr>
          <p:cNvPr id="189461" name="Text Box 21"/>
          <p:cNvSpPr txBox="1">
            <a:spLocks noChangeArrowheads="1"/>
          </p:cNvSpPr>
          <p:nvPr/>
        </p:nvSpPr>
        <p:spPr bwMode="auto">
          <a:xfrm>
            <a:off x="4565650" y="3429000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12</a:t>
            </a:r>
            <a:endParaRPr lang="en-US" altLang="zh-CN" sz="4000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5486400" y="3429000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4</a:t>
            </a:r>
            <a:endParaRPr lang="en-US" altLang="zh-CN" sz="4000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172200" y="3429000"/>
            <a:ext cx="68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A50021"/>
                </a:solidFill>
              </a:rPr>
              <a:t>3</a:t>
            </a:r>
            <a:endParaRPr lang="en-US" altLang="zh-CN" sz="4000"/>
          </a:p>
        </p:txBody>
      </p:sp>
      <p:sp>
        <p:nvSpPr>
          <p:cNvPr id="189464" name="Text Box 24"/>
          <p:cNvSpPr txBox="1">
            <a:spLocks noChangeArrowheads="1"/>
          </p:cNvSpPr>
          <p:nvPr/>
        </p:nvSpPr>
        <p:spPr bwMode="auto">
          <a:xfrm>
            <a:off x="7010400" y="3429000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10</a:t>
            </a:r>
            <a:endParaRPr lang="en-US" altLang="zh-CN" sz="4000"/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7842250" y="3429000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18</a:t>
            </a:r>
            <a:endParaRPr lang="en-US" altLang="zh-CN" sz="4000"/>
          </a:p>
        </p:txBody>
      </p:sp>
      <p:sp>
        <p:nvSpPr>
          <p:cNvPr id="189466" name="AutoShape 26"/>
          <p:cNvSpPr>
            <a:spLocks noChangeArrowheads="1"/>
          </p:cNvSpPr>
          <p:nvPr/>
        </p:nvSpPr>
        <p:spPr bwMode="auto">
          <a:xfrm>
            <a:off x="5638800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5799138" y="2286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00FF"/>
                </a:solidFill>
              </a:rPr>
              <a:t>h</a:t>
            </a:r>
            <a:endParaRPr lang="en-US" altLang="zh-CN">
              <a:solidFill>
                <a:srgbClr val="99CCFF"/>
              </a:solidFill>
            </a:endParaRPr>
          </a:p>
        </p:txBody>
      </p:sp>
      <p:sp useBgFill="1">
        <p:nvSpPr>
          <p:cNvPr id="189468" name="Rectangle 28"/>
          <p:cNvSpPr>
            <a:spLocks noChangeArrowheads="1"/>
          </p:cNvSpPr>
          <p:nvPr/>
        </p:nvSpPr>
        <p:spPr bwMode="auto">
          <a:xfrm>
            <a:off x="7848600" y="228600"/>
            <a:ext cx="762000" cy="1066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69" name="Text Box 29"/>
          <p:cNvSpPr txBox="1">
            <a:spLocks noChangeArrowheads="1"/>
          </p:cNvSpPr>
          <p:nvPr/>
        </p:nvSpPr>
        <p:spPr bwMode="auto">
          <a:xfrm>
            <a:off x="2990850" y="4114800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9</a:t>
            </a:r>
            <a:endParaRPr lang="en-US" altLang="zh-CN" sz="4000"/>
          </a:p>
        </p:txBody>
      </p:sp>
      <p:sp>
        <p:nvSpPr>
          <p:cNvPr id="189470" name="Text Box 30"/>
          <p:cNvSpPr txBox="1">
            <a:spLocks noChangeArrowheads="1"/>
          </p:cNvSpPr>
          <p:nvPr/>
        </p:nvSpPr>
        <p:spPr bwMode="auto">
          <a:xfrm>
            <a:off x="3829050" y="4114800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6</a:t>
            </a:r>
            <a:endParaRPr lang="en-US" altLang="zh-CN" sz="4000"/>
          </a:p>
        </p:txBody>
      </p:sp>
      <p:sp>
        <p:nvSpPr>
          <p:cNvPr id="189471" name="Text Box 31"/>
          <p:cNvSpPr txBox="1">
            <a:spLocks noChangeArrowheads="1"/>
          </p:cNvSpPr>
          <p:nvPr/>
        </p:nvSpPr>
        <p:spPr bwMode="auto">
          <a:xfrm>
            <a:off x="4572000" y="4191000"/>
            <a:ext cx="68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A50021"/>
                </a:solidFill>
              </a:rPr>
              <a:t>0</a:t>
            </a:r>
            <a:endParaRPr lang="en-US" altLang="zh-CN" sz="4000"/>
          </a:p>
        </p:txBody>
      </p:sp>
      <p:sp>
        <p:nvSpPr>
          <p:cNvPr id="189472" name="Text Box 32"/>
          <p:cNvSpPr txBox="1">
            <a:spLocks noChangeArrowheads="1"/>
          </p:cNvSpPr>
          <p:nvPr/>
        </p:nvSpPr>
        <p:spPr bwMode="auto">
          <a:xfrm>
            <a:off x="5505450" y="4114800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8</a:t>
            </a:r>
            <a:endParaRPr lang="en-US" altLang="zh-CN" sz="4000"/>
          </a:p>
        </p:txBody>
      </p:sp>
      <p:sp>
        <p:nvSpPr>
          <p:cNvPr id="189473" name="Text Box 33"/>
          <p:cNvSpPr txBox="1">
            <a:spLocks noChangeArrowheads="1"/>
          </p:cNvSpPr>
          <p:nvPr/>
        </p:nvSpPr>
        <p:spPr bwMode="auto">
          <a:xfrm>
            <a:off x="6172200" y="5546725"/>
            <a:ext cx="7620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006600"/>
                </a:solidFill>
              </a:rPr>
              <a:t>E</a:t>
            </a:r>
            <a:endParaRPr lang="en-US" altLang="zh-CN" sz="4000"/>
          </a:p>
        </p:txBody>
      </p:sp>
      <p:sp>
        <p:nvSpPr>
          <p:cNvPr id="189474" name="Text Box 34"/>
          <p:cNvSpPr txBox="1">
            <a:spLocks noChangeArrowheads="1"/>
          </p:cNvSpPr>
          <p:nvPr/>
        </p:nvSpPr>
        <p:spPr bwMode="auto">
          <a:xfrm>
            <a:off x="4495800" y="5546725"/>
            <a:ext cx="7620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006600"/>
                </a:solidFill>
              </a:rPr>
              <a:t>C</a:t>
            </a:r>
            <a:endParaRPr lang="en-US" altLang="zh-CN" sz="4000"/>
          </a:p>
        </p:txBody>
      </p:sp>
      <p:sp>
        <p:nvSpPr>
          <p:cNvPr id="189475" name="Text Box 35"/>
          <p:cNvSpPr txBox="1">
            <a:spLocks noChangeArrowheads="1"/>
          </p:cNvSpPr>
          <p:nvPr/>
        </p:nvSpPr>
        <p:spPr bwMode="auto">
          <a:xfrm>
            <a:off x="3829050" y="486092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2</a:t>
            </a:r>
            <a:endParaRPr lang="en-US" altLang="zh-CN" sz="4000"/>
          </a:p>
        </p:txBody>
      </p:sp>
      <p:sp>
        <p:nvSpPr>
          <p:cNvPr id="189476" name="Text Box 36"/>
          <p:cNvSpPr txBox="1">
            <a:spLocks noChangeArrowheads="1"/>
          </p:cNvSpPr>
          <p:nvPr/>
        </p:nvSpPr>
        <p:spPr bwMode="auto">
          <a:xfrm>
            <a:off x="2895600" y="4860925"/>
            <a:ext cx="68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A50021"/>
                </a:solidFill>
              </a:rPr>
              <a:t>1</a:t>
            </a:r>
            <a:endParaRPr lang="en-US" altLang="zh-CN" sz="4000"/>
          </a:p>
        </p:txBody>
      </p:sp>
      <p:sp>
        <p:nvSpPr>
          <p:cNvPr id="189477" name="Text Box 37"/>
          <p:cNvSpPr txBox="1">
            <a:spLocks noChangeArrowheads="1"/>
          </p:cNvSpPr>
          <p:nvPr/>
        </p:nvSpPr>
        <p:spPr bwMode="auto">
          <a:xfrm>
            <a:off x="2895600" y="5546725"/>
            <a:ext cx="6858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006600"/>
                </a:solidFill>
              </a:rPr>
              <a:t>A</a:t>
            </a:r>
            <a:endParaRPr lang="en-US" altLang="zh-CN" sz="4000"/>
          </a:p>
        </p:txBody>
      </p:sp>
      <p:sp>
        <p:nvSpPr>
          <p:cNvPr id="189478" name="AutoShape 38"/>
          <p:cNvSpPr>
            <a:spLocks noChangeArrowheads="1"/>
          </p:cNvSpPr>
          <p:nvPr/>
        </p:nvSpPr>
        <p:spPr bwMode="auto">
          <a:xfrm>
            <a:off x="3962400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79" name="Text Box 39"/>
          <p:cNvSpPr txBox="1">
            <a:spLocks noChangeArrowheads="1"/>
          </p:cNvSpPr>
          <p:nvPr/>
        </p:nvSpPr>
        <p:spPr bwMode="auto">
          <a:xfrm>
            <a:off x="4122738" y="2286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00FF"/>
                </a:solidFill>
              </a:rPr>
              <a:t>h</a:t>
            </a:r>
            <a:endParaRPr lang="en-US" altLang="zh-CN">
              <a:solidFill>
                <a:srgbClr val="99CCFF"/>
              </a:solidFill>
            </a:endParaRPr>
          </a:p>
        </p:txBody>
      </p:sp>
      <p:sp useBgFill="1">
        <p:nvSpPr>
          <p:cNvPr id="189480" name="Rectangle 40"/>
          <p:cNvSpPr>
            <a:spLocks noChangeArrowheads="1"/>
          </p:cNvSpPr>
          <p:nvPr/>
        </p:nvSpPr>
        <p:spPr bwMode="auto">
          <a:xfrm>
            <a:off x="5410200" y="304800"/>
            <a:ext cx="762000" cy="1066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81" name="Text Box 41"/>
          <p:cNvSpPr txBox="1">
            <a:spLocks noChangeArrowheads="1"/>
          </p:cNvSpPr>
          <p:nvPr/>
        </p:nvSpPr>
        <p:spPr bwMode="auto">
          <a:xfrm>
            <a:off x="7181850" y="4114800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A50021"/>
                </a:solidFill>
              </a:rPr>
              <a:t>5</a:t>
            </a:r>
            <a:endParaRPr lang="en-US" altLang="zh-CN" sz="4000"/>
          </a:p>
        </p:txBody>
      </p:sp>
      <p:sp>
        <p:nvSpPr>
          <p:cNvPr id="189482" name="Text Box 42"/>
          <p:cNvSpPr txBox="1">
            <a:spLocks noChangeArrowheads="1"/>
          </p:cNvSpPr>
          <p:nvPr/>
        </p:nvSpPr>
        <p:spPr bwMode="auto">
          <a:xfrm>
            <a:off x="7867650" y="4114800"/>
            <a:ext cx="666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A50021"/>
                </a:solidFill>
              </a:rPr>
              <a:t>3</a:t>
            </a:r>
            <a:endParaRPr lang="en-US" altLang="zh-CN" sz="4000" b="1">
              <a:solidFill>
                <a:srgbClr val="006600"/>
              </a:solidFill>
            </a:endParaRPr>
          </a:p>
        </p:txBody>
      </p:sp>
      <p:sp>
        <p:nvSpPr>
          <p:cNvPr id="189483" name="AutoShape 43"/>
          <p:cNvSpPr>
            <a:spLocks noChangeArrowheads="1"/>
          </p:cNvSpPr>
          <p:nvPr/>
        </p:nvSpPr>
        <p:spPr bwMode="auto">
          <a:xfrm>
            <a:off x="7162800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84" name="Text Box 44"/>
          <p:cNvSpPr txBox="1">
            <a:spLocks noChangeArrowheads="1"/>
          </p:cNvSpPr>
          <p:nvPr/>
        </p:nvSpPr>
        <p:spPr bwMode="auto">
          <a:xfrm>
            <a:off x="7323138" y="247650"/>
            <a:ext cx="7777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6600CC"/>
                </a:solidFill>
              </a:rPr>
              <a:t>low</a:t>
            </a:r>
            <a:endParaRPr lang="en-US" altLang="zh-CN">
              <a:solidFill>
                <a:srgbClr val="99CCFF"/>
              </a:solidFill>
            </a:endParaRPr>
          </a:p>
        </p:txBody>
      </p:sp>
      <p:sp>
        <p:nvSpPr>
          <p:cNvPr id="189485" name="AutoShape 45"/>
          <p:cNvSpPr>
            <a:spLocks noChangeArrowheads="1"/>
          </p:cNvSpPr>
          <p:nvPr/>
        </p:nvSpPr>
        <p:spPr bwMode="auto">
          <a:xfrm>
            <a:off x="8040688" y="3810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FF99FF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86" name="Text Box 46"/>
          <p:cNvSpPr txBox="1">
            <a:spLocks noChangeArrowheads="1"/>
          </p:cNvSpPr>
          <p:nvPr/>
        </p:nvSpPr>
        <p:spPr bwMode="auto">
          <a:xfrm>
            <a:off x="8201025" y="228600"/>
            <a:ext cx="9589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00FF"/>
                </a:solidFill>
              </a:rPr>
              <a:t>high</a:t>
            </a:r>
            <a:endParaRPr lang="en-US" altLang="zh-CN">
              <a:solidFill>
                <a:srgbClr val="99CCFF"/>
              </a:solidFill>
            </a:endParaRPr>
          </a:p>
        </p:txBody>
      </p:sp>
      <p:sp useBgFill="1">
        <p:nvSpPr>
          <p:cNvPr id="189487" name="Rectangle 47"/>
          <p:cNvSpPr>
            <a:spLocks noChangeArrowheads="1"/>
          </p:cNvSpPr>
          <p:nvPr/>
        </p:nvSpPr>
        <p:spPr bwMode="auto">
          <a:xfrm>
            <a:off x="2971800" y="304800"/>
            <a:ext cx="609600" cy="990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 useBgFill="1">
        <p:nvSpPr>
          <p:cNvPr id="189488" name="Rectangle 48"/>
          <p:cNvSpPr>
            <a:spLocks noChangeArrowheads="1"/>
          </p:cNvSpPr>
          <p:nvPr/>
        </p:nvSpPr>
        <p:spPr bwMode="auto">
          <a:xfrm>
            <a:off x="3810000" y="228600"/>
            <a:ext cx="685800" cy="1066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89" name="Text Box 49"/>
          <p:cNvSpPr txBox="1">
            <a:spLocks noChangeArrowheads="1"/>
          </p:cNvSpPr>
          <p:nvPr/>
        </p:nvSpPr>
        <p:spPr bwMode="auto">
          <a:xfrm>
            <a:off x="7848600" y="5562600"/>
            <a:ext cx="7620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006600"/>
                </a:solidFill>
              </a:rPr>
              <a:t>G</a:t>
            </a:r>
            <a:endParaRPr lang="en-US" altLang="zh-CN" sz="4000"/>
          </a:p>
        </p:txBody>
      </p:sp>
      <p:sp>
        <p:nvSpPr>
          <p:cNvPr id="189490" name="Text Box 50"/>
          <p:cNvSpPr txBox="1">
            <a:spLocks noChangeArrowheads="1"/>
          </p:cNvSpPr>
          <p:nvPr/>
        </p:nvSpPr>
        <p:spPr bwMode="auto">
          <a:xfrm>
            <a:off x="6172200" y="3429000"/>
            <a:ext cx="6858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006600"/>
                </a:solidFill>
              </a:rPr>
              <a:t>3</a:t>
            </a:r>
            <a:endParaRPr lang="en-US" altLang="zh-CN" sz="4000"/>
          </a:p>
        </p:txBody>
      </p:sp>
      <p:sp>
        <p:nvSpPr>
          <p:cNvPr id="189491" name="Text Box 51"/>
          <p:cNvSpPr txBox="1">
            <a:spLocks noChangeArrowheads="1"/>
          </p:cNvSpPr>
          <p:nvPr/>
        </p:nvSpPr>
        <p:spPr bwMode="auto">
          <a:xfrm>
            <a:off x="4572000" y="4191000"/>
            <a:ext cx="6858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006600"/>
                </a:solidFill>
              </a:rPr>
              <a:t>0</a:t>
            </a:r>
            <a:endParaRPr lang="en-US" altLang="zh-CN" sz="4000"/>
          </a:p>
        </p:txBody>
      </p:sp>
      <p:sp>
        <p:nvSpPr>
          <p:cNvPr id="189492" name="Text Box 52"/>
          <p:cNvSpPr txBox="1">
            <a:spLocks noChangeArrowheads="1"/>
          </p:cNvSpPr>
          <p:nvPr/>
        </p:nvSpPr>
        <p:spPr bwMode="auto">
          <a:xfrm>
            <a:off x="2895600" y="4876800"/>
            <a:ext cx="68580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006600"/>
                </a:solidFill>
              </a:rPr>
              <a:t>1</a:t>
            </a:r>
            <a:endParaRPr lang="en-US" altLang="zh-CN" sz="4000"/>
          </a:p>
        </p:txBody>
      </p:sp>
      <p:sp>
        <p:nvSpPr>
          <p:cNvPr id="189493" name="Text Box 53"/>
          <p:cNvSpPr txBox="1">
            <a:spLocks noChangeArrowheads="1"/>
          </p:cNvSpPr>
          <p:nvPr/>
        </p:nvSpPr>
        <p:spPr bwMode="auto">
          <a:xfrm>
            <a:off x="7848600" y="4114800"/>
            <a:ext cx="666750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0066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1382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8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8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8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8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utoUpdateAnimBg="0"/>
      <p:bldP spid="189447" grpId="0" autoUpdateAnimBg="0"/>
      <p:bldP spid="189448" grpId="0" autoUpdateAnimBg="0"/>
      <p:bldP spid="189449" grpId="0" autoUpdateAnimBg="0"/>
      <p:bldP spid="189450" grpId="0" autoUpdateAnimBg="0"/>
      <p:bldP spid="189451" grpId="0" autoUpdateAnimBg="0"/>
      <p:bldP spid="189452" grpId="0" autoUpdateAnimBg="0"/>
      <p:bldP spid="189453" grpId="0" autoUpdateAnimBg="0"/>
      <p:bldP spid="189455" grpId="0" animBg="1"/>
      <p:bldP spid="189456" grpId="0" autoUpdateAnimBg="0"/>
      <p:bldP spid="189457" grpId="0" animBg="1"/>
      <p:bldP spid="189458" grpId="0" autoUpdateAnimBg="0"/>
      <p:bldP spid="189459" grpId="0" autoUpdateAnimBg="0"/>
      <p:bldP spid="189460" grpId="0" autoUpdateAnimBg="0"/>
      <p:bldP spid="189461" grpId="0" autoUpdateAnimBg="0"/>
      <p:bldP spid="189462" grpId="0" autoUpdateAnimBg="0"/>
      <p:bldP spid="189463" grpId="0" autoUpdateAnimBg="0"/>
      <p:bldP spid="189464" grpId="0" autoUpdateAnimBg="0"/>
      <p:bldP spid="189465" grpId="0" autoUpdateAnimBg="0"/>
      <p:bldP spid="189466" grpId="0" animBg="1"/>
      <p:bldP spid="189467" grpId="0" autoUpdateAnimBg="0"/>
      <p:bldP spid="189468" grpId="0" animBg="1"/>
      <p:bldP spid="189469" grpId="0" autoUpdateAnimBg="0"/>
      <p:bldP spid="189470" grpId="0" autoUpdateAnimBg="0"/>
      <p:bldP spid="189471" grpId="0" autoUpdateAnimBg="0"/>
      <p:bldP spid="189472" grpId="0" autoUpdateAnimBg="0"/>
      <p:bldP spid="189473" grpId="0" animBg="1" autoUpdateAnimBg="0"/>
      <p:bldP spid="189474" grpId="0" animBg="1" autoUpdateAnimBg="0"/>
      <p:bldP spid="189475" grpId="0" autoUpdateAnimBg="0"/>
      <p:bldP spid="189476" grpId="0" autoUpdateAnimBg="0"/>
      <p:bldP spid="189477" grpId="0" animBg="1" autoUpdateAnimBg="0"/>
      <p:bldP spid="189478" grpId="0" animBg="1"/>
      <p:bldP spid="189479" grpId="0" autoUpdateAnimBg="0"/>
      <p:bldP spid="189480" grpId="0" animBg="1"/>
      <p:bldP spid="189481" grpId="0" autoUpdateAnimBg="0"/>
      <p:bldP spid="189482" grpId="0" autoUpdateAnimBg="0"/>
      <p:bldP spid="189483" grpId="0" animBg="1"/>
      <p:bldP spid="189484" grpId="0" autoUpdateAnimBg="0"/>
      <p:bldP spid="189485" grpId="0" animBg="1"/>
      <p:bldP spid="189486" grpId="0" autoUpdateAnimBg="0"/>
      <p:bldP spid="189487" grpId="0" animBg="1"/>
      <p:bldP spid="189488" grpId="0" animBg="1"/>
      <p:bldP spid="189489" grpId="0" animBg="1" autoUpdateAnimBg="0"/>
      <p:bldP spid="189490" grpId="0" animBg="1" autoUpdateAnimBg="0"/>
      <p:bldP spid="189491" grpId="0" animBg="1" autoUpdateAnimBg="0"/>
      <p:bldP spid="189492" grpId="0" animBg="1" autoUpdateAnimBg="0"/>
      <p:bldP spid="18949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58"/>
          <p:cNvGrpSpPr>
            <a:grpSpLocks/>
          </p:cNvGrpSpPr>
          <p:nvPr/>
        </p:nvGrpSpPr>
        <p:grpSpPr bwMode="auto">
          <a:xfrm>
            <a:off x="228600" y="1066800"/>
            <a:ext cx="4953000" cy="3810000"/>
            <a:chOff x="144" y="672"/>
            <a:chExt cx="3120" cy="2400"/>
          </a:xfrm>
        </p:grpSpPr>
        <p:sp>
          <p:nvSpPr>
            <p:cNvPr id="85013" name="Oval 1026"/>
            <p:cNvSpPr>
              <a:spLocks noChangeArrowheads="1"/>
            </p:cNvSpPr>
            <p:nvPr/>
          </p:nvSpPr>
          <p:spPr bwMode="auto">
            <a:xfrm>
              <a:off x="1776" y="672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006600"/>
                  </a:solidFill>
                </a:rPr>
                <a:t>E</a:t>
              </a:r>
              <a:endParaRPr lang="en-US" altLang="zh-CN" sz="4000"/>
            </a:p>
          </p:txBody>
        </p:sp>
        <p:sp>
          <p:nvSpPr>
            <p:cNvPr id="85014" name="Oval 1028"/>
            <p:cNvSpPr>
              <a:spLocks noChangeArrowheads="1"/>
            </p:cNvSpPr>
            <p:nvPr/>
          </p:nvSpPr>
          <p:spPr bwMode="auto">
            <a:xfrm>
              <a:off x="720" y="124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006600"/>
                  </a:solidFill>
                </a:rPr>
                <a:t>C</a:t>
              </a:r>
              <a:endParaRPr lang="en-US" altLang="zh-CN" sz="4000"/>
            </a:p>
          </p:txBody>
        </p:sp>
        <p:sp>
          <p:nvSpPr>
            <p:cNvPr id="85015" name="Oval 1029"/>
            <p:cNvSpPr>
              <a:spLocks noChangeArrowheads="1"/>
            </p:cNvSpPr>
            <p:nvPr/>
          </p:nvSpPr>
          <p:spPr bwMode="auto">
            <a:xfrm>
              <a:off x="2832" y="124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006600"/>
                  </a:solidFill>
                </a:rPr>
                <a:t>G</a:t>
              </a:r>
              <a:endParaRPr lang="en-US" altLang="zh-CN" sz="4000"/>
            </a:p>
          </p:txBody>
        </p:sp>
        <p:sp>
          <p:nvSpPr>
            <p:cNvPr id="85016" name="Oval 1030"/>
            <p:cNvSpPr>
              <a:spLocks noChangeArrowheads="1"/>
            </p:cNvSpPr>
            <p:nvPr/>
          </p:nvSpPr>
          <p:spPr bwMode="auto">
            <a:xfrm>
              <a:off x="144" y="196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006600"/>
                  </a:solidFill>
                </a:rPr>
                <a:t>A</a:t>
              </a:r>
              <a:endParaRPr lang="en-US" altLang="zh-CN" sz="4000"/>
            </a:p>
          </p:txBody>
        </p:sp>
        <p:sp>
          <p:nvSpPr>
            <p:cNvPr id="85017" name="Oval 1031"/>
            <p:cNvSpPr>
              <a:spLocks noChangeArrowheads="1"/>
            </p:cNvSpPr>
            <p:nvPr/>
          </p:nvSpPr>
          <p:spPr bwMode="auto">
            <a:xfrm>
              <a:off x="480" y="268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006600"/>
                  </a:solidFill>
                </a:rPr>
                <a:t>B</a:t>
              </a:r>
              <a:endParaRPr lang="en-US" altLang="zh-CN" sz="4000"/>
            </a:p>
          </p:txBody>
        </p:sp>
        <p:sp>
          <p:nvSpPr>
            <p:cNvPr id="85018" name="Oval 1032"/>
            <p:cNvSpPr>
              <a:spLocks noChangeArrowheads="1"/>
            </p:cNvSpPr>
            <p:nvPr/>
          </p:nvSpPr>
          <p:spPr bwMode="auto">
            <a:xfrm>
              <a:off x="1296" y="196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006600"/>
                  </a:solidFill>
                </a:rPr>
                <a:t>D</a:t>
              </a:r>
              <a:endParaRPr lang="en-US" altLang="zh-CN" sz="4000"/>
            </a:p>
          </p:txBody>
        </p:sp>
        <p:sp>
          <p:nvSpPr>
            <p:cNvPr id="85019" name="Oval 1033"/>
            <p:cNvSpPr>
              <a:spLocks noChangeArrowheads="1"/>
            </p:cNvSpPr>
            <p:nvPr/>
          </p:nvSpPr>
          <p:spPr bwMode="auto">
            <a:xfrm>
              <a:off x="2160" y="1968"/>
              <a:ext cx="432" cy="384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006600"/>
                  </a:solidFill>
                </a:rPr>
                <a:t>F</a:t>
              </a:r>
              <a:endParaRPr lang="en-US" altLang="zh-CN" sz="4000"/>
            </a:p>
          </p:txBody>
        </p:sp>
        <p:sp>
          <p:nvSpPr>
            <p:cNvPr id="85020" name="Line 1034"/>
            <p:cNvSpPr>
              <a:spLocks noChangeShapeType="1"/>
            </p:cNvSpPr>
            <p:nvPr/>
          </p:nvSpPr>
          <p:spPr bwMode="auto">
            <a:xfrm flipH="1">
              <a:off x="1056" y="864"/>
              <a:ext cx="72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1" name="Line 1035"/>
            <p:cNvSpPr>
              <a:spLocks noChangeShapeType="1"/>
            </p:cNvSpPr>
            <p:nvPr/>
          </p:nvSpPr>
          <p:spPr bwMode="auto">
            <a:xfrm flipH="1">
              <a:off x="336" y="1584"/>
              <a:ext cx="432" cy="3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2" name="Line 1036"/>
            <p:cNvSpPr>
              <a:spLocks noChangeShapeType="1"/>
            </p:cNvSpPr>
            <p:nvPr/>
          </p:nvSpPr>
          <p:spPr bwMode="auto">
            <a:xfrm>
              <a:off x="1104" y="1536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3" name="Line 1037"/>
            <p:cNvSpPr>
              <a:spLocks noChangeShapeType="1"/>
            </p:cNvSpPr>
            <p:nvPr/>
          </p:nvSpPr>
          <p:spPr bwMode="auto">
            <a:xfrm>
              <a:off x="432" y="2304"/>
              <a:ext cx="192" cy="3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4" name="Line 1038"/>
            <p:cNvSpPr>
              <a:spLocks noChangeShapeType="1"/>
            </p:cNvSpPr>
            <p:nvPr/>
          </p:nvSpPr>
          <p:spPr bwMode="auto">
            <a:xfrm>
              <a:off x="2208" y="864"/>
              <a:ext cx="72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5" name="Line 1039"/>
            <p:cNvSpPr>
              <a:spLocks noChangeShapeType="1"/>
            </p:cNvSpPr>
            <p:nvPr/>
          </p:nvSpPr>
          <p:spPr bwMode="auto">
            <a:xfrm flipH="1">
              <a:off x="2496" y="1536"/>
              <a:ext cx="384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0481" name="Text Box 1041"/>
          <p:cNvSpPr txBox="1">
            <a:spLocks noChangeArrowheads="1"/>
          </p:cNvSpPr>
          <p:nvPr/>
        </p:nvSpPr>
        <p:spPr bwMode="auto">
          <a:xfrm>
            <a:off x="76200" y="5105400"/>
            <a:ext cx="42767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查找比较“总次数”</a:t>
            </a:r>
          </a:p>
          <a:p>
            <a:pPr eaLnBrk="1" hangingPunct="1"/>
            <a:r>
              <a:rPr lang="zh-CN" altLang="en-US" sz="3200" b="1">
                <a:solidFill>
                  <a:schemeClr val="accent2"/>
                </a:solidFill>
              </a:rPr>
              <a:t> </a:t>
            </a:r>
            <a:r>
              <a:rPr lang="en-US" altLang="zh-CN" sz="3200" b="1">
                <a:solidFill>
                  <a:schemeClr val="accent2"/>
                </a:solidFill>
              </a:rPr>
              <a:t>= 3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+4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1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+2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5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+3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3</a:t>
            </a:r>
          </a:p>
          <a:p>
            <a:pPr eaLnBrk="1" hangingPunct="1"/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    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+1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4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+3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3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+2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5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 = </a:t>
            </a:r>
            <a:r>
              <a:rPr lang="en-US" altLang="zh-CN" sz="3600" b="1">
                <a:solidFill>
                  <a:srgbClr val="FF00FF"/>
                </a:solidFill>
                <a:sym typeface="Symbol" pitchFamily="18" charset="2"/>
              </a:rPr>
              <a:t>52</a:t>
            </a:r>
            <a:endParaRPr lang="en-US" altLang="zh-CN" sz="3600"/>
          </a:p>
        </p:txBody>
      </p:sp>
      <p:sp>
        <p:nvSpPr>
          <p:cNvPr id="190482" name="Text Box 1042"/>
          <p:cNvSpPr txBox="1">
            <a:spLocks noChangeArrowheads="1"/>
          </p:cNvSpPr>
          <p:nvPr/>
        </p:nvSpPr>
        <p:spPr bwMode="auto">
          <a:xfrm>
            <a:off x="4572000" y="5105400"/>
            <a:ext cx="43783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</a:rPr>
              <a:t>     </a:t>
            </a: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</a:rPr>
              <a:t>查找比较“总次数”</a:t>
            </a:r>
          </a:p>
          <a:p>
            <a:pPr eaLnBrk="1" hangingPunct="1"/>
            <a:r>
              <a:rPr lang="zh-CN" altLang="en-US" sz="3200" b="1">
                <a:solidFill>
                  <a:schemeClr val="accent2"/>
                </a:solidFill>
              </a:rPr>
              <a:t> </a:t>
            </a:r>
            <a:r>
              <a:rPr lang="en-US" altLang="zh-CN" sz="3200" b="1">
                <a:solidFill>
                  <a:schemeClr val="accent2"/>
                </a:solidFill>
              </a:rPr>
              <a:t>= 3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2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+2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1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+3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5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+1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3</a:t>
            </a:r>
          </a:p>
          <a:p>
            <a:pPr eaLnBrk="1" hangingPunct="1"/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    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+3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4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+2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3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+3</a:t>
            </a:r>
            <a:r>
              <a:rPr lang="en-US" altLang="zh-CN" sz="3200" b="1">
                <a:solidFill>
                  <a:srgbClr val="CC0000"/>
                </a:solidFill>
                <a:sym typeface="Symbol" pitchFamily="18" charset="2"/>
              </a:rPr>
              <a:t>5</a:t>
            </a:r>
            <a:r>
              <a:rPr lang="en-US" altLang="zh-CN" sz="3200" b="1">
                <a:solidFill>
                  <a:schemeClr val="accent2"/>
                </a:solidFill>
                <a:sym typeface="Symbol" pitchFamily="18" charset="2"/>
              </a:rPr>
              <a:t> = </a:t>
            </a:r>
            <a:r>
              <a:rPr lang="en-US" altLang="zh-CN" sz="3600" b="1">
                <a:solidFill>
                  <a:srgbClr val="FF00FF"/>
                </a:solidFill>
                <a:sym typeface="Symbol" pitchFamily="18" charset="2"/>
              </a:rPr>
              <a:t>59</a:t>
            </a:r>
            <a:endParaRPr lang="en-US" altLang="zh-CN" sz="3600"/>
          </a:p>
        </p:txBody>
      </p:sp>
      <p:sp>
        <p:nvSpPr>
          <p:cNvPr id="190483" name="Text Box 1043"/>
          <p:cNvSpPr txBox="1">
            <a:spLocks noChangeArrowheads="1"/>
          </p:cNvSpPr>
          <p:nvPr/>
        </p:nvSpPr>
        <p:spPr bwMode="auto">
          <a:xfrm>
            <a:off x="5562600" y="1524000"/>
            <a:ext cx="3460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和折半查找相比较</a:t>
            </a:r>
            <a:endParaRPr lang="zh-CN" altLang="en-US" sz="3600">
              <a:ea typeface="楷体_GB2312" pitchFamily="49" charset="-122"/>
            </a:endParaRPr>
          </a:p>
        </p:txBody>
      </p:sp>
      <p:grpSp>
        <p:nvGrpSpPr>
          <p:cNvPr id="3" name="Group 1059"/>
          <p:cNvGrpSpPr>
            <a:grpSpLocks/>
          </p:cNvGrpSpPr>
          <p:nvPr/>
        </p:nvGrpSpPr>
        <p:grpSpPr bwMode="auto">
          <a:xfrm>
            <a:off x="4953000" y="2362200"/>
            <a:ext cx="3962400" cy="2209800"/>
            <a:chOff x="3120" y="1488"/>
            <a:chExt cx="2496" cy="1392"/>
          </a:xfrm>
        </p:grpSpPr>
        <p:sp>
          <p:nvSpPr>
            <p:cNvPr id="85000" name="Oval 1044"/>
            <p:cNvSpPr>
              <a:spLocks noChangeArrowheads="1"/>
            </p:cNvSpPr>
            <p:nvPr/>
          </p:nvSpPr>
          <p:spPr bwMode="auto">
            <a:xfrm>
              <a:off x="4224" y="1488"/>
              <a:ext cx="288" cy="28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accent2"/>
                  </a:solidFill>
                </a:rPr>
                <a:t>D</a:t>
              </a:r>
              <a:endParaRPr lang="en-US" altLang="zh-CN" sz="3600"/>
            </a:p>
          </p:txBody>
        </p:sp>
        <p:sp>
          <p:nvSpPr>
            <p:cNvPr id="85001" name="Oval 1046"/>
            <p:cNvSpPr>
              <a:spLocks noChangeArrowheads="1"/>
            </p:cNvSpPr>
            <p:nvPr/>
          </p:nvSpPr>
          <p:spPr bwMode="auto">
            <a:xfrm>
              <a:off x="3456" y="2016"/>
              <a:ext cx="288" cy="28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accent2"/>
                  </a:solidFill>
                </a:rPr>
                <a:t>B</a:t>
              </a:r>
              <a:endParaRPr lang="en-US" altLang="zh-CN" sz="3600"/>
            </a:p>
          </p:txBody>
        </p:sp>
        <p:sp>
          <p:nvSpPr>
            <p:cNvPr id="85002" name="Oval 1047"/>
            <p:cNvSpPr>
              <a:spLocks noChangeArrowheads="1"/>
            </p:cNvSpPr>
            <p:nvPr/>
          </p:nvSpPr>
          <p:spPr bwMode="auto">
            <a:xfrm>
              <a:off x="3120" y="2592"/>
              <a:ext cx="288" cy="28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accent2"/>
                  </a:solidFill>
                </a:rPr>
                <a:t>A</a:t>
              </a:r>
              <a:endParaRPr lang="en-US" altLang="zh-CN" sz="3600"/>
            </a:p>
          </p:txBody>
        </p:sp>
        <p:sp>
          <p:nvSpPr>
            <p:cNvPr id="85003" name="Oval 1048"/>
            <p:cNvSpPr>
              <a:spLocks noChangeArrowheads="1"/>
            </p:cNvSpPr>
            <p:nvPr/>
          </p:nvSpPr>
          <p:spPr bwMode="auto">
            <a:xfrm>
              <a:off x="3840" y="2592"/>
              <a:ext cx="288" cy="28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accent2"/>
                  </a:solidFill>
                </a:rPr>
                <a:t>C</a:t>
              </a:r>
              <a:endParaRPr lang="en-US" altLang="zh-CN" sz="3600"/>
            </a:p>
          </p:txBody>
        </p:sp>
        <p:sp>
          <p:nvSpPr>
            <p:cNvPr id="85004" name="Oval 1049"/>
            <p:cNvSpPr>
              <a:spLocks noChangeArrowheads="1"/>
            </p:cNvSpPr>
            <p:nvPr/>
          </p:nvSpPr>
          <p:spPr bwMode="auto">
            <a:xfrm>
              <a:off x="4992" y="2016"/>
              <a:ext cx="288" cy="28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accent2"/>
                  </a:solidFill>
                </a:rPr>
                <a:t>F</a:t>
              </a:r>
              <a:endParaRPr lang="en-US" altLang="zh-CN" sz="3600"/>
            </a:p>
          </p:txBody>
        </p:sp>
        <p:sp>
          <p:nvSpPr>
            <p:cNvPr id="85005" name="Oval 1050"/>
            <p:cNvSpPr>
              <a:spLocks noChangeArrowheads="1"/>
            </p:cNvSpPr>
            <p:nvPr/>
          </p:nvSpPr>
          <p:spPr bwMode="auto">
            <a:xfrm>
              <a:off x="4608" y="2592"/>
              <a:ext cx="288" cy="28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accent2"/>
                  </a:solidFill>
                </a:rPr>
                <a:t>E</a:t>
              </a:r>
              <a:endParaRPr lang="en-US" altLang="zh-CN" sz="3600"/>
            </a:p>
          </p:txBody>
        </p:sp>
        <p:sp>
          <p:nvSpPr>
            <p:cNvPr id="85006" name="Oval 1051"/>
            <p:cNvSpPr>
              <a:spLocks noChangeArrowheads="1"/>
            </p:cNvSpPr>
            <p:nvPr/>
          </p:nvSpPr>
          <p:spPr bwMode="auto">
            <a:xfrm>
              <a:off x="5328" y="2592"/>
              <a:ext cx="288" cy="288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chemeClr val="accent2"/>
                  </a:solidFill>
                </a:rPr>
                <a:t>G</a:t>
              </a:r>
              <a:endParaRPr lang="en-US" altLang="zh-CN" sz="3600"/>
            </a:p>
          </p:txBody>
        </p:sp>
        <p:sp>
          <p:nvSpPr>
            <p:cNvPr id="85007" name="Line 1052"/>
            <p:cNvSpPr>
              <a:spLocks noChangeShapeType="1"/>
            </p:cNvSpPr>
            <p:nvPr/>
          </p:nvSpPr>
          <p:spPr bwMode="auto">
            <a:xfrm flipH="1">
              <a:off x="3600" y="1632"/>
              <a:ext cx="62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8" name="Line 1053"/>
            <p:cNvSpPr>
              <a:spLocks noChangeShapeType="1"/>
            </p:cNvSpPr>
            <p:nvPr/>
          </p:nvSpPr>
          <p:spPr bwMode="auto">
            <a:xfrm flipH="1">
              <a:off x="3264" y="2160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9" name="Line 1054"/>
            <p:cNvSpPr>
              <a:spLocks noChangeShapeType="1"/>
            </p:cNvSpPr>
            <p:nvPr/>
          </p:nvSpPr>
          <p:spPr bwMode="auto">
            <a:xfrm>
              <a:off x="3744" y="2160"/>
              <a:ext cx="24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0" name="Line 1055"/>
            <p:cNvSpPr>
              <a:spLocks noChangeShapeType="1"/>
            </p:cNvSpPr>
            <p:nvPr/>
          </p:nvSpPr>
          <p:spPr bwMode="auto">
            <a:xfrm>
              <a:off x="4512" y="1632"/>
              <a:ext cx="624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1" name="Line 1056"/>
            <p:cNvSpPr>
              <a:spLocks noChangeShapeType="1"/>
            </p:cNvSpPr>
            <p:nvPr/>
          </p:nvSpPr>
          <p:spPr bwMode="auto">
            <a:xfrm flipH="1">
              <a:off x="4752" y="2160"/>
              <a:ext cx="240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2" name="Line 1057"/>
            <p:cNvSpPr>
              <a:spLocks noChangeShapeType="1"/>
            </p:cNvSpPr>
            <p:nvPr/>
          </p:nvSpPr>
          <p:spPr bwMode="auto">
            <a:xfrm>
              <a:off x="5280" y="2160"/>
              <a:ext cx="192" cy="43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>
                <a:solidFill>
                  <a:srgbClr val="A50021"/>
                </a:solidFill>
                <a:ea typeface="楷体_GB2312" pitchFamily="49" charset="-122"/>
              </a:rPr>
              <a:t>所得次优二叉树如下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62714" y="164294"/>
            <a:ext cx="1970886" cy="120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权重</a:t>
            </a:r>
            <a:endParaRPr lang="en-US" altLang="zh-CN" sz="2400"/>
          </a:p>
          <a:p>
            <a:r>
              <a:rPr lang="en-US" altLang="zh-CN" sz="2400"/>
              <a:t>A B C D E F G</a:t>
            </a:r>
          </a:p>
          <a:p>
            <a:r>
              <a:rPr lang="en-US" altLang="zh-CN" sz="2400"/>
              <a:t>2,1,5,3,4,3,5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4847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1" grpId="0" autoUpdateAnimBg="0"/>
      <p:bldP spid="190482" grpId="0" autoUpdateAnimBg="0"/>
      <p:bldP spid="19048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次优查找树构造示例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有序表</a:t>
                </a:r>
                <a:r>
                  <a:rPr lang="en-US" altLang="zh-CN"/>
                  <a:t>(A,B,C,D,E)</a:t>
                </a:r>
                <a:r>
                  <a:rPr lang="zh-CN" altLang="en-US"/>
                  <a:t>，对应的权重分别为</a:t>
                </a:r>
                <a:r>
                  <a:rPr lang="en-US" altLang="zh-CN"/>
                  <a:t>(1,30,2,29,3)</a:t>
                </a:r>
                <a:r>
                  <a:rPr lang="zh-CN" altLang="en-US"/>
                  <a:t>，则构成右图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，选</a:t>
                </a:r>
                <a:r>
                  <a:rPr lang="en-US" altLang="zh-CN"/>
                  <a:t>C</a:t>
                </a:r>
                <a:r>
                  <a:rPr lang="zh-CN" altLang="en-US"/>
                  <a:t>为根结点</a:t>
                </a:r>
                <a:endParaRPr lang="en-US" altLang="zh-CN"/>
              </a:p>
              <a:p>
                <a:pPr lvl="1"/>
                <a:r>
                  <a:rPr lang="zh-CN" altLang="en-US"/>
                  <a:t>在</a:t>
                </a:r>
                <a:r>
                  <a:rPr lang="en-US" altLang="zh-CN"/>
                  <a:t>(A,B)</a:t>
                </a:r>
                <a:r>
                  <a:rPr lang="zh-CN" altLang="en-US"/>
                  <a:t>中，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/>
                  <a:t>，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zh-CN" altLang="en-US"/>
                  <a:t>，选</a:t>
                </a:r>
                <a:r>
                  <a:rPr lang="en-US" altLang="zh-CN"/>
                  <a:t>B</a:t>
                </a:r>
              </a:p>
              <a:p>
                <a:pPr lvl="1"/>
                <a:r>
                  <a:rPr lang="zh-CN" altLang="en-US"/>
                  <a:t>在</a:t>
                </a:r>
                <a:r>
                  <a:rPr lang="en-US" altLang="zh-CN"/>
                  <a:t>(D,E)</a:t>
                </a:r>
                <a:r>
                  <a:rPr lang="zh-CN" altLang="en-US"/>
                  <a:t>中，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/>
                  <a:t>，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29</m:t>
                    </m:r>
                  </m:oMath>
                </a14:m>
                <a:r>
                  <a:rPr lang="zh-CN" altLang="en-US"/>
                  <a:t>，选</a:t>
                </a:r>
                <a:r>
                  <a:rPr lang="en-US" altLang="zh-CN"/>
                  <a:t>D</a:t>
                </a:r>
              </a:p>
              <a:p>
                <a:pPr lvl="1"/>
                <a:r>
                  <a:rPr lang="zh-CN" altLang="en-US"/>
                  <a:t>根的关键字的权重小于其相邻的关键字的权重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27584" y="4246106"/>
                <a:ext cx="7064755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/>
                  <a:t>	A	B	C	D	E</a:t>
                </a:r>
              </a:p>
              <a:p>
                <a:r>
                  <a:rPr lang="en-US" altLang="zh-CN" sz="3200" dirty="0"/>
                  <a:t>W      1 	30	2	29	3</a:t>
                </a:r>
              </a:p>
              <a:p>
                <a:r>
                  <a:rPr lang="en-US" altLang="zh-CN" sz="3200" dirty="0"/>
                  <a:t>SW	1	31	33	62	65	</a:t>
                </a:r>
                <a:r>
                  <a:rPr lang="en-US" altLang="zh-CN" sz="3200" dirty="0">
                    <a:solidFill>
                      <a:srgbClr val="FF0000"/>
                    </a:solidFill>
                  </a:rPr>
                  <a:t>29	32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CN" sz="3200" dirty="0"/>
                  <a:t>P	64	33	1	30	62	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∆ </m:t>
                    </m:r>
                  </m:oMath>
                </a14:m>
                <a:r>
                  <a:rPr lang="en-US" altLang="zh-CN" sz="3200" dirty="0"/>
                  <a:t>p	30	1				3	29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246106"/>
                <a:ext cx="7064755" cy="2554545"/>
              </a:xfrm>
              <a:prstGeom prst="rect">
                <a:avLst/>
              </a:prstGeom>
              <a:blipFill>
                <a:blip r:embed="rId4"/>
                <a:stretch>
                  <a:fillRect l="-2243" t="-3103" r="-1208" b="-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>
          <a:xfrm flipV="1">
            <a:off x="827584" y="5229200"/>
            <a:ext cx="51845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827584" y="5697252"/>
            <a:ext cx="5184576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36141" y="6201308"/>
            <a:ext cx="5276019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6711272" y="4152615"/>
            <a:ext cx="2345912" cy="1872208"/>
            <a:chOff x="519745" y="4005064"/>
            <a:chExt cx="3444828" cy="1728192"/>
          </a:xfrm>
        </p:grpSpPr>
        <p:sp>
          <p:nvSpPr>
            <p:cNvPr id="11" name="Oval 3"/>
            <p:cNvSpPr>
              <a:spLocks noChangeArrowheads="1"/>
            </p:cNvSpPr>
            <p:nvPr/>
          </p:nvSpPr>
          <p:spPr bwMode="auto">
            <a:xfrm>
              <a:off x="1002856" y="4518121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kumimoji="1" lang="en-US" altLang="zh-CN" sz="16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987824" y="4599130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kumimoji="1" lang="en-US" altLang="zh-CN" sz="16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726320" y="4851158"/>
              <a:ext cx="389296" cy="450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anchor="ctr"/>
            <a:lstStyle/>
            <a:p>
              <a:endParaRPr lang="en-US" sz="1200">
                <a:solidFill>
                  <a:srgbClr val="0000FF"/>
                </a:solidFill>
              </a:endParaRP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2006738" y="4005064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kumimoji="1" lang="en-US" altLang="zh-CN" sz="16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3313406" y="4923166"/>
              <a:ext cx="379847" cy="4320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anchor="ctr"/>
            <a:lstStyle/>
            <a:p>
              <a:endParaRPr lang="en-US" sz="1200">
                <a:solidFill>
                  <a:srgbClr val="0000FF"/>
                </a:solidFill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H="1">
              <a:off x="1382703" y="4275094"/>
              <a:ext cx="624034" cy="4320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anchor="ctr"/>
            <a:lstStyle/>
            <a:p>
              <a:endParaRPr lang="en-US" sz="1200">
                <a:solidFill>
                  <a:srgbClr val="0000FF"/>
                </a:solidFill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2386584" y="4275094"/>
              <a:ext cx="595370" cy="4320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anchor="ctr"/>
            <a:lstStyle/>
            <a:p>
              <a:endParaRPr lang="en-US" sz="1200">
                <a:solidFill>
                  <a:srgbClr val="0000FF"/>
                </a:solidFill>
              </a:endParaRPr>
            </a:p>
          </p:txBody>
        </p:sp>
        <p:sp>
          <p:nvSpPr>
            <p:cNvPr id="18" name="Oval 43"/>
            <p:cNvSpPr>
              <a:spLocks noChangeArrowheads="1"/>
            </p:cNvSpPr>
            <p:nvPr/>
          </p:nvSpPr>
          <p:spPr bwMode="auto">
            <a:xfrm>
              <a:off x="519745" y="5283206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" name="Oval 45"/>
            <p:cNvSpPr>
              <a:spLocks noChangeArrowheads="1"/>
            </p:cNvSpPr>
            <p:nvPr/>
          </p:nvSpPr>
          <p:spPr bwMode="auto">
            <a:xfrm>
              <a:off x="3584726" y="5355214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kumimoji="1" lang="en-US" altLang="zh-CN" sz="16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362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次优查找树构造示例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调整后成下右图</a:t>
            </a:r>
            <a:r>
              <a:rPr lang="en-US" altLang="zh-CN"/>
              <a:t>(</a:t>
            </a:r>
            <a:r>
              <a:rPr lang="zh-CN" altLang="en-US"/>
              <a:t>保持有序表顺序不变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PH</a:t>
            </a:r>
            <a:r>
              <a:rPr lang="zh-CN" altLang="en-US"/>
              <a:t>值为</a:t>
            </a:r>
            <a:r>
              <a:rPr lang="en-US" altLang="zh-CN"/>
              <a:t>132</a:t>
            </a:r>
            <a:r>
              <a:rPr lang="zh-CN" altLang="en-US"/>
              <a:t> </a:t>
            </a:r>
            <a:r>
              <a:rPr lang="en-US" altLang="zh-CN"/>
              <a:t>	   		PH</a:t>
            </a:r>
            <a:r>
              <a:rPr lang="zh-CN" altLang="en-US"/>
              <a:t>值为</a:t>
            </a:r>
            <a:r>
              <a:rPr lang="en-US" altLang="zh-CN"/>
              <a:t>105</a:t>
            </a:r>
          </a:p>
          <a:p>
            <a:pPr lvl="1"/>
            <a:endParaRPr lang="en-US" altLang="zh-CN"/>
          </a:p>
          <a:p>
            <a:r>
              <a:rPr lang="zh-CN" altLang="en-US"/>
              <a:t>左图的</a:t>
            </a:r>
            <a:r>
              <a:rPr lang="en-US" altLang="zh-CN"/>
              <a:t>PH=(</a:t>
            </a:r>
            <a:r>
              <a:rPr lang="zh-CN" altLang="en-US"/>
              <a:t>权重*层数</a:t>
            </a:r>
            <a:r>
              <a:rPr lang="en-US" altLang="zh-CN"/>
              <a:t>)2</a:t>
            </a:r>
            <a:r>
              <a:rPr lang="zh-CN" altLang="en-US"/>
              <a:t>*</a:t>
            </a:r>
            <a:r>
              <a:rPr lang="en-US" altLang="zh-CN"/>
              <a:t>1/C+30</a:t>
            </a:r>
            <a:r>
              <a:rPr lang="zh-CN" altLang="en-US"/>
              <a:t>*</a:t>
            </a:r>
            <a:r>
              <a:rPr lang="en-US" altLang="zh-CN"/>
              <a:t>2 /B +29</a:t>
            </a:r>
            <a:r>
              <a:rPr lang="zh-CN" altLang="en-US"/>
              <a:t>*</a:t>
            </a:r>
            <a:r>
              <a:rPr lang="en-US" altLang="zh-CN"/>
              <a:t>2 /D+1</a:t>
            </a:r>
            <a:r>
              <a:rPr lang="zh-CN" altLang="en-US"/>
              <a:t>*</a:t>
            </a:r>
            <a:r>
              <a:rPr lang="en-US" altLang="zh-CN"/>
              <a:t>3/A +3</a:t>
            </a:r>
            <a:r>
              <a:rPr lang="zh-CN" altLang="en-US"/>
              <a:t>*</a:t>
            </a:r>
            <a:r>
              <a:rPr lang="en-US" altLang="zh-CN"/>
              <a:t>3 /E = 132</a:t>
            </a:r>
          </a:p>
          <a:p>
            <a:r>
              <a:rPr lang="zh-CN" altLang="en-US"/>
              <a:t>右图的</a:t>
            </a:r>
            <a:r>
              <a:rPr lang="en-US" altLang="zh-CN"/>
              <a:t>PH = (</a:t>
            </a:r>
            <a:r>
              <a:rPr lang="zh-CN" altLang="en-US"/>
              <a:t>权重*层数</a:t>
            </a:r>
            <a:r>
              <a:rPr lang="en-US" altLang="zh-CN"/>
              <a:t>) 30</a:t>
            </a:r>
            <a:r>
              <a:rPr lang="zh-CN" altLang="en-US"/>
              <a:t>*</a:t>
            </a:r>
            <a:r>
              <a:rPr lang="en-US" altLang="zh-CN"/>
              <a:t>1+1</a:t>
            </a:r>
            <a:r>
              <a:rPr lang="zh-CN" altLang="en-US"/>
              <a:t>*</a:t>
            </a:r>
            <a:r>
              <a:rPr lang="en-US" altLang="zh-CN"/>
              <a:t>2+29</a:t>
            </a:r>
            <a:r>
              <a:rPr lang="zh-CN" altLang="en-US"/>
              <a:t>*</a:t>
            </a:r>
            <a:r>
              <a:rPr lang="en-US" altLang="zh-CN"/>
              <a:t>2+2</a:t>
            </a:r>
            <a:r>
              <a:rPr lang="zh-CN" altLang="en-US"/>
              <a:t>*</a:t>
            </a:r>
            <a:r>
              <a:rPr lang="en-US" altLang="zh-CN"/>
              <a:t>3+3</a:t>
            </a:r>
            <a:r>
              <a:rPr lang="zh-CN" altLang="en-US"/>
              <a:t>*</a:t>
            </a:r>
            <a:r>
              <a:rPr lang="en-US" altLang="zh-CN"/>
              <a:t>3 = 105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71438" y="1655803"/>
            <a:ext cx="3444828" cy="1728192"/>
            <a:chOff x="519745" y="4005064"/>
            <a:chExt cx="3444828" cy="1728192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1002856" y="4518121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987824" y="4599130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>
              <a:off x="726320" y="4851158"/>
              <a:ext cx="389296" cy="450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rgbClr val="0000FF"/>
                </a:solidFill>
              </a:endParaRPr>
            </a:p>
          </p:txBody>
        </p:sp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2006738" y="4005064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0" name="Line 25"/>
            <p:cNvSpPr>
              <a:spLocks noChangeShapeType="1"/>
            </p:cNvSpPr>
            <p:nvPr/>
          </p:nvSpPr>
          <p:spPr bwMode="auto">
            <a:xfrm>
              <a:off x="3313406" y="4923166"/>
              <a:ext cx="379847" cy="4320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rgbClr val="0000FF"/>
                </a:solidFill>
              </a:endParaRPr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 flipH="1">
              <a:off x="1382703" y="4275094"/>
              <a:ext cx="624034" cy="4320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rgbClr val="0000FF"/>
                </a:solidFill>
              </a:endParaRP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2386584" y="4275094"/>
              <a:ext cx="595370" cy="4320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solidFill>
                  <a:srgbClr val="0000FF"/>
                </a:solidFill>
              </a:endParaRPr>
            </a:p>
          </p:txBody>
        </p:sp>
        <p:sp>
          <p:nvSpPr>
            <p:cNvPr id="13" name="Oval 43"/>
            <p:cNvSpPr>
              <a:spLocks noChangeArrowheads="1"/>
            </p:cNvSpPr>
            <p:nvPr/>
          </p:nvSpPr>
          <p:spPr bwMode="auto">
            <a:xfrm>
              <a:off x="519745" y="5283206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" name="Oval 45"/>
            <p:cNvSpPr>
              <a:spLocks noChangeArrowheads="1"/>
            </p:cNvSpPr>
            <p:nvPr/>
          </p:nvSpPr>
          <p:spPr bwMode="auto">
            <a:xfrm>
              <a:off x="3584726" y="5355214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kumimoji="1" lang="en-US" altLang="zh-CN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11664" y="1736812"/>
            <a:ext cx="3852732" cy="1836204"/>
            <a:chOff x="4641339" y="4041068"/>
            <a:chExt cx="3852732" cy="1836204"/>
          </a:xfrm>
        </p:grpSpPr>
        <p:sp>
          <p:nvSpPr>
            <p:cNvPr id="16" name="Oval 3"/>
            <p:cNvSpPr>
              <a:spLocks noChangeArrowheads="1"/>
            </p:cNvSpPr>
            <p:nvPr/>
          </p:nvSpPr>
          <p:spPr bwMode="auto">
            <a:xfrm>
              <a:off x="4641339" y="4743146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A</a:t>
              </a:r>
              <a:endParaRPr kumimoji="1" lang="en-US" altLang="zh-CN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7517322" y="4743146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D</a:t>
              </a:r>
              <a:endParaRPr kumimoji="1" lang="en-US" altLang="zh-CN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6052199" y="4041068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B</a:t>
              </a:r>
              <a:endParaRPr kumimoji="1" lang="en-US" altLang="zh-CN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7842904" y="5067182"/>
              <a:ext cx="379847" cy="4320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 flipH="1">
              <a:off x="7083211" y="5067182"/>
              <a:ext cx="488374" cy="4860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 flipH="1">
              <a:off x="4966922" y="4311098"/>
              <a:ext cx="1085276" cy="540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6432045" y="4311098"/>
              <a:ext cx="1085276" cy="540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3" name="Oval 44"/>
            <p:cNvSpPr>
              <a:spLocks noChangeArrowheads="1"/>
            </p:cNvSpPr>
            <p:nvPr/>
          </p:nvSpPr>
          <p:spPr bwMode="auto">
            <a:xfrm>
              <a:off x="6811892" y="5499230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C</a:t>
              </a:r>
              <a:endParaRPr kumimoji="1" lang="en-US" altLang="zh-CN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4" name="Oval 45"/>
            <p:cNvSpPr>
              <a:spLocks noChangeArrowheads="1"/>
            </p:cNvSpPr>
            <p:nvPr/>
          </p:nvSpPr>
          <p:spPr bwMode="auto">
            <a:xfrm>
              <a:off x="8114224" y="5499230"/>
              <a:ext cx="379847" cy="378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itchFamily="18" charset="0"/>
                </a:rPr>
                <a:t>E</a:t>
              </a:r>
              <a:endParaRPr kumimoji="1" lang="en-US" altLang="zh-CN" sz="200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79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对两个关键字的比较</a:t>
            </a:r>
            <a:endParaRPr lang="en-US"/>
          </a:p>
        </p:txBody>
      </p:sp>
      <p:sp>
        <p:nvSpPr>
          <p:cNvPr id="61337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/>
              <a:t>//</a:t>
            </a:r>
            <a:r>
              <a:rPr lang="en-US" altLang="zh-CN"/>
              <a:t>C</a:t>
            </a:r>
            <a:r>
              <a:rPr lang="zh-CN" altLang="en-US"/>
              <a:t>的</a:t>
            </a:r>
            <a:r>
              <a:rPr lang="en-US" altLang="en-US" err="1"/>
              <a:t>宏定义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//</a:t>
            </a:r>
            <a:r>
              <a:rPr lang="en-US" altLang="en-US" err="1"/>
              <a:t>对数值型关键字</a:t>
            </a:r>
            <a:r>
              <a:rPr lang="en-US" altLang="en-US"/>
              <a:t> </a:t>
            </a:r>
          </a:p>
          <a:p>
            <a:pPr marL="400050" lvl="1" indent="0">
              <a:buNone/>
            </a:pPr>
            <a:r>
              <a:rPr lang="en-US" altLang="en-US" sz="3200"/>
              <a:t>#define  EQ(a, b)   ((a)==(b))</a:t>
            </a:r>
          </a:p>
          <a:p>
            <a:pPr marL="400050" lvl="1" indent="0">
              <a:buNone/>
            </a:pPr>
            <a:r>
              <a:rPr lang="en-US" altLang="en-US" sz="3200"/>
              <a:t>#define  LT(a, b)    ((a)&lt;(b))</a:t>
            </a:r>
          </a:p>
          <a:p>
            <a:pPr marL="400050" lvl="1" indent="0">
              <a:buNone/>
            </a:pPr>
            <a:r>
              <a:rPr lang="en-US" altLang="en-US" sz="3200"/>
              <a:t>#define  LQ(a, b)   ((a)&lt;=(b))</a:t>
            </a:r>
          </a:p>
          <a:p>
            <a:pPr marL="0" indent="0">
              <a:buNone/>
            </a:pPr>
            <a:r>
              <a:rPr lang="en-US" altLang="en-US"/>
              <a:t>//</a:t>
            </a:r>
            <a:r>
              <a:rPr lang="en-US" altLang="en-US" err="1"/>
              <a:t>对字符串型关键字</a:t>
            </a:r>
            <a:endParaRPr lang="en-US" altLang="en-US"/>
          </a:p>
          <a:p>
            <a:pPr marL="400050" lvl="1" indent="0">
              <a:buNone/>
            </a:pPr>
            <a:r>
              <a:rPr lang="en-US" altLang="en-US" sz="3200"/>
              <a:t>#define  EQ(a, b)   (!</a:t>
            </a:r>
            <a:r>
              <a:rPr lang="en-US" altLang="en-US" sz="3200" err="1"/>
              <a:t>strcmp</a:t>
            </a:r>
            <a:r>
              <a:rPr lang="en-US" altLang="en-US" sz="3200"/>
              <a:t>((a), (b)) )</a:t>
            </a:r>
          </a:p>
          <a:p>
            <a:pPr marL="400050" lvl="1" indent="0">
              <a:buNone/>
            </a:pPr>
            <a:r>
              <a:rPr lang="en-US" altLang="en-US" sz="3200"/>
              <a:t>#define  LT(a, b)    (</a:t>
            </a:r>
            <a:r>
              <a:rPr lang="en-US" altLang="en-US" sz="3200" err="1"/>
              <a:t>strcmp</a:t>
            </a:r>
            <a:r>
              <a:rPr lang="en-US" altLang="en-US" sz="3200"/>
              <a:t>((a), (b))&lt;0 )</a:t>
            </a:r>
          </a:p>
          <a:p>
            <a:pPr marL="400050" lvl="1" indent="0">
              <a:buNone/>
            </a:pPr>
            <a:r>
              <a:rPr lang="en-US" altLang="en-US" sz="3200"/>
              <a:t>#define  LQ(a, b)   (</a:t>
            </a:r>
            <a:r>
              <a:rPr lang="en-US" altLang="en-US" sz="3200" err="1"/>
              <a:t>strcmp</a:t>
            </a:r>
            <a:r>
              <a:rPr lang="en-US" altLang="en-US" sz="3200"/>
              <a:t>((a), (b))&lt;=0 )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9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en-US" err="1"/>
              <a:t>概念</a:t>
            </a:r>
            <a:endParaRPr lang="en-US"/>
          </a:p>
        </p:txBody>
      </p:sp>
      <p:sp>
        <p:nvSpPr>
          <p:cNvPr id="61030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300" b="1" err="1">
                <a:solidFill>
                  <a:srgbClr val="0000FF"/>
                </a:solidFill>
              </a:rPr>
              <a:t>查找</a:t>
            </a:r>
            <a:r>
              <a:rPr lang="en-US" altLang="en-US" sz="3300" b="1"/>
              <a:t> (Searching)</a:t>
            </a:r>
            <a:r>
              <a:rPr lang="en-US" altLang="en-US" sz="3300"/>
              <a:t>：</a:t>
            </a:r>
            <a:r>
              <a:rPr lang="en-US" altLang="en-US" sz="3300" err="1"/>
              <a:t>根据给定的</a:t>
            </a:r>
            <a:r>
              <a:rPr lang="en-US" altLang="en-US" sz="3300" err="1">
                <a:solidFill>
                  <a:srgbClr val="C00000"/>
                </a:solidFill>
              </a:rPr>
              <a:t>K</a:t>
            </a:r>
            <a:r>
              <a:rPr lang="en-US" altLang="zh-CN" sz="3300" err="1">
                <a:solidFill>
                  <a:srgbClr val="C00000"/>
                </a:solidFill>
              </a:rPr>
              <a:t>ey</a:t>
            </a:r>
            <a:r>
              <a:rPr lang="en-US" altLang="en-US" sz="3300" err="1">
                <a:solidFill>
                  <a:srgbClr val="C00000"/>
                </a:solidFill>
              </a:rPr>
              <a:t>值</a:t>
            </a:r>
            <a:r>
              <a:rPr lang="en-US" altLang="en-US" sz="3300" err="1"/>
              <a:t>，</a:t>
            </a:r>
            <a:r>
              <a:rPr lang="en-US" altLang="en-US" sz="3300"/>
              <a:t>在查找表中确定一个关键字</a:t>
            </a:r>
            <a:r>
              <a:rPr lang="en-US" altLang="en-US" sz="3300" b="1">
                <a:solidFill>
                  <a:srgbClr val="0000FF"/>
                </a:solidFill>
              </a:rPr>
              <a:t>等于</a:t>
            </a:r>
            <a:r>
              <a:rPr lang="en-US" altLang="en-US" sz="3300"/>
              <a:t>给定</a:t>
            </a:r>
            <a:r>
              <a:rPr lang="en-US" altLang="en-US" sz="3300">
                <a:solidFill>
                  <a:srgbClr val="C00000"/>
                </a:solidFill>
              </a:rPr>
              <a:t>Key值</a:t>
            </a:r>
            <a:r>
              <a:rPr lang="en-US" altLang="en-US" sz="3300"/>
              <a:t>的</a:t>
            </a:r>
            <a:r>
              <a:rPr lang="en-US" altLang="en-US" sz="3300" b="1">
                <a:solidFill>
                  <a:srgbClr val="00B050"/>
                </a:solidFill>
              </a:rPr>
              <a:t>数据元素</a:t>
            </a:r>
            <a:r>
              <a:rPr lang="zh-CN" altLang="en-US" sz="3300"/>
              <a:t>或记录</a:t>
            </a:r>
            <a:endParaRPr lang="en-US" altLang="en-US" sz="330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err="1"/>
              <a:t>查找表中存在满足条件的</a:t>
            </a:r>
            <a:r>
              <a:rPr lang="zh-CN" altLang="en-US"/>
              <a:t>数据元素</a:t>
            </a:r>
            <a:r>
              <a:rPr lang="en-US" altLang="zh-CN"/>
              <a:t>/</a:t>
            </a:r>
            <a:r>
              <a:rPr lang="zh-CN" altLang="en-US"/>
              <a:t>记录，则</a:t>
            </a:r>
            <a:r>
              <a:rPr lang="en-US" altLang="en-US" err="1"/>
              <a:t>查找成功</a:t>
            </a:r>
            <a:r>
              <a:rPr lang="zh-CN" altLang="en-US"/>
              <a:t>，返回</a:t>
            </a:r>
            <a:r>
              <a:rPr lang="en-US" altLang="en-US" err="1"/>
              <a:t>所查到的</a:t>
            </a:r>
            <a:r>
              <a:rPr lang="zh-CN" altLang="en-US"/>
              <a:t>数据元素</a:t>
            </a:r>
            <a:r>
              <a:rPr lang="en-US" altLang="en-US"/>
              <a:t>或</a:t>
            </a:r>
            <a:r>
              <a:rPr lang="zh-CN" altLang="en-US"/>
              <a:t>其</a:t>
            </a:r>
            <a:r>
              <a:rPr lang="en-US" altLang="en-US" err="1"/>
              <a:t>在查找表中的位置</a:t>
            </a:r>
            <a:endParaRPr lang="en-US" altLang="en-US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err="1"/>
              <a:t>查找表中不存在满足条件的记录</a:t>
            </a:r>
            <a:r>
              <a:rPr lang="zh-CN" altLang="en-US"/>
              <a:t>，则</a:t>
            </a:r>
            <a:r>
              <a:rPr lang="en-US" altLang="en-US" err="1"/>
              <a:t>查找失败</a:t>
            </a:r>
            <a:endParaRPr lang="en-US" altLang="en-US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“关键字等于给定值”只是一种最为常用的查找条件，实际应用中可能会有其他的查找条件，例如查找“关键字在某个范围内的数据元素</a:t>
            </a:r>
            <a:r>
              <a:rPr lang="en-US" altLang="zh-CN"/>
              <a:t>”</a:t>
            </a:r>
            <a:r>
              <a:rPr lang="zh-CN" altLang="en-US"/>
              <a:t>等等</a:t>
            </a:r>
            <a:endParaRPr lang="en-US" altLang="en-US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300" err="1"/>
              <a:t>采用何种查找方法，首先</a:t>
            </a:r>
            <a:r>
              <a:rPr lang="en-US" altLang="en-US" sz="3300" b="1" err="1">
                <a:solidFill>
                  <a:srgbClr val="0000FF"/>
                </a:solidFill>
              </a:rPr>
              <a:t>取决于</a:t>
            </a:r>
            <a:r>
              <a:rPr lang="en-US" altLang="en-US" sz="3300" b="1" err="1"/>
              <a:t>查找表的组织</a:t>
            </a:r>
            <a:r>
              <a:rPr lang="zh-CN" altLang="en-US" sz="3300"/>
              <a:t>，即</a:t>
            </a:r>
            <a:r>
              <a:rPr lang="zh-CN" altLang="en-US" sz="3300" b="1">
                <a:solidFill>
                  <a:srgbClr val="C00000"/>
                </a:solidFill>
              </a:rPr>
              <a:t>按何种关系组织</a:t>
            </a:r>
            <a:r>
              <a:rPr lang="en-US" altLang="zh-CN" sz="3300" b="1">
                <a:solidFill>
                  <a:srgbClr val="C00000"/>
                </a:solidFill>
              </a:rPr>
              <a:t>/</a:t>
            </a:r>
            <a:r>
              <a:rPr lang="zh-CN" altLang="en-US" sz="3300" b="1">
                <a:solidFill>
                  <a:srgbClr val="C00000"/>
                </a:solidFill>
              </a:rPr>
              <a:t>存储数据元素</a:t>
            </a:r>
            <a:endParaRPr lang="en-US" altLang="en-US" sz="3300" b="1">
              <a:solidFill>
                <a:srgbClr val="C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5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查找及其方法分类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按</a:t>
            </a:r>
            <a:r>
              <a:rPr lang="en-US" altLang="en-US" dirty="0" err="1"/>
              <a:t>存储结构的不同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线性表查找</a:t>
            </a:r>
            <a:r>
              <a:rPr lang="en-US" altLang="en-US" dirty="0"/>
              <a:t>：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数据元素保存在</a:t>
            </a:r>
            <a:r>
              <a:rPr lang="en-US" altLang="en-US" b="1" dirty="0" err="1">
                <a:solidFill>
                  <a:srgbClr val="0000FF"/>
                </a:solidFill>
              </a:rPr>
              <a:t>顺序表</a:t>
            </a:r>
            <a:r>
              <a:rPr lang="zh-CN" altLang="en-US" b="1" dirty="0">
                <a:solidFill>
                  <a:srgbClr val="0000FF"/>
                </a:solidFill>
              </a:rPr>
              <a:t>或</a:t>
            </a:r>
            <a:r>
              <a:rPr lang="en-US" altLang="en-US" b="1" dirty="0" err="1">
                <a:solidFill>
                  <a:srgbClr val="0000FF"/>
                </a:solidFill>
              </a:rPr>
              <a:t>链表</a:t>
            </a:r>
            <a:r>
              <a:rPr lang="zh-CN" altLang="en-US" b="1" dirty="0">
                <a:solidFill>
                  <a:srgbClr val="0000FF"/>
                </a:solidFill>
              </a:rPr>
              <a:t>中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树表查找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00FF"/>
                </a:solidFill>
              </a:rPr>
              <a:t>数据元素保存在树中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哈希</a:t>
            </a:r>
            <a:r>
              <a:rPr lang="en-US" altLang="en-US" b="1" dirty="0" err="1">
                <a:solidFill>
                  <a:srgbClr val="0000FF"/>
                </a:solidFill>
              </a:rPr>
              <a:t>查找</a:t>
            </a:r>
            <a:r>
              <a:rPr lang="en-US" altLang="en-US" dirty="0"/>
              <a:t>：</a:t>
            </a:r>
            <a:r>
              <a:rPr lang="zh-CN" altLang="en-US" b="1" dirty="0">
                <a:solidFill>
                  <a:srgbClr val="0000FF"/>
                </a:solidFill>
              </a:rPr>
              <a:t>数据元素保存在哈希表中，</a:t>
            </a:r>
            <a:r>
              <a:rPr lang="en-US" altLang="en-US" dirty="0" err="1"/>
              <a:t>根据给定的K</a:t>
            </a:r>
            <a:r>
              <a:rPr lang="en-US" altLang="zh-CN" dirty="0" err="1"/>
              <a:t>ey</a:t>
            </a:r>
            <a:r>
              <a:rPr lang="en-US" altLang="en-US" dirty="0" err="1"/>
              <a:t>值</a:t>
            </a:r>
            <a:r>
              <a:rPr lang="en-US" altLang="en-US" b="1" dirty="0" err="1">
                <a:solidFill>
                  <a:srgbClr val="0000FF"/>
                </a:solidFill>
              </a:rPr>
              <a:t>直接访问</a:t>
            </a:r>
            <a:r>
              <a:rPr lang="en-US" altLang="en-US" dirty="0" err="1"/>
              <a:t>查找表</a:t>
            </a:r>
            <a:r>
              <a:rPr lang="en-US" altLang="en-US" dirty="0"/>
              <a:t>， </a:t>
            </a:r>
            <a:r>
              <a:rPr lang="en-US" altLang="en-US" dirty="0" err="1"/>
              <a:t>从而找到要查找的记录</a:t>
            </a:r>
            <a:endParaRPr lang="en-US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按查找过程是否在内存完成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内查找</a:t>
            </a:r>
            <a:r>
              <a:rPr lang="zh-CN" altLang="en-US" dirty="0"/>
              <a:t>：整个查找过程全部在内存进行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外查找</a:t>
            </a:r>
            <a:r>
              <a:rPr lang="zh-CN" altLang="en-US" dirty="0"/>
              <a:t>：在查找过程中还需要访问外存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/>
              <a:t>例如：查找表太大，无法全部放入内存中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5724128" y="692696"/>
            <a:ext cx="3528392" cy="792088"/>
          </a:xfrm>
          <a:prstGeom prst="wedgeRoundRectCallout">
            <a:avLst>
              <a:gd name="adj1" fmla="val -102194"/>
              <a:gd name="adj2" fmla="val 5601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线性表是查找表最简单的一种组织方式</a:t>
            </a:r>
          </a:p>
        </p:txBody>
      </p:sp>
    </p:spTree>
    <p:extLst>
      <p:ext uri="{BB962C8B-B14F-4D97-AF65-F5344CB8AC3E}">
        <p14:creationId xmlns:p14="http://schemas.microsoft.com/office/powerpoint/2010/main" val="141686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查找及其方法分类</a:t>
            </a:r>
            <a:endParaRPr lang="en-US"/>
          </a:p>
        </p:txBody>
      </p:sp>
      <p:sp>
        <p:nvSpPr>
          <p:cNvPr id="6113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按数据元素的数量是否变化</a:t>
            </a: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</a:rPr>
              <a:t>静态查找</a:t>
            </a:r>
            <a:r>
              <a:rPr lang="en-US" altLang="zh-CN" b="1" dirty="0">
                <a:solidFill>
                  <a:srgbClr val="0000FF"/>
                </a:solidFill>
              </a:rPr>
              <a:t>/</a:t>
            </a:r>
            <a:r>
              <a:rPr lang="en-US" altLang="en-US" b="1" dirty="0" err="1">
                <a:solidFill>
                  <a:srgbClr val="0000FF"/>
                </a:solidFill>
              </a:rPr>
              <a:t>静态查找</a:t>
            </a:r>
            <a:r>
              <a:rPr lang="zh-CN" altLang="en-US" b="1" dirty="0">
                <a:solidFill>
                  <a:srgbClr val="0000FF"/>
                </a:solidFill>
              </a:rPr>
              <a:t>表</a:t>
            </a:r>
            <a:r>
              <a:rPr lang="en-US" altLang="en-US" b="1" dirty="0"/>
              <a:t>(Static Search </a:t>
            </a:r>
            <a:r>
              <a:rPr lang="en-US" altLang="zh-CN" b="1" dirty="0"/>
              <a:t>Table</a:t>
            </a:r>
            <a:r>
              <a:rPr lang="en-US" altLang="en-US" b="1" dirty="0"/>
              <a:t>)</a:t>
            </a:r>
            <a:r>
              <a:rPr lang="en-US" altLang="en-US" dirty="0"/>
              <a:t>：</a:t>
            </a:r>
            <a:r>
              <a:rPr lang="en-US" altLang="en-US" dirty="0" err="1"/>
              <a:t>只对</a:t>
            </a:r>
            <a:r>
              <a:rPr lang="zh-CN" altLang="en-US" dirty="0"/>
              <a:t>该表的</a:t>
            </a:r>
            <a:r>
              <a:rPr lang="en-US" altLang="en-US" dirty="0" err="1"/>
              <a:t>数据元素进行查询</a:t>
            </a:r>
            <a:endParaRPr lang="en-US" altLang="en-US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/>
              <a:t>可以用线性表</a:t>
            </a:r>
            <a:r>
              <a:rPr lang="en-US" altLang="zh-CN" sz="2800" dirty="0"/>
              <a:t>(</a:t>
            </a:r>
            <a:r>
              <a:rPr lang="zh-CN" altLang="en-US" sz="2800" dirty="0"/>
              <a:t>顺序表或线性链表</a:t>
            </a:r>
            <a:r>
              <a:rPr lang="en-US" altLang="zh-CN" sz="2800" dirty="0"/>
              <a:t>)</a:t>
            </a:r>
            <a:r>
              <a:rPr lang="zh-CN" altLang="en-US" sz="2800" dirty="0"/>
              <a:t>实现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b="1" dirty="0" err="1">
                <a:solidFill>
                  <a:srgbClr val="0000FF"/>
                </a:solidFill>
              </a:rPr>
              <a:t>动态查找</a:t>
            </a:r>
            <a:r>
              <a:rPr lang="en-US" altLang="en-US" b="1" dirty="0">
                <a:solidFill>
                  <a:srgbClr val="0000FF"/>
                </a:solidFill>
              </a:rPr>
              <a:t>/</a:t>
            </a:r>
            <a:r>
              <a:rPr lang="en-US" altLang="en-US" b="1" dirty="0" err="1">
                <a:solidFill>
                  <a:srgbClr val="0000FF"/>
                </a:solidFill>
              </a:rPr>
              <a:t>动态查找</a:t>
            </a:r>
            <a:r>
              <a:rPr lang="zh-CN" altLang="en-US" b="1" dirty="0">
                <a:solidFill>
                  <a:srgbClr val="0000FF"/>
                </a:solidFill>
              </a:rPr>
              <a:t>表</a:t>
            </a:r>
            <a:r>
              <a:rPr lang="en-US" altLang="en-US" b="1" dirty="0"/>
              <a:t>(Dynamic Search Table)</a:t>
            </a:r>
            <a:r>
              <a:rPr lang="en-US" altLang="en-US" dirty="0"/>
              <a:t>：在</a:t>
            </a:r>
            <a:r>
              <a:rPr lang="zh-CN" altLang="en-US" dirty="0"/>
              <a:t>对该表</a:t>
            </a:r>
            <a:r>
              <a:rPr lang="en-US" altLang="en-US" dirty="0" err="1"/>
              <a:t>实施查找的同时</a:t>
            </a:r>
            <a:r>
              <a:rPr lang="zh-CN" altLang="en-US" dirty="0"/>
              <a:t>，可</a:t>
            </a:r>
            <a:r>
              <a:rPr lang="en-US" altLang="en-US" dirty="0" err="1">
                <a:solidFill>
                  <a:srgbClr val="C00000"/>
                </a:solidFill>
              </a:rPr>
              <a:t>插入</a:t>
            </a:r>
            <a:r>
              <a:rPr lang="en-US" altLang="en-US" dirty="0" err="1"/>
              <a:t>查找表中不存在的记录</a:t>
            </a:r>
            <a:r>
              <a:rPr lang="zh-CN" altLang="en-US" dirty="0"/>
              <a:t>，</a:t>
            </a:r>
            <a:r>
              <a:rPr lang="en-US" altLang="en-US" dirty="0" err="1"/>
              <a:t>或从查找表中</a:t>
            </a:r>
            <a:r>
              <a:rPr lang="en-US" altLang="en-US" dirty="0" err="1">
                <a:solidFill>
                  <a:srgbClr val="C00000"/>
                </a:solidFill>
              </a:rPr>
              <a:t>删除</a:t>
            </a:r>
            <a:r>
              <a:rPr lang="en-US" altLang="en-US" dirty="0" err="1"/>
              <a:t>已存在的某个记录</a:t>
            </a:r>
            <a:r>
              <a:rPr lang="zh-CN" altLang="en-US" dirty="0"/>
              <a:t>；</a:t>
            </a:r>
            <a:r>
              <a:rPr lang="zh-CN" altLang="en-US" b="1" dirty="0">
                <a:solidFill>
                  <a:srgbClr val="0000FF"/>
                </a:solidFill>
              </a:rPr>
              <a:t>表的结构本身是在查找过程中动态生成的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en-US" b="1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en-US" sz="26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6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查找方法的评价指标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9492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4700" dirty="0"/>
              <a:t>查找算法的时间复杂度，所需的附加存储空间</a:t>
            </a:r>
            <a:endParaRPr lang="en-US" altLang="zh-CN" sz="47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4700" dirty="0"/>
              <a:t>查找过程中</a:t>
            </a:r>
            <a:r>
              <a:rPr lang="zh-CN" altLang="en-US" sz="4700" b="1" dirty="0">
                <a:solidFill>
                  <a:srgbClr val="0000FF"/>
                </a:solidFill>
              </a:rPr>
              <a:t>关键字的平均比较次数</a:t>
            </a:r>
            <a:r>
              <a:rPr lang="zh-CN" altLang="en-US" sz="4700" dirty="0"/>
              <a:t>是</a:t>
            </a:r>
            <a:r>
              <a:rPr lang="en-US" altLang="en-US" sz="4700" dirty="0" err="1"/>
              <a:t>衡量一个查找算法效率高低的标准</a:t>
            </a:r>
            <a:endParaRPr lang="en-US" altLang="en-US" sz="47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>
                <a:solidFill>
                  <a:srgbClr val="0000FF"/>
                </a:solidFill>
              </a:rPr>
              <a:t>ASL (Average Search Length</a:t>
            </a:r>
            <a:r>
              <a:rPr lang="zh-CN" altLang="en-US" sz="4400" b="1" dirty="0">
                <a:solidFill>
                  <a:srgbClr val="0000FF"/>
                </a:solidFill>
              </a:rPr>
              <a:t>，</a:t>
            </a:r>
            <a:r>
              <a:rPr lang="en-US" altLang="en-US" sz="4400" b="1" dirty="0">
                <a:solidFill>
                  <a:srgbClr val="0000FF"/>
                </a:solidFill>
              </a:rPr>
              <a:t> </a:t>
            </a:r>
            <a:r>
              <a:rPr lang="en-US" altLang="en-US" sz="4400" b="1" dirty="0" err="1">
                <a:solidFill>
                  <a:srgbClr val="0000FF"/>
                </a:solidFill>
              </a:rPr>
              <a:t>平均查找长度</a:t>
            </a:r>
            <a:r>
              <a:rPr lang="en-US" altLang="en-US" sz="4400" b="1" dirty="0">
                <a:solidFill>
                  <a:srgbClr val="0000FF"/>
                </a:solidFill>
              </a:rPr>
              <a:t>)</a:t>
            </a:r>
            <a:r>
              <a:rPr lang="zh-CN" altLang="en-US" sz="4400" dirty="0"/>
              <a:t>：需要和给定值进行比较的关键字的个数的</a:t>
            </a:r>
            <a:r>
              <a:rPr lang="zh-CN" altLang="en-US" sz="4400" b="1" dirty="0">
                <a:solidFill>
                  <a:srgbClr val="6600CC"/>
                </a:solidFill>
              </a:rPr>
              <a:t>期望值</a:t>
            </a:r>
            <a:endParaRPr lang="en-US" altLang="en-US" sz="4400" b="1" dirty="0">
              <a:solidFill>
                <a:srgbClr val="66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en-US" sz="4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en-US" sz="4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4400" dirty="0" err="1"/>
              <a:t>其中</a:t>
            </a:r>
            <a:r>
              <a:rPr lang="en-US" altLang="en-US" sz="4400" dirty="0"/>
              <a:t>：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rgbClr val="0000FF"/>
                </a:solidFill>
              </a:rPr>
              <a:t>n</a:t>
            </a:r>
            <a:r>
              <a:rPr lang="zh-CN" altLang="en-US" sz="4400" b="1" dirty="0">
                <a:solidFill>
                  <a:srgbClr val="0000FF"/>
                </a:solidFill>
              </a:rPr>
              <a:t>：查找表中的记录个数</a:t>
            </a:r>
            <a:endParaRPr lang="en-US" altLang="zh-CN" sz="4400" b="1" dirty="0">
              <a:solidFill>
                <a:srgbClr val="0000FF"/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 err="1">
                <a:solidFill>
                  <a:srgbClr val="0000FF"/>
                </a:solidFill>
              </a:rPr>
              <a:t>P</a:t>
            </a:r>
            <a:r>
              <a:rPr lang="en-US" altLang="en-US" sz="4400" b="1" baseline="-25000" dirty="0" err="1">
                <a:solidFill>
                  <a:srgbClr val="0000FF"/>
                </a:solidFill>
              </a:rPr>
              <a:t>i</a:t>
            </a:r>
            <a:r>
              <a:rPr lang="en-US" altLang="en-US" sz="4400" b="1" dirty="0" err="1">
                <a:solidFill>
                  <a:srgbClr val="0000FF"/>
                </a:solidFill>
              </a:rPr>
              <a:t>：查找第i个记录的概率</a:t>
            </a:r>
            <a:r>
              <a:rPr lang="en-US" altLang="en-US" sz="4400" b="1" dirty="0"/>
              <a:t>(</a:t>
            </a:r>
            <a:r>
              <a:rPr lang="en-US" altLang="en-US" sz="4400" dirty="0"/>
              <a:t>不失一般性，认为</a:t>
            </a:r>
            <a:r>
              <a:rPr lang="en-US" altLang="en-US" sz="4400" b="1" dirty="0">
                <a:solidFill>
                  <a:srgbClr val="0000FF"/>
                </a:solidFill>
              </a:rPr>
              <a:t>查找每个记录的概率相等</a:t>
            </a:r>
            <a:r>
              <a:rPr lang="en-US" altLang="en-US" sz="4400" dirty="0"/>
              <a:t>，即P</a:t>
            </a:r>
            <a:r>
              <a:rPr lang="en-US" altLang="en-US" sz="4400" baseline="-25000" dirty="0"/>
              <a:t>1</a:t>
            </a:r>
            <a:r>
              <a:rPr lang="en-US" altLang="en-US" sz="4400" dirty="0"/>
              <a:t>=P</a:t>
            </a:r>
            <a:r>
              <a:rPr lang="en-US" altLang="en-US" sz="4400" baseline="-25000" dirty="0"/>
              <a:t>2</a:t>
            </a:r>
            <a:r>
              <a:rPr lang="en-US" altLang="en-US" sz="4400" dirty="0"/>
              <a:t>=…=</a:t>
            </a:r>
            <a:r>
              <a:rPr lang="en-US" altLang="en-US" sz="4400" dirty="0" err="1"/>
              <a:t>P</a:t>
            </a:r>
            <a:r>
              <a:rPr lang="en-US" altLang="en-US" sz="4400" baseline="-25000" dirty="0" err="1"/>
              <a:t>n</a:t>
            </a:r>
            <a:r>
              <a:rPr lang="en-US" altLang="en-US" sz="4400" dirty="0"/>
              <a:t>=1/n</a:t>
            </a:r>
            <a:r>
              <a:rPr lang="en-US" altLang="en-US" sz="4400" b="1" dirty="0"/>
              <a:t>)</a:t>
            </a:r>
            <a:endParaRPr lang="en-US" altLang="en-US" sz="4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4400" b="1" dirty="0" err="1">
                <a:solidFill>
                  <a:srgbClr val="0000FF"/>
                </a:solidFill>
              </a:rPr>
              <a:t>C</a:t>
            </a:r>
            <a:r>
              <a:rPr lang="en-US" altLang="en-US" sz="4400" b="1" baseline="-25000" dirty="0" err="1">
                <a:solidFill>
                  <a:srgbClr val="0000FF"/>
                </a:solidFill>
              </a:rPr>
              <a:t>i</a:t>
            </a:r>
            <a:r>
              <a:rPr lang="en-US" altLang="en-US" sz="4400" b="1" dirty="0" err="1">
                <a:solidFill>
                  <a:srgbClr val="0000FF"/>
                </a:solidFill>
              </a:rPr>
              <a:t>：查找第i</a:t>
            </a:r>
            <a:r>
              <a:rPr lang="zh-CN" altLang="en-US" sz="4400" b="1" dirty="0">
                <a:solidFill>
                  <a:srgbClr val="0000FF"/>
                </a:solidFill>
              </a:rPr>
              <a:t>个记录需要进行比较的次数</a:t>
            </a:r>
            <a:endParaRPr lang="en-US" altLang="zh-CN" sz="4400" b="1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4400" dirty="0">
                <a:solidFill>
                  <a:srgbClr val="C00000"/>
                </a:solidFill>
              </a:rPr>
              <a:t>查找成功时的</a:t>
            </a:r>
            <a:r>
              <a:rPr lang="en-US" altLang="zh-CN" sz="4400" dirty="0">
                <a:solidFill>
                  <a:srgbClr val="C00000"/>
                </a:solidFill>
              </a:rPr>
              <a:t>ASL</a:t>
            </a:r>
            <a:r>
              <a:rPr lang="zh-CN" altLang="en-US" sz="4400" dirty="0"/>
              <a:t>：查找成功时关键字的比较次数</a:t>
            </a:r>
            <a:endParaRPr lang="en-US" altLang="en-US" sz="4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4400" dirty="0">
                <a:solidFill>
                  <a:srgbClr val="C00000"/>
                </a:solidFill>
              </a:rPr>
              <a:t>查找不成功时的</a:t>
            </a:r>
            <a:r>
              <a:rPr lang="en-US" altLang="zh-CN" sz="4400" dirty="0">
                <a:solidFill>
                  <a:srgbClr val="C00000"/>
                </a:solidFill>
              </a:rPr>
              <a:t>ASL</a:t>
            </a:r>
            <a:r>
              <a:rPr lang="zh-CN" altLang="en-US" sz="4400" dirty="0"/>
              <a:t>：查找不成功时关键字的比较次数</a:t>
            </a:r>
            <a:endParaRPr lang="en-US" altLang="zh-CN" sz="4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4000" dirty="0"/>
              <a:t>找到关键字的插入位置的平均比较次数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331663" y="2842320"/>
            <a:ext cx="7416801" cy="874712"/>
            <a:chOff x="0" y="0"/>
            <a:chExt cx="4672" cy="551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0" y="3"/>
              <a:ext cx="2177" cy="548"/>
              <a:chOff x="0" y="0"/>
              <a:chExt cx="2177" cy="548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0" y="104"/>
                <a:ext cx="2177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b="1">
                    <a:latin typeface="Times New Roman" pitchFamily="18" charset="0"/>
                  </a:rPr>
                  <a:t>ASL=∑ </a:t>
                </a:r>
                <a:r>
                  <a:rPr lang="en-US" altLang="en-US" sz="2800" b="1" err="1">
                    <a:latin typeface="Times New Roman" pitchFamily="18" charset="0"/>
                  </a:rPr>
                  <a:t>P</a:t>
                </a:r>
                <a:r>
                  <a:rPr lang="en-US" altLang="en-US" sz="2800" b="1" baseline="-18000" err="1">
                    <a:latin typeface="Times New Roman" pitchFamily="18" charset="0"/>
                  </a:rPr>
                  <a:t>i</a:t>
                </a:r>
                <a:r>
                  <a:rPr lang="en-US" altLang="en-US" sz="2800" b="1" err="1">
                    <a:latin typeface="Times New Roman" pitchFamily="18" charset="0"/>
                    <a:sym typeface="Symbol" pitchFamily="18" charset="2"/>
                  </a:rPr>
                  <a:t></a:t>
                </a:r>
                <a:r>
                  <a:rPr lang="en-US" altLang="en-US" sz="2800" b="1" err="1">
                    <a:latin typeface="Times New Roman" pitchFamily="18" charset="0"/>
                  </a:rPr>
                  <a:t>C</a:t>
                </a:r>
                <a:r>
                  <a:rPr lang="en-US" altLang="en-US" sz="2800" b="1" baseline="-18000" err="1">
                    <a:latin typeface="Times New Roman" pitchFamily="18" charset="0"/>
                  </a:rPr>
                  <a:t>i</a:t>
                </a:r>
                <a:endParaRPr lang="zh-CN" altLang="en-US" sz="2400" b="1">
                  <a:latin typeface="Times New Roman" pitchFamily="18" charset="0"/>
                </a:endParaRPr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576" y="344"/>
                <a:ext cx="36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i=1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8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n</a:t>
                </a:r>
              </a:p>
            </p:txBody>
          </p:sp>
        </p:grpSp>
        <p:grpSp>
          <p:nvGrpSpPr>
            <p:cNvPr id="7" name="Group 8"/>
            <p:cNvGrpSpPr>
              <a:grpSpLocks/>
            </p:cNvGrpSpPr>
            <p:nvPr/>
          </p:nvGrpSpPr>
          <p:grpSpPr bwMode="auto">
            <a:xfrm>
              <a:off x="3808" y="0"/>
              <a:ext cx="864" cy="548"/>
              <a:chOff x="0" y="0"/>
              <a:chExt cx="864" cy="548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0" y="104"/>
                <a:ext cx="86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b="1">
                    <a:latin typeface="Times New Roman" pitchFamily="18" charset="0"/>
                  </a:rPr>
                  <a:t>∑ </a:t>
                </a:r>
                <a:r>
                  <a:rPr lang="en-US" altLang="en-US" sz="2800" b="1">
                    <a:latin typeface="Times New Roman" pitchFamily="18" charset="0"/>
                  </a:rPr>
                  <a:t>P</a:t>
                </a:r>
                <a:r>
                  <a:rPr lang="en-US" altLang="en-US" sz="2800" b="1" baseline="-18000">
                    <a:latin typeface="Times New Roman" pitchFamily="18" charset="0"/>
                  </a:rPr>
                  <a:t>i</a:t>
                </a:r>
                <a:r>
                  <a:rPr lang="en-US" altLang="en-US" sz="2800" b="1">
                    <a:latin typeface="Times New Roman" pitchFamily="18" charset="0"/>
                  </a:rPr>
                  <a:t>=1</a:t>
                </a: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0" y="344"/>
                <a:ext cx="36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i=1</a:t>
                </a:r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64" y="0"/>
                <a:ext cx="18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263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10001</TotalTime>
  <Words>4964</Words>
  <Application>Microsoft Office PowerPoint</Application>
  <PresentationFormat>全屏显示(4:3)</PresentationFormat>
  <Paragraphs>738</Paragraphs>
  <Slides>47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 Unicode MS</vt:lpstr>
      <vt:lpstr>华文新魏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Office 主题</vt:lpstr>
      <vt:lpstr>Document</vt:lpstr>
      <vt:lpstr>公式</vt:lpstr>
      <vt:lpstr>文档</vt:lpstr>
      <vt:lpstr>第9章 查找/搜索</vt:lpstr>
      <vt:lpstr>目录</vt:lpstr>
      <vt:lpstr>1. 基本概念</vt:lpstr>
      <vt:lpstr>关键字类型</vt:lpstr>
      <vt:lpstr>对两个关键字的比较</vt:lpstr>
      <vt:lpstr>基本概念</vt:lpstr>
      <vt:lpstr>查找及其方法分类</vt:lpstr>
      <vt:lpstr>查找及其方法分类</vt:lpstr>
      <vt:lpstr>查找方法的评价指标</vt:lpstr>
      <vt:lpstr>2. 静态查找表的查找方法</vt:lpstr>
      <vt:lpstr>静态查找表(Static Search Table)</vt:lpstr>
      <vt:lpstr>2.1 顺序查找</vt:lpstr>
      <vt:lpstr>标准算法</vt:lpstr>
      <vt:lpstr>算法分析</vt:lpstr>
      <vt:lpstr>算法分析</vt:lpstr>
      <vt:lpstr>改进</vt:lpstr>
      <vt:lpstr>2.2 折半查找</vt:lpstr>
      <vt:lpstr>算法思想</vt:lpstr>
      <vt:lpstr>算法实现</vt:lpstr>
      <vt:lpstr>算法运行实例-I</vt:lpstr>
      <vt:lpstr>算法运行实例-II</vt:lpstr>
      <vt:lpstr>算法分析-I</vt:lpstr>
      <vt:lpstr>算法分析-II</vt:lpstr>
      <vt:lpstr>算法分析-III</vt:lpstr>
      <vt:lpstr>算法分析-公式推导</vt:lpstr>
      <vt:lpstr>算法分析-查找实例</vt:lpstr>
      <vt:lpstr>算法分析-优缺点比较</vt:lpstr>
      <vt:lpstr>2.3 Fibonacci查找</vt:lpstr>
      <vt:lpstr>F(n)=F(n-1)+F(n-2)</vt:lpstr>
      <vt:lpstr>算法思想</vt:lpstr>
      <vt:lpstr>算法实现</vt:lpstr>
      <vt:lpstr>PowerPoint 演示文稿</vt:lpstr>
      <vt:lpstr>算法分析</vt:lpstr>
      <vt:lpstr>2.4 索引顺序查找/分块查找</vt:lpstr>
      <vt:lpstr>数据结构</vt:lpstr>
      <vt:lpstr>算法实现</vt:lpstr>
      <vt:lpstr>算法分析</vt:lpstr>
      <vt:lpstr>查找方法比较</vt:lpstr>
      <vt:lpstr>2.4 静态树表/次优查找树的查找</vt:lpstr>
      <vt:lpstr>算法思路</vt:lpstr>
      <vt:lpstr>算法思路：次优查找树的构建</vt:lpstr>
      <vt:lpstr>∆P的计算</vt:lpstr>
      <vt:lpstr>递归构造次优查找树t</vt:lpstr>
      <vt:lpstr>PowerPoint 演示文稿</vt:lpstr>
      <vt:lpstr>所得次优二叉树如下</vt:lpstr>
      <vt:lpstr>次优查找树构造示例</vt:lpstr>
      <vt:lpstr>次优查找树构造示例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首赫 朱</cp:lastModifiedBy>
  <cp:revision>766</cp:revision>
  <cp:lastPrinted>2015-09-24T12:11:53Z</cp:lastPrinted>
  <dcterms:created xsi:type="dcterms:W3CDTF">2015-07-19T09:35:25Z</dcterms:created>
  <dcterms:modified xsi:type="dcterms:W3CDTF">2025-06-22T14:22:00Z</dcterms:modified>
</cp:coreProperties>
</file>