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465" r:id="rId3"/>
    <p:sldId id="467" r:id="rId4"/>
    <p:sldId id="468" r:id="rId5"/>
    <p:sldId id="469" r:id="rId6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337" r:id="rId31"/>
    <p:sldId id="338" r:id="rId32"/>
    <p:sldId id="399" r:id="rId33"/>
    <p:sldId id="402" r:id="rId34"/>
    <p:sldId id="403" r:id="rId35"/>
    <p:sldId id="466" r:id="rId36"/>
    <p:sldId id="442" r:id="rId37"/>
    <p:sldId id="443" r:id="rId38"/>
    <p:sldId id="406" r:id="rId39"/>
    <p:sldId id="411" r:id="rId40"/>
    <p:sldId id="404" r:id="rId41"/>
    <p:sldId id="412" r:id="rId42"/>
    <p:sldId id="409" r:id="rId43"/>
    <p:sldId id="410" r:id="rId44"/>
    <p:sldId id="417" r:id="rId45"/>
    <p:sldId id="414" r:id="rId46"/>
    <p:sldId id="415" r:id="rId47"/>
    <p:sldId id="416" r:id="rId48"/>
    <p:sldId id="425" r:id="rId49"/>
    <p:sldId id="426" r:id="rId50"/>
    <p:sldId id="427" r:id="rId51"/>
    <p:sldId id="428" r:id="rId52"/>
    <p:sldId id="429" r:id="rId53"/>
    <p:sldId id="418" r:id="rId54"/>
    <p:sldId id="420" r:id="rId55"/>
    <p:sldId id="419" r:id="rId56"/>
    <p:sldId id="421" r:id="rId57"/>
    <p:sldId id="422" r:id="rId58"/>
    <p:sldId id="430" r:id="rId59"/>
    <p:sldId id="431" r:id="rId60"/>
    <p:sldId id="432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23" r:id="rId75"/>
    <p:sldId id="464" r:id="rId76"/>
    <p:sldId id="424" r:id="rId77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65" autoAdjust="0"/>
  </p:normalViewPr>
  <p:slideViewPr>
    <p:cSldViewPr>
      <p:cViewPr varScale="1">
        <p:scale>
          <a:sx n="67" d="100"/>
          <a:sy n="67" d="100"/>
        </p:scale>
        <p:origin x="172" y="48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-15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79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72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3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3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1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92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33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2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9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3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3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2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29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9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9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999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48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08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10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34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62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4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13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43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56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94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85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16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401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4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en-US" dirty="0"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mtClean="0">
                    <a:ea typeface="+mn-ea"/>
                  </a:rPr>
                  <a:t>设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𝑁</a:t>
                </a:r>
                <a:r>
                  <a:rPr lang="en-US" altLang="en-US" i="0">
                    <a:latin typeface="Cambria Math" panose="02040503050406030204" pitchFamily="18" charset="0"/>
                  </a:rPr>
                  <a:t>_</a:t>
                </a:r>
                <a:r>
                  <a:rPr lang="en-US" altLang="zh-CN" i="0">
                    <a:latin typeface="Cambria Math" panose="02040503050406030204" pitchFamily="18" charset="0"/>
                  </a:rPr>
                  <a:t>ℎ</a:t>
                </a:r>
                <a:r>
                  <a:rPr lang="zh-CN" altLang="en-US">
                    <a:ea typeface="+mn-ea"/>
                  </a:rPr>
                  <a:t>是高度为 </a:t>
                </a:r>
                <a:r>
                  <a:rPr lang="en-US" altLang="zh-CN">
                    <a:ea typeface="+mn-ea"/>
                  </a:rPr>
                  <a:t>h </a:t>
                </a:r>
                <a:r>
                  <a:rPr lang="zh-CN" altLang="en-US">
                    <a:ea typeface="+mn-ea"/>
                  </a:rPr>
                  <a:t>的</a:t>
                </a:r>
                <a:r>
                  <a:rPr lang="en-US" altLang="zh-CN">
                    <a:ea typeface="+mn-ea"/>
                  </a:rPr>
                  <a:t>AVL</a:t>
                </a:r>
                <a:r>
                  <a:rPr lang="zh-CN" altLang="en-US">
                    <a:ea typeface="+mn-ea"/>
                  </a:rPr>
                  <a:t>树的最小结点数</a:t>
                </a:r>
                <a:r>
                  <a:rPr lang="zh-CN" altLang="en-US" smtClean="0">
                    <a:ea typeface="+mn-ea"/>
                  </a:rPr>
                  <a:t>。</a:t>
                </a:r>
                <a:r>
                  <a:rPr lang="zh-CN" altLang="en-US" b="1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 </a:t>
                </a:r>
                <a:endParaRPr lang="en-US" altLang="zh-CN" b="1" smtClean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  <a:p>
                <a:r>
                  <a:rPr lang="en-US" altLang="zh-CN" b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1.44*log</a:t>
                </a:r>
                <a:r>
                  <a:rPr lang="en-US" altLang="zh-CN" b="1" baseline="-2500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2</a:t>
                </a:r>
                <a:r>
                  <a:rPr lang="en-US" altLang="zh-CN" b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(</a:t>
                </a:r>
                <a:r>
                  <a:rPr lang="en-US" altLang="zh-CN" b="1" i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n</a:t>
                </a:r>
                <a:r>
                  <a:rPr lang="en-US" altLang="zh-CN" b="1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+2)</a:t>
                </a:r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90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35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46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zh-CN" altLang="en-US" i="0" smtClean="0">
                    <a:latin typeface="Cambria Math" panose="02040503050406030204" pitchFamily="18" charset="0"/>
                  </a:rPr>
                  <a:t>⌊</a:t>
                </a:r>
                <a:r>
                  <a:rPr lang="en-US" altLang="zh-CN" i="0" smtClean="0">
                    <a:latin typeface="Cambria Math" panose="02040503050406030204" pitchFamily="18" charset="0"/>
                  </a:rPr>
                  <a:t>log_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2⁡𝑛</a:t>
                </a:r>
                <a:r>
                  <a:rPr lang="zh-CN" altLang="en-US" b="0" i="0" smtClean="0">
                    <a:latin typeface="Cambria Math" panose="02040503050406030204" pitchFamily="18" charset="0"/>
                  </a:rPr>
                  <a:t> ⌋</a:t>
                </a:r>
                <a:r>
                  <a:rPr lang="en-US" altLang="zh-CN" b="0" i="0" smtClean="0">
                    <a:latin typeface="Cambria Math" panose="02040503050406030204" pitchFamily="18" charset="0"/>
                  </a:rPr>
                  <a:t>+1</a:t>
                </a:r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>
            <a:lvl1pPr>
              <a:defRPr>
                <a:latin typeface="+mn-lt"/>
                <a:ea typeface="宋体" panose="02010600030101010101" pitchFamily="2" charset="-122"/>
              </a:defRPr>
            </a:lvl1pPr>
            <a:lvl2pPr>
              <a:defRPr>
                <a:latin typeface="+mn-lt"/>
                <a:ea typeface="宋体" panose="02010600030101010101" pitchFamily="2" charset="-122"/>
              </a:defRPr>
            </a:lvl2pPr>
            <a:lvl3pPr>
              <a:defRPr>
                <a:latin typeface="+mn-lt"/>
                <a:ea typeface="宋体" panose="02010600030101010101" pitchFamily="2" charset="-122"/>
              </a:defRPr>
            </a:lvl3pPr>
            <a:lvl4pPr>
              <a:defRPr>
                <a:latin typeface="+mn-lt"/>
                <a:ea typeface="宋体" panose="02010600030101010101" pitchFamily="2" charset="-122"/>
              </a:defRPr>
            </a:lvl4pPr>
            <a:lvl5pPr>
              <a:defRPr>
                <a:latin typeface="+mn-lt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6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623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Ongoing-Teaching\Data Structure\课件\其他\图片素材\3D小白人-查找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91778"/>
            <a:ext cx="4860032" cy="336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 查找</a:t>
            </a:r>
            <a:endParaRPr 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200772"/>
            <a:ext cx="6400800" cy="1752600"/>
          </a:xfrm>
        </p:spPr>
        <p:txBody>
          <a:bodyPr/>
          <a:lstStyle/>
          <a:p>
            <a:r>
              <a:rPr lang="en-US" altLang="zh-CN" dirty="0"/>
              <a:t>Part II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4211960" y="3356992"/>
            <a:ext cx="720080" cy="360040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1187624" y="2924944"/>
            <a:ext cx="720080" cy="360040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BST</a:t>
            </a:r>
            <a:r>
              <a:rPr lang="zh-CN" altLang="en-US"/>
              <a:t>的查找算法</a:t>
            </a:r>
            <a:r>
              <a:rPr lang="en-US" altLang="zh-CN"/>
              <a:t>-II</a:t>
            </a:r>
            <a:endParaRPr lang="en-US"/>
          </a:p>
        </p:txBody>
      </p:sp>
      <p:sp>
        <p:nvSpPr>
          <p:cNvPr id="641026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964488" cy="583264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altLang="zh-CN" sz="2600" dirty="0"/>
              <a:t>//</a:t>
            </a:r>
            <a:r>
              <a:rPr lang="zh-CN" altLang="en-US" sz="2600" dirty="0"/>
              <a:t>若查找成功，则指针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sz="2600" dirty="0">
                <a:solidFill>
                  <a:srgbClr val="0000FF"/>
                </a:solidFill>
              </a:rPr>
              <a:t>指向该数据元素结点</a:t>
            </a:r>
            <a:r>
              <a:rPr lang="zh-CN" altLang="en-US" sz="2600" dirty="0"/>
              <a:t>，并返回</a:t>
            </a:r>
            <a:r>
              <a:rPr lang="en-US" sz="2600" dirty="0"/>
              <a:t>TRUE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//</a:t>
            </a:r>
            <a:r>
              <a:rPr lang="zh-CN" altLang="en-US" sz="2600" dirty="0"/>
              <a:t>否则指针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lang="zh-CN" altLang="en-US" sz="2600" dirty="0">
                <a:solidFill>
                  <a:srgbClr val="0000FF"/>
                </a:solidFill>
              </a:rPr>
              <a:t>指向查找路径上访问的最后一个结点，</a:t>
            </a:r>
            <a:r>
              <a:rPr lang="zh-CN" altLang="en-US" sz="2600" dirty="0"/>
              <a:t>并返回</a:t>
            </a:r>
            <a:endParaRPr lang="en-US" sz="26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//</a:t>
            </a:r>
            <a:r>
              <a:rPr lang="en-US" altLang="zh-CN" sz="2600" dirty="0"/>
              <a:t> </a:t>
            </a:r>
            <a:r>
              <a:rPr lang="en-US" sz="2600" dirty="0"/>
              <a:t>FALSE</a:t>
            </a:r>
            <a:r>
              <a:rPr lang="zh-CN" altLang="en-US" sz="2600" dirty="0"/>
              <a:t>。指针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zh-CN" altLang="en-US" sz="2600" dirty="0">
                <a:solidFill>
                  <a:srgbClr val="0000FF"/>
                </a:solidFill>
              </a:rPr>
              <a:t>指向</a:t>
            </a:r>
            <a:r>
              <a:rPr lang="en-US" sz="2600" dirty="0">
                <a:solidFill>
                  <a:srgbClr val="0000FF"/>
                </a:solidFill>
              </a:rPr>
              <a:t>T</a:t>
            </a:r>
            <a:r>
              <a:rPr lang="zh-CN" altLang="en-US" sz="2600" dirty="0">
                <a:solidFill>
                  <a:srgbClr val="0000FF"/>
                </a:solidFill>
              </a:rPr>
              <a:t>的双亲</a:t>
            </a:r>
            <a:r>
              <a:rPr lang="zh-CN" altLang="en-US" sz="2600" dirty="0"/>
              <a:t>，其初始调用值为</a:t>
            </a:r>
            <a:r>
              <a:rPr lang="en-US" sz="2600" dirty="0"/>
              <a:t>NULL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Status </a:t>
            </a:r>
            <a:r>
              <a:rPr lang="en-US" sz="2600" b="1" dirty="0" err="1">
                <a:solidFill>
                  <a:srgbClr val="0000FF"/>
                </a:solidFill>
              </a:rPr>
              <a:t>SearchBST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rgbClr val="6600CC"/>
                </a:solidFill>
              </a:rPr>
              <a:t>BiTree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rgbClr val="6600CC"/>
                </a:solidFill>
              </a:rPr>
              <a:t>T</a:t>
            </a:r>
            <a:r>
              <a:rPr lang="en-US" sz="2600" dirty="0"/>
              <a:t>, </a:t>
            </a:r>
            <a:r>
              <a:rPr lang="en-US" sz="2600" dirty="0" err="1"/>
              <a:t>KeyType</a:t>
            </a:r>
            <a:r>
              <a:rPr lang="en-US" sz="2600" dirty="0"/>
              <a:t> key,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BiTree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f</a:t>
            </a:r>
            <a:r>
              <a:rPr lang="en-US" sz="2600" dirty="0"/>
              <a:t>,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BiTree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p</a:t>
            </a:r>
            <a:r>
              <a:rPr lang="en-US" sz="2600" dirty="0"/>
              <a:t>){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if (!T) { p =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f</a:t>
            </a:r>
            <a:r>
              <a:rPr lang="en-US" sz="2600" dirty="0"/>
              <a:t>; return FALSE; } // </a:t>
            </a:r>
            <a:r>
              <a:rPr lang="zh-CN" altLang="en-US" sz="2600" dirty="0"/>
              <a:t>查找不成功 </a:t>
            </a:r>
            <a:endParaRPr lang="en-US" altLang="zh-CN" sz="26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else if (EQ(key, T-&gt;</a:t>
            </a:r>
            <a:r>
              <a:rPr lang="en-US" sz="2600" dirty="0" err="1"/>
              <a:t>data.key</a:t>
            </a:r>
            <a:r>
              <a:rPr lang="en-US" sz="2600" dirty="0"/>
              <a:t>)) {p = T; return TRUE; } //</a:t>
            </a:r>
            <a:r>
              <a:rPr lang="zh-CN" altLang="en-US" sz="2600" dirty="0"/>
              <a:t>查找成功 </a:t>
            </a:r>
            <a:endParaRPr lang="en-US" altLang="zh-CN" sz="26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    else if (LT(key, T-&gt;</a:t>
            </a:r>
            <a:r>
              <a:rPr lang="en-US" sz="2600" dirty="0" err="1"/>
              <a:t>data.key</a:t>
            </a:r>
            <a:r>
              <a:rPr lang="en-US" sz="2600" dirty="0"/>
              <a:t>))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	return </a:t>
            </a:r>
            <a:r>
              <a:rPr lang="en-US" sz="2600" b="1" dirty="0" err="1">
                <a:solidFill>
                  <a:srgbClr val="0000FF"/>
                </a:solidFill>
              </a:rPr>
              <a:t>SearchBST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C00000"/>
                </a:solidFill>
              </a:rPr>
              <a:t>T-&gt;</a:t>
            </a:r>
            <a:r>
              <a:rPr lang="en-US" sz="2600" dirty="0" err="1">
                <a:solidFill>
                  <a:srgbClr val="C00000"/>
                </a:solidFill>
              </a:rPr>
              <a:t>lchild</a:t>
            </a:r>
            <a:r>
              <a:rPr lang="en-US" sz="2600" dirty="0"/>
              <a:t>, key, </a:t>
            </a:r>
            <a:r>
              <a:rPr lang="en-US" sz="2600" dirty="0">
                <a:solidFill>
                  <a:srgbClr val="C00000"/>
                </a:solidFill>
              </a:rPr>
              <a:t>T</a:t>
            </a:r>
            <a:r>
              <a:rPr lang="en-US" sz="2600" dirty="0"/>
              <a:t>, p); //</a:t>
            </a:r>
            <a:r>
              <a:rPr lang="zh-CN" altLang="en-US" sz="2600" dirty="0"/>
              <a:t>在左子树中查找 </a:t>
            </a:r>
            <a:endParaRPr lang="en-US" altLang="zh-CN" sz="26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	else </a:t>
            </a:r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sz="2600" dirty="0"/>
              <a:t>	return </a:t>
            </a:r>
            <a:r>
              <a:rPr lang="en-US" sz="2600" b="1" dirty="0" err="1">
                <a:solidFill>
                  <a:srgbClr val="0000FF"/>
                </a:solidFill>
              </a:rPr>
              <a:t>SearchBST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C00000"/>
                </a:solidFill>
              </a:rPr>
              <a:t>T-&gt;</a:t>
            </a:r>
            <a:r>
              <a:rPr lang="en-US" sz="2600" dirty="0" err="1">
                <a:solidFill>
                  <a:srgbClr val="C00000"/>
                </a:solidFill>
              </a:rPr>
              <a:t>rchild</a:t>
            </a:r>
            <a:r>
              <a:rPr lang="en-US" sz="2600" dirty="0"/>
              <a:t>, key, </a:t>
            </a:r>
            <a:r>
              <a:rPr lang="en-US" sz="2600" dirty="0">
                <a:solidFill>
                  <a:srgbClr val="C00000"/>
                </a:solidFill>
              </a:rPr>
              <a:t>T</a:t>
            </a:r>
            <a:r>
              <a:rPr lang="en-US" sz="2600" dirty="0"/>
              <a:t>, p); //</a:t>
            </a:r>
            <a:r>
              <a:rPr lang="zh-CN" altLang="en-US" sz="2600" dirty="0"/>
              <a:t>在右子树中查找 </a:t>
            </a:r>
            <a:endParaRPr lang="en-US" altLang="zh-CN" sz="2600" dirty="0"/>
          </a:p>
          <a:p>
            <a:pPr marL="0" indent="0">
              <a:lnSpc>
                <a:spcPct val="110000"/>
              </a:lnSpc>
              <a:spcBef>
                <a:spcPct val="10000"/>
              </a:spcBef>
              <a:buNone/>
              <a:defRPr/>
            </a:pPr>
            <a:r>
              <a:rPr lang="en-US" altLang="zh-CN" sz="2600" dirty="0"/>
              <a:t>} // </a:t>
            </a:r>
            <a:r>
              <a:rPr lang="en-US" sz="2600" dirty="0" err="1"/>
              <a:t>SearchBST</a:t>
            </a:r>
            <a:endParaRPr lang="en-US" altLang="en-US" sz="26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316416" y="0"/>
            <a:ext cx="827584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9.5(b)</a:t>
            </a:r>
          </a:p>
        </p:txBody>
      </p:sp>
    </p:spTree>
    <p:extLst>
      <p:ext uri="{BB962C8B-B14F-4D97-AF65-F5344CB8AC3E}">
        <p14:creationId xmlns:p14="http://schemas.microsoft.com/office/powerpoint/2010/main" val="158349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1187624" y="4240858"/>
            <a:ext cx="5014588" cy="1132358"/>
          </a:xfrm>
          <a:prstGeom prst="rect">
            <a:avLst/>
          </a:prstGeom>
          <a:solidFill>
            <a:srgbClr val="FFFFCC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BST</a:t>
            </a:r>
            <a:r>
              <a:rPr lang="zh-CN" altLang="en-US"/>
              <a:t>的插入算法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179512" y="936104"/>
            <a:ext cx="8964488" cy="594928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600" dirty="0"/>
              <a:t>//</a:t>
            </a:r>
            <a:r>
              <a:rPr lang="zh-CN" altLang="en-US" sz="2600" dirty="0"/>
              <a:t>当二叉排序树</a:t>
            </a:r>
            <a:r>
              <a:rPr lang="en-US" sz="2600" dirty="0"/>
              <a:t>T</a:t>
            </a:r>
            <a:r>
              <a:rPr lang="zh-CN" altLang="en-US" sz="2600" dirty="0"/>
              <a:t>中没有关键字等于</a:t>
            </a:r>
            <a:r>
              <a:rPr lang="en-US" sz="2600" dirty="0" err="1"/>
              <a:t>e.key</a:t>
            </a:r>
            <a:r>
              <a:rPr lang="zh-CN" altLang="en-US" sz="2600" dirty="0"/>
              <a:t>的数据元素时，</a:t>
            </a:r>
            <a:endParaRPr lang="en-US" altLang="zh-CN" sz="2600" dirty="0"/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600" dirty="0"/>
              <a:t>//</a:t>
            </a:r>
            <a:r>
              <a:rPr lang="zh-CN" altLang="en-US" sz="2600" dirty="0"/>
              <a:t>插入</a:t>
            </a:r>
            <a:r>
              <a:rPr lang="en-US" sz="2600" dirty="0"/>
              <a:t>e</a:t>
            </a:r>
            <a:r>
              <a:rPr lang="zh-CN" altLang="en-US" sz="2600" dirty="0"/>
              <a:t>并返回</a:t>
            </a:r>
            <a:r>
              <a:rPr lang="en-US" sz="2600" dirty="0"/>
              <a:t>TRUE，</a:t>
            </a:r>
            <a:r>
              <a:rPr lang="zh-CN" altLang="en-US" sz="2600" dirty="0"/>
              <a:t>否则返回</a:t>
            </a:r>
            <a:r>
              <a:rPr lang="en-US" altLang="zh-CN" sz="2600" dirty="0"/>
              <a:t>FALSE</a:t>
            </a:r>
            <a:endParaRPr lang="en-US" sz="2600" dirty="0"/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Status </a:t>
            </a:r>
            <a:r>
              <a:rPr lang="en-US" sz="2600" b="1" dirty="0" err="1">
                <a:solidFill>
                  <a:srgbClr val="6600CC"/>
                </a:solidFill>
              </a:rPr>
              <a:t>InsertBST</a:t>
            </a:r>
            <a:r>
              <a:rPr lang="en-US" sz="2600" dirty="0"/>
              <a:t>(</a:t>
            </a:r>
            <a:r>
              <a:rPr lang="en-US" sz="2600" dirty="0" err="1"/>
              <a:t>BiTree</a:t>
            </a:r>
            <a:r>
              <a:rPr lang="en-US" sz="2600" dirty="0"/>
              <a:t> T, </a:t>
            </a:r>
            <a:r>
              <a:rPr lang="en-US" sz="2600" dirty="0" err="1"/>
              <a:t>ElemType</a:t>
            </a:r>
            <a:r>
              <a:rPr lang="en-US" sz="2600" dirty="0"/>
              <a:t> e) </a:t>
            </a:r>
            <a:r>
              <a:rPr lang="en-US" sz="2600" b="1" dirty="0">
                <a:solidFill>
                  <a:srgbClr val="6600CC"/>
                </a:solidFill>
              </a:rPr>
              <a:t>{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 err="1"/>
              <a:t>BiTree</a:t>
            </a:r>
            <a:r>
              <a:rPr lang="en-US" sz="2600" dirty="0"/>
              <a:t> </a:t>
            </a:r>
            <a:r>
              <a:rPr lang="en-US" sz="2600" dirty="0" err="1"/>
              <a:t>p,s</a:t>
            </a:r>
            <a:r>
              <a:rPr lang="en-US" sz="2600" dirty="0"/>
              <a:t>; 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 </a:t>
            </a:r>
            <a:r>
              <a:rPr lang="en-US" altLang="zh-CN" sz="2600" dirty="0"/>
              <a:t>i</a:t>
            </a:r>
            <a:r>
              <a:rPr lang="en-US" sz="2600" dirty="0"/>
              <a:t>f (!</a:t>
            </a:r>
            <a:r>
              <a:rPr lang="en-US" sz="2600" b="1" dirty="0" err="1">
                <a:solidFill>
                  <a:srgbClr val="0000FF"/>
                </a:solidFill>
              </a:rPr>
              <a:t>SearchBST</a:t>
            </a:r>
            <a:r>
              <a:rPr lang="en-US" sz="2600" dirty="0"/>
              <a:t>(T, </a:t>
            </a:r>
            <a:r>
              <a:rPr lang="en-US" sz="2600" dirty="0" err="1"/>
              <a:t>e.key</a:t>
            </a:r>
            <a:r>
              <a:rPr lang="en-US" sz="2600" dirty="0"/>
              <a:t>, NULL, </a:t>
            </a:r>
            <a:r>
              <a:rPr lang="en-US" sz="2600" b="1" dirty="0">
                <a:solidFill>
                  <a:srgbClr val="C00000"/>
                </a:solidFill>
              </a:rPr>
              <a:t>p</a:t>
            </a:r>
            <a:r>
              <a:rPr lang="en-US" sz="2600" dirty="0"/>
              <a:t>)) </a:t>
            </a:r>
            <a:r>
              <a:rPr lang="en-US" sz="2600" b="1" dirty="0">
                <a:solidFill>
                  <a:srgbClr val="0000FF"/>
                </a:solidFill>
              </a:rPr>
              <a:t>{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0000CC"/>
                </a:solidFill>
              </a:rPr>
              <a:t>//</a:t>
            </a:r>
            <a:r>
              <a:rPr lang="zh-CN" altLang="en-US" sz="2600" b="1" dirty="0">
                <a:solidFill>
                  <a:srgbClr val="0000CC"/>
                </a:solidFill>
              </a:rPr>
              <a:t>查找不成功</a:t>
            </a:r>
            <a:endParaRPr lang="en-US" altLang="zh-CN" sz="2600" b="1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	s = (</a:t>
            </a:r>
            <a:r>
              <a:rPr lang="en-US" sz="2600" dirty="0" err="1"/>
              <a:t>BiTree</a:t>
            </a:r>
            <a:r>
              <a:rPr lang="en-US" sz="2600" dirty="0"/>
              <a:t>)malloc(</a:t>
            </a:r>
            <a:r>
              <a:rPr lang="en-US" sz="2600" dirty="0" err="1"/>
              <a:t>sizeof</a:t>
            </a:r>
            <a:r>
              <a:rPr lang="en-US" sz="2600" dirty="0"/>
              <a:t>(</a:t>
            </a:r>
            <a:r>
              <a:rPr lang="en-US" sz="2800" dirty="0" err="1"/>
              <a:t>BiTreeNode</a:t>
            </a:r>
            <a:r>
              <a:rPr lang="en-US" sz="2600" dirty="0"/>
              <a:t>)); 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	s-&gt;data = e;  s-&gt;</a:t>
            </a:r>
            <a:r>
              <a:rPr lang="en-US" sz="2600" dirty="0" err="1"/>
              <a:t>lchild</a:t>
            </a:r>
            <a:r>
              <a:rPr lang="en-US" sz="2600" dirty="0"/>
              <a:t> = s-&gt;</a:t>
            </a:r>
            <a:r>
              <a:rPr lang="en-US" sz="2600" dirty="0" err="1"/>
              <a:t>rchild</a:t>
            </a:r>
            <a:r>
              <a:rPr lang="en-US" sz="2600" dirty="0"/>
              <a:t> = NULL; 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	if (!</a:t>
            </a:r>
            <a:r>
              <a:rPr lang="en-US" sz="2600" b="1" dirty="0">
                <a:solidFill>
                  <a:srgbClr val="C00000"/>
                </a:solidFill>
              </a:rPr>
              <a:t>p</a:t>
            </a:r>
            <a:r>
              <a:rPr lang="en-US" sz="2600" dirty="0"/>
              <a:t>) T = s; // </a:t>
            </a:r>
            <a:r>
              <a:rPr lang="zh-CN" altLang="en-US" sz="2600" dirty="0"/>
              <a:t>插入 </a:t>
            </a:r>
            <a:r>
              <a:rPr lang="en-US" sz="2600" dirty="0"/>
              <a:t>s </a:t>
            </a:r>
            <a:r>
              <a:rPr lang="zh-CN" altLang="en-US" sz="2600" dirty="0"/>
              <a:t>为新的根结点 </a:t>
            </a:r>
            <a:endParaRPr lang="en-US" altLang="zh-CN" sz="2600" dirty="0"/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	else if (LT(</a:t>
            </a:r>
            <a:r>
              <a:rPr lang="en-US" sz="2600" dirty="0" err="1"/>
              <a:t>e.key</a:t>
            </a:r>
            <a:r>
              <a:rPr lang="en-US" sz="2600" dirty="0"/>
              <a:t>, p-&gt;</a:t>
            </a:r>
            <a:r>
              <a:rPr lang="en-US" sz="2600" dirty="0" err="1"/>
              <a:t>data.key</a:t>
            </a:r>
            <a:r>
              <a:rPr lang="en-US" sz="2600" dirty="0"/>
              <a:t>))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		         </a:t>
            </a:r>
            <a:r>
              <a:rPr lang="en-US" sz="2600" b="1" dirty="0">
                <a:solidFill>
                  <a:srgbClr val="C00000"/>
                </a:solidFill>
              </a:rPr>
              <a:t>p</a:t>
            </a:r>
            <a:r>
              <a:rPr lang="en-US" sz="2600" dirty="0"/>
              <a:t>-&gt;</a:t>
            </a:r>
            <a:r>
              <a:rPr lang="en-US" sz="2600" dirty="0" err="1"/>
              <a:t>lchild</a:t>
            </a:r>
            <a:r>
              <a:rPr lang="en-US" sz="2600" dirty="0"/>
              <a:t>=s;  //</a:t>
            </a:r>
            <a:r>
              <a:rPr lang="zh-CN" altLang="en-US" sz="2600" dirty="0"/>
              <a:t>插入</a:t>
            </a:r>
            <a:r>
              <a:rPr lang="en-US" sz="2600" dirty="0"/>
              <a:t>s</a:t>
            </a:r>
            <a:r>
              <a:rPr lang="zh-CN" altLang="en-US" sz="2600" dirty="0"/>
              <a:t>为左孩子 </a:t>
            </a:r>
            <a:endParaRPr lang="en-US" altLang="zh-CN" sz="2600" dirty="0"/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		else  </a:t>
            </a:r>
            <a:r>
              <a:rPr lang="en-US" sz="2600" b="1" dirty="0">
                <a:solidFill>
                  <a:srgbClr val="C00000"/>
                </a:solidFill>
              </a:rPr>
              <a:t>p</a:t>
            </a:r>
            <a:r>
              <a:rPr lang="en-US" sz="2600" dirty="0"/>
              <a:t>-&gt;</a:t>
            </a:r>
            <a:r>
              <a:rPr lang="en-US" sz="2600" dirty="0" err="1"/>
              <a:t>rchild</a:t>
            </a:r>
            <a:r>
              <a:rPr lang="en-US" sz="2600" dirty="0"/>
              <a:t>=s; //</a:t>
            </a:r>
            <a:r>
              <a:rPr lang="zh-CN" altLang="en-US" sz="2600" dirty="0"/>
              <a:t>插入 </a:t>
            </a:r>
            <a:r>
              <a:rPr lang="en-US" sz="2600" dirty="0"/>
              <a:t>s </a:t>
            </a:r>
            <a:r>
              <a:rPr lang="zh-CN" altLang="en-US" sz="2600" dirty="0"/>
              <a:t>为右孩子</a:t>
            </a:r>
            <a:endParaRPr lang="en-US" altLang="zh-CN" sz="2600" dirty="0"/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600" dirty="0"/>
              <a:t>	</a:t>
            </a:r>
            <a:r>
              <a:rPr lang="zh-CN" altLang="en-US" sz="2600" dirty="0"/>
              <a:t> </a:t>
            </a:r>
            <a:r>
              <a:rPr lang="en-US" sz="2600" dirty="0"/>
              <a:t>return TRUE; </a:t>
            </a:r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sz="2600" dirty="0"/>
              <a:t> </a:t>
            </a:r>
            <a:r>
              <a:rPr lang="en-US" sz="2600" b="1" dirty="0">
                <a:solidFill>
                  <a:srgbClr val="0000FF"/>
                </a:solidFill>
              </a:rPr>
              <a:t>}</a:t>
            </a:r>
            <a:r>
              <a:rPr lang="en-US" sz="2600" dirty="0"/>
              <a:t> else return FALSE; // </a:t>
            </a:r>
            <a:r>
              <a:rPr lang="zh-CN" altLang="en-US" sz="2600" dirty="0"/>
              <a:t>树中已有关键字相同的结点，不再插入 </a:t>
            </a:r>
            <a:endParaRPr lang="en-US" altLang="zh-CN" sz="2600" dirty="0"/>
          </a:p>
          <a:p>
            <a:pPr>
              <a:spcBef>
                <a:spcPts val="0"/>
              </a:spcBef>
              <a:buClr>
                <a:schemeClr val="accent2"/>
              </a:buClr>
              <a:buSzPct val="80000"/>
              <a:buNone/>
            </a:pPr>
            <a:r>
              <a:rPr lang="en-US" altLang="zh-CN" sz="2600" b="1" dirty="0">
                <a:solidFill>
                  <a:srgbClr val="6600CC"/>
                </a:solidFill>
              </a:rPr>
              <a:t>} </a:t>
            </a:r>
            <a:r>
              <a:rPr lang="en-US" altLang="zh-CN" sz="2600" dirty="0"/>
              <a:t>// </a:t>
            </a:r>
            <a:r>
              <a:rPr lang="en-US" sz="2600" dirty="0"/>
              <a:t>Insert BST</a:t>
            </a:r>
            <a:endParaRPr lang="zh-CN" altLang="en-US" sz="2600" b="1" dirty="0">
              <a:solidFill>
                <a:schemeClr val="folHlink"/>
              </a:solidFill>
              <a:latin typeface="Times New Roman" pitchFamily="18" charset="0"/>
            </a:endParaRPr>
          </a:p>
          <a:p>
            <a:endParaRPr lang="en-US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流程图: 可选过程 3"/>
          <p:cNvSpPr/>
          <p:nvPr/>
        </p:nvSpPr>
        <p:spPr>
          <a:xfrm>
            <a:off x="8604448" y="0"/>
            <a:ext cx="53955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2687" y="3573016"/>
            <a:ext cx="2987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宋体" pitchFamily="2" charset="-122"/>
              </a:rPr>
              <a:t>每次</a:t>
            </a:r>
            <a:r>
              <a:rPr lang="zh-CN" altLang="en-US" sz="2400" b="1">
                <a:solidFill>
                  <a:srgbClr val="6600CC"/>
                </a:solidFill>
                <a:latin typeface="宋体" pitchFamily="2" charset="-122"/>
              </a:rPr>
              <a:t>插入的新结点都是</a:t>
            </a:r>
            <a:r>
              <a:rPr lang="en-US" altLang="en-US" sz="2400" b="1">
                <a:solidFill>
                  <a:srgbClr val="6600CC"/>
                </a:solidFill>
                <a:latin typeface="Times New Roman" pitchFamily="18" charset="0"/>
              </a:rPr>
              <a:t>BST</a:t>
            </a:r>
            <a:r>
              <a:rPr lang="zh-CN" altLang="en-US" sz="2400" b="1">
                <a:solidFill>
                  <a:srgbClr val="6600CC"/>
                </a:solidFill>
                <a:latin typeface="Times New Roman" pitchFamily="18" charset="0"/>
              </a:rPr>
              <a:t>树的叶子结点</a:t>
            </a:r>
            <a:r>
              <a:rPr lang="zh-CN" altLang="en-US" sz="2400" b="1">
                <a:latin typeface="宋体" pitchFamily="2" charset="-122"/>
              </a:rPr>
              <a:t>，即：在插入时，不必移动其它结点，仅需修改某个结点的指针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BST</a:t>
            </a:r>
            <a:r>
              <a:rPr lang="zh-CN" altLang="en-US"/>
              <a:t>的插入示例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由关键字序列 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3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4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5</a:t>
            </a:r>
            <a:r>
              <a:rPr lang="zh-CN" altLang="en-US" dirty="0"/>
              <a:t>构造而得的二叉排序树</a:t>
            </a:r>
            <a:endParaRPr lang="en-US" altLang="zh-CN" dirty="0"/>
          </a:p>
          <a:p>
            <a:pPr lvl="1"/>
            <a:r>
              <a:rPr lang="zh-CN" altLang="en-US"/>
              <a:t>当先</a:t>
            </a:r>
            <a:r>
              <a:rPr lang="zh-CN" altLang="en-US" dirty="0"/>
              <a:t>后插入的关键字是有序时，构成的</a:t>
            </a:r>
            <a:r>
              <a:rPr lang="en-US" altLang="zh-CN" dirty="0"/>
              <a:t>BST</a:t>
            </a:r>
            <a:r>
              <a:rPr lang="zh-CN" altLang="en-US" dirty="0"/>
              <a:t>蜕变为单</a:t>
            </a:r>
            <a:r>
              <a:rPr lang="zh-CN" altLang="en-US"/>
              <a:t>支树</a:t>
            </a:r>
            <a:endParaRPr lang="en-US" altLang="zh-CN"/>
          </a:p>
          <a:p>
            <a:pPr lvl="1"/>
            <a:r>
              <a:rPr lang="en-US" altLang="zh-CN"/>
              <a:t>ASL =(1+2+3+4+5)/ 5  =  3</a:t>
            </a:r>
            <a:endParaRPr lang="en-US" altLang="zh-CN" dirty="0"/>
          </a:p>
          <a:p>
            <a:pPr lvl="1"/>
            <a:r>
              <a:rPr lang="en-US" altLang="zh-CN"/>
              <a:t>n</a:t>
            </a:r>
            <a:r>
              <a:rPr lang="zh-CN" altLang="en-US" dirty="0"/>
              <a:t>个节点：平均查找长度为</a:t>
            </a:r>
            <a:r>
              <a:rPr lang="en-US" altLang="zh-CN" dirty="0"/>
              <a:t>(n+1)/2</a:t>
            </a:r>
            <a:r>
              <a:rPr lang="zh-CN" altLang="en-US" dirty="0"/>
              <a:t>，与顺序查找相同</a:t>
            </a:r>
            <a:endParaRPr lang="en-US" altLang="zh-CN" dirty="0"/>
          </a:p>
          <a:p>
            <a:r>
              <a:rPr lang="zh-CN" altLang="en-US" dirty="0"/>
              <a:t>由关键字序列 </a:t>
            </a:r>
            <a:r>
              <a:rPr lang="en-US" altLang="zh-CN" b="1" dirty="0">
                <a:solidFill>
                  <a:srgbClr val="00B050"/>
                </a:solidFill>
              </a:rPr>
              <a:t>3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1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5</a:t>
            </a:r>
            <a:r>
              <a:rPr lang="zh-CN" altLang="en-US" b="1" dirty="0">
                <a:solidFill>
                  <a:srgbClr val="00B050"/>
                </a:solidFill>
              </a:rPr>
              <a:t>，</a:t>
            </a:r>
            <a:r>
              <a:rPr lang="en-US" altLang="zh-CN" b="1" dirty="0">
                <a:solidFill>
                  <a:srgbClr val="00B050"/>
                </a:solidFill>
              </a:rPr>
              <a:t>4</a:t>
            </a:r>
            <a:r>
              <a:rPr lang="zh-CN" altLang="en-US" dirty="0"/>
              <a:t>构造而得的二叉排序树：</a:t>
            </a:r>
          </a:p>
          <a:p>
            <a:pPr lvl="1"/>
            <a:r>
              <a:rPr lang="en-US" altLang="zh-CN" dirty="0"/>
              <a:t>ASL =(1+2+3+2+3)/ 5 = 2.2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6526088" y="260648"/>
            <a:ext cx="2438400" cy="2286000"/>
            <a:chOff x="6400800" y="457200"/>
            <a:chExt cx="2438400" cy="2286000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6934200" y="9144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6400800" y="4572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391400" y="13716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7924800" y="1828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8458200" y="23622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6705600" y="762000"/>
              <a:ext cx="304800" cy="2286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7239000" y="1219200"/>
              <a:ext cx="304800" cy="2286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7772400" y="1676400"/>
              <a:ext cx="304800" cy="2286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8229600" y="2133600"/>
              <a:ext cx="304800" cy="2286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32240" y="4908376"/>
            <a:ext cx="2209800" cy="1905000"/>
            <a:chOff x="6629400" y="3810000"/>
            <a:chExt cx="2209800" cy="1905000"/>
          </a:xfrm>
        </p:grpSpPr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7543800" y="3810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3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auto">
            <a:xfrm>
              <a:off x="7924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4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66294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1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9" name="Oval 20"/>
            <p:cNvSpPr>
              <a:spLocks noChangeArrowheads="1"/>
            </p:cNvSpPr>
            <p:nvPr/>
          </p:nvSpPr>
          <p:spPr bwMode="auto">
            <a:xfrm>
              <a:off x="7162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solidFill>
                    <a:srgbClr val="006600"/>
                  </a:solidFill>
                  <a:latin typeface="Times New Roman" pitchFamily="18" charset="0"/>
                </a:rPr>
                <a:t>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6858000" y="4038600"/>
              <a:ext cx="685800" cy="4572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7924800" y="4038600"/>
              <a:ext cx="609600" cy="4572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6858000" y="4876800"/>
              <a:ext cx="381000" cy="4572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8229600" y="4876800"/>
              <a:ext cx="304800" cy="45720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790139" y="5975176"/>
            <a:ext cx="4037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树的形态与</a:t>
            </a:r>
            <a:r>
              <a:rPr lang="en-US" altLang="zh-CN" sz="2800" b="1" dirty="0"/>
              <a:t>BST</a:t>
            </a:r>
            <a:r>
              <a:rPr lang="zh-CN" altLang="en-US" sz="2800" b="1" dirty="0"/>
              <a:t>的插入顺序相关，并直接影响</a:t>
            </a:r>
            <a:r>
              <a:rPr lang="en-US" altLang="zh-CN" sz="2800" b="1" dirty="0"/>
              <a:t>ASL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61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</a:t>
            </a:r>
            <a:r>
              <a:rPr lang="zh-CN" altLang="en-US" dirty="0"/>
              <a:t>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一颗有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个结点</a:t>
                </a:r>
                <a:r>
                  <a:rPr lang="en-US" altLang="zh-CN" dirty="0"/>
                  <a:t>(n&gt;=0)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BST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C000"/>
                    </a:solidFill>
                  </a:rPr>
                  <a:t>最小高度</a:t>
                </a:r>
                <a:r>
                  <a:rPr lang="zh-CN" altLang="en-US" dirty="0"/>
                  <a:t>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(</a:t>
                </a:r>
                <a:r>
                  <a:rPr lang="zh-CN" altLang="en-US" dirty="0"/>
                  <a:t>丰满树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</a:t>
                </a:r>
                <a:r>
                  <a:rPr lang="zh-CN" altLang="en-US" b="1" dirty="0">
                    <a:solidFill>
                      <a:srgbClr val="FFC000"/>
                    </a:solidFill>
                  </a:rPr>
                  <a:t>最大高度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n(</a:t>
                </a:r>
                <a:r>
                  <a:rPr lang="zh-CN" altLang="en-US" dirty="0"/>
                  <a:t>单支树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b="1" dirty="0">
                    <a:solidFill>
                      <a:srgbClr val="0000FF"/>
                    </a:solidFill>
                  </a:rPr>
                  <a:t>丰满树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理想平衡树：内路径长度之和最小的树</a:t>
                </a:r>
                <a:endParaRPr lang="en-US" altLang="zh-CN" dirty="0"/>
              </a:p>
              <a:p>
                <a:r>
                  <a:rPr lang="en-US" altLang="zh-CN" dirty="0"/>
                  <a:t>BST</a:t>
                </a:r>
                <a:r>
                  <a:rPr lang="zh-CN" altLang="en-US" dirty="0"/>
                  <a:t>的</a:t>
                </a:r>
                <a:r>
                  <a:rPr lang="zh-CN" altLang="en-US" b="1" dirty="0">
                    <a:solidFill>
                      <a:srgbClr val="FFC000"/>
                    </a:solidFill>
                  </a:rPr>
                  <a:t>最小元素</a:t>
                </a:r>
                <a:r>
                  <a:rPr lang="zh-CN" altLang="en-US" dirty="0"/>
                  <a:t>一定没有左子女，</a:t>
                </a:r>
                <a:r>
                  <a:rPr lang="zh-CN" altLang="en-US" b="1" dirty="0">
                    <a:solidFill>
                      <a:srgbClr val="FFC000"/>
                    </a:solidFill>
                  </a:rPr>
                  <a:t>最大元素</a:t>
                </a:r>
                <a:r>
                  <a:rPr lang="zh-CN" altLang="en-US" dirty="0"/>
                  <a:t>一定没有右子女</a:t>
                </a:r>
                <a:endParaRPr lang="en-US" altLang="zh-CN" dirty="0"/>
              </a:p>
              <a:p>
                <a:r>
                  <a:rPr lang="zh-CN" altLang="en-US" dirty="0"/>
                  <a:t>一颗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个结点的</a:t>
                </a:r>
                <a:r>
                  <a:rPr lang="en-US" altLang="zh-CN" dirty="0"/>
                  <a:t>BST</a:t>
                </a:r>
                <a:r>
                  <a:rPr lang="zh-CN" altLang="en-US" dirty="0"/>
                  <a:t>有多少种不同的形态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中序遍历序列一样，前序遍历序列不一样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b(n) = b(0)*b(n-1)+b(1)*b(n-2)+…b(n-1)*b(0)</a:t>
                </a:r>
              </a:p>
              <a:p>
                <a:pPr lvl="1"/>
                <a:r>
                  <a:rPr lang="en-US" altLang="zh-CN" dirty="0"/>
                  <a:t>b(n)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不同的</a:t>
                </a:r>
                <a:r>
                  <a:rPr lang="en-US" altLang="zh-CN" dirty="0"/>
                  <a:t>BST</a:t>
                </a:r>
                <a:r>
                  <a:rPr lang="zh-CN" altLang="en-US" dirty="0"/>
                  <a:t>的总数服从</a:t>
                </a:r>
                <a:r>
                  <a:rPr lang="en-US" altLang="zh-CN" dirty="0"/>
                  <a:t>Catalan</a:t>
                </a:r>
                <a:r>
                  <a:rPr lang="zh-CN" altLang="en-US" dirty="0"/>
                  <a:t>数，即，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</m:t>
                          </m:r>
                        </m:den>
                      </m:f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+1</m:t>
                          </m:r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i="1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!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542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0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上结点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的删除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908720"/>
            <a:ext cx="8507288" cy="5832648"/>
          </a:xfrm>
        </p:spPr>
        <p:txBody>
          <a:bodyPr/>
          <a:lstStyle/>
          <a:p>
            <a:r>
              <a:rPr lang="zh-CN" altLang="en-US" dirty="0"/>
              <a:t>从</a:t>
            </a:r>
            <a:r>
              <a:rPr lang="en-US" altLang="en-US" dirty="0"/>
              <a:t>BST</a:t>
            </a:r>
            <a:r>
              <a:rPr lang="zh-CN" altLang="en-US" dirty="0"/>
              <a:t>上删除一个结点，需要保证删除结点后的树仍满足</a:t>
            </a:r>
            <a:r>
              <a:rPr lang="en-US" altLang="en-US" dirty="0"/>
              <a:t>BST</a:t>
            </a:r>
            <a:r>
              <a:rPr lang="zh-CN" altLang="en-US" dirty="0"/>
              <a:t>的性质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zh-CN" altLang="en-US" b="1" dirty="0">
                <a:solidFill>
                  <a:srgbClr val="0000FF"/>
                </a:solidFill>
              </a:rPr>
              <a:t>被删除结点为</a:t>
            </a:r>
            <a:r>
              <a:rPr lang="en-US" altLang="en-US" b="1" dirty="0">
                <a:solidFill>
                  <a:srgbClr val="0000FF"/>
                </a:solidFill>
              </a:rPr>
              <a:t>p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其父结点为</a:t>
            </a:r>
            <a:r>
              <a:rPr lang="en-US" altLang="en-US" b="1" dirty="0">
                <a:solidFill>
                  <a:srgbClr val="0000FF"/>
                </a:solidFill>
              </a:rPr>
              <a:t>f </a:t>
            </a:r>
            <a:r>
              <a:rPr lang="zh-CN" altLang="en-US" dirty="0"/>
              <a:t>，分如下情况：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(1)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en-US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是叶子结点</a:t>
            </a:r>
            <a:r>
              <a:rPr lang="zh-CN" altLang="en-US" dirty="0"/>
              <a:t>： 直接删除</a:t>
            </a:r>
            <a:r>
              <a:rPr lang="en-US" altLang="en-US" dirty="0"/>
              <a:t>p</a:t>
            </a:r>
            <a:endParaRPr lang="en-US" altLang="zh-CN" dirty="0"/>
          </a:p>
          <a:p>
            <a:pPr lvl="1"/>
            <a:r>
              <a:rPr lang="zh-CN" altLang="en-US" dirty="0"/>
              <a:t>删除结点</a:t>
            </a:r>
            <a:r>
              <a:rPr lang="en-US" altLang="zh-CN" dirty="0"/>
              <a:t>19</a:t>
            </a:r>
            <a:r>
              <a:rPr lang="zh-CN" alt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856984" y="6492875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1475656" y="4077072"/>
            <a:ext cx="2738438" cy="2570163"/>
            <a:chOff x="0" y="0"/>
            <a:chExt cx="1725" cy="1619"/>
          </a:xfrm>
        </p:grpSpPr>
        <p:grpSp>
          <p:nvGrpSpPr>
            <p:cNvPr id="50" name="Group 34"/>
            <p:cNvGrpSpPr>
              <a:grpSpLocks/>
            </p:cNvGrpSpPr>
            <p:nvPr/>
          </p:nvGrpSpPr>
          <p:grpSpPr bwMode="auto">
            <a:xfrm>
              <a:off x="0" y="0"/>
              <a:ext cx="1725" cy="1304"/>
              <a:chOff x="0" y="0"/>
              <a:chExt cx="1725" cy="1304"/>
            </a:xfrm>
          </p:grpSpPr>
          <p:sp>
            <p:nvSpPr>
              <p:cNvPr id="52" name="Oval 35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53" name="Oval 36"/>
              <p:cNvSpPr>
                <a:spLocks noChangeArrowheads="1"/>
              </p:cNvSpPr>
              <p:nvPr/>
            </p:nvSpPr>
            <p:spPr bwMode="auto">
              <a:xfrm>
                <a:off x="296" y="343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54" name="Oval 37"/>
              <p:cNvSpPr>
                <a:spLocks noChangeArrowheads="1"/>
              </p:cNvSpPr>
              <p:nvPr/>
            </p:nvSpPr>
            <p:spPr bwMode="auto">
              <a:xfrm>
                <a:off x="0" y="704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55" name="Oval 38"/>
              <p:cNvSpPr>
                <a:spLocks noChangeArrowheads="1"/>
              </p:cNvSpPr>
              <p:nvPr/>
            </p:nvSpPr>
            <p:spPr bwMode="auto">
              <a:xfrm>
                <a:off x="552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56" name="Oval 39"/>
              <p:cNvSpPr>
                <a:spLocks noChangeArrowheads="1"/>
              </p:cNvSpPr>
              <p:nvPr/>
            </p:nvSpPr>
            <p:spPr bwMode="auto">
              <a:xfrm>
                <a:off x="1056" y="328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57" name="Oval 40"/>
              <p:cNvSpPr>
                <a:spLocks noChangeArrowheads="1"/>
              </p:cNvSpPr>
              <p:nvPr/>
            </p:nvSpPr>
            <p:spPr bwMode="auto">
              <a:xfrm>
                <a:off x="1408" y="68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19</a:t>
                </a:r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552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936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 flipH="1">
                <a:off x="192" y="553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>
                <a:off x="504" y="569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>
                <a:off x="1323" y="537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" name="Oval 46"/>
              <p:cNvSpPr>
                <a:spLocks noChangeArrowheads="1"/>
              </p:cNvSpPr>
              <p:nvPr/>
            </p:nvSpPr>
            <p:spPr bwMode="auto">
              <a:xfrm>
                <a:off x="936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 flipH="1">
                <a:off x="1043" y="553"/>
                <a:ext cx="159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5" name="Oval 48"/>
              <p:cNvSpPr>
                <a:spLocks noChangeArrowheads="1"/>
              </p:cNvSpPr>
              <p:nvPr/>
            </p:nvSpPr>
            <p:spPr bwMode="auto">
              <a:xfrm>
                <a:off x="1253" y="1071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66" name="Line 49"/>
              <p:cNvSpPr>
                <a:spLocks noChangeShapeType="1"/>
              </p:cNvSpPr>
              <p:nvPr/>
            </p:nvSpPr>
            <p:spPr bwMode="auto">
              <a:xfrm>
                <a:off x="1168" y="928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7" name="Oval 50"/>
              <p:cNvSpPr>
                <a:spLocks noChangeArrowheads="1"/>
              </p:cNvSpPr>
              <p:nvPr/>
            </p:nvSpPr>
            <p:spPr bwMode="auto">
              <a:xfrm>
                <a:off x="275" y="1077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 flipH="1">
                <a:off x="467" y="926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08" y="1392"/>
              <a:ext cx="884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BST</a:t>
              </a:r>
              <a:r>
                <a:rPr lang="zh-CN" altLang="en-US" sz="2000" b="1">
                  <a:latin typeface="Times New Roman" pitchFamily="18" charset="0"/>
                </a:rPr>
                <a:t>树</a:t>
              </a:r>
            </a:p>
          </p:txBody>
        </p:sp>
      </p:grpSp>
      <p:grpSp>
        <p:nvGrpSpPr>
          <p:cNvPr id="14" name="Group 53"/>
          <p:cNvGrpSpPr>
            <a:grpSpLocks/>
          </p:cNvGrpSpPr>
          <p:nvPr/>
        </p:nvGrpSpPr>
        <p:grpSpPr bwMode="auto">
          <a:xfrm>
            <a:off x="5175969" y="4078560"/>
            <a:ext cx="2492375" cy="2590800"/>
            <a:chOff x="0" y="0"/>
            <a:chExt cx="1570" cy="1632"/>
          </a:xfrm>
        </p:grpSpPr>
        <p:grpSp>
          <p:nvGrpSpPr>
            <p:cNvPr id="33" name="Group 54"/>
            <p:cNvGrpSpPr>
              <a:grpSpLocks/>
            </p:cNvGrpSpPr>
            <p:nvPr/>
          </p:nvGrpSpPr>
          <p:grpSpPr bwMode="auto">
            <a:xfrm>
              <a:off x="0" y="0"/>
              <a:ext cx="1570" cy="1304"/>
              <a:chOff x="0" y="0"/>
              <a:chExt cx="1570" cy="1304"/>
            </a:xfrm>
          </p:grpSpPr>
          <p:sp>
            <p:nvSpPr>
              <p:cNvPr id="35" name="Oval 55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36" name="Oval 56"/>
              <p:cNvSpPr>
                <a:spLocks noChangeArrowheads="1"/>
              </p:cNvSpPr>
              <p:nvPr/>
            </p:nvSpPr>
            <p:spPr bwMode="auto">
              <a:xfrm>
                <a:off x="296" y="343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37" name="Oval 57"/>
              <p:cNvSpPr>
                <a:spLocks noChangeArrowheads="1"/>
              </p:cNvSpPr>
              <p:nvPr/>
            </p:nvSpPr>
            <p:spPr bwMode="auto">
              <a:xfrm>
                <a:off x="0" y="704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38" name="Oval 58"/>
              <p:cNvSpPr>
                <a:spLocks noChangeArrowheads="1"/>
              </p:cNvSpPr>
              <p:nvPr/>
            </p:nvSpPr>
            <p:spPr bwMode="auto">
              <a:xfrm>
                <a:off x="552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9" name="Oval 59"/>
              <p:cNvSpPr>
                <a:spLocks noChangeArrowheads="1"/>
              </p:cNvSpPr>
              <p:nvPr/>
            </p:nvSpPr>
            <p:spPr bwMode="auto">
              <a:xfrm>
                <a:off x="1056" y="328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40" name="Line 60"/>
              <p:cNvSpPr>
                <a:spLocks noChangeShapeType="1"/>
              </p:cNvSpPr>
              <p:nvPr/>
            </p:nvSpPr>
            <p:spPr bwMode="auto">
              <a:xfrm flipH="1">
                <a:off x="552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61"/>
              <p:cNvSpPr>
                <a:spLocks noChangeShapeType="1"/>
              </p:cNvSpPr>
              <p:nvPr/>
            </p:nvSpPr>
            <p:spPr bwMode="auto">
              <a:xfrm>
                <a:off x="936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 flipH="1">
                <a:off x="192" y="553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" name="Line 63"/>
              <p:cNvSpPr>
                <a:spLocks noChangeShapeType="1"/>
              </p:cNvSpPr>
              <p:nvPr/>
            </p:nvSpPr>
            <p:spPr bwMode="auto">
              <a:xfrm>
                <a:off x="504" y="569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Oval 64"/>
              <p:cNvSpPr>
                <a:spLocks noChangeArrowheads="1"/>
              </p:cNvSpPr>
              <p:nvPr/>
            </p:nvSpPr>
            <p:spPr bwMode="auto">
              <a:xfrm>
                <a:off x="936" y="712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45" name="Line 65"/>
              <p:cNvSpPr>
                <a:spLocks noChangeShapeType="1"/>
              </p:cNvSpPr>
              <p:nvPr/>
            </p:nvSpPr>
            <p:spPr bwMode="auto">
              <a:xfrm flipH="1">
                <a:off x="1043" y="553"/>
                <a:ext cx="159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1253" y="1071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47" name="Line 67"/>
              <p:cNvSpPr>
                <a:spLocks noChangeShapeType="1"/>
              </p:cNvSpPr>
              <p:nvPr/>
            </p:nvSpPr>
            <p:spPr bwMode="auto">
              <a:xfrm>
                <a:off x="1168" y="928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8" name="Oval 68"/>
              <p:cNvSpPr>
                <a:spLocks noChangeArrowheads="1"/>
              </p:cNvSpPr>
              <p:nvPr/>
            </p:nvSpPr>
            <p:spPr bwMode="auto">
              <a:xfrm>
                <a:off x="275" y="1077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49" name="Line 69"/>
              <p:cNvSpPr>
                <a:spLocks noChangeShapeType="1"/>
              </p:cNvSpPr>
              <p:nvPr/>
            </p:nvSpPr>
            <p:spPr bwMode="auto">
              <a:xfrm flipH="1">
                <a:off x="467" y="926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4" name="Rectangle 70"/>
            <p:cNvSpPr>
              <a:spLocks noChangeArrowheads="1"/>
            </p:cNvSpPr>
            <p:nvPr/>
          </p:nvSpPr>
          <p:spPr bwMode="auto">
            <a:xfrm>
              <a:off x="285" y="1405"/>
              <a:ext cx="117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删除结点</a:t>
              </a:r>
              <a:r>
                <a:rPr lang="en-US" altLang="en-US" sz="2000" b="1">
                  <a:latin typeface="Times New Roman" pitchFamily="18" charset="0"/>
                </a:rPr>
                <a:t>19</a:t>
              </a:r>
            </a:p>
          </p:txBody>
        </p:sp>
      </p:grpSp>
      <p:sp>
        <p:nvSpPr>
          <p:cNvPr id="16" name="AutoShape 87"/>
          <p:cNvSpPr>
            <a:spLocks noChangeArrowheads="1"/>
          </p:cNvSpPr>
          <p:nvPr/>
        </p:nvSpPr>
        <p:spPr bwMode="auto">
          <a:xfrm>
            <a:off x="4626793" y="5181973"/>
            <a:ext cx="449263" cy="342899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69" name="TextBox 54">
            <a:extLst>
              <a:ext uri="{FF2B5EF4-FFF2-40B4-BE49-F238E27FC236}">
                <a16:creationId xmlns:a16="http://schemas.microsoft.com/office/drawing/2014/main" id="{A6D7E21F-AF09-4267-8411-1A6FC2605A63}"/>
              </a:ext>
            </a:extLst>
          </p:cNvPr>
          <p:cNvSpPr txBox="1"/>
          <p:nvPr/>
        </p:nvSpPr>
        <p:spPr>
          <a:xfrm>
            <a:off x="4361014" y="4849996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31A80C1-266B-40FD-9BD8-38E89DBE7814}"/>
              </a:ext>
            </a:extLst>
          </p:cNvPr>
          <p:cNvCxnSpPr>
            <a:stCxn id="69" idx="0"/>
          </p:cNvCxnSpPr>
          <p:nvPr/>
        </p:nvCxnSpPr>
        <p:spPr>
          <a:xfrm flipH="1">
            <a:off x="4139952" y="4849996"/>
            <a:ext cx="409575" cy="29926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6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BST</a:t>
            </a:r>
            <a:r>
              <a:rPr lang="zh-CN" altLang="en-US"/>
              <a:t>上结点</a:t>
            </a:r>
            <a:r>
              <a:rPr lang="en-US" altLang="en-US" err="1"/>
              <a:t>的删除</a:t>
            </a:r>
            <a:r>
              <a:rPr lang="en-US" altLang="en-US"/>
              <a:t>-II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(2)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en-US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只有一棵子树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zh-CN" altLang="en-US" dirty="0">
                <a:solidFill>
                  <a:srgbClr val="C00000"/>
                </a:solidFill>
              </a:rPr>
              <a:t>左子树或右子树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zh-CN" altLang="en-US" dirty="0"/>
              <a:t>：直接用</a:t>
            </a:r>
            <a:r>
              <a:rPr lang="en-US" altLang="en-US" dirty="0"/>
              <a:t>p</a:t>
            </a:r>
            <a:r>
              <a:rPr lang="zh-CN" altLang="en-US" dirty="0"/>
              <a:t>的左子树</a:t>
            </a:r>
            <a:r>
              <a:rPr lang="en-US" altLang="en-US" dirty="0"/>
              <a:t>(</a:t>
            </a:r>
            <a:r>
              <a:rPr lang="zh-CN" altLang="en-US" dirty="0"/>
              <a:t>或右子树</a:t>
            </a:r>
            <a:r>
              <a:rPr lang="en-US" altLang="en-US" dirty="0"/>
              <a:t>)</a:t>
            </a:r>
            <a:r>
              <a:rPr lang="zh-CN" altLang="en-US" dirty="0"/>
              <a:t>取代</a:t>
            </a:r>
            <a:r>
              <a:rPr lang="en-US" altLang="en-US" dirty="0"/>
              <a:t>p</a:t>
            </a:r>
            <a:r>
              <a:rPr lang="zh-CN" altLang="en-US" dirty="0"/>
              <a:t>的位置而成为</a:t>
            </a:r>
            <a:r>
              <a:rPr lang="en-US" altLang="en-US" dirty="0"/>
              <a:t>f</a:t>
            </a:r>
            <a:r>
              <a:rPr lang="zh-CN" altLang="en-US" dirty="0"/>
              <a:t>的一棵子树</a:t>
            </a:r>
            <a:endParaRPr lang="en-US" altLang="zh-CN" dirty="0"/>
          </a:p>
          <a:p>
            <a:pPr lvl="1"/>
            <a:r>
              <a:rPr lang="en-US" altLang="zh-CN" sz="3200" dirty="0"/>
              <a:t>(2.1)</a:t>
            </a:r>
            <a:r>
              <a:rPr lang="zh-CN" altLang="en-US" sz="3200" dirty="0"/>
              <a:t>原来</a:t>
            </a:r>
            <a:r>
              <a:rPr lang="en-US" altLang="en-US" sz="3200" b="1" dirty="0"/>
              <a:t>p</a:t>
            </a:r>
            <a:r>
              <a:rPr lang="zh-CN" altLang="en-US" sz="3200" b="1" dirty="0"/>
              <a:t>是</a:t>
            </a:r>
            <a:r>
              <a:rPr lang="en-US" altLang="en-US" sz="3200" b="1" dirty="0"/>
              <a:t>f</a:t>
            </a:r>
            <a:r>
              <a:rPr lang="zh-CN" altLang="en-US" sz="3200" b="1" dirty="0"/>
              <a:t>的左子树</a:t>
            </a:r>
            <a:r>
              <a:rPr lang="zh-CN" altLang="en-US" sz="3200" dirty="0"/>
              <a:t>，则</a:t>
            </a:r>
            <a:endParaRPr lang="en-US" altLang="zh-CN" sz="3200" dirty="0"/>
          </a:p>
          <a:p>
            <a:pPr marL="457200" lvl="1" indent="0">
              <a:buNone/>
            </a:pPr>
            <a:r>
              <a:rPr lang="en-US" altLang="en-US" sz="3200" b="1" dirty="0">
                <a:solidFill>
                  <a:srgbClr val="6600CC"/>
                </a:solidFill>
              </a:rPr>
              <a:t>p</a:t>
            </a:r>
            <a:r>
              <a:rPr lang="zh-CN" altLang="en-US" sz="3200" b="1" dirty="0">
                <a:solidFill>
                  <a:srgbClr val="6600CC"/>
                </a:solidFill>
              </a:rPr>
              <a:t>的子树成为</a:t>
            </a:r>
            <a:r>
              <a:rPr lang="en-US" altLang="en-US" sz="3200" b="1" dirty="0">
                <a:solidFill>
                  <a:srgbClr val="6600CC"/>
                </a:solidFill>
              </a:rPr>
              <a:t>f</a:t>
            </a:r>
            <a:r>
              <a:rPr lang="zh-CN" altLang="en-US" sz="3200" b="1" dirty="0">
                <a:solidFill>
                  <a:srgbClr val="6600CC"/>
                </a:solidFill>
              </a:rPr>
              <a:t>的左子树</a:t>
            </a:r>
            <a:endParaRPr lang="en-US" altLang="zh-CN" sz="3200" dirty="0"/>
          </a:p>
          <a:p>
            <a:pPr lvl="1"/>
            <a:r>
              <a:rPr lang="zh-CN" altLang="en-US" sz="3200" dirty="0"/>
              <a:t>删除结点</a:t>
            </a:r>
            <a:r>
              <a:rPr lang="en-US" altLang="zh-CN" sz="3200" dirty="0"/>
              <a:t>13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22" name="Group 54"/>
          <p:cNvGrpSpPr>
            <a:grpSpLocks/>
          </p:cNvGrpSpPr>
          <p:nvPr/>
        </p:nvGrpSpPr>
        <p:grpSpPr bwMode="auto">
          <a:xfrm>
            <a:off x="1675482" y="4150567"/>
            <a:ext cx="2492375" cy="2070100"/>
            <a:chOff x="0" y="0"/>
            <a:chExt cx="1570" cy="1304"/>
          </a:xfrm>
        </p:grpSpPr>
        <p:sp>
          <p:nvSpPr>
            <p:cNvPr id="24" name="Oval 55"/>
            <p:cNvSpPr>
              <a:spLocks noChangeArrowheads="1"/>
            </p:cNvSpPr>
            <p:nvPr/>
          </p:nvSpPr>
          <p:spPr bwMode="auto">
            <a:xfrm>
              <a:off x="672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5" name="Oval 56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" name="Oval 57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7" name="Oval 58"/>
            <p:cNvSpPr>
              <a:spLocks noChangeArrowheads="1"/>
            </p:cNvSpPr>
            <p:nvPr/>
          </p:nvSpPr>
          <p:spPr bwMode="auto">
            <a:xfrm>
              <a:off x="552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8" name="Oval 59"/>
            <p:cNvSpPr>
              <a:spLocks noChangeArrowheads="1"/>
            </p:cNvSpPr>
            <p:nvPr/>
          </p:nvSpPr>
          <p:spPr bwMode="auto">
            <a:xfrm>
              <a:off x="1056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29" name="Line 60"/>
            <p:cNvSpPr>
              <a:spLocks noChangeShapeType="1"/>
            </p:cNvSpPr>
            <p:nvPr/>
          </p:nvSpPr>
          <p:spPr bwMode="auto">
            <a:xfrm flipH="1">
              <a:off x="55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61"/>
            <p:cNvSpPr>
              <a:spLocks noChangeShapeType="1"/>
            </p:cNvSpPr>
            <p:nvPr/>
          </p:nvSpPr>
          <p:spPr bwMode="auto">
            <a:xfrm>
              <a:off x="9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>
              <a:off x="504" y="569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Oval 64"/>
            <p:cNvSpPr>
              <a:spLocks noChangeArrowheads="1"/>
            </p:cNvSpPr>
            <p:nvPr/>
          </p:nvSpPr>
          <p:spPr bwMode="auto">
            <a:xfrm>
              <a:off x="936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 flipH="1">
              <a:off x="1043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Oval 66"/>
            <p:cNvSpPr>
              <a:spLocks noChangeArrowheads="1"/>
            </p:cNvSpPr>
            <p:nvPr/>
          </p:nvSpPr>
          <p:spPr bwMode="auto">
            <a:xfrm>
              <a:off x="1253" y="107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6" name="Line 67"/>
            <p:cNvSpPr>
              <a:spLocks noChangeShapeType="1"/>
            </p:cNvSpPr>
            <p:nvPr/>
          </p:nvSpPr>
          <p:spPr bwMode="auto">
            <a:xfrm>
              <a:off x="1168" y="928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Oval 68"/>
            <p:cNvSpPr>
              <a:spLocks noChangeArrowheads="1"/>
            </p:cNvSpPr>
            <p:nvPr/>
          </p:nvSpPr>
          <p:spPr bwMode="auto">
            <a:xfrm>
              <a:off x="275" y="1077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8" name="Line 69"/>
            <p:cNvSpPr>
              <a:spLocks noChangeShapeType="1"/>
            </p:cNvSpPr>
            <p:nvPr/>
          </p:nvSpPr>
          <p:spPr bwMode="auto">
            <a:xfrm flipH="1">
              <a:off x="467" y="926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0" name="AutoShape 88"/>
          <p:cNvSpPr>
            <a:spLocks noChangeArrowheads="1"/>
          </p:cNvSpPr>
          <p:nvPr/>
        </p:nvSpPr>
        <p:spPr bwMode="auto">
          <a:xfrm>
            <a:off x="4685148" y="4817318"/>
            <a:ext cx="486470" cy="411881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885682" y="5161781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57" name="直接箭头连接符 56"/>
          <p:cNvCxnSpPr>
            <a:stCxn id="55" idx="0"/>
            <a:endCxn id="33" idx="6"/>
          </p:cNvCxnSpPr>
          <p:nvPr/>
        </p:nvCxnSpPr>
        <p:spPr>
          <a:xfrm flipH="1">
            <a:off x="3664620" y="5161781"/>
            <a:ext cx="409575" cy="29926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3653640" y="4250090"/>
            <a:ext cx="326760" cy="44499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920948" y="4010907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391993" y="4247405"/>
            <a:ext cx="2339975" cy="2493963"/>
            <a:chOff x="5391993" y="4247405"/>
            <a:chExt cx="2339975" cy="2493963"/>
          </a:xfrm>
        </p:grpSpPr>
        <p:sp>
          <p:nvSpPr>
            <p:cNvPr id="8" name="Oval 73"/>
            <p:cNvSpPr>
              <a:spLocks noChangeArrowheads="1"/>
            </p:cNvSpPr>
            <p:nvPr/>
          </p:nvSpPr>
          <p:spPr bwMode="auto">
            <a:xfrm>
              <a:off x="6458793" y="42474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" name="Oval 74"/>
            <p:cNvSpPr>
              <a:spLocks noChangeArrowheads="1"/>
            </p:cNvSpPr>
            <p:nvPr/>
          </p:nvSpPr>
          <p:spPr bwMode="auto">
            <a:xfrm>
              <a:off x="5861893" y="4791918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" name="Oval 75"/>
            <p:cNvSpPr>
              <a:spLocks noChangeArrowheads="1"/>
            </p:cNvSpPr>
            <p:nvPr/>
          </p:nvSpPr>
          <p:spPr bwMode="auto">
            <a:xfrm>
              <a:off x="5391993" y="53650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" name="Oval 76"/>
            <p:cNvSpPr>
              <a:spLocks noChangeArrowheads="1"/>
            </p:cNvSpPr>
            <p:nvPr/>
          </p:nvSpPr>
          <p:spPr bwMode="auto">
            <a:xfrm>
              <a:off x="6268293" y="53777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7068393" y="47681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H="1">
              <a:off x="6268293" y="4564905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>
              <a:off x="6877893" y="4564905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80"/>
            <p:cNvSpPr>
              <a:spLocks noChangeShapeType="1"/>
            </p:cNvSpPr>
            <p:nvPr/>
          </p:nvSpPr>
          <p:spPr bwMode="auto">
            <a:xfrm flipH="1">
              <a:off x="5696793" y="5125293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81"/>
            <p:cNvSpPr>
              <a:spLocks noChangeShapeType="1"/>
            </p:cNvSpPr>
            <p:nvPr/>
          </p:nvSpPr>
          <p:spPr bwMode="auto">
            <a:xfrm>
              <a:off x="6192093" y="5150693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Oval 82"/>
            <p:cNvSpPr>
              <a:spLocks noChangeArrowheads="1"/>
            </p:cNvSpPr>
            <p:nvPr/>
          </p:nvSpPr>
          <p:spPr bwMode="auto">
            <a:xfrm>
              <a:off x="6877893" y="5377705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 flipH="1">
              <a:off x="7047756" y="5125293"/>
              <a:ext cx="252413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Rectangle 86"/>
            <p:cNvSpPr>
              <a:spLocks noChangeArrowheads="1"/>
            </p:cNvSpPr>
            <p:nvPr/>
          </p:nvSpPr>
          <p:spPr bwMode="auto">
            <a:xfrm>
              <a:off x="5826968" y="6381005"/>
              <a:ext cx="1905000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latin typeface="Times New Roman" pitchFamily="18" charset="0"/>
                </a:rPr>
                <a:t>删除结点</a:t>
              </a:r>
              <a:r>
                <a:rPr lang="en-US" altLang="en-US" sz="20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45" name="Oval 76"/>
            <p:cNvSpPr>
              <a:spLocks noChangeArrowheads="1"/>
            </p:cNvSpPr>
            <p:nvPr/>
          </p:nvSpPr>
          <p:spPr bwMode="auto">
            <a:xfrm>
              <a:off x="5813345" y="5890468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46" name="Line 80"/>
            <p:cNvSpPr>
              <a:spLocks noChangeShapeType="1"/>
            </p:cNvSpPr>
            <p:nvPr/>
          </p:nvSpPr>
          <p:spPr bwMode="auto">
            <a:xfrm flipH="1">
              <a:off x="6192092" y="5720604"/>
              <a:ext cx="173038" cy="2270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930950" y="1988840"/>
            <a:ext cx="1593378" cy="1244005"/>
            <a:chOff x="5931422" y="2140418"/>
            <a:chExt cx="1593378" cy="1244005"/>
          </a:xfrm>
        </p:grpSpPr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7021562" y="2140418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3" name="Oval 56"/>
            <p:cNvSpPr>
              <a:spLocks noChangeArrowheads="1"/>
            </p:cNvSpPr>
            <p:nvPr/>
          </p:nvSpPr>
          <p:spPr bwMode="auto">
            <a:xfrm>
              <a:off x="6518324" y="2540289"/>
              <a:ext cx="503238" cy="3603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44" name="Oval 56"/>
            <p:cNvSpPr>
              <a:spLocks noChangeArrowheads="1"/>
            </p:cNvSpPr>
            <p:nvPr/>
          </p:nvSpPr>
          <p:spPr bwMode="auto">
            <a:xfrm>
              <a:off x="5940473" y="3024060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Times New Roman" pitchFamily="18" charset="0"/>
              </a:endParaRPr>
            </a:p>
          </p:txBody>
        </p:sp>
        <p:cxnSp>
          <p:nvCxnSpPr>
            <p:cNvPr id="5" name="直接连接符 4"/>
            <p:cNvCxnSpPr>
              <a:stCxn id="44" idx="7"/>
              <a:endCxn id="44" idx="3"/>
            </p:cNvCxnSpPr>
            <p:nvPr/>
          </p:nvCxnSpPr>
          <p:spPr>
            <a:xfrm flipH="1">
              <a:off x="6014170" y="3076834"/>
              <a:ext cx="355844" cy="254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4" idx="6"/>
            </p:cNvCxnSpPr>
            <p:nvPr/>
          </p:nvCxnSpPr>
          <p:spPr>
            <a:xfrm flipH="1">
              <a:off x="6155714" y="3204242"/>
              <a:ext cx="287997" cy="164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0"/>
            </p:cNvCxnSpPr>
            <p:nvPr/>
          </p:nvCxnSpPr>
          <p:spPr>
            <a:xfrm flipH="1">
              <a:off x="5931422" y="3024060"/>
              <a:ext cx="260670" cy="253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2" idx="3"/>
              <a:endCxn id="43" idx="7"/>
            </p:cNvCxnSpPr>
            <p:nvPr/>
          </p:nvCxnSpPr>
          <p:spPr>
            <a:xfrm flipH="1">
              <a:off x="6947865" y="2448007"/>
              <a:ext cx="147394" cy="145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43" idx="3"/>
            </p:cNvCxnSpPr>
            <p:nvPr/>
          </p:nvCxnSpPr>
          <p:spPr>
            <a:xfrm flipH="1">
              <a:off x="6379065" y="2847878"/>
              <a:ext cx="212956" cy="1990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7867297" y="2060848"/>
            <a:ext cx="1006476" cy="1300778"/>
            <a:chOff x="6518324" y="2140418"/>
            <a:chExt cx="1006476" cy="1300778"/>
          </a:xfrm>
        </p:grpSpPr>
        <p:sp>
          <p:nvSpPr>
            <p:cNvPr id="64" name="Oval 56"/>
            <p:cNvSpPr>
              <a:spLocks noChangeArrowheads="1"/>
            </p:cNvSpPr>
            <p:nvPr/>
          </p:nvSpPr>
          <p:spPr bwMode="auto">
            <a:xfrm>
              <a:off x="7021562" y="2140418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5" name="Oval 56"/>
            <p:cNvSpPr>
              <a:spLocks noChangeArrowheads="1"/>
            </p:cNvSpPr>
            <p:nvPr/>
          </p:nvSpPr>
          <p:spPr bwMode="auto">
            <a:xfrm>
              <a:off x="6518324" y="2540289"/>
              <a:ext cx="503238" cy="3603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6" name="Oval 56"/>
            <p:cNvSpPr>
              <a:spLocks noChangeArrowheads="1"/>
            </p:cNvSpPr>
            <p:nvPr/>
          </p:nvSpPr>
          <p:spPr bwMode="auto">
            <a:xfrm>
              <a:off x="6976133" y="3080833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Times New Roman" pitchFamily="18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7029100" y="3125592"/>
              <a:ext cx="355844" cy="254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7170644" y="3253000"/>
              <a:ext cx="287997" cy="164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971368" y="3085143"/>
              <a:ext cx="260670" cy="253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64" idx="3"/>
              <a:endCxn id="65" idx="7"/>
            </p:cNvCxnSpPr>
            <p:nvPr/>
          </p:nvCxnSpPr>
          <p:spPr>
            <a:xfrm flipH="1">
              <a:off x="6947865" y="2448007"/>
              <a:ext cx="147394" cy="1450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5" idx="5"/>
            </p:cNvCxnSpPr>
            <p:nvPr/>
          </p:nvCxnSpPr>
          <p:spPr>
            <a:xfrm>
              <a:off x="6947865" y="2847878"/>
              <a:ext cx="147394" cy="269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51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5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BST</a:t>
            </a:r>
            <a:r>
              <a:rPr lang="zh-CN" altLang="en-US"/>
              <a:t>上结点</a:t>
            </a:r>
            <a:r>
              <a:rPr lang="en-US" altLang="en-US" err="1"/>
              <a:t>的删除</a:t>
            </a:r>
            <a:r>
              <a:rPr lang="en-US" altLang="en-US"/>
              <a:t>-III</a:t>
            </a:r>
            <a:endParaRPr lang="zh-CN" altLang="en-US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若</a:t>
            </a:r>
            <a:r>
              <a:rPr lang="en-US" altLang="en-US"/>
              <a:t>p</a:t>
            </a:r>
            <a:r>
              <a:rPr lang="zh-CN" altLang="en-US"/>
              <a:t>只有一棵子树</a:t>
            </a:r>
            <a:r>
              <a:rPr lang="en-US" altLang="en-US"/>
              <a:t>(</a:t>
            </a:r>
            <a:r>
              <a:rPr lang="zh-CN" altLang="en-US"/>
              <a:t>左子树或右子树</a:t>
            </a:r>
            <a:r>
              <a:rPr lang="en-US" altLang="en-US"/>
              <a:t>)</a:t>
            </a:r>
            <a:r>
              <a:rPr lang="zh-CN" altLang="en-US"/>
              <a:t>：直接用</a:t>
            </a:r>
            <a:r>
              <a:rPr lang="en-US" altLang="en-US"/>
              <a:t>p</a:t>
            </a:r>
            <a:r>
              <a:rPr lang="zh-CN" altLang="en-US"/>
              <a:t>的左子树</a:t>
            </a:r>
            <a:r>
              <a:rPr lang="en-US" altLang="en-US"/>
              <a:t>(</a:t>
            </a:r>
            <a:r>
              <a:rPr lang="zh-CN" altLang="en-US"/>
              <a:t>或右子树</a:t>
            </a:r>
            <a:r>
              <a:rPr lang="en-US" altLang="en-US"/>
              <a:t>)</a:t>
            </a:r>
            <a:r>
              <a:rPr lang="zh-CN" altLang="en-US"/>
              <a:t>取代</a:t>
            </a:r>
            <a:r>
              <a:rPr lang="en-US" altLang="en-US"/>
              <a:t>p</a:t>
            </a:r>
            <a:r>
              <a:rPr lang="zh-CN" altLang="en-US"/>
              <a:t>的位置而成为</a:t>
            </a:r>
            <a:r>
              <a:rPr lang="en-US" altLang="en-US"/>
              <a:t>f</a:t>
            </a:r>
            <a:r>
              <a:rPr lang="zh-CN" altLang="en-US"/>
              <a:t>的一棵子树</a:t>
            </a:r>
            <a:endParaRPr lang="en-US" altLang="zh-CN"/>
          </a:p>
          <a:p>
            <a:pPr marL="742950" lvl="2" indent="-342900"/>
            <a:r>
              <a:rPr lang="en-US" altLang="zh-CN" sz="3200"/>
              <a:t>(2.2)</a:t>
            </a:r>
            <a:r>
              <a:rPr lang="zh-CN" altLang="en-US" sz="3200"/>
              <a:t>原来</a:t>
            </a:r>
            <a:r>
              <a:rPr lang="en-US" altLang="en-US" sz="3200" b="1"/>
              <a:t>p</a:t>
            </a:r>
            <a:r>
              <a:rPr lang="zh-CN" altLang="en-US" sz="3200" b="1"/>
              <a:t>是</a:t>
            </a:r>
            <a:r>
              <a:rPr lang="en-US" altLang="en-US" sz="3200" b="1"/>
              <a:t>f</a:t>
            </a:r>
            <a:r>
              <a:rPr lang="zh-CN" altLang="en-US" sz="3200" b="1"/>
              <a:t>的右子树</a:t>
            </a:r>
            <a:r>
              <a:rPr lang="zh-CN" altLang="en-US" sz="3200"/>
              <a:t>，则</a:t>
            </a:r>
            <a:endParaRPr lang="en-US" altLang="zh-CN" sz="3200"/>
          </a:p>
          <a:p>
            <a:pPr marL="400050" lvl="2" indent="0">
              <a:buNone/>
            </a:pPr>
            <a:r>
              <a:rPr lang="en-US" altLang="en-US" sz="3200" b="1">
                <a:solidFill>
                  <a:srgbClr val="6600CC"/>
                </a:solidFill>
              </a:rPr>
              <a:t>p</a:t>
            </a:r>
            <a:r>
              <a:rPr lang="zh-CN" altLang="en-US" sz="3200" b="1">
                <a:solidFill>
                  <a:srgbClr val="6600CC"/>
                </a:solidFill>
              </a:rPr>
              <a:t>的子树成为</a:t>
            </a:r>
            <a:r>
              <a:rPr lang="en-US" altLang="en-US" sz="3200" b="1">
                <a:solidFill>
                  <a:srgbClr val="6600CC"/>
                </a:solidFill>
              </a:rPr>
              <a:t>f</a:t>
            </a:r>
            <a:r>
              <a:rPr lang="zh-CN" altLang="en-US" sz="3200" b="1">
                <a:solidFill>
                  <a:srgbClr val="6600CC"/>
                </a:solidFill>
              </a:rPr>
              <a:t>的右子树</a:t>
            </a:r>
            <a:endParaRPr lang="en-US" altLang="zh-CN" sz="3200"/>
          </a:p>
          <a:p>
            <a:pPr marL="742950" lvl="2" indent="-342900"/>
            <a:r>
              <a:rPr lang="zh-CN" altLang="en-US" sz="3200"/>
              <a:t>删除结点</a:t>
            </a:r>
            <a:r>
              <a:rPr lang="en-US" altLang="zh-CN" sz="3200"/>
              <a:t>15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044950" y="4917330"/>
            <a:ext cx="690564" cy="463551"/>
          </a:xfrm>
          <a:prstGeom prst="rightArrow">
            <a:avLst>
              <a:gd name="adj1" fmla="val 50000"/>
              <a:gd name="adj2" fmla="val 7471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476375" y="4396630"/>
            <a:ext cx="2581275" cy="1997075"/>
            <a:chOff x="0" y="0"/>
            <a:chExt cx="1626" cy="1258"/>
          </a:xfrm>
        </p:grpSpPr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656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032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5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>
              <a:off x="91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920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1027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1309" y="103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1189" y="90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5091907" y="4446637"/>
            <a:ext cx="2579688" cy="2160588"/>
            <a:chOff x="0" y="0"/>
            <a:chExt cx="1625" cy="1361"/>
          </a:xfrm>
        </p:grpSpPr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203" y="1134"/>
              <a:ext cx="120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(d)  </a:t>
              </a:r>
              <a:r>
                <a:rPr lang="zh-CN" altLang="en-US" sz="2000" b="1">
                  <a:latin typeface="Times New Roman" pitchFamily="18" charset="0"/>
                </a:rPr>
                <a:t>删除结点</a:t>
              </a:r>
              <a:r>
                <a:rPr lang="en-US" altLang="en-US" sz="2000" b="1">
                  <a:latin typeface="Times New Roman" pitchFamily="18" charset="0"/>
                </a:rPr>
                <a:t>15</a:t>
              </a:r>
            </a:p>
          </p:txBody>
        </p:sp>
        <p:grpSp>
          <p:nvGrpSpPr>
            <p:cNvPr id="20" name="Group 22"/>
            <p:cNvGrpSpPr>
              <a:grpSpLocks/>
            </p:cNvGrpSpPr>
            <p:nvPr/>
          </p:nvGrpSpPr>
          <p:grpSpPr bwMode="auto">
            <a:xfrm>
              <a:off x="0" y="0"/>
              <a:ext cx="1625" cy="931"/>
              <a:chOff x="0" y="0"/>
              <a:chExt cx="1625" cy="931"/>
            </a:xfrm>
          </p:grpSpPr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672" y="0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22" name="Oval 24"/>
              <p:cNvSpPr>
                <a:spLocks noChangeArrowheads="1"/>
              </p:cNvSpPr>
              <p:nvPr/>
            </p:nvSpPr>
            <p:spPr bwMode="auto">
              <a:xfrm>
                <a:off x="296" y="343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8</a:t>
                </a: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0" y="704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24" name="Oval 26"/>
              <p:cNvSpPr>
                <a:spLocks noChangeArrowheads="1"/>
              </p:cNvSpPr>
              <p:nvPr/>
            </p:nvSpPr>
            <p:spPr bwMode="auto">
              <a:xfrm>
                <a:off x="1056" y="328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13</a:t>
                </a:r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flipH="1">
                <a:off x="552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936" y="200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 flipH="1">
                <a:off x="192" y="553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Oval 30"/>
              <p:cNvSpPr>
                <a:spLocks noChangeArrowheads="1"/>
              </p:cNvSpPr>
              <p:nvPr/>
            </p:nvSpPr>
            <p:spPr bwMode="auto">
              <a:xfrm>
                <a:off x="1308" y="696"/>
                <a:ext cx="317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14</a:t>
                </a: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>
                <a:off x="1283" y="539"/>
                <a:ext cx="181" cy="1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1634064" y="441135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009488" y="4821259"/>
            <a:ext cx="1011525" cy="203227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1975421" y="4160871"/>
            <a:ext cx="567467" cy="300025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9672" y="3913023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227117" y="1970105"/>
            <a:ext cx="1396838" cy="1306253"/>
            <a:chOff x="5877417" y="2005360"/>
            <a:chExt cx="1396838" cy="1306253"/>
          </a:xfrm>
        </p:grpSpPr>
        <p:sp>
          <p:nvSpPr>
            <p:cNvPr id="36" name="Oval 56"/>
            <p:cNvSpPr>
              <a:spLocks noChangeArrowheads="1"/>
            </p:cNvSpPr>
            <p:nvPr/>
          </p:nvSpPr>
          <p:spPr bwMode="auto">
            <a:xfrm>
              <a:off x="5877417" y="2005360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37" name="Oval 56"/>
            <p:cNvSpPr>
              <a:spLocks noChangeArrowheads="1"/>
            </p:cNvSpPr>
            <p:nvPr/>
          </p:nvSpPr>
          <p:spPr bwMode="auto">
            <a:xfrm>
              <a:off x="6230514" y="2468234"/>
              <a:ext cx="503238" cy="3603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8" name="Oval 56"/>
            <p:cNvSpPr>
              <a:spLocks noChangeArrowheads="1"/>
            </p:cNvSpPr>
            <p:nvPr/>
          </p:nvSpPr>
          <p:spPr bwMode="auto">
            <a:xfrm>
              <a:off x="6771017" y="2951250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Times New Roman" pitchFamily="18" charset="0"/>
              </a:endParaRPr>
            </a:p>
          </p:txBody>
        </p:sp>
        <p:cxnSp>
          <p:nvCxnSpPr>
            <p:cNvPr id="39" name="直接连接符 38"/>
            <p:cNvCxnSpPr>
              <a:stCxn id="38" idx="7"/>
              <a:endCxn id="38" idx="3"/>
            </p:cNvCxnSpPr>
            <p:nvPr/>
          </p:nvCxnSpPr>
          <p:spPr>
            <a:xfrm flipH="1">
              <a:off x="6844714" y="3004024"/>
              <a:ext cx="355844" cy="254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38" idx="6"/>
            </p:cNvCxnSpPr>
            <p:nvPr/>
          </p:nvCxnSpPr>
          <p:spPr>
            <a:xfrm flipH="1">
              <a:off x="6986259" y="3131432"/>
              <a:ext cx="287996" cy="164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38" idx="0"/>
            </p:cNvCxnSpPr>
            <p:nvPr/>
          </p:nvCxnSpPr>
          <p:spPr>
            <a:xfrm flipH="1">
              <a:off x="6761966" y="2951250"/>
              <a:ext cx="260670" cy="253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6" idx="4"/>
              <a:endCxn id="37" idx="1"/>
            </p:cNvCxnSpPr>
            <p:nvPr/>
          </p:nvCxnSpPr>
          <p:spPr>
            <a:xfrm>
              <a:off x="6129036" y="2365723"/>
              <a:ext cx="175175" cy="155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7" idx="5"/>
              <a:endCxn id="38" idx="1"/>
            </p:cNvCxnSpPr>
            <p:nvPr/>
          </p:nvCxnSpPr>
          <p:spPr>
            <a:xfrm>
              <a:off x="6660055" y="2775823"/>
              <a:ext cx="184659" cy="22820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7801015" y="1930992"/>
            <a:ext cx="924007" cy="1322035"/>
            <a:chOff x="7363835" y="1983766"/>
            <a:chExt cx="924007" cy="1367242"/>
          </a:xfrm>
        </p:grpSpPr>
        <p:sp>
          <p:nvSpPr>
            <p:cNvPr id="52" name="Oval 56"/>
            <p:cNvSpPr>
              <a:spLocks noChangeArrowheads="1"/>
            </p:cNvSpPr>
            <p:nvPr/>
          </p:nvSpPr>
          <p:spPr bwMode="auto">
            <a:xfrm>
              <a:off x="7431507" y="1983766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7784604" y="2446640"/>
              <a:ext cx="503238" cy="36036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4" name="Oval 56"/>
            <p:cNvSpPr>
              <a:spLocks noChangeArrowheads="1"/>
            </p:cNvSpPr>
            <p:nvPr/>
          </p:nvSpPr>
          <p:spPr bwMode="auto">
            <a:xfrm>
              <a:off x="7372886" y="2990645"/>
              <a:ext cx="503238" cy="360363"/>
            </a:xfrm>
            <a:prstGeom prst="ellipse">
              <a:avLst/>
            </a:prstGeom>
            <a:ln w="381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b="1">
                <a:latin typeface="Times New Roman" pitchFamily="18" charset="0"/>
              </a:endParaRPr>
            </a:p>
          </p:txBody>
        </p:sp>
        <p:cxnSp>
          <p:nvCxnSpPr>
            <p:cNvPr id="55" name="直接连接符 54"/>
            <p:cNvCxnSpPr>
              <a:stCxn id="54" idx="7"/>
              <a:endCxn id="54" idx="3"/>
            </p:cNvCxnSpPr>
            <p:nvPr/>
          </p:nvCxnSpPr>
          <p:spPr>
            <a:xfrm flipH="1">
              <a:off x="7446583" y="3043419"/>
              <a:ext cx="355844" cy="2548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54" idx="6"/>
            </p:cNvCxnSpPr>
            <p:nvPr/>
          </p:nvCxnSpPr>
          <p:spPr>
            <a:xfrm flipH="1">
              <a:off x="7588128" y="3170827"/>
              <a:ext cx="287996" cy="16439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4" idx="0"/>
            </p:cNvCxnSpPr>
            <p:nvPr/>
          </p:nvCxnSpPr>
          <p:spPr>
            <a:xfrm flipH="1">
              <a:off x="7363835" y="2990645"/>
              <a:ext cx="260670" cy="25316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2" idx="4"/>
              <a:endCxn id="53" idx="1"/>
            </p:cNvCxnSpPr>
            <p:nvPr/>
          </p:nvCxnSpPr>
          <p:spPr>
            <a:xfrm>
              <a:off x="7683126" y="2344129"/>
              <a:ext cx="175175" cy="155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3" idx="3"/>
              <a:endCxn id="54" idx="0"/>
            </p:cNvCxnSpPr>
            <p:nvPr/>
          </p:nvCxnSpPr>
          <p:spPr>
            <a:xfrm flipH="1">
              <a:off x="7624505" y="2754229"/>
              <a:ext cx="233796" cy="2364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98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85800" y="914400"/>
            <a:ext cx="6324600" cy="4191000"/>
            <a:chOff x="432" y="576"/>
            <a:chExt cx="3984" cy="264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2064" y="105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50</a:t>
              </a:r>
              <a:endParaRPr lang="en-US" altLang="zh-CN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152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30</a:t>
              </a:r>
              <a:endParaRPr lang="en-US" altLang="zh-CN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2976" y="139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80</a:t>
              </a:r>
              <a:endParaRPr lang="en-US" altLang="zh-CN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43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20</a:t>
              </a:r>
              <a:endParaRPr lang="en-US" altLang="zh-CN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696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90</a:t>
              </a:r>
              <a:endParaRPr lang="en-US" altLang="zh-CN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168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85</a:t>
              </a:r>
              <a:endParaRPr lang="en-US" altLang="zh-CN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872" y="1824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40</a:t>
              </a:r>
              <a:endParaRPr lang="en-US" altLang="zh-CN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296" y="235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35</a:t>
              </a:r>
              <a:endParaRPr lang="en-US" altLang="zh-CN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984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88</a:t>
              </a:r>
              <a:endParaRPr lang="en-US" altLang="zh-CN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536" y="1248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816" y="1632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96" y="1248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536" y="1632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584" y="2112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360" y="1680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456" y="2160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552" y="2640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672" y="28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32</a:t>
              </a:r>
              <a:endParaRPr lang="en-US" altLang="zh-CN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960" y="2592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0"/>
            <p:cNvSpPr>
              <a:spLocks/>
            </p:cNvSpPr>
            <p:nvPr/>
          </p:nvSpPr>
          <p:spPr bwMode="auto">
            <a:xfrm>
              <a:off x="2256" y="576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 useBgFill="1">
        <p:nvSpPr>
          <p:cNvPr id="27" name="Rectangle 24"/>
          <p:cNvSpPr>
            <a:spLocks noChangeArrowheads="1"/>
          </p:cNvSpPr>
          <p:nvPr/>
        </p:nvSpPr>
        <p:spPr bwMode="auto">
          <a:xfrm>
            <a:off x="2590800" y="2590800"/>
            <a:ext cx="11430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 useBgFill="1">
        <p:nvSpPr>
          <p:cNvPr id="29" name="Rectangle 27"/>
          <p:cNvSpPr>
            <a:spLocks noChangeArrowheads="1"/>
          </p:cNvSpPr>
          <p:nvPr/>
        </p:nvSpPr>
        <p:spPr bwMode="auto">
          <a:xfrm>
            <a:off x="4648200" y="2133600"/>
            <a:ext cx="8382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3962400" y="1981200"/>
            <a:ext cx="1981200" cy="99060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28600" y="5295900"/>
            <a:ext cx="86868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rgbClr val="A50021"/>
                </a:solidFill>
                <a:ea typeface="楷体_GB2312" pitchFamily="49" charset="-122"/>
              </a:rPr>
              <a:t> </a:t>
            </a:r>
            <a:r>
              <a:rPr lang="zh-CN" altLang="en-US" sz="3600" b="1">
                <a:solidFill>
                  <a:srgbClr val="A50021"/>
                </a:solidFill>
                <a:ea typeface="楷体_GB2312" pitchFamily="49" charset="-122"/>
              </a:rPr>
              <a:t>将其父结点的相应指针域的值改为 “指向被删除结点的左子树或右子树”</a:t>
            </a:r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5486400" y="958850"/>
            <a:ext cx="35413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被删关键字：</a:t>
            </a:r>
            <a:r>
              <a:rPr lang="en-US" altLang="zh-CN" sz="3600" b="1">
                <a:solidFill>
                  <a:srgbClr val="3333FF"/>
                </a:solidFill>
                <a:ea typeface="楷体_GB2312" pitchFamily="49" charset="-122"/>
              </a:rPr>
              <a:t> 40</a:t>
            </a:r>
            <a:endParaRPr lang="en-US" altLang="zh-CN" sz="3600">
              <a:ea typeface="楷体_GB2312" pitchFamily="49" charset="-122"/>
            </a:endParaRPr>
          </a:p>
        </p:txBody>
      </p:sp>
      <p:sp useBgFill="1">
        <p:nvSpPr>
          <p:cNvPr id="33" name="Rectangle 32"/>
          <p:cNvSpPr>
            <a:spLocks noChangeArrowheads="1"/>
          </p:cNvSpPr>
          <p:nvPr/>
        </p:nvSpPr>
        <p:spPr bwMode="auto">
          <a:xfrm>
            <a:off x="8274050" y="958850"/>
            <a:ext cx="641350" cy="64135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ea typeface="楷体_GB2312" pitchFamily="49" charset="-122"/>
              </a:rPr>
              <a:t>80</a:t>
            </a:r>
            <a:endParaRPr lang="en-US" altLang="zh-CN" sz="3600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26" name="AutoShape 23"/>
          <p:cNvSpPr>
            <a:spLocks noChangeArrowheads="1"/>
          </p:cNvSpPr>
          <p:nvPr/>
        </p:nvSpPr>
        <p:spPr bwMode="auto">
          <a:xfrm rot="-1800000">
            <a:off x="2274777" y="2667000"/>
            <a:ext cx="333400" cy="1143000"/>
          </a:xfrm>
          <a:prstGeom prst="downArrow">
            <a:avLst>
              <a:gd name="adj1" fmla="val 50000"/>
              <a:gd name="adj2" fmla="val 111315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utoUpdateAnimBg="0"/>
      <p:bldP spid="32" grpId="0" autoUpdateAnimBg="0"/>
      <p:bldP spid="33" grpId="0" animBg="1" autoUpdateAnimBg="0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上结点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的删除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(3)</a:t>
            </a:r>
            <a:r>
              <a:rPr lang="zh-CN" altLang="en-US" dirty="0">
                <a:solidFill>
                  <a:srgbClr val="C00000"/>
                </a:solidFill>
              </a:rPr>
              <a:t>若</a:t>
            </a:r>
            <a:r>
              <a:rPr lang="en-US" altLang="en-US" dirty="0">
                <a:solidFill>
                  <a:srgbClr val="C00000"/>
                </a:solidFill>
              </a:rPr>
              <a:t>p</a:t>
            </a:r>
            <a:r>
              <a:rPr lang="zh-CN" altLang="en-US" dirty="0">
                <a:solidFill>
                  <a:srgbClr val="C00000"/>
                </a:solidFill>
              </a:rPr>
              <a:t>既有左子树又有右子树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方法一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6600CC"/>
                </a:solidFill>
              </a:rPr>
              <a:t>用</a:t>
            </a:r>
            <a:r>
              <a:rPr lang="en-US" altLang="en-US" dirty="0">
                <a:solidFill>
                  <a:srgbClr val="00B050"/>
                </a:solidFill>
              </a:rPr>
              <a:t>p</a:t>
            </a:r>
            <a:r>
              <a:rPr lang="zh-CN" altLang="en-US" dirty="0">
                <a:solidFill>
                  <a:srgbClr val="00B050"/>
                </a:solidFill>
              </a:rPr>
              <a:t>的直接前驱</a:t>
            </a:r>
            <a:r>
              <a:rPr lang="en-US" altLang="zh-CN" dirty="0"/>
              <a:t>(</a:t>
            </a:r>
            <a:r>
              <a:rPr lang="zh-CN" altLang="en-US" dirty="0"/>
              <a:t>或直接后继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00B050"/>
                </a:solidFill>
              </a:rPr>
              <a:t>结点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代替</a:t>
            </a:r>
            <a:r>
              <a:rPr lang="en-US" altLang="en-US" dirty="0">
                <a:solidFill>
                  <a:srgbClr val="6600CC"/>
                </a:solidFill>
              </a:rPr>
              <a:t>p</a:t>
            </a:r>
            <a:r>
              <a:rPr lang="zh-CN" altLang="en-US" dirty="0"/>
              <a:t>，即从</a:t>
            </a:r>
            <a:r>
              <a:rPr lang="en-US" altLang="en-US" dirty="0"/>
              <a:t>p</a:t>
            </a:r>
            <a:r>
              <a:rPr lang="zh-CN" altLang="en-US" dirty="0"/>
              <a:t>的左子树中选择值最大的结点</a:t>
            </a:r>
            <a:r>
              <a:rPr lang="en-US" altLang="en-US" dirty="0"/>
              <a:t>s</a:t>
            </a:r>
            <a:r>
              <a:rPr lang="zh-CN" altLang="en-US" dirty="0"/>
              <a:t>放在</a:t>
            </a:r>
            <a:r>
              <a:rPr lang="en-US" altLang="en-US" dirty="0"/>
              <a:t>p</a:t>
            </a:r>
            <a:r>
              <a:rPr lang="zh-CN" altLang="en-US" dirty="0"/>
              <a:t>的位置</a:t>
            </a:r>
            <a:r>
              <a:rPr lang="en-US" altLang="en-US" dirty="0"/>
              <a:t>(</a:t>
            </a:r>
            <a:r>
              <a:rPr lang="zh-CN" altLang="en-US" dirty="0"/>
              <a:t>用结点</a:t>
            </a:r>
            <a:r>
              <a:rPr lang="en-US" altLang="en-US" dirty="0"/>
              <a:t>s</a:t>
            </a:r>
            <a:r>
              <a:rPr lang="zh-CN" altLang="en-US" dirty="0"/>
              <a:t>的内容替换结点</a:t>
            </a:r>
            <a:r>
              <a:rPr lang="en-US" altLang="en-US" dirty="0"/>
              <a:t>p</a:t>
            </a:r>
            <a:r>
              <a:rPr lang="zh-CN" altLang="en-US" dirty="0"/>
              <a:t>内容</a:t>
            </a:r>
            <a:r>
              <a:rPr lang="en-US" altLang="en-US" dirty="0"/>
              <a:t>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6600CC"/>
                </a:solidFill>
              </a:rPr>
              <a:t>然后删除结点</a:t>
            </a:r>
            <a:r>
              <a:rPr lang="en-US" altLang="en-US" dirty="0">
                <a:solidFill>
                  <a:srgbClr val="6600CC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，并将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00B050"/>
                </a:solidFill>
              </a:rPr>
              <a:t>的左子树</a:t>
            </a:r>
            <a:r>
              <a:rPr lang="zh-CN" altLang="en-US" dirty="0">
                <a:solidFill>
                  <a:srgbClr val="6600CC"/>
                </a:solidFill>
              </a:rPr>
              <a:t>作为</a:t>
            </a:r>
            <a:r>
              <a:rPr lang="en-US" altLang="zh-CN" dirty="0">
                <a:solidFill>
                  <a:srgbClr val="6600CC"/>
                </a:solidFill>
              </a:rPr>
              <a:t>s</a:t>
            </a:r>
            <a:r>
              <a:rPr lang="zh-CN" altLang="en-US" dirty="0">
                <a:solidFill>
                  <a:srgbClr val="6600CC"/>
                </a:solidFill>
              </a:rPr>
              <a:t>的父结点的右子树</a:t>
            </a:r>
            <a:endParaRPr lang="en-US" altLang="en-US" dirty="0">
              <a:solidFill>
                <a:srgbClr val="6600CC"/>
              </a:solidFill>
            </a:endParaRPr>
          </a:p>
          <a:p>
            <a:r>
              <a:rPr lang="zh-CN" altLang="en-US" dirty="0"/>
              <a:t>删除结点</a:t>
            </a:r>
            <a:r>
              <a:rPr lang="en-US" altLang="zh-CN" dirty="0"/>
              <a:t>12</a:t>
            </a:r>
            <a:r>
              <a:rPr lang="zh-CN" altLang="en-US" dirty="0"/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1547664" y="4752801"/>
            <a:ext cx="2492375" cy="2060575"/>
            <a:chOff x="0" y="0"/>
            <a:chExt cx="1570" cy="1298"/>
          </a:xfrm>
        </p:grpSpPr>
        <p:sp>
          <p:nvSpPr>
            <p:cNvPr id="10" name="Oval 73"/>
            <p:cNvSpPr>
              <a:spLocks noChangeArrowheads="1"/>
            </p:cNvSpPr>
            <p:nvPr/>
          </p:nvSpPr>
          <p:spPr bwMode="auto">
            <a:xfrm>
              <a:off x="672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1" name="Oval 74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2" name="Oval 75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3" name="Oval 76"/>
            <p:cNvSpPr>
              <a:spLocks noChangeArrowheads="1"/>
            </p:cNvSpPr>
            <p:nvPr/>
          </p:nvSpPr>
          <p:spPr bwMode="auto">
            <a:xfrm>
              <a:off x="552" y="712"/>
              <a:ext cx="317" cy="22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4" name="Oval 77"/>
            <p:cNvSpPr>
              <a:spLocks noChangeArrowheads="1"/>
            </p:cNvSpPr>
            <p:nvPr/>
          </p:nvSpPr>
          <p:spPr bwMode="auto">
            <a:xfrm>
              <a:off x="1056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5" name="Line 78"/>
            <p:cNvSpPr>
              <a:spLocks noChangeShapeType="1"/>
            </p:cNvSpPr>
            <p:nvPr/>
          </p:nvSpPr>
          <p:spPr bwMode="auto">
            <a:xfrm flipH="1">
              <a:off x="55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79"/>
            <p:cNvSpPr>
              <a:spLocks noChangeShapeType="1"/>
            </p:cNvSpPr>
            <p:nvPr/>
          </p:nvSpPr>
          <p:spPr bwMode="auto">
            <a:xfrm>
              <a:off x="9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80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81"/>
            <p:cNvSpPr>
              <a:spLocks noChangeShapeType="1"/>
            </p:cNvSpPr>
            <p:nvPr/>
          </p:nvSpPr>
          <p:spPr bwMode="auto">
            <a:xfrm>
              <a:off x="504" y="569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82"/>
            <p:cNvSpPr>
              <a:spLocks noChangeArrowheads="1"/>
            </p:cNvSpPr>
            <p:nvPr/>
          </p:nvSpPr>
          <p:spPr bwMode="auto">
            <a:xfrm>
              <a:off x="936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20" name="Line 83"/>
            <p:cNvSpPr>
              <a:spLocks noChangeShapeType="1"/>
            </p:cNvSpPr>
            <p:nvPr/>
          </p:nvSpPr>
          <p:spPr bwMode="auto">
            <a:xfrm flipH="1">
              <a:off x="1043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Oval 84"/>
            <p:cNvSpPr>
              <a:spLocks noChangeArrowheads="1"/>
            </p:cNvSpPr>
            <p:nvPr/>
          </p:nvSpPr>
          <p:spPr bwMode="auto">
            <a:xfrm>
              <a:off x="1253" y="107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2" name="Line 85"/>
            <p:cNvSpPr>
              <a:spLocks noChangeShapeType="1"/>
            </p:cNvSpPr>
            <p:nvPr/>
          </p:nvSpPr>
          <p:spPr bwMode="auto">
            <a:xfrm>
              <a:off x="1168" y="928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3" name="AutoShape 88"/>
          <p:cNvSpPr>
            <a:spLocks noChangeArrowheads="1"/>
          </p:cNvSpPr>
          <p:nvPr/>
        </p:nvSpPr>
        <p:spPr bwMode="auto">
          <a:xfrm>
            <a:off x="4546848" y="5339431"/>
            <a:ext cx="482972" cy="364406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5652120" y="4611637"/>
            <a:ext cx="2581275" cy="1997075"/>
            <a:chOff x="0" y="0"/>
            <a:chExt cx="1626" cy="1258"/>
          </a:xfrm>
        </p:grpSpPr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656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9" name="Oval 11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1032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5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91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920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5" name="Line 17"/>
            <p:cNvSpPr>
              <a:spLocks noChangeShapeType="1"/>
            </p:cNvSpPr>
            <p:nvPr/>
          </p:nvSpPr>
          <p:spPr bwMode="auto">
            <a:xfrm flipH="1">
              <a:off x="1027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18"/>
            <p:cNvSpPr>
              <a:spLocks noChangeArrowheads="1"/>
            </p:cNvSpPr>
            <p:nvPr/>
          </p:nvSpPr>
          <p:spPr bwMode="auto">
            <a:xfrm>
              <a:off x="1309" y="103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1189" y="90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1532280" y="4725144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852464" y="4935834"/>
            <a:ext cx="858838" cy="552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657715" y="4611637"/>
            <a:ext cx="1136180" cy="24792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31640" y="4365104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1935286" y="6222946"/>
            <a:ext cx="571015" cy="37776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37"/>
          <p:cNvSpPr txBox="1"/>
          <p:nvPr/>
        </p:nvSpPr>
        <p:spPr>
          <a:xfrm>
            <a:off x="1619672" y="6362164"/>
            <a:ext cx="327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6600CC"/>
                </a:solidFill>
              </a:rPr>
              <a:t>s</a:t>
            </a:r>
            <a:endParaRPr lang="en-US" sz="2800" b="1">
              <a:solidFill>
                <a:srgbClr val="6600CC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6971" y="3404452"/>
            <a:ext cx="38884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solidFill>
                  <a:srgbClr val="00B050"/>
                </a:solidFill>
              </a:rPr>
              <a:t>s</a:t>
            </a:r>
            <a:r>
              <a:rPr lang="zh-CN" altLang="en-US" sz="2800" b="1" dirty="0">
                <a:solidFill>
                  <a:srgbClr val="00B050"/>
                </a:solidFill>
              </a:rPr>
              <a:t>是</a:t>
            </a:r>
            <a:r>
              <a:rPr lang="en-US" altLang="en-US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dirty="0">
                <a:solidFill>
                  <a:srgbClr val="00B050"/>
                </a:solidFill>
              </a:rPr>
              <a:t>的左子树中的最右边的结点且没有右子树</a:t>
            </a:r>
            <a:endParaRPr lang="en-US" altLang="zh-CN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7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/>
      <p:bldP spid="41" grpId="0"/>
      <p:bldP spid="43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838200" y="685800"/>
            <a:ext cx="6324600" cy="4191000"/>
            <a:chOff x="528" y="432"/>
            <a:chExt cx="3984" cy="2640"/>
          </a:xfrm>
        </p:grpSpPr>
        <p:sp>
          <p:nvSpPr>
            <p:cNvPr id="6" name="Oval 2"/>
            <p:cNvSpPr>
              <a:spLocks noChangeArrowheads="1"/>
            </p:cNvSpPr>
            <p:nvPr/>
          </p:nvSpPr>
          <p:spPr bwMode="auto">
            <a:xfrm>
              <a:off x="2160" y="91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50</a:t>
              </a:r>
              <a:endParaRPr lang="en-US" altLang="zh-CN"/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248" y="124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30</a:t>
              </a:r>
              <a:endParaRPr lang="en-US" altLang="zh-CN"/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072" y="124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80</a:t>
              </a:r>
              <a:endParaRPr lang="en-US" altLang="zh-CN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28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20</a:t>
              </a:r>
              <a:endParaRPr lang="en-US" altLang="zh-CN"/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92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90</a:t>
              </a:r>
              <a:endParaRPr lang="en-US" altLang="zh-CN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264" y="22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85</a:t>
              </a:r>
              <a:endParaRPr lang="en-US" altLang="zh-CN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1968" y="168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40</a:t>
              </a:r>
              <a:endParaRPr lang="en-US" altLang="zh-CN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392" y="22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35</a:t>
              </a:r>
              <a:endParaRPr lang="en-US" altLang="zh-CN"/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4080" y="273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88</a:t>
              </a:r>
              <a:endParaRPr lang="en-US" altLang="zh-CN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632" y="110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912" y="1488"/>
              <a:ext cx="384" cy="24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592" y="110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1632" y="148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1680" y="196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456" y="153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 flipH="1">
              <a:off x="3552" y="2016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648" y="249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768" y="273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lang="en-US" altLang="zh-CN" sz="3600">
                  <a:solidFill>
                    <a:srgbClr val="990033"/>
                  </a:solidFill>
                </a:rPr>
                <a:t>32</a:t>
              </a:r>
              <a:endParaRPr lang="en-US" altLang="zh-CN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1056" y="244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47"/>
            <p:cNvSpPr>
              <a:spLocks/>
            </p:cNvSpPr>
            <p:nvPr/>
          </p:nvSpPr>
          <p:spPr bwMode="auto">
            <a:xfrm>
              <a:off x="2400" y="432"/>
              <a:ext cx="672" cy="480"/>
            </a:xfrm>
            <a:custGeom>
              <a:avLst/>
              <a:gdLst>
                <a:gd name="T0" fmla="*/ 672 w 672"/>
                <a:gd name="T1" fmla="*/ 0 h 480"/>
                <a:gd name="T2" fmla="*/ 192 w 672"/>
                <a:gd name="T3" fmla="*/ 240 h 480"/>
                <a:gd name="T4" fmla="*/ 480 w 672"/>
                <a:gd name="T5" fmla="*/ 240 h 480"/>
                <a:gd name="T6" fmla="*/ 0 w 672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480"/>
                <a:gd name="T14" fmla="*/ 672 w 67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480">
                  <a:moveTo>
                    <a:pt x="672" y="0"/>
                  </a:moveTo>
                  <a:cubicBezTo>
                    <a:pt x="448" y="100"/>
                    <a:pt x="224" y="200"/>
                    <a:pt x="192" y="240"/>
                  </a:cubicBezTo>
                  <a:cubicBezTo>
                    <a:pt x="160" y="280"/>
                    <a:pt x="512" y="200"/>
                    <a:pt x="480" y="240"/>
                  </a:cubicBezTo>
                  <a:cubicBezTo>
                    <a:pt x="448" y="280"/>
                    <a:pt x="224" y="380"/>
                    <a:pt x="0" y="480"/>
                  </a:cubicBezTo>
                </a:path>
              </a:pathLst>
            </a:custGeom>
            <a:noFill/>
            <a:ln w="31750">
              <a:solidFill>
                <a:srgbClr val="A5002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3124200" y="2667000"/>
            <a:ext cx="6858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>
                <a:solidFill>
                  <a:srgbClr val="990033"/>
                </a:solidFill>
              </a:rPr>
              <a:t>40</a:t>
            </a:r>
            <a:endParaRPr lang="en-US" altLang="zh-CN"/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3429000" y="1447800"/>
            <a:ext cx="685800" cy="533400"/>
          </a:xfrm>
          <a:prstGeom prst="ellipse">
            <a:avLst/>
          </a:prstGeom>
          <a:solidFill>
            <a:srgbClr val="FFFF99"/>
          </a:solidFill>
          <a:ln w="34925" cap="sq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rgbClr val="990033"/>
                </a:solidFill>
              </a:rPr>
              <a:t>40</a:t>
            </a:r>
            <a:endParaRPr lang="en-US" altLang="zh-CN"/>
          </a:p>
        </p:txBody>
      </p:sp>
      <p:sp useBgFill="1">
        <p:nvSpPr>
          <p:cNvPr id="30" name="Rectangle 40"/>
          <p:cNvSpPr>
            <a:spLocks noChangeArrowheads="1"/>
          </p:cNvSpPr>
          <p:nvPr/>
        </p:nvSpPr>
        <p:spPr bwMode="auto">
          <a:xfrm>
            <a:off x="2667000" y="2362200"/>
            <a:ext cx="1295400" cy="1143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Text Box 48"/>
          <p:cNvSpPr txBox="1">
            <a:spLocks noChangeArrowheads="1"/>
          </p:cNvSpPr>
          <p:nvPr/>
        </p:nvSpPr>
        <p:spPr bwMode="auto">
          <a:xfrm>
            <a:off x="5486400" y="958850"/>
            <a:ext cx="34259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3333FF"/>
                </a:solidFill>
                <a:ea typeface="楷体_GB2312" pitchFamily="49" charset="-122"/>
              </a:rPr>
              <a:t>被删关键字：</a:t>
            </a:r>
            <a:r>
              <a:rPr lang="en-US" altLang="zh-CN" sz="3600" b="1">
                <a:solidFill>
                  <a:srgbClr val="3333FF"/>
                </a:solidFill>
                <a:ea typeface="楷体_GB2312" pitchFamily="49" charset="-122"/>
              </a:rPr>
              <a:t>50</a:t>
            </a:r>
            <a:endParaRPr lang="en-US" altLang="zh-CN" sz="3600">
              <a:ea typeface="楷体_GB2312" pitchFamily="49" charset="-122"/>
            </a:endParaRP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179513" y="5067300"/>
            <a:ext cx="864096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>
                <a:solidFill>
                  <a:srgbClr val="A50021"/>
                </a:solidFill>
                <a:ea typeface="楷体_GB2312" pitchFamily="49" charset="-122"/>
              </a:rPr>
              <a:t>以其前驱替代之，然后再删除该前驱结点，并将前驱的左子树作为前驱的父结点的右子树</a:t>
            </a:r>
          </a:p>
        </p:txBody>
      </p:sp>
      <p:sp>
        <p:nvSpPr>
          <p:cNvPr id="29" name="AutoShape 39"/>
          <p:cNvSpPr>
            <a:spLocks noChangeArrowheads="1"/>
          </p:cNvSpPr>
          <p:nvPr/>
        </p:nvSpPr>
        <p:spPr bwMode="auto">
          <a:xfrm rot="-1800000">
            <a:off x="2410718" y="2514600"/>
            <a:ext cx="342900" cy="1028700"/>
          </a:xfrm>
          <a:prstGeom prst="downArrow">
            <a:avLst>
              <a:gd name="adj1" fmla="val 42593"/>
              <a:gd name="adj2" fmla="val 120833"/>
            </a:avLst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0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 autoUpdateAnimBg="0"/>
      <p:bldP spid="28" grpId="0" animBg="1" autoUpdateAnimBg="0"/>
      <p:bldP spid="30" grpId="0" animBg="1"/>
      <p:bldP spid="31" grpId="0" autoUpdateAnimBg="0"/>
      <p:bldP spid="32" grpId="0" autoUpdateAnimBg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</a:rPr>
              <a:t>目录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latin typeface="+mn-lt"/>
              </a:rPr>
              <a:t>基本概念</a:t>
            </a:r>
          </a:p>
          <a:p>
            <a:pPr marL="742950" indent="-742950">
              <a:buFont typeface="+mj-lt"/>
              <a:buAutoNum type="arabicPeriod"/>
            </a:pPr>
            <a:r>
              <a:rPr lang="zh-CN" altLang="en-US" sz="3600" dirty="0">
                <a:latin typeface="+mn-lt"/>
              </a:rPr>
              <a:t>静态顺序表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2.1 </a:t>
            </a:r>
            <a:r>
              <a:rPr lang="zh-CN" altLang="en-US" sz="3200" dirty="0">
                <a:latin typeface="+mn-lt"/>
              </a:rPr>
              <a:t>顺序表的查找：顺序查找</a:t>
            </a:r>
            <a:endParaRPr lang="en-US" altLang="zh-CN" sz="32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2.2 </a:t>
            </a:r>
            <a:r>
              <a:rPr lang="zh-CN" altLang="en-US" sz="3200" dirty="0">
                <a:latin typeface="+mn-lt"/>
              </a:rPr>
              <a:t>有序顺序表的查找：折半查找，</a:t>
            </a:r>
            <a:r>
              <a:rPr lang="en-US" altLang="zh-CN" sz="3200" dirty="0">
                <a:latin typeface="+mn-lt"/>
              </a:rPr>
              <a:t>Fibonacci</a:t>
            </a:r>
            <a:r>
              <a:rPr lang="zh-CN" altLang="en-US" sz="3200" dirty="0">
                <a:latin typeface="+mn-lt"/>
              </a:rPr>
              <a:t>查找</a:t>
            </a: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2.3 </a:t>
            </a:r>
            <a:r>
              <a:rPr lang="zh-CN" altLang="en-US" sz="3200" dirty="0">
                <a:latin typeface="+mn-lt"/>
              </a:rPr>
              <a:t>索引顺序表的查找：分块查找</a:t>
            </a:r>
            <a:endParaRPr lang="en-US" altLang="zh-CN" sz="32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600" dirty="0">
                <a:latin typeface="+mn-lt"/>
              </a:rPr>
              <a:t>2.4 </a:t>
            </a:r>
            <a:r>
              <a:rPr lang="zh-CN" altLang="en-US" sz="3600" dirty="0">
                <a:latin typeface="+mn-lt"/>
              </a:rPr>
              <a:t>静态树表：</a:t>
            </a:r>
            <a:r>
              <a:rPr lang="zh-CN" altLang="en-US" sz="3200" dirty="0">
                <a:latin typeface="+mn-lt"/>
              </a:rPr>
              <a:t>静态次优查找树的查找</a:t>
            </a:r>
          </a:p>
          <a:p>
            <a:endParaRPr lang="en-US" altLang="zh-CN" sz="3600" b="1" dirty="0">
              <a:latin typeface="+mn-lt"/>
            </a:endParaRPr>
          </a:p>
          <a:p>
            <a:pPr marL="457200" lvl="1" indent="0">
              <a:buNone/>
            </a:pPr>
            <a:endParaRPr lang="en-US" altLang="zh-CN" sz="3200" dirty="0">
              <a:latin typeface="+mn-lt"/>
            </a:endParaRPr>
          </a:p>
          <a:p>
            <a:pPr lvl="1"/>
            <a:endParaRPr lang="zh-CN" alt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316288" cy="5832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600" dirty="0">
                <a:latin typeface="+mn-lt"/>
              </a:rPr>
              <a:t>3. </a:t>
            </a:r>
            <a:r>
              <a:rPr lang="zh-CN" altLang="en-US" sz="3600" b="1" dirty="0">
                <a:solidFill>
                  <a:srgbClr val="0000CC"/>
                </a:solidFill>
                <a:latin typeface="+mn-lt"/>
              </a:rPr>
              <a:t>动态查找表</a:t>
            </a:r>
            <a:endParaRPr lang="en-US" altLang="zh-CN" sz="3600" b="1" dirty="0">
              <a:solidFill>
                <a:srgbClr val="0000CC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3.1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二叉排序树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3.2 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平衡二叉树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</a:rPr>
              <a:t>/AVL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</a:rPr>
              <a:t>树</a:t>
            </a:r>
            <a:endParaRPr lang="en-US" altLang="zh-CN" sz="3200" b="1" dirty="0">
              <a:solidFill>
                <a:srgbClr val="0000CC"/>
              </a:solidFill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3.3 B</a:t>
            </a:r>
            <a:r>
              <a:rPr lang="zh-CN" altLang="en-US" sz="3200" dirty="0">
                <a:latin typeface="+mn-lt"/>
              </a:rPr>
              <a:t>树和</a:t>
            </a:r>
            <a:r>
              <a:rPr lang="en-US" altLang="zh-CN" sz="3200" dirty="0">
                <a:latin typeface="+mn-lt"/>
              </a:rPr>
              <a:t>B+</a:t>
            </a:r>
            <a:r>
              <a:rPr lang="zh-CN" altLang="en-US" sz="3200" dirty="0">
                <a:latin typeface="+mn-lt"/>
              </a:rPr>
              <a:t>树</a:t>
            </a:r>
            <a:endParaRPr lang="en-US" altLang="zh-CN" sz="3200" dirty="0">
              <a:latin typeface="+mn-lt"/>
            </a:endParaRPr>
          </a:p>
          <a:p>
            <a:pPr marL="457200" lvl="1" indent="0">
              <a:buNone/>
            </a:pPr>
            <a:r>
              <a:rPr lang="en-US" altLang="zh-CN" sz="3200" dirty="0">
                <a:latin typeface="+mn-lt"/>
              </a:rPr>
              <a:t>3.4 </a:t>
            </a:r>
            <a:r>
              <a:rPr lang="zh-CN" altLang="en-US" sz="3200" dirty="0">
                <a:latin typeface="+mn-lt"/>
              </a:rPr>
              <a:t>键树</a:t>
            </a:r>
            <a:endParaRPr lang="en-US" altLang="zh-CN" sz="3200" dirty="0">
              <a:latin typeface="+mn-lt"/>
            </a:endParaRPr>
          </a:p>
          <a:p>
            <a:pPr marL="0" indent="0">
              <a:buNone/>
            </a:pPr>
            <a:r>
              <a:rPr lang="en-US" altLang="zh-CN" sz="3600" dirty="0">
                <a:latin typeface="+mn-lt"/>
              </a:rPr>
              <a:t>4. </a:t>
            </a:r>
            <a:r>
              <a:rPr lang="zh-CN" altLang="en-US" sz="3600" dirty="0">
                <a:latin typeface="+mn-lt"/>
              </a:rPr>
              <a:t>哈希表</a:t>
            </a:r>
            <a:endParaRPr lang="en-US" altLang="zh-CN" sz="3600" dirty="0">
              <a:latin typeface="+mn-lt"/>
            </a:endParaRPr>
          </a:p>
          <a:p>
            <a:endParaRPr lang="en-US" sz="3600" dirty="0">
              <a:latin typeface="+mn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8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上结点</a:t>
            </a:r>
            <a:r>
              <a:rPr lang="en-US" alt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的删除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</a:t>
            </a:r>
            <a:r>
              <a:rPr lang="en-US" altLang="en-US" dirty="0"/>
              <a:t>p</a:t>
            </a:r>
            <a:r>
              <a:rPr lang="zh-CN" altLang="en-US" dirty="0"/>
              <a:t>既有左子树又有右子树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方法二</a:t>
            </a:r>
            <a:r>
              <a:rPr lang="zh-CN" altLang="en-US" dirty="0"/>
              <a:t>：找到</a:t>
            </a:r>
            <a:r>
              <a:rPr lang="en-US" altLang="zh-CN" dirty="0"/>
              <a:t>s</a:t>
            </a:r>
            <a:r>
              <a:rPr lang="zh-CN" altLang="en-US" dirty="0"/>
              <a:t>，</a:t>
            </a:r>
            <a:r>
              <a:rPr lang="en-US" altLang="en-US" dirty="0">
                <a:solidFill>
                  <a:srgbClr val="00B050"/>
                </a:solidFill>
              </a:rPr>
              <a:t>s</a:t>
            </a:r>
            <a:r>
              <a:rPr lang="zh-CN" altLang="en-US" dirty="0">
                <a:solidFill>
                  <a:srgbClr val="00B050"/>
                </a:solidFill>
              </a:rPr>
              <a:t>是</a:t>
            </a:r>
            <a:r>
              <a:rPr lang="en-US" altLang="en-US" dirty="0">
                <a:solidFill>
                  <a:srgbClr val="00B050"/>
                </a:solidFill>
              </a:rPr>
              <a:t>p</a:t>
            </a:r>
            <a:r>
              <a:rPr lang="zh-CN" altLang="en-US" dirty="0">
                <a:solidFill>
                  <a:srgbClr val="00B050"/>
                </a:solidFill>
              </a:rPr>
              <a:t>的左子树中的最右边的结点且没有右子树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CC"/>
                </a:solidFill>
              </a:rPr>
              <a:t>将</a:t>
            </a:r>
            <a:r>
              <a:rPr lang="en-US" altLang="zh-CN" dirty="0">
                <a:solidFill>
                  <a:srgbClr val="0000CC"/>
                </a:solidFill>
              </a:rPr>
              <a:t>p</a:t>
            </a:r>
            <a:r>
              <a:rPr lang="zh-CN" altLang="en-US" dirty="0">
                <a:solidFill>
                  <a:srgbClr val="0000CC"/>
                </a:solidFill>
              </a:rPr>
              <a:t>的右子树作为</a:t>
            </a:r>
            <a:r>
              <a:rPr lang="en-US" altLang="zh-CN" dirty="0">
                <a:solidFill>
                  <a:srgbClr val="0000CC"/>
                </a:solidFill>
              </a:rPr>
              <a:t>s</a:t>
            </a:r>
            <a:r>
              <a:rPr lang="zh-CN" altLang="en-US" dirty="0">
                <a:solidFill>
                  <a:srgbClr val="0000CC"/>
                </a:solidFill>
              </a:rPr>
              <a:t>的右子树</a:t>
            </a:r>
            <a:r>
              <a:rPr lang="zh-CN" altLang="en-US" dirty="0"/>
              <a:t>，然后用</a:t>
            </a:r>
            <a:r>
              <a:rPr lang="en-US" altLang="zh-CN" dirty="0"/>
              <a:t>p</a:t>
            </a:r>
            <a:r>
              <a:rPr lang="zh-CN" altLang="en-US" dirty="0"/>
              <a:t>的左子树顶替被删结点</a:t>
            </a:r>
            <a:r>
              <a:rPr lang="en-US" altLang="zh-CN" dirty="0"/>
              <a:t>(</a:t>
            </a:r>
            <a:r>
              <a:rPr lang="zh-CN" altLang="en-US" dirty="0"/>
              <a:t>也就是将</a:t>
            </a:r>
            <a:r>
              <a:rPr lang="en-US" altLang="zh-CN" dirty="0"/>
              <a:t>p</a:t>
            </a:r>
            <a:r>
              <a:rPr lang="zh-CN" altLang="en-US" dirty="0"/>
              <a:t>的左子树为</a:t>
            </a:r>
            <a:r>
              <a:rPr lang="en-US" altLang="zh-CN" dirty="0"/>
              <a:t>f</a:t>
            </a:r>
            <a:r>
              <a:rPr lang="zh-CN" altLang="en-US" dirty="0"/>
              <a:t>的左子树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删除结点</a:t>
            </a:r>
            <a:r>
              <a:rPr lang="en-US" altLang="zh-CN" dirty="0"/>
              <a:t>12</a:t>
            </a:r>
            <a:endParaRPr 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1547664" y="4362252"/>
            <a:ext cx="2492375" cy="2060575"/>
            <a:chOff x="0" y="0"/>
            <a:chExt cx="1570" cy="1298"/>
          </a:xfrm>
        </p:grpSpPr>
        <p:sp>
          <p:nvSpPr>
            <p:cNvPr id="8" name="Oval 73"/>
            <p:cNvSpPr>
              <a:spLocks noChangeArrowheads="1"/>
            </p:cNvSpPr>
            <p:nvPr/>
          </p:nvSpPr>
          <p:spPr bwMode="auto">
            <a:xfrm>
              <a:off x="672" y="0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9" name="Oval 74"/>
            <p:cNvSpPr>
              <a:spLocks noChangeArrowheads="1"/>
            </p:cNvSpPr>
            <p:nvPr/>
          </p:nvSpPr>
          <p:spPr bwMode="auto">
            <a:xfrm>
              <a:off x="296" y="343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10" name="Oval 75"/>
            <p:cNvSpPr>
              <a:spLocks noChangeArrowheads="1"/>
            </p:cNvSpPr>
            <p:nvPr/>
          </p:nvSpPr>
          <p:spPr bwMode="auto">
            <a:xfrm>
              <a:off x="0" y="704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1" name="Oval 76"/>
            <p:cNvSpPr>
              <a:spLocks noChangeArrowheads="1"/>
            </p:cNvSpPr>
            <p:nvPr/>
          </p:nvSpPr>
          <p:spPr bwMode="auto">
            <a:xfrm>
              <a:off x="552" y="712"/>
              <a:ext cx="317" cy="227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Oval 77"/>
            <p:cNvSpPr>
              <a:spLocks noChangeArrowheads="1"/>
            </p:cNvSpPr>
            <p:nvPr/>
          </p:nvSpPr>
          <p:spPr bwMode="auto">
            <a:xfrm>
              <a:off x="1056" y="328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H="1">
              <a:off x="552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>
              <a:off x="936" y="200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80"/>
            <p:cNvSpPr>
              <a:spLocks noChangeShapeType="1"/>
            </p:cNvSpPr>
            <p:nvPr/>
          </p:nvSpPr>
          <p:spPr bwMode="auto">
            <a:xfrm flipH="1">
              <a:off x="192" y="553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81"/>
            <p:cNvSpPr>
              <a:spLocks noChangeShapeType="1"/>
            </p:cNvSpPr>
            <p:nvPr/>
          </p:nvSpPr>
          <p:spPr bwMode="auto">
            <a:xfrm>
              <a:off x="504" y="569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Oval 82"/>
            <p:cNvSpPr>
              <a:spLocks noChangeArrowheads="1"/>
            </p:cNvSpPr>
            <p:nvPr/>
          </p:nvSpPr>
          <p:spPr bwMode="auto">
            <a:xfrm>
              <a:off x="936" y="712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18" name="Line 83"/>
            <p:cNvSpPr>
              <a:spLocks noChangeShapeType="1"/>
            </p:cNvSpPr>
            <p:nvPr/>
          </p:nvSpPr>
          <p:spPr bwMode="auto">
            <a:xfrm flipH="1">
              <a:off x="1043" y="553"/>
              <a:ext cx="159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84"/>
            <p:cNvSpPr>
              <a:spLocks noChangeArrowheads="1"/>
            </p:cNvSpPr>
            <p:nvPr/>
          </p:nvSpPr>
          <p:spPr bwMode="auto">
            <a:xfrm>
              <a:off x="1253" y="1071"/>
              <a:ext cx="31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20" name="Line 85"/>
            <p:cNvSpPr>
              <a:spLocks noChangeShapeType="1"/>
            </p:cNvSpPr>
            <p:nvPr/>
          </p:nvSpPr>
          <p:spPr bwMode="auto">
            <a:xfrm>
              <a:off x="1168" y="928"/>
              <a:ext cx="181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1" name="AutoShape 88"/>
          <p:cNvSpPr>
            <a:spLocks noChangeArrowheads="1"/>
          </p:cNvSpPr>
          <p:nvPr/>
        </p:nvSpPr>
        <p:spPr bwMode="auto">
          <a:xfrm>
            <a:off x="4546848" y="5339431"/>
            <a:ext cx="482972" cy="364406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22" name="TextBox 37"/>
          <p:cNvSpPr txBox="1"/>
          <p:nvPr/>
        </p:nvSpPr>
        <p:spPr>
          <a:xfrm>
            <a:off x="1532280" y="433459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6600CC"/>
                </a:solidFill>
              </a:rPr>
              <a:t>p</a:t>
            </a:r>
            <a:endParaRPr lang="en-US" b="1">
              <a:solidFill>
                <a:srgbClr val="6600CC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1852464" y="4545285"/>
            <a:ext cx="858838" cy="55276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1657715" y="4221088"/>
            <a:ext cx="1136180" cy="247923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40"/>
          <p:cNvSpPr txBox="1"/>
          <p:nvPr/>
        </p:nvSpPr>
        <p:spPr>
          <a:xfrm>
            <a:off x="1331640" y="3861048"/>
            <a:ext cx="3064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>
                <a:solidFill>
                  <a:srgbClr val="6600CC"/>
                </a:solidFill>
              </a:rPr>
              <a:t>f</a:t>
            </a:r>
            <a:endParaRPr lang="en-US" sz="3000" b="1">
              <a:solidFill>
                <a:srgbClr val="6600CC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738018" y="4079726"/>
            <a:ext cx="2495378" cy="2528987"/>
            <a:chOff x="5738018" y="4079726"/>
            <a:chExt cx="2495378" cy="2528987"/>
          </a:xfrm>
        </p:grpSpPr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6693520" y="4611637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6207918" y="4079726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5738018" y="4652813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2" name="Oval 12"/>
            <p:cNvSpPr>
              <a:spLocks noChangeArrowheads="1"/>
            </p:cNvSpPr>
            <p:nvPr/>
          </p:nvSpPr>
          <p:spPr bwMode="auto">
            <a:xfrm>
              <a:off x="7290420" y="5132337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H="1" flipV="1">
              <a:off x="6660232" y="4402087"/>
              <a:ext cx="216024" cy="2095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7099920" y="4929137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 flipH="1">
              <a:off x="6042818" y="4413101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7112620" y="5741937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13</a:t>
              </a: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7282483" y="5489525"/>
              <a:ext cx="252413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Oval 18"/>
            <p:cNvSpPr>
              <a:spLocks noChangeArrowheads="1"/>
            </p:cNvSpPr>
            <p:nvPr/>
          </p:nvSpPr>
          <p:spPr bwMode="auto">
            <a:xfrm>
              <a:off x="7730158" y="6248350"/>
              <a:ext cx="503238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7539658" y="6045150"/>
              <a:ext cx="287338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74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368338" y="1939184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" name="矩形 5"/>
          <p:cNvSpPr/>
          <p:nvPr/>
        </p:nvSpPr>
        <p:spPr>
          <a:xfrm>
            <a:off x="2123728" y="2609136"/>
            <a:ext cx="50405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7" name="椭圆 6"/>
          <p:cNvSpPr/>
          <p:nvPr/>
        </p:nvSpPr>
        <p:spPr>
          <a:xfrm>
            <a:off x="672226" y="2728815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椭圆 7"/>
          <p:cNvSpPr/>
          <p:nvPr/>
        </p:nvSpPr>
        <p:spPr>
          <a:xfrm>
            <a:off x="1538104" y="3505160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9" name="椭圆 8"/>
          <p:cNvSpPr/>
          <p:nvPr/>
        </p:nvSpPr>
        <p:spPr>
          <a:xfrm>
            <a:off x="2123728" y="4324672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0" name="椭圆 9"/>
          <p:cNvSpPr/>
          <p:nvPr/>
        </p:nvSpPr>
        <p:spPr>
          <a:xfrm>
            <a:off x="1857832" y="1052736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1" name="矩形 10"/>
          <p:cNvSpPr/>
          <p:nvPr/>
        </p:nvSpPr>
        <p:spPr>
          <a:xfrm>
            <a:off x="430364" y="3721184"/>
            <a:ext cx="49389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矩形 11"/>
          <p:cNvSpPr/>
          <p:nvPr/>
        </p:nvSpPr>
        <p:spPr>
          <a:xfrm>
            <a:off x="1102464" y="4314096"/>
            <a:ext cx="42141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3" name="矩形 12"/>
          <p:cNvSpPr/>
          <p:nvPr/>
        </p:nvSpPr>
        <p:spPr>
          <a:xfrm>
            <a:off x="1523883" y="5233352"/>
            <a:ext cx="44445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5" name="直接连接符 14"/>
          <p:cNvCxnSpPr>
            <a:stCxn id="10" idx="3"/>
            <a:endCxn id="5" idx="0"/>
          </p:cNvCxnSpPr>
          <p:nvPr/>
        </p:nvCxnSpPr>
        <p:spPr>
          <a:xfrm flipH="1">
            <a:off x="1620366" y="1482975"/>
            <a:ext cx="311283" cy="456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5" idx="3"/>
            <a:endCxn id="7" idx="7"/>
          </p:cNvCxnSpPr>
          <p:nvPr/>
        </p:nvCxnSpPr>
        <p:spPr>
          <a:xfrm flipH="1">
            <a:off x="1102465" y="2369423"/>
            <a:ext cx="339690" cy="433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7" idx="3"/>
            <a:endCxn id="11" idx="0"/>
          </p:cNvCxnSpPr>
          <p:nvPr/>
        </p:nvCxnSpPr>
        <p:spPr>
          <a:xfrm flipH="1">
            <a:off x="677309" y="3159054"/>
            <a:ext cx="68734" cy="5621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连接符 20"/>
          <p:cNvCxnSpPr>
            <a:stCxn id="5" idx="6"/>
            <a:endCxn id="6" idx="0"/>
          </p:cNvCxnSpPr>
          <p:nvPr/>
        </p:nvCxnSpPr>
        <p:spPr>
          <a:xfrm>
            <a:off x="1872394" y="2191212"/>
            <a:ext cx="503362" cy="4179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直接连接符 32"/>
          <p:cNvCxnSpPr>
            <a:stCxn id="7" idx="5"/>
            <a:endCxn id="8" idx="1"/>
          </p:cNvCxnSpPr>
          <p:nvPr/>
        </p:nvCxnSpPr>
        <p:spPr>
          <a:xfrm>
            <a:off x="1102465" y="3159054"/>
            <a:ext cx="509456" cy="4199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直接连接符 34"/>
          <p:cNvCxnSpPr>
            <a:stCxn id="8" idx="5"/>
            <a:endCxn id="9" idx="0"/>
          </p:cNvCxnSpPr>
          <p:nvPr/>
        </p:nvCxnSpPr>
        <p:spPr>
          <a:xfrm>
            <a:off x="1968343" y="3935399"/>
            <a:ext cx="407413" cy="3892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直接连接符 36"/>
          <p:cNvCxnSpPr>
            <a:stCxn id="8" idx="3"/>
            <a:endCxn id="12" idx="0"/>
          </p:cNvCxnSpPr>
          <p:nvPr/>
        </p:nvCxnSpPr>
        <p:spPr>
          <a:xfrm flipH="1">
            <a:off x="1313174" y="3935399"/>
            <a:ext cx="298747" cy="3786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直接连接符 38"/>
          <p:cNvCxnSpPr>
            <a:stCxn id="9" idx="2"/>
            <a:endCxn id="13" idx="0"/>
          </p:cNvCxnSpPr>
          <p:nvPr/>
        </p:nvCxnSpPr>
        <p:spPr>
          <a:xfrm flipH="1">
            <a:off x="1746113" y="4576700"/>
            <a:ext cx="377615" cy="6566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8" name="矩形 47"/>
          <p:cNvSpPr/>
          <p:nvPr/>
        </p:nvSpPr>
        <p:spPr>
          <a:xfrm>
            <a:off x="5789463" y="5327938"/>
            <a:ext cx="504056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49" name="椭圆 48"/>
          <p:cNvSpPr/>
          <p:nvPr/>
        </p:nvSpPr>
        <p:spPr>
          <a:xfrm>
            <a:off x="3624554" y="2825563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椭圆 49"/>
          <p:cNvSpPr/>
          <p:nvPr/>
        </p:nvSpPr>
        <p:spPr>
          <a:xfrm>
            <a:off x="4490432" y="360190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51" name="椭圆 50"/>
          <p:cNvSpPr/>
          <p:nvPr/>
        </p:nvSpPr>
        <p:spPr>
          <a:xfrm>
            <a:off x="5076056" y="442142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2" name="椭圆 51"/>
          <p:cNvSpPr/>
          <p:nvPr/>
        </p:nvSpPr>
        <p:spPr>
          <a:xfrm>
            <a:off x="4810160" y="1149484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3" name="矩形 52"/>
          <p:cNvSpPr/>
          <p:nvPr/>
        </p:nvSpPr>
        <p:spPr>
          <a:xfrm>
            <a:off x="3382692" y="3817932"/>
            <a:ext cx="49389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4" name="矩形 53"/>
          <p:cNvSpPr/>
          <p:nvPr/>
        </p:nvSpPr>
        <p:spPr>
          <a:xfrm>
            <a:off x="4054792" y="4410844"/>
            <a:ext cx="42141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5" name="矩形 54"/>
          <p:cNvSpPr/>
          <p:nvPr/>
        </p:nvSpPr>
        <p:spPr>
          <a:xfrm>
            <a:off x="4476211" y="5330100"/>
            <a:ext cx="44445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56" name="直接连接符 55"/>
          <p:cNvCxnSpPr>
            <a:stCxn id="52" idx="3"/>
            <a:endCxn id="49" idx="7"/>
          </p:cNvCxnSpPr>
          <p:nvPr/>
        </p:nvCxnSpPr>
        <p:spPr>
          <a:xfrm flipH="1">
            <a:off x="4054793" y="1579723"/>
            <a:ext cx="829184" cy="1319657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直接连接符 57"/>
          <p:cNvCxnSpPr>
            <a:stCxn id="49" idx="3"/>
            <a:endCxn id="53" idx="0"/>
          </p:cNvCxnSpPr>
          <p:nvPr/>
        </p:nvCxnSpPr>
        <p:spPr>
          <a:xfrm flipH="1">
            <a:off x="3629637" y="3255802"/>
            <a:ext cx="68734" cy="5621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9" name="直接连接符 58"/>
          <p:cNvCxnSpPr>
            <a:stCxn id="51" idx="5"/>
            <a:endCxn id="48" idx="0"/>
          </p:cNvCxnSpPr>
          <p:nvPr/>
        </p:nvCxnSpPr>
        <p:spPr>
          <a:xfrm>
            <a:off x="5506295" y="4851659"/>
            <a:ext cx="535196" cy="47627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0" name="直接连接符 59"/>
          <p:cNvCxnSpPr>
            <a:stCxn id="49" idx="5"/>
            <a:endCxn id="50" idx="1"/>
          </p:cNvCxnSpPr>
          <p:nvPr/>
        </p:nvCxnSpPr>
        <p:spPr>
          <a:xfrm>
            <a:off x="4054793" y="3255802"/>
            <a:ext cx="509456" cy="4199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1" name="直接连接符 60"/>
          <p:cNvCxnSpPr>
            <a:stCxn id="50" idx="5"/>
            <a:endCxn id="51" idx="0"/>
          </p:cNvCxnSpPr>
          <p:nvPr/>
        </p:nvCxnSpPr>
        <p:spPr>
          <a:xfrm>
            <a:off x="4920671" y="4032147"/>
            <a:ext cx="407413" cy="3892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2" name="直接连接符 61"/>
          <p:cNvCxnSpPr>
            <a:stCxn id="50" idx="3"/>
            <a:endCxn id="54" idx="0"/>
          </p:cNvCxnSpPr>
          <p:nvPr/>
        </p:nvCxnSpPr>
        <p:spPr>
          <a:xfrm flipH="1">
            <a:off x="4265502" y="4032147"/>
            <a:ext cx="298747" cy="3786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3" name="直接连接符 62"/>
          <p:cNvCxnSpPr>
            <a:stCxn id="51" idx="2"/>
            <a:endCxn id="55" idx="0"/>
          </p:cNvCxnSpPr>
          <p:nvPr/>
        </p:nvCxnSpPr>
        <p:spPr>
          <a:xfrm flipH="1">
            <a:off x="4698441" y="4673448"/>
            <a:ext cx="377615" cy="6566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4" name="椭圆 63"/>
          <p:cNvSpPr/>
          <p:nvPr/>
        </p:nvSpPr>
        <p:spPr>
          <a:xfrm>
            <a:off x="7164288" y="1979370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65" name="矩形 64"/>
          <p:cNvSpPr/>
          <p:nvPr/>
        </p:nvSpPr>
        <p:spPr>
          <a:xfrm>
            <a:off x="7919678" y="2649322"/>
            <a:ext cx="5040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6" name="椭圆 65"/>
          <p:cNvSpPr/>
          <p:nvPr/>
        </p:nvSpPr>
        <p:spPr>
          <a:xfrm>
            <a:off x="6468176" y="2769001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7" name="椭圆 66"/>
          <p:cNvSpPr/>
          <p:nvPr/>
        </p:nvSpPr>
        <p:spPr>
          <a:xfrm>
            <a:off x="7334054" y="3545346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69" name="椭圆 68"/>
          <p:cNvSpPr/>
          <p:nvPr/>
        </p:nvSpPr>
        <p:spPr>
          <a:xfrm>
            <a:off x="7653782" y="1092922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0" name="矩形 69"/>
          <p:cNvSpPr/>
          <p:nvPr/>
        </p:nvSpPr>
        <p:spPr>
          <a:xfrm>
            <a:off x="6226314" y="3761370"/>
            <a:ext cx="49389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1" name="矩形 70"/>
          <p:cNvSpPr/>
          <p:nvPr/>
        </p:nvSpPr>
        <p:spPr>
          <a:xfrm>
            <a:off x="6898414" y="4354282"/>
            <a:ext cx="42141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72" name="矩形 71"/>
          <p:cNvSpPr/>
          <p:nvPr/>
        </p:nvSpPr>
        <p:spPr>
          <a:xfrm>
            <a:off x="7997817" y="4364858"/>
            <a:ext cx="44445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3" name="直接连接符 72"/>
          <p:cNvCxnSpPr>
            <a:stCxn id="69" idx="3"/>
            <a:endCxn id="64" idx="0"/>
          </p:cNvCxnSpPr>
          <p:nvPr/>
        </p:nvCxnSpPr>
        <p:spPr>
          <a:xfrm flipH="1">
            <a:off x="7416316" y="1523161"/>
            <a:ext cx="311283" cy="456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4" name="直接连接符 73"/>
          <p:cNvCxnSpPr>
            <a:stCxn id="64" idx="3"/>
            <a:endCxn id="66" idx="7"/>
          </p:cNvCxnSpPr>
          <p:nvPr/>
        </p:nvCxnSpPr>
        <p:spPr>
          <a:xfrm flipH="1">
            <a:off x="6898415" y="2409609"/>
            <a:ext cx="339690" cy="433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直接连接符 74"/>
          <p:cNvCxnSpPr>
            <a:stCxn id="66" idx="3"/>
            <a:endCxn id="70" idx="0"/>
          </p:cNvCxnSpPr>
          <p:nvPr/>
        </p:nvCxnSpPr>
        <p:spPr>
          <a:xfrm flipH="1">
            <a:off x="6473259" y="3199240"/>
            <a:ext cx="68734" cy="5621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直接连接符 75"/>
          <p:cNvCxnSpPr>
            <a:stCxn id="64" idx="6"/>
            <a:endCxn id="65" idx="0"/>
          </p:cNvCxnSpPr>
          <p:nvPr/>
        </p:nvCxnSpPr>
        <p:spPr>
          <a:xfrm>
            <a:off x="7668344" y="2231398"/>
            <a:ext cx="503362" cy="4179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直接连接符 76"/>
          <p:cNvCxnSpPr>
            <a:stCxn id="66" idx="5"/>
            <a:endCxn id="67" idx="1"/>
          </p:cNvCxnSpPr>
          <p:nvPr/>
        </p:nvCxnSpPr>
        <p:spPr>
          <a:xfrm>
            <a:off x="6898415" y="3199240"/>
            <a:ext cx="509456" cy="4199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直接连接符 77"/>
          <p:cNvCxnSpPr>
            <a:stCxn id="67" idx="5"/>
          </p:cNvCxnSpPr>
          <p:nvPr/>
        </p:nvCxnSpPr>
        <p:spPr>
          <a:xfrm>
            <a:off x="7764293" y="3975585"/>
            <a:ext cx="407413" cy="38927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直接连接符 78"/>
          <p:cNvCxnSpPr>
            <a:stCxn id="67" idx="3"/>
            <a:endCxn id="71" idx="0"/>
          </p:cNvCxnSpPr>
          <p:nvPr/>
        </p:nvCxnSpPr>
        <p:spPr>
          <a:xfrm flipH="1">
            <a:off x="7109124" y="3975585"/>
            <a:ext cx="298747" cy="3786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8" name="TextBox 87"/>
          <p:cNvSpPr txBox="1"/>
          <p:nvPr/>
        </p:nvSpPr>
        <p:spPr>
          <a:xfrm>
            <a:off x="511748" y="6366519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删除结点</a:t>
            </a:r>
            <a:r>
              <a:rPr lang="en-US" altLang="zh-CN" sz="2400"/>
              <a:t>P</a:t>
            </a:r>
            <a:endParaRPr lang="en-US" sz="2400"/>
          </a:p>
        </p:txBody>
      </p:sp>
      <p:sp>
        <p:nvSpPr>
          <p:cNvPr id="89" name="TextBox 88"/>
          <p:cNvSpPr txBox="1"/>
          <p:nvPr/>
        </p:nvSpPr>
        <p:spPr>
          <a:xfrm>
            <a:off x="3752036" y="63517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方法二</a:t>
            </a:r>
            <a:endParaRPr lang="en-US" sz="2400"/>
          </a:p>
        </p:txBody>
      </p:sp>
      <p:sp>
        <p:nvSpPr>
          <p:cNvPr id="90" name="TextBox 89"/>
          <p:cNvSpPr txBox="1"/>
          <p:nvPr/>
        </p:nvSpPr>
        <p:spPr>
          <a:xfrm>
            <a:off x="7280428" y="635171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方法一</a:t>
            </a:r>
            <a:endParaRPr lang="en-US" sz="2400"/>
          </a:p>
        </p:txBody>
      </p:sp>
      <p:cxnSp>
        <p:nvCxnSpPr>
          <p:cNvPr id="95" name="直接箭头连接符 94"/>
          <p:cNvCxnSpPr>
            <a:endCxn id="10" idx="2"/>
          </p:cNvCxnSpPr>
          <p:nvPr/>
        </p:nvCxnSpPr>
        <p:spPr>
          <a:xfrm>
            <a:off x="1176282" y="980728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365928" y="719118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f</a:t>
            </a:r>
            <a:endParaRPr 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734608" y="1639126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24254" y="1377516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</a:t>
            </a:r>
            <a:endParaRPr lang="en-US"/>
          </a:p>
        </p:txBody>
      </p:sp>
      <p:cxnSp>
        <p:nvCxnSpPr>
          <p:cNvPr id="100" name="直接箭头连接符 99"/>
          <p:cNvCxnSpPr/>
          <p:nvPr/>
        </p:nvCxnSpPr>
        <p:spPr>
          <a:xfrm>
            <a:off x="6983352" y="919478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72998" y="657868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f</a:t>
            </a:r>
            <a:endParaRPr lang="en-US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6508459" y="1744585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698105" y="14829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</a:t>
            </a:r>
            <a:endParaRPr lang="en-US"/>
          </a:p>
        </p:txBody>
      </p:sp>
      <p:cxnSp>
        <p:nvCxnSpPr>
          <p:cNvPr id="104" name="直接箭头连接符 103"/>
          <p:cNvCxnSpPr>
            <a:endCxn id="9" idx="7"/>
          </p:cNvCxnSpPr>
          <p:nvPr/>
        </p:nvCxnSpPr>
        <p:spPr>
          <a:xfrm flipH="1">
            <a:off x="2553967" y="4049402"/>
            <a:ext cx="649881" cy="34908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677233" y="3848134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</a:t>
            </a:r>
            <a:endParaRPr lang="en-US"/>
          </a:p>
        </p:txBody>
      </p:sp>
      <p:cxnSp>
        <p:nvCxnSpPr>
          <p:cNvPr id="108" name="直接箭头连接符 107"/>
          <p:cNvCxnSpPr/>
          <p:nvPr/>
        </p:nvCxnSpPr>
        <p:spPr>
          <a:xfrm flipH="1">
            <a:off x="2065773" y="3356992"/>
            <a:ext cx="634019" cy="36634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123728" y="322001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</a:t>
            </a:r>
            <a:endParaRPr lang="en-US"/>
          </a:p>
        </p:txBody>
      </p:sp>
      <p:cxnSp>
        <p:nvCxnSpPr>
          <p:cNvPr id="113" name="直接箭头连接符 112"/>
          <p:cNvCxnSpPr/>
          <p:nvPr/>
        </p:nvCxnSpPr>
        <p:spPr>
          <a:xfrm flipH="1">
            <a:off x="7816517" y="3461888"/>
            <a:ext cx="634019" cy="36634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7874472" y="3324914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</a:t>
            </a:r>
            <a:endParaRPr lang="en-US"/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300786" y="831312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490432" y="56970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f</a:t>
            </a:r>
            <a:endParaRPr lang="en-US"/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5487762" y="4170534"/>
            <a:ext cx="649881" cy="34908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611028" y="396926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</a:t>
            </a:r>
            <a:endParaRPr lang="en-US"/>
          </a:p>
        </p:txBody>
      </p:sp>
      <p:cxnSp>
        <p:nvCxnSpPr>
          <p:cNvPr id="83" name="直接箭头连接符 82"/>
          <p:cNvCxnSpPr/>
          <p:nvPr/>
        </p:nvCxnSpPr>
        <p:spPr>
          <a:xfrm flipH="1">
            <a:off x="4999568" y="3478124"/>
            <a:ext cx="634019" cy="36634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57523" y="334115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9" grpId="0"/>
      <p:bldP spid="101" grpId="0"/>
      <p:bldP spid="103" grpId="0"/>
      <p:bldP spid="105" grpId="0"/>
      <p:bldP spid="109" grpId="0"/>
      <p:bldP spid="114" grpId="0"/>
      <p:bldP spid="80" grpId="0"/>
      <p:bldP spid="82" grpId="0"/>
      <p:bldP spid="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936104"/>
          </a:xfrm>
        </p:spPr>
        <p:txBody>
          <a:bodyPr/>
          <a:lstStyle/>
          <a:p>
            <a:r>
              <a:rPr lang="zh-CN" altLang="en-US"/>
              <a:t>算法实现</a:t>
            </a:r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92696"/>
            <a:ext cx="8686800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/>
              <a:t>Status </a:t>
            </a:r>
            <a:r>
              <a:rPr lang="en-US" sz="2800" b="1" err="1">
                <a:solidFill>
                  <a:srgbClr val="0000FF"/>
                </a:solidFill>
              </a:rPr>
              <a:t>DeleteBST</a:t>
            </a:r>
            <a:r>
              <a:rPr lang="en-US" sz="2800"/>
              <a:t>(</a:t>
            </a:r>
            <a:r>
              <a:rPr lang="en-US" sz="2800" err="1"/>
              <a:t>BiTree</a:t>
            </a:r>
            <a:r>
              <a:rPr lang="en-US" sz="2800"/>
              <a:t> T, </a:t>
            </a:r>
            <a:r>
              <a:rPr lang="en-US" sz="2800" err="1"/>
              <a:t>KeyType</a:t>
            </a:r>
            <a:r>
              <a:rPr lang="en-US" sz="2800"/>
              <a:t> key)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//</a:t>
            </a:r>
            <a:r>
              <a:rPr lang="zh-CN" altLang="en-US" sz="2800"/>
              <a:t>若二叉排序树</a:t>
            </a:r>
            <a:r>
              <a:rPr lang="en-US" sz="2800"/>
              <a:t>T</a:t>
            </a:r>
            <a:r>
              <a:rPr lang="zh-CN" altLang="en-US" sz="2800"/>
              <a:t>中存在关键字等于</a:t>
            </a:r>
            <a:r>
              <a:rPr lang="en-US" sz="2800"/>
              <a:t>key</a:t>
            </a:r>
            <a:r>
              <a:rPr lang="zh-CN" altLang="en-US" sz="2800"/>
              <a:t>的数据元素时，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/>
              <a:t>//</a:t>
            </a:r>
            <a:r>
              <a:rPr lang="zh-CN" altLang="en-US" sz="2800"/>
              <a:t>则删除该数据元素结点</a:t>
            </a:r>
            <a:r>
              <a:rPr lang="en-US" sz="2800"/>
              <a:t>p，</a:t>
            </a:r>
            <a:r>
              <a:rPr lang="zh-CN" altLang="en-US" sz="2800"/>
              <a:t>返回</a:t>
            </a:r>
            <a:r>
              <a:rPr lang="en-US" sz="2800"/>
              <a:t>TRUE；</a:t>
            </a:r>
            <a:r>
              <a:rPr lang="zh-CN" altLang="en-US" sz="2800"/>
              <a:t>否则返回</a:t>
            </a:r>
            <a:r>
              <a:rPr lang="en-US" sz="2800"/>
              <a:t>FALSE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{ if (!T)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    return FALSE;//</a:t>
            </a:r>
            <a:r>
              <a:rPr lang="zh-CN" altLang="en-US" sz="2800"/>
              <a:t>不存在关键字等于</a:t>
            </a:r>
            <a:r>
              <a:rPr lang="en-US" sz="2800"/>
              <a:t>key</a:t>
            </a:r>
            <a:r>
              <a:rPr lang="zh-CN" altLang="en-US" sz="2800"/>
              <a:t>的数据元素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  else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    if (EQ(key, T-&gt;</a:t>
            </a:r>
            <a:r>
              <a:rPr lang="en-US" sz="2800" err="1"/>
              <a:t>data.key</a:t>
            </a:r>
            <a:r>
              <a:rPr lang="en-US" sz="280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	//</a:t>
            </a:r>
            <a:r>
              <a:rPr lang="zh-CN" altLang="en-US" sz="2800"/>
              <a:t>找到关键字等于</a:t>
            </a:r>
            <a:r>
              <a:rPr lang="en-US" sz="2800"/>
              <a:t>key</a:t>
            </a:r>
            <a:r>
              <a:rPr lang="zh-CN" altLang="en-US" sz="2800"/>
              <a:t>的数据元素</a:t>
            </a:r>
            <a:endParaRPr lang="en-US" altLang="zh-CN" sz="2800"/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	return </a:t>
            </a:r>
            <a:r>
              <a:rPr lang="en-US" sz="2800" b="1">
                <a:solidFill>
                  <a:srgbClr val="C00000"/>
                </a:solidFill>
              </a:rPr>
              <a:t>Delete</a:t>
            </a:r>
            <a:r>
              <a:rPr lang="en-US" sz="2800"/>
              <a:t>(T);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    else if (LT(key, T-&gt;</a:t>
            </a:r>
            <a:r>
              <a:rPr lang="en-US" sz="2800" err="1"/>
              <a:t>data.key</a:t>
            </a:r>
            <a:r>
              <a:rPr lang="en-US" sz="2800"/>
              <a:t>))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	return </a:t>
            </a:r>
            <a:r>
              <a:rPr lang="en-US" sz="2800" b="1" err="1">
                <a:solidFill>
                  <a:srgbClr val="0000FF"/>
                </a:solidFill>
              </a:rPr>
              <a:t>DeleteBST</a:t>
            </a:r>
            <a:r>
              <a:rPr lang="en-US" sz="2800" b="1">
                <a:solidFill>
                  <a:srgbClr val="0000FF"/>
                </a:solidFill>
              </a:rPr>
              <a:t>(T-&gt;</a:t>
            </a:r>
            <a:r>
              <a:rPr lang="en-US" sz="2800" b="1" err="1">
                <a:solidFill>
                  <a:srgbClr val="0000FF"/>
                </a:solidFill>
              </a:rPr>
              <a:t>lchild</a:t>
            </a:r>
            <a:r>
              <a:rPr lang="en-US" sz="2800" b="1">
                <a:solidFill>
                  <a:srgbClr val="0000FF"/>
                </a:solidFill>
              </a:rPr>
              <a:t>, key)</a:t>
            </a:r>
            <a:r>
              <a:rPr lang="en-US" sz="280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	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	return </a:t>
            </a:r>
            <a:r>
              <a:rPr lang="en-US" sz="2800" b="1" err="1">
                <a:solidFill>
                  <a:srgbClr val="0000FF"/>
                </a:solidFill>
              </a:rPr>
              <a:t>DeleteBST</a:t>
            </a:r>
            <a:r>
              <a:rPr lang="en-US" sz="2800" b="1">
                <a:solidFill>
                  <a:srgbClr val="0000FF"/>
                </a:solidFill>
              </a:rPr>
              <a:t>(T-&gt;</a:t>
            </a:r>
            <a:r>
              <a:rPr lang="en-US" sz="2800" b="1" err="1">
                <a:solidFill>
                  <a:srgbClr val="0000FF"/>
                </a:solidFill>
              </a:rPr>
              <a:t>rchild</a:t>
            </a:r>
            <a:r>
              <a:rPr lang="en-US" sz="2800" b="1">
                <a:solidFill>
                  <a:srgbClr val="0000FF"/>
                </a:solidFill>
              </a:rPr>
              <a:t>, key)</a:t>
            </a:r>
            <a:r>
              <a:rPr lang="en-US" sz="280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/>
              <a:t>} } // </a:t>
            </a:r>
            <a:r>
              <a:rPr lang="en-US" sz="2800" err="1"/>
              <a:t>DeleteBST</a:t>
            </a:r>
            <a:endParaRPr lang="en-US" sz="280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604448" y="0"/>
            <a:ext cx="53955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9.7</a:t>
            </a:r>
          </a:p>
        </p:txBody>
      </p:sp>
    </p:spTree>
    <p:extLst>
      <p:ext uri="{BB962C8B-B14F-4D97-AF65-F5344CB8AC3E}">
        <p14:creationId xmlns:p14="http://schemas.microsoft.com/office/powerpoint/2010/main" val="1578175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88640"/>
            <a:ext cx="8686800" cy="666936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600"/>
              <a:t>//</a:t>
            </a:r>
            <a:r>
              <a:rPr lang="zh-CN" altLang="en-US" sz="2600"/>
              <a:t>从二叉排序树中删除结点</a:t>
            </a:r>
            <a:r>
              <a:rPr lang="en-US" sz="2600"/>
              <a:t>p，</a:t>
            </a:r>
            <a:r>
              <a:rPr lang="zh-CN" altLang="en-US" sz="2600"/>
              <a:t>并重接它的左或右子树 </a:t>
            </a:r>
            <a:endParaRPr lang="en-US" altLang="zh-CN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Status </a:t>
            </a:r>
            <a:r>
              <a:rPr lang="en-US" sz="2600" b="1">
                <a:solidFill>
                  <a:srgbClr val="C00000"/>
                </a:solidFill>
              </a:rPr>
              <a:t>Delete(</a:t>
            </a:r>
            <a:r>
              <a:rPr lang="en-US" sz="2600" b="1" err="1">
                <a:solidFill>
                  <a:srgbClr val="C00000"/>
                </a:solidFill>
              </a:rPr>
              <a:t>BiTree</a:t>
            </a:r>
            <a:r>
              <a:rPr lang="en-US" sz="2600" b="1">
                <a:solidFill>
                  <a:srgbClr val="C00000"/>
                </a:solidFill>
              </a:rPr>
              <a:t> p)</a:t>
            </a:r>
            <a:r>
              <a:rPr lang="en-US" sz="2600"/>
              <a:t> </a:t>
            </a:r>
            <a:r>
              <a:rPr lang="en-US" sz="2600" b="1">
                <a:solidFill>
                  <a:srgbClr val="0000CC"/>
                </a:solidFill>
              </a:rPr>
              <a:t>{</a:t>
            </a:r>
            <a:r>
              <a:rPr lang="en-US" sz="260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BiTree q, s;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if (!</a:t>
            </a:r>
            <a:r>
              <a:rPr lang="en-US" sz="2600">
                <a:solidFill>
                  <a:srgbClr val="C00000"/>
                </a:solidFill>
              </a:rPr>
              <a:t>p</a:t>
            </a:r>
            <a:r>
              <a:rPr lang="en-US" sz="2600"/>
              <a:t>-&gt;</a:t>
            </a:r>
            <a:r>
              <a:rPr lang="en-US" sz="2600" err="1"/>
              <a:t>rchild</a:t>
            </a:r>
            <a:r>
              <a:rPr lang="en-US" sz="2600"/>
              <a:t>) {//</a:t>
            </a:r>
            <a:r>
              <a:rPr lang="zh-CN" altLang="en-US" sz="2600"/>
              <a:t>右子树空则只需重接它的左子树</a:t>
            </a:r>
            <a:endParaRPr lang="en-US" altLang="zh-CN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	q = p; p = p-&gt;</a:t>
            </a:r>
            <a:r>
              <a:rPr lang="en-US" sz="2600" err="1"/>
              <a:t>lchild</a:t>
            </a:r>
            <a:r>
              <a:rPr lang="en-US" sz="260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	… </a:t>
            </a:r>
            <a:r>
              <a:rPr lang="zh-CN" altLang="en-US" sz="2600"/>
              <a:t>将</a:t>
            </a:r>
            <a:r>
              <a:rPr lang="en-US" altLang="zh-CN" sz="2600"/>
              <a:t>p</a:t>
            </a:r>
            <a:r>
              <a:rPr lang="zh-CN" altLang="en-US" sz="2600"/>
              <a:t>原来的父结点</a:t>
            </a:r>
            <a:r>
              <a:rPr lang="en-US" altLang="zh-CN" sz="2600"/>
              <a:t>(</a:t>
            </a:r>
            <a:r>
              <a:rPr lang="zh-CN" altLang="en-US" sz="2600"/>
              <a:t>设为</a:t>
            </a:r>
            <a:r>
              <a:rPr lang="en-US" altLang="zh-CN" sz="2600"/>
              <a:t>f)</a:t>
            </a:r>
            <a:r>
              <a:rPr lang="zh-CN" altLang="en-US" sz="2600"/>
              <a:t>与</a:t>
            </a:r>
            <a:r>
              <a:rPr lang="en-US" altLang="zh-CN" sz="2600"/>
              <a:t>p</a:t>
            </a:r>
            <a:r>
              <a:rPr lang="zh-CN" altLang="en-US" sz="2600"/>
              <a:t>相连</a:t>
            </a:r>
            <a:r>
              <a:rPr lang="en-US" altLang="zh-CN" sz="2600"/>
              <a:t>, f-&gt;lchild/rchild=p</a:t>
            </a:r>
            <a:endParaRPr lang="en-US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	free(q);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else if (!</a:t>
            </a:r>
            <a:r>
              <a:rPr lang="en-US" sz="2600">
                <a:solidFill>
                  <a:srgbClr val="C00000"/>
                </a:solidFill>
              </a:rPr>
              <a:t>p</a:t>
            </a:r>
            <a:r>
              <a:rPr lang="en-US" sz="2600"/>
              <a:t>-&gt;</a:t>
            </a:r>
            <a:r>
              <a:rPr lang="en-US" sz="2600" err="1"/>
              <a:t>lchild</a:t>
            </a:r>
            <a:r>
              <a:rPr lang="en-US" sz="2600"/>
              <a:t>) {//</a:t>
            </a:r>
            <a:r>
              <a:rPr lang="zh-CN" altLang="en-US" sz="2600"/>
              <a:t>只需重接它的右子树</a:t>
            </a:r>
            <a:endParaRPr lang="en-US" altLang="zh-CN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	q = p; p = p-&gt;</a:t>
            </a:r>
            <a:r>
              <a:rPr lang="en-US" sz="2600" err="1"/>
              <a:t>rchild</a:t>
            </a:r>
            <a:r>
              <a:rPr lang="en-US" sz="260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	… </a:t>
            </a:r>
            <a:r>
              <a:rPr lang="zh-CN" altLang="en-US" sz="2600"/>
              <a:t>将</a:t>
            </a:r>
            <a:r>
              <a:rPr lang="en-US" altLang="zh-CN" sz="2600"/>
              <a:t>p</a:t>
            </a:r>
            <a:r>
              <a:rPr lang="zh-CN" altLang="en-US" sz="2600"/>
              <a:t>原来的父结点</a:t>
            </a:r>
            <a:r>
              <a:rPr lang="en-US" altLang="zh-CN" sz="2600"/>
              <a:t>(</a:t>
            </a:r>
            <a:r>
              <a:rPr lang="zh-CN" altLang="en-US" sz="2600"/>
              <a:t>设为</a:t>
            </a:r>
            <a:r>
              <a:rPr lang="en-US" altLang="zh-CN" sz="2600"/>
              <a:t>f)</a:t>
            </a:r>
            <a:r>
              <a:rPr lang="zh-CN" altLang="en-US" sz="2600"/>
              <a:t>与</a:t>
            </a:r>
            <a:r>
              <a:rPr lang="en-US" altLang="zh-CN" sz="2600"/>
              <a:t>p</a:t>
            </a:r>
            <a:r>
              <a:rPr lang="zh-CN" altLang="en-US" sz="2600"/>
              <a:t>相连</a:t>
            </a:r>
            <a:r>
              <a:rPr lang="en-US" altLang="zh-CN" sz="2600"/>
              <a:t>, f-&gt;lchild/rchild=p</a:t>
            </a:r>
            <a:endParaRPr lang="en-US" sz="2600"/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	free(q);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else { //</a:t>
            </a:r>
            <a:r>
              <a:rPr lang="zh-CN" altLang="en-US" sz="2600"/>
              <a:t>左右子树均不空，按方法一，见下页</a:t>
            </a:r>
            <a:endParaRPr lang="en-US" altLang="zh-CN" sz="26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/>
              <a:t>	… </a:t>
            </a:r>
            <a:r>
              <a:rPr lang="en-US" sz="2600"/>
              <a:t>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/>
              <a:t>return TRUE;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b="1">
                <a:solidFill>
                  <a:srgbClr val="0000CC"/>
                </a:solidFill>
              </a:rPr>
              <a:t>} </a:t>
            </a:r>
            <a:r>
              <a:rPr lang="en-US" sz="2600"/>
              <a:t>// Delete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604448" y="0"/>
            <a:ext cx="539552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9.8</a:t>
            </a:r>
          </a:p>
        </p:txBody>
      </p:sp>
    </p:spTree>
    <p:extLst>
      <p:ext uri="{BB962C8B-B14F-4D97-AF65-F5344CB8AC3E}">
        <p14:creationId xmlns:p14="http://schemas.microsoft.com/office/powerpoint/2010/main" val="360823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9999" y="294744"/>
            <a:ext cx="3817850" cy="65632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/>
              <a:t>//</a:t>
            </a:r>
            <a:r>
              <a:rPr lang="zh-CN" altLang="en-US" sz="2400"/>
              <a:t>左右子树均不空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q = 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//</a:t>
            </a:r>
            <a:r>
              <a:rPr lang="zh-CN" altLang="en-US" sz="2400"/>
              <a:t>转左，然后向右到尽头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s = p-&gt;lchild;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while (s-&gt;rchild)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q = s; s = s-&gt;rchild;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//s</a:t>
            </a:r>
            <a:r>
              <a:rPr lang="zh-CN" altLang="en-US" sz="2400"/>
              <a:t>指向被删结点的前驱 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p-&gt;data = s-&gt;data</a:t>
            </a:r>
            <a:r>
              <a:rPr lang="en-US" altLang="zh-CN" sz="240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if (q != p)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q-&gt;rchild = s-&gt;lchild;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 //</a:t>
            </a:r>
            <a:r>
              <a:rPr lang="zh-CN" altLang="en-US" sz="2400"/>
              <a:t>重接*</a:t>
            </a:r>
            <a:r>
              <a:rPr lang="en-US" sz="2400"/>
              <a:t>q</a:t>
            </a:r>
            <a:r>
              <a:rPr lang="zh-CN" altLang="en-US" sz="2400"/>
              <a:t>的右子树 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q-&gt;lchild = s-&gt;lchild;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/>
              <a:t>	//</a:t>
            </a:r>
            <a:r>
              <a:rPr lang="zh-CN" altLang="en-US" sz="2400"/>
              <a:t>重接*</a:t>
            </a:r>
            <a:r>
              <a:rPr lang="en-US" sz="2400"/>
              <a:t>q</a:t>
            </a:r>
            <a:r>
              <a:rPr lang="zh-CN" altLang="en-US" sz="2400"/>
              <a:t>的左子树</a:t>
            </a:r>
            <a:endParaRPr lang="en-US" altLang="zh-CN" sz="240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/>
              <a:t> </a:t>
            </a:r>
            <a:r>
              <a:rPr lang="en-US" sz="2400"/>
              <a:t>free(s);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860476" y="1509656"/>
            <a:ext cx="504056" cy="50405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5" name="矩形 4"/>
          <p:cNvSpPr/>
          <p:nvPr/>
        </p:nvSpPr>
        <p:spPr>
          <a:xfrm>
            <a:off x="5615866" y="2179608"/>
            <a:ext cx="5040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6" name="椭圆 5"/>
          <p:cNvSpPr/>
          <p:nvPr/>
        </p:nvSpPr>
        <p:spPr>
          <a:xfrm>
            <a:off x="4164364" y="2299287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" name="椭圆 6"/>
          <p:cNvSpPr/>
          <p:nvPr/>
        </p:nvSpPr>
        <p:spPr>
          <a:xfrm>
            <a:off x="5030242" y="3075632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8" name="椭圆 7"/>
          <p:cNvSpPr/>
          <p:nvPr/>
        </p:nvSpPr>
        <p:spPr>
          <a:xfrm>
            <a:off x="5615866" y="3895144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9" name="椭圆 8"/>
          <p:cNvSpPr/>
          <p:nvPr/>
        </p:nvSpPr>
        <p:spPr>
          <a:xfrm>
            <a:off x="5349970" y="623208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矩形 9"/>
          <p:cNvSpPr/>
          <p:nvPr/>
        </p:nvSpPr>
        <p:spPr>
          <a:xfrm>
            <a:off x="3922502" y="3291656"/>
            <a:ext cx="49389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1" name="矩形 10"/>
          <p:cNvSpPr/>
          <p:nvPr/>
        </p:nvSpPr>
        <p:spPr>
          <a:xfrm>
            <a:off x="4594602" y="3884568"/>
            <a:ext cx="42141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" name="矩形 11"/>
          <p:cNvSpPr/>
          <p:nvPr/>
        </p:nvSpPr>
        <p:spPr>
          <a:xfrm>
            <a:off x="5016021" y="4803824"/>
            <a:ext cx="44445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13" name="直接连接符 12"/>
          <p:cNvCxnSpPr>
            <a:stCxn id="9" idx="3"/>
            <a:endCxn id="4" idx="0"/>
          </p:cNvCxnSpPr>
          <p:nvPr/>
        </p:nvCxnSpPr>
        <p:spPr>
          <a:xfrm flipH="1">
            <a:off x="5112504" y="1053447"/>
            <a:ext cx="311283" cy="456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接连接符 13"/>
          <p:cNvCxnSpPr>
            <a:stCxn id="4" idx="3"/>
            <a:endCxn id="6" idx="7"/>
          </p:cNvCxnSpPr>
          <p:nvPr/>
        </p:nvCxnSpPr>
        <p:spPr>
          <a:xfrm flipH="1">
            <a:off x="4594603" y="1939895"/>
            <a:ext cx="339690" cy="433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直接连接符 14"/>
          <p:cNvCxnSpPr>
            <a:stCxn id="6" idx="3"/>
            <a:endCxn id="10" idx="0"/>
          </p:cNvCxnSpPr>
          <p:nvPr/>
        </p:nvCxnSpPr>
        <p:spPr>
          <a:xfrm flipH="1">
            <a:off x="4169447" y="2729526"/>
            <a:ext cx="68734" cy="5621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直接连接符 15"/>
          <p:cNvCxnSpPr>
            <a:stCxn id="4" idx="6"/>
            <a:endCxn id="5" idx="0"/>
          </p:cNvCxnSpPr>
          <p:nvPr/>
        </p:nvCxnSpPr>
        <p:spPr>
          <a:xfrm>
            <a:off x="5364532" y="1761684"/>
            <a:ext cx="503362" cy="4179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直接连接符 16"/>
          <p:cNvCxnSpPr>
            <a:stCxn id="6" idx="5"/>
            <a:endCxn id="7" idx="1"/>
          </p:cNvCxnSpPr>
          <p:nvPr/>
        </p:nvCxnSpPr>
        <p:spPr>
          <a:xfrm>
            <a:off x="4594603" y="2729526"/>
            <a:ext cx="509456" cy="4199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直接连接符 17"/>
          <p:cNvCxnSpPr>
            <a:stCxn id="7" idx="5"/>
            <a:endCxn id="8" idx="0"/>
          </p:cNvCxnSpPr>
          <p:nvPr/>
        </p:nvCxnSpPr>
        <p:spPr>
          <a:xfrm>
            <a:off x="5460481" y="3505871"/>
            <a:ext cx="407413" cy="38927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连接符 18"/>
          <p:cNvCxnSpPr>
            <a:stCxn id="7" idx="3"/>
            <a:endCxn id="11" idx="0"/>
          </p:cNvCxnSpPr>
          <p:nvPr/>
        </p:nvCxnSpPr>
        <p:spPr>
          <a:xfrm flipH="1">
            <a:off x="4805312" y="3505871"/>
            <a:ext cx="298747" cy="3786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直接连接符 19"/>
          <p:cNvCxnSpPr>
            <a:stCxn id="8" idx="2"/>
            <a:endCxn id="12" idx="0"/>
          </p:cNvCxnSpPr>
          <p:nvPr/>
        </p:nvCxnSpPr>
        <p:spPr>
          <a:xfrm flipH="1">
            <a:off x="5238251" y="4147172"/>
            <a:ext cx="377615" cy="65665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箭头连接符 20"/>
          <p:cNvCxnSpPr>
            <a:endCxn id="9" idx="2"/>
          </p:cNvCxnSpPr>
          <p:nvPr/>
        </p:nvCxnSpPr>
        <p:spPr>
          <a:xfrm>
            <a:off x="4668420" y="551200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58066" y="28959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f</a:t>
            </a:r>
            <a:endParaRPr 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226746" y="1209598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16392" y="947988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</a:t>
            </a:r>
            <a:endParaRPr lang="en-US"/>
          </a:p>
        </p:txBody>
      </p:sp>
      <p:cxnSp>
        <p:nvCxnSpPr>
          <p:cNvPr id="25" name="直接箭头连接符 24"/>
          <p:cNvCxnSpPr>
            <a:endCxn id="8" idx="7"/>
          </p:cNvCxnSpPr>
          <p:nvPr/>
        </p:nvCxnSpPr>
        <p:spPr>
          <a:xfrm flipH="1">
            <a:off x="6046105" y="3619874"/>
            <a:ext cx="649881" cy="349087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69371" y="3418606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</a:t>
            </a:r>
            <a:endParaRPr 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5557911" y="2927464"/>
            <a:ext cx="634019" cy="36634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15866" y="279049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</a:t>
            </a:r>
            <a:endParaRPr lang="en-US"/>
          </a:p>
        </p:txBody>
      </p:sp>
      <p:sp>
        <p:nvSpPr>
          <p:cNvPr id="31" name="椭圆 30"/>
          <p:cNvSpPr/>
          <p:nvPr/>
        </p:nvSpPr>
        <p:spPr>
          <a:xfrm>
            <a:off x="7634151" y="3579688"/>
            <a:ext cx="504056" cy="50405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32" name="矩形 31"/>
          <p:cNvSpPr/>
          <p:nvPr/>
        </p:nvSpPr>
        <p:spPr>
          <a:xfrm>
            <a:off x="8389541" y="4249640"/>
            <a:ext cx="504056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</a:t>
            </a:r>
            <a:r>
              <a:rPr lang="en-US" baseline="-2500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33" name="椭圆 32"/>
          <p:cNvSpPr/>
          <p:nvPr/>
        </p:nvSpPr>
        <p:spPr>
          <a:xfrm>
            <a:off x="6938039" y="4369319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椭圆 33"/>
          <p:cNvSpPr/>
          <p:nvPr/>
        </p:nvSpPr>
        <p:spPr>
          <a:xfrm>
            <a:off x="7803917" y="5145664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35" name="椭圆 34"/>
          <p:cNvSpPr/>
          <p:nvPr/>
        </p:nvSpPr>
        <p:spPr>
          <a:xfrm>
            <a:off x="8123645" y="2693240"/>
            <a:ext cx="504056" cy="5040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" name="矩形 35"/>
          <p:cNvSpPr/>
          <p:nvPr/>
        </p:nvSpPr>
        <p:spPr>
          <a:xfrm>
            <a:off x="6696177" y="5361688"/>
            <a:ext cx="493890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7" name="矩形 36"/>
          <p:cNvSpPr/>
          <p:nvPr/>
        </p:nvSpPr>
        <p:spPr>
          <a:xfrm>
            <a:off x="7368277" y="5954600"/>
            <a:ext cx="42141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Q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38" name="矩形 37"/>
          <p:cNvSpPr/>
          <p:nvPr/>
        </p:nvSpPr>
        <p:spPr>
          <a:xfrm>
            <a:off x="8467680" y="5965176"/>
            <a:ext cx="444459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</a:t>
            </a:r>
            <a:r>
              <a:rPr lang="en-US" baseline="-2500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39" name="直接连接符 38"/>
          <p:cNvCxnSpPr>
            <a:stCxn id="35" idx="3"/>
            <a:endCxn id="31" idx="0"/>
          </p:cNvCxnSpPr>
          <p:nvPr/>
        </p:nvCxnSpPr>
        <p:spPr>
          <a:xfrm flipH="1">
            <a:off x="7886179" y="3123479"/>
            <a:ext cx="311283" cy="456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接连接符 39"/>
          <p:cNvCxnSpPr>
            <a:stCxn id="31" idx="3"/>
            <a:endCxn id="33" idx="7"/>
          </p:cNvCxnSpPr>
          <p:nvPr/>
        </p:nvCxnSpPr>
        <p:spPr>
          <a:xfrm flipH="1">
            <a:off x="7368278" y="4009927"/>
            <a:ext cx="339690" cy="43320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直接连接符 40"/>
          <p:cNvCxnSpPr>
            <a:stCxn id="33" idx="3"/>
            <a:endCxn id="36" idx="0"/>
          </p:cNvCxnSpPr>
          <p:nvPr/>
        </p:nvCxnSpPr>
        <p:spPr>
          <a:xfrm flipH="1">
            <a:off x="6943122" y="4799558"/>
            <a:ext cx="68734" cy="56213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直接连接符 41"/>
          <p:cNvCxnSpPr>
            <a:stCxn id="31" idx="6"/>
            <a:endCxn id="32" idx="0"/>
          </p:cNvCxnSpPr>
          <p:nvPr/>
        </p:nvCxnSpPr>
        <p:spPr>
          <a:xfrm>
            <a:off x="8138207" y="3831716"/>
            <a:ext cx="503362" cy="41792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直接连接符 42"/>
          <p:cNvCxnSpPr>
            <a:stCxn id="33" idx="5"/>
            <a:endCxn id="34" idx="1"/>
          </p:cNvCxnSpPr>
          <p:nvPr/>
        </p:nvCxnSpPr>
        <p:spPr>
          <a:xfrm>
            <a:off x="7368278" y="4799558"/>
            <a:ext cx="509456" cy="419923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接连接符 43"/>
          <p:cNvCxnSpPr>
            <a:stCxn id="34" idx="5"/>
          </p:cNvCxnSpPr>
          <p:nvPr/>
        </p:nvCxnSpPr>
        <p:spPr>
          <a:xfrm>
            <a:off x="8234156" y="5575903"/>
            <a:ext cx="407413" cy="38927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直接连接符 44"/>
          <p:cNvCxnSpPr>
            <a:stCxn id="34" idx="3"/>
            <a:endCxn id="37" idx="0"/>
          </p:cNvCxnSpPr>
          <p:nvPr/>
        </p:nvCxnSpPr>
        <p:spPr>
          <a:xfrm flipH="1">
            <a:off x="7578987" y="5575903"/>
            <a:ext cx="298747" cy="37869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453215" y="2519796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642861" y="2258186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f</a:t>
            </a:r>
            <a:endParaRPr lang="en-US"/>
          </a:p>
        </p:txBody>
      </p:sp>
      <p:cxnSp>
        <p:nvCxnSpPr>
          <p:cNvPr id="48" name="直接箭头连接符 47"/>
          <p:cNvCxnSpPr/>
          <p:nvPr/>
        </p:nvCxnSpPr>
        <p:spPr>
          <a:xfrm>
            <a:off x="6978322" y="3344903"/>
            <a:ext cx="681550" cy="32403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67968" y="3083293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</a:t>
            </a:r>
            <a:endParaRPr lang="en-US"/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8286380" y="5062206"/>
            <a:ext cx="634019" cy="366342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344335" y="4925232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</a:t>
            </a:r>
            <a:endParaRPr lang="en-US"/>
          </a:p>
        </p:txBody>
      </p:sp>
      <p:cxnSp>
        <p:nvCxnSpPr>
          <p:cNvPr id="52" name="直接箭头连接符 51"/>
          <p:cNvCxnSpPr>
            <a:stCxn id="55" idx="0"/>
          </p:cNvCxnSpPr>
          <p:nvPr/>
        </p:nvCxnSpPr>
        <p:spPr>
          <a:xfrm flipV="1">
            <a:off x="4125634" y="1736064"/>
            <a:ext cx="716962" cy="46334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294600" y="1268760"/>
            <a:ext cx="373820" cy="432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/>
              <a:t>q</a:t>
            </a:r>
            <a:endParaRPr lang="en-US"/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100475" y="1958636"/>
            <a:ext cx="275412" cy="329096"/>
          </a:xfrm>
          <a:prstGeom prst="straightConnector1">
            <a:avLst/>
          </a:prstGeom>
          <a:ln w="254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962769" y="1782398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28" grpId="0"/>
      <p:bldP spid="47" grpId="0"/>
      <p:bldP spid="49" grpId="0"/>
      <p:bldP spid="51" grpId="0"/>
      <p:bldP spid="53" grpId="0"/>
      <p:bldP spid="53" grpId="1"/>
      <p:bldP spid="55" grpId="0"/>
      <p:bldP spid="5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EE1136-8D1A-43F9-82FD-868926140602}"/>
              </a:ext>
            </a:extLst>
          </p:cNvPr>
          <p:cNvSpPr/>
          <p:nvPr/>
        </p:nvSpPr>
        <p:spPr>
          <a:xfrm>
            <a:off x="-23252" y="1772816"/>
            <a:ext cx="9160874" cy="2376264"/>
          </a:xfrm>
          <a:prstGeom prst="rect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88640"/>
            <a:ext cx="9252520" cy="65527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300"/>
              <a:t>Status </a:t>
            </a:r>
            <a:r>
              <a:rPr lang="en-US" altLang="zh-CN" sz="3300" b="1">
                <a:solidFill>
                  <a:srgbClr val="0000CC"/>
                </a:solidFill>
              </a:rPr>
              <a:t>DeleteBST</a:t>
            </a:r>
            <a:r>
              <a:rPr lang="en-US" altLang="zh-CN" sz="3300"/>
              <a:t>(BiTree T, KeyType key)</a:t>
            </a:r>
            <a:r>
              <a:rPr lang="en-US" altLang="zh-CN" sz="3300">
                <a:solidFill>
                  <a:srgbClr val="C00000"/>
                </a:solidFill>
              </a:rPr>
              <a:t>{</a:t>
            </a:r>
            <a:r>
              <a:rPr lang="en-US" altLang="zh-CN" sz="3300"/>
              <a:t> </a:t>
            </a:r>
          </a:p>
          <a:p>
            <a:pPr marL="0" indent="0">
              <a:buNone/>
            </a:pPr>
            <a:r>
              <a:rPr lang="en-US" altLang="zh-CN" sz="3300"/>
              <a:t>BiTree *root,*p,*s,*f;</a:t>
            </a:r>
          </a:p>
          <a:p>
            <a:pPr marL="0" indent="0">
              <a:buNone/>
            </a:pPr>
            <a:r>
              <a:rPr lang="en-US" altLang="zh-CN" sz="3300"/>
              <a:t>root=T;f=NULL; </a:t>
            </a:r>
          </a:p>
          <a:p>
            <a:pPr marL="0" indent="0">
              <a:buNone/>
            </a:pPr>
            <a:r>
              <a:rPr lang="en-US" altLang="zh-CN" sz="3300"/>
              <a:t> if(!</a:t>
            </a:r>
            <a:r>
              <a:rPr lang="en-US" altLang="zh-CN" sz="3300" b="1">
                <a:solidFill>
                  <a:srgbClr val="0000CC"/>
                </a:solidFill>
              </a:rPr>
              <a:t>SearchBST(T, key, f, p)</a:t>
            </a:r>
            <a:r>
              <a:rPr lang="en-US" altLang="zh-CN" sz="3300"/>
              <a:t>)  return FALSE; //</a:t>
            </a:r>
            <a:r>
              <a:rPr lang="zh-CN" altLang="en-US" sz="3300"/>
              <a:t>查找不成功</a:t>
            </a:r>
          </a:p>
          <a:p>
            <a:pPr marL="0" indent="0">
              <a:buNone/>
            </a:pPr>
            <a:r>
              <a:rPr lang="zh-CN" altLang="en-US" sz="3300"/>
              <a:t> </a:t>
            </a:r>
            <a:r>
              <a:rPr lang="en-US" altLang="zh-CN" sz="3300"/>
              <a:t>//p</a:t>
            </a:r>
            <a:r>
              <a:rPr lang="zh-CN" altLang="en-US" sz="3300"/>
              <a:t>指向被删除结点，</a:t>
            </a:r>
            <a:r>
              <a:rPr lang="en-US" altLang="zh-CN" sz="3300"/>
              <a:t>f</a:t>
            </a:r>
            <a:r>
              <a:rPr lang="zh-CN" altLang="en-US" sz="3300"/>
              <a:t>是被删结点的父结点</a:t>
            </a:r>
          </a:p>
          <a:p>
            <a:pPr marL="0" indent="0">
              <a:buNone/>
            </a:pPr>
            <a:r>
              <a:rPr lang="zh-CN" altLang="en-US" sz="3300"/>
              <a:t> </a:t>
            </a:r>
            <a:r>
              <a:rPr lang="en-US" altLang="zh-CN" sz="3300"/>
              <a:t>if( p-&gt;lchild  &amp;&amp; p-&gt;rchild )</a:t>
            </a:r>
            <a:r>
              <a:rPr lang="en-US" altLang="zh-CN" sz="3300">
                <a:solidFill>
                  <a:srgbClr val="FF0000"/>
                </a:solidFill>
              </a:rPr>
              <a:t>{ </a:t>
            </a:r>
            <a:r>
              <a:rPr lang="en-US" altLang="zh-CN" sz="3300"/>
              <a:t>//</a:t>
            </a:r>
            <a:r>
              <a:rPr lang="zh-CN" altLang="en-US" sz="3300"/>
              <a:t>找其直接后继</a:t>
            </a:r>
          </a:p>
          <a:p>
            <a:pPr marL="0" indent="0">
              <a:buNone/>
            </a:pPr>
            <a:r>
              <a:rPr lang="zh-CN" altLang="en-US" sz="3300"/>
              <a:t>	</a:t>
            </a:r>
            <a:r>
              <a:rPr lang="en-US" altLang="zh-CN" sz="3300"/>
              <a:t>s=p-&gt;rchild; f=p;</a:t>
            </a:r>
          </a:p>
          <a:p>
            <a:pPr marL="0" indent="0">
              <a:buNone/>
            </a:pPr>
            <a:r>
              <a:rPr lang="en-US" altLang="zh-CN" sz="3300"/>
              <a:t>	while(s-&gt;lchild!=NULL) {f=s;s=s-&gt;lchild;}</a:t>
            </a:r>
          </a:p>
          <a:p>
            <a:pPr marL="0" indent="0">
              <a:buNone/>
            </a:pPr>
            <a:r>
              <a:rPr lang="en-US" altLang="zh-CN" sz="3300"/>
              <a:t>	p-&gt;data=s-&gt;data; //</a:t>
            </a:r>
            <a:r>
              <a:rPr lang="zh-CN" altLang="en-US" sz="3300"/>
              <a:t>将*</a:t>
            </a:r>
            <a:r>
              <a:rPr lang="en-US" altLang="zh-CN" sz="3300"/>
              <a:t>s</a:t>
            </a:r>
            <a:r>
              <a:rPr lang="zh-CN" altLang="en-US" sz="3300"/>
              <a:t>的数据传给*</a:t>
            </a:r>
            <a:r>
              <a:rPr lang="en-US" altLang="zh-CN" sz="3300"/>
              <a:t>p</a:t>
            </a:r>
          </a:p>
          <a:p>
            <a:pPr marL="0" indent="0">
              <a:buNone/>
            </a:pPr>
            <a:r>
              <a:rPr lang="en-US" altLang="zh-CN" sz="3300"/>
              <a:t>	p=s;</a:t>
            </a:r>
            <a:r>
              <a:rPr lang="en-US" altLang="zh-CN" sz="3300">
                <a:solidFill>
                  <a:srgbClr val="FF0000"/>
                </a:solidFill>
              </a:rPr>
              <a:t>} //p</a:t>
            </a:r>
            <a:r>
              <a:rPr lang="zh-CN" altLang="en-US" sz="3300">
                <a:solidFill>
                  <a:srgbClr val="FF0000"/>
                </a:solidFill>
              </a:rPr>
              <a:t>成为被删结点</a:t>
            </a:r>
            <a:endParaRPr lang="en-US" altLang="zh-CN" sz="33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300"/>
              <a:t> if(p-&gt;lchild!=NULL) s=p-&gt;lchild;</a:t>
            </a:r>
          </a:p>
          <a:p>
            <a:pPr marL="0" indent="0">
              <a:buNone/>
            </a:pPr>
            <a:r>
              <a:rPr lang="en-US" altLang="zh-CN" sz="3300"/>
              <a:t> else s=p-&gt;rchild;</a:t>
            </a:r>
          </a:p>
          <a:p>
            <a:pPr marL="0" indent="0">
              <a:buNone/>
            </a:pPr>
            <a:r>
              <a:rPr lang="en-US" altLang="zh-CN" sz="3300"/>
              <a:t> if(p==root) T=s; //</a:t>
            </a:r>
            <a:r>
              <a:rPr lang="zh-CN" altLang="en-US" sz="3300"/>
              <a:t>被删结点为根结点</a:t>
            </a:r>
            <a:endParaRPr lang="en-US" altLang="zh-CN" sz="3300"/>
          </a:p>
          <a:p>
            <a:pPr marL="0" indent="0">
              <a:buNone/>
            </a:pPr>
            <a:r>
              <a:rPr lang="en-US" altLang="zh-CN" sz="3300"/>
              <a:t> else 	if (s &amp;&amp; s-&gt;data &lt; f-&gt;data) f-&gt;lchild=s;</a:t>
            </a:r>
          </a:p>
          <a:p>
            <a:pPr marL="0" indent="0">
              <a:buNone/>
            </a:pPr>
            <a:r>
              <a:rPr lang="en-US" altLang="zh-CN" sz="3300"/>
              <a:t> 	else f-&gt;rchild=s;</a:t>
            </a:r>
          </a:p>
          <a:p>
            <a:pPr marL="0" indent="0">
              <a:buNone/>
            </a:pPr>
            <a:r>
              <a:rPr lang="en-US" altLang="zh-CN" sz="3300"/>
              <a:t> free(p); return TRUE; </a:t>
            </a:r>
            <a:r>
              <a:rPr lang="en-US" altLang="zh-CN" sz="3300">
                <a:solidFill>
                  <a:srgbClr val="C00000"/>
                </a:solidFill>
              </a:rPr>
              <a:t>} //</a:t>
            </a:r>
            <a:r>
              <a:rPr lang="zh-CN" altLang="en-US" sz="3300">
                <a:solidFill>
                  <a:srgbClr val="C00000"/>
                </a:solidFill>
              </a:rPr>
              <a:t>释放被删结点</a:t>
            </a:r>
            <a:endParaRPr lang="en-US" altLang="zh-CN" sz="3300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706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</a:t>
            </a:r>
            <a:r>
              <a:rPr lang="zh-CN" altLang="en-US" dirty="0"/>
              <a:t>的查找性能分析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二叉排序树上成功的查找次数不会超过二叉树的深度，而具有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个结点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的二叉排序树的深度，最好为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，最坏为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。因此，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二叉排序树查找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最好时间复杂度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O(log</a:t>
                </a:r>
                <a:r>
                  <a:rPr lang="en-US" altLang="zh-CN" baseline="-25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最坏的时间复杂度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</a:p>
              <a:p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情况下，</a:t>
                </a:r>
                <a:r>
                  <a:rPr lang="en-US" alt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个结点的</a:t>
                </a:r>
                <a:r>
                  <a:rPr lang="en-US" altLang="en-US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二叉排序树的</a:t>
                </a:r>
                <a:r>
                  <a:rPr lang="en-US" altLang="en-US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平均查找长度</a:t>
                </a:r>
                <a:r>
                  <a:rPr lang="en-US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(ASL)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㏒</a:t>
                </a:r>
                <a:r>
                  <a:rPr lang="en-US" alt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树的深度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是等数量级的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随机：各个元素的查找概率相同，元素组成的序列是随机的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102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Oval 5"/>
          <p:cNvSpPr>
            <a:spLocks noChangeArrowheads="1"/>
          </p:cNvSpPr>
          <p:nvPr/>
        </p:nvSpPr>
        <p:spPr bwMode="auto">
          <a:xfrm>
            <a:off x="4114800" y="2924944"/>
            <a:ext cx="685800" cy="5334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000" name="Oval 8"/>
          <p:cNvSpPr>
            <a:spLocks noChangeArrowheads="1"/>
          </p:cNvSpPr>
          <p:nvPr/>
        </p:nvSpPr>
        <p:spPr bwMode="auto">
          <a:xfrm>
            <a:off x="5181600" y="3610744"/>
            <a:ext cx="1295400" cy="6096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i="1">
                <a:solidFill>
                  <a:srgbClr val="0000FF"/>
                </a:solidFill>
              </a:rPr>
              <a:t>n-k-1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4800600" y="3229744"/>
            <a:ext cx="10668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2362200" y="3610744"/>
            <a:ext cx="1295400" cy="609600"/>
          </a:xfrm>
          <a:prstGeom prst="ellips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algn="ctr" eaLnBrk="1" hangingPunct="1"/>
            <a:r>
              <a:rPr lang="en-US" altLang="zh-CN" sz="3600" b="1" i="1">
                <a:solidFill>
                  <a:srgbClr val="0000FF"/>
                </a:solidFill>
              </a:rPr>
              <a:t>k</a:t>
            </a:r>
            <a:endParaRPr lang="en-US" altLang="zh-CN" b="1" i="1">
              <a:solidFill>
                <a:srgbClr val="0000FF"/>
              </a:solidFill>
            </a:endParaRPr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 flipH="1">
            <a:off x="2971800" y="3229744"/>
            <a:ext cx="1143000" cy="38100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2005012" y="5073828"/>
            <a:ext cx="5133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4000" b="1" i="1">
                <a:solidFill>
                  <a:srgbClr val="0000FF"/>
                </a:solidFill>
              </a:rPr>
              <a:t>P(n, k)      ( 0</a:t>
            </a:r>
            <a:r>
              <a:rPr lang="en-US" altLang="zh-CN" sz="4000" b="1" i="1">
                <a:solidFill>
                  <a:srgbClr val="0000FF"/>
                </a:solidFill>
                <a:sym typeface="Symbol" pitchFamily="18" charset="2"/>
              </a:rPr>
              <a:t> k  n-1 )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BST</a:t>
            </a:r>
            <a:r>
              <a:rPr lang="zh-CN" altLang="en-US">
                <a:latin typeface="+mn-lt"/>
              </a:rPr>
              <a:t>的平均查找长度</a:t>
            </a:r>
            <a:endParaRPr lang="en-US">
              <a:latin typeface="+mn-lt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不失一般性，假设长度为 </a:t>
            </a:r>
            <a:r>
              <a:rPr lang="en-US" altLang="zh-CN" b="1" i="1"/>
              <a:t>n </a:t>
            </a:r>
            <a:r>
              <a:rPr lang="zh-CN" altLang="en-US"/>
              <a:t>的序列中有</a:t>
            </a:r>
            <a:r>
              <a:rPr lang="zh-CN" altLang="en-US" b="1" i="1"/>
              <a:t> </a:t>
            </a:r>
            <a:r>
              <a:rPr lang="en-US" altLang="zh-CN" b="1" i="1"/>
              <a:t>k</a:t>
            </a:r>
            <a:r>
              <a:rPr lang="en-US" altLang="zh-CN"/>
              <a:t> </a:t>
            </a:r>
            <a:r>
              <a:rPr lang="zh-CN" altLang="en-US"/>
              <a:t>个关键字</a:t>
            </a:r>
            <a:r>
              <a:rPr lang="zh-CN" altLang="en-US" b="1"/>
              <a:t>小于</a:t>
            </a:r>
            <a:r>
              <a:rPr lang="zh-CN" altLang="en-US">
                <a:solidFill>
                  <a:srgbClr val="C00000"/>
                </a:solidFill>
              </a:rPr>
              <a:t>第一个关键字</a:t>
            </a:r>
            <a:r>
              <a:rPr lang="zh-CN" altLang="en-US"/>
              <a:t>，则必有 </a:t>
            </a:r>
            <a:r>
              <a:rPr lang="en-US" altLang="zh-CN" b="1" i="1"/>
              <a:t>n-k-1</a:t>
            </a:r>
            <a:r>
              <a:rPr lang="en-US" altLang="zh-CN"/>
              <a:t> </a:t>
            </a:r>
            <a:r>
              <a:rPr lang="zh-CN" altLang="en-US"/>
              <a:t>个关键字</a:t>
            </a:r>
            <a:r>
              <a:rPr lang="zh-CN" altLang="en-US" b="1"/>
              <a:t>大于</a:t>
            </a:r>
            <a:r>
              <a:rPr lang="zh-CN" altLang="en-US"/>
              <a:t>第一个关键字，由它构造的二叉排序树如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其平均查找长度</a:t>
            </a:r>
            <a:r>
              <a:rPr lang="en-US" altLang="zh-CN"/>
              <a:t>(ASL)</a:t>
            </a:r>
            <a:r>
              <a:rPr lang="zh-CN" altLang="en-US"/>
              <a:t>是 </a:t>
            </a:r>
            <a:r>
              <a:rPr lang="en-US" altLang="zh-CN" b="1" i="1"/>
              <a:t>n </a:t>
            </a:r>
            <a:r>
              <a:rPr lang="zh-CN" altLang="en-US"/>
              <a:t>和 </a:t>
            </a:r>
            <a:r>
              <a:rPr lang="en-US" altLang="zh-CN" b="1" i="1"/>
              <a:t>k </a:t>
            </a:r>
            <a:r>
              <a:rPr lang="zh-CN" altLang="en-US"/>
              <a:t>的函数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3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5000" grpId="0" animBg="1" autoUpdateAnimBg="0"/>
      <p:bldP spid="85001" grpId="0" animBg="1"/>
      <p:bldP spid="85005" grpId="0" animBg="1" autoUpdateAnimBg="0"/>
      <p:bldP spid="85006" grpId="0" animBg="1"/>
      <p:bldP spid="8500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3408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62904"/>
              </p:ext>
            </p:extLst>
          </p:nvPr>
        </p:nvGraphicFramePr>
        <p:xfrm>
          <a:off x="998030" y="2276872"/>
          <a:ext cx="6056896" cy="156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04840" imgH="304560" progId="Equation.DSMT4">
                  <p:embed/>
                </p:oleObj>
              </mc:Choice>
              <mc:Fallback>
                <p:oleObj name="Equation" r:id="rId3" imgW="1104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030" y="2276872"/>
                        <a:ext cx="6056896" cy="1567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09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55745"/>
              </p:ext>
            </p:extLst>
          </p:nvPr>
        </p:nvGraphicFramePr>
        <p:xfrm>
          <a:off x="1403648" y="4365104"/>
          <a:ext cx="5544616" cy="147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304560" progId="Equation.DSMT4">
                  <p:embed/>
                </p:oleObj>
              </mc:Choice>
              <mc:Fallback>
                <p:oleObj name="Equation" r:id="rId5" imgW="11430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365104"/>
                        <a:ext cx="5544616" cy="1478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BST</a:t>
            </a:r>
            <a:r>
              <a:rPr lang="zh-CN" altLang="en-US"/>
              <a:t>的平均查找长度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个关键字可能出现的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种排列的可能性相同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，则含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个关键字的二叉排序树的平均查找长度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等概率查找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的情况下，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查找第i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个记录需要进行比较的次数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432" name="Object 1024"/>
          <p:cNvGraphicFramePr>
            <a:graphicFrameLocks noChangeAspect="1"/>
          </p:cNvGraphicFramePr>
          <p:nvPr/>
        </p:nvGraphicFramePr>
        <p:xfrm>
          <a:off x="395536" y="118988"/>
          <a:ext cx="64531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6451560" imgH="977760" progId="Equation.3">
                  <p:embed/>
                </p:oleObj>
              </mc:Choice>
              <mc:Fallback>
                <p:oleObj name="公式" r:id="rId3" imgW="645156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8988"/>
                        <a:ext cx="64531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3" name="Object 1025"/>
          <p:cNvGraphicFramePr>
            <a:graphicFrameLocks noChangeAspect="1"/>
          </p:cNvGraphicFramePr>
          <p:nvPr/>
        </p:nvGraphicFramePr>
        <p:xfrm>
          <a:off x="684213" y="1341438"/>
          <a:ext cx="7672387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670520" imgH="888840" progId="Equation.DSMT4">
                  <p:embed/>
                </p:oleObj>
              </mc:Choice>
              <mc:Fallback>
                <p:oleObj name="Equation" r:id="rId5" imgW="76705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7672387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4" name="Object 1026"/>
          <p:cNvGraphicFramePr>
            <a:graphicFrameLocks noChangeAspect="1"/>
          </p:cNvGraphicFramePr>
          <p:nvPr/>
        </p:nvGraphicFramePr>
        <p:xfrm>
          <a:off x="683568" y="2564904"/>
          <a:ext cx="671988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6717960" imgH="888840" progId="Equation.3">
                  <p:embed/>
                </p:oleObj>
              </mc:Choice>
              <mc:Fallback>
                <p:oleObj name="公式" r:id="rId7" imgW="6717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564904"/>
                        <a:ext cx="6719888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528" y="3933056"/>
          <a:ext cx="86248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610760" imgH="1009578" progId="Equation.3">
                  <p:embed/>
                </p:oleObj>
              </mc:Choice>
              <mc:Fallback>
                <p:oleObj name="公式" r:id="rId9" imgW="8610760" imgH="10095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933056"/>
                        <a:ext cx="86248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87624" y="5229200"/>
          <a:ext cx="3175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162220" imgH="933467" progId="Equation.3">
                  <p:embed/>
                </p:oleObj>
              </mc:Choice>
              <mc:Fallback>
                <p:oleObj name="公式" r:id="rId11" imgW="3162220" imgH="9334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229200"/>
                        <a:ext cx="3175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780032" y="5517232"/>
          <a:ext cx="43434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1435406" imgH="393161" progId="Word.Document.8">
                  <p:embed/>
                </p:oleObj>
              </mc:Choice>
              <mc:Fallback>
                <p:oleObj name="Document" r:id="rId13" imgW="1435406" imgH="3931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032" y="5517232"/>
                        <a:ext cx="43434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435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 </a:t>
            </a:r>
            <a:r>
              <a:rPr lang="en-US" altLang="en-US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动态查找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(Dynamic Search Table)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表的组织方式</a:t>
            </a:r>
            <a:endParaRPr lang="en-US" altLang="zh-CN" dirty="0"/>
          </a:p>
          <a:p>
            <a:pPr lvl="1"/>
            <a:r>
              <a:rPr lang="zh-CN" altLang="en-US" dirty="0"/>
              <a:t>若以线性表的形式组织查找表，那么如需要对查找表进行插入、删除或排序操作，就必须移动大量的记录</a:t>
            </a:r>
            <a:endParaRPr lang="en-US" altLang="zh-CN" dirty="0"/>
          </a:p>
          <a:p>
            <a:pPr lvl="2"/>
            <a:r>
              <a:rPr lang="zh-CN" altLang="en-US" sz="2800" dirty="0"/>
              <a:t>当记录数很多时，这种移动的代价很大</a:t>
            </a:r>
          </a:p>
          <a:p>
            <a:pPr lvl="1"/>
            <a:r>
              <a:rPr lang="zh-CN" altLang="en-US" dirty="0"/>
              <a:t>以</a:t>
            </a:r>
            <a:r>
              <a:rPr lang="zh-CN" altLang="en-US" b="1" dirty="0">
                <a:solidFill>
                  <a:srgbClr val="0000FF"/>
                </a:solidFill>
              </a:rPr>
              <a:t>树的形式</a:t>
            </a:r>
            <a:r>
              <a:rPr lang="zh-CN" altLang="en-US" dirty="0"/>
              <a:t>组织查找表，可以对查找表进行动态、高效的查找</a:t>
            </a:r>
            <a:endParaRPr lang="en-US" altLang="zh-CN" dirty="0"/>
          </a:p>
          <a:p>
            <a:pPr lvl="2"/>
            <a:r>
              <a:rPr lang="zh-CN" altLang="en-US" sz="2800" dirty="0"/>
              <a:t>二叉排序树</a:t>
            </a:r>
            <a:endParaRPr lang="en-US" altLang="zh-CN" sz="2800" dirty="0"/>
          </a:p>
          <a:p>
            <a:pPr lvl="2"/>
            <a:r>
              <a:rPr lang="zh-CN" altLang="en-US" sz="2800" dirty="0"/>
              <a:t>平衡二叉排序树</a:t>
            </a:r>
            <a:endParaRPr lang="en-US" altLang="zh-CN" sz="2800" dirty="0"/>
          </a:p>
          <a:p>
            <a:pPr lvl="2"/>
            <a:r>
              <a:rPr lang="en-US" altLang="zh-CN" sz="2800" dirty="0"/>
              <a:t>B</a:t>
            </a:r>
            <a:r>
              <a:rPr lang="zh-CN" altLang="en-US" sz="2800" dirty="0"/>
              <a:t>树</a:t>
            </a:r>
            <a:endParaRPr lang="en-US" altLang="zh-CN" sz="2800" dirty="0"/>
          </a:p>
          <a:p>
            <a:pPr lvl="2"/>
            <a:r>
              <a:rPr lang="en-US" altLang="zh-CN" sz="2800" dirty="0"/>
              <a:t>B+</a:t>
            </a:r>
            <a:r>
              <a:rPr lang="zh-CN" altLang="en-US" sz="2800" dirty="0"/>
              <a:t>树</a:t>
            </a:r>
            <a:endParaRPr lang="en-US" altLang="zh-CN" sz="2800" dirty="0"/>
          </a:p>
          <a:p>
            <a:pPr lvl="2"/>
            <a:r>
              <a:rPr lang="zh-CN" altLang="en-US" sz="2800" dirty="0"/>
              <a:t>键树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9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3.2 AVL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树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Motivation: 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二叉排序树</a:t>
            </a:r>
            <a:r>
              <a:rPr lang="zh-CN" altLang="en-US" dirty="0"/>
              <a:t>是一种查找效率比较高的数据组织形式</a:t>
            </a:r>
            <a:endParaRPr lang="en-US" altLang="zh-CN" dirty="0"/>
          </a:p>
          <a:p>
            <a:pPr lvl="1"/>
            <a:r>
              <a:rPr lang="zh-CN" altLang="en-US" dirty="0"/>
              <a:t>其平均查找长度受树的形态影响较大：形态比较均匀时查找效率很好，形态明显偏向某一方向时其效率就大大降低</a:t>
            </a:r>
            <a:endParaRPr lang="en-US" altLang="zh-CN" dirty="0"/>
          </a:p>
          <a:p>
            <a:pPr lvl="1"/>
            <a:r>
              <a:rPr lang="zh-CN" altLang="en-US" dirty="0"/>
              <a:t>希望有更好的二叉排序树，其形态总是均衡的，查找时能得到最好的效率</a:t>
            </a:r>
          </a:p>
          <a:p>
            <a:r>
              <a:rPr lang="en-US" altLang="zh-CN" dirty="0"/>
              <a:t>Solution: </a:t>
            </a:r>
            <a:r>
              <a:rPr lang="zh-CN" altLang="en-US" b="1" dirty="0">
                <a:solidFill>
                  <a:srgbClr val="0000FF"/>
                </a:solidFill>
              </a:rPr>
              <a:t>平衡二叉排序树</a:t>
            </a:r>
            <a:r>
              <a:rPr lang="en-US" altLang="en-US" dirty="0"/>
              <a:t>(Balanced Binary </a:t>
            </a:r>
            <a:r>
              <a:rPr lang="en-US" altLang="zh-CN" dirty="0"/>
              <a:t>Sort </a:t>
            </a:r>
            <a:r>
              <a:rPr lang="en-US" altLang="en-US" dirty="0"/>
              <a:t>Tree)</a:t>
            </a:r>
            <a:r>
              <a:rPr lang="zh-CN" altLang="en-US" dirty="0"/>
              <a:t>，由</a:t>
            </a:r>
            <a:r>
              <a:rPr lang="en-US" altLang="en-US" dirty="0"/>
              <a:t>Adelson-</a:t>
            </a:r>
            <a:r>
              <a:rPr lang="en-US" altLang="en-US" dirty="0" err="1"/>
              <a:t>Velskii</a:t>
            </a:r>
            <a:r>
              <a:rPr lang="zh-CN" altLang="en-US" dirty="0"/>
              <a:t>和</a:t>
            </a:r>
            <a:r>
              <a:rPr lang="en-US" altLang="en-US" dirty="0"/>
              <a:t>Landis</a:t>
            </a:r>
            <a:r>
              <a:rPr lang="zh-CN" altLang="en-US" dirty="0"/>
              <a:t>于</a:t>
            </a:r>
            <a:r>
              <a:rPr lang="en-US" altLang="en-US" dirty="0"/>
              <a:t>1962</a:t>
            </a:r>
            <a:r>
              <a:rPr lang="zh-CN" altLang="en-US" dirty="0"/>
              <a:t>年提出的，故称</a:t>
            </a:r>
            <a:r>
              <a:rPr lang="en-US" altLang="en-US" b="1" dirty="0">
                <a:solidFill>
                  <a:srgbClr val="0000FF"/>
                </a:solidFill>
              </a:rPr>
              <a:t>AVL</a:t>
            </a:r>
            <a:r>
              <a:rPr lang="zh-CN" altLang="en-US" b="1" dirty="0">
                <a:solidFill>
                  <a:srgbClr val="0000FF"/>
                </a:solidFill>
              </a:rPr>
              <a:t>树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3200" dirty="0"/>
              <a:t>变种：红黑树</a:t>
            </a:r>
            <a:r>
              <a:rPr lang="en-US" altLang="zh-CN" sz="3200" dirty="0"/>
              <a:t>/Red Black Tree</a:t>
            </a:r>
            <a:r>
              <a:rPr lang="zh-CN" altLang="en-US" sz="3200" dirty="0"/>
              <a:t>，树堆</a:t>
            </a:r>
            <a:r>
              <a:rPr lang="en-US" altLang="zh-CN" sz="3200" dirty="0"/>
              <a:t>/</a:t>
            </a:r>
            <a:r>
              <a:rPr lang="en-US" altLang="zh-CN" sz="3200" dirty="0" err="1"/>
              <a:t>Treap</a:t>
            </a:r>
            <a:r>
              <a:rPr lang="zh-CN" altLang="en-US" sz="3200" dirty="0"/>
              <a:t>，伸展树</a:t>
            </a:r>
            <a:r>
              <a:rPr lang="en-US" altLang="zh-CN" sz="3200" dirty="0"/>
              <a:t>/Splay Tree</a:t>
            </a:r>
            <a:endParaRPr lang="zh-CN" altLang="en-US" sz="3200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9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宋体" panose="02010600030101010101" pitchFamily="2" charset="-122"/>
              </a:rPr>
              <a:t>基本概念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5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平衡二叉树</a:t>
            </a:r>
            <a:r>
              <a:rPr lang="en-US" altLang="en-US" dirty="0">
                <a:ea typeface="宋体" panose="02010600030101010101" pitchFamily="2" charset="-122"/>
              </a:rPr>
              <a:t>(Balanced Binary Tree</a:t>
            </a:r>
            <a:r>
              <a:rPr lang="zh-CN" altLang="en-US" dirty="0"/>
              <a:t>或</a:t>
            </a:r>
            <a:r>
              <a:rPr lang="en-US" altLang="en-US" dirty="0"/>
              <a:t>Height-Balanced Tree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或者是空树，或者是满足下列性质的二叉树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左子树和右子树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深度</a:t>
            </a:r>
            <a:r>
              <a:rPr lang="en-US" altLang="en-US" dirty="0">
                <a:ea typeface="宋体" panose="02010600030101010101" pitchFamily="2" charset="-122"/>
              </a:rPr>
              <a:t>之差的绝对值不大于1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左子树和右子树也都是平衡二叉树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53124" y="3891618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平衡二叉树</a:t>
            </a: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83568" y="3717032"/>
            <a:ext cx="2438400" cy="2133600"/>
            <a:chOff x="4485185" y="3767138"/>
            <a:chExt cx="2438400" cy="2133600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789985" y="49863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6161585" y="4910138"/>
              <a:ext cx="381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5551985" y="4148138"/>
              <a:ext cx="4572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4866185" y="4224338"/>
              <a:ext cx="381000" cy="533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17"/>
            <p:cNvSpPr>
              <a:spLocks noChangeArrowheads="1"/>
            </p:cNvSpPr>
            <p:nvPr/>
          </p:nvSpPr>
          <p:spPr bwMode="auto">
            <a:xfrm>
              <a:off x="4485185" y="46053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Oval 18"/>
            <p:cNvSpPr>
              <a:spLocks noChangeArrowheads="1"/>
            </p:cNvSpPr>
            <p:nvPr/>
          </p:nvSpPr>
          <p:spPr bwMode="auto">
            <a:xfrm>
              <a:off x="4942385" y="53673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Oval 19"/>
            <p:cNvSpPr>
              <a:spLocks noChangeArrowheads="1"/>
            </p:cNvSpPr>
            <p:nvPr/>
          </p:nvSpPr>
          <p:spPr bwMode="auto">
            <a:xfrm>
              <a:off x="5170985" y="37671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5856785" y="46053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6390185" y="53673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951885" y="3690938"/>
            <a:ext cx="2362200" cy="2362200"/>
            <a:chOff x="827584" y="3767138"/>
            <a:chExt cx="2362200" cy="2362200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2458616" y="5373216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741984" y="4681538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063971" y="4000500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741984" y="5367338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827584" y="37671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Oval 14"/>
            <p:cNvSpPr>
              <a:spLocks noChangeArrowheads="1"/>
            </p:cNvSpPr>
            <p:nvPr/>
          </p:nvSpPr>
          <p:spPr bwMode="auto">
            <a:xfrm>
              <a:off x="1437184" y="43767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Oval 15"/>
            <p:cNvSpPr>
              <a:spLocks noChangeArrowheads="1"/>
            </p:cNvSpPr>
            <p:nvPr/>
          </p:nvSpPr>
          <p:spPr bwMode="auto">
            <a:xfrm>
              <a:off x="2046784" y="49863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1437184" y="55959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Oval 23"/>
            <p:cNvSpPr>
              <a:spLocks noChangeArrowheads="1"/>
            </p:cNvSpPr>
            <p:nvPr/>
          </p:nvSpPr>
          <p:spPr bwMode="auto">
            <a:xfrm>
              <a:off x="2656384" y="5595938"/>
              <a:ext cx="533400" cy="5334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/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669298" y="3922986"/>
            <a:ext cx="16273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非平衡树</a:t>
            </a:r>
            <a:endParaRPr kumimoji="1"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3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结点的平衡因子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(Balance Factor) 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该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结点的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左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子树的深度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减去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其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右</a:t>
            </a:r>
            <a:r>
              <a:rPr lang="en-US" altLang="en-US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子树深度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平衡二叉树上每个结点的平衡因子只可能是1、0和-1</a:t>
            </a:r>
          </a:p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平衡二叉排序树</a:t>
            </a:r>
            <a:r>
              <a:rPr lang="en-US" altLang="en-US" dirty="0">
                <a:ea typeface="宋体" panose="02010600030101010101" pitchFamily="2" charset="-122"/>
              </a:rPr>
              <a:t>(Balanced Binary Sort Tree)</a:t>
            </a:r>
            <a:r>
              <a:rPr lang="zh-CN" altLang="en-US" dirty="0"/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一棵二叉树既是二叉排序树又是平衡二叉树</a:t>
            </a:r>
            <a:endParaRPr lang="en-US" altLang="en-US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typedef  struct  </a:t>
            </a:r>
            <a:r>
              <a:rPr lang="en-US" altLang="en-US" dirty="0" err="1"/>
              <a:t>B</a:t>
            </a:r>
            <a:r>
              <a:rPr lang="en-US" altLang="zh-CN" dirty="0" err="1"/>
              <a:t>ST</a:t>
            </a:r>
            <a:r>
              <a:rPr lang="en-US" altLang="en-US" dirty="0" err="1"/>
              <a:t>Node</a:t>
            </a:r>
            <a:r>
              <a:rPr lang="en-US" altLang="en-US" dirty="0"/>
              <a:t> {  </a:t>
            </a:r>
          </a:p>
          <a:p>
            <a:pPr marL="0" indent="0">
              <a:buNone/>
            </a:pPr>
            <a:r>
              <a:rPr lang="en-US" altLang="en-US" dirty="0"/>
              <a:t>  </a:t>
            </a:r>
            <a:r>
              <a:rPr lang="en-US" altLang="en-US" dirty="0" err="1"/>
              <a:t>ElemType</a:t>
            </a:r>
            <a:r>
              <a:rPr lang="en-US" altLang="en-US" dirty="0"/>
              <a:t> data;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  int bf; //</a:t>
            </a:r>
            <a:r>
              <a:rPr lang="zh-CN" altLang="en-US" dirty="0">
                <a:solidFill>
                  <a:srgbClr val="C00000"/>
                </a:solidFill>
              </a:rPr>
              <a:t>平衡因子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  struct  </a:t>
            </a:r>
            <a:r>
              <a:rPr lang="en-US" altLang="en-US" dirty="0" err="1"/>
              <a:t>BSTNode</a:t>
            </a:r>
            <a:r>
              <a:rPr lang="en-US" altLang="en-US" dirty="0"/>
              <a:t>  *</a:t>
            </a:r>
            <a:r>
              <a:rPr lang="en-US" altLang="en-US" dirty="0" err="1"/>
              <a:t>lchild</a:t>
            </a:r>
            <a:r>
              <a:rPr lang="en-US" altLang="en-US" dirty="0"/>
              <a:t> , *</a:t>
            </a:r>
            <a:r>
              <a:rPr lang="en-US" altLang="en-US" dirty="0" err="1"/>
              <a:t>rchild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  <a:r>
              <a:rPr lang="en-US" altLang="en-US" dirty="0" err="1"/>
              <a:t>BSTNode</a:t>
            </a:r>
            <a:r>
              <a:rPr lang="en-US" altLang="en-US" dirty="0"/>
              <a:t>, *</a:t>
            </a:r>
            <a:r>
              <a:rPr lang="en-US" altLang="en-US" dirty="0" err="1"/>
              <a:t>BSTree</a:t>
            </a:r>
            <a:r>
              <a:rPr lang="en-US" altLang="en-US" dirty="0"/>
              <a:t>; </a:t>
            </a:r>
          </a:p>
          <a:p>
            <a:endParaRPr lang="en-US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5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平衡化旋转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如果在一棵平衡的二叉排序树中插入一个新结点，造成了不平衡，那么必须调整树的结构，使之平衡化</a:t>
            </a:r>
          </a:p>
          <a:p>
            <a:r>
              <a:rPr lang="zh-CN" altLang="en-US" dirty="0"/>
              <a:t>每</a:t>
            </a:r>
            <a:r>
              <a:rPr lang="zh-CN" altLang="en-US" b="1" dirty="0">
                <a:solidFill>
                  <a:srgbClr val="C00000"/>
                </a:solidFill>
              </a:rPr>
              <a:t>插入</a:t>
            </a:r>
            <a:r>
              <a:rPr lang="zh-CN" altLang="en-US" dirty="0"/>
              <a:t>一个新结点时，</a:t>
            </a:r>
            <a:r>
              <a:rPr lang="en-US" altLang="zh-CN" dirty="0"/>
              <a:t>AVL </a:t>
            </a:r>
            <a:r>
              <a:rPr lang="zh-CN" altLang="en-US" dirty="0"/>
              <a:t>树中相关结点的平衡状态会发生改变。因此，在插入一个新结点后，需要</a:t>
            </a:r>
            <a:r>
              <a:rPr lang="zh-CN" altLang="en-US" b="1" dirty="0">
                <a:solidFill>
                  <a:srgbClr val="0000FF"/>
                </a:solidFill>
              </a:rPr>
              <a:t>从插入位置</a:t>
            </a:r>
            <a:r>
              <a:rPr lang="zh-CN" altLang="en-US" b="1" dirty="0">
                <a:solidFill>
                  <a:srgbClr val="00B050"/>
                </a:solidFill>
              </a:rPr>
              <a:t>沿通向根的路径</a:t>
            </a:r>
            <a:r>
              <a:rPr lang="zh-CN" altLang="en-US" b="1" dirty="0">
                <a:solidFill>
                  <a:srgbClr val="0000FF"/>
                </a:solidFill>
              </a:rPr>
              <a:t>回溯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检查各结点的平衡因子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CN" altLang="en-US" dirty="0"/>
              <a:t>如果在某一结点发现不平衡，停止回溯。从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发生不平衡的结点</a:t>
            </a:r>
            <a:r>
              <a:rPr lang="zh-CN" altLang="en-US" dirty="0"/>
              <a:t>起，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沿刚才回溯的路径取直接下两层的结点</a:t>
            </a:r>
            <a:r>
              <a:rPr lang="zh-CN" altLang="en-US" dirty="0"/>
              <a:t>，进行平衡化旋转</a:t>
            </a:r>
          </a:p>
          <a:p>
            <a:endParaRPr lang="zh-CN" altLang="en-US" dirty="0"/>
          </a:p>
        </p:txBody>
      </p:sp>
      <p:sp>
        <p:nvSpPr>
          <p:cNvPr id="8806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DFFA93-89C7-4DA4-AE2B-878581C63A60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586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平衡化旋转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如果这三个结点处于一条直线上，则采用</a:t>
            </a:r>
            <a:r>
              <a:rPr lang="zh-CN" altLang="en-US" b="1" dirty="0">
                <a:solidFill>
                  <a:srgbClr val="0000FF"/>
                </a:solidFill>
              </a:rPr>
              <a:t>单旋转</a:t>
            </a:r>
            <a:r>
              <a:rPr lang="zh-CN" altLang="en-US" dirty="0"/>
              <a:t>进行平衡化。单旋转可按其方向分为左单旋转和右单旋转，其中一个是另一 个的镜像，其方向与不平衡的形状相关</a:t>
            </a:r>
          </a:p>
          <a:p>
            <a:r>
              <a:rPr lang="zh-CN" altLang="en-US" dirty="0"/>
              <a:t>如果这三个结点处于一条折线上，则采用</a:t>
            </a:r>
            <a:r>
              <a:rPr lang="zh-CN" altLang="en-US" b="1" dirty="0">
                <a:solidFill>
                  <a:srgbClr val="0000FF"/>
                </a:solidFill>
              </a:rPr>
              <a:t>双旋转</a:t>
            </a:r>
            <a:r>
              <a:rPr lang="zh-CN" altLang="en-US" dirty="0"/>
              <a:t>进行平衡化。双旋转分为先左后右和先右后左两类。</a:t>
            </a:r>
          </a:p>
        </p:txBody>
      </p:sp>
      <p:sp>
        <p:nvSpPr>
          <p:cNvPr id="8909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347323-ABE9-4638-9ABB-9FA02BE2387A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89092" name="Line 3"/>
          <p:cNvSpPr>
            <a:spLocks noChangeShapeType="1"/>
          </p:cNvSpPr>
          <p:nvPr/>
        </p:nvSpPr>
        <p:spPr bwMode="auto">
          <a:xfrm>
            <a:off x="5181600" y="56388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V="1">
            <a:off x="7369819" y="52299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3"/>
          <p:cNvSpPr>
            <a:spLocks noChangeShapeType="1"/>
          </p:cNvSpPr>
          <p:nvPr/>
        </p:nvSpPr>
        <p:spPr bwMode="auto">
          <a:xfrm>
            <a:off x="7369819" y="47727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5007619" y="53061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 flipV="1">
            <a:off x="5007619" y="4696544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3046113" y="4860056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>
            <a:off x="3884313" y="4631456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9"/>
          <p:cNvSpPr>
            <a:spLocks noChangeArrowheads="1"/>
          </p:cNvSpPr>
          <p:nvPr/>
        </p:nvSpPr>
        <p:spPr bwMode="auto">
          <a:xfrm>
            <a:off x="3350913" y="5164856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2817513" y="5698256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588913" y="6071319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宋体" panose="02010600030101010101" pitchFamily="2" charset="-122"/>
              </a:rPr>
              <a:t>右单旋转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1215578" y="4809728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1"/>
          <p:cNvSpPr>
            <a:spLocks noChangeArrowheads="1"/>
          </p:cNvSpPr>
          <p:nvPr/>
        </p:nvSpPr>
        <p:spPr bwMode="auto">
          <a:xfrm>
            <a:off x="986978" y="4581128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Oval 12"/>
          <p:cNvSpPr>
            <a:spLocks noChangeArrowheads="1"/>
          </p:cNvSpPr>
          <p:nvPr/>
        </p:nvSpPr>
        <p:spPr bwMode="auto">
          <a:xfrm>
            <a:off x="1520378" y="5114528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13"/>
          <p:cNvSpPr>
            <a:spLocks noChangeArrowheads="1"/>
          </p:cNvSpPr>
          <p:nvPr/>
        </p:nvSpPr>
        <p:spPr bwMode="auto">
          <a:xfrm>
            <a:off x="2053778" y="5647928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724595" y="602099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latin typeface="宋体" panose="02010600030101010101" pitchFamily="2" charset="-122"/>
              </a:rPr>
              <a:t>左单旋转</a:t>
            </a:r>
          </a:p>
        </p:txBody>
      </p:sp>
      <p:sp>
        <p:nvSpPr>
          <p:cNvPr id="24" name="Oval 16"/>
          <p:cNvSpPr>
            <a:spLocks noChangeArrowheads="1"/>
          </p:cNvSpPr>
          <p:nvPr/>
        </p:nvSpPr>
        <p:spPr bwMode="auto">
          <a:xfrm>
            <a:off x="4779019" y="5077544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17"/>
          <p:cNvSpPr>
            <a:spLocks noChangeArrowheads="1"/>
          </p:cNvSpPr>
          <p:nvPr/>
        </p:nvSpPr>
        <p:spPr bwMode="auto">
          <a:xfrm>
            <a:off x="5312419" y="4544144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18"/>
          <p:cNvSpPr>
            <a:spLocks noChangeArrowheads="1"/>
          </p:cNvSpPr>
          <p:nvPr/>
        </p:nvSpPr>
        <p:spPr bwMode="auto">
          <a:xfrm>
            <a:off x="5312419" y="5610944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4172594" y="6006232"/>
            <a:ext cx="2168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左右双旋转</a:t>
            </a:r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7674619" y="5077544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22"/>
          <p:cNvSpPr>
            <a:spLocks noChangeArrowheads="1"/>
          </p:cNvSpPr>
          <p:nvPr/>
        </p:nvSpPr>
        <p:spPr bwMode="auto">
          <a:xfrm>
            <a:off x="7141219" y="4544144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23"/>
          <p:cNvSpPr>
            <a:spLocks noChangeArrowheads="1"/>
          </p:cNvSpPr>
          <p:nvPr/>
        </p:nvSpPr>
        <p:spPr bwMode="auto">
          <a:xfrm>
            <a:off x="7141219" y="5610944"/>
            <a:ext cx="304800" cy="3048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6490344" y="5984007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latin typeface="宋体" panose="02010600030101010101" pitchFamily="2" charset="-122"/>
              </a:rPr>
              <a:t>右左双旋转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79907" y="458665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LL</a:t>
            </a:r>
            <a:r>
              <a:rPr lang="zh-CN" altLang="en-US" sz="2400" dirty="0"/>
              <a:t>型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65084" y="5487591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RR</a:t>
            </a:r>
            <a:r>
              <a:rPr lang="zh-CN" altLang="en-US" sz="2400" dirty="0"/>
              <a:t>型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774998" y="5501299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RL</a:t>
            </a:r>
            <a:r>
              <a:rPr lang="zh-CN" altLang="en-US" sz="2400" dirty="0"/>
              <a:t>型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5613521" y="5543623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LR</a:t>
            </a:r>
            <a:r>
              <a:rPr lang="zh-CN" altLang="en-US" sz="2400" dirty="0"/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3762972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标题 85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/>
          <a:lstStyle/>
          <a:p>
            <a:pPr algn="l"/>
            <a:r>
              <a:rPr lang="zh-CN" altLang="en-US"/>
              <a:t>平衡化旋转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945035" y="467895"/>
            <a:ext cx="1371600" cy="1371600"/>
            <a:chOff x="3776521" y="152502"/>
            <a:chExt cx="1371600" cy="1371600"/>
          </a:xfrm>
        </p:grpSpPr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4005121" y="381102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3776521" y="1525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4309921" y="6859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4843321" y="12193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903712" y="2020728"/>
            <a:ext cx="1371600" cy="1371600"/>
            <a:chOff x="850805" y="1674651"/>
            <a:chExt cx="1371600" cy="1371600"/>
          </a:xfrm>
        </p:grpSpPr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079405" y="1903251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1917605" y="16746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384205" y="22080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850805" y="27414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94842" y="5303852"/>
            <a:ext cx="896838" cy="1394544"/>
            <a:chOff x="4779019" y="4544144"/>
            <a:chExt cx="896838" cy="1394544"/>
          </a:xfrm>
        </p:grpSpPr>
        <p:sp>
          <p:nvSpPr>
            <p:cNvPr id="14" name="Line 4"/>
            <p:cNvSpPr>
              <a:spLocks noChangeShapeType="1"/>
            </p:cNvSpPr>
            <p:nvPr/>
          </p:nvSpPr>
          <p:spPr bwMode="auto">
            <a:xfrm>
              <a:off x="5007619" y="5306144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5007619" y="4696544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779019" y="5077544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5312419" y="4544144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371057" y="5633888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63929" y="3436356"/>
            <a:ext cx="838200" cy="1371600"/>
            <a:chOff x="1377579" y="5380200"/>
            <a:chExt cx="838200" cy="1371600"/>
          </a:xfrm>
        </p:grpSpPr>
        <p:sp>
          <p:nvSpPr>
            <p:cNvPr id="21" name="Line 2"/>
            <p:cNvSpPr>
              <a:spLocks noChangeShapeType="1"/>
            </p:cNvSpPr>
            <p:nvPr/>
          </p:nvSpPr>
          <p:spPr bwMode="auto">
            <a:xfrm flipV="1">
              <a:off x="1606179" y="6066000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"/>
            <p:cNvSpPr>
              <a:spLocks noChangeShapeType="1"/>
            </p:cNvSpPr>
            <p:nvPr/>
          </p:nvSpPr>
          <p:spPr bwMode="auto">
            <a:xfrm>
              <a:off x="1606179" y="5608800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1910979" y="591360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377579" y="538020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>
              <a:off x="1377579" y="6447000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451132" y="3262709"/>
            <a:ext cx="1382779" cy="914400"/>
            <a:chOff x="7112853" y="276069"/>
            <a:chExt cx="1382779" cy="914400"/>
          </a:xfrm>
        </p:grpSpPr>
        <p:sp>
          <p:nvSpPr>
            <p:cNvPr id="26" name="Line 2"/>
            <p:cNvSpPr>
              <a:spLocks noChangeShapeType="1"/>
            </p:cNvSpPr>
            <p:nvPr/>
          </p:nvSpPr>
          <p:spPr bwMode="auto">
            <a:xfrm flipV="1">
              <a:off x="7265253" y="527607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"/>
            <p:cNvSpPr>
              <a:spLocks noChangeShapeType="1"/>
            </p:cNvSpPr>
            <p:nvPr/>
          </p:nvSpPr>
          <p:spPr bwMode="auto">
            <a:xfrm>
              <a:off x="7886032" y="504669"/>
              <a:ext cx="457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Oval 21"/>
            <p:cNvSpPr>
              <a:spLocks noChangeArrowheads="1"/>
            </p:cNvSpPr>
            <p:nvPr/>
          </p:nvSpPr>
          <p:spPr bwMode="auto">
            <a:xfrm>
              <a:off x="8190832" y="809469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29" name="Oval 22"/>
            <p:cNvSpPr>
              <a:spLocks noChangeArrowheads="1"/>
            </p:cNvSpPr>
            <p:nvPr/>
          </p:nvSpPr>
          <p:spPr bwMode="auto">
            <a:xfrm>
              <a:off x="7657432" y="276069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30" name="Oval 23"/>
            <p:cNvSpPr>
              <a:spLocks noChangeArrowheads="1"/>
            </p:cNvSpPr>
            <p:nvPr/>
          </p:nvSpPr>
          <p:spPr bwMode="auto">
            <a:xfrm>
              <a:off x="7112853" y="885669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931946" y="5380052"/>
            <a:ext cx="1371600" cy="1371600"/>
            <a:chOff x="850805" y="1674651"/>
            <a:chExt cx="1371600" cy="1371600"/>
          </a:xfrm>
        </p:grpSpPr>
        <p:sp>
          <p:nvSpPr>
            <p:cNvPr id="41" name="Line 7"/>
            <p:cNvSpPr>
              <a:spLocks noChangeShapeType="1"/>
            </p:cNvSpPr>
            <p:nvPr/>
          </p:nvSpPr>
          <p:spPr bwMode="auto">
            <a:xfrm flipH="1">
              <a:off x="1079405" y="1903251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1917605" y="16746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384205" y="22080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44" name="Oval 10"/>
            <p:cNvSpPr>
              <a:spLocks noChangeArrowheads="1"/>
            </p:cNvSpPr>
            <p:nvPr/>
          </p:nvSpPr>
          <p:spPr bwMode="auto">
            <a:xfrm>
              <a:off x="850805" y="2741451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903712" y="3569568"/>
            <a:ext cx="1371600" cy="1371600"/>
            <a:chOff x="3776521" y="152502"/>
            <a:chExt cx="1371600" cy="1371600"/>
          </a:xfrm>
        </p:grpSpPr>
        <p:sp>
          <p:nvSpPr>
            <p:cNvPr id="47" name="Line 6"/>
            <p:cNvSpPr>
              <a:spLocks noChangeShapeType="1"/>
            </p:cNvSpPr>
            <p:nvPr/>
          </p:nvSpPr>
          <p:spPr bwMode="auto">
            <a:xfrm>
              <a:off x="4005121" y="381102"/>
              <a:ext cx="914400" cy="914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3776521" y="1525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endParaRPr lang="zh-CN" altLang="en-US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4309921" y="6859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endParaRPr lang="zh-CN" altLang="en-US"/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4843321" y="1219302"/>
              <a:ext cx="304800" cy="3048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endParaRPr lang="zh-CN" altLang="en-US"/>
            </a:p>
          </p:txBody>
        </p:sp>
      </p:grpSp>
      <p:cxnSp>
        <p:nvCxnSpPr>
          <p:cNvPr id="56" name="直接箭头连接符 55"/>
          <p:cNvCxnSpPr/>
          <p:nvPr/>
        </p:nvCxnSpPr>
        <p:spPr>
          <a:xfrm flipH="1">
            <a:off x="4804792" y="620295"/>
            <a:ext cx="415280" cy="390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608852" y="5293886"/>
            <a:ext cx="262190" cy="477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>
            <a:off x="4780450" y="3712418"/>
            <a:ext cx="415280" cy="390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259347" y="2016735"/>
            <a:ext cx="262190" cy="477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>
            <a:off x="1495910" y="3545881"/>
            <a:ext cx="415280" cy="3905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221400" y="5420991"/>
            <a:ext cx="262190" cy="4771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2193717" y="3664956"/>
            <a:ext cx="1300934" cy="838200"/>
            <a:chOff x="2193717" y="3234980"/>
            <a:chExt cx="1300934" cy="838200"/>
          </a:xfrm>
        </p:grpSpPr>
        <p:sp>
          <p:nvSpPr>
            <p:cNvPr id="63" name="右箭头 62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303184" y="34609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右单旋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 rot="20688502">
            <a:off x="5625542" y="5365205"/>
            <a:ext cx="1300934" cy="838200"/>
            <a:chOff x="2193717" y="3234980"/>
            <a:chExt cx="1300934" cy="838200"/>
          </a:xfrm>
        </p:grpSpPr>
        <p:sp>
          <p:nvSpPr>
            <p:cNvPr id="67" name="右箭头 66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303184" y="34609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右单旋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5438891" y="2350368"/>
            <a:ext cx="1300934" cy="838200"/>
            <a:chOff x="2193717" y="3234980"/>
            <a:chExt cx="1300934" cy="838200"/>
          </a:xfrm>
        </p:grpSpPr>
        <p:sp>
          <p:nvSpPr>
            <p:cNvPr id="70" name="右箭头 69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2303184" y="34609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右单旋</a:t>
              </a: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5438891" y="3790906"/>
            <a:ext cx="1300934" cy="838200"/>
            <a:chOff x="2193717" y="3234980"/>
            <a:chExt cx="1300934" cy="838200"/>
          </a:xfrm>
        </p:grpSpPr>
        <p:sp>
          <p:nvSpPr>
            <p:cNvPr id="73" name="右箭头 72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2303184" y="346093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左单旋</a:t>
              </a: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2155067" y="5471120"/>
            <a:ext cx="1300934" cy="838200"/>
            <a:chOff x="2193717" y="3234980"/>
            <a:chExt cx="1300934" cy="838200"/>
          </a:xfrm>
        </p:grpSpPr>
        <p:sp>
          <p:nvSpPr>
            <p:cNvPr id="79" name="右箭头 78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2303184" y="346093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左单旋</a:t>
              </a:r>
            </a:p>
          </p:txBody>
        </p:sp>
      </p:grpSp>
      <p:grpSp>
        <p:nvGrpSpPr>
          <p:cNvPr id="81" name="组合 80"/>
          <p:cNvGrpSpPr/>
          <p:nvPr/>
        </p:nvGrpSpPr>
        <p:grpSpPr>
          <a:xfrm rot="1491105">
            <a:off x="5580112" y="815570"/>
            <a:ext cx="1300934" cy="838200"/>
            <a:chOff x="2193717" y="3234980"/>
            <a:chExt cx="1300934" cy="838200"/>
          </a:xfrm>
        </p:grpSpPr>
        <p:sp>
          <p:nvSpPr>
            <p:cNvPr id="82" name="右箭头 81"/>
            <p:cNvSpPr/>
            <p:nvPr/>
          </p:nvSpPr>
          <p:spPr>
            <a:xfrm>
              <a:off x="2193717" y="3234980"/>
              <a:ext cx="1300934" cy="838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2303184" y="3460938"/>
              <a:ext cx="9589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/>
                <a:t>左单旋</a:t>
              </a:r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7316931" y="435075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平衡后的树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3181127" y="949102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RR</a:t>
            </a:r>
            <a:r>
              <a:rPr lang="zh-CN" altLang="en-US" sz="2400" dirty="0"/>
              <a:t>型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233832" y="219614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LL</a:t>
            </a:r>
            <a:r>
              <a:rPr lang="zh-CN" altLang="en-US" sz="2400" dirty="0"/>
              <a:t>型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-26570" y="5866355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LR</a:t>
            </a:r>
            <a:r>
              <a:rPr lang="zh-CN" altLang="en-US" sz="2400" dirty="0"/>
              <a:t>型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62536" y="3895222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RL</a:t>
            </a:r>
            <a:r>
              <a:rPr lang="zh-CN" altLang="en-US" sz="2400" dirty="0"/>
              <a:t>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0B8E67-38F0-E2FE-0EAC-96C3DD8BD4D5}"/>
              </a:ext>
            </a:extLst>
          </p:cNvPr>
          <p:cNvSpPr txBox="1"/>
          <p:nvPr/>
        </p:nvSpPr>
        <p:spPr>
          <a:xfrm>
            <a:off x="2183419" y="32236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保排序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4C686C-8506-02A8-6F41-F59599E9FDE5}"/>
              </a:ext>
            </a:extLst>
          </p:cNvPr>
          <p:cNvSpPr txBox="1"/>
          <p:nvPr/>
        </p:nvSpPr>
        <p:spPr>
          <a:xfrm>
            <a:off x="5588065" y="320239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保平衡</a:t>
            </a:r>
          </a:p>
        </p:txBody>
      </p:sp>
    </p:spTree>
    <p:extLst>
      <p:ext uri="{BB962C8B-B14F-4D97-AF65-F5344CB8AC3E}">
        <p14:creationId xmlns:p14="http://schemas.microsoft.com/office/powerpoint/2010/main" val="288987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Oval 4"/>
          <p:cNvSpPr>
            <a:spLocks noChangeArrowheads="1"/>
          </p:cNvSpPr>
          <p:nvPr/>
        </p:nvSpPr>
        <p:spPr bwMode="auto">
          <a:xfrm>
            <a:off x="1905000" y="2518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5</a:t>
            </a:r>
            <a:endParaRPr lang="en-US" altLang="zh-CN"/>
          </a:p>
        </p:txBody>
      </p:sp>
      <p:sp>
        <p:nvSpPr>
          <p:cNvPr id="204805" name="Oval 5"/>
          <p:cNvSpPr>
            <a:spLocks noChangeArrowheads="1"/>
          </p:cNvSpPr>
          <p:nvPr/>
        </p:nvSpPr>
        <p:spPr bwMode="auto">
          <a:xfrm>
            <a:off x="1143000" y="3280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4</a:t>
            </a:r>
            <a:endParaRPr lang="en-US" altLang="zh-CN"/>
          </a:p>
        </p:txBody>
      </p:sp>
      <p:sp>
        <p:nvSpPr>
          <p:cNvPr id="204806" name="Oval 6"/>
          <p:cNvSpPr>
            <a:spLocks noChangeArrowheads="1"/>
          </p:cNvSpPr>
          <p:nvPr/>
        </p:nvSpPr>
        <p:spPr bwMode="auto">
          <a:xfrm>
            <a:off x="381000" y="4042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2</a:t>
            </a:r>
            <a:endParaRPr lang="en-US" altLang="zh-CN"/>
          </a:p>
        </p:txBody>
      </p:sp>
      <p:sp>
        <p:nvSpPr>
          <p:cNvPr id="204807" name="Line 7"/>
          <p:cNvSpPr>
            <a:spLocks noChangeShapeType="1"/>
          </p:cNvSpPr>
          <p:nvPr/>
        </p:nvSpPr>
        <p:spPr bwMode="auto">
          <a:xfrm flipH="1">
            <a:off x="1524000" y="289904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 flipH="1">
            <a:off x="762000" y="366104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AutoShape 9"/>
          <p:cNvSpPr>
            <a:spLocks noChangeArrowheads="1"/>
          </p:cNvSpPr>
          <p:nvPr/>
        </p:nvSpPr>
        <p:spPr bwMode="auto">
          <a:xfrm>
            <a:off x="2438400" y="350864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10" name="Oval 10"/>
          <p:cNvSpPr>
            <a:spLocks noChangeArrowheads="1"/>
          </p:cNvSpPr>
          <p:nvPr/>
        </p:nvSpPr>
        <p:spPr bwMode="auto">
          <a:xfrm>
            <a:off x="3733800" y="2518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4</a:t>
            </a:r>
            <a:endParaRPr lang="en-US" altLang="zh-CN"/>
          </a:p>
        </p:txBody>
      </p:sp>
      <p:sp>
        <p:nvSpPr>
          <p:cNvPr id="204811" name="Oval 11"/>
          <p:cNvSpPr>
            <a:spLocks noChangeArrowheads="1"/>
          </p:cNvSpPr>
          <p:nvPr/>
        </p:nvSpPr>
        <p:spPr bwMode="auto">
          <a:xfrm>
            <a:off x="2971800" y="3280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2</a:t>
            </a:r>
            <a:endParaRPr lang="en-US" altLang="zh-CN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3352800" y="289904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3" name="Oval 13"/>
          <p:cNvSpPr>
            <a:spLocks noChangeArrowheads="1"/>
          </p:cNvSpPr>
          <p:nvPr/>
        </p:nvSpPr>
        <p:spPr bwMode="auto">
          <a:xfrm>
            <a:off x="4495800" y="3280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5</a:t>
            </a:r>
            <a:endParaRPr lang="en-US" altLang="zh-CN"/>
          </a:p>
        </p:txBody>
      </p:sp>
      <p:sp>
        <p:nvSpPr>
          <p:cNvPr id="204814" name="Line 14"/>
          <p:cNvSpPr>
            <a:spLocks noChangeShapeType="1"/>
          </p:cNvSpPr>
          <p:nvPr/>
        </p:nvSpPr>
        <p:spPr bwMode="auto">
          <a:xfrm>
            <a:off x="4114800" y="2899048"/>
            <a:ext cx="457200" cy="4572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5" name="Line 15"/>
          <p:cNvSpPr>
            <a:spLocks noChangeShapeType="1"/>
          </p:cNvSpPr>
          <p:nvPr/>
        </p:nvSpPr>
        <p:spPr bwMode="auto">
          <a:xfrm>
            <a:off x="1447800" y="2060848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>
            <a:off x="3352800" y="2137048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7" name="AutoShape 17"/>
          <p:cNvSpPr>
            <a:spLocks noChangeArrowheads="1"/>
          </p:cNvSpPr>
          <p:nvPr/>
        </p:nvSpPr>
        <p:spPr bwMode="auto">
          <a:xfrm>
            <a:off x="5715000" y="350864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18" name="Oval 18"/>
          <p:cNvSpPr>
            <a:spLocks noChangeArrowheads="1"/>
          </p:cNvSpPr>
          <p:nvPr/>
        </p:nvSpPr>
        <p:spPr bwMode="auto">
          <a:xfrm>
            <a:off x="5181600" y="4042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8</a:t>
            </a:r>
            <a:endParaRPr lang="en-US" altLang="zh-CN"/>
          </a:p>
        </p:txBody>
      </p:sp>
      <p:sp>
        <p:nvSpPr>
          <p:cNvPr id="204819" name="Line 19"/>
          <p:cNvSpPr>
            <a:spLocks noChangeShapeType="1"/>
          </p:cNvSpPr>
          <p:nvPr/>
        </p:nvSpPr>
        <p:spPr bwMode="auto">
          <a:xfrm>
            <a:off x="4876800" y="366104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0" name="Oval 20"/>
          <p:cNvSpPr>
            <a:spLocks noChangeArrowheads="1"/>
          </p:cNvSpPr>
          <p:nvPr/>
        </p:nvSpPr>
        <p:spPr bwMode="auto">
          <a:xfrm>
            <a:off x="4495800" y="4804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6</a:t>
            </a:r>
            <a:endParaRPr lang="en-US" altLang="zh-CN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 flipH="1">
            <a:off x="4800600" y="442304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2" name="Rectangle 22"/>
          <p:cNvSpPr>
            <a:spLocks noChangeArrowheads="1"/>
          </p:cNvSpPr>
          <p:nvPr/>
        </p:nvSpPr>
        <p:spPr bwMode="auto">
          <a:xfrm>
            <a:off x="4343400" y="3203848"/>
            <a:ext cx="1371600" cy="2133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FFFFC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>
            <a:off x="7391400" y="2899048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6553200" y="2060848"/>
            <a:ext cx="533400" cy="53340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8" name="Oval 28"/>
          <p:cNvSpPr>
            <a:spLocks noChangeArrowheads="1"/>
          </p:cNvSpPr>
          <p:nvPr/>
        </p:nvSpPr>
        <p:spPr bwMode="auto">
          <a:xfrm>
            <a:off x="7772400" y="3280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6</a:t>
            </a:r>
            <a:endParaRPr lang="en-US" altLang="zh-CN"/>
          </a:p>
        </p:txBody>
      </p:sp>
      <p:sp>
        <p:nvSpPr>
          <p:cNvPr id="204829" name="Oval 29"/>
          <p:cNvSpPr>
            <a:spLocks noChangeArrowheads="1"/>
          </p:cNvSpPr>
          <p:nvPr/>
        </p:nvSpPr>
        <p:spPr bwMode="auto">
          <a:xfrm>
            <a:off x="7010400" y="4042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5</a:t>
            </a:r>
            <a:endParaRPr lang="en-US" altLang="zh-CN"/>
          </a:p>
        </p:txBody>
      </p:sp>
      <p:sp>
        <p:nvSpPr>
          <p:cNvPr id="204830" name="Line 30"/>
          <p:cNvSpPr>
            <a:spLocks noChangeShapeType="1"/>
          </p:cNvSpPr>
          <p:nvPr/>
        </p:nvSpPr>
        <p:spPr bwMode="auto">
          <a:xfrm flipH="1">
            <a:off x="7391400" y="3661048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1" name="Line 31"/>
          <p:cNvSpPr>
            <a:spLocks noChangeShapeType="1"/>
          </p:cNvSpPr>
          <p:nvPr/>
        </p:nvSpPr>
        <p:spPr bwMode="auto">
          <a:xfrm>
            <a:off x="8153400" y="3661048"/>
            <a:ext cx="457200" cy="4572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3" name="Oval 33"/>
          <p:cNvSpPr>
            <a:spLocks noChangeArrowheads="1"/>
          </p:cNvSpPr>
          <p:nvPr/>
        </p:nvSpPr>
        <p:spPr bwMode="auto">
          <a:xfrm>
            <a:off x="8534400" y="4042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8</a:t>
            </a:r>
            <a:endParaRPr lang="en-US" altLang="zh-CN"/>
          </a:p>
        </p:txBody>
      </p:sp>
      <p:sp>
        <p:nvSpPr>
          <p:cNvPr id="204834" name="Oval 34"/>
          <p:cNvSpPr>
            <a:spLocks noChangeArrowheads="1"/>
          </p:cNvSpPr>
          <p:nvPr/>
        </p:nvSpPr>
        <p:spPr bwMode="auto">
          <a:xfrm>
            <a:off x="7010400" y="2518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4</a:t>
            </a:r>
            <a:endParaRPr lang="en-US" altLang="zh-CN"/>
          </a:p>
        </p:txBody>
      </p:sp>
      <p:sp>
        <p:nvSpPr>
          <p:cNvPr id="204835" name="Oval 35"/>
          <p:cNvSpPr>
            <a:spLocks noChangeArrowheads="1"/>
          </p:cNvSpPr>
          <p:nvPr/>
        </p:nvSpPr>
        <p:spPr bwMode="auto">
          <a:xfrm>
            <a:off x="6248400" y="3280048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2</a:t>
            </a:r>
            <a:endParaRPr lang="en-US" altLang="zh-CN"/>
          </a:p>
        </p:txBody>
      </p:sp>
      <p:sp>
        <p:nvSpPr>
          <p:cNvPr id="204836" name="Line 36"/>
          <p:cNvSpPr>
            <a:spLocks noChangeShapeType="1"/>
          </p:cNvSpPr>
          <p:nvPr/>
        </p:nvSpPr>
        <p:spPr bwMode="auto">
          <a:xfrm flipH="1">
            <a:off x="6629400" y="2899048"/>
            <a:ext cx="457200" cy="457200"/>
          </a:xfrm>
          <a:prstGeom prst="line">
            <a:avLst/>
          </a:prstGeom>
          <a:noFill/>
          <a:ln w="285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37" name="AutoShape 37"/>
          <p:cNvSpPr>
            <a:spLocks noChangeArrowheads="1"/>
          </p:cNvSpPr>
          <p:nvPr/>
        </p:nvSpPr>
        <p:spPr bwMode="auto">
          <a:xfrm>
            <a:off x="2438400" y="4804048"/>
            <a:ext cx="1524000" cy="838200"/>
          </a:xfrm>
          <a:prstGeom prst="wedgeRoundRectCallout">
            <a:avLst>
              <a:gd name="adj1" fmla="val -43125"/>
              <a:gd name="adj2" fmla="val -158144"/>
              <a:gd name="adj3" fmla="val 16667"/>
            </a:avLst>
          </a:prstGeom>
          <a:solidFill>
            <a:srgbClr val="FFFFCC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隶书" panose="02010509060101010101" pitchFamily="49" charset="-122"/>
              </a:rPr>
              <a:t>向右旋转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隶书" panose="02010509060101010101" pitchFamily="49" charset="-122"/>
              </a:rPr>
              <a:t>一次</a:t>
            </a:r>
            <a:endParaRPr lang="zh-CN" altLang="en-US" sz="2800"/>
          </a:p>
        </p:txBody>
      </p:sp>
      <p:sp>
        <p:nvSpPr>
          <p:cNvPr id="204838" name="AutoShape 38"/>
          <p:cNvSpPr>
            <a:spLocks noChangeArrowheads="1"/>
          </p:cNvSpPr>
          <p:nvPr/>
        </p:nvSpPr>
        <p:spPr bwMode="auto">
          <a:xfrm>
            <a:off x="6096000" y="4804048"/>
            <a:ext cx="1981200" cy="914400"/>
          </a:xfrm>
          <a:prstGeom prst="wedgeRoundRectCallout">
            <a:avLst>
              <a:gd name="adj1" fmla="val -65384"/>
              <a:gd name="adj2" fmla="val -150870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隶书" panose="02010509060101010101" pitchFamily="49" charset="-122"/>
              </a:rPr>
              <a:t>先向右旋转</a:t>
            </a:r>
          </a:p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隶书" panose="02010509060101010101" pitchFamily="49" charset="-122"/>
              </a:rPr>
              <a:t>再向左旋转</a:t>
            </a:r>
            <a:endParaRPr lang="zh-CN" altLang="en-US" sz="3200"/>
          </a:p>
        </p:txBody>
      </p:sp>
      <p:sp>
        <p:nvSpPr>
          <p:cNvPr id="204839" name="Rectangle 39"/>
          <p:cNvSpPr>
            <a:spLocks noChangeArrowheads="1"/>
          </p:cNvSpPr>
          <p:nvPr/>
        </p:nvSpPr>
        <p:spPr bwMode="auto">
          <a:xfrm>
            <a:off x="304800" y="2289448"/>
            <a:ext cx="2133600" cy="22860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平衡化旋转示例</a:t>
            </a:r>
            <a:r>
              <a:rPr lang="en-US" altLang="zh-CN"/>
              <a:t>-I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依次插入的关键字为</a:t>
            </a:r>
            <a:r>
              <a:rPr lang="en-US" altLang="zh-CN"/>
              <a:t>5, 4, 2, 8, 6, 9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nimBg="1" autoUpdateAnimBg="0"/>
      <p:bldP spid="204805" grpId="0" animBg="1" autoUpdateAnimBg="0"/>
      <p:bldP spid="204806" grpId="0" animBg="1" autoUpdateAnimBg="0"/>
      <p:bldP spid="204807" grpId="0" animBg="1"/>
      <p:bldP spid="204808" grpId="0" animBg="1"/>
      <p:bldP spid="204809" grpId="0" animBg="1"/>
      <p:bldP spid="204810" grpId="0" animBg="1" autoUpdateAnimBg="0"/>
      <p:bldP spid="204811" grpId="0" animBg="1" autoUpdateAnimBg="0"/>
      <p:bldP spid="204812" grpId="0" animBg="1"/>
      <p:bldP spid="204813" grpId="0" animBg="1" autoUpdateAnimBg="0"/>
      <p:bldP spid="204814" grpId="0" animBg="1"/>
      <p:bldP spid="204815" grpId="0" animBg="1"/>
      <p:bldP spid="204816" grpId="0" animBg="1"/>
      <p:bldP spid="204817" grpId="0" animBg="1"/>
      <p:bldP spid="204818" grpId="0" animBg="1" autoUpdateAnimBg="0"/>
      <p:bldP spid="204819" grpId="0" animBg="1"/>
      <p:bldP spid="204820" grpId="0" animBg="1" autoUpdateAnimBg="0"/>
      <p:bldP spid="204821" grpId="0" animBg="1"/>
      <p:bldP spid="204822" grpId="0" animBg="1"/>
      <p:bldP spid="204826" grpId="0" animBg="1"/>
      <p:bldP spid="204827" grpId="0" animBg="1"/>
      <p:bldP spid="204828" grpId="0" animBg="1" autoUpdateAnimBg="0"/>
      <p:bldP spid="204829" grpId="0" animBg="1" autoUpdateAnimBg="0"/>
      <p:bldP spid="204830" grpId="0" animBg="1"/>
      <p:bldP spid="204831" grpId="0" animBg="1"/>
      <p:bldP spid="204833" grpId="0" animBg="1" autoUpdateAnimBg="0"/>
      <p:bldP spid="204834" grpId="0" animBg="1" autoUpdateAnimBg="0"/>
      <p:bldP spid="204835" grpId="0" animBg="1" autoUpdateAnimBg="0"/>
      <p:bldP spid="204836" grpId="0" animBg="1"/>
      <p:bldP spid="204837" grpId="0" animBg="1" autoUpdateAnimBg="0"/>
      <p:bldP spid="204838" grpId="0" animBg="1" autoUpdateAnimBg="0"/>
      <p:bldP spid="2048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914400" y="2021160"/>
            <a:ext cx="2743200" cy="2362200"/>
            <a:chOff x="576" y="576"/>
            <a:chExt cx="1728" cy="1488"/>
          </a:xfrm>
        </p:grpSpPr>
        <p:sp>
          <p:nvSpPr>
            <p:cNvPr id="36888" name="Oval 2"/>
            <p:cNvSpPr>
              <a:spLocks noChangeArrowheads="1"/>
            </p:cNvSpPr>
            <p:nvPr/>
          </p:nvSpPr>
          <p:spPr bwMode="auto">
            <a:xfrm>
              <a:off x="1056" y="81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36889" name="Oval 3"/>
            <p:cNvSpPr>
              <a:spLocks noChangeArrowheads="1"/>
            </p:cNvSpPr>
            <p:nvPr/>
          </p:nvSpPr>
          <p:spPr bwMode="auto">
            <a:xfrm>
              <a:off x="576" y="129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6890" name="Line 4"/>
            <p:cNvSpPr>
              <a:spLocks noChangeShapeType="1"/>
            </p:cNvSpPr>
            <p:nvPr/>
          </p:nvSpPr>
          <p:spPr bwMode="auto">
            <a:xfrm flipH="1">
              <a:off x="816" y="1056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Line 5"/>
            <p:cNvSpPr>
              <a:spLocks noChangeShapeType="1"/>
            </p:cNvSpPr>
            <p:nvPr/>
          </p:nvSpPr>
          <p:spPr bwMode="auto">
            <a:xfrm>
              <a:off x="1296" y="1056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2" name="Line 6"/>
            <p:cNvSpPr>
              <a:spLocks noChangeShapeType="1"/>
            </p:cNvSpPr>
            <p:nvPr/>
          </p:nvSpPr>
          <p:spPr bwMode="auto">
            <a:xfrm>
              <a:off x="816" y="576"/>
              <a:ext cx="288" cy="288"/>
            </a:xfrm>
            <a:prstGeom prst="line">
              <a:avLst/>
            </a:prstGeom>
            <a:noFill/>
            <a:ln w="28575">
              <a:solidFill>
                <a:srgbClr val="A5002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3" name="Oval 7"/>
            <p:cNvSpPr>
              <a:spLocks noChangeArrowheads="1"/>
            </p:cNvSpPr>
            <p:nvPr/>
          </p:nvSpPr>
          <p:spPr bwMode="auto">
            <a:xfrm>
              <a:off x="1536" y="129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36894" name="Oval 8"/>
            <p:cNvSpPr>
              <a:spLocks noChangeArrowheads="1"/>
            </p:cNvSpPr>
            <p:nvPr/>
          </p:nvSpPr>
          <p:spPr bwMode="auto">
            <a:xfrm>
              <a:off x="1056" y="177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36895" name="Line 9"/>
            <p:cNvSpPr>
              <a:spLocks noChangeShapeType="1"/>
            </p:cNvSpPr>
            <p:nvPr/>
          </p:nvSpPr>
          <p:spPr bwMode="auto">
            <a:xfrm flipH="1">
              <a:off x="1296" y="1536"/>
              <a:ext cx="288" cy="288"/>
            </a:xfrm>
            <a:prstGeom prst="line">
              <a:avLst/>
            </a:prstGeom>
            <a:noFill/>
            <a:ln w="3810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Line 10"/>
            <p:cNvSpPr>
              <a:spLocks noChangeShapeType="1"/>
            </p:cNvSpPr>
            <p:nvPr/>
          </p:nvSpPr>
          <p:spPr bwMode="auto">
            <a:xfrm>
              <a:off x="1776" y="1536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7" name="Oval 11"/>
            <p:cNvSpPr>
              <a:spLocks noChangeArrowheads="1"/>
            </p:cNvSpPr>
            <p:nvPr/>
          </p:nvSpPr>
          <p:spPr bwMode="auto">
            <a:xfrm>
              <a:off x="2016" y="1776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8</a:t>
              </a:r>
              <a:endParaRPr lang="en-US" altLang="zh-CN"/>
            </a:p>
          </p:txBody>
        </p:sp>
      </p:grpSp>
      <p:sp>
        <p:nvSpPr>
          <p:cNvPr id="210956" name="Oval 12"/>
          <p:cNvSpPr>
            <a:spLocks noChangeArrowheads="1"/>
          </p:cNvSpPr>
          <p:nvPr/>
        </p:nvSpPr>
        <p:spPr bwMode="auto">
          <a:xfrm>
            <a:off x="3962400" y="468816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9</a:t>
            </a:r>
            <a:endParaRPr lang="en-US" altLang="zh-CN"/>
          </a:p>
        </p:txBody>
      </p:sp>
      <p:sp>
        <p:nvSpPr>
          <p:cNvPr id="210957" name="Line 13"/>
          <p:cNvSpPr>
            <a:spLocks noChangeShapeType="1"/>
          </p:cNvSpPr>
          <p:nvPr/>
        </p:nvSpPr>
        <p:spPr bwMode="auto">
          <a:xfrm>
            <a:off x="3581400" y="4307160"/>
            <a:ext cx="457200" cy="457200"/>
          </a:xfrm>
          <a:prstGeom prst="line">
            <a:avLst/>
          </a:prstGeom>
          <a:noFill/>
          <a:ln w="3175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8" name="Rectangle 14"/>
          <p:cNvSpPr>
            <a:spLocks noChangeArrowheads="1"/>
          </p:cNvSpPr>
          <p:nvPr/>
        </p:nvSpPr>
        <p:spPr bwMode="auto">
          <a:xfrm>
            <a:off x="762000" y="1868760"/>
            <a:ext cx="3200400" cy="2743200"/>
          </a:xfrm>
          <a:prstGeom prst="rect">
            <a:avLst/>
          </a:prstGeom>
          <a:solidFill>
            <a:srgbClr val="FF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953000" y="5373960"/>
            <a:ext cx="1219200" cy="1219200"/>
            <a:chOff x="3120" y="2688"/>
            <a:chExt cx="768" cy="768"/>
          </a:xfrm>
        </p:grpSpPr>
        <p:sp>
          <p:nvSpPr>
            <p:cNvPr id="36885" name="Oval 16"/>
            <p:cNvSpPr>
              <a:spLocks noChangeArrowheads="1"/>
            </p:cNvSpPr>
            <p:nvPr/>
          </p:nvSpPr>
          <p:spPr bwMode="auto">
            <a:xfrm>
              <a:off x="3600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36886" name="Oval 17"/>
            <p:cNvSpPr>
              <a:spLocks noChangeArrowheads="1"/>
            </p:cNvSpPr>
            <p:nvPr/>
          </p:nvSpPr>
          <p:spPr bwMode="auto">
            <a:xfrm>
              <a:off x="3120" y="316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36887" name="Line 18"/>
            <p:cNvSpPr>
              <a:spLocks noChangeShapeType="1"/>
            </p:cNvSpPr>
            <p:nvPr/>
          </p:nvSpPr>
          <p:spPr bwMode="auto">
            <a:xfrm flipH="1">
              <a:off x="3360" y="2928"/>
              <a:ext cx="288" cy="28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3" name="Line 19"/>
          <p:cNvSpPr>
            <a:spLocks noChangeShapeType="1"/>
          </p:cNvSpPr>
          <p:nvPr/>
        </p:nvSpPr>
        <p:spPr bwMode="auto">
          <a:xfrm flipH="1">
            <a:off x="6096000" y="4992960"/>
            <a:ext cx="457200" cy="457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553200" y="4611960"/>
            <a:ext cx="1981200" cy="1981200"/>
            <a:chOff x="4128" y="2208"/>
            <a:chExt cx="1248" cy="1248"/>
          </a:xfrm>
        </p:grpSpPr>
        <p:sp>
          <p:nvSpPr>
            <p:cNvPr id="36880" name="Oval 15"/>
            <p:cNvSpPr>
              <a:spLocks noChangeArrowheads="1"/>
            </p:cNvSpPr>
            <p:nvPr/>
          </p:nvSpPr>
          <p:spPr bwMode="auto">
            <a:xfrm>
              <a:off x="4128" y="220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6</a:t>
              </a:r>
              <a:endParaRPr lang="en-US" altLang="zh-CN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4368" y="2448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2" name="Oval 21"/>
            <p:cNvSpPr>
              <a:spLocks noChangeArrowheads="1"/>
            </p:cNvSpPr>
            <p:nvPr/>
          </p:nvSpPr>
          <p:spPr bwMode="auto">
            <a:xfrm>
              <a:off x="4608" y="268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8</a:t>
              </a:r>
              <a:endParaRPr lang="en-US" altLang="zh-CN"/>
            </a:p>
          </p:txBody>
        </p:sp>
        <p:sp>
          <p:nvSpPr>
            <p:cNvPr id="36883" name="Oval 22"/>
            <p:cNvSpPr>
              <a:spLocks noChangeArrowheads="1"/>
            </p:cNvSpPr>
            <p:nvPr/>
          </p:nvSpPr>
          <p:spPr bwMode="auto">
            <a:xfrm>
              <a:off x="5088" y="3168"/>
              <a:ext cx="288" cy="288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006600"/>
                  </a:solidFill>
                </a:rPr>
                <a:t>9</a:t>
              </a:r>
              <a:endParaRPr lang="en-US" altLang="zh-CN"/>
            </a:p>
          </p:txBody>
        </p:sp>
        <p:sp>
          <p:nvSpPr>
            <p:cNvPr id="36884" name="Line 23"/>
            <p:cNvSpPr>
              <a:spLocks noChangeShapeType="1"/>
            </p:cNvSpPr>
            <p:nvPr/>
          </p:nvSpPr>
          <p:spPr bwMode="auto">
            <a:xfrm>
              <a:off x="4848" y="2928"/>
              <a:ext cx="288" cy="288"/>
            </a:xfrm>
            <a:prstGeom prst="line">
              <a:avLst/>
            </a:prstGeom>
            <a:noFill/>
            <a:ln w="31750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10968" name="Line 24"/>
          <p:cNvSpPr>
            <a:spLocks noChangeShapeType="1"/>
          </p:cNvSpPr>
          <p:nvPr/>
        </p:nvSpPr>
        <p:spPr bwMode="auto">
          <a:xfrm>
            <a:off x="6172200" y="4230960"/>
            <a:ext cx="457200" cy="4572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69" name="Oval 25"/>
          <p:cNvSpPr>
            <a:spLocks noChangeArrowheads="1"/>
          </p:cNvSpPr>
          <p:nvPr/>
        </p:nvSpPr>
        <p:spPr bwMode="auto">
          <a:xfrm>
            <a:off x="6477000" y="6212160"/>
            <a:ext cx="457200" cy="457200"/>
          </a:xfrm>
          <a:prstGeom prst="ellipse">
            <a:avLst/>
          </a:prstGeom>
          <a:solidFill>
            <a:srgbClr val="CCFFCC"/>
          </a:solidFill>
          <a:ln w="1905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006600"/>
                </a:solidFill>
              </a:rPr>
              <a:t>5</a:t>
            </a:r>
            <a:endParaRPr lang="en-US" altLang="zh-CN"/>
          </a:p>
        </p:txBody>
      </p:sp>
      <p:sp>
        <p:nvSpPr>
          <p:cNvPr id="210970" name="Line 26"/>
          <p:cNvSpPr>
            <a:spLocks noChangeShapeType="1"/>
          </p:cNvSpPr>
          <p:nvPr/>
        </p:nvSpPr>
        <p:spPr bwMode="auto">
          <a:xfrm>
            <a:off x="6096000" y="5754960"/>
            <a:ext cx="533400" cy="533400"/>
          </a:xfrm>
          <a:prstGeom prst="line">
            <a:avLst/>
          </a:prstGeom>
          <a:noFill/>
          <a:ln w="317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1" name="AutoShape 27"/>
          <p:cNvSpPr>
            <a:spLocks noChangeArrowheads="1"/>
          </p:cNvSpPr>
          <p:nvPr/>
        </p:nvSpPr>
        <p:spPr bwMode="auto">
          <a:xfrm rot="5487719">
            <a:off x="4876934" y="2017018"/>
            <a:ext cx="763697" cy="2440901"/>
          </a:xfrm>
          <a:custGeom>
            <a:avLst/>
            <a:gdLst>
              <a:gd name="T0" fmla="*/ 533344 w 21600"/>
              <a:gd name="T1" fmla="*/ 0 h 21600"/>
              <a:gd name="T2" fmla="*/ 533344 w 21600"/>
              <a:gd name="T3" fmla="*/ 814924 h 21600"/>
              <a:gd name="T4" fmla="*/ 114414 w 21600"/>
              <a:gd name="T5" fmla="*/ 1447800 h 21600"/>
              <a:gd name="T6" fmla="*/ 760412 w 21600"/>
              <a:gd name="T7" fmla="*/ 4074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00 h 21600"/>
              <a:gd name="T14" fmla="*/ 18227 w 21600"/>
              <a:gd name="T15" fmla="*/ 92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50" y="0"/>
                </a:lnTo>
                <a:lnTo>
                  <a:pt x="15150" y="2900"/>
                </a:lnTo>
                <a:lnTo>
                  <a:pt x="12427" y="2900"/>
                </a:lnTo>
                <a:cubicBezTo>
                  <a:pt x="5564" y="2900"/>
                  <a:pt x="0" y="7045"/>
                  <a:pt x="0" y="12158"/>
                </a:cubicBezTo>
                <a:lnTo>
                  <a:pt x="0" y="21600"/>
                </a:lnTo>
                <a:lnTo>
                  <a:pt x="6499" y="21600"/>
                </a:lnTo>
                <a:lnTo>
                  <a:pt x="6499" y="12158"/>
                </a:lnTo>
                <a:cubicBezTo>
                  <a:pt x="6499" y="10556"/>
                  <a:pt x="9153" y="9258"/>
                  <a:pt x="12427" y="9258"/>
                </a:cubicBezTo>
                <a:lnTo>
                  <a:pt x="15150" y="9258"/>
                </a:lnTo>
                <a:lnTo>
                  <a:pt x="15150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72" name="AutoShape 28"/>
          <p:cNvSpPr>
            <a:spLocks noChangeArrowheads="1"/>
          </p:cNvSpPr>
          <p:nvPr/>
        </p:nvSpPr>
        <p:spPr bwMode="auto">
          <a:xfrm>
            <a:off x="5791200" y="1868760"/>
            <a:ext cx="2209800" cy="533400"/>
          </a:xfrm>
          <a:prstGeom prst="wedgeRoundRectCallout">
            <a:avLst>
              <a:gd name="adj1" fmla="val -63361"/>
              <a:gd name="adj2" fmla="val 153569"/>
              <a:gd name="adj3" fmla="val 16667"/>
            </a:avLst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A50021"/>
                </a:solidFill>
                <a:ea typeface="隶书" panose="02010509060101010101" pitchFamily="49" charset="-122"/>
              </a:rPr>
              <a:t>向左旋转一次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平衡化旋转示例</a:t>
            </a:r>
            <a:r>
              <a:rPr lang="en-US" altLang="zh-CN"/>
              <a:t>-II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继续插入关键字 </a:t>
            </a:r>
            <a:r>
              <a:rPr lang="en-US" altLang="zh-CN"/>
              <a:t>9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1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1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6" grpId="0" animBg="1" autoUpdateAnimBg="0"/>
      <p:bldP spid="210957" grpId="0" animBg="1"/>
      <p:bldP spid="210958" grpId="0" animBg="1"/>
      <p:bldP spid="210963" grpId="0" animBg="1"/>
      <p:bldP spid="210968" grpId="0" animBg="1"/>
      <p:bldP spid="210969" grpId="0" animBg="1" autoUpdateAnimBg="0"/>
      <p:bldP spid="210970" grpId="0" animBg="1"/>
      <p:bldP spid="210971" grpId="0" animBg="1"/>
      <p:bldP spid="21097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LL</a:t>
            </a:r>
            <a:r>
              <a:rPr lang="zh-CN" altLang="en-US">
                <a:solidFill>
                  <a:srgbClr val="C00000"/>
                </a:solidFill>
              </a:rPr>
              <a:t>型</a:t>
            </a:r>
            <a:r>
              <a:rPr lang="zh-CN" altLang="en-US"/>
              <a:t>：右单旋转 </a:t>
            </a:r>
            <a:r>
              <a:rPr lang="en-US" altLang="zh-CN"/>
              <a:t>(RotateRight)</a:t>
            </a:r>
          </a:p>
        </p:txBody>
      </p:sp>
      <p:sp>
        <p:nvSpPr>
          <p:cNvPr id="92163" name="Rectangle 86"/>
          <p:cNvSpPr>
            <a:spLocks noGrp="1" noChangeArrowheads="1"/>
          </p:cNvSpPr>
          <p:nvPr>
            <p:ph idx="1"/>
          </p:nvPr>
        </p:nvSpPr>
        <p:spPr>
          <a:xfrm>
            <a:off x="384549" y="548680"/>
            <a:ext cx="8229600" cy="6237312"/>
          </a:xfrm>
        </p:spPr>
        <p:txBody>
          <a:bodyPr/>
          <a:lstStyle/>
          <a:p>
            <a:r>
              <a:rPr lang="zh-CN" altLang="en-US"/>
              <a:t>在结点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左子女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左子树</a:t>
            </a:r>
            <a:r>
              <a:rPr lang="en-US" altLang="zh-CN"/>
              <a:t>D</a:t>
            </a:r>
            <a:r>
              <a:rPr lang="zh-CN" altLang="en-US"/>
              <a:t>上插入新结点使其高度增</a:t>
            </a:r>
            <a:r>
              <a:rPr lang="en-US" altLang="zh-CN"/>
              <a:t>1</a:t>
            </a:r>
            <a:r>
              <a:rPr lang="zh-CN" altLang="en-US"/>
              <a:t>导致结点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的平衡因子增到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/>
              <a:t>，造成不平衡</a:t>
            </a:r>
            <a:endParaRPr lang="en-US" altLang="zh-CN"/>
          </a:p>
          <a:p>
            <a:r>
              <a:rPr lang="zh-CN" altLang="en-US"/>
              <a:t>为使树恢复平衡，从</a:t>
            </a:r>
            <a:r>
              <a:rPr lang="en-US" altLang="zh-CN"/>
              <a:t>A</a:t>
            </a:r>
            <a:r>
              <a:rPr lang="zh-CN" altLang="en-US"/>
              <a:t>沿插入路径连续取</a:t>
            </a:r>
            <a:r>
              <a:rPr lang="en-US" altLang="zh-CN"/>
              <a:t>3</a:t>
            </a:r>
            <a:r>
              <a:rPr lang="zh-CN" altLang="en-US"/>
              <a:t>个结点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以结点</a:t>
            </a:r>
            <a:r>
              <a:rPr lang="en-US" altLang="zh-CN">
                <a:solidFill>
                  <a:srgbClr val="0000FF"/>
                </a:solidFill>
              </a:rPr>
              <a:t>B</a:t>
            </a:r>
            <a:r>
              <a:rPr lang="zh-CN" altLang="en-US">
                <a:solidFill>
                  <a:srgbClr val="0000FF"/>
                </a:solidFill>
              </a:rPr>
              <a:t>为旋转轴</a:t>
            </a:r>
            <a:r>
              <a:rPr lang="zh-CN" altLang="en-US"/>
              <a:t>，将结点</a:t>
            </a:r>
            <a:r>
              <a:rPr lang="en-US" altLang="zh-CN"/>
              <a:t>A</a:t>
            </a:r>
            <a:r>
              <a:rPr lang="zh-CN" altLang="en-US"/>
              <a:t>顺时针旋转</a:t>
            </a:r>
          </a:p>
          <a:p>
            <a:endParaRPr lang="zh-CN" altLang="en-US"/>
          </a:p>
        </p:txBody>
      </p:sp>
      <p:sp>
        <p:nvSpPr>
          <p:cNvPr id="9216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76456" y="6448251"/>
            <a:ext cx="395536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ACB349-C407-4E2B-A96D-1DF129750A2A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 flipH="1">
            <a:off x="5120061" y="4660726"/>
            <a:ext cx="406400" cy="119063"/>
          </a:xfrm>
          <a:custGeom>
            <a:avLst/>
            <a:gdLst>
              <a:gd name="T0" fmla="*/ 256 w 256"/>
              <a:gd name="T1" fmla="*/ 75 h 75"/>
              <a:gd name="T2" fmla="*/ 210 w 256"/>
              <a:gd name="T3" fmla="*/ 20 h 75"/>
              <a:gd name="T4" fmla="*/ 137 w 256"/>
              <a:gd name="T5" fmla="*/ 2 h 75"/>
              <a:gd name="T6" fmla="*/ 64 w 256"/>
              <a:gd name="T7" fmla="*/ 11 h 75"/>
              <a:gd name="T8" fmla="*/ 0 w 256"/>
              <a:gd name="T9" fmla="*/ 6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75"/>
              <a:gd name="T17" fmla="*/ 256 w 256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694486" y="4073698"/>
            <a:ext cx="2500313" cy="2739678"/>
            <a:chOff x="3694486" y="4073698"/>
            <a:chExt cx="2500313" cy="273967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 flipH="1">
              <a:off x="4162799" y="4413076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 flipH="1">
              <a:off x="4742234" y="4073698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flipH="1">
              <a:off x="5716961" y="4298776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 flipH="1">
              <a:off x="5023224" y="4848051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 flipH="1">
              <a:off x="3694486" y="4914726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739061" y="4963938"/>
              <a:ext cx="381000" cy="3810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424861" y="4506738"/>
              <a:ext cx="381000" cy="3810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flipH="1">
              <a:off x="4934324" y="5344938"/>
              <a:ext cx="381000" cy="8382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 flipH="1">
              <a:off x="5577261" y="4811538"/>
              <a:ext cx="381000" cy="8382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4337424" y="4419426"/>
              <a:ext cx="935038" cy="93503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 flipH="1">
              <a:off x="4586661" y="4735338"/>
              <a:ext cx="381000" cy="381000"/>
            </a:xfrm>
            <a:prstGeom prst="ellipse">
              <a:avLst/>
            </a:prstGeom>
            <a:solidFill>
              <a:srgbClr val="FF7C80"/>
            </a:solidFill>
            <a:ln w="28575">
              <a:solidFill>
                <a:srgbClr val="FF7C8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 flipH="1">
              <a:off x="5120061" y="4201938"/>
              <a:ext cx="381000" cy="3810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278686" y="5517976"/>
              <a:ext cx="290513" cy="4349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3937374" y="5525913"/>
              <a:ext cx="263525" cy="47942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 flipH="1">
              <a:off x="4308849" y="5938663"/>
              <a:ext cx="381000" cy="6350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auto">
            <a:xfrm flipH="1">
              <a:off x="4059611" y="5233813"/>
              <a:ext cx="381000" cy="3810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 flipH="1">
              <a:off x="3742111" y="5933901"/>
              <a:ext cx="395288" cy="6350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 flipH="1">
              <a:off x="4232649" y="5922788"/>
              <a:ext cx="7477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 flipH="1">
              <a:off x="3751636" y="5914851"/>
              <a:ext cx="43815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 flipH="1">
              <a:off x="3729411" y="6576838"/>
              <a:ext cx="420688" cy="236538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29"/>
            <p:cNvSpPr txBox="1">
              <a:spLocks noChangeArrowheads="1"/>
            </p:cNvSpPr>
            <p:nvPr/>
          </p:nvSpPr>
          <p:spPr bwMode="auto">
            <a:xfrm flipH="1">
              <a:off x="5034336" y="4144788"/>
              <a:ext cx="4154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 flipH="1">
              <a:off x="4523161" y="4676601"/>
              <a:ext cx="4154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 flipH="1">
              <a:off x="3980236" y="5179838"/>
              <a:ext cx="41549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32" name="AutoShape 4"/>
          <p:cNvSpPr>
            <a:spLocks noChangeArrowheads="1"/>
          </p:cNvSpPr>
          <p:nvPr/>
        </p:nvSpPr>
        <p:spPr bwMode="auto">
          <a:xfrm flipH="1">
            <a:off x="65592" y="6340301"/>
            <a:ext cx="914400" cy="473075"/>
          </a:xfrm>
          <a:prstGeom prst="wedgeRoundRectCallout">
            <a:avLst>
              <a:gd name="adj1" fmla="val -75241"/>
              <a:gd name="adj2" fmla="val -23836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26383" y="6311726"/>
            <a:ext cx="901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0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47242" y="3800300"/>
            <a:ext cx="2760662" cy="2709863"/>
            <a:chOff x="648072" y="3800300"/>
            <a:chExt cx="2760662" cy="2709863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2056184" y="4960763"/>
              <a:ext cx="365125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1468809" y="5483050"/>
              <a:ext cx="290513" cy="43497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 flipH="1">
              <a:off x="1127497" y="5490988"/>
              <a:ext cx="263525" cy="47942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 flipH="1">
              <a:off x="1413247" y="4308300"/>
              <a:ext cx="1098550" cy="10937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603872" y="4455938"/>
              <a:ext cx="3810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 flipH="1">
              <a:off x="2756272" y="4760738"/>
              <a:ext cx="381000" cy="8382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H="1">
              <a:off x="2299072" y="4151138"/>
              <a:ext cx="381000" cy="3810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H="1">
              <a:off x="1765672" y="4684538"/>
              <a:ext cx="381000" cy="3810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 flipH="1">
              <a:off x="2146672" y="5294138"/>
              <a:ext cx="381000" cy="8382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flipH="1">
              <a:off x="1527547" y="5875163"/>
              <a:ext cx="381000" cy="6350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H="1">
              <a:off x="1249734" y="5198888"/>
              <a:ext cx="381000" cy="3810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 flipH="1">
              <a:off x="960809" y="5870400"/>
              <a:ext cx="381000" cy="6350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45"/>
            <p:cNvSpPr txBox="1">
              <a:spLocks noChangeArrowheads="1"/>
            </p:cNvSpPr>
            <p:nvPr/>
          </p:nvSpPr>
          <p:spPr bwMode="auto">
            <a:xfrm flipH="1">
              <a:off x="1475159" y="5887863"/>
              <a:ext cx="7477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 flipH="1">
              <a:off x="648072" y="5894213"/>
              <a:ext cx="7477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</a:p>
          </p:txBody>
        </p:sp>
        <p:grpSp>
          <p:nvGrpSpPr>
            <p:cNvPr id="48" name="Group 47"/>
            <p:cNvGrpSpPr>
              <a:grpSpLocks/>
            </p:cNvGrpSpPr>
            <p:nvPr/>
          </p:nvGrpSpPr>
          <p:grpSpPr bwMode="auto">
            <a:xfrm>
              <a:off x="895722" y="3800300"/>
              <a:ext cx="2513012" cy="1809750"/>
              <a:chOff x="445" y="2025"/>
              <a:chExt cx="1583" cy="1140"/>
            </a:xfrm>
          </p:grpSpPr>
          <p:sp>
            <p:nvSpPr>
              <p:cNvPr id="49" name="Text Box 48"/>
              <p:cNvSpPr txBox="1">
                <a:spLocks noChangeArrowheads="1"/>
              </p:cNvSpPr>
              <p:nvPr/>
            </p:nvSpPr>
            <p:spPr bwMode="auto">
              <a:xfrm flipH="1">
                <a:off x="1038" y="202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Text Box 49"/>
              <p:cNvSpPr txBox="1">
                <a:spLocks noChangeArrowheads="1"/>
              </p:cNvSpPr>
              <p:nvPr/>
            </p:nvSpPr>
            <p:spPr bwMode="auto">
              <a:xfrm flipH="1">
                <a:off x="733" y="2382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50"/>
              <p:cNvSpPr txBox="1">
                <a:spLocks noChangeArrowheads="1"/>
              </p:cNvSpPr>
              <p:nvPr/>
            </p:nvSpPr>
            <p:spPr bwMode="auto">
              <a:xfrm flipH="1">
                <a:off x="445" y="2671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51"/>
              <p:cNvSpPr txBox="1">
                <a:spLocks noChangeArrowheads="1"/>
              </p:cNvSpPr>
              <p:nvPr/>
            </p:nvSpPr>
            <p:spPr bwMode="auto">
              <a:xfrm flipH="1">
                <a:off x="1727" y="2309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52"/>
              <p:cNvSpPr txBox="1">
                <a:spLocks noChangeArrowheads="1"/>
              </p:cNvSpPr>
              <p:nvPr/>
            </p:nvSpPr>
            <p:spPr bwMode="auto">
              <a:xfrm flipH="1">
                <a:off x="1315" y="2649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Text Box 53"/>
              <p:cNvSpPr txBox="1">
                <a:spLocks noChangeArrowheads="1"/>
              </p:cNvSpPr>
              <p:nvPr/>
            </p:nvSpPr>
            <p:spPr bwMode="auto">
              <a:xfrm flipH="1">
                <a:off x="1273" y="2206"/>
                <a:ext cx="26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55" name="Text Box 54"/>
              <p:cNvSpPr txBox="1">
                <a:spLocks noChangeArrowheads="1"/>
              </p:cNvSpPr>
              <p:nvPr/>
            </p:nvSpPr>
            <p:spPr bwMode="auto">
              <a:xfrm flipH="1">
                <a:off x="681" y="2877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56" name="Text Box 55"/>
              <p:cNvSpPr txBox="1">
                <a:spLocks noChangeArrowheads="1"/>
              </p:cNvSpPr>
              <p:nvPr/>
            </p:nvSpPr>
            <p:spPr bwMode="auto">
              <a:xfrm flipH="1">
                <a:off x="1015" y="25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6509122" y="3836813"/>
            <a:ext cx="2359025" cy="2495550"/>
            <a:chOff x="3981" y="2048"/>
            <a:chExt cx="1486" cy="1572"/>
          </a:xfrm>
        </p:grpSpPr>
        <p:grpSp>
          <p:nvGrpSpPr>
            <p:cNvPr id="58" name="Group 57"/>
            <p:cNvGrpSpPr>
              <a:grpSpLocks/>
            </p:cNvGrpSpPr>
            <p:nvPr/>
          </p:nvGrpSpPr>
          <p:grpSpPr bwMode="auto">
            <a:xfrm>
              <a:off x="3982" y="2286"/>
              <a:ext cx="1358" cy="1334"/>
              <a:chOff x="3982" y="2286"/>
              <a:chExt cx="1358" cy="1334"/>
            </a:xfrm>
          </p:grpSpPr>
          <p:sp>
            <p:nvSpPr>
              <p:cNvPr id="68" name="Rectangle 58"/>
              <p:cNvSpPr>
                <a:spLocks noChangeArrowheads="1"/>
              </p:cNvSpPr>
              <p:nvPr/>
            </p:nvSpPr>
            <p:spPr bwMode="auto">
              <a:xfrm flipH="1">
                <a:off x="3986" y="3074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Line 59"/>
              <p:cNvSpPr>
                <a:spLocks noChangeShapeType="1"/>
              </p:cNvSpPr>
              <p:nvPr/>
            </p:nvSpPr>
            <p:spPr bwMode="auto">
              <a:xfrm flipH="1">
                <a:off x="4137" y="2845"/>
                <a:ext cx="138" cy="22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60"/>
              <p:cNvSpPr>
                <a:spLocks noChangeShapeType="1"/>
              </p:cNvSpPr>
              <p:nvPr/>
            </p:nvSpPr>
            <p:spPr bwMode="auto">
              <a:xfrm>
                <a:off x="5042" y="2798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Line 61"/>
              <p:cNvSpPr>
                <a:spLocks noChangeShapeType="1"/>
              </p:cNvSpPr>
              <p:nvPr/>
            </p:nvSpPr>
            <p:spPr bwMode="auto">
              <a:xfrm flipH="1">
                <a:off x="4827" y="2803"/>
                <a:ext cx="166" cy="30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62"/>
              <p:cNvSpPr>
                <a:spLocks noChangeShapeType="1"/>
              </p:cNvSpPr>
              <p:nvPr/>
            </p:nvSpPr>
            <p:spPr bwMode="auto">
              <a:xfrm flipH="1">
                <a:off x="4366" y="2457"/>
                <a:ext cx="269" cy="2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63"/>
              <p:cNvSpPr>
                <a:spLocks noChangeShapeType="1"/>
              </p:cNvSpPr>
              <p:nvPr/>
            </p:nvSpPr>
            <p:spPr bwMode="auto">
              <a:xfrm>
                <a:off x="4750" y="2478"/>
                <a:ext cx="240" cy="24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4" name="Oval 64"/>
              <p:cNvSpPr>
                <a:spLocks noChangeArrowheads="1"/>
              </p:cNvSpPr>
              <p:nvPr/>
            </p:nvSpPr>
            <p:spPr bwMode="auto">
              <a:xfrm flipH="1">
                <a:off x="4894" y="262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Oval 65"/>
              <p:cNvSpPr>
                <a:spLocks noChangeArrowheads="1"/>
              </p:cNvSpPr>
              <p:nvPr/>
            </p:nvSpPr>
            <p:spPr bwMode="auto">
              <a:xfrm flipH="1">
                <a:off x="4558" y="228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6" name="Rectangle 66"/>
              <p:cNvSpPr>
                <a:spLocks noChangeArrowheads="1"/>
              </p:cNvSpPr>
              <p:nvPr/>
            </p:nvSpPr>
            <p:spPr bwMode="auto">
              <a:xfrm flipH="1">
                <a:off x="5100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" name="Rectangle 67"/>
              <p:cNvSpPr>
                <a:spLocks noChangeArrowheads="1"/>
              </p:cNvSpPr>
              <p:nvPr/>
            </p:nvSpPr>
            <p:spPr bwMode="auto">
              <a:xfrm flipH="1">
                <a:off x="4727" y="3079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8" name="Line 68"/>
              <p:cNvSpPr>
                <a:spLocks noChangeShapeType="1"/>
              </p:cNvSpPr>
              <p:nvPr/>
            </p:nvSpPr>
            <p:spPr bwMode="auto">
              <a:xfrm>
                <a:off x="4333" y="2812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Rectangle 69"/>
              <p:cNvSpPr>
                <a:spLocks noChangeArrowheads="1"/>
              </p:cNvSpPr>
              <p:nvPr/>
            </p:nvSpPr>
            <p:spPr bwMode="auto">
              <a:xfrm flipH="1">
                <a:off x="4352" y="3077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Oval 70"/>
              <p:cNvSpPr>
                <a:spLocks noChangeArrowheads="1"/>
              </p:cNvSpPr>
              <p:nvPr/>
            </p:nvSpPr>
            <p:spPr bwMode="auto">
              <a:xfrm flipH="1">
                <a:off x="4195" y="2633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1" name="Text Box 71"/>
              <p:cNvSpPr txBox="1">
                <a:spLocks noChangeArrowheads="1"/>
              </p:cNvSpPr>
              <p:nvPr/>
            </p:nvSpPr>
            <p:spPr bwMode="auto">
              <a:xfrm flipH="1">
                <a:off x="4304" y="3067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82" name="Rectangle 72"/>
              <p:cNvSpPr>
                <a:spLocks noChangeArrowheads="1"/>
              </p:cNvSpPr>
              <p:nvPr/>
            </p:nvSpPr>
            <p:spPr bwMode="auto">
              <a:xfrm flipH="1">
                <a:off x="3982" y="3480"/>
                <a:ext cx="249" cy="1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9" name="Text Box 73"/>
            <p:cNvSpPr txBox="1">
              <a:spLocks noChangeArrowheads="1"/>
            </p:cNvSpPr>
            <p:nvPr/>
          </p:nvSpPr>
          <p:spPr bwMode="auto">
            <a:xfrm flipH="1">
              <a:off x="4307" y="2048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0" name="Text Box 74"/>
            <p:cNvSpPr txBox="1">
              <a:spLocks noChangeArrowheads="1"/>
            </p:cNvSpPr>
            <p:nvPr/>
          </p:nvSpPr>
          <p:spPr bwMode="auto">
            <a:xfrm flipH="1">
              <a:off x="5166" y="2740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1" name="Text Box 75"/>
            <p:cNvSpPr txBox="1">
              <a:spLocks noChangeArrowheads="1"/>
            </p:cNvSpPr>
            <p:nvPr/>
          </p:nvSpPr>
          <p:spPr bwMode="auto">
            <a:xfrm flipH="1">
              <a:off x="4596" y="2739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Text Box 76"/>
            <p:cNvSpPr txBox="1">
              <a:spLocks noChangeArrowheads="1"/>
            </p:cNvSpPr>
            <p:nvPr/>
          </p:nvSpPr>
          <p:spPr bwMode="auto">
            <a:xfrm flipH="1">
              <a:off x="5102" y="2374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77"/>
            <p:cNvSpPr txBox="1">
              <a:spLocks noChangeArrowheads="1"/>
            </p:cNvSpPr>
            <p:nvPr/>
          </p:nvSpPr>
          <p:spPr bwMode="auto">
            <a:xfrm flipH="1">
              <a:off x="3984" y="2389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78"/>
            <p:cNvSpPr txBox="1">
              <a:spLocks noChangeArrowheads="1"/>
            </p:cNvSpPr>
            <p:nvPr/>
          </p:nvSpPr>
          <p:spPr bwMode="auto">
            <a:xfrm flipH="1">
              <a:off x="4161" y="2597"/>
              <a:ext cx="26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79"/>
            <p:cNvSpPr txBox="1">
              <a:spLocks noChangeArrowheads="1"/>
            </p:cNvSpPr>
            <p:nvPr/>
          </p:nvSpPr>
          <p:spPr bwMode="auto">
            <a:xfrm flipH="1">
              <a:off x="457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6" name="Text Box 80"/>
            <p:cNvSpPr txBox="1">
              <a:spLocks noChangeArrowheads="1"/>
            </p:cNvSpPr>
            <p:nvPr/>
          </p:nvSpPr>
          <p:spPr bwMode="auto">
            <a:xfrm flipH="1">
              <a:off x="4905" y="259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67" name="Text Box 81"/>
            <p:cNvSpPr txBox="1">
              <a:spLocks noChangeArrowheads="1"/>
            </p:cNvSpPr>
            <p:nvPr/>
          </p:nvSpPr>
          <p:spPr bwMode="auto">
            <a:xfrm flipH="1">
              <a:off x="3981" y="3070"/>
              <a:ext cx="2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cxnSp>
        <p:nvCxnSpPr>
          <p:cNvPr id="4" name="直接箭头连接符 3"/>
          <p:cNvCxnSpPr>
            <a:endCxn id="12" idx="0"/>
          </p:cNvCxnSpPr>
          <p:nvPr/>
        </p:nvCxnSpPr>
        <p:spPr>
          <a:xfrm>
            <a:off x="5034336" y="3604725"/>
            <a:ext cx="207749" cy="5400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>
            <a:off x="4440611" y="4061910"/>
            <a:ext cx="313905" cy="63294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716016" y="3463626"/>
            <a:ext cx="351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08823" y="3691418"/>
            <a:ext cx="457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lc</a:t>
            </a:r>
          </a:p>
        </p:txBody>
      </p:sp>
      <p:sp>
        <p:nvSpPr>
          <p:cNvPr id="88" name="AutoShape 7"/>
          <p:cNvSpPr>
            <a:spLocks noChangeArrowheads="1"/>
          </p:cNvSpPr>
          <p:nvPr/>
        </p:nvSpPr>
        <p:spPr bwMode="auto">
          <a:xfrm flipH="1">
            <a:off x="3129733" y="3573016"/>
            <a:ext cx="914400" cy="765175"/>
          </a:xfrm>
          <a:prstGeom prst="wedgeRoundRectCallout">
            <a:avLst>
              <a:gd name="adj1" fmla="val -98589"/>
              <a:gd name="adj2" fmla="val 79964"/>
              <a:gd name="adj3" fmla="val 16667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Text Box 8"/>
          <p:cNvSpPr txBox="1">
            <a:spLocks noChangeArrowheads="1"/>
          </p:cNvSpPr>
          <p:nvPr/>
        </p:nvSpPr>
        <p:spPr bwMode="auto">
          <a:xfrm>
            <a:off x="3173278" y="3568688"/>
            <a:ext cx="9144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右单</a:t>
            </a:r>
          </a:p>
          <a:p>
            <a:pPr algn="l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旋转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02557" y="3172137"/>
            <a:ext cx="2698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p-&gt;lchild = lc-&gt;rchild</a:t>
            </a:r>
          </a:p>
          <a:p>
            <a:r>
              <a:rPr lang="en-US" altLang="zh-CN" sz="2400"/>
              <a:t>lc-&gt;rchild = p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525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/>
      <p:bldP spid="5" grpId="0"/>
      <p:bldP spid="86" grpId="0"/>
      <p:bldP spid="88" grpId="0" animBg="1"/>
      <p:bldP spid="89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右单旋转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err="1"/>
              <a:t>R_Rotate</a:t>
            </a:r>
            <a:r>
              <a:rPr lang="en-US" altLang="zh-CN"/>
              <a:t>(</a:t>
            </a:r>
            <a:r>
              <a:rPr lang="en-US" altLang="zh-CN" err="1"/>
              <a:t>BSTree</a:t>
            </a:r>
            <a:r>
              <a:rPr lang="en-US" altLang="zh-CN"/>
              <a:t> p</a:t>
            </a:r>
            <a:r>
              <a:rPr lang="en-US" altLang="zh-CN" dirty="0"/>
              <a:t>) { 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对以*</a:t>
            </a:r>
            <a:r>
              <a:rPr lang="en-US" altLang="zh-CN" dirty="0"/>
              <a:t>p</a:t>
            </a:r>
            <a:r>
              <a:rPr lang="zh-CN" altLang="en-US" dirty="0"/>
              <a:t>为根的二叉排序树作右旋处理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处理之后</a:t>
            </a:r>
            <a:r>
              <a:rPr lang="en-US" altLang="zh-CN" dirty="0"/>
              <a:t>p</a:t>
            </a:r>
            <a:r>
              <a:rPr lang="zh-CN" altLang="en-US" dirty="0"/>
              <a:t>指向新的树根结点，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即旋转处理之前的左子树的根结点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BSTree</a:t>
            </a:r>
            <a:r>
              <a:rPr lang="en-US" altLang="zh-CN" dirty="0"/>
              <a:t> </a:t>
            </a:r>
            <a:r>
              <a:rPr lang="en-US" altLang="zh-CN" dirty="0" err="1"/>
              <a:t>lc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lc</a:t>
            </a:r>
            <a:r>
              <a:rPr lang="en-US" altLang="zh-CN" dirty="0">
                <a:solidFill>
                  <a:srgbClr val="C00000"/>
                </a:solidFill>
              </a:rPr>
              <a:t> = p-&gt;</a:t>
            </a:r>
            <a:r>
              <a:rPr lang="en-US" altLang="zh-CN" dirty="0" err="1">
                <a:solidFill>
                  <a:srgbClr val="C00000"/>
                </a:solidFill>
              </a:rPr>
              <a:t>lchild</a:t>
            </a:r>
            <a:r>
              <a:rPr lang="en-US" altLang="zh-CN" dirty="0"/>
              <a:t>; //</a:t>
            </a:r>
            <a:r>
              <a:rPr lang="en-US" altLang="zh-CN" dirty="0" err="1"/>
              <a:t>lc</a:t>
            </a:r>
            <a:r>
              <a:rPr lang="zh-CN" altLang="en-US" dirty="0"/>
              <a:t>指向*</a:t>
            </a:r>
            <a:r>
              <a:rPr lang="en-US" altLang="zh-CN" dirty="0"/>
              <a:t>p</a:t>
            </a:r>
            <a:r>
              <a:rPr lang="zh-CN" altLang="en-US" dirty="0"/>
              <a:t>的左子树根结点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p-&gt;</a:t>
            </a:r>
            <a:r>
              <a:rPr lang="en-US" altLang="zh-CN" b="1" dirty="0" err="1">
                <a:solidFill>
                  <a:srgbClr val="0000FF"/>
                </a:solidFill>
              </a:rPr>
              <a:t>lchild</a:t>
            </a:r>
            <a:r>
              <a:rPr lang="en-US" altLang="zh-CN" b="1" dirty="0">
                <a:solidFill>
                  <a:srgbClr val="0000FF"/>
                </a:solidFill>
              </a:rPr>
              <a:t> = </a:t>
            </a:r>
            <a:r>
              <a:rPr lang="en-US" altLang="zh-CN" b="1" dirty="0" err="1">
                <a:solidFill>
                  <a:srgbClr val="0000FF"/>
                </a:solidFill>
              </a:rPr>
              <a:t>lc</a:t>
            </a:r>
            <a:r>
              <a:rPr lang="en-US" altLang="zh-CN" b="1" dirty="0">
                <a:solidFill>
                  <a:srgbClr val="0000FF"/>
                </a:solidFill>
              </a:rPr>
              <a:t>-&gt;</a:t>
            </a:r>
            <a:r>
              <a:rPr lang="en-US" altLang="zh-CN" b="1" dirty="0" err="1">
                <a:solidFill>
                  <a:srgbClr val="0000FF"/>
                </a:solidFill>
              </a:rPr>
              <a:t>rchild</a:t>
            </a:r>
            <a:r>
              <a:rPr lang="en-US" altLang="zh-CN" b="1" dirty="0">
                <a:solidFill>
                  <a:srgbClr val="0000FF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en-US" altLang="zh-CN" dirty="0" err="1"/>
              <a:t>lc</a:t>
            </a:r>
            <a:r>
              <a:rPr lang="zh-CN" altLang="en-US" dirty="0"/>
              <a:t>的右子树挂接为*</a:t>
            </a:r>
            <a:r>
              <a:rPr lang="en-US" altLang="zh-CN" dirty="0"/>
              <a:t>p</a:t>
            </a:r>
            <a:r>
              <a:rPr lang="zh-CN" altLang="en-US" dirty="0"/>
              <a:t>的左子树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lc</a:t>
            </a:r>
            <a:r>
              <a:rPr lang="en-US" altLang="zh-CN" b="1" dirty="0">
                <a:solidFill>
                  <a:srgbClr val="0000FF"/>
                </a:solidFill>
              </a:rPr>
              <a:t>-&gt;</a:t>
            </a:r>
            <a:r>
              <a:rPr lang="en-US" altLang="zh-CN" b="1" dirty="0" err="1">
                <a:solidFill>
                  <a:srgbClr val="0000FF"/>
                </a:solidFill>
              </a:rPr>
              <a:t>rchild</a:t>
            </a:r>
            <a:r>
              <a:rPr lang="en-US" altLang="zh-CN" b="1" dirty="0">
                <a:solidFill>
                  <a:srgbClr val="0000FF"/>
                </a:solidFill>
              </a:rPr>
              <a:t> = p;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p = </a:t>
            </a:r>
            <a:r>
              <a:rPr lang="en-US" altLang="zh-CN" dirty="0" err="1">
                <a:solidFill>
                  <a:srgbClr val="C00000"/>
                </a:solidFill>
              </a:rPr>
              <a:t>lc</a:t>
            </a:r>
            <a:r>
              <a:rPr lang="en-US" altLang="zh-CN" dirty="0"/>
              <a:t>; //p</a:t>
            </a:r>
            <a:r>
              <a:rPr lang="zh-CN" altLang="en-US" dirty="0"/>
              <a:t>指向新的根结点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R_Rotate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9.9</a:t>
            </a:r>
          </a:p>
        </p:txBody>
      </p:sp>
    </p:spTree>
    <p:extLst>
      <p:ext uri="{BB962C8B-B14F-4D97-AF65-F5344CB8AC3E}">
        <p14:creationId xmlns:p14="http://schemas.microsoft.com/office/powerpoint/2010/main" val="951245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动态查找</a:t>
            </a:r>
            <a:r>
              <a:rPr lang="zh-CN" altLang="en-US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表的基本操作</a:t>
            </a:r>
            <a:endParaRPr lang="en-US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InitDSTable(*DT);</a:t>
            </a:r>
          </a:p>
          <a:p>
            <a:pPr marL="0" indent="0">
              <a:buNone/>
            </a:pPr>
            <a:r>
              <a:rPr lang="en-US"/>
              <a:t>DestroyDSTable(*DT);</a:t>
            </a:r>
          </a:p>
          <a:p>
            <a:pPr marL="0" indent="0">
              <a:buNone/>
            </a:pPr>
            <a:r>
              <a:rPr lang="en-US"/>
              <a:t>SearchDSTable(DT, key);</a:t>
            </a:r>
          </a:p>
          <a:p>
            <a:pPr marL="0" indent="0">
              <a:buNone/>
            </a:pPr>
            <a:r>
              <a:rPr lang="en-US">
                <a:solidFill>
                  <a:srgbClr val="6600CC"/>
                </a:solidFill>
              </a:rPr>
              <a:t>InsertDSTable(*DT, e);</a:t>
            </a:r>
          </a:p>
          <a:p>
            <a:pPr marL="0" indent="0">
              <a:buNone/>
            </a:pPr>
            <a:r>
              <a:rPr lang="en-US">
                <a:solidFill>
                  <a:srgbClr val="6600CC"/>
                </a:solidFill>
              </a:rPr>
              <a:t>DeleteDSTable(*DT, key);</a:t>
            </a:r>
          </a:p>
          <a:p>
            <a:pPr marL="0" indent="0">
              <a:buNone/>
            </a:pPr>
            <a:r>
              <a:rPr lang="en-US"/>
              <a:t>TraverseDSTable(DT, Visit());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337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RR</a:t>
            </a:r>
            <a:r>
              <a:rPr lang="zh-CN" altLang="en-US">
                <a:solidFill>
                  <a:srgbClr val="C00000"/>
                </a:solidFill>
              </a:rPr>
              <a:t>型</a:t>
            </a:r>
            <a:r>
              <a:rPr lang="zh-CN" altLang="en-US"/>
              <a:t>：左单旋转 </a:t>
            </a:r>
            <a:r>
              <a:rPr lang="en-US" altLang="zh-CN"/>
              <a:t>(RotateLeft)</a:t>
            </a:r>
          </a:p>
        </p:txBody>
      </p:sp>
      <p:sp>
        <p:nvSpPr>
          <p:cNvPr id="90117" name="Rectangle 28"/>
          <p:cNvSpPr>
            <a:spLocks noGrp="1" noChangeArrowheads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/>
          <a:lstStyle/>
          <a:p>
            <a:r>
              <a:rPr lang="zh-CN" altLang="en-US"/>
              <a:t>在结点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右子女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右子树</a:t>
            </a:r>
            <a:r>
              <a:rPr lang="en-US" altLang="zh-CN"/>
              <a:t>E</a:t>
            </a:r>
            <a:r>
              <a:rPr lang="zh-CN" altLang="en-US"/>
              <a:t>中插入新结点，该子树高度增</a:t>
            </a:r>
            <a:r>
              <a:rPr lang="en-US" altLang="zh-CN"/>
              <a:t>1</a:t>
            </a:r>
            <a:r>
              <a:rPr lang="zh-CN" altLang="en-US"/>
              <a:t>导致结点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的平衡因子变成</a:t>
            </a:r>
            <a:r>
              <a:rPr lang="en-US" altLang="zh-CN">
                <a:solidFill>
                  <a:srgbClr val="0000FF"/>
                </a:solidFill>
              </a:rPr>
              <a:t>-2</a:t>
            </a:r>
            <a:r>
              <a:rPr lang="zh-CN" altLang="en-US"/>
              <a:t>，出现不平衡</a:t>
            </a:r>
            <a:endParaRPr lang="en-US" altLang="zh-CN"/>
          </a:p>
          <a:p>
            <a:r>
              <a:rPr lang="zh-CN" altLang="en-US"/>
              <a:t>为使树恢复平衡，从</a:t>
            </a:r>
            <a:r>
              <a:rPr lang="en-US" altLang="zh-CN"/>
              <a:t>A</a:t>
            </a:r>
            <a:r>
              <a:rPr lang="zh-CN" altLang="en-US"/>
              <a:t>沿插入路径连续取</a:t>
            </a:r>
            <a:r>
              <a:rPr lang="en-US" altLang="zh-CN"/>
              <a:t>3</a:t>
            </a:r>
            <a:r>
              <a:rPr lang="zh-CN" altLang="en-US"/>
              <a:t>个结点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E</a:t>
            </a:r>
            <a:r>
              <a:rPr lang="zh-CN" altLang="en-US"/>
              <a:t>，</a:t>
            </a:r>
            <a:r>
              <a:rPr lang="zh-CN" altLang="en-US">
                <a:solidFill>
                  <a:srgbClr val="0000FF"/>
                </a:solidFill>
              </a:rPr>
              <a:t>以结点</a:t>
            </a:r>
            <a:r>
              <a:rPr lang="en-US" altLang="zh-CN">
                <a:solidFill>
                  <a:srgbClr val="0000FF"/>
                </a:solidFill>
              </a:rPr>
              <a:t>C</a:t>
            </a:r>
            <a:r>
              <a:rPr lang="zh-CN" altLang="en-US">
                <a:solidFill>
                  <a:srgbClr val="0000FF"/>
                </a:solidFill>
              </a:rPr>
              <a:t>为旋转轴</a:t>
            </a:r>
            <a:r>
              <a:rPr lang="zh-CN" altLang="en-US"/>
              <a:t>，让结点</a:t>
            </a:r>
            <a:r>
              <a:rPr lang="en-US" altLang="zh-CN"/>
              <a:t>A</a:t>
            </a:r>
            <a:r>
              <a:rPr lang="zh-CN" altLang="en-US"/>
              <a:t>反时针旋转</a:t>
            </a:r>
          </a:p>
        </p:txBody>
      </p:sp>
      <p:sp>
        <p:nvSpPr>
          <p:cNvPr id="901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B8539B-D01B-444A-9D20-7A609071EF13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29" name="Line 2"/>
          <p:cNvSpPr>
            <a:spLocks noChangeShapeType="1"/>
          </p:cNvSpPr>
          <p:nvPr/>
        </p:nvSpPr>
        <p:spPr bwMode="auto">
          <a:xfrm>
            <a:off x="5200972" y="5843712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flipH="1">
            <a:off x="3502347" y="6309320"/>
            <a:ext cx="914400" cy="533400"/>
          </a:xfrm>
          <a:prstGeom prst="wedgeRoundRectCallout">
            <a:avLst>
              <a:gd name="adj1" fmla="val 96005"/>
              <a:gd name="adj2" fmla="val -60421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515047" y="630932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AutoShape 7"/>
          <p:cNvSpPr>
            <a:spLocks noChangeArrowheads="1"/>
          </p:cNvSpPr>
          <p:nvPr/>
        </p:nvSpPr>
        <p:spPr bwMode="auto">
          <a:xfrm flipH="1">
            <a:off x="5348610" y="3660899"/>
            <a:ext cx="914400" cy="765175"/>
          </a:xfrm>
          <a:prstGeom prst="wedgeRoundRectCallout">
            <a:avLst>
              <a:gd name="adj1" fmla="val 99824"/>
              <a:gd name="adj2" fmla="val 87551"/>
              <a:gd name="adj3" fmla="val 16667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5364088" y="3645024"/>
            <a:ext cx="9144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左单</a:t>
            </a:r>
          </a:p>
          <a:p>
            <a:pPr algn="l">
              <a:lnSpc>
                <a:spcPct val="90000"/>
              </a:lnSpc>
              <a:defRPr/>
            </a:pPr>
            <a:r>
              <a:rPr lang="zh-CN" alt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旋转</a:t>
            </a:r>
            <a:endParaRPr lang="zh-CN" altLang="en-US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35" name="Group 9"/>
          <p:cNvGrpSpPr>
            <a:grpSpLocks/>
          </p:cNvGrpSpPr>
          <p:nvPr/>
        </p:nvGrpSpPr>
        <p:grpSpPr bwMode="auto">
          <a:xfrm>
            <a:off x="419422" y="3768849"/>
            <a:ext cx="2962275" cy="2709863"/>
            <a:chOff x="252" y="2070"/>
            <a:chExt cx="1866" cy="1707"/>
          </a:xfrm>
        </p:grpSpPr>
        <p:sp>
          <p:nvSpPr>
            <p:cNvPr id="87" name="Text Box 10"/>
            <p:cNvSpPr txBox="1">
              <a:spLocks noChangeArrowheads="1"/>
            </p:cNvSpPr>
            <p:nvPr/>
          </p:nvSpPr>
          <p:spPr bwMode="auto">
            <a:xfrm>
              <a:off x="1068" y="2070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1404" y="2399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9" name="Text Box 12"/>
            <p:cNvSpPr txBox="1">
              <a:spLocks noChangeArrowheads="1"/>
            </p:cNvSpPr>
            <p:nvPr/>
          </p:nvSpPr>
          <p:spPr bwMode="auto">
            <a:xfrm>
              <a:off x="1703" y="274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13"/>
            <p:cNvSpPr txBox="1">
              <a:spLocks noChangeArrowheads="1"/>
            </p:cNvSpPr>
            <p:nvPr/>
          </p:nvSpPr>
          <p:spPr bwMode="auto">
            <a:xfrm>
              <a:off x="252" y="2399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14"/>
            <p:cNvSpPr txBox="1">
              <a:spLocks noChangeArrowheads="1"/>
            </p:cNvSpPr>
            <p:nvPr/>
          </p:nvSpPr>
          <p:spPr bwMode="auto">
            <a:xfrm>
              <a:off x="790" y="2694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2" name="Group 15"/>
            <p:cNvGrpSpPr>
              <a:grpSpLocks/>
            </p:cNvGrpSpPr>
            <p:nvPr/>
          </p:nvGrpSpPr>
          <p:grpSpPr bwMode="auto">
            <a:xfrm>
              <a:off x="550" y="2291"/>
              <a:ext cx="1568" cy="1486"/>
              <a:chOff x="550" y="2372"/>
              <a:chExt cx="1568" cy="1486"/>
            </a:xfrm>
          </p:grpSpPr>
          <p:sp>
            <p:nvSpPr>
              <p:cNvPr id="96" name="Line 16"/>
              <p:cNvSpPr>
                <a:spLocks noChangeShapeType="1"/>
              </p:cNvSpPr>
              <p:nvPr/>
            </p:nvSpPr>
            <p:spPr bwMode="auto">
              <a:xfrm flipH="1">
                <a:off x="1418" y="3211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Line 17"/>
              <p:cNvSpPr>
                <a:spLocks noChangeShapeType="1"/>
              </p:cNvSpPr>
              <p:nvPr/>
            </p:nvSpPr>
            <p:spPr bwMode="auto">
              <a:xfrm>
                <a:off x="1650" y="3216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Line 18"/>
              <p:cNvSpPr>
                <a:spLocks noChangeShapeType="1"/>
              </p:cNvSpPr>
              <p:nvPr/>
            </p:nvSpPr>
            <p:spPr bwMode="auto">
              <a:xfrm>
                <a:off x="944" y="2471"/>
                <a:ext cx="692" cy="68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19"/>
              <p:cNvSpPr>
                <a:spLocks noChangeShapeType="1"/>
              </p:cNvSpPr>
              <p:nvPr/>
            </p:nvSpPr>
            <p:spPr bwMode="auto">
              <a:xfrm flipH="1">
                <a:off x="646" y="2564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Rectangle 20"/>
              <p:cNvSpPr>
                <a:spLocks noChangeArrowheads="1"/>
              </p:cNvSpPr>
              <p:nvPr/>
            </p:nvSpPr>
            <p:spPr bwMode="auto">
              <a:xfrm>
                <a:off x="550" y="2756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1" name="Oval 21"/>
              <p:cNvSpPr>
                <a:spLocks noChangeArrowheads="1"/>
              </p:cNvSpPr>
              <p:nvPr/>
            </p:nvSpPr>
            <p:spPr bwMode="auto">
              <a:xfrm>
                <a:off x="838" y="237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" name="Line 22"/>
              <p:cNvSpPr>
                <a:spLocks noChangeShapeType="1"/>
              </p:cNvSpPr>
              <p:nvPr/>
            </p:nvSpPr>
            <p:spPr bwMode="auto">
              <a:xfrm flipH="1">
                <a:off x="1028" y="2900"/>
                <a:ext cx="230" cy="24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23"/>
              <p:cNvSpPr>
                <a:spLocks noChangeArrowheads="1"/>
              </p:cNvSpPr>
              <p:nvPr/>
            </p:nvSpPr>
            <p:spPr bwMode="auto">
              <a:xfrm>
                <a:off x="1174" y="2708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4" name="Rectangle 24"/>
              <p:cNvSpPr>
                <a:spLocks noChangeArrowheads="1"/>
              </p:cNvSpPr>
              <p:nvPr/>
            </p:nvSpPr>
            <p:spPr bwMode="auto">
              <a:xfrm>
                <a:off x="934" y="3092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5" name="Rectangle 25"/>
              <p:cNvSpPr>
                <a:spLocks noChangeArrowheads="1"/>
              </p:cNvSpPr>
              <p:nvPr/>
            </p:nvSpPr>
            <p:spPr bwMode="auto">
              <a:xfrm>
                <a:off x="1324" y="3458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Oval 26"/>
              <p:cNvSpPr>
                <a:spLocks noChangeArrowheads="1"/>
              </p:cNvSpPr>
              <p:nvPr/>
            </p:nvSpPr>
            <p:spPr bwMode="auto">
              <a:xfrm>
                <a:off x="1499" y="303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" name="Rectangle 27"/>
              <p:cNvSpPr>
                <a:spLocks noChangeArrowheads="1"/>
              </p:cNvSpPr>
              <p:nvPr/>
            </p:nvSpPr>
            <p:spPr bwMode="auto">
              <a:xfrm>
                <a:off x="1681" y="3455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Text Box 28"/>
              <p:cNvSpPr txBox="1">
                <a:spLocks noChangeArrowheads="1"/>
              </p:cNvSpPr>
              <p:nvPr/>
            </p:nvSpPr>
            <p:spPr bwMode="auto">
              <a:xfrm>
                <a:off x="1159" y="3466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109" name="Text Box 29"/>
              <p:cNvSpPr txBox="1">
                <a:spLocks noChangeArrowheads="1"/>
              </p:cNvSpPr>
              <p:nvPr/>
            </p:nvSpPr>
            <p:spPr bwMode="auto">
              <a:xfrm>
                <a:off x="1647" y="3470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</p:grpSp>
        <p:sp>
          <p:nvSpPr>
            <p:cNvPr id="93" name="Text Box 30"/>
            <p:cNvSpPr txBox="1">
              <a:spLocks noChangeArrowheads="1"/>
            </p:cNvSpPr>
            <p:nvPr/>
          </p:nvSpPr>
          <p:spPr bwMode="auto">
            <a:xfrm>
              <a:off x="827" y="2260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4" name="Text Box 31"/>
            <p:cNvSpPr txBox="1">
              <a:spLocks noChangeArrowheads="1"/>
            </p:cNvSpPr>
            <p:nvPr/>
          </p:nvSpPr>
          <p:spPr bwMode="auto">
            <a:xfrm>
              <a:off x="1185" y="259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95" name="Text Box 32"/>
            <p:cNvSpPr txBox="1">
              <a:spLocks noChangeArrowheads="1"/>
            </p:cNvSpPr>
            <p:nvPr/>
          </p:nvSpPr>
          <p:spPr bwMode="auto">
            <a:xfrm>
              <a:off x="1517" y="292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86" name="Freeform 54"/>
          <p:cNvSpPr>
            <a:spLocks/>
          </p:cNvSpPr>
          <p:nvPr/>
        </p:nvSpPr>
        <p:spPr bwMode="auto">
          <a:xfrm>
            <a:off x="4069086" y="4646738"/>
            <a:ext cx="406400" cy="119063"/>
          </a:xfrm>
          <a:custGeom>
            <a:avLst/>
            <a:gdLst>
              <a:gd name="T0" fmla="*/ 256 w 256"/>
              <a:gd name="T1" fmla="*/ 75 h 75"/>
              <a:gd name="T2" fmla="*/ 210 w 256"/>
              <a:gd name="T3" fmla="*/ 20 h 75"/>
              <a:gd name="T4" fmla="*/ 137 w 256"/>
              <a:gd name="T5" fmla="*/ 2 h 75"/>
              <a:gd name="T6" fmla="*/ 64 w 256"/>
              <a:gd name="T7" fmla="*/ 11 h 75"/>
              <a:gd name="T8" fmla="*/ 0 w 256"/>
              <a:gd name="T9" fmla="*/ 6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75"/>
              <a:gd name="T17" fmla="*/ 256 w 256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173735" y="3908549"/>
            <a:ext cx="2743201" cy="2871789"/>
            <a:chOff x="3173735" y="3908549"/>
            <a:chExt cx="2743201" cy="2871789"/>
          </a:xfrm>
        </p:grpSpPr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454972" y="5905624"/>
              <a:ext cx="381000" cy="6350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66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173735" y="3908549"/>
              <a:ext cx="2743201" cy="2871789"/>
              <a:chOff x="3173735" y="3908549"/>
              <a:chExt cx="2743201" cy="2871789"/>
            </a:xfrm>
          </p:grpSpPr>
          <p:sp>
            <p:nvSpPr>
              <p:cNvPr id="63" name="Text Box 34"/>
              <p:cNvSpPr txBox="1">
                <a:spLocks noChangeArrowheads="1"/>
              </p:cNvSpPr>
              <p:nvPr/>
            </p:nvSpPr>
            <p:spPr bwMode="auto">
              <a:xfrm>
                <a:off x="3173735" y="4326062"/>
                <a:ext cx="455613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Text Box 35"/>
              <p:cNvSpPr txBox="1">
                <a:spLocks noChangeArrowheads="1"/>
              </p:cNvSpPr>
              <p:nvPr/>
            </p:nvSpPr>
            <p:spPr bwMode="auto">
              <a:xfrm>
                <a:off x="3641760" y="3908549"/>
                <a:ext cx="477838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Text Box 36"/>
              <p:cNvSpPr txBox="1">
                <a:spLocks noChangeArrowheads="1"/>
              </p:cNvSpPr>
              <p:nvPr/>
            </p:nvSpPr>
            <p:spPr bwMode="auto">
              <a:xfrm>
                <a:off x="4958258" y="4505746"/>
                <a:ext cx="477838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Text Box 37"/>
              <p:cNvSpPr txBox="1">
                <a:spLocks noChangeArrowheads="1"/>
              </p:cNvSpPr>
              <p:nvPr/>
            </p:nvSpPr>
            <p:spPr bwMode="auto">
              <a:xfrm>
                <a:off x="5461323" y="4889625"/>
                <a:ext cx="455613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Text Box 38"/>
              <p:cNvSpPr txBox="1">
                <a:spLocks noChangeArrowheads="1"/>
              </p:cNvSpPr>
              <p:nvPr/>
            </p:nvSpPr>
            <p:spPr bwMode="auto">
              <a:xfrm>
                <a:off x="4067498" y="4813425"/>
                <a:ext cx="477838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2" name="Line 40"/>
              <p:cNvSpPr>
                <a:spLocks noChangeShapeType="1"/>
              </p:cNvSpPr>
              <p:nvPr/>
            </p:nvSpPr>
            <p:spPr bwMode="auto">
              <a:xfrm flipH="1">
                <a:off x="4454848" y="4949950"/>
                <a:ext cx="381000" cy="38100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41"/>
              <p:cNvSpPr>
                <a:spLocks noChangeShapeType="1"/>
              </p:cNvSpPr>
              <p:nvPr/>
            </p:nvSpPr>
            <p:spPr bwMode="auto">
              <a:xfrm flipH="1">
                <a:off x="3769048" y="4492750"/>
                <a:ext cx="381000" cy="38100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4259586" y="5330950"/>
                <a:ext cx="381000" cy="8382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3616648" y="4797550"/>
                <a:ext cx="381000" cy="8382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6" name="Line 44"/>
              <p:cNvSpPr>
                <a:spLocks noChangeShapeType="1"/>
              </p:cNvSpPr>
              <p:nvPr/>
            </p:nvSpPr>
            <p:spPr bwMode="auto">
              <a:xfrm>
                <a:off x="4302448" y="4405438"/>
                <a:ext cx="935038" cy="93503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Oval 45"/>
              <p:cNvSpPr>
                <a:spLocks noChangeArrowheads="1"/>
              </p:cNvSpPr>
              <p:nvPr/>
            </p:nvSpPr>
            <p:spPr bwMode="auto">
              <a:xfrm>
                <a:off x="4607248" y="4721350"/>
                <a:ext cx="381000" cy="38100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8" name="Oval 46"/>
              <p:cNvSpPr>
                <a:spLocks noChangeArrowheads="1"/>
              </p:cNvSpPr>
              <p:nvPr/>
            </p:nvSpPr>
            <p:spPr bwMode="auto">
              <a:xfrm>
                <a:off x="4073848" y="4187950"/>
                <a:ext cx="381000" cy="38100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Line 47"/>
              <p:cNvSpPr>
                <a:spLocks noChangeShapeType="1"/>
              </p:cNvSpPr>
              <p:nvPr/>
            </p:nvSpPr>
            <p:spPr bwMode="auto">
              <a:xfrm flipH="1">
                <a:off x="5005711" y="5503988"/>
                <a:ext cx="290513" cy="434975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Line 48"/>
              <p:cNvSpPr>
                <a:spLocks noChangeShapeType="1"/>
              </p:cNvSpPr>
              <p:nvPr/>
            </p:nvSpPr>
            <p:spPr bwMode="auto">
              <a:xfrm>
                <a:off x="5374011" y="5511925"/>
                <a:ext cx="263525" cy="40798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Rectangle 49"/>
              <p:cNvSpPr>
                <a:spLocks noChangeArrowheads="1"/>
              </p:cNvSpPr>
              <p:nvPr/>
            </p:nvSpPr>
            <p:spPr bwMode="auto">
              <a:xfrm>
                <a:off x="4885061" y="5924675"/>
                <a:ext cx="381000" cy="6350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Oval 50"/>
              <p:cNvSpPr>
                <a:spLocks noChangeArrowheads="1"/>
              </p:cNvSpPr>
              <p:nvPr/>
            </p:nvSpPr>
            <p:spPr bwMode="auto">
              <a:xfrm>
                <a:off x="5134298" y="5219825"/>
                <a:ext cx="381000" cy="38100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3" name="Text Box 51"/>
              <p:cNvSpPr txBox="1">
                <a:spLocks noChangeArrowheads="1"/>
              </p:cNvSpPr>
              <p:nvPr/>
            </p:nvSpPr>
            <p:spPr bwMode="auto">
              <a:xfrm>
                <a:off x="4594548" y="5908800"/>
                <a:ext cx="747713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84" name="Text Box 52"/>
              <p:cNvSpPr txBox="1">
                <a:spLocks noChangeArrowheads="1"/>
              </p:cNvSpPr>
              <p:nvPr/>
            </p:nvSpPr>
            <p:spPr bwMode="auto">
              <a:xfrm>
                <a:off x="5442273" y="5915150"/>
                <a:ext cx="409575" cy="579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5" name="Rectangle 53"/>
              <p:cNvSpPr>
                <a:spLocks noChangeArrowheads="1"/>
              </p:cNvSpPr>
              <p:nvPr/>
            </p:nvSpPr>
            <p:spPr bwMode="auto">
              <a:xfrm>
                <a:off x="5454973" y="6534275"/>
                <a:ext cx="381000" cy="246063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" name="Text Box 55"/>
              <p:cNvSpPr txBox="1">
                <a:spLocks noChangeArrowheads="1"/>
              </p:cNvSpPr>
              <p:nvPr/>
            </p:nvSpPr>
            <p:spPr bwMode="auto">
              <a:xfrm>
                <a:off x="4067944" y="4143500"/>
                <a:ext cx="4411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70" name="Text Box 56"/>
              <p:cNvSpPr txBox="1">
                <a:spLocks noChangeArrowheads="1"/>
              </p:cNvSpPr>
              <p:nvPr/>
            </p:nvSpPr>
            <p:spPr bwMode="auto">
              <a:xfrm>
                <a:off x="4572000" y="4676900"/>
                <a:ext cx="4411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400">
                  <a:solidFill>
                    <a:schemeClr val="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" name="Text Box 57"/>
              <p:cNvSpPr txBox="1">
                <a:spLocks noChangeArrowheads="1"/>
              </p:cNvSpPr>
              <p:nvPr/>
            </p:nvSpPr>
            <p:spPr bwMode="auto">
              <a:xfrm>
                <a:off x="5148064" y="5172200"/>
                <a:ext cx="44114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-1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" name="Group 88"/>
          <p:cNvGrpSpPr>
            <a:grpSpLocks/>
          </p:cNvGrpSpPr>
          <p:nvPr/>
        </p:nvGrpSpPr>
        <p:grpSpPr bwMode="auto">
          <a:xfrm>
            <a:off x="6226497" y="4191272"/>
            <a:ext cx="2593975" cy="2478088"/>
            <a:chOff x="3910" y="511"/>
            <a:chExt cx="1634" cy="1561"/>
          </a:xfrm>
        </p:grpSpPr>
        <p:grpSp>
          <p:nvGrpSpPr>
            <p:cNvPr id="38" name="Group 87"/>
            <p:cNvGrpSpPr>
              <a:grpSpLocks/>
            </p:cNvGrpSpPr>
            <p:nvPr/>
          </p:nvGrpSpPr>
          <p:grpSpPr bwMode="auto">
            <a:xfrm>
              <a:off x="3910" y="511"/>
              <a:ext cx="1634" cy="1561"/>
              <a:chOff x="3910" y="511"/>
              <a:chExt cx="1634" cy="1561"/>
            </a:xfrm>
          </p:grpSpPr>
          <p:sp>
            <p:nvSpPr>
              <p:cNvPr id="40" name="Text Box 60"/>
              <p:cNvSpPr txBox="1">
                <a:spLocks noChangeArrowheads="1"/>
              </p:cNvSpPr>
              <p:nvPr/>
            </p:nvSpPr>
            <p:spPr bwMode="auto">
              <a:xfrm>
                <a:off x="3910" y="1217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Line 61"/>
              <p:cNvSpPr>
                <a:spLocks noChangeShapeType="1"/>
              </p:cNvSpPr>
              <p:nvPr/>
            </p:nvSpPr>
            <p:spPr bwMode="auto">
              <a:xfrm flipH="1">
                <a:off x="4229" y="1263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62"/>
              <p:cNvSpPr>
                <a:spLocks noChangeShapeType="1"/>
              </p:cNvSpPr>
              <p:nvPr/>
            </p:nvSpPr>
            <p:spPr bwMode="auto">
              <a:xfrm>
                <a:off x="4461" y="1268"/>
                <a:ext cx="166" cy="30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63"/>
              <p:cNvSpPr>
                <a:spLocks noChangeShapeType="1"/>
              </p:cNvSpPr>
              <p:nvPr/>
            </p:nvSpPr>
            <p:spPr bwMode="auto">
              <a:xfrm>
                <a:off x="4819" y="922"/>
                <a:ext cx="269" cy="26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64"/>
              <p:cNvSpPr>
                <a:spLocks noChangeShapeType="1"/>
              </p:cNvSpPr>
              <p:nvPr/>
            </p:nvSpPr>
            <p:spPr bwMode="auto">
              <a:xfrm flipH="1">
                <a:off x="4464" y="943"/>
                <a:ext cx="240" cy="24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65"/>
              <p:cNvSpPr>
                <a:spLocks noChangeArrowheads="1"/>
              </p:cNvSpPr>
              <p:nvPr/>
            </p:nvSpPr>
            <p:spPr bwMode="auto">
              <a:xfrm>
                <a:off x="4320" y="1087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" name="Oval 66"/>
              <p:cNvSpPr>
                <a:spLocks noChangeArrowheads="1"/>
              </p:cNvSpPr>
              <p:nvPr/>
            </p:nvSpPr>
            <p:spPr bwMode="auto">
              <a:xfrm>
                <a:off x="4656" y="75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7" name="Rectangle 67"/>
              <p:cNvSpPr>
                <a:spLocks noChangeArrowheads="1"/>
              </p:cNvSpPr>
              <p:nvPr/>
            </p:nvSpPr>
            <p:spPr bwMode="auto">
              <a:xfrm>
                <a:off x="4114" y="1544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48" name="Rectangle 68"/>
              <p:cNvSpPr>
                <a:spLocks noChangeArrowheads="1"/>
              </p:cNvSpPr>
              <p:nvPr/>
            </p:nvSpPr>
            <p:spPr bwMode="auto">
              <a:xfrm>
                <a:off x="4487" y="1544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49" name="Text Box 69"/>
              <p:cNvSpPr txBox="1">
                <a:spLocks noChangeArrowheads="1"/>
              </p:cNvSpPr>
              <p:nvPr/>
            </p:nvSpPr>
            <p:spPr bwMode="auto">
              <a:xfrm>
                <a:off x="4416" y="511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Text Box 70"/>
              <p:cNvSpPr txBox="1">
                <a:spLocks noChangeArrowheads="1"/>
              </p:cNvSpPr>
              <p:nvPr/>
            </p:nvSpPr>
            <p:spPr bwMode="auto">
              <a:xfrm>
                <a:off x="5184" y="847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" name="Text Box 71"/>
              <p:cNvSpPr txBox="1">
                <a:spLocks noChangeArrowheads="1"/>
              </p:cNvSpPr>
              <p:nvPr/>
            </p:nvSpPr>
            <p:spPr bwMode="auto">
              <a:xfrm>
                <a:off x="4032" y="86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" name="Text Box 72"/>
              <p:cNvSpPr txBox="1">
                <a:spLocks noChangeArrowheads="1"/>
              </p:cNvSpPr>
              <p:nvPr/>
            </p:nvSpPr>
            <p:spPr bwMode="auto">
              <a:xfrm>
                <a:off x="4547" y="1218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" name="Text Box 73"/>
              <p:cNvSpPr txBox="1">
                <a:spLocks noChangeArrowheads="1"/>
              </p:cNvSpPr>
              <p:nvPr/>
            </p:nvSpPr>
            <p:spPr bwMode="auto">
              <a:xfrm>
                <a:off x="4328" y="1063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54" name="Text Box 74"/>
              <p:cNvSpPr txBox="1">
                <a:spLocks noChangeArrowheads="1"/>
              </p:cNvSpPr>
              <p:nvPr/>
            </p:nvSpPr>
            <p:spPr bwMode="auto">
              <a:xfrm>
                <a:off x="4665" y="72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5" name="Line 75"/>
              <p:cNvSpPr>
                <a:spLocks noChangeShapeType="1"/>
              </p:cNvSpPr>
              <p:nvPr/>
            </p:nvSpPr>
            <p:spPr bwMode="auto">
              <a:xfrm flipH="1">
                <a:off x="4938" y="1277"/>
                <a:ext cx="183" cy="274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Line 76"/>
              <p:cNvSpPr>
                <a:spLocks noChangeShapeType="1"/>
              </p:cNvSpPr>
              <p:nvPr/>
            </p:nvSpPr>
            <p:spPr bwMode="auto">
              <a:xfrm>
                <a:off x="5170" y="1282"/>
                <a:ext cx="166" cy="302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77"/>
              <p:cNvSpPr>
                <a:spLocks noChangeArrowheads="1"/>
              </p:cNvSpPr>
              <p:nvPr/>
            </p:nvSpPr>
            <p:spPr bwMode="auto">
              <a:xfrm>
                <a:off x="4862" y="1542"/>
                <a:ext cx="240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8" name="Oval 78"/>
              <p:cNvSpPr>
                <a:spLocks noChangeArrowheads="1"/>
              </p:cNvSpPr>
              <p:nvPr/>
            </p:nvSpPr>
            <p:spPr bwMode="auto">
              <a:xfrm>
                <a:off x="5019" y="1098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Rectangle 79"/>
              <p:cNvSpPr>
                <a:spLocks noChangeArrowheads="1"/>
              </p:cNvSpPr>
              <p:nvPr/>
            </p:nvSpPr>
            <p:spPr bwMode="auto">
              <a:xfrm>
                <a:off x="5219" y="1539"/>
                <a:ext cx="249" cy="4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Text Box 80"/>
              <p:cNvSpPr txBox="1">
                <a:spLocks noChangeArrowheads="1"/>
              </p:cNvSpPr>
              <p:nvPr/>
            </p:nvSpPr>
            <p:spPr bwMode="auto">
              <a:xfrm>
                <a:off x="4706" y="1532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</a:p>
            </p:txBody>
          </p:sp>
          <p:sp>
            <p:nvSpPr>
              <p:cNvPr id="61" name="Text Box 81"/>
              <p:cNvSpPr txBox="1">
                <a:spLocks noChangeArrowheads="1"/>
              </p:cNvSpPr>
              <p:nvPr/>
            </p:nvSpPr>
            <p:spPr bwMode="auto">
              <a:xfrm>
                <a:off x="5222" y="1554"/>
                <a:ext cx="32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62" name="Rectangle 82"/>
              <p:cNvSpPr>
                <a:spLocks noChangeArrowheads="1"/>
              </p:cNvSpPr>
              <p:nvPr/>
            </p:nvSpPr>
            <p:spPr bwMode="auto">
              <a:xfrm>
                <a:off x="5216" y="1945"/>
                <a:ext cx="252" cy="127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66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9" name="Text Box 83"/>
            <p:cNvSpPr txBox="1">
              <a:spLocks noChangeArrowheads="1"/>
            </p:cNvSpPr>
            <p:nvPr/>
          </p:nvSpPr>
          <p:spPr bwMode="auto">
            <a:xfrm>
              <a:off x="5000" y="1059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cxnSp>
        <p:nvCxnSpPr>
          <p:cNvPr id="110" name="直接箭头连接符 109"/>
          <p:cNvCxnSpPr/>
          <p:nvPr/>
        </p:nvCxnSpPr>
        <p:spPr>
          <a:xfrm flipH="1">
            <a:off x="4302474" y="3660899"/>
            <a:ext cx="156369" cy="5163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 flipH="1">
            <a:off x="4754516" y="4043486"/>
            <a:ext cx="321045" cy="6513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364386" y="3599477"/>
            <a:ext cx="351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572000" y="4005064"/>
            <a:ext cx="4572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r</a:t>
            </a:r>
            <a:r>
              <a:rPr lang="en-US" sz="280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50135" y="3448357"/>
            <a:ext cx="2730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p-&gt;rchild = rc-&gt;lchild</a:t>
            </a:r>
          </a:p>
          <a:p>
            <a:r>
              <a:rPr lang="en-US" altLang="zh-CN" sz="2400"/>
              <a:t>rc-&gt;lchild = p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2069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  <p:bldP spid="86" grpId="0" animBg="1"/>
      <p:bldP spid="112" grpId="0"/>
      <p:bldP spid="11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左单旋转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err="1"/>
              <a:t>L_Rotate</a:t>
            </a:r>
            <a:r>
              <a:rPr lang="en-US" altLang="zh-CN"/>
              <a:t>(</a:t>
            </a:r>
            <a:r>
              <a:rPr lang="en-US" altLang="zh-CN" err="1"/>
              <a:t>BSTree</a:t>
            </a:r>
            <a:r>
              <a:rPr lang="en-US" altLang="zh-CN"/>
              <a:t> p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对以</a:t>
            </a:r>
            <a:r>
              <a:rPr lang="en-US" altLang="zh-CN" dirty="0"/>
              <a:t>*p</a:t>
            </a:r>
            <a:r>
              <a:rPr lang="zh-CN" altLang="en-US" dirty="0"/>
              <a:t>为根的二叉排序树作左旋处理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处理之后</a:t>
            </a:r>
            <a:r>
              <a:rPr lang="en-US" altLang="zh-CN" dirty="0"/>
              <a:t>p</a:t>
            </a:r>
            <a:r>
              <a:rPr lang="zh-CN" altLang="en-US" dirty="0"/>
              <a:t>指向新的树根结点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即旋转处理之前的右子树的根结点 </a:t>
            </a:r>
          </a:p>
          <a:p>
            <a:pPr marL="0" indent="0">
              <a:buNone/>
            </a:pPr>
            <a:r>
              <a:rPr lang="en-US" altLang="zh-CN" dirty="0" err="1"/>
              <a:t>BSTree</a:t>
            </a:r>
            <a:r>
              <a:rPr lang="en-US" altLang="zh-CN" dirty="0"/>
              <a:t> </a:t>
            </a:r>
            <a:r>
              <a:rPr lang="en-US" altLang="zh-CN" dirty="0" err="1"/>
              <a:t>rc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rc</a:t>
            </a:r>
            <a:r>
              <a:rPr lang="en-US" altLang="zh-CN" dirty="0">
                <a:solidFill>
                  <a:srgbClr val="C00000"/>
                </a:solidFill>
              </a:rPr>
              <a:t> = p-&gt;</a:t>
            </a:r>
            <a:r>
              <a:rPr lang="en-US" altLang="zh-CN" dirty="0" err="1">
                <a:solidFill>
                  <a:srgbClr val="C00000"/>
                </a:solidFill>
              </a:rPr>
              <a:t>rchild</a:t>
            </a:r>
            <a:r>
              <a:rPr lang="en-US" altLang="zh-CN" dirty="0"/>
              <a:t>; //</a:t>
            </a:r>
            <a:r>
              <a:rPr lang="en-US" altLang="zh-CN" dirty="0" err="1"/>
              <a:t>rc</a:t>
            </a:r>
            <a:r>
              <a:rPr lang="zh-CN" altLang="en-US" dirty="0"/>
              <a:t>指向*</a:t>
            </a:r>
            <a:r>
              <a:rPr lang="en-US" altLang="zh-CN" dirty="0"/>
              <a:t>p</a:t>
            </a:r>
            <a:r>
              <a:rPr lang="zh-CN" altLang="en-US" dirty="0"/>
              <a:t>的右子树根结点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rc</a:t>
            </a:r>
            <a:r>
              <a:rPr lang="zh-CN" altLang="en-US" dirty="0"/>
              <a:t>的左子树挂接为*</a:t>
            </a:r>
            <a:r>
              <a:rPr lang="en-US" altLang="zh-CN" dirty="0"/>
              <a:t>p</a:t>
            </a:r>
            <a:r>
              <a:rPr lang="zh-CN" altLang="en-US" dirty="0"/>
              <a:t>的右子树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p-&gt;</a:t>
            </a:r>
            <a:r>
              <a:rPr lang="en-US" altLang="zh-CN" dirty="0" err="1">
                <a:solidFill>
                  <a:srgbClr val="0000FF"/>
                </a:solidFill>
              </a:rPr>
              <a:t>rchild</a:t>
            </a:r>
            <a:r>
              <a:rPr lang="en-US" altLang="zh-CN" dirty="0">
                <a:solidFill>
                  <a:srgbClr val="0000FF"/>
                </a:solidFill>
              </a:rPr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rc</a:t>
            </a:r>
            <a:r>
              <a:rPr lang="en-US" altLang="zh-CN" dirty="0">
                <a:solidFill>
                  <a:srgbClr val="0000FF"/>
                </a:solidFill>
              </a:rPr>
              <a:t>-&gt;</a:t>
            </a:r>
            <a:r>
              <a:rPr lang="en-US" altLang="zh-CN" dirty="0" err="1">
                <a:solidFill>
                  <a:srgbClr val="0000FF"/>
                </a:solidFill>
              </a:rPr>
              <a:t>lchild</a:t>
            </a:r>
            <a:r>
              <a:rPr lang="en-US" altLang="zh-CN" dirty="0">
                <a:solidFill>
                  <a:srgbClr val="0000FF"/>
                </a:solidFill>
              </a:rPr>
              <a:t>;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rc</a:t>
            </a:r>
            <a:r>
              <a:rPr lang="en-US" altLang="zh-CN" dirty="0">
                <a:solidFill>
                  <a:srgbClr val="0000FF"/>
                </a:solidFill>
              </a:rPr>
              <a:t>-&gt;</a:t>
            </a:r>
            <a:r>
              <a:rPr lang="en-US" altLang="zh-CN" dirty="0" err="1">
                <a:solidFill>
                  <a:srgbClr val="0000FF"/>
                </a:solidFill>
              </a:rPr>
              <a:t>lchild</a:t>
            </a:r>
            <a:r>
              <a:rPr lang="en-US" altLang="zh-CN" dirty="0">
                <a:solidFill>
                  <a:srgbClr val="0000FF"/>
                </a:solidFill>
              </a:rPr>
              <a:t> = p; </a:t>
            </a:r>
          </a:p>
          <a:p>
            <a:pPr marL="0" indent="0">
              <a:buNone/>
            </a:pPr>
            <a:r>
              <a:rPr lang="en-US" altLang="zh-CN" dirty="0"/>
              <a:t>//p</a:t>
            </a:r>
            <a:r>
              <a:rPr lang="zh-CN" altLang="en-US" dirty="0"/>
              <a:t>指向新的根结点</a:t>
            </a:r>
          </a:p>
          <a:p>
            <a:pPr marL="0" indent="0">
              <a:buNone/>
            </a:pPr>
            <a:r>
              <a:rPr lang="en-US" altLang="zh-CN" dirty="0"/>
              <a:t>p = </a:t>
            </a:r>
            <a:r>
              <a:rPr lang="en-US" altLang="zh-CN" dirty="0" err="1"/>
              <a:t>rc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//</a:t>
            </a:r>
            <a:r>
              <a:rPr lang="en-US" altLang="zh-CN" dirty="0" err="1"/>
              <a:t>L_Rotate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9.10</a:t>
            </a:r>
          </a:p>
        </p:txBody>
      </p:sp>
    </p:spTree>
    <p:extLst>
      <p:ext uri="{BB962C8B-B14F-4D97-AF65-F5344CB8AC3E}">
        <p14:creationId xmlns:p14="http://schemas.microsoft.com/office/powerpoint/2010/main" val="14143018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LR</a:t>
            </a:r>
            <a:r>
              <a:rPr lang="zh-CN" altLang="en-US">
                <a:solidFill>
                  <a:srgbClr val="C00000"/>
                </a:solidFill>
              </a:rPr>
              <a:t>型</a:t>
            </a:r>
            <a:r>
              <a:rPr lang="zh-CN" altLang="en-US"/>
              <a:t>：先左后右双旋转 </a:t>
            </a:r>
            <a:r>
              <a:rPr lang="en-US" altLang="zh-CN"/>
              <a:t>(RotationLeftRight)</a:t>
            </a:r>
            <a:endParaRPr lang="zh-CN" altLang="en-US"/>
          </a:p>
        </p:txBody>
      </p:sp>
      <p:sp>
        <p:nvSpPr>
          <p:cNvPr id="95263" name="Rectangle 63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r>
              <a:rPr lang="zh-CN" altLang="en-US"/>
              <a:t>在结点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左子女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右子树</a:t>
            </a:r>
            <a:r>
              <a:rPr lang="zh-CN" altLang="en-US"/>
              <a:t>中插入新结点，该子树高度增</a:t>
            </a:r>
            <a:r>
              <a:rPr lang="en-US" altLang="zh-CN"/>
              <a:t>1</a:t>
            </a:r>
            <a:r>
              <a:rPr lang="zh-CN" altLang="en-US"/>
              <a:t>导致结点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的平衡因子变为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zh-CN" altLang="en-US"/>
              <a:t>，造成不平衡</a:t>
            </a:r>
          </a:p>
          <a:p>
            <a:r>
              <a:rPr lang="zh-CN" altLang="en-US">
                <a:solidFill>
                  <a:srgbClr val="0000FF"/>
                </a:solidFill>
              </a:rPr>
              <a:t>以结点</a:t>
            </a:r>
            <a:r>
              <a:rPr lang="en-US" altLang="zh-CN">
                <a:solidFill>
                  <a:srgbClr val="0000FF"/>
                </a:solidFill>
              </a:rPr>
              <a:t>E</a:t>
            </a:r>
            <a:r>
              <a:rPr lang="zh-CN" altLang="en-US">
                <a:solidFill>
                  <a:srgbClr val="0000FF"/>
                </a:solidFill>
              </a:rPr>
              <a:t>为旋转轴</a:t>
            </a:r>
            <a:r>
              <a:rPr lang="zh-CN" altLang="en-US"/>
              <a:t>，将结点</a:t>
            </a:r>
            <a:r>
              <a:rPr lang="en-US" altLang="zh-CN"/>
              <a:t>B</a:t>
            </a:r>
            <a:r>
              <a:rPr lang="zh-CN" altLang="en-US"/>
              <a:t>反时针旋转，以</a:t>
            </a:r>
            <a:r>
              <a:rPr lang="en-US" altLang="zh-CN"/>
              <a:t>E</a:t>
            </a:r>
            <a:r>
              <a:rPr lang="zh-CN" altLang="en-US"/>
              <a:t>代替原来</a:t>
            </a:r>
            <a:r>
              <a:rPr lang="en-US" altLang="zh-CN"/>
              <a:t>B</a:t>
            </a:r>
            <a:r>
              <a:rPr lang="zh-CN" altLang="en-US"/>
              <a:t>的位置</a:t>
            </a: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95234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8464" y="6492875"/>
            <a:ext cx="395536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60C71B5-836B-4EE7-B747-61380D84540A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95235" name="AutoShape 2"/>
          <p:cNvSpPr>
            <a:spLocks noChangeArrowheads="1"/>
          </p:cNvSpPr>
          <p:nvPr/>
        </p:nvSpPr>
        <p:spPr bwMode="auto">
          <a:xfrm flipH="1">
            <a:off x="1748309" y="6366396"/>
            <a:ext cx="821754" cy="488429"/>
          </a:xfrm>
          <a:prstGeom prst="wedgeRoundRectCallout">
            <a:avLst>
              <a:gd name="adj1" fmla="val 100712"/>
              <a:gd name="adj2" fmla="val -79657"/>
              <a:gd name="adj3" fmla="val 16667"/>
            </a:avLst>
          </a:prstGeom>
          <a:solidFill>
            <a:srgbClr val="FFFFCC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6" name="Text Box 3"/>
          <p:cNvSpPr txBox="1">
            <a:spLocks noChangeArrowheads="1"/>
          </p:cNvSpPr>
          <p:nvPr/>
        </p:nvSpPr>
        <p:spPr bwMode="auto">
          <a:xfrm>
            <a:off x="1691680" y="6366396"/>
            <a:ext cx="87838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6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714" y="3161233"/>
            <a:ext cx="2782094" cy="3091180"/>
            <a:chOff x="61714" y="3161233"/>
            <a:chExt cx="3024286" cy="3091180"/>
          </a:xfrm>
        </p:grpSpPr>
        <p:sp>
          <p:nvSpPr>
            <p:cNvPr id="95237" name="Line 6"/>
            <p:cNvSpPr>
              <a:spLocks noChangeShapeType="1"/>
            </p:cNvSpPr>
            <p:nvPr/>
          </p:nvSpPr>
          <p:spPr bwMode="auto">
            <a:xfrm>
              <a:off x="1617563" y="4990033"/>
              <a:ext cx="304800" cy="3937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8" name="Line 7"/>
            <p:cNvSpPr>
              <a:spLocks noChangeShapeType="1"/>
            </p:cNvSpPr>
            <p:nvPr/>
          </p:nvSpPr>
          <p:spPr bwMode="auto">
            <a:xfrm flipH="1">
              <a:off x="1236563" y="4990033"/>
              <a:ext cx="304800" cy="39370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9" name="Line 8"/>
            <p:cNvSpPr>
              <a:spLocks noChangeShapeType="1"/>
            </p:cNvSpPr>
            <p:nvPr/>
          </p:nvSpPr>
          <p:spPr bwMode="auto">
            <a:xfrm>
              <a:off x="1769963" y="3847033"/>
              <a:ext cx="685800" cy="70866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0" name="Line 9"/>
            <p:cNvSpPr>
              <a:spLocks noChangeShapeType="1"/>
            </p:cNvSpPr>
            <p:nvPr/>
          </p:nvSpPr>
          <p:spPr bwMode="auto">
            <a:xfrm flipH="1">
              <a:off x="474563" y="3847033"/>
              <a:ext cx="1066800" cy="125984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1" name="Rectangle 10"/>
            <p:cNvSpPr>
              <a:spLocks noChangeArrowheads="1"/>
            </p:cNvSpPr>
            <p:nvPr/>
          </p:nvSpPr>
          <p:spPr bwMode="auto">
            <a:xfrm>
              <a:off x="2379563" y="4380433"/>
              <a:ext cx="381000" cy="11811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5242" name="Line 11"/>
            <p:cNvSpPr>
              <a:spLocks noChangeShapeType="1"/>
            </p:cNvSpPr>
            <p:nvPr/>
          </p:nvSpPr>
          <p:spPr bwMode="auto">
            <a:xfrm>
              <a:off x="1160363" y="4456633"/>
              <a:ext cx="457200" cy="47244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Oval 12"/>
            <p:cNvSpPr>
              <a:spLocks noChangeArrowheads="1"/>
            </p:cNvSpPr>
            <p:nvPr/>
          </p:nvSpPr>
          <p:spPr bwMode="auto">
            <a:xfrm>
              <a:off x="931763" y="4151833"/>
              <a:ext cx="381000" cy="3937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44" name="Oval 13"/>
            <p:cNvSpPr>
              <a:spLocks noChangeArrowheads="1"/>
            </p:cNvSpPr>
            <p:nvPr/>
          </p:nvSpPr>
          <p:spPr bwMode="auto">
            <a:xfrm>
              <a:off x="1465163" y="3542233"/>
              <a:ext cx="381000" cy="3937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45" name="Rectangle 14"/>
            <p:cNvSpPr>
              <a:spLocks noChangeArrowheads="1"/>
            </p:cNvSpPr>
            <p:nvPr/>
          </p:nvSpPr>
          <p:spPr bwMode="auto">
            <a:xfrm>
              <a:off x="215800" y="4913833"/>
              <a:ext cx="411163" cy="133858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5246" name="Text Box 15"/>
            <p:cNvSpPr txBox="1">
              <a:spLocks noChangeArrowheads="1"/>
            </p:cNvSpPr>
            <p:nvPr/>
          </p:nvSpPr>
          <p:spPr bwMode="auto">
            <a:xfrm>
              <a:off x="1063525" y="3161233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47" name="Text Box 16"/>
            <p:cNvSpPr txBox="1">
              <a:spLocks noChangeArrowheads="1"/>
            </p:cNvSpPr>
            <p:nvPr/>
          </p:nvSpPr>
          <p:spPr bwMode="auto">
            <a:xfrm>
              <a:off x="2608163" y="3847033"/>
              <a:ext cx="477837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48" name="Text Box 17"/>
            <p:cNvSpPr txBox="1">
              <a:spLocks noChangeArrowheads="1"/>
            </p:cNvSpPr>
            <p:nvPr/>
          </p:nvSpPr>
          <p:spPr bwMode="auto">
            <a:xfrm>
              <a:off x="1693763" y="4380433"/>
              <a:ext cx="45561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49" name="Text Box 18"/>
            <p:cNvSpPr txBox="1">
              <a:spLocks noChangeArrowheads="1"/>
            </p:cNvSpPr>
            <p:nvPr/>
          </p:nvSpPr>
          <p:spPr bwMode="auto">
            <a:xfrm>
              <a:off x="61714" y="4365104"/>
              <a:ext cx="4778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50" name="Rectangle 19"/>
            <p:cNvSpPr>
              <a:spLocks noChangeArrowheads="1"/>
            </p:cNvSpPr>
            <p:nvPr/>
          </p:nvSpPr>
          <p:spPr bwMode="auto">
            <a:xfrm>
              <a:off x="1084163" y="5371033"/>
              <a:ext cx="381000" cy="8661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251" name="Oval 20"/>
            <p:cNvSpPr>
              <a:spLocks noChangeArrowheads="1"/>
            </p:cNvSpPr>
            <p:nvPr/>
          </p:nvSpPr>
          <p:spPr bwMode="auto">
            <a:xfrm>
              <a:off x="1388963" y="4685233"/>
              <a:ext cx="381000" cy="3937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5252" name="Rectangle 21"/>
            <p:cNvSpPr>
              <a:spLocks noChangeArrowheads="1"/>
            </p:cNvSpPr>
            <p:nvPr/>
          </p:nvSpPr>
          <p:spPr bwMode="auto">
            <a:xfrm>
              <a:off x="1693763" y="5371033"/>
              <a:ext cx="381000" cy="8661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253" name="Text Box 22"/>
            <p:cNvSpPr txBox="1">
              <a:spLocks noChangeArrowheads="1"/>
            </p:cNvSpPr>
            <p:nvPr/>
          </p:nvSpPr>
          <p:spPr bwMode="auto">
            <a:xfrm>
              <a:off x="1693763" y="5401196"/>
              <a:ext cx="7477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254" name="Text Box 23"/>
            <p:cNvSpPr txBox="1">
              <a:spLocks noChangeArrowheads="1"/>
            </p:cNvSpPr>
            <p:nvPr/>
          </p:nvSpPr>
          <p:spPr bwMode="auto">
            <a:xfrm>
              <a:off x="793650" y="5401196"/>
              <a:ext cx="7477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5255" name="Text Box 24"/>
            <p:cNvSpPr txBox="1">
              <a:spLocks noChangeArrowheads="1"/>
            </p:cNvSpPr>
            <p:nvPr/>
          </p:nvSpPr>
          <p:spPr bwMode="auto">
            <a:xfrm>
              <a:off x="474563" y="3847033"/>
              <a:ext cx="45561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56" name="Text Box 25"/>
            <p:cNvSpPr txBox="1">
              <a:spLocks noChangeArrowheads="1"/>
            </p:cNvSpPr>
            <p:nvPr/>
          </p:nvSpPr>
          <p:spPr bwMode="auto">
            <a:xfrm>
              <a:off x="846038" y="4851921"/>
              <a:ext cx="4318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57" name="Text Box 26"/>
            <p:cNvSpPr txBox="1">
              <a:spLocks noChangeArrowheads="1"/>
            </p:cNvSpPr>
            <p:nvPr/>
          </p:nvSpPr>
          <p:spPr bwMode="auto">
            <a:xfrm>
              <a:off x="1803300" y="4837633"/>
              <a:ext cx="5000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8555" name="Text Box 27"/>
            <p:cNvSpPr txBox="1">
              <a:spLocks noChangeArrowheads="1"/>
            </p:cNvSpPr>
            <p:nvPr/>
          </p:nvSpPr>
          <p:spPr bwMode="auto">
            <a:xfrm>
              <a:off x="1396900" y="3473971"/>
              <a:ext cx="4516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78556" name="Text Box 28"/>
            <p:cNvSpPr txBox="1">
              <a:spLocks noChangeArrowheads="1"/>
            </p:cNvSpPr>
            <p:nvPr/>
          </p:nvSpPr>
          <p:spPr bwMode="auto">
            <a:xfrm>
              <a:off x="949225" y="4118496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78557" name="Text Box 29"/>
            <p:cNvSpPr txBox="1">
              <a:spLocks noChangeArrowheads="1"/>
            </p:cNvSpPr>
            <p:nvPr/>
          </p:nvSpPr>
          <p:spPr bwMode="auto">
            <a:xfrm>
              <a:off x="1401663" y="4645546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5265" name="AutoShape 32"/>
          <p:cNvSpPr>
            <a:spLocks noChangeArrowheads="1"/>
          </p:cNvSpPr>
          <p:nvPr/>
        </p:nvSpPr>
        <p:spPr bwMode="auto">
          <a:xfrm flipH="1">
            <a:off x="5209183" y="6047184"/>
            <a:ext cx="914400" cy="838200"/>
          </a:xfrm>
          <a:prstGeom prst="wedgeRoundRectCallout">
            <a:avLst>
              <a:gd name="adj1" fmla="val 124786"/>
              <a:gd name="adj2" fmla="val -167857"/>
              <a:gd name="adj3" fmla="val 16667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6" name="Text Box 33"/>
          <p:cNvSpPr txBox="1">
            <a:spLocks noChangeArrowheads="1"/>
          </p:cNvSpPr>
          <p:nvPr/>
        </p:nvSpPr>
        <p:spPr bwMode="auto">
          <a:xfrm>
            <a:off x="5209183" y="6063059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左单</a:t>
            </a:r>
          </a:p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旋转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8563" name="Freeform 35"/>
          <p:cNvSpPr>
            <a:spLocks/>
          </p:cNvSpPr>
          <p:nvPr/>
        </p:nvSpPr>
        <p:spPr bwMode="auto">
          <a:xfrm>
            <a:off x="3779912" y="4747344"/>
            <a:ext cx="406400" cy="119063"/>
          </a:xfrm>
          <a:custGeom>
            <a:avLst/>
            <a:gdLst>
              <a:gd name="T0" fmla="*/ 645159891 w 256"/>
              <a:gd name="T1" fmla="*/ 189013279 h 75"/>
              <a:gd name="T2" fmla="*/ 529232759 w 256"/>
              <a:gd name="T3" fmla="*/ 50403329 h 75"/>
              <a:gd name="T4" fmla="*/ 345260547 w 256"/>
              <a:gd name="T5" fmla="*/ 5040333 h 75"/>
              <a:gd name="T6" fmla="*/ 161289973 w 256"/>
              <a:gd name="T7" fmla="*/ 27722630 h 75"/>
              <a:gd name="T8" fmla="*/ 0 w 256"/>
              <a:gd name="T9" fmla="*/ 166330993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75"/>
              <a:gd name="T17" fmla="*/ 256 w 256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843808" y="3204641"/>
            <a:ext cx="2822575" cy="3344243"/>
            <a:chOff x="2843808" y="3181101"/>
            <a:chExt cx="3241676" cy="3344243"/>
          </a:xfrm>
        </p:grpSpPr>
        <p:sp>
          <p:nvSpPr>
            <p:cNvPr id="95264" name="Text Box 31"/>
            <p:cNvSpPr txBox="1">
              <a:spLocks noChangeArrowheads="1"/>
            </p:cNvSpPr>
            <p:nvPr/>
          </p:nvSpPr>
          <p:spPr bwMode="auto">
            <a:xfrm>
              <a:off x="4685308" y="4277444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67" name="Text Box 34"/>
            <p:cNvSpPr txBox="1">
              <a:spLocks noChangeArrowheads="1"/>
            </p:cNvSpPr>
            <p:nvPr/>
          </p:nvSpPr>
          <p:spPr bwMode="auto">
            <a:xfrm>
              <a:off x="4858346" y="4939432"/>
              <a:ext cx="5000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68" name="Text Box 36"/>
            <p:cNvSpPr txBox="1">
              <a:spLocks noChangeArrowheads="1"/>
            </p:cNvSpPr>
            <p:nvPr/>
          </p:nvSpPr>
          <p:spPr bwMode="auto">
            <a:xfrm>
              <a:off x="4902796" y="3181101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69" name="Text Box 37"/>
            <p:cNvSpPr txBox="1">
              <a:spLocks noChangeArrowheads="1"/>
            </p:cNvSpPr>
            <p:nvPr/>
          </p:nvSpPr>
          <p:spPr bwMode="auto">
            <a:xfrm>
              <a:off x="5607646" y="3947244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70" name="Text Box 38"/>
            <p:cNvSpPr txBox="1">
              <a:spLocks noChangeArrowheads="1"/>
            </p:cNvSpPr>
            <p:nvPr/>
          </p:nvSpPr>
          <p:spPr bwMode="auto">
            <a:xfrm>
              <a:off x="2843808" y="4510807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71" name="Text Box 39"/>
            <p:cNvSpPr txBox="1">
              <a:spLocks noChangeArrowheads="1"/>
            </p:cNvSpPr>
            <p:nvPr/>
          </p:nvSpPr>
          <p:spPr bwMode="auto">
            <a:xfrm>
              <a:off x="3474046" y="3947244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5272" name="Text Box 40"/>
            <p:cNvSpPr txBox="1">
              <a:spLocks noChangeArrowheads="1"/>
            </p:cNvSpPr>
            <p:nvPr/>
          </p:nvSpPr>
          <p:spPr bwMode="auto">
            <a:xfrm>
              <a:off x="3951883" y="4937844"/>
              <a:ext cx="431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5273" name="Group 41"/>
            <p:cNvGrpSpPr>
              <a:grpSpLocks/>
            </p:cNvGrpSpPr>
            <p:nvPr/>
          </p:nvGrpSpPr>
          <p:grpSpPr bwMode="auto">
            <a:xfrm>
              <a:off x="3266083" y="3642444"/>
              <a:ext cx="2590800" cy="2882900"/>
              <a:chOff x="3042" y="1932"/>
              <a:chExt cx="1632" cy="1816"/>
            </a:xfrm>
          </p:grpSpPr>
          <p:sp>
            <p:nvSpPr>
              <p:cNvPr id="95277" name="Rectangle 42"/>
              <p:cNvSpPr>
                <a:spLocks noChangeArrowheads="1"/>
              </p:cNvSpPr>
              <p:nvPr/>
            </p:nvSpPr>
            <p:spPr bwMode="auto">
              <a:xfrm>
                <a:off x="3504" y="3084"/>
                <a:ext cx="240" cy="53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78" name="Line 43"/>
              <p:cNvSpPr>
                <a:spLocks noChangeShapeType="1"/>
              </p:cNvSpPr>
              <p:nvPr/>
            </p:nvSpPr>
            <p:spPr bwMode="auto">
              <a:xfrm flipH="1">
                <a:off x="366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79" name="Line 44"/>
              <p:cNvSpPr>
                <a:spLocks noChangeShapeType="1"/>
              </p:cNvSpPr>
              <p:nvPr/>
            </p:nvSpPr>
            <p:spPr bwMode="auto">
              <a:xfrm>
                <a:off x="3906" y="2844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0" name="Line 45"/>
              <p:cNvSpPr>
                <a:spLocks noChangeShapeType="1"/>
              </p:cNvSpPr>
              <p:nvPr/>
            </p:nvSpPr>
            <p:spPr bwMode="auto">
              <a:xfrm>
                <a:off x="4002" y="212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1" name="Line 46"/>
              <p:cNvSpPr>
                <a:spLocks noChangeShapeType="1"/>
              </p:cNvSpPr>
              <p:nvPr/>
            </p:nvSpPr>
            <p:spPr bwMode="auto">
              <a:xfrm flipH="1">
                <a:off x="3186" y="2124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2" name="Rectangle 47"/>
              <p:cNvSpPr>
                <a:spLocks noChangeArrowheads="1"/>
              </p:cNvSpPr>
              <p:nvPr/>
            </p:nvSpPr>
            <p:spPr bwMode="auto">
              <a:xfrm>
                <a:off x="4434" y="246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5283" name="Line 48"/>
              <p:cNvSpPr>
                <a:spLocks noChangeShapeType="1"/>
              </p:cNvSpPr>
              <p:nvPr/>
            </p:nvSpPr>
            <p:spPr bwMode="auto">
              <a:xfrm>
                <a:off x="3618" y="2508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4" name="Oval 49"/>
              <p:cNvSpPr>
                <a:spLocks noChangeArrowheads="1"/>
              </p:cNvSpPr>
              <p:nvPr/>
            </p:nvSpPr>
            <p:spPr bwMode="auto">
              <a:xfrm>
                <a:off x="3474" y="231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285" name="Oval 50"/>
              <p:cNvSpPr>
                <a:spLocks noChangeArrowheads="1"/>
              </p:cNvSpPr>
              <p:nvPr/>
            </p:nvSpPr>
            <p:spPr bwMode="auto">
              <a:xfrm>
                <a:off x="3810" y="193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286" name="Rectangle 51"/>
              <p:cNvSpPr>
                <a:spLocks noChangeArrowheads="1"/>
              </p:cNvSpPr>
              <p:nvPr/>
            </p:nvSpPr>
            <p:spPr bwMode="auto">
              <a:xfrm>
                <a:off x="3042" y="2748"/>
                <a:ext cx="240" cy="81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5287" name="Oval 52"/>
              <p:cNvSpPr>
                <a:spLocks noChangeArrowheads="1"/>
              </p:cNvSpPr>
              <p:nvPr/>
            </p:nvSpPr>
            <p:spPr bwMode="auto">
              <a:xfrm>
                <a:off x="3762" y="2652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5288" name="Rectangle 53"/>
              <p:cNvSpPr>
                <a:spLocks noChangeArrowheads="1"/>
              </p:cNvSpPr>
              <p:nvPr/>
            </p:nvSpPr>
            <p:spPr bwMode="auto">
              <a:xfrm>
                <a:off x="4002" y="3084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89" name="Text Box 54"/>
              <p:cNvSpPr txBox="1">
                <a:spLocks noChangeArrowheads="1"/>
              </p:cNvSpPr>
              <p:nvPr/>
            </p:nvSpPr>
            <p:spPr bwMode="auto">
              <a:xfrm>
                <a:off x="3954" y="3103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90" name="Text Box 55"/>
              <p:cNvSpPr txBox="1">
                <a:spLocks noChangeArrowheads="1"/>
              </p:cNvSpPr>
              <p:nvPr/>
            </p:nvSpPr>
            <p:spPr bwMode="auto">
              <a:xfrm>
                <a:off x="3504" y="3103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291" name="Rectangle 56"/>
              <p:cNvSpPr>
                <a:spLocks noChangeArrowheads="1"/>
              </p:cNvSpPr>
              <p:nvPr/>
            </p:nvSpPr>
            <p:spPr bwMode="auto">
              <a:xfrm>
                <a:off x="3500" y="3610"/>
                <a:ext cx="249" cy="138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8585" name="Text Box 57"/>
            <p:cNvSpPr txBox="1">
              <a:spLocks noChangeArrowheads="1"/>
            </p:cNvSpPr>
            <p:nvPr/>
          </p:nvSpPr>
          <p:spPr bwMode="auto">
            <a:xfrm>
              <a:off x="3918906" y="4201244"/>
              <a:ext cx="50664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-1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78586" name="Text Box 58"/>
            <p:cNvSpPr txBox="1">
              <a:spLocks noChangeArrowheads="1"/>
            </p:cNvSpPr>
            <p:nvPr/>
          </p:nvSpPr>
          <p:spPr bwMode="auto">
            <a:xfrm>
              <a:off x="4332884" y="4734644"/>
              <a:ext cx="4771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78587" name="Text Box 59"/>
            <p:cNvSpPr txBox="1">
              <a:spLocks noChangeArrowheads="1"/>
            </p:cNvSpPr>
            <p:nvPr/>
          </p:nvSpPr>
          <p:spPr bwMode="auto">
            <a:xfrm>
              <a:off x="4439782" y="3586882"/>
              <a:ext cx="38882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64" name="Group 5"/>
          <p:cNvGrpSpPr>
            <a:grpSpLocks/>
          </p:cNvGrpSpPr>
          <p:nvPr/>
        </p:nvGrpSpPr>
        <p:grpSpPr bwMode="auto">
          <a:xfrm>
            <a:off x="5796136" y="3133998"/>
            <a:ext cx="3324225" cy="3535362"/>
            <a:chOff x="517" y="1752"/>
            <a:chExt cx="2094" cy="2227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504" y="175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>
              <a:off x="1168" y="2213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7" name="Group 8"/>
            <p:cNvGrpSpPr>
              <a:grpSpLocks/>
            </p:cNvGrpSpPr>
            <p:nvPr/>
          </p:nvGrpSpPr>
          <p:grpSpPr bwMode="auto">
            <a:xfrm>
              <a:off x="517" y="1979"/>
              <a:ext cx="2094" cy="2000"/>
              <a:chOff x="544" y="1943"/>
              <a:chExt cx="2094" cy="2000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1264" y="2885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1984" y="2165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 flipH="1">
                <a:off x="928" y="2165"/>
                <a:ext cx="912" cy="100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Rectangle 12"/>
              <p:cNvSpPr>
                <a:spLocks noChangeArrowheads="1"/>
              </p:cNvSpPr>
              <p:nvPr/>
            </p:nvSpPr>
            <p:spPr bwMode="auto">
              <a:xfrm>
                <a:off x="2368" y="2501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2" name="Line 13"/>
              <p:cNvSpPr>
                <a:spLocks noChangeShapeType="1"/>
              </p:cNvSpPr>
              <p:nvPr/>
            </p:nvSpPr>
            <p:spPr bwMode="auto">
              <a:xfrm>
                <a:off x="1600" y="2549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Oval 14"/>
              <p:cNvSpPr>
                <a:spLocks noChangeArrowheads="1"/>
              </p:cNvSpPr>
              <p:nvPr/>
            </p:nvSpPr>
            <p:spPr bwMode="auto">
              <a:xfrm>
                <a:off x="1456" y="235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4" name="Oval 15"/>
              <p:cNvSpPr>
                <a:spLocks noChangeArrowheads="1"/>
              </p:cNvSpPr>
              <p:nvPr/>
            </p:nvSpPr>
            <p:spPr bwMode="auto">
              <a:xfrm>
                <a:off x="1792" y="1973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5" name="Rectangle 16"/>
              <p:cNvSpPr>
                <a:spLocks noChangeArrowheads="1"/>
              </p:cNvSpPr>
              <p:nvPr/>
            </p:nvSpPr>
            <p:spPr bwMode="auto">
              <a:xfrm>
                <a:off x="784" y="3173"/>
                <a:ext cx="240" cy="77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6" name="Text Box 17"/>
              <p:cNvSpPr txBox="1">
                <a:spLocks noChangeArrowheads="1"/>
              </p:cNvSpPr>
              <p:nvPr/>
            </p:nvSpPr>
            <p:spPr bwMode="auto">
              <a:xfrm>
                <a:off x="2337" y="200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7" name="Text Box 18"/>
              <p:cNvSpPr txBox="1">
                <a:spLocks noChangeArrowheads="1"/>
              </p:cNvSpPr>
              <p:nvPr/>
            </p:nvSpPr>
            <p:spPr bwMode="auto">
              <a:xfrm>
                <a:off x="544" y="285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19"/>
              <p:cNvSpPr>
                <a:spLocks noChangeArrowheads="1"/>
              </p:cNvSpPr>
              <p:nvPr/>
            </p:nvSpPr>
            <p:spPr bwMode="auto">
              <a:xfrm>
                <a:off x="1408" y="3182"/>
                <a:ext cx="240" cy="642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Oval 20"/>
              <p:cNvSpPr>
                <a:spLocks noChangeArrowheads="1"/>
              </p:cNvSpPr>
              <p:nvPr/>
            </p:nvSpPr>
            <p:spPr bwMode="auto">
              <a:xfrm>
                <a:off x="1120" y="274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21"/>
              <p:cNvSpPr>
                <a:spLocks noChangeArrowheads="1"/>
              </p:cNvSpPr>
              <p:nvPr/>
            </p:nvSpPr>
            <p:spPr bwMode="auto">
              <a:xfrm>
                <a:off x="1888" y="2693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Text Box 22"/>
              <p:cNvSpPr txBox="1">
                <a:spLocks noChangeArrowheads="1"/>
              </p:cNvSpPr>
              <p:nvPr/>
            </p:nvSpPr>
            <p:spPr bwMode="auto">
              <a:xfrm>
                <a:off x="1888" y="2741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Text Box 23"/>
              <p:cNvSpPr txBox="1">
                <a:spLocks noChangeArrowheads="1"/>
              </p:cNvSpPr>
              <p:nvPr/>
            </p:nvSpPr>
            <p:spPr bwMode="auto">
              <a:xfrm>
                <a:off x="1390" y="3336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Text Box 24"/>
              <p:cNvSpPr txBox="1">
                <a:spLocks noChangeArrowheads="1"/>
              </p:cNvSpPr>
              <p:nvPr/>
            </p:nvSpPr>
            <p:spPr bwMode="auto">
              <a:xfrm>
                <a:off x="880" y="2520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 Box 25"/>
              <p:cNvSpPr txBox="1">
                <a:spLocks noChangeArrowheads="1"/>
              </p:cNvSpPr>
              <p:nvPr/>
            </p:nvSpPr>
            <p:spPr bwMode="auto">
              <a:xfrm>
                <a:off x="1472" y="2837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Text Box 26"/>
              <p:cNvSpPr txBox="1">
                <a:spLocks noChangeArrowheads="1"/>
              </p:cNvSpPr>
              <p:nvPr/>
            </p:nvSpPr>
            <p:spPr bwMode="auto">
              <a:xfrm>
                <a:off x="1957" y="2376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Text Box 27"/>
              <p:cNvSpPr txBox="1">
                <a:spLocks noChangeArrowheads="1"/>
              </p:cNvSpPr>
              <p:nvPr/>
            </p:nvSpPr>
            <p:spPr bwMode="auto">
              <a:xfrm>
                <a:off x="1127" y="270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7" name="Text Box 28"/>
              <p:cNvSpPr txBox="1">
                <a:spLocks noChangeArrowheads="1"/>
              </p:cNvSpPr>
              <p:nvPr/>
            </p:nvSpPr>
            <p:spPr bwMode="auto">
              <a:xfrm>
                <a:off x="1814" y="1943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88" name="Text Box 29"/>
              <p:cNvSpPr txBox="1">
                <a:spLocks noChangeArrowheads="1"/>
              </p:cNvSpPr>
              <p:nvPr/>
            </p:nvSpPr>
            <p:spPr bwMode="auto">
              <a:xfrm>
                <a:off x="1465" y="2325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89" name="Rectangle 30"/>
              <p:cNvSpPr>
                <a:spLocks noChangeArrowheads="1"/>
              </p:cNvSpPr>
              <p:nvPr/>
            </p:nvSpPr>
            <p:spPr bwMode="auto">
              <a:xfrm>
                <a:off x="1404" y="3809"/>
                <a:ext cx="240" cy="121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55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nimBg="1"/>
      <p:bldP spid="95236" grpId="0"/>
      <p:bldP spid="95265" grpId="0" animBg="1"/>
      <p:bldP spid="95266" grpId="0"/>
      <p:bldP spid="27856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先左后右双旋转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再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以结点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E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为旋转轴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，将结点</a:t>
            </a:r>
            <a:r>
              <a:rPr lang="en-US" altLang="zh-CN" sz="3000" b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zh-CN" altLang="en-US" sz="3000" b="1">
                <a:latin typeface="Times New Roman" panose="02020603050405020304" pitchFamily="18" charset="0"/>
                <a:ea typeface="仿宋_GB2312" pitchFamily="49" charset="-122"/>
              </a:rPr>
              <a:t>顺时针旋转，使</a:t>
            </a:r>
            <a:r>
              <a:rPr lang="zh-CN" altLang="en-US" sz="3000" b="1" dirty="0">
                <a:latin typeface="Times New Roman" panose="02020603050405020304" pitchFamily="18" charset="0"/>
                <a:ea typeface="仿宋_GB2312" pitchFamily="49" charset="-122"/>
              </a:rPr>
              <a:t>之平衡化</a:t>
            </a:r>
          </a:p>
          <a:p>
            <a:pPr algn="just" eaLnBrk="1" hangingPunct="1">
              <a:lnSpc>
                <a:spcPct val="105000"/>
              </a:lnSpc>
              <a:spcBef>
                <a:spcPct val="10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algn="just" eaLnBrk="1" hangingPunct="1">
              <a:lnSpc>
                <a:spcPct val="105000"/>
              </a:lnSpc>
              <a:spcBef>
                <a:spcPct val="5000"/>
              </a:spcBef>
              <a:buClr>
                <a:srgbClr val="800080"/>
              </a:buClr>
              <a:buSzPct val="50000"/>
            </a:pPr>
            <a:endParaRPr lang="zh-CN" altLang="en-US" sz="30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96258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DC1BA51-97AB-4B30-AEE4-D774EF829949}" type="slidenum"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43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6262" name="AutoShape 2"/>
          <p:cNvSpPr>
            <a:spLocks noChangeArrowheads="1"/>
          </p:cNvSpPr>
          <p:nvPr/>
        </p:nvSpPr>
        <p:spPr bwMode="auto">
          <a:xfrm flipH="1">
            <a:off x="-36512" y="2776761"/>
            <a:ext cx="914400" cy="838200"/>
          </a:xfrm>
          <a:prstGeom prst="wedgeRoundRectCallout">
            <a:avLst>
              <a:gd name="adj1" fmla="val -142884"/>
              <a:gd name="adj2" fmla="val 17611"/>
              <a:gd name="adj3" fmla="val 16667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3" name="Text Box 4"/>
          <p:cNvSpPr txBox="1">
            <a:spLocks noChangeArrowheads="1"/>
          </p:cNvSpPr>
          <p:nvPr/>
        </p:nvSpPr>
        <p:spPr bwMode="auto">
          <a:xfrm>
            <a:off x="52388" y="2754536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右单</a:t>
            </a:r>
          </a:p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旋转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6264" name="Group 5"/>
          <p:cNvGrpSpPr>
            <a:grpSpLocks/>
          </p:cNvGrpSpPr>
          <p:nvPr/>
        </p:nvGrpSpPr>
        <p:grpSpPr bwMode="auto">
          <a:xfrm>
            <a:off x="311151" y="2125886"/>
            <a:ext cx="3581400" cy="3535362"/>
            <a:chOff x="517" y="1752"/>
            <a:chExt cx="2256" cy="2227"/>
          </a:xfrm>
        </p:grpSpPr>
        <p:sp>
          <p:nvSpPr>
            <p:cNvPr id="96291" name="Text Box 6"/>
            <p:cNvSpPr txBox="1">
              <a:spLocks noChangeArrowheads="1"/>
            </p:cNvSpPr>
            <p:nvPr/>
          </p:nvSpPr>
          <p:spPr bwMode="auto">
            <a:xfrm>
              <a:off x="1504" y="175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6292" name="Text Box 7"/>
            <p:cNvSpPr txBox="1">
              <a:spLocks noChangeArrowheads="1"/>
            </p:cNvSpPr>
            <p:nvPr/>
          </p:nvSpPr>
          <p:spPr bwMode="auto">
            <a:xfrm>
              <a:off x="1168" y="2213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96293" name="Group 8"/>
            <p:cNvGrpSpPr>
              <a:grpSpLocks/>
            </p:cNvGrpSpPr>
            <p:nvPr/>
          </p:nvGrpSpPr>
          <p:grpSpPr bwMode="auto">
            <a:xfrm>
              <a:off x="517" y="1979"/>
              <a:ext cx="2256" cy="2000"/>
              <a:chOff x="544" y="1943"/>
              <a:chExt cx="2256" cy="2000"/>
            </a:xfrm>
          </p:grpSpPr>
          <p:sp>
            <p:nvSpPr>
              <p:cNvPr id="96294" name="Line 9"/>
              <p:cNvSpPr>
                <a:spLocks noChangeShapeType="1"/>
              </p:cNvSpPr>
              <p:nvPr/>
            </p:nvSpPr>
            <p:spPr bwMode="auto">
              <a:xfrm>
                <a:off x="1264" y="2885"/>
                <a:ext cx="240" cy="288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95" name="Line 10"/>
              <p:cNvSpPr>
                <a:spLocks noChangeShapeType="1"/>
              </p:cNvSpPr>
              <p:nvPr/>
            </p:nvSpPr>
            <p:spPr bwMode="auto">
              <a:xfrm>
                <a:off x="1984" y="2165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96" name="Line 11"/>
              <p:cNvSpPr>
                <a:spLocks noChangeShapeType="1"/>
              </p:cNvSpPr>
              <p:nvPr/>
            </p:nvSpPr>
            <p:spPr bwMode="auto">
              <a:xfrm flipH="1">
                <a:off x="928" y="2165"/>
                <a:ext cx="912" cy="100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97" name="Rectangle 12"/>
              <p:cNvSpPr>
                <a:spLocks noChangeArrowheads="1"/>
              </p:cNvSpPr>
              <p:nvPr/>
            </p:nvSpPr>
            <p:spPr bwMode="auto">
              <a:xfrm>
                <a:off x="2368" y="2501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6298" name="Line 13"/>
              <p:cNvSpPr>
                <a:spLocks noChangeShapeType="1"/>
              </p:cNvSpPr>
              <p:nvPr/>
            </p:nvSpPr>
            <p:spPr bwMode="auto">
              <a:xfrm>
                <a:off x="1600" y="2549"/>
                <a:ext cx="288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99" name="Oval 14"/>
              <p:cNvSpPr>
                <a:spLocks noChangeArrowheads="1"/>
              </p:cNvSpPr>
              <p:nvPr/>
            </p:nvSpPr>
            <p:spPr bwMode="auto">
              <a:xfrm>
                <a:off x="1456" y="235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300" name="Oval 15"/>
              <p:cNvSpPr>
                <a:spLocks noChangeArrowheads="1"/>
              </p:cNvSpPr>
              <p:nvPr/>
            </p:nvSpPr>
            <p:spPr bwMode="auto">
              <a:xfrm>
                <a:off x="1792" y="1973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301" name="Rectangle 16"/>
              <p:cNvSpPr>
                <a:spLocks noChangeArrowheads="1"/>
              </p:cNvSpPr>
              <p:nvPr/>
            </p:nvSpPr>
            <p:spPr bwMode="auto">
              <a:xfrm>
                <a:off x="784" y="3173"/>
                <a:ext cx="240" cy="77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6302" name="Text Box 17"/>
              <p:cNvSpPr txBox="1">
                <a:spLocks noChangeArrowheads="1"/>
              </p:cNvSpPr>
              <p:nvPr/>
            </p:nvSpPr>
            <p:spPr bwMode="auto">
              <a:xfrm>
                <a:off x="2499" y="2165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03" name="Text Box 18"/>
              <p:cNvSpPr txBox="1">
                <a:spLocks noChangeArrowheads="1"/>
              </p:cNvSpPr>
              <p:nvPr/>
            </p:nvSpPr>
            <p:spPr bwMode="auto">
              <a:xfrm>
                <a:off x="544" y="2856"/>
                <a:ext cx="30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04" name="Rectangle 19"/>
              <p:cNvSpPr>
                <a:spLocks noChangeArrowheads="1"/>
              </p:cNvSpPr>
              <p:nvPr/>
            </p:nvSpPr>
            <p:spPr bwMode="auto">
              <a:xfrm>
                <a:off x="1408" y="3182"/>
                <a:ext cx="240" cy="642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05" name="Oval 20"/>
              <p:cNvSpPr>
                <a:spLocks noChangeArrowheads="1"/>
              </p:cNvSpPr>
              <p:nvPr/>
            </p:nvSpPr>
            <p:spPr bwMode="auto">
              <a:xfrm>
                <a:off x="1120" y="274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306" name="Rectangle 21"/>
              <p:cNvSpPr>
                <a:spLocks noChangeArrowheads="1"/>
              </p:cNvSpPr>
              <p:nvPr/>
            </p:nvSpPr>
            <p:spPr bwMode="auto">
              <a:xfrm>
                <a:off x="1888" y="2693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07" name="Text Box 22"/>
              <p:cNvSpPr txBox="1">
                <a:spLocks noChangeArrowheads="1"/>
              </p:cNvSpPr>
              <p:nvPr/>
            </p:nvSpPr>
            <p:spPr bwMode="auto">
              <a:xfrm>
                <a:off x="1888" y="2741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08" name="Text Box 23"/>
              <p:cNvSpPr txBox="1">
                <a:spLocks noChangeArrowheads="1"/>
              </p:cNvSpPr>
              <p:nvPr/>
            </p:nvSpPr>
            <p:spPr bwMode="auto">
              <a:xfrm>
                <a:off x="1390" y="3336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09" name="Text Box 24"/>
              <p:cNvSpPr txBox="1">
                <a:spLocks noChangeArrowheads="1"/>
              </p:cNvSpPr>
              <p:nvPr/>
            </p:nvSpPr>
            <p:spPr bwMode="auto">
              <a:xfrm>
                <a:off x="880" y="2520"/>
                <a:ext cx="287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10" name="Text Box 25"/>
              <p:cNvSpPr txBox="1">
                <a:spLocks noChangeArrowheads="1"/>
              </p:cNvSpPr>
              <p:nvPr/>
            </p:nvSpPr>
            <p:spPr bwMode="auto">
              <a:xfrm>
                <a:off x="1472" y="2837"/>
                <a:ext cx="2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311" name="Text Box 26"/>
              <p:cNvSpPr txBox="1">
                <a:spLocks noChangeArrowheads="1"/>
              </p:cNvSpPr>
              <p:nvPr/>
            </p:nvSpPr>
            <p:spPr bwMode="auto">
              <a:xfrm>
                <a:off x="1957" y="2376"/>
                <a:ext cx="31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579" name="Text Box 27"/>
              <p:cNvSpPr txBox="1">
                <a:spLocks noChangeArrowheads="1"/>
              </p:cNvSpPr>
              <p:nvPr/>
            </p:nvSpPr>
            <p:spPr bwMode="auto">
              <a:xfrm>
                <a:off x="1127" y="2709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79580" name="Text Box 28"/>
              <p:cNvSpPr txBox="1">
                <a:spLocks noChangeArrowheads="1"/>
              </p:cNvSpPr>
              <p:nvPr/>
            </p:nvSpPr>
            <p:spPr bwMode="auto">
              <a:xfrm>
                <a:off x="1790" y="1943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79581" name="Text Box 29"/>
              <p:cNvSpPr txBox="1">
                <a:spLocks noChangeArrowheads="1"/>
              </p:cNvSpPr>
              <p:nvPr/>
            </p:nvSpPr>
            <p:spPr bwMode="auto">
              <a:xfrm>
                <a:off x="1473" y="2325"/>
                <a:ext cx="21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96315" name="Rectangle 30"/>
              <p:cNvSpPr>
                <a:spLocks noChangeArrowheads="1"/>
              </p:cNvSpPr>
              <p:nvPr/>
            </p:nvSpPr>
            <p:spPr bwMode="auto">
              <a:xfrm>
                <a:off x="1404" y="3809"/>
                <a:ext cx="240" cy="121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79609" name="Freeform 57"/>
          <p:cNvSpPr>
            <a:spLocks/>
          </p:cNvSpPr>
          <p:nvPr/>
        </p:nvSpPr>
        <p:spPr bwMode="auto">
          <a:xfrm flipH="1">
            <a:off x="2362078" y="3021905"/>
            <a:ext cx="406400" cy="119063"/>
          </a:xfrm>
          <a:custGeom>
            <a:avLst/>
            <a:gdLst>
              <a:gd name="T0" fmla="*/ 645159891 w 256"/>
              <a:gd name="T1" fmla="*/ 189013279 h 75"/>
              <a:gd name="T2" fmla="*/ 529232759 w 256"/>
              <a:gd name="T3" fmla="*/ 50403329 h 75"/>
              <a:gd name="T4" fmla="*/ 345260547 w 256"/>
              <a:gd name="T5" fmla="*/ 5040333 h 75"/>
              <a:gd name="T6" fmla="*/ 161289973 w 256"/>
              <a:gd name="T7" fmla="*/ 27722630 h 75"/>
              <a:gd name="T8" fmla="*/ 0 w 256"/>
              <a:gd name="T9" fmla="*/ 166330993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75"/>
              <a:gd name="T17" fmla="*/ 256 w 256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6231361" y="1204316"/>
            <a:ext cx="2782094" cy="3091180"/>
            <a:chOff x="61714" y="3161233"/>
            <a:chExt cx="3024286" cy="3091180"/>
          </a:xfrm>
        </p:grpSpPr>
        <p:sp>
          <p:nvSpPr>
            <p:cNvPr id="62" name="Line 6"/>
            <p:cNvSpPr>
              <a:spLocks noChangeShapeType="1"/>
            </p:cNvSpPr>
            <p:nvPr/>
          </p:nvSpPr>
          <p:spPr bwMode="auto">
            <a:xfrm>
              <a:off x="1617563" y="4990033"/>
              <a:ext cx="304800" cy="39370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7"/>
            <p:cNvSpPr>
              <a:spLocks noChangeShapeType="1"/>
            </p:cNvSpPr>
            <p:nvPr/>
          </p:nvSpPr>
          <p:spPr bwMode="auto">
            <a:xfrm flipH="1">
              <a:off x="1236563" y="4990033"/>
              <a:ext cx="304800" cy="39370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8"/>
            <p:cNvSpPr>
              <a:spLocks noChangeShapeType="1"/>
            </p:cNvSpPr>
            <p:nvPr/>
          </p:nvSpPr>
          <p:spPr bwMode="auto">
            <a:xfrm>
              <a:off x="1769963" y="3847033"/>
              <a:ext cx="685800" cy="70866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9"/>
            <p:cNvSpPr>
              <a:spLocks noChangeShapeType="1"/>
            </p:cNvSpPr>
            <p:nvPr/>
          </p:nvSpPr>
          <p:spPr bwMode="auto">
            <a:xfrm flipH="1">
              <a:off x="539551" y="3847033"/>
              <a:ext cx="1001810" cy="1165062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2379563" y="4380433"/>
              <a:ext cx="381000" cy="118110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1160363" y="4456633"/>
              <a:ext cx="457200" cy="472440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12"/>
            <p:cNvSpPr>
              <a:spLocks noChangeArrowheads="1"/>
            </p:cNvSpPr>
            <p:nvPr/>
          </p:nvSpPr>
          <p:spPr bwMode="auto">
            <a:xfrm>
              <a:off x="931763" y="4151833"/>
              <a:ext cx="381000" cy="3937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9" name="Oval 13"/>
            <p:cNvSpPr>
              <a:spLocks noChangeArrowheads="1"/>
            </p:cNvSpPr>
            <p:nvPr/>
          </p:nvSpPr>
          <p:spPr bwMode="auto">
            <a:xfrm>
              <a:off x="1465163" y="3542233"/>
              <a:ext cx="381000" cy="3937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215800" y="4913833"/>
              <a:ext cx="411163" cy="133858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</a:pPr>
              <a:r>
                <a:rPr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1" name="Text Box 15"/>
            <p:cNvSpPr txBox="1">
              <a:spLocks noChangeArrowheads="1"/>
            </p:cNvSpPr>
            <p:nvPr/>
          </p:nvSpPr>
          <p:spPr bwMode="auto">
            <a:xfrm>
              <a:off x="1063525" y="3161233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2608163" y="3847033"/>
              <a:ext cx="477837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1693763" y="4380433"/>
              <a:ext cx="45561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61714" y="4365104"/>
              <a:ext cx="4778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1084163" y="5371033"/>
              <a:ext cx="381000" cy="8661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Oval 20"/>
            <p:cNvSpPr>
              <a:spLocks noChangeArrowheads="1"/>
            </p:cNvSpPr>
            <p:nvPr/>
          </p:nvSpPr>
          <p:spPr bwMode="auto">
            <a:xfrm>
              <a:off x="1388963" y="4685233"/>
              <a:ext cx="381000" cy="393700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1693763" y="5371033"/>
              <a:ext cx="381000" cy="866140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50000"/>
                </a:lnSpc>
              </a:pPr>
              <a:endParaRPr lang="zh-CN" altLang="zh-CN" sz="3200" b="1" i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1693763" y="5401196"/>
              <a:ext cx="7477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793650" y="5401196"/>
              <a:ext cx="7477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h-1</a:t>
              </a:r>
              <a:endParaRPr kumimoji="1" lang="en-US" altLang="zh-CN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474563" y="3847033"/>
              <a:ext cx="45561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846038" y="4851921"/>
              <a:ext cx="43180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1803300" y="4837633"/>
              <a:ext cx="5000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396900" y="3473971"/>
              <a:ext cx="45166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lang="en-US" altLang="zh-CN" sz="2400" b="1" dirty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 dirty="0">
                <a:latin typeface="Times New Roman" pitchFamily="18" charset="0"/>
              </a:endParaRP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949225" y="4118496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5" name="Text Box 29"/>
            <p:cNvSpPr txBox="1">
              <a:spLocks noChangeArrowheads="1"/>
            </p:cNvSpPr>
            <p:nvPr/>
          </p:nvSpPr>
          <p:spPr bwMode="auto">
            <a:xfrm>
              <a:off x="1401663" y="4645546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</p:grpSp>
      <p:cxnSp>
        <p:nvCxnSpPr>
          <p:cNvPr id="86" name="直接箭头连接符 85"/>
          <p:cNvCxnSpPr/>
          <p:nvPr/>
        </p:nvCxnSpPr>
        <p:spPr>
          <a:xfrm flipH="1">
            <a:off x="7824412" y="908720"/>
            <a:ext cx="452724" cy="676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648597" y="942706"/>
            <a:ext cx="351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88" name="直接箭头连接符 87"/>
          <p:cNvCxnSpPr>
            <a:stCxn id="89" idx="1"/>
          </p:cNvCxnSpPr>
          <p:nvPr/>
        </p:nvCxnSpPr>
        <p:spPr>
          <a:xfrm>
            <a:off x="6707350" y="1537162"/>
            <a:ext cx="521446" cy="6805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707350" y="1275552"/>
            <a:ext cx="4522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lc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92" name="直接箭头连接符 91"/>
          <p:cNvCxnSpPr/>
          <p:nvPr/>
        </p:nvCxnSpPr>
        <p:spPr>
          <a:xfrm flipH="1">
            <a:off x="7943005" y="1081778"/>
            <a:ext cx="803213" cy="5071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8293494" y="1158466"/>
            <a:ext cx="5714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rc</a:t>
            </a:r>
          </a:p>
        </p:txBody>
      </p:sp>
      <p:cxnSp>
        <p:nvCxnSpPr>
          <p:cNvPr id="95" name="直接箭头连接符 94"/>
          <p:cNvCxnSpPr/>
          <p:nvPr/>
        </p:nvCxnSpPr>
        <p:spPr>
          <a:xfrm flipH="1">
            <a:off x="4963839" y="3544492"/>
            <a:ext cx="452724" cy="676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88024" y="3578478"/>
            <a:ext cx="3516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p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426345" y="3905473"/>
            <a:ext cx="3074988" cy="2865437"/>
            <a:chOff x="3450665" y="3905473"/>
            <a:chExt cx="3074988" cy="2865437"/>
          </a:xfrm>
        </p:grpSpPr>
        <p:sp>
          <p:nvSpPr>
            <p:cNvPr id="96285" name="Text Box 47"/>
            <p:cNvSpPr txBox="1">
              <a:spLocks noChangeArrowheads="1"/>
            </p:cNvSpPr>
            <p:nvPr/>
          </p:nvSpPr>
          <p:spPr bwMode="auto">
            <a:xfrm>
              <a:off x="6093547" y="5124673"/>
              <a:ext cx="432106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6286" name="Text Box 48"/>
            <p:cNvSpPr txBox="1">
              <a:spLocks noChangeArrowheads="1"/>
            </p:cNvSpPr>
            <p:nvPr/>
          </p:nvSpPr>
          <p:spPr bwMode="auto">
            <a:xfrm>
              <a:off x="4370865" y="3905473"/>
              <a:ext cx="41200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450665" y="4211860"/>
              <a:ext cx="2780696" cy="2559050"/>
              <a:chOff x="3450665" y="4211860"/>
              <a:chExt cx="2780696" cy="2559050"/>
            </a:xfrm>
          </p:grpSpPr>
          <p:sp>
            <p:nvSpPr>
              <p:cNvPr id="96266" name="Text Box 32"/>
              <p:cNvSpPr txBox="1">
                <a:spLocks noChangeArrowheads="1"/>
              </p:cNvSpPr>
              <p:nvPr/>
            </p:nvSpPr>
            <p:spPr bwMode="auto">
              <a:xfrm>
                <a:off x="4600555" y="5110385"/>
                <a:ext cx="390475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67" name="Text Box 33"/>
              <p:cNvSpPr txBox="1">
                <a:spLocks noChangeArrowheads="1"/>
              </p:cNvSpPr>
              <p:nvPr/>
            </p:nvSpPr>
            <p:spPr bwMode="auto">
              <a:xfrm>
                <a:off x="4853216" y="5110385"/>
                <a:ext cx="452204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G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68" name="Text Box 34"/>
              <p:cNvSpPr txBox="1">
                <a:spLocks noChangeArrowheads="1"/>
              </p:cNvSpPr>
              <p:nvPr/>
            </p:nvSpPr>
            <p:spPr bwMode="auto">
              <a:xfrm>
                <a:off x="3450665" y="5124673"/>
                <a:ext cx="432106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4" name="Line 36"/>
              <p:cNvSpPr>
                <a:spLocks noChangeShapeType="1"/>
              </p:cNvSpPr>
              <p:nvPr/>
            </p:nvSpPr>
            <p:spPr bwMode="auto">
              <a:xfrm flipH="1">
                <a:off x="5197751" y="5110385"/>
                <a:ext cx="281533" cy="669925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5" name="Line 37"/>
              <p:cNvSpPr>
                <a:spLocks noChangeShapeType="1"/>
              </p:cNvSpPr>
              <p:nvPr/>
            </p:nvSpPr>
            <p:spPr bwMode="auto">
              <a:xfrm>
                <a:off x="5592532" y="5170710"/>
                <a:ext cx="363199" cy="457200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6" name="Line 38"/>
              <p:cNvSpPr>
                <a:spLocks noChangeShapeType="1"/>
              </p:cNvSpPr>
              <p:nvPr/>
            </p:nvSpPr>
            <p:spPr bwMode="auto">
              <a:xfrm flipH="1">
                <a:off x="3819606" y="5140546"/>
                <a:ext cx="482351" cy="639763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7" name="Rectangle 39"/>
              <p:cNvSpPr>
                <a:spLocks noChangeArrowheads="1"/>
              </p:cNvSpPr>
              <p:nvPr/>
            </p:nvSpPr>
            <p:spPr bwMode="auto">
              <a:xfrm>
                <a:off x="5886825" y="5627910"/>
                <a:ext cx="344536" cy="11430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6278" name="Line 40"/>
              <p:cNvSpPr>
                <a:spLocks noChangeShapeType="1"/>
              </p:cNvSpPr>
              <p:nvPr/>
            </p:nvSpPr>
            <p:spPr bwMode="auto">
              <a:xfrm>
                <a:off x="4439772" y="5170710"/>
                <a:ext cx="275629" cy="533400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279" name="Oval 41"/>
              <p:cNvSpPr>
                <a:spLocks noChangeArrowheads="1"/>
              </p:cNvSpPr>
              <p:nvPr/>
            </p:nvSpPr>
            <p:spPr bwMode="auto">
              <a:xfrm>
                <a:off x="4233050" y="4865910"/>
                <a:ext cx="344536" cy="38100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280" name="Oval 42"/>
              <p:cNvSpPr>
                <a:spLocks noChangeArrowheads="1"/>
              </p:cNvSpPr>
              <p:nvPr/>
            </p:nvSpPr>
            <p:spPr bwMode="auto">
              <a:xfrm>
                <a:off x="4715401" y="4256310"/>
                <a:ext cx="344536" cy="38100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281" name="Text Box 43"/>
              <p:cNvSpPr txBox="1">
                <a:spLocks noChangeArrowheads="1"/>
              </p:cNvSpPr>
              <p:nvPr/>
            </p:nvSpPr>
            <p:spPr bwMode="auto">
              <a:xfrm>
                <a:off x="5592533" y="4561110"/>
                <a:ext cx="432106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2" name="Oval 44"/>
              <p:cNvSpPr>
                <a:spLocks noChangeArrowheads="1"/>
              </p:cNvSpPr>
              <p:nvPr/>
            </p:nvSpPr>
            <p:spPr bwMode="auto">
              <a:xfrm>
                <a:off x="5266659" y="4865910"/>
                <a:ext cx="344536" cy="38100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6283" name="Rectangle 45"/>
              <p:cNvSpPr>
                <a:spLocks noChangeArrowheads="1"/>
              </p:cNvSpPr>
              <p:nvPr/>
            </p:nvSpPr>
            <p:spPr bwMode="auto">
              <a:xfrm>
                <a:off x="5059938" y="5627910"/>
                <a:ext cx="344536" cy="83820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4" name="Text Box 46"/>
              <p:cNvSpPr txBox="1">
                <a:spLocks noChangeArrowheads="1"/>
              </p:cNvSpPr>
              <p:nvPr/>
            </p:nvSpPr>
            <p:spPr bwMode="auto">
              <a:xfrm>
                <a:off x="5047017" y="5751735"/>
                <a:ext cx="778144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87" name="Text Box 49"/>
              <p:cNvSpPr txBox="1">
                <a:spLocks noChangeArrowheads="1"/>
              </p:cNvSpPr>
              <p:nvPr/>
            </p:nvSpPr>
            <p:spPr bwMode="auto">
              <a:xfrm>
                <a:off x="3800944" y="4561110"/>
                <a:ext cx="412008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lang="en-US" altLang="zh-CN" sz="3200" b="1">
                    <a:solidFill>
                      <a:srgbClr val="003399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9602" name="Text Box 50"/>
              <p:cNvSpPr txBox="1">
                <a:spLocks noChangeArrowheads="1"/>
              </p:cNvSpPr>
              <p:nvPr/>
            </p:nvSpPr>
            <p:spPr bwMode="auto">
              <a:xfrm>
                <a:off x="4741241" y="4211860"/>
                <a:ext cx="30434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79603" name="Text Box 51"/>
              <p:cNvSpPr txBox="1">
                <a:spLocks noChangeArrowheads="1"/>
              </p:cNvSpPr>
              <p:nvPr/>
            </p:nvSpPr>
            <p:spPr bwMode="auto">
              <a:xfrm>
                <a:off x="4251713" y="4815110"/>
                <a:ext cx="30434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0</a:t>
                </a:r>
                <a:endParaRPr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279604" name="Text Box 52"/>
              <p:cNvSpPr txBox="1">
                <a:spLocks noChangeArrowheads="1"/>
              </p:cNvSpPr>
              <p:nvPr/>
            </p:nvSpPr>
            <p:spPr bwMode="auto">
              <a:xfrm>
                <a:off x="5203493" y="4802410"/>
                <a:ext cx="584277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l">
                  <a:defRPr/>
                </a:pP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itchFamily="2" charset="-122"/>
                  </a:rPr>
                  <a:t>-</a:t>
                </a:r>
                <a:r>
                  <a:rPr lang="en-US" altLang="zh-CN" sz="24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96270" name="Rectangle 53"/>
              <p:cNvSpPr>
                <a:spLocks noChangeArrowheads="1"/>
              </p:cNvSpPr>
              <p:nvPr/>
            </p:nvSpPr>
            <p:spPr bwMode="auto">
              <a:xfrm>
                <a:off x="3681792" y="5627910"/>
                <a:ext cx="344536" cy="1120775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6271" name="Rectangle 54"/>
              <p:cNvSpPr>
                <a:spLocks noChangeArrowheads="1"/>
              </p:cNvSpPr>
              <p:nvPr/>
            </p:nvSpPr>
            <p:spPr bwMode="auto">
              <a:xfrm>
                <a:off x="4508679" y="5627910"/>
                <a:ext cx="344536" cy="86995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2" name="Rectangle 55"/>
              <p:cNvSpPr>
                <a:spLocks noChangeArrowheads="1"/>
              </p:cNvSpPr>
              <p:nvPr/>
            </p:nvSpPr>
            <p:spPr bwMode="auto">
              <a:xfrm>
                <a:off x="4501501" y="6464523"/>
                <a:ext cx="357457" cy="246062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273" name="Text Box 56"/>
              <p:cNvSpPr txBox="1">
                <a:spLocks noChangeArrowheads="1"/>
              </p:cNvSpPr>
              <p:nvPr/>
            </p:nvSpPr>
            <p:spPr bwMode="auto">
              <a:xfrm>
                <a:off x="4497195" y="5743798"/>
                <a:ext cx="370377" cy="579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Line 40"/>
              <p:cNvSpPr>
                <a:spLocks noChangeShapeType="1"/>
              </p:cNvSpPr>
              <p:nvPr/>
            </p:nvSpPr>
            <p:spPr bwMode="auto">
              <a:xfrm flipH="1">
                <a:off x="4508679" y="4561110"/>
                <a:ext cx="232562" cy="349648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40"/>
              <p:cNvSpPr>
                <a:spLocks noChangeShapeType="1"/>
              </p:cNvSpPr>
              <p:nvPr/>
            </p:nvSpPr>
            <p:spPr bwMode="auto">
              <a:xfrm>
                <a:off x="5025484" y="4515073"/>
                <a:ext cx="359609" cy="395685"/>
              </a:xfrm>
              <a:prstGeom prst="line">
                <a:avLst/>
              </a:prstGeom>
              <a:ln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9" name="Line 7">
            <a:extLst>
              <a:ext uri="{FF2B5EF4-FFF2-40B4-BE49-F238E27FC236}">
                <a16:creationId xmlns:a16="http://schemas.microsoft.com/office/drawing/2014/main" id="{11DE4212-9797-416B-9A31-68F975163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3870" y="1868748"/>
            <a:ext cx="280391" cy="393700"/>
          </a:xfrm>
          <a:prstGeom prst="line">
            <a:avLst/>
          </a:prstGeom>
          <a:ln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9700" y="2894209"/>
            <a:ext cx="1960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</a:t>
            </a:r>
            <a:r>
              <a:rPr lang="zh-CN" altLang="en-US" sz="2400"/>
              <a:t>重新确定根</a:t>
            </a:r>
            <a:endParaRPr lang="en-US" altLang="zh-CN" sz="2400"/>
          </a:p>
          <a:p>
            <a:r>
              <a:rPr lang="en-US" altLang="zh-CN" sz="2400"/>
              <a:t>p=lc-&gt;rchild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6405927" y="4394747"/>
            <a:ext cx="26135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</a:t>
            </a:r>
            <a:r>
              <a:rPr lang="zh-CN" altLang="en-US" sz="2400"/>
              <a:t>为</a:t>
            </a:r>
            <a:r>
              <a:rPr lang="en-US" altLang="zh-CN" sz="2400"/>
              <a:t>BF</a:t>
            </a:r>
            <a:r>
              <a:rPr lang="zh-CN" altLang="en-US" sz="2400"/>
              <a:t>拉链</a:t>
            </a:r>
          </a:p>
          <a:p>
            <a:r>
              <a:rPr lang="en-US" altLang="zh-CN" sz="2400"/>
              <a:t>lc-&gt;rchild=p-&gt;lchild</a:t>
            </a:r>
            <a:r>
              <a:rPr lang="en-US" altLang="zh-CN"/>
              <a:t> </a:t>
            </a:r>
          </a:p>
          <a:p>
            <a:r>
              <a:rPr lang="en-US" altLang="zh-CN" sz="2400"/>
              <a:t>//</a:t>
            </a:r>
            <a:r>
              <a:rPr lang="zh-CN" altLang="en-US" sz="2400"/>
              <a:t>设置新根的左孩</a:t>
            </a:r>
            <a:endParaRPr lang="en-US" altLang="zh-CN" sz="2400"/>
          </a:p>
          <a:p>
            <a:r>
              <a:rPr lang="en-US" altLang="zh-CN" sz="2400"/>
              <a:t>p-&gt;lchild=lc;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464629" y="5937834"/>
            <a:ext cx="2593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</a:t>
            </a:r>
            <a:r>
              <a:rPr lang="zh-CN" altLang="en-US" sz="2400"/>
              <a:t>为</a:t>
            </a:r>
            <a:r>
              <a:rPr lang="en-US" altLang="zh-CN" sz="2400"/>
              <a:t>AG</a:t>
            </a:r>
            <a:r>
              <a:rPr lang="zh-CN" altLang="en-US" sz="2400"/>
              <a:t>拉链</a:t>
            </a:r>
            <a:endParaRPr lang="en-US" altLang="zh-CN" sz="2400"/>
          </a:p>
          <a:p>
            <a:r>
              <a:rPr lang="en-US" altLang="zh-CN" sz="2400"/>
              <a:t>rc-&gt;lchild=p-&gt;rchild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1658235" y="6027003"/>
            <a:ext cx="1748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</a:t>
            </a:r>
            <a:r>
              <a:rPr lang="zh-CN" altLang="en-US" sz="2400"/>
              <a:t>为</a:t>
            </a:r>
            <a:r>
              <a:rPr lang="en-US" altLang="zh-CN" sz="2400"/>
              <a:t>EA</a:t>
            </a:r>
            <a:r>
              <a:rPr lang="zh-CN" altLang="en-US" sz="2400"/>
              <a:t>拉链</a:t>
            </a:r>
            <a:endParaRPr lang="en-US" altLang="zh-CN" sz="2400"/>
          </a:p>
          <a:p>
            <a:r>
              <a:rPr lang="en-US" altLang="zh-CN" sz="2400"/>
              <a:t>p-&gt;rchild=rc 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7701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2" grpId="0" animBg="1"/>
      <p:bldP spid="96263" grpId="0"/>
      <p:bldP spid="279609" grpId="0" animBg="1"/>
      <p:bldP spid="87" grpId="0"/>
      <p:bldP spid="89" grpId="0"/>
      <p:bldP spid="93" grpId="0"/>
      <p:bldP spid="96" grpId="0"/>
      <p:bldP spid="99" grpId="0" animBg="1"/>
      <p:bldP spid="5" grpId="0"/>
      <p:bldP spid="6" grpId="0"/>
      <p:bldP spid="8" grpId="0"/>
      <p:bldP spid="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先左后右双旋转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void LR_Rotate (BSTree p) {</a:t>
            </a:r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对以*</a:t>
            </a:r>
            <a:r>
              <a:rPr lang="en-US" altLang="zh-CN"/>
              <a:t>p</a:t>
            </a:r>
            <a:r>
              <a:rPr lang="zh-CN" altLang="en-US"/>
              <a:t>为根的二叉排序树做先左后右旋转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BSTree lc,rc;</a:t>
            </a:r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初始化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rc =p; lc =rc-&gt;lchild;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p=lc-&gt;rchild; //</a:t>
            </a:r>
            <a:r>
              <a:rPr lang="zh-CN" altLang="en-US">
                <a:solidFill>
                  <a:srgbClr val="0000FF"/>
                </a:solidFill>
              </a:rPr>
              <a:t>重新确定根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lc-&gt;rchild=p-&gt;lchild; //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en-US" altLang="zh-CN">
                <a:solidFill>
                  <a:srgbClr val="0000FF"/>
                </a:solidFill>
              </a:rPr>
              <a:t>BF</a:t>
            </a:r>
            <a:r>
              <a:rPr lang="zh-CN" altLang="en-US">
                <a:solidFill>
                  <a:srgbClr val="0000FF"/>
                </a:solidFill>
              </a:rPr>
              <a:t>拉链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p-&gt;lchild=lc; //</a:t>
            </a:r>
            <a:r>
              <a:rPr lang="zh-CN" altLang="en-US">
                <a:solidFill>
                  <a:srgbClr val="0000FF"/>
                </a:solidFill>
              </a:rPr>
              <a:t>设置新根的左孩子，为</a:t>
            </a:r>
            <a:r>
              <a:rPr lang="en-US" altLang="zh-CN">
                <a:solidFill>
                  <a:srgbClr val="0000FF"/>
                </a:solidFill>
              </a:rPr>
              <a:t>EB</a:t>
            </a:r>
            <a:r>
              <a:rPr lang="zh-CN" altLang="en-US">
                <a:solidFill>
                  <a:srgbClr val="0000FF"/>
                </a:solidFill>
              </a:rPr>
              <a:t>拉链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rc-&gt;lchild=p-&gt;rchild; //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en-US" altLang="zh-CN">
                <a:solidFill>
                  <a:srgbClr val="0000FF"/>
                </a:solidFill>
              </a:rPr>
              <a:t>AG</a:t>
            </a:r>
            <a:r>
              <a:rPr lang="zh-CN" altLang="en-US">
                <a:solidFill>
                  <a:srgbClr val="0000FF"/>
                </a:solidFill>
              </a:rPr>
              <a:t>拉链</a:t>
            </a:r>
            <a:endParaRPr lang="en-US" altLang="zh-CN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000FF"/>
                </a:solidFill>
              </a:rPr>
              <a:t>p-&gt;rchild=rc; //</a:t>
            </a:r>
            <a:r>
              <a:rPr lang="zh-CN" altLang="en-US">
                <a:solidFill>
                  <a:srgbClr val="0000FF"/>
                </a:solidFill>
              </a:rPr>
              <a:t>为</a:t>
            </a:r>
            <a:r>
              <a:rPr lang="en-US" altLang="zh-CN">
                <a:solidFill>
                  <a:srgbClr val="0000FF"/>
                </a:solidFill>
              </a:rPr>
              <a:t>EA</a:t>
            </a:r>
            <a:r>
              <a:rPr lang="zh-CN" altLang="en-US">
                <a:solidFill>
                  <a:srgbClr val="0000FF"/>
                </a:solidFill>
              </a:rPr>
              <a:t>拉链</a:t>
            </a:r>
          </a:p>
          <a:p>
            <a:pPr marL="0" indent="0">
              <a:buNone/>
            </a:pPr>
            <a:r>
              <a:rPr lang="en-US" altLang="zh-CN"/>
              <a:t>} // LR_Rotate 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230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63" name="AutoShape 5"/>
          <p:cNvSpPr>
            <a:spLocks noChangeArrowheads="1"/>
          </p:cNvSpPr>
          <p:nvPr/>
        </p:nvSpPr>
        <p:spPr bwMode="auto">
          <a:xfrm flipV="1">
            <a:off x="3459163" y="3689623"/>
            <a:ext cx="838200" cy="457200"/>
          </a:xfrm>
          <a:prstGeom prst="wedgeRoundRectCallout">
            <a:avLst>
              <a:gd name="adj1" fmla="val -108338"/>
              <a:gd name="adj2" fmla="val -376042"/>
              <a:gd name="adj3" fmla="val 16667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99364" name="Text Box 6"/>
          <p:cNvSpPr txBox="1">
            <a:spLocks noChangeArrowheads="1"/>
          </p:cNvSpPr>
          <p:nvPr/>
        </p:nvSpPr>
        <p:spPr bwMode="auto">
          <a:xfrm>
            <a:off x="3475038" y="3664223"/>
            <a:ext cx="8477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插入</a:t>
            </a:r>
            <a:endParaRPr lang="zh-CN" altLang="en-US" sz="2600">
              <a:latin typeface="Times New Roman" panose="02020603050405020304" pitchFamily="18" charset="0"/>
            </a:endParaRPr>
          </a:p>
        </p:txBody>
      </p:sp>
      <p:grpSp>
        <p:nvGrpSpPr>
          <p:cNvPr id="99365" name="Group 7"/>
          <p:cNvGrpSpPr>
            <a:grpSpLocks/>
          </p:cNvGrpSpPr>
          <p:nvPr/>
        </p:nvGrpSpPr>
        <p:grpSpPr bwMode="auto">
          <a:xfrm>
            <a:off x="1008063" y="3313385"/>
            <a:ext cx="2967038" cy="3133725"/>
            <a:chOff x="736" y="1614"/>
            <a:chExt cx="1869" cy="1974"/>
          </a:xfrm>
        </p:grpSpPr>
        <p:grpSp>
          <p:nvGrpSpPr>
            <p:cNvPr id="99366" name="Group 8"/>
            <p:cNvGrpSpPr>
              <a:grpSpLocks/>
            </p:cNvGrpSpPr>
            <p:nvPr/>
          </p:nvGrpSpPr>
          <p:grpSpPr bwMode="auto">
            <a:xfrm>
              <a:off x="907" y="1854"/>
              <a:ext cx="1584" cy="1734"/>
              <a:chOff x="907" y="1854"/>
              <a:chExt cx="1584" cy="1734"/>
            </a:xfrm>
          </p:grpSpPr>
          <p:sp>
            <p:nvSpPr>
              <p:cNvPr id="99377" name="Line 9"/>
              <p:cNvSpPr>
                <a:spLocks noChangeShapeType="1"/>
              </p:cNvSpPr>
              <p:nvPr/>
            </p:nvSpPr>
            <p:spPr bwMode="auto">
              <a:xfrm flipH="1">
                <a:off x="1387" y="2718"/>
                <a:ext cx="192" cy="288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78" name="Line 10"/>
              <p:cNvSpPr>
                <a:spLocks noChangeShapeType="1"/>
              </p:cNvSpPr>
              <p:nvPr/>
            </p:nvSpPr>
            <p:spPr bwMode="auto">
              <a:xfrm>
                <a:off x="1627" y="2766"/>
                <a:ext cx="192" cy="240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79" name="Line 11"/>
              <p:cNvSpPr>
                <a:spLocks noChangeShapeType="1"/>
              </p:cNvSpPr>
              <p:nvPr/>
            </p:nvSpPr>
            <p:spPr bwMode="auto">
              <a:xfrm flipH="1">
                <a:off x="1003" y="2046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80" name="Line 12"/>
              <p:cNvSpPr>
                <a:spLocks noChangeShapeType="1"/>
              </p:cNvSpPr>
              <p:nvPr/>
            </p:nvSpPr>
            <p:spPr bwMode="auto">
              <a:xfrm>
                <a:off x="1579" y="2046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81" name="Rectangle 13"/>
              <p:cNvSpPr>
                <a:spLocks noChangeArrowheads="1"/>
              </p:cNvSpPr>
              <p:nvPr/>
            </p:nvSpPr>
            <p:spPr bwMode="auto">
              <a:xfrm>
                <a:off x="907" y="2382"/>
                <a:ext cx="240" cy="665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9382" name="Line 14"/>
              <p:cNvSpPr>
                <a:spLocks noChangeShapeType="1"/>
              </p:cNvSpPr>
              <p:nvPr/>
            </p:nvSpPr>
            <p:spPr bwMode="auto">
              <a:xfrm flipH="1">
                <a:off x="1579" y="2430"/>
                <a:ext cx="205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83" name="Oval 15"/>
              <p:cNvSpPr>
                <a:spLocks noChangeArrowheads="1"/>
              </p:cNvSpPr>
              <p:nvPr/>
            </p:nvSpPr>
            <p:spPr bwMode="auto">
              <a:xfrm>
                <a:off x="1723" y="2238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384" name="Oval 16"/>
              <p:cNvSpPr>
                <a:spLocks noChangeArrowheads="1"/>
              </p:cNvSpPr>
              <p:nvPr/>
            </p:nvSpPr>
            <p:spPr bwMode="auto">
              <a:xfrm>
                <a:off x="1400" y="1854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385" name="Rectangle 17"/>
              <p:cNvSpPr>
                <a:spLocks noChangeArrowheads="1"/>
              </p:cNvSpPr>
              <p:nvPr/>
            </p:nvSpPr>
            <p:spPr bwMode="auto">
              <a:xfrm>
                <a:off x="2251" y="2838"/>
                <a:ext cx="240" cy="74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9386" name="Rectangle 18"/>
              <p:cNvSpPr>
                <a:spLocks noChangeArrowheads="1"/>
              </p:cNvSpPr>
              <p:nvPr/>
            </p:nvSpPr>
            <p:spPr bwMode="auto">
              <a:xfrm>
                <a:off x="1243" y="3006"/>
                <a:ext cx="240" cy="582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87" name="Rectangle 19"/>
              <p:cNvSpPr>
                <a:spLocks noChangeArrowheads="1"/>
              </p:cNvSpPr>
              <p:nvPr/>
            </p:nvSpPr>
            <p:spPr bwMode="auto">
              <a:xfrm>
                <a:off x="1723" y="3006"/>
                <a:ext cx="240" cy="574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88" name="Text Box 20"/>
              <p:cNvSpPr txBox="1">
                <a:spLocks noChangeArrowheads="1"/>
              </p:cNvSpPr>
              <p:nvPr/>
            </p:nvSpPr>
            <p:spPr bwMode="auto">
              <a:xfrm>
                <a:off x="1732" y="3025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89" name="Text Box 21"/>
              <p:cNvSpPr txBox="1">
                <a:spLocks noChangeArrowheads="1"/>
              </p:cNvSpPr>
              <p:nvPr/>
            </p:nvSpPr>
            <p:spPr bwMode="auto">
              <a:xfrm>
                <a:off x="1195" y="3025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90" name="Oval 22"/>
              <p:cNvSpPr>
                <a:spLocks noChangeArrowheads="1"/>
              </p:cNvSpPr>
              <p:nvPr/>
            </p:nvSpPr>
            <p:spPr bwMode="auto">
              <a:xfrm>
                <a:off x="1483" y="2574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9367" name="Text Box 23"/>
            <p:cNvSpPr txBox="1">
              <a:spLocks noChangeArrowheads="1"/>
            </p:cNvSpPr>
            <p:nvPr/>
          </p:nvSpPr>
          <p:spPr bwMode="auto">
            <a:xfrm>
              <a:off x="1614" y="1614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68" name="Text Box 24"/>
            <p:cNvSpPr txBox="1">
              <a:spLocks noChangeArrowheads="1"/>
            </p:cNvSpPr>
            <p:nvPr/>
          </p:nvSpPr>
          <p:spPr bwMode="auto">
            <a:xfrm>
              <a:off x="1950" y="2046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69" name="Text Box 25"/>
            <p:cNvSpPr txBox="1">
              <a:spLocks noChangeArrowheads="1"/>
            </p:cNvSpPr>
            <p:nvPr/>
          </p:nvSpPr>
          <p:spPr bwMode="auto">
            <a:xfrm>
              <a:off x="2318" y="246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70" name="Text Box 26"/>
            <p:cNvSpPr txBox="1">
              <a:spLocks noChangeArrowheads="1"/>
            </p:cNvSpPr>
            <p:nvPr/>
          </p:nvSpPr>
          <p:spPr bwMode="auto">
            <a:xfrm>
              <a:off x="1284" y="2335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71" name="Text Box 27"/>
            <p:cNvSpPr txBox="1">
              <a:spLocks noChangeArrowheads="1"/>
            </p:cNvSpPr>
            <p:nvPr/>
          </p:nvSpPr>
          <p:spPr bwMode="auto">
            <a:xfrm>
              <a:off x="736" y="2046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72" name="Text Box 28"/>
            <p:cNvSpPr txBox="1">
              <a:spLocks noChangeArrowheads="1"/>
            </p:cNvSpPr>
            <p:nvPr/>
          </p:nvSpPr>
          <p:spPr bwMode="auto">
            <a:xfrm>
              <a:off x="1208" y="2670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73" name="Text Box 29"/>
            <p:cNvSpPr txBox="1">
              <a:spLocks noChangeArrowheads="1"/>
            </p:cNvSpPr>
            <p:nvPr/>
          </p:nvSpPr>
          <p:spPr bwMode="auto">
            <a:xfrm>
              <a:off x="1771" y="2670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2654" name="Text Box 30"/>
            <p:cNvSpPr txBox="1">
              <a:spLocks noChangeArrowheads="1"/>
            </p:cNvSpPr>
            <p:nvPr/>
          </p:nvSpPr>
          <p:spPr bwMode="auto">
            <a:xfrm>
              <a:off x="1393" y="1814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82655" name="Text Box 31"/>
            <p:cNvSpPr txBox="1">
              <a:spLocks noChangeArrowheads="1"/>
            </p:cNvSpPr>
            <p:nvPr/>
          </p:nvSpPr>
          <p:spPr bwMode="auto">
            <a:xfrm>
              <a:off x="1734" y="220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2656" name="Text Box 32"/>
            <p:cNvSpPr txBox="1">
              <a:spLocks noChangeArrowheads="1"/>
            </p:cNvSpPr>
            <p:nvPr/>
          </p:nvSpPr>
          <p:spPr bwMode="auto">
            <a:xfrm>
              <a:off x="1500" y="2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9336" name="AutoShape 35"/>
          <p:cNvSpPr>
            <a:spLocks noChangeArrowheads="1"/>
          </p:cNvSpPr>
          <p:nvPr/>
        </p:nvSpPr>
        <p:spPr bwMode="auto">
          <a:xfrm rot="5400000" flipV="1">
            <a:off x="6994525" y="3678510"/>
            <a:ext cx="1371600" cy="571500"/>
          </a:xfrm>
          <a:prstGeom prst="wedgeRoundRectCallout">
            <a:avLst>
              <a:gd name="adj1" fmla="val 66894"/>
              <a:gd name="adj2" fmla="val -266394"/>
              <a:gd name="adj3" fmla="val 16667"/>
            </a:avLst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99337" name="Text Box 36"/>
          <p:cNvSpPr txBox="1">
            <a:spLocks noChangeArrowheads="1"/>
          </p:cNvSpPr>
          <p:nvPr/>
        </p:nvSpPr>
        <p:spPr bwMode="auto">
          <a:xfrm>
            <a:off x="7427913" y="3311798"/>
            <a:ext cx="5492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仿宋_GB2312" pitchFamily="49" charset="-122"/>
              </a:rPr>
              <a:t>右单旋转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502749" y="3278460"/>
            <a:ext cx="3024188" cy="3376613"/>
            <a:chOff x="4467225" y="3292748"/>
            <a:chExt cx="3024188" cy="3376613"/>
          </a:xfrm>
        </p:grpSpPr>
        <p:sp>
          <p:nvSpPr>
            <p:cNvPr id="99335" name="Line 34"/>
            <p:cNvSpPr>
              <a:spLocks noChangeShapeType="1"/>
            </p:cNvSpPr>
            <p:nvPr/>
          </p:nvSpPr>
          <p:spPr bwMode="auto">
            <a:xfrm>
              <a:off x="6024563" y="5129485"/>
              <a:ext cx="304800" cy="38100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8" name="Text Box 37"/>
            <p:cNvSpPr txBox="1">
              <a:spLocks noChangeArrowheads="1"/>
            </p:cNvSpPr>
            <p:nvPr/>
          </p:nvSpPr>
          <p:spPr bwMode="auto">
            <a:xfrm>
              <a:off x="5961063" y="3292748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39" name="Text Box 38"/>
            <p:cNvSpPr txBox="1">
              <a:spLocks noChangeArrowheads="1"/>
            </p:cNvSpPr>
            <p:nvPr/>
          </p:nvSpPr>
          <p:spPr bwMode="auto">
            <a:xfrm>
              <a:off x="6494463" y="3978548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40" name="Text Box 39"/>
            <p:cNvSpPr txBox="1">
              <a:spLocks noChangeArrowheads="1"/>
            </p:cNvSpPr>
            <p:nvPr/>
          </p:nvSpPr>
          <p:spPr bwMode="auto">
            <a:xfrm>
              <a:off x="7035800" y="4635773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41" name="Text Box 40"/>
            <p:cNvSpPr txBox="1">
              <a:spLocks noChangeArrowheads="1"/>
            </p:cNvSpPr>
            <p:nvPr/>
          </p:nvSpPr>
          <p:spPr bwMode="auto">
            <a:xfrm>
              <a:off x="4467225" y="4007123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42" name="Text Box 41"/>
            <p:cNvSpPr txBox="1">
              <a:spLocks noChangeArrowheads="1"/>
            </p:cNvSpPr>
            <p:nvPr/>
          </p:nvSpPr>
          <p:spPr bwMode="auto">
            <a:xfrm>
              <a:off x="5316538" y="4969148"/>
              <a:ext cx="431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43" name="Text Box 42"/>
            <p:cNvSpPr txBox="1">
              <a:spLocks noChangeArrowheads="1"/>
            </p:cNvSpPr>
            <p:nvPr/>
          </p:nvSpPr>
          <p:spPr bwMode="auto">
            <a:xfrm>
              <a:off x="6210300" y="4969148"/>
              <a:ext cx="5000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44" name="Text Box 43"/>
            <p:cNvSpPr txBox="1">
              <a:spLocks noChangeArrowheads="1"/>
            </p:cNvSpPr>
            <p:nvPr/>
          </p:nvSpPr>
          <p:spPr bwMode="auto">
            <a:xfrm>
              <a:off x="5422900" y="4421460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9345" name="Group 65"/>
            <p:cNvGrpSpPr>
              <a:grpSpLocks/>
            </p:cNvGrpSpPr>
            <p:nvPr/>
          </p:nvGrpSpPr>
          <p:grpSpPr bwMode="auto">
            <a:xfrm>
              <a:off x="4852988" y="3673748"/>
              <a:ext cx="2371725" cy="2995613"/>
              <a:chOff x="3203" y="2187"/>
              <a:chExt cx="1494" cy="1887"/>
            </a:xfrm>
          </p:grpSpPr>
          <p:sp>
            <p:nvSpPr>
              <p:cNvPr id="99349" name="Line 45"/>
              <p:cNvSpPr>
                <a:spLocks noChangeShapeType="1"/>
              </p:cNvSpPr>
              <p:nvPr/>
            </p:nvSpPr>
            <p:spPr bwMode="auto">
              <a:xfrm flipH="1">
                <a:off x="3626" y="3051"/>
                <a:ext cx="240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0" name="Line 46"/>
              <p:cNvSpPr>
                <a:spLocks noChangeShapeType="1"/>
              </p:cNvSpPr>
              <p:nvPr/>
            </p:nvSpPr>
            <p:spPr bwMode="auto">
              <a:xfrm flipH="1">
                <a:off x="3290" y="2379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1" name="Line 47"/>
              <p:cNvSpPr>
                <a:spLocks noChangeShapeType="1"/>
              </p:cNvSpPr>
              <p:nvPr/>
            </p:nvSpPr>
            <p:spPr bwMode="auto">
              <a:xfrm>
                <a:off x="3866" y="2379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2" name="Rectangle 48"/>
              <p:cNvSpPr>
                <a:spLocks noChangeArrowheads="1"/>
              </p:cNvSpPr>
              <p:nvPr/>
            </p:nvSpPr>
            <p:spPr bwMode="auto">
              <a:xfrm>
                <a:off x="3203" y="2715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9353" name="Line 49"/>
              <p:cNvSpPr>
                <a:spLocks noChangeShapeType="1"/>
              </p:cNvSpPr>
              <p:nvPr/>
            </p:nvSpPr>
            <p:spPr bwMode="auto">
              <a:xfrm flipH="1">
                <a:off x="3866" y="2763"/>
                <a:ext cx="205" cy="28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54" name="Oval 50"/>
              <p:cNvSpPr>
                <a:spLocks noChangeArrowheads="1"/>
              </p:cNvSpPr>
              <p:nvPr/>
            </p:nvSpPr>
            <p:spPr bwMode="auto">
              <a:xfrm>
                <a:off x="4019" y="25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355" name="Oval 51"/>
              <p:cNvSpPr>
                <a:spLocks noChangeArrowheads="1"/>
              </p:cNvSpPr>
              <p:nvPr/>
            </p:nvSpPr>
            <p:spPr bwMode="auto">
              <a:xfrm>
                <a:off x="3696" y="2187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356" name="Rectangle 52"/>
              <p:cNvSpPr>
                <a:spLocks noChangeArrowheads="1"/>
              </p:cNvSpPr>
              <p:nvPr/>
            </p:nvSpPr>
            <p:spPr bwMode="auto">
              <a:xfrm>
                <a:off x="4457" y="3153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99357" name="Rectangle 53"/>
              <p:cNvSpPr>
                <a:spLocks noChangeArrowheads="1"/>
              </p:cNvSpPr>
              <p:nvPr/>
            </p:nvSpPr>
            <p:spPr bwMode="auto">
              <a:xfrm>
                <a:off x="3539" y="3339"/>
                <a:ext cx="240" cy="573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58" name="Rectangle 54"/>
              <p:cNvSpPr>
                <a:spLocks noChangeArrowheads="1"/>
              </p:cNvSpPr>
              <p:nvPr/>
            </p:nvSpPr>
            <p:spPr bwMode="auto">
              <a:xfrm>
                <a:off x="4019" y="3339"/>
                <a:ext cx="240" cy="57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59" name="Text Box 55"/>
              <p:cNvSpPr txBox="1">
                <a:spLocks noChangeArrowheads="1"/>
              </p:cNvSpPr>
              <p:nvPr/>
            </p:nvSpPr>
            <p:spPr bwMode="auto">
              <a:xfrm>
                <a:off x="4028" y="3367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60" name="Text Box 56"/>
              <p:cNvSpPr txBox="1">
                <a:spLocks noChangeArrowheads="1"/>
              </p:cNvSpPr>
              <p:nvPr/>
            </p:nvSpPr>
            <p:spPr bwMode="auto">
              <a:xfrm>
                <a:off x="3509" y="3358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61" name="Oval 57"/>
              <p:cNvSpPr>
                <a:spLocks noChangeArrowheads="1"/>
              </p:cNvSpPr>
              <p:nvPr/>
            </p:nvSpPr>
            <p:spPr bwMode="auto">
              <a:xfrm>
                <a:off x="3770" y="29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362" name="Rectangle 58"/>
              <p:cNvSpPr>
                <a:spLocks noChangeArrowheads="1"/>
              </p:cNvSpPr>
              <p:nvPr/>
            </p:nvSpPr>
            <p:spPr bwMode="auto">
              <a:xfrm>
                <a:off x="4023" y="3919"/>
                <a:ext cx="240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2683" name="Text Box 59"/>
            <p:cNvSpPr txBox="1">
              <a:spLocks noChangeArrowheads="1"/>
            </p:cNvSpPr>
            <p:nvPr/>
          </p:nvSpPr>
          <p:spPr bwMode="auto">
            <a:xfrm>
              <a:off x="6176963" y="4240485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82684" name="Text Box 60"/>
            <p:cNvSpPr txBox="1">
              <a:spLocks noChangeArrowheads="1"/>
            </p:cNvSpPr>
            <p:nvPr/>
          </p:nvSpPr>
          <p:spPr bwMode="auto">
            <a:xfrm>
              <a:off x="5724128" y="4773885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82685" name="Text Box 61"/>
            <p:cNvSpPr txBox="1">
              <a:spLocks noChangeArrowheads="1"/>
            </p:cNvSpPr>
            <p:nvPr/>
          </p:nvSpPr>
          <p:spPr bwMode="auto">
            <a:xfrm>
              <a:off x="5643022" y="3622948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-2</a:t>
              </a:r>
            </a:p>
          </p:txBody>
        </p:sp>
      </p:grpSp>
      <p:sp>
        <p:nvSpPr>
          <p:cNvPr id="282686" name="Freeform 62"/>
          <p:cNvSpPr>
            <a:spLocks/>
          </p:cNvSpPr>
          <p:nvPr/>
        </p:nvSpPr>
        <p:spPr bwMode="auto">
          <a:xfrm flipH="1">
            <a:off x="6188355" y="4894114"/>
            <a:ext cx="406400" cy="119062"/>
          </a:xfrm>
          <a:custGeom>
            <a:avLst/>
            <a:gdLst>
              <a:gd name="T0" fmla="*/ 645159891 w 256"/>
              <a:gd name="T1" fmla="*/ 189010104 h 75"/>
              <a:gd name="T2" fmla="*/ 529232759 w 256"/>
              <a:gd name="T3" fmla="*/ 50402905 h 75"/>
              <a:gd name="T4" fmla="*/ 345260547 w 256"/>
              <a:gd name="T5" fmla="*/ 5040291 h 75"/>
              <a:gd name="T6" fmla="*/ 161289973 w 256"/>
              <a:gd name="T7" fmla="*/ 27720810 h 75"/>
              <a:gd name="T8" fmla="*/ 0 w 256"/>
              <a:gd name="T9" fmla="*/ 16632959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75"/>
              <a:gd name="T17" fmla="*/ 256 w 256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RL</a:t>
            </a:r>
            <a:r>
              <a:rPr lang="zh-CN" altLang="en-US">
                <a:solidFill>
                  <a:srgbClr val="C00000"/>
                </a:solidFill>
              </a:rPr>
              <a:t>型</a:t>
            </a:r>
            <a:r>
              <a:rPr lang="zh-CN" altLang="en-US"/>
              <a:t>：先右后左双旋转 </a:t>
            </a:r>
            <a:r>
              <a:rPr lang="en-US" altLang="zh-CN"/>
              <a:t>(RotationRightLeft)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在结点</a:t>
            </a:r>
            <a:r>
              <a:rPr lang="en-US" altLang="zh-CN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右子女</a:t>
            </a:r>
            <a:r>
              <a:rPr lang="zh-CN" altLang="en-US"/>
              <a:t>的</a:t>
            </a:r>
            <a:r>
              <a:rPr lang="zh-CN" altLang="en-US">
                <a:solidFill>
                  <a:srgbClr val="C00000"/>
                </a:solidFill>
              </a:rPr>
              <a:t>左子树</a:t>
            </a:r>
            <a:r>
              <a:rPr lang="zh-CN" altLang="en-US"/>
              <a:t>中插入新结点，该子树高度增</a:t>
            </a:r>
            <a:r>
              <a:rPr lang="en-US" altLang="zh-CN"/>
              <a:t>1</a:t>
            </a:r>
            <a:r>
              <a:rPr lang="zh-CN" altLang="en-US"/>
              <a:t>。</a:t>
            </a:r>
            <a:r>
              <a:rPr lang="zh-CN" altLang="en-US">
                <a:solidFill>
                  <a:srgbClr val="0000FF"/>
                </a:solidFill>
              </a:rPr>
              <a:t>结点</a:t>
            </a:r>
            <a:r>
              <a:rPr lang="en-US" altLang="zh-CN">
                <a:solidFill>
                  <a:srgbClr val="0000FF"/>
                </a:solidFill>
              </a:rPr>
              <a:t>A</a:t>
            </a:r>
            <a:r>
              <a:rPr lang="zh-CN" altLang="en-US">
                <a:solidFill>
                  <a:srgbClr val="0000FF"/>
                </a:solidFill>
              </a:rPr>
              <a:t>的平衡因子变为</a:t>
            </a:r>
            <a:r>
              <a:rPr lang="en-US" altLang="zh-CN">
                <a:solidFill>
                  <a:srgbClr val="0000FF"/>
                </a:solidFill>
              </a:rPr>
              <a:t>-2</a:t>
            </a:r>
            <a:r>
              <a:rPr lang="zh-CN" altLang="en-US"/>
              <a:t>，发生了不平衡</a:t>
            </a:r>
          </a:p>
          <a:p>
            <a:r>
              <a:rPr lang="zh-CN" altLang="en-US"/>
              <a:t>首先</a:t>
            </a:r>
            <a:r>
              <a:rPr lang="zh-CN" altLang="en-US">
                <a:solidFill>
                  <a:srgbClr val="0000FF"/>
                </a:solidFill>
              </a:rPr>
              <a:t>以结点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zh-CN" altLang="en-US">
                <a:solidFill>
                  <a:srgbClr val="0000FF"/>
                </a:solidFill>
              </a:rPr>
              <a:t>为旋转轴</a:t>
            </a:r>
            <a:r>
              <a:rPr lang="zh-CN" altLang="en-US"/>
              <a:t>，将结点</a:t>
            </a:r>
            <a:r>
              <a:rPr lang="en-US" altLang="zh-CN"/>
              <a:t>C</a:t>
            </a:r>
            <a:r>
              <a:rPr lang="zh-CN" altLang="en-US"/>
              <a:t>顺时针旋转，以</a:t>
            </a:r>
            <a:r>
              <a:rPr lang="en-US" altLang="zh-CN"/>
              <a:t>D</a:t>
            </a:r>
            <a:r>
              <a:rPr lang="zh-CN" altLang="en-US"/>
              <a:t>代替原来</a:t>
            </a:r>
            <a:r>
              <a:rPr lang="en-US" altLang="zh-CN"/>
              <a:t>C</a:t>
            </a:r>
            <a:r>
              <a:rPr lang="zh-CN" altLang="en-US"/>
              <a:t>的位置</a:t>
            </a:r>
          </a:p>
        </p:txBody>
      </p:sp>
    </p:spTree>
    <p:extLst>
      <p:ext uri="{BB962C8B-B14F-4D97-AF65-F5344CB8AC3E}">
        <p14:creationId xmlns:p14="http://schemas.microsoft.com/office/powerpoint/2010/main" val="9758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63" grpId="0" animBg="1"/>
      <p:bldP spid="99364" grpId="0"/>
      <p:bldP spid="99336" grpId="0" animBg="1"/>
      <p:bldP spid="99337" grpId="0"/>
      <p:bldP spid="28268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940152" y="3769568"/>
            <a:ext cx="3260725" cy="2971800"/>
            <a:chOff x="5940152" y="3769568"/>
            <a:chExt cx="3260725" cy="2971800"/>
          </a:xfrm>
        </p:grpSpPr>
        <p:sp>
          <p:nvSpPr>
            <p:cNvPr id="100355" name="Text Box 4"/>
            <p:cNvSpPr txBox="1">
              <a:spLocks noChangeArrowheads="1"/>
            </p:cNvSpPr>
            <p:nvPr/>
          </p:nvSpPr>
          <p:spPr bwMode="auto">
            <a:xfrm>
              <a:off x="6371952" y="4455368"/>
              <a:ext cx="477837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56" name="Text Box 5"/>
            <p:cNvSpPr txBox="1">
              <a:spLocks noChangeArrowheads="1"/>
            </p:cNvSpPr>
            <p:nvPr/>
          </p:nvSpPr>
          <p:spPr bwMode="auto">
            <a:xfrm>
              <a:off x="8332514" y="4531568"/>
              <a:ext cx="477838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57" name="Text Box 6"/>
            <p:cNvSpPr txBox="1">
              <a:spLocks noChangeArrowheads="1"/>
            </p:cNvSpPr>
            <p:nvPr/>
          </p:nvSpPr>
          <p:spPr bwMode="auto">
            <a:xfrm>
              <a:off x="8745264" y="4988768"/>
              <a:ext cx="455613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58" name="Text Box 7"/>
            <p:cNvSpPr txBox="1">
              <a:spLocks noChangeArrowheads="1"/>
            </p:cNvSpPr>
            <p:nvPr/>
          </p:nvSpPr>
          <p:spPr bwMode="auto">
            <a:xfrm>
              <a:off x="6981552" y="3769568"/>
              <a:ext cx="477837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59" name="Text Box 8"/>
            <p:cNvSpPr txBox="1">
              <a:spLocks noChangeArrowheads="1"/>
            </p:cNvSpPr>
            <p:nvPr/>
          </p:nvSpPr>
          <p:spPr bwMode="auto">
            <a:xfrm>
              <a:off x="5940152" y="4988768"/>
              <a:ext cx="455612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60" name="Text Box 9"/>
            <p:cNvSpPr txBox="1">
              <a:spLocks noChangeArrowheads="1"/>
            </p:cNvSpPr>
            <p:nvPr/>
          </p:nvSpPr>
          <p:spPr bwMode="auto">
            <a:xfrm>
              <a:off x="7235552" y="5018930"/>
              <a:ext cx="431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61" name="Text Box 10"/>
            <p:cNvSpPr txBox="1">
              <a:spLocks noChangeArrowheads="1"/>
            </p:cNvSpPr>
            <p:nvPr/>
          </p:nvSpPr>
          <p:spPr bwMode="auto">
            <a:xfrm>
              <a:off x="7514952" y="5018930"/>
              <a:ext cx="500062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0362" name="Group 11"/>
            <p:cNvGrpSpPr>
              <a:grpSpLocks/>
            </p:cNvGrpSpPr>
            <p:nvPr/>
          </p:nvGrpSpPr>
          <p:grpSpPr bwMode="auto">
            <a:xfrm>
              <a:off x="6219552" y="4150568"/>
              <a:ext cx="2743200" cy="2590800"/>
              <a:chOff x="3233" y="1982"/>
              <a:chExt cx="1728" cy="1632"/>
            </a:xfrm>
          </p:grpSpPr>
          <p:sp>
            <p:nvSpPr>
              <p:cNvPr id="100396" name="Line 12"/>
              <p:cNvSpPr>
                <a:spLocks noChangeShapeType="1"/>
              </p:cNvSpPr>
              <p:nvPr/>
            </p:nvSpPr>
            <p:spPr bwMode="auto">
              <a:xfrm flipH="1">
                <a:off x="4289" y="2558"/>
                <a:ext cx="144" cy="384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7" name="Line 13"/>
              <p:cNvSpPr>
                <a:spLocks noChangeShapeType="1"/>
              </p:cNvSpPr>
              <p:nvPr/>
            </p:nvSpPr>
            <p:spPr bwMode="auto">
              <a:xfrm>
                <a:off x="4145" y="2174"/>
                <a:ext cx="672" cy="67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8" name="Line 14"/>
              <p:cNvSpPr>
                <a:spLocks noChangeShapeType="1"/>
              </p:cNvSpPr>
              <p:nvPr/>
            </p:nvSpPr>
            <p:spPr bwMode="auto">
              <a:xfrm flipH="1">
                <a:off x="3329" y="2174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99" name="Rectangle 15"/>
              <p:cNvSpPr>
                <a:spLocks noChangeArrowheads="1"/>
              </p:cNvSpPr>
              <p:nvPr/>
            </p:nvSpPr>
            <p:spPr bwMode="auto">
              <a:xfrm>
                <a:off x="4721" y="2846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0400" name="Line 16"/>
              <p:cNvSpPr>
                <a:spLocks noChangeShapeType="1"/>
              </p:cNvSpPr>
              <p:nvPr/>
            </p:nvSpPr>
            <p:spPr bwMode="auto">
              <a:xfrm>
                <a:off x="3761" y="2558"/>
                <a:ext cx="192" cy="3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01" name="Oval 17"/>
              <p:cNvSpPr>
                <a:spLocks noChangeArrowheads="1"/>
              </p:cNvSpPr>
              <p:nvPr/>
            </p:nvSpPr>
            <p:spPr bwMode="auto">
              <a:xfrm>
                <a:off x="3617" y="236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402" name="Oval 18"/>
              <p:cNvSpPr>
                <a:spLocks noChangeArrowheads="1"/>
              </p:cNvSpPr>
              <p:nvPr/>
            </p:nvSpPr>
            <p:spPr bwMode="auto">
              <a:xfrm>
                <a:off x="3953" y="198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403" name="Rectangle 19"/>
              <p:cNvSpPr>
                <a:spLocks noChangeArrowheads="1"/>
              </p:cNvSpPr>
              <p:nvPr/>
            </p:nvSpPr>
            <p:spPr bwMode="auto">
              <a:xfrm>
                <a:off x="3233" y="2846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0404" name="Rectangle 20"/>
              <p:cNvSpPr>
                <a:spLocks noChangeArrowheads="1"/>
              </p:cNvSpPr>
              <p:nvPr/>
            </p:nvSpPr>
            <p:spPr bwMode="auto">
              <a:xfrm>
                <a:off x="4193" y="2846"/>
                <a:ext cx="240" cy="621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5" name="Oval 21"/>
              <p:cNvSpPr>
                <a:spLocks noChangeArrowheads="1"/>
              </p:cNvSpPr>
              <p:nvPr/>
            </p:nvSpPr>
            <p:spPr bwMode="auto">
              <a:xfrm>
                <a:off x="4337" y="2366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406" name="Rectangle 22"/>
              <p:cNvSpPr>
                <a:spLocks noChangeArrowheads="1"/>
              </p:cNvSpPr>
              <p:nvPr/>
            </p:nvSpPr>
            <p:spPr bwMode="auto">
              <a:xfrm>
                <a:off x="3809" y="2846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7" name="Text Box 23"/>
              <p:cNvSpPr txBox="1">
                <a:spLocks noChangeArrowheads="1"/>
              </p:cNvSpPr>
              <p:nvPr/>
            </p:nvSpPr>
            <p:spPr bwMode="auto">
              <a:xfrm>
                <a:off x="3617" y="2942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8" name="Text Box 24"/>
              <p:cNvSpPr txBox="1">
                <a:spLocks noChangeArrowheads="1"/>
              </p:cNvSpPr>
              <p:nvPr/>
            </p:nvSpPr>
            <p:spPr bwMode="auto">
              <a:xfrm>
                <a:off x="4193" y="2964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409" name="Rectangle 25"/>
              <p:cNvSpPr>
                <a:spLocks noChangeArrowheads="1"/>
              </p:cNvSpPr>
              <p:nvPr/>
            </p:nvSpPr>
            <p:spPr bwMode="auto">
              <a:xfrm>
                <a:off x="4198" y="3463"/>
                <a:ext cx="240" cy="13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3674" name="Text Box 26"/>
            <p:cNvSpPr txBox="1">
              <a:spLocks noChangeArrowheads="1"/>
            </p:cNvSpPr>
            <p:nvPr/>
          </p:nvSpPr>
          <p:spPr bwMode="auto">
            <a:xfrm>
              <a:off x="7988027" y="4709368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3675" name="Text Box 27"/>
            <p:cNvSpPr txBox="1">
              <a:spLocks noChangeArrowheads="1"/>
            </p:cNvSpPr>
            <p:nvPr/>
          </p:nvSpPr>
          <p:spPr bwMode="auto">
            <a:xfrm>
              <a:off x="7376839" y="4101355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0</a:t>
              </a:r>
              <a:endParaRPr lang="en-US" altLang="zh-CN" sz="240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sp>
          <p:nvSpPr>
            <p:cNvPr id="283676" name="Text Box 28"/>
            <p:cNvSpPr txBox="1">
              <a:spLocks noChangeArrowheads="1"/>
            </p:cNvSpPr>
            <p:nvPr/>
          </p:nvSpPr>
          <p:spPr bwMode="auto">
            <a:xfrm>
              <a:off x="6825734" y="4703018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lang="en-US" altLang="zh-CN" sz="2400"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992308" y="1388876"/>
            <a:ext cx="944241" cy="918369"/>
            <a:chOff x="5543872" y="2145357"/>
            <a:chExt cx="944241" cy="918369"/>
          </a:xfrm>
        </p:grpSpPr>
        <p:sp>
          <p:nvSpPr>
            <p:cNvPr id="100370" name="AutoShape 45"/>
            <p:cNvSpPr>
              <a:spLocks noChangeArrowheads="1"/>
            </p:cNvSpPr>
            <p:nvPr/>
          </p:nvSpPr>
          <p:spPr bwMode="auto">
            <a:xfrm flipH="1">
              <a:off x="5573713" y="2225526"/>
              <a:ext cx="914400" cy="838200"/>
            </a:xfrm>
            <a:prstGeom prst="wedgeRoundRectCallout">
              <a:avLst>
                <a:gd name="adj1" fmla="val 117880"/>
                <a:gd name="adj2" fmla="val 99808"/>
                <a:gd name="adj3" fmla="val 16667"/>
              </a:avLst>
            </a:prstGeom>
            <a:solidFill>
              <a:srgbClr val="FFFFCC"/>
            </a:solidFill>
            <a:ln w="1905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3694" name="Text Box 46"/>
            <p:cNvSpPr txBox="1">
              <a:spLocks noChangeArrowheads="1"/>
            </p:cNvSpPr>
            <p:nvPr/>
          </p:nvSpPr>
          <p:spPr bwMode="auto">
            <a:xfrm>
              <a:off x="5543872" y="2145357"/>
              <a:ext cx="91440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左单</a:t>
              </a:r>
            </a:p>
            <a:p>
              <a:pPr algn="l">
                <a:defRPr/>
              </a:pPr>
              <a:r>
                <a:rPr lang="zh-CN" altLang="en-US" sz="2400" b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仿宋_GB2312" pitchFamily="49" charset="-122"/>
                </a:rPr>
                <a:t>旋转</a:t>
              </a:r>
              <a:endParaRPr lang="zh-CN" altLang="en-US" sz="24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684784" y="1945332"/>
            <a:ext cx="3122613" cy="3368675"/>
            <a:chOff x="2684784" y="1945332"/>
            <a:chExt cx="3122613" cy="3368675"/>
          </a:xfrm>
        </p:grpSpPr>
        <p:grpSp>
          <p:nvGrpSpPr>
            <p:cNvPr id="100369" name="Group 30"/>
            <p:cNvGrpSpPr>
              <a:grpSpLocks/>
            </p:cNvGrpSpPr>
            <p:nvPr/>
          </p:nvGrpSpPr>
          <p:grpSpPr bwMode="auto">
            <a:xfrm>
              <a:off x="2989584" y="2281882"/>
              <a:ext cx="2667000" cy="3032125"/>
              <a:chOff x="737" y="1982"/>
              <a:chExt cx="1680" cy="1910"/>
            </a:xfrm>
          </p:grpSpPr>
          <p:sp>
            <p:nvSpPr>
              <p:cNvPr id="100382" name="Line 31"/>
              <p:cNvSpPr>
                <a:spLocks noChangeShapeType="1"/>
              </p:cNvSpPr>
              <p:nvPr/>
            </p:nvSpPr>
            <p:spPr bwMode="auto">
              <a:xfrm flipH="1">
                <a:off x="1697" y="2894"/>
                <a:ext cx="192" cy="336"/>
              </a:xfrm>
              <a:prstGeom prst="line">
                <a:avLst/>
              </a:prstGeom>
              <a:noFill/>
              <a:ln w="3810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3" name="Line 32"/>
              <p:cNvSpPr>
                <a:spLocks noChangeShapeType="1"/>
              </p:cNvSpPr>
              <p:nvPr/>
            </p:nvSpPr>
            <p:spPr bwMode="auto">
              <a:xfrm flipH="1">
                <a:off x="785" y="2174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4" name="Line 33"/>
              <p:cNvSpPr>
                <a:spLocks noChangeShapeType="1"/>
              </p:cNvSpPr>
              <p:nvPr/>
            </p:nvSpPr>
            <p:spPr bwMode="auto">
              <a:xfrm>
                <a:off x="1313" y="2174"/>
                <a:ext cx="912" cy="100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5" name="Rectangle 34"/>
              <p:cNvSpPr>
                <a:spLocks noChangeArrowheads="1"/>
              </p:cNvSpPr>
              <p:nvPr/>
            </p:nvSpPr>
            <p:spPr bwMode="auto">
              <a:xfrm>
                <a:off x="2177" y="3182"/>
                <a:ext cx="240" cy="71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0386" name="Line 35"/>
              <p:cNvSpPr>
                <a:spLocks noChangeShapeType="1"/>
              </p:cNvSpPr>
              <p:nvPr/>
            </p:nvSpPr>
            <p:spPr bwMode="auto">
              <a:xfrm flipH="1">
                <a:off x="1313" y="2558"/>
                <a:ext cx="240" cy="336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387" name="Oval 36"/>
              <p:cNvSpPr>
                <a:spLocks noChangeArrowheads="1"/>
              </p:cNvSpPr>
              <p:nvPr/>
            </p:nvSpPr>
            <p:spPr bwMode="auto">
              <a:xfrm>
                <a:off x="1505" y="2366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388" name="Oval 37"/>
              <p:cNvSpPr>
                <a:spLocks noChangeArrowheads="1"/>
              </p:cNvSpPr>
              <p:nvPr/>
            </p:nvSpPr>
            <p:spPr bwMode="auto">
              <a:xfrm>
                <a:off x="1169" y="1982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389" name="Rectangle 38"/>
              <p:cNvSpPr>
                <a:spLocks noChangeArrowheads="1"/>
              </p:cNvSpPr>
              <p:nvPr/>
            </p:nvSpPr>
            <p:spPr bwMode="auto">
              <a:xfrm>
                <a:off x="737" y="2510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100390" name="Rectangle 39"/>
              <p:cNvSpPr>
                <a:spLocks noChangeArrowheads="1"/>
              </p:cNvSpPr>
              <p:nvPr/>
            </p:nvSpPr>
            <p:spPr bwMode="auto">
              <a:xfrm>
                <a:off x="1601" y="3182"/>
                <a:ext cx="240" cy="55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1" name="Oval 40"/>
              <p:cNvSpPr>
                <a:spLocks noChangeArrowheads="1"/>
              </p:cNvSpPr>
              <p:nvPr/>
            </p:nvSpPr>
            <p:spPr bwMode="auto">
              <a:xfrm>
                <a:off x="1793" y="2750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0392" name="Rectangle 41"/>
              <p:cNvSpPr>
                <a:spLocks noChangeArrowheads="1"/>
              </p:cNvSpPr>
              <p:nvPr/>
            </p:nvSpPr>
            <p:spPr bwMode="auto">
              <a:xfrm>
                <a:off x="1217" y="2846"/>
                <a:ext cx="240" cy="52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3" name="Text Box 42"/>
              <p:cNvSpPr txBox="1">
                <a:spLocks noChangeArrowheads="1"/>
              </p:cNvSpPr>
              <p:nvPr/>
            </p:nvSpPr>
            <p:spPr bwMode="auto">
              <a:xfrm>
                <a:off x="1034" y="2894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4" name="Text Box 43"/>
              <p:cNvSpPr txBox="1">
                <a:spLocks noChangeArrowheads="1"/>
              </p:cNvSpPr>
              <p:nvPr/>
            </p:nvSpPr>
            <p:spPr bwMode="auto">
              <a:xfrm>
                <a:off x="1601" y="3262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395" name="Rectangle 44"/>
              <p:cNvSpPr>
                <a:spLocks noChangeArrowheads="1"/>
              </p:cNvSpPr>
              <p:nvPr/>
            </p:nvSpPr>
            <p:spPr bwMode="auto">
              <a:xfrm>
                <a:off x="1596" y="3737"/>
                <a:ext cx="240" cy="140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0372" name="Text Box 47"/>
            <p:cNvSpPr txBox="1">
              <a:spLocks noChangeArrowheads="1"/>
            </p:cNvSpPr>
            <p:nvPr/>
          </p:nvSpPr>
          <p:spPr bwMode="auto">
            <a:xfrm>
              <a:off x="4035747" y="1945332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3" name="Text Box 48"/>
            <p:cNvSpPr txBox="1">
              <a:spLocks noChangeArrowheads="1"/>
            </p:cNvSpPr>
            <p:nvPr/>
          </p:nvSpPr>
          <p:spPr bwMode="auto">
            <a:xfrm>
              <a:off x="4950147" y="3210570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4" name="Text Box 49"/>
            <p:cNvSpPr txBox="1">
              <a:spLocks noChangeArrowheads="1"/>
            </p:cNvSpPr>
            <p:nvPr/>
          </p:nvSpPr>
          <p:spPr bwMode="auto">
            <a:xfrm>
              <a:off x="5351784" y="3667770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5" name="Text Box 50"/>
            <p:cNvSpPr txBox="1">
              <a:spLocks noChangeArrowheads="1"/>
            </p:cNvSpPr>
            <p:nvPr/>
          </p:nvSpPr>
          <p:spPr bwMode="auto">
            <a:xfrm>
              <a:off x="2684784" y="2600970"/>
              <a:ext cx="45561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6" name="Text Box 51"/>
            <p:cNvSpPr txBox="1">
              <a:spLocks noChangeArrowheads="1"/>
            </p:cNvSpPr>
            <p:nvPr/>
          </p:nvSpPr>
          <p:spPr bwMode="auto">
            <a:xfrm>
              <a:off x="3370584" y="3286770"/>
              <a:ext cx="431800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7" name="Text Box 52"/>
            <p:cNvSpPr txBox="1">
              <a:spLocks noChangeArrowheads="1"/>
            </p:cNvSpPr>
            <p:nvPr/>
          </p:nvSpPr>
          <p:spPr bwMode="auto">
            <a:xfrm>
              <a:off x="4208784" y="3667770"/>
              <a:ext cx="5000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0378" name="Text Box 53"/>
            <p:cNvSpPr txBox="1">
              <a:spLocks noChangeArrowheads="1"/>
            </p:cNvSpPr>
            <p:nvPr/>
          </p:nvSpPr>
          <p:spPr bwMode="auto">
            <a:xfrm>
              <a:off x="4513584" y="2600970"/>
              <a:ext cx="47783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3702" name="Text Box 54"/>
            <p:cNvSpPr txBox="1">
              <a:spLocks noChangeArrowheads="1"/>
            </p:cNvSpPr>
            <p:nvPr/>
          </p:nvSpPr>
          <p:spPr bwMode="auto">
            <a:xfrm>
              <a:off x="4669159" y="3453457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3703" name="Text Box 55"/>
            <p:cNvSpPr txBox="1">
              <a:spLocks noChangeArrowheads="1"/>
            </p:cNvSpPr>
            <p:nvPr/>
          </p:nvSpPr>
          <p:spPr bwMode="auto">
            <a:xfrm>
              <a:off x="3635697" y="2231082"/>
              <a:ext cx="4413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283704" name="Text Box 56"/>
            <p:cNvSpPr txBox="1">
              <a:spLocks noChangeArrowheads="1"/>
            </p:cNvSpPr>
            <p:nvPr/>
          </p:nvSpPr>
          <p:spPr bwMode="auto">
            <a:xfrm>
              <a:off x="4140522" y="2826395"/>
              <a:ext cx="4413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-2</a:t>
              </a:r>
            </a:p>
          </p:txBody>
        </p:sp>
      </p:grpSp>
      <p:sp>
        <p:nvSpPr>
          <p:cNvPr id="283705" name="Freeform 57"/>
          <p:cNvSpPr>
            <a:spLocks/>
          </p:cNvSpPr>
          <p:nvPr/>
        </p:nvSpPr>
        <p:spPr bwMode="auto">
          <a:xfrm>
            <a:off x="3563888" y="2780928"/>
            <a:ext cx="406400" cy="245268"/>
          </a:xfrm>
          <a:custGeom>
            <a:avLst/>
            <a:gdLst>
              <a:gd name="T0" fmla="*/ 645159891 w 256"/>
              <a:gd name="T1" fmla="*/ 189010104 h 75"/>
              <a:gd name="T2" fmla="*/ 529232759 w 256"/>
              <a:gd name="T3" fmla="*/ 50402905 h 75"/>
              <a:gd name="T4" fmla="*/ 345260547 w 256"/>
              <a:gd name="T5" fmla="*/ 5040291 h 75"/>
              <a:gd name="T6" fmla="*/ 161289973 w 256"/>
              <a:gd name="T7" fmla="*/ 27720810 h 75"/>
              <a:gd name="T8" fmla="*/ 0 w 256"/>
              <a:gd name="T9" fmla="*/ 16632959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75"/>
              <a:gd name="T17" fmla="*/ 256 w 256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75">
                <a:moveTo>
                  <a:pt x="256" y="75"/>
                </a:moveTo>
                <a:cubicBezTo>
                  <a:pt x="243" y="53"/>
                  <a:pt x="230" y="32"/>
                  <a:pt x="210" y="20"/>
                </a:cubicBezTo>
                <a:cubicBezTo>
                  <a:pt x="190" y="8"/>
                  <a:pt x="161" y="3"/>
                  <a:pt x="137" y="2"/>
                </a:cubicBezTo>
                <a:cubicBezTo>
                  <a:pt x="113" y="1"/>
                  <a:pt x="87" y="0"/>
                  <a:pt x="64" y="11"/>
                </a:cubicBezTo>
                <a:cubicBezTo>
                  <a:pt x="41" y="22"/>
                  <a:pt x="11" y="57"/>
                  <a:pt x="0" y="66"/>
                </a:cubicBezTo>
              </a:path>
            </a:pathLst>
          </a:custGeom>
          <a:noFill/>
          <a:ln w="28575" cap="rnd">
            <a:solidFill>
              <a:schemeClr val="tx2"/>
            </a:solidFill>
            <a:prstDash val="sysDot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先右后左双旋转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再</a:t>
            </a:r>
            <a:r>
              <a:rPr lang="zh-CN" altLang="en-US">
                <a:solidFill>
                  <a:srgbClr val="0000FF"/>
                </a:solidFill>
              </a:rPr>
              <a:t>以结点</a:t>
            </a:r>
            <a:r>
              <a:rPr lang="en-US" altLang="zh-CN">
                <a:solidFill>
                  <a:srgbClr val="0000FF"/>
                </a:solidFill>
              </a:rPr>
              <a:t>D</a:t>
            </a:r>
            <a:r>
              <a:rPr lang="zh-CN" altLang="en-US">
                <a:solidFill>
                  <a:srgbClr val="0000FF"/>
                </a:solidFill>
              </a:rPr>
              <a:t>为旋转轴</a:t>
            </a:r>
            <a:r>
              <a:rPr lang="zh-CN" altLang="en-US"/>
              <a:t>，将结点</a:t>
            </a:r>
            <a:r>
              <a:rPr lang="en-US" altLang="zh-CN"/>
              <a:t>A</a:t>
            </a:r>
            <a:r>
              <a:rPr lang="zh-CN" altLang="en-US"/>
              <a:t>反时针旋转，   恢复树的平衡</a:t>
            </a:r>
          </a:p>
          <a:p>
            <a:endParaRPr lang="zh-CN" altLang="en-US"/>
          </a:p>
        </p:txBody>
      </p:sp>
      <p:grpSp>
        <p:nvGrpSpPr>
          <p:cNvPr id="58" name="Group 67"/>
          <p:cNvGrpSpPr>
            <a:grpSpLocks/>
          </p:cNvGrpSpPr>
          <p:nvPr/>
        </p:nvGrpSpPr>
        <p:grpSpPr bwMode="auto">
          <a:xfrm>
            <a:off x="41596" y="3330623"/>
            <a:ext cx="3024188" cy="3376613"/>
            <a:chOff x="2814" y="351"/>
            <a:chExt cx="1905" cy="2127"/>
          </a:xfrm>
        </p:grpSpPr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3795" y="1508"/>
              <a:ext cx="192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37"/>
            <p:cNvSpPr txBox="1">
              <a:spLocks noChangeArrowheads="1"/>
            </p:cNvSpPr>
            <p:nvPr/>
          </p:nvSpPr>
          <p:spPr bwMode="auto">
            <a:xfrm>
              <a:off x="3755" y="351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3" name="Text Box 38"/>
            <p:cNvSpPr txBox="1">
              <a:spLocks noChangeArrowheads="1"/>
            </p:cNvSpPr>
            <p:nvPr/>
          </p:nvSpPr>
          <p:spPr bwMode="auto">
            <a:xfrm>
              <a:off x="4091" y="864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 dirty="0">
                  <a:solidFill>
                    <a:srgbClr val="003399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64" name="Text Box 39"/>
            <p:cNvSpPr txBox="1">
              <a:spLocks noChangeArrowheads="1"/>
            </p:cNvSpPr>
            <p:nvPr/>
          </p:nvSpPr>
          <p:spPr bwMode="auto">
            <a:xfrm>
              <a:off x="4432" y="1197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2814" y="801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6" name="Text Box 41"/>
            <p:cNvSpPr txBox="1">
              <a:spLocks noChangeArrowheads="1"/>
            </p:cNvSpPr>
            <p:nvPr/>
          </p:nvSpPr>
          <p:spPr bwMode="auto">
            <a:xfrm>
              <a:off x="3349" y="1407"/>
              <a:ext cx="2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42"/>
            <p:cNvSpPr txBox="1">
              <a:spLocks noChangeArrowheads="1"/>
            </p:cNvSpPr>
            <p:nvPr/>
          </p:nvSpPr>
          <p:spPr bwMode="auto">
            <a:xfrm>
              <a:off x="3912" y="1407"/>
              <a:ext cx="3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43"/>
            <p:cNvSpPr txBox="1">
              <a:spLocks noChangeArrowheads="1"/>
            </p:cNvSpPr>
            <p:nvPr/>
          </p:nvSpPr>
          <p:spPr bwMode="auto">
            <a:xfrm>
              <a:off x="3416" y="1062"/>
              <a:ext cx="3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3200" b="1">
                  <a:solidFill>
                    <a:srgbClr val="003399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9" name="Group 65"/>
            <p:cNvGrpSpPr>
              <a:grpSpLocks/>
            </p:cNvGrpSpPr>
            <p:nvPr/>
          </p:nvGrpSpPr>
          <p:grpSpPr bwMode="auto">
            <a:xfrm>
              <a:off x="3057" y="591"/>
              <a:ext cx="1494" cy="1887"/>
              <a:chOff x="3203" y="2187"/>
              <a:chExt cx="1494" cy="1887"/>
            </a:xfrm>
          </p:grpSpPr>
          <p:sp>
            <p:nvSpPr>
              <p:cNvPr id="73" name="Line 45"/>
              <p:cNvSpPr>
                <a:spLocks noChangeShapeType="1"/>
              </p:cNvSpPr>
              <p:nvPr/>
            </p:nvSpPr>
            <p:spPr bwMode="auto">
              <a:xfrm flipH="1">
                <a:off x="3626" y="3051"/>
                <a:ext cx="240" cy="336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" name="Line 46"/>
              <p:cNvSpPr>
                <a:spLocks noChangeShapeType="1"/>
              </p:cNvSpPr>
              <p:nvPr/>
            </p:nvSpPr>
            <p:spPr bwMode="auto">
              <a:xfrm flipH="1">
                <a:off x="3290" y="2379"/>
                <a:ext cx="432" cy="432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7"/>
              <p:cNvSpPr>
                <a:spLocks noChangeShapeType="1"/>
              </p:cNvSpPr>
              <p:nvPr/>
            </p:nvSpPr>
            <p:spPr bwMode="auto">
              <a:xfrm>
                <a:off x="3866" y="2379"/>
                <a:ext cx="672" cy="768"/>
              </a:xfrm>
              <a:prstGeom prst="line">
                <a:avLst/>
              </a:prstGeom>
              <a:noFill/>
              <a:ln w="28575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Rectangle 48"/>
              <p:cNvSpPr>
                <a:spLocks noChangeArrowheads="1"/>
              </p:cNvSpPr>
              <p:nvPr/>
            </p:nvSpPr>
            <p:spPr bwMode="auto">
              <a:xfrm>
                <a:off x="3203" y="2715"/>
                <a:ext cx="240" cy="720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77" name="Line 49"/>
              <p:cNvSpPr>
                <a:spLocks noChangeShapeType="1"/>
              </p:cNvSpPr>
              <p:nvPr/>
            </p:nvSpPr>
            <p:spPr bwMode="auto">
              <a:xfrm flipH="1">
                <a:off x="3866" y="2763"/>
                <a:ext cx="205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50"/>
              <p:cNvSpPr>
                <a:spLocks noChangeArrowheads="1"/>
              </p:cNvSpPr>
              <p:nvPr/>
            </p:nvSpPr>
            <p:spPr bwMode="auto">
              <a:xfrm>
                <a:off x="4019" y="2571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9" name="Oval 51"/>
              <p:cNvSpPr>
                <a:spLocks noChangeArrowheads="1"/>
              </p:cNvSpPr>
              <p:nvPr/>
            </p:nvSpPr>
            <p:spPr bwMode="auto">
              <a:xfrm>
                <a:off x="3696" y="2187"/>
                <a:ext cx="240" cy="240"/>
              </a:xfrm>
              <a:prstGeom prst="ellipse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" name="Rectangle 52"/>
              <p:cNvSpPr>
                <a:spLocks noChangeArrowheads="1"/>
              </p:cNvSpPr>
              <p:nvPr/>
            </p:nvSpPr>
            <p:spPr bwMode="auto">
              <a:xfrm>
                <a:off x="4457" y="3153"/>
                <a:ext cx="240" cy="768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60000"/>
                  </a:lnSpc>
                </a:pPr>
                <a:r>
                  <a:rPr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81" name="Rectangle 53"/>
              <p:cNvSpPr>
                <a:spLocks noChangeArrowheads="1"/>
              </p:cNvSpPr>
              <p:nvPr/>
            </p:nvSpPr>
            <p:spPr bwMode="auto">
              <a:xfrm>
                <a:off x="3539" y="3339"/>
                <a:ext cx="240" cy="573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54"/>
              <p:cNvSpPr>
                <a:spLocks noChangeArrowheads="1"/>
              </p:cNvSpPr>
              <p:nvPr/>
            </p:nvSpPr>
            <p:spPr bwMode="auto">
              <a:xfrm>
                <a:off x="4019" y="3339"/>
                <a:ext cx="240" cy="576"/>
              </a:xfrm>
              <a:prstGeom prst="rect">
                <a:avLst/>
              </a:prstGeom>
              <a:solidFill>
                <a:srgbClr val="66FF66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bg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Text Box 55"/>
              <p:cNvSpPr txBox="1">
                <a:spLocks noChangeArrowheads="1"/>
              </p:cNvSpPr>
              <p:nvPr/>
            </p:nvSpPr>
            <p:spPr bwMode="auto">
              <a:xfrm>
                <a:off x="4028" y="3367"/>
                <a:ext cx="25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Text Box 56"/>
              <p:cNvSpPr txBox="1">
                <a:spLocks noChangeArrowheads="1"/>
              </p:cNvSpPr>
              <p:nvPr/>
            </p:nvSpPr>
            <p:spPr bwMode="auto">
              <a:xfrm>
                <a:off x="3509" y="3358"/>
                <a:ext cx="47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3200" b="1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h-1</a:t>
                </a:r>
                <a:endParaRPr kumimoji="1" lang="en-US" altLang="zh-CN" sz="2400" b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Oval 57"/>
              <p:cNvSpPr>
                <a:spLocks noChangeArrowheads="1"/>
              </p:cNvSpPr>
              <p:nvPr/>
            </p:nvSpPr>
            <p:spPr bwMode="auto">
              <a:xfrm>
                <a:off x="3770" y="2907"/>
                <a:ext cx="240" cy="240"/>
              </a:xfrm>
              <a:prstGeom prst="ellipse">
                <a:avLst/>
              </a:prstGeom>
              <a:solidFill>
                <a:srgbClr val="FF7C80"/>
              </a:solidFill>
              <a:ln w="28575">
                <a:solidFill>
                  <a:srgbClr val="FF7C8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400">
                  <a:solidFill>
                    <a:srgbClr val="FF7C8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58"/>
              <p:cNvSpPr>
                <a:spLocks noChangeArrowheads="1"/>
              </p:cNvSpPr>
              <p:nvPr/>
            </p:nvSpPr>
            <p:spPr bwMode="auto">
              <a:xfrm>
                <a:off x="4019" y="3919"/>
                <a:ext cx="240" cy="155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50000"/>
                  </a:lnSpc>
                </a:pPr>
                <a:endParaRPr lang="zh-CN" altLang="zh-CN" sz="3200" b="1" i="1">
                  <a:solidFill>
                    <a:schemeClr val="hlink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3891" y="94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3581" y="1284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3536" y="559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-2</a:t>
              </a:r>
            </a:p>
          </p:txBody>
        </p:sp>
      </p:grp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2BB57441-CF93-4499-8756-D936A7C6DC81}"/>
              </a:ext>
            </a:extLst>
          </p:cNvPr>
          <p:cNvCxnSpPr>
            <a:cxnSpLocks/>
          </p:cNvCxnSpPr>
          <p:nvPr/>
        </p:nvCxnSpPr>
        <p:spPr>
          <a:xfrm flipH="1">
            <a:off x="7680898" y="3446190"/>
            <a:ext cx="452724" cy="676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86">
            <a:extLst>
              <a:ext uri="{FF2B5EF4-FFF2-40B4-BE49-F238E27FC236}">
                <a16:creationId xmlns:a16="http://schemas.microsoft.com/office/drawing/2014/main" id="{C6F14C74-719F-49FF-B92C-8C2B4DA418D3}"/>
              </a:ext>
            </a:extLst>
          </p:cNvPr>
          <p:cNvSpPr txBox="1"/>
          <p:nvPr/>
        </p:nvSpPr>
        <p:spPr>
          <a:xfrm>
            <a:off x="7505082" y="3480176"/>
            <a:ext cx="4103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144DA74-E6D6-4551-BA4B-E6135F08685D}"/>
              </a:ext>
            </a:extLst>
          </p:cNvPr>
          <p:cNvCxnSpPr>
            <a:cxnSpLocks/>
          </p:cNvCxnSpPr>
          <p:nvPr/>
        </p:nvCxnSpPr>
        <p:spPr>
          <a:xfrm flipH="1">
            <a:off x="1299835" y="2949073"/>
            <a:ext cx="452724" cy="6765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6">
            <a:extLst>
              <a:ext uri="{FF2B5EF4-FFF2-40B4-BE49-F238E27FC236}">
                <a16:creationId xmlns:a16="http://schemas.microsoft.com/office/drawing/2014/main" id="{FE6D1755-54B8-4123-A144-19ADE2A16C08}"/>
              </a:ext>
            </a:extLst>
          </p:cNvPr>
          <p:cNvSpPr txBox="1"/>
          <p:nvPr/>
        </p:nvSpPr>
        <p:spPr>
          <a:xfrm>
            <a:off x="1124019" y="2983059"/>
            <a:ext cx="41031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C878BC1-E01B-442E-84BF-3F67E67672BB}"/>
              </a:ext>
            </a:extLst>
          </p:cNvPr>
          <p:cNvCxnSpPr>
            <a:cxnSpLocks/>
            <a:stCxn id="92" idx="0"/>
          </p:cNvCxnSpPr>
          <p:nvPr/>
        </p:nvCxnSpPr>
        <p:spPr>
          <a:xfrm>
            <a:off x="598716" y="3266894"/>
            <a:ext cx="680985" cy="4496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88">
            <a:extLst>
              <a:ext uri="{FF2B5EF4-FFF2-40B4-BE49-F238E27FC236}">
                <a16:creationId xmlns:a16="http://schemas.microsoft.com/office/drawing/2014/main" id="{31EC1CD6-698F-410A-A189-A6F3785DA40C}"/>
              </a:ext>
            </a:extLst>
          </p:cNvPr>
          <p:cNvSpPr txBox="1"/>
          <p:nvPr/>
        </p:nvSpPr>
        <p:spPr>
          <a:xfrm>
            <a:off x="347427" y="3266894"/>
            <a:ext cx="50257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lc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C934E46-7B36-450D-81CB-1BF1A9E12598}"/>
              </a:ext>
            </a:extLst>
          </p:cNvPr>
          <p:cNvCxnSpPr>
            <a:cxnSpLocks/>
          </p:cNvCxnSpPr>
          <p:nvPr/>
        </p:nvCxnSpPr>
        <p:spPr>
          <a:xfrm flipH="1">
            <a:off x="2055237" y="3725911"/>
            <a:ext cx="716170" cy="6222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2">
            <a:extLst>
              <a:ext uri="{FF2B5EF4-FFF2-40B4-BE49-F238E27FC236}">
                <a16:creationId xmlns:a16="http://schemas.microsoft.com/office/drawing/2014/main" id="{302040CF-E4A0-4179-8435-A0D7353CF894}"/>
              </a:ext>
            </a:extLst>
          </p:cNvPr>
          <p:cNvSpPr txBox="1"/>
          <p:nvPr/>
        </p:nvSpPr>
        <p:spPr>
          <a:xfrm>
            <a:off x="1930465" y="3711227"/>
            <a:ext cx="57141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</a:rPr>
              <a:t>rc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78972" y="1522183"/>
            <a:ext cx="26747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</a:rPr>
              <a:t>p=rc-&gt;lchild;</a:t>
            </a:r>
          </a:p>
          <a:p>
            <a:r>
              <a:rPr lang="en-US" altLang="zh-CN" sz="2400">
                <a:solidFill>
                  <a:srgbClr val="0000CC"/>
                </a:solidFill>
              </a:rPr>
              <a:t>rc-&gt;lchild=p-&gt;rchild;</a:t>
            </a:r>
          </a:p>
          <a:p>
            <a:r>
              <a:rPr lang="en-US" altLang="zh-CN" sz="2400">
                <a:solidFill>
                  <a:srgbClr val="0000CC"/>
                </a:solidFill>
              </a:rPr>
              <a:t>p-&gt;rchild=rc;</a:t>
            </a:r>
          </a:p>
          <a:p>
            <a:r>
              <a:rPr lang="en-US" altLang="zh-CN" sz="2400">
                <a:solidFill>
                  <a:srgbClr val="0000CC"/>
                </a:solidFill>
              </a:rPr>
              <a:t>lc-&gt;rchild=p-&gt;lchild;</a:t>
            </a:r>
          </a:p>
          <a:p>
            <a:r>
              <a:rPr lang="en-US" altLang="zh-CN" sz="2400">
                <a:solidFill>
                  <a:srgbClr val="0000CC"/>
                </a:solidFill>
              </a:rPr>
              <a:t>p-&gt;lchild=lc;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713389" y="4491682"/>
            <a:ext cx="301625" cy="3200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1464709" y="4034482"/>
            <a:ext cx="301625" cy="3200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 flipH="1">
            <a:off x="7133059" y="4462413"/>
            <a:ext cx="304106" cy="33277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54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83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705" grpId="0" animBg="1"/>
      <p:bldP spid="94" grpId="0"/>
      <p:bldP spid="90" grpId="0"/>
      <p:bldP spid="92" grpId="0"/>
      <p:bldP spid="96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先右后左双旋转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void RL_Rotate (BSTree p) {</a:t>
            </a:r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对以*</a:t>
            </a:r>
            <a:r>
              <a:rPr lang="en-US" altLang="zh-CN"/>
              <a:t>p</a:t>
            </a:r>
            <a:r>
              <a:rPr lang="zh-CN" altLang="en-US"/>
              <a:t>为根的二叉排序树做先右后左旋转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BSTree lc,rc;</a:t>
            </a:r>
          </a:p>
          <a:p>
            <a:pPr marL="0" indent="0">
              <a:buNone/>
            </a:pPr>
            <a:r>
              <a:rPr lang="en-US" altLang="zh-CN"/>
              <a:t>//</a:t>
            </a:r>
            <a:r>
              <a:rPr lang="zh-CN" altLang="en-US"/>
              <a:t>初始化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lc =p; rc =lc-&gt;rchild;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CC"/>
                </a:solidFill>
              </a:rPr>
              <a:t>p=rc-&gt;lchild;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CC"/>
                </a:solidFill>
              </a:rPr>
              <a:t>rc-&gt;lchild=p-&gt;rchild;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CC"/>
                </a:solidFill>
              </a:rPr>
              <a:t>p-&gt;rchild=rc;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CC"/>
                </a:solidFill>
              </a:rPr>
              <a:t>lc-&gt;rchild=p-&gt;lchild;</a:t>
            </a:r>
          </a:p>
          <a:p>
            <a:pPr marL="0" indent="0">
              <a:buNone/>
            </a:pPr>
            <a:r>
              <a:rPr lang="en-US" altLang="zh-CN">
                <a:solidFill>
                  <a:srgbClr val="0000CC"/>
                </a:solidFill>
              </a:rPr>
              <a:t>p-&gt;lchild=lc;</a:t>
            </a:r>
          </a:p>
          <a:p>
            <a:pPr marL="0" indent="0">
              <a:buNone/>
            </a:pPr>
            <a:r>
              <a:rPr lang="en-US" altLang="zh-CN"/>
              <a:t>} // RL_Rotate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791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树的插入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AVL</a:t>
            </a:r>
            <a:r>
              <a:rPr lang="zh-CN" altLang="en-US" dirty="0"/>
              <a:t>树的插入算法是从一棵</a:t>
            </a:r>
            <a:r>
              <a:rPr lang="zh-CN" altLang="en-US" dirty="0">
                <a:solidFill>
                  <a:srgbClr val="0000CC"/>
                </a:solidFill>
              </a:rPr>
              <a:t>空树</a:t>
            </a:r>
            <a:r>
              <a:rPr lang="zh-CN" altLang="en-US" dirty="0"/>
              <a:t>开始，通过输入一系列关键字，逐步建立</a:t>
            </a:r>
            <a:r>
              <a:rPr lang="en-US" altLang="zh-CN" dirty="0"/>
              <a:t>AVL</a:t>
            </a:r>
            <a:r>
              <a:rPr lang="zh-CN" altLang="en-US" dirty="0"/>
              <a:t>树</a:t>
            </a:r>
            <a:endParaRPr lang="en-US" altLang="zh-CN" dirty="0"/>
          </a:p>
          <a:p>
            <a:r>
              <a:rPr lang="zh-CN" altLang="en-US" dirty="0"/>
              <a:t>在向一棵本来是平衡的</a:t>
            </a:r>
            <a:r>
              <a:rPr lang="en-US" altLang="zh-CN" dirty="0"/>
              <a:t>AVL</a:t>
            </a:r>
            <a:r>
              <a:rPr lang="zh-CN" altLang="en-US" dirty="0"/>
              <a:t>树中</a:t>
            </a:r>
            <a:r>
              <a:rPr lang="zh-CN" altLang="en-US" dirty="0">
                <a:solidFill>
                  <a:srgbClr val="0000CC"/>
                </a:solidFill>
              </a:rPr>
              <a:t>插入一个新结点</a:t>
            </a:r>
            <a:r>
              <a:rPr lang="zh-CN" altLang="en-US" dirty="0"/>
              <a:t>时，需从插入结点沿通向根的路径向上回溯，如果</a:t>
            </a:r>
            <a:r>
              <a:rPr lang="zh-CN" altLang="en-US" dirty="0">
                <a:solidFill>
                  <a:srgbClr val="C00000"/>
                </a:solidFill>
              </a:rPr>
              <a:t>某个结点的平衡因子的绝对值 </a:t>
            </a:r>
            <a:r>
              <a:rPr lang="en-US" altLang="zh-CN" dirty="0">
                <a:solidFill>
                  <a:srgbClr val="C00000"/>
                </a:solidFill>
              </a:rPr>
              <a:t>|bf| &gt; 1</a:t>
            </a:r>
            <a:r>
              <a:rPr lang="zh-CN" altLang="en-US" dirty="0"/>
              <a:t>，那么需从这个结点出发，使用平衡旋转方法进行平衡化处理</a:t>
            </a:r>
            <a:endParaRPr lang="en-US" altLang="zh-CN" dirty="0"/>
          </a:p>
        </p:txBody>
      </p:sp>
      <p:sp>
        <p:nvSpPr>
          <p:cNvPr id="10240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992421-DB35-4634-BF68-84CCE7D983A6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07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结点插入对平衡因子的影响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</a:t>
            </a:r>
            <a:r>
              <a:rPr lang="zh-CN" altLang="en-US" b="1" dirty="0"/>
              <a:t>新结点</a:t>
            </a:r>
            <a:r>
              <a:rPr lang="en-US" altLang="zh-CN" b="1" dirty="0"/>
              <a:t>p</a:t>
            </a:r>
            <a:r>
              <a:rPr lang="zh-CN" altLang="en-US" b="1" dirty="0"/>
              <a:t>的平衡因子为</a:t>
            </a:r>
            <a:r>
              <a:rPr lang="en-US" altLang="zh-CN" b="1" dirty="0"/>
              <a:t>0</a:t>
            </a:r>
            <a:r>
              <a:rPr lang="zh-CN" altLang="en-US" dirty="0"/>
              <a:t>，其</a:t>
            </a:r>
            <a:r>
              <a:rPr lang="zh-CN" altLang="en-US" b="1" dirty="0"/>
              <a:t>父结点为</a:t>
            </a:r>
            <a:r>
              <a:rPr lang="en-US" altLang="zh-CN" b="1" dirty="0"/>
              <a:t>pr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插入新结点后</a:t>
            </a:r>
            <a:r>
              <a:rPr lang="zh-CN" altLang="en-US" dirty="0"/>
              <a:t>，</a:t>
            </a:r>
            <a:r>
              <a:rPr lang="en-US" altLang="zh-CN" dirty="0"/>
              <a:t>pr</a:t>
            </a:r>
            <a:r>
              <a:rPr lang="zh-CN" altLang="en-US" dirty="0"/>
              <a:t>的平衡因子值有三种情况：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结点</a:t>
            </a:r>
            <a:r>
              <a:rPr lang="en-US" altLang="zh-CN" b="1" dirty="0">
                <a:solidFill>
                  <a:srgbClr val="0000FF"/>
                </a:solidFill>
              </a:rPr>
              <a:t>pr</a:t>
            </a:r>
            <a:r>
              <a:rPr lang="zh-CN" altLang="en-US" b="1" dirty="0">
                <a:solidFill>
                  <a:srgbClr val="0000FF"/>
                </a:solidFill>
              </a:rPr>
              <a:t>的平衡因子为</a:t>
            </a:r>
            <a:r>
              <a:rPr lang="en-US" altLang="zh-CN" b="1" dirty="0">
                <a:solidFill>
                  <a:srgbClr val="0000FF"/>
                </a:solidFill>
              </a:rPr>
              <a:t>0</a:t>
            </a:r>
          </a:p>
          <a:p>
            <a:pPr lvl="1"/>
            <a:r>
              <a:rPr lang="zh-CN" altLang="en-US" sz="3200" dirty="0"/>
              <a:t>说明刚才是在</a:t>
            </a:r>
            <a:r>
              <a:rPr lang="en-US" altLang="zh-CN" sz="3200" dirty="0"/>
              <a:t>pr</a:t>
            </a:r>
            <a:r>
              <a:rPr lang="zh-CN" altLang="en-US" sz="3200" dirty="0"/>
              <a:t>的较矮的子树上插入了新结点，此时不需做平衡化处理，返回主程序</a:t>
            </a:r>
            <a:endParaRPr lang="en-US" altLang="zh-CN" sz="3200" dirty="0"/>
          </a:p>
          <a:p>
            <a:pPr lvl="1"/>
            <a:r>
              <a:rPr lang="zh-CN" altLang="en-US" sz="3200" dirty="0"/>
              <a:t>子树的高度不变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34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4F37A1-E797-4F54-B12D-B958AE0F46C3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103442" name="Line 8"/>
          <p:cNvSpPr>
            <a:spLocks noChangeShapeType="1"/>
          </p:cNvSpPr>
          <p:nvPr/>
        </p:nvSpPr>
        <p:spPr bwMode="auto">
          <a:xfrm>
            <a:off x="2627313" y="5372124"/>
            <a:ext cx="32385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+mn-ea"/>
            </a:endParaRPr>
          </a:p>
        </p:txBody>
      </p:sp>
      <p:sp>
        <p:nvSpPr>
          <p:cNvPr id="103443" name="Oval 5"/>
          <p:cNvSpPr>
            <a:spLocks noChangeArrowheads="1"/>
          </p:cNvSpPr>
          <p:nvPr/>
        </p:nvSpPr>
        <p:spPr bwMode="auto">
          <a:xfrm>
            <a:off x="2367756" y="5029224"/>
            <a:ext cx="449263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+mn-ea"/>
                <a:ea typeface="+mn-ea"/>
              </a:rPr>
              <a:t>1</a:t>
            </a:r>
            <a:endParaRPr lang="zh-CN" altLang="zh-CN" sz="2400">
              <a:latin typeface="+mn-ea"/>
              <a:ea typeface="+mn-ea"/>
            </a:endParaRPr>
          </a:p>
        </p:txBody>
      </p:sp>
      <p:sp>
        <p:nvSpPr>
          <p:cNvPr id="103445" name="Oval 7"/>
          <p:cNvSpPr>
            <a:spLocks noChangeArrowheads="1"/>
          </p:cNvSpPr>
          <p:nvPr/>
        </p:nvSpPr>
        <p:spPr bwMode="auto">
          <a:xfrm>
            <a:off x="2808288" y="5780112"/>
            <a:ext cx="449263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latin typeface="+mn-ea"/>
              <a:ea typeface="+mn-ea"/>
            </a:endParaRPr>
          </a:p>
        </p:txBody>
      </p:sp>
      <p:grpSp>
        <p:nvGrpSpPr>
          <p:cNvPr id="103430" name="Group 19"/>
          <p:cNvGrpSpPr>
            <a:grpSpLocks/>
          </p:cNvGrpSpPr>
          <p:nvPr/>
        </p:nvGrpSpPr>
        <p:grpSpPr bwMode="auto">
          <a:xfrm>
            <a:off x="5383213" y="5029224"/>
            <a:ext cx="1401763" cy="1196975"/>
            <a:chOff x="3119" y="2193"/>
            <a:chExt cx="883" cy="754"/>
          </a:xfrm>
        </p:grpSpPr>
        <p:sp>
          <p:nvSpPr>
            <p:cNvPr id="103435" name="Line 15"/>
            <p:cNvSpPr>
              <a:spLocks noChangeShapeType="1"/>
            </p:cNvSpPr>
            <p:nvPr/>
          </p:nvSpPr>
          <p:spPr bwMode="auto">
            <a:xfrm flipH="1">
              <a:off x="3288" y="2432"/>
              <a:ext cx="227" cy="3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103436" name="Group 18"/>
            <p:cNvGrpSpPr>
              <a:grpSpLocks/>
            </p:cNvGrpSpPr>
            <p:nvPr/>
          </p:nvGrpSpPr>
          <p:grpSpPr bwMode="auto">
            <a:xfrm>
              <a:off x="3436" y="2193"/>
              <a:ext cx="566" cy="749"/>
              <a:chOff x="3436" y="2193"/>
              <a:chExt cx="566" cy="749"/>
            </a:xfrm>
          </p:grpSpPr>
          <p:sp>
            <p:nvSpPr>
              <p:cNvPr id="103438" name="Line 11"/>
              <p:cNvSpPr>
                <a:spLocks noChangeShapeType="1"/>
              </p:cNvSpPr>
              <p:nvPr/>
            </p:nvSpPr>
            <p:spPr bwMode="auto">
              <a:xfrm>
                <a:off x="3605" y="2397"/>
                <a:ext cx="228" cy="33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103439" name="Oval 12"/>
              <p:cNvSpPr>
                <a:spLocks noChangeArrowheads="1"/>
              </p:cNvSpPr>
              <p:nvPr/>
            </p:nvSpPr>
            <p:spPr bwMode="auto">
              <a:xfrm>
                <a:off x="3436" y="2193"/>
                <a:ext cx="283" cy="2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+mn-ea"/>
                    <a:ea typeface="+mn-ea"/>
                  </a:rPr>
                  <a:t>0</a:t>
                </a:r>
                <a:endParaRPr lang="zh-CN" altLang="zh-CN" sz="2400">
                  <a:latin typeface="+mn-ea"/>
                  <a:ea typeface="+mn-ea"/>
                </a:endParaRPr>
              </a:p>
            </p:txBody>
          </p:sp>
          <p:sp>
            <p:nvSpPr>
              <p:cNvPr id="103441" name="Oval 14"/>
              <p:cNvSpPr>
                <a:spLocks noChangeArrowheads="1"/>
              </p:cNvSpPr>
              <p:nvPr/>
            </p:nvSpPr>
            <p:spPr bwMode="auto">
              <a:xfrm>
                <a:off x="3719" y="2654"/>
                <a:ext cx="283" cy="2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latin typeface="+mn-ea"/>
                  <a:ea typeface="+mn-ea"/>
                </a:endParaRPr>
              </a:p>
            </p:txBody>
          </p:sp>
        </p:grpSp>
        <p:sp>
          <p:nvSpPr>
            <p:cNvPr id="103437" name="Oval 16"/>
            <p:cNvSpPr>
              <a:spLocks noChangeArrowheads="1"/>
            </p:cNvSpPr>
            <p:nvPr/>
          </p:nvSpPr>
          <p:spPr bwMode="auto">
            <a:xfrm>
              <a:off x="3119" y="2659"/>
              <a:ext cx="283" cy="288"/>
            </a:xfrm>
            <a:prstGeom prst="ellipse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latin typeface="+mn-ea"/>
                <a:ea typeface="+mn-ea"/>
              </a:endParaRPr>
            </a:p>
          </p:txBody>
        </p:sp>
      </p:grpSp>
      <p:sp>
        <p:nvSpPr>
          <p:cNvPr id="103431" name="AutoShape 20"/>
          <p:cNvSpPr>
            <a:spLocks noChangeArrowheads="1"/>
          </p:cNvSpPr>
          <p:nvPr/>
        </p:nvSpPr>
        <p:spPr bwMode="auto">
          <a:xfrm>
            <a:off x="3887788" y="5661049"/>
            <a:ext cx="1081088" cy="395288"/>
          </a:xfrm>
          <a:prstGeom prst="rightArrow">
            <a:avLst>
              <a:gd name="adj1" fmla="val 50000"/>
              <a:gd name="adj2" fmla="val 11412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ea"/>
              <a:ea typeface="+mn-ea"/>
            </a:endParaRPr>
          </a:p>
        </p:txBody>
      </p:sp>
      <p:sp>
        <p:nvSpPr>
          <p:cNvPr id="103432" name="Text Box 21"/>
          <p:cNvSpPr txBox="1">
            <a:spLocks noChangeArrowheads="1"/>
          </p:cNvSpPr>
          <p:nvPr/>
        </p:nvSpPr>
        <p:spPr bwMode="auto">
          <a:xfrm>
            <a:off x="3846513" y="5157811"/>
            <a:ext cx="1174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latin typeface="+mn-ea"/>
                <a:ea typeface="+mn-ea"/>
              </a:rPr>
              <a:t>插入后</a:t>
            </a:r>
          </a:p>
        </p:txBody>
      </p:sp>
      <p:sp>
        <p:nvSpPr>
          <p:cNvPr id="103433" name="Text Box 23"/>
          <p:cNvSpPr txBox="1">
            <a:spLocks noChangeArrowheads="1"/>
          </p:cNvSpPr>
          <p:nvPr/>
        </p:nvSpPr>
        <p:spPr bwMode="auto">
          <a:xfrm>
            <a:off x="5505450" y="4760936"/>
            <a:ext cx="49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latin typeface="+mn-ea"/>
                <a:ea typeface="+mn-ea"/>
              </a:rPr>
              <a:t>pr</a:t>
            </a:r>
          </a:p>
        </p:txBody>
      </p:sp>
      <p:sp>
        <p:nvSpPr>
          <p:cNvPr id="103434" name="Rectangle 24"/>
          <p:cNvSpPr>
            <a:spLocks noChangeArrowheads="1"/>
          </p:cNvSpPr>
          <p:nvPr/>
        </p:nvSpPr>
        <p:spPr bwMode="auto">
          <a:xfrm>
            <a:off x="5110163" y="5481661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latin typeface="+mn-ea"/>
                <a:ea typeface="+mn-ea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4394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(Binary Sort Tree, BST)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二叉排序树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或者是空树，或者是满足下列性质的二叉树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若左子树不为空，则</a:t>
            </a:r>
            <a:r>
              <a:rPr lang="en-US" alt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左子树上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所有结点的值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en-US" alt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根结点的值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若右子树不为空，则</a:t>
            </a:r>
            <a:r>
              <a:rPr lang="en-US" alt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右子树上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所有结点的值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en-US" alt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根结点的值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lvl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左、右子树都是二叉排序树</a:t>
            </a:r>
            <a:endParaRPr lang="en-US" altLang="zh-CN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每个结点的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互不相同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39434" y="6454031"/>
            <a:ext cx="1681163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zh-CN" altLang="en-US" sz="2000" b="1">
                <a:latin typeface="宋体" pitchFamily="2" charset="-122"/>
              </a:rPr>
              <a:t>二叉排序树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591746" y="4495056"/>
            <a:ext cx="2444750" cy="1698625"/>
            <a:chOff x="0" y="0"/>
            <a:chExt cx="1540" cy="1070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21" y="0"/>
              <a:ext cx="340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909" y="424"/>
              <a:ext cx="340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1200" y="819"/>
              <a:ext cx="340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80" y="424"/>
              <a:ext cx="340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0" y="840"/>
              <a:ext cx="340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416" y="829"/>
              <a:ext cx="340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H="1">
              <a:off x="200" y="624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461" y="648"/>
              <a:ext cx="95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184" y="62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80" y="200"/>
              <a:ext cx="159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520" y="208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96" y="843"/>
              <a:ext cx="340" cy="22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964" y="651"/>
              <a:ext cx="113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27585" y="4860520"/>
            <a:ext cx="46805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注意：若从根结点到某个叶结点有一条路径，路径左边的结点的关键字不一定小于路径上的结点的关键字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5521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结点</a:t>
            </a:r>
            <a:r>
              <a:rPr lang="en-US" altLang="zh-CN" b="1" dirty="0">
                <a:solidFill>
                  <a:srgbClr val="0000FF"/>
                </a:solidFill>
              </a:rPr>
              <a:t>pr</a:t>
            </a:r>
            <a:r>
              <a:rPr lang="zh-CN" altLang="en-US" b="1" dirty="0">
                <a:solidFill>
                  <a:srgbClr val="0000FF"/>
                </a:solidFill>
              </a:rPr>
              <a:t>的平衡因子的绝对值</a:t>
            </a:r>
            <a:r>
              <a:rPr lang="en-US" altLang="zh-CN" b="1" dirty="0">
                <a:solidFill>
                  <a:srgbClr val="0000FF"/>
                </a:solidFill>
              </a:rPr>
              <a:t>|bf| = 1</a:t>
            </a:r>
          </a:p>
          <a:p>
            <a:pPr lvl="1"/>
            <a:r>
              <a:rPr lang="zh-CN" altLang="en-US" dirty="0"/>
              <a:t>说明插入前</a:t>
            </a:r>
            <a:r>
              <a:rPr lang="en-US" altLang="zh-CN" dirty="0"/>
              <a:t>pr</a:t>
            </a:r>
            <a:r>
              <a:rPr lang="zh-CN" altLang="en-US" dirty="0"/>
              <a:t>的平衡因子是</a:t>
            </a:r>
            <a:r>
              <a:rPr lang="en-US" altLang="zh-CN" dirty="0"/>
              <a:t>0</a:t>
            </a:r>
            <a:r>
              <a:rPr lang="zh-CN" altLang="en-US" dirty="0"/>
              <a:t>，插入新结点后，以</a:t>
            </a:r>
            <a:r>
              <a:rPr lang="en-US" altLang="zh-CN" dirty="0"/>
              <a:t>pr</a:t>
            </a:r>
            <a:r>
              <a:rPr lang="zh-CN" altLang="en-US" dirty="0"/>
              <a:t>为根的子树不需平衡化旋转。但该子树高度增加，还需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从结点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pr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向根方向回溯</a:t>
            </a:r>
            <a:r>
              <a:rPr lang="zh-CN" altLang="en-US" dirty="0"/>
              <a:t>，继续考查结点</a:t>
            </a:r>
            <a:r>
              <a:rPr lang="en-US" altLang="zh-CN" dirty="0"/>
              <a:t>pr</a:t>
            </a:r>
            <a:r>
              <a:rPr lang="zh-CN" altLang="en-US" dirty="0"/>
              <a:t>双亲</a:t>
            </a:r>
            <a:r>
              <a:rPr lang="en-US" altLang="zh-CN" dirty="0"/>
              <a:t>(pr = Parent(pr))</a:t>
            </a:r>
            <a:r>
              <a:rPr lang="zh-CN" altLang="en-US" dirty="0"/>
              <a:t>的平衡状态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结点</a:t>
            </a:r>
            <a:r>
              <a:rPr lang="en-US" altLang="zh-CN" b="1" dirty="0">
                <a:solidFill>
                  <a:srgbClr val="0000FF"/>
                </a:solidFill>
              </a:rPr>
              <a:t>pr</a:t>
            </a:r>
            <a:r>
              <a:rPr lang="zh-CN" altLang="en-US" b="1" dirty="0">
                <a:solidFill>
                  <a:srgbClr val="0000FF"/>
                </a:solidFill>
              </a:rPr>
              <a:t>的平衡因子的绝对值</a:t>
            </a:r>
            <a:r>
              <a:rPr lang="en-US" altLang="zh-CN" b="1" dirty="0">
                <a:solidFill>
                  <a:srgbClr val="0000FF"/>
                </a:solidFill>
              </a:rPr>
              <a:t>|bf| = 2</a:t>
            </a:r>
          </a:p>
          <a:p>
            <a:pPr lvl="1"/>
            <a:r>
              <a:rPr lang="zh-CN" altLang="en-US" dirty="0"/>
              <a:t>说明新结点</a:t>
            </a:r>
            <a:r>
              <a:rPr lang="zh-CN" altLang="en-US" dirty="0">
                <a:solidFill>
                  <a:srgbClr val="C00000"/>
                </a:solidFill>
              </a:rPr>
              <a:t>在较高的子树上插入</a:t>
            </a:r>
            <a:r>
              <a:rPr lang="zh-CN" altLang="en-US" dirty="0"/>
              <a:t>，造成了不平衡，需要做平衡化旋转。此时可进一步分</a:t>
            </a:r>
            <a:r>
              <a:rPr lang="en-US" altLang="zh-CN" dirty="0"/>
              <a:t>2</a:t>
            </a:r>
            <a:r>
              <a:rPr lang="zh-CN" altLang="en-US" dirty="0"/>
              <a:t>种情况讨论：</a:t>
            </a:r>
          </a:p>
          <a:p>
            <a:endParaRPr lang="zh-CN" altLang="en-US" dirty="0"/>
          </a:p>
        </p:txBody>
      </p:sp>
      <p:sp>
        <p:nvSpPr>
          <p:cNvPr id="1044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053447-99FF-4255-834C-BF977DC7384C}" type="slidenum">
              <a:rPr lang="en-US" altLang="zh-CN" smtClean="0"/>
              <a:pPr/>
              <a:t>50</a:t>
            </a:fld>
            <a:endParaRPr lang="en-US" altLang="zh-CN"/>
          </a:p>
        </p:txBody>
      </p:sp>
      <p:grpSp>
        <p:nvGrpSpPr>
          <p:cNvPr id="104452" name="Group 27"/>
          <p:cNvGrpSpPr>
            <a:grpSpLocks/>
          </p:cNvGrpSpPr>
          <p:nvPr/>
        </p:nvGrpSpPr>
        <p:grpSpPr bwMode="auto">
          <a:xfrm>
            <a:off x="2267744" y="2924944"/>
            <a:ext cx="3976688" cy="1430337"/>
            <a:chOff x="1475" y="1350"/>
            <a:chExt cx="2505" cy="901"/>
          </a:xfrm>
        </p:grpSpPr>
        <p:sp>
          <p:nvSpPr>
            <p:cNvPr id="104464" name="Oval 5"/>
            <p:cNvSpPr>
              <a:spLocks noChangeArrowheads="1"/>
            </p:cNvSpPr>
            <p:nvPr/>
          </p:nvSpPr>
          <p:spPr bwMode="auto">
            <a:xfrm>
              <a:off x="1475" y="1509"/>
              <a:ext cx="283" cy="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latin typeface="宋体" panose="02010600030101010101" pitchFamily="2" charset="-122"/>
                </a:rPr>
                <a:t>0</a:t>
              </a:r>
              <a:endParaRPr lang="zh-CN" altLang="zh-CN" sz="2400">
                <a:latin typeface="宋体" panose="02010600030101010101" pitchFamily="2" charset="-122"/>
              </a:endParaRPr>
            </a:p>
          </p:txBody>
        </p:sp>
        <p:grpSp>
          <p:nvGrpSpPr>
            <p:cNvPr id="104454" name="Group 23"/>
            <p:cNvGrpSpPr>
              <a:grpSpLocks/>
            </p:cNvGrpSpPr>
            <p:nvPr/>
          </p:nvGrpSpPr>
          <p:grpSpPr bwMode="auto">
            <a:xfrm>
              <a:off x="3380" y="1497"/>
              <a:ext cx="600" cy="754"/>
              <a:chOff x="3380" y="1173"/>
              <a:chExt cx="600" cy="754"/>
            </a:xfrm>
          </p:grpSpPr>
          <p:sp>
            <p:nvSpPr>
              <p:cNvPr id="104459" name="Line 9"/>
              <p:cNvSpPr>
                <a:spLocks noChangeShapeType="1"/>
              </p:cNvSpPr>
              <p:nvPr/>
            </p:nvSpPr>
            <p:spPr bwMode="auto">
              <a:xfrm flipH="1">
                <a:off x="3549" y="1412"/>
                <a:ext cx="227" cy="34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04462" name="Oval 12"/>
              <p:cNvSpPr>
                <a:spLocks noChangeArrowheads="1"/>
              </p:cNvSpPr>
              <p:nvPr/>
            </p:nvSpPr>
            <p:spPr bwMode="auto">
              <a:xfrm>
                <a:off x="3697" y="1173"/>
                <a:ext cx="283" cy="28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latin typeface="宋体" panose="02010600030101010101" pitchFamily="2" charset="-122"/>
                  </a:rPr>
                  <a:t>1</a:t>
                </a:r>
                <a:endParaRPr lang="zh-CN" altLang="zh-CN" sz="2400">
                  <a:latin typeface="宋体" panose="02010600030101010101" pitchFamily="2" charset="-122"/>
                </a:endParaRPr>
              </a:p>
            </p:txBody>
          </p:sp>
          <p:sp>
            <p:nvSpPr>
              <p:cNvPr id="104461" name="Oval 15"/>
              <p:cNvSpPr>
                <a:spLocks noChangeArrowheads="1"/>
              </p:cNvSpPr>
              <p:nvPr/>
            </p:nvSpPr>
            <p:spPr bwMode="auto">
              <a:xfrm>
                <a:off x="3380" y="1639"/>
                <a:ext cx="283" cy="288"/>
              </a:xfrm>
              <a:prstGeom prst="ellipse">
                <a:avLst/>
              </a:prstGeom>
              <a:solidFill>
                <a:srgbClr val="CCFF66"/>
              </a:solidFill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104455" name="AutoShape 16"/>
            <p:cNvSpPr>
              <a:spLocks noChangeArrowheads="1"/>
            </p:cNvSpPr>
            <p:nvPr/>
          </p:nvSpPr>
          <p:spPr bwMode="auto">
            <a:xfrm>
              <a:off x="2357" y="1726"/>
              <a:ext cx="704" cy="304"/>
            </a:xfrm>
            <a:prstGeom prst="rightArrow">
              <a:avLst>
                <a:gd name="adj1" fmla="val 50000"/>
                <a:gd name="adj2" fmla="val 102338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宋体" panose="02010600030101010101" pitchFamily="2" charset="-122"/>
                </a:rPr>
                <a:t>                            </a:t>
              </a:r>
            </a:p>
          </p:txBody>
        </p:sp>
        <p:sp>
          <p:nvSpPr>
            <p:cNvPr id="104456" name="Text Box 17"/>
            <p:cNvSpPr txBox="1">
              <a:spLocks noChangeArrowheads="1"/>
            </p:cNvSpPr>
            <p:nvPr/>
          </p:nvSpPr>
          <p:spPr bwMode="auto">
            <a:xfrm>
              <a:off x="2299" y="1418"/>
              <a:ext cx="7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sz="2600">
                  <a:latin typeface="宋体" panose="02010600030101010101" pitchFamily="2" charset="-122"/>
                </a:rPr>
                <a:t>插入后</a:t>
              </a:r>
            </a:p>
          </p:txBody>
        </p:sp>
        <p:sp>
          <p:nvSpPr>
            <p:cNvPr id="104457" name="Text Box 24"/>
            <p:cNvSpPr txBox="1">
              <a:spLocks noChangeArrowheads="1"/>
            </p:cNvSpPr>
            <p:nvPr/>
          </p:nvSpPr>
          <p:spPr bwMode="auto">
            <a:xfrm>
              <a:off x="3447" y="1350"/>
              <a:ext cx="31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latin typeface="宋体" panose="02010600030101010101" pitchFamily="2" charset="-122"/>
                </a:rPr>
                <a:t>pr</a:t>
              </a:r>
            </a:p>
          </p:txBody>
        </p:sp>
        <p:sp>
          <p:nvSpPr>
            <p:cNvPr id="104458" name="Rectangle 25"/>
            <p:cNvSpPr>
              <a:spLocks noChangeArrowheads="1"/>
            </p:cNvSpPr>
            <p:nvPr/>
          </p:nvSpPr>
          <p:spPr bwMode="auto">
            <a:xfrm>
              <a:off x="3198" y="1804"/>
              <a:ext cx="21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latin typeface="宋体" panose="02010600030101010101" pitchFamily="2" charset="-122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28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8640"/>
            <a:ext cx="8229600" cy="6552728"/>
          </a:xfrm>
        </p:spPr>
        <p:txBody>
          <a:bodyPr/>
          <a:lstStyle/>
          <a:p>
            <a:r>
              <a:rPr lang="zh-CN" altLang="en-US" dirty="0"/>
              <a:t>若结点</a:t>
            </a:r>
            <a:r>
              <a:rPr lang="en-US" altLang="zh-CN" dirty="0" err="1"/>
              <a:t>pr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bf = -2</a:t>
            </a:r>
            <a:r>
              <a:rPr lang="zh-CN" altLang="en-US" dirty="0"/>
              <a:t>，说明右子树高，结合其右子女</a:t>
            </a:r>
            <a:r>
              <a:rPr lang="en-US" altLang="zh-CN" dirty="0"/>
              <a:t>q </a:t>
            </a:r>
            <a:r>
              <a:rPr lang="zh-CN" altLang="en-US" dirty="0"/>
              <a:t>的</a:t>
            </a:r>
            <a:r>
              <a:rPr lang="en-US" altLang="zh-CN" dirty="0"/>
              <a:t>bf</a:t>
            </a:r>
            <a:r>
              <a:rPr lang="zh-CN" altLang="en-US" dirty="0"/>
              <a:t>分别处理：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bf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-1</a:t>
            </a:r>
            <a:r>
              <a:rPr lang="zh-CN" altLang="en-US" dirty="0"/>
              <a:t>，执行左单旋转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bf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dirty="0"/>
              <a:t>，执行先右后左双旋转</a:t>
            </a:r>
          </a:p>
        </p:txBody>
      </p:sp>
      <p:sp>
        <p:nvSpPr>
          <p:cNvPr id="105477" name="Text Box 18"/>
          <p:cNvSpPr txBox="1">
            <a:spLocks noChangeArrowheads="1"/>
          </p:cNvSpPr>
          <p:nvPr/>
        </p:nvSpPr>
        <p:spPr bwMode="auto">
          <a:xfrm>
            <a:off x="4032250" y="2193478"/>
            <a:ext cx="1504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ea typeface="隶书" panose="02010509060101010101" pitchFamily="49" charset="-122"/>
              </a:rPr>
              <a:t>左单旋转</a:t>
            </a:r>
          </a:p>
        </p:txBody>
      </p:sp>
      <p:sp>
        <p:nvSpPr>
          <p:cNvPr id="105478" name="AutoShape 24"/>
          <p:cNvSpPr>
            <a:spLocks noChangeArrowheads="1"/>
          </p:cNvSpPr>
          <p:nvPr/>
        </p:nvSpPr>
        <p:spPr bwMode="auto">
          <a:xfrm>
            <a:off x="1273175" y="2682428"/>
            <a:ext cx="1062038" cy="433387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5479" name="Text Box 25"/>
          <p:cNvSpPr txBox="1">
            <a:spLocks noChangeArrowheads="1"/>
          </p:cNvSpPr>
          <p:nvPr/>
        </p:nvSpPr>
        <p:spPr bwMode="auto">
          <a:xfrm>
            <a:off x="1201738" y="2214116"/>
            <a:ext cx="1174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105480" name="Group 36"/>
          <p:cNvGrpSpPr>
            <a:grpSpLocks/>
          </p:cNvGrpSpPr>
          <p:nvPr/>
        </p:nvGrpSpPr>
        <p:grpSpPr bwMode="auto">
          <a:xfrm>
            <a:off x="2484438" y="1674490"/>
            <a:ext cx="1685926" cy="2114550"/>
            <a:chOff x="1565" y="709"/>
            <a:chExt cx="1062" cy="1332"/>
          </a:xfrm>
        </p:grpSpPr>
        <p:sp>
          <p:nvSpPr>
            <p:cNvPr id="105519" name="Line 23"/>
            <p:cNvSpPr>
              <a:spLocks noChangeShapeType="1"/>
            </p:cNvSpPr>
            <p:nvPr/>
          </p:nvSpPr>
          <p:spPr bwMode="auto">
            <a:xfrm>
              <a:off x="1995" y="1452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0" name="Line 5"/>
            <p:cNvSpPr>
              <a:spLocks noChangeShapeType="1"/>
            </p:cNvSpPr>
            <p:nvPr/>
          </p:nvSpPr>
          <p:spPr bwMode="auto">
            <a:xfrm>
              <a:off x="1757" y="1043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1" name="Oval 6"/>
            <p:cNvSpPr>
              <a:spLocks noChangeArrowheads="1"/>
            </p:cNvSpPr>
            <p:nvPr/>
          </p:nvSpPr>
          <p:spPr bwMode="auto">
            <a:xfrm>
              <a:off x="1565" y="839"/>
              <a:ext cx="283" cy="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-2</a:t>
              </a:r>
              <a:endParaRPr lang="zh-CN" altLang="zh-CN"/>
            </a:p>
          </p:txBody>
        </p:sp>
        <p:sp>
          <p:nvSpPr>
            <p:cNvPr id="105523" name="Oval 8"/>
            <p:cNvSpPr>
              <a:spLocks noChangeArrowheads="1"/>
            </p:cNvSpPr>
            <p:nvPr/>
          </p:nvSpPr>
          <p:spPr bwMode="auto">
            <a:xfrm>
              <a:off x="1791" y="1248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-1</a:t>
              </a:r>
              <a:endParaRPr lang="zh-CN" altLang="zh-CN"/>
            </a:p>
          </p:txBody>
        </p:sp>
        <p:sp>
          <p:nvSpPr>
            <p:cNvPr id="105524" name="Rectangle 20"/>
            <p:cNvSpPr>
              <a:spLocks noChangeArrowheads="1"/>
            </p:cNvSpPr>
            <p:nvPr/>
          </p:nvSpPr>
          <p:spPr bwMode="auto">
            <a:xfrm>
              <a:off x="2064" y="106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5526" name="Text Box 26"/>
            <p:cNvSpPr txBox="1">
              <a:spLocks noChangeArrowheads="1"/>
            </p:cNvSpPr>
            <p:nvPr/>
          </p:nvSpPr>
          <p:spPr bwMode="auto">
            <a:xfrm>
              <a:off x="1859" y="70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05527" name="Rectangle 27"/>
            <p:cNvSpPr>
              <a:spLocks noChangeArrowheads="1"/>
            </p:cNvSpPr>
            <p:nvPr/>
          </p:nvSpPr>
          <p:spPr bwMode="auto">
            <a:xfrm>
              <a:off x="2404" y="175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5528" name="Rectangle 28"/>
            <p:cNvSpPr>
              <a:spLocks noChangeArrowheads="1"/>
            </p:cNvSpPr>
            <p:nvPr/>
          </p:nvSpPr>
          <p:spPr bwMode="auto">
            <a:xfrm>
              <a:off x="2132" y="167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5481" name="Group 35"/>
          <p:cNvGrpSpPr>
            <a:grpSpLocks/>
          </p:cNvGrpSpPr>
          <p:nvPr/>
        </p:nvGrpSpPr>
        <p:grpSpPr bwMode="auto">
          <a:xfrm>
            <a:off x="5614988" y="1928366"/>
            <a:ext cx="1981200" cy="1644650"/>
            <a:chOff x="3492" y="709"/>
            <a:chExt cx="1248" cy="1036"/>
          </a:xfrm>
        </p:grpSpPr>
        <p:sp>
          <p:nvSpPr>
            <p:cNvPr id="105509" name="Line 10"/>
            <p:cNvSpPr>
              <a:spLocks noChangeShapeType="1"/>
            </p:cNvSpPr>
            <p:nvPr/>
          </p:nvSpPr>
          <p:spPr bwMode="auto">
            <a:xfrm flipH="1">
              <a:off x="3775" y="1101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0" name="Line 12"/>
            <p:cNvSpPr>
              <a:spLocks noChangeShapeType="1"/>
            </p:cNvSpPr>
            <p:nvPr/>
          </p:nvSpPr>
          <p:spPr bwMode="auto">
            <a:xfrm>
              <a:off x="4092" y="1066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1" name="Oval 13"/>
            <p:cNvSpPr>
              <a:spLocks noChangeArrowheads="1"/>
            </p:cNvSpPr>
            <p:nvPr/>
          </p:nvSpPr>
          <p:spPr bwMode="auto">
            <a:xfrm>
              <a:off x="3923" y="862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  <a:endParaRPr lang="zh-CN" altLang="zh-CN"/>
            </a:p>
          </p:txBody>
        </p:sp>
        <p:sp>
          <p:nvSpPr>
            <p:cNvPr id="105513" name="Oval 16"/>
            <p:cNvSpPr>
              <a:spLocks noChangeArrowheads="1"/>
            </p:cNvSpPr>
            <p:nvPr/>
          </p:nvSpPr>
          <p:spPr bwMode="auto">
            <a:xfrm>
              <a:off x="3606" y="1328"/>
              <a:ext cx="283" cy="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  <a:endParaRPr lang="zh-CN" altLang="zh-CN"/>
            </a:p>
          </p:txBody>
        </p:sp>
        <p:sp>
          <p:nvSpPr>
            <p:cNvPr id="105514" name="Text Box 19"/>
            <p:cNvSpPr txBox="1">
              <a:spLocks noChangeArrowheads="1"/>
            </p:cNvSpPr>
            <p:nvPr/>
          </p:nvSpPr>
          <p:spPr bwMode="auto">
            <a:xfrm>
              <a:off x="3492" y="10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05516" name="Rectangle 32"/>
            <p:cNvSpPr>
              <a:spLocks noChangeArrowheads="1"/>
            </p:cNvSpPr>
            <p:nvPr/>
          </p:nvSpPr>
          <p:spPr bwMode="auto">
            <a:xfrm>
              <a:off x="4264" y="1366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517" name="Rectangle 33"/>
            <p:cNvSpPr>
              <a:spLocks noChangeArrowheads="1"/>
            </p:cNvSpPr>
            <p:nvPr/>
          </p:nvSpPr>
          <p:spPr bwMode="auto">
            <a:xfrm>
              <a:off x="4517" y="145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5518" name="Text Box 34"/>
            <p:cNvSpPr txBox="1">
              <a:spLocks noChangeArrowheads="1"/>
            </p:cNvSpPr>
            <p:nvPr/>
          </p:nvSpPr>
          <p:spPr bwMode="auto">
            <a:xfrm>
              <a:off x="4193" y="709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pr=q</a:t>
              </a:r>
            </a:p>
          </p:txBody>
        </p:sp>
      </p:grpSp>
      <p:sp>
        <p:nvSpPr>
          <p:cNvPr id="105483" name="Text Box 38"/>
          <p:cNvSpPr txBox="1">
            <a:spLocks noChangeArrowheads="1"/>
          </p:cNvSpPr>
          <p:nvPr/>
        </p:nvSpPr>
        <p:spPr bwMode="auto">
          <a:xfrm>
            <a:off x="3779838" y="5350842"/>
            <a:ext cx="1835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ea typeface="隶书" panose="02010509060101010101" pitchFamily="49" charset="-122"/>
              </a:rPr>
              <a:t>右左双旋转</a:t>
            </a:r>
          </a:p>
        </p:txBody>
      </p:sp>
      <p:sp>
        <p:nvSpPr>
          <p:cNvPr id="105485" name="Text Box 40"/>
          <p:cNvSpPr txBox="1">
            <a:spLocks noChangeArrowheads="1"/>
          </p:cNvSpPr>
          <p:nvPr/>
        </p:nvSpPr>
        <p:spPr bwMode="auto">
          <a:xfrm>
            <a:off x="1201738" y="5371479"/>
            <a:ext cx="11747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ea typeface="隶书" panose="02010509060101010101" pitchFamily="49" charset="-122"/>
              </a:rPr>
              <a:t>插入后</a:t>
            </a:r>
          </a:p>
        </p:txBody>
      </p:sp>
      <p:grpSp>
        <p:nvGrpSpPr>
          <p:cNvPr id="105486" name="Group 63"/>
          <p:cNvGrpSpPr>
            <a:grpSpLocks/>
          </p:cNvGrpSpPr>
          <p:nvPr/>
        </p:nvGrpSpPr>
        <p:grpSpPr bwMode="auto">
          <a:xfrm>
            <a:off x="2411414" y="4615829"/>
            <a:ext cx="1219201" cy="2124075"/>
            <a:chOff x="1519" y="2432"/>
            <a:chExt cx="768" cy="1338"/>
          </a:xfrm>
        </p:grpSpPr>
        <p:sp>
          <p:nvSpPr>
            <p:cNvPr id="105499" name="Line 42"/>
            <p:cNvSpPr>
              <a:spLocks noChangeShapeType="1"/>
            </p:cNvSpPr>
            <p:nvPr/>
          </p:nvSpPr>
          <p:spPr bwMode="auto">
            <a:xfrm flipH="1">
              <a:off x="1746" y="3175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Line 43"/>
            <p:cNvSpPr>
              <a:spLocks noChangeShapeType="1"/>
            </p:cNvSpPr>
            <p:nvPr/>
          </p:nvSpPr>
          <p:spPr bwMode="auto">
            <a:xfrm>
              <a:off x="1757" y="2766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Oval 44"/>
            <p:cNvSpPr>
              <a:spLocks noChangeArrowheads="1"/>
            </p:cNvSpPr>
            <p:nvPr/>
          </p:nvSpPr>
          <p:spPr bwMode="auto">
            <a:xfrm>
              <a:off x="1519" y="2562"/>
              <a:ext cx="283" cy="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-2</a:t>
              </a:r>
              <a:endParaRPr lang="zh-CN" altLang="zh-CN"/>
            </a:p>
          </p:txBody>
        </p:sp>
        <p:sp>
          <p:nvSpPr>
            <p:cNvPr id="105503" name="Oval 46"/>
            <p:cNvSpPr>
              <a:spLocks noChangeArrowheads="1"/>
            </p:cNvSpPr>
            <p:nvPr/>
          </p:nvSpPr>
          <p:spPr bwMode="auto">
            <a:xfrm>
              <a:off x="1837" y="2971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zh-CN" altLang="zh-CN"/>
            </a:p>
          </p:txBody>
        </p:sp>
        <p:sp>
          <p:nvSpPr>
            <p:cNvPr id="105504" name="Rectangle 47"/>
            <p:cNvSpPr>
              <a:spLocks noChangeArrowheads="1"/>
            </p:cNvSpPr>
            <p:nvPr/>
          </p:nvSpPr>
          <p:spPr bwMode="auto">
            <a:xfrm>
              <a:off x="2064" y="27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5506" name="Text Box 49"/>
            <p:cNvSpPr txBox="1">
              <a:spLocks noChangeArrowheads="1"/>
            </p:cNvSpPr>
            <p:nvPr/>
          </p:nvSpPr>
          <p:spPr bwMode="auto">
            <a:xfrm>
              <a:off x="1859" y="24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05507" name="Rectangle 50"/>
            <p:cNvSpPr>
              <a:spLocks noChangeArrowheads="1"/>
            </p:cNvSpPr>
            <p:nvPr/>
          </p:nvSpPr>
          <p:spPr bwMode="auto">
            <a:xfrm>
              <a:off x="1859" y="348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5508" name="Rectangle 51"/>
            <p:cNvSpPr>
              <a:spLocks noChangeArrowheads="1"/>
            </p:cNvSpPr>
            <p:nvPr/>
          </p:nvSpPr>
          <p:spPr bwMode="auto">
            <a:xfrm flipH="1">
              <a:off x="1588" y="3401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5487" name="Group 65"/>
          <p:cNvGrpSpPr>
            <a:grpSpLocks/>
          </p:cNvGrpSpPr>
          <p:nvPr/>
        </p:nvGrpSpPr>
        <p:grpSpPr bwMode="auto">
          <a:xfrm>
            <a:off x="5611813" y="4677742"/>
            <a:ext cx="1984375" cy="1506537"/>
            <a:chOff x="3447" y="2462"/>
            <a:chExt cx="1250" cy="949"/>
          </a:xfrm>
        </p:grpSpPr>
        <p:sp>
          <p:nvSpPr>
            <p:cNvPr id="105488" name="Line 53"/>
            <p:cNvSpPr>
              <a:spLocks noChangeShapeType="1"/>
            </p:cNvSpPr>
            <p:nvPr/>
          </p:nvSpPr>
          <p:spPr bwMode="auto">
            <a:xfrm flipH="1">
              <a:off x="3775" y="2824"/>
              <a:ext cx="22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9" name="Line 54"/>
            <p:cNvSpPr>
              <a:spLocks noChangeShapeType="1"/>
            </p:cNvSpPr>
            <p:nvPr/>
          </p:nvSpPr>
          <p:spPr bwMode="auto">
            <a:xfrm>
              <a:off x="4092" y="2828"/>
              <a:ext cx="228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Oval 55"/>
            <p:cNvSpPr>
              <a:spLocks noChangeArrowheads="1"/>
            </p:cNvSpPr>
            <p:nvPr/>
          </p:nvSpPr>
          <p:spPr bwMode="auto">
            <a:xfrm>
              <a:off x="4218" y="3123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  <a:endParaRPr lang="zh-CN" altLang="zh-CN"/>
            </a:p>
          </p:txBody>
        </p:sp>
        <p:sp>
          <p:nvSpPr>
            <p:cNvPr id="105491" name="Oval 57"/>
            <p:cNvSpPr>
              <a:spLocks noChangeArrowheads="1"/>
            </p:cNvSpPr>
            <p:nvPr/>
          </p:nvSpPr>
          <p:spPr bwMode="auto">
            <a:xfrm>
              <a:off x="3583" y="3113"/>
              <a:ext cx="283" cy="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  <a:endParaRPr lang="zh-CN" altLang="zh-CN" sz="2400"/>
            </a:p>
          </p:txBody>
        </p:sp>
        <p:sp>
          <p:nvSpPr>
            <p:cNvPr id="105492" name="Text Box 58"/>
            <p:cNvSpPr txBox="1">
              <a:spLocks noChangeArrowheads="1"/>
            </p:cNvSpPr>
            <p:nvPr/>
          </p:nvSpPr>
          <p:spPr bwMode="auto">
            <a:xfrm>
              <a:off x="3447" y="286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05494" name="Rectangle 60"/>
            <p:cNvSpPr>
              <a:spLocks noChangeArrowheads="1"/>
            </p:cNvSpPr>
            <p:nvPr/>
          </p:nvSpPr>
          <p:spPr bwMode="auto">
            <a:xfrm>
              <a:off x="3923" y="2568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495" name="Rectangle 61"/>
            <p:cNvSpPr>
              <a:spLocks noChangeArrowheads="1"/>
            </p:cNvSpPr>
            <p:nvPr/>
          </p:nvSpPr>
          <p:spPr bwMode="auto">
            <a:xfrm>
              <a:off x="4422" y="288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5496" name="Text Box 62"/>
            <p:cNvSpPr txBox="1">
              <a:spLocks noChangeArrowheads="1"/>
            </p:cNvSpPr>
            <p:nvPr/>
          </p:nvSpPr>
          <p:spPr bwMode="auto">
            <a:xfrm>
              <a:off x="4173" y="2462"/>
              <a:ext cx="5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pr=p</a:t>
              </a:r>
            </a:p>
          </p:txBody>
        </p:sp>
      </p:grpSp>
      <p:sp>
        <p:nvSpPr>
          <p:cNvPr id="47" name="AutoShape 24"/>
          <p:cNvSpPr>
            <a:spLocks noChangeArrowheads="1"/>
          </p:cNvSpPr>
          <p:nvPr/>
        </p:nvSpPr>
        <p:spPr bwMode="auto">
          <a:xfrm>
            <a:off x="4212374" y="2657029"/>
            <a:ext cx="1062038" cy="433387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1201738" y="5768478"/>
            <a:ext cx="1062038" cy="433387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AutoShape 24"/>
          <p:cNvSpPr>
            <a:spLocks noChangeArrowheads="1"/>
          </p:cNvSpPr>
          <p:nvPr/>
        </p:nvSpPr>
        <p:spPr bwMode="auto">
          <a:xfrm>
            <a:off x="4194969" y="5876305"/>
            <a:ext cx="1062038" cy="433387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99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若结点</a:t>
            </a:r>
            <a:r>
              <a:rPr lang="en-US" altLang="zh-CN" dirty="0" err="1"/>
              <a:t>pr</a:t>
            </a:r>
            <a:r>
              <a:rPr lang="zh-CN" altLang="en-US" dirty="0"/>
              <a:t>的</a:t>
            </a:r>
            <a:r>
              <a:rPr lang="en-US" altLang="zh-CN" dirty="0">
                <a:solidFill>
                  <a:srgbClr val="C00000"/>
                </a:solidFill>
              </a:rPr>
              <a:t>bf = 2</a:t>
            </a:r>
            <a:r>
              <a:rPr lang="zh-CN" altLang="en-US" dirty="0"/>
              <a:t>，说明左子树高，结合其左子女</a:t>
            </a:r>
            <a:r>
              <a:rPr lang="en-US" altLang="zh-CN" dirty="0"/>
              <a:t>q </a:t>
            </a:r>
            <a:r>
              <a:rPr lang="zh-CN" altLang="en-US" dirty="0"/>
              <a:t>的</a:t>
            </a:r>
            <a:r>
              <a:rPr lang="en-US" altLang="zh-CN" dirty="0"/>
              <a:t>bf</a:t>
            </a:r>
            <a:r>
              <a:rPr lang="zh-CN" altLang="en-US" dirty="0"/>
              <a:t>分别处理：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bf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zh-CN" altLang="en-US" dirty="0"/>
              <a:t>，执行右单旋转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bf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-1</a:t>
            </a:r>
            <a:r>
              <a:rPr lang="zh-CN" altLang="en-US" dirty="0"/>
              <a:t>，执行先左后右双旋转</a:t>
            </a: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10649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8713" y="6492875"/>
            <a:ext cx="39528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494A96-7D0E-49D9-97D6-2CBFC5C7F0E6}" type="slidenum">
              <a:rPr lang="en-US" altLang="zh-CN" smtClean="0"/>
              <a:pPr/>
              <a:t>52</a:t>
            </a:fld>
            <a:endParaRPr lang="en-US" altLang="zh-CN"/>
          </a:p>
        </p:txBody>
      </p:sp>
      <p:grpSp>
        <p:nvGrpSpPr>
          <p:cNvPr id="106500" name="Group 26"/>
          <p:cNvGrpSpPr>
            <a:grpSpLocks/>
          </p:cNvGrpSpPr>
          <p:nvPr/>
        </p:nvGrpSpPr>
        <p:grpSpPr bwMode="auto">
          <a:xfrm>
            <a:off x="323528" y="3321298"/>
            <a:ext cx="1727200" cy="2114550"/>
            <a:chOff x="1384" y="1820"/>
            <a:chExt cx="1088" cy="1332"/>
          </a:xfrm>
        </p:grpSpPr>
        <p:sp>
          <p:nvSpPr>
            <p:cNvPr id="106514" name="Line 5"/>
            <p:cNvSpPr>
              <a:spLocks noChangeShapeType="1"/>
            </p:cNvSpPr>
            <p:nvPr/>
          </p:nvSpPr>
          <p:spPr bwMode="auto">
            <a:xfrm flipH="1">
              <a:off x="1554" y="2563"/>
              <a:ext cx="216" cy="34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5" name="Line 6"/>
            <p:cNvSpPr>
              <a:spLocks noChangeShapeType="1"/>
            </p:cNvSpPr>
            <p:nvPr/>
          </p:nvSpPr>
          <p:spPr bwMode="auto">
            <a:xfrm flipH="1">
              <a:off x="1793" y="2154"/>
              <a:ext cx="215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6" name="Oval 7"/>
            <p:cNvSpPr>
              <a:spLocks noChangeArrowheads="1"/>
            </p:cNvSpPr>
            <p:nvPr/>
          </p:nvSpPr>
          <p:spPr bwMode="auto">
            <a:xfrm flipH="1">
              <a:off x="1894" y="1950"/>
              <a:ext cx="283" cy="28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zh-CN" altLang="zh-CN"/>
            </a:p>
          </p:txBody>
        </p:sp>
        <p:sp>
          <p:nvSpPr>
            <p:cNvPr id="106518" name="Oval 9"/>
            <p:cNvSpPr>
              <a:spLocks noChangeArrowheads="1"/>
            </p:cNvSpPr>
            <p:nvPr/>
          </p:nvSpPr>
          <p:spPr bwMode="auto">
            <a:xfrm flipH="1">
              <a:off x="1645" y="2359"/>
              <a:ext cx="283" cy="288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1</a:t>
              </a:r>
              <a:endParaRPr lang="zh-CN" altLang="zh-CN" sz="2400"/>
            </a:p>
          </p:txBody>
        </p:sp>
        <p:sp>
          <p:nvSpPr>
            <p:cNvPr id="106519" name="Rectangle 10"/>
            <p:cNvSpPr>
              <a:spLocks noChangeArrowheads="1"/>
            </p:cNvSpPr>
            <p:nvPr/>
          </p:nvSpPr>
          <p:spPr bwMode="auto">
            <a:xfrm flipH="1">
              <a:off x="1905" y="225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6521" name="Text Box 12"/>
            <p:cNvSpPr txBox="1">
              <a:spLocks noChangeArrowheads="1"/>
            </p:cNvSpPr>
            <p:nvPr/>
          </p:nvSpPr>
          <p:spPr bwMode="auto">
            <a:xfrm flipH="1">
              <a:off x="2164" y="182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06522" name="Rectangle 13"/>
            <p:cNvSpPr>
              <a:spLocks noChangeArrowheads="1"/>
            </p:cNvSpPr>
            <p:nvPr/>
          </p:nvSpPr>
          <p:spPr bwMode="auto">
            <a:xfrm flipH="1">
              <a:off x="1659" y="286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6523" name="Rectangle 14"/>
            <p:cNvSpPr>
              <a:spLocks noChangeArrowheads="1"/>
            </p:cNvSpPr>
            <p:nvPr/>
          </p:nvSpPr>
          <p:spPr bwMode="auto">
            <a:xfrm flipH="1">
              <a:off x="1384" y="2789"/>
              <a:ext cx="249" cy="3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04048" y="3357811"/>
            <a:ext cx="1439317" cy="2124075"/>
            <a:chOff x="5004048" y="3357811"/>
            <a:chExt cx="1439317" cy="2124075"/>
          </a:xfrm>
        </p:grpSpPr>
        <p:sp>
          <p:nvSpPr>
            <p:cNvPr id="106504" name="Line 16"/>
            <p:cNvSpPr>
              <a:spLocks noChangeShapeType="1"/>
            </p:cNvSpPr>
            <p:nvPr/>
          </p:nvSpPr>
          <p:spPr bwMode="auto">
            <a:xfrm>
              <a:off x="5371804" y="4538973"/>
              <a:ext cx="342900" cy="5413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Line 17"/>
            <p:cNvSpPr>
              <a:spLocks noChangeShapeType="1"/>
            </p:cNvSpPr>
            <p:nvPr/>
          </p:nvSpPr>
          <p:spPr bwMode="auto">
            <a:xfrm flipH="1">
              <a:off x="5322590" y="3888036"/>
              <a:ext cx="341313" cy="539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Oval 18"/>
            <p:cNvSpPr>
              <a:spLocks noChangeArrowheads="1"/>
            </p:cNvSpPr>
            <p:nvPr/>
          </p:nvSpPr>
          <p:spPr bwMode="auto">
            <a:xfrm flipH="1">
              <a:off x="5482928" y="3564186"/>
              <a:ext cx="449263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2</a:t>
              </a:r>
              <a:endParaRPr lang="zh-CN" altLang="zh-CN"/>
            </a:p>
          </p:txBody>
        </p:sp>
        <p:sp>
          <p:nvSpPr>
            <p:cNvPr id="106508" name="Oval 20"/>
            <p:cNvSpPr>
              <a:spLocks noChangeArrowheads="1"/>
            </p:cNvSpPr>
            <p:nvPr/>
          </p:nvSpPr>
          <p:spPr bwMode="auto">
            <a:xfrm flipH="1">
              <a:off x="5004048" y="4213474"/>
              <a:ext cx="449263" cy="457200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-1</a:t>
              </a:r>
              <a:endParaRPr lang="zh-CN" altLang="zh-CN"/>
            </a:p>
          </p:txBody>
        </p:sp>
        <p:sp>
          <p:nvSpPr>
            <p:cNvPr id="106509" name="Rectangle 21"/>
            <p:cNvSpPr>
              <a:spLocks noChangeArrowheads="1"/>
            </p:cNvSpPr>
            <p:nvPr/>
          </p:nvSpPr>
          <p:spPr bwMode="auto">
            <a:xfrm flipH="1">
              <a:off x="5513090" y="4005511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06511" name="Text Box 23"/>
            <p:cNvSpPr txBox="1">
              <a:spLocks noChangeArrowheads="1"/>
            </p:cNvSpPr>
            <p:nvPr/>
          </p:nvSpPr>
          <p:spPr bwMode="auto">
            <a:xfrm flipH="1">
              <a:off x="5954415" y="3357811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</a:t>
              </a:r>
            </a:p>
          </p:txBody>
        </p:sp>
        <p:sp>
          <p:nvSpPr>
            <p:cNvPr id="106512" name="Rectangle 24"/>
            <p:cNvSpPr>
              <a:spLocks noChangeArrowheads="1"/>
            </p:cNvSpPr>
            <p:nvPr/>
          </p:nvSpPr>
          <p:spPr bwMode="auto">
            <a:xfrm flipH="1">
              <a:off x="5975053" y="5024686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06513" name="Rectangle 25"/>
            <p:cNvSpPr>
              <a:spLocks noChangeArrowheads="1"/>
            </p:cNvSpPr>
            <p:nvPr/>
          </p:nvSpPr>
          <p:spPr bwMode="auto">
            <a:xfrm>
              <a:off x="5536903" y="4896099"/>
              <a:ext cx="395288" cy="5762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6502" name="Text Box 27"/>
          <p:cNvSpPr txBox="1">
            <a:spLocks noChangeArrowheads="1"/>
          </p:cNvSpPr>
          <p:nvPr/>
        </p:nvSpPr>
        <p:spPr bwMode="auto">
          <a:xfrm>
            <a:off x="1640239" y="3796575"/>
            <a:ext cx="1504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ea typeface="隶书" panose="02010509060101010101" pitchFamily="49" charset="-122"/>
              </a:rPr>
              <a:t>右单旋转</a:t>
            </a:r>
          </a:p>
        </p:txBody>
      </p:sp>
      <p:sp>
        <p:nvSpPr>
          <p:cNvPr id="106503" name="Text Box 29"/>
          <p:cNvSpPr txBox="1">
            <a:spLocks noChangeArrowheads="1"/>
          </p:cNvSpPr>
          <p:nvPr/>
        </p:nvSpPr>
        <p:spPr bwMode="auto">
          <a:xfrm>
            <a:off x="5960023" y="3790651"/>
            <a:ext cx="18351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>
                <a:ea typeface="隶书" panose="02010509060101010101" pitchFamily="49" charset="-122"/>
              </a:rPr>
              <a:t>左右双旋转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308363" y="3405390"/>
            <a:ext cx="1472071" cy="2183850"/>
            <a:chOff x="7308363" y="3405390"/>
            <a:chExt cx="1472071" cy="2183850"/>
          </a:xfrm>
        </p:grpSpPr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881538" y="3850134"/>
              <a:ext cx="395288" cy="57626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 flipH="1">
              <a:off x="7308363" y="4856243"/>
              <a:ext cx="449263" cy="457200"/>
            </a:xfrm>
            <a:prstGeom prst="ellipse">
              <a:avLst/>
            </a:prstGeom>
            <a:solidFill>
              <a:srgbClr val="66FFFF"/>
            </a:solidFill>
            <a:ln w="28575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  <a:endParaRPr lang="zh-CN" altLang="zh-CN"/>
            </a:p>
          </p:txBody>
        </p:sp>
        <p:sp>
          <p:nvSpPr>
            <p:cNvPr id="27" name="Oval 18"/>
            <p:cNvSpPr>
              <a:spLocks noChangeArrowheads="1"/>
            </p:cNvSpPr>
            <p:nvPr/>
          </p:nvSpPr>
          <p:spPr bwMode="auto">
            <a:xfrm flipH="1">
              <a:off x="8302468" y="4868788"/>
              <a:ext cx="449263" cy="4572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0</a:t>
              </a:r>
              <a:endParaRPr lang="zh-CN" altLang="zh-CN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7581974" y="4389884"/>
              <a:ext cx="291058" cy="4821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8285331" y="4426396"/>
              <a:ext cx="247109" cy="44239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 flipH="1">
              <a:off x="8305145" y="386705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 flipH="1">
              <a:off x="7348584" y="5132040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 flipH="1">
              <a:off x="7941743" y="3405390"/>
              <a:ext cx="83869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pr=p</a:t>
              </a:r>
            </a:p>
          </p:txBody>
        </p:sp>
      </p:grpSp>
      <p:sp>
        <p:nvSpPr>
          <p:cNvPr id="34" name="Oval 20"/>
          <p:cNvSpPr>
            <a:spLocks noChangeArrowheads="1"/>
          </p:cNvSpPr>
          <p:nvPr/>
        </p:nvSpPr>
        <p:spPr bwMode="auto">
          <a:xfrm flipH="1">
            <a:off x="3164824" y="4161284"/>
            <a:ext cx="449263" cy="457200"/>
          </a:xfrm>
          <a:prstGeom prst="ellipse">
            <a:avLst/>
          </a:prstGeom>
          <a:solidFill>
            <a:srgbClr val="66FFFF"/>
          </a:solidFill>
          <a:ln w="28575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0</a:t>
            </a:r>
            <a:endParaRPr lang="zh-CN" altLang="zh-CN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2736552" y="4869160"/>
            <a:ext cx="395288" cy="576263"/>
          </a:xfrm>
          <a:prstGeom prst="rect">
            <a:avLst/>
          </a:prstGeom>
          <a:solidFill>
            <a:srgbClr val="CCFF66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 flipH="1">
            <a:off x="3761705" y="4869160"/>
            <a:ext cx="449263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 anchorCtr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0</a:t>
            </a:r>
            <a:endParaRPr lang="zh-CN" altLang="zh-CN"/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 flipH="1">
            <a:off x="3065859" y="5097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rgbClr val="339933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 flipH="1">
            <a:off x="3346239" y="3720022"/>
            <a:ext cx="8386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400" b="1">
                <a:solidFill>
                  <a:srgbClr val="339933"/>
                </a:solidFill>
                <a:latin typeface="Times New Roman" panose="02020603050405020304" pitchFamily="18" charset="0"/>
              </a:rPr>
              <a:t>pr=q</a:t>
            </a:r>
          </a:p>
        </p:txBody>
      </p:sp>
      <p:sp>
        <p:nvSpPr>
          <p:cNvPr id="40" name="Line 17"/>
          <p:cNvSpPr>
            <a:spLocks noChangeShapeType="1"/>
          </p:cNvSpPr>
          <p:nvPr/>
        </p:nvSpPr>
        <p:spPr bwMode="auto">
          <a:xfrm flipH="1">
            <a:off x="3128051" y="4581128"/>
            <a:ext cx="146812" cy="265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6"/>
          <p:cNvSpPr>
            <a:spLocks noChangeShapeType="1"/>
          </p:cNvSpPr>
          <p:nvPr/>
        </p:nvSpPr>
        <p:spPr bwMode="auto">
          <a:xfrm>
            <a:off x="3557488" y="4500811"/>
            <a:ext cx="310051" cy="42545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AutoShape 24"/>
          <p:cNvSpPr>
            <a:spLocks noChangeArrowheads="1"/>
          </p:cNvSpPr>
          <p:nvPr/>
        </p:nvSpPr>
        <p:spPr bwMode="auto">
          <a:xfrm>
            <a:off x="1480681" y="4322218"/>
            <a:ext cx="1062038" cy="433387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AutoShape 24"/>
          <p:cNvSpPr>
            <a:spLocks noChangeArrowheads="1"/>
          </p:cNvSpPr>
          <p:nvPr/>
        </p:nvSpPr>
        <p:spPr bwMode="auto">
          <a:xfrm>
            <a:off x="6258145" y="4389884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2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树的插入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759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#define LH 1  //</a:t>
            </a:r>
            <a:r>
              <a:rPr lang="zh-CN" altLang="en-US" sz="2400" dirty="0"/>
              <a:t>左高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#define EH 0   //</a:t>
            </a:r>
            <a:r>
              <a:rPr lang="zh-CN" altLang="en-US" sz="2400" dirty="0"/>
              <a:t>等高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#define RH -1   //</a:t>
            </a:r>
            <a:r>
              <a:rPr lang="zh-CN" altLang="en-US" sz="2400" dirty="0"/>
              <a:t>右高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Status </a:t>
            </a:r>
            <a:r>
              <a:rPr lang="en-US" altLang="zh-CN" sz="2400" b="1" err="1">
                <a:solidFill>
                  <a:srgbClr val="0000FF"/>
                </a:solidFill>
              </a:rPr>
              <a:t>InsertAVL</a:t>
            </a:r>
            <a:r>
              <a:rPr lang="en-US" altLang="zh-CN" sz="2400" b="1"/>
              <a:t>(</a:t>
            </a:r>
            <a:r>
              <a:rPr lang="en-US" altLang="zh-CN" sz="2400" b="1" err="1"/>
              <a:t>BSTree</a:t>
            </a:r>
            <a:r>
              <a:rPr lang="en-US" altLang="zh-CN" sz="2400" b="1"/>
              <a:t> T</a:t>
            </a:r>
            <a:r>
              <a:rPr lang="en-US" altLang="zh-CN" sz="2400" b="1" dirty="0"/>
              <a:t>, </a:t>
            </a:r>
            <a:r>
              <a:rPr lang="en-US" altLang="zh-CN" sz="2400" b="1" dirty="0" err="1"/>
              <a:t>ElemType</a:t>
            </a:r>
            <a:r>
              <a:rPr lang="en-US" altLang="zh-CN" sz="2400" b="1" dirty="0"/>
              <a:t> e, </a:t>
            </a:r>
            <a:r>
              <a:rPr lang="en-US" altLang="zh-CN" sz="2400" b="1"/>
              <a:t>Boolean taller</a:t>
            </a:r>
            <a:r>
              <a:rPr lang="en-US" altLang="zh-CN" sz="2400" b="1" dirty="0"/>
              <a:t>)</a:t>
            </a:r>
            <a:r>
              <a:rPr lang="en-US" altLang="zh-CN" sz="24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若在平衡的二叉排序树</a:t>
            </a:r>
            <a:r>
              <a:rPr lang="en-US" altLang="zh-CN" sz="2400" dirty="0"/>
              <a:t>T</a:t>
            </a:r>
            <a:r>
              <a:rPr lang="zh-CN" altLang="en-US" sz="2400" dirty="0"/>
              <a:t>中不存在和</a:t>
            </a:r>
            <a:r>
              <a:rPr lang="en-US" altLang="zh-CN" sz="2400" dirty="0"/>
              <a:t>e</a:t>
            </a:r>
            <a:r>
              <a:rPr lang="zh-CN" altLang="en-US" sz="2400" dirty="0"/>
              <a:t>有相同关键字的结点，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则插入一个数据元素为</a:t>
            </a:r>
            <a:r>
              <a:rPr lang="en-US" altLang="zh-CN" sz="2400" dirty="0"/>
              <a:t>e</a:t>
            </a:r>
            <a:r>
              <a:rPr lang="zh-CN" altLang="en-US" sz="2400" dirty="0"/>
              <a:t>的新结点，并返回</a:t>
            </a:r>
            <a:r>
              <a:rPr lang="en-US" altLang="zh-CN" sz="2400" dirty="0"/>
              <a:t>1</a:t>
            </a:r>
            <a:r>
              <a:rPr lang="zh-CN" altLang="en-US" sz="2400" dirty="0"/>
              <a:t>，否则返回</a:t>
            </a:r>
            <a:r>
              <a:rPr lang="en-US" altLang="zh-CN" sz="2400" dirty="0"/>
              <a:t>0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若因插入而使二叉排序树失去平衡，则作平衡旋转处理，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布尔变量</a:t>
            </a:r>
            <a:r>
              <a:rPr lang="en-US" altLang="zh-CN" sz="2400" dirty="0">
                <a:solidFill>
                  <a:srgbClr val="C00000"/>
                </a:solidFill>
              </a:rPr>
              <a:t>taller</a:t>
            </a:r>
            <a:r>
              <a:rPr lang="zh-CN" altLang="en-US" sz="2400" dirty="0">
                <a:solidFill>
                  <a:srgbClr val="C00000"/>
                </a:solidFill>
              </a:rPr>
              <a:t>反映</a:t>
            </a:r>
            <a:r>
              <a:rPr lang="en-US" altLang="zh-CN" sz="2400" dirty="0">
                <a:solidFill>
                  <a:srgbClr val="C00000"/>
                </a:solidFill>
              </a:rPr>
              <a:t>T</a:t>
            </a:r>
            <a:r>
              <a:rPr lang="zh-CN" altLang="en-US" sz="2400" dirty="0">
                <a:solidFill>
                  <a:srgbClr val="C00000"/>
                </a:solidFill>
              </a:rPr>
              <a:t>长高与否 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if (!T) { //</a:t>
            </a:r>
            <a:r>
              <a:rPr lang="zh-CN" altLang="en-US" sz="2400" dirty="0"/>
              <a:t>插入新结点，树</a:t>
            </a:r>
            <a:r>
              <a:rPr lang="en-US" altLang="zh-CN" sz="2400" dirty="0"/>
              <a:t>"</a:t>
            </a:r>
            <a:r>
              <a:rPr lang="zh-CN" altLang="en-US" sz="2400" dirty="0"/>
              <a:t>长高</a:t>
            </a:r>
            <a:r>
              <a:rPr lang="en-US" altLang="zh-CN" sz="2400" dirty="0"/>
              <a:t>"</a:t>
            </a:r>
            <a:r>
              <a:rPr lang="zh-CN" altLang="en-US" sz="2400" dirty="0"/>
              <a:t>，置</a:t>
            </a:r>
            <a:r>
              <a:rPr lang="en-US" altLang="zh-CN" sz="2400" dirty="0"/>
              <a:t>taller</a:t>
            </a:r>
            <a:r>
              <a:rPr lang="zh-CN" altLang="en-US" sz="2400" dirty="0"/>
              <a:t>为</a:t>
            </a:r>
            <a:r>
              <a:rPr lang="en-US" altLang="zh-CN" sz="2400" dirty="0"/>
              <a:t>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T = (</a:t>
            </a:r>
            <a:r>
              <a:rPr lang="en-US" altLang="zh-CN" sz="2400" dirty="0" err="1"/>
              <a:t>BSTree</a:t>
            </a:r>
            <a:r>
              <a:rPr lang="en-US" altLang="zh-CN" sz="2400" dirty="0"/>
              <a:t>) malloc 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BSTNode</a:t>
            </a:r>
            <a:r>
              <a:rPr lang="en-US" altLang="zh-CN" sz="2400" dirty="0"/>
              <a:t>));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T-&gt;data = e; T-&gt;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 = T-&gt;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T-&gt;bf = EH; </a:t>
            </a:r>
            <a:r>
              <a:rPr lang="en-US" altLang="zh-CN" sz="2400" b="1" dirty="0">
                <a:solidFill>
                  <a:srgbClr val="0000FF"/>
                </a:solidFill>
              </a:rPr>
              <a:t>taller = TRUE</a:t>
            </a:r>
            <a:r>
              <a:rPr lang="en-US" altLang="zh-CN" sz="2400" dirty="0"/>
              <a:t>;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else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if (EQ(</a:t>
            </a:r>
            <a:r>
              <a:rPr lang="en-US" altLang="zh-CN" sz="2400" dirty="0" err="1"/>
              <a:t>e.key</a:t>
            </a:r>
            <a:r>
              <a:rPr lang="en-US" altLang="zh-CN" sz="2400" dirty="0"/>
              <a:t>, T-&gt;</a:t>
            </a:r>
            <a:r>
              <a:rPr lang="en-US" altLang="zh-CN" sz="2400" dirty="0" err="1"/>
              <a:t>data.key</a:t>
            </a:r>
            <a:r>
              <a:rPr lang="en-US" altLang="zh-CN" sz="2400" dirty="0"/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	// </a:t>
            </a:r>
            <a:r>
              <a:rPr lang="zh-CN" altLang="en-US" sz="2400" dirty="0"/>
              <a:t>树中已存在和</a:t>
            </a:r>
            <a:r>
              <a:rPr lang="en-US" altLang="zh-CN" sz="2400" dirty="0"/>
              <a:t>e</a:t>
            </a:r>
            <a:r>
              <a:rPr lang="zh-CN" altLang="en-US" sz="2400" dirty="0"/>
              <a:t>有相同关键字的结点 </a:t>
            </a:r>
            <a:r>
              <a:rPr lang="en-US" altLang="zh-CN" sz="24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	taller = FALSE; </a:t>
            </a:r>
            <a:r>
              <a:rPr lang="en-US" altLang="zh-CN" sz="2400" dirty="0">
                <a:solidFill>
                  <a:srgbClr val="00B050"/>
                </a:solidFill>
              </a:rPr>
              <a:t>return 0</a:t>
            </a:r>
            <a:r>
              <a:rPr lang="en-US" altLang="zh-CN" sz="2400" dirty="0"/>
              <a:t>; } // </a:t>
            </a:r>
            <a:r>
              <a:rPr lang="zh-CN" altLang="en-US" sz="2400" dirty="0"/>
              <a:t>则不再插入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9.11</a:t>
            </a:r>
          </a:p>
        </p:txBody>
      </p:sp>
    </p:spTree>
    <p:extLst>
      <p:ext uri="{BB962C8B-B14F-4D97-AF65-F5344CB8AC3E}">
        <p14:creationId xmlns:p14="http://schemas.microsoft.com/office/powerpoint/2010/main" val="3599334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A4BF8F-40D6-4761-BB3F-E9211E25B9D9}"/>
              </a:ext>
            </a:extLst>
          </p:cNvPr>
          <p:cNvSpPr/>
          <p:nvPr/>
        </p:nvSpPr>
        <p:spPr>
          <a:xfrm>
            <a:off x="0" y="1916832"/>
            <a:ext cx="9153525" cy="4248472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树的插入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12068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600" dirty="0"/>
              <a:t>if (LT(</a:t>
            </a:r>
            <a:r>
              <a:rPr lang="en-US" altLang="zh-CN" sz="3600" dirty="0" err="1"/>
              <a:t>e.key</a:t>
            </a:r>
            <a:r>
              <a:rPr lang="en-US" altLang="zh-CN" sz="3600" dirty="0"/>
              <a:t>, T-&gt;</a:t>
            </a:r>
            <a:r>
              <a:rPr lang="en-US" altLang="zh-CN" sz="3600" dirty="0" err="1"/>
              <a:t>data.key</a:t>
            </a:r>
            <a:r>
              <a:rPr lang="en-US" altLang="zh-CN" sz="3600" dirty="0"/>
              <a:t>)) </a:t>
            </a:r>
            <a:r>
              <a:rPr lang="en-US" altLang="zh-CN" sz="3600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3600" dirty="0"/>
              <a:t> // </a:t>
            </a:r>
            <a:r>
              <a:rPr lang="zh-CN" altLang="en-US" sz="3600" dirty="0"/>
              <a:t>应继续在</a:t>
            </a:r>
            <a:r>
              <a:rPr lang="en-US" altLang="zh-CN" sz="3600" dirty="0"/>
              <a:t>T</a:t>
            </a:r>
            <a:r>
              <a:rPr lang="zh-CN" altLang="en-US" sz="3600" dirty="0"/>
              <a:t>的左子树中进行搜索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if (</a:t>
            </a:r>
            <a:r>
              <a:rPr lang="en-US" altLang="zh-CN" sz="3600" b="1" dirty="0" err="1">
                <a:solidFill>
                  <a:srgbClr val="0000FF"/>
                </a:solidFill>
              </a:rPr>
              <a:t>InsertAVL</a:t>
            </a:r>
            <a:r>
              <a:rPr lang="en-US" altLang="zh-CN" sz="3600" b="1" dirty="0"/>
              <a:t>(T-&gt;</a:t>
            </a:r>
            <a:r>
              <a:rPr lang="en-US" altLang="zh-CN" sz="3600" b="1" dirty="0" err="1"/>
              <a:t>lchild</a:t>
            </a:r>
            <a:r>
              <a:rPr lang="en-US" altLang="zh-CN" sz="3600" b="1" dirty="0"/>
              <a:t>, e, taller)</a:t>
            </a:r>
            <a:r>
              <a:rPr lang="en-US" altLang="zh-CN" sz="3600" dirty="0"/>
              <a:t>==</a:t>
            </a:r>
            <a:r>
              <a:rPr lang="en-US" altLang="zh-CN" sz="3600" b="1" dirty="0">
                <a:solidFill>
                  <a:srgbClr val="00B050"/>
                </a:solidFill>
              </a:rPr>
              <a:t>0</a:t>
            </a:r>
            <a:r>
              <a:rPr lang="en-US" altLang="zh-CN" sz="3600" dirty="0"/>
              <a:t>) return </a:t>
            </a:r>
            <a:r>
              <a:rPr lang="en-US" altLang="zh-CN" sz="3600" b="1" dirty="0">
                <a:solidFill>
                  <a:srgbClr val="00B050"/>
                </a:solidFill>
              </a:rPr>
              <a:t>0</a:t>
            </a:r>
            <a:r>
              <a:rPr lang="en-US" altLang="zh-CN" sz="3600" dirty="0"/>
              <a:t>; // </a:t>
            </a:r>
            <a:r>
              <a:rPr lang="zh-CN" altLang="en-US" sz="3600" dirty="0"/>
              <a:t>未插入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if (</a:t>
            </a:r>
            <a:r>
              <a:rPr lang="en-US" altLang="zh-CN" sz="3600" b="1" dirty="0">
                <a:solidFill>
                  <a:srgbClr val="0000FF"/>
                </a:solidFill>
              </a:rPr>
              <a:t>taller</a:t>
            </a:r>
            <a:r>
              <a:rPr lang="en-US" altLang="zh-CN" sz="3600" dirty="0"/>
              <a:t>) //</a:t>
            </a:r>
            <a:r>
              <a:rPr lang="zh-CN" altLang="en-US" sz="3600" dirty="0"/>
              <a:t>插入到</a:t>
            </a:r>
            <a:r>
              <a:rPr lang="en-US" altLang="zh-CN" sz="3600" dirty="0"/>
              <a:t>T</a:t>
            </a:r>
            <a:r>
              <a:rPr lang="zh-CN" altLang="en-US" sz="3600" dirty="0"/>
              <a:t>的左子树中且左子树</a:t>
            </a:r>
            <a:r>
              <a:rPr lang="en-US" altLang="zh-CN" sz="3600" dirty="0"/>
              <a:t>"</a:t>
            </a:r>
            <a:r>
              <a:rPr lang="zh-CN" altLang="en-US" sz="3600" dirty="0"/>
              <a:t>长高</a:t>
            </a:r>
            <a:r>
              <a:rPr lang="en-US" altLang="zh-CN" sz="3600" dirty="0"/>
              <a:t>“</a:t>
            </a:r>
          </a:p>
          <a:p>
            <a:pPr marL="0" indent="0">
              <a:buNone/>
            </a:pPr>
            <a:r>
              <a:rPr lang="en-US" altLang="zh-CN" sz="3600" dirty="0"/>
              <a:t>   switch (</a:t>
            </a:r>
            <a:r>
              <a:rPr lang="en-US" altLang="zh-CN" sz="3600" dirty="0">
                <a:solidFill>
                  <a:srgbClr val="C00000"/>
                </a:solidFill>
              </a:rPr>
              <a:t>T-&gt;bf</a:t>
            </a:r>
            <a:r>
              <a:rPr lang="en-US" altLang="zh-CN" sz="3600" dirty="0"/>
              <a:t>) { // </a:t>
            </a:r>
            <a:r>
              <a:rPr lang="zh-CN" altLang="en-US" sz="3600" dirty="0"/>
              <a:t>检查</a:t>
            </a:r>
            <a:r>
              <a:rPr lang="en-US" altLang="zh-CN" sz="3600" dirty="0"/>
              <a:t>T</a:t>
            </a:r>
            <a:r>
              <a:rPr lang="zh-CN" altLang="en-US" sz="3600" dirty="0"/>
              <a:t>的平衡度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 	case LH: //</a:t>
            </a:r>
            <a:r>
              <a:rPr lang="zh-CN" altLang="en-US" sz="3600" dirty="0"/>
              <a:t>原本左子树比右子树高，需作左平衡处理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	   </a:t>
            </a:r>
            <a:r>
              <a:rPr lang="en-US" altLang="zh-CN" sz="3600" b="1" dirty="0" err="1">
                <a:solidFill>
                  <a:srgbClr val="0000FF"/>
                </a:solidFill>
              </a:rPr>
              <a:t>LeftBalance</a:t>
            </a:r>
            <a:r>
              <a:rPr lang="en-US" altLang="zh-CN" sz="3600" b="1" dirty="0">
                <a:solidFill>
                  <a:srgbClr val="0000FF"/>
                </a:solidFill>
              </a:rPr>
              <a:t>(T)</a:t>
            </a:r>
            <a:r>
              <a:rPr lang="en-US" altLang="zh-CN" sz="3600" dirty="0"/>
              <a:t>; taller = FALSE; break; </a:t>
            </a:r>
          </a:p>
          <a:p>
            <a:pPr marL="0" indent="0">
              <a:buNone/>
            </a:pPr>
            <a:r>
              <a:rPr lang="en-US" altLang="zh-CN" sz="3600" dirty="0"/>
              <a:t>	case EH: //</a:t>
            </a:r>
            <a:r>
              <a:rPr lang="zh-CN" altLang="en-US" sz="3600" dirty="0"/>
              <a:t>原本左、右子树等高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	   //</a:t>
            </a:r>
            <a:r>
              <a:rPr lang="zh-CN" altLang="en-US" sz="3600" dirty="0"/>
              <a:t>现因左子树增高而使树增高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	   </a:t>
            </a:r>
            <a:r>
              <a:rPr lang="en-US" altLang="zh-CN" sz="3600" dirty="0">
                <a:solidFill>
                  <a:srgbClr val="C00000"/>
                </a:solidFill>
              </a:rPr>
              <a:t>T-&gt;bf = LH</a:t>
            </a:r>
            <a:r>
              <a:rPr lang="en-US" altLang="zh-CN" sz="3600" dirty="0"/>
              <a:t>; </a:t>
            </a:r>
            <a:r>
              <a:rPr lang="en-US" altLang="zh-CN" sz="3600" b="1" dirty="0">
                <a:solidFill>
                  <a:srgbClr val="0000FF"/>
                </a:solidFill>
              </a:rPr>
              <a:t>taller = TRUE</a:t>
            </a:r>
            <a:r>
              <a:rPr lang="en-US" altLang="zh-CN" sz="3600" dirty="0"/>
              <a:t>; break; </a:t>
            </a:r>
          </a:p>
          <a:p>
            <a:pPr marL="0" indent="0">
              <a:buNone/>
            </a:pPr>
            <a:r>
              <a:rPr lang="en-US" altLang="zh-CN" sz="3600" dirty="0"/>
              <a:t>	case RH: //</a:t>
            </a:r>
            <a:r>
              <a:rPr lang="zh-CN" altLang="en-US" sz="3600" dirty="0"/>
              <a:t>原本右子树比左子树高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	   //</a:t>
            </a:r>
            <a:r>
              <a:rPr lang="zh-CN" altLang="en-US" sz="3600" dirty="0"/>
              <a:t>现左、右子树等高 </a:t>
            </a:r>
            <a:endParaRPr lang="en-US" altLang="zh-CN" sz="3600" dirty="0"/>
          </a:p>
          <a:p>
            <a:pPr marL="0" indent="0">
              <a:buNone/>
            </a:pPr>
            <a:r>
              <a:rPr lang="en-US" altLang="zh-CN" sz="3600" dirty="0"/>
              <a:t>		   </a:t>
            </a:r>
            <a:r>
              <a:rPr lang="en-US" altLang="zh-CN" sz="3600" dirty="0">
                <a:solidFill>
                  <a:srgbClr val="C00000"/>
                </a:solidFill>
              </a:rPr>
              <a:t>T-&gt;bf = EH</a:t>
            </a:r>
            <a:r>
              <a:rPr lang="en-US" altLang="zh-CN" sz="3600" dirty="0"/>
              <a:t>; taller = FALSE; break;</a:t>
            </a:r>
          </a:p>
          <a:p>
            <a:pPr marL="0" indent="0">
              <a:buNone/>
            </a:pPr>
            <a:r>
              <a:rPr lang="en-US" altLang="zh-CN" sz="3600" dirty="0"/>
              <a:t>	} // switch (T-&gt;bf) 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C00000"/>
                </a:solidFill>
              </a:rPr>
              <a:t>}</a:t>
            </a:r>
            <a:r>
              <a:rPr lang="en-US" altLang="zh-CN" sz="3600" dirty="0"/>
              <a:t> // 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4267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EE3F21F-C15D-4E51-B56E-04FCAB7D4896}"/>
              </a:ext>
            </a:extLst>
          </p:cNvPr>
          <p:cNvSpPr/>
          <p:nvPr/>
        </p:nvSpPr>
        <p:spPr>
          <a:xfrm>
            <a:off x="0" y="908720"/>
            <a:ext cx="9153525" cy="468052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-27384"/>
            <a:ext cx="8229600" cy="688538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else </a:t>
            </a:r>
            <a:r>
              <a:rPr lang="en-US" altLang="zh-CN" sz="2600" dirty="0">
                <a:solidFill>
                  <a:srgbClr val="C00000"/>
                </a:solidFill>
              </a:rPr>
              <a:t>{</a:t>
            </a:r>
            <a:r>
              <a:rPr lang="en-US" altLang="zh-CN" sz="2600" dirty="0"/>
              <a:t> // </a:t>
            </a:r>
            <a:r>
              <a:rPr lang="zh-CN" altLang="en-US" sz="2600" dirty="0"/>
              <a:t>应继续在</a:t>
            </a:r>
            <a:r>
              <a:rPr lang="en-US" altLang="zh-CN" sz="2600" dirty="0"/>
              <a:t>T</a:t>
            </a:r>
            <a:r>
              <a:rPr lang="zh-CN" altLang="en-US" sz="2600" dirty="0"/>
              <a:t>的右子树中进行搜索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/>
              <a:t> </a:t>
            </a:r>
            <a:r>
              <a:rPr lang="en-US" altLang="zh-CN" sz="2600" dirty="0"/>
              <a:t>if (</a:t>
            </a:r>
            <a:r>
              <a:rPr lang="en-US" altLang="zh-CN" sz="2600" b="1" dirty="0" err="1">
                <a:solidFill>
                  <a:srgbClr val="0000FF"/>
                </a:solidFill>
              </a:rPr>
              <a:t>InsertAVL</a:t>
            </a:r>
            <a:r>
              <a:rPr lang="en-US" altLang="zh-CN" sz="2600" b="1" dirty="0"/>
              <a:t>(T-&gt;</a:t>
            </a:r>
            <a:r>
              <a:rPr lang="en-US" altLang="zh-CN" sz="2600" b="1" dirty="0" err="1"/>
              <a:t>rchild</a:t>
            </a:r>
            <a:r>
              <a:rPr lang="en-US" altLang="zh-CN" sz="2600" b="1" dirty="0"/>
              <a:t>, e, taller)</a:t>
            </a:r>
            <a:r>
              <a:rPr lang="en-US" altLang="zh-CN" sz="2600" dirty="0"/>
              <a:t>==</a:t>
            </a:r>
            <a:r>
              <a:rPr lang="en-US" altLang="zh-CN" sz="2600" b="1" dirty="0">
                <a:solidFill>
                  <a:srgbClr val="00B050"/>
                </a:solidFill>
              </a:rPr>
              <a:t>0</a:t>
            </a:r>
            <a:r>
              <a:rPr lang="en-US" altLang="zh-CN" sz="2600" dirty="0"/>
              <a:t>) return </a:t>
            </a:r>
            <a:r>
              <a:rPr lang="en-US" altLang="zh-CN" sz="2600" b="1" dirty="0">
                <a:solidFill>
                  <a:srgbClr val="00B050"/>
                </a:solidFill>
              </a:rPr>
              <a:t>0</a:t>
            </a:r>
            <a:r>
              <a:rPr lang="en-US" altLang="zh-CN" sz="26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 if (taller) //</a:t>
            </a:r>
            <a:r>
              <a:rPr lang="zh-CN" altLang="en-US" sz="2600" dirty="0"/>
              <a:t>已插入到</a:t>
            </a:r>
            <a:r>
              <a:rPr lang="en-US" altLang="zh-CN" sz="2600" dirty="0"/>
              <a:t>T</a:t>
            </a:r>
            <a:r>
              <a:rPr lang="zh-CN" altLang="en-US" sz="2600" dirty="0"/>
              <a:t>的右子树且右子树长高 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 switch (</a:t>
            </a:r>
            <a:r>
              <a:rPr lang="en-US" altLang="zh-CN" sz="2600" dirty="0">
                <a:solidFill>
                  <a:srgbClr val="C00000"/>
                </a:solidFill>
              </a:rPr>
              <a:t>T-&gt;bf</a:t>
            </a:r>
            <a:r>
              <a:rPr lang="en-US" altLang="zh-CN" sz="2600" dirty="0"/>
              <a:t>) { //</a:t>
            </a:r>
            <a:r>
              <a:rPr lang="zh-CN" altLang="en-US" sz="2600" dirty="0"/>
              <a:t>检查</a:t>
            </a:r>
            <a:r>
              <a:rPr lang="en-US" altLang="zh-CN" sz="2600" dirty="0"/>
              <a:t>T</a:t>
            </a:r>
            <a:r>
              <a:rPr lang="zh-CN" altLang="en-US" sz="2600" dirty="0"/>
              <a:t>的平衡度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case LH: //</a:t>
            </a:r>
            <a:r>
              <a:rPr lang="zh-CN" altLang="en-US" sz="2600" dirty="0"/>
              <a:t>原本左子树比右子树高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	   //</a:t>
            </a:r>
            <a:r>
              <a:rPr lang="zh-CN" altLang="en-US" sz="2600" dirty="0"/>
              <a:t>现左、右子树等高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	   </a:t>
            </a:r>
            <a:r>
              <a:rPr lang="en-US" altLang="zh-CN" sz="2600" dirty="0">
                <a:solidFill>
                  <a:srgbClr val="C00000"/>
                </a:solidFill>
              </a:rPr>
              <a:t>T-&gt;bf = EH</a:t>
            </a:r>
            <a:r>
              <a:rPr lang="en-US" altLang="zh-CN" sz="2600" dirty="0"/>
              <a:t>; taller = FALSE; break;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case EH: //</a:t>
            </a:r>
            <a:r>
              <a:rPr lang="zh-CN" altLang="en-US" sz="2600" dirty="0"/>
              <a:t>原本左、右子树等高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	   //</a:t>
            </a:r>
            <a:r>
              <a:rPr lang="zh-CN" altLang="en-US" sz="2600" dirty="0"/>
              <a:t>现因右子树增高而使树增高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	</a:t>
            </a:r>
            <a:r>
              <a:rPr lang="zh-CN" altLang="en-US" sz="2600" dirty="0"/>
              <a:t>   </a:t>
            </a:r>
            <a:r>
              <a:rPr lang="en-US" altLang="zh-CN" sz="2600" dirty="0">
                <a:solidFill>
                  <a:srgbClr val="C00000"/>
                </a:solidFill>
              </a:rPr>
              <a:t>T-&gt;bf = RH</a:t>
            </a:r>
            <a:r>
              <a:rPr lang="en-US" altLang="zh-CN" sz="2600" dirty="0"/>
              <a:t>; </a:t>
            </a:r>
            <a:r>
              <a:rPr lang="en-US" altLang="zh-CN" sz="2600" b="1" dirty="0">
                <a:solidFill>
                  <a:srgbClr val="0000FF"/>
                </a:solidFill>
              </a:rPr>
              <a:t>taller = TRUE</a:t>
            </a:r>
            <a:r>
              <a:rPr lang="en-US" altLang="zh-CN" sz="2600" dirty="0"/>
              <a:t>; break;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case RH: //</a:t>
            </a:r>
            <a:r>
              <a:rPr lang="zh-CN" altLang="en-US" sz="2600" dirty="0"/>
              <a:t>原本右子树比左子树高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	    //</a:t>
            </a:r>
            <a:r>
              <a:rPr lang="zh-CN" altLang="en-US" sz="2600" dirty="0"/>
              <a:t>需要作右平衡处理 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	   </a:t>
            </a:r>
            <a:r>
              <a:rPr lang="en-US" altLang="zh-CN" sz="2600" b="1" dirty="0" err="1">
                <a:solidFill>
                  <a:srgbClr val="0000FF"/>
                </a:solidFill>
              </a:rPr>
              <a:t>RightBalance</a:t>
            </a:r>
            <a:r>
              <a:rPr lang="en-US" altLang="zh-CN" sz="2600" b="1" dirty="0">
                <a:solidFill>
                  <a:srgbClr val="0000FF"/>
                </a:solidFill>
              </a:rPr>
              <a:t>(T)</a:t>
            </a:r>
            <a:r>
              <a:rPr lang="en-US" altLang="zh-CN" sz="2600" dirty="0"/>
              <a:t>; taller = FALSE; break;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	} //switch (T-&gt;bf)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C00000"/>
                </a:solidFill>
              </a:rPr>
              <a:t>}</a:t>
            </a:r>
            <a:r>
              <a:rPr lang="en-US" altLang="zh-CN" sz="2600" dirty="0"/>
              <a:t> //else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0000"/>
                </a:solidFill>
              </a:rPr>
              <a:t>}</a:t>
            </a:r>
            <a:r>
              <a:rPr lang="en-US" altLang="zh-CN" sz="2600" dirty="0"/>
              <a:t> // else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/>
              <a:t>return 1; } //</a:t>
            </a:r>
            <a:r>
              <a:rPr lang="en-US" altLang="zh-CN" sz="2600" dirty="0" err="1"/>
              <a:t>InsertAVL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92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229600" cy="648072"/>
          </a:xfrm>
        </p:spPr>
        <p:txBody>
          <a:bodyPr>
            <a:noAutofit/>
          </a:bodyPr>
          <a:lstStyle/>
          <a:p>
            <a:r>
              <a:rPr lang="zh-CN" altLang="en-US" sz="2800"/>
              <a:t>对以指针</a:t>
            </a:r>
            <a:r>
              <a:rPr lang="en-US" altLang="zh-CN" sz="2800"/>
              <a:t>T</a:t>
            </a:r>
            <a:r>
              <a:rPr lang="zh-CN" altLang="en-US" sz="2800"/>
              <a:t>所指结点为根的二叉树作左平衡旋转处理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500" dirty="0"/>
              <a:t>void </a:t>
            </a:r>
            <a:r>
              <a:rPr lang="en-US" altLang="zh-CN" sz="3500" b="1" err="1">
                <a:solidFill>
                  <a:srgbClr val="0000FF"/>
                </a:solidFill>
              </a:rPr>
              <a:t>LeftBalance</a:t>
            </a:r>
            <a:r>
              <a:rPr lang="en-US" altLang="zh-CN" sz="3500" b="1">
                <a:solidFill>
                  <a:srgbClr val="0000FF"/>
                </a:solidFill>
              </a:rPr>
              <a:t>(</a:t>
            </a:r>
            <a:r>
              <a:rPr lang="en-US" altLang="zh-CN" sz="3500" b="1" err="1">
                <a:solidFill>
                  <a:srgbClr val="0000FF"/>
                </a:solidFill>
              </a:rPr>
              <a:t>BSTree</a:t>
            </a:r>
            <a:r>
              <a:rPr lang="en-US" altLang="zh-CN" sz="3500" b="1">
                <a:solidFill>
                  <a:srgbClr val="0000FF"/>
                </a:solidFill>
              </a:rPr>
              <a:t> T</a:t>
            </a:r>
            <a:r>
              <a:rPr lang="en-US" altLang="zh-CN" sz="3500" b="1" dirty="0">
                <a:solidFill>
                  <a:srgbClr val="0000FF"/>
                </a:solidFill>
              </a:rPr>
              <a:t>) </a:t>
            </a:r>
            <a:r>
              <a:rPr lang="en-US" altLang="zh-CN" sz="3500" dirty="0"/>
              <a:t>{</a:t>
            </a:r>
          </a:p>
          <a:p>
            <a:pPr marL="0" indent="0">
              <a:buNone/>
            </a:pPr>
            <a:r>
              <a:rPr lang="en-US" altLang="zh-CN" sz="3500" dirty="0"/>
              <a:t>// </a:t>
            </a:r>
            <a:r>
              <a:rPr lang="zh-CN" altLang="en-US" sz="3500" dirty="0"/>
              <a:t>本算法结束时，指针</a:t>
            </a:r>
            <a:r>
              <a:rPr lang="en-US" altLang="zh-CN" sz="3500" dirty="0"/>
              <a:t>T</a:t>
            </a:r>
            <a:r>
              <a:rPr lang="zh-CN" altLang="en-US" sz="3500" dirty="0"/>
              <a:t>指向新的根结点 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 err="1"/>
              <a:t>BSTree</a:t>
            </a:r>
            <a:r>
              <a:rPr lang="en-US" altLang="zh-CN" sz="3500" dirty="0"/>
              <a:t> </a:t>
            </a:r>
            <a:r>
              <a:rPr lang="en-US" altLang="zh-CN" sz="3500" dirty="0" err="1"/>
              <a:t>lc,rd</a:t>
            </a:r>
            <a:r>
              <a:rPr lang="en-US" altLang="zh-CN" sz="3500" dirty="0"/>
              <a:t>; </a:t>
            </a:r>
          </a:p>
          <a:p>
            <a:pPr marL="0" indent="0">
              <a:buNone/>
            </a:pPr>
            <a:r>
              <a:rPr lang="en-US" altLang="zh-CN" sz="3500" dirty="0" err="1"/>
              <a:t>lc</a:t>
            </a:r>
            <a:r>
              <a:rPr lang="en-US" altLang="zh-CN" sz="3500" dirty="0"/>
              <a:t> = T-&gt;</a:t>
            </a:r>
            <a:r>
              <a:rPr lang="en-US" altLang="zh-CN" sz="3500" dirty="0" err="1"/>
              <a:t>lchild</a:t>
            </a:r>
            <a:r>
              <a:rPr lang="en-US" altLang="zh-CN" sz="3500" dirty="0"/>
              <a:t>; // </a:t>
            </a:r>
            <a:r>
              <a:rPr lang="en-US" altLang="zh-CN" sz="3500" dirty="0" err="1"/>
              <a:t>lc</a:t>
            </a:r>
            <a:r>
              <a:rPr lang="zh-CN" altLang="en-US" sz="3500" dirty="0"/>
              <a:t>指向</a:t>
            </a:r>
            <a:r>
              <a:rPr lang="en-US" altLang="zh-CN" sz="3500" dirty="0"/>
              <a:t>T</a:t>
            </a:r>
            <a:r>
              <a:rPr lang="zh-CN" altLang="en-US" sz="3500" dirty="0"/>
              <a:t>的左子树根结点 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switch (</a:t>
            </a:r>
            <a:r>
              <a:rPr lang="en-US" altLang="zh-CN" sz="3500" dirty="0" err="1"/>
              <a:t>lc</a:t>
            </a:r>
            <a:r>
              <a:rPr lang="en-US" altLang="zh-CN" sz="3500" dirty="0"/>
              <a:t>-&gt;bf) { //</a:t>
            </a:r>
            <a:r>
              <a:rPr lang="zh-CN" altLang="en-US" sz="3500" dirty="0"/>
              <a:t>检查</a:t>
            </a:r>
            <a:r>
              <a:rPr lang="en-US" altLang="zh-CN" sz="3500" dirty="0"/>
              <a:t>T</a:t>
            </a:r>
            <a:r>
              <a:rPr lang="zh-CN" altLang="en-US" sz="3500" dirty="0"/>
              <a:t>的左子树的平衡度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//</a:t>
            </a:r>
            <a:r>
              <a:rPr lang="zh-CN" altLang="en-US" sz="3500" dirty="0"/>
              <a:t>并作相应平衡处理 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case LH: </a:t>
            </a:r>
          </a:p>
          <a:p>
            <a:pPr marL="0" indent="0">
              <a:buNone/>
            </a:pPr>
            <a:r>
              <a:rPr lang="en-US" altLang="zh-CN" sz="3500" dirty="0"/>
              <a:t>	   //</a:t>
            </a:r>
            <a:r>
              <a:rPr lang="zh-CN" altLang="en-US" sz="3500" dirty="0"/>
              <a:t>新结点插入在</a:t>
            </a:r>
            <a:r>
              <a:rPr lang="en-US" altLang="zh-CN" sz="3500" dirty="0"/>
              <a:t>T</a:t>
            </a:r>
            <a:r>
              <a:rPr lang="zh-CN" altLang="en-US" sz="3500" dirty="0"/>
              <a:t>的左孩子的左子树上，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	//</a:t>
            </a:r>
            <a:r>
              <a:rPr lang="zh-CN" altLang="en-US" sz="3500" dirty="0"/>
              <a:t>要作单右旋处理</a:t>
            </a:r>
            <a:endParaRPr lang="en-US" altLang="zh-CN" sz="3500" dirty="0"/>
          </a:p>
          <a:p>
            <a:pPr marL="0" indent="0">
              <a:buNone/>
            </a:pPr>
            <a:r>
              <a:rPr lang="en-US" altLang="zh-CN" sz="3500" dirty="0"/>
              <a:t>	T-&gt;bf = </a:t>
            </a:r>
            <a:r>
              <a:rPr lang="en-US" altLang="zh-CN" sz="3500" dirty="0" err="1"/>
              <a:t>lc</a:t>
            </a:r>
            <a:r>
              <a:rPr lang="en-US" altLang="zh-CN" sz="3500" dirty="0"/>
              <a:t>-&gt;bf = EH; </a:t>
            </a:r>
          </a:p>
          <a:p>
            <a:pPr marL="0" indent="0">
              <a:buNone/>
            </a:pPr>
            <a:r>
              <a:rPr lang="en-US" altLang="zh-CN" sz="3500" dirty="0"/>
              <a:t>	</a:t>
            </a:r>
            <a:r>
              <a:rPr lang="en-US" altLang="zh-CN" sz="3500" dirty="0" err="1">
                <a:solidFill>
                  <a:srgbClr val="C00000"/>
                </a:solidFill>
              </a:rPr>
              <a:t>R_Rotate</a:t>
            </a:r>
            <a:r>
              <a:rPr lang="en-US" altLang="zh-CN" sz="3500" dirty="0">
                <a:solidFill>
                  <a:srgbClr val="C00000"/>
                </a:solidFill>
              </a:rPr>
              <a:t>(T); </a:t>
            </a:r>
            <a:r>
              <a:rPr lang="en-US" altLang="zh-CN" sz="3500" dirty="0"/>
              <a:t>break;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460432" y="0"/>
            <a:ext cx="683568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9.12</a:t>
            </a:r>
          </a:p>
        </p:txBody>
      </p:sp>
    </p:spTree>
    <p:extLst>
      <p:ext uri="{BB962C8B-B14F-4D97-AF65-F5344CB8AC3E}">
        <p14:creationId xmlns:p14="http://schemas.microsoft.com/office/powerpoint/2010/main" val="637077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case RH: // </a:t>
            </a:r>
            <a:r>
              <a:rPr lang="zh-CN" altLang="en-US" dirty="0"/>
              <a:t>新结点插入在</a:t>
            </a:r>
            <a:r>
              <a:rPr lang="en-US" altLang="zh-CN" dirty="0"/>
              <a:t>T</a:t>
            </a:r>
            <a:r>
              <a:rPr lang="zh-CN" altLang="en-US" dirty="0"/>
              <a:t>的左孩子的右子树上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//</a:t>
            </a:r>
            <a:r>
              <a:rPr lang="zh-CN" altLang="en-US" dirty="0"/>
              <a:t>要作双旋处理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    </a:t>
            </a:r>
            <a:r>
              <a:rPr lang="en-US" altLang="zh-CN" dirty="0" err="1"/>
              <a:t>rd</a:t>
            </a:r>
            <a:r>
              <a:rPr lang="en-US" altLang="zh-CN" dirty="0"/>
              <a:t> = </a:t>
            </a:r>
            <a:r>
              <a:rPr lang="en-US" altLang="zh-CN" dirty="0" err="1"/>
              <a:t>lc</a:t>
            </a:r>
            <a:r>
              <a:rPr lang="en-US" altLang="zh-CN" dirty="0"/>
              <a:t>-&gt;</a:t>
            </a:r>
            <a:r>
              <a:rPr lang="en-US" altLang="zh-CN" dirty="0" err="1"/>
              <a:t>rchild</a:t>
            </a:r>
            <a:r>
              <a:rPr lang="en-US" altLang="zh-CN" dirty="0"/>
              <a:t>; // </a:t>
            </a:r>
            <a:r>
              <a:rPr lang="en-US" altLang="zh-CN" dirty="0" err="1"/>
              <a:t>rd</a:t>
            </a:r>
            <a:r>
              <a:rPr lang="zh-CN" altLang="en-US" dirty="0"/>
              <a:t>指向</a:t>
            </a:r>
            <a:r>
              <a:rPr lang="en-US" altLang="zh-CN" dirty="0"/>
              <a:t>T</a:t>
            </a:r>
            <a:r>
              <a:rPr lang="zh-CN" altLang="en-US" dirty="0"/>
              <a:t>的左孩子的右子树根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	    switch (</a:t>
            </a:r>
            <a:r>
              <a:rPr lang="en-US" altLang="zh-CN" dirty="0" err="1"/>
              <a:t>rd</a:t>
            </a:r>
            <a:r>
              <a:rPr lang="en-US" altLang="zh-CN" dirty="0"/>
              <a:t>-&gt;bf) {//</a:t>
            </a:r>
            <a:r>
              <a:rPr lang="zh-CN" altLang="en-US" dirty="0"/>
              <a:t>修改</a:t>
            </a:r>
            <a:r>
              <a:rPr lang="en-US" altLang="zh-CN" dirty="0"/>
              <a:t>T</a:t>
            </a:r>
            <a:r>
              <a:rPr lang="zh-CN" altLang="en-US" dirty="0"/>
              <a:t>及其左孩子的平衡因子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case LH: T-&gt;bf = RH; </a:t>
            </a:r>
            <a:r>
              <a:rPr lang="en-US" altLang="zh-CN" dirty="0" err="1"/>
              <a:t>lc</a:t>
            </a:r>
            <a:r>
              <a:rPr lang="en-US" altLang="zh-CN" dirty="0"/>
              <a:t>-&gt;bf = EH; break; </a:t>
            </a:r>
          </a:p>
          <a:p>
            <a:pPr marL="0" indent="0">
              <a:buNone/>
            </a:pPr>
            <a:r>
              <a:rPr lang="en-US" altLang="zh-CN" dirty="0"/>
              <a:t>		case EH: T-&gt;bf = </a:t>
            </a:r>
            <a:r>
              <a:rPr lang="en-US" altLang="zh-CN" dirty="0" err="1"/>
              <a:t>lc</a:t>
            </a:r>
            <a:r>
              <a:rPr lang="en-US" altLang="zh-CN" dirty="0"/>
              <a:t>-&gt;bf = EH; break; </a:t>
            </a:r>
          </a:p>
          <a:p>
            <a:pPr marL="0" indent="0">
              <a:buNone/>
            </a:pPr>
            <a:r>
              <a:rPr lang="en-US" altLang="zh-CN" dirty="0"/>
              <a:t>		case RH: T-&gt;bf = EH; </a:t>
            </a:r>
            <a:r>
              <a:rPr lang="en-US" altLang="zh-CN" dirty="0" err="1"/>
              <a:t>lc</a:t>
            </a:r>
            <a:r>
              <a:rPr lang="en-US" altLang="zh-CN" dirty="0"/>
              <a:t>-&gt;bf = LH; break; </a:t>
            </a:r>
          </a:p>
          <a:p>
            <a:pPr marL="0" indent="0">
              <a:buNone/>
            </a:pPr>
            <a:r>
              <a:rPr lang="en-US" altLang="zh-CN" dirty="0"/>
              <a:t>		} //switch (</a:t>
            </a:r>
            <a:r>
              <a:rPr lang="en-US" altLang="zh-CN" dirty="0" err="1"/>
              <a:t>rd</a:t>
            </a:r>
            <a:r>
              <a:rPr lang="en-US" altLang="zh-CN" dirty="0"/>
              <a:t>-&gt;bf)</a:t>
            </a:r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rd</a:t>
            </a:r>
            <a:r>
              <a:rPr lang="en-US" altLang="zh-CN" dirty="0"/>
              <a:t>-&gt;bf = EH; </a:t>
            </a:r>
          </a:p>
          <a:p>
            <a:pPr marL="0" indent="0">
              <a:buNone/>
            </a:pPr>
            <a:r>
              <a:rPr lang="en-US" altLang="zh-CN" dirty="0"/>
              <a:t>	    //</a:t>
            </a:r>
            <a:r>
              <a:rPr lang="zh-CN" altLang="en-US" dirty="0"/>
              <a:t>对</a:t>
            </a:r>
            <a:r>
              <a:rPr lang="en-US" altLang="zh-CN" dirty="0"/>
              <a:t>T</a:t>
            </a:r>
            <a:r>
              <a:rPr lang="zh-CN" altLang="en-US" dirty="0"/>
              <a:t>的左子树作左旋平衡处理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en-US" altLang="zh-CN" dirty="0" err="1">
                <a:solidFill>
                  <a:srgbClr val="C00000"/>
                </a:solidFill>
              </a:rPr>
              <a:t>L_Rotate</a:t>
            </a:r>
            <a:r>
              <a:rPr lang="en-US" altLang="zh-CN" dirty="0">
                <a:solidFill>
                  <a:srgbClr val="C00000"/>
                </a:solidFill>
              </a:rPr>
              <a:t>(T-&gt;</a:t>
            </a:r>
            <a:r>
              <a:rPr lang="en-US" altLang="zh-CN" dirty="0" err="1">
                <a:solidFill>
                  <a:srgbClr val="C00000"/>
                </a:solidFill>
              </a:rPr>
              <a:t>lchild</a:t>
            </a:r>
            <a:r>
              <a:rPr lang="en-US" altLang="zh-CN" dirty="0">
                <a:solidFill>
                  <a:srgbClr val="C0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	    </a:t>
            </a:r>
            <a:r>
              <a:rPr lang="en-US" altLang="zh-CN" dirty="0" err="1">
                <a:solidFill>
                  <a:srgbClr val="C00000"/>
                </a:solidFill>
              </a:rPr>
              <a:t>R_Rotate</a:t>
            </a:r>
            <a:r>
              <a:rPr lang="en-US" altLang="zh-CN" dirty="0">
                <a:solidFill>
                  <a:srgbClr val="C00000"/>
                </a:solidFill>
              </a:rPr>
              <a:t>(T); </a:t>
            </a:r>
            <a:r>
              <a:rPr lang="en-US" altLang="zh-CN" dirty="0"/>
              <a:t>// </a:t>
            </a:r>
            <a:r>
              <a:rPr lang="zh-CN" altLang="en-US" dirty="0"/>
              <a:t>对</a:t>
            </a:r>
            <a:r>
              <a:rPr lang="en-US" altLang="zh-CN" dirty="0"/>
              <a:t>T</a:t>
            </a:r>
            <a:r>
              <a:rPr lang="zh-CN" altLang="en-US" dirty="0"/>
              <a:t>作右旋平衡处理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// switch (</a:t>
            </a:r>
            <a:r>
              <a:rPr lang="en-US" altLang="zh-CN" dirty="0" err="1"/>
              <a:t>lc</a:t>
            </a:r>
            <a:r>
              <a:rPr lang="en-US" altLang="zh-CN" dirty="0"/>
              <a:t>-&gt;bf) 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LeftBalance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394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724"/>
            <a:ext cx="9144000" cy="920443"/>
          </a:xfrm>
        </p:spPr>
        <p:txBody>
          <a:bodyPr>
            <a:normAutofit/>
          </a:bodyPr>
          <a:lstStyle/>
          <a:p>
            <a:r>
              <a:rPr lang="en-US" altLang="zh-CN"/>
              <a:t>AVL</a:t>
            </a:r>
            <a:r>
              <a:rPr lang="zh-CN" altLang="en-US"/>
              <a:t>树构造示例：</a:t>
            </a:r>
            <a:r>
              <a:rPr lang="en-US" altLang="zh-CN"/>
              <a:t>16, 3, 7, 11, 9, 26, 18, 14, 15</a:t>
            </a:r>
            <a:endParaRPr lang="zh-CN" altLang="en-US"/>
          </a:p>
        </p:txBody>
      </p:sp>
      <p:sp>
        <p:nvSpPr>
          <p:cNvPr id="107522" name="灯片编号占位符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1EB4C2-33D0-4882-B051-34BA584B7DEB}" type="slidenum"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58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07524" name="Group 88"/>
          <p:cNvGrpSpPr>
            <a:grpSpLocks/>
          </p:cNvGrpSpPr>
          <p:nvPr/>
        </p:nvGrpSpPr>
        <p:grpSpPr bwMode="auto">
          <a:xfrm>
            <a:off x="593725" y="1105124"/>
            <a:ext cx="473075" cy="873125"/>
            <a:chOff x="374" y="842"/>
            <a:chExt cx="298" cy="550"/>
          </a:xfrm>
        </p:grpSpPr>
        <p:sp>
          <p:nvSpPr>
            <p:cNvPr id="107611" name="Oval 4"/>
            <p:cNvSpPr>
              <a:spLocks noChangeArrowheads="1"/>
            </p:cNvSpPr>
            <p:nvPr/>
          </p:nvSpPr>
          <p:spPr bwMode="auto">
            <a:xfrm>
              <a:off x="37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612" name="Text Box 6"/>
            <p:cNvSpPr txBox="1">
              <a:spLocks noChangeArrowheads="1"/>
            </p:cNvSpPr>
            <p:nvPr/>
          </p:nvSpPr>
          <p:spPr bwMode="auto">
            <a:xfrm>
              <a:off x="460" y="8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525" name="Group 87"/>
          <p:cNvGrpSpPr>
            <a:grpSpLocks/>
          </p:cNvGrpSpPr>
          <p:nvPr/>
        </p:nvGrpSpPr>
        <p:grpSpPr bwMode="auto">
          <a:xfrm>
            <a:off x="1127125" y="1108299"/>
            <a:ext cx="1066800" cy="1554162"/>
            <a:chOff x="710" y="845"/>
            <a:chExt cx="672" cy="979"/>
          </a:xfrm>
        </p:grpSpPr>
        <p:sp>
          <p:nvSpPr>
            <p:cNvPr id="107606" name="Oval 3"/>
            <p:cNvSpPr>
              <a:spLocks noChangeArrowheads="1"/>
            </p:cNvSpPr>
            <p:nvPr/>
          </p:nvSpPr>
          <p:spPr bwMode="auto">
            <a:xfrm>
              <a:off x="109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607" name="Line 7"/>
            <p:cNvSpPr>
              <a:spLocks noChangeShapeType="1"/>
            </p:cNvSpPr>
            <p:nvPr/>
          </p:nvSpPr>
          <p:spPr bwMode="auto">
            <a:xfrm flipH="1">
              <a:off x="90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8" name="Oval 8"/>
            <p:cNvSpPr>
              <a:spLocks noChangeArrowheads="1"/>
            </p:cNvSpPr>
            <p:nvPr/>
          </p:nvSpPr>
          <p:spPr bwMode="auto">
            <a:xfrm>
              <a:off x="71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609" name="Text Box 12"/>
            <p:cNvSpPr txBox="1">
              <a:spLocks noChangeArrowheads="1"/>
            </p:cNvSpPr>
            <p:nvPr/>
          </p:nvSpPr>
          <p:spPr bwMode="auto">
            <a:xfrm>
              <a:off x="1132" y="84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610" name="Text Box 13"/>
            <p:cNvSpPr txBox="1">
              <a:spLocks noChangeArrowheads="1"/>
            </p:cNvSpPr>
            <p:nvPr/>
          </p:nvSpPr>
          <p:spPr bwMode="auto">
            <a:xfrm>
              <a:off x="786" y="12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3348038" y="1971899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107528" name="Group 89"/>
          <p:cNvGrpSpPr>
            <a:grpSpLocks/>
          </p:cNvGrpSpPr>
          <p:nvPr/>
        </p:nvGrpSpPr>
        <p:grpSpPr bwMode="auto">
          <a:xfrm>
            <a:off x="4800600" y="1257524"/>
            <a:ext cx="1752600" cy="1558925"/>
            <a:chOff x="3024" y="842"/>
            <a:chExt cx="1104" cy="982"/>
          </a:xfrm>
        </p:grpSpPr>
        <p:sp>
          <p:nvSpPr>
            <p:cNvPr id="107598" name="Oval 21"/>
            <p:cNvSpPr>
              <a:spLocks noChangeArrowheads="1"/>
            </p:cNvSpPr>
            <p:nvPr/>
          </p:nvSpPr>
          <p:spPr bwMode="auto">
            <a:xfrm>
              <a:off x="3456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9" name="Oval 22"/>
            <p:cNvSpPr>
              <a:spLocks noChangeArrowheads="1"/>
            </p:cNvSpPr>
            <p:nvPr/>
          </p:nvSpPr>
          <p:spPr bwMode="auto">
            <a:xfrm>
              <a:off x="3024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600" name="Line 23"/>
            <p:cNvSpPr>
              <a:spLocks noChangeShapeType="1"/>
            </p:cNvSpPr>
            <p:nvPr/>
          </p:nvSpPr>
          <p:spPr bwMode="auto">
            <a:xfrm flipH="1">
              <a:off x="326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1" name="Line 24"/>
            <p:cNvSpPr>
              <a:spLocks noChangeShapeType="1"/>
            </p:cNvSpPr>
            <p:nvPr/>
          </p:nvSpPr>
          <p:spPr bwMode="auto">
            <a:xfrm>
              <a:off x="3696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2" name="Oval 25"/>
            <p:cNvSpPr>
              <a:spLocks noChangeArrowheads="1"/>
            </p:cNvSpPr>
            <p:nvPr/>
          </p:nvSpPr>
          <p:spPr bwMode="auto">
            <a:xfrm>
              <a:off x="3840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603" name="Text Box 26"/>
            <p:cNvSpPr txBox="1">
              <a:spLocks noChangeArrowheads="1"/>
            </p:cNvSpPr>
            <p:nvPr/>
          </p:nvSpPr>
          <p:spPr bwMode="auto">
            <a:xfrm>
              <a:off x="3062" y="12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604" name="Text Box 27"/>
            <p:cNvSpPr txBox="1">
              <a:spLocks noChangeArrowheads="1"/>
            </p:cNvSpPr>
            <p:nvPr/>
          </p:nvSpPr>
          <p:spPr bwMode="auto">
            <a:xfrm>
              <a:off x="3878" y="127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605" name="Text Box 28"/>
            <p:cNvSpPr txBox="1">
              <a:spLocks noChangeArrowheads="1"/>
            </p:cNvSpPr>
            <p:nvPr/>
          </p:nvSpPr>
          <p:spPr bwMode="auto">
            <a:xfrm>
              <a:off x="3542" y="84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7529" name="Group 90"/>
          <p:cNvGrpSpPr>
            <a:grpSpLocks/>
          </p:cNvGrpSpPr>
          <p:nvPr/>
        </p:nvGrpSpPr>
        <p:grpSpPr bwMode="auto">
          <a:xfrm>
            <a:off x="6859590" y="1246411"/>
            <a:ext cx="1846263" cy="2244725"/>
            <a:chOff x="4272" y="842"/>
            <a:chExt cx="1163" cy="1414"/>
          </a:xfrm>
        </p:grpSpPr>
        <p:sp>
          <p:nvSpPr>
            <p:cNvPr id="107588" name="Oval 29"/>
            <p:cNvSpPr>
              <a:spLocks noChangeArrowheads="1"/>
            </p:cNvSpPr>
            <p:nvPr/>
          </p:nvSpPr>
          <p:spPr bwMode="auto">
            <a:xfrm>
              <a:off x="4704" y="110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9" name="Line 30"/>
            <p:cNvSpPr>
              <a:spLocks noChangeShapeType="1"/>
            </p:cNvSpPr>
            <p:nvPr/>
          </p:nvSpPr>
          <p:spPr bwMode="auto">
            <a:xfrm flipH="1">
              <a:off x="4512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0" name="Oval 31"/>
            <p:cNvSpPr>
              <a:spLocks noChangeArrowheads="1"/>
            </p:cNvSpPr>
            <p:nvPr/>
          </p:nvSpPr>
          <p:spPr bwMode="auto">
            <a:xfrm>
              <a:off x="4272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1" name="Line 32"/>
            <p:cNvSpPr>
              <a:spLocks noChangeShapeType="1"/>
            </p:cNvSpPr>
            <p:nvPr/>
          </p:nvSpPr>
          <p:spPr bwMode="auto">
            <a:xfrm>
              <a:off x="4944" y="1344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2" name="Line 33"/>
            <p:cNvSpPr>
              <a:spLocks noChangeShapeType="1"/>
            </p:cNvSpPr>
            <p:nvPr/>
          </p:nvSpPr>
          <p:spPr bwMode="auto">
            <a:xfrm flipH="1">
              <a:off x="4944" y="177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3" name="Oval 34"/>
            <p:cNvSpPr>
              <a:spLocks noChangeArrowheads="1"/>
            </p:cNvSpPr>
            <p:nvPr/>
          </p:nvSpPr>
          <p:spPr bwMode="auto">
            <a:xfrm>
              <a:off x="470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94" name="Text Box 35"/>
            <p:cNvSpPr txBox="1">
              <a:spLocks noChangeArrowheads="1"/>
            </p:cNvSpPr>
            <p:nvPr/>
          </p:nvSpPr>
          <p:spPr bwMode="auto">
            <a:xfrm>
              <a:off x="4742" y="170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95" name="Text Box 36"/>
            <p:cNvSpPr txBox="1">
              <a:spLocks noChangeArrowheads="1"/>
            </p:cNvSpPr>
            <p:nvPr/>
          </p:nvSpPr>
          <p:spPr bwMode="auto">
            <a:xfrm>
              <a:off x="5222" y="127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596" name="Text Box 37"/>
            <p:cNvSpPr txBox="1">
              <a:spLocks noChangeArrowheads="1"/>
            </p:cNvSpPr>
            <p:nvPr/>
          </p:nvSpPr>
          <p:spPr bwMode="auto">
            <a:xfrm>
              <a:off x="4790" y="842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7597" name="Oval 43"/>
            <p:cNvSpPr>
              <a:spLocks noChangeArrowheads="1"/>
            </p:cNvSpPr>
            <p:nvPr/>
          </p:nvSpPr>
          <p:spPr bwMode="auto">
            <a:xfrm>
              <a:off x="5088" y="15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2270125" y="4511899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右单旋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107532" name="Group 93"/>
          <p:cNvGrpSpPr>
            <a:grpSpLocks/>
          </p:cNvGrpSpPr>
          <p:nvPr/>
        </p:nvGrpSpPr>
        <p:grpSpPr bwMode="auto">
          <a:xfrm>
            <a:off x="3505200" y="3284984"/>
            <a:ext cx="2286000" cy="2286000"/>
            <a:chOff x="2208" y="2208"/>
            <a:chExt cx="1440" cy="1440"/>
          </a:xfrm>
        </p:grpSpPr>
        <p:sp>
          <p:nvSpPr>
            <p:cNvPr id="107575" name="Line 2"/>
            <p:cNvSpPr>
              <a:spLocks noChangeShapeType="1"/>
            </p:cNvSpPr>
            <p:nvPr/>
          </p:nvSpPr>
          <p:spPr bwMode="auto">
            <a:xfrm flipH="1">
              <a:off x="2400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6" name="Oval 53"/>
            <p:cNvSpPr>
              <a:spLocks noChangeArrowheads="1"/>
            </p:cNvSpPr>
            <p:nvPr/>
          </p:nvSpPr>
          <p:spPr bwMode="auto">
            <a:xfrm>
              <a:off x="220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7" name="Line 54"/>
            <p:cNvSpPr>
              <a:spLocks noChangeShapeType="1"/>
            </p:cNvSpPr>
            <p:nvPr/>
          </p:nvSpPr>
          <p:spPr bwMode="auto">
            <a:xfrm>
              <a:off x="2784" y="2736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8" name="Oval 55"/>
            <p:cNvSpPr>
              <a:spLocks noChangeArrowheads="1"/>
            </p:cNvSpPr>
            <p:nvPr/>
          </p:nvSpPr>
          <p:spPr bwMode="auto">
            <a:xfrm>
              <a:off x="2592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79" name="Line 56"/>
            <p:cNvSpPr>
              <a:spLocks noChangeShapeType="1"/>
            </p:cNvSpPr>
            <p:nvPr/>
          </p:nvSpPr>
          <p:spPr bwMode="auto">
            <a:xfrm>
              <a:off x="3168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0" name="Oval 57"/>
            <p:cNvSpPr>
              <a:spLocks noChangeArrowheads="1"/>
            </p:cNvSpPr>
            <p:nvPr/>
          </p:nvSpPr>
          <p:spPr bwMode="auto">
            <a:xfrm>
              <a:off x="3360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1" name="Line 58"/>
            <p:cNvSpPr>
              <a:spLocks noChangeShapeType="1"/>
            </p:cNvSpPr>
            <p:nvPr/>
          </p:nvSpPr>
          <p:spPr bwMode="auto">
            <a:xfrm flipH="1">
              <a:off x="2736" y="3168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2" name="Oval 59"/>
            <p:cNvSpPr>
              <a:spLocks noChangeArrowheads="1"/>
            </p:cNvSpPr>
            <p:nvPr/>
          </p:nvSpPr>
          <p:spPr bwMode="auto">
            <a:xfrm>
              <a:off x="2592" y="336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83" name="Text Box 60"/>
            <p:cNvSpPr txBox="1">
              <a:spLocks noChangeArrowheads="1"/>
            </p:cNvSpPr>
            <p:nvPr/>
          </p:nvSpPr>
          <p:spPr bwMode="auto">
            <a:xfrm>
              <a:off x="2630" y="30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84" name="Text Box 61"/>
            <p:cNvSpPr txBox="1">
              <a:spLocks noChangeArrowheads="1"/>
            </p:cNvSpPr>
            <p:nvPr/>
          </p:nvSpPr>
          <p:spPr bwMode="auto">
            <a:xfrm>
              <a:off x="3398" y="30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85" name="Text Box 62"/>
            <p:cNvSpPr txBox="1">
              <a:spLocks noChangeArrowheads="1"/>
            </p:cNvSpPr>
            <p:nvPr/>
          </p:nvSpPr>
          <p:spPr bwMode="auto">
            <a:xfrm>
              <a:off x="3014" y="26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86" name="Text Box 63"/>
            <p:cNvSpPr txBox="1">
              <a:spLocks noChangeArrowheads="1"/>
            </p:cNvSpPr>
            <p:nvPr/>
          </p:nvSpPr>
          <p:spPr bwMode="auto">
            <a:xfrm>
              <a:off x="2678" y="2208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7587" name="Oval 75"/>
            <p:cNvSpPr>
              <a:spLocks noChangeArrowheads="1"/>
            </p:cNvSpPr>
            <p:nvPr/>
          </p:nvSpPr>
          <p:spPr bwMode="auto">
            <a:xfrm>
              <a:off x="2928" y="292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7533" name="Group 86"/>
          <p:cNvGrpSpPr>
            <a:grpSpLocks/>
          </p:cNvGrpSpPr>
          <p:nvPr/>
        </p:nvGrpSpPr>
        <p:grpSpPr bwMode="auto">
          <a:xfrm>
            <a:off x="2051050" y="1052736"/>
            <a:ext cx="1422400" cy="2509838"/>
            <a:chOff x="1292" y="1033"/>
            <a:chExt cx="896" cy="1581"/>
          </a:xfrm>
        </p:grpSpPr>
        <p:sp>
          <p:nvSpPr>
            <p:cNvPr id="107566" name="Oval 9"/>
            <p:cNvSpPr>
              <a:spLocks noChangeArrowheads="1"/>
            </p:cNvSpPr>
            <p:nvPr/>
          </p:nvSpPr>
          <p:spPr bwMode="auto">
            <a:xfrm>
              <a:off x="1794" y="135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67" name="Line 10"/>
            <p:cNvSpPr>
              <a:spLocks noChangeShapeType="1"/>
            </p:cNvSpPr>
            <p:nvPr/>
          </p:nvSpPr>
          <p:spPr bwMode="auto">
            <a:xfrm flipH="1">
              <a:off x="1602" y="1598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8" name="Oval 11"/>
            <p:cNvSpPr>
              <a:spLocks noChangeArrowheads="1"/>
            </p:cNvSpPr>
            <p:nvPr/>
          </p:nvSpPr>
          <p:spPr bwMode="auto">
            <a:xfrm>
              <a:off x="1410" y="179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69" name="Line 14"/>
            <p:cNvSpPr>
              <a:spLocks noChangeShapeType="1"/>
            </p:cNvSpPr>
            <p:nvPr/>
          </p:nvSpPr>
          <p:spPr bwMode="auto">
            <a:xfrm>
              <a:off x="1650" y="203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0" name="Oval 15"/>
            <p:cNvSpPr>
              <a:spLocks noChangeArrowheads="1"/>
            </p:cNvSpPr>
            <p:nvPr/>
          </p:nvSpPr>
          <p:spPr bwMode="auto">
            <a:xfrm>
              <a:off x="1794" y="222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71" name="Text Box 16"/>
            <p:cNvSpPr txBox="1">
              <a:spLocks noChangeArrowheads="1"/>
            </p:cNvSpPr>
            <p:nvPr/>
          </p:nvSpPr>
          <p:spPr bwMode="auto">
            <a:xfrm>
              <a:off x="1938" y="197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72" name="Text Box 17"/>
            <p:cNvSpPr txBox="1">
              <a:spLocks noChangeArrowheads="1"/>
            </p:cNvSpPr>
            <p:nvPr/>
          </p:nvSpPr>
          <p:spPr bwMode="auto">
            <a:xfrm>
              <a:off x="1468" y="1525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7762" name="Text Box 18"/>
            <p:cNvSpPr txBox="1">
              <a:spLocks noChangeArrowheads="1"/>
            </p:cNvSpPr>
            <p:nvPr/>
          </p:nvSpPr>
          <p:spPr bwMode="auto">
            <a:xfrm>
              <a:off x="1948" y="103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altLang="zh-CN" sz="2400" b="1">
                  <a:solidFill>
                    <a:srgbClr val="008000"/>
                  </a:solidFill>
                  <a:latin typeface="Times New Roman" pitchFamily="18" charset="0"/>
                </a:rPr>
                <a:t>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07574" name="Freeform 81"/>
            <p:cNvSpPr>
              <a:spLocks/>
            </p:cNvSpPr>
            <p:nvPr/>
          </p:nvSpPr>
          <p:spPr bwMode="auto">
            <a:xfrm>
              <a:off x="1292" y="1230"/>
              <a:ext cx="896" cy="1384"/>
            </a:xfrm>
            <a:custGeom>
              <a:avLst/>
              <a:gdLst>
                <a:gd name="T0" fmla="*/ 512 w 896"/>
                <a:gd name="T1" fmla="*/ 80 h 1384"/>
                <a:gd name="T2" fmla="*/ 80 w 896"/>
                <a:gd name="T3" fmla="*/ 512 h 1384"/>
                <a:gd name="T4" fmla="*/ 32 w 896"/>
                <a:gd name="T5" fmla="*/ 608 h 1384"/>
                <a:gd name="T6" fmla="*/ 32 w 896"/>
                <a:gd name="T7" fmla="*/ 656 h 1384"/>
                <a:gd name="T8" fmla="*/ 32 w 896"/>
                <a:gd name="T9" fmla="*/ 752 h 1384"/>
                <a:gd name="T10" fmla="*/ 80 w 896"/>
                <a:gd name="T11" fmla="*/ 848 h 1384"/>
                <a:gd name="T12" fmla="*/ 464 w 896"/>
                <a:gd name="T13" fmla="*/ 1280 h 1384"/>
                <a:gd name="T14" fmla="*/ 656 w 896"/>
                <a:gd name="T15" fmla="*/ 1376 h 1384"/>
                <a:gd name="T16" fmla="*/ 800 w 896"/>
                <a:gd name="T17" fmla="*/ 1328 h 1384"/>
                <a:gd name="T18" fmla="*/ 896 w 896"/>
                <a:gd name="T19" fmla="*/ 1136 h 1384"/>
                <a:gd name="T20" fmla="*/ 800 w 896"/>
                <a:gd name="T21" fmla="*/ 944 h 1384"/>
                <a:gd name="T22" fmla="*/ 608 w 896"/>
                <a:gd name="T23" fmla="*/ 800 h 1384"/>
                <a:gd name="T24" fmla="*/ 560 w 896"/>
                <a:gd name="T25" fmla="*/ 704 h 1384"/>
                <a:gd name="T26" fmla="*/ 704 w 896"/>
                <a:gd name="T27" fmla="*/ 512 h 1384"/>
                <a:gd name="T28" fmla="*/ 848 w 896"/>
                <a:gd name="T29" fmla="*/ 368 h 1384"/>
                <a:gd name="T30" fmla="*/ 896 w 896"/>
                <a:gd name="T31" fmla="*/ 224 h 1384"/>
                <a:gd name="T32" fmla="*/ 848 w 896"/>
                <a:gd name="T33" fmla="*/ 80 h 1384"/>
                <a:gd name="T34" fmla="*/ 752 w 896"/>
                <a:gd name="T35" fmla="*/ 32 h 1384"/>
                <a:gd name="T36" fmla="*/ 608 w 896"/>
                <a:gd name="T37" fmla="*/ 32 h 1384"/>
                <a:gd name="T38" fmla="*/ 512 w 896"/>
                <a:gd name="T39" fmla="*/ 80 h 13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96"/>
                <a:gd name="T61" fmla="*/ 0 h 1384"/>
                <a:gd name="T62" fmla="*/ 896 w 896"/>
                <a:gd name="T63" fmla="*/ 1384 h 138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96" h="1384">
                  <a:moveTo>
                    <a:pt x="512" y="80"/>
                  </a:moveTo>
                  <a:cubicBezTo>
                    <a:pt x="424" y="160"/>
                    <a:pt x="160" y="424"/>
                    <a:pt x="80" y="512"/>
                  </a:cubicBezTo>
                  <a:cubicBezTo>
                    <a:pt x="0" y="600"/>
                    <a:pt x="40" y="584"/>
                    <a:pt x="32" y="608"/>
                  </a:cubicBezTo>
                  <a:cubicBezTo>
                    <a:pt x="24" y="632"/>
                    <a:pt x="32" y="632"/>
                    <a:pt x="32" y="656"/>
                  </a:cubicBezTo>
                  <a:cubicBezTo>
                    <a:pt x="32" y="680"/>
                    <a:pt x="24" y="720"/>
                    <a:pt x="32" y="752"/>
                  </a:cubicBezTo>
                  <a:cubicBezTo>
                    <a:pt x="40" y="784"/>
                    <a:pt x="8" y="760"/>
                    <a:pt x="80" y="848"/>
                  </a:cubicBezTo>
                  <a:cubicBezTo>
                    <a:pt x="152" y="936"/>
                    <a:pt x="368" y="1192"/>
                    <a:pt x="464" y="1280"/>
                  </a:cubicBezTo>
                  <a:cubicBezTo>
                    <a:pt x="560" y="1368"/>
                    <a:pt x="600" y="1368"/>
                    <a:pt x="656" y="1376"/>
                  </a:cubicBezTo>
                  <a:cubicBezTo>
                    <a:pt x="712" y="1384"/>
                    <a:pt x="760" y="1368"/>
                    <a:pt x="800" y="1328"/>
                  </a:cubicBezTo>
                  <a:cubicBezTo>
                    <a:pt x="840" y="1288"/>
                    <a:pt x="896" y="1200"/>
                    <a:pt x="896" y="1136"/>
                  </a:cubicBezTo>
                  <a:cubicBezTo>
                    <a:pt x="896" y="1072"/>
                    <a:pt x="848" y="1000"/>
                    <a:pt x="800" y="944"/>
                  </a:cubicBezTo>
                  <a:cubicBezTo>
                    <a:pt x="752" y="888"/>
                    <a:pt x="648" y="840"/>
                    <a:pt x="608" y="800"/>
                  </a:cubicBezTo>
                  <a:cubicBezTo>
                    <a:pt x="568" y="760"/>
                    <a:pt x="544" y="752"/>
                    <a:pt x="560" y="704"/>
                  </a:cubicBezTo>
                  <a:cubicBezTo>
                    <a:pt x="576" y="656"/>
                    <a:pt x="656" y="568"/>
                    <a:pt x="704" y="512"/>
                  </a:cubicBezTo>
                  <a:cubicBezTo>
                    <a:pt x="752" y="456"/>
                    <a:pt x="816" y="416"/>
                    <a:pt x="848" y="368"/>
                  </a:cubicBezTo>
                  <a:cubicBezTo>
                    <a:pt x="880" y="320"/>
                    <a:pt x="896" y="272"/>
                    <a:pt x="896" y="224"/>
                  </a:cubicBezTo>
                  <a:cubicBezTo>
                    <a:pt x="896" y="176"/>
                    <a:pt x="872" y="112"/>
                    <a:pt x="848" y="80"/>
                  </a:cubicBezTo>
                  <a:cubicBezTo>
                    <a:pt x="824" y="48"/>
                    <a:pt x="792" y="40"/>
                    <a:pt x="752" y="32"/>
                  </a:cubicBezTo>
                  <a:cubicBezTo>
                    <a:pt x="712" y="24"/>
                    <a:pt x="648" y="24"/>
                    <a:pt x="608" y="32"/>
                  </a:cubicBezTo>
                  <a:cubicBezTo>
                    <a:pt x="568" y="40"/>
                    <a:pt x="600" y="0"/>
                    <a:pt x="512" y="80"/>
                  </a:cubicBezTo>
                  <a:close/>
                </a:path>
              </a:pathLst>
            </a:custGeom>
            <a:noFill/>
            <a:ln w="19050">
              <a:solidFill>
                <a:srgbClr val="0099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7534" name="Group 92"/>
          <p:cNvGrpSpPr>
            <a:grpSpLocks/>
          </p:cNvGrpSpPr>
          <p:nvPr/>
        </p:nvGrpSpPr>
        <p:grpSpPr bwMode="auto">
          <a:xfrm>
            <a:off x="331788" y="3117304"/>
            <a:ext cx="2260600" cy="3048000"/>
            <a:chOff x="144" y="2208"/>
            <a:chExt cx="1424" cy="1920"/>
          </a:xfrm>
        </p:grpSpPr>
        <p:sp>
          <p:nvSpPr>
            <p:cNvPr id="107552" name="Oval 38"/>
            <p:cNvSpPr>
              <a:spLocks noChangeArrowheads="1"/>
            </p:cNvSpPr>
            <p:nvPr/>
          </p:nvSpPr>
          <p:spPr bwMode="auto">
            <a:xfrm>
              <a:off x="700" y="247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53" name="Line 39"/>
            <p:cNvSpPr>
              <a:spLocks noChangeShapeType="1"/>
            </p:cNvSpPr>
            <p:nvPr/>
          </p:nvSpPr>
          <p:spPr bwMode="auto">
            <a:xfrm flipH="1">
              <a:off x="508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4" name="Oval 40"/>
            <p:cNvSpPr>
              <a:spLocks noChangeArrowheads="1"/>
            </p:cNvSpPr>
            <p:nvPr/>
          </p:nvSpPr>
          <p:spPr bwMode="auto">
            <a:xfrm>
              <a:off x="316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55" name="Line 41"/>
            <p:cNvSpPr>
              <a:spLocks noChangeShapeType="1"/>
            </p:cNvSpPr>
            <p:nvPr/>
          </p:nvSpPr>
          <p:spPr bwMode="auto">
            <a:xfrm>
              <a:off x="940" y="271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6" name="Oval 42"/>
            <p:cNvSpPr>
              <a:spLocks noChangeArrowheads="1"/>
            </p:cNvSpPr>
            <p:nvPr/>
          </p:nvSpPr>
          <p:spPr bwMode="auto">
            <a:xfrm>
              <a:off x="1132" y="290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57" name="Line 44"/>
            <p:cNvSpPr>
              <a:spLocks noChangeShapeType="1"/>
            </p:cNvSpPr>
            <p:nvPr/>
          </p:nvSpPr>
          <p:spPr bwMode="auto">
            <a:xfrm flipH="1">
              <a:off x="892" y="314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8" name="Oval 45"/>
            <p:cNvSpPr>
              <a:spLocks noChangeArrowheads="1"/>
            </p:cNvSpPr>
            <p:nvPr/>
          </p:nvSpPr>
          <p:spPr bwMode="auto">
            <a:xfrm>
              <a:off x="700" y="333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59" name="Line 46"/>
            <p:cNvSpPr>
              <a:spLocks noChangeShapeType="1"/>
            </p:cNvSpPr>
            <p:nvPr/>
          </p:nvSpPr>
          <p:spPr bwMode="auto">
            <a:xfrm flipH="1">
              <a:off x="460" y="357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0" name="Oval 47"/>
            <p:cNvSpPr>
              <a:spLocks noChangeArrowheads="1"/>
            </p:cNvSpPr>
            <p:nvPr/>
          </p:nvSpPr>
          <p:spPr bwMode="auto">
            <a:xfrm>
              <a:off x="316" y="371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61" name="Text Box 48"/>
            <p:cNvSpPr txBox="1">
              <a:spLocks noChangeArrowheads="1"/>
            </p:cNvSpPr>
            <p:nvPr/>
          </p:nvSpPr>
          <p:spPr bwMode="auto">
            <a:xfrm>
              <a:off x="354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62" name="Text Box 49"/>
            <p:cNvSpPr txBox="1">
              <a:spLocks noChangeArrowheads="1"/>
            </p:cNvSpPr>
            <p:nvPr/>
          </p:nvSpPr>
          <p:spPr bwMode="auto">
            <a:xfrm>
              <a:off x="738" y="3072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563" name="Text Box 50"/>
            <p:cNvSpPr txBox="1">
              <a:spLocks noChangeArrowheads="1"/>
            </p:cNvSpPr>
            <p:nvPr/>
          </p:nvSpPr>
          <p:spPr bwMode="auto">
            <a:xfrm>
              <a:off x="1228" y="264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564" name="Text Box 80"/>
            <p:cNvSpPr txBox="1">
              <a:spLocks noChangeArrowheads="1"/>
            </p:cNvSpPr>
            <p:nvPr/>
          </p:nvSpPr>
          <p:spPr bwMode="auto">
            <a:xfrm>
              <a:off x="882" y="2208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07565" name="Freeform 82"/>
            <p:cNvSpPr>
              <a:spLocks/>
            </p:cNvSpPr>
            <p:nvPr/>
          </p:nvSpPr>
          <p:spPr bwMode="auto">
            <a:xfrm>
              <a:off x="144" y="2680"/>
              <a:ext cx="1424" cy="1448"/>
            </a:xfrm>
            <a:custGeom>
              <a:avLst/>
              <a:gdLst>
                <a:gd name="T0" fmla="*/ 1008 w 1424"/>
                <a:gd name="T1" fmla="*/ 152 h 1448"/>
                <a:gd name="T2" fmla="*/ 144 w 1424"/>
                <a:gd name="T3" fmla="*/ 1016 h 1448"/>
                <a:gd name="T4" fmla="*/ 144 w 1424"/>
                <a:gd name="T5" fmla="*/ 1352 h 1448"/>
                <a:gd name="T6" fmla="*/ 336 w 1424"/>
                <a:gd name="T7" fmla="*/ 1400 h 1448"/>
                <a:gd name="T8" fmla="*/ 528 w 1424"/>
                <a:gd name="T9" fmla="*/ 1304 h 1448"/>
                <a:gd name="T10" fmla="*/ 1296 w 1424"/>
                <a:gd name="T11" fmla="*/ 536 h 1448"/>
                <a:gd name="T12" fmla="*/ 1296 w 1424"/>
                <a:gd name="T13" fmla="*/ 152 h 1448"/>
                <a:gd name="T14" fmla="*/ 1104 w 1424"/>
                <a:gd name="T15" fmla="*/ 104 h 1448"/>
                <a:gd name="T16" fmla="*/ 1008 w 1424"/>
                <a:gd name="T17" fmla="*/ 152 h 14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24"/>
                <a:gd name="T28" fmla="*/ 0 h 1448"/>
                <a:gd name="T29" fmla="*/ 1424 w 1424"/>
                <a:gd name="T30" fmla="*/ 1448 h 14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24" h="1448">
                  <a:moveTo>
                    <a:pt x="1008" y="152"/>
                  </a:moveTo>
                  <a:cubicBezTo>
                    <a:pt x="848" y="304"/>
                    <a:pt x="288" y="816"/>
                    <a:pt x="144" y="1016"/>
                  </a:cubicBezTo>
                  <a:cubicBezTo>
                    <a:pt x="0" y="1216"/>
                    <a:pt x="112" y="1288"/>
                    <a:pt x="144" y="1352"/>
                  </a:cubicBezTo>
                  <a:cubicBezTo>
                    <a:pt x="176" y="1416"/>
                    <a:pt x="272" y="1408"/>
                    <a:pt x="336" y="1400"/>
                  </a:cubicBezTo>
                  <a:cubicBezTo>
                    <a:pt x="400" y="1392"/>
                    <a:pt x="368" y="1448"/>
                    <a:pt x="528" y="1304"/>
                  </a:cubicBezTo>
                  <a:cubicBezTo>
                    <a:pt x="688" y="1160"/>
                    <a:pt x="1168" y="728"/>
                    <a:pt x="1296" y="536"/>
                  </a:cubicBezTo>
                  <a:cubicBezTo>
                    <a:pt x="1424" y="344"/>
                    <a:pt x="1328" y="224"/>
                    <a:pt x="1296" y="152"/>
                  </a:cubicBezTo>
                  <a:cubicBezTo>
                    <a:pt x="1264" y="80"/>
                    <a:pt x="1152" y="104"/>
                    <a:pt x="1104" y="104"/>
                  </a:cubicBezTo>
                  <a:cubicBezTo>
                    <a:pt x="1056" y="104"/>
                    <a:pt x="1168" y="0"/>
                    <a:pt x="1008" y="152"/>
                  </a:cubicBez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07535" name="Group 94"/>
          <p:cNvGrpSpPr>
            <a:grpSpLocks/>
          </p:cNvGrpSpPr>
          <p:nvPr/>
        </p:nvGrpSpPr>
        <p:grpSpPr bwMode="auto">
          <a:xfrm>
            <a:off x="5985197" y="3306787"/>
            <a:ext cx="2835275" cy="2930525"/>
            <a:chOff x="3638" y="2138"/>
            <a:chExt cx="1786" cy="1846"/>
          </a:xfrm>
        </p:grpSpPr>
        <p:sp>
          <p:nvSpPr>
            <p:cNvPr id="107536" name="Line 64"/>
            <p:cNvSpPr>
              <a:spLocks noChangeShapeType="1"/>
            </p:cNvSpPr>
            <p:nvPr/>
          </p:nvSpPr>
          <p:spPr bwMode="auto">
            <a:xfrm flipH="1">
              <a:off x="3830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Oval 65"/>
            <p:cNvSpPr>
              <a:spLocks noChangeArrowheads="1"/>
            </p:cNvSpPr>
            <p:nvPr/>
          </p:nvSpPr>
          <p:spPr bwMode="auto">
            <a:xfrm>
              <a:off x="3638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38" name="Oval 66"/>
            <p:cNvSpPr>
              <a:spLocks noChangeArrowheads="1"/>
            </p:cNvSpPr>
            <p:nvPr/>
          </p:nvSpPr>
          <p:spPr bwMode="auto">
            <a:xfrm>
              <a:off x="4051" y="24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39" name="Line 67"/>
            <p:cNvSpPr>
              <a:spLocks noChangeShapeType="1"/>
            </p:cNvSpPr>
            <p:nvPr/>
          </p:nvSpPr>
          <p:spPr bwMode="auto">
            <a:xfrm>
              <a:off x="4262" y="2640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0" name="Oval 68"/>
            <p:cNvSpPr>
              <a:spLocks noChangeArrowheads="1"/>
            </p:cNvSpPr>
            <p:nvPr/>
          </p:nvSpPr>
          <p:spPr bwMode="auto">
            <a:xfrm>
              <a:off x="4435" y="28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41" name="Line 69"/>
            <p:cNvSpPr>
              <a:spLocks noChangeShapeType="1"/>
            </p:cNvSpPr>
            <p:nvPr/>
          </p:nvSpPr>
          <p:spPr bwMode="auto">
            <a:xfrm>
              <a:off x="4646" y="3072"/>
              <a:ext cx="240" cy="24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2" name="Line 70"/>
            <p:cNvSpPr>
              <a:spLocks noChangeShapeType="1"/>
            </p:cNvSpPr>
            <p:nvPr/>
          </p:nvSpPr>
          <p:spPr bwMode="auto">
            <a:xfrm>
              <a:off x="4982" y="3504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3" name="Oval 71"/>
            <p:cNvSpPr>
              <a:spLocks noChangeArrowheads="1"/>
            </p:cNvSpPr>
            <p:nvPr/>
          </p:nvSpPr>
          <p:spPr bwMode="auto">
            <a:xfrm>
              <a:off x="5126" y="36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44" name="Line 72"/>
            <p:cNvSpPr>
              <a:spLocks noChangeShapeType="1"/>
            </p:cNvSpPr>
            <p:nvPr/>
          </p:nvSpPr>
          <p:spPr bwMode="auto">
            <a:xfrm flipH="1">
              <a:off x="4166" y="3072"/>
              <a:ext cx="288" cy="288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Oval 73"/>
            <p:cNvSpPr>
              <a:spLocks noChangeArrowheads="1"/>
            </p:cNvSpPr>
            <p:nvPr/>
          </p:nvSpPr>
          <p:spPr bwMode="auto">
            <a:xfrm>
              <a:off x="4022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7546" name="Oval 74"/>
            <p:cNvSpPr>
              <a:spLocks noChangeArrowheads="1"/>
            </p:cNvSpPr>
            <p:nvPr/>
          </p:nvSpPr>
          <p:spPr bwMode="auto">
            <a:xfrm>
              <a:off x="4790" y="326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7547" name="Text Box 76"/>
            <p:cNvSpPr txBox="1">
              <a:spLocks noChangeArrowheads="1"/>
            </p:cNvSpPr>
            <p:nvPr/>
          </p:nvSpPr>
          <p:spPr bwMode="auto">
            <a:xfrm>
              <a:off x="5212" y="34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7548" name="Text Box 77"/>
            <p:cNvSpPr txBox="1">
              <a:spLocks noChangeArrowheads="1"/>
            </p:cNvSpPr>
            <p:nvPr/>
          </p:nvSpPr>
          <p:spPr bwMode="auto">
            <a:xfrm>
              <a:off x="4876" y="3002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7549" name="Text Box 78"/>
            <p:cNvSpPr txBox="1">
              <a:spLocks noChangeArrowheads="1"/>
            </p:cNvSpPr>
            <p:nvPr/>
          </p:nvSpPr>
          <p:spPr bwMode="auto">
            <a:xfrm>
              <a:off x="4492" y="2570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7550" name="Text Box 79"/>
            <p:cNvSpPr txBox="1">
              <a:spLocks noChangeArrowheads="1"/>
            </p:cNvSpPr>
            <p:nvPr/>
          </p:nvSpPr>
          <p:spPr bwMode="auto">
            <a:xfrm>
              <a:off x="4108" y="2138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-2</a:t>
              </a:r>
            </a:p>
          </p:txBody>
        </p:sp>
        <p:sp>
          <p:nvSpPr>
            <p:cNvPr id="107551" name="Freeform 83"/>
            <p:cNvSpPr>
              <a:spLocks/>
            </p:cNvSpPr>
            <p:nvPr/>
          </p:nvSpPr>
          <p:spPr bwMode="auto">
            <a:xfrm>
              <a:off x="3880" y="2160"/>
              <a:ext cx="1344" cy="1568"/>
            </a:xfrm>
            <a:custGeom>
              <a:avLst/>
              <a:gdLst>
                <a:gd name="T0" fmla="*/ 152 w 1344"/>
                <a:gd name="T1" fmla="*/ 528 h 1568"/>
                <a:gd name="T2" fmla="*/ 968 w 1344"/>
                <a:gd name="T3" fmla="*/ 1440 h 1568"/>
                <a:gd name="T4" fmla="*/ 1304 w 1344"/>
                <a:gd name="T5" fmla="*/ 1296 h 1568"/>
                <a:gd name="T6" fmla="*/ 1208 w 1344"/>
                <a:gd name="T7" fmla="*/ 1008 h 1568"/>
                <a:gd name="T8" fmla="*/ 968 w 1344"/>
                <a:gd name="T9" fmla="*/ 768 h 1568"/>
                <a:gd name="T10" fmla="*/ 392 w 1344"/>
                <a:gd name="T11" fmla="*/ 96 h 1568"/>
                <a:gd name="T12" fmla="*/ 56 w 1344"/>
                <a:gd name="T13" fmla="*/ 192 h 1568"/>
                <a:gd name="T14" fmla="*/ 152 w 1344"/>
                <a:gd name="T15" fmla="*/ 528 h 15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44"/>
                <a:gd name="T25" fmla="*/ 0 h 1568"/>
                <a:gd name="T26" fmla="*/ 1344 w 1344"/>
                <a:gd name="T27" fmla="*/ 1568 h 15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44" h="1568">
                  <a:moveTo>
                    <a:pt x="152" y="528"/>
                  </a:moveTo>
                  <a:cubicBezTo>
                    <a:pt x="304" y="736"/>
                    <a:pt x="776" y="1312"/>
                    <a:pt x="968" y="1440"/>
                  </a:cubicBezTo>
                  <a:cubicBezTo>
                    <a:pt x="1160" y="1568"/>
                    <a:pt x="1264" y="1368"/>
                    <a:pt x="1304" y="1296"/>
                  </a:cubicBezTo>
                  <a:cubicBezTo>
                    <a:pt x="1344" y="1224"/>
                    <a:pt x="1264" y="1096"/>
                    <a:pt x="1208" y="1008"/>
                  </a:cubicBezTo>
                  <a:cubicBezTo>
                    <a:pt x="1152" y="920"/>
                    <a:pt x="1104" y="920"/>
                    <a:pt x="968" y="768"/>
                  </a:cubicBezTo>
                  <a:cubicBezTo>
                    <a:pt x="832" y="616"/>
                    <a:pt x="544" y="192"/>
                    <a:pt x="392" y="96"/>
                  </a:cubicBezTo>
                  <a:cubicBezTo>
                    <a:pt x="240" y="0"/>
                    <a:pt x="96" y="120"/>
                    <a:pt x="56" y="192"/>
                  </a:cubicBezTo>
                  <a:cubicBezTo>
                    <a:pt x="16" y="264"/>
                    <a:pt x="0" y="320"/>
                    <a:pt x="152" y="528"/>
                  </a:cubicBezTo>
                  <a:close/>
                </a:path>
              </a:pathLst>
            </a:custGeom>
            <a:noFill/>
            <a:ln w="19050">
              <a:solidFill>
                <a:schemeClr val="tx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4" name="Rectangle 48"/>
          <p:cNvSpPr>
            <a:spLocks noChangeArrowheads="1"/>
          </p:cNvSpPr>
          <p:nvPr/>
        </p:nvSpPr>
        <p:spPr bwMode="auto">
          <a:xfrm>
            <a:off x="2292106" y="6114382"/>
            <a:ext cx="4279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>
                <a:latin typeface="Times New Roman" panose="02020603050405020304" pitchFamily="18" charset="0"/>
                <a:ea typeface="仿宋_GB2312" pitchFamily="49" charset="-122"/>
              </a:rPr>
              <a:t>从空树开始的建树过程</a:t>
            </a:r>
            <a:endParaRPr kumimoji="1"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95" name="AutoShape 24"/>
          <p:cNvSpPr>
            <a:spLocks noChangeArrowheads="1"/>
          </p:cNvSpPr>
          <p:nvPr/>
        </p:nvSpPr>
        <p:spPr bwMode="auto">
          <a:xfrm>
            <a:off x="2362801" y="4866767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" name="AutoShape 24"/>
          <p:cNvSpPr>
            <a:spLocks noChangeArrowheads="1"/>
          </p:cNvSpPr>
          <p:nvPr/>
        </p:nvSpPr>
        <p:spPr bwMode="auto">
          <a:xfrm>
            <a:off x="3551838" y="2354746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79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4" grpId="0"/>
      <p:bldP spid="287796" grpId="0"/>
      <p:bldP spid="95" grpId="0" animBg="1"/>
      <p:bldP spid="9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936104"/>
          </a:xfrm>
        </p:spPr>
        <p:txBody>
          <a:bodyPr>
            <a:normAutofit/>
          </a:bodyPr>
          <a:lstStyle/>
          <a:p>
            <a:r>
              <a:rPr lang="en-US" altLang="zh-CN"/>
              <a:t>AVL</a:t>
            </a:r>
            <a:r>
              <a:rPr lang="zh-CN" altLang="en-US"/>
              <a:t>树构造示例：</a:t>
            </a:r>
            <a:r>
              <a:rPr lang="en-US" altLang="zh-CN"/>
              <a:t>16, 3, 7, 11, 9, 26, 18, 14, 15</a:t>
            </a:r>
            <a:endParaRPr lang="zh-CN" altLang="en-US"/>
          </a:p>
        </p:txBody>
      </p:sp>
      <p:sp>
        <p:nvSpPr>
          <p:cNvPr id="108546" name="灯片编号占位符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DE57939D-641E-42D1-9F43-D43B74689AEE}" type="slidenum"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pPr algn="ctr" eaLnBrk="1" hangingPunct="1"/>
              <a:t>59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549" name="Text Box 29"/>
          <p:cNvSpPr txBox="1">
            <a:spLocks noChangeArrowheads="1"/>
          </p:cNvSpPr>
          <p:nvPr/>
        </p:nvSpPr>
        <p:spPr bwMode="auto">
          <a:xfrm>
            <a:off x="7391400" y="157650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右左双旋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8552" name="Text Box 54"/>
          <p:cNvSpPr txBox="1">
            <a:spLocks noChangeArrowheads="1"/>
          </p:cNvSpPr>
          <p:nvPr/>
        </p:nvSpPr>
        <p:spPr bwMode="auto">
          <a:xfrm>
            <a:off x="400050" y="1412776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左单旋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5320" y="3717032"/>
            <a:ext cx="3276600" cy="2286000"/>
            <a:chOff x="685800" y="3565798"/>
            <a:chExt cx="3276600" cy="2286000"/>
          </a:xfrm>
        </p:grpSpPr>
        <p:sp>
          <p:nvSpPr>
            <p:cNvPr id="108550" name="Text Box 33"/>
            <p:cNvSpPr txBox="1">
              <a:spLocks noChangeArrowheads="1"/>
            </p:cNvSpPr>
            <p:nvPr/>
          </p:nvSpPr>
          <p:spPr bwMode="auto">
            <a:xfrm>
              <a:off x="3625850" y="499296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607" name="Line 7"/>
            <p:cNvSpPr>
              <a:spLocks noChangeShapeType="1"/>
            </p:cNvSpPr>
            <p:nvPr/>
          </p:nvSpPr>
          <p:spPr bwMode="auto">
            <a:xfrm>
              <a:off x="1676400" y="5013598"/>
              <a:ext cx="1524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08" name="Line 8"/>
            <p:cNvSpPr>
              <a:spLocks noChangeShapeType="1"/>
            </p:cNvSpPr>
            <p:nvPr/>
          </p:nvSpPr>
          <p:spPr bwMode="auto">
            <a:xfrm flipH="1">
              <a:off x="2590800" y="5013598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09" name="Line 9"/>
            <p:cNvSpPr>
              <a:spLocks noChangeShapeType="1"/>
            </p:cNvSpPr>
            <p:nvPr/>
          </p:nvSpPr>
          <p:spPr bwMode="auto">
            <a:xfrm>
              <a:off x="3048000" y="5013598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10" name="Line 10"/>
            <p:cNvSpPr>
              <a:spLocks noChangeShapeType="1"/>
            </p:cNvSpPr>
            <p:nvPr/>
          </p:nvSpPr>
          <p:spPr bwMode="auto">
            <a:xfrm>
              <a:off x="2362200" y="4327798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11" name="Oval 15"/>
            <p:cNvSpPr>
              <a:spLocks noChangeArrowheads="1"/>
            </p:cNvSpPr>
            <p:nvPr/>
          </p:nvSpPr>
          <p:spPr bwMode="auto">
            <a:xfrm>
              <a:off x="2667000" y="46325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12" name="Oval 25"/>
            <p:cNvSpPr>
              <a:spLocks noChangeArrowheads="1"/>
            </p:cNvSpPr>
            <p:nvPr/>
          </p:nvSpPr>
          <p:spPr bwMode="auto">
            <a:xfrm>
              <a:off x="2286000" y="53945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13" name="Text Box 26"/>
            <p:cNvSpPr txBox="1">
              <a:spLocks noChangeArrowheads="1"/>
            </p:cNvSpPr>
            <p:nvPr/>
          </p:nvSpPr>
          <p:spPr bwMode="auto">
            <a:xfrm>
              <a:off x="2209800" y="501359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614" name="Text Box 35"/>
            <p:cNvSpPr txBox="1">
              <a:spLocks noChangeArrowheads="1"/>
            </p:cNvSpPr>
            <p:nvPr/>
          </p:nvSpPr>
          <p:spPr bwMode="auto">
            <a:xfrm>
              <a:off x="2971800" y="425159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615" name="Oval 43"/>
            <p:cNvSpPr>
              <a:spLocks noChangeArrowheads="1"/>
            </p:cNvSpPr>
            <p:nvPr/>
          </p:nvSpPr>
          <p:spPr bwMode="auto">
            <a:xfrm>
              <a:off x="1371600" y="46325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16" name="Line 44"/>
            <p:cNvSpPr>
              <a:spLocks noChangeShapeType="1"/>
            </p:cNvSpPr>
            <p:nvPr/>
          </p:nvSpPr>
          <p:spPr bwMode="auto">
            <a:xfrm flipH="1">
              <a:off x="990600" y="5013598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17" name="Oval 45"/>
            <p:cNvSpPr>
              <a:spLocks noChangeArrowheads="1"/>
            </p:cNvSpPr>
            <p:nvPr/>
          </p:nvSpPr>
          <p:spPr bwMode="auto">
            <a:xfrm>
              <a:off x="685800" y="53945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18" name="Oval 47"/>
            <p:cNvSpPr>
              <a:spLocks noChangeArrowheads="1"/>
            </p:cNvSpPr>
            <p:nvPr/>
          </p:nvSpPr>
          <p:spPr bwMode="auto">
            <a:xfrm>
              <a:off x="3429000" y="53945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19" name="Line 49"/>
            <p:cNvSpPr>
              <a:spLocks noChangeShapeType="1"/>
            </p:cNvSpPr>
            <p:nvPr/>
          </p:nvSpPr>
          <p:spPr bwMode="auto">
            <a:xfrm flipH="1">
              <a:off x="1752600" y="4327798"/>
              <a:ext cx="3810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20" name="Oval 50"/>
            <p:cNvSpPr>
              <a:spLocks noChangeArrowheads="1"/>
            </p:cNvSpPr>
            <p:nvPr/>
          </p:nvSpPr>
          <p:spPr bwMode="auto">
            <a:xfrm>
              <a:off x="2057400" y="39467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21" name="Oval 55"/>
            <p:cNvSpPr>
              <a:spLocks noChangeArrowheads="1"/>
            </p:cNvSpPr>
            <p:nvPr/>
          </p:nvSpPr>
          <p:spPr bwMode="auto">
            <a:xfrm>
              <a:off x="1676400" y="5394598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solidFill>
                  <a:srgbClr val="CC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622" name="Text Box 59"/>
            <p:cNvSpPr txBox="1">
              <a:spLocks noChangeArrowheads="1"/>
            </p:cNvSpPr>
            <p:nvPr/>
          </p:nvSpPr>
          <p:spPr bwMode="auto">
            <a:xfrm>
              <a:off x="2286000" y="356579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108555" name="Group 76"/>
          <p:cNvGrpSpPr>
            <a:grpSpLocks/>
          </p:cNvGrpSpPr>
          <p:nvPr/>
        </p:nvGrpSpPr>
        <p:grpSpPr bwMode="auto">
          <a:xfrm>
            <a:off x="1066800" y="1032148"/>
            <a:ext cx="2971800" cy="2173287"/>
            <a:chOff x="672" y="119"/>
            <a:chExt cx="1872" cy="1369"/>
          </a:xfrm>
        </p:grpSpPr>
        <p:sp>
          <p:nvSpPr>
            <p:cNvPr id="108593" name="Line 13"/>
            <p:cNvSpPr>
              <a:spLocks noChangeShapeType="1"/>
            </p:cNvSpPr>
            <p:nvPr/>
          </p:nvSpPr>
          <p:spPr bwMode="auto">
            <a:xfrm>
              <a:off x="1680" y="52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94" name="Line 14"/>
            <p:cNvSpPr>
              <a:spLocks noChangeShapeType="1"/>
            </p:cNvSpPr>
            <p:nvPr/>
          </p:nvSpPr>
          <p:spPr bwMode="auto">
            <a:xfrm>
              <a:off x="2064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95" name="Text Box 17"/>
            <p:cNvSpPr txBox="1">
              <a:spLocks noChangeArrowheads="1"/>
            </p:cNvSpPr>
            <p:nvPr/>
          </p:nvSpPr>
          <p:spPr bwMode="auto">
            <a:xfrm>
              <a:off x="1008" y="5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96" name="Line 18"/>
            <p:cNvSpPr>
              <a:spLocks noChangeShapeType="1"/>
            </p:cNvSpPr>
            <p:nvPr/>
          </p:nvSpPr>
          <p:spPr bwMode="auto">
            <a:xfrm flipH="1">
              <a:off x="91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97" name="Oval 19"/>
            <p:cNvSpPr>
              <a:spLocks noChangeArrowheads="1"/>
            </p:cNvSpPr>
            <p:nvPr/>
          </p:nvSpPr>
          <p:spPr bwMode="auto">
            <a:xfrm>
              <a:off x="672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98" name="Oval 20"/>
            <p:cNvSpPr>
              <a:spLocks noChangeArrowheads="1"/>
            </p:cNvSpPr>
            <p:nvPr/>
          </p:nvSpPr>
          <p:spPr bwMode="auto">
            <a:xfrm>
              <a:off x="187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99" name="Text Box 24"/>
            <p:cNvSpPr txBox="1">
              <a:spLocks noChangeArrowheads="1"/>
            </p:cNvSpPr>
            <p:nvPr/>
          </p:nvSpPr>
          <p:spPr bwMode="auto">
            <a:xfrm>
              <a:off x="1647" y="11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600" name="Line 46"/>
            <p:cNvSpPr>
              <a:spLocks noChangeShapeType="1"/>
            </p:cNvSpPr>
            <p:nvPr/>
          </p:nvSpPr>
          <p:spPr bwMode="auto">
            <a:xfrm>
              <a:off x="1296" y="1008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01" name="Oval 51"/>
            <p:cNvSpPr>
              <a:spLocks noChangeArrowheads="1"/>
            </p:cNvSpPr>
            <p:nvPr/>
          </p:nvSpPr>
          <p:spPr bwMode="auto">
            <a:xfrm>
              <a:off x="1440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602" name="Text Box 61"/>
            <p:cNvSpPr txBox="1">
              <a:spLocks noChangeArrowheads="1"/>
            </p:cNvSpPr>
            <p:nvPr/>
          </p:nvSpPr>
          <p:spPr bwMode="auto">
            <a:xfrm>
              <a:off x="2011" y="528"/>
              <a:ext cx="2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8603" name="Line 62"/>
            <p:cNvSpPr>
              <a:spLocks noChangeShapeType="1"/>
            </p:cNvSpPr>
            <p:nvPr/>
          </p:nvSpPr>
          <p:spPr bwMode="auto">
            <a:xfrm flipH="1">
              <a:off x="1296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604" name="Oval 63"/>
            <p:cNvSpPr>
              <a:spLocks noChangeArrowheads="1"/>
            </p:cNvSpPr>
            <p:nvPr/>
          </p:nvSpPr>
          <p:spPr bwMode="auto">
            <a:xfrm>
              <a:off x="1104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8605" name="Oval 64"/>
            <p:cNvSpPr>
              <a:spLocks noChangeArrowheads="1"/>
            </p:cNvSpPr>
            <p:nvPr/>
          </p:nvSpPr>
          <p:spPr bwMode="auto">
            <a:xfrm>
              <a:off x="1488" y="3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606" name="Oval 67"/>
            <p:cNvSpPr>
              <a:spLocks noChangeArrowheads="1"/>
            </p:cNvSpPr>
            <p:nvPr/>
          </p:nvSpPr>
          <p:spPr bwMode="auto">
            <a:xfrm>
              <a:off x="2256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211960" y="3765376"/>
            <a:ext cx="3352800" cy="3048000"/>
            <a:chOff x="4267200" y="3621360"/>
            <a:chExt cx="3352800" cy="3048000"/>
          </a:xfrm>
        </p:grpSpPr>
        <p:sp>
          <p:nvSpPr>
            <p:cNvPr id="108554" name="Text Box 60"/>
            <p:cNvSpPr txBox="1">
              <a:spLocks noChangeArrowheads="1"/>
            </p:cNvSpPr>
            <p:nvPr/>
          </p:nvSpPr>
          <p:spPr bwMode="auto">
            <a:xfrm>
              <a:off x="5351463" y="5870848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576" name="Line 3"/>
            <p:cNvSpPr>
              <a:spLocks noChangeShapeType="1"/>
            </p:cNvSpPr>
            <p:nvPr/>
          </p:nvSpPr>
          <p:spPr bwMode="auto">
            <a:xfrm>
              <a:off x="5334000" y="4992960"/>
              <a:ext cx="1524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77" name="Line 4"/>
            <p:cNvSpPr>
              <a:spLocks noChangeShapeType="1"/>
            </p:cNvSpPr>
            <p:nvPr/>
          </p:nvSpPr>
          <p:spPr bwMode="auto">
            <a:xfrm flipH="1">
              <a:off x="5791200" y="4992960"/>
              <a:ext cx="762000" cy="12192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78" name="Line 5"/>
            <p:cNvSpPr>
              <a:spLocks noChangeShapeType="1"/>
            </p:cNvSpPr>
            <p:nvPr/>
          </p:nvSpPr>
          <p:spPr bwMode="auto">
            <a:xfrm>
              <a:off x="6096000" y="430716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79" name="Line 6"/>
            <p:cNvSpPr>
              <a:spLocks noChangeShapeType="1"/>
            </p:cNvSpPr>
            <p:nvPr/>
          </p:nvSpPr>
          <p:spPr bwMode="auto">
            <a:xfrm flipH="1">
              <a:off x="5334000" y="430716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80" name="Oval 16"/>
            <p:cNvSpPr>
              <a:spLocks noChangeArrowheads="1"/>
            </p:cNvSpPr>
            <p:nvPr/>
          </p:nvSpPr>
          <p:spPr bwMode="auto">
            <a:xfrm>
              <a:off x="6400800" y="46119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81" name="Line 21"/>
            <p:cNvSpPr>
              <a:spLocks noChangeShapeType="1"/>
            </p:cNvSpPr>
            <p:nvPr/>
          </p:nvSpPr>
          <p:spPr bwMode="auto">
            <a:xfrm flipH="1">
              <a:off x="4495800" y="4916760"/>
              <a:ext cx="685800" cy="685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82" name="Oval 22"/>
            <p:cNvSpPr>
              <a:spLocks noChangeArrowheads="1"/>
            </p:cNvSpPr>
            <p:nvPr/>
          </p:nvSpPr>
          <p:spPr bwMode="auto">
            <a:xfrm>
              <a:off x="4267200" y="53739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83" name="Text Box 23"/>
            <p:cNvSpPr txBox="1">
              <a:spLocks noChangeArrowheads="1"/>
            </p:cNvSpPr>
            <p:nvPr/>
          </p:nvSpPr>
          <p:spPr bwMode="auto">
            <a:xfrm>
              <a:off x="5886242" y="4945335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84" name="Text Box 52"/>
            <p:cNvSpPr txBox="1">
              <a:spLocks noChangeArrowheads="1"/>
            </p:cNvSpPr>
            <p:nvPr/>
          </p:nvSpPr>
          <p:spPr bwMode="auto">
            <a:xfrm>
              <a:off x="6672054" y="423096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8585" name="Oval 56"/>
            <p:cNvSpPr>
              <a:spLocks noChangeArrowheads="1"/>
            </p:cNvSpPr>
            <p:nvPr/>
          </p:nvSpPr>
          <p:spPr bwMode="auto">
            <a:xfrm>
              <a:off x="5029200" y="46119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8586" name="Oval 57"/>
            <p:cNvSpPr>
              <a:spLocks noChangeArrowheads="1"/>
            </p:cNvSpPr>
            <p:nvPr/>
          </p:nvSpPr>
          <p:spPr bwMode="auto">
            <a:xfrm>
              <a:off x="5940425" y="53739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87" name="Oval 58"/>
            <p:cNvSpPr>
              <a:spLocks noChangeArrowheads="1"/>
            </p:cNvSpPr>
            <p:nvPr/>
          </p:nvSpPr>
          <p:spPr bwMode="auto">
            <a:xfrm>
              <a:off x="5486400" y="6212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88" name="Line 66"/>
            <p:cNvSpPr>
              <a:spLocks noChangeShapeType="1"/>
            </p:cNvSpPr>
            <p:nvPr/>
          </p:nvSpPr>
          <p:spPr bwMode="auto">
            <a:xfrm>
              <a:off x="6781800" y="499296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89" name="Oval 68"/>
            <p:cNvSpPr>
              <a:spLocks noChangeArrowheads="1"/>
            </p:cNvSpPr>
            <p:nvPr/>
          </p:nvSpPr>
          <p:spPr bwMode="auto">
            <a:xfrm>
              <a:off x="7162800" y="53739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90" name="Oval 69"/>
            <p:cNvSpPr>
              <a:spLocks noChangeArrowheads="1"/>
            </p:cNvSpPr>
            <p:nvPr/>
          </p:nvSpPr>
          <p:spPr bwMode="auto">
            <a:xfrm>
              <a:off x="5334000" y="53739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91" name="Text Box 70"/>
            <p:cNvSpPr txBox="1">
              <a:spLocks noChangeArrowheads="1"/>
            </p:cNvSpPr>
            <p:nvPr/>
          </p:nvSpPr>
          <p:spPr bwMode="auto">
            <a:xfrm>
              <a:off x="6043702" y="3621360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8592" name="Oval 72"/>
            <p:cNvSpPr>
              <a:spLocks noChangeArrowheads="1"/>
            </p:cNvSpPr>
            <p:nvPr/>
          </p:nvSpPr>
          <p:spPr bwMode="auto">
            <a:xfrm>
              <a:off x="5715000" y="392616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8557" name="Group 77"/>
          <p:cNvGrpSpPr>
            <a:grpSpLocks/>
          </p:cNvGrpSpPr>
          <p:nvPr/>
        </p:nvGrpSpPr>
        <p:grpSpPr bwMode="auto">
          <a:xfrm>
            <a:off x="4503738" y="1126480"/>
            <a:ext cx="3251200" cy="3022600"/>
            <a:chOff x="2784" y="144"/>
            <a:chExt cx="2048" cy="1904"/>
          </a:xfrm>
        </p:grpSpPr>
        <p:sp>
          <p:nvSpPr>
            <p:cNvPr id="108558" name="Line 11"/>
            <p:cNvSpPr>
              <a:spLocks noChangeShapeType="1"/>
            </p:cNvSpPr>
            <p:nvPr/>
          </p:nvSpPr>
          <p:spPr bwMode="auto">
            <a:xfrm>
              <a:off x="3360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59" name="Line 12"/>
            <p:cNvSpPr>
              <a:spLocks noChangeShapeType="1"/>
            </p:cNvSpPr>
            <p:nvPr/>
          </p:nvSpPr>
          <p:spPr bwMode="auto">
            <a:xfrm flipH="1">
              <a:off x="2976" y="960"/>
              <a:ext cx="288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8795" name="Text Box 27"/>
            <p:cNvSpPr txBox="1">
              <a:spLocks noChangeArrowheads="1"/>
            </p:cNvSpPr>
            <p:nvPr/>
          </p:nvSpPr>
          <p:spPr bwMode="auto">
            <a:xfrm>
              <a:off x="4171" y="528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  <a:endParaRPr lang="en-US" altLang="zh-CN" sz="2400">
                <a:latin typeface="Times New Roman" pitchFamily="18" charset="0"/>
              </a:endParaRPr>
            </a:p>
          </p:txBody>
        </p:sp>
        <p:sp>
          <p:nvSpPr>
            <p:cNvPr id="108561" name="Oval 30"/>
            <p:cNvSpPr>
              <a:spLocks noChangeArrowheads="1"/>
            </p:cNvSpPr>
            <p:nvPr/>
          </p:nvSpPr>
          <p:spPr bwMode="auto">
            <a:xfrm>
              <a:off x="3168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8562" name="Oval 31"/>
            <p:cNvSpPr>
              <a:spLocks noChangeArrowheads="1"/>
            </p:cNvSpPr>
            <p:nvPr/>
          </p:nvSpPr>
          <p:spPr bwMode="auto">
            <a:xfrm>
              <a:off x="278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8563" name="Oval 32"/>
            <p:cNvSpPr>
              <a:spLocks noChangeArrowheads="1"/>
            </p:cNvSpPr>
            <p:nvPr/>
          </p:nvSpPr>
          <p:spPr bwMode="auto">
            <a:xfrm>
              <a:off x="350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8802" name="Text Box 34"/>
            <p:cNvSpPr txBox="1">
              <a:spLocks noChangeArrowheads="1"/>
            </p:cNvSpPr>
            <p:nvPr/>
          </p:nvSpPr>
          <p:spPr bwMode="auto">
            <a:xfrm>
              <a:off x="4108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8565" name="Oval 36"/>
            <p:cNvSpPr>
              <a:spLocks noChangeArrowheads="1"/>
            </p:cNvSpPr>
            <p:nvPr/>
          </p:nvSpPr>
          <p:spPr bwMode="auto">
            <a:xfrm>
              <a:off x="4032" y="16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18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66" name="Line 37"/>
            <p:cNvSpPr>
              <a:spLocks noChangeShapeType="1"/>
            </p:cNvSpPr>
            <p:nvPr/>
          </p:nvSpPr>
          <p:spPr bwMode="auto">
            <a:xfrm flipH="1">
              <a:off x="4272" y="1440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67" name="Oval 38"/>
            <p:cNvSpPr>
              <a:spLocks noChangeArrowheads="1"/>
            </p:cNvSpPr>
            <p:nvPr/>
          </p:nvSpPr>
          <p:spPr bwMode="auto">
            <a:xfrm>
              <a:off x="4464" y="120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26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68" name="Line 39"/>
            <p:cNvSpPr>
              <a:spLocks noChangeShapeType="1"/>
            </p:cNvSpPr>
            <p:nvPr/>
          </p:nvSpPr>
          <p:spPr bwMode="auto">
            <a:xfrm>
              <a:off x="3840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69" name="Line 40"/>
            <p:cNvSpPr>
              <a:spLocks noChangeShapeType="1"/>
            </p:cNvSpPr>
            <p:nvPr/>
          </p:nvSpPr>
          <p:spPr bwMode="auto">
            <a:xfrm flipH="1">
              <a:off x="3408" y="576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8570" name="Oval 41"/>
            <p:cNvSpPr>
              <a:spLocks noChangeArrowheads="1"/>
            </p:cNvSpPr>
            <p:nvPr/>
          </p:nvSpPr>
          <p:spPr bwMode="auto">
            <a:xfrm>
              <a:off x="3600" y="33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8810" name="Text Box 42"/>
            <p:cNvSpPr txBox="1">
              <a:spLocks noChangeArrowheads="1"/>
            </p:cNvSpPr>
            <p:nvPr/>
          </p:nvSpPr>
          <p:spPr bwMode="auto">
            <a:xfrm>
              <a:off x="4607" y="96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8572" name="Oval 48"/>
            <p:cNvSpPr>
              <a:spLocks noChangeArrowheads="1"/>
            </p:cNvSpPr>
            <p:nvPr/>
          </p:nvSpPr>
          <p:spPr bwMode="auto">
            <a:xfrm>
              <a:off x="4032" y="7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16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8573" name="Line 65"/>
            <p:cNvSpPr>
              <a:spLocks noChangeShapeType="1"/>
            </p:cNvSpPr>
            <p:nvPr/>
          </p:nvSpPr>
          <p:spPr bwMode="auto">
            <a:xfrm>
              <a:off x="4272" y="1008"/>
              <a:ext cx="24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88839" name="Text Box 71"/>
            <p:cNvSpPr txBox="1">
              <a:spLocks noChangeArrowheads="1"/>
            </p:cNvSpPr>
            <p:nvPr/>
          </p:nvSpPr>
          <p:spPr bwMode="auto">
            <a:xfrm>
              <a:off x="3835" y="144"/>
              <a:ext cx="27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8575" name="Freeform 73"/>
            <p:cNvSpPr>
              <a:spLocks/>
            </p:cNvSpPr>
            <p:nvPr/>
          </p:nvSpPr>
          <p:spPr bwMode="auto">
            <a:xfrm>
              <a:off x="3872" y="600"/>
              <a:ext cx="960" cy="1448"/>
            </a:xfrm>
            <a:custGeom>
              <a:avLst/>
              <a:gdLst>
                <a:gd name="T0" fmla="*/ 160 w 960"/>
                <a:gd name="T1" fmla="*/ 72 h 1448"/>
                <a:gd name="T2" fmla="*/ 64 w 960"/>
                <a:gd name="T3" fmla="*/ 168 h 1448"/>
                <a:gd name="T4" fmla="*/ 16 w 960"/>
                <a:gd name="T5" fmla="*/ 312 h 1448"/>
                <a:gd name="T6" fmla="*/ 160 w 960"/>
                <a:gd name="T7" fmla="*/ 504 h 1448"/>
                <a:gd name="T8" fmla="*/ 304 w 960"/>
                <a:gd name="T9" fmla="*/ 648 h 1448"/>
                <a:gd name="T10" fmla="*/ 304 w 960"/>
                <a:gd name="T11" fmla="*/ 792 h 1448"/>
                <a:gd name="T12" fmla="*/ 112 w 960"/>
                <a:gd name="T13" fmla="*/ 984 h 1448"/>
                <a:gd name="T14" fmla="*/ 64 w 960"/>
                <a:gd name="T15" fmla="*/ 1128 h 1448"/>
                <a:gd name="T16" fmla="*/ 64 w 960"/>
                <a:gd name="T17" fmla="*/ 1224 h 1448"/>
                <a:gd name="T18" fmla="*/ 112 w 960"/>
                <a:gd name="T19" fmla="*/ 1320 h 1448"/>
                <a:gd name="T20" fmla="*/ 256 w 960"/>
                <a:gd name="T21" fmla="*/ 1416 h 1448"/>
                <a:gd name="T22" fmla="*/ 448 w 960"/>
                <a:gd name="T23" fmla="*/ 1368 h 1448"/>
                <a:gd name="T24" fmla="*/ 880 w 960"/>
                <a:gd name="T25" fmla="*/ 936 h 1448"/>
                <a:gd name="T26" fmla="*/ 928 w 960"/>
                <a:gd name="T27" fmla="*/ 792 h 1448"/>
                <a:gd name="T28" fmla="*/ 928 w 960"/>
                <a:gd name="T29" fmla="*/ 648 h 1448"/>
                <a:gd name="T30" fmla="*/ 832 w 960"/>
                <a:gd name="T31" fmla="*/ 504 h 1448"/>
                <a:gd name="T32" fmla="*/ 400 w 960"/>
                <a:gd name="T33" fmla="*/ 72 h 1448"/>
                <a:gd name="T34" fmla="*/ 160 w 960"/>
                <a:gd name="T35" fmla="*/ 72 h 144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0"/>
                <a:gd name="T55" fmla="*/ 0 h 1448"/>
                <a:gd name="T56" fmla="*/ 960 w 960"/>
                <a:gd name="T57" fmla="*/ 1448 h 144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0" h="1448">
                  <a:moveTo>
                    <a:pt x="160" y="72"/>
                  </a:moveTo>
                  <a:cubicBezTo>
                    <a:pt x="104" y="88"/>
                    <a:pt x="88" y="128"/>
                    <a:pt x="64" y="168"/>
                  </a:cubicBezTo>
                  <a:cubicBezTo>
                    <a:pt x="40" y="208"/>
                    <a:pt x="0" y="256"/>
                    <a:pt x="16" y="312"/>
                  </a:cubicBezTo>
                  <a:cubicBezTo>
                    <a:pt x="32" y="368"/>
                    <a:pt x="112" y="448"/>
                    <a:pt x="160" y="504"/>
                  </a:cubicBezTo>
                  <a:cubicBezTo>
                    <a:pt x="208" y="560"/>
                    <a:pt x="280" y="600"/>
                    <a:pt x="304" y="648"/>
                  </a:cubicBezTo>
                  <a:cubicBezTo>
                    <a:pt x="328" y="696"/>
                    <a:pt x="336" y="736"/>
                    <a:pt x="304" y="792"/>
                  </a:cubicBezTo>
                  <a:cubicBezTo>
                    <a:pt x="272" y="848"/>
                    <a:pt x="152" y="928"/>
                    <a:pt x="112" y="984"/>
                  </a:cubicBezTo>
                  <a:cubicBezTo>
                    <a:pt x="72" y="1040"/>
                    <a:pt x="72" y="1088"/>
                    <a:pt x="64" y="1128"/>
                  </a:cubicBezTo>
                  <a:cubicBezTo>
                    <a:pt x="56" y="1168"/>
                    <a:pt x="56" y="1192"/>
                    <a:pt x="64" y="1224"/>
                  </a:cubicBezTo>
                  <a:cubicBezTo>
                    <a:pt x="72" y="1256"/>
                    <a:pt x="80" y="1288"/>
                    <a:pt x="112" y="1320"/>
                  </a:cubicBezTo>
                  <a:cubicBezTo>
                    <a:pt x="144" y="1352"/>
                    <a:pt x="200" y="1408"/>
                    <a:pt x="256" y="1416"/>
                  </a:cubicBezTo>
                  <a:cubicBezTo>
                    <a:pt x="312" y="1424"/>
                    <a:pt x="344" y="1448"/>
                    <a:pt x="448" y="1368"/>
                  </a:cubicBezTo>
                  <a:cubicBezTo>
                    <a:pt x="552" y="1288"/>
                    <a:pt x="800" y="1032"/>
                    <a:pt x="880" y="936"/>
                  </a:cubicBezTo>
                  <a:cubicBezTo>
                    <a:pt x="960" y="840"/>
                    <a:pt x="920" y="840"/>
                    <a:pt x="928" y="792"/>
                  </a:cubicBezTo>
                  <a:cubicBezTo>
                    <a:pt x="936" y="744"/>
                    <a:pt x="944" y="696"/>
                    <a:pt x="928" y="648"/>
                  </a:cubicBezTo>
                  <a:cubicBezTo>
                    <a:pt x="912" y="600"/>
                    <a:pt x="920" y="600"/>
                    <a:pt x="832" y="504"/>
                  </a:cubicBezTo>
                  <a:cubicBezTo>
                    <a:pt x="744" y="408"/>
                    <a:pt x="512" y="144"/>
                    <a:pt x="400" y="72"/>
                  </a:cubicBezTo>
                  <a:cubicBezTo>
                    <a:pt x="288" y="0"/>
                    <a:pt x="216" y="56"/>
                    <a:pt x="160" y="72"/>
                  </a:cubicBez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529839" y="1827114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80" name="AutoShape 24"/>
          <p:cNvSpPr>
            <a:spLocks noChangeArrowheads="1"/>
          </p:cNvSpPr>
          <p:nvPr/>
        </p:nvSpPr>
        <p:spPr bwMode="auto">
          <a:xfrm>
            <a:off x="7731726" y="1922698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5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2" grpId="0"/>
      <p:bldP spid="79" grpId="0" animBg="1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数据结构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BST可以用</a:t>
            </a:r>
            <a:r>
              <a:rPr lang="en-US" altLang="en-US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二叉链表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来存储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/>
              <a:t>typedef int </a:t>
            </a:r>
            <a:r>
              <a:rPr lang="en-US" dirty="0" err="1"/>
              <a:t>KeyType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/>
              <a:t>typedef struct </a:t>
            </a:r>
            <a:r>
              <a:rPr lang="en-US" dirty="0" err="1"/>
              <a:t>RecType</a:t>
            </a: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KeyType</a:t>
            </a:r>
            <a:r>
              <a:rPr lang="en-US" dirty="0"/>
              <a:t> key;</a:t>
            </a:r>
          </a:p>
          <a:p>
            <a:pPr marL="457200" lvl="1" indent="0">
              <a:buNone/>
            </a:pPr>
            <a:r>
              <a:rPr lang="en-US" dirty="0"/>
              <a:t>    //Others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  <a:r>
              <a:rPr lang="en-US" b="1" dirty="0" err="1">
                <a:solidFill>
                  <a:srgbClr val="C00000"/>
                </a:solidFill>
              </a:rPr>
              <a:t>ElemType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b="1" dirty="0"/>
              <a:t>typedef struct </a:t>
            </a:r>
            <a:r>
              <a:rPr lang="en-US" b="1" dirty="0" err="1"/>
              <a:t>BiTreeNode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b="1" dirty="0"/>
              <a:t>    </a:t>
            </a:r>
            <a:r>
              <a:rPr lang="en-US" b="1" dirty="0" err="1">
                <a:solidFill>
                  <a:srgbClr val="C00000"/>
                </a:solidFill>
              </a:rPr>
              <a:t>ElemType</a:t>
            </a:r>
            <a:r>
              <a:rPr lang="en-US" b="1" dirty="0"/>
              <a:t> data;</a:t>
            </a:r>
          </a:p>
          <a:p>
            <a:pPr marL="457200" lvl="1" indent="0">
              <a:buNone/>
            </a:pPr>
            <a:r>
              <a:rPr lang="en-US" b="1" dirty="0"/>
              <a:t>    struct </a:t>
            </a:r>
            <a:r>
              <a:rPr lang="en-US" b="1" dirty="0" err="1"/>
              <a:t>BiTreeNode</a:t>
            </a:r>
            <a:r>
              <a:rPr lang="en-US" b="1" dirty="0"/>
              <a:t> *</a:t>
            </a:r>
            <a:r>
              <a:rPr lang="en-US" b="1" dirty="0" err="1">
                <a:solidFill>
                  <a:srgbClr val="00B050"/>
                </a:solidFill>
              </a:rPr>
              <a:t>lchild</a:t>
            </a:r>
            <a:r>
              <a:rPr lang="en-US" b="1" dirty="0"/>
              <a:t>,*</a:t>
            </a:r>
            <a:r>
              <a:rPr lang="en-US" b="1" dirty="0" err="1">
                <a:solidFill>
                  <a:srgbClr val="00B050"/>
                </a:solidFill>
              </a:rPr>
              <a:t>rchild</a:t>
            </a:r>
            <a:r>
              <a:rPr lang="en-US" b="1" dirty="0"/>
              <a:t>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FF"/>
                </a:solidFill>
              </a:rPr>
              <a:t>} </a:t>
            </a:r>
            <a:r>
              <a:rPr lang="zh-CN" altLang="en-US" b="1" dirty="0">
                <a:solidFill>
                  <a:srgbClr val="0000FF"/>
                </a:solidFill>
              </a:rPr>
              <a:t>*</a:t>
            </a:r>
            <a:r>
              <a:rPr lang="en-US" b="1" dirty="0" err="1">
                <a:solidFill>
                  <a:srgbClr val="0000FF"/>
                </a:solidFill>
              </a:rPr>
              <a:t>BiTree</a:t>
            </a:r>
            <a:r>
              <a:rPr lang="en-US" b="1" dirty="0">
                <a:solidFill>
                  <a:srgbClr val="0000FF"/>
                </a:solidFill>
              </a:rPr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04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200775"/>
            <a:ext cx="2133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1DA015-7D5E-493D-9691-F2195DBAB806}" type="slidenum">
              <a:rPr lang="en-US" altLang="zh-CN">
                <a:latin typeface="华文新魏" panose="02010800040101010101" pitchFamily="2" charset="-122"/>
                <a:ea typeface="华文新魏" panose="02010800040101010101" pitchFamily="2" charset="-122"/>
              </a:rPr>
              <a:pPr eaLnBrk="1" hangingPunct="1"/>
              <a:t>60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89816" name="Text Box 24"/>
          <p:cNvSpPr txBox="1">
            <a:spLocks noChangeArrowheads="1"/>
          </p:cNvSpPr>
          <p:nvPr/>
        </p:nvSpPr>
        <p:spPr bwMode="auto">
          <a:xfrm>
            <a:off x="3733800" y="1397992"/>
            <a:ext cx="1416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仿宋_GB2312" pitchFamily="49" charset="-122"/>
              </a:rPr>
              <a:t>左右双旋</a:t>
            </a:r>
            <a:endParaRPr lang="zh-CN" altLang="en-US" sz="2400"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24400" y="1016992"/>
            <a:ext cx="3429000" cy="3124200"/>
            <a:chOff x="4724400" y="609600"/>
            <a:chExt cx="3429000" cy="3124200"/>
          </a:xfrm>
        </p:grpSpPr>
        <p:sp>
          <p:nvSpPr>
            <p:cNvPr id="109571" name="Line 2"/>
            <p:cNvSpPr>
              <a:spLocks noChangeShapeType="1"/>
            </p:cNvSpPr>
            <p:nvPr/>
          </p:nvSpPr>
          <p:spPr bwMode="auto">
            <a:xfrm flipH="1">
              <a:off x="6781800" y="2057400"/>
              <a:ext cx="3048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2" name="Line 3"/>
            <p:cNvSpPr>
              <a:spLocks noChangeShapeType="1"/>
            </p:cNvSpPr>
            <p:nvPr/>
          </p:nvSpPr>
          <p:spPr bwMode="auto">
            <a:xfrm>
              <a:off x="6629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3" name="Line 4"/>
            <p:cNvSpPr>
              <a:spLocks noChangeShapeType="1"/>
            </p:cNvSpPr>
            <p:nvPr/>
          </p:nvSpPr>
          <p:spPr bwMode="auto">
            <a:xfrm flipH="1">
              <a:off x="57912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6" name="Line 7"/>
            <p:cNvSpPr>
              <a:spLocks noChangeShapeType="1"/>
            </p:cNvSpPr>
            <p:nvPr/>
          </p:nvSpPr>
          <p:spPr bwMode="auto">
            <a:xfrm>
              <a:off x="6858000" y="2819400"/>
              <a:ext cx="381000" cy="6858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7" name="Line 8"/>
            <p:cNvSpPr>
              <a:spLocks noChangeShapeType="1"/>
            </p:cNvSpPr>
            <p:nvPr/>
          </p:nvSpPr>
          <p:spPr bwMode="auto">
            <a:xfrm>
              <a:off x="5791200" y="2057400"/>
              <a:ext cx="228600" cy="3810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8" name="Line 9"/>
            <p:cNvSpPr>
              <a:spLocks noChangeShapeType="1"/>
            </p:cNvSpPr>
            <p:nvPr/>
          </p:nvSpPr>
          <p:spPr bwMode="auto">
            <a:xfrm flipH="1">
              <a:off x="6248400" y="2819400"/>
              <a:ext cx="3048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2" name="Line 13"/>
            <p:cNvSpPr>
              <a:spLocks noChangeShapeType="1"/>
            </p:cNvSpPr>
            <p:nvPr/>
          </p:nvSpPr>
          <p:spPr bwMode="auto">
            <a:xfrm flipH="1">
              <a:off x="5105400" y="20574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5" name="Oval 16"/>
            <p:cNvSpPr>
              <a:spLocks noChangeArrowheads="1"/>
            </p:cNvSpPr>
            <p:nvPr/>
          </p:nvSpPr>
          <p:spPr bwMode="auto">
            <a:xfrm>
              <a:off x="69342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594" name="Oval 25"/>
            <p:cNvSpPr>
              <a:spLocks noChangeArrowheads="1"/>
            </p:cNvSpPr>
            <p:nvPr/>
          </p:nvSpPr>
          <p:spPr bwMode="auto">
            <a:xfrm>
              <a:off x="5486400" y="1676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9595" name="Oval 26"/>
            <p:cNvSpPr>
              <a:spLocks noChangeArrowheads="1"/>
            </p:cNvSpPr>
            <p:nvPr/>
          </p:nvSpPr>
          <p:spPr bwMode="auto">
            <a:xfrm>
              <a:off x="4724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9819" name="Text Box 27"/>
            <p:cNvSpPr txBox="1">
              <a:spLocks noChangeArrowheads="1"/>
            </p:cNvSpPr>
            <p:nvPr/>
          </p:nvSpPr>
          <p:spPr bwMode="auto">
            <a:xfrm>
              <a:off x="5791200" y="2895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9820" name="Text Box 28"/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9599" name="Oval 30"/>
            <p:cNvSpPr>
              <a:spLocks noChangeArrowheads="1"/>
            </p:cNvSpPr>
            <p:nvPr/>
          </p:nvSpPr>
          <p:spPr bwMode="auto">
            <a:xfrm>
              <a:off x="6248400" y="990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9826" name="Text Box 34"/>
            <p:cNvSpPr txBox="1">
              <a:spLocks noChangeArrowheads="1"/>
            </p:cNvSpPr>
            <p:nvPr/>
          </p:nvSpPr>
          <p:spPr bwMode="auto">
            <a:xfrm>
              <a:off x="7009398" y="12954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09604" name="Oval 35"/>
            <p:cNvSpPr>
              <a:spLocks noChangeArrowheads="1"/>
            </p:cNvSpPr>
            <p:nvPr/>
          </p:nvSpPr>
          <p:spPr bwMode="auto">
            <a:xfrm>
              <a:off x="69342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605" name="Oval 36"/>
            <p:cNvSpPr>
              <a:spLocks noChangeArrowheads="1"/>
            </p:cNvSpPr>
            <p:nvPr/>
          </p:nvSpPr>
          <p:spPr bwMode="auto">
            <a:xfrm>
              <a:off x="6477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9829" name="Text Box 37"/>
            <p:cNvSpPr txBox="1">
              <a:spLocks noChangeArrowheads="1"/>
            </p:cNvSpPr>
            <p:nvPr/>
          </p:nvSpPr>
          <p:spPr bwMode="auto">
            <a:xfrm>
              <a:off x="7054850" y="28956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9830" name="Text Box 38"/>
            <p:cNvSpPr txBox="1">
              <a:spLocks noChangeArrowheads="1"/>
            </p:cNvSpPr>
            <p:nvPr/>
          </p:nvSpPr>
          <p:spPr bwMode="auto">
            <a:xfrm>
              <a:off x="6392952" y="6096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09610" name="Line 41"/>
            <p:cNvSpPr>
              <a:spLocks noChangeShapeType="1"/>
            </p:cNvSpPr>
            <p:nvPr/>
          </p:nvSpPr>
          <p:spPr bwMode="auto">
            <a:xfrm>
              <a:off x="7315200" y="2057400"/>
              <a:ext cx="685800" cy="6858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612" name="Oval 43"/>
            <p:cNvSpPr>
              <a:spLocks noChangeArrowheads="1"/>
            </p:cNvSpPr>
            <p:nvPr/>
          </p:nvSpPr>
          <p:spPr bwMode="auto">
            <a:xfrm>
              <a:off x="76962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613" name="Oval 44"/>
            <p:cNvSpPr>
              <a:spLocks noChangeArrowheads="1"/>
            </p:cNvSpPr>
            <p:nvPr/>
          </p:nvSpPr>
          <p:spPr bwMode="auto">
            <a:xfrm>
              <a:off x="6019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616" name="Oval 47"/>
            <p:cNvSpPr>
              <a:spLocks noChangeArrowheads="1"/>
            </p:cNvSpPr>
            <p:nvPr/>
          </p:nvSpPr>
          <p:spPr bwMode="auto">
            <a:xfrm>
              <a:off x="5867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9600" y="1093192"/>
            <a:ext cx="3276600" cy="4064000"/>
            <a:chOff x="609600" y="685800"/>
            <a:chExt cx="3276600" cy="4064000"/>
          </a:xfrm>
        </p:grpSpPr>
        <p:sp>
          <p:nvSpPr>
            <p:cNvPr id="109574" name="Line 5"/>
            <p:cNvSpPr>
              <a:spLocks noChangeShapeType="1"/>
            </p:cNvSpPr>
            <p:nvPr/>
          </p:nvSpPr>
          <p:spPr bwMode="auto">
            <a:xfrm>
              <a:off x="2438400" y="1371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5" name="Line 6"/>
            <p:cNvSpPr>
              <a:spLocks noChangeShapeType="1"/>
            </p:cNvSpPr>
            <p:nvPr/>
          </p:nvSpPr>
          <p:spPr bwMode="auto">
            <a:xfrm flipH="1">
              <a:off x="2057400" y="2819400"/>
              <a:ext cx="304800" cy="533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79" name="Line 10"/>
            <p:cNvSpPr>
              <a:spLocks noChangeShapeType="1"/>
            </p:cNvSpPr>
            <p:nvPr/>
          </p:nvSpPr>
          <p:spPr bwMode="auto">
            <a:xfrm>
              <a:off x="16002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0" name="Line 11"/>
            <p:cNvSpPr>
              <a:spLocks noChangeShapeType="1"/>
            </p:cNvSpPr>
            <p:nvPr/>
          </p:nvSpPr>
          <p:spPr bwMode="auto">
            <a:xfrm flipH="1">
              <a:off x="2590800" y="2133600"/>
              <a:ext cx="228600" cy="3810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1" name="Line 12"/>
            <p:cNvSpPr>
              <a:spLocks noChangeShapeType="1"/>
            </p:cNvSpPr>
            <p:nvPr/>
          </p:nvSpPr>
          <p:spPr bwMode="auto">
            <a:xfrm>
              <a:off x="2133600" y="3657600"/>
              <a:ext cx="4572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3" name="Line 14"/>
            <p:cNvSpPr>
              <a:spLocks noChangeShapeType="1"/>
            </p:cNvSpPr>
            <p:nvPr/>
          </p:nvSpPr>
          <p:spPr bwMode="auto">
            <a:xfrm>
              <a:off x="3124200" y="2133600"/>
              <a:ext cx="457200" cy="4572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4" name="Oval 15"/>
            <p:cNvSpPr>
              <a:spLocks noChangeArrowheads="1"/>
            </p:cNvSpPr>
            <p:nvPr/>
          </p:nvSpPr>
          <p:spPr bwMode="auto">
            <a:xfrm>
              <a:off x="2362200" y="4114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15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9809" name="Text Box 17"/>
            <p:cNvSpPr txBox="1">
              <a:spLocks noChangeArrowheads="1"/>
            </p:cNvSpPr>
            <p:nvPr/>
          </p:nvSpPr>
          <p:spPr bwMode="auto">
            <a:xfrm>
              <a:off x="2354352" y="685800"/>
              <a:ext cx="44114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-2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109587" name="Line 18"/>
            <p:cNvSpPr>
              <a:spLocks noChangeShapeType="1"/>
            </p:cNvSpPr>
            <p:nvPr/>
          </p:nvSpPr>
          <p:spPr bwMode="auto">
            <a:xfrm flipH="1">
              <a:off x="838200" y="2057400"/>
              <a:ext cx="609600" cy="6096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588" name="Oval 19"/>
            <p:cNvSpPr>
              <a:spLocks noChangeArrowheads="1"/>
            </p:cNvSpPr>
            <p:nvPr/>
          </p:nvSpPr>
          <p:spPr bwMode="auto">
            <a:xfrm>
              <a:off x="6096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589" name="Oval 20"/>
            <p:cNvSpPr>
              <a:spLocks noChangeArrowheads="1"/>
            </p:cNvSpPr>
            <p:nvPr/>
          </p:nvSpPr>
          <p:spPr bwMode="auto">
            <a:xfrm>
              <a:off x="27432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18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590" name="Oval 21"/>
            <p:cNvSpPr>
              <a:spLocks noChangeArrowheads="1"/>
            </p:cNvSpPr>
            <p:nvPr/>
          </p:nvSpPr>
          <p:spPr bwMode="auto">
            <a:xfrm>
              <a:off x="2286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  <a:ea typeface="MS Hei" pitchFamily="49" charset="-122"/>
                </a:rPr>
                <a:t>16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9814" name="Text Box 22"/>
            <p:cNvSpPr txBox="1">
              <a:spLocks noChangeArrowheads="1"/>
            </p:cNvSpPr>
            <p:nvPr/>
          </p:nvSpPr>
          <p:spPr bwMode="auto">
            <a:xfrm>
              <a:off x="2284998" y="19812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lang="en-US" altLang="zh-CN" sz="2400">
                <a:solidFill>
                  <a:srgbClr val="009900"/>
                </a:solidFill>
                <a:latin typeface="Times New Roman" pitchFamily="18" charset="0"/>
              </a:endParaRPr>
            </a:p>
          </p:txBody>
        </p:sp>
        <p:sp>
          <p:nvSpPr>
            <p:cNvPr id="289821" name="Text Box 29"/>
            <p:cNvSpPr txBox="1">
              <a:spLocks noChangeArrowheads="1"/>
            </p:cNvSpPr>
            <p:nvPr/>
          </p:nvSpPr>
          <p:spPr bwMode="auto">
            <a:xfrm>
              <a:off x="2590800" y="37338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09600" name="Oval 31"/>
            <p:cNvSpPr>
              <a:spLocks noChangeArrowheads="1"/>
            </p:cNvSpPr>
            <p:nvPr/>
          </p:nvSpPr>
          <p:spPr bwMode="auto">
            <a:xfrm>
              <a:off x="1295400" y="1752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7</a:t>
              </a:r>
              <a:endParaRPr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9601" name="Oval 32"/>
            <p:cNvSpPr>
              <a:spLocks noChangeArrowheads="1"/>
            </p:cNvSpPr>
            <p:nvPr/>
          </p:nvSpPr>
          <p:spPr bwMode="auto">
            <a:xfrm>
              <a:off x="1828800" y="32766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14</a:t>
              </a:r>
              <a:endParaRPr lang="en-US" altLang="zh-CN" sz="2400">
                <a:solidFill>
                  <a:srgbClr val="7030A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602" name="Oval 33"/>
            <p:cNvSpPr>
              <a:spLocks noChangeArrowheads="1"/>
            </p:cNvSpPr>
            <p:nvPr/>
          </p:nvSpPr>
          <p:spPr bwMode="auto">
            <a:xfrm>
              <a:off x="16764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9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608" name="Line 39"/>
            <p:cNvSpPr>
              <a:spLocks noChangeShapeType="1"/>
            </p:cNvSpPr>
            <p:nvPr/>
          </p:nvSpPr>
          <p:spPr bwMode="auto">
            <a:xfrm flipH="1">
              <a:off x="1676400" y="1295400"/>
              <a:ext cx="533400" cy="53340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09609" name="Oval 40"/>
            <p:cNvSpPr>
              <a:spLocks noChangeArrowheads="1"/>
            </p:cNvSpPr>
            <p:nvPr/>
          </p:nvSpPr>
          <p:spPr bwMode="auto">
            <a:xfrm>
              <a:off x="2057400" y="10668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  <a:ea typeface="MS Hei" pitchFamily="49" charset="-122"/>
                </a:rPr>
                <a:t>11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9611" name="Oval 42"/>
            <p:cNvSpPr>
              <a:spLocks noChangeArrowheads="1"/>
            </p:cNvSpPr>
            <p:nvPr/>
          </p:nvSpPr>
          <p:spPr bwMode="auto">
            <a:xfrm>
              <a:off x="3429000" y="2438400"/>
              <a:ext cx="457200" cy="4572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26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9837" name="Text Box 45"/>
            <p:cNvSpPr txBox="1">
              <a:spLocks noChangeArrowheads="1"/>
            </p:cNvSpPr>
            <p:nvPr/>
          </p:nvSpPr>
          <p:spPr bwMode="auto">
            <a:xfrm>
              <a:off x="1395502" y="3200400"/>
              <a:ext cx="441146" cy="461665"/>
            </a:xfrm>
            <a:prstGeom prst="rect">
              <a:avLst/>
            </a:prstGeom>
            <a:solidFill>
              <a:srgbClr val="FFFF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008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289838" name="Text Box 46"/>
            <p:cNvSpPr txBox="1">
              <a:spLocks noChangeArrowheads="1"/>
            </p:cNvSpPr>
            <p:nvPr/>
          </p:nvSpPr>
          <p:spPr bwMode="auto">
            <a:xfrm>
              <a:off x="2970798" y="1371600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zh-CN" sz="2400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9618" name="Freeform 49"/>
            <p:cNvSpPr>
              <a:spLocks/>
            </p:cNvSpPr>
            <p:nvPr/>
          </p:nvSpPr>
          <p:spPr bwMode="auto">
            <a:xfrm>
              <a:off x="1663700" y="2247900"/>
              <a:ext cx="1320800" cy="2501900"/>
            </a:xfrm>
            <a:custGeom>
              <a:avLst/>
              <a:gdLst>
                <a:gd name="T0" fmla="*/ 1108868821 w 832"/>
                <a:gd name="T1" fmla="*/ 181451243 h 1576"/>
                <a:gd name="T2" fmla="*/ 866933892 w 832"/>
                <a:gd name="T3" fmla="*/ 544353780 h 1576"/>
                <a:gd name="T4" fmla="*/ 745966230 w 832"/>
                <a:gd name="T5" fmla="*/ 1028223828 h 1576"/>
                <a:gd name="T6" fmla="*/ 262096272 w 832"/>
                <a:gd name="T7" fmla="*/ 1512093678 h 1576"/>
                <a:gd name="T8" fmla="*/ 20161250 w 832"/>
                <a:gd name="T9" fmla="*/ 1874996463 h 1576"/>
                <a:gd name="T10" fmla="*/ 141128758 w 832"/>
                <a:gd name="T11" fmla="*/ 2147483647 h 1576"/>
                <a:gd name="T12" fmla="*/ 866933892 w 832"/>
                <a:gd name="T13" fmla="*/ 2147483647 h 1576"/>
                <a:gd name="T14" fmla="*/ 1350803750 w 832"/>
                <a:gd name="T15" fmla="*/ 2147483647 h 1576"/>
                <a:gd name="T16" fmla="*/ 1834674005 w 832"/>
                <a:gd name="T17" fmla="*/ 2147483647 h 1576"/>
                <a:gd name="T18" fmla="*/ 2076608934 w 832"/>
                <a:gd name="T19" fmla="*/ 2147483647 h 1576"/>
                <a:gd name="T20" fmla="*/ 1955641470 w 832"/>
                <a:gd name="T21" fmla="*/ 2147483647 h 1576"/>
                <a:gd name="T22" fmla="*/ 1350803750 w 832"/>
                <a:gd name="T23" fmla="*/ 2147483647 h 1576"/>
                <a:gd name="T24" fmla="*/ 1471771215 w 832"/>
                <a:gd name="T25" fmla="*/ 1512093678 h 1576"/>
                <a:gd name="T26" fmla="*/ 1834674005 w 832"/>
                <a:gd name="T27" fmla="*/ 1149191291 h 1576"/>
                <a:gd name="T28" fmla="*/ 1955641470 w 832"/>
                <a:gd name="T29" fmla="*/ 786288705 h 1576"/>
                <a:gd name="T30" fmla="*/ 1955641470 w 832"/>
                <a:gd name="T31" fmla="*/ 423386317 h 1576"/>
                <a:gd name="T32" fmla="*/ 1592738680 w 832"/>
                <a:gd name="T33" fmla="*/ 60483756 h 1576"/>
                <a:gd name="T34" fmla="*/ 1229836286 w 832"/>
                <a:gd name="T35" fmla="*/ 60483756 h 1576"/>
                <a:gd name="T36" fmla="*/ 1108868821 w 832"/>
                <a:gd name="T37" fmla="*/ 181451243 h 15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32"/>
                <a:gd name="T58" fmla="*/ 0 h 1576"/>
                <a:gd name="T59" fmla="*/ 832 w 832"/>
                <a:gd name="T60" fmla="*/ 1576 h 15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32" h="1576">
                  <a:moveTo>
                    <a:pt x="440" y="72"/>
                  </a:moveTo>
                  <a:cubicBezTo>
                    <a:pt x="416" y="104"/>
                    <a:pt x="368" y="160"/>
                    <a:pt x="344" y="216"/>
                  </a:cubicBezTo>
                  <a:cubicBezTo>
                    <a:pt x="320" y="272"/>
                    <a:pt x="336" y="344"/>
                    <a:pt x="296" y="408"/>
                  </a:cubicBezTo>
                  <a:cubicBezTo>
                    <a:pt x="256" y="472"/>
                    <a:pt x="152" y="544"/>
                    <a:pt x="104" y="600"/>
                  </a:cubicBezTo>
                  <a:cubicBezTo>
                    <a:pt x="56" y="656"/>
                    <a:pt x="16" y="680"/>
                    <a:pt x="8" y="744"/>
                  </a:cubicBezTo>
                  <a:cubicBezTo>
                    <a:pt x="0" y="808"/>
                    <a:pt x="0" y="872"/>
                    <a:pt x="56" y="984"/>
                  </a:cubicBezTo>
                  <a:cubicBezTo>
                    <a:pt x="112" y="1096"/>
                    <a:pt x="264" y="1320"/>
                    <a:pt x="344" y="1416"/>
                  </a:cubicBezTo>
                  <a:cubicBezTo>
                    <a:pt x="424" y="1512"/>
                    <a:pt x="472" y="1544"/>
                    <a:pt x="536" y="1560"/>
                  </a:cubicBezTo>
                  <a:cubicBezTo>
                    <a:pt x="600" y="1576"/>
                    <a:pt x="680" y="1544"/>
                    <a:pt x="728" y="1512"/>
                  </a:cubicBezTo>
                  <a:cubicBezTo>
                    <a:pt x="776" y="1480"/>
                    <a:pt x="816" y="1424"/>
                    <a:pt x="824" y="1368"/>
                  </a:cubicBezTo>
                  <a:cubicBezTo>
                    <a:pt x="832" y="1312"/>
                    <a:pt x="824" y="1256"/>
                    <a:pt x="776" y="1176"/>
                  </a:cubicBezTo>
                  <a:cubicBezTo>
                    <a:pt x="728" y="1096"/>
                    <a:pt x="568" y="984"/>
                    <a:pt x="536" y="888"/>
                  </a:cubicBezTo>
                  <a:cubicBezTo>
                    <a:pt x="504" y="792"/>
                    <a:pt x="552" y="672"/>
                    <a:pt x="584" y="600"/>
                  </a:cubicBezTo>
                  <a:cubicBezTo>
                    <a:pt x="616" y="528"/>
                    <a:pt x="696" y="504"/>
                    <a:pt x="728" y="456"/>
                  </a:cubicBezTo>
                  <a:cubicBezTo>
                    <a:pt x="760" y="408"/>
                    <a:pt x="768" y="360"/>
                    <a:pt x="776" y="312"/>
                  </a:cubicBezTo>
                  <a:cubicBezTo>
                    <a:pt x="784" y="264"/>
                    <a:pt x="800" y="216"/>
                    <a:pt x="776" y="168"/>
                  </a:cubicBezTo>
                  <a:cubicBezTo>
                    <a:pt x="752" y="120"/>
                    <a:pt x="680" y="48"/>
                    <a:pt x="632" y="24"/>
                  </a:cubicBezTo>
                  <a:cubicBezTo>
                    <a:pt x="584" y="0"/>
                    <a:pt x="520" y="16"/>
                    <a:pt x="488" y="24"/>
                  </a:cubicBezTo>
                  <a:cubicBezTo>
                    <a:pt x="456" y="32"/>
                    <a:pt x="464" y="40"/>
                    <a:pt x="440" y="72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50" name="AutoShape 24"/>
          <p:cNvSpPr>
            <a:spLocks noChangeArrowheads="1"/>
          </p:cNvSpPr>
          <p:nvPr/>
        </p:nvSpPr>
        <p:spPr bwMode="auto">
          <a:xfrm>
            <a:off x="3955054" y="1778992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3" name="标题 3"/>
          <p:cNvSpPr txBox="1">
            <a:spLocks/>
          </p:cNvSpPr>
          <p:nvPr/>
        </p:nvSpPr>
        <p:spPr>
          <a:xfrm>
            <a:off x="0" y="-27384"/>
            <a:ext cx="9144000" cy="936104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AVL</a:t>
            </a:r>
            <a:r>
              <a:rPr lang="zh-CN" altLang="en-US"/>
              <a:t>树构造示例：</a:t>
            </a:r>
            <a:r>
              <a:rPr lang="en-US" altLang="zh-CN"/>
              <a:t>16, 3, 7, 11, 9, 26, 18, 14, 15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16" grpId="0"/>
      <p:bldP spid="5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AVL</a:t>
            </a:r>
            <a:r>
              <a:rPr lang="zh-CN" altLang="en-US" dirty="0"/>
              <a:t>树的删除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如果</a:t>
            </a:r>
            <a:r>
              <a:rPr lang="zh-CN" altLang="en-US" sz="3600" b="1" dirty="0">
                <a:solidFill>
                  <a:srgbClr val="0000FF"/>
                </a:solidFill>
              </a:rPr>
              <a:t>被删结点</a:t>
            </a:r>
            <a:r>
              <a:rPr lang="en-US" altLang="zh-CN" sz="3600" b="1" dirty="0">
                <a:solidFill>
                  <a:srgbClr val="0000FF"/>
                </a:solidFill>
              </a:rPr>
              <a:t>x</a:t>
            </a:r>
            <a:r>
              <a:rPr lang="zh-CN" altLang="en-US" sz="3600" b="1" dirty="0">
                <a:solidFill>
                  <a:srgbClr val="0000FF"/>
                </a:solidFill>
              </a:rPr>
              <a:t>最多只有一个子女</a:t>
            </a:r>
            <a:r>
              <a:rPr lang="zh-CN" altLang="en-US" sz="3600" dirty="0"/>
              <a:t>，可做简单删除</a:t>
            </a:r>
            <a:endParaRPr lang="en-US" altLang="zh-CN" sz="3600" dirty="0"/>
          </a:p>
          <a:p>
            <a:pPr lvl="1"/>
            <a:r>
              <a:rPr lang="zh-CN" altLang="en-US" sz="3200" dirty="0"/>
              <a:t>将结点</a:t>
            </a:r>
            <a:r>
              <a:rPr lang="en-US" altLang="zh-CN" sz="3200" dirty="0"/>
              <a:t>x</a:t>
            </a:r>
            <a:r>
              <a:rPr lang="zh-CN" altLang="en-US" sz="3200" dirty="0"/>
              <a:t>从树中删去</a:t>
            </a:r>
          </a:p>
          <a:p>
            <a:pPr lvl="1"/>
            <a:r>
              <a:rPr lang="zh-CN" altLang="en-US" sz="3200" dirty="0"/>
              <a:t>因为结点</a:t>
            </a:r>
            <a:r>
              <a:rPr lang="en-US" altLang="zh-CN" sz="3200" dirty="0"/>
              <a:t>x</a:t>
            </a:r>
            <a:r>
              <a:rPr lang="zh-CN" altLang="en-US" sz="3200" dirty="0"/>
              <a:t>最多有一个子女，可以简单地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把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的双亲中原来指向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的指针改指到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的这个子女结点</a:t>
            </a:r>
          </a:p>
          <a:p>
            <a:pPr lvl="1"/>
            <a:r>
              <a:rPr lang="zh-CN" altLang="en-US" dirty="0"/>
              <a:t>如果</a:t>
            </a:r>
            <a:r>
              <a:rPr lang="zh-CN" altLang="en-US" b="1" dirty="0">
                <a:solidFill>
                  <a:srgbClr val="0000FF"/>
                </a:solidFill>
              </a:rPr>
              <a:t>结点</a:t>
            </a:r>
            <a:r>
              <a:rPr lang="en-US" altLang="zh-CN" b="1" dirty="0">
                <a:solidFill>
                  <a:srgbClr val="0000FF"/>
                </a:solidFill>
              </a:rPr>
              <a:t>x</a:t>
            </a:r>
            <a:r>
              <a:rPr lang="zh-CN" altLang="en-US" b="1" dirty="0">
                <a:solidFill>
                  <a:srgbClr val="0000FF"/>
                </a:solidFill>
              </a:rPr>
              <a:t>没有子女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双亲原来指向</a:t>
            </a:r>
            <a:r>
              <a:rPr lang="en-US" altLang="zh-CN" dirty="0"/>
              <a:t>x</a:t>
            </a:r>
            <a:r>
              <a:rPr lang="zh-CN" altLang="en-US" dirty="0"/>
              <a:t>的指针置为</a:t>
            </a:r>
            <a:r>
              <a:rPr lang="en-US" altLang="zh-CN" dirty="0"/>
              <a:t>NULL</a:t>
            </a:r>
            <a:endParaRPr lang="zh-CN" altLang="en-US" sz="3600" dirty="0"/>
          </a:p>
          <a:p>
            <a:pPr lvl="1"/>
            <a:r>
              <a:rPr lang="zh-CN" altLang="en-US" dirty="0"/>
              <a:t>将原来以结点</a:t>
            </a:r>
            <a:r>
              <a:rPr lang="en-US" altLang="zh-CN" dirty="0"/>
              <a:t>x</a:t>
            </a:r>
            <a:r>
              <a:rPr lang="zh-CN" altLang="en-US" dirty="0"/>
              <a:t>为根的子树的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高度减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59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4D24E6-02B6-486F-A05C-30C0BEA93A50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2158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树的删除</a:t>
            </a: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如果</a:t>
            </a:r>
            <a:r>
              <a:rPr lang="zh-CN" altLang="en-US" sz="3600" b="1" dirty="0">
                <a:solidFill>
                  <a:srgbClr val="0000FF"/>
                </a:solidFill>
              </a:rPr>
              <a:t>被删结点 </a:t>
            </a:r>
            <a:r>
              <a:rPr lang="en-US" altLang="zh-CN" sz="3600" b="1" dirty="0">
                <a:solidFill>
                  <a:srgbClr val="0000FF"/>
                </a:solidFill>
              </a:rPr>
              <a:t>x </a:t>
            </a:r>
            <a:r>
              <a:rPr lang="zh-CN" altLang="en-US" sz="3600" b="1" dirty="0">
                <a:solidFill>
                  <a:srgbClr val="0000FF"/>
                </a:solidFill>
              </a:rPr>
              <a:t>有两个子女</a:t>
            </a:r>
            <a:endParaRPr lang="en-US" altLang="zh-CN" sz="36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搜索 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在中序次序下的直接前驱 </a:t>
            </a:r>
            <a:r>
              <a:rPr lang="en-US" altLang="zh-CN" sz="3200" b="1" dirty="0">
                <a:solidFill>
                  <a:schemeClr val="accent6">
                    <a:lumMod val="50000"/>
                  </a:schemeClr>
                </a:solidFill>
              </a:rPr>
              <a:t>y </a:t>
            </a:r>
            <a:r>
              <a:rPr lang="en-US" altLang="zh-CN" sz="3200" dirty="0"/>
              <a:t>(</a:t>
            </a:r>
            <a:r>
              <a:rPr lang="zh-CN" altLang="en-US" sz="3200" dirty="0"/>
              <a:t>同样可以找直接后继</a:t>
            </a:r>
            <a:r>
              <a:rPr lang="en-US" altLang="zh-CN" sz="3200" dirty="0"/>
              <a:t>)</a:t>
            </a:r>
            <a:endParaRPr lang="zh-CN" altLang="en-US" sz="3200" dirty="0"/>
          </a:p>
          <a:p>
            <a:pPr lvl="1"/>
            <a:r>
              <a:rPr lang="zh-CN" altLang="en-US" sz="3200" dirty="0"/>
              <a:t>把结点 </a:t>
            </a:r>
            <a:r>
              <a:rPr lang="en-US" altLang="zh-CN" sz="3200" dirty="0"/>
              <a:t>y </a:t>
            </a:r>
            <a:r>
              <a:rPr lang="zh-CN" altLang="en-US" sz="3200" dirty="0"/>
              <a:t>的内容传送给结点 </a:t>
            </a:r>
            <a:r>
              <a:rPr lang="en-US" altLang="zh-CN" sz="3200" dirty="0"/>
              <a:t>x</a:t>
            </a:r>
            <a:r>
              <a:rPr lang="zh-CN" altLang="en-US" sz="3200" dirty="0"/>
              <a:t>，现在问题转移到删除结点 </a:t>
            </a:r>
            <a:r>
              <a:rPr lang="en-US" altLang="zh-CN" sz="3200" dirty="0"/>
              <a:t>y</a:t>
            </a:r>
            <a:r>
              <a:rPr lang="zh-CN" altLang="en-US" sz="3200" dirty="0"/>
              <a:t>。把结点 </a:t>
            </a:r>
            <a:r>
              <a:rPr lang="en-US" altLang="zh-CN" sz="3200" dirty="0"/>
              <a:t>y </a:t>
            </a:r>
            <a:r>
              <a:rPr lang="zh-CN" altLang="en-US" sz="3200" dirty="0"/>
              <a:t>当作被删结点</a:t>
            </a:r>
            <a:r>
              <a:rPr lang="en-US" altLang="zh-CN" sz="3200" dirty="0"/>
              <a:t>x</a:t>
            </a:r>
            <a:endParaRPr lang="zh-CN" altLang="en-US" sz="3200" dirty="0"/>
          </a:p>
          <a:p>
            <a:pPr lvl="1"/>
            <a:r>
              <a:rPr lang="zh-CN" altLang="en-US" sz="3200" dirty="0"/>
              <a:t>因为结点 </a:t>
            </a:r>
            <a:r>
              <a:rPr lang="en-US" altLang="zh-CN" sz="3200" dirty="0"/>
              <a:t>y </a:t>
            </a:r>
            <a:r>
              <a:rPr lang="zh-CN" altLang="en-US" sz="3200" dirty="0"/>
              <a:t>最多有一个子女，可以简单地用 前一页给出的方法进行删除</a:t>
            </a:r>
          </a:p>
          <a:p>
            <a:r>
              <a:rPr lang="zh-CN" altLang="en-US" sz="3600" dirty="0"/>
              <a:t>必须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</a:rPr>
              <a:t>沿结点 </a:t>
            </a:r>
            <a:r>
              <a:rPr lang="en-US" altLang="zh-CN" sz="3600" b="1" dirty="0">
                <a:solidFill>
                  <a:schemeClr val="accent6">
                    <a:lumMod val="50000"/>
                  </a:schemeClr>
                </a:solidFill>
              </a:rPr>
              <a:t>x </a:t>
            </a:r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</a:rPr>
              <a:t>通向根的路径</a:t>
            </a:r>
            <a:r>
              <a:rPr lang="zh-CN" altLang="en-US" sz="3600" dirty="0"/>
              <a:t>反向追踪高度的变化对路径上各个结点的影响</a:t>
            </a:r>
          </a:p>
        </p:txBody>
      </p:sp>
      <p:sp>
        <p:nvSpPr>
          <p:cNvPr id="11161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8713" y="6492875"/>
            <a:ext cx="395287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815FB7-E096-4713-866D-67AB4210CC9F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25753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用一个</a:t>
            </a:r>
            <a:r>
              <a:rPr lang="zh-CN" altLang="en-US" b="1" dirty="0">
                <a:solidFill>
                  <a:srgbClr val="7030A0"/>
                </a:solidFill>
              </a:rPr>
              <a:t>布尔变量</a:t>
            </a:r>
            <a:r>
              <a:rPr lang="en-US" altLang="zh-CN" b="1" dirty="0">
                <a:solidFill>
                  <a:srgbClr val="7030A0"/>
                </a:solidFill>
              </a:rPr>
              <a:t>shorter</a:t>
            </a:r>
            <a:r>
              <a:rPr lang="zh-CN" altLang="en-US" dirty="0"/>
              <a:t>来指明子树高度是否被缩短</a:t>
            </a:r>
            <a:endParaRPr lang="en-US" altLang="zh-CN" dirty="0"/>
          </a:p>
          <a:p>
            <a:pPr lvl="1"/>
            <a:r>
              <a:rPr lang="zh-CN" altLang="en-US" dirty="0"/>
              <a:t>布尔变量</a:t>
            </a:r>
            <a:r>
              <a:rPr lang="en-US" altLang="zh-CN" dirty="0"/>
              <a:t>shorter</a:t>
            </a:r>
            <a:r>
              <a:rPr lang="zh-CN" altLang="en-US" dirty="0"/>
              <a:t>的值</a:t>
            </a:r>
            <a:r>
              <a:rPr lang="zh-CN" altLang="en-US" b="1" dirty="0">
                <a:solidFill>
                  <a:srgbClr val="7030A0"/>
                </a:solidFill>
              </a:rPr>
              <a:t>初始化为</a:t>
            </a:r>
            <a:r>
              <a:rPr lang="en-US" altLang="zh-CN" b="1" dirty="0">
                <a:solidFill>
                  <a:srgbClr val="7030A0"/>
                </a:solidFill>
              </a:rPr>
              <a:t>True</a:t>
            </a:r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zh-CN" altLang="en-US" b="1" dirty="0">
                <a:solidFill>
                  <a:srgbClr val="0000FF"/>
                </a:solidFill>
              </a:rPr>
              <a:t>从</a:t>
            </a:r>
            <a:r>
              <a:rPr lang="en-US" altLang="zh-CN" b="1" dirty="0">
                <a:solidFill>
                  <a:srgbClr val="0000FF"/>
                </a:solidFill>
              </a:rPr>
              <a:t>x</a:t>
            </a:r>
            <a:r>
              <a:rPr lang="zh-CN" altLang="en-US" b="1" dirty="0">
                <a:solidFill>
                  <a:srgbClr val="0000FF"/>
                </a:solidFill>
              </a:rPr>
              <a:t>的双亲到根的路径上的各个结点</a:t>
            </a:r>
            <a:r>
              <a:rPr lang="en-US" altLang="zh-CN" b="1" dirty="0">
                <a:solidFill>
                  <a:srgbClr val="0000FF"/>
                </a:solidFill>
              </a:rPr>
              <a:t>p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在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shorter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保持为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时</a:t>
            </a:r>
            <a:r>
              <a:rPr lang="zh-CN" altLang="en-US" b="1" dirty="0">
                <a:solidFill>
                  <a:srgbClr val="0000FF"/>
                </a:solidFill>
              </a:rPr>
              <a:t>执行下面操作</a:t>
            </a:r>
            <a:r>
              <a:rPr lang="zh-CN" altLang="en-US" dirty="0"/>
              <a:t>；如果 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shorter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变成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False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CC"/>
                </a:solidFill>
              </a:rPr>
              <a:t>算法终止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在每个结点上要做的操作取决于 </a:t>
            </a:r>
            <a:r>
              <a:rPr lang="en-US" altLang="zh-CN" dirty="0"/>
              <a:t>shorter</a:t>
            </a:r>
            <a:r>
              <a:rPr lang="zh-CN" altLang="en-US" dirty="0"/>
              <a:t>的值和结点的</a:t>
            </a:r>
            <a:r>
              <a:rPr lang="en-US" altLang="zh-CN" dirty="0"/>
              <a:t>bf</a:t>
            </a:r>
            <a:r>
              <a:rPr lang="zh-CN" altLang="en-US" dirty="0"/>
              <a:t>，有时还要依赖子女的</a:t>
            </a:r>
            <a:r>
              <a:rPr lang="en-US" altLang="zh-CN" dirty="0"/>
              <a:t>bf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1264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C844A0-504A-4152-9EB8-F93514F42E46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496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Text Box 21"/>
          <p:cNvSpPr txBox="1">
            <a:spLocks noChangeArrowheads="1"/>
          </p:cNvSpPr>
          <p:nvPr/>
        </p:nvSpPr>
        <p:spPr bwMode="auto">
          <a:xfrm>
            <a:off x="3635375" y="1937767"/>
            <a:ext cx="2165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sp>
        <p:nvSpPr>
          <p:cNvPr id="113669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446088" y="3621085"/>
            <a:ext cx="8518400" cy="9600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5000"/>
              </a:lnSpc>
              <a:buClr>
                <a:srgbClr val="800080"/>
              </a:buClr>
              <a:buNone/>
            </a:pPr>
            <a:r>
              <a:rPr lang="en-US" altLang="zh-CN" sz="3400" b="1" dirty="0">
                <a:solidFill>
                  <a:schemeClr val="tx2"/>
                </a:solidFill>
                <a:latin typeface="+mn-ea"/>
              </a:rPr>
              <a:t>(2)</a:t>
            </a:r>
            <a:r>
              <a:rPr lang="zh-CN" altLang="en-US" sz="3400" b="1" dirty="0">
                <a:solidFill>
                  <a:schemeClr val="tx2"/>
                </a:solidFill>
                <a:latin typeface="+mn-ea"/>
              </a:rPr>
              <a:t>结点 </a:t>
            </a:r>
            <a:r>
              <a:rPr lang="en-US" altLang="zh-CN" sz="3400" b="1" i="1" dirty="0">
                <a:solidFill>
                  <a:schemeClr val="tx2"/>
                </a:solidFill>
                <a:latin typeface="+mn-ea"/>
              </a:rPr>
              <a:t>p </a:t>
            </a:r>
            <a:r>
              <a:rPr lang="zh-CN" altLang="en-US" sz="3400" b="1" dirty="0">
                <a:solidFill>
                  <a:schemeClr val="tx2"/>
                </a:solidFill>
                <a:latin typeface="+mn-ea"/>
              </a:rPr>
              <a:t>的 </a:t>
            </a:r>
            <a:r>
              <a:rPr lang="en-US" altLang="zh-CN" sz="3400" b="1" dirty="0">
                <a:solidFill>
                  <a:schemeClr val="tx2"/>
                </a:solidFill>
                <a:latin typeface="+mn-ea"/>
              </a:rPr>
              <a:t>bf </a:t>
            </a:r>
            <a:r>
              <a:rPr lang="zh-CN" altLang="en-US" sz="3400" b="1" dirty="0">
                <a:solidFill>
                  <a:schemeClr val="tx2"/>
                </a:solidFill>
                <a:latin typeface="+mn-ea"/>
              </a:rPr>
              <a:t>不为</a:t>
            </a:r>
            <a:r>
              <a:rPr lang="en-US" altLang="zh-CN" sz="3400" b="1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en-US" sz="3400" b="1" dirty="0">
                <a:solidFill>
                  <a:schemeClr val="tx2"/>
                </a:solidFill>
                <a:latin typeface="+mn-ea"/>
              </a:rPr>
              <a:t>且较高的子树被缩短：</a:t>
            </a:r>
            <a:r>
              <a:rPr lang="zh-CN" altLang="en-US" sz="3400" b="1" dirty="0">
                <a:latin typeface="+mn-ea"/>
              </a:rPr>
              <a:t>则 </a:t>
            </a:r>
            <a:r>
              <a:rPr lang="en-US" altLang="zh-CN" sz="3400" b="1" i="1" dirty="0">
                <a:solidFill>
                  <a:schemeClr val="tx2"/>
                </a:solidFill>
                <a:latin typeface="+mn-ea"/>
              </a:rPr>
              <a:t>p </a:t>
            </a:r>
            <a:r>
              <a:rPr lang="zh-CN" altLang="en-US" sz="3400" b="1" dirty="0">
                <a:latin typeface="+mn-ea"/>
              </a:rPr>
              <a:t>的 </a:t>
            </a:r>
            <a:r>
              <a:rPr lang="en-US" altLang="zh-CN" sz="3400" b="1" dirty="0">
                <a:solidFill>
                  <a:schemeClr val="tx2"/>
                </a:solidFill>
                <a:latin typeface="+mn-ea"/>
              </a:rPr>
              <a:t>bf </a:t>
            </a:r>
            <a:r>
              <a:rPr lang="zh-CN" altLang="en-US" sz="3400" b="1" dirty="0">
                <a:latin typeface="+mn-ea"/>
              </a:rPr>
              <a:t>改为</a:t>
            </a:r>
            <a:r>
              <a:rPr lang="en-US" altLang="zh-CN" sz="3400" b="1" dirty="0">
                <a:latin typeface="+mn-ea"/>
              </a:rPr>
              <a:t>0</a:t>
            </a:r>
            <a:r>
              <a:rPr lang="zh-CN" altLang="en-US" sz="3400" b="1" dirty="0">
                <a:latin typeface="+mn-ea"/>
              </a:rPr>
              <a:t>，同时</a:t>
            </a:r>
            <a:r>
              <a:rPr lang="en-US" altLang="zh-CN" sz="3400" b="1" dirty="0">
                <a:solidFill>
                  <a:schemeClr val="tx2"/>
                </a:solidFill>
                <a:latin typeface="+mn-ea"/>
              </a:rPr>
              <a:t>shorter</a:t>
            </a:r>
            <a:r>
              <a:rPr lang="zh-CN" altLang="en-US" sz="3400" b="1" dirty="0">
                <a:latin typeface="+mn-ea"/>
              </a:rPr>
              <a:t>置为</a:t>
            </a:r>
            <a:r>
              <a:rPr lang="en-US" altLang="zh-CN" sz="3400" b="1" dirty="0">
                <a:solidFill>
                  <a:srgbClr val="339933"/>
                </a:solidFill>
                <a:latin typeface="+mn-ea"/>
              </a:rPr>
              <a:t>True</a:t>
            </a:r>
            <a:endParaRPr lang="zh-CN" altLang="en-US" sz="3400" b="1" dirty="0">
              <a:latin typeface="+mn-ea"/>
            </a:endParaRPr>
          </a:p>
        </p:txBody>
      </p:sp>
      <p:grpSp>
        <p:nvGrpSpPr>
          <p:cNvPr id="113670" name="Group 35"/>
          <p:cNvGrpSpPr>
            <a:grpSpLocks/>
          </p:cNvGrpSpPr>
          <p:nvPr/>
        </p:nvGrpSpPr>
        <p:grpSpPr bwMode="auto">
          <a:xfrm>
            <a:off x="868362" y="1110233"/>
            <a:ext cx="2279650" cy="2390775"/>
            <a:chOff x="495" y="1289"/>
            <a:chExt cx="1436" cy="1506"/>
          </a:xfrm>
        </p:grpSpPr>
        <p:sp>
          <p:nvSpPr>
            <p:cNvPr id="113708" name="Text Box 30"/>
            <p:cNvSpPr txBox="1">
              <a:spLocks noChangeArrowheads="1"/>
            </p:cNvSpPr>
            <p:nvPr/>
          </p:nvSpPr>
          <p:spPr bwMode="auto">
            <a:xfrm>
              <a:off x="1633" y="1289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3709" name="Group 34"/>
            <p:cNvGrpSpPr>
              <a:grpSpLocks/>
            </p:cNvGrpSpPr>
            <p:nvPr/>
          </p:nvGrpSpPr>
          <p:grpSpPr bwMode="auto">
            <a:xfrm>
              <a:off x="495" y="1466"/>
              <a:ext cx="1410" cy="1329"/>
              <a:chOff x="495" y="1466"/>
              <a:chExt cx="1410" cy="1329"/>
            </a:xfrm>
          </p:grpSpPr>
          <p:sp>
            <p:nvSpPr>
              <p:cNvPr id="113710" name="Line 2"/>
              <p:cNvSpPr>
                <a:spLocks noChangeShapeType="1"/>
              </p:cNvSpPr>
              <p:nvPr/>
            </p:nvSpPr>
            <p:spPr bwMode="auto">
              <a:xfrm>
                <a:off x="1536" y="172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1" name="Line 3"/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2" name="Oval 5"/>
              <p:cNvSpPr>
                <a:spLocks noChangeArrowheads="1"/>
              </p:cNvSpPr>
              <p:nvPr/>
            </p:nvSpPr>
            <p:spPr bwMode="auto">
              <a:xfrm>
                <a:off x="1344" y="1488"/>
                <a:ext cx="288" cy="2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13" name="Rectangle 6"/>
              <p:cNvSpPr>
                <a:spLocks noChangeArrowheads="1"/>
              </p:cNvSpPr>
              <p:nvPr/>
            </p:nvSpPr>
            <p:spPr bwMode="auto">
              <a:xfrm>
                <a:off x="1033" y="2039"/>
                <a:ext cx="305" cy="7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14" name="Rectangle 7"/>
              <p:cNvSpPr>
                <a:spLocks noChangeArrowheads="1"/>
              </p:cNvSpPr>
              <p:nvPr/>
            </p:nvSpPr>
            <p:spPr bwMode="auto">
              <a:xfrm>
                <a:off x="1617" y="2039"/>
                <a:ext cx="288" cy="7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15" name="Rectangle 8"/>
              <p:cNvSpPr>
                <a:spLocks noChangeArrowheads="1"/>
              </p:cNvSpPr>
              <p:nvPr/>
            </p:nvSpPr>
            <p:spPr bwMode="auto">
              <a:xfrm>
                <a:off x="1043" y="261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16" name="Line 9"/>
              <p:cNvSpPr>
                <a:spLocks noChangeShapeType="1"/>
              </p:cNvSpPr>
              <p:nvPr/>
            </p:nvSpPr>
            <p:spPr bwMode="auto">
              <a:xfrm flipH="1">
                <a:off x="1043" y="263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7" name="Line 10"/>
              <p:cNvSpPr>
                <a:spLocks noChangeShapeType="1"/>
              </p:cNvSpPr>
              <p:nvPr/>
            </p:nvSpPr>
            <p:spPr bwMode="auto">
              <a:xfrm>
                <a:off x="1043" y="261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8" name="Text Box 11"/>
              <p:cNvSpPr txBox="1">
                <a:spLocks noChangeArrowheads="1"/>
              </p:cNvSpPr>
              <p:nvPr/>
            </p:nvSpPr>
            <p:spPr bwMode="auto">
              <a:xfrm>
                <a:off x="1387" y="1466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0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19" name="Text Box 12"/>
              <p:cNvSpPr txBox="1">
                <a:spLocks noChangeArrowheads="1"/>
              </p:cNvSpPr>
              <p:nvPr/>
            </p:nvSpPr>
            <p:spPr bwMode="auto">
              <a:xfrm>
                <a:off x="1075" y="2181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20" name="Text Box 13"/>
              <p:cNvSpPr txBox="1">
                <a:spLocks noChangeArrowheads="1"/>
              </p:cNvSpPr>
              <p:nvPr/>
            </p:nvSpPr>
            <p:spPr bwMode="auto">
              <a:xfrm>
                <a:off x="1655" y="2183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21" name="Text Box 14"/>
              <p:cNvSpPr txBox="1">
                <a:spLocks noChangeArrowheads="1"/>
              </p:cNvSpPr>
              <p:nvPr/>
            </p:nvSpPr>
            <p:spPr bwMode="auto">
              <a:xfrm>
                <a:off x="495" y="2137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22" name="Line 15"/>
              <p:cNvSpPr>
                <a:spLocks noChangeShapeType="1"/>
              </p:cNvSpPr>
              <p:nvPr/>
            </p:nvSpPr>
            <p:spPr bwMode="auto">
              <a:xfrm>
                <a:off x="725" y="2455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3" name="Line 16"/>
              <p:cNvSpPr>
                <a:spLocks noChangeShapeType="1"/>
              </p:cNvSpPr>
              <p:nvPr/>
            </p:nvSpPr>
            <p:spPr bwMode="auto">
              <a:xfrm>
                <a:off x="635" y="2591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4" name="Line 17"/>
              <p:cNvSpPr>
                <a:spLocks noChangeShapeType="1"/>
              </p:cNvSpPr>
              <p:nvPr/>
            </p:nvSpPr>
            <p:spPr bwMode="auto">
              <a:xfrm>
                <a:off x="639" y="2052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5" name="Line 33"/>
              <p:cNvSpPr>
                <a:spLocks noChangeShapeType="1"/>
              </p:cNvSpPr>
              <p:nvPr/>
            </p:nvSpPr>
            <p:spPr bwMode="auto">
              <a:xfrm flipV="1">
                <a:off x="725" y="2047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3671" name="Group 56"/>
          <p:cNvGrpSpPr>
            <a:grpSpLocks/>
          </p:cNvGrpSpPr>
          <p:nvPr/>
        </p:nvGrpSpPr>
        <p:grpSpPr bwMode="auto">
          <a:xfrm>
            <a:off x="6368257" y="1134267"/>
            <a:ext cx="1439862" cy="2390776"/>
            <a:chOff x="3833" y="314"/>
            <a:chExt cx="907" cy="1506"/>
          </a:xfrm>
        </p:grpSpPr>
        <p:sp>
          <p:nvSpPr>
            <p:cNvPr id="113698" name="Text Box 37"/>
            <p:cNvSpPr txBox="1">
              <a:spLocks noChangeArrowheads="1"/>
            </p:cNvSpPr>
            <p:nvPr/>
          </p:nvSpPr>
          <p:spPr bwMode="auto">
            <a:xfrm>
              <a:off x="4442" y="314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3699" name="Group 55"/>
            <p:cNvGrpSpPr>
              <a:grpSpLocks/>
            </p:cNvGrpSpPr>
            <p:nvPr/>
          </p:nvGrpSpPr>
          <p:grpSpPr bwMode="auto">
            <a:xfrm>
              <a:off x="3833" y="491"/>
              <a:ext cx="881" cy="1329"/>
              <a:chOff x="3833" y="491"/>
              <a:chExt cx="881" cy="1329"/>
            </a:xfrm>
          </p:grpSpPr>
          <p:sp>
            <p:nvSpPr>
              <p:cNvPr id="113700" name="Line 39"/>
              <p:cNvSpPr>
                <a:spLocks noChangeShapeType="1"/>
              </p:cNvSpPr>
              <p:nvPr/>
            </p:nvSpPr>
            <p:spPr bwMode="auto">
              <a:xfrm>
                <a:off x="4345" y="753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1" name="Line 40"/>
              <p:cNvSpPr>
                <a:spLocks noChangeShapeType="1"/>
              </p:cNvSpPr>
              <p:nvPr/>
            </p:nvSpPr>
            <p:spPr bwMode="auto">
              <a:xfrm flipH="1">
                <a:off x="3961" y="705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2" name="Oval 41"/>
              <p:cNvSpPr>
                <a:spLocks noChangeArrowheads="1"/>
              </p:cNvSpPr>
              <p:nvPr/>
            </p:nvSpPr>
            <p:spPr bwMode="auto">
              <a:xfrm>
                <a:off x="4153" y="513"/>
                <a:ext cx="288" cy="2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03" name="Rectangle 42"/>
              <p:cNvSpPr>
                <a:spLocks noChangeArrowheads="1"/>
              </p:cNvSpPr>
              <p:nvPr/>
            </p:nvSpPr>
            <p:spPr bwMode="auto">
              <a:xfrm>
                <a:off x="3855" y="1064"/>
                <a:ext cx="292" cy="57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04" name="Rectangle 43"/>
              <p:cNvSpPr>
                <a:spLocks noChangeArrowheads="1"/>
              </p:cNvSpPr>
              <p:nvPr/>
            </p:nvSpPr>
            <p:spPr bwMode="auto">
              <a:xfrm>
                <a:off x="4426" y="1064"/>
                <a:ext cx="288" cy="7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705" name="Text Box 47"/>
              <p:cNvSpPr txBox="1">
                <a:spLocks noChangeArrowheads="1"/>
              </p:cNvSpPr>
              <p:nvPr/>
            </p:nvSpPr>
            <p:spPr bwMode="auto">
              <a:xfrm>
                <a:off x="4195" y="491"/>
                <a:ext cx="336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6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-1</a:t>
                </a:r>
                <a:endParaRPr kumimoji="1" lang="en-US" altLang="zh-CN" sz="26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06" name="Text Box 49"/>
              <p:cNvSpPr txBox="1">
                <a:spLocks noChangeArrowheads="1"/>
              </p:cNvSpPr>
              <p:nvPr/>
            </p:nvSpPr>
            <p:spPr bwMode="auto">
              <a:xfrm>
                <a:off x="4464" y="1208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707" name="Text Box 50"/>
              <p:cNvSpPr txBox="1">
                <a:spLocks noChangeArrowheads="1"/>
              </p:cNvSpPr>
              <p:nvPr/>
            </p:nvSpPr>
            <p:spPr bwMode="auto">
              <a:xfrm>
                <a:off x="3833" y="1162"/>
                <a:ext cx="48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0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0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30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13673" name="Text Box 58"/>
          <p:cNvSpPr txBox="1">
            <a:spLocks noChangeArrowheads="1"/>
          </p:cNvSpPr>
          <p:nvPr/>
        </p:nvSpPr>
        <p:spPr bwMode="auto">
          <a:xfrm>
            <a:off x="3635375" y="5394151"/>
            <a:ext cx="21653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600">
                <a:latin typeface="Times New Roman" panose="02020603050405020304" pitchFamily="18" charset="0"/>
                <a:ea typeface="隶书" panose="02010509060101010101" pitchFamily="49" charset="-122"/>
              </a:rPr>
              <a:t>删除后不旋转</a:t>
            </a:r>
            <a:endParaRPr kumimoji="1" lang="zh-CN" altLang="en-US" sz="2600">
              <a:latin typeface="Times New Roman" panose="02020603050405020304" pitchFamily="18" charset="0"/>
            </a:endParaRPr>
          </a:p>
        </p:txBody>
      </p:sp>
      <p:grpSp>
        <p:nvGrpSpPr>
          <p:cNvPr id="113674" name="Group 92"/>
          <p:cNvGrpSpPr>
            <a:grpSpLocks/>
          </p:cNvGrpSpPr>
          <p:nvPr/>
        </p:nvGrpSpPr>
        <p:grpSpPr bwMode="auto">
          <a:xfrm>
            <a:off x="1922463" y="4422601"/>
            <a:ext cx="1712912" cy="2390775"/>
            <a:chOff x="1211" y="2423"/>
            <a:chExt cx="1079" cy="1506"/>
          </a:xfrm>
        </p:grpSpPr>
        <p:sp>
          <p:nvSpPr>
            <p:cNvPr id="113685" name="Text Box 60"/>
            <p:cNvSpPr txBox="1">
              <a:spLocks noChangeArrowheads="1"/>
            </p:cNvSpPr>
            <p:nvPr/>
          </p:nvSpPr>
          <p:spPr bwMode="auto">
            <a:xfrm>
              <a:off x="1811" y="2423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3686" name="Group 89"/>
            <p:cNvGrpSpPr>
              <a:grpSpLocks/>
            </p:cNvGrpSpPr>
            <p:nvPr/>
          </p:nvGrpSpPr>
          <p:grpSpPr bwMode="auto">
            <a:xfrm>
              <a:off x="1211" y="2605"/>
              <a:ext cx="1079" cy="1324"/>
              <a:chOff x="1211" y="2591"/>
              <a:chExt cx="1079" cy="1324"/>
            </a:xfrm>
          </p:grpSpPr>
          <p:sp>
            <p:nvSpPr>
              <p:cNvPr id="113687" name="Line 62"/>
              <p:cNvSpPr>
                <a:spLocks noChangeShapeType="1"/>
              </p:cNvSpPr>
              <p:nvPr/>
            </p:nvSpPr>
            <p:spPr bwMode="auto">
              <a:xfrm>
                <a:off x="1714" y="2848"/>
                <a:ext cx="240" cy="48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8" name="Line 63"/>
              <p:cNvSpPr>
                <a:spLocks noChangeShapeType="1"/>
              </p:cNvSpPr>
              <p:nvPr/>
            </p:nvSpPr>
            <p:spPr bwMode="auto">
              <a:xfrm flipH="1">
                <a:off x="1330" y="2800"/>
                <a:ext cx="288" cy="528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89" name="Oval 64"/>
              <p:cNvSpPr>
                <a:spLocks noChangeArrowheads="1"/>
              </p:cNvSpPr>
              <p:nvPr/>
            </p:nvSpPr>
            <p:spPr bwMode="auto">
              <a:xfrm>
                <a:off x="1522" y="2608"/>
                <a:ext cx="288" cy="28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690" name="Rectangle 65"/>
              <p:cNvSpPr>
                <a:spLocks noChangeArrowheads="1"/>
              </p:cNvSpPr>
              <p:nvPr/>
            </p:nvSpPr>
            <p:spPr bwMode="auto">
              <a:xfrm>
                <a:off x="1211" y="3159"/>
                <a:ext cx="305" cy="7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691" name="Rectangle 66"/>
              <p:cNvSpPr>
                <a:spLocks noChangeArrowheads="1"/>
              </p:cNvSpPr>
              <p:nvPr/>
            </p:nvSpPr>
            <p:spPr bwMode="auto">
              <a:xfrm>
                <a:off x="1795" y="3159"/>
                <a:ext cx="288" cy="58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692" name="Rectangle 67"/>
              <p:cNvSpPr>
                <a:spLocks noChangeArrowheads="1"/>
              </p:cNvSpPr>
              <p:nvPr/>
            </p:nvSpPr>
            <p:spPr bwMode="auto">
              <a:xfrm>
                <a:off x="1221" y="3734"/>
                <a:ext cx="295" cy="172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rgbClr val="00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693" name="Line 68"/>
              <p:cNvSpPr>
                <a:spLocks noChangeShapeType="1"/>
              </p:cNvSpPr>
              <p:nvPr/>
            </p:nvSpPr>
            <p:spPr bwMode="auto">
              <a:xfrm flipH="1">
                <a:off x="1221" y="3756"/>
                <a:ext cx="265" cy="159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94" name="Line 69"/>
              <p:cNvSpPr>
                <a:spLocks noChangeShapeType="1"/>
              </p:cNvSpPr>
              <p:nvPr/>
            </p:nvSpPr>
            <p:spPr bwMode="auto">
              <a:xfrm>
                <a:off x="1221" y="3734"/>
                <a:ext cx="295" cy="181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695" name="Text Box 70"/>
              <p:cNvSpPr txBox="1">
                <a:spLocks noChangeArrowheads="1"/>
              </p:cNvSpPr>
              <p:nvPr/>
            </p:nvSpPr>
            <p:spPr bwMode="auto">
              <a:xfrm>
                <a:off x="1512" y="2591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696" name="Text Box 71"/>
              <p:cNvSpPr txBox="1">
                <a:spLocks noChangeArrowheads="1"/>
              </p:cNvSpPr>
              <p:nvPr/>
            </p:nvSpPr>
            <p:spPr bwMode="auto">
              <a:xfrm>
                <a:off x="1253" y="3249"/>
                <a:ext cx="2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697" name="Text Box 72"/>
              <p:cNvSpPr txBox="1">
                <a:spLocks noChangeArrowheads="1"/>
              </p:cNvSpPr>
              <p:nvPr/>
            </p:nvSpPr>
            <p:spPr bwMode="auto">
              <a:xfrm>
                <a:off x="1787" y="3249"/>
                <a:ext cx="50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Times New Roman" panose="02020603050405020304" pitchFamily="18" charset="0"/>
                  </a:rPr>
                  <a:t>h</a:t>
                </a:r>
                <a:r>
                  <a:rPr kumimoji="1" lang="en-US" altLang="zh-CN" sz="3200" b="1">
                    <a:latin typeface="Times New Roman" panose="02020603050405020304" pitchFamily="18" charset="0"/>
                  </a:rPr>
                  <a:t>-1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675" name="Group 91"/>
          <p:cNvGrpSpPr>
            <a:grpSpLocks/>
          </p:cNvGrpSpPr>
          <p:nvPr/>
        </p:nvGrpSpPr>
        <p:grpSpPr bwMode="auto">
          <a:xfrm>
            <a:off x="6115050" y="4424188"/>
            <a:ext cx="1666875" cy="2101850"/>
            <a:chOff x="3852" y="2409"/>
            <a:chExt cx="1050" cy="1324"/>
          </a:xfrm>
        </p:grpSpPr>
        <p:sp>
          <p:nvSpPr>
            <p:cNvPr id="113676" name="Text Box 79"/>
            <p:cNvSpPr txBox="1">
              <a:spLocks noChangeArrowheads="1"/>
            </p:cNvSpPr>
            <p:nvPr/>
          </p:nvSpPr>
          <p:spPr bwMode="auto">
            <a:xfrm>
              <a:off x="4442" y="2409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3677" name="Line 81"/>
            <p:cNvSpPr>
              <a:spLocks noChangeShapeType="1"/>
            </p:cNvSpPr>
            <p:nvPr/>
          </p:nvSpPr>
          <p:spPr bwMode="auto">
            <a:xfrm>
              <a:off x="4345" y="2848"/>
              <a:ext cx="240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8" name="Line 82"/>
            <p:cNvSpPr>
              <a:spLocks noChangeShapeType="1"/>
            </p:cNvSpPr>
            <p:nvPr/>
          </p:nvSpPr>
          <p:spPr bwMode="auto">
            <a:xfrm flipH="1">
              <a:off x="3961" y="2800"/>
              <a:ext cx="288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79" name="Oval 83"/>
            <p:cNvSpPr>
              <a:spLocks noChangeArrowheads="1"/>
            </p:cNvSpPr>
            <p:nvPr/>
          </p:nvSpPr>
          <p:spPr bwMode="auto">
            <a:xfrm>
              <a:off x="4153" y="2608"/>
              <a:ext cx="288" cy="28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0" name="Rectangle 84"/>
            <p:cNvSpPr>
              <a:spLocks noChangeArrowheads="1"/>
            </p:cNvSpPr>
            <p:nvPr/>
          </p:nvSpPr>
          <p:spPr bwMode="auto">
            <a:xfrm>
              <a:off x="3855" y="3159"/>
              <a:ext cx="292" cy="5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1" name="Rectangle 85"/>
            <p:cNvSpPr>
              <a:spLocks noChangeArrowheads="1"/>
            </p:cNvSpPr>
            <p:nvPr/>
          </p:nvSpPr>
          <p:spPr bwMode="auto">
            <a:xfrm>
              <a:off x="4426" y="3159"/>
              <a:ext cx="288" cy="5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682" name="Text Box 86"/>
            <p:cNvSpPr txBox="1">
              <a:spLocks noChangeArrowheads="1"/>
            </p:cNvSpPr>
            <p:nvPr/>
          </p:nvSpPr>
          <p:spPr bwMode="auto">
            <a:xfrm>
              <a:off x="4195" y="2586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3683" name="Text Box 88"/>
            <p:cNvSpPr txBox="1">
              <a:spLocks noChangeArrowheads="1"/>
            </p:cNvSpPr>
            <p:nvPr/>
          </p:nvSpPr>
          <p:spPr bwMode="auto">
            <a:xfrm>
              <a:off x="3852" y="3257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3684" name="Text Box 90"/>
            <p:cNvSpPr txBox="1">
              <a:spLocks noChangeArrowheads="1"/>
            </p:cNvSpPr>
            <p:nvPr/>
          </p:nvSpPr>
          <p:spPr bwMode="auto">
            <a:xfrm>
              <a:off x="4422" y="3249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23528" y="44624"/>
            <a:ext cx="8697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(1)</a:t>
            </a:r>
            <a:r>
              <a:rPr lang="zh-CN" altLang="en-US" sz="3000" b="1" dirty="0">
                <a:solidFill>
                  <a:schemeClr val="tx2"/>
                </a:solidFill>
                <a:latin typeface="+mn-ea"/>
              </a:rPr>
              <a:t>当前结点 </a:t>
            </a:r>
            <a:r>
              <a:rPr lang="en-US" altLang="zh-CN" sz="3000" b="1" i="1" dirty="0">
                <a:solidFill>
                  <a:schemeClr val="tx2"/>
                </a:solidFill>
                <a:latin typeface="+mn-ea"/>
              </a:rPr>
              <a:t>p </a:t>
            </a:r>
            <a:r>
              <a:rPr lang="zh-CN" altLang="en-US" sz="3000" b="1" dirty="0">
                <a:solidFill>
                  <a:schemeClr val="tx2"/>
                </a:solidFill>
                <a:latin typeface="+mn-ea"/>
              </a:rPr>
              <a:t>的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bf</a:t>
            </a:r>
            <a:r>
              <a:rPr lang="zh-CN" altLang="en-US" sz="3000" b="1" dirty="0">
                <a:solidFill>
                  <a:schemeClr val="tx2"/>
                </a:solidFill>
                <a:latin typeface="+mn-ea"/>
              </a:rPr>
              <a:t>为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0</a:t>
            </a:r>
            <a:r>
              <a:rPr lang="zh-CN" altLang="en-US" sz="3000" b="1" dirty="0">
                <a:solidFill>
                  <a:schemeClr val="tx2"/>
                </a:solidFill>
                <a:latin typeface="+mn-ea"/>
              </a:rPr>
              <a:t>：</a:t>
            </a:r>
            <a:r>
              <a:rPr lang="zh-CN" altLang="en-US" sz="3000" b="1" dirty="0">
                <a:latin typeface="+mn-ea"/>
              </a:rPr>
              <a:t>如果它的左子树或右子树被缩短，则它的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bf</a:t>
            </a:r>
            <a:r>
              <a:rPr lang="zh-CN" altLang="en-US" sz="3000" b="1" dirty="0">
                <a:latin typeface="+mn-ea"/>
              </a:rPr>
              <a:t>改为</a:t>
            </a:r>
            <a:r>
              <a:rPr lang="en-US" altLang="zh-CN" sz="3000" b="1" dirty="0">
                <a:latin typeface="+mn-ea"/>
              </a:rPr>
              <a:t>1</a:t>
            </a:r>
            <a:r>
              <a:rPr lang="zh-CN" altLang="en-US" sz="3000" b="1" dirty="0">
                <a:latin typeface="+mn-ea"/>
              </a:rPr>
              <a:t>或</a:t>
            </a:r>
            <a:r>
              <a:rPr lang="en-US" altLang="zh-CN" sz="3000" b="1" dirty="0">
                <a:latin typeface="+mn-ea"/>
              </a:rPr>
              <a:t>-1</a:t>
            </a:r>
            <a:r>
              <a:rPr lang="zh-CN" altLang="en-US" sz="3000" b="1" dirty="0">
                <a:latin typeface="+mn-ea"/>
              </a:rPr>
              <a:t>，同时，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shorter</a:t>
            </a:r>
            <a:r>
              <a:rPr lang="zh-CN" altLang="en-US" sz="3000" b="1" dirty="0">
                <a:latin typeface="+mn-ea"/>
              </a:rPr>
              <a:t>置为</a:t>
            </a:r>
            <a:r>
              <a:rPr lang="en-US" altLang="zh-CN" sz="3000" b="1" dirty="0">
                <a:solidFill>
                  <a:srgbClr val="339933"/>
                </a:solidFill>
                <a:latin typeface="+mn-ea"/>
              </a:rPr>
              <a:t>False</a:t>
            </a:r>
            <a:endParaRPr lang="zh-CN" altLang="en-US" sz="3000" b="1" dirty="0">
              <a:latin typeface="+mn-ea"/>
            </a:endParaRPr>
          </a:p>
          <a:p>
            <a:endParaRPr lang="zh-CN" altLang="en-US" dirty="0">
              <a:latin typeface="+mn-ea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4382434" y="2373964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4347452" y="5819234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915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 </a:t>
            </a:r>
            <a:r>
              <a:rPr lang="en-US" altLang="zh-C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 </a:t>
            </a:r>
            <a:r>
              <a:rPr lang="zh-CN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不为</a:t>
            </a:r>
            <a:r>
              <a:rPr lang="en-US" altLang="zh-CN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zh-CN" altLang="en-US" sz="3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较矮的子树又被缩短</a:t>
            </a:r>
            <a:r>
              <a:rPr lang="zh-CN" alt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则在结点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发生不平衡。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需要进行平衡化旋转来恢复平衡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的较高的子树的根为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，即该子树未被缩短，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，有如下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种平衡化操作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q.bf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q.bf = p.bf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q.bf = - p.bf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旋转的方向取决于是结点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的哪一棵子树被缩短</a:t>
            </a:r>
          </a:p>
          <a:p>
            <a:pPr lvl="1"/>
            <a:endParaRPr lang="en-US" altLang="zh-CN" dirty="0"/>
          </a:p>
        </p:txBody>
      </p:sp>
      <p:sp>
        <p:nvSpPr>
          <p:cNvPr id="11469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C2C04D-12B7-448C-864A-07C30ACAD803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3959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68313" y="692150"/>
            <a:ext cx="8077200" cy="21971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spcBef>
                <a:spcPct val="15000"/>
              </a:spcBef>
              <a:buClr>
                <a:schemeClr val="tx2"/>
              </a:buClr>
              <a:buSzTx/>
              <a:buFont typeface="Times New Roman" panose="02020603050405020304" pitchFamily="18" charset="0"/>
              <a:buAutoNum type="alphaLcParenR"/>
            </a:pPr>
            <a:r>
              <a:rPr lang="zh-CN" altLang="en-US" sz="3000" b="1" dirty="0">
                <a:latin typeface="+mn-ea"/>
              </a:rPr>
              <a:t>如果 </a:t>
            </a:r>
            <a:r>
              <a:rPr lang="en-US" altLang="zh-CN" sz="3000" b="1" i="1" dirty="0">
                <a:solidFill>
                  <a:schemeClr val="tx2"/>
                </a:solidFill>
                <a:latin typeface="+mn-ea"/>
              </a:rPr>
              <a:t>q</a:t>
            </a:r>
            <a:r>
              <a:rPr lang="zh-CN" altLang="en-US" sz="3000" b="1" dirty="0">
                <a:latin typeface="+mn-ea"/>
              </a:rPr>
              <a:t>（较高的子树）的 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bf </a:t>
            </a:r>
            <a:r>
              <a:rPr lang="zh-CN" altLang="en-US" sz="3000" b="1" dirty="0">
                <a:latin typeface="+mn-ea"/>
              </a:rPr>
              <a:t>为</a:t>
            </a:r>
            <a:r>
              <a:rPr lang="en-US" altLang="zh-CN" sz="3000" b="1" dirty="0">
                <a:latin typeface="+mn-ea"/>
              </a:rPr>
              <a:t>0</a:t>
            </a:r>
            <a:r>
              <a:rPr lang="zh-CN" altLang="en-US" sz="3000" b="1" dirty="0">
                <a:latin typeface="+mn-ea"/>
              </a:rPr>
              <a:t>，执行一个单旋转来恢复结点 </a:t>
            </a:r>
            <a:r>
              <a:rPr lang="en-US" altLang="zh-CN" sz="3000" b="1" i="1" dirty="0">
                <a:latin typeface="+mn-ea"/>
              </a:rPr>
              <a:t>p </a:t>
            </a:r>
            <a:r>
              <a:rPr lang="zh-CN" altLang="en-US" sz="3000" b="1" dirty="0">
                <a:latin typeface="+mn-ea"/>
              </a:rPr>
              <a:t>的平衡，置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shorter</a:t>
            </a:r>
            <a:r>
              <a:rPr lang="zh-CN" altLang="en-US" sz="3000" b="1" dirty="0">
                <a:latin typeface="+mn-ea"/>
              </a:rPr>
              <a:t>为</a:t>
            </a:r>
            <a:r>
              <a:rPr lang="en-US" altLang="zh-CN" sz="3000" b="1" dirty="0">
                <a:solidFill>
                  <a:srgbClr val="339933"/>
                </a:solidFill>
                <a:latin typeface="+mn-ea"/>
              </a:rPr>
              <a:t>False</a:t>
            </a:r>
            <a:r>
              <a:rPr lang="zh-CN" altLang="en-US" sz="3000" b="1" dirty="0">
                <a:latin typeface="+mn-ea"/>
              </a:rPr>
              <a:t>。</a:t>
            </a:r>
            <a:r>
              <a:rPr lang="zh-CN" altLang="en-US" sz="3000" b="1" dirty="0">
                <a:solidFill>
                  <a:srgbClr val="800080"/>
                </a:solidFill>
                <a:latin typeface="+mn-ea"/>
              </a:rPr>
              <a:t>无需检查上层结点的平衡因子。</a:t>
            </a:r>
          </a:p>
        </p:txBody>
      </p:sp>
      <p:sp>
        <p:nvSpPr>
          <p:cNvPr id="115717" name="Text Box 23"/>
          <p:cNvSpPr txBox="1">
            <a:spLocks noChangeArrowheads="1"/>
          </p:cNvSpPr>
          <p:nvPr/>
        </p:nvSpPr>
        <p:spPr bwMode="auto">
          <a:xfrm>
            <a:off x="3927475" y="37560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15718" name="Group 49"/>
          <p:cNvGrpSpPr>
            <a:grpSpLocks/>
          </p:cNvGrpSpPr>
          <p:nvPr/>
        </p:nvGrpSpPr>
        <p:grpSpPr bwMode="auto">
          <a:xfrm>
            <a:off x="5827713" y="2816225"/>
            <a:ext cx="2057400" cy="3298825"/>
            <a:chOff x="3625" y="1284"/>
            <a:chExt cx="1296" cy="2078"/>
          </a:xfrm>
        </p:grpSpPr>
        <p:sp>
          <p:nvSpPr>
            <p:cNvPr id="115745" name="Line 29"/>
            <p:cNvSpPr>
              <a:spLocks noChangeShapeType="1"/>
            </p:cNvSpPr>
            <p:nvPr/>
          </p:nvSpPr>
          <p:spPr bwMode="auto">
            <a:xfrm flipH="1">
              <a:off x="3787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46" name="Line 30"/>
            <p:cNvSpPr>
              <a:spLocks noChangeShapeType="1"/>
            </p:cNvSpPr>
            <p:nvPr/>
          </p:nvSpPr>
          <p:spPr bwMode="auto">
            <a:xfrm>
              <a:off x="4123" y="2183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47" name="Line 31"/>
            <p:cNvSpPr>
              <a:spLocks noChangeShapeType="1"/>
            </p:cNvSpPr>
            <p:nvPr/>
          </p:nvSpPr>
          <p:spPr bwMode="auto">
            <a:xfrm flipH="1">
              <a:off x="403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48" name="Line 32"/>
            <p:cNvSpPr>
              <a:spLocks noChangeShapeType="1"/>
            </p:cNvSpPr>
            <p:nvPr/>
          </p:nvSpPr>
          <p:spPr bwMode="auto">
            <a:xfrm>
              <a:off x="4400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49" name="Oval 33"/>
            <p:cNvSpPr>
              <a:spLocks noChangeArrowheads="1"/>
            </p:cNvSpPr>
            <p:nvPr/>
          </p:nvSpPr>
          <p:spPr bwMode="auto">
            <a:xfrm flipH="1">
              <a:off x="4224" y="1488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50" name="Rectangle 34"/>
            <p:cNvSpPr>
              <a:spLocks noChangeArrowheads="1"/>
            </p:cNvSpPr>
            <p:nvPr/>
          </p:nvSpPr>
          <p:spPr bwMode="auto">
            <a:xfrm flipH="1">
              <a:off x="3651" y="2523"/>
              <a:ext cx="250" cy="6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51" name="Rectangle 35"/>
            <p:cNvSpPr>
              <a:spLocks noChangeArrowheads="1"/>
            </p:cNvSpPr>
            <p:nvPr/>
          </p:nvSpPr>
          <p:spPr bwMode="auto">
            <a:xfrm flipH="1">
              <a:off x="4218" y="2515"/>
              <a:ext cx="272" cy="8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5752" name="Rectangle 36"/>
            <p:cNvSpPr>
              <a:spLocks noChangeArrowheads="1"/>
            </p:cNvSpPr>
            <p:nvPr/>
          </p:nvSpPr>
          <p:spPr bwMode="auto">
            <a:xfrm flipH="1">
              <a:off x="4656" y="2016"/>
              <a:ext cx="265" cy="8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53" name="Oval 37"/>
            <p:cNvSpPr>
              <a:spLocks noChangeArrowheads="1"/>
            </p:cNvSpPr>
            <p:nvPr/>
          </p:nvSpPr>
          <p:spPr bwMode="auto">
            <a:xfrm flipH="1">
              <a:off x="3934" y="1983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54" name="Text Box 39"/>
            <p:cNvSpPr txBox="1">
              <a:spLocks noChangeArrowheads="1"/>
            </p:cNvSpPr>
            <p:nvPr/>
          </p:nvSpPr>
          <p:spPr bwMode="auto">
            <a:xfrm>
              <a:off x="3979" y="1970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5" name="Text Box 40"/>
            <p:cNvSpPr txBox="1">
              <a:spLocks noChangeArrowheads="1"/>
            </p:cNvSpPr>
            <p:nvPr/>
          </p:nvSpPr>
          <p:spPr bwMode="auto">
            <a:xfrm>
              <a:off x="4250" y="2704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5756" name="Text Box 41"/>
            <p:cNvSpPr txBox="1">
              <a:spLocks noChangeArrowheads="1"/>
            </p:cNvSpPr>
            <p:nvPr/>
          </p:nvSpPr>
          <p:spPr bwMode="auto">
            <a:xfrm>
              <a:off x="3625" y="2636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5757" name="Text Box 42"/>
            <p:cNvSpPr txBox="1">
              <a:spLocks noChangeArrowheads="1"/>
            </p:cNvSpPr>
            <p:nvPr/>
          </p:nvSpPr>
          <p:spPr bwMode="auto">
            <a:xfrm>
              <a:off x="3742" y="1795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58" name="Text Box 43"/>
            <p:cNvSpPr txBox="1">
              <a:spLocks noChangeArrowheads="1"/>
            </p:cNvSpPr>
            <p:nvPr/>
          </p:nvSpPr>
          <p:spPr bwMode="auto">
            <a:xfrm>
              <a:off x="4672" y="2251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5759" name="Text Box 44"/>
            <p:cNvSpPr txBox="1">
              <a:spLocks noChangeArrowheads="1"/>
            </p:cNvSpPr>
            <p:nvPr/>
          </p:nvSpPr>
          <p:spPr bwMode="auto">
            <a:xfrm>
              <a:off x="4490" y="1284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60" name="Text Box 45"/>
            <p:cNvSpPr txBox="1">
              <a:spLocks noChangeArrowheads="1"/>
            </p:cNvSpPr>
            <p:nvPr/>
          </p:nvSpPr>
          <p:spPr bwMode="auto">
            <a:xfrm>
              <a:off x="4233" y="1489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1102" name="Freeform 46"/>
          <p:cNvSpPr>
            <a:spLocks/>
          </p:cNvSpPr>
          <p:nvPr/>
        </p:nvSpPr>
        <p:spPr bwMode="auto">
          <a:xfrm>
            <a:off x="2278063" y="3775075"/>
            <a:ext cx="530225" cy="215900"/>
          </a:xfrm>
          <a:custGeom>
            <a:avLst/>
            <a:gdLst>
              <a:gd name="T0" fmla="*/ 0 w 384"/>
              <a:gd name="T1" fmla="*/ 416185811 h 112"/>
              <a:gd name="T2" fmla="*/ 91516297 w 384"/>
              <a:gd name="T3" fmla="*/ 237819628 h 112"/>
              <a:gd name="T4" fmla="*/ 274548847 w 384"/>
              <a:gd name="T5" fmla="*/ 59455389 h 112"/>
              <a:gd name="T6" fmla="*/ 457582821 w 384"/>
              <a:gd name="T7" fmla="*/ 59455389 h 112"/>
              <a:gd name="T8" fmla="*/ 732131755 w 384"/>
              <a:gd name="T9" fmla="*/ 416185811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12"/>
              <a:gd name="T17" fmla="*/ 384 w 384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>
            <a:solidFill>
              <a:schemeClr val="tx2"/>
            </a:solidFill>
            <a:prstDash val="dash"/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5720" name="Group 48"/>
          <p:cNvGrpSpPr>
            <a:grpSpLocks/>
          </p:cNvGrpSpPr>
          <p:nvPr/>
        </p:nvGrpSpPr>
        <p:grpSpPr bwMode="auto">
          <a:xfrm>
            <a:off x="896938" y="2874963"/>
            <a:ext cx="2884487" cy="3148012"/>
            <a:chOff x="476" y="1334"/>
            <a:chExt cx="1817" cy="1983"/>
          </a:xfrm>
        </p:grpSpPr>
        <p:sp>
          <p:nvSpPr>
            <p:cNvPr id="115721" name="Line 2"/>
            <p:cNvSpPr>
              <a:spLocks noChangeShapeType="1"/>
            </p:cNvSpPr>
            <p:nvPr/>
          </p:nvSpPr>
          <p:spPr bwMode="auto">
            <a:xfrm>
              <a:off x="1905" y="2160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2" name="Line 3"/>
            <p:cNvSpPr>
              <a:spLocks noChangeShapeType="1"/>
            </p:cNvSpPr>
            <p:nvPr/>
          </p:nvSpPr>
          <p:spPr bwMode="auto">
            <a:xfrm flipH="1">
              <a:off x="1633" y="2092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3" name="Line 5"/>
            <p:cNvSpPr>
              <a:spLocks noChangeShapeType="1"/>
            </p:cNvSpPr>
            <p:nvPr/>
          </p:nvSpPr>
          <p:spPr bwMode="auto">
            <a:xfrm>
              <a:off x="1542" y="1632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4" name="Line 6"/>
            <p:cNvSpPr>
              <a:spLocks noChangeShapeType="1"/>
            </p:cNvSpPr>
            <p:nvPr/>
          </p:nvSpPr>
          <p:spPr bwMode="auto">
            <a:xfrm flipH="1">
              <a:off x="1113" y="1680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25" name="Oval 7"/>
            <p:cNvSpPr>
              <a:spLocks noChangeArrowheads="1"/>
            </p:cNvSpPr>
            <p:nvPr/>
          </p:nvSpPr>
          <p:spPr bwMode="auto">
            <a:xfrm>
              <a:off x="1392" y="1488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6" name="Rectangle 8"/>
            <p:cNvSpPr>
              <a:spLocks noChangeArrowheads="1"/>
            </p:cNvSpPr>
            <p:nvPr/>
          </p:nvSpPr>
          <p:spPr bwMode="auto">
            <a:xfrm>
              <a:off x="1020" y="2001"/>
              <a:ext cx="250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7" name="Rectangle 9"/>
            <p:cNvSpPr>
              <a:spLocks noChangeArrowheads="1"/>
            </p:cNvSpPr>
            <p:nvPr/>
          </p:nvSpPr>
          <p:spPr bwMode="auto">
            <a:xfrm>
              <a:off x="1481" y="2470"/>
              <a:ext cx="265" cy="8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8" name="Rectangle 10"/>
            <p:cNvSpPr>
              <a:spLocks noChangeArrowheads="1"/>
            </p:cNvSpPr>
            <p:nvPr/>
          </p:nvSpPr>
          <p:spPr bwMode="auto">
            <a:xfrm>
              <a:off x="1020" y="2659"/>
              <a:ext cx="243" cy="204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29" name="Line 11"/>
            <p:cNvSpPr>
              <a:spLocks noChangeShapeType="1"/>
            </p:cNvSpPr>
            <p:nvPr/>
          </p:nvSpPr>
          <p:spPr bwMode="auto">
            <a:xfrm flipH="1">
              <a:off x="1020" y="2659"/>
              <a:ext cx="24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30" name="Line 12"/>
            <p:cNvSpPr>
              <a:spLocks noChangeShapeType="1"/>
            </p:cNvSpPr>
            <p:nvPr/>
          </p:nvSpPr>
          <p:spPr bwMode="auto">
            <a:xfrm>
              <a:off x="1020" y="2682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31" name="Text Box 13"/>
            <p:cNvSpPr txBox="1">
              <a:spLocks noChangeArrowheads="1"/>
            </p:cNvSpPr>
            <p:nvPr/>
          </p:nvSpPr>
          <p:spPr bwMode="auto">
            <a:xfrm>
              <a:off x="1422" y="1475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5732" name="Text Box 14"/>
            <p:cNvSpPr txBox="1">
              <a:spLocks noChangeArrowheads="1"/>
            </p:cNvSpPr>
            <p:nvPr/>
          </p:nvSpPr>
          <p:spPr bwMode="auto">
            <a:xfrm>
              <a:off x="1023" y="2160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5733" name="Text Box 15"/>
            <p:cNvSpPr txBox="1">
              <a:spLocks noChangeArrowheads="1"/>
            </p:cNvSpPr>
            <p:nvPr/>
          </p:nvSpPr>
          <p:spPr bwMode="auto">
            <a:xfrm>
              <a:off x="1497" y="2657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5734" name="Text Box 16"/>
            <p:cNvSpPr txBox="1">
              <a:spLocks noChangeArrowheads="1"/>
            </p:cNvSpPr>
            <p:nvPr/>
          </p:nvSpPr>
          <p:spPr bwMode="auto">
            <a:xfrm>
              <a:off x="476" y="2115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5735" name="Line 17"/>
            <p:cNvSpPr>
              <a:spLocks noChangeShapeType="1"/>
            </p:cNvSpPr>
            <p:nvPr/>
          </p:nvSpPr>
          <p:spPr bwMode="auto">
            <a:xfrm flipH="1">
              <a:off x="700" y="2432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36" name="Line 18"/>
            <p:cNvSpPr>
              <a:spLocks noChangeShapeType="1"/>
            </p:cNvSpPr>
            <p:nvPr/>
          </p:nvSpPr>
          <p:spPr bwMode="auto">
            <a:xfrm>
              <a:off x="599" y="2659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37" name="Line 19"/>
            <p:cNvSpPr>
              <a:spLocks noChangeShapeType="1"/>
            </p:cNvSpPr>
            <p:nvPr/>
          </p:nvSpPr>
          <p:spPr bwMode="auto">
            <a:xfrm>
              <a:off x="609" y="2001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738" name="Text Box 24"/>
            <p:cNvSpPr txBox="1">
              <a:spLocks noChangeArrowheads="1"/>
            </p:cNvSpPr>
            <p:nvPr/>
          </p:nvSpPr>
          <p:spPr bwMode="auto">
            <a:xfrm>
              <a:off x="1701" y="1334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39" name="Rectangle 25"/>
            <p:cNvSpPr>
              <a:spLocks noChangeArrowheads="1"/>
            </p:cNvSpPr>
            <p:nvPr/>
          </p:nvSpPr>
          <p:spPr bwMode="auto">
            <a:xfrm>
              <a:off x="1950" y="2478"/>
              <a:ext cx="266" cy="8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40" name="Text Box 26"/>
            <p:cNvSpPr txBox="1">
              <a:spLocks noChangeArrowheads="1"/>
            </p:cNvSpPr>
            <p:nvPr/>
          </p:nvSpPr>
          <p:spPr bwMode="auto">
            <a:xfrm>
              <a:off x="1966" y="2659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5741" name="Oval 27"/>
            <p:cNvSpPr>
              <a:spLocks noChangeArrowheads="1"/>
            </p:cNvSpPr>
            <p:nvPr/>
          </p:nvSpPr>
          <p:spPr bwMode="auto">
            <a:xfrm>
              <a:off x="1701" y="1956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5742" name="Text Box 28"/>
            <p:cNvSpPr txBox="1">
              <a:spLocks noChangeArrowheads="1"/>
            </p:cNvSpPr>
            <p:nvPr/>
          </p:nvSpPr>
          <p:spPr bwMode="auto">
            <a:xfrm>
              <a:off x="1702" y="1965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5743" name="Text Box 38"/>
            <p:cNvSpPr txBox="1">
              <a:spLocks noChangeArrowheads="1"/>
            </p:cNvSpPr>
            <p:nvPr/>
          </p:nvSpPr>
          <p:spPr bwMode="auto">
            <a:xfrm>
              <a:off x="1995" y="1810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5744" name="Line 47"/>
            <p:cNvSpPr>
              <a:spLocks noChangeShapeType="1"/>
            </p:cNvSpPr>
            <p:nvPr/>
          </p:nvSpPr>
          <p:spPr bwMode="auto">
            <a:xfrm flipH="1" flipV="1">
              <a:off x="700" y="2001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4296724" y="4275138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83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301102" grpId="0" animBg="1"/>
      <p:bldP spid="4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763588"/>
            <a:ext cx="8077200" cy="2233612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2"/>
            </a:pPr>
            <a:r>
              <a:rPr lang="zh-CN" altLang="en-US" sz="3000" b="1" dirty="0">
                <a:latin typeface="+mn-ea"/>
              </a:rPr>
              <a:t>如果 </a:t>
            </a:r>
            <a:r>
              <a:rPr lang="en-US" altLang="zh-CN" sz="3000" b="1" i="1" dirty="0">
                <a:solidFill>
                  <a:srgbClr val="C00000"/>
                </a:solidFill>
                <a:latin typeface="+mn-ea"/>
              </a:rPr>
              <a:t>q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的 </a:t>
            </a:r>
            <a:r>
              <a:rPr lang="en-US" altLang="zh-CN" sz="3000" b="1" dirty="0">
                <a:solidFill>
                  <a:srgbClr val="C00000"/>
                </a:solidFill>
                <a:latin typeface="+mn-ea"/>
              </a:rPr>
              <a:t>bf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与 </a:t>
            </a:r>
            <a:r>
              <a:rPr lang="en-US" altLang="zh-CN" sz="3000" b="1" i="1" dirty="0">
                <a:solidFill>
                  <a:srgbClr val="C00000"/>
                </a:solidFill>
                <a:latin typeface="+mn-ea"/>
              </a:rPr>
              <a:t>p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的 </a:t>
            </a:r>
            <a:r>
              <a:rPr lang="en-US" altLang="zh-CN" sz="3000" b="1" dirty="0">
                <a:solidFill>
                  <a:srgbClr val="C00000"/>
                </a:solidFill>
                <a:latin typeface="+mn-ea"/>
              </a:rPr>
              <a:t>bf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相同</a:t>
            </a:r>
            <a:r>
              <a:rPr lang="zh-CN" altLang="en-US" sz="3000" b="1" dirty="0">
                <a:latin typeface="+mn-ea"/>
              </a:rPr>
              <a:t>，则执行一个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</a:rPr>
              <a:t>单旋</a:t>
            </a:r>
            <a:r>
              <a:rPr lang="zh-CN" altLang="en-US" sz="3000" b="1" dirty="0">
                <a:latin typeface="+mn-ea"/>
              </a:rPr>
              <a:t>转来恢复平衡，结点 </a:t>
            </a:r>
            <a:r>
              <a:rPr lang="en-US" altLang="zh-CN" sz="3000" b="1" i="1" dirty="0">
                <a:latin typeface="+mn-ea"/>
              </a:rPr>
              <a:t>p </a:t>
            </a:r>
            <a:r>
              <a:rPr lang="zh-CN" altLang="en-US" sz="3000" b="1" dirty="0">
                <a:latin typeface="+mn-ea"/>
              </a:rPr>
              <a:t>和 </a:t>
            </a:r>
            <a:r>
              <a:rPr lang="en-US" altLang="zh-CN" sz="3000" b="1" i="1" dirty="0">
                <a:latin typeface="+mn-ea"/>
              </a:rPr>
              <a:t>q </a:t>
            </a:r>
            <a:r>
              <a:rPr lang="zh-CN" altLang="en-US" sz="3000" b="1" dirty="0">
                <a:latin typeface="+mn-ea"/>
              </a:rPr>
              <a:t>的 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bf </a:t>
            </a:r>
            <a:r>
              <a:rPr lang="zh-CN" altLang="en-US" sz="3000" b="1" dirty="0">
                <a:latin typeface="+mn-ea"/>
              </a:rPr>
              <a:t>均改为</a:t>
            </a:r>
            <a:r>
              <a:rPr lang="en-US" altLang="zh-CN" sz="3000" b="1" dirty="0">
                <a:latin typeface="+mn-ea"/>
              </a:rPr>
              <a:t>0</a:t>
            </a:r>
            <a:r>
              <a:rPr lang="zh-CN" altLang="en-US" sz="3000" b="1" dirty="0">
                <a:latin typeface="+mn-ea"/>
              </a:rPr>
              <a:t>，同时置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shorter</a:t>
            </a:r>
            <a:r>
              <a:rPr lang="zh-CN" altLang="en-US" sz="3000" b="1" dirty="0">
                <a:latin typeface="+mn-ea"/>
              </a:rPr>
              <a:t>为</a:t>
            </a:r>
            <a:r>
              <a:rPr lang="en-US" altLang="zh-CN" sz="3000" b="1" dirty="0">
                <a:solidFill>
                  <a:srgbClr val="339933"/>
                </a:solidFill>
                <a:latin typeface="+mn-ea"/>
              </a:rPr>
              <a:t>True</a:t>
            </a:r>
            <a:r>
              <a:rPr lang="zh-CN" altLang="en-US" sz="3000" b="1" dirty="0">
                <a:latin typeface="+mn-ea"/>
              </a:rPr>
              <a:t>。</a:t>
            </a:r>
            <a:r>
              <a:rPr lang="zh-CN" altLang="en-US" sz="3000" b="1" dirty="0">
                <a:solidFill>
                  <a:srgbClr val="800080"/>
                </a:solidFill>
                <a:latin typeface="+mn-ea"/>
              </a:rPr>
              <a:t>还要继续检查上层结点的平衡因子。</a:t>
            </a:r>
          </a:p>
        </p:txBody>
      </p:sp>
      <p:sp>
        <p:nvSpPr>
          <p:cNvPr id="116741" name="Text Box 49"/>
          <p:cNvSpPr txBox="1">
            <a:spLocks noChangeArrowheads="1"/>
          </p:cNvSpPr>
          <p:nvPr/>
        </p:nvSpPr>
        <p:spPr bwMode="auto">
          <a:xfrm>
            <a:off x="3927475" y="3806825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左单旋转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16742" name="Group 94"/>
          <p:cNvGrpSpPr>
            <a:grpSpLocks/>
          </p:cNvGrpSpPr>
          <p:nvPr/>
        </p:nvGrpSpPr>
        <p:grpSpPr bwMode="auto">
          <a:xfrm>
            <a:off x="5827713" y="2867025"/>
            <a:ext cx="2057400" cy="2974975"/>
            <a:chOff x="3671" y="1806"/>
            <a:chExt cx="1296" cy="1874"/>
          </a:xfrm>
        </p:grpSpPr>
        <p:sp>
          <p:nvSpPr>
            <p:cNvPr id="116769" name="Line 51"/>
            <p:cNvSpPr>
              <a:spLocks noChangeShapeType="1"/>
            </p:cNvSpPr>
            <p:nvPr/>
          </p:nvSpPr>
          <p:spPr bwMode="auto">
            <a:xfrm flipH="1">
              <a:off x="3833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70" name="Line 52"/>
            <p:cNvSpPr>
              <a:spLocks noChangeShapeType="1"/>
            </p:cNvSpPr>
            <p:nvPr/>
          </p:nvSpPr>
          <p:spPr bwMode="auto">
            <a:xfrm>
              <a:off x="4169" y="2705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71" name="Line 53"/>
            <p:cNvSpPr>
              <a:spLocks noChangeShapeType="1"/>
            </p:cNvSpPr>
            <p:nvPr/>
          </p:nvSpPr>
          <p:spPr bwMode="auto">
            <a:xfrm flipH="1">
              <a:off x="4078" y="2154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72" name="Line 54"/>
            <p:cNvSpPr>
              <a:spLocks noChangeShapeType="1"/>
            </p:cNvSpPr>
            <p:nvPr/>
          </p:nvSpPr>
          <p:spPr bwMode="auto">
            <a:xfrm>
              <a:off x="4446" y="2202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73" name="Oval 55"/>
            <p:cNvSpPr>
              <a:spLocks noChangeArrowheads="1"/>
            </p:cNvSpPr>
            <p:nvPr/>
          </p:nvSpPr>
          <p:spPr bwMode="auto">
            <a:xfrm flipH="1">
              <a:off x="4270" y="2010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74" name="Rectangle 56"/>
            <p:cNvSpPr>
              <a:spLocks noChangeArrowheads="1"/>
            </p:cNvSpPr>
            <p:nvPr/>
          </p:nvSpPr>
          <p:spPr bwMode="auto">
            <a:xfrm flipH="1">
              <a:off x="3697" y="3045"/>
              <a:ext cx="250" cy="63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75" name="Rectangle 57"/>
            <p:cNvSpPr>
              <a:spLocks noChangeArrowheads="1"/>
            </p:cNvSpPr>
            <p:nvPr/>
          </p:nvSpPr>
          <p:spPr bwMode="auto">
            <a:xfrm flipH="1">
              <a:off x="4264" y="3037"/>
              <a:ext cx="272" cy="6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16776" name="Rectangle 58"/>
            <p:cNvSpPr>
              <a:spLocks noChangeArrowheads="1"/>
            </p:cNvSpPr>
            <p:nvPr/>
          </p:nvSpPr>
          <p:spPr bwMode="auto">
            <a:xfrm flipH="1">
              <a:off x="4702" y="2538"/>
              <a:ext cx="265" cy="8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77" name="Oval 59"/>
            <p:cNvSpPr>
              <a:spLocks noChangeArrowheads="1"/>
            </p:cNvSpPr>
            <p:nvPr/>
          </p:nvSpPr>
          <p:spPr bwMode="auto">
            <a:xfrm flipH="1">
              <a:off x="3980" y="2505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78" name="Text Box 60"/>
            <p:cNvSpPr txBox="1">
              <a:spLocks noChangeArrowheads="1"/>
            </p:cNvSpPr>
            <p:nvPr/>
          </p:nvSpPr>
          <p:spPr bwMode="auto">
            <a:xfrm>
              <a:off x="4026" y="2483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79" name="Text Box 61"/>
            <p:cNvSpPr txBox="1">
              <a:spLocks noChangeArrowheads="1"/>
            </p:cNvSpPr>
            <p:nvPr/>
          </p:nvSpPr>
          <p:spPr bwMode="auto">
            <a:xfrm>
              <a:off x="4241" y="3152"/>
              <a:ext cx="52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6780" name="Text Box 62"/>
            <p:cNvSpPr txBox="1">
              <a:spLocks noChangeArrowheads="1"/>
            </p:cNvSpPr>
            <p:nvPr/>
          </p:nvSpPr>
          <p:spPr bwMode="auto">
            <a:xfrm>
              <a:off x="3671" y="3158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6781" name="Text Box 63"/>
            <p:cNvSpPr txBox="1">
              <a:spLocks noChangeArrowheads="1"/>
            </p:cNvSpPr>
            <p:nvPr/>
          </p:nvSpPr>
          <p:spPr bwMode="auto">
            <a:xfrm>
              <a:off x="3788" y="2317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82" name="Text Box 64"/>
            <p:cNvSpPr txBox="1">
              <a:spLocks noChangeArrowheads="1"/>
            </p:cNvSpPr>
            <p:nvPr/>
          </p:nvSpPr>
          <p:spPr bwMode="auto">
            <a:xfrm>
              <a:off x="4718" y="2773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6783" name="Text Box 65"/>
            <p:cNvSpPr txBox="1">
              <a:spLocks noChangeArrowheads="1"/>
            </p:cNvSpPr>
            <p:nvPr/>
          </p:nvSpPr>
          <p:spPr bwMode="auto">
            <a:xfrm>
              <a:off x="4536" y="1806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84" name="Text Box 66"/>
            <p:cNvSpPr txBox="1">
              <a:spLocks noChangeArrowheads="1"/>
            </p:cNvSpPr>
            <p:nvPr/>
          </p:nvSpPr>
          <p:spPr bwMode="auto">
            <a:xfrm>
              <a:off x="4301" y="1993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2147" name="Freeform 67"/>
          <p:cNvSpPr>
            <a:spLocks/>
          </p:cNvSpPr>
          <p:nvPr/>
        </p:nvSpPr>
        <p:spPr bwMode="auto">
          <a:xfrm>
            <a:off x="2278063" y="3825875"/>
            <a:ext cx="530225" cy="215900"/>
          </a:xfrm>
          <a:custGeom>
            <a:avLst/>
            <a:gdLst>
              <a:gd name="T0" fmla="*/ 0 w 384"/>
              <a:gd name="T1" fmla="*/ 416185811 h 112"/>
              <a:gd name="T2" fmla="*/ 91516297 w 384"/>
              <a:gd name="T3" fmla="*/ 237819628 h 112"/>
              <a:gd name="T4" fmla="*/ 274548847 w 384"/>
              <a:gd name="T5" fmla="*/ 59455389 h 112"/>
              <a:gd name="T6" fmla="*/ 457582821 w 384"/>
              <a:gd name="T7" fmla="*/ 59455389 h 112"/>
              <a:gd name="T8" fmla="*/ 732131755 w 384"/>
              <a:gd name="T9" fmla="*/ 416185811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12"/>
              <a:gd name="T17" fmla="*/ 384 w 384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>
            <a:solidFill>
              <a:schemeClr val="tx2"/>
            </a:solidFill>
            <a:prstDash val="dash"/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6744" name="Group 93"/>
          <p:cNvGrpSpPr>
            <a:grpSpLocks/>
          </p:cNvGrpSpPr>
          <p:nvPr/>
        </p:nvGrpSpPr>
        <p:grpSpPr bwMode="auto">
          <a:xfrm>
            <a:off x="896938" y="2925763"/>
            <a:ext cx="2884487" cy="3148012"/>
            <a:chOff x="565" y="1843"/>
            <a:chExt cx="1817" cy="1983"/>
          </a:xfrm>
        </p:grpSpPr>
        <p:sp>
          <p:nvSpPr>
            <p:cNvPr id="116745" name="Line 69"/>
            <p:cNvSpPr>
              <a:spLocks noChangeShapeType="1"/>
            </p:cNvSpPr>
            <p:nvPr/>
          </p:nvSpPr>
          <p:spPr bwMode="auto">
            <a:xfrm>
              <a:off x="1994" y="2669"/>
              <a:ext cx="192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6" name="Line 70"/>
            <p:cNvSpPr>
              <a:spLocks noChangeShapeType="1"/>
            </p:cNvSpPr>
            <p:nvPr/>
          </p:nvSpPr>
          <p:spPr bwMode="auto">
            <a:xfrm flipH="1">
              <a:off x="1722" y="2601"/>
              <a:ext cx="194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7" name="Line 71"/>
            <p:cNvSpPr>
              <a:spLocks noChangeShapeType="1"/>
            </p:cNvSpPr>
            <p:nvPr/>
          </p:nvSpPr>
          <p:spPr bwMode="auto">
            <a:xfrm>
              <a:off x="1631" y="2141"/>
              <a:ext cx="336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8" name="Line 72"/>
            <p:cNvSpPr>
              <a:spLocks noChangeShapeType="1"/>
            </p:cNvSpPr>
            <p:nvPr/>
          </p:nvSpPr>
          <p:spPr bwMode="auto">
            <a:xfrm flipH="1">
              <a:off x="1202" y="2189"/>
              <a:ext cx="384" cy="52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49" name="Oval 73"/>
            <p:cNvSpPr>
              <a:spLocks noChangeArrowheads="1"/>
            </p:cNvSpPr>
            <p:nvPr/>
          </p:nvSpPr>
          <p:spPr bwMode="auto">
            <a:xfrm>
              <a:off x="1481" y="1997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50" name="Rectangle 74"/>
            <p:cNvSpPr>
              <a:spLocks noChangeArrowheads="1"/>
            </p:cNvSpPr>
            <p:nvPr/>
          </p:nvSpPr>
          <p:spPr bwMode="auto">
            <a:xfrm>
              <a:off x="1109" y="2510"/>
              <a:ext cx="274" cy="86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51" name="Rectangle 75"/>
            <p:cNvSpPr>
              <a:spLocks noChangeArrowheads="1"/>
            </p:cNvSpPr>
            <p:nvPr/>
          </p:nvSpPr>
          <p:spPr bwMode="auto">
            <a:xfrm>
              <a:off x="1570" y="2979"/>
              <a:ext cx="265" cy="65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52" name="Rectangle 76"/>
            <p:cNvSpPr>
              <a:spLocks noChangeArrowheads="1"/>
            </p:cNvSpPr>
            <p:nvPr/>
          </p:nvSpPr>
          <p:spPr bwMode="auto">
            <a:xfrm>
              <a:off x="1109" y="3168"/>
              <a:ext cx="274" cy="21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rgbClr val="00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53" name="Line 77"/>
            <p:cNvSpPr>
              <a:spLocks noChangeShapeType="1"/>
            </p:cNvSpPr>
            <p:nvPr/>
          </p:nvSpPr>
          <p:spPr bwMode="auto">
            <a:xfrm flipH="1">
              <a:off x="1109" y="3158"/>
              <a:ext cx="274" cy="21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4" name="Line 78"/>
            <p:cNvSpPr>
              <a:spLocks noChangeShapeType="1"/>
            </p:cNvSpPr>
            <p:nvPr/>
          </p:nvSpPr>
          <p:spPr bwMode="auto">
            <a:xfrm>
              <a:off x="1110" y="3181"/>
              <a:ext cx="250" cy="181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55" name="Text Box 79"/>
            <p:cNvSpPr txBox="1">
              <a:spLocks noChangeArrowheads="1"/>
            </p:cNvSpPr>
            <p:nvPr/>
          </p:nvSpPr>
          <p:spPr bwMode="auto">
            <a:xfrm>
              <a:off x="1514" y="1975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6756" name="Text Box 80"/>
            <p:cNvSpPr txBox="1">
              <a:spLocks noChangeArrowheads="1"/>
            </p:cNvSpPr>
            <p:nvPr/>
          </p:nvSpPr>
          <p:spPr bwMode="auto">
            <a:xfrm>
              <a:off x="1112" y="2669"/>
              <a:ext cx="2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6757" name="Text Box 81"/>
            <p:cNvSpPr txBox="1">
              <a:spLocks noChangeArrowheads="1"/>
            </p:cNvSpPr>
            <p:nvPr/>
          </p:nvSpPr>
          <p:spPr bwMode="auto">
            <a:xfrm>
              <a:off x="1542" y="3110"/>
              <a:ext cx="47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6758" name="Text Box 82"/>
            <p:cNvSpPr txBox="1">
              <a:spLocks noChangeArrowheads="1"/>
            </p:cNvSpPr>
            <p:nvPr/>
          </p:nvSpPr>
          <p:spPr bwMode="auto">
            <a:xfrm>
              <a:off x="565" y="2624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6759" name="Line 83"/>
            <p:cNvSpPr>
              <a:spLocks noChangeShapeType="1"/>
            </p:cNvSpPr>
            <p:nvPr/>
          </p:nvSpPr>
          <p:spPr bwMode="auto">
            <a:xfrm flipH="1">
              <a:off x="789" y="2941"/>
              <a:ext cx="3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0" name="Line 84"/>
            <p:cNvSpPr>
              <a:spLocks noChangeShapeType="1"/>
            </p:cNvSpPr>
            <p:nvPr/>
          </p:nvSpPr>
          <p:spPr bwMode="auto">
            <a:xfrm>
              <a:off x="688" y="316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1" name="Line 85"/>
            <p:cNvSpPr>
              <a:spLocks noChangeShapeType="1"/>
            </p:cNvSpPr>
            <p:nvPr/>
          </p:nvSpPr>
          <p:spPr bwMode="auto">
            <a:xfrm>
              <a:off x="698" y="251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2" name="Text Box 86"/>
            <p:cNvSpPr txBox="1">
              <a:spLocks noChangeArrowheads="1"/>
            </p:cNvSpPr>
            <p:nvPr/>
          </p:nvSpPr>
          <p:spPr bwMode="auto">
            <a:xfrm>
              <a:off x="1790" y="1843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3" name="Rectangle 87"/>
            <p:cNvSpPr>
              <a:spLocks noChangeArrowheads="1"/>
            </p:cNvSpPr>
            <p:nvPr/>
          </p:nvSpPr>
          <p:spPr bwMode="auto">
            <a:xfrm>
              <a:off x="2039" y="2987"/>
              <a:ext cx="266" cy="83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64" name="Text Box 88"/>
            <p:cNvSpPr txBox="1">
              <a:spLocks noChangeArrowheads="1"/>
            </p:cNvSpPr>
            <p:nvPr/>
          </p:nvSpPr>
          <p:spPr bwMode="auto">
            <a:xfrm>
              <a:off x="2055" y="3168"/>
              <a:ext cx="2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6765" name="Oval 89"/>
            <p:cNvSpPr>
              <a:spLocks noChangeArrowheads="1"/>
            </p:cNvSpPr>
            <p:nvPr/>
          </p:nvSpPr>
          <p:spPr bwMode="auto">
            <a:xfrm>
              <a:off x="1790" y="2465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766" name="Text Box 90"/>
            <p:cNvSpPr txBox="1">
              <a:spLocks noChangeArrowheads="1"/>
            </p:cNvSpPr>
            <p:nvPr/>
          </p:nvSpPr>
          <p:spPr bwMode="auto">
            <a:xfrm>
              <a:off x="1829" y="2449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6767" name="Text Box 91"/>
            <p:cNvSpPr txBox="1">
              <a:spLocks noChangeArrowheads="1"/>
            </p:cNvSpPr>
            <p:nvPr/>
          </p:nvSpPr>
          <p:spPr bwMode="auto">
            <a:xfrm>
              <a:off x="2084" y="2319"/>
              <a:ext cx="2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6768" name="Line 92"/>
            <p:cNvSpPr>
              <a:spLocks noChangeShapeType="1"/>
            </p:cNvSpPr>
            <p:nvPr/>
          </p:nvSpPr>
          <p:spPr bwMode="auto">
            <a:xfrm flipH="1" flipV="1">
              <a:off x="789" y="2510"/>
              <a:ext cx="3" cy="20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AutoShape 24"/>
          <p:cNvSpPr>
            <a:spLocks noChangeArrowheads="1"/>
          </p:cNvSpPr>
          <p:nvPr/>
        </p:nvSpPr>
        <p:spPr bwMode="auto">
          <a:xfrm>
            <a:off x="4312131" y="4250179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6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302147" grpId="0" animBg="1"/>
      <p:bldP spid="4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596900"/>
            <a:ext cx="8110538" cy="2400300"/>
          </a:xfrm>
        </p:spPr>
        <p:txBody>
          <a:bodyPr/>
          <a:lstStyle/>
          <a:p>
            <a:pPr marL="990600" lvl="1" indent="-533400" eaLnBrk="1" hangingPunct="1">
              <a:lnSpc>
                <a:spcPct val="105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lphaLcParenR" startAt="3"/>
            </a:pPr>
            <a:r>
              <a:rPr lang="zh-CN" altLang="en-US" sz="3000" b="1" dirty="0">
                <a:latin typeface="+mn-ea"/>
              </a:rPr>
              <a:t>如果 </a:t>
            </a:r>
            <a:r>
              <a:rPr lang="en-US" altLang="zh-CN" sz="3000" b="1" i="1" dirty="0">
                <a:solidFill>
                  <a:srgbClr val="C00000"/>
                </a:solidFill>
                <a:latin typeface="+mn-ea"/>
              </a:rPr>
              <a:t>p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与 </a:t>
            </a:r>
            <a:r>
              <a:rPr lang="en-US" altLang="zh-CN" sz="3000" b="1" i="1" dirty="0">
                <a:solidFill>
                  <a:srgbClr val="C00000"/>
                </a:solidFill>
                <a:latin typeface="+mn-ea"/>
              </a:rPr>
              <a:t>q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的 </a:t>
            </a:r>
            <a:r>
              <a:rPr lang="en-US" altLang="zh-CN" sz="3000" b="1" dirty="0">
                <a:solidFill>
                  <a:srgbClr val="C00000"/>
                </a:solidFill>
                <a:latin typeface="+mn-ea"/>
              </a:rPr>
              <a:t>bf </a:t>
            </a:r>
            <a:r>
              <a:rPr lang="zh-CN" altLang="en-US" sz="3000" b="1" dirty="0">
                <a:solidFill>
                  <a:srgbClr val="C00000"/>
                </a:solidFill>
                <a:latin typeface="+mn-ea"/>
              </a:rPr>
              <a:t>相反</a:t>
            </a:r>
            <a:r>
              <a:rPr lang="zh-CN" altLang="en-US" sz="3000" b="1" dirty="0">
                <a:latin typeface="+mn-ea"/>
              </a:rPr>
              <a:t>，则执行一个</a:t>
            </a:r>
            <a:r>
              <a:rPr lang="zh-CN" altLang="en-US" sz="3000" b="1" dirty="0">
                <a:solidFill>
                  <a:srgbClr val="0000FF"/>
                </a:solidFill>
                <a:latin typeface="+mn-ea"/>
              </a:rPr>
              <a:t>双旋转</a:t>
            </a:r>
            <a:r>
              <a:rPr lang="zh-CN" altLang="en-US" sz="3000" b="1" dirty="0">
                <a:latin typeface="+mn-ea"/>
              </a:rPr>
              <a:t>来恢复平衡。先围绕 </a:t>
            </a:r>
            <a:r>
              <a:rPr lang="en-US" altLang="zh-CN" sz="3000" b="1" i="1" dirty="0">
                <a:latin typeface="+mn-ea"/>
              </a:rPr>
              <a:t>q </a:t>
            </a:r>
            <a:r>
              <a:rPr lang="zh-CN" altLang="en-US" sz="3000" b="1" dirty="0">
                <a:latin typeface="+mn-ea"/>
              </a:rPr>
              <a:t>转再围绕 </a:t>
            </a:r>
            <a:r>
              <a:rPr lang="en-US" altLang="zh-CN" sz="3000" b="1" i="1" dirty="0">
                <a:latin typeface="+mn-ea"/>
              </a:rPr>
              <a:t>p </a:t>
            </a:r>
            <a:r>
              <a:rPr lang="zh-CN" altLang="en-US" sz="3000" b="1" dirty="0">
                <a:latin typeface="+mn-ea"/>
              </a:rPr>
              <a:t>转。新根结点的 </a:t>
            </a:r>
            <a:r>
              <a:rPr lang="en-US" altLang="zh-CN" sz="3000" b="1" dirty="0">
                <a:latin typeface="+mn-ea"/>
              </a:rPr>
              <a:t>bf </a:t>
            </a:r>
            <a:r>
              <a:rPr lang="zh-CN" altLang="en-US" sz="3000" b="1" dirty="0">
                <a:latin typeface="+mn-ea"/>
              </a:rPr>
              <a:t>置为</a:t>
            </a:r>
            <a:r>
              <a:rPr lang="en-US" altLang="zh-CN" sz="3000" b="1" dirty="0">
                <a:latin typeface="+mn-ea"/>
              </a:rPr>
              <a:t>0</a:t>
            </a:r>
            <a:r>
              <a:rPr lang="zh-CN" altLang="en-US" sz="3000" b="1" dirty="0">
                <a:latin typeface="+mn-ea"/>
              </a:rPr>
              <a:t>，其他结点的 </a:t>
            </a:r>
            <a:r>
              <a:rPr lang="en-US" altLang="zh-CN" sz="3000" b="1" dirty="0">
                <a:latin typeface="+mn-ea"/>
              </a:rPr>
              <a:t>bf </a:t>
            </a:r>
            <a:r>
              <a:rPr lang="zh-CN" altLang="en-US" sz="3000" b="1" dirty="0">
                <a:latin typeface="+mn-ea"/>
              </a:rPr>
              <a:t>相应处理，同时置</a:t>
            </a:r>
            <a:r>
              <a:rPr lang="en-US" altLang="zh-CN" sz="3000" b="1" dirty="0">
                <a:solidFill>
                  <a:schemeClr val="tx2"/>
                </a:solidFill>
                <a:latin typeface="+mn-ea"/>
              </a:rPr>
              <a:t>shorter</a:t>
            </a:r>
            <a:r>
              <a:rPr lang="zh-CN" altLang="en-US" sz="3000" b="1" dirty="0">
                <a:latin typeface="+mn-ea"/>
              </a:rPr>
              <a:t>为</a:t>
            </a:r>
            <a:r>
              <a:rPr lang="en-US" altLang="zh-CN" sz="3000" b="1" dirty="0">
                <a:solidFill>
                  <a:srgbClr val="339933"/>
                </a:solidFill>
                <a:latin typeface="+mn-ea"/>
              </a:rPr>
              <a:t>True</a:t>
            </a:r>
            <a:r>
              <a:rPr lang="zh-CN" altLang="en-US" sz="3000" b="1" dirty="0">
                <a:latin typeface="+mn-ea"/>
              </a:rPr>
              <a:t>。</a:t>
            </a:r>
          </a:p>
        </p:txBody>
      </p:sp>
      <p:grpSp>
        <p:nvGrpSpPr>
          <p:cNvPr id="117764" name="Group 64"/>
          <p:cNvGrpSpPr>
            <a:grpSpLocks/>
          </p:cNvGrpSpPr>
          <p:nvPr/>
        </p:nvGrpSpPr>
        <p:grpSpPr bwMode="auto">
          <a:xfrm>
            <a:off x="5796136" y="2564904"/>
            <a:ext cx="3048000" cy="3276600"/>
            <a:chOff x="3552" y="1584"/>
            <a:chExt cx="1920" cy="2064"/>
          </a:xfrm>
        </p:grpSpPr>
        <p:sp>
          <p:nvSpPr>
            <p:cNvPr id="117801" name="Line 2"/>
            <p:cNvSpPr>
              <a:spLocks noChangeShapeType="1"/>
            </p:cNvSpPr>
            <p:nvPr/>
          </p:nvSpPr>
          <p:spPr bwMode="auto">
            <a:xfrm>
              <a:off x="4471" y="2024"/>
              <a:ext cx="377" cy="42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2" name="Line 3"/>
            <p:cNvSpPr>
              <a:spLocks noChangeShapeType="1"/>
            </p:cNvSpPr>
            <p:nvPr/>
          </p:nvSpPr>
          <p:spPr bwMode="auto">
            <a:xfrm flipH="1">
              <a:off x="3936" y="2016"/>
              <a:ext cx="432" cy="48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3" name="Oval 4"/>
            <p:cNvSpPr>
              <a:spLocks noChangeArrowheads="1"/>
            </p:cNvSpPr>
            <p:nvPr/>
          </p:nvSpPr>
          <p:spPr bwMode="auto">
            <a:xfrm>
              <a:off x="4272" y="1824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04" name="Text Box 5"/>
            <p:cNvSpPr txBox="1">
              <a:spLocks noChangeArrowheads="1"/>
            </p:cNvSpPr>
            <p:nvPr/>
          </p:nvSpPr>
          <p:spPr bwMode="auto">
            <a:xfrm>
              <a:off x="4305" y="1822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7805" name="Line 6"/>
            <p:cNvSpPr>
              <a:spLocks noChangeShapeType="1"/>
            </p:cNvSpPr>
            <p:nvPr/>
          </p:nvSpPr>
          <p:spPr bwMode="auto">
            <a:xfrm>
              <a:off x="4944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6" name="Line 7"/>
            <p:cNvSpPr>
              <a:spLocks noChangeShapeType="1"/>
            </p:cNvSpPr>
            <p:nvPr/>
          </p:nvSpPr>
          <p:spPr bwMode="auto">
            <a:xfrm flipH="1">
              <a:off x="460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07" name="Oval 8"/>
            <p:cNvSpPr>
              <a:spLocks noChangeArrowheads="1"/>
            </p:cNvSpPr>
            <p:nvPr/>
          </p:nvSpPr>
          <p:spPr bwMode="auto">
            <a:xfrm>
              <a:off x="4752" y="2352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08" name="Rectangle 41"/>
            <p:cNvSpPr>
              <a:spLocks noChangeArrowheads="1"/>
            </p:cNvSpPr>
            <p:nvPr/>
          </p:nvSpPr>
          <p:spPr bwMode="auto">
            <a:xfrm>
              <a:off x="4992" y="2880"/>
              <a:ext cx="288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09" name="Text Box 42"/>
            <p:cNvSpPr txBox="1">
              <a:spLocks noChangeArrowheads="1"/>
            </p:cNvSpPr>
            <p:nvPr/>
          </p:nvSpPr>
          <p:spPr bwMode="auto">
            <a:xfrm>
              <a:off x="4992" y="3024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810" name="Rectangle 43"/>
            <p:cNvSpPr>
              <a:spLocks noChangeArrowheads="1"/>
            </p:cNvSpPr>
            <p:nvPr/>
          </p:nvSpPr>
          <p:spPr bwMode="auto">
            <a:xfrm>
              <a:off x="4512" y="2880"/>
              <a:ext cx="288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11" name="Text Box 44"/>
            <p:cNvSpPr txBox="1">
              <a:spLocks noChangeArrowheads="1"/>
            </p:cNvSpPr>
            <p:nvPr/>
          </p:nvSpPr>
          <p:spPr bwMode="auto">
            <a:xfrm>
              <a:off x="4512" y="3024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812" name="Line 45"/>
            <p:cNvSpPr>
              <a:spLocks noChangeShapeType="1"/>
            </p:cNvSpPr>
            <p:nvPr/>
          </p:nvSpPr>
          <p:spPr bwMode="auto">
            <a:xfrm>
              <a:off x="3978" y="254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3" name="Line 46"/>
            <p:cNvSpPr>
              <a:spLocks noChangeShapeType="1"/>
            </p:cNvSpPr>
            <p:nvPr/>
          </p:nvSpPr>
          <p:spPr bwMode="auto">
            <a:xfrm flipH="1">
              <a:off x="3648" y="254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4" name="Oval 47"/>
            <p:cNvSpPr>
              <a:spLocks noChangeArrowheads="1"/>
            </p:cNvSpPr>
            <p:nvPr/>
          </p:nvSpPr>
          <p:spPr bwMode="auto">
            <a:xfrm>
              <a:off x="3792" y="2352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15" name="Rectangle 48"/>
            <p:cNvSpPr>
              <a:spLocks noChangeArrowheads="1"/>
            </p:cNvSpPr>
            <p:nvPr/>
          </p:nvSpPr>
          <p:spPr bwMode="auto">
            <a:xfrm>
              <a:off x="4032" y="2880"/>
              <a:ext cx="288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16" name="Text Box 49"/>
            <p:cNvSpPr txBox="1">
              <a:spLocks noChangeArrowheads="1"/>
            </p:cNvSpPr>
            <p:nvPr/>
          </p:nvSpPr>
          <p:spPr bwMode="auto">
            <a:xfrm>
              <a:off x="4032" y="3024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817" name="Rectangle 50"/>
            <p:cNvSpPr>
              <a:spLocks noChangeArrowheads="1"/>
            </p:cNvSpPr>
            <p:nvPr/>
          </p:nvSpPr>
          <p:spPr bwMode="auto">
            <a:xfrm>
              <a:off x="3552" y="2880"/>
              <a:ext cx="288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818" name="Text Box 51"/>
            <p:cNvSpPr txBox="1">
              <a:spLocks noChangeArrowheads="1"/>
            </p:cNvSpPr>
            <p:nvPr/>
          </p:nvSpPr>
          <p:spPr bwMode="auto">
            <a:xfrm>
              <a:off x="3552" y="3024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819" name="Text Box 52"/>
            <p:cNvSpPr txBox="1">
              <a:spLocks noChangeArrowheads="1"/>
            </p:cNvSpPr>
            <p:nvPr/>
          </p:nvSpPr>
          <p:spPr bwMode="auto">
            <a:xfrm>
              <a:off x="3852" y="2302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7820" name="Text Box 53"/>
            <p:cNvSpPr txBox="1">
              <a:spLocks noChangeArrowheads="1"/>
            </p:cNvSpPr>
            <p:nvPr/>
          </p:nvSpPr>
          <p:spPr bwMode="auto">
            <a:xfrm>
              <a:off x="4799" y="2323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600">
                <a:latin typeface="Times New Roman" panose="02020603050405020304" pitchFamily="18" charset="0"/>
              </a:endParaRPr>
            </a:p>
          </p:txBody>
        </p:sp>
        <p:sp>
          <p:nvSpPr>
            <p:cNvPr id="117821" name="Text Box 56"/>
            <p:cNvSpPr txBox="1">
              <a:spLocks noChangeArrowheads="1"/>
            </p:cNvSpPr>
            <p:nvPr/>
          </p:nvSpPr>
          <p:spPr bwMode="auto">
            <a:xfrm>
              <a:off x="3628" y="2112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22" name="Text Box 57"/>
            <p:cNvSpPr txBox="1">
              <a:spLocks noChangeArrowheads="1"/>
            </p:cNvSpPr>
            <p:nvPr/>
          </p:nvSpPr>
          <p:spPr bwMode="auto">
            <a:xfrm>
              <a:off x="5030" y="2083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23" name="Text Box 58"/>
            <p:cNvSpPr txBox="1">
              <a:spLocks noChangeArrowheads="1"/>
            </p:cNvSpPr>
            <p:nvPr/>
          </p:nvSpPr>
          <p:spPr bwMode="auto">
            <a:xfrm>
              <a:off x="4128" y="1584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7766" name="Text Box 60"/>
          <p:cNvSpPr txBox="1">
            <a:spLocks noChangeArrowheads="1"/>
          </p:cNvSpPr>
          <p:nvPr/>
        </p:nvSpPr>
        <p:spPr bwMode="auto">
          <a:xfrm>
            <a:off x="3887788" y="34496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右左双旋转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17767" name="Text Box 61"/>
          <p:cNvSpPr txBox="1">
            <a:spLocks noChangeArrowheads="1"/>
          </p:cNvSpPr>
          <p:nvPr/>
        </p:nvSpPr>
        <p:spPr bwMode="auto">
          <a:xfrm>
            <a:off x="4114800" y="4400550"/>
            <a:ext cx="1428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latin typeface="Times New Roman" panose="02020603050405020304" pitchFamily="18" charset="0"/>
                <a:ea typeface="隶书" panose="02010509060101010101" pitchFamily="49" charset="-122"/>
              </a:rPr>
              <a:t>高度减</a:t>
            </a:r>
            <a:r>
              <a:rPr kumimoji="1" lang="en-US" altLang="zh-CN" sz="2800">
                <a:latin typeface="Times New Roman" panose="02020603050405020304" pitchFamily="18" charset="0"/>
                <a:ea typeface="隶书" panose="02010509060101010101" pitchFamily="49" charset="-122"/>
              </a:rPr>
              <a:t>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03158" name="Freeform 54"/>
          <p:cNvSpPr>
            <a:spLocks/>
          </p:cNvSpPr>
          <p:nvPr/>
        </p:nvSpPr>
        <p:spPr bwMode="auto">
          <a:xfrm>
            <a:off x="1835150" y="3321050"/>
            <a:ext cx="688975" cy="179388"/>
          </a:xfrm>
          <a:custGeom>
            <a:avLst/>
            <a:gdLst>
              <a:gd name="T0" fmla="*/ 0 w 384"/>
              <a:gd name="T1" fmla="*/ 287321937 h 112"/>
              <a:gd name="T2" fmla="*/ 154520593 w 384"/>
              <a:gd name="T3" fmla="*/ 164183271 h 112"/>
              <a:gd name="T4" fmla="*/ 463561722 w 384"/>
              <a:gd name="T5" fmla="*/ 41046218 h 112"/>
              <a:gd name="T6" fmla="*/ 772601114 w 384"/>
              <a:gd name="T7" fmla="*/ 41046218 h 112"/>
              <a:gd name="T8" fmla="*/ 1236162948 w 384"/>
              <a:gd name="T9" fmla="*/ 287321937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12"/>
              <a:gd name="T17" fmla="*/ 384 w 384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>
            <a:solidFill>
              <a:schemeClr val="tx2"/>
            </a:solidFill>
            <a:prstDash val="dash"/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59" name="Freeform 55"/>
          <p:cNvSpPr>
            <a:spLocks/>
          </p:cNvSpPr>
          <p:nvPr/>
        </p:nvSpPr>
        <p:spPr bwMode="auto">
          <a:xfrm>
            <a:off x="2793999" y="4025899"/>
            <a:ext cx="390314" cy="201118"/>
          </a:xfrm>
          <a:custGeom>
            <a:avLst/>
            <a:gdLst>
              <a:gd name="T0" fmla="*/ 0 w 240"/>
              <a:gd name="T1" fmla="*/ 141128761 h 56"/>
              <a:gd name="T2" fmla="*/ 120967519 w 240"/>
              <a:gd name="T3" fmla="*/ 20161251 h 56"/>
              <a:gd name="T4" fmla="*/ 241935038 w 240"/>
              <a:gd name="T5" fmla="*/ 20161251 h 56"/>
              <a:gd name="T6" fmla="*/ 483870075 w 240"/>
              <a:gd name="T7" fmla="*/ 20161251 h 56"/>
              <a:gd name="T8" fmla="*/ 604837545 w 240"/>
              <a:gd name="T9" fmla="*/ 141128761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56"/>
              <a:gd name="T17" fmla="*/ 240 w 240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56">
                <a:moveTo>
                  <a:pt x="0" y="56"/>
                </a:moveTo>
                <a:cubicBezTo>
                  <a:pt x="16" y="36"/>
                  <a:pt x="32" y="16"/>
                  <a:pt x="48" y="8"/>
                </a:cubicBezTo>
                <a:cubicBezTo>
                  <a:pt x="64" y="0"/>
                  <a:pt x="72" y="8"/>
                  <a:pt x="96" y="8"/>
                </a:cubicBezTo>
                <a:cubicBezTo>
                  <a:pt x="120" y="8"/>
                  <a:pt x="168" y="0"/>
                  <a:pt x="192" y="8"/>
                </a:cubicBezTo>
                <a:cubicBezTo>
                  <a:pt x="216" y="16"/>
                  <a:pt x="232" y="48"/>
                  <a:pt x="240" y="56"/>
                </a:cubicBezTo>
              </a:path>
            </a:pathLst>
          </a:custGeom>
          <a:noFill/>
          <a:ln w="28575">
            <a:solidFill>
              <a:schemeClr val="tx2"/>
            </a:solidFill>
            <a:prstDash val="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7770" name="Group 65"/>
          <p:cNvGrpSpPr>
            <a:grpSpLocks/>
          </p:cNvGrpSpPr>
          <p:nvPr/>
        </p:nvGrpSpPr>
        <p:grpSpPr bwMode="auto">
          <a:xfrm>
            <a:off x="395288" y="2457450"/>
            <a:ext cx="3649662" cy="3671888"/>
            <a:chOff x="249" y="1548"/>
            <a:chExt cx="2299" cy="2313"/>
          </a:xfrm>
        </p:grpSpPr>
        <p:sp>
          <p:nvSpPr>
            <p:cNvPr id="117771" name="Line 9"/>
            <p:cNvSpPr>
              <a:spLocks noChangeShapeType="1"/>
            </p:cNvSpPr>
            <p:nvPr/>
          </p:nvSpPr>
          <p:spPr bwMode="auto">
            <a:xfrm>
              <a:off x="1568" y="2784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2" name="Line 10"/>
            <p:cNvSpPr>
              <a:spLocks noChangeShapeType="1"/>
            </p:cNvSpPr>
            <p:nvPr/>
          </p:nvSpPr>
          <p:spPr bwMode="auto">
            <a:xfrm flipH="1">
              <a:off x="1232" y="2784"/>
              <a:ext cx="288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3" name="Line 12"/>
            <p:cNvSpPr>
              <a:spLocks noChangeShapeType="1"/>
            </p:cNvSpPr>
            <p:nvPr/>
          </p:nvSpPr>
          <p:spPr bwMode="auto">
            <a:xfrm>
              <a:off x="1952" y="2352"/>
              <a:ext cx="240" cy="432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4" name="Line 13"/>
            <p:cNvSpPr>
              <a:spLocks noChangeShapeType="1"/>
            </p:cNvSpPr>
            <p:nvPr/>
          </p:nvSpPr>
          <p:spPr bwMode="auto">
            <a:xfrm flipH="1">
              <a:off x="1546" y="2296"/>
              <a:ext cx="288" cy="431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5" name="Line 14"/>
            <p:cNvSpPr>
              <a:spLocks noChangeShapeType="1"/>
            </p:cNvSpPr>
            <p:nvPr/>
          </p:nvSpPr>
          <p:spPr bwMode="auto">
            <a:xfrm>
              <a:off x="1455" y="1933"/>
              <a:ext cx="401" cy="323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6" name="Line 15"/>
            <p:cNvSpPr>
              <a:spLocks noChangeShapeType="1"/>
            </p:cNvSpPr>
            <p:nvPr/>
          </p:nvSpPr>
          <p:spPr bwMode="auto">
            <a:xfrm flipH="1">
              <a:off x="798" y="1888"/>
              <a:ext cx="589" cy="409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77" name="Oval 16"/>
            <p:cNvSpPr>
              <a:spLocks noChangeArrowheads="1"/>
            </p:cNvSpPr>
            <p:nvPr/>
          </p:nvSpPr>
          <p:spPr bwMode="auto">
            <a:xfrm>
              <a:off x="1251" y="1728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78" name="Rectangle 17"/>
            <p:cNvSpPr>
              <a:spLocks noChangeArrowheads="1"/>
            </p:cNvSpPr>
            <p:nvPr/>
          </p:nvSpPr>
          <p:spPr bwMode="auto">
            <a:xfrm>
              <a:off x="704" y="2153"/>
              <a:ext cx="288" cy="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79" name="Rectangle 18"/>
            <p:cNvSpPr>
              <a:spLocks noChangeArrowheads="1"/>
            </p:cNvSpPr>
            <p:nvPr/>
          </p:nvSpPr>
          <p:spPr bwMode="auto">
            <a:xfrm>
              <a:off x="1136" y="3093"/>
              <a:ext cx="297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80" name="Rectangle 19"/>
            <p:cNvSpPr>
              <a:spLocks noChangeArrowheads="1"/>
            </p:cNvSpPr>
            <p:nvPr/>
          </p:nvSpPr>
          <p:spPr bwMode="auto">
            <a:xfrm>
              <a:off x="707" y="2931"/>
              <a:ext cx="272" cy="18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81" name="Line 20"/>
            <p:cNvSpPr>
              <a:spLocks noChangeShapeType="1"/>
            </p:cNvSpPr>
            <p:nvPr/>
          </p:nvSpPr>
          <p:spPr bwMode="auto">
            <a:xfrm flipH="1">
              <a:off x="707" y="2954"/>
              <a:ext cx="265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2" name="Line 21"/>
            <p:cNvSpPr>
              <a:spLocks noChangeShapeType="1"/>
            </p:cNvSpPr>
            <p:nvPr/>
          </p:nvSpPr>
          <p:spPr bwMode="auto">
            <a:xfrm>
              <a:off x="707" y="2954"/>
              <a:ext cx="272" cy="136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3" name="Text Box 22"/>
            <p:cNvSpPr txBox="1">
              <a:spLocks noChangeArrowheads="1"/>
            </p:cNvSpPr>
            <p:nvPr/>
          </p:nvSpPr>
          <p:spPr bwMode="auto">
            <a:xfrm>
              <a:off x="1277" y="1690"/>
              <a:ext cx="336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84" name="Text Box 23"/>
            <p:cNvSpPr txBox="1">
              <a:spLocks noChangeArrowheads="1"/>
            </p:cNvSpPr>
            <p:nvPr/>
          </p:nvSpPr>
          <p:spPr bwMode="auto">
            <a:xfrm>
              <a:off x="704" y="2496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7785" name="Text Box 24"/>
            <p:cNvSpPr txBox="1">
              <a:spLocks noChangeArrowheads="1"/>
            </p:cNvSpPr>
            <p:nvPr/>
          </p:nvSpPr>
          <p:spPr bwMode="auto">
            <a:xfrm>
              <a:off x="249" y="2336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786" name="Line 25"/>
            <p:cNvSpPr>
              <a:spLocks noChangeShapeType="1"/>
            </p:cNvSpPr>
            <p:nvPr/>
          </p:nvSpPr>
          <p:spPr bwMode="auto">
            <a:xfrm>
              <a:off x="457" y="2682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7" name="Line 26"/>
            <p:cNvSpPr>
              <a:spLocks noChangeShapeType="1"/>
            </p:cNvSpPr>
            <p:nvPr/>
          </p:nvSpPr>
          <p:spPr bwMode="auto">
            <a:xfrm>
              <a:off x="368" y="2908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8" name="Line 27"/>
            <p:cNvSpPr>
              <a:spLocks noChangeShapeType="1"/>
            </p:cNvSpPr>
            <p:nvPr/>
          </p:nvSpPr>
          <p:spPr bwMode="auto">
            <a:xfrm>
              <a:off x="368" y="2160"/>
              <a:ext cx="1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789" name="Text Box 30"/>
            <p:cNvSpPr txBox="1">
              <a:spLocks noChangeArrowheads="1"/>
            </p:cNvSpPr>
            <p:nvPr/>
          </p:nvSpPr>
          <p:spPr bwMode="auto">
            <a:xfrm>
              <a:off x="1569" y="1548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90" name="Rectangle 31"/>
            <p:cNvSpPr>
              <a:spLocks noChangeArrowheads="1"/>
            </p:cNvSpPr>
            <p:nvPr/>
          </p:nvSpPr>
          <p:spPr bwMode="auto">
            <a:xfrm>
              <a:off x="2068" y="2568"/>
              <a:ext cx="288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91" name="Oval 32"/>
            <p:cNvSpPr>
              <a:spLocks noChangeArrowheads="1"/>
            </p:cNvSpPr>
            <p:nvPr/>
          </p:nvSpPr>
          <p:spPr bwMode="auto">
            <a:xfrm>
              <a:off x="1727" y="2099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92" name="Text Box 33"/>
            <p:cNvSpPr txBox="1">
              <a:spLocks noChangeArrowheads="1"/>
            </p:cNvSpPr>
            <p:nvPr/>
          </p:nvSpPr>
          <p:spPr bwMode="auto">
            <a:xfrm>
              <a:off x="1743" y="2061"/>
              <a:ext cx="43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93" name="Text Box 34"/>
            <p:cNvSpPr txBox="1">
              <a:spLocks noChangeArrowheads="1"/>
            </p:cNvSpPr>
            <p:nvPr/>
          </p:nvSpPr>
          <p:spPr bwMode="auto">
            <a:xfrm>
              <a:off x="2000" y="1920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q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794" name="Text Box 35"/>
            <p:cNvSpPr txBox="1">
              <a:spLocks noChangeArrowheads="1"/>
            </p:cNvSpPr>
            <p:nvPr/>
          </p:nvSpPr>
          <p:spPr bwMode="auto">
            <a:xfrm>
              <a:off x="1136" y="3168"/>
              <a:ext cx="480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algn="l" eaLnBrk="1" hangingPunct="1">
                <a:lnSpc>
                  <a:spcPct val="70000"/>
                </a:lnSpc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algn="l" eaLnBrk="1" hangingPunct="1">
                <a:lnSpc>
                  <a:spcPct val="70000"/>
                </a:lnSpc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795" name="Oval 36"/>
            <p:cNvSpPr>
              <a:spLocks noChangeArrowheads="1"/>
            </p:cNvSpPr>
            <p:nvPr/>
          </p:nvSpPr>
          <p:spPr bwMode="auto">
            <a:xfrm>
              <a:off x="1410" y="2546"/>
              <a:ext cx="288" cy="28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96" name="Rectangle 37"/>
            <p:cNvSpPr>
              <a:spLocks noChangeArrowheads="1"/>
            </p:cNvSpPr>
            <p:nvPr/>
          </p:nvSpPr>
          <p:spPr bwMode="auto">
            <a:xfrm>
              <a:off x="1616" y="3093"/>
              <a:ext cx="315" cy="76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797" name="Text Box 38"/>
            <p:cNvSpPr txBox="1">
              <a:spLocks noChangeArrowheads="1"/>
            </p:cNvSpPr>
            <p:nvPr/>
          </p:nvSpPr>
          <p:spPr bwMode="auto">
            <a:xfrm>
              <a:off x="1616" y="3168"/>
              <a:ext cx="480" cy="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lnSpc>
                  <a:spcPct val="70000"/>
                </a:lnSpc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</a:p>
            <a:p>
              <a:pPr algn="l" eaLnBrk="1" hangingPunct="1">
                <a:lnSpc>
                  <a:spcPct val="70000"/>
                </a:lnSpc>
              </a:pPr>
              <a:r>
                <a:rPr kumimoji="1" lang="zh-CN" altLang="en-US" sz="3000">
                  <a:latin typeface="Times New Roman" panose="02020603050405020304" pitchFamily="18" charset="0"/>
                  <a:ea typeface="隶书" panose="02010509060101010101" pitchFamily="49" charset="-122"/>
                </a:rPr>
                <a:t>或</a:t>
              </a:r>
              <a:endParaRPr kumimoji="1" lang="zh-CN" altLang="en-US" sz="3000" b="1">
                <a:latin typeface="Times New Roman" panose="02020603050405020304" pitchFamily="18" charset="0"/>
              </a:endParaRPr>
            </a:p>
            <a:p>
              <a:pPr algn="l" eaLnBrk="1" hangingPunct="1">
                <a:lnSpc>
                  <a:spcPct val="70000"/>
                </a:lnSpc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-2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798" name="Text Box 39"/>
            <p:cNvSpPr txBox="1">
              <a:spLocks noChangeArrowheads="1"/>
            </p:cNvSpPr>
            <p:nvPr/>
          </p:nvSpPr>
          <p:spPr bwMode="auto">
            <a:xfrm>
              <a:off x="2068" y="2772"/>
              <a:ext cx="48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000" b="1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3000" b="1">
                  <a:latin typeface="Times New Roman" panose="02020603050405020304" pitchFamily="18" charset="0"/>
                </a:rPr>
                <a:t>-1</a:t>
              </a:r>
              <a:endParaRPr kumimoji="1" lang="en-US" altLang="zh-CN" sz="3000">
                <a:latin typeface="Times New Roman" panose="02020603050405020304" pitchFamily="18" charset="0"/>
              </a:endParaRPr>
            </a:p>
          </p:txBody>
        </p:sp>
        <p:sp>
          <p:nvSpPr>
            <p:cNvPr id="117799" name="Text Box 40"/>
            <p:cNvSpPr txBox="1">
              <a:spLocks noChangeArrowheads="1"/>
            </p:cNvSpPr>
            <p:nvPr/>
          </p:nvSpPr>
          <p:spPr bwMode="auto">
            <a:xfrm>
              <a:off x="1280" y="2323"/>
              <a:ext cx="298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endParaRPr kumimoji="1" lang="en-US" altLang="zh-CN" sz="3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7800" name="Line 62"/>
            <p:cNvSpPr>
              <a:spLocks noChangeShapeType="1"/>
            </p:cNvSpPr>
            <p:nvPr/>
          </p:nvSpPr>
          <p:spPr bwMode="auto">
            <a:xfrm flipV="1">
              <a:off x="457" y="2160"/>
              <a:ext cx="0" cy="227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4359275" y="3869716"/>
            <a:ext cx="910023" cy="426182"/>
          </a:xfrm>
          <a:prstGeom prst="rightArrow">
            <a:avLst>
              <a:gd name="adj1" fmla="val 50000"/>
              <a:gd name="adj2" fmla="val 118572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/>
      <p:bldP spid="117767" grpId="0"/>
      <p:bldP spid="303158" grpId="0" animBg="1"/>
      <p:bldP spid="303159" grpId="0" animBg="1"/>
      <p:bldP spid="6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7" name="Group 82"/>
          <p:cNvGrpSpPr>
            <a:grpSpLocks/>
          </p:cNvGrpSpPr>
          <p:nvPr/>
        </p:nvGrpSpPr>
        <p:grpSpPr bwMode="auto">
          <a:xfrm>
            <a:off x="533400" y="1197694"/>
            <a:ext cx="7900988" cy="4908550"/>
            <a:chOff x="336" y="249"/>
            <a:chExt cx="4977" cy="3092"/>
          </a:xfrm>
        </p:grpSpPr>
        <p:sp>
          <p:nvSpPr>
            <p:cNvPr id="118790" name="Line 2"/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1" name="Line 3"/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2" name="Line 4"/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3" name="Line 5"/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4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Line 7"/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Line 8"/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7" name="Line 9"/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8" name="Line 10"/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9" name="Line 11"/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0" name="Line 12"/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1" name="Line 13"/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2" name="Line 14"/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3" name="Line 15"/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44" name="Oval 16"/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8805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6" name="Line 18"/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7" name="Line 19"/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8" name="Line 20"/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9" name="Line 21"/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4150" name="Oval 22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1" name="Oval 23"/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2" name="Oval 24"/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3" name="Oval 25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4" name="Oval 26"/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5" name="Oval 27"/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6" name="Oval 28"/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7" name="Oval 29"/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8" name="Oval 30"/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59" name="Oval 31"/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0" name="Oval 32"/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1" name="Oval 33"/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2" name="Oval 34"/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3" name="Oval 35"/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4" name="Oval 36"/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5" name="Oval 37"/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6" name="Oval 38"/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7" name="Oval 39"/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4168" name="Oval 40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8829" name="Text Box 41"/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0" name="Text Box 42"/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1" name="Text Box 43"/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2" name="Text Box 44"/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3" name="Text Box 45"/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4" name="Text Box 46"/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5" name="Text Box 47"/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6" name="Text Box 48"/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7" name="Text Box 49"/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8" name="Text Box 50"/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39" name="Text Box 51"/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0" name="Text Box 52"/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1" name="Text Box 53"/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2" name="Text Box 54"/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3" name="Text Box 55"/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4" name="Text Box 56"/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5" name="Text Box 57"/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6" name="Text Box 58"/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7" name="Text Box 59"/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8" name="Text Box 60"/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49" name="Text Box 61"/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0" name="Text Box 62"/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1" name="Text Box 63"/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2" name="Text Box 64"/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3" name="Text Box 65"/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4" name="Text Box 66"/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5" name="Text Box 67"/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6" name="Text Box 68"/>
            <p:cNvSpPr txBox="1">
              <a:spLocks noChangeArrowheads="1"/>
            </p:cNvSpPr>
            <p:nvPr/>
          </p:nvSpPr>
          <p:spPr bwMode="auto">
            <a:xfrm>
              <a:off x="5084" y="178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7" name="Text Box 69"/>
            <p:cNvSpPr txBox="1">
              <a:spLocks noChangeArrowheads="1"/>
            </p:cNvSpPr>
            <p:nvPr/>
          </p:nvSpPr>
          <p:spPr bwMode="auto">
            <a:xfrm>
              <a:off x="3020" y="24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8" name="Text Box 70"/>
            <p:cNvSpPr txBox="1">
              <a:spLocks noChangeArrowheads="1"/>
            </p:cNvSpPr>
            <p:nvPr/>
          </p:nvSpPr>
          <p:spPr bwMode="auto">
            <a:xfrm>
              <a:off x="2448" y="12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59" name="Text Box 71"/>
            <p:cNvSpPr txBox="1">
              <a:spLocks noChangeArrowheads="1"/>
            </p:cNvSpPr>
            <p:nvPr/>
          </p:nvSpPr>
          <p:spPr bwMode="auto">
            <a:xfrm>
              <a:off x="768" y="125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0" name="Text Box 72"/>
            <p:cNvSpPr txBox="1">
              <a:spLocks noChangeArrowheads="1"/>
            </p:cNvSpPr>
            <p:nvPr/>
          </p:nvSpPr>
          <p:spPr bwMode="auto">
            <a:xfrm>
              <a:off x="480" y="178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1" name="Text Box 73"/>
            <p:cNvSpPr txBox="1">
              <a:spLocks noChangeArrowheads="1"/>
            </p:cNvSpPr>
            <p:nvPr/>
          </p:nvSpPr>
          <p:spPr bwMode="auto">
            <a:xfrm>
              <a:off x="1436" y="231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2" name="Text Box 74"/>
            <p:cNvSpPr txBox="1">
              <a:spLocks noChangeArrowheads="1"/>
            </p:cNvSpPr>
            <p:nvPr/>
          </p:nvSpPr>
          <p:spPr bwMode="auto">
            <a:xfrm>
              <a:off x="1772" y="1680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3" name="Text Box 75"/>
            <p:cNvSpPr txBox="1">
              <a:spLocks noChangeArrowheads="1"/>
            </p:cNvSpPr>
            <p:nvPr/>
          </p:nvSpPr>
          <p:spPr bwMode="auto">
            <a:xfrm>
              <a:off x="2732" y="1689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4" name="Text Box 76"/>
            <p:cNvSpPr txBox="1">
              <a:spLocks noChangeArrowheads="1"/>
            </p:cNvSpPr>
            <p:nvPr/>
          </p:nvSpPr>
          <p:spPr bwMode="auto">
            <a:xfrm>
              <a:off x="3324" y="1152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5" name="Text Box 77"/>
            <p:cNvSpPr txBox="1">
              <a:spLocks noChangeArrowheads="1"/>
            </p:cNvSpPr>
            <p:nvPr/>
          </p:nvSpPr>
          <p:spPr bwMode="auto">
            <a:xfrm>
              <a:off x="4716" y="1152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6" name="Text Box 78"/>
            <p:cNvSpPr txBox="1">
              <a:spLocks noChangeArrowheads="1"/>
            </p:cNvSpPr>
            <p:nvPr/>
          </p:nvSpPr>
          <p:spPr bwMode="auto">
            <a:xfrm>
              <a:off x="4176" y="63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8867" name="Text Box 79"/>
            <p:cNvSpPr txBox="1">
              <a:spLocks noChangeArrowheads="1"/>
            </p:cNvSpPr>
            <p:nvPr/>
          </p:nvSpPr>
          <p:spPr bwMode="auto">
            <a:xfrm>
              <a:off x="1536" y="63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18788" name="Text Box 80"/>
          <p:cNvSpPr txBox="1">
            <a:spLocks noChangeArrowheads="1"/>
          </p:cNvSpPr>
          <p:nvPr/>
        </p:nvSpPr>
        <p:spPr bwMode="auto">
          <a:xfrm>
            <a:off x="3487738" y="5945907"/>
            <a:ext cx="26320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+mn-ea"/>
                <a:ea typeface="+mn-ea"/>
              </a:rPr>
              <a:t>树的初始状态</a:t>
            </a:r>
            <a:endParaRPr kumimoji="1" lang="zh-CN" altLang="en-US" sz="2400" dirty="0">
              <a:latin typeface="+mn-ea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树删除示例</a:t>
            </a:r>
          </a:p>
        </p:txBody>
      </p:sp>
    </p:spTree>
    <p:extLst>
      <p:ext uri="{BB962C8B-B14F-4D97-AF65-F5344CB8AC3E}">
        <p14:creationId xmlns:p14="http://schemas.microsoft.com/office/powerpoint/2010/main" val="6430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二叉排序树查找举例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816100" y="1584325"/>
            <a:ext cx="6324600" cy="3429000"/>
            <a:chOff x="1008" y="672"/>
            <a:chExt cx="3984" cy="2160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640" y="672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50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728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552" y="100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100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20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272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90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744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448" y="1440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40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1872" y="1968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35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4560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88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112" y="864"/>
              <a:ext cx="528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392" y="1296"/>
              <a:ext cx="336" cy="192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072" y="864"/>
              <a:ext cx="480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112" y="124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160" y="1728"/>
              <a:ext cx="336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936" y="1296"/>
              <a:ext cx="384" cy="192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4032" y="1728"/>
              <a:ext cx="384" cy="240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128" y="2256"/>
              <a:ext cx="480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auto">
            <a:xfrm>
              <a:off x="1248" y="2496"/>
              <a:ext cx="432" cy="336"/>
            </a:xfrm>
            <a:prstGeom prst="ellips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>
                  <a:solidFill>
                    <a:srgbClr val="990033"/>
                  </a:solidFill>
                  <a:latin typeface="Times New Roman" pitchFamily="18" charset="0"/>
                </a:rPr>
                <a:t>32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536" y="2208"/>
              <a:ext cx="384" cy="28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Freeform 26"/>
          <p:cNvSpPr>
            <a:spLocks/>
          </p:cNvSpPr>
          <p:nvPr/>
        </p:nvSpPr>
        <p:spPr bwMode="auto">
          <a:xfrm>
            <a:off x="4711700" y="822325"/>
            <a:ext cx="1066800" cy="762000"/>
          </a:xfrm>
          <a:custGeom>
            <a:avLst/>
            <a:gdLst>
              <a:gd name="T0" fmla="*/ 672 w 672"/>
              <a:gd name="T1" fmla="*/ 0 h 480"/>
              <a:gd name="T2" fmla="*/ 192 w 672"/>
              <a:gd name="T3" fmla="*/ 240 h 480"/>
              <a:gd name="T4" fmla="*/ 480 w 672"/>
              <a:gd name="T5" fmla="*/ 240 h 480"/>
              <a:gd name="T6" fmla="*/ 0 w 672"/>
              <a:gd name="T7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480">
                <a:moveTo>
                  <a:pt x="672" y="0"/>
                </a:moveTo>
                <a:cubicBezTo>
                  <a:pt x="448" y="100"/>
                  <a:pt x="224" y="200"/>
                  <a:pt x="192" y="240"/>
                </a:cubicBezTo>
                <a:cubicBezTo>
                  <a:pt x="160" y="280"/>
                  <a:pt x="512" y="200"/>
                  <a:pt x="480" y="240"/>
                </a:cubicBezTo>
                <a:cubicBezTo>
                  <a:pt x="448" y="280"/>
                  <a:pt x="224" y="380"/>
                  <a:pt x="0" y="480"/>
                </a:cubicBezTo>
              </a:path>
            </a:pathLst>
          </a:custGeom>
          <a:noFill/>
          <a:ln w="3175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481911" y="5949950"/>
            <a:ext cx="22445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查找关键字</a:t>
            </a:r>
            <a:endParaRPr kumimoji="1"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677647" y="5951021"/>
            <a:ext cx="9028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CC3300"/>
                </a:solidFill>
                <a:latin typeface="Times New Roman" pitchFamily="18" charset="0"/>
                <a:ea typeface="隶书" pitchFamily="49" charset="-122"/>
              </a:rPr>
              <a:t> 50 ,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4406900" y="1584325"/>
            <a:ext cx="685800" cy="533400"/>
          </a:xfrm>
          <a:prstGeom prst="ellipse">
            <a:avLst/>
          </a:prstGeom>
          <a:solidFill>
            <a:srgbClr val="FFFFCC"/>
          </a:solidFill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 useBgFill="1">
        <p:nvSpPr>
          <p:cNvPr id="30" name="Oval 30"/>
          <p:cNvSpPr>
            <a:spLocks noChangeArrowheads="1"/>
          </p:cNvSpPr>
          <p:nvPr/>
        </p:nvSpPr>
        <p:spPr bwMode="auto">
          <a:xfrm>
            <a:off x="4406900" y="1584325"/>
            <a:ext cx="685800" cy="533400"/>
          </a:xfrm>
          <a:prstGeom prst="ellipse">
            <a:avLst/>
          </a:prstGeom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653736" y="5956300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itchFamily="18" charset="0"/>
              </a:rPr>
              <a:t>35 ,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4406900" y="1584325"/>
            <a:ext cx="685800" cy="533400"/>
          </a:xfrm>
          <a:prstGeom prst="ellipse">
            <a:avLst/>
          </a:prstGeom>
          <a:solidFill>
            <a:srgbClr val="CCFFFF"/>
          </a:solidFill>
          <a:ln w="1905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3644900" y="2041525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492500" y="2574925"/>
            <a:ext cx="6096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>
            <a:off x="3721100" y="3336925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36"/>
          <p:cNvSpPr>
            <a:spLocks noChangeArrowheads="1"/>
          </p:cNvSpPr>
          <p:nvPr/>
        </p:nvSpPr>
        <p:spPr bwMode="auto">
          <a:xfrm>
            <a:off x="2959100" y="211772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30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4102100" y="280352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40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8" name="Oval 38"/>
          <p:cNvSpPr>
            <a:spLocks noChangeArrowheads="1"/>
          </p:cNvSpPr>
          <p:nvPr/>
        </p:nvSpPr>
        <p:spPr bwMode="auto">
          <a:xfrm>
            <a:off x="3187700" y="3641725"/>
            <a:ext cx="685800" cy="533400"/>
          </a:xfrm>
          <a:prstGeom prst="ellipse">
            <a:avLst/>
          </a:prstGeom>
          <a:solidFill>
            <a:srgbClr val="CCFFFF"/>
          </a:solidFill>
          <a:ln w="25400" cap="sq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3333FF"/>
                </a:solidFill>
                <a:latin typeface="Times New Roman" pitchFamily="18" charset="0"/>
              </a:rPr>
              <a:t>35</a:t>
            </a:r>
            <a:endParaRPr kumimoji="1" lang="en-US" altLang="zh-CN" sz="2400">
              <a:latin typeface="Times New Roman" pitchFamily="18" charset="0"/>
            </a:endParaRPr>
          </a:p>
        </p:txBody>
      </p:sp>
      <p:sp useBgFill="1">
        <p:nvSpPr>
          <p:cNvPr id="39" name="Oval 39"/>
          <p:cNvSpPr>
            <a:spLocks noChangeArrowheads="1"/>
          </p:cNvSpPr>
          <p:nvPr/>
        </p:nvSpPr>
        <p:spPr bwMode="auto">
          <a:xfrm>
            <a:off x="4406900" y="1584325"/>
            <a:ext cx="685800" cy="533400"/>
          </a:xfrm>
          <a:prstGeom prst="ellipse">
            <a:avLst/>
          </a:prstGeom>
          <a:ln w="25400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990033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568136" y="5956300"/>
            <a:ext cx="8002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90 ,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5092700" y="1736725"/>
            <a:ext cx="914400" cy="4572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6540500" y="2422525"/>
            <a:ext cx="685800" cy="381000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43"/>
          <p:cNvSpPr>
            <a:spLocks noChangeArrowheads="1"/>
          </p:cNvSpPr>
          <p:nvPr/>
        </p:nvSpPr>
        <p:spPr bwMode="auto">
          <a:xfrm>
            <a:off x="4406900" y="158432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50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4" name="Oval 44"/>
          <p:cNvSpPr>
            <a:spLocks noChangeArrowheads="1"/>
          </p:cNvSpPr>
          <p:nvPr/>
        </p:nvSpPr>
        <p:spPr bwMode="auto">
          <a:xfrm>
            <a:off x="5854700" y="211772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>
                <a:solidFill>
                  <a:srgbClr val="A50021"/>
                </a:solidFill>
                <a:latin typeface="Times New Roman" pitchFamily="18" charset="0"/>
              </a:rPr>
              <a:t>80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6997700" y="2803525"/>
            <a:ext cx="685800" cy="533400"/>
          </a:xfrm>
          <a:prstGeom prst="ellipse">
            <a:avLst/>
          </a:prstGeom>
          <a:solidFill>
            <a:srgbClr val="CCFFCC"/>
          </a:solidFill>
          <a:ln w="25400" cap="sq">
            <a:solidFill>
              <a:srgbClr val="0066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3600" b="1">
                <a:solidFill>
                  <a:srgbClr val="006600"/>
                </a:solidFill>
                <a:latin typeface="Times New Roman" pitchFamily="18" charset="0"/>
              </a:rPr>
              <a:t>90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466661" y="5956300"/>
            <a:ext cx="6976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itchFamily="18" charset="0"/>
              </a:rPr>
              <a:t>95 </a:t>
            </a:r>
            <a:endParaRPr kumimoji="1" lang="en-US" altLang="zh-CN" sz="3200">
              <a:latin typeface="Times New Roman" pitchFamily="18" charset="0"/>
            </a:endParaRP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7683500" y="3032125"/>
            <a:ext cx="685800" cy="381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2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utoUpdateAnimBg="0"/>
      <p:bldP spid="28" grpId="0" autoUpdateAnimBg="0"/>
      <p:bldP spid="29" grpId="0" animBg="1" autoUpdateAnimBg="0"/>
      <p:bldP spid="30" grpId="0" animBg="1" autoUpdateAnimBg="0"/>
      <p:bldP spid="31" grpId="0" autoUpdateAnimBg="0"/>
      <p:bldP spid="32" grpId="0" animBg="1" autoUpdateAnimBg="0"/>
      <p:bldP spid="33" grpId="0" animBg="1"/>
      <p:bldP spid="34" grpId="0" animBg="1"/>
      <p:bldP spid="35" grpId="0" animBg="1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utoUpdateAnimBg="0"/>
      <p:bldP spid="41" grpId="0" animBg="1"/>
      <p:bldP spid="42" grpId="0" animBg="1"/>
      <p:bldP spid="43" grpId="0" animBg="1" autoUpdateAnimBg="0"/>
      <p:bldP spid="44" grpId="0" animBg="1" autoUpdateAnimBg="0"/>
      <p:bldP spid="45" grpId="0" animBg="1" autoUpdateAnimBg="0"/>
      <p:bldP spid="46" grpId="0" autoUpdateAnimBg="0"/>
      <p:bldP spid="4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Text Box 80"/>
          <p:cNvSpPr txBox="1">
            <a:spLocks noChangeArrowheads="1"/>
          </p:cNvSpPr>
          <p:nvPr/>
        </p:nvSpPr>
        <p:spPr bwMode="auto">
          <a:xfrm>
            <a:off x="457200" y="688975"/>
            <a:ext cx="206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删除结点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1"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812" name="Text Box 81"/>
          <p:cNvSpPr txBox="1">
            <a:spLocks noChangeArrowheads="1"/>
          </p:cNvSpPr>
          <p:nvPr/>
        </p:nvSpPr>
        <p:spPr bwMode="auto">
          <a:xfrm>
            <a:off x="179512" y="5688013"/>
            <a:ext cx="860412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寻找结点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的中序直接前驱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，用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顶替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，删除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endParaRPr kumimoji="1" lang="zh-CN" altLang="en-US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19813" name="Group 87"/>
          <p:cNvGrpSpPr>
            <a:grpSpLocks/>
          </p:cNvGrpSpPr>
          <p:nvPr/>
        </p:nvGrpSpPr>
        <p:grpSpPr bwMode="auto">
          <a:xfrm>
            <a:off x="533400" y="584200"/>
            <a:ext cx="7900988" cy="4908550"/>
            <a:chOff x="336" y="249"/>
            <a:chExt cx="4977" cy="3092"/>
          </a:xfrm>
        </p:grpSpPr>
        <p:sp>
          <p:nvSpPr>
            <p:cNvPr id="119814" name="Line 2"/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5" name="Line 3"/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6" name="Line 4"/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7" name="Line 5"/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8" name="Line 6"/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9" name="Line 7"/>
            <p:cNvSpPr>
              <a:spLocks noChangeShapeType="1"/>
            </p:cNvSpPr>
            <p:nvPr/>
          </p:nvSpPr>
          <p:spPr bwMode="auto">
            <a:xfrm flipV="1">
              <a:off x="475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0" name="Line 8"/>
            <p:cNvSpPr>
              <a:spLocks noChangeShapeType="1"/>
            </p:cNvSpPr>
            <p:nvPr/>
          </p:nvSpPr>
          <p:spPr bwMode="auto">
            <a:xfrm>
              <a:off x="4704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1" name="Line 9"/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2" name="Line 10"/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3" name="Line 11"/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4" name="Line 12"/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Line 13"/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Line 14"/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Line 15"/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68" name="Oval 16"/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9829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0" name="Line 18"/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1" name="Line 19"/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2" name="Line 20"/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3" name="Line 21"/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5174" name="Oval 22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75" name="Oval 23"/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76" name="Oval 24"/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77" name="Oval 25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78" name="Oval 26"/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79" name="Oval 27"/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0" name="Oval 28"/>
            <p:cNvSpPr>
              <a:spLocks noChangeArrowheads="1"/>
            </p:cNvSpPr>
            <p:nvPr/>
          </p:nvSpPr>
          <p:spPr bwMode="auto">
            <a:xfrm>
              <a:off x="48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1" name="Oval 29"/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2" name="Oval 30"/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3" name="Oval 31"/>
            <p:cNvSpPr>
              <a:spLocks noChangeArrowheads="1"/>
            </p:cNvSpPr>
            <p:nvPr/>
          </p:nvSpPr>
          <p:spPr bwMode="auto">
            <a:xfrm>
              <a:off x="460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4" name="Oval 32"/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5" name="Oval 33"/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6" name="Oval 34"/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7" name="Oval 35"/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8" name="Oval 36"/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89" name="Oval 37"/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90" name="Oval 38"/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91" name="Oval 39"/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5192" name="Oval 40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9853" name="Text Box 41"/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54" name="Text Box 42"/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55" name="Text Box 43"/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56" name="Text Box 44"/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57" name="Text Box 45"/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58" name="Text Box 46"/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59" name="Text Box 47"/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0" name="Text Box 48"/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1" name="Text Box 49"/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2" name="Text Box 50"/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3" name="Text Box 51"/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4" name="Text Box 52"/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5" name="Text Box 53"/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6" name="Text Box 54"/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7" name="Text Box 55"/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8" name="Text Box 56"/>
            <p:cNvSpPr txBox="1">
              <a:spLocks noChangeArrowheads="1"/>
            </p:cNvSpPr>
            <p:nvPr/>
          </p:nvSpPr>
          <p:spPr bwMode="auto">
            <a:xfrm>
              <a:off x="4016" y="864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P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69" name="Text Box 57"/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0" name="Text Box 58"/>
            <p:cNvSpPr txBox="1">
              <a:spLocks noChangeArrowheads="1"/>
            </p:cNvSpPr>
            <p:nvPr/>
          </p:nvSpPr>
          <p:spPr bwMode="auto">
            <a:xfrm>
              <a:off x="4560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1" name="Text Box 59"/>
            <p:cNvSpPr txBox="1">
              <a:spLocks noChangeArrowheads="1"/>
            </p:cNvSpPr>
            <p:nvPr/>
          </p:nvSpPr>
          <p:spPr bwMode="auto">
            <a:xfrm>
              <a:off x="4640" y="2448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2" name="Text Box 60"/>
            <p:cNvSpPr txBox="1">
              <a:spLocks noChangeArrowheads="1"/>
            </p:cNvSpPr>
            <p:nvPr/>
          </p:nvSpPr>
          <p:spPr bwMode="auto">
            <a:xfrm>
              <a:off x="4848" y="193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3" name="Text Box 61"/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4" name="Text Box 62"/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5" name="Text Box 63"/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6" name="Text Box 64"/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7" name="Text Box 65"/>
            <p:cNvSpPr txBox="1">
              <a:spLocks noChangeArrowheads="1"/>
            </p:cNvSpPr>
            <p:nvPr/>
          </p:nvSpPr>
          <p:spPr bwMode="auto">
            <a:xfrm>
              <a:off x="3744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8" name="Text Box 66"/>
            <p:cNvSpPr txBox="1">
              <a:spLocks noChangeArrowheads="1"/>
            </p:cNvSpPr>
            <p:nvPr/>
          </p:nvSpPr>
          <p:spPr bwMode="auto">
            <a:xfrm>
              <a:off x="4224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79" name="Text Box 67"/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0" name="Text Box 68"/>
            <p:cNvSpPr txBox="1">
              <a:spLocks noChangeArrowheads="1"/>
            </p:cNvSpPr>
            <p:nvPr/>
          </p:nvSpPr>
          <p:spPr bwMode="auto">
            <a:xfrm>
              <a:off x="5084" y="178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1" name="Text Box 69"/>
            <p:cNvSpPr txBox="1">
              <a:spLocks noChangeArrowheads="1"/>
            </p:cNvSpPr>
            <p:nvPr/>
          </p:nvSpPr>
          <p:spPr bwMode="auto">
            <a:xfrm>
              <a:off x="3020" y="24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2" name="Text Box 70"/>
            <p:cNvSpPr txBox="1">
              <a:spLocks noChangeArrowheads="1"/>
            </p:cNvSpPr>
            <p:nvPr/>
          </p:nvSpPr>
          <p:spPr bwMode="auto">
            <a:xfrm>
              <a:off x="2448" y="12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3" name="Text Box 71"/>
            <p:cNvSpPr txBox="1">
              <a:spLocks noChangeArrowheads="1"/>
            </p:cNvSpPr>
            <p:nvPr/>
          </p:nvSpPr>
          <p:spPr bwMode="auto">
            <a:xfrm>
              <a:off x="768" y="125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4" name="Text Box 72"/>
            <p:cNvSpPr txBox="1">
              <a:spLocks noChangeArrowheads="1"/>
            </p:cNvSpPr>
            <p:nvPr/>
          </p:nvSpPr>
          <p:spPr bwMode="auto">
            <a:xfrm>
              <a:off x="480" y="178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5" name="Text Box 73"/>
            <p:cNvSpPr txBox="1">
              <a:spLocks noChangeArrowheads="1"/>
            </p:cNvSpPr>
            <p:nvPr/>
          </p:nvSpPr>
          <p:spPr bwMode="auto">
            <a:xfrm>
              <a:off x="1589" y="234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6" name="Text Box 74"/>
            <p:cNvSpPr txBox="1">
              <a:spLocks noChangeArrowheads="1"/>
            </p:cNvSpPr>
            <p:nvPr/>
          </p:nvSpPr>
          <p:spPr bwMode="auto">
            <a:xfrm>
              <a:off x="1839" y="168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7" name="Text Box 75"/>
            <p:cNvSpPr txBox="1">
              <a:spLocks noChangeArrowheads="1"/>
            </p:cNvSpPr>
            <p:nvPr/>
          </p:nvSpPr>
          <p:spPr bwMode="auto">
            <a:xfrm>
              <a:off x="2732" y="1689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8" name="Text Box 76"/>
            <p:cNvSpPr txBox="1">
              <a:spLocks noChangeArrowheads="1"/>
            </p:cNvSpPr>
            <p:nvPr/>
          </p:nvSpPr>
          <p:spPr bwMode="auto">
            <a:xfrm>
              <a:off x="3324" y="1152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89" name="Text Box 77"/>
            <p:cNvSpPr txBox="1">
              <a:spLocks noChangeArrowheads="1"/>
            </p:cNvSpPr>
            <p:nvPr/>
          </p:nvSpPr>
          <p:spPr bwMode="auto">
            <a:xfrm>
              <a:off x="4716" y="1152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90" name="Text Box 78"/>
            <p:cNvSpPr txBox="1">
              <a:spLocks noChangeArrowheads="1"/>
            </p:cNvSpPr>
            <p:nvPr/>
          </p:nvSpPr>
          <p:spPr bwMode="auto">
            <a:xfrm>
              <a:off x="4176" y="63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91" name="Text Box 79"/>
            <p:cNvSpPr txBox="1">
              <a:spLocks noChangeArrowheads="1"/>
            </p:cNvSpPr>
            <p:nvPr/>
          </p:nvSpPr>
          <p:spPr bwMode="auto">
            <a:xfrm>
              <a:off x="1536" y="63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19892" name="Line 82"/>
            <p:cNvSpPr>
              <a:spLocks noChangeShapeType="1"/>
            </p:cNvSpPr>
            <p:nvPr/>
          </p:nvSpPr>
          <p:spPr bwMode="auto">
            <a:xfrm>
              <a:off x="3936" y="624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93" name="Line 83"/>
            <p:cNvSpPr>
              <a:spLocks noChangeShapeType="1"/>
            </p:cNvSpPr>
            <p:nvPr/>
          </p:nvSpPr>
          <p:spPr bwMode="auto">
            <a:xfrm flipV="1">
              <a:off x="3936" y="1248"/>
              <a:ext cx="144" cy="72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94" name="Line 84"/>
            <p:cNvSpPr>
              <a:spLocks noChangeShapeType="1"/>
            </p:cNvSpPr>
            <p:nvPr/>
          </p:nvSpPr>
          <p:spPr bwMode="auto">
            <a:xfrm flipH="1">
              <a:off x="3648" y="1968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95" name="Line 85"/>
            <p:cNvSpPr>
              <a:spLocks noChangeShapeType="1"/>
            </p:cNvSpPr>
            <p:nvPr/>
          </p:nvSpPr>
          <p:spPr bwMode="auto">
            <a:xfrm>
              <a:off x="3648" y="1968"/>
              <a:ext cx="384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96" name="Text Box 86"/>
            <p:cNvSpPr txBox="1">
              <a:spLocks noChangeArrowheads="1"/>
            </p:cNvSpPr>
            <p:nvPr/>
          </p:nvSpPr>
          <p:spPr bwMode="auto">
            <a:xfrm>
              <a:off x="3600" y="317"/>
              <a:ext cx="1184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3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用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O</a:t>
              </a:r>
              <a:r>
                <a:rPr kumimoji="1" lang="zh-CN" altLang="en-US" sz="3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取代</a:t>
              </a:r>
              <a:r>
                <a:rPr kumimoji="1" lang="en-US" altLang="zh-CN" sz="3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P</a:t>
              </a:r>
              <a:endParaRPr kumimoji="1" lang="en-US" altLang="zh-CN" sz="3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849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76"/>
          <p:cNvSpPr txBox="1">
            <a:spLocks noChangeArrowheads="1"/>
          </p:cNvSpPr>
          <p:nvPr/>
        </p:nvSpPr>
        <p:spPr bwMode="auto">
          <a:xfrm>
            <a:off x="395288" y="762000"/>
            <a:ext cx="206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+mn-ea"/>
                <a:ea typeface="+mn-ea"/>
              </a:rPr>
              <a:t>删除结点</a:t>
            </a:r>
            <a:r>
              <a:rPr kumimoji="1" lang="en-US" altLang="zh-CN" sz="3200" b="1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grpSp>
        <p:nvGrpSpPr>
          <p:cNvPr id="120836" name="Group 82"/>
          <p:cNvGrpSpPr>
            <a:grpSpLocks/>
          </p:cNvGrpSpPr>
          <p:nvPr/>
        </p:nvGrpSpPr>
        <p:grpSpPr bwMode="auto">
          <a:xfrm>
            <a:off x="533400" y="368300"/>
            <a:ext cx="7900988" cy="4908550"/>
            <a:chOff x="336" y="232"/>
            <a:chExt cx="4977" cy="3092"/>
          </a:xfrm>
        </p:grpSpPr>
        <p:sp>
          <p:nvSpPr>
            <p:cNvPr id="120840" name="Line 2"/>
            <p:cNvSpPr>
              <a:spLocks noChangeShapeType="1"/>
            </p:cNvSpPr>
            <p:nvPr/>
          </p:nvSpPr>
          <p:spPr bwMode="auto">
            <a:xfrm flipV="1">
              <a:off x="720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1" name="Line 3"/>
            <p:cNvSpPr>
              <a:spLocks noChangeShapeType="1"/>
            </p:cNvSpPr>
            <p:nvPr/>
          </p:nvSpPr>
          <p:spPr bwMode="auto">
            <a:xfrm>
              <a:off x="2688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2" name="Line 4"/>
            <p:cNvSpPr>
              <a:spLocks noChangeShapeType="1"/>
            </p:cNvSpPr>
            <p:nvPr/>
          </p:nvSpPr>
          <p:spPr bwMode="auto">
            <a:xfrm>
              <a:off x="2112" y="2143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3" name="Line 5"/>
            <p:cNvSpPr>
              <a:spLocks noChangeShapeType="1"/>
            </p:cNvSpPr>
            <p:nvPr/>
          </p:nvSpPr>
          <p:spPr bwMode="auto">
            <a:xfrm flipV="1">
              <a:off x="1872" y="2143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4" name="Line 6"/>
            <p:cNvSpPr>
              <a:spLocks noChangeShapeType="1"/>
            </p:cNvSpPr>
            <p:nvPr/>
          </p:nvSpPr>
          <p:spPr bwMode="auto">
            <a:xfrm flipV="1">
              <a:off x="4752" y="214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5" name="Line 7"/>
            <p:cNvSpPr>
              <a:spLocks noChangeShapeType="1"/>
            </p:cNvSpPr>
            <p:nvPr/>
          </p:nvSpPr>
          <p:spPr bwMode="auto">
            <a:xfrm>
              <a:off x="4704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6" name="Line 8"/>
            <p:cNvSpPr>
              <a:spLocks noChangeShapeType="1"/>
            </p:cNvSpPr>
            <p:nvPr/>
          </p:nvSpPr>
          <p:spPr bwMode="auto">
            <a:xfrm flipV="1">
              <a:off x="4416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7" name="Line 9"/>
            <p:cNvSpPr>
              <a:spLocks noChangeShapeType="1"/>
            </p:cNvSpPr>
            <p:nvPr/>
          </p:nvSpPr>
          <p:spPr bwMode="auto">
            <a:xfrm>
              <a:off x="2400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8" name="Line 10"/>
            <p:cNvSpPr>
              <a:spLocks noChangeShapeType="1"/>
            </p:cNvSpPr>
            <p:nvPr/>
          </p:nvSpPr>
          <p:spPr bwMode="auto">
            <a:xfrm flipV="1">
              <a:off x="2112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49" name="Line 11"/>
            <p:cNvSpPr>
              <a:spLocks noChangeShapeType="1"/>
            </p:cNvSpPr>
            <p:nvPr/>
          </p:nvSpPr>
          <p:spPr bwMode="auto">
            <a:xfrm>
              <a:off x="1248" y="1615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0" name="Line 12"/>
            <p:cNvSpPr>
              <a:spLocks noChangeShapeType="1"/>
            </p:cNvSpPr>
            <p:nvPr/>
          </p:nvSpPr>
          <p:spPr bwMode="auto">
            <a:xfrm flipH="1" flipV="1">
              <a:off x="1872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1" name="Line 13"/>
            <p:cNvSpPr>
              <a:spLocks noChangeShapeType="1"/>
            </p:cNvSpPr>
            <p:nvPr/>
          </p:nvSpPr>
          <p:spPr bwMode="auto">
            <a:xfrm flipH="1" flipV="1">
              <a:off x="4224" y="1135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2" name="Line 14"/>
            <p:cNvSpPr>
              <a:spLocks noChangeShapeType="1"/>
            </p:cNvSpPr>
            <p:nvPr/>
          </p:nvSpPr>
          <p:spPr bwMode="auto">
            <a:xfrm flipV="1">
              <a:off x="3600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1" name="Oval 15"/>
            <p:cNvSpPr>
              <a:spLocks noChangeArrowheads="1"/>
            </p:cNvSpPr>
            <p:nvPr/>
          </p:nvSpPr>
          <p:spPr bwMode="auto">
            <a:xfrm>
              <a:off x="139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0854" name="Line 16"/>
            <p:cNvSpPr>
              <a:spLocks noChangeShapeType="1"/>
            </p:cNvSpPr>
            <p:nvPr/>
          </p:nvSpPr>
          <p:spPr bwMode="auto">
            <a:xfrm>
              <a:off x="2928" y="607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5" name="Line 17"/>
            <p:cNvSpPr>
              <a:spLocks noChangeShapeType="1"/>
            </p:cNvSpPr>
            <p:nvPr/>
          </p:nvSpPr>
          <p:spPr bwMode="auto">
            <a:xfrm flipV="1">
              <a:off x="1632" y="2671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6" name="Line 18"/>
            <p:cNvSpPr>
              <a:spLocks noChangeShapeType="1"/>
            </p:cNvSpPr>
            <p:nvPr/>
          </p:nvSpPr>
          <p:spPr bwMode="auto">
            <a:xfrm flipV="1">
              <a:off x="1296" y="1087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7" name="Line 19"/>
            <p:cNvSpPr>
              <a:spLocks noChangeShapeType="1"/>
            </p:cNvSpPr>
            <p:nvPr/>
          </p:nvSpPr>
          <p:spPr bwMode="auto">
            <a:xfrm flipV="1">
              <a:off x="960" y="1663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858" name="Line 20"/>
            <p:cNvSpPr>
              <a:spLocks noChangeShapeType="1"/>
            </p:cNvSpPr>
            <p:nvPr/>
          </p:nvSpPr>
          <p:spPr bwMode="auto">
            <a:xfrm flipV="1">
              <a:off x="1920" y="607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197" name="Oval 21"/>
            <p:cNvSpPr>
              <a:spLocks noChangeArrowheads="1"/>
            </p:cNvSpPr>
            <p:nvPr/>
          </p:nvSpPr>
          <p:spPr bwMode="auto">
            <a:xfrm>
              <a:off x="816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198" name="Oval 22"/>
            <p:cNvSpPr>
              <a:spLocks noChangeArrowheads="1"/>
            </p:cNvSpPr>
            <p:nvPr/>
          </p:nvSpPr>
          <p:spPr bwMode="auto">
            <a:xfrm>
              <a:off x="1440" y="3007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199" name="Oval 23"/>
            <p:cNvSpPr>
              <a:spLocks noChangeArrowheads="1"/>
            </p:cNvSpPr>
            <p:nvPr/>
          </p:nvSpPr>
          <p:spPr bwMode="auto">
            <a:xfrm>
              <a:off x="196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0" name="Oval 24"/>
            <p:cNvSpPr>
              <a:spLocks noChangeArrowheads="1"/>
            </p:cNvSpPr>
            <p:nvPr/>
          </p:nvSpPr>
          <p:spPr bwMode="auto">
            <a:xfrm>
              <a:off x="2544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1" name="Oval 25"/>
            <p:cNvSpPr>
              <a:spLocks noChangeArrowheads="1"/>
            </p:cNvSpPr>
            <p:nvPr/>
          </p:nvSpPr>
          <p:spPr bwMode="auto">
            <a:xfrm>
              <a:off x="4272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2" name="Oval 26"/>
            <p:cNvSpPr>
              <a:spLocks noChangeArrowheads="1"/>
            </p:cNvSpPr>
            <p:nvPr/>
          </p:nvSpPr>
          <p:spPr bwMode="auto">
            <a:xfrm>
              <a:off x="4848" y="1951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3" name="Oval 27"/>
            <p:cNvSpPr>
              <a:spLocks noChangeArrowheads="1"/>
            </p:cNvSpPr>
            <p:nvPr/>
          </p:nvSpPr>
          <p:spPr bwMode="auto">
            <a:xfrm>
              <a:off x="17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4" name="Oval 28"/>
            <p:cNvSpPr>
              <a:spLocks noChangeArrowheads="1"/>
            </p:cNvSpPr>
            <p:nvPr/>
          </p:nvSpPr>
          <p:spPr bwMode="auto">
            <a:xfrm>
              <a:off x="52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5" name="Oval 29"/>
            <p:cNvSpPr>
              <a:spLocks noChangeArrowheads="1"/>
            </p:cNvSpPr>
            <p:nvPr/>
          </p:nvSpPr>
          <p:spPr bwMode="auto">
            <a:xfrm>
              <a:off x="4608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6" name="Oval 30"/>
            <p:cNvSpPr>
              <a:spLocks noChangeArrowheads="1"/>
            </p:cNvSpPr>
            <p:nvPr/>
          </p:nvSpPr>
          <p:spPr bwMode="auto">
            <a:xfrm>
              <a:off x="2160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7" name="Oval 31"/>
            <p:cNvSpPr>
              <a:spLocks noChangeArrowheads="1"/>
            </p:cNvSpPr>
            <p:nvPr/>
          </p:nvSpPr>
          <p:spPr bwMode="auto">
            <a:xfrm>
              <a:off x="2736" y="2479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8" name="Oval 32"/>
            <p:cNvSpPr>
              <a:spLocks noChangeArrowheads="1"/>
            </p:cNvSpPr>
            <p:nvPr/>
          </p:nvSpPr>
          <p:spPr bwMode="auto">
            <a:xfrm>
              <a:off x="2256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09" name="Oval 33"/>
            <p:cNvSpPr>
              <a:spLocks noChangeArrowheads="1"/>
            </p:cNvSpPr>
            <p:nvPr/>
          </p:nvSpPr>
          <p:spPr bwMode="auto">
            <a:xfrm>
              <a:off x="1104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10" name="Oval 34"/>
            <p:cNvSpPr>
              <a:spLocks noChangeArrowheads="1"/>
            </p:cNvSpPr>
            <p:nvPr/>
          </p:nvSpPr>
          <p:spPr bwMode="auto">
            <a:xfrm>
              <a:off x="4560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11" name="Oval 35"/>
            <p:cNvSpPr>
              <a:spLocks noChangeArrowheads="1"/>
            </p:cNvSpPr>
            <p:nvPr/>
          </p:nvSpPr>
          <p:spPr bwMode="auto">
            <a:xfrm>
              <a:off x="3408" y="1423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12" name="Oval 36"/>
            <p:cNvSpPr>
              <a:spLocks noChangeArrowheads="1"/>
            </p:cNvSpPr>
            <p:nvPr/>
          </p:nvSpPr>
          <p:spPr bwMode="auto">
            <a:xfrm>
              <a:off x="3984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13" name="Oval 37"/>
            <p:cNvSpPr>
              <a:spLocks noChangeArrowheads="1"/>
            </p:cNvSpPr>
            <p:nvPr/>
          </p:nvSpPr>
          <p:spPr bwMode="auto">
            <a:xfrm>
              <a:off x="1680" y="89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6214" name="Oval 38"/>
            <p:cNvSpPr>
              <a:spLocks noChangeArrowheads="1"/>
            </p:cNvSpPr>
            <p:nvPr/>
          </p:nvSpPr>
          <p:spPr bwMode="auto">
            <a:xfrm>
              <a:off x="2784" y="415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0877" name="Text Box 39"/>
            <p:cNvSpPr txBox="1">
              <a:spLocks noChangeArrowheads="1"/>
            </p:cNvSpPr>
            <p:nvPr/>
          </p:nvSpPr>
          <p:spPr bwMode="auto">
            <a:xfrm>
              <a:off x="548" y="243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78" name="Text Box 40"/>
            <p:cNvSpPr txBox="1">
              <a:spLocks noChangeArrowheads="1"/>
            </p:cNvSpPr>
            <p:nvPr/>
          </p:nvSpPr>
          <p:spPr bwMode="auto">
            <a:xfrm>
              <a:off x="836" y="1903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79" name="Text Box 41"/>
            <p:cNvSpPr txBox="1">
              <a:spLocks noChangeArrowheads="1"/>
            </p:cNvSpPr>
            <p:nvPr/>
          </p:nvSpPr>
          <p:spPr bwMode="auto">
            <a:xfrm>
              <a:off x="1104" y="1394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0" name="Text Box 42"/>
            <p:cNvSpPr txBox="1">
              <a:spLocks noChangeArrowheads="1"/>
            </p:cNvSpPr>
            <p:nvPr/>
          </p:nvSpPr>
          <p:spPr bwMode="auto">
            <a:xfrm>
              <a:off x="1412" y="1903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1" name="Text Box 43"/>
            <p:cNvSpPr txBox="1">
              <a:spLocks noChangeArrowheads="1"/>
            </p:cNvSpPr>
            <p:nvPr/>
          </p:nvSpPr>
          <p:spPr bwMode="auto">
            <a:xfrm>
              <a:off x="1712" y="847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2" name="Text Box 44"/>
            <p:cNvSpPr txBox="1">
              <a:spLocks noChangeArrowheads="1"/>
            </p:cNvSpPr>
            <p:nvPr/>
          </p:nvSpPr>
          <p:spPr bwMode="auto">
            <a:xfrm>
              <a:off x="1484" y="2959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3" name="Text Box 45"/>
            <p:cNvSpPr txBox="1">
              <a:spLocks noChangeArrowheads="1"/>
            </p:cNvSpPr>
            <p:nvPr/>
          </p:nvSpPr>
          <p:spPr bwMode="auto">
            <a:xfrm>
              <a:off x="1728" y="2431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4" name="Text Box 46"/>
            <p:cNvSpPr txBox="1">
              <a:spLocks noChangeArrowheads="1"/>
            </p:cNvSpPr>
            <p:nvPr/>
          </p:nvSpPr>
          <p:spPr bwMode="auto">
            <a:xfrm>
              <a:off x="1988" y="1903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5" name="Text Box 47"/>
            <p:cNvSpPr txBox="1">
              <a:spLocks noChangeArrowheads="1"/>
            </p:cNvSpPr>
            <p:nvPr/>
          </p:nvSpPr>
          <p:spPr bwMode="auto">
            <a:xfrm>
              <a:off x="2226" y="2431"/>
              <a:ext cx="1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6" name="Text Box 48"/>
            <p:cNvSpPr txBox="1">
              <a:spLocks noChangeArrowheads="1"/>
            </p:cNvSpPr>
            <p:nvPr/>
          </p:nvSpPr>
          <p:spPr bwMode="auto">
            <a:xfrm>
              <a:off x="2263" y="1375"/>
              <a:ext cx="2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7" name="Text Box 49"/>
            <p:cNvSpPr txBox="1">
              <a:spLocks noChangeArrowheads="1"/>
            </p:cNvSpPr>
            <p:nvPr/>
          </p:nvSpPr>
          <p:spPr bwMode="auto">
            <a:xfrm>
              <a:off x="2551" y="1903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8" name="Text Box 50"/>
            <p:cNvSpPr txBox="1">
              <a:spLocks noChangeArrowheads="1"/>
            </p:cNvSpPr>
            <p:nvPr/>
          </p:nvSpPr>
          <p:spPr bwMode="auto">
            <a:xfrm>
              <a:off x="2736" y="2431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89" name="Text Box 51"/>
            <p:cNvSpPr txBox="1">
              <a:spLocks noChangeArrowheads="1"/>
            </p:cNvSpPr>
            <p:nvPr/>
          </p:nvSpPr>
          <p:spPr bwMode="auto">
            <a:xfrm>
              <a:off x="2784" y="367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0" name="Text Box 52"/>
            <p:cNvSpPr txBox="1">
              <a:spLocks noChangeArrowheads="1"/>
            </p:cNvSpPr>
            <p:nvPr/>
          </p:nvSpPr>
          <p:spPr bwMode="auto">
            <a:xfrm>
              <a:off x="3408" y="1394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1" name="Text Box 53"/>
            <p:cNvSpPr txBox="1">
              <a:spLocks noChangeArrowheads="1"/>
            </p:cNvSpPr>
            <p:nvPr/>
          </p:nvSpPr>
          <p:spPr bwMode="auto">
            <a:xfrm>
              <a:off x="3984" y="847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2" name="Text Box 54"/>
            <p:cNvSpPr txBox="1">
              <a:spLocks noChangeArrowheads="1"/>
            </p:cNvSpPr>
            <p:nvPr/>
          </p:nvSpPr>
          <p:spPr bwMode="auto">
            <a:xfrm>
              <a:off x="4272" y="1903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3" name="Text Box 55"/>
            <p:cNvSpPr txBox="1">
              <a:spLocks noChangeArrowheads="1"/>
            </p:cNvSpPr>
            <p:nvPr/>
          </p:nvSpPr>
          <p:spPr bwMode="auto">
            <a:xfrm>
              <a:off x="4560" y="1394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4" name="Text Box 56"/>
            <p:cNvSpPr txBox="1">
              <a:spLocks noChangeArrowheads="1"/>
            </p:cNvSpPr>
            <p:nvPr/>
          </p:nvSpPr>
          <p:spPr bwMode="auto">
            <a:xfrm>
              <a:off x="4640" y="2431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5" name="Text Box 57"/>
            <p:cNvSpPr txBox="1">
              <a:spLocks noChangeArrowheads="1"/>
            </p:cNvSpPr>
            <p:nvPr/>
          </p:nvSpPr>
          <p:spPr bwMode="auto">
            <a:xfrm>
              <a:off x="4848" y="192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6" name="Text Box 58"/>
            <p:cNvSpPr txBox="1">
              <a:spLocks noChangeArrowheads="1"/>
            </p:cNvSpPr>
            <p:nvPr/>
          </p:nvSpPr>
          <p:spPr bwMode="auto">
            <a:xfrm>
              <a:off x="336" y="22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7" name="Text Box 59"/>
            <p:cNvSpPr txBox="1">
              <a:spLocks noChangeArrowheads="1"/>
            </p:cNvSpPr>
            <p:nvPr/>
          </p:nvSpPr>
          <p:spPr bwMode="auto">
            <a:xfrm>
              <a:off x="1248" y="28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8" name="Text Box 60"/>
            <p:cNvSpPr txBox="1">
              <a:spLocks noChangeArrowheads="1"/>
            </p:cNvSpPr>
            <p:nvPr/>
          </p:nvSpPr>
          <p:spPr bwMode="auto">
            <a:xfrm>
              <a:off x="2412" y="22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899" name="Text Box 61"/>
            <p:cNvSpPr txBox="1">
              <a:spLocks noChangeArrowheads="1"/>
            </p:cNvSpPr>
            <p:nvPr/>
          </p:nvSpPr>
          <p:spPr bwMode="auto">
            <a:xfrm>
              <a:off x="3036" y="228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0" name="Text Box 62"/>
            <p:cNvSpPr txBox="1">
              <a:spLocks noChangeArrowheads="1"/>
            </p:cNvSpPr>
            <p:nvPr/>
          </p:nvSpPr>
          <p:spPr bwMode="auto">
            <a:xfrm>
              <a:off x="4224" y="166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1" name="Text Box 63"/>
            <p:cNvSpPr txBox="1">
              <a:spLocks noChangeArrowheads="1"/>
            </p:cNvSpPr>
            <p:nvPr/>
          </p:nvSpPr>
          <p:spPr bwMode="auto">
            <a:xfrm>
              <a:off x="4560" y="219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2" name="Text Box 64"/>
            <p:cNvSpPr txBox="1">
              <a:spLocks noChangeArrowheads="1"/>
            </p:cNvSpPr>
            <p:nvPr/>
          </p:nvSpPr>
          <p:spPr bwMode="auto">
            <a:xfrm>
              <a:off x="5084" y="176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3" name="Text Box 65"/>
            <p:cNvSpPr txBox="1">
              <a:spLocks noChangeArrowheads="1"/>
            </p:cNvSpPr>
            <p:nvPr/>
          </p:nvSpPr>
          <p:spPr bwMode="auto">
            <a:xfrm>
              <a:off x="3020" y="23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4" name="Text Box 66"/>
            <p:cNvSpPr txBox="1">
              <a:spLocks noChangeArrowheads="1"/>
            </p:cNvSpPr>
            <p:nvPr/>
          </p:nvSpPr>
          <p:spPr bwMode="auto">
            <a:xfrm>
              <a:off x="2448" y="1231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5" name="Text Box 67"/>
            <p:cNvSpPr txBox="1">
              <a:spLocks noChangeArrowheads="1"/>
            </p:cNvSpPr>
            <p:nvPr/>
          </p:nvSpPr>
          <p:spPr bwMode="auto">
            <a:xfrm>
              <a:off x="958" y="123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6" name="Text Box 68"/>
            <p:cNvSpPr txBox="1">
              <a:spLocks noChangeArrowheads="1"/>
            </p:cNvSpPr>
            <p:nvPr/>
          </p:nvSpPr>
          <p:spPr bwMode="auto">
            <a:xfrm>
              <a:off x="613" y="181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7" name="Text Box 69"/>
            <p:cNvSpPr txBox="1">
              <a:spLocks noChangeArrowheads="1"/>
            </p:cNvSpPr>
            <p:nvPr/>
          </p:nvSpPr>
          <p:spPr bwMode="auto">
            <a:xfrm>
              <a:off x="1609" y="2343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8" name="Text Box 70"/>
            <p:cNvSpPr txBox="1">
              <a:spLocks noChangeArrowheads="1"/>
            </p:cNvSpPr>
            <p:nvPr/>
          </p:nvSpPr>
          <p:spPr bwMode="auto">
            <a:xfrm>
              <a:off x="1925" y="164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09" name="Text Box 71"/>
            <p:cNvSpPr txBox="1">
              <a:spLocks noChangeArrowheads="1"/>
            </p:cNvSpPr>
            <p:nvPr/>
          </p:nvSpPr>
          <p:spPr bwMode="auto">
            <a:xfrm>
              <a:off x="2732" y="1672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10" name="Text Box 72"/>
            <p:cNvSpPr txBox="1">
              <a:spLocks noChangeArrowheads="1"/>
            </p:cNvSpPr>
            <p:nvPr/>
          </p:nvSpPr>
          <p:spPr bwMode="auto">
            <a:xfrm>
              <a:off x="3324" y="113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11" name="Text Box 73"/>
            <p:cNvSpPr txBox="1">
              <a:spLocks noChangeArrowheads="1"/>
            </p:cNvSpPr>
            <p:nvPr/>
          </p:nvSpPr>
          <p:spPr bwMode="auto">
            <a:xfrm>
              <a:off x="4716" y="1135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12" name="Text Box 74"/>
            <p:cNvSpPr txBox="1">
              <a:spLocks noChangeArrowheads="1"/>
            </p:cNvSpPr>
            <p:nvPr/>
          </p:nvSpPr>
          <p:spPr bwMode="auto">
            <a:xfrm>
              <a:off x="4176" y="616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13" name="Text Box 75"/>
            <p:cNvSpPr txBox="1">
              <a:spLocks noChangeArrowheads="1"/>
            </p:cNvSpPr>
            <p:nvPr/>
          </p:nvSpPr>
          <p:spPr bwMode="auto">
            <a:xfrm>
              <a:off x="1536" y="616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0914" name="Line 77"/>
            <p:cNvSpPr>
              <a:spLocks noChangeShapeType="1"/>
            </p:cNvSpPr>
            <p:nvPr/>
          </p:nvSpPr>
          <p:spPr bwMode="auto">
            <a:xfrm>
              <a:off x="3936" y="607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6254" name="Freeform 78"/>
          <p:cNvSpPr>
            <a:spLocks/>
          </p:cNvSpPr>
          <p:nvPr/>
        </p:nvSpPr>
        <p:spPr bwMode="auto">
          <a:xfrm>
            <a:off x="6248400" y="2106613"/>
            <a:ext cx="609600" cy="177800"/>
          </a:xfrm>
          <a:custGeom>
            <a:avLst/>
            <a:gdLst>
              <a:gd name="T0" fmla="*/ 0 w 384"/>
              <a:gd name="T1" fmla="*/ 282257522 h 112"/>
              <a:gd name="T2" fmla="*/ 120967511 w 384"/>
              <a:gd name="T3" fmla="*/ 161290006 h 112"/>
              <a:gd name="T4" fmla="*/ 362902484 w 384"/>
              <a:gd name="T5" fmla="*/ 40322501 h 112"/>
              <a:gd name="T6" fmla="*/ 604837506 w 384"/>
              <a:gd name="T7" fmla="*/ 40322501 h 112"/>
              <a:gd name="T8" fmla="*/ 967740089 w 384"/>
              <a:gd name="T9" fmla="*/ 282257522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12"/>
              <a:gd name="T17" fmla="*/ 384 w 384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28575">
            <a:solidFill>
              <a:schemeClr val="hlink"/>
            </a:solidFill>
            <a:prstDash val="dash"/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0838" name="Rectangle 79"/>
          <p:cNvSpPr>
            <a:spLocks noChangeArrowheads="1"/>
          </p:cNvSpPr>
          <p:nvPr/>
        </p:nvSpPr>
        <p:spPr bwMode="auto">
          <a:xfrm>
            <a:off x="5715000" y="504825"/>
            <a:ext cx="1724025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000" b="1" dirty="0">
                <a:latin typeface="+mn-ea"/>
                <a:ea typeface="+mn-ea"/>
              </a:rPr>
              <a:t>左单旋转</a:t>
            </a:r>
            <a:endParaRPr kumimoji="1" lang="zh-CN" altLang="en-US" sz="30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20839" name="Text Box 80"/>
          <p:cNvSpPr txBox="1">
            <a:spLocks noChangeArrowheads="1"/>
          </p:cNvSpPr>
          <p:nvPr/>
        </p:nvSpPr>
        <p:spPr bwMode="auto">
          <a:xfrm>
            <a:off x="457200" y="5410200"/>
            <a:ext cx="8507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的平衡因子同号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，以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为旋转轴做左单旋转，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</a:t>
            </a:r>
            <a:r>
              <a:rPr kumimoji="1" lang="zh-CN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的子树高度减 1</a:t>
            </a:r>
            <a:endParaRPr kumimoji="1" lang="zh-CN" altLang="en-US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6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5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75"/>
          <p:cNvSpPr txBox="1">
            <a:spLocks noChangeArrowheads="1"/>
          </p:cNvSpPr>
          <p:nvPr/>
        </p:nvSpPr>
        <p:spPr bwMode="auto">
          <a:xfrm>
            <a:off x="450850" y="375445"/>
            <a:ext cx="206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删除结点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endParaRPr kumimoji="1" lang="en-US" altLang="zh-CN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1860" name="Text Box 76"/>
          <p:cNvSpPr txBox="1">
            <a:spLocks noChangeArrowheads="1"/>
          </p:cNvSpPr>
          <p:nvPr/>
        </p:nvSpPr>
        <p:spPr bwMode="auto">
          <a:xfrm>
            <a:off x="685800" y="5440363"/>
            <a:ext cx="7940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的子树高度减 1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发生不平衡。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1"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</a:t>
            </a:r>
            <a:r>
              <a:rPr kumimoji="1" lang="zh-CN" alt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的平衡因子反号</a:t>
            </a:r>
            <a:r>
              <a:rPr kumimoji="1" lang="zh-CN" altLang="en-US" sz="3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，做左右双旋转</a:t>
            </a:r>
            <a:endParaRPr kumimoji="1" lang="zh-CN" altLang="en-US" sz="30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1861" name="Group 82"/>
          <p:cNvGrpSpPr>
            <a:grpSpLocks/>
          </p:cNvGrpSpPr>
          <p:nvPr/>
        </p:nvGrpSpPr>
        <p:grpSpPr bwMode="auto">
          <a:xfrm>
            <a:off x="533400" y="441326"/>
            <a:ext cx="7443788" cy="4862513"/>
            <a:chOff x="336" y="278"/>
            <a:chExt cx="4689" cy="3063"/>
          </a:xfrm>
        </p:grpSpPr>
        <p:sp>
          <p:nvSpPr>
            <p:cNvPr id="121865" name="Line 2"/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6" name="Line 3"/>
            <p:cNvSpPr>
              <a:spLocks noChangeShapeType="1"/>
            </p:cNvSpPr>
            <p:nvPr/>
          </p:nvSpPr>
          <p:spPr bwMode="auto">
            <a:xfrm flipV="1">
              <a:off x="3264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04" name="Oval 4"/>
            <p:cNvSpPr>
              <a:spLocks noChangeArrowheads="1"/>
            </p:cNvSpPr>
            <p:nvPr/>
          </p:nvSpPr>
          <p:spPr bwMode="auto">
            <a:xfrm>
              <a:off x="3120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05" name="Oval 5"/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1869" name="Line 6"/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0" name="Line 7"/>
            <p:cNvSpPr>
              <a:spLocks noChangeShapeType="1"/>
            </p:cNvSpPr>
            <p:nvPr/>
          </p:nvSpPr>
          <p:spPr bwMode="auto">
            <a:xfrm>
              <a:off x="2688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1" name="Line 8"/>
            <p:cNvSpPr>
              <a:spLocks noChangeShapeType="1"/>
            </p:cNvSpPr>
            <p:nvPr/>
          </p:nvSpPr>
          <p:spPr bwMode="auto">
            <a:xfrm>
              <a:off x="2112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2" name="Line 9"/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3" name="Line 10"/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4" name="Line 11"/>
            <p:cNvSpPr>
              <a:spLocks noChangeShapeType="1"/>
            </p:cNvSpPr>
            <p:nvPr/>
          </p:nvSpPr>
          <p:spPr bwMode="auto">
            <a:xfrm>
              <a:off x="2400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5" name="Line 12"/>
            <p:cNvSpPr>
              <a:spLocks noChangeShapeType="1"/>
            </p:cNvSpPr>
            <p:nvPr/>
          </p:nvSpPr>
          <p:spPr bwMode="auto">
            <a:xfrm flipV="1">
              <a:off x="2112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6" name="Line 13"/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7" name="Line 14"/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8" name="Line 15"/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79" name="Line 16"/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17" name="Oval 17"/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1881" name="Line 18"/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2" name="Line 19"/>
            <p:cNvSpPr>
              <a:spLocks noChangeShapeType="1"/>
            </p:cNvSpPr>
            <p:nvPr/>
          </p:nvSpPr>
          <p:spPr bwMode="auto">
            <a:xfrm flipV="1">
              <a:off x="1632" y="2688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3" name="Line 20"/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4" name="Line 21"/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5" name="Line 22"/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23" name="Oval 23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24" name="Oval 24"/>
            <p:cNvSpPr>
              <a:spLocks noChangeArrowheads="1"/>
            </p:cNvSpPr>
            <p:nvPr/>
          </p:nvSpPr>
          <p:spPr bwMode="auto">
            <a:xfrm>
              <a:off x="1440" y="3024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25" name="Oval 25"/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26" name="Oval 26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27" name="Oval 27"/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28" name="Oval 28"/>
            <p:cNvSpPr>
              <a:spLocks noChangeArrowheads="1"/>
            </p:cNvSpPr>
            <p:nvPr/>
          </p:nvSpPr>
          <p:spPr bwMode="auto">
            <a:xfrm>
              <a:off x="17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29" name="Oval 29"/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0" name="Oval 30"/>
            <p:cNvSpPr>
              <a:spLocks noChangeArrowheads="1"/>
            </p:cNvSpPr>
            <p:nvPr/>
          </p:nvSpPr>
          <p:spPr bwMode="auto">
            <a:xfrm>
              <a:off x="216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1" name="Oval 31"/>
            <p:cNvSpPr>
              <a:spLocks noChangeArrowheads="1"/>
            </p:cNvSpPr>
            <p:nvPr/>
          </p:nvSpPr>
          <p:spPr bwMode="auto">
            <a:xfrm>
              <a:off x="2736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2" name="Oval 32"/>
            <p:cNvSpPr>
              <a:spLocks noChangeArrowheads="1"/>
            </p:cNvSpPr>
            <p:nvPr/>
          </p:nvSpPr>
          <p:spPr bwMode="auto">
            <a:xfrm>
              <a:off x="2256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3" name="Oval 33"/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4" name="Oval 34"/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5" name="Oval 35"/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6" name="Oval 36"/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7" name="Oval 37"/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7238" name="Oval 38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1902" name="Text Box 39"/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3" name="Text Box 40"/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4" name="Text Box 41"/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5" name="Text Box 42"/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6" name="Text Box 43"/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7" name="Text Box 44"/>
            <p:cNvSpPr txBox="1">
              <a:spLocks noChangeArrowheads="1"/>
            </p:cNvSpPr>
            <p:nvPr/>
          </p:nvSpPr>
          <p:spPr bwMode="auto">
            <a:xfrm>
              <a:off x="1484" y="297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8" name="Text Box 45"/>
            <p:cNvSpPr txBox="1">
              <a:spLocks noChangeArrowheads="1"/>
            </p:cNvSpPr>
            <p:nvPr/>
          </p:nvSpPr>
          <p:spPr bwMode="auto">
            <a:xfrm>
              <a:off x="1728" y="2448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09" name="Text Box 46"/>
            <p:cNvSpPr txBox="1">
              <a:spLocks noChangeArrowheads="1"/>
            </p:cNvSpPr>
            <p:nvPr/>
          </p:nvSpPr>
          <p:spPr bwMode="auto">
            <a:xfrm>
              <a:off x="1988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0" name="Text Box 47"/>
            <p:cNvSpPr txBox="1">
              <a:spLocks noChangeArrowheads="1"/>
            </p:cNvSpPr>
            <p:nvPr/>
          </p:nvSpPr>
          <p:spPr bwMode="auto">
            <a:xfrm>
              <a:off x="2226" y="2448"/>
              <a:ext cx="1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1" name="Text Box 48"/>
            <p:cNvSpPr txBox="1">
              <a:spLocks noChangeArrowheads="1"/>
            </p:cNvSpPr>
            <p:nvPr/>
          </p:nvSpPr>
          <p:spPr bwMode="auto">
            <a:xfrm>
              <a:off x="2263" y="1392"/>
              <a:ext cx="2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2" name="Text Box 49"/>
            <p:cNvSpPr txBox="1">
              <a:spLocks noChangeArrowheads="1"/>
            </p:cNvSpPr>
            <p:nvPr/>
          </p:nvSpPr>
          <p:spPr bwMode="auto">
            <a:xfrm>
              <a:off x="2551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3" name="Text Box 50"/>
            <p:cNvSpPr txBox="1">
              <a:spLocks noChangeArrowheads="1"/>
            </p:cNvSpPr>
            <p:nvPr/>
          </p:nvSpPr>
          <p:spPr bwMode="auto">
            <a:xfrm>
              <a:off x="2736" y="244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4" name="Text Box 51"/>
            <p:cNvSpPr txBox="1">
              <a:spLocks noChangeArrowheads="1"/>
            </p:cNvSpPr>
            <p:nvPr/>
          </p:nvSpPr>
          <p:spPr bwMode="auto">
            <a:xfrm>
              <a:off x="2784" y="384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5" name="Text Box 52"/>
            <p:cNvSpPr txBox="1">
              <a:spLocks noChangeArrowheads="1"/>
            </p:cNvSpPr>
            <p:nvPr/>
          </p:nvSpPr>
          <p:spPr bwMode="auto">
            <a:xfrm>
              <a:off x="3120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6" name="Text Box 53"/>
            <p:cNvSpPr txBox="1">
              <a:spLocks noChangeArrowheads="1"/>
            </p:cNvSpPr>
            <p:nvPr/>
          </p:nvSpPr>
          <p:spPr bwMode="auto">
            <a:xfrm>
              <a:off x="3408" y="1411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7" name="Text Box 54"/>
            <p:cNvSpPr txBox="1">
              <a:spLocks noChangeArrowheads="1"/>
            </p:cNvSpPr>
            <p:nvPr/>
          </p:nvSpPr>
          <p:spPr bwMode="auto">
            <a:xfrm>
              <a:off x="3696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8" name="Text Box 55"/>
            <p:cNvSpPr txBox="1">
              <a:spLocks noChangeArrowheads="1"/>
            </p:cNvSpPr>
            <p:nvPr/>
          </p:nvSpPr>
          <p:spPr bwMode="auto">
            <a:xfrm>
              <a:off x="3984" y="864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19" name="Text Box 56"/>
            <p:cNvSpPr txBox="1">
              <a:spLocks noChangeArrowheads="1"/>
            </p:cNvSpPr>
            <p:nvPr/>
          </p:nvSpPr>
          <p:spPr bwMode="auto">
            <a:xfrm>
              <a:off x="4272" y="1920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0" name="Text Box 57"/>
            <p:cNvSpPr txBox="1">
              <a:spLocks noChangeArrowheads="1"/>
            </p:cNvSpPr>
            <p:nvPr/>
          </p:nvSpPr>
          <p:spPr bwMode="auto">
            <a:xfrm>
              <a:off x="4560" y="1402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1" name="Text Box 58"/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2" name="Text Box 59"/>
            <p:cNvSpPr txBox="1">
              <a:spLocks noChangeArrowheads="1"/>
            </p:cNvSpPr>
            <p:nvPr/>
          </p:nvSpPr>
          <p:spPr bwMode="auto">
            <a:xfrm>
              <a:off x="1248" y="284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3" name="Text Box 60"/>
            <p:cNvSpPr txBox="1">
              <a:spLocks noChangeArrowheads="1"/>
            </p:cNvSpPr>
            <p:nvPr/>
          </p:nvSpPr>
          <p:spPr bwMode="auto">
            <a:xfrm>
              <a:off x="2412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4" name="Text Box 61"/>
            <p:cNvSpPr txBox="1">
              <a:spLocks noChangeArrowheads="1"/>
            </p:cNvSpPr>
            <p:nvPr/>
          </p:nvSpPr>
          <p:spPr bwMode="auto">
            <a:xfrm>
              <a:off x="3036" y="230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5" name="Text Box 62"/>
            <p:cNvSpPr txBox="1">
              <a:spLocks noChangeArrowheads="1"/>
            </p:cNvSpPr>
            <p:nvPr/>
          </p:nvSpPr>
          <p:spPr bwMode="auto">
            <a:xfrm>
              <a:off x="3072" y="16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6" name="Text Box 63"/>
            <p:cNvSpPr txBox="1">
              <a:spLocks noChangeArrowheads="1"/>
            </p:cNvSpPr>
            <p:nvPr/>
          </p:nvSpPr>
          <p:spPr bwMode="auto">
            <a:xfrm>
              <a:off x="4140" y="16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7" name="Text Box 64"/>
            <p:cNvSpPr txBox="1">
              <a:spLocks noChangeArrowheads="1"/>
            </p:cNvSpPr>
            <p:nvPr/>
          </p:nvSpPr>
          <p:spPr bwMode="auto">
            <a:xfrm>
              <a:off x="4796" y="12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8" name="Text Box 65"/>
            <p:cNvSpPr txBox="1">
              <a:spLocks noChangeArrowheads="1"/>
            </p:cNvSpPr>
            <p:nvPr/>
          </p:nvSpPr>
          <p:spPr bwMode="auto">
            <a:xfrm>
              <a:off x="2603" y="27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29" name="Text Box 66"/>
            <p:cNvSpPr txBox="1">
              <a:spLocks noChangeArrowheads="1"/>
            </p:cNvSpPr>
            <p:nvPr/>
          </p:nvSpPr>
          <p:spPr bwMode="auto">
            <a:xfrm>
              <a:off x="2448" y="124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0" name="Text Box 67"/>
            <p:cNvSpPr txBox="1">
              <a:spLocks noChangeArrowheads="1"/>
            </p:cNvSpPr>
            <p:nvPr/>
          </p:nvSpPr>
          <p:spPr bwMode="auto">
            <a:xfrm>
              <a:off x="911" y="125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1" name="Text Box 68"/>
            <p:cNvSpPr txBox="1">
              <a:spLocks noChangeArrowheads="1"/>
            </p:cNvSpPr>
            <p:nvPr/>
          </p:nvSpPr>
          <p:spPr bwMode="auto">
            <a:xfrm>
              <a:off x="643" y="1805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2" name="Text Box 69"/>
            <p:cNvSpPr txBox="1">
              <a:spLocks noChangeArrowheads="1"/>
            </p:cNvSpPr>
            <p:nvPr/>
          </p:nvSpPr>
          <p:spPr bwMode="auto">
            <a:xfrm>
              <a:off x="1599" y="235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3" name="Text Box 70"/>
            <p:cNvSpPr txBox="1">
              <a:spLocks noChangeArrowheads="1"/>
            </p:cNvSpPr>
            <p:nvPr/>
          </p:nvSpPr>
          <p:spPr bwMode="auto">
            <a:xfrm>
              <a:off x="1839" y="172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4" name="Text Box 71"/>
            <p:cNvSpPr txBox="1">
              <a:spLocks noChangeArrowheads="1"/>
            </p:cNvSpPr>
            <p:nvPr/>
          </p:nvSpPr>
          <p:spPr bwMode="auto">
            <a:xfrm>
              <a:off x="2732" y="1689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5" name="Text Box 72"/>
            <p:cNvSpPr txBox="1">
              <a:spLocks noChangeArrowheads="1"/>
            </p:cNvSpPr>
            <p:nvPr/>
          </p:nvSpPr>
          <p:spPr bwMode="auto">
            <a:xfrm>
              <a:off x="3324" y="11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6" name="Text Box 73"/>
            <p:cNvSpPr txBox="1">
              <a:spLocks noChangeArrowheads="1"/>
            </p:cNvSpPr>
            <p:nvPr/>
          </p:nvSpPr>
          <p:spPr bwMode="auto">
            <a:xfrm>
              <a:off x="4176" y="6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7" name="Text Box 74"/>
            <p:cNvSpPr txBox="1">
              <a:spLocks noChangeArrowheads="1"/>
            </p:cNvSpPr>
            <p:nvPr/>
          </p:nvSpPr>
          <p:spPr bwMode="auto">
            <a:xfrm>
              <a:off x="1536" y="63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1938" name="Line 77"/>
            <p:cNvSpPr>
              <a:spLocks noChangeShapeType="1"/>
            </p:cNvSpPr>
            <p:nvPr/>
          </p:nvSpPr>
          <p:spPr bwMode="auto">
            <a:xfrm flipH="1">
              <a:off x="3072" y="480"/>
              <a:ext cx="384" cy="96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arrow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939" name="Text Box 78"/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21862" name="Text Box 79"/>
          <p:cNvSpPr txBox="1">
            <a:spLocks noChangeArrowheads="1"/>
          </p:cNvSpPr>
          <p:nvPr/>
        </p:nvSpPr>
        <p:spPr bwMode="auto">
          <a:xfrm>
            <a:off x="5394325" y="476250"/>
            <a:ext cx="24892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000" b="1" dirty="0">
                <a:latin typeface="+mn-ea"/>
                <a:ea typeface="+mn-ea"/>
              </a:rPr>
              <a:t>向上继续调整</a:t>
            </a:r>
            <a:endParaRPr kumimoji="1" lang="zh-CN" altLang="en-US" sz="3000" dirty="0">
              <a:latin typeface="+mn-ea"/>
              <a:ea typeface="+mn-ea"/>
            </a:endParaRPr>
          </a:p>
        </p:txBody>
      </p:sp>
      <p:sp>
        <p:nvSpPr>
          <p:cNvPr id="307280" name="Freeform 80"/>
          <p:cNvSpPr>
            <a:spLocks/>
          </p:cNvSpPr>
          <p:nvPr/>
        </p:nvSpPr>
        <p:spPr bwMode="auto">
          <a:xfrm>
            <a:off x="3887788" y="1339850"/>
            <a:ext cx="1674812" cy="331788"/>
          </a:xfrm>
          <a:custGeom>
            <a:avLst/>
            <a:gdLst>
              <a:gd name="T0" fmla="*/ 0 w 720"/>
              <a:gd name="T1" fmla="*/ 568860009 h 112"/>
              <a:gd name="T2" fmla="*/ 626480090 w 720"/>
              <a:gd name="T3" fmla="*/ 81265731 h 112"/>
              <a:gd name="T4" fmla="*/ 2147483647 w 720"/>
              <a:gd name="T5" fmla="*/ 81265731 h 112"/>
              <a:gd name="T6" fmla="*/ 2147483647 w 720"/>
              <a:gd name="T7" fmla="*/ 568860009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12"/>
              <a:gd name="T14" fmla="*/ 720 w 720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12">
                <a:moveTo>
                  <a:pt x="0" y="112"/>
                </a:moveTo>
                <a:cubicBezTo>
                  <a:pt x="28" y="72"/>
                  <a:pt x="56" y="32"/>
                  <a:pt x="144" y="16"/>
                </a:cubicBezTo>
                <a:cubicBezTo>
                  <a:pt x="232" y="0"/>
                  <a:pt x="432" y="0"/>
                  <a:pt x="528" y="16"/>
                </a:cubicBezTo>
                <a:cubicBezTo>
                  <a:pt x="624" y="32"/>
                  <a:pt x="688" y="96"/>
                  <a:pt x="720" y="112"/>
                </a:cubicBezTo>
              </a:path>
            </a:pathLst>
          </a:custGeom>
          <a:noFill/>
          <a:ln w="50800" cmpd="sng">
            <a:solidFill>
              <a:schemeClr val="hlink"/>
            </a:solidFill>
            <a:prstDash val="solid"/>
            <a:round/>
            <a:headEnd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81" name="Freeform 81"/>
          <p:cNvSpPr>
            <a:spLocks/>
          </p:cNvSpPr>
          <p:nvPr/>
        </p:nvSpPr>
        <p:spPr bwMode="auto">
          <a:xfrm>
            <a:off x="2485231" y="2027240"/>
            <a:ext cx="834232" cy="320674"/>
          </a:xfrm>
          <a:custGeom>
            <a:avLst/>
            <a:gdLst>
              <a:gd name="T0" fmla="*/ 0 w 384"/>
              <a:gd name="T1" fmla="*/ 428516574 h 112"/>
              <a:gd name="T2" fmla="*/ 186656951 w 384"/>
              <a:gd name="T3" fmla="*/ 244867164 h 112"/>
              <a:gd name="T4" fmla="*/ 559968942 w 384"/>
              <a:gd name="T5" fmla="*/ 61215813 h 112"/>
              <a:gd name="T6" fmla="*/ 933280749 w 384"/>
              <a:gd name="T7" fmla="*/ 61215813 h 112"/>
              <a:gd name="T8" fmla="*/ 1493249691 w 384"/>
              <a:gd name="T9" fmla="*/ 428516574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84"/>
              <a:gd name="T16" fmla="*/ 0 h 112"/>
              <a:gd name="T17" fmla="*/ 384 w 384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84" h="112">
                <a:moveTo>
                  <a:pt x="0" y="112"/>
                </a:moveTo>
                <a:cubicBezTo>
                  <a:pt x="12" y="96"/>
                  <a:pt x="24" y="80"/>
                  <a:pt x="48" y="64"/>
                </a:cubicBezTo>
                <a:cubicBezTo>
                  <a:pt x="72" y="48"/>
                  <a:pt x="112" y="24"/>
                  <a:pt x="144" y="16"/>
                </a:cubicBezTo>
                <a:cubicBezTo>
                  <a:pt x="176" y="8"/>
                  <a:pt x="200" y="0"/>
                  <a:pt x="240" y="16"/>
                </a:cubicBezTo>
                <a:cubicBezTo>
                  <a:pt x="280" y="32"/>
                  <a:pt x="360" y="96"/>
                  <a:pt x="384" y="112"/>
                </a:cubicBezTo>
              </a:path>
            </a:pathLst>
          </a:custGeom>
          <a:noFill/>
          <a:ln w="50800">
            <a:solidFill>
              <a:schemeClr val="hlink"/>
            </a:solidFill>
            <a:prstDash val="solid"/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0" grpId="0" animBg="1"/>
      <p:bldP spid="30728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Text Box 68"/>
          <p:cNvSpPr txBox="1">
            <a:spLocks noChangeArrowheads="1"/>
          </p:cNvSpPr>
          <p:nvPr/>
        </p:nvSpPr>
        <p:spPr bwMode="auto">
          <a:xfrm>
            <a:off x="427038" y="408782"/>
            <a:ext cx="206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 b="1" dirty="0">
                <a:latin typeface="+mn-ea"/>
                <a:ea typeface="+mn-ea"/>
              </a:rPr>
              <a:t>删除结点</a:t>
            </a:r>
            <a:r>
              <a:rPr kumimoji="1" lang="en-US" altLang="zh-CN" sz="3200" b="1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grpSp>
        <p:nvGrpSpPr>
          <p:cNvPr id="122884" name="Group 78"/>
          <p:cNvGrpSpPr>
            <a:grpSpLocks/>
          </p:cNvGrpSpPr>
          <p:nvPr/>
        </p:nvGrpSpPr>
        <p:grpSpPr bwMode="auto">
          <a:xfrm>
            <a:off x="503238" y="766763"/>
            <a:ext cx="7977188" cy="3994150"/>
            <a:chOff x="336" y="297"/>
            <a:chExt cx="5025" cy="2516"/>
          </a:xfrm>
        </p:grpSpPr>
        <p:sp>
          <p:nvSpPr>
            <p:cNvPr id="122885" name="Line 2"/>
            <p:cNvSpPr>
              <a:spLocks noChangeShapeType="1"/>
            </p:cNvSpPr>
            <p:nvPr/>
          </p:nvSpPr>
          <p:spPr bwMode="auto">
            <a:xfrm flipH="1">
              <a:off x="4992" y="2160"/>
              <a:ext cx="144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6" name="Line 3"/>
            <p:cNvSpPr>
              <a:spLocks noChangeShapeType="1"/>
            </p:cNvSpPr>
            <p:nvPr/>
          </p:nvSpPr>
          <p:spPr bwMode="auto">
            <a:xfrm>
              <a:off x="4416" y="2160"/>
              <a:ext cx="171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7" name="Line 4"/>
            <p:cNvSpPr>
              <a:spLocks noChangeShapeType="1"/>
            </p:cNvSpPr>
            <p:nvPr/>
          </p:nvSpPr>
          <p:spPr bwMode="auto">
            <a:xfrm>
              <a:off x="4704" y="1632"/>
              <a:ext cx="384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8" name="Line 5"/>
            <p:cNvSpPr>
              <a:spLocks noChangeShapeType="1"/>
            </p:cNvSpPr>
            <p:nvPr/>
          </p:nvSpPr>
          <p:spPr bwMode="auto">
            <a:xfrm>
              <a:off x="3552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30" name="Oval 6"/>
            <p:cNvSpPr>
              <a:spLocks noChangeArrowheads="1"/>
            </p:cNvSpPr>
            <p:nvPr/>
          </p:nvSpPr>
          <p:spPr bwMode="auto">
            <a:xfrm>
              <a:off x="369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2890" name="Line 7"/>
            <p:cNvSpPr>
              <a:spLocks noChangeShapeType="1"/>
            </p:cNvSpPr>
            <p:nvPr/>
          </p:nvSpPr>
          <p:spPr bwMode="auto">
            <a:xfrm flipV="1">
              <a:off x="720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1" name="Line 8"/>
            <p:cNvSpPr>
              <a:spLocks noChangeShapeType="1"/>
            </p:cNvSpPr>
            <p:nvPr/>
          </p:nvSpPr>
          <p:spPr bwMode="auto">
            <a:xfrm>
              <a:off x="2400" y="1632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2" name="Line 9"/>
            <p:cNvSpPr>
              <a:spLocks noChangeShapeType="1"/>
            </p:cNvSpPr>
            <p:nvPr/>
          </p:nvSpPr>
          <p:spPr bwMode="auto">
            <a:xfrm flipV="1">
              <a:off x="2112" y="1632"/>
              <a:ext cx="240" cy="48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3" name="Line 10"/>
            <p:cNvSpPr>
              <a:spLocks noChangeShapeType="1"/>
            </p:cNvSpPr>
            <p:nvPr/>
          </p:nvSpPr>
          <p:spPr bwMode="auto">
            <a:xfrm flipV="1">
              <a:off x="4416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4" name="Line 11"/>
            <p:cNvSpPr>
              <a:spLocks noChangeShapeType="1"/>
            </p:cNvSpPr>
            <p:nvPr/>
          </p:nvSpPr>
          <p:spPr bwMode="auto">
            <a:xfrm flipV="1">
              <a:off x="4224" y="2160"/>
              <a:ext cx="192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5" name="Line 12"/>
            <p:cNvSpPr>
              <a:spLocks noChangeShapeType="1"/>
            </p:cNvSpPr>
            <p:nvPr/>
          </p:nvSpPr>
          <p:spPr bwMode="auto">
            <a:xfrm>
              <a:off x="1248" y="1632"/>
              <a:ext cx="24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6" name="Line 13"/>
            <p:cNvSpPr>
              <a:spLocks noChangeShapeType="1"/>
            </p:cNvSpPr>
            <p:nvPr/>
          </p:nvSpPr>
          <p:spPr bwMode="auto">
            <a:xfrm flipH="1" flipV="1">
              <a:off x="1872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7" name="Line 14"/>
            <p:cNvSpPr>
              <a:spLocks noChangeShapeType="1"/>
            </p:cNvSpPr>
            <p:nvPr/>
          </p:nvSpPr>
          <p:spPr bwMode="auto">
            <a:xfrm flipH="1" flipV="1">
              <a:off x="4224" y="1152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8" name="Line 15"/>
            <p:cNvSpPr>
              <a:spLocks noChangeShapeType="1"/>
            </p:cNvSpPr>
            <p:nvPr/>
          </p:nvSpPr>
          <p:spPr bwMode="auto">
            <a:xfrm flipV="1">
              <a:off x="3600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40" name="Oval 16"/>
            <p:cNvSpPr>
              <a:spLocks noChangeArrowheads="1"/>
            </p:cNvSpPr>
            <p:nvPr/>
          </p:nvSpPr>
          <p:spPr bwMode="auto">
            <a:xfrm>
              <a:off x="13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2900" name="Line 17"/>
            <p:cNvSpPr>
              <a:spLocks noChangeShapeType="1"/>
            </p:cNvSpPr>
            <p:nvPr/>
          </p:nvSpPr>
          <p:spPr bwMode="auto">
            <a:xfrm>
              <a:off x="2928" y="624"/>
              <a:ext cx="1152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1" name="Line 18"/>
            <p:cNvSpPr>
              <a:spLocks noChangeShapeType="1"/>
            </p:cNvSpPr>
            <p:nvPr/>
          </p:nvSpPr>
          <p:spPr bwMode="auto">
            <a:xfrm flipV="1">
              <a:off x="1872" y="216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2" name="Line 19"/>
            <p:cNvSpPr>
              <a:spLocks noChangeShapeType="1"/>
            </p:cNvSpPr>
            <p:nvPr/>
          </p:nvSpPr>
          <p:spPr bwMode="auto">
            <a:xfrm flipV="1">
              <a:off x="1296" y="1104"/>
              <a:ext cx="48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3" name="Line 20"/>
            <p:cNvSpPr>
              <a:spLocks noChangeShapeType="1"/>
            </p:cNvSpPr>
            <p:nvPr/>
          </p:nvSpPr>
          <p:spPr bwMode="auto">
            <a:xfrm flipV="1">
              <a:off x="960" y="1680"/>
              <a:ext cx="240" cy="432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4" name="Line 21"/>
            <p:cNvSpPr>
              <a:spLocks noChangeShapeType="1"/>
            </p:cNvSpPr>
            <p:nvPr/>
          </p:nvSpPr>
          <p:spPr bwMode="auto">
            <a:xfrm flipV="1">
              <a:off x="1920" y="624"/>
              <a:ext cx="960" cy="384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46" name="Oval 22"/>
            <p:cNvSpPr>
              <a:spLocks noChangeArrowheads="1"/>
            </p:cNvSpPr>
            <p:nvPr/>
          </p:nvSpPr>
          <p:spPr bwMode="auto">
            <a:xfrm>
              <a:off x="816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47" name="Oval 23"/>
            <p:cNvSpPr>
              <a:spLocks noChangeArrowheads="1"/>
            </p:cNvSpPr>
            <p:nvPr/>
          </p:nvSpPr>
          <p:spPr bwMode="auto">
            <a:xfrm>
              <a:off x="16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48" name="Oval 24"/>
            <p:cNvSpPr>
              <a:spLocks noChangeArrowheads="1"/>
            </p:cNvSpPr>
            <p:nvPr/>
          </p:nvSpPr>
          <p:spPr bwMode="auto">
            <a:xfrm>
              <a:off x="22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49" name="Oval 25"/>
            <p:cNvSpPr>
              <a:spLocks noChangeArrowheads="1"/>
            </p:cNvSpPr>
            <p:nvPr/>
          </p:nvSpPr>
          <p:spPr bwMode="auto">
            <a:xfrm>
              <a:off x="427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0" name="Oval 26"/>
            <p:cNvSpPr>
              <a:spLocks noChangeArrowheads="1"/>
            </p:cNvSpPr>
            <p:nvPr/>
          </p:nvSpPr>
          <p:spPr bwMode="auto">
            <a:xfrm>
              <a:off x="196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1" name="Oval 27"/>
            <p:cNvSpPr>
              <a:spLocks noChangeArrowheads="1"/>
            </p:cNvSpPr>
            <p:nvPr/>
          </p:nvSpPr>
          <p:spPr bwMode="auto">
            <a:xfrm>
              <a:off x="52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2" name="Oval 28"/>
            <p:cNvSpPr>
              <a:spLocks noChangeArrowheads="1"/>
            </p:cNvSpPr>
            <p:nvPr/>
          </p:nvSpPr>
          <p:spPr bwMode="auto">
            <a:xfrm>
              <a:off x="2448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3" name="Oval 29"/>
            <p:cNvSpPr>
              <a:spLocks noChangeArrowheads="1"/>
            </p:cNvSpPr>
            <p:nvPr/>
          </p:nvSpPr>
          <p:spPr bwMode="auto">
            <a:xfrm>
              <a:off x="4080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4" name="Oval 30"/>
            <p:cNvSpPr>
              <a:spLocks noChangeArrowheads="1"/>
            </p:cNvSpPr>
            <p:nvPr/>
          </p:nvSpPr>
          <p:spPr bwMode="auto">
            <a:xfrm>
              <a:off x="1104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5" name="Oval 31"/>
            <p:cNvSpPr>
              <a:spLocks noChangeArrowheads="1"/>
            </p:cNvSpPr>
            <p:nvPr/>
          </p:nvSpPr>
          <p:spPr bwMode="auto">
            <a:xfrm>
              <a:off x="4560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6" name="Oval 32"/>
            <p:cNvSpPr>
              <a:spLocks noChangeArrowheads="1"/>
            </p:cNvSpPr>
            <p:nvPr/>
          </p:nvSpPr>
          <p:spPr bwMode="auto">
            <a:xfrm>
              <a:off x="3408" y="1440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7" name="Oval 33"/>
            <p:cNvSpPr>
              <a:spLocks noChangeArrowheads="1"/>
            </p:cNvSpPr>
            <p:nvPr/>
          </p:nvSpPr>
          <p:spPr bwMode="auto">
            <a:xfrm>
              <a:off x="3984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8" name="Oval 34"/>
            <p:cNvSpPr>
              <a:spLocks noChangeArrowheads="1"/>
            </p:cNvSpPr>
            <p:nvPr/>
          </p:nvSpPr>
          <p:spPr bwMode="auto">
            <a:xfrm>
              <a:off x="1680" y="91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59" name="Oval 35"/>
            <p:cNvSpPr>
              <a:spLocks noChangeArrowheads="1"/>
            </p:cNvSpPr>
            <p:nvPr/>
          </p:nvSpPr>
          <p:spPr bwMode="auto">
            <a:xfrm>
              <a:off x="2784" y="432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2919" name="Text Box 36"/>
            <p:cNvSpPr txBox="1">
              <a:spLocks noChangeArrowheads="1"/>
            </p:cNvSpPr>
            <p:nvPr/>
          </p:nvSpPr>
          <p:spPr bwMode="auto">
            <a:xfrm>
              <a:off x="548" y="2448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0" name="Text Box 37"/>
            <p:cNvSpPr txBox="1">
              <a:spLocks noChangeArrowheads="1"/>
            </p:cNvSpPr>
            <p:nvPr/>
          </p:nvSpPr>
          <p:spPr bwMode="auto">
            <a:xfrm>
              <a:off x="836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1" name="Text Box 38"/>
            <p:cNvSpPr txBox="1">
              <a:spLocks noChangeArrowheads="1"/>
            </p:cNvSpPr>
            <p:nvPr/>
          </p:nvSpPr>
          <p:spPr bwMode="auto">
            <a:xfrm>
              <a:off x="1104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2" name="Text Box 39"/>
            <p:cNvSpPr txBox="1">
              <a:spLocks noChangeArrowheads="1"/>
            </p:cNvSpPr>
            <p:nvPr/>
          </p:nvSpPr>
          <p:spPr bwMode="auto">
            <a:xfrm>
              <a:off x="1412" y="1920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3" name="Text Box 40"/>
            <p:cNvSpPr txBox="1">
              <a:spLocks noChangeArrowheads="1"/>
            </p:cNvSpPr>
            <p:nvPr/>
          </p:nvSpPr>
          <p:spPr bwMode="auto">
            <a:xfrm>
              <a:off x="1712" y="864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4" name="Text Box 41"/>
            <p:cNvSpPr txBox="1">
              <a:spLocks noChangeArrowheads="1"/>
            </p:cNvSpPr>
            <p:nvPr/>
          </p:nvSpPr>
          <p:spPr bwMode="auto">
            <a:xfrm>
              <a:off x="1724" y="2448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5" name="Text Box 42"/>
            <p:cNvSpPr txBox="1">
              <a:spLocks noChangeArrowheads="1"/>
            </p:cNvSpPr>
            <p:nvPr/>
          </p:nvSpPr>
          <p:spPr bwMode="auto">
            <a:xfrm>
              <a:off x="1968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6" name="Text Box 43"/>
            <p:cNvSpPr txBox="1">
              <a:spLocks noChangeArrowheads="1"/>
            </p:cNvSpPr>
            <p:nvPr/>
          </p:nvSpPr>
          <p:spPr bwMode="auto">
            <a:xfrm>
              <a:off x="2228" y="1392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7" name="Text Box 44"/>
            <p:cNvSpPr txBox="1">
              <a:spLocks noChangeArrowheads="1"/>
            </p:cNvSpPr>
            <p:nvPr/>
          </p:nvSpPr>
          <p:spPr bwMode="auto">
            <a:xfrm>
              <a:off x="2514" y="1920"/>
              <a:ext cx="17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8" name="Text Box 45"/>
            <p:cNvSpPr txBox="1">
              <a:spLocks noChangeArrowheads="1"/>
            </p:cNvSpPr>
            <p:nvPr/>
          </p:nvSpPr>
          <p:spPr bwMode="auto">
            <a:xfrm>
              <a:off x="2784" y="384"/>
              <a:ext cx="23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J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29" name="Text Box 46"/>
            <p:cNvSpPr txBox="1">
              <a:spLocks noChangeArrowheads="1"/>
            </p:cNvSpPr>
            <p:nvPr/>
          </p:nvSpPr>
          <p:spPr bwMode="auto">
            <a:xfrm>
              <a:off x="4080" y="2448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N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0" name="Text Box 47"/>
            <p:cNvSpPr txBox="1">
              <a:spLocks noChangeArrowheads="1"/>
            </p:cNvSpPr>
            <p:nvPr/>
          </p:nvSpPr>
          <p:spPr bwMode="auto">
            <a:xfrm>
              <a:off x="3408" y="1411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K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1" name="Text Box 48"/>
            <p:cNvSpPr txBox="1">
              <a:spLocks noChangeArrowheads="1"/>
            </p:cNvSpPr>
            <p:nvPr/>
          </p:nvSpPr>
          <p:spPr bwMode="auto">
            <a:xfrm>
              <a:off x="3696" y="192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L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2" name="Text Box 49"/>
            <p:cNvSpPr txBox="1">
              <a:spLocks noChangeArrowheads="1"/>
            </p:cNvSpPr>
            <p:nvPr/>
          </p:nvSpPr>
          <p:spPr bwMode="auto">
            <a:xfrm>
              <a:off x="3984" y="864"/>
              <a:ext cx="2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M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3" name="Text Box 50"/>
            <p:cNvSpPr txBox="1">
              <a:spLocks noChangeArrowheads="1"/>
            </p:cNvSpPr>
            <p:nvPr/>
          </p:nvSpPr>
          <p:spPr bwMode="auto">
            <a:xfrm>
              <a:off x="4272" y="1920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4" name="Text Box 51"/>
            <p:cNvSpPr txBox="1">
              <a:spLocks noChangeArrowheads="1"/>
            </p:cNvSpPr>
            <p:nvPr/>
          </p:nvSpPr>
          <p:spPr bwMode="auto">
            <a:xfrm>
              <a:off x="4560" y="1402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R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5" name="Text Box 52"/>
            <p:cNvSpPr txBox="1">
              <a:spLocks noChangeArrowheads="1"/>
            </p:cNvSpPr>
            <p:nvPr/>
          </p:nvSpPr>
          <p:spPr bwMode="auto">
            <a:xfrm>
              <a:off x="336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6" name="Text Box 53"/>
            <p:cNvSpPr txBox="1">
              <a:spLocks noChangeArrowheads="1"/>
            </p:cNvSpPr>
            <p:nvPr/>
          </p:nvSpPr>
          <p:spPr bwMode="auto">
            <a:xfrm>
              <a:off x="1488" y="231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7" name="Text Box 54"/>
            <p:cNvSpPr txBox="1">
              <a:spLocks noChangeArrowheads="1"/>
            </p:cNvSpPr>
            <p:nvPr/>
          </p:nvSpPr>
          <p:spPr bwMode="auto">
            <a:xfrm>
              <a:off x="2700" y="1785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8" name="Text Box 55"/>
            <p:cNvSpPr txBox="1">
              <a:spLocks noChangeArrowheads="1"/>
            </p:cNvSpPr>
            <p:nvPr/>
          </p:nvSpPr>
          <p:spPr bwMode="auto">
            <a:xfrm>
              <a:off x="4044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39" name="Text Box 56"/>
            <p:cNvSpPr txBox="1">
              <a:spLocks noChangeArrowheads="1"/>
            </p:cNvSpPr>
            <p:nvPr/>
          </p:nvSpPr>
          <p:spPr bwMode="auto">
            <a:xfrm>
              <a:off x="4236" y="16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0" name="Text Box 57"/>
            <p:cNvSpPr txBox="1">
              <a:spLocks noChangeArrowheads="1"/>
            </p:cNvSpPr>
            <p:nvPr/>
          </p:nvSpPr>
          <p:spPr bwMode="auto">
            <a:xfrm>
              <a:off x="5132" y="168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1" name="Text Box 58"/>
            <p:cNvSpPr txBox="1">
              <a:spLocks noChangeArrowheads="1"/>
            </p:cNvSpPr>
            <p:nvPr/>
          </p:nvSpPr>
          <p:spPr bwMode="auto">
            <a:xfrm>
              <a:off x="2556" y="29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2" name="Text Box 59"/>
            <p:cNvSpPr txBox="1">
              <a:spLocks noChangeArrowheads="1"/>
            </p:cNvSpPr>
            <p:nvPr/>
          </p:nvSpPr>
          <p:spPr bwMode="auto">
            <a:xfrm>
              <a:off x="4560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3" name="Text Box 60"/>
            <p:cNvSpPr txBox="1">
              <a:spLocks noChangeArrowheads="1"/>
            </p:cNvSpPr>
            <p:nvPr/>
          </p:nvSpPr>
          <p:spPr bwMode="auto">
            <a:xfrm>
              <a:off x="912" y="123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4" name="Text Box 61"/>
            <p:cNvSpPr txBox="1">
              <a:spLocks noChangeArrowheads="1"/>
            </p:cNvSpPr>
            <p:nvPr/>
          </p:nvSpPr>
          <p:spPr bwMode="auto">
            <a:xfrm>
              <a:off x="575" y="17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5" name="Text Box 62"/>
            <p:cNvSpPr txBox="1">
              <a:spLocks noChangeArrowheads="1"/>
            </p:cNvSpPr>
            <p:nvPr/>
          </p:nvSpPr>
          <p:spPr bwMode="auto">
            <a:xfrm>
              <a:off x="1877" y="168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6" name="Text Box 63"/>
            <p:cNvSpPr txBox="1">
              <a:spLocks noChangeArrowheads="1"/>
            </p:cNvSpPr>
            <p:nvPr/>
          </p:nvSpPr>
          <p:spPr bwMode="auto">
            <a:xfrm>
              <a:off x="2300" y="1152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7" name="Text Box 64"/>
            <p:cNvSpPr txBox="1">
              <a:spLocks noChangeArrowheads="1"/>
            </p:cNvSpPr>
            <p:nvPr/>
          </p:nvSpPr>
          <p:spPr bwMode="auto">
            <a:xfrm>
              <a:off x="4704" y="115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8" name="Text Box 65"/>
            <p:cNvSpPr txBox="1">
              <a:spLocks noChangeArrowheads="1"/>
            </p:cNvSpPr>
            <p:nvPr/>
          </p:nvSpPr>
          <p:spPr bwMode="auto">
            <a:xfrm>
              <a:off x="3324" y="1152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49" name="Text Box 66"/>
            <p:cNvSpPr txBox="1">
              <a:spLocks noChangeArrowheads="1"/>
            </p:cNvSpPr>
            <p:nvPr/>
          </p:nvSpPr>
          <p:spPr bwMode="auto">
            <a:xfrm>
              <a:off x="4176" y="633"/>
              <a:ext cx="3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-1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50" name="Text Box 67"/>
            <p:cNvSpPr txBox="1">
              <a:spLocks noChangeArrowheads="1"/>
            </p:cNvSpPr>
            <p:nvPr/>
          </p:nvSpPr>
          <p:spPr bwMode="auto">
            <a:xfrm>
              <a:off x="1536" y="63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951" name="Text Box 69"/>
            <p:cNvSpPr txBox="1">
              <a:spLocks noChangeArrowheads="1"/>
            </p:cNvSpPr>
            <p:nvPr/>
          </p:nvSpPr>
          <p:spPr bwMode="auto">
            <a:xfrm>
              <a:off x="3804" y="16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99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52" name="Text Box 70"/>
            <p:cNvSpPr txBox="1">
              <a:spLocks noChangeArrowheads="1"/>
            </p:cNvSpPr>
            <p:nvPr/>
          </p:nvSpPr>
          <p:spPr bwMode="auto">
            <a:xfrm>
              <a:off x="1536" y="16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8295" name="Oval 71"/>
            <p:cNvSpPr>
              <a:spLocks noChangeArrowheads="1"/>
            </p:cNvSpPr>
            <p:nvPr/>
          </p:nvSpPr>
          <p:spPr bwMode="auto">
            <a:xfrm>
              <a:off x="4992" y="1968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8296" name="Oval 72"/>
            <p:cNvSpPr>
              <a:spLocks noChangeArrowheads="1"/>
            </p:cNvSpPr>
            <p:nvPr/>
          </p:nvSpPr>
          <p:spPr bwMode="auto">
            <a:xfrm>
              <a:off x="4464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2955" name="Text Box 73"/>
            <p:cNvSpPr txBox="1">
              <a:spLocks noChangeArrowheads="1"/>
            </p:cNvSpPr>
            <p:nvPr/>
          </p:nvSpPr>
          <p:spPr bwMode="auto">
            <a:xfrm>
              <a:off x="5012" y="192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T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56" name="Text Box 74"/>
            <p:cNvSpPr txBox="1">
              <a:spLocks noChangeArrowheads="1"/>
            </p:cNvSpPr>
            <p:nvPr/>
          </p:nvSpPr>
          <p:spPr bwMode="auto">
            <a:xfrm>
              <a:off x="4464" y="2448"/>
              <a:ext cx="2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Q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08299" name="Oval 75"/>
            <p:cNvSpPr>
              <a:spLocks noChangeArrowheads="1"/>
            </p:cNvSpPr>
            <p:nvPr/>
          </p:nvSpPr>
          <p:spPr bwMode="auto">
            <a:xfrm>
              <a:off x="4848" y="2496"/>
              <a:ext cx="288" cy="2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99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2958" name="Text Box 76"/>
            <p:cNvSpPr txBox="1">
              <a:spLocks noChangeArrowheads="1"/>
            </p:cNvSpPr>
            <p:nvPr/>
          </p:nvSpPr>
          <p:spPr bwMode="auto">
            <a:xfrm>
              <a:off x="4812" y="220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>
                  <a:solidFill>
                    <a:srgbClr val="006666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2959" name="Text Box 77"/>
            <p:cNvSpPr txBox="1">
              <a:spLocks noChangeArrowheads="1"/>
            </p:cNvSpPr>
            <p:nvPr/>
          </p:nvSpPr>
          <p:spPr bwMode="auto">
            <a:xfrm>
              <a:off x="4848" y="2448"/>
              <a:ext cx="2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3200" b="1">
                  <a:solidFill>
                    <a:schemeClr val="tx2"/>
                  </a:solidFill>
                  <a:latin typeface="Arial Narrow" panose="020B0606020202030204" pitchFamily="34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7052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上的查找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62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AVL</a:t>
                </a:r>
                <a:r>
                  <a:rPr lang="zh-CN" altLang="en-US" dirty="0">
                    <a:ea typeface="宋体" panose="02010600030101010101" pitchFamily="2" charset="-122"/>
                  </a:rPr>
                  <a:t>上的查找过程与</a:t>
                </a:r>
                <a:r>
                  <a:rPr lang="en-US" altLang="zh-CN" dirty="0">
                    <a:ea typeface="宋体" panose="02010600030101010101" pitchFamily="2" charset="-122"/>
                  </a:rPr>
                  <a:t>BST</a:t>
                </a:r>
                <a:r>
                  <a:rPr lang="zh-CN" altLang="en-US" dirty="0">
                    <a:ea typeface="宋体" panose="02010600030101010101" pitchFamily="2" charset="-122"/>
                  </a:rPr>
                  <a:t>上的查找过程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完全一样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en-US" dirty="0" err="1">
                    <a:ea typeface="宋体" panose="02010600030101010101" pitchFamily="2" charset="-122"/>
                  </a:rPr>
                  <a:t>和给定的K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ey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值比较的次数不超过树的深度</a:t>
                </a:r>
                <a:endParaRPr lang="en-US" altLang="en-US" dirty="0">
                  <a:ea typeface="宋体" panose="02010600030101010101" pitchFamily="2" charset="-122"/>
                </a:endParaRPr>
              </a:p>
              <a:p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含有</a:t>
                </a:r>
                <a:r>
                  <a:rPr lang="en-US" altLang="zh-CN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n</a:t>
                </a:r>
                <a:r>
                  <a:rPr lang="zh-CN" altLang="en-US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个关键字</a:t>
                </a:r>
                <a:r>
                  <a:rPr lang="zh-CN" altLang="en-US" dirty="0">
                    <a:ea typeface="宋体" panose="02010600030101010101" pitchFamily="2" charset="-122"/>
                  </a:rPr>
                  <a:t>的</a:t>
                </a:r>
                <a:r>
                  <a:rPr lang="en-US" altLang="zh-CN" dirty="0">
                    <a:ea typeface="宋体" panose="02010600030101010101" pitchFamily="2" charset="-122"/>
                  </a:rPr>
                  <a:t>AVL</a:t>
                </a:r>
                <a:r>
                  <a:rPr lang="zh-CN" altLang="en-US" dirty="0">
                    <a:ea typeface="宋体" panose="02010600030101010101" pitchFamily="2" charset="-122"/>
                  </a:rPr>
                  <a:t>树可能达到的</a:t>
                </a:r>
                <a:r>
                  <a:rPr lang="zh-CN" altLang="en-US" dirty="0">
                    <a:solidFill>
                      <a:srgbClr val="0070C0"/>
                    </a:solidFill>
                    <a:ea typeface="宋体" panose="02010600030101010101" pitchFamily="2" charset="-122"/>
                  </a:rPr>
                  <a:t>最大深度</a:t>
                </a:r>
                <a:r>
                  <a:rPr lang="zh-CN" altLang="en-US" dirty="0">
                    <a:ea typeface="宋体" panose="02010600030101010101" pitchFamily="2" charset="-122"/>
                  </a:rPr>
                  <a:t>是多少？</a:t>
                </a:r>
                <a:endParaRPr lang="en-US" altLang="en-US" dirty="0">
                  <a:ea typeface="宋体" panose="02010600030101010101" pitchFamily="2" charset="-122"/>
                </a:endParaRPr>
              </a:p>
              <a:p>
                <a:r>
                  <a:rPr lang="en-US" altLang="en-US" dirty="0" err="1">
                    <a:solidFill>
                      <a:srgbClr val="0070C0"/>
                    </a:solidFill>
                    <a:ea typeface="宋体" panose="02010600030101010101" pitchFamily="2" charset="-122"/>
                  </a:rPr>
                  <a:t>深度为h</a:t>
                </a:r>
                <a:r>
                  <a:rPr lang="en-US" altLang="en-US" err="1">
                    <a:ea typeface="宋体" panose="02010600030101010101" pitchFamily="2" charset="-122"/>
                  </a:rPr>
                  <a:t>的</a:t>
                </a:r>
                <a:r>
                  <a:rPr lang="en-US" altLang="zh-CN">
                    <a:ea typeface="宋体" panose="02010600030101010101" pitchFamily="2" charset="-122"/>
                  </a:rPr>
                  <a:t>AVL</a:t>
                </a:r>
                <a:r>
                  <a:rPr lang="en-US" altLang="en-US" dirty="0">
                    <a:ea typeface="宋体" panose="02010600030101010101" pitchFamily="2" charset="-122"/>
                  </a:rPr>
                  <a:t>树所具有的</a:t>
                </a:r>
                <a:r>
                  <a:rPr lang="en-US" altLang="en-US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最少结点数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>
                    <a:ea typeface="宋体" panose="02010600030101010101" pitchFamily="2" charset="-122"/>
                  </a:rPr>
                  <a:t>是多少？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65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4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1066800" y="685800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i="1"/>
              <a:t>n </a:t>
            </a:r>
            <a:r>
              <a:rPr lang="en-US" altLang="zh-CN" sz="3600" b="1"/>
              <a:t>= 0</a:t>
            </a:r>
            <a:endParaRPr lang="en-US" altLang="zh-CN" sz="3600" b="1" i="1"/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1066800" y="1720850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3">
                    <a:lumMod val="75000"/>
                  </a:schemeClr>
                </a:solidFill>
              </a:rPr>
              <a:t>空树</a:t>
            </a:r>
            <a:endParaRPr lang="zh-CN" altLang="en-US" sz="3600" b="1" i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381000" y="27432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最大深度为</a:t>
            </a:r>
            <a:r>
              <a:rPr lang="zh-CN" altLang="en-US" sz="3200" b="1"/>
              <a:t> </a:t>
            </a:r>
            <a:r>
              <a:rPr lang="en-US" altLang="zh-CN" sz="3200" b="1"/>
              <a:t>0</a:t>
            </a:r>
            <a:endParaRPr lang="en-US" altLang="zh-CN" sz="2800" b="1" i="1"/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4060825" y="685800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i="1"/>
              <a:t>n </a:t>
            </a:r>
            <a:r>
              <a:rPr lang="en-US" altLang="zh-CN" sz="3600" b="1"/>
              <a:t>= 1</a:t>
            </a:r>
            <a:endParaRPr lang="en-US" altLang="zh-CN" sz="3600" b="1" i="1"/>
          </a:p>
        </p:txBody>
      </p:sp>
      <p:sp>
        <p:nvSpPr>
          <p:cNvPr id="211975" name="Text Box 7"/>
          <p:cNvSpPr txBox="1">
            <a:spLocks noChangeArrowheads="1"/>
          </p:cNvSpPr>
          <p:nvPr/>
        </p:nvSpPr>
        <p:spPr bwMode="auto">
          <a:xfrm>
            <a:off x="3200400" y="2667000"/>
            <a:ext cx="2743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楷体_GB2312" pitchFamily="49" charset="-122"/>
              </a:rPr>
              <a:t>最大深度为</a:t>
            </a:r>
            <a:r>
              <a:rPr lang="zh-CN" altLang="en-US" sz="3600" b="1"/>
              <a:t> </a:t>
            </a:r>
            <a:r>
              <a:rPr lang="en-US" altLang="zh-CN" sz="3600" b="1"/>
              <a:t>1</a:t>
            </a:r>
            <a:endParaRPr lang="en-US" altLang="zh-CN" sz="3600" b="1" i="1"/>
          </a:p>
        </p:txBody>
      </p:sp>
      <p:sp>
        <p:nvSpPr>
          <p:cNvPr id="211976" name="Text Box 8"/>
          <p:cNvSpPr txBox="1">
            <a:spLocks noChangeArrowheads="1"/>
          </p:cNvSpPr>
          <p:nvPr/>
        </p:nvSpPr>
        <p:spPr bwMode="auto">
          <a:xfrm>
            <a:off x="7185025" y="685800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i="1"/>
              <a:t>n </a:t>
            </a:r>
            <a:r>
              <a:rPr lang="en-US" altLang="zh-CN" sz="3600" b="1"/>
              <a:t>= 2</a:t>
            </a:r>
            <a:endParaRPr lang="en-US" altLang="zh-CN" sz="3600" b="1" i="1"/>
          </a:p>
        </p:txBody>
      </p:sp>
      <p:sp>
        <p:nvSpPr>
          <p:cNvPr id="211977" name="Text Box 9"/>
          <p:cNvSpPr txBox="1">
            <a:spLocks noChangeArrowheads="1"/>
          </p:cNvSpPr>
          <p:nvPr/>
        </p:nvSpPr>
        <p:spPr bwMode="auto">
          <a:xfrm>
            <a:off x="6172200" y="2667000"/>
            <a:ext cx="2720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最大深度为</a:t>
            </a:r>
            <a:r>
              <a:rPr lang="zh-CN" altLang="en-US" sz="3600" b="1"/>
              <a:t> </a:t>
            </a:r>
            <a:r>
              <a:rPr lang="en-US" altLang="zh-CN" sz="3600" b="1"/>
              <a:t>2</a:t>
            </a:r>
            <a:endParaRPr lang="en-US" altLang="zh-CN" sz="3600" b="1" i="1"/>
          </a:p>
        </p:txBody>
      </p:sp>
      <p:sp>
        <p:nvSpPr>
          <p:cNvPr id="211978" name="Text Box 10"/>
          <p:cNvSpPr txBox="1">
            <a:spLocks noChangeArrowheads="1"/>
          </p:cNvSpPr>
          <p:nvPr/>
        </p:nvSpPr>
        <p:spPr bwMode="auto">
          <a:xfrm>
            <a:off x="304800" y="3810000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i="1"/>
              <a:t>n </a:t>
            </a:r>
            <a:r>
              <a:rPr lang="en-US" altLang="zh-CN" sz="3600" b="1"/>
              <a:t>= 4</a:t>
            </a:r>
            <a:endParaRPr lang="en-US" altLang="zh-CN" sz="3600" b="1" i="1"/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09600" y="59737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最大深度为</a:t>
            </a:r>
            <a:r>
              <a:rPr lang="zh-CN" altLang="en-US" sz="3200" b="1"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3</a:t>
            </a:r>
            <a:endParaRPr lang="en-US" altLang="zh-CN" sz="3600" b="1" i="1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733800" y="1295400"/>
            <a:ext cx="762000" cy="990600"/>
            <a:chOff x="2352" y="816"/>
            <a:chExt cx="480" cy="624"/>
          </a:xfrm>
        </p:grpSpPr>
        <p:sp>
          <p:nvSpPr>
            <p:cNvPr id="118828" name="Oval 12"/>
            <p:cNvSpPr>
              <a:spLocks noChangeArrowheads="1"/>
            </p:cNvSpPr>
            <p:nvPr/>
          </p:nvSpPr>
          <p:spPr bwMode="auto">
            <a:xfrm>
              <a:off x="2592" y="120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29" name="Freeform 13"/>
            <p:cNvSpPr>
              <a:spLocks/>
            </p:cNvSpPr>
            <p:nvPr/>
          </p:nvSpPr>
          <p:spPr bwMode="auto">
            <a:xfrm>
              <a:off x="2352" y="816"/>
              <a:ext cx="336" cy="384"/>
            </a:xfrm>
            <a:custGeom>
              <a:avLst/>
              <a:gdLst>
                <a:gd name="T0" fmla="*/ 0 w 288"/>
                <a:gd name="T1" fmla="*/ 0 h 336"/>
                <a:gd name="T2" fmla="*/ 192 w 288"/>
                <a:gd name="T3" fmla="*/ 96 h 336"/>
                <a:gd name="T4" fmla="*/ 96 w 288"/>
                <a:gd name="T5" fmla="*/ 96 h 336"/>
                <a:gd name="T6" fmla="*/ 288 w 288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36"/>
                <a:gd name="T14" fmla="*/ 288 w 28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36">
                  <a:moveTo>
                    <a:pt x="0" y="0"/>
                  </a:moveTo>
                  <a:cubicBezTo>
                    <a:pt x="88" y="40"/>
                    <a:pt x="176" y="80"/>
                    <a:pt x="192" y="96"/>
                  </a:cubicBezTo>
                  <a:cubicBezTo>
                    <a:pt x="208" y="112"/>
                    <a:pt x="80" y="56"/>
                    <a:pt x="96" y="96"/>
                  </a:cubicBezTo>
                  <a:cubicBezTo>
                    <a:pt x="112" y="136"/>
                    <a:pt x="200" y="236"/>
                    <a:pt x="288" y="336"/>
                  </a:cubicBezTo>
                </a:path>
              </a:pathLst>
            </a:custGeom>
            <a:noFill/>
            <a:ln w="31750">
              <a:solidFill>
                <a:srgbClr val="008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6553200" y="914400"/>
            <a:ext cx="1447800" cy="1600200"/>
            <a:chOff x="4128" y="576"/>
            <a:chExt cx="912" cy="1008"/>
          </a:xfrm>
        </p:grpSpPr>
        <p:sp>
          <p:nvSpPr>
            <p:cNvPr id="118824" name="Oval 14"/>
            <p:cNvSpPr>
              <a:spLocks noChangeArrowheads="1"/>
            </p:cNvSpPr>
            <p:nvPr/>
          </p:nvSpPr>
          <p:spPr bwMode="auto">
            <a:xfrm>
              <a:off x="4368" y="96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25" name="Freeform 15"/>
            <p:cNvSpPr>
              <a:spLocks/>
            </p:cNvSpPr>
            <p:nvPr/>
          </p:nvSpPr>
          <p:spPr bwMode="auto">
            <a:xfrm>
              <a:off x="4128" y="576"/>
              <a:ext cx="336" cy="384"/>
            </a:xfrm>
            <a:custGeom>
              <a:avLst/>
              <a:gdLst>
                <a:gd name="T0" fmla="*/ 0 w 288"/>
                <a:gd name="T1" fmla="*/ 0 h 336"/>
                <a:gd name="T2" fmla="*/ 192 w 288"/>
                <a:gd name="T3" fmla="*/ 96 h 336"/>
                <a:gd name="T4" fmla="*/ 96 w 288"/>
                <a:gd name="T5" fmla="*/ 96 h 336"/>
                <a:gd name="T6" fmla="*/ 288 w 288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36"/>
                <a:gd name="T14" fmla="*/ 288 w 28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36">
                  <a:moveTo>
                    <a:pt x="0" y="0"/>
                  </a:moveTo>
                  <a:cubicBezTo>
                    <a:pt x="88" y="40"/>
                    <a:pt x="176" y="80"/>
                    <a:pt x="192" y="96"/>
                  </a:cubicBezTo>
                  <a:cubicBezTo>
                    <a:pt x="208" y="112"/>
                    <a:pt x="80" y="56"/>
                    <a:pt x="96" y="96"/>
                  </a:cubicBezTo>
                  <a:cubicBezTo>
                    <a:pt x="112" y="136"/>
                    <a:pt x="200" y="236"/>
                    <a:pt x="288" y="336"/>
                  </a:cubicBezTo>
                </a:path>
              </a:pathLst>
            </a:custGeom>
            <a:noFill/>
            <a:ln w="31750">
              <a:solidFill>
                <a:srgbClr val="008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6" name="Oval 20"/>
            <p:cNvSpPr>
              <a:spLocks noChangeArrowheads="1"/>
            </p:cNvSpPr>
            <p:nvPr/>
          </p:nvSpPr>
          <p:spPr bwMode="auto">
            <a:xfrm>
              <a:off x="4800" y="1344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27" name="Line 21"/>
            <p:cNvSpPr>
              <a:spLocks noChangeShapeType="1"/>
            </p:cNvSpPr>
            <p:nvPr/>
          </p:nvSpPr>
          <p:spPr bwMode="auto">
            <a:xfrm>
              <a:off x="4608" y="1117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1371600" y="3505200"/>
            <a:ext cx="1752600" cy="2209800"/>
            <a:chOff x="864" y="2208"/>
            <a:chExt cx="1104" cy="1392"/>
          </a:xfrm>
        </p:grpSpPr>
        <p:sp>
          <p:nvSpPr>
            <p:cNvPr id="118816" name="Oval 22"/>
            <p:cNvSpPr>
              <a:spLocks noChangeArrowheads="1"/>
            </p:cNvSpPr>
            <p:nvPr/>
          </p:nvSpPr>
          <p:spPr bwMode="auto">
            <a:xfrm>
              <a:off x="1296" y="2592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17" name="Freeform 23"/>
            <p:cNvSpPr>
              <a:spLocks/>
            </p:cNvSpPr>
            <p:nvPr/>
          </p:nvSpPr>
          <p:spPr bwMode="auto">
            <a:xfrm>
              <a:off x="1056" y="2208"/>
              <a:ext cx="336" cy="384"/>
            </a:xfrm>
            <a:custGeom>
              <a:avLst/>
              <a:gdLst>
                <a:gd name="T0" fmla="*/ 0 w 288"/>
                <a:gd name="T1" fmla="*/ 0 h 336"/>
                <a:gd name="T2" fmla="*/ 192 w 288"/>
                <a:gd name="T3" fmla="*/ 96 h 336"/>
                <a:gd name="T4" fmla="*/ 96 w 288"/>
                <a:gd name="T5" fmla="*/ 96 h 336"/>
                <a:gd name="T6" fmla="*/ 288 w 288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36"/>
                <a:gd name="T14" fmla="*/ 288 w 28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36">
                  <a:moveTo>
                    <a:pt x="0" y="0"/>
                  </a:moveTo>
                  <a:cubicBezTo>
                    <a:pt x="88" y="40"/>
                    <a:pt x="176" y="80"/>
                    <a:pt x="192" y="96"/>
                  </a:cubicBezTo>
                  <a:cubicBezTo>
                    <a:pt x="208" y="112"/>
                    <a:pt x="80" y="56"/>
                    <a:pt x="96" y="96"/>
                  </a:cubicBezTo>
                  <a:cubicBezTo>
                    <a:pt x="112" y="136"/>
                    <a:pt x="200" y="236"/>
                    <a:pt x="288" y="336"/>
                  </a:cubicBezTo>
                </a:path>
              </a:pathLst>
            </a:custGeom>
            <a:noFill/>
            <a:ln w="31750">
              <a:solidFill>
                <a:srgbClr val="008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8" name="Oval 24"/>
            <p:cNvSpPr>
              <a:spLocks noChangeArrowheads="1"/>
            </p:cNvSpPr>
            <p:nvPr/>
          </p:nvSpPr>
          <p:spPr bwMode="auto">
            <a:xfrm>
              <a:off x="1728" y="2976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19" name="Line 25"/>
            <p:cNvSpPr>
              <a:spLocks noChangeShapeType="1"/>
            </p:cNvSpPr>
            <p:nvPr/>
          </p:nvSpPr>
          <p:spPr bwMode="auto">
            <a:xfrm>
              <a:off x="1536" y="2784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0" name="Oval 26"/>
            <p:cNvSpPr>
              <a:spLocks noChangeArrowheads="1"/>
            </p:cNvSpPr>
            <p:nvPr/>
          </p:nvSpPr>
          <p:spPr bwMode="auto">
            <a:xfrm>
              <a:off x="864" y="2976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21" name="Oval 27"/>
            <p:cNvSpPr>
              <a:spLocks noChangeArrowheads="1"/>
            </p:cNvSpPr>
            <p:nvPr/>
          </p:nvSpPr>
          <p:spPr bwMode="auto">
            <a:xfrm>
              <a:off x="1296" y="336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22" name="Line 28"/>
            <p:cNvSpPr>
              <a:spLocks noChangeShapeType="1"/>
            </p:cNvSpPr>
            <p:nvPr/>
          </p:nvSpPr>
          <p:spPr bwMode="auto">
            <a:xfrm>
              <a:off x="1104" y="3168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23" name="Line 29"/>
            <p:cNvSpPr>
              <a:spLocks noChangeShapeType="1"/>
            </p:cNvSpPr>
            <p:nvPr/>
          </p:nvSpPr>
          <p:spPr bwMode="auto">
            <a:xfrm flipH="1">
              <a:off x="1056" y="2784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4321175" y="3505200"/>
            <a:ext cx="3124200" cy="2819400"/>
            <a:chOff x="2722" y="2208"/>
            <a:chExt cx="1968" cy="1776"/>
          </a:xfrm>
        </p:grpSpPr>
        <p:sp>
          <p:nvSpPr>
            <p:cNvPr id="118802" name="Oval 30"/>
            <p:cNvSpPr>
              <a:spLocks noChangeArrowheads="1"/>
            </p:cNvSpPr>
            <p:nvPr/>
          </p:nvSpPr>
          <p:spPr bwMode="auto">
            <a:xfrm>
              <a:off x="3586" y="2592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03" name="Freeform 31"/>
            <p:cNvSpPr>
              <a:spLocks/>
            </p:cNvSpPr>
            <p:nvPr/>
          </p:nvSpPr>
          <p:spPr bwMode="auto">
            <a:xfrm>
              <a:off x="3346" y="2208"/>
              <a:ext cx="336" cy="384"/>
            </a:xfrm>
            <a:custGeom>
              <a:avLst/>
              <a:gdLst>
                <a:gd name="T0" fmla="*/ 0 w 288"/>
                <a:gd name="T1" fmla="*/ 0 h 336"/>
                <a:gd name="T2" fmla="*/ 192 w 288"/>
                <a:gd name="T3" fmla="*/ 96 h 336"/>
                <a:gd name="T4" fmla="*/ 96 w 288"/>
                <a:gd name="T5" fmla="*/ 96 h 336"/>
                <a:gd name="T6" fmla="*/ 288 w 288"/>
                <a:gd name="T7" fmla="*/ 336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336"/>
                <a:gd name="T14" fmla="*/ 288 w 288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336">
                  <a:moveTo>
                    <a:pt x="0" y="0"/>
                  </a:moveTo>
                  <a:cubicBezTo>
                    <a:pt x="88" y="40"/>
                    <a:pt x="176" y="80"/>
                    <a:pt x="192" y="96"/>
                  </a:cubicBezTo>
                  <a:cubicBezTo>
                    <a:pt x="208" y="112"/>
                    <a:pt x="80" y="56"/>
                    <a:pt x="96" y="96"/>
                  </a:cubicBezTo>
                  <a:cubicBezTo>
                    <a:pt x="112" y="136"/>
                    <a:pt x="200" y="236"/>
                    <a:pt x="288" y="336"/>
                  </a:cubicBezTo>
                </a:path>
              </a:pathLst>
            </a:custGeom>
            <a:noFill/>
            <a:ln w="31750">
              <a:solidFill>
                <a:srgbClr val="008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Oval 32"/>
            <p:cNvSpPr>
              <a:spLocks noChangeArrowheads="1"/>
            </p:cNvSpPr>
            <p:nvPr/>
          </p:nvSpPr>
          <p:spPr bwMode="auto">
            <a:xfrm>
              <a:off x="4018" y="2976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05" name="Line 33"/>
            <p:cNvSpPr>
              <a:spLocks noChangeShapeType="1"/>
            </p:cNvSpPr>
            <p:nvPr/>
          </p:nvSpPr>
          <p:spPr bwMode="auto">
            <a:xfrm>
              <a:off x="3826" y="2784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Oval 34"/>
            <p:cNvSpPr>
              <a:spLocks noChangeArrowheads="1"/>
            </p:cNvSpPr>
            <p:nvPr/>
          </p:nvSpPr>
          <p:spPr bwMode="auto">
            <a:xfrm>
              <a:off x="3154" y="2976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07" name="Oval 35"/>
            <p:cNvSpPr>
              <a:spLocks noChangeArrowheads="1"/>
            </p:cNvSpPr>
            <p:nvPr/>
          </p:nvSpPr>
          <p:spPr bwMode="auto">
            <a:xfrm>
              <a:off x="3586" y="336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08" name="Line 36"/>
            <p:cNvSpPr>
              <a:spLocks noChangeShapeType="1"/>
            </p:cNvSpPr>
            <p:nvPr/>
          </p:nvSpPr>
          <p:spPr bwMode="auto">
            <a:xfrm>
              <a:off x="3394" y="3168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9" name="Line 37"/>
            <p:cNvSpPr>
              <a:spLocks noChangeShapeType="1"/>
            </p:cNvSpPr>
            <p:nvPr/>
          </p:nvSpPr>
          <p:spPr bwMode="auto">
            <a:xfrm flipH="1">
              <a:off x="3346" y="2784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Oval 38"/>
            <p:cNvSpPr>
              <a:spLocks noChangeArrowheads="1"/>
            </p:cNvSpPr>
            <p:nvPr/>
          </p:nvSpPr>
          <p:spPr bwMode="auto">
            <a:xfrm>
              <a:off x="4450" y="336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11" name="Line 40"/>
            <p:cNvSpPr>
              <a:spLocks noChangeShapeType="1"/>
            </p:cNvSpPr>
            <p:nvPr/>
          </p:nvSpPr>
          <p:spPr bwMode="auto">
            <a:xfrm>
              <a:off x="4258" y="3168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2" name="Oval 41"/>
            <p:cNvSpPr>
              <a:spLocks noChangeArrowheads="1"/>
            </p:cNvSpPr>
            <p:nvPr/>
          </p:nvSpPr>
          <p:spPr bwMode="auto">
            <a:xfrm>
              <a:off x="2722" y="3360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13" name="Oval 42"/>
            <p:cNvSpPr>
              <a:spLocks noChangeArrowheads="1"/>
            </p:cNvSpPr>
            <p:nvPr/>
          </p:nvSpPr>
          <p:spPr bwMode="auto">
            <a:xfrm>
              <a:off x="3154" y="3744"/>
              <a:ext cx="240" cy="240"/>
            </a:xfrm>
            <a:prstGeom prst="ellipse">
              <a:avLst/>
            </a:prstGeom>
            <a:solidFill>
              <a:srgbClr val="CCFFCC"/>
            </a:solidFill>
            <a:ln w="254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814" name="Line 43"/>
            <p:cNvSpPr>
              <a:spLocks noChangeShapeType="1"/>
            </p:cNvSpPr>
            <p:nvPr/>
          </p:nvSpPr>
          <p:spPr bwMode="auto">
            <a:xfrm>
              <a:off x="2962" y="3552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5" name="Line 44"/>
            <p:cNvSpPr>
              <a:spLocks noChangeShapeType="1"/>
            </p:cNvSpPr>
            <p:nvPr/>
          </p:nvSpPr>
          <p:spPr bwMode="auto">
            <a:xfrm flipH="1">
              <a:off x="2914" y="3168"/>
              <a:ext cx="240" cy="24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2013" name="Text Box 45"/>
          <p:cNvSpPr txBox="1">
            <a:spLocks noChangeArrowheads="1"/>
          </p:cNvSpPr>
          <p:nvPr/>
        </p:nvSpPr>
        <p:spPr bwMode="auto">
          <a:xfrm>
            <a:off x="4038600" y="3810000"/>
            <a:ext cx="1196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i="1"/>
              <a:t>n </a:t>
            </a:r>
            <a:r>
              <a:rPr lang="en-US" altLang="zh-CN" sz="3600" b="1"/>
              <a:t>= 7</a:t>
            </a:r>
            <a:endParaRPr lang="en-US" altLang="zh-CN" sz="3600" b="1" i="1"/>
          </a:p>
        </p:txBody>
      </p:sp>
      <p:sp>
        <p:nvSpPr>
          <p:cNvPr id="212014" name="Text Box 46"/>
          <p:cNvSpPr txBox="1">
            <a:spLocks noChangeArrowheads="1"/>
          </p:cNvSpPr>
          <p:nvPr/>
        </p:nvSpPr>
        <p:spPr bwMode="auto">
          <a:xfrm>
            <a:off x="6172200" y="59737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最大深度为</a:t>
            </a:r>
            <a:r>
              <a:rPr lang="zh-CN" altLang="en-US" sz="3200" b="1">
                <a:ea typeface="楷体_GB2312" pitchFamily="49" charset="-122"/>
              </a:rPr>
              <a:t> </a:t>
            </a:r>
            <a:r>
              <a:rPr lang="en-US" altLang="zh-CN" sz="3200" b="1">
                <a:ea typeface="楷体_GB2312" pitchFamily="49" charset="-122"/>
              </a:rPr>
              <a:t>4</a:t>
            </a:r>
            <a:endParaRPr lang="en-US" altLang="zh-CN" sz="3600" b="1" i="1"/>
          </a:p>
        </p:txBody>
      </p:sp>
    </p:spTree>
    <p:extLst>
      <p:ext uri="{BB962C8B-B14F-4D97-AF65-F5344CB8AC3E}">
        <p14:creationId xmlns:p14="http://schemas.microsoft.com/office/powerpoint/2010/main" val="29587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autoUpdateAnimBg="0"/>
      <p:bldP spid="211972" grpId="0" autoUpdateAnimBg="0"/>
      <p:bldP spid="211973" grpId="0" autoUpdateAnimBg="0"/>
      <p:bldP spid="211974" grpId="0" autoUpdateAnimBg="0"/>
      <p:bldP spid="211975" grpId="0" autoUpdateAnimBg="0"/>
      <p:bldP spid="211976" grpId="0" autoUpdateAnimBg="0"/>
      <p:bldP spid="211977" grpId="0" autoUpdateAnimBg="0"/>
      <p:bldP spid="211978" grpId="0" autoUpdateAnimBg="0"/>
      <p:bldP spid="211979" grpId="0" autoUpdateAnimBg="0"/>
      <p:bldP spid="212013" grpId="0" autoUpdateAnimBg="0"/>
      <p:bldP spid="212014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AVL</a:t>
            </a:r>
            <a:r>
              <a:rPr lang="zh-CN" altLang="en-US"/>
              <a:t>上的查找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sz="3300" dirty="0">
                    <a:ea typeface="宋体" panose="02010600030101010101" pitchFamily="2" charset="-122"/>
                  </a:rPr>
                  <a:t>AVL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树的深度为</a:t>
                </a:r>
                <a:r>
                  <a:rPr lang="en-US" altLang="zh-CN" sz="3300" dirty="0">
                    <a:ea typeface="宋体" panose="02010600030101010101" pitchFamily="2" charset="-122"/>
                  </a:rPr>
                  <a:t>h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，那么根的一棵子树的深度为</a:t>
                </a:r>
                <a:r>
                  <a:rPr lang="en-US" altLang="zh-CN" sz="3300" dirty="0">
                    <a:ea typeface="宋体" panose="02010600030101010101" pitchFamily="2" charset="-122"/>
                  </a:rPr>
                  <a:t>h-1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，另一棵子树的深度为</a:t>
                </a:r>
                <a:r>
                  <a:rPr lang="en-US" altLang="zh-CN" sz="3300" dirty="0">
                    <a:ea typeface="宋体" panose="02010600030101010101" pitchFamily="2" charset="-122"/>
                  </a:rPr>
                  <a:t>h-2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，这两棵子树也是深度平衡的。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CC"/>
                    </a:solidFill>
                  </a:rPr>
                  <a:t>是深度为 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h 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的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AVL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树的最小结点数</a:t>
                </a:r>
                <a:r>
                  <a:rPr lang="zh-CN" altLang="en-US" dirty="0"/>
                  <a:t>，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有：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 = 0   (</a:t>
                </a:r>
                <a:r>
                  <a:rPr lang="zh-CN" altLang="en-US" dirty="0">
                    <a:ea typeface="宋体" panose="02010600030101010101" pitchFamily="2" charset="-122"/>
                  </a:rPr>
                  <a:t>空树</a:t>
                </a:r>
                <a:r>
                  <a:rPr lang="en-US" altLang="zh-CN" dirty="0">
                    <a:ea typeface="宋体" panose="02010600030101010101" pitchFamily="2" charset="-12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= 1    (</a:t>
                </a:r>
                <a:r>
                  <a:rPr lang="zh-CN" altLang="en-US" dirty="0">
                    <a:ea typeface="宋体" panose="02010600030101010101" pitchFamily="2" charset="-122"/>
                  </a:rPr>
                  <a:t>仅有根结点</a:t>
                </a:r>
                <a:r>
                  <a:rPr lang="en-US" altLang="zh-CN" dirty="0">
                    <a:ea typeface="宋体" panose="02010600030101010101" pitchFamily="2" charset="-122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+1 , h &gt; 1</a:t>
                </a: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通过归纳法可以证明</a:t>
                </a:r>
                <a:r>
                  <a:rPr lang="en-US" altLang="zh-CN" dirty="0">
                    <a:ea typeface="宋体" panose="02010600030101010101" pitchFamily="2" charset="-122"/>
                  </a:rPr>
                  <a:t>, </a:t>
                </a:r>
                <a:r>
                  <a:rPr lang="zh-CN" altLang="en-US" dirty="0">
                    <a:ea typeface="宋体" panose="02010600030101010101" pitchFamily="2" charset="-122"/>
                  </a:rPr>
                  <a:t>对于 </a:t>
                </a:r>
                <a:r>
                  <a:rPr lang="en-US" altLang="zh-CN" dirty="0">
                    <a:ea typeface="宋体" panose="02010600030101010101" pitchFamily="2" charset="-122"/>
                  </a:rPr>
                  <a:t>h </a:t>
                </a:r>
                <a:r>
                  <a:rPr lang="en-US" altLang="zh-CN" dirty="0">
                    <a:ea typeface="宋体" panose="02010600030101010101" pitchFamily="2" charset="-122"/>
                    <a:sym typeface="Symbol" panose="05050102010706020507" pitchFamily="18" charset="2"/>
                  </a:rPr>
                  <a:t></a:t>
                </a:r>
                <a:r>
                  <a:rPr lang="en-US" altLang="zh-CN" dirty="0">
                    <a:ea typeface="宋体" panose="02010600030101010101" pitchFamily="2" charset="-122"/>
                  </a:rPr>
                  <a:t> 0, </a:t>
                </a:r>
                <a:r>
                  <a:rPr lang="zh-CN" altLang="en-US" dirty="0">
                    <a:ea typeface="宋体" panose="02010600030101010101" pitchFamily="2" charset="-122"/>
                  </a:rPr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-1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  <a:ea typeface="宋体" panose="02010600030101010101" pitchFamily="2" charset="-122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/>
                            <a:ea typeface="宋体" panose="02010600030101010101" pitchFamily="2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为</a:t>
                </a:r>
                <a:r>
                  <a:rPr lang="en-US" altLang="en-US" dirty="0" err="1">
                    <a:ea typeface="宋体" panose="02010600030101010101" pitchFamily="2" charset="-122"/>
                  </a:rPr>
                  <a:t>Fibonacci数列</a:t>
                </a:r>
                <a:r>
                  <a:rPr lang="zh-CN" altLang="en-US" dirty="0">
                    <a:ea typeface="宋体" panose="02010600030101010101" pitchFamily="2" charset="-122"/>
                  </a:rPr>
                  <a:t>，约为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  <a:ea typeface="宋体" panose="02010600030101010101" pitchFamily="2" charset="-122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  <a:ea typeface="宋体" panose="02010600030101010101" pitchFamily="2" charset="-122"/>
                          </a:rPr>
                          <m:t>h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  <a:ea typeface="宋体" panose="02010600030101010101" pitchFamily="2" charset="-122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/>
                            <a:ea typeface="宋体" panose="02010600030101010101" pitchFamily="2" charset="-122"/>
                          </a:rPr>
                          <m:t>5</m:t>
                        </m:r>
                      </m:e>
                    </m:rad>
                    <m:r>
                      <m:rPr>
                        <m:nor/>
                      </m:rPr>
                      <a:rPr lang="zh-CN" altLang="en-US">
                        <a:ea typeface="宋体" panose="02010600030101010101" pitchFamily="2" charset="-122"/>
                      </a:rPr>
                      <m:t>，其中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num>
                      <m:den>
                        <m:r>
                          <a:rPr lang="en-US" altLang="en-US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en-US" dirty="0">
                  <a:ea typeface="宋体" panose="0201060003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en-US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en-US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p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+2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altLang="en-US" dirty="0">
                  <a:ea typeface="宋体" panose="02010600030101010101" pitchFamily="2" charset="-122"/>
                </a:endParaRPr>
              </a:p>
              <a:p>
                <a:r>
                  <a:rPr lang="zh-CN" altLang="en-US" b="1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有 </a:t>
                </a:r>
                <a:r>
                  <a:rPr lang="en-US" altLang="zh-CN" b="1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n </a:t>
                </a:r>
                <a:r>
                  <a:rPr lang="zh-CN" altLang="en-US" b="1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个结点的</a:t>
                </a:r>
                <a:r>
                  <a:rPr lang="en-US" altLang="zh-CN" b="1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AVL</a:t>
                </a:r>
                <a:r>
                  <a:rPr lang="zh-CN" altLang="en-US" b="1" dirty="0">
                    <a:solidFill>
                      <a:srgbClr val="7030A0"/>
                    </a:solidFill>
                    <a:ea typeface="宋体" panose="02010600030101010101" pitchFamily="2" charset="-122"/>
                  </a:rPr>
                  <a:t>树的深度不超过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zh-CN" altLang="en-US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𝝋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𝟓</m:t>
                                </m:r>
                              </m:e>
                            </m:rad>
                            <m:d>
                              <m:dPr>
                                <m:ctrlP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fName>
                      <m:e>
                        <m:r>
                          <a:rPr lang="en-US" altLang="zh-CN" b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func>
                  </m:oMath>
                </a14:m>
                <a:endParaRPr lang="en-US" altLang="zh-CN" b="1" dirty="0">
                  <a:ea typeface="宋体" panose="02010600030101010101" pitchFamily="2" charset="-122"/>
                </a:endParaRPr>
              </a:p>
              <a:p>
                <a:r>
                  <a:rPr lang="zh-CN" altLang="en-US" dirty="0">
                    <a:ea typeface="宋体" panose="02010600030101010101" pitchFamily="2" charset="-122"/>
                  </a:rPr>
                  <a:t>在</a:t>
                </a:r>
                <a:r>
                  <a:rPr lang="en-US" altLang="zh-CN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AVL</a:t>
                </a:r>
                <a:r>
                  <a:rPr lang="zh-CN" altLang="en-US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树</a:t>
                </a:r>
                <a:r>
                  <a:rPr lang="zh-CN" altLang="en-US" dirty="0">
                    <a:ea typeface="宋体" panose="02010600030101010101" pitchFamily="2" charset="-122"/>
                  </a:rPr>
                  <a:t>上进行查找的</a:t>
                </a:r>
                <a:r>
                  <a:rPr lang="zh-CN" altLang="en-US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平均查找长度</a:t>
                </a:r>
                <a:r>
                  <a:rPr lang="zh-CN" altLang="en-US" dirty="0"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>
                    <a:ea typeface="宋体" panose="02010600030101010101" pitchFamily="2" charset="-122"/>
                  </a:rPr>
                  <a:t>是一个数量级的，</a:t>
                </a:r>
                <a:r>
                  <a:rPr lang="zh-CN" altLang="en-US" b="1" dirty="0">
                    <a:solidFill>
                      <a:srgbClr val="0000CC"/>
                    </a:solidFill>
                    <a:ea typeface="宋体" panose="02010600030101010101" pitchFamily="2" charset="-122"/>
                  </a:rPr>
                  <a:t>平均时间复杂度</a:t>
                </a:r>
                <a:r>
                  <a:rPr lang="zh-CN" altLang="en-US" dirty="0">
                    <a:ea typeface="宋体" panose="02010600030101010101" pitchFamily="2" charset="-122"/>
                  </a:rPr>
                  <a:t>为</a:t>
                </a:r>
                <a:r>
                  <a:rPr lang="en-US" altLang="en-US" dirty="0">
                    <a:ea typeface="宋体" panose="02010600030101010101" pitchFamily="2" charset="-122"/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dirty="0">
                    <a:ea typeface="宋体" panose="02010600030101010101" pitchFamily="2" charset="-122"/>
                  </a:rPr>
                  <a:t>)</a:t>
                </a:r>
                <a:endParaRPr lang="zh-CN" altLang="en-US" dirty="0">
                  <a:ea typeface="宋体" panose="02010600030101010101" pitchFamily="2" charset="-122"/>
                </a:endParaRPr>
              </a:p>
              <a:p>
                <a:endParaRPr lang="zh-CN" altLang="en-US" dirty="0"/>
              </a:p>
              <a:p>
                <a:endParaRPr lang="en-US" altLang="en-US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33" t="-2151" r="-5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10349" y="4365104"/>
                <a:ext cx="3040256" cy="9090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349" y="4365104"/>
                <a:ext cx="3040256" cy="9090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</a:t>
            </a:r>
            <a:r>
              <a:rPr lang="zh-CN" altLang="en-US" dirty="0"/>
              <a:t>的查找算法</a:t>
            </a:r>
            <a:r>
              <a:rPr lang="en-US" altLang="zh-CN" dirty="0"/>
              <a:t>-</a:t>
            </a:r>
            <a:r>
              <a:rPr lang="en-US" dirty="0"/>
              <a:t>I</a:t>
            </a:r>
          </a:p>
        </p:txBody>
      </p:sp>
      <p:sp>
        <p:nvSpPr>
          <p:cNvPr id="640002" name="Rectangle 2"/>
          <p:cNvSpPr>
            <a:spLocks noGrp="1" noChangeArrowheads="1"/>
          </p:cNvSpPr>
          <p:nvPr>
            <p:ph idx="1"/>
          </p:nvPr>
        </p:nvSpPr>
        <p:spPr>
          <a:xfrm>
            <a:off x="457199" y="908720"/>
            <a:ext cx="8579295" cy="489654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//</a:t>
            </a:r>
            <a:r>
              <a:rPr lang="zh-CN" altLang="en-US" sz="2800" dirty="0"/>
              <a:t>在根指针</a:t>
            </a:r>
            <a:r>
              <a:rPr lang="en-US" sz="2800" dirty="0"/>
              <a:t>T</a:t>
            </a:r>
            <a:r>
              <a:rPr lang="zh-CN" altLang="en-US" sz="2800" dirty="0"/>
              <a:t>所指二叉排序树中，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800" dirty="0"/>
              <a:t>//</a:t>
            </a:r>
            <a:r>
              <a:rPr lang="zh-CN" altLang="en-US" sz="2800" dirty="0"/>
              <a:t>递归地查找其关键字等于</a:t>
            </a:r>
            <a:r>
              <a:rPr lang="en-US" sz="2800" dirty="0"/>
              <a:t>key</a:t>
            </a:r>
            <a:r>
              <a:rPr lang="zh-CN" altLang="en-US" sz="2800" dirty="0"/>
              <a:t>的数据元素，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800" dirty="0"/>
              <a:t>//</a:t>
            </a:r>
            <a:r>
              <a:rPr lang="zh-CN" altLang="en-US" sz="2800" dirty="0"/>
              <a:t>若查找成功，则返回指向该数据元素结点的指针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800" dirty="0"/>
              <a:t>//</a:t>
            </a:r>
            <a:r>
              <a:rPr lang="zh-CN" altLang="en-US" sz="2800" dirty="0"/>
              <a:t>若查找不成功，则返回空指针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 err="1"/>
              <a:t>BiTree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0000FF"/>
                </a:solidFill>
              </a:rPr>
              <a:t>SearchBST</a:t>
            </a:r>
            <a:r>
              <a:rPr lang="en-US" sz="2800" b="1" dirty="0"/>
              <a:t> (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BiTree</a:t>
            </a:r>
            <a:r>
              <a:rPr lang="en-US" sz="2800" b="1" dirty="0"/>
              <a:t> T, </a:t>
            </a:r>
            <a:r>
              <a:rPr lang="en-US" sz="2800" b="1" dirty="0" err="1"/>
              <a:t>KeyType</a:t>
            </a:r>
            <a:r>
              <a:rPr lang="en-US" sz="2800" b="1" dirty="0"/>
              <a:t> key) </a:t>
            </a:r>
            <a:r>
              <a:rPr lang="en-US" sz="2800" b="1" dirty="0">
                <a:solidFill>
                  <a:srgbClr val="0000FF"/>
                </a:solidFill>
              </a:rPr>
              <a:t>{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if (!T || EQ(key, T-&gt;</a:t>
            </a:r>
            <a:r>
              <a:rPr lang="en-US" sz="2800" dirty="0" err="1"/>
              <a:t>data.key</a:t>
            </a:r>
            <a:r>
              <a:rPr lang="en-US" sz="2800" dirty="0"/>
              <a:t>)) return T; // </a:t>
            </a:r>
            <a:r>
              <a:rPr lang="zh-CN" altLang="en-US" sz="2800" dirty="0"/>
              <a:t>查找结束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else if (LT(key, T-&gt;</a:t>
            </a:r>
            <a:r>
              <a:rPr lang="en-US" sz="2800" dirty="0" err="1"/>
              <a:t>data.key</a:t>
            </a:r>
            <a:r>
              <a:rPr lang="en-US" sz="2800" dirty="0"/>
              <a:t>)) 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    return </a:t>
            </a:r>
            <a:r>
              <a:rPr lang="en-US" sz="2800" b="1" dirty="0" err="1">
                <a:solidFill>
                  <a:srgbClr val="0000FF"/>
                </a:solidFill>
              </a:rPr>
              <a:t>SearchBST</a:t>
            </a:r>
            <a:r>
              <a:rPr lang="en-US" sz="2800" b="1" dirty="0"/>
              <a:t>(T-&gt;</a:t>
            </a:r>
            <a:r>
              <a:rPr lang="en-US" sz="2800" b="1" dirty="0" err="1"/>
              <a:t>lchild</a:t>
            </a:r>
            <a:r>
              <a:rPr lang="en-US" sz="2800" b="1" dirty="0"/>
              <a:t>, key)</a:t>
            </a:r>
            <a:r>
              <a:rPr lang="en-US" sz="2800" dirty="0"/>
              <a:t>; //</a:t>
            </a:r>
            <a:r>
              <a:rPr lang="zh-CN" altLang="en-US" sz="2800" dirty="0"/>
              <a:t>在左子树中查找 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800" dirty="0"/>
              <a:t>    else return </a:t>
            </a:r>
            <a:r>
              <a:rPr lang="en-US" sz="2800" b="1" dirty="0" err="1">
                <a:solidFill>
                  <a:srgbClr val="0000FF"/>
                </a:solidFill>
              </a:rPr>
              <a:t>SearchBST</a:t>
            </a:r>
            <a:r>
              <a:rPr lang="en-US" sz="2800" b="1" dirty="0"/>
              <a:t>(T-&gt;</a:t>
            </a:r>
            <a:r>
              <a:rPr lang="en-US" sz="2800" b="1" dirty="0" err="1"/>
              <a:t>rchild</a:t>
            </a:r>
            <a:r>
              <a:rPr lang="en-US" sz="2800" b="1" dirty="0"/>
              <a:t>, key)</a:t>
            </a:r>
            <a:r>
              <a:rPr lang="en-US" sz="2800" dirty="0"/>
              <a:t>; //</a:t>
            </a:r>
            <a:r>
              <a:rPr lang="zh-CN" altLang="en-US" sz="2800" dirty="0"/>
              <a:t>在右子树中查找</a:t>
            </a:r>
            <a:endParaRPr lang="en-US" altLang="zh-CN" sz="2800" dirty="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</a:rPr>
              <a:t>} </a:t>
            </a:r>
            <a:r>
              <a:rPr lang="en-US" altLang="zh-CN" sz="2800" dirty="0"/>
              <a:t>// </a:t>
            </a:r>
            <a:r>
              <a:rPr lang="en-US" sz="2800" dirty="0" err="1"/>
              <a:t>SearchBST</a:t>
            </a:r>
            <a:endParaRPr lang="en-US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316416" y="0"/>
            <a:ext cx="827584" cy="332656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9.5(a)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5931277"/>
            <a:ext cx="8316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若按中序遍历</a:t>
            </a:r>
            <a:r>
              <a:rPr lang="en-US" altLang="zh-CN" sz="2800" b="1" dirty="0">
                <a:solidFill>
                  <a:srgbClr val="0000FF"/>
                </a:solidFill>
              </a:rPr>
              <a:t>(LDR/RDL)</a:t>
            </a:r>
            <a:r>
              <a:rPr lang="zh-CN" altLang="en-US" sz="2800" b="1" dirty="0">
                <a:solidFill>
                  <a:srgbClr val="0000FF"/>
                </a:solidFill>
              </a:rPr>
              <a:t>一棵二叉排序树，所得到的结点序列是一个有序</a:t>
            </a:r>
            <a:r>
              <a:rPr lang="en-US" altLang="zh-CN" sz="2800" b="1" dirty="0">
                <a:solidFill>
                  <a:srgbClr val="0000FF"/>
                </a:solidFill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</a:rPr>
              <a:t>递增</a:t>
            </a:r>
            <a:r>
              <a:rPr lang="en-US" altLang="zh-CN" sz="2800" b="1" dirty="0">
                <a:solidFill>
                  <a:srgbClr val="0000FF"/>
                </a:solidFill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</a:rPr>
              <a:t>递减</a:t>
            </a:r>
            <a:r>
              <a:rPr lang="en-US" altLang="zh-CN" sz="2800" b="1" dirty="0">
                <a:solidFill>
                  <a:srgbClr val="0000FF"/>
                </a:solidFill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</a:rPr>
              <a:t>序列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9555" y="119675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递归算法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8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err="1"/>
              <a:t>BST的</a:t>
            </a:r>
            <a:r>
              <a:rPr lang="zh-CN" altLang="en-US"/>
              <a:t>构造</a:t>
            </a:r>
            <a:endParaRPr lang="en-US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BST</a:t>
            </a:r>
            <a:r>
              <a:rPr lang="zh-CN" altLang="en-US" dirty="0"/>
              <a:t>是在查找过程中，当树中不存在关键字等于给定值的结点时进行插入</a:t>
            </a:r>
            <a:endParaRPr lang="en-US" altLang="zh-CN" dirty="0"/>
          </a:p>
          <a:p>
            <a:pPr lvl="1"/>
            <a:r>
              <a:rPr lang="zh-CN" altLang="en-US" sz="3200" dirty="0">
                <a:solidFill>
                  <a:srgbClr val="0000CC"/>
                </a:solidFill>
              </a:rPr>
              <a:t>新插入的结点</a:t>
            </a:r>
            <a:r>
              <a:rPr lang="zh-CN" altLang="en-US" sz="3200" dirty="0"/>
              <a:t>一定是</a:t>
            </a:r>
            <a:r>
              <a:rPr lang="en-US" altLang="zh-CN" sz="3200" dirty="0"/>
              <a:t>BST</a:t>
            </a:r>
            <a:r>
              <a:rPr lang="zh-CN" altLang="en-US" sz="3200" dirty="0"/>
              <a:t>的一个新的</a:t>
            </a:r>
            <a:r>
              <a:rPr lang="zh-CN" altLang="en-US" sz="3200" dirty="0">
                <a:solidFill>
                  <a:srgbClr val="0000CC"/>
                </a:solidFill>
              </a:rPr>
              <a:t>叶子结点</a:t>
            </a:r>
            <a:r>
              <a:rPr lang="zh-CN" altLang="en-US" sz="3200" dirty="0"/>
              <a:t>，并且是</a:t>
            </a:r>
            <a:r>
              <a:rPr lang="zh-CN" altLang="en-US" sz="3200" dirty="0">
                <a:solidFill>
                  <a:srgbClr val="C00000"/>
                </a:solidFill>
              </a:rPr>
              <a:t>查找不成功时</a:t>
            </a:r>
            <a:r>
              <a:rPr lang="zh-CN" altLang="en-US" sz="3200" dirty="0">
                <a:solidFill>
                  <a:srgbClr val="0000CC"/>
                </a:solidFill>
              </a:rPr>
              <a:t>查找路径上访问的最后一个结点的左孩子或右孩子</a:t>
            </a:r>
            <a:endParaRPr lang="en-US" altLang="zh-CN" sz="3200" dirty="0">
              <a:solidFill>
                <a:srgbClr val="0000CC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因此：</a:t>
            </a:r>
            <a:endParaRPr lang="en-US" altLang="zh-CN" dirty="0"/>
          </a:p>
          <a:p>
            <a:pPr lvl="1"/>
            <a:r>
              <a:rPr lang="zh-CN" altLang="en-US" sz="3200" dirty="0"/>
              <a:t>需要一个</a:t>
            </a:r>
            <a:r>
              <a:rPr lang="en-US" altLang="zh-CN" sz="3200" dirty="0"/>
              <a:t>BST</a:t>
            </a:r>
            <a:r>
              <a:rPr lang="zh-CN" altLang="en-US" sz="3200" dirty="0"/>
              <a:t>的查找算法，它在没有找到指定值时，返回：</a:t>
            </a:r>
            <a:r>
              <a:rPr lang="zh-CN" altLang="en-US" sz="3200" dirty="0">
                <a:solidFill>
                  <a:srgbClr val="0000FF"/>
                </a:solidFill>
              </a:rPr>
              <a:t>查找路径上访问的最后一个结点</a:t>
            </a:r>
            <a:endParaRPr lang="en-US" altLang="zh-CN" sz="3200" dirty="0">
              <a:solidFill>
                <a:srgbClr val="0000FF"/>
              </a:solidFill>
            </a:endParaRPr>
          </a:p>
          <a:p>
            <a:pPr lvl="1"/>
            <a:r>
              <a:rPr lang="zh-CN" altLang="en-US" sz="3200" dirty="0"/>
              <a:t>基于上述查找算法，形成</a:t>
            </a:r>
            <a:r>
              <a:rPr lang="en-US" altLang="zh-CN" sz="3200" dirty="0"/>
              <a:t>BST</a:t>
            </a:r>
            <a:r>
              <a:rPr lang="zh-CN" altLang="en-US" sz="3200" dirty="0"/>
              <a:t>的构造算法</a:t>
            </a:r>
            <a:endParaRPr lang="en-US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8093</TotalTime>
  <Words>7424</Words>
  <Application>Microsoft Office PowerPoint</Application>
  <PresentationFormat>全屏显示(4:3)</PresentationFormat>
  <Paragraphs>1645</Paragraphs>
  <Slides>76</Slides>
  <Notes>38</Notes>
  <HiddenSlides>9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76</vt:i4>
      </vt:variant>
    </vt:vector>
  </HeadingPairs>
  <TitlesOfParts>
    <vt:vector size="91" baseType="lpstr">
      <vt:lpstr>华文新魏</vt:lpstr>
      <vt:lpstr>楷体_GB2312</vt:lpstr>
      <vt:lpstr>隶书</vt:lpstr>
      <vt:lpstr>宋体</vt:lpstr>
      <vt:lpstr>Arial</vt:lpstr>
      <vt:lpstr>Arial Narrow</vt:lpstr>
      <vt:lpstr>Calibri</vt:lpstr>
      <vt:lpstr>Cambria Math</vt:lpstr>
      <vt:lpstr>Symbol</vt:lpstr>
      <vt:lpstr>Times New Roman</vt:lpstr>
      <vt:lpstr>Wingdings</vt:lpstr>
      <vt:lpstr>Office 主题</vt:lpstr>
      <vt:lpstr>Equation</vt:lpstr>
      <vt:lpstr>公式</vt:lpstr>
      <vt:lpstr>Document</vt:lpstr>
      <vt:lpstr>第9章 查找</vt:lpstr>
      <vt:lpstr>目录</vt:lpstr>
      <vt:lpstr>3. 动态查找表(Dynamic Search Table)</vt:lpstr>
      <vt:lpstr>动态查找表的基本操作</vt:lpstr>
      <vt:lpstr>3.1 二叉排序树(Binary Sort Tree, BST)</vt:lpstr>
      <vt:lpstr>数据结构</vt:lpstr>
      <vt:lpstr>二叉排序树查找举例</vt:lpstr>
      <vt:lpstr>BST的查找算法-I</vt:lpstr>
      <vt:lpstr>BST的构造</vt:lpstr>
      <vt:lpstr>BST的查找算法-II</vt:lpstr>
      <vt:lpstr>BST的插入算法</vt:lpstr>
      <vt:lpstr>BST的插入示例</vt:lpstr>
      <vt:lpstr>BST的性质</vt:lpstr>
      <vt:lpstr>BST上结点的删除-I</vt:lpstr>
      <vt:lpstr>BST上结点的删除-II</vt:lpstr>
      <vt:lpstr>BST上结点的删除-III</vt:lpstr>
      <vt:lpstr>PowerPoint 演示文稿</vt:lpstr>
      <vt:lpstr>BST上结点的删除-IV</vt:lpstr>
      <vt:lpstr>PowerPoint 演示文稿</vt:lpstr>
      <vt:lpstr>BST上结点的删除-V</vt:lpstr>
      <vt:lpstr>PowerPoint 演示文稿</vt:lpstr>
      <vt:lpstr>算法实现</vt:lpstr>
      <vt:lpstr>PowerPoint 演示文稿</vt:lpstr>
      <vt:lpstr>PowerPoint 演示文稿</vt:lpstr>
      <vt:lpstr>PowerPoint 演示文稿</vt:lpstr>
      <vt:lpstr>BST的查找性能分析</vt:lpstr>
      <vt:lpstr>BST的平均查找长度</vt:lpstr>
      <vt:lpstr>BST的平均查找长度</vt:lpstr>
      <vt:lpstr>PowerPoint 演示文稿</vt:lpstr>
      <vt:lpstr>3.2 AVL树</vt:lpstr>
      <vt:lpstr>基本概念</vt:lpstr>
      <vt:lpstr>基本概念</vt:lpstr>
      <vt:lpstr>平衡化旋转</vt:lpstr>
      <vt:lpstr>平衡化旋转</vt:lpstr>
      <vt:lpstr>平衡化旋转</vt:lpstr>
      <vt:lpstr>平衡化旋转示例-I</vt:lpstr>
      <vt:lpstr>平衡化旋转示例-II</vt:lpstr>
      <vt:lpstr>LL型：右单旋转 (RotateRight)</vt:lpstr>
      <vt:lpstr>右单旋转</vt:lpstr>
      <vt:lpstr>RR型：左单旋转 (RotateLeft)</vt:lpstr>
      <vt:lpstr>左单旋转</vt:lpstr>
      <vt:lpstr>LR型：先左后右双旋转 (RotationLeftRight)</vt:lpstr>
      <vt:lpstr>先左后右双旋转</vt:lpstr>
      <vt:lpstr>先左后右双旋转</vt:lpstr>
      <vt:lpstr>RL型：先右后左双旋转 (RotationRightLeft)</vt:lpstr>
      <vt:lpstr>先右后左双旋转</vt:lpstr>
      <vt:lpstr>先右后左双旋转</vt:lpstr>
      <vt:lpstr>AVL树的插入</vt:lpstr>
      <vt:lpstr>结点插入对平衡因子的影响</vt:lpstr>
      <vt:lpstr>PowerPoint 演示文稿</vt:lpstr>
      <vt:lpstr>PowerPoint 演示文稿</vt:lpstr>
      <vt:lpstr>PowerPoint 演示文稿</vt:lpstr>
      <vt:lpstr>AVL树的插入</vt:lpstr>
      <vt:lpstr>AVL树的插入</vt:lpstr>
      <vt:lpstr>PowerPoint 演示文稿</vt:lpstr>
      <vt:lpstr>对以指针T所指结点为根的二叉树作左平衡旋转处理</vt:lpstr>
      <vt:lpstr>PowerPoint 演示文稿</vt:lpstr>
      <vt:lpstr>AVL树构造示例：16, 3, 7, 11, 9, 26, 18, 14, 15</vt:lpstr>
      <vt:lpstr>AVL树构造示例：16, 3, 7, 11, 9, 26, 18, 14, 15</vt:lpstr>
      <vt:lpstr>PowerPoint 演示文稿</vt:lpstr>
      <vt:lpstr>AVL树的删除</vt:lpstr>
      <vt:lpstr>AVL树的删除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AVL树删除示例</vt:lpstr>
      <vt:lpstr>PowerPoint 演示文稿</vt:lpstr>
      <vt:lpstr>PowerPoint 演示文稿</vt:lpstr>
      <vt:lpstr>PowerPoint 演示文稿</vt:lpstr>
      <vt:lpstr>PowerPoint 演示文稿</vt:lpstr>
      <vt:lpstr>AVL上的查找</vt:lpstr>
      <vt:lpstr>PowerPoint 演示文稿</vt:lpstr>
      <vt:lpstr>AVL上的查找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首赫 朱</cp:lastModifiedBy>
  <cp:revision>534</cp:revision>
  <cp:lastPrinted>2018-06-11T06:51:18Z</cp:lastPrinted>
  <dcterms:created xsi:type="dcterms:W3CDTF">2015-07-19T09:35:25Z</dcterms:created>
  <dcterms:modified xsi:type="dcterms:W3CDTF">2025-06-22T14:51:06Z</dcterms:modified>
</cp:coreProperties>
</file>