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2.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56" r:id="rId2"/>
    <p:sldId id="474" r:id="rId3"/>
    <p:sldId id="475" r:id="rId4"/>
    <p:sldId id="476" r:id="rId5"/>
    <p:sldId id="477" r:id="rId6"/>
    <p:sldId id="478" r:id="rId7"/>
    <p:sldId id="479" r:id="rId8"/>
    <p:sldId id="480" r:id="rId9"/>
    <p:sldId id="481" r:id="rId10"/>
    <p:sldId id="482" r:id="rId11"/>
    <p:sldId id="483" r:id="rId12"/>
    <p:sldId id="484" r:id="rId13"/>
    <p:sldId id="485" r:id="rId14"/>
    <p:sldId id="486" r:id="rId15"/>
    <p:sldId id="492" r:id="rId16"/>
    <p:sldId id="487" r:id="rId17"/>
    <p:sldId id="488" r:id="rId18"/>
    <p:sldId id="489" r:id="rId19"/>
    <p:sldId id="490" r:id="rId20"/>
    <p:sldId id="491" r:id="rId21"/>
    <p:sldId id="493" r:id="rId22"/>
    <p:sldId id="494" r:id="rId23"/>
    <p:sldId id="495" r:id="rId24"/>
    <p:sldId id="496" r:id="rId25"/>
    <p:sldId id="497" r:id="rId26"/>
    <p:sldId id="498" r:id="rId27"/>
    <p:sldId id="499" r:id="rId28"/>
    <p:sldId id="500" r:id="rId29"/>
    <p:sldId id="501" r:id="rId30"/>
    <p:sldId id="433" r:id="rId31"/>
    <p:sldId id="434" r:id="rId32"/>
    <p:sldId id="435" r:id="rId33"/>
    <p:sldId id="437" r:id="rId34"/>
    <p:sldId id="436" r:id="rId35"/>
    <p:sldId id="439" r:id="rId36"/>
    <p:sldId id="446" r:id="rId37"/>
    <p:sldId id="472" r:id="rId38"/>
    <p:sldId id="441" r:id="rId39"/>
    <p:sldId id="442" r:id="rId40"/>
    <p:sldId id="443" r:id="rId41"/>
    <p:sldId id="444" r:id="rId42"/>
    <p:sldId id="447" r:id="rId43"/>
    <p:sldId id="467" r:id="rId44"/>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FF896B"/>
    <a:srgbClr val="0000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552" autoAdjust="0"/>
    <p:restoredTop sz="95664" autoAdjust="0"/>
  </p:normalViewPr>
  <p:slideViewPr>
    <p:cSldViewPr>
      <p:cViewPr>
        <p:scale>
          <a:sx n="66" d="100"/>
          <a:sy n="66" d="100"/>
        </p:scale>
        <p:origin x="244" y="596"/>
      </p:cViewPr>
      <p:guideLst>
        <p:guide orient="horz" pos="2160"/>
        <p:guide pos="2880"/>
      </p:guideLst>
    </p:cSldViewPr>
  </p:slideViewPr>
  <p:notesTextViewPr>
    <p:cViewPr>
      <p:scale>
        <a:sx n="150" d="100"/>
        <a:sy n="150" d="100"/>
      </p:scale>
      <p:origin x="0" y="0"/>
    </p:cViewPr>
  </p:notesTextViewPr>
  <p:sorterViewPr>
    <p:cViewPr varScale="1">
      <p:scale>
        <a:sx n="1" d="1"/>
        <a:sy n="1" d="1"/>
      </p:scale>
      <p:origin x="0" y="-387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5623698" y="1"/>
            <a:ext cx="4302231" cy="339884"/>
          </a:xfrm>
          <a:prstGeom prst="rect">
            <a:avLst/>
          </a:prstGeom>
        </p:spPr>
        <p:txBody>
          <a:bodyPr vert="horz" lIns="91440" tIns="45720" rIns="91440" bIns="45720" rtlCol="0"/>
          <a:lstStyle>
            <a:lvl1pPr algn="r">
              <a:defRPr sz="1200"/>
            </a:lvl1pPr>
          </a:lstStyle>
          <a:p>
            <a:fld id="{3CFB2F0E-1649-4FDB-9622-A4547210FD41}" type="datetimeFigureOut">
              <a:rPr lang="en-US" smtClean="0"/>
              <a:t>5/21/2025</a:t>
            </a:fld>
            <a:endParaRPr lang="en-US"/>
          </a:p>
        </p:txBody>
      </p:sp>
      <p:sp>
        <p:nvSpPr>
          <p:cNvPr id="4" name="页脚占位符 3"/>
          <p:cNvSpPr>
            <a:spLocks noGrp="1"/>
          </p:cNvSpPr>
          <p:nvPr>
            <p:ph type="ftr" sz="quarter" idx="2"/>
          </p:nvPr>
        </p:nvSpPr>
        <p:spPr>
          <a:xfrm>
            <a:off x="1"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5623698" y="6456612"/>
            <a:ext cx="4302231" cy="339884"/>
          </a:xfrm>
          <a:prstGeom prst="rect">
            <a:avLst/>
          </a:prstGeom>
        </p:spPr>
        <p:txBody>
          <a:bodyPr vert="horz" lIns="91440" tIns="45720" rIns="91440" bIns="45720" rtlCol="0" anchor="b"/>
          <a:lstStyle>
            <a:lvl1pPr algn="r">
              <a:defRPr sz="1200"/>
            </a:lvl1pPr>
          </a:lstStyle>
          <a:p>
            <a:fld id="{CF3205BD-19C3-4645-B041-0D369F844E4B}" type="slidenum">
              <a:rPr lang="en-US" smtClean="0"/>
              <a:t>‹#›</a:t>
            </a:fld>
            <a:endParaRPr lang="en-US"/>
          </a:p>
        </p:txBody>
      </p:sp>
    </p:spTree>
    <p:extLst>
      <p:ext uri="{BB962C8B-B14F-4D97-AF65-F5344CB8AC3E}">
        <p14:creationId xmlns:p14="http://schemas.microsoft.com/office/powerpoint/2010/main" val="417335274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22-06-08T01:05:14.287"/>
    </inkml:context>
    <inkml:brush xml:id="br0">
      <inkml:brushProperty name="width" value="0.05292" units="cm"/>
      <inkml:brushProperty name="height" value="0.05292" units="cm"/>
      <inkml:brushProperty name="color" value="#FF0000"/>
    </inkml:brush>
  </inkml:definitions>
  <inkml:trace contextRef="#ctx0" brushRef="#br0">1439 11853 0,'0'0'218,"-21"22"-202,-21-1-16,-1 21 15,22-21-15,0-21 16,0 21 46,0-21-31,21 22 32,-22-22-63,22 21 15,-21 0 1,0 0 639,-21 43-639,-43-22-16,43 0 0,21-21 15,-1-21 1</inkml:trace>
  <inkml:trace contextRef="#ctx0" brushRef="#br0" timeOffset="1580">1630 11959 0,'0'0'125,"0"0"-94,-43 0-31,1 43 15,-22-22-15,22 21 0,0-21 16,21-21 0,-1 21-16,1 1 15,-85 41 1,64-42-16,21 0 15,0 1 1,21-1-16,-21 0 16</inkml:trace>
  <inkml:trace contextRef="#ctx0" brushRef="#br0" timeOffset="4190">1608 12256 0,'0'0'62,"-42"0"-46,21 0-1,0 0-15,0 0 0,-1 0 16,22 21-1,-84 0 1,41 0-16,22 0 16,-21 0-16,21 1 15,-22-1 1,1 0-16,0 0 0,-1 0 15</inkml:trace>
</inkml:ink>
</file>

<file path=ppt/ink/ink2.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22-06-06T00:22:15.480"/>
    </inkml:context>
    <inkml:brush xml:id="br0">
      <inkml:brushProperty name="width" value="0.05292" units="cm"/>
      <inkml:brushProperty name="height" value="0.05292" units="cm"/>
      <inkml:brushProperty name="color" value="#FF0000"/>
    </inkml:brush>
  </inkml:definitions>
  <inkml:trace contextRef="#ctx0" brushRef="#br0">1016 1312 0,'21'0'62,"-21"0"-31,0 22-31,0 20 16,0 0-16,0 22 16,0-1-16,0-20 15,0 126 1,0-106-16,0 43 15,0-42 1,0 20-16,0-20 16,0-1-16,0 43 0,0-42 15,0-1 1,-21 22-16,21 0 0,-21 126 31,21-168-15,0-1-16,-22 0 15,22-21-15,0 22 16,0-1-16,0 22 15,0-22-15,-21 0 16,21 22-16,-21 63 16,21-64-16,0-20 15,-21-1-15,21 21 16,0-20-1,-21 20-15,21-20 16,0-43-16,0 42 0,0 0 16,0 1-16,0 41 31,0-20-31,0-43 15,0 21-15,0-21 16,0 22-16,0-22 16,0 21-16,0-42 15,0 21-15,0 22 16,0 63-1,0-85 1,0 21-16,0-42 16,0 21-16,0 22 15,0-1-15,0 0 16,0 22-16,0 20 15,0-20-15,0 42 32,0-64-32,0-21 0,-21 0 15,21 1-15</inkml:trace>
  <inkml:trace contextRef="#ctx0" brushRef="#br0" timeOffset="1955.11">973 1185 0,'43'0'109,"41"0"-94,276 64 1,-190-43-16,-65-21 16,-41 21-16,21 0 15,-43-21-15,0 43 16,1-22-16,-1 0 15,21 0-15,-20 0 16,20 22-16,43-1 31,-64-21-31,-20-21 16,-1 21-16,0-21 0,0 22 31,0-22-15,-21 0-16,21 21 15,43-21 1,-43 21-1,-21 0 141,0-21-78,0 42-78,0 43 16,0-43-16,-21 22 16,0-22-1,-22 43-15,43-64 0,-42 64 16,21-43-16,0 22 15,0 20 1,-1-41-16,1 20 16,0 22-16,0-43 0,21 0 15,-64 1 1,64 63-1,-21-64-15,21 0 16,0 1-16,-21 41 0,0-41 16,21-1-16,0 0 15,-21 22 1,21-22-16,0 0 15,-21 22 1,-1-22-16,22 22 16,0-22-16,-21 0 15,21 22-15,0-22 16,-21 43-16,21-22 0,-21-20 15,21 20-15,-21-20 16,21 105 0,-21-85-1,21 22-15,-43-22 16,43 1-16,-21 21 15,21-22-15,0-21 16,-21 22-16,21-43 16,-21 21-16,21 43 31,0-64-31,0-21 15,0 43-15,0-1 16,0 0-16,0-21 16,0 22-16,0-22 15</inkml:trace>
  <inkml:trace contextRef="#ctx0" brushRef="#br0" timeOffset="3467.19">783 5080 0,'0'0'47,"21"0"140,21 0-171,22 0-16,21 21 15,-22-21-15,-42 0 16,22 0-16,-22 0 31,0 0-15,-21 0-1,42 0-15,-21 0 0,1 0 16,-1 0-1,0 0-15,0 0 16,0 0 15,0 0-31,22 0 0,-22 0 16,0 0 77,21 0-93,-20 0 0,-22 0 16,21 0-16,0 0 16,0 0-1,106 0 16,-63 0-15,20 0-16,-20 0 0,-43 0 16,-21 0 186</inkml:trace>
  <inkml:trace contextRef="#ctx0" brushRef="#br0" timeOffset="4806.26">1164 1969 0,'0'0'16,"21"21"93,0-21-93,0 21-16,22 0 15,-1-21-15,-21 21 16,43 22-16,-22-43 15,0 21-15,-20-21 16,-1 21-16,0-21 16,-21 21-1,21-21-15,0 0 16,0 0-1,1 0-15,-1 21 16,0 0-16,-21-21 16,21 22-16,21-1 15,-20 0 1,-1-21-16,0 21 15,0-21 1,-21 0-16,42 21 16,-20-21-1,-1 21-15,0-21 31,0 0-15,-21 0 0,42 0-16,-20 0 15,-22 22-15,42-1 16,-21-21-16,0 0 31</inkml:trace>
  <inkml:trace contextRef="#ctx0" brushRef="#br0" timeOffset="5735.32">1206 2625 0,'0'21'15,"0"-21"32,21 21 16,1 0-48,-1 0 1,0 1-16,-21-1 15,63 21 1,-20-21-16,41 0 16,-41 1-16,-1-1 15,0 0-15,1-21 16,-22 21-16,21 0 15,-21-21-15,1 0 16,-1 21 0,-21-21-1,21 0 1,0 0-16,0 0 15,0 0-15,1 22 0,-1-22 16,0 0 15,-21 21-15,21-21-1,0 0-15,0 0 16,1 0-16,-1 0 0</inkml:trace>
  <inkml:trace contextRef="#ctx0" brushRef="#br0" timeOffset="6606.37">1058 3366 0,'0'21'93,"0"0"-77,21 0-16,22 0 15,-1 0-15,43-21 16,-43 22-16,0-22 16,1 21-16,-22-21 15,0 21 1,-21-21-1,42 0 17,-21 21-17,1-21-15,-1 0 16,21 21-1,-21-21 1,22 0 31,-22 0-47,0 0 15,0 0 1</inkml:trace>
  <inkml:trace contextRef="#ctx0" brushRef="#br0" timeOffset="7496.42">931 4064 0,'0'0'46,"0"0"-14,0 0-17,0 0-15,64 0 31,-43 0-31,21 0 16,0 0-16,1 0 16,-1 21-16,-21-21 15,-21 21-15,21-21 16,1 0-16,20 0 15,0 0-15,22 0 16,-22 0 0,-21 0-16,-21 0 15,21 0 16,22 0 1,20 0-17,1 0-15,-43 0 16</inkml:trace>
  <inkml:trace contextRef="#ctx0" brushRef="#br0" timeOffset="15278.87">2688 11303 0,'0'0'156,"0"21"-141,-42 43 17,20-22-32,-20 0 0,21-20 15,0 20-15,-22-21 16,1 0-16,21 22 15,-21-22 1,20-21-16,22 21 16,-42 0-1,21-21-15,21 0 16,-21 0-1,0 0-15,-1 0 16,1 0-16,0 0 16,0 0-16,0 0 15,21 0-15,-43 0 31,22-21-31,0 0 16,-21 0-16,21-1 0,-22-20 16,1 0-16,21-1 15,-22 1-15,22 0 16,0-43-1,-42-63 1,20 63 0,22 22-16,0-1 15,0-42-15,0 1 0,-1-1 16,-20 21-16,42-21 15,-21 0-15,21 22 16,-21-128 0,21 149-16,0-22 15,0 0-15,0 1 16,0-43-1,0 42-15,0 0 16,0-63-16,0 85 16,21-43-16,21-191 31,-21 234-31,-21-43 15,22 0-15,-22 22 16,63-65-16,-63 65 0,21-64 16,0 84-1,1-42-15,-1 43 16,85-191-1,-85 169-15,21 0 16,22-20 0,-22-1-16,21-42 15,1 42-15,-22 0 16,1 42-16,-1-20 15,0 20-15,43-84 16,-22 85 0,-20-22-16,-1 21 15,22-20-15,-22 20 16,0-20-16,1 20 15,20 1-15,-21-22 16,43 21-16,-43-41 16,64-22-1,-63 42-15,-1 21 16,21 1-16,-20-22 15,-1 22-15,0-1 16,-20 22-16,41 0 16,-42-1-16,22-20 15,41-107 1,-20 107-1,-64 42-15,21-43 16,0 22-16,43 0 16,-43-1-16,-21 1 15,0 42-15,0-42 16,42-1-16,-21-20 31,-21-1-31,0 43 16,0 0-16,0-21 0,0 20 15,0 1-15,0-21 16,0 42-16,0-42 15,0 20 1,0-126 0,0 127-1,0 0-15,0 0 16,-21-43-16,21 43 15,0-21-15,0 21 16,-21-1-16,21-20 16,-42-64 15,42 85-16,-22 0 1,22 0-16,-21 0 0,21-1 16,-21 1-1,0 0-15,21 21 0,-21 0 16,0-42-1,-1 21-15,1-1 16,21 1-16,-21 0 16,21 0-16,-21 21 15,0 0 1,21-21-16,0 0 15,-21-1-15,21-20 16,-22 21-16,1 21 16,21-21-1,-21 0-15,0-1 0,21 1 31,-21 21-15,21-21-16,-43-64 31,22 85-31,0-42 0,0 21 16,0 0-16,0 0 15,21-1 1,-22 22-16,22-21 16,0 0-1,-21 21 1,0-42-1,0 21 1,21-1-16,0 1 16,0 21-1,0-21 1,-85-42 15,64 20-31,-21 22 16,21 0-16,21 0 31,-22 21-31,22-21 0,-21 21 15,21 0 1,-21-22 0,0 1-16,-21 0 15,20 0 1,1 21 31,21-21-16,0 21-31,-42-21 203,0-22-203,-43 1 15,21-43-15,1 64 16,63 0-1,-21 21-15,0-21 47,-1 21-16,1-21-31,21 21 266,0 21-157,0 0-94,0 0 1,21 0-16,-21 0 16,0 1-1,22-22 16,-22 0-15,21 21 0,-21 0-16,0 0 15,0 0 1,0 0-1,21 22 1,0-43-16,0 42 16,-21-21-1,21 0 1,-21 1-1,0-22 63,0-22 63</inkml:trace>
  <inkml:trace contextRef="#ctx0" brushRef="#br0" timeOffset="16284.93">2540 2074 0,'0'0'172,"0"0"-157,21-21 1,0 21 0,0 0-16,0 0 31,1-21-31,-1 21 0,0-21 15,0 21-15,0-21 16,0 21-16,1-21 16,-1 21-16,0 0 15,0 0 1,0-22-1,-21 22 1,0-21-16,0 21 16,21 0-16,-21 0 31,22 0-16,-1 0 32,-21 0 78</inkml:trace>
  <inkml:trace contextRef="#ctx0" brushRef="#br0" timeOffset="25294.44">5778 11536 0,'0'0'110,"-42"85"-110,0 20 15,-43-41-15,-21 148 31,64-128-31,21-41 16,-22 20-16,-20 1 16,42-1-16,-1-21 0,-20 1 15,0-1-15,-1 43 16,1-64-1,0 21-15,-43 22 16,43-22 0,-1 22-16,1-22 15,-43-21-15,43 21 16,0-20-16,-22-1 15,1 42-15,-1-42 16,22 1-16,-212 62 31,169-84-15,43 21-16,0 1 15,-1-22-15,1 21 16,0-21-16,-22 0 16,1 0-16,20 21 15,-168-21 1,126 0-1,21 0-15,1 0 16,-43 0-16,43 0 16,20-21-16,1 21 15,-43-43-15,43 43 16,0-21-16,-22 0 15,-21-42-15,43 41 16,0 1-16,-1 0 16,-20 0-16,21 0 15,-1 0-15,-41-22 16,20 22-16,22-42 15,-43 20-15,-21-20 32,43 42-32,20-43 0,-20 22 15,21-1-15,-64-41 16,42 41-16,1 1 15,-22-43-15,22 22 16,20-22-16,-41 43 16,-43-106-1,84 63-15,1 43 16,0-22-16,-1-20 15,-20-22-15,-1 42 16,43 1-16,0-22 16,0 43-16,0-22 15,-22-126 1,43 147-1,-21 1 1,21 0-16,0-22 0,0-20 16,0 20-1,0 1-15,0-1 0,0-21 16,0 22-16,0-149 31,0 149-31,21 20 16,-21-41-16,21 41 15,1-41-15,-22-1 16,21 22-16,0-1 15,0-21-15,21 43 16,1-106 0,-22 84-16,0 22 15,0 0 1,22 21-16,-22-64 0,0 43 15,0 20 1,21-41-16,-20 21 16,-1-1-16,63-84 31,-62 85-31,-1 0 0,0-1 15,21-20 1,-21 20-16,-21 43 16,22-63-16,-1-1 15,-21 22-15,21 0 16,21-64-1,-42 42-15,21 1 16,1 21-16,-1-22 16,0 22-16,0-22 15,0 43-15,-21-21 16,21-1-16,-21 1 15,43-148 1,-22 147 0,-21 1-16,21 0 15,21-43-15,-20 43 16,-1-64-1,0 85 1,-21-22-16,21 22 16,21-106 15,-42 42-31,22 43 0,-1-21 15,0 20 1,0-41-16,0 20 0,0 22 16,1-22-16,-1 1 15,106-170 16,-106 191-15,0-43-16,0 21 16,0-20-16,1 41 15,-22-20-15,21 21 16,21-170-1,-42 170 1,0-1-16,21 1 16,0 0-16,1-1 15,20-41-15,-42 41 16,21 1-1,0 0-15,-21-1 0,43-84 32,-22 85-32,0 0 15,-21-1 1,21 1-16,0 0 0,0-1 15,1-41-15,-1 62 16,0-20-16,-21 0 16,21-43-1,0 43-15,-21 21 16,21-1-16,-21 1 15,22-21 1,-22 0-16,0-1 16,21 22-16,-21-21 0,0 21 15,0-106 16,0 105-31,0-20 16,0 21-16,0-21 16,0 20-1,0 1-15,0 0 0,0-21 16,0 21 15,0-1-31,0 1 16,0 0-16,0 0 15,-21 0-15,21 0 16,-22-1-16,22 1 15,-21 0 1,21 0-16,-21 0 16,21 0-1,0-1 1,-21 1-1,0 21-15,21-21 16,-21 0-16,-1-21 16,1 20 15,0 1-31,21 0 15,-21 0 1,0-21 0,21 42-1,0 0-15,-21-43 16,-1 22-1,1 0 32,21 0-31,0 0-1,-21-22-15,21 22 32,-21 0-32,21 0 0,0 0 15,-21-1 16,21 1-15,-21 0-16,-22 0 31,43 0-15,0 21 31,0-21-32,-21 21 1,21-22 31,-21 22-32,0-21 1,21 21 233,0 21-202,0 1-31,0 105 15,0-106-15,0 0-16,0 0 15,0-21 1,0 0 233</inkml:trace>
  <inkml:trace contextRef="#ctx0" brushRef="#br0" timeOffset="26072.49">2392 2815 0,'0'0'62,"21"0"-15,21 0-47,-21 0 15,0 0 1,1 0 0,-1 0-1,0 0-15,0 0 16,0 0-1,22 0-15,-43 0 16,21 0-16,0 0 31,0 0-15,0 0-16,0 0 15,1 0-15</inkml:trace>
  <inkml:trace contextRef="#ctx0" brushRef="#br0" timeOffset="56596.23">6815 13377 0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5623698" y="1"/>
            <a:ext cx="4302231" cy="339884"/>
          </a:xfrm>
          <a:prstGeom prst="rect">
            <a:avLst/>
          </a:prstGeom>
        </p:spPr>
        <p:txBody>
          <a:bodyPr vert="horz" lIns="91440" tIns="45720" rIns="91440" bIns="45720" rtlCol="0"/>
          <a:lstStyle>
            <a:lvl1pPr algn="r">
              <a:defRPr sz="1200"/>
            </a:lvl1pPr>
          </a:lstStyle>
          <a:p>
            <a:fld id="{2F349429-7AEC-40B9-B018-84F7C02F90AD}" type="datetimeFigureOut">
              <a:rPr lang="en-US" smtClean="0"/>
              <a:t>5/21/2025</a:t>
            </a:fld>
            <a:endParaRPr lang="en-US"/>
          </a:p>
        </p:txBody>
      </p:sp>
      <p:sp>
        <p:nvSpPr>
          <p:cNvPr id="4" name="幻灯片图像占位符 3"/>
          <p:cNvSpPr>
            <a:spLocks noGrp="1" noRot="1" noChangeAspect="1"/>
          </p:cNvSpPr>
          <p:nvPr>
            <p:ph type="sldImg" idx="2"/>
          </p:nvPr>
        </p:nvSpPr>
        <p:spPr>
          <a:xfrm>
            <a:off x="3265488" y="509588"/>
            <a:ext cx="3397250" cy="2547937"/>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992823" y="3228896"/>
            <a:ext cx="7942579" cy="30589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1"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5623698" y="6456612"/>
            <a:ext cx="4302231" cy="339884"/>
          </a:xfrm>
          <a:prstGeom prst="rect">
            <a:avLst/>
          </a:prstGeom>
        </p:spPr>
        <p:txBody>
          <a:bodyPr vert="horz" lIns="91440" tIns="45720" rIns="91440" bIns="45720" rtlCol="0" anchor="b"/>
          <a:lstStyle>
            <a:lvl1pPr algn="r">
              <a:defRPr sz="1200"/>
            </a:lvl1pPr>
          </a:lstStyle>
          <a:p>
            <a:fld id="{A2A1643A-76C6-4418-8C90-D4A34E557575}" type="slidenum">
              <a:rPr lang="en-US" smtClean="0"/>
              <a:t>‹#›</a:t>
            </a:fld>
            <a:endParaRPr lang="en-US"/>
          </a:p>
        </p:txBody>
      </p:sp>
    </p:spTree>
    <p:extLst>
      <p:ext uri="{BB962C8B-B14F-4D97-AF65-F5344CB8AC3E}">
        <p14:creationId xmlns:p14="http://schemas.microsoft.com/office/powerpoint/2010/main" val="349969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2</a:t>
            </a:fld>
            <a:endParaRPr lang="en-US"/>
          </a:p>
        </p:txBody>
      </p:sp>
    </p:spTree>
    <p:extLst>
      <p:ext uri="{BB962C8B-B14F-4D97-AF65-F5344CB8AC3E}">
        <p14:creationId xmlns:p14="http://schemas.microsoft.com/office/powerpoint/2010/main" val="3876672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15</a:t>
            </a:fld>
            <a:endParaRPr lang="en-US"/>
          </a:p>
        </p:txBody>
      </p:sp>
    </p:spTree>
    <p:extLst>
      <p:ext uri="{BB962C8B-B14F-4D97-AF65-F5344CB8AC3E}">
        <p14:creationId xmlns:p14="http://schemas.microsoft.com/office/powerpoint/2010/main" val="4071787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16</a:t>
            </a:fld>
            <a:endParaRPr lang="en-US"/>
          </a:p>
        </p:txBody>
      </p:sp>
    </p:spTree>
    <p:extLst>
      <p:ext uri="{BB962C8B-B14F-4D97-AF65-F5344CB8AC3E}">
        <p14:creationId xmlns:p14="http://schemas.microsoft.com/office/powerpoint/2010/main" val="1303164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zh-CN" dirty="0"/>
              <a:t>若引起结点过大，则沿</a:t>
            </a:r>
            <a:r>
              <a:rPr lang="zh-CN" altLang="en-US" dirty="0"/>
              <a:t>父亲</a:t>
            </a:r>
            <a:r>
              <a:rPr lang="zh-CN" altLang="zh-CN" dirty="0"/>
              <a:t>链进行必要的结点分裂，使得</a:t>
            </a:r>
            <a:r>
              <a:rPr lang="en-US" altLang="zh-CN" dirty="0"/>
              <a:t>T</a:t>
            </a:r>
            <a:r>
              <a:rPr lang="zh-CN" altLang="zh-CN" dirty="0"/>
              <a:t>仍为</a:t>
            </a:r>
            <a:r>
              <a:rPr lang="en-US" altLang="zh-CN" dirty="0"/>
              <a:t>m</a:t>
            </a:r>
            <a:r>
              <a:rPr lang="zh-CN" altLang="zh-CN" dirty="0"/>
              <a:t>阶</a:t>
            </a:r>
            <a:r>
              <a:rPr lang="en-US" altLang="zh-CN" dirty="0"/>
              <a:t>B</a:t>
            </a:r>
            <a:r>
              <a:rPr lang="zh-CN" altLang="zh-CN" dirty="0"/>
              <a:t>树</a:t>
            </a:r>
          </a:p>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18</a:t>
            </a:fld>
            <a:endParaRPr lang="en-US"/>
          </a:p>
        </p:txBody>
      </p:sp>
    </p:spTree>
    <p:extLst>
      <p:ext uri="{BB962C8B-B14F-4D97-AF65-F5344CB8AC3E}">
        <p14:creationId xmlns:p14="http://schemas.microsoft.com/office/powerpoint/2010/main" val="1789890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2</a:t>
            </a:r>
            <a:r>
              <a:rPr lang="en-US" altLang="zh-CN"/>
              <a:t>-3</a:t>
            </a:r>
            <a:r>
              <a:rPr lang="zh-CN" altLang="en-US"/>
              <a:t>树 </a:t>
            </a:r>
            <a:r>
              <a:rPr lang="en-US" altLang="zh-CN"/>
              <a:t>= </a:t>
            </a:r>
            <a:r>
              <a:rPr lang="en-US"/>
              <a:t>3</a:t>
            </a:r>
            <a:r>
              <a:rPr lang="zh-CN" altLang="en-US"/>
              <a:t>阶</a:t>
            </a:r>
            <a:r>
              <a:rPr lang="en-US" altLang="zh-CN"/>
              <a:t>B</a:t>
            </a:r>
            <a:r>
              <a:rPr lang="zh-CN" altLang="en-US"/>
              <a:t>树</a:t>
            </a:r>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20</a:t>
            </a:fld>
            <a:endParaRPr lang="en-US"/>
          </a:p>
        </p:txBody>
      </p:sp>
    </p:spTree>
    <p:extLst>
      <p:ext uri="{BB962C8B-B14F-4D97-AF65-F5344CB8AC3E}">
        <p14:creationId xmlns:p14="http://schemas.microsoft.com/office/powerpoint/2010/main" val="1631539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21</a:t>
            </a:fld>
            <a:endParaRPr lang="en-US"/>
          </a:p>
        </p:txBody>
      </p:sp>
    </p:spTree>
    <p:extLst>
      <p:ext uri="{BB962C8B-B14F-4D97-AF65-F5344CB8AC3E}">
        <p14:creationId xmlns:p14="http://schemas.microsoft.com/office/powerpoint/2010/main" val="1079821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a:p>
        </p:txBody>
      </p:sp>
      <p:sp>
        <p:nvSpPr>
          <p:cNvPr id="4" name="灯片编号占位符 3"/>
          <p:cNvSpPr>
            <a:spLocks noGrp="1"/>
          </p:cNvSpPr>
          <p:nvPr>
            <p:ph type="sldNum" sz="quarter" idx="10"/>
          </p:nvPr>
        </p:nvSpPr>
        <p:spPr/>
        <p:txBody>
          <a:bodyPr/>
          <a:lstStyle/>
          <a:p>
            <a:fld id="{A2A1643A-76C6-4418-8C90-D4A34E557575}" type="slidenum">
              <a:rPr lang="en-US" smtClean="0"/>
              <a:t>23</a:t>
            </a:fld>
            <a:endParaRPr lang="en-US"/>
          </a:p>
        </p:txBody>
      </p:sp>
    </p:spTree>
    <p:extLst>
      <p:ext uri="{BB962C8B-B14F-4D97-AF65-F5344CB8AC3E}">
        <p14:creationId xmlns:p14="http://schemas.microsoft.com/office/powerpoint/2010/main" val="3614926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dirty="0">
              <a:ea typeface="宋体" panose="02010600030101010101" pitchFamily="2" charset="-122"/>
            </a:endParaRPr>
          </a:p>
        </p:txBody>
      </p:sp>
      <p:sp>
        <p:nvSpPr>
          <p:cNvPr id="4" name="灯片编号占位符 3"/>
          <p:cNvSpPr>
            <a:spLocks noGrp="1"/>
          </p:cNvSpPr>
          <p:nvPr>
            <p:ph type="sldNum" sz="quarter" idx="10"/>
          </p:nvPr>
        </p:nvSpPr>
        <p:spPr/>
        <p:txBody>
          <a:bodyPr/>
          <a:lstStyle/>
          <a:p>
            <a:fld id="{A2A1643A-76C6-4418-8C90-D4A34E557575}" type="slidenum">
              <a:rPr lang="en-US" smtClean="0"/>
              <a:t>24</a:t>
            </a:fld>
            <a:endParaRPr lang="en-US"/>
          </a:p>
        </p:txBody>
      </p:sp>
    </p:spTree>
    <p:extLst>
      <p:ext uri="{BB962C8B-B14F-4D97-AF65-F5344CB8AC3E}">
        <p14:creationId xmlns:p14="http://schemas.microsoft.com/office/powerpoint/2010/main" val="2868346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25</a:t>
            </a:fld>
            <a:endParaRPr lang="en-US"/>
          </a:p>
        </p:txBody>
      </p:sp>
    </p:spTree>
    <p:extLst>
      <p:ext uri="{BB962C8B-B14F-4D97-AF65-F5344CB8AC3E}">
        <p14:creationId xmlns:p14="http://schemas.microsoft.com/office/powerpoint/2010/main" val="4177736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26</a:t>
            </a:fld>
            <a:endParaRPr lang="en-US"/>
          </a:p>
        </p:txBody>
      </p:sp>
    </p:spTree>
    <p:extLst>
      <p:ext uri="{BB962C8B-B14F-4D97-AF65-F5344CB8AC3E}">
        <p14:creationId xmlns:p14="http://schemas.microsoft.com/office/powerpoint/2010/main" val="1260992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27</a:t>
            </a:fld>
            <a:endParaRPr lang="en-US"/>
          </a:p>
        </p:txBody>
      </p:sp>
    </p:spTree>
    <p:extLst>
      <p:ext uri="{BB962C8B-B14F-4D97-AF65-F5344CB8AC3E}">
        <p14:creationId xmlns:p14="http://schemas.microsoft.com/office/powerpoint/2010/main" val="1312523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a:t>
            </a:fld>
            <a:endParaRPr lang="en-US"/>
          </a:p>
        </p:txBody>
      </p:sp>
    </p:spTree>
    <p:extLst>
      <p:ext uri="{BB962C8B-B14F-4D97-AF65-F5344CB8AC3E}">
        <p14:creationId xmlns:p14="http://schemas.microsoft.com/office/powerpoint/2010/main" val="3299883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29</a:t>
            </a:fld>
            <a:endParaRPr lang="en-US"/>
          </a:p>
        </p:txBody>
      </p:sp>
    </p:spTree>
    <p:extLst>
      <p:ext uri="{BB962C8B-B14F-4D97-AF65-F5344CB8AC3E}">
        <p14:creationId xmlns:p14="http://schemas.microsoft.com/office/powerpoint/2010/main" val="3671753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30</a:t>
            </a:fld>
            <a:endParaRPr lang="en-US"/>
          </a:p>
        </p:txBody>
      </p:sp>
    </p:spTree>
    <p:extLst>
      <p:ext uri="{BB962C8B-B14F-4D97-AF65-F5344CB8AC3E}">
        <p14:creationId xmlns:p14="http://schemas.microsoft.com/office/powerpoint/2010/main" val="18954493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32</a:t>
            </a:fld>
            <a:endParaRPr lang="en-US"/>
          </a:p>
        </p:txBody>
      </p:sp>
    </p:spTree>
    <p:extLst>
      <p:ext uri="{BB962C8B-B14F-4D97-AF65-F5344CB8AC3E}">
        <p14:creationId xmlns:p14="http://schemas.microsoft.com/office/powerpoint/2010/main" val="28937440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2A1643A-76C6-4418-8C90-D4A34E557575}" type="slidenum">
              <a:rPr lang="en-US" smtClean="0"/>
              <a:t>33</a:t>
            </a:fld>
            <a:endParaRPr lang="en-US"/>
          </a:p>
        </p:txBody>
      </p:sp>
    </p:spTree>
    <p:extLst>
      <p:ext uri="{BB962C8B-B14F-4D97-AF65-F5344CB8AC3E}">
        <p14:creationId xmlns:p14="http://schemas.microsoft.com/office/powerpoint/2010/main" val="2859882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34</a:t>
            </a:fld>
            <a:endParaRPr lang="en-US"/>
          </a:p>
        </p:txBody>
      </p:sp>
    </p:spTree>
    <p:extLst>
      <p:ext uri="{BB962C8B-B14F-4D97-AF65-F5344CB8AC3E}">
        <p14:creationId xmlns:p14="http://schemas.microsoft.com/office/powerpoint/2010/main" val="15090125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35</a:t>
            </a:fld>
            <a:endParaRPr lang="en-US"/>
          </a:p>
        </p:txBody>
      </p:sp>
    </p:spTree>
    <p:extLst>
      <p:ext uri="{BB962C8B-B14F-4D97-AF65-F5344CB8AC3E}">
        <p14:creationId xmlns:p14="http://schemas.microsoft.com/office/powerpoint/2010/main" val="1628854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36</a:t>
            </a:fld>
            <a:endParaRPr lang="en-US"/>
          </a:p>
        </p:txBody>
      </p:sp>
    </p:spTree>
    <p:extLst>
      <p:ext uri="{BB962C8B-B14F-4D97-AF65-F5344CB8AC3E}">
        <p14:creationId xmlns:p14="http://schemas.microsoft.com/office/powerpoint/2010/main" val="2791506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38</a:t>
            </a:fld>
            <a:endParaRPr lang="en-US"/>
          </a:p>
        </p:txBody>
      </p:sp>
    </p:spTree>
    <p:extLst>
      <p:ext uri="{BB962C8B-B14F-4D97-AF65-F5344CB8AC3E}">
        <p14:creationId xmlns:p14="http://schemas.microsoft.com/office/powerpoint/2010/main" val="38248101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39</a:t>
            </a:fld>
            <a:endParaRPr lang="en-US"/>
          </a:p>
        </p:txBody>
      </p:sp>
    </p:spTree>
    <p:extLst>
      <p:ext uri="{BB962C8B-B14F-4D97-AF65-F5344CB8AC3E}">
        <p14:creationId xmlns:p14="http://schemas.microsoft.com/office/powerpoint/2010/main" val="2476117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40</a:t>
            </a:fld>
            <a:endParaRPr lang="en-US"/>
          </a:p>
        </p:txBody>
      </p:sp>
    </p:spTree>
    <p:extLst>
      <p:ext uri="{BB962C8B-B14F-4D97-AF65-F5344CB8AC3E}">
        <p14:creationId xmlns:p14="http://schemas.microsoft.com/office/powerpoint/2010/main" val="4055636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a:ea typeface="宋体" panose="02010600030101010101" pitchFamily="2" charset="-122"/>
            </a:endParaRPr>
          </a:p>
        </p:txBody>
      </p:sp>
      <p:sp>
        <p:nvSpPr>
          <p:cNvPr id="4" name="灯片编号占位符 3"/>
          <p:cNvSpPr>
            <a:spLocks noGrp="1"/>
          </p:cNvSpPr>
          <p:nvPr>
            <p:ph type="sldNum" sz="quarter" idx="10"/>
          </p:nvPr>
        </p:nvSpPr>
        <p:spPr/>
        <p:txBody>
          <a:bodyPr/>
          <a:lstStyle/>
          <a:p>
            <a:fld id="{A2A1643A-76C6-4418-8C90-D4A34E557575}" type="slidenum">
              <a:rPr lang="en-US" smtClean="0"/>
              <a:t>4</a:t>
            </a:fld>
            <a:endParaRPr lang="en-US"/>
          </a:p>
        </p:txBody>
      </p:sp>
    </p:spTree>
    <p:extLst>
      <p:ext uri="{BB962C8B-B14F-4D97-AF65-F5344CB8AC3E}">
        <p14:creationId xmlns:p14="http://schemas.microsoft.com/office/powerpoint/2010/main" val="10743737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41</a:t>
            </a:fld>
            <a:endParaRPr lang="en-US"/>
          </a:p>
        </p:txBody>
      </p:sp>
    </p:spTree>
    <p:extLst>
      <p:ext uri="{BB962C8B-B14F-4D97-AF65-F5344CB8AC3E}">
        <p14:creationId xmlns:p14="http://schemas.microsoft.com/office/powerpoint/2010/main" val="2181023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42</a:t>
            </a:fld>
            <a:endParaRPr lang="en-US"/>
          </a:p>
        </p:txBody>
      </p:sp>
    </p:spTree>
    <p:extLst>
      <p:ext uri="{BB962C8B-B14F-4D97-AF65-F5344CB8AC3E}">
        <p14:creationId xmlns:p14="http://schemas.microsoft.com/office/powerpoint/2010/main" val="11852660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43</a:t>
            </a:fld>
            <a:endParaRPr lang="en-US"/>
          </a:p>
        </p:txBody>
      </p:sp>
    </p:spTree>
    <p:extLst>
      <p:ext uri="{BB962C8B-B14F-4D97-AF65-F5344CB8AC3E}">
        <p14:creationId xmlns:p14="http://schemas.microsoft.com/office/powerpoint/2010/main" val="2316299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5</a:t>
            </a:fld>
            <a:endParaRPr lang="en-US"/>
          </a:p>
        </p:txBody>
      </p:sp>
    </p:spTree>
    <p:extLst>
      <p:ext uri="{BB962C8B-B14F-4D97-AF65-F5344CB8AC3E}">
        <p14:creationId xmlns:p14="http://schemas.microsoft.com/office/powerpoint/2010/main" val="1492274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1T</a:t>
            </a:r>
            <a:r>
              <a:rPr lang="zh-CN" altLang="en-US" dirty="0"/>
              <a:t>，</a:t>
            </a:r>
            <a:r>
              <a:rPr lang="en-US" altLang="zh-CN" dirty="0"/>
              <a:t>2F</a:t>
            </a:r>
            <a:r>
              <a:rPr lang="zh-CN" altLang="en-US" dirty="0"/>
              <a:t>，</a:t>
            </a:r>
            <a:r>
              <a:rPr lang="en-US" altLang="zh-CN" dirty="0"/>
              <a:t>3T</a:t>
            </a:r>
            <a:r>
              <a:rPr lang="zh-CN" altLang="en-US" dirty="0"/>
              <a:t>，</a:t>
            </a:r>
            <a:r>
              <a:rPr lang="en-US" altLang="zh-CN" dirty="0"/>
              <a:t>4T</a:t>
            </a:r>
            <a:r>
              <a:rPr lang="zh-CN" altLang="en-US" dirty="0"/>
              <a:t>，</a:t>
            </a:r>
            <a:r>
              <a:rPr lang="en-US" altLang="zh-CN" dirty="0"/>
              <a:t>5T</a:t>
            </a:r>
            <a:r>
              <a:rPr lang="zh-CN" altLang="en-US" dirty="0"/>
              <a:t>，</a:t>
            </a:r>
            <a:r>
              <a:rPr lang="en-US" altLang="zh-CN" dirty="0"/>
              <a:t>6T</a:t>
            </a:r>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6</a:t>
            </a:fld>
            <a:endParaRPr lang="en-US"/>
          </a:p>
        </p:txBody>
      </p:sp>
    </p:spTree>
    <p:extLst>
      <p:ext uri="{BB962C8B-B14F-4D97-AF65-F5344CB8AC3E}">
        <p14:creationId xmlns:p14="http://schemas.microsoft.com/office/powerpoint/2010/main" val="4264918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7</a:t>
            </a:fld>
            <a:endParaRPr lang="en-US"/>
          </a:p>
        </p:txBody>
      </p:sp>
    </p:spTree>
    <p:extLst>
      <p:ext uri="{BB962C8B-B14F-4D97-AF65-F5344CB8AC3E}">
        <p14:creationId xmlns:p14="http://schemas.microsoft.com/office/powerpoint/2010/main" val="4287630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Search</a:t>
            </a:r>
            <a:r>
              <a:rPr lang="zh-CN" altLang="en-US"/>
              <a:t>：在树的结点查找</a:t>
            </a:r>
            <a:r>
              <a:rPr lang="en-US" altLang="zh-CN"/>
              <a:t>K</a:t>
            </a:r>
            <a:br>
              <a:rPr lang="en-US" altLang="zh-CN"/>
            </a:br>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11</a:t>
            </a:fld>
            <a:endParaRPr lang="en-US"/>
          </a:p>
        </p:txBody>
      </p:sp>
    </p:spTree>
    <p:extLst>
      <p:ext uri="{BB962C8B-B14F-4D97-AF65-F5344CB8AC3E}">
        <p14:creationId xmlns:p14="http://schemas.microsoft.com/office/powerpoint/2010/main" val="3934373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黄框：在树中查找</a:t>
            </a:r>
          </a:p>
        </p:txBody>
      </p:sp>
      <p:sp>
        <p:nvSpPr>
          <p:cNvPr id="4" name="灯片编号占位符 3"/>
          <p:cNvSpPr>
            <a:spLocks noGrp="1"/>
          </p:cNvSpPr>
          <p:nvPr>
            <p:ph type="sldNum" sz="quarter" idx="10"/>
          </p:nvPr>
        </p:nvSpPr>
        <p:spPr/>
        <p:txBody>
          <a:bodyPr/>
          <a:lstStyle/>
          <a:p>
            <a:fld id="{A2A1643A-76C6-4418-8C90-D4A34E557575}" type="slidenum">
              <a:rPr lang="en-US" smtClean="0"/>
              <a:t>12</a:t>
            </a:fld>
            <a:endParaRPr lang="en-US"/>
          </a:p>
        </p:txBody>
      </p:sp>
    </p:spTree>
    <p:extLst>
      <p:ext uri="{BB962C8B-B14F-4D97-AF65-F5344CB8AC3E}">
        <p14:creationId xmlns:p14="http://schemas.microsoft.com/office/powerpoint/2010/main" val="3423806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A2A1643A-76C6-4418-8C90-D4A34E557575}" type="slidenum">
              <a:rPr lang="en-US" smtClean="0"/>
              <a:t>14</a:t>
            </a:fld>
            <a:endParaRPr lang="en-US"/>
          </a:p>
        </p:txBody>
      </p:sp>
    </p:spTree>
    <p:extLst>
      <p:ext uri="{BB962C8B-B14F-4D97-AF65-F5344CB8AC3E}">
        <p14:creationId xmlns:p14="http://schemas.microsoft.com/office/powerpoint/2010/main" val="2097015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792088"/>
          </a:xfrm>
        </p:spPr>
        <p:txBody>
          <a:bodyPr>
            <a:normAutofit/>
          </a:bodyPr>
          <a:lstStyle>
            <a:lvl1pPr>
              <a:defRPr sz="3600"/>
            </a:lvl1pPr>
          </a:lstStyle>
          <a:p>
            <a:r>
              <a:rPr lang="zh-CN" altLang="en-US" dirty="0"/>
              <a:t>单击此处编辑母版标题样式</a:t>
            </a:r>
          </a:p>
        </p:txBody>
      </p:sp>
      <p:sp>
        <p:nvSpPr>
          <p:cNvPr id="3" name="内容占位符 2"/>
          <p:cNvSpPr>
            <a:spLocks noGrp="1"/>
          </p:cNvSpPr>
          <p:nvPr>
            <p:ph idx="1"/>
          </p:nvPr>
        </p:nvSpPr>
        <p:spPr>
          <a:xfrm>
            <a:off x="457200" y="764704"/>
            <a:ext cx="8229600" cy="6093296"/>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384"/>
            <a:ext cx="8229600" cy="792088"/>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764704"/>
            <a:ext cx="8229600" cy="609329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4"/>
          </p:nvPr>
        </p:nvSpPr>
        <p:spPr>
          <a:xfrm>
            <a:off x="8748464" y="6492875"/>
            <a:ext cx="3955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58" r:id="rId8"/>
    <p:sldLayoutId id="2147483659" r:id="rId9"/>
  </p:sldLayoutIdLst>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5.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4212" y="1428750"/>
            <a:ext cx="4686300" cy="542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ctrTitle"/>
          </p:nvPr>
        </p:nvSpPr>
        <p:spPr>
          <a:xfrm>
            <a:off x="1187624" y="2130425"/>
            <a:ext cx="7270576" cy="1470025"/>
          </a:xfrm>
        </p:spPr>
        <p:txBody>
          <a:bodyPr>
            <a:normAutofit/>
          </a:bodyPr>
          <a:lstStyle/>
          <a:p>
            <a:pPr algn="l"/>
            <a:r>
              <a:rPr lang="zh-CN" altLang="en-US" sz="4000" b="1" dirty="0">
                <a:latin typeface="+mn-lt"/>
              </a:rPr>
              <a:t>第</a:t>
            </a:r>
            <a:r>
              <a:rPr lang="en-US" altLang="zh-CN" sz="4000" b="1" dirty="0">
                <a:latin typeface="+mn-lt"/>
              </a:rPr>
              <a:t>9</a:t>
            </a:r>
            <a:r>
              <a:rPr lang="zh-CN" altLang="en-US" sz="4000" b="1" dirty="0">
                <a:latin typeface="+mn-lt"/>
              </a:rPr>
              <a:t>章 查找</a:t>
            </a:r>
            <a:endParaRPr lang="en-US" sz="4000" b="1" dirty="0">
              <a:latin typeface="+mn-lt"/>
            </a:endParaRPr>
          </a:p>
        </p:txBody>
      </p:sp>
      <p:sp>
        <p:nvSpPr>
          <p:cNvPr id="3" name="副标题 2"/>
          <p:cNvSpPr>
            <a:spLocks noGrp="1"/>
          </p:cNvSpPr>
          <p:nvPr>
            <p:ph type="subTitle" idx="1"/>
          </p:nvPr>
        </p:nvSpPr>
        <p:spPr/>
        <p:txBody>
          <a:bodyPr/>
          <a:lstStyle/>
          <a:p>
            <a:pPr algn="l"/>
            <a:r>
              <a:rPr lang="en-US" altLang="zh-CN" dirty="0"/>
              <a:t>Part III</a:t>
            </a:r>
            <a:endParaRPr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1</a:t>
            </a:fld>
            <a:endParaRPr lang="zh-CN" altLang="en-US" dirty="0"/>
          </a:p>
        </p:txBody>
      </p:sp>
      <p:sp>
        <p:nvSpPr>
          <p:cNvPr id="4" name="AutoShape 2" descr="http://img5.imgtn.bdimg.com/it/u=2187256033,18620478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7766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altLang="zh-CN"/>
              <a:t>B</a:t>
            </a:r>
            <a:r>
              <a:rPr lang="zh-CN" altLang="en-US"/>
              <a:t>树的查找：类似二叉排序树</a:t>
            </a:r>
            <a:endParaRPr lang="en-US" altLang="en-US"/>
          </a:p>
        </p:txBody>
      </p:sp>
      <p:sp>
        <p:nvSpPr>
          <p:cNvPr id="689155" name="Rectangle 3"/>
          <p:cNvSpPr>
            <a:spLocks noGrp="1" noChangeArrowheads="1"/>
          </p:cNvSpPr>
          <p:nvPr>
            <p:ph idx="1"/>
          </p:nvPr>
        </p:nvSpPr>
        <p:spPr/>
        <p:txBody>
          <a:bodyPr>
            <a:normAutofit fontScale="92500" lnSpcReduction="10000"/>
          </a:bodyPr>
          <a:lstStyle/>
          <a:p>
            <a:pPr marL="0" indent="0">
              <a:buNone/>
            </a:pPr>
            <a:r>
              <a:rPr lang="en-US" altLang="zh-CN" dirty="0"/>
              <a:t>(</a:t>
            </a:r>
            <a:r>
              <a:rPr lang="en-US" altLang="zh-CN" dirty="0">
                <a:solidFill>
                  <a:srgbClr val="C00000"/>
                </a:solidFill>
              </a:rPr>
              <a:t>1</a:t>
            </a:r>
            <a:r>
              <a:rPr lang="en-US" altLang="zh-CN" dirty="0"/>
              <a:t>) </a:t>
            </a:r>
            <a:r>
              <a:rPr lang="zh-CN" altLang="en-US" dirty="0"/>
              <a:t>从树的根结点</a:t>
            </a:r>
            <a:r>
              <a:rPr lang="en-US" altLang="zh-CN" dirty="0"/>
              <a:t>T</a:t>
            </a:r>
            <a:r>
              <a:rPr lang="zh-CN" altLang="en-US" dirty="0"/>
              <a:t>开始，在</a:t>
            </a:r>
            <a:r>
              <a:rPr lang="en-US" altLang="zh-CN" dirty="0"/>
              <a:t>T</a:t>
            </a:r>
            <a:r>
              <a:rPr lang="zh-CN" altLang="en-US" dirty="0"/>
              <a:t>所指向的结点的关键字向量</a:t>
            </a:r>
            <a:r>
              <a:rPr lang="en-US" altLang="zh-CN" b="1" dirty="0">
                <a:solidFill>
                  <a:schemeClr val="accent6">
                    <a:lumMod val="50000"/>
                  </a:schemeClr>
                </a:solidFill>
              </a:rPr>
              <a:t>key</a:t>
            </a:r>
            <a:r>
              <a:rPr lang="en-US" altLang="zh-CN" dirty="0"/>
              <a:t>[1…</a:t>
            </a:r>
            <a:r>
              <a:rPr lang="en-US" altLang="zh-CN" dirty="0" err="1"/>
              <a:t>keynum</a:t>
            </a:r>
            <a:r>
              <a:rPr lang="en-US" altLang="zh-CN" dirty="0"/>
              <a:t>]</a:t>
            </a:r>
            <a:r>
              <a:rPr lang="zh-CN" altLang="en-US" dirty="0"/>
              <a:t>中查找给定值</a:t>
            </a:r>
            <a:r>
              <a:rPr lang="en-US" altLang="zh-CN" dirty="0">
                <a:solidFill>
                  <a:srgbClr val="0000CC"/>
                </a:solidFill>
              </a:rPr>
              <a:t>K</a:t>
            </a:r>
            <a:r>
              <a:rPr lang="en-US" altLang="zh-CN" dirty="0">
                <a:solidFill>
                  <a:srgbClr val="00B050"/>
                </a:solidFill>
              </a:rPr>
              <a:t>(</a:t>
            </a:r>
            <a:r>
              <a:rPr lang="zh-CN" altLang="en-US" dirty="0">
                <a:solidFill>
                  <a:srgbClr val="00B050"/>
                </a:solidFill>
              </a:rPr>
              <a:t>用顺序查找或折半查找</a:t>
            </a:r>
            <a:r>
              <a:rPr lang="en-US" altLang="zh-CN" dirty="0">
                <a:solidFill>
                  <a:srgbClr val="00B050"/>
                </a:solidFill>
              </a:rPr>
              <a:t>) </a:t>
            </a:r>
          </a:p>
          <a:p>
            <a:pPr marL="457200" lvl="1" indent="0">
              <a:buNone/>
            </a:pPr>
            <a:r>
              <a:rPr lang="zh-CN" altLang="en-US" sz="3200" dirty="0"/>
              <a:t>若</a:t>
            </a:r>
            <a:r>
              <a:rPr lang="en-US" altLang="zh-CN" sz="3200" dirty="0"/>
              <a:t>key[</a:t>
            </a:r>
            <a:r>
              <a:rPr lang="en-US" altLang="zh-CN" sz="3200" dirty="0" err="1"/>
              <a:t>i</a:t>
            </a:r>
            <a:r>
              <a:rPr lang="en-US" altLang="zh-CN" sz="3200" dirty="0"/>
              <a:t>] = K (1≤i≤keynum)</a:t>
            </a:r>
            <a:r>
              <a:rPr lang="zh-CN" altLang="en-US" sz="3200" dirty="0"/>
              <a:t>，则</a:t>
            </a:r>
            <a:r>
              <a:rPr lang="zh-CN" altLang="en-US" sz="3200" dirty="0">
                <a:solidFill>
                  <a:srgbClr val="FF896B"/>
                </a:solidFill>
              </a:rPr>
              <a:t>查找成功</a:t>
            </a:r>
            <a:r>
              <a:rPr lang="zh-CN" altLang="en-US" sz="3200" dirty="0"/>
              <a:t>，返回结点及关键字位置；否则，转</a:t>
            </a:r>
            <a:r>
              <a:rPr lang="en-US" altLang="zh-CN" sz="3200" dirty="0"/>
              <a:t>(2)</a:t>
            </a:r>
            <a:r>
              <a:rPr lang="zh-CN" altLang="en-US" sz="3200" dirty="0"/>
              <a:t>；</a:t>
            </a:r>
          </a:p>
          <a:p>
            <a:pPr marL="0" indent="0">
              <a:buNone/>
            </a:pPr>
            <a:r>
              <a:rPr lang="en-US" altLang="zh-CN" dirty="0"/>
              <a:t>(</a:t>
            </a:r>
            <a:r>
              <a:rPr lang="en-US" altLang="zh-CN" dirty="0">
                <a:solidFill>
                  <a:srgbClr val="C00000"/>
                </a:solidFill>
              </a:rPr>
              <a:t>2</a:t>
            </a:r>
            <a:r>
              <a:rPr lang="en-US" altLang="zh-CN" dirty="0"/>
              <a:t>) </a:t>
            </a:r>
            <a:r>
              <a:rPr lang="zh-CN" altLang="en-US" dirty="0"/>
              <a:t>将</a:t>
            </a:r>
            <a:r>
              <a:rPr lang="en-US" altLang="zh-CN" dirty="0">
                <a:solidFill>
                  <a:srgbClr val="0000CC"/>
                </a:solidFill>
              </a:rPr>
              <a:t>K</a:t>
            </a:r>
            <a:r>
              <a:rPr lang="zh-CN" altLang="en-US" dirty="0"/>
              <a:t>与向量</a:t>
            </a:r>
            <a:r>
              <a:rPr lang="en-US" altLang="zh-CN" b="1" dirty="0">
                <a:solidFill>
                  <a:schemeClr val="accent6">
                    <a:lumMod val="50000"/>
                  </a:schemeClr>
                </a:solidFill>
              </a:rPr>
              <a:t>key</a:t>
            </a:r>
            <a:r>
              <a:rPr lang="en-US" altLang="zh-CN" dirty="0"/>
              <a:t>[1…</a:t>
            </a:r>
            <a:r>
              <a:rPr lang="en-US" altLang="zh-CN" dirty="0" err="1"/>
              <a:t>keynum</a:t>
            </a:r>
            <a:r>
              <a:rPr lang="en-US" altLang="zh-CN" dirty="0"/>
              <a:t>]</a:t>
            </a:r>
            <a:r>
              <a:rPr lang="zh-CN" altLang="en-US" dirty="0"/>
              <a:t>中的各个分量的值进行比较，以选定查找的子树：</a:t>
            </a:r>
            <a:endParaRPr lang="en-US" altLang="zh-CN" dirty="0"/>
          </a:p>
          <a:p>
            <a:pPr marL="0" indent="0">
              <a:buNone/>
            </a:pPr>
            <a:r>
              <a:rPr lang="en-US" altLang="zh-CN" dirty="0"/>
              <a:t>     </a:t>
            </a:r>
            <a:r>
              <a:rPr lang="zh-CN" altLang="en-US" dirty="0"/>
              <a:t>若</a:t>
            </a:r>
            <a:r>
              <a:rPr lang="en-US" altLang="zh-CN" dirty="0">
                <a:solidFill>
                  <a:srgbClr val="0000FF"/>
                </a:solidFill>
              </a:rPr>
              <a:t>K&lt;</a:t>
            </a:r>
            <a:r>
              <a:rPr lang="en-US" altLang="zh-CN" dirty="0">
                <a:solidFill>
                  <a:schemeClr val="accent6">
                    <a:lumMod val="50000"/>
                  </a:schemeClr>
                </a:solidFill>
              </a:rPr>
              <a:t>key[1]</a:t>
            </a:r>
            <a:r>
              <a:rPr lang="zh-CN" altLang="en-US" dirty="0"/>
              <a:t>：</a:t>
            </a:r>
            <a:r>
              <a:rPr lang="en-US" altLang="zh-CN" dirty="0"/>
              <a:t>T=T-&gt;</a:t>
            </a:r>
            <a:r>
              <a:rPr lang="en-US" altLang="zh-CN" dirty="0" err="1"/>
              <a:t>ptr</a:t>
            </a:r>
            <a:r>
              <a:rPr lang="en-US" altLang="zh-CN" dirty="0"/>
              <a:t>[0]</a:t>
            </a:r>
          </a:p>
          <a:p>
            <a:pPr marL="0" indent="0">
              <a:buNone/>
            </a:pPr>
            <a:r>
              <a:rPr lang="zh-CN" altLang="en-US" dirty="0"/>
              <a:t>     若</a:t>
            </a:r>
            <a:r>
              <a:rPr lang="en-US" altLang="zh-CN" dirty="0">
                <a:solidFill>
                  <a:schemeClr val="accent6">
                    <a:lumMod val="50000"/>
                  </a:schemeClr>
                </a:solidFill>
              </a:rPr>
              <a:t>key[</a:t>
            </a:r>
            <a:r>
              <a:rPr lang="en-US" altLang="zh-CN" dirty="0" err="1">
                <a:solidFill>
                  <a:schemeClr val="accent6">
                    <a:lumMod val="50000"/>
                  </a:schemeClr>
                </a:solidFill>
              </a:rPr>
              <a:t>i</a:t>
            </a:r>
            <a:r>
              <a:rPr lang="en-US" altLang="zh-CN" dirty="0">
                <a:solidFill>
                  <a:schemeClr val="accent6">
                    <a:lumMod val="50000"/>
                  </a:schemeClr>
                </a:solidFill>
              </a:rPr>
              <a:t>]</a:t>
            </a:r>
            <a:r>
              <a:rPr lang="en-US" altLang="zh-CN" dirty="0">
                <a:solidFill>
                  <a:srgbClr val="0000FF"/>
                </a:solidFill>
              </a:rPr>
              <a:t>&lt;K&lt;</a:t>
            </a:r>
            <a:r>
              <a:rPr lang="en-US" altLang="zh-CN" dirty="0">
                <a:solidFill>
                  <a:schemeClr val="accent6">
                    <a:lumMod val="50000"/>
                  </a:schemeClr>
                </a:solidFill>
              </a:rPr>
              <a:t>key[i+1]</a:t>
            </a:r>
            <a:r>
              <a:rPr lang="en-US" altLang="zh-CN" dirty="0"/>
              <a:t>(</a:t>
            </a:r>
            <a:r>
              <a:rPr lang="en-US" altLang="zh-CN" dirty="0" err="1"/>
              <a:t>i</a:t>
            </a:r>
            <a:r>
              <a:rPr lang="en-US" altLang="zh-CN" dirty="0"/>
              <a:t>=1, 2, …keynum-1)</a:t>
            </a:r>
            <a:r>
              <a:rPr lang="zh-CN" altLang="en-US" dirty="0"/>
              <a:t>：</a:t>
            </a:r>
            <a:endParaRPr lang="en-US" altLang="zh-CN" dirty="0"/>
          </a:p>
          <a:p>
            <a:pPr marL="0" indent="0">
              <a:buNone/>
            </a:pPr>
            <a:r>
              <a:rPr lang="en-US" altLang="zh-CN" dirty="0"/>
              <a:t>		T=T-&gt;</a:t>
            </a:r>
            <a:r>
              <a:rPr lang="en-US" altLang="zh-CN" dirty="0" err="1"/>
              <a:t>ptr</a:t>
            </a:r>
            <a:r>
              <a:rPr lang="en-US" altLang="zh-CN" dirty="0"/>
              <a:t>[</a:t>
            </a:r>
            <a:r>
              <a:rPr lang="en-US" altLang="zh-CN" dirty="0" err="1"/>
              <a:t>i</a:t>
            </a:r>
            <a:r>
              <a:rPr lang="en-US" altLang="zh-CN" dirty="0"/>
              <a:t>]</a:t>
            </a:r>
          </a:p>
          <a:p>
            <a:pPr marL="0" indent="0">
              <a:buNone/>
            </a:pPr>
            <a:r>
              <a:rPr lang="en-US" altLang="zh-CN" dirty="0"/>
              <a:t>     </a:t>
            </a:r>
            <a:r>
              <a:rPr lang="zh-CN" altLang="en-US" dirty="0"/>
              <a:t>若</a:t>
            </a:r>
            <a:r>
              <a:rPr lang="en-US" altLang="zh-CN" dirty="0">
                <a:solidFill>
                  <a:srgbClr val="0000FF"/>
                </a:solidFill>
              </a:rPr>
              <a:t>K&gt;</a:t>
            </a:r>
            <a:r>
              <a:rPr lang="en-US" altLang="zh-CN" dirty="0">
                <a:solidFill>
                  <a:schemeClr val="accent6">
                    <a:lumMod val="50000"/>
                  </a:schemeClr>
                </a:solidFill>
              </a:rPr>
              <a:t>key[</a:t>
            </a:r>
            <a:r>
              <a:rPr lang="en-US" altLang="zh-CN" dirty="0" err="1">
                <a:solidFill>
                  <a:schemeClr val="accent6">
                    <a:lumMod val="50000"/>
                  </a:schemeClr>
                </a:solidFill>
              </a:rPr>
              <a:t>keynum</a:t>
            </a:r>
            <a:r>
              <a:rPr lang="en-US" altLang="zh-CN" dirty="0">
                <a:solidFill>
                  <a:schemeClr val="accent6">
                    <a:lumMod val="50000"/>
                  </a:schemeClr>
                </a:solidFill>
              </a:rPr>
              <a:t>]</a:t>
            </a:r>
            <a:r>
              <a:rPr lang="zh-CN" altLang="en-US" dirty="0"/>
              <a:t>：</a:t>
            </a:r>
            <a:r>
              <a:rPr lang="en-US" altLang="zh-CN" dirty="0"/>
              <a:t>T=T-&gt;</a:t>
            </a:r>
            <a:r>
              <a:rPr lang="en-US" altLang="zh-CN" dirty="0" err="1"/>
              <a:t>ptr</a:t>
            </a:r>
            <a:r>
              <a:rPr lang="en-US" altLang="zh-CN" dirty="0"/>
              <a:t>[</a:t>
            </a:r>
            <a:r>
              <a:rPr lang="en-US" altLang="zh-CN" dirty="0" err="1"/>
              <a:t>keynum</a:t>
            </a:r>
            <a:r>
              <a:rPr lang="en-US" altLang="zh-CN" dirty="0"/>
              <a:t>]</a:t>
            </a:r>
          </a:p>
          <a:p>
            <a:pPr marL="0" indent="0">
              <a:buNone/>
            </a:pPr>
            <a:r>
              <a:rPr lang="zh-CN" altLang="en-US" dirty="0"/>
              <a:t>转</a:t>
            </a:r>
            <a:r>
              <a:rPr lang="en-US" altLang="zh-CN" dirty="0"/>
              <a:t>(</a:t>
            </a:r>
            <a:r>
              <a:rPr lang="en-US" altLang="zh-CN" dirty="0">
                <a:solidFill>
                  <a:srgbClr val="C00000"/>
                </a:solidFill>
              </a:rPr>
              <a:t>1</a:t>
            </a:r>
            <a:r>
              <a:rPr lang="en-US" altLang="zh-CN" dirty="0"/>
              <a:t>)</a:t>
            </a:r>
            <a:r>
              <a:rPr lang="zh-CN" altLang="en-US" dirty="0"/>
              <a:t>，直到</a:t>
            </a:r>
            <a:r>
              <a:rPr lang="en-US" altLang="zh-CN" dirty="0"/>
              <a:t>T</a:t>
            </a:r>
            <a:r>
              <a:rPr lang="zh-CN" altLang="en-US" dirty="0"/>
              <a:t>是失败结点且未找到相等的关键字，则</a:t>
            </a:r>
            <a:r>
              <a:rPr lang="zh-CN" altLang="en-US" dirty="0">
                <a:solidFill>
                  <a:srgbClr val="FF896B"/>
                </a:solidFill>
              </a:rPr>
              <a:t>查找失败</a:t>
            </a:r>
          </a:p>
          <a:p>
            <a:endParaRPr lang="en-US"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extLst>
      <p:ext uri="{BB962C8B-B14F-4D97-AF65-F5344CB8AC3E}">
        <p14:creationId xmlns:p14="http://schemas.microsoft.com/office/powerpoint/2010/main" val="2594074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a:latin typeface="+mn-lt"/>
                <a:ea typeface="宋体" panose="02010600030101010101" pitchFamily="2" charset="-122"/>
              </a:rPr>
              <a:t>B树的查找</a:t>
            </a:r>
            <a:r>
              <a:rPr lang="zh-CN" altLang="en-US">
                <a:latin typeface="+mn-lt"/>
                <a:ea typeface="宋体" panose="02010600030101010101" pitchFamily="2" charset="-122"/>
              </a:rPr>
              <a:t>算法</a:t>
            </a:r>
          </a:p>
        </p:txBody>
      </p:sp>
      <p:sp>
        <p:nvSpPr>
          <p:cNvPr id="7" name="内容占位符 6"/>
          <p:cNvSpPr>
            <a:spLocks noGrp="1"/>
          </p:cNvSpPr>
          <p:nvPr>
            <p:ph idx="1"/>
          </p:nvPr>
        </p:nvSpPr>
        <p:spPr/>
        <p:txBody>
          <a:bodyPr>
            <a:normAutofit fontScale="92500"/>
          </a:bodyPr>
          <a:lstStyle/>
          <a:p>
            <a:pPr marL="0" indent="0">
              <a:buNone/>
            </a:pPr>
            <a:r>
              <a:rPr lang="en-US" altLang="zh-CN" dirty="0" err="1"/>
              <a:t>typedef</a:t>
            </a:r>
            <a:r>
              <a:rPr lang="en-US" altLang="zh-CN" dirty="0"/>
              <a:t> </a:t>
            </a:r>
            <a:r>
              <a:rPr lang="en-US" altLang="zh-CN" dirty="0" err="1"/>
              <a:t>struct</a:t>
            </a:r>
            <a:r>
              <a:rPr lang="en-US" altLang="zh-CN" dirty="0"/>
              <a:t> {</a:t>
            </a:r>
          </a:p>
          <a:p>
            <a:pPr marL="0" indent="0">
              <a:buNone/>
            </a:pPr>
            <a:r>
              <a:rPr lang="en-US" altLang="zh-CN" dirty="0"/>
              <a:t>	</a:t>
            </a:r>
            <a:r>
              <a:rPr lang="en-US" altLang="zh-CN" dirty="0" err="1"/>
              <a:t>BTNode</a:t>
            </a:r>
            <a:r>
              <a:rPr lang="en-US" altLang="zh-CN" dirty="0"/>
              <a:t> *</a:t>
            </a:r>
            <a:r>
              <a:rPr lang="en-US" altLang="zh-CN" dirty="0" err="1"/>
              <a:t>pt</a:t>
            </a:r>
            <a:r>
              <a:rPr lang="en-US" altLang="zh-CN" dirty="0"/>
              <a:t>; //</a:t>
            </a:r>
            <a:r>
              <a:rPr lang="zh-CN" altLang="en-US" dirty="0"/>
              <a:t>指向找到的结点</a:t>
            </a:r>
            <a:endParaRPr lang="en-US" altLang="zh-CN" dirty="0"/>
          </a:p>
          <a:p>
            <a:pPr marL="0" indent="0">
              <a:buNone/>
            </a:pPr>
            <a:r>
              <a:rPr lang="en-US" altLang="zh-CN" dirty="0"/>
              <a:t>	</a:t>
            </a:r>
            <a:r>
              <a:rPr lang="en-US" altLang="zh-CN" dirty="0" err="1"/>
              <a:t>int</a:t>
            </a:r>
            <a:r>
              <a:rPr lang="en-US" altLang="zh-CN" dirty="0"/>
              <a:t> </a:t>
            </a:r>
            <a:r>
              <a:rPr lang="en-US" altLang="zh-CN" dirty="0" err="1"/>
              <a:t>i</a:t>
            </a:r>
            <a:r>
              <a:rPr lang="en-US" altLang="zh-CN" dirty="0"/>
              <a:t>; 		 //</a:t>
            </a:r>
            <a:r>
              <a:rPr lang="zh-CN" altLang="en-US" dirty="0"/>
              <a:t>在结点中的关键字序号</a:t>
            </a:r>
            <a:endParaRPr lang="en-US" altLang="zh-CN" dirty="0"/>
          </a:p>
          <a:p>
            <a:pPr marL="0" indent="0">
              <a:buNone/>
            </a:pPr>
            <a:r>
              <a:rPr lang="en-US" altLang="zh-CN" dirty="0"/>
              <a:t>	</a:t>
            </a:r>
            <a:r>
              <a:rPr lang="en-US" altLang="zh-CN" dirty="0" err="1"/>
              <a:t>int</a:t>
            </a:r>
            <a:r>
              <a:rPr lang="en-US" altLang="zh-CN" dirty="0"/>
              <a:t> tag;         //1</a:t>
            </a:r>
            <a:r>
              <a:rPr lang="zh-CN" altLang="en-US" dirty="0"/>
              <a:t>：查找成功，</a:t>
            </a:r>
            <a:r>
              <a:rPr lang="en-US" altLang="zh-CN" dirty="0"/>
              <a:t>0</a:t>
            </a:r>
            <a:r>
              <a:rPr lang="zh-CN" altLang="en-US" dirty="0"/>
              <a:t>：查找失败</a:t>
            </a:r>
            <a:endParaRPr lang="en-US" altLang="zh-CN" dirty="0"/>
          </a:p>
          <a:p>
            <a:pPr marL="0" indent="0">
              <a:buNone/>
            </a:pPr>
            <a:r>
              <a:rPr lang="en-US" altLang="zh-CN" dirty="0"/>
              <a:t>} </a:t>
            </a:r>
            <a:r>
              <a:rPr lang="en-US" altLang="zh-CN" b="1" dirty="0">
                <a:solidFill>
                  <a:schemeClr val="accent6">
                    <a:lumMod val="50000"/>
                  </a:schemeClr>
                </a:solidFill>
              </a:rPr>
              <a:t>Result</a:t>
            </a:r>
            <a:r>
              <a:rPr lang="en-US" altLang="zh-CN" dirty="0"/>
              <a:t>;</a:t>
            </a:r>
          </a:p>
          <a:p>
            <a:pPr marL="0" indent="0">
              <a:buNone/>
            </a:pPr>
            <a:endParaRPr lang="en-US" altLang="zh-CN" dirty="0"/>
          </a:p>
          <a:p>
            <a:pPr marL="0" indent="0">
              <a:buNone/>
            </a:pPr>
            <a:r>
              <a:rPr lang="en-US" altLang="zh-CN" dirty="0" err="1"/>
              <a:t>int</a:t>
            </a:r>
            <a:r>
              <a:rPr lang="en-US" altLang="zh-CN" dirty="0"/>
              <a:t> </a:t>
            </a:r>
            <a:r>
              <a:rPr lang="en-US" altLang="zh-CN" b="1" dirty="0">
                <a:solidFill>
                  <a:srgbClr val="C00000"/>
                </a:solidFill>
              </a:rPr>
              <a:t>Search</a:t>
            </a:r>
            <a:r>
              <a:rPr lang="en-US" altLang="zh-CN" dirty="0"/>
              <a:t>(</a:t>
            </a:r>
            <a:r>
              <a:rPr lang="en-US" altLang="zh-CN" dirty="0" err="1"/>
              <a:t>BTree</a:t>
            </a:r>
            <a:r>
              <a:rPr lang="en-US" altLang="zh-CN" dirty="0"/>
              <a:t> p, </a:t>
            </a:r>
            <a:r>
              <a:rPr lang="en-US" altLang="zh-CN" dirty="0" err="1"/>
              <a:t>KeyType</a:t>
            </a:r>
            <a:r>
              <a:rPr lang="en-US" altLang="zh-CN" dirty="0"/>
              <a:t> K) </a:t>
            </a:r>
          </a:p>
          <a:p>
            <a:pPr marL="0" indent="0">
              <a:buNone/>
            </a:pPr>
            <a:r>
              <a:rPr lang="en-US" altLang="zh-CN"/>
              <a:t>{ int I; //</a:t>
            </a:r>
            <a:r>
              <a:rPr lang="zh-CN" altLang="en-US" dirty="0"/>
              <a:t>在</a:t>
            </a:r>
            <a:r>
              <a:rPr lang="en-US" altLang="zh-CN" dirty="0"/>
              <a:t>p-&gt;key[1..keynum</a:t>
            </a:r>
            <a:r>
              <a:rPr lang="en-US" altLang="zh-CN"/>
              <a:t>]</a:t>
            </a:r>
            <a:r>
              <a:rPr lang="zh-CN" altLang="en-US"/>
              <a:t>中顺序查找</a:t>
            </a:r>
            <a:endParaRPr lang="en-US" altLang="zh-CN" dirty="0"/>
          </a:p>
          <a:p>
            <a:pPr marL="0" indent="0">
              <a:buNone/>
            </a:pPr>
            <a:r>
              <a:rPr lang="en-US" altLang="zh-CN"/>
              <a:t>for(i=0</a:t>
            </a:r>
            <a:r>
              <a:rPr lang="en-US" altLang="zh-CN" dirty="0"/>
              <a:t>; </a:t>
            </a:r>
            <a:r>
              <a:rPr lang="en-US" altLang="zh-CN" dirty="0" err="1"/>
              <a:t>i</a:t>
            </a:r>
            <a:r>
              <a:rPr lang="en-US" altLang="zh-CN" dirty="0"/>
              <a:t> &lt; p-&gt;</a:t>
            </a:r>
            <a:r>
              <a:rPr lang="en-US" altLang="zh-CN" dirty="0" err="1"/>
              <a:t>keynum</a:t>
            </a:r>
            <a:r>
              <a:rPr lang="en-US" altLang="zh-CN" dirty="0"/>
              <a:t> &amp;&amp; </a:t>
            </a:r>
            <a:r>
              <a:rPr lang="en-US" altLang="zh-CN" dirty="0">
                <a:solidFill>
                  <a:srgbClr val="C00000"/>
                </a:solidFill>
              </a:rPr>
              <a:t>p-&gt;key[i+1] &lt;= K</a:t>
            </a:r>
            <a:r>
              <a:rPr lang="en-US" altLang="zh-CN" dirty="0"/>
              <a:t>; </a:t>
            </a:r>
            <a:r>
              <a:rPr lang="en-US" altLang="zh-CN" dirty="0" err="1"/>
              <a:t>i</a:t>
            </a:r>
            <a:r>
              <a:rPr lang="en-US" altLang="zh-CN" dirty="0"/>
              <a:t>++); </a:t>
            </a:r>
          </a:p>
          <a:p>
            <a:pPr marL="0" indent="0">
              <a:buNone/>
            </a:pPr>
            <a:r>
              <a:rPr lang="en-US" altLang="zh-CN" dirty="0"/>
              <a:t>return </a:t>
            </a:r>
            <a:r>
              <a:rPr lang="en-US" altLang="zh-CN" dirty="0" err="1"/>
              <a:t>i</a:t>
            </a:r>
            <a:r>
              <a:rPr lang="en-US" altLang="zh-CN" dirty="0"/>
              <a:t>;  // p-&gt;key[</a:t>
            </a:r>
            <a:r>
              <a:rPr lang="en-US" altLang="zh-CN" dirty="0" err="1"/>
              <a:t>i</a:t>
            </a:r>
            <a:r>
              <a:rPr lang="en-US" altLang="zh-CN" dirty="0"/>
              <a:t>]  &lt;= K &lt;  p-&gt;key[i+1]</a:t>
            </a:r>
          </a:p>
          <a:p>
            <a:pPr marL="0" indent="0">
              <a:buNone/>
            </a:pPr>
            <a:r>
              <a:rPr lang="en-US" altLang="zh-CN" dirty="0"/>
              <a:t> } </a:t>
            </a:r>
          </a:p>
          <a:p>
            <a:pPr marL="0" indent="0">
              <a:buNone/>
            </a:pPr>
            <a:endParaRPr lang="en-US" altLang="zh-CN" dirty="0"/>
          </a:p>
          <a:p>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extLst>
      <p:ext uri="{BB962C8B-B14F-4D97-AF65-F5344CB8AC3E}">
        <p14:creationId xmlns:p14="http://schemas.microsoft.com/office/powerpoint/2010/main" val="1086717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5DDBECC-C8F5-4906-A593-33EFEAA68380}"/>
              </a:ext>
            </a:extLst>
          </p:cNvPr>
          <p:cNvSpPr/>
          <p:nvPr/>
        </p:nvSpPr>
        <p:spPr>
          <a:xfrm>
            <a:off x="2903" y="2022136"/>
            <a:ext cx="9141098" cy="2342968"/>
          </a:xfrm>
          <a:prstGeom prst="rect">
            <a:avLst/>
          </a:prstGeom>
          <a:solidFill>
            <a:srgbClr val="FFFFCC"/>
          </a:solid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457200" y="-27384"/>
            <a:ext cx="8229600" cy="720080"/>
          </a:xfrm>
        </p:spPr>
        <p:txBody>
          <a:bodyPr>
            <a:normAutofit/>
          </a:bodyPr>
          <a:lstStyle/>
          <a:p>
            <a:r>
              <a:rPr lang="zh-CN" altLang="en-US" sz="3200"/>
              <a:t>在</a:t>
            </a:r>
            <a:r>
              <a:rPr lang="en-US" altLang="zh-CN" sz="3200"/>
              <a:t>m</a:t>
            </a:r>
            <a:r>
              <a:rPr lang="zh-CN" altLang="en-US" sz="3200"/>
              <a:t>阶</a:t>
            </a:r>
            <a:r>
              <a:rPr lang="en-US" altLang="zh-CN" sz="3200"/>
              <a:t>B</a:t>
            </a:r>
            <a:r>
              <a:rPr lang="zh-CN" altLang="en-US" sz="3200"/>
              <a:t>树</a:t>
            </a:r>
            <a:r>
              <a:rPr lang="en-US" altLang="zh-CN" sz="3200"/>
              <a:t>T</a:t>
            </a:r>
            <a:r>
              <a:rPr lang="zh-CN" altLang="en-US" sz="3200"/>
              <a:t>上查找关键字</a:t>
            </a:r>
            <a:r>
              <a:rPr lang="en-US" altLang="zh-CN" sz="3200"/>
              <a:t>K</a:t>
            </a:r>
            <a:r>
              <a:rPr lang="zh-CN" altLang="en-US" sz="3200"/>
              <a:t>，返回结果</a:t>
            </a:r>
            <a:r>
              <a:rPr lang="en-US" altLang="zh-CN" sz="3200"/>
              <a:t>(pt,i,tag)</a:t>
            </a:r>
            <a:endParaRPr lang="zh-CN" altLang="en-US" sz="3200"/>
          </a:p>
        </p:txBody>
      </p:sp>
      <p:sp>
        <p:nvSpPr>
          <p:cNvPr id="3" name="内容占位符 2"/>
          <p:cNvSpPr>
            <a:spLocks noGrp="1"/>
          </p:cNvSpPr>
          <p:nvPr>
            <p:ph idx="1"/>
          </p:nvPr>
        </p:nvSpPr>
        <p:spPr>
          <a:xfrm>
            <a:off x="457200" y="620688"/>
            <a:ext cx="8229600" cy="6237312"/>
          </a:xfrm>
        </p:spPr>
        <p:txBody>
          <a:bodyPr>
            <a:normAutofit fontScale="62500" lnSpcReduction="20000"/>
          </a:bodyPr>
          <a:lstStyle/>
          <a:p>
            <a:pPr marL="0" indent="0">
              <a:lnSpc>
                <a:spcPct val="120000"/>
              </a:lnSpc>
              <a:spcBef>
                <a:spcPts val="0"/>
              </a:spcBef>
              <a:buNone/>
            </a:pPr>
            <a:r>
              <a:rPr lang="en-US" altLang="zh-CN" sz="3500" dirty="0">
                <a:solidFill>
                  <a:srgbClr val="C00000"/>
                </a:solidFill>
              </a:rPr>
              <a:t>Result</a:t>
            </a:r>
            <a:r>
              <a:rPr lang="en-US" altLang="zh-CN" sz="3500" dirty="0"/>
              <a:t> </a:t>
            </a:r>
            <a:r>
              <a:rPr lang="en-US" altLang="zh-CN" sz="3500" b="1" dirty="0" err="1">
                <a:solidFill>
                  <a:srgbClr val="0000FF"/>
                </a:solidFill>
              </a:rPr>
              <a:t>SearchBTree</a:t>
            </a:r>
            <a:r>
              <a:rPr lang="en-US" altLang="zh-CN" sz="3500" b="1" dirty="0">
                <a:solidFill>
                  <a:srgbClr val="0000FF"/>
                </a:solidFill>
              </a:rPr>
              <a:t>(</a:t>
            </a:r>
            <a:r>
              <a:rPr lang="en-US" altLang="zh-CN" sz="3500" b="1" dirty="0" err="1">
                <a:solidFill>
                  <a:srgbClr val="0000FF"/>
                </a:solidFill>
              </a:rPr>
              <a:t>BTree</a:t>
            </a:r>
            <a:r>
              <a:rPr lang="en-US" altLang="zh-CN" sz="3500" b="1" dirty="0">
                <a:solidFill>
                  <a:srgbClr val="0000FF"/>
                </a:solidFill>
              </a:rPr>
              <a:t> T, </a:t>
            </a:r>
            <a:r>
              <a:rPr lang="en-US" altLang="zh-CN" sz="3500" b="1" dirty="0" err="1">
                <a:solidFill>
                  <a:srgbClr val="0000FF"/>
                </a:solidFill>
              </a:rPr>
              <a:t>KeyType</a:t>
            </a:r>
            <a:r>
              <a:rPr lang="en-US" altLang="zh-CN" sz="3500" b="1" dirty="0">
                <a:solidFill>
                  <a:srgbClr val="0000FF"/>
                </a:solidFill>
              </a:rPr>
              <a:t> K) </a:t>
            </a:r>
            <a:r>
              <a:rPr lang="en-US" altLang="zh-CN" sz="3500" dirty="0"/>
              <a:t>{ </a:t>
            </a:r>
          </a:p>
          <a:p>
            <a:pPr marL="0" indent="0">
              <a:lnSpc>
                <a:spcPct val="120000"/>
              </a:lnSpc>
              <a:spcBef>
                <a:spcPts val="0"/>
              </a:spcBef>
              <a:buNone/>
            </a:pPr>
            <a:r>
              <a:rPr lang="en-US" altLang="zh-CN" sz="3500" dirty="0" err="1"/>
              <a:t>BTree</a:t>
            </a:r>
            <a:r>
              <a:rPr lang="en-US" altLang="zh-CN" sz="3500" dirty="0"/>
              <a:t> p, q; </a:t>
            </a:r>
            <a:r>
              <a:rPr lang="en-US" altLang="zh-CN" sz="3500" dirty="0" err="1"/>
              <a:t>int</a:t>
            </a:r>
            <a:r>
              <a:rPr lang="en-US" altLang="zh-CN" sz="3500" dirty="0"/>
              <a:t> found, </a:t>
            </a:r>
            <a:r>
              <a:rPr lang="en-US" altLang="zh-CN" sz="3500" dirty="0" err="1"/>
              <a:t>i</a:t>
            </a:r>
            <a:r>
              <a:rPr lang="en-US" altLang="zh-CN" sz="3500" dirty="0"/>
              <a:t>, j=0; </a:t>
            </a:r>
            <a:r>
              <a:rPr lang="en-US" altLang="zh-CN" sz="3500" dirty="0">
                <a:solidFill>
                  <a:srgbClr val="C00000"/>
                </a:solidFill>
              </a:rPr>
              <a:t>Result R</a:t>
            </a:r>
            <a:r>
              <a:rPr lang="en-US" altLang="zh-CN" sz="3500" dirty="0"/>
              <a:t>; </a:t>
            </a:r>
          </a:p>
          <a:p>
            <a:pPr marL="0" indent="0">
              <a:lnSpc>
                <a:spcPct val="120000"/>
              </a:lnSpc>
              <a:spcBef>
                <a:spcPts val="0"/>
              </a:spcBef>
              <a:buNone/>
            </a:pPr>
            <a:r>
              <a:rPr lang="en-US" altLang="zh-CN" sz="3500" dirty="0"/>
              <a:t>//</a:t>
            </a:r>
            <a:r>
              <a:rPr lang="zh-CN" altLang="en-US" sz="3500" dirty="0"/>
              <a:t>初始化，</a:t>
            </a:r>
            <a:r>
              <a:rPr lang="en-US" altLang="zh-CN" sz="3500" dirty="0"/>
              <a:t>p</a:t>
            </a:r>
            <a:r>
              <a:rPr lang="zh-CN" altLang="en-US" sz="3500" dirty="0"/>
              <a:t>指向待查结点，</a:t>
            </a:r>
            <a:r>
              <a:rPr lang="en-US" altLang="zh-CN" sz="3500" dirty="0"/>
              <a:t>q</a:t>
            </a:r>
            <a:r>
              <a:rPr lang="zh-CN" altLang="en-US" sz="3500" dirty="0"/>
              <a:t>指向</a:t>
            </a:r>
            <a:r>
              <a:rPr lang="en-US" altLang="zh-CN" sz="3500" dirty="0"/>
              <a:t>p</a:t>
            </a:r>
            <a:r>
              <a:rPr lang="zh-CN" altLang="en-US" sz="3500" dirty="0"/>
              <a:t>的双亲</a:t>
            </a:r>
            <a:endParaRPr lang="en-US" altLang="zh-CN" sz="3500" dirty="0"/>
          </a:p>
          <a:p>
            <a:pPr marL="0" indent="0">
              <a:lnSpc>
                <a:spcPct val="120000"/>
              </a:lnSpc>
              <a:spcBef>
                <a:spcPts val="0"/>
              </a:spcBef>
              <a:buNone/>
            </a:pPr>
            <a:r>
              <a:rPr lang="en-US" altLang="zh-CN" sz="3500" dirty="0"/>
              <a:t>p = T; q = NULL; found = FALSE; </a:t>
            </a:r>
            <a:r>
              <a:rPr lang="en-US" altLang="zh-CN" sz="3500" dirty="0" err="1"/>
              <a:t>i</a:t>
            </a:r>
            <a:r>
              <a:rPr lang="en-US" altLang="zh-CN" sz="3500" dirty="0"/>
              <a:t> = 0; </a:t>
            </a:r>
          </a:p>
          <a:p>
            <a:pPr marL="0" indent="0">
              <a:lnSpc>
                <a:spcPct val="120000"/>
              </a:lnSpc>
              <a:spcBef>
                <a:spcPts val="0"/>
              </a:spcBef>
              <a:buNone/>
            </a:pPr>
            <a:r>
              <a:rPr lang="en-US" altLang="zh-CN" sz="3500" dirty="0"/>
              <a:t>while (p &amp;&amp; !found) { </a:t>
            </a:r>
          </a:p>
          <a:p>
            <a:pPr marL="0" indent="0">
              <a:lnSpc>
                <a:spcPct val="120000"/>
              </a:lnSpc>
              <a:spcBef>
                <a:spcPts val="0"/>
              </a:spcBef>
              <a:buNone/>
            </a:pPr>
            <a:r>
              <a:rPr lang="en-US" altLang="zh-CN" sz="3500" dirty="0"/>
              <a:t>	</a:t>
            </a:r>
            <a:r>
              <a:rPr lang="en-US" altLang="zh-CN" sz="3500" dirty="0" err="1"/>
              <a:t>i</a:t>
            </a:r>
            <a:r>
              <a:rPr lang="en-US" altLang="zh-CN" sz="3500" dirty="0"/>
              <a:t> = </a:t>
            </a:r>
            <a:r>
              <a:rPr lang="en-US" altLang="zh-CN" sz="3500" b="1" dirty="0">
                <a:solidFill>
                  <a:srgbClr val="C00000"/>
                </a:solidFill>
              </a:rPr>
              <a:t>Search(p, K)</a:t>
            </a:r>
            <a:r>
              <a:rPr lang="en-US" altLang="zh-CN" sz="3500" dirty="0"/>
              <a:t>;      // </a:t>
            </a:r>
            <a:r>
              <a:rPr lang="zh-CN" altLang="en-US" sz="3500" dirty="0"/>
              <a:t>在</a:t>
            </a:r>
            <a:r>
              <a:rPr lang="en-US" altLang="zh-CN" sz="3500" dirty="0"/>
              <a:t>p-&gt;key[1..keynum]</a:t>
            </a:r>
            <a:r>
              <a:rPr lang="zh-CN" altLang="en-US" sz="3500" dirty="0"/>
              <a:t>中查找</a:t>
            </a:r>
            <a:r>
              <a:rPr lang="en-US" altLang="zh-CN" sz="3500" dirty="0" err="1"/>
              <a:t>i</a:t>
            </a:r>
            <a:r>
              <a:rPr lang="zh-CN" altLang="en-US" sz="3500" dirty="0"/>
              <a:t>，</a:t>
            </a:r>
            <a:endParaRPr lang="en-US" altLang="zh-CN" sz="3500" dirty="0"/>
          </a:p>
          <a:p>
            <a:pPr marL="0" indent="0">
              <a:lnSpc>
                <a:spcPct val="120000"/>
              </a:lnSpc>
              <a:spcBef>
                <a:spcPts val="0"/>
              </a:spcBef>
              <a:buNone/>
            </a:pPr>
            <a:r>
              <a:rPr lang="zh-CN" altLang="en-US" sz="3500" dirty="0"/>
              <a:t> </a:t>
            </a:r>
            <a:r>
              <a:rPr lang="en-US" altLang="zh-CN" sz="3500" dirty="0"/>
              <a:t>			     // </a:t>
            </a:r>
            <a:r>
              <a:rPr lang="zh-CN" altLang="en-US" sz="3500" dirty="0"/>
              <a:t>使得</a:t>
            </a:r>
            <a:r>
              <a:rPr lang="en-US" altLang="zh-CN" sz="3500" dirty="0"/>
              <a:t>p-&gt;key[</a:t>
            </a:r>
            <a:r>
              <a:rPr lang="en-US" altLang="zh-CN" sz="3500" dirty="0" err="1"/>
              <a:t>i</a:t>
            </a:r>
            <a:r>
              <a:rPr lang="en-US" altLang="zh-CN" sz="3500" dirty="0"/>
              <a:t>]&lt;=K&lt;p-&gt;key[i+1]</a:t>
            </a:r>
          </a:p>
          <a:p>
            <a:pPr marL="0" indent="0">
              <a:lnSpc>
                <a:spcPct val="120000"/>
              </a:lnSpc>
              <a:spcBef>
                <a:spcPts val="0"/>
              </a:spcBef>
              <a:buNone/>
            </a:pPr>
            <a:r>
              <a:rPr lang="en-US" altLang="zh-CN" sz="3500" dirty="0"/>
              <a:t>	if (</a:t>
            </a:r>
            <a:r>
              <a:rPr lang="en-US" altLang="zh-CN" sz="3500" dirty="0" err="1"/>
              <a:t>i</a:t>
            </a:r>
            <a:r>
              <a:rPr lang="en-US" altLang="zh-CN" sz="3500" dirty="0"/>
              <a:t>&gt;0 &amp;&amp; p-&gt;key[</a:t>
            </a:r>
            <a:r>
              <a:rPr lang="en-US" altLang="zh-CN" sz="3500" dirty="0" err="1"/>
              <a:t>i</a:t>
            </a:r>
            <a:r>
              <a:rPr lang="en-US" altLang="zh-CN" sz="3500" dirty="0"/>
              <a:t>]==K) </a:t>
            </a:r>
          </a:p>
          <a:p>
            <a:pPr marL="0" indent="0">
              <a:lnSpc>
                <a:spcPct val="120000"/>
              </a:lnSpc>
              <a:spcBef>
                <a:spcPts val="0"/>
              </a:spcBef>
              <a:buNone/>
            </a:pPr>
            <a:r>
              <a:rPr lang="en-US" altLang="zh-CN" sz="3500" dirty="0"/>
              <a:t>		found = TRUE; // </a:t>
            </a:r>
            <a:r>
              <a:rPr lang="zh-CN" altLang="en-US" sz="3500" dirty="0"/>
              <a:t>找到待查关键字 </a:t>
            </a:r>
            <a:endParaRPr lang="en-US" altLang="zh-CN" sz="3500" dirty="0"/>
          </a:p>
          <a:p>
            <a:pPr marL="0" indent="0">
              <a:lnSpc>
                <a:spcPct val="120000"/>
              </a:lnSpc>
              <a:spcBef>
                <a:spcPts val="0"/>
              </a:spcBef>
              <a:buNone/>
            </a:pPr>
            <a:r>
              <a:rPr lang="en-US" altLang="zh-CN" sz="3500" dirty="0"/>
              <a:t>	else { q = p; p = p-&gt;</a:t>
            </a:r>
            <a:r>
              <a:rPr lang="en-US" altLang="zh-CN" sz="3500" dirty="0" err="1"/>
              <a:t>ptr</a:t>
            </a:r>
            <a:r>
              <a:rPr lang="en-US" altLang="zh-CN" sz="3500" dirty="0"/>
              <a:t>[</a:t>
            </a:r>
            <a:r>
              <a:rPr lang="en-US" altLang="zh-CN" sz="3500" dirty="0" err="1"/>
              <a:t>i</a:t>
            </a:r>
            <a:r>
              <a:rPr lang="en-US" altLang="zh-CN" sz="3500" dirty="0"/>
              <a:t>]; } </a:t>
            </a:r>
          </a:p>
          <a:p>
            <a:pPr marL="0" indent="0">
              <a:lnSpc>
                <a:spcPct val="120000"/>
              </a:lnSpc>
              <a:spcBef>
                <a:spcPts val="0"/>
              </a:spcBef>
              <a:buNone/>
            </a:pPr>
            <a:r>
              <a:rPr lang="en-US" altLang="zh-CN" sz="3500" dirty="0"/>
              <a:t>} </a:t>
            </a:r>
          </a:p>
          <a:p>
            <a:pPr marL="0" indent="0">
              <a:lnSpc>
                <a:spcPct val="120000"/>
              </a:lnSpc>
              <a:spcBef>
                <a:spcPts val="0"/>
              </a:spcBef>
              <a:buNone/>
            </a:pPr>
            <a:r>
              <a:rPr lang="en-US" altLang="zh-CN" sz="3500" dirty="0"/>
              <a:t>if (found) { //</a:t>
            </a:r>
            <a:r>
              <a:rPr lang="zh-CN" altLang="en-US" sz="3500" dirty="0"/>
              <a:t>查找成功：</a:t>
            </a:r>
            <a:r>
              <a:rPr lang="en-US" altLang="zh-CN" sz="3500" dirty="0" err="1"/>
              <a:t>pt</a:t>
            </a:r>
            <a:r>
              <a:rPr lang="zh-CN" altLang="en-US" sz="3500" dirty="0"/>
              <a:t>所指结点中第</a:t>
            </a:r>
            <a:r>
              <a:rPr lang="en-US" altLang="zh-CN" sz="3500" dirty="0" err="1"/>
              <a:t>i</a:t>
            </a:r>
            <a:r>
              <a:rPr lang="zh-CN" altLang="en-US" sz="3500" dirty="0"/>
              <a:t>个关键字等于</a:t>
            </a:r>
            <a:r>
              <a:rPr lang="en-US" altLang="zh-CN" sz="3500" dirty="0"/>
              <a:t>K</a:t>
            </a:r>
            <a:r>
              <a:rPr lang="zh-CN" altLang="en-US" sz="3500" dirty="0"/>
              <a:t> </a:t>
            </a:r>
            <a:endParaRPr lang="en-US" altLang="zh-CN" sz="3500" dirty="0"/>
          </a:p>
          <a:p>
            <a:pPr marL="0" indent="0">
              <a:lnSpc>
                <a:spcPct val="120000"/>
              </a:lnSpc>
              <a:spcBef>
                <a:spcPts val="0"/>
              </a:spcBef>
              <a:buNone/>
            </a:pPr>
            <a:r>
              <a:rPr lang="en-US" altLang="zh-CN" sz="3500" dirty="0"/>
              <a:t>	R.pt = p; </a:t>
            </a:r>
            <a:r>
              <a:rPr lang="en-US" altLang="zh-CN" sz="3500" dirty="0" err="1"/>
              <a:t>R.i</a:t>
            </a:r>
            <a:r>
              <a:rPr lang="en-US" altLang="zh-CN" sz="3500" dirty="0"/>
              <a:t> = </a:t>
            </a:r>
            <a:r>
              <a:rPr lang="en-US" altLang="zh-CN" sz="3500" dirty="0" err="1"/>
              <a:t>i</a:t>
            </a:r>
            <a:r>
              <a:rPr lang="en-US" altLang="zh-CN" sz="3500" dirty="0"/>
              <a:t>; </a:t>
            </a:r>
            <a:r>
              <a:rPr lang="en-US" altLang="zh-CN" sz="3500" dirty="0" err="1"/>
              <a:t>R.tag</a:t>
            </a:r>
            <a:r>
              <a:rPr lang="en-US" altLang="zh-CN" sz="3500" dirty="0"/>
              <a:t> = 1; }</a:t>
            </a:r>
          </a:p>
          <a:p>
            <a:pPr marL="0" indent="0">
              <a:lnSpc>
                <a:spcPct val="120000"/>
              </a:lnSpc>
              <a:spcBef>
                <a:spcPts val="0"/>
              </a:spcBef>
              <a:buNone/>
            </a:pPr>
            <a:r>
              <a:rPr lang="en-US" altLang="zh-CN" sz="3500" dirty="0"/>
              <a:t>else { //</a:t>
            </a:r>
            <a:r>
              <a:rPr lang="zh-CN" altLang="en-US" sz="3500" dirty="0"/>
              <a:t>关键字</a:t>
            </a:r>
            <a:r>
              <a:rPr lang="en-US" altLang="zh-CN" sz="3500" dirty="0"/>
              <a:t>k</a:t>
            </a:r>
            <a:r>
              <a:rPr lang="zh-CN" altLang="en-US" sz="3500" dirty="0"/>
              <a:t>应插入在</a:t>
            </a:r>
            <a:r>
              <a:rPr lang="en-US" altLang="zh-CN" sz="3500" dirty="0" err="1"/>
              <a:t>pt</a:t>
            </a:r>
            <a:r>
              <a:rPr lang="zh-CN" altLang="en-US" sz="3500" dirty="0"/>
              <a:t>所指结点中的第</a:t>
            </a:r>
            <a:r>
              <a:rPr lang="en-US" altLang="zh-CN" sz="3500" dirty="0" err="1"/>
              <a:t>i</a:t>
            </a:r>
            <a:r>
              <a:rPr lang="zh-CN" altLang="en-US" sz="3500" dirty="0"/>
              <a:t>和第</a:t>
            </a:r>
            <a:r>
              <a:rPr lang="en-US" altLang="zh-CN" sz="3500" dirty="0"/>
              <a:t>i+1</a:t>
            </a:r>
            <a:r>
              <a:rPr lang="zh-CN" altLang="en-US" sz="3500" dirty="0"/>
              <a:t>个关键字之间 </a:t>
            </a:r>
            <a:endParaRPr lang="en-US" altLang="zh-CN" sz="3500" dirty="0"/>
          </a:p>
          <a:p>
            <a:pPr marL="0" indent="0">
              <a:lnSpc>
                <a:spcPct val="120000"/>
              </a:lnSpc>
              <a:spcBef>
                <a:spcPts val="0"/>
              </a:spcBef>
              <a:buNone/>
            </a:pPr>
            <a:r>
              <a:rPr lang="en-US" altLang="zh-CN" sz="3500" dirty="0"/>
              <a:t>	R.pt = q; </a:t>
            </a:r>
            <a:r>
              <a:rPr lang="en-US" altLang="zh-CN" sz="3500" dirty="0" err="1"/>
              <a:t>R.i</a:t>
            </a:r>
            <a:r>
              <a:rPr lang="en-US" altLang="zh-CN" sz="3500" dirty="0"/>
              <a:t> = </a:t>
            </a:r>
            <a:r>
              <a:rPr lang="en-US" altLang="zh-CN" sz="3500" dirty="0" err="1"/>
              <a:t>i</a:t>
            </a:r>
            <a:r>
              <a:rPr lang="en-US" altLang="zh-CN" sz="3500" dirty="0"/>
              <a:t>; </a:t>
            </a:r>
            <a:r>
              <a:rPr lang="en-US" altLang="zh-CN" sz="3500" dirty="0" err="1"/>
              <a:t>R.tag</a:t>
            </a:r>
            <a:r>
              <a:rPr lang="en-US" altLang="zh-CN" sz="3500" dirty="0"/>
              <a:t> = 0; }</a:t>
            </a:r>
          </a:p>
          <a:p>
            <a:pPr marL="0" indent="0">
              <a:lnSpc>
                <a:spcPct val="120000"/>
              </a:lnSpc>
              <a:spcBef>
                <a:spcPts val="0"/>
              </a:spcBef>
              <a:buNone/>
            </a:pPr>
            <a:r>
              <a:rPr lang="en-US" altLang="zh-CN" sz="3500" dirty="0"/>
              <a:t>return R; // </a:t>
            </a:r>
            <a:r>
              <a:rPr lang="zh-CN" altLang="en-US" sz="3500" dirty="0"/>
              <a:t>返回结果信息</a:t>
            </a:r>
            <a:r>
              <a:rPr lang="en-US" altLang="zh-CN" sz="3500" dirty="0"/>
              <a:t>: K</a:t>
            </a:r>
            <a:r>
              <a:rPr lang="zh-CN" altLang="en-US" sz="3500" dirty="0"/>
              <a:t>的位置</a:t>
            </a:r>
            <a:r>
              <a:rPr lang="en-US" altLang="zh-CN" sz="3500" dirty="0"/>
              <a:t>(</a:t>
            </a:r>
            <a:r>
              <a:rPr lang="zh-CN" altLang="en-US" sz="3500" dirty="0"/>
              <a:t>或插入位置</a:t>
            </a:r>
            <a:r>
              <a:rPr lang="en-US" altLang="zh-CN" sz="3500" dirty="0"/>
              <a:t>)</a:t>
            </a:r>
          </a:p>
          <a:p>
            <a:pPr marL="0" indent="0">
              <a:lnSpc>
                <a:spcPct val="120000"/>
              </a:lnSpc>
              <a:spcBef>
                <a:spcPts val="0"/>
              </a:spcBef>
              <a:buNone/>
            </a:pPr>
            <a:r>
              <a:rPr lang="en-US" altLang="zh-CN" sz="3500" dirty="0"/>
              <a:t>} // </a:t>
            </a:r>
            <a:r>
              <a:rPr lang="en-US" altLang="zh-CN" sz="3500" dirty="0" err="1"/>
              <a:t>SearchBTree</a:t>
            </a:r>
            <a:endParaRPr lang="zh-CN" altLang="en-US" sz="3500"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5" name="流程图: 可选过程 4"/>
          <p:cNvSpPr/>
          <p:nvPr/>
        </p:nvSpPr>
        <p:spPr>
          <a:xfrm>
            <a:off x="8460432" y="0"/>
            <a:ext cx="683568"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9.13</a:t>
            </a:r>
          </a:p>
        </p:txBody>
      </p:sp>
    </p:spTree>
    <p:extLst>
      <p:ext uri="{BB962C8B-B14F-4D97-AF65-F5344CB8AC3E}">
        <p14:creationId xmlns:p14="http://schemas.microsoft.com/office/powerpoint/2010/main" val="1943877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en-US">
                <a:latin typeface="+mn-lt"/>
                <a:ea typeface="宋体" panose="02010600030101010101" pitchFamily="2" charset="-122"/>
              </a:rPr>
              <a:t>B树的查找</a:t>
            </a:r>
            <a:r>
              <a:rPr lang="zh-CN" altLang="en-US">
                <a:latin typeface="+mn-lt"/>
                <a:ea typeface="宋体" panose="02010600030101010101" pitchFamily="2" charset="-122"/>
              </a:rPr>
              <a:t>算法</a:t>
            </a:r>
          </a:p>
        </p:txBody>
      </p:sp>
      <p:sp>
        <p:nvSpPr>
          <p:cNvPr id="692226" name="Rectangle 2"/>
          <p:cNvSpPr>
            <a:spLocks noGrp="1" noChangeArrowheads="1"/>
          </p:cNvSpPr>
          <p:nvPr>
            <p:ph idx="1"/>
          </p:nvPr>
        </p:nvSpPr>
        <p:spPr/>
        <p:txBody>
          <a:bodyPr/>
          <a:lstStyle/>
          <a:p>
            <a:r>
              <a:rPr lang="en-US" altLang="en-US">
                <a:ea typeface="宋体" panose="02010600030101010101" pitchFamily="2" charset="-122"/>
              </a:rPr>
              <a:t>在B树上的查找有两</a:t>
            </a:r>
            <a:r>
              <a:rPr lang="zh-CN" altLang="en-US">
                <a:ea typeface="宋体" panose="02010600030101010101" pitchFamily="2" charset="-122"/>
              </a:rPr>
              <a:t>种</a:t>
            </a:r>
            <a:r>
              <a:rPr lang="en-US" altLang="en-US">
                <a:ea typeface="宋体" panose="02010600030101010101" pitchFamily="2" charset="-122"/>
              </a:rPr>
              <a:t>基本操作：</a:t>
            </a:r>
          </a:p>
          <a:p>
            <a:pPr lvl="1"/>
            <a:r>
              <a:rPr lang="en-US" altLang="en-US">
                <a:ea typeface="宋体" panose="02010600030101010101" pitchFamily="2" charset="-122"/>
              </a:rPr>
              <a:t>在B树上查找结点</a:t>
            </a:r>
            <a:r>
              <a:rPr lang="zh-CN" altLang="en-US">
                <a:ea typeface="宋体" panose="02010600030101010101" pitchFamily="2" charset="-122"/>
              </a:rPr>
              <a:t>：在磁盘上进行</a:t>
            </a:r>
            <a:endParaRPr lang="en-US" altLang="en-US">
              <a:ea typeface="宋体" panose="02010600030101010101" pitchFamily="2" charset="-122"/>
            </a:endParaRPr>
          </a:p>
          <a:p>
            <a:pPr lvl="1"/>
            <a:r>
              <a:rPr lang="en-US" altLang="en-US">
                <a:ea typeface="宋体" panose="02010600030101010101" pitchFamily="2" charset="-122"/>
              </a:rPr>
              <a:t>在结点中查找关键字：将结点信息读入内存后再查找</a:t>
            </a:r>
          </a:p>
          <a:p>
            <a:r>
              <a:rPr lang="en-US" altLang="en-US">
                <a:ea typeface="宋体" panose="02010600030101010101" pitchFamily="2" charset="-122"/>
              </a:rPr>
              <a:t>因此，磁盘上的查找次数(</a:t>
            </a:r>
            <a:r>
              <a:rPr lang="zh-CN" altLang="en-US">
                <a:ea typeface="宋体" panose="02010600030101010101" pitchFamily="2" charset="-122"/>
              </a:rPr>
              <a:t>即：</a:t>
            </a:r>
            <a:r>
              <a:rPr lang="en-US" altLang="en-US">
                <a:ea typeface="宋体" panose="02010600030101010101" pitchFamily="2" charset="-122"/>
              </a:rPr>
              <a:t>待查找的记录关键字在B树上的层次数)是决定B</a:t>
            </a:r>
            <a:r>
              <a:rPr lang="zh-CN" altLang="en-US">
                <a:ea typeface="宋体" panose="02010600030101010101" pitchFamily="2" charset="-122"/>
              </a:rPr>
              <a:t>树查找效率的首要因素</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extLst>
      <p:ext uri="{BB962C8B-B14F-4D97-AF65-F5344CB8AC3E}">
        <p14:creationId xmlns:p14="http://schemas.microsoft.com/office/powerpoint/2010/main" val="2489091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a:xfrm>
            <a:off x="457200" y="-27384"/>
            <a:ext cx="8229600" cy="720080"/>
          </a:xfrm>
        </p:spPr>
        <p:txBody>
          <a:bodyPr/>
          <a:lstStyle/>
          <a:p>
            <a:r>
              <a:rPr lang="en-US" altLang="en-US">
                <a:latin typeface="+mn-lt"/>
                <a:ea typeface="宋体" panose="02010600030101010101" pitchFamily="2" charset="-122"/>
              </a:rPr>
              <a:t>B树的查找</a:t>
            </a:r>
            <a:r>
              <a:rPr lang="zh-CN" altLang="en-US">
                <a:latin typeface="+mn-lt"/>
                <a:ea typeface="宋体" panose="02010600030101010101" pitchFamily="2" charset="-122"/>
              </a:rPr>
              <a:t>算法</a:t>
            </a:r>
          </a:p>
        </p:txBody>
      </p:sp>
      <mc:AlternateContent xmlns:mc="http://schemas.openxmlformats.org/markup-compatibility/2006" xmlns:a14="http://schemas.microsoft.com/office/drawing/2010/main">
        <mc:Choice Requires="a14">
          <p:sp>
            <p:nvSpPr>
              <p:cNvPr id="19" name="内容占位符 18"/>
              <p:cNvSpPr>
                <a:spLocks noGrp="1"/>
              </p:cNvSpPr>
              <p:nvPr>
                <p:ph idx="1"/>
              </p:nvPr>
            </p:nvSpPr>
            <p:spPr/>
            <p:txBody>
              <a:bodyPr>
                <a:normAutofit/>
              </a:bodyPr>
              <a:lstStyle/>
              <a:p>
                <a:r>
                  <a:rPr lang="zh-CN" altLang="en-US" dirty="0"/>
                  <a:t>对</a:t>
                </a:r>
                <a:r>
                  <a:rPr lang="en-US" altLang="zh-CN" dirty="0">
                    <a:solidFill>
                      <a:srgbClr val="0000FF"/>
                    </a:solidFill>
                  </a:rPr>
                  <a:t>m</a:t>
                </a:r>
                <a:r>
                  <a:rPr lang="zh-CN" altLang="en-US" dirty="0">
                    <a:solidFill>
                      <a:srgbClr val="0000FF"/>
                    </a:solidFill>
                  </a:rPr>
                  <a:t>阶</a:t>
                </a:r>
                <a:r>
                  <a:rPr lang="en-US" altLang="zh-CN" dirty="0"/>
                  <a:t>B</a:t>
                </a:r>
                <a:r>
                  <a:rPr lang="zh-CN" altLang="en-US" dirty="0"/>
                  <a:t>树，设其高度为</a:t>
                </a:r>
                <a:r>
                  <a:rPr lang="en-US" altLang="zh-CN" dirty="0">
                    <a:solidFill>
                      <a:srgbClr val="0000FF"/>
                    </a:solidFill>
                  </a:rPr>
                  <a:t>h</a:t>
                </a:r>
                <a:r>
                  <a:rPr lang="zh-CN" altLang="en-US" dirty="0"/>
                  <a:t>，存放</a:t>
                </a:r>
                <a:r>
                  <a:rPr lang="en-US" altLang="zh-CN" dirty="0">
                    <a:solidFill>
                      <a:srgbClr val="0000FF"/>
                    </a:solidFill>
                  </a:rPr>
                  <a:t>n</a:t>
                </a:r>
                <a:r>
                  <a:rPr lang="zh-CN" altLang="en-US" dirty="0"/>
                  <a:t>个关键字：</a:t>
                </a:r>
                <a:endParaRPr lang="en-US" altLang="zh-CN" dirty="0"/>
              </a:p>
              <a:p>
                <a:r>
                  <a:rPr lang="zh-CN" altLang="en-US" dirty="0">
                    <a:ea typeface="宋体" panose="02010600030101010101" pitchFamily="2" charset="-122"/>
                  </a:rPr>
                  <a:t>有 </a:t>
                </a:r>
                <a:r>
                  <a:rPr lang="en-US" altLang="en-US" b="1" dirty="0">
                    <a:solidFill>
                      <a:srgbClr val="0000FF"/>
                    </a:solidFill>
                    <a:ea typeface="宋体" panose="02010600030101010101" pitchFamily="2" charset="-122"/>
                  </a:rPr>
                  <a:t>h≦ </a:t>
                </a:r>
                <a14:m>
                  <m:oMath xmlns:m="http://schemas.openxmlformats.org/officeDocument/2006/math">
                    <m:func>
                      <m:funcPr>
                        <m:ctrlPr>
                          <a:rPr lang="en-US" altLang="en-US" b="1" i="1" smtClean="0">
                            <a:solidFill>
                              <a:srgbClr val="0000FF"/>
                            </a:solidFill>
                            <a:latin typeface="Cambria Math" panose="02040503050406030204" pitchFamily="18" charset="0"/>
                          </a:rPr>
                        </m:ctrlPr>
                      </m:funcPr>
                      <m:fName>
                        <m:sSub>
                          <m:sSubPr>
                            <m:ctrlPr>
                              <a:rPr lang="en-US" altLang="en-US" b="1" i="1" smtClean="0">
                                <a:solidFill>
                                  <a:srgbClr val="0000FF"/>
                                </a:solidFill>
                                <a:latin typeface="Cambria Math" panose="02040503050406030204" pitchFamily="18" charset="0"/>
                              </a:rPr>
                            </m:ctrlPr>
                          </m:sSubPr>
                          <m:e>
                            <m:r>
                              <a:rPr lang="en-US" altLang="en-US" b="1" i="0" smtClean="0">
                                <a:solidFill>
                                  <a:srgbClr val="0000FF"/>
                                </a:solidFill>
                                <a:latin typeface="Cambria Math" panose="02040503050406030204" pitchFamily="18" charset="0"/>
                              </a:rPr>
                              <m:t>𝐥𝐨𝐠</m:t>
                            </m:r>
                          </m:e>
                          <m:sub>
                            <m:d>
                              <m:dPr>
                                <m:begChr m:val="⌈"/>
                                <m:endChr m:val="⌉"/>
                                <m:ctrlPr>
                                  <a:rPr lang="en-US" altLang="en-US" b="1" i="1" smtClean="0">
                                    <a:solidFill>
                                      <a:srgbClr val="0000FF"/>
                                    </a:solidFill>
                                    <a:latin typeface="Cambria Math" panose="02040503050406030204" pitchFamily="18" charset="0"/>
                                  </a:rPr>
                                </m:ctrlPr>
                              </m:dPr>
                              <m:e>
                                <m:f>
                                  <m:fPr>
                                    <m:type m:val="skw"/>
                                    <m:ctrlPr>
                                      <a:rPr lang="en-US" altLang="en-US" b="1" i="1" smtClean="0">
                                        <a:solidFill>
                                          <a:srgbClr val="0000FF"/>
                                        </a:solidFill>
                                        <a:latin typeface="Cambria Math" panose="02040503050406030204" pitchFamily="18" charset="0"/>
                                      </a:rPr>
                                    </m:ctrlPr>
                                  </m:fPr>
                                  <m:num>
                                    <m:r>
                                      <a:rPr lang="en-US" altLang="en-US" b="1" i="1" smtClean="0">
                                        <a:solidFill>
                                          <a:srgbClr val="0000FF"/>
                                        </a:solidFill>
                                        <a:latin typeface="Cambria Math" panose="02040503050406030204" pitchFamily="18" charset="0"/>
                                      </a:rPr>
                                      <m:t>𝒎</m:t>
                                    </m:r>
                                  </m:num>
                                  <m:den>
                                    <m:r>
                                      <a:rPr lang="en-US" altLang="en-US" b="1" i="1" smtClean="0">
                                        <a:solidFill>
                                          <a:srgbClr val="0000FF"/>
                                        </a:solidFill>
                                        <a:latin typeface="Cambria Math" panose="02040503050406030204" pitchFamily="18" charset="0"/>
                                      </a:rPr>
                                      <m:t>𝟐</m:t>
                                    </m:r>
                                  </m:den>
                                </m:f>
                              </m:e>
                            </m:d>
                          </m:sub>
                        </m:sSub>
                      </m:fName>
                      <m:e>
                        <m:d>
                          <m:dPr>
                            <m:ctrlPr>
                              <a:rPr lang="en-US" altLang="en-US" b="1" i="1" smtClean="0">
                                <a:solidFill>
                                  <a:srgbClr val="0000FF"/>
                                </a:solidFill>
                                <a:latin typeface="Cambria Math" panose="02040503050406030204" pitchFamily="18" charset="0"/>
                              </a:rPr>
                            </m:ctrlPr>
                          </m:dPr>
                          <m:e>
                            <m:f>
                              <m:fPr>
                                <m:ctrlPr>
                                  <a:rPr lang="en-US" altLang="en-US" b="1" i="1" smtClean="0">
                                    <a:solidFill>
                                      <a:srgbClr val="0000FF"/>
                                    </a:solidFill>
                                    <a:latin typeface="Cambria Math" panose="02040503050406030204" pitchFamily="18" charset="0"/>
                                  </a:rPr>
                                </m:ctrlPr>
                              </m:fPr>
                              <m:num>
                                <m:r>
                                  <a:rPr lang="en-US" altLang="en-US" b="1" i="1" smtClean="0">
                                    <a:solidFill>
                                      <a:srgbClr val="0000FF"/>
                                    </a:solidFill>
                                    <a:latin typeface="Cambria Math" panose="02040503050406030204" pitchFamily="18" charset="0"/>
                                  </a:rPr>
                                  <m:t>𝒏</m:t>
                                </m:r>
                                <m:r>
                                  <a:rPr lang="en-US" altLang="en-US" b="1" i="1" smtClean="0">
                                    <a:solidFill>
                                      <a:srgbClr val="0000FF"/>
                                    </a:solidFill>
                                    <a:latin typeface="Cambria Math" panose="02040503050406030204" pitchFamily="18" charset="0"/>
                                  </a:rPr>
                                  <m:t>+</m:t>
                                </m:r>
                                <m:r>
                                  <a:rPr lang="en-US" altLang="en-US" b="1" i="1" smtClean="0">
                                    <a:solidFill>
                                      <a:srgbClr val="0000FF"/>
                                    </a:solidFill>
                                    <a:latin typeface="Cambria Math" panose="02040503050406030204" pitchFamily="18" charset="0"/>
                                  </a:rPr>
                                  <m:t>𝟏</m:t>
                                </m:r>
                              </m:num>
                              <m:den>
                                <m:r>
                                  <a:rPr lang="en-US" altLang="en-US" b="1" i="1" smtClean="0">
                                    <a:solidFill>
                                      <a:srgbClr val="0000FF"/>
                                    </a:solidFill>
                                    <a:latin typeface="Cambria Math" panose="02040503050406030204" pitchFamily="18" charset="0"/>
                                  </a:rPr>
                                  <m:t>𝟐</m:t>
                                </m:r>
                              </m:den>
                            </m:f>
                          </m:e>
                        </m:d>
                      </m:e>
                    </m:func>
                  </m:oMath>
                </a14:m>
                <a:r>
                  <a:rPr lang="en-US" altLang="en-US" b="1" dirty="0">
                    <a:solidFill>
                      <a:srgbClr val="0000FF"/>
                    </a:solidFill>
                    <a:ea typeface="宋体" panose="02010600030101010101" pitchFamily="2" charset="-122"/>
                  </a:rPr>
                  <a:t>+1</a:t>
                </a:r>
              </a:p>
              <a:p>
                <a:pPr lvl="1"/>
                <a:r>
                  <a:rPr lang="zh-CN" altLang="en-US" dirty="0">
                    <a:ea typeface="宋体" panose="02010600030101010101" pitchFamily="2" charset="-122"/>
                  </a:rPr>
                  <a:t>若</a:t>
                </a:r>
                <a:r>
                  <a:rPr lang="en-US" altLang="zh-CN" dirty="0">
                    <a:ea typeface="宋体" panose="02010600030101010101" pitchFamily="2" charset="-122"/>
                  </a:rPr>
                  <a:t>n=1,999,999</a:t>
                </a:r>
                <a:r>
                  <a:rPr lang="zh-CN" altLang="en-US" dirty="0">
                    <a:ea typeface="宋体" panose="02010600030101010101" pitchFamily="2" charset="-122"/>
                  </a:rPr>
                  <a:t>，</a:t>
                </a:r>
                <a:r>
                  <a:rPr lang="en-US" altLang="zh-CN" dirty="0"/>
                  <a:t> m=199</a:t>
                </a:r>
                <a:r>
                  <a:rPr lang="zh-CN" altLang="en-US" dirty="0"/>
                  <a:t>，那么</a:t>
                </a:r>
                <a:r>
                  <a:rPr lang="en-US" altLang="zh-CN" dirty="0">
                    <a:ea typeface="宋体" panose="02010600030101010101" pitchFamily="2" charset="-122"/>
                  </a:rPr>
                  <a:t>h=4</a:t>
                </a:r>
              </a:p>
              <a:p>
                <a:r>
                  <a:rPr lang="zh-CN" altLang="en-US" dirty="0">
                    <a:ea typeface="宋体" panose="02010600030101010101" pitchFamily="2" charset="-122"/>
                  </a:rPr>
                  <a:t>在含有</a:t>
                </a:r>
                <a:r>
                  <a:rPr lang="en-US" altLang="en-US" dirty="0">
                    <a:ea typeface="宋体" panose="02010600030101010101" pitchFamily="2" charset="-122"/>
                  </a:rPr>
                  <a:t>n</a:t>
                </a:r>
                <a:r>
                  <a:rPr lang="zh-CN" altLang="en-US" dirty="0">
                    <a:ea typeface="宋体" panose="02010600030101010101" pitchFamily="2" charset="-122"/>
                  </a:rPr>
                  <a:t>个关键字的</a:t>
                </a:r>
                <a:r>
                  <a:rPr lang="en-US" altLang="zh-CN" dirty="0">
                    <a:ea typeface="宋体" panose="02010600030101010101" pitchFamily="2" charset="-122"/>
                  </a:rPr>
                  <a:t>m</a:t>
                </a:r>
                <a:r>
                  <a:rPr lang="zh-CN" altLang="en-US" dirty="0">
                    <a:ea typeface="宋体" panose="02010600030101010101" pitchFamily="2" charset="-122"/>
                  </a:rPr>
                  <a:t>阶</a:t>
                </a:r>
                <a:r>
                  <a:rPr lang="en-US" altLang="en-US" dirty="0">
                    <a:ea typeface="宋体" panose="02010600030101010101" pitchFamily="2" charset="-122"/>
                  </a:rPr>
                  <a:t>B</a:t>
                </a:r>
                <a:r>
                  <a:rPr lang="zh-CN" altLang="en-US" dirty="0">
                    <a:ea typeface="宋体" panose="02010600030101010101" pitchFamily="2" charset="-122"/>
                  </a:rPr>
                  <a:t>树上进行查找</a:t>
                </a:r>
                <a:endParaRPr lang="en-US" altLang="zh-CN" dirty="0">
                  <a:ea typeface="宋体" panose="02010600030101010101" pitchFamily="2" charset="-122"/>
                </a:endParaRPr>
              </a:p>
              <a:p>
                <a:pPr lvl="1"/>
                <a:r>
                  <a:rPr lang="zh-CN" altLang="en-US" dirty="0">
                    <a:ea typeface="宋体" panose="02010600030101010101" pitchFamily="2" charset="-122"/>
                  </a:rPr>
                  <a:t>从根结点到待查找记录关键字的结点的路径上所涉及的结点数</a:t>
                </a:r>
                <a:r>
                  <a:rPr lang="zh-CN" altLang="en-US" dirty="0">
                    <a:solidFill>
                      <a:srgbClr val="0000CC"/>
                    </a:solidFill>
                    <a:ea typeface="宋体" panose="02010600030101010101" pitchFamily="2" charset="-122"/>
                  </a:rPr>
                  <a:t>不超过</a:t>
                </a:r>
                <a14:m>
                  <m:oMath xmlns:m="http://schemas.openxmlformats.org/officeDocument/2006/math">
                    <m:func>
                      <m:funcPr>
                        <m:ctrlPr>
                          <a:rPr lang="en-US" altLang="en-US" i="1">
                            <a:latin typeface="Cambria Math" panose="02040503050406030204" pitchFamily="18" charset="0"/>
                          </a:rPr>
                        </m:ctrlPr>
                      </m:funcPr>
                      <m:fName>
                        <m:sSub>
                          <m:sSubPr>
                            <m:ctrlPr>
                              <a:rPr lang="en-US" altLang="en-US" i="1">
                                <a:latin typeface="Cambria Math" panose="02040503050406030204" pitchFamily="18" charset="0"/>
                              </a:rPr>
                            </m:ctrlPr>
                          </m:sSubPr>
                          <m:e>
                            <m:r>
                              <m:rPr>
                                <m:sty m:val="p"/>
                              </m:rPr>
                              <a:rPr lang="en-US" altLang="en-US">
                                <a:latin typeface="Cambria Math" panose="02040503050406030204" pitchFamily="18" charset="0"/>
                              </a:rPr>
                              <m:t>log</m:t>
                            </m:r>
                          </m:e>
                          <m:sub>
                            <m:d>
                              <m:dPr>
                                <m:begChr m:val="⌈"/>
                                <m:endChr m:val="⌉"/>
                                <m:ctrlPr>
                                  <a:rPr lang="en-US" altLang="en-US" i="1">
                                    <a:latin typeface="Cambria Math" panose="02040503050406030204" pitchFamily="18" charset="0"/>
                                  </a:rPr>
                                </m:ctrlPr>
                              </m:dPr>
                              <m:e>
                                <m:f>
                                  <m:fPr>
                                    <m:type m:val="skw"/>
                                    <m:ctrlPr>
                                      <a:rPr lang="en-US" altLang="en-US" i="1">
                                        <a:latin typeface="Cambria Math" panose="02040503050406030204" pitchFamily="18" charset="0"/>
                                      </a:rPr>
                                    </m:ctrlPr>
                                  </m:fPr>
                                  <m:num>
                                    <m:r>
                                      <a:rPr lang="en-US" altLang="en-US" i="1">
                                        <a:latin typeface="Cambria Math" panose="02040503050406030204" pitchFamily="18" charset="0"/>
                                      </a:rPr>
                                      <m:t>𝑚</m:t>
                                    </m:r>
                                  </m:num>
                                  <m:den>
                                    <m:r>
                                      <a:rPr lang="en-US" altLang="en-US" i="1">
                                        <a:latin typeface="Cambria Math" panose="02040503050406030204" pitchFamily="18" charset="0"/>
                                      </a:rPr>
                                      <m:t>2</m:t>
                                    </m:r>
                                  </m:den>
                                </m:f>
                              </m:e>
                            </m:d>
                          </m:sub>
                        </m:sSub>
                      </m:fName>
                      <m:e>
                        <m:d>
                          <m:dPr>
                            <m:ctrlPr>
                              <a:rPr lang="en-US" altLang="en-US" i="1">
                                <a:latin typeface="Cambria Math" panose="02040503050406030204" pitchFamily="18" charset="0"/>
                              </a:rPr>
                            </m:ctrlPr>
                          </m:dPr>
                          <m:e>
                            <m:f>
                              <m:fPr>
                                <m:ctrlPr>
                                  <a:rPr lang="en-US" altLang="en-US" i="1">
                                    <a:latin typeface="Cambria Math" panose="02040503050406030204" pitchFamily="18" charset="0"/>
                                  </a:rPr>
                                </m:ctrlPr>
                              </m:fPr>
                              <m:num>
                                <m:r>
                                  <a:rPr lang="en-US" altLang="en-US" i="1">
                                    <a:latin typeface="Cambria Math" panose="02040503050406030204" pitchFamily="18" charset="0"/>
                                  </a:rPr>
                                  <m:t>𝑛</m:t>
                                </m:r>
                                <m:r>
                                  <a:rPr lang="en-US" altLang="en-US" i="1">
                                    <a:latin typeface="Cambria Math" panose="02040503050406030204" pitchFamily="18" charset="0"/>
                                  </a:rPr>
                                  <m:t>+1</m:t>
                                </m:r>
                              </m:num>
                              <m:den>
                                <m:r>
                                  <a:rPr lang="en-US" altLang="en-US" i="1">
                                    <a:latin typeface="Cambria Math" panose="02040503050406030204" pitchFamily="18" charset="0"/>
                                  </a:rPr>
                                  <m:t>2</m:t>
                                </m:r>
                              </m:den>
                            </m:f>
                          </m:e>
                        </m:d>
                      </m:e>
                    </m:func>
                  </m:oMath>
                </a14:m>
                <a:r>
                  <a:rPr lang="en-US" altLang="en-US" dirty="0">
                    <a:ea typeface="宋体" panose="02010600030101010101" pitchFamily="2" charset="-122"/>
                  </a:rPr>
                  <a:t>+1</a:t>
                </a:r>
              </a:p>
              <a:p>
                <a:pPr lvl="1"/>
                <a:r>
                  <a:rPr lang="zh-CN" altLang="en-US" dirty="0">
                    <a:solidFill>
                      <a:srgbClr val="0000CC"/>
                    </a:solidFill>
                    <a:ea typeface="宋体" panose="02010600030101010101" pitchFamily="2" charset="-122"/>
                  </a:rPr>
                  <a:t>至多</a:t>
                </a:r>
                <a:r>
                  <a:rPr lang="zh-CN" altLang="en-US" dirty="0">
                    <a:ea typeface="宋体" panose="02010600030101010101" pitchFamily="2" charset="-122"/>
                  </a:rPr>
                  <a:t>读盘</a:t>
                </a:r>
                <a14:m>
                  <m:oMath xmlns:m="http://schemas.openxmlformats.org/officeDocument/2006/math">
                    <m:func>
                      <m:funcPr>
                        <m:ctrlPr>
                          <a:rPr lang="en-US" altLang="en-US" i="1">
                            <a:latin typeface="Cambria Math" panose="02040503050406030204" pitchFamily="18" charset="0"/>
                          </a:rPr>
                        </m:ctrlPr>
                      </m:funcPr>
                      <m:fName>
                        <m:sSub>
                          <m:sSubPr>
                            <m:ctrlPr>
                              <a:rPr lang="en-US" altLang="en-US" i="1">
                                <a:latin typeface="Cambria Math" panose="02040503050406030204" pitchFamily="18" charset="0"/>
                              </a:rPr>
                            </m:ctrlPr>
                          </m:sSubPr>
                          <m:e>
                            <m:r>
                              <m:rPr>
                                <m:sty m:val="p"/>
                              </m:rPr>
                              <a:rPr lang="en-US" altLang="en-US">
                                <a:latin typeface="Cambria Math" panose="02040503050406030204" pitchFamily="18" charset="0"/>
                              </a:rPr>
                              <m:t>log</m:t>
                            </m:r>
                          </m:e>
                          <m:sub>
                            <m:d>
                              <m:dPr>
                                <m:begChr m:val="⌈"/>
                                <m:endChr m:val="⌉"/>
                                <m:ctrlPr>
                                  <a:rPr lang="en-US" altLang="en-US" i="1">
                                    <a:latin typeface="Cambria Math" panose="02040503050406030204" pitchFamily="18" charset="0"/>
                                  </a:rPr>
                                </m:ctrlPr>
                              </m:dPr>
                              <m:e>
                                <m:f>
                                  <m:fPr>
                                    <m:type m:val="skw"/>
                                    <m:ctrlPr>
                                      <a:rPr lang="en-US" altLang="en-US" i="1">
                                        <a:latin typeface="Cambria Math" panose="02040503050406030204" pitchFamily="18" charset="0"/>
                                      </a:rPr>
                                    </m:ctrlPr>
                                  </m:fPr>
                                  <m:num>
                                    <m:r>
                                      <a:rPr lang="en-US" altLang="en-US" i="1">
                                        <a:latin typeface="Cambria Math" panose="02040503050406030204" pitchFamily="18" charset="0"/>
                                      </a:rPr>
                                      <m:t>𝑚</m:t>
                                    </m:r>
                                  </m:num>
                                  <m:den>
                                    <m:r>
                                      <a:rPr lang="en-US" altLang="en-US" i="1">
                                        <a:latin typeface="Cambria Math" panose="02040503050406030204" pitchFamily="18" charset="0"/>
                                      </a:rPr>
                                      <m:t>2</m:t>
                                    </m:r>
                                  </m:den>
                                </m:f>
                              </m:e>
                            </m:d>
                          </m:sub>
                        </m:sSub>
                      </m:fName>
                      <m:e>
                        <m:d>
                          <m:dPr>
                            <m:ctrlPr>
                              <a:rPr lang="en-US" altLang="en-US" i="1">
                                <a:latin typeface="Cambria Math" panose="02040503050406030204" pitchFamily="18" charset="0"/>
                              </a:rPr>
                            </m:ctrlPr>
                          </m:dPr>
                          <m:e>
                            <m:f>
                              <m:fPr>
                                <m:ctrlPr>
                                  <a:rPr lang="en-US" altLang="en-US" i="1">
                                    <a:latin typeface="Cambria Math" panose="02040503050406030204" pitchFamily="18" charset="0"/>
                                  </a:rPr>
                                </m:ctrlPr>
                              </m:fPr>
                              <m:num>
                                <m:r>
                                  <a:rPr lang="en-US" altLang="en-US" i="1">
                                    <a:latin typeface="Cambria Math" panose="02040503050406030204" pitchFamily="18" charset="0"/>
                                  </a:rPr>
                                  <m:t>𝑛</m:t>
                                </m:r>
                                <m:r>
                                  <a:rPr lang="en-US" altLang="en-US" i="1">
                                    <a:latin typeface="Cambria Math" panose="02040503050406030204" pitchFamily="18" charset="0"/>
                                  </a:rPr>
                                  <m:t>+1</m:t>
                                </m:r>
                              </m:num>
                              <m:den>
                                <m:r>
                                  <a:rPr lang="en-US" altLang="en-US" i="1">
                                    <a:latin typeface="Cambria Math" panose="02040503050406030204" pitchFamily="18" charset="0"/>
                                  </a:rPr>
                                  <m:t>2</m:t>
                                </m:r>
                              </m:den>
                            </m:f>
                          </m:e>
                        </m:d>
                      </m:e>
                    </m:func>
                  </m:oMath>
                </a14:m>
                <a:r>
                  <a:rPr lang="en-US" altLang="en-US" dirty="0">
                    <a:ea typeface="宋体" panose="02010600030101010101" pitchFamily="2" charset="-122"/>
                  </a:rPr>
                  <a:t>+1 </a:t>
                </a:r>
                <a:r>
                  <a:rPr lang="zh-CN" altLang="en-US" dirty="0">
                    <a:ea typeface="宋体" panose="02010600030101010101" pitchFamily="2" charset="-122"/>
                  </a:rPr>
                  <a:t>次</a:t>
                </a:r>
                <a:endParaRPr lang="en-US" altLang="en-US" dirty="0">
                  <a:ea typeface="宋体" panose="02010600030101010101" pitchFamily="2" charset="-122"/>
                </a:endParaRPr>
              </a:p>
              <a:p>
                <a:pPr lvl="2">
                  <a:lnSpc>
                    <a:spcPct val="120000"/>
                  </a:lnSpc>
                  <a:spcBef>
                    <a:spcPts val="0"/>
                  </a:spcBef>
                </a:pPr>
                <a:r>
                  <a:rPr lang="zh-CN" altLang="en-US" sz="2800" dirty="0">
                    <a:solidFill>
                      <a:srgbClr val="C00000"/>
                    </a:solidFill>
                    <a:ea typeface="宋体" panose="02010600030101010101" pitchFamily="2" charset="-122"/>
                  </a:rPr>
                  <a:t>选择大的</a:t>
                </a:r>
                <a:r>
                  <a:rPr lang="en-US" altLang="zh-CN" sz="2800" dirty="0">
                    <a:solidFill>
                      <a:srgbClr val="C00000"/>
                    </a:solidFill>
                    <a:ea typeface="宋体" panose="02010600030101010101" pitchFamily="2" charset="-122"/>
                  </a:rPr>
                  <a:t>m</a:t>
                </a:r>
                <a:r>
                  <a:rPr lang="zh-CN" altLang="en-US" sz="2800" dirty="0">
                    <a:solidFill>
                      <a:srgbClr val="C00000"/>
                    </a:solidFill>
                    <a:ea typeface="宋体" panose="02010600030101010101" pitchFamily="2" charset="-122"/>
                  </a:rPr>
                  <a:t>值，可以减少树的高度，从而减少读入结点的次数，进而减少读磁盘的次数</a:t>
                </a:r>
                <a:endParaRPr lang="en-US" altLang="en-US" sz="2800" dirty="0">
                  <a:solidFill>
                    <a:srgbClr val="C00000"/>
                  </a:solidFill>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mc:Choice>
        <mc:Fallback xmlns="">
          <p:sp>
            <p:nvSpPr>
              <p:cNvPr id="19" name="内容占位符 18"/>
              <p:cNvSpPr>
                <a:spLocks noGrp="1" noRot="1" noChangeAspect="1" noMove="1" noResize="1" noEditPoints="1" noAdjustHandles="1" noChangeArrowheads="1" noChangeShapeType="1" noTextEdit="1"/>
              </p:cNvSpPr>
              <p:nvPr>
                <p:ph idx="1"/>
              </p:nvPr>
            </p:nvSpPr>
            <p:spPr>
              <a:blipFill>
                <a:blip r:embed="rId3"/>
                <a:stretch>
                  <a:fillRect l="-1704" t="-1800" r="-4000"/>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extLst>
      <p:ext uri="{BB962C8B-B14F-4D97-AF65-F5344CB8AC3E}">
        <p14:creationId xmlns:p14="http://schemas.microsoft.com/office/powerpoint/2010/main" val="1722414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7" name="Freeform 9"/>
          <p:cNvSpPr>
            <a:spLocks/>
          </p:cNvSpPr>
          <p:nvPr/>
        </p:nvSpPr>
        <p:spPr bwMode="auto">
          <a:xfrm>
            <a:off x="2667000" y="2438400"/>
            <a:ext cx="1066800" cy="609600"/>
          </a:xfrm>
          <a:custGeom>
            <a:avLst/>
            <a:gdLst>
              <a:gd name="T0" fmla="*/ 0 w 672"/>
              <a:gd name="T1" fmla="*/ 0 h 384"/>
              <a:gd name="T2" fmla="*/ 384 w 672"/>
              <a:gd name="T3" fmla="*/ 96 h 384"/>
              <a:gd name="T4" fmla="*/ 144 w 672"/>
              <a:gd name="T5" fmla="*/ 144 h 384"/>
              <a:gd name="T6" fmla="*/ 672 w 672"/>
              <a:gd name="T7" fmla="*/ 384 h 384"/>
              <a:gd name="T8" fmla="*/ 0 60000 65536"/>
              <a:gd name="T9" fmla="*/ 0 60000 65536"/>
              <a:gd name="T10" fmla="*/ 0 60000 65536"/>
              <a:gd name="T11" fmla="*/ 0 60000 65536"/>
              <a:gd name="T12" fmla="*/ 0 w 672"/>
              <a:gd name="T13" fmla="*/ 0 h 384"/>
              <a:gd name="T14" fmla="*/ 672 w 672"/>
              <a:gd name="T15" fmla="*/ 384 h 384"/>
            </a:gdLst>
            <a:ahLst/>
            <a:cxnLst>
              <a:cxn ang="T8">
                <a:pos x="T0" y="T1"/>
              </a:cxn>
              <a:cxn ang="T9">
                <a:pos x="T2" y="T3"/>
              </a:cxn>
              <a:cxn ang="T10">
                <a:pos x="T4" y="T5"/>
              </a:cxn>
              <a:cxn ang="T11">
                <a:pos x="T6" y="T7"/>
              </a:cxn>
            </a:cxnLst>
            <a:rect l="T12" t="T13" r="T14" b="T15"/>
            <a:pathLst>
              <a:path w="672" h="384">
                <a:moveTo>
                  <a:pt x="0" y="0"/>
                </a:moveTo>
                <a:cubicBezTo>
                  <a:pt x="180" y="36"/>
                  <a:pt x="360" y="72"/>
                  <a:pt x="384" y="96"/>
                </a:cubicBezTo>
                <a:cubicBezTo>
                  <a:pt x="408" y="120"/>
                  <a:pt x="96" y="96"/>
                  <a:pt x="144" y="144"/>
                </a:cubicBezTo>
                <a:cubicBezTo>
                  <a:pt x="192" y="192"/>
                  <a:pt x="584" y="344"/>
                  <a:pt x="672" y="384"/>
                </a:cubicBezTo>
              </a:path>
            </a:pathLst>
          </a:custGeom>
          <a:noFill/>
          <a:ln w="28575">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7091" name="Oval 3"/>
          <p:cNvSpPr>
            <a:spLocks noChangeArrowheads="1"/>
          </p:cNvSpPr>
          <p:nvPr/>
        </p:nvSpPr>
        <p:spPr bwMode="auto">
          <a:xfrm>
            <a:off x="3048000" y="3124200"/>
            <a:ext cx="1981200" cy="533400"/>
          </a:xfrm>
          <a:prstGeom prst="ellipse">
            <a:avLst/>
          </a:prstGeom>
          <a:solidFill>
            <a:srgbClr val="FFFFCC"/>
          </a:solidFill>
          <a:ln w="19050">
            <a:solidFill>
              <a:srgbClr val="99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600" b="1">
                <a:solidFill>
                  <a:srgbClr val="A50021"/>
                </a:solidFill>
              </a:rPr>
              <a:t>50</a:t>
            </a:r>
            <a:endParaRPr lang="en-US" altLang="zh-CN"/>
          </a:p>
        </p:txBody>
      </p:sp>
      <p:sp>
        <p:nvSpPr>
          <p:cNvPr id="217093" name="Oval 5"/>
          <p:cNvSpPr>
            <a:spLocks noChangeArrowheads="1"/>
          </p:cNvSpPr>
          <p:nvPr/>
        </p:nvSpPr>
        <p:spPr bwMode="auto">
          <a:xfrm>
            <a:off x="1143000" y="4419600"/>
            <a:ext cx="1981200" cy="533400"/>
          </a:xfrm>
          <a:prstGeom prst="ellipse">
            <a:avLst/>
          </a:prstGeom>
          <a:solidFill>
            <a:srgbClr val="FFFFCC"/>
          </a:solidFill>
          <a:ln w="19050">
            <a:solidFill>
              <a:srgbClr val="99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A50021"/>
                </a:solidFill>
                <a:sym typeface="Symbol" panose="05050102010706020507" pitchFamily="18" charset="2"/>
              </a:rPr>
              <a:t> </a:t>
            </a:r>
            <a:r>
              <a:rPr lang="en-US" altLang="zh-CN" sz="3200" b="1">
                <a:solidFill>
                  <a:srgbClr val="A50021"/>
                </a:solidFill>
              </a:rPr>
              <a:t>20 </a:t>
            </a:r>
            <a:r>
              <a:rPr lang="en-US" altLang="zh-CN" sz="3200" b="1">
                <a:solidFill>
                  <a:srgbClr val="A50021"/>
                </a:solidFill>
                <a:sym typeface="Symbol" panose="05050102010706020507" pitchFamily="18" charset="2"/>
              </a:rPr>
              <a:t></a:t>
            </a:r>
            <a:r>
              <a:rPr lang="en-US" altLang="zh-CN" sz="3200" b="1">
                <a:solidFill>
                  <a:srgbClr val="A50021"/>
                </a:solidFill>
              </a:rPr>
              <a:t> 40 </a:t>
            </a:r>
            <a:r>
              <a:rPr lang="en-US" altLang="zh-CN" sz="3200" b="1">
                <a:solidFill>
                  <a:srgbClr val="A50021"/>
                </a:solidFill>
                <a:sym typeface="Symbol" panose="05050102010706020507" pitchFamily="18" charset="2"/>
              </a:rPr>
              <a:t></a:t>
            </a:r>
          </a:p>
        </p:txBody>
      </p:sp>
      <p:sp>
        <p:nvSpPr>
          <p:cNvPr id="217094" name="Oval 6"/>
          <p:cNvSpPr>
            <a:spLocks noChangeArrowheads="1"/>
          </p:cNvSpPr>
          <p:nvPr/>
        </p:nvSpPr>
        <p:spPr bwMode="auto">
          <a:xfrm>
            <a:off x="4953000" y="4419600"/>
            <a:ext cx="1981200" cy="533400"/>
          </a:xfrm>
          <a:prstGeom prst="ellipse">
            <a:avLst/>
          </a:prstGeom>
          <a:solidFill>
            <a:srgbClr val="FFFFCC"/>
          </a:solidFill>
          <a:ln w="19050">
            <a:solidFill>
              <a:srgbClr val="99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A50021"/>
                </a:solidFill>
                <a:sym typeface="Symbol" panose="05050102010706020507" pitchFamily="18" charset="2"/>
              </a:rPr>
              <a:t></a:t>
            </a:r>
            <a:r>
              <a:rPr lang="en-US" altLang="zh-CN" sz="3600" b="1">
                <a:solidFill>
                  <a:srgbClr val="A50021"/>
                </a:solidFill>
              </a:rPr>
              <a:t> 80 </a:t>
            </a:r>
            <a:r>
              <a:rPr lang="en-US" altLang="zh-CN" sz="3200" b="1">
                <a:solidFill>
                  <a:srgbClr val="A50021"/>
                </a:solidFill>
                <a:sym typeface="Symbol" panose="05050102010706020507" pitchFamily="18" charset="2"/>
              </a:rPr>
              <a:t></a:t>
            </a:r>
          </a:p>
        </p:txBody>
      </p:sp>
      <p:sp>
        <p:nvSpPr>
          <p:cNvPr id="217095" name="Line 7"/>
          <p:cNvSpPr>
            <a:spLocks noChangeShapeType="1"/>
          </p:cNvSpPr>
          <p:nvPr/>
        </p:nvSpPr>
        <p:spPr bwMode="auto">
          <a:xfrm flipH="1">
            <a:off x="2133600" y="3352800"/>
            <a:ext cx="1219200" cy="10668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096" name="Line 8"/>
          <p:cNvSpPr>
            <a:spLocks noChangeShapeType="1"/>
          </p:cNvSpPr>
          <p:nvPr/>
        </p:nvSpPr>
        <p:spPr bwMode="auto">
          <a:xfrm>
            <a:off x="4648200" y="3352800"/>
            <a:ext cx="1295400" cy="10668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098" name="Text Box 10"/>
          <p:cNvSpPr txBox="1">
            <a:spLocks noChangeArrowheads="1"/>
          </p:cNvSpPr>
          <p:nvPr/>
        </p:nvSpPr>
        <p:spPr bwMode="auto">
          <a:xfrm>
            <a:off x="441325" y="5530850"/>
            <a:ext cx="36417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a:solidFill>
                  <a:srgbClr val="A50021"/>
                </a:solidFill>
                <a:ea typeface="楷体_GB2312" pitchFamily="49" charset="-122"/>
              </a:rPr>
              <a:t>插入关键字 </a:t>
            </a:r>
            <a:r>
              <a:rPr lang="en-US" altLang="zh-CN" sz="3600">
                <a:solidFill>
                  <a:srgbClr val="A50021"/>
                </a:solidFill>
                <a:ea typeface="楷体_GB2312" pitchFamily="49" charset="-122"/>
              </a:rPr>
              <a:t>= </a:t>
            </a:r>
            <a:r>
              <a:rPr lang="en-US" altLang="zh-CN" sz="3600" b="1">
                <a:solidFill>
                  <a:srgbClr val="FF00FF"/>
                </a:solidFill>
                <a:ea typeface="楷体_GB2312" pitchFamily="49" charset="-122"/>
              </a:rPr>
              <a:t>60</a:t>
            </a:r>
            <a:r>
              <a:rPr lang="en-US" altLang="zh-CN" sz="3600">
                <a:solidFill>
                  <a:srgbClr val="FF00FF"/>
                </a:solidFill>
                <a:ea typeface="楷体_GB2312" pitchFamily="49" charset="-122"/>
              </a:rPr>
              <a:t>,</a:t>
            </a:r>
            <a:r>
              <a:rPr lang="en-US" altLang="zh-CN" sz="3600">
                <a:solidFill>
                  <a:srgbClr val="A50021"/>
                </a:solidFill>
                <a:ea typeface="楷体_GB2312" pitchFamily="49" charset="-122"/>
              </a:rPr>
              <a:t> </a:t>
            </a:r>
            <a:endParaRPr lang="en-US" altLang="zh-CN" sz="3600">
              <a:ea typeface="楷体_GB2312" pitchFamily="49" charset="-122"/>
            </a:endParaRPr>
          </a:p>
        </p:txBody>
      </p:sp>
      <p:sp>
        <p:nvSpPr>
          <p:cNvPr id="217099" name="Oval 11"/>
          <p:cNvSpPr>
            <a:spLocks noChangeArrowheads="1"/>
          </p:cNvSpPr>
          <p:nvPr/>
        </p:nvSpPr>
        <p:spPr bwMode="auto">
          <a:xfrm>
            <a:off x="4953000" y="4419600"/>
            <a:ext cx="1981200" cy="533400"/>
          </a:xfrm>
          <a:prstGeom prst="ellipse">
            <a:avLst/>
          </a:prstGeom>
          <a:solidFill>
            <a:srgbClr val="FFFFCC"/>
          </a:solidFill>
          <a:ln w="19050">
            <a:solidFill>
              <a:srgbClr val="99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A50021"/>
                </a:solidFill>
                <a:sym typeface="Symbol" panose="05050102010706020507" pitchFamily="18" charset="2"/>
              </a:rPr>
              <a:t></a:t>
            </a:r>
            <a:r>
              <a:rPr lang="en-US" altLang="zh-CN" sz="3200" b="1">
                <a:solidFill>
                  <a:srgbClr val="A50021"/>
                </a:solidFill>
              </a:rPr>
              <a:t> </a:t>
            </a:r>
            <a:r>
              <a:rPr lang="en-US" altLang="zh-CN" sz="3200" b="1">
                <a:solidFill>
                  <a:srgbClr val="FF00FF"/>
                </a:solidFill>
              </a:rPr>
              <a:t>60 </a:t>
            </a:r>
            <a:r>
              <a:rPr lang="en-US" altLang="zh-CN" sz="3200" b="1">
                <a:solidFill>
                  <a:srgbClr val="FF00FF"/>
                </a:solidFill>
                <a:sym typeface="Symbol" panose="05050102010706020507" pitchFamily="18" charset="2"/>
              </a:rPr>
              <a:t></a:t>
            </a:r>
            <a:r>
              <a:rPr lang="en-US" altLang="zh-CN" sz="3200" b="1">
                <a:solidFill>
                  <a:srgbClr val="A50021"/>
                </a:solidFill>
              </a:rPr>
              <a:t> 80 </a:t>
            </a:r>
            <a:r>
              <a:rPr lang="en-US" altLang="zh-CN" sz="3200" b="1">
                <a:solidFill>
                  <a:srgbClr val="A50021"/>
                </a:solidFill>
                <a:sym typeface="Symbol" panose="05050102010706020507" pitchFamily="18" charset="2"/>
              </a:rPr>
              <a:t></a:t>
            </a:r>
          </a:p>
        </p:txBody>
      </p:sp>
      <p:sp>
        <p:nvSpPr>
          <p:cNvPr id="217101" name="Rectangle 13"/>
          <p:cNvSpPr>
            <a:spLocks noChangeArrowheads="1"/>
          </p:cNvSpPr>
          <p:nvPr/>
        </p:nvSpPr>
        <p:spPr bwMode="auto">
          <a:xfrm>
            <a:off x="4197350" y="5530850"/>
            <a:ext cx="755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b="1">
                <a:solidFill>
                  <a:srgbClr val="3333FF"/>
                </a:solidFill>
                <a:ea typeface="楷体_GB2312" pitchFamily="49" charset="-122"/>
              </a:rPr>
              <a:t>90</a:t>
            </a:r>
            <a:r>
              <a:rPr lang="en-US" altLang="zh-CN" sz="3600">
                <a:solidFill>
                  <a:srgbClr val="3333FF"/>
                </a:solidFill>
                <a:ea typeface="楷体_GB2312" pitchFamily="49" charset="-122"/>
              </a:rPr>
              <a:t>,</a:t>
            </a:r>
            <a:endParaRPr lang="en-US" altLang="zh-CN" sz="3600">
              <a:solidFill>
                <a:srgbClr val="A50021"/>
              </a:solidFill>
              <a:ea typeface="楷体_GB2312" pitchFamily="49" charset="-122"/>
            </a:endParaRPr>
          </a:p>
        </p:txBody>
      </p:sp>
      <p:sp>
        <p:nvSpPr>
          <p:cNvPr id="217102" name="Oval 14"/>
          <p:cNvSpPr>
            <a:spLocks noChangeArrowheads="1"/>
          </p:cNvSpPr>
          <p:nvPr/>
        </p:nvSpPr>
        <p:spPr bwMode="auto">
          <a:xfrm>
            <a:off x="4953000" y="4419600"/>
            <a:ext cx="2362200" cy="533400"/>
          </a:xfrm>
          <a:prstGeom prst="ellipse">
            <a:avLst/>
          </a:prstGeom>
          <a:solidFill>
            <a:srgbClr val="FFFFCC"/>
          </a:solidFill>
          <a:ln w="19050">
            <a:solidFill>
              <a:srgbClr val="A5002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A50021"/>
                </a:solidFill>
                <a:sym typeface="Symbol" panose="05050102010706020507" pitchFamily="18" charset="2"/>
              </a:rPr>
              <a:t></a:t>
            </a:r>
            <a:r>
              <a:rPr lang="en-US" altLang="zh-CN" sz="3200" b="1">
                <a:solidFill>
                  <a:srgbClr val="FF00FF"/>
                </a:solidFill>
              </a:rPr>
              <a:t>60</a:t>
            </a:r>
            <a:r>
              <a:rPr lang="en-US" altLang="zh-CN" sz="3200" b="1">
                <a:solidFill>
                  <a:srgbClr val="FF00FF"/>
                </a:solidFill>
                <a:sym typeface="Symbol" panose="05050102010706020507" pitchFamily="18" charset="2"/>
              </a:rPr>
              <a:t></a:t>
            </a:r>
            <a:r>
              <a:rPr lang="en-US" altLang="zh-CN" sz="3200" b="1">
                <a:solidFill>
                  <a:srgbClr val="A50021"/>
                </a:solidFill>
              </a:rPr>
              <a:t>80</a:t>
            </a:r>
            <a:r>
              <a:rPr lang="en-US" altLang="zh-CN" sz="3200" b="1">
                <a:solidFill>
                  <a:srgbClr val="A50021"/>
                </a:solidFill>
                <a:sym typeface="Symbol" panose="05050102010706020507" pitchFamily="18" charset="2"/>
              </a:rPr>
              <a:t></a:t>
            </a:r>
            <a:r>
              <a:rPr lang="en-US" altLang="zh-CN" sz="3200" b="1">
                <a:solidFill>
                  <a:srgbClr val="3333FF"/>
                </a:solidFill>
                <a:sym typeface="Symbol" panose="05050102010706020507" pitchFamily="18" charset="2"/>
              </a:rPr>
              <a:t>90</a:t>
            </a:r>
            <a:endParaRPr lang="en-US" altLang="zh-CN" sz="3200" b="1">
              <a:solidFill>
                <a:srgbClr val="A50021"/>
              </a:solidFill>
              <a:sym typeface="Symbol" panose="05050102010706020507" pitchFamily="18" charset="2"/>
            </a:endParaRPr>
          </a:p>
        </p:txBody>
      </p:sp>
      <p:sp>
        <p:nvSpPr>
          <p:cNvPr id="217103" name="Oval 15"/>
          <p:cNvSpPr>
            <a:spLocks noChangeArrowheads="1"/>
          </p:cNvSpPr>
          <p:nvPr/>
        </p:nvSpPr>
        <p:spPr bwMode="auto">
          <a:xfrm>
            <a:off x="7391400" y="4419600"/>
            <a:ext cx="1676400" cy="533400"/>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A50021"/>
                </a:solidFill>
                <a:sym typeface="Symbol" panose="05050102010706020507" pitchFamily="18" charset="2"/>
              </a:rPr>
              <a:t></a:t>
            </a:r>
            <a:r>
              <a:rPr lang="en-US" altLang="zh-CN" sz="3200" b="1">
                <a:solidFill>
                  <a:srgbClr val="3333FF"/>
                </a:solidFill>
                <a:sym typeface="Symbol" panose="05050102010706020507" pitchFamily="18" charset="2"/>
              </a:rPr>
              <a:t>90</a:t>
            </a:r>
            <a:r>
              <a:rPr lang="en-US" altLang="zh-CN" sz="3600" b="1">
                <a:solidFill>
                  <a:srgbClr val="A50021"/>
                </a:solidFill>
              </a:rPr>
              <a:t> </a:t>
            </a:r>
          </a:p>
        </p:txBody>
      </p:sp>
      <p:sp>
        <p:nvSpPr>
          <p:cNvPr id="217105" name="Oval 17"/>
          <p:cNvSpPr>
            <a:spLocks noChangeArrowheads="1"/>
          </p:cNvSpPr>
          <p:nvPr/>
        </p:nvSpPr>
        <p:spPr bwMode="auto">
          <a:xfrm>
            <a:off x="3048000" y="3048000"/>
            <a:ext cx="3505200" cy="685800"/>
          </a:xfrm>
          <a:prstGeom prst="ellipse">
            <a:avLst/>
          </a:prstGeom>
          <a:solidFill>
            <a:srgbClr val="FFFFCC"/>
          </a:solidFill>
          <a:ln w="19050">
            <a:solidFill>
              <a:srgbClr val="99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600" b="1">
                <a:solidFill>
                  <a:srgbClr val="A50021"/>
                </a:solidFill>
              </a:rPr>
              <a:t>50    </a:t>
            </a:r>
            <a:r>
              <a:rPr lang="en-US" altLang="zh-CN" sz="3600" b="1">
                <a:solidFill>
                  <a:srgbClr val="FF0000"/>
                </a:solidFill>
              </a:rPr>
              <a:t>80</a:t>
            </a:r>
            <a:endParaRPr lang="en-US" altLang="zh-CN"/>
          </a:p>
        </p:txBody>
      </p:sp>
      <p:sp>
        <p:nvSpPr>
          <p:cNvPr id="217108" name="Line 20"/>
          <p:cNvSpPr>
            <a:spLocks noChangeShapeType="1"/>
          </p:cNvSpPr>
          <p:nvPr/>
        </p:nvSpPr>
        <p:spPr bwMode="auto">
          <a:xfrm>
            <a:off x="4724400" y="3352800"/>
            <a:ext cx="381000" cy="3810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110" name="Line 22"/>
          <p:cNvSpPr>
            <a:spLocks noChangeShapeType="1"/>
          </p:cNvSpPr>
          <p:nvPr/>
        </p:nvSpPr>
        <p:spPr bwMode="auto">
          <a:xfrm flipV="1">
            <a:off x="3200400" y="3352800"/>
            <a:ext cx="152400" cy="1524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111" name="Line 23"/>
          <p:cNvSpPr>
            <a:spLocks noChangeShapeType="1"/>
          </p:cNvSpPr>
          <p:nvPr/>
        </p:nvSpPr>
        <p:spPr bwMode="auto">
          <a:xfrm>
            <a:off x="5867400" y="3352800"/>
            <a:ext cx="2362200" cy="10668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112" name="Oval 24"/>
          <p:cNvSpPr>
            <a:spLocks noChangeArrowheads="1"/>
          </p:cNvSpPr>
          <p:nvPr/>
        </p:nvSpPr>
        <p:spPr bwMode="auto">
          <a:xfrm>
            <a:off x="4953000" y="4419600"/>
            <a:ext cx="2362200" cy="533400"/>
          </a:xfrm>
          <a:prstGeom prst="ellipse">
            <a:avLst/>
          </a:prstGeom>
          <a:solidFill>
            <a:srgbClr val="FFFFCC"/>
          </a:solidFill>
          <a:ln w="19050">
            <a:solidFill>
              <a:srgbClr val="A5002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A50021"/>
                </a:solidFill>
                <a:sym typeface="Symbol" panose="05050102010706020507" pitchFamily="18" charset="2"/>
              </a:rPr>
              <a:t></a:t>
            </a:r>
            <a:r>
              <a:rPr lang="en-US" altLang="zh-CN" sz="3200" b="1">
                <a:solidFill>
                  <a:srgbClr val="FF00FF"/>
                </a:solidFill>
              </a:rPr>
              <a:t>60</a:t>
            </a:r>
            <a:r>
              <a:rPr lang="en-US" altLang="zh-CN" sz="3200" b="1">
                <a:solidFill>
                  <a:srgbClr val="FF00FF"/>
                </a:solidFill>
                <a:sym typeface="Symbol" panose="05050102010706020507" pitchFamily="18" charset="2"/>
              </a:rPr>
              <a:t></a:t>
            </a:r>
            <a:endParaRPr lang="en-US" altLang="zh-CN" sz="3200" b="1">
              <a:solidFill>
                <a:srgbClr val="A50021"/>
              </a:solidFill>
              <a:sym typeface="Symbol" panose="05050102010706020507" pitchFamily="18" charset="2"/>
            </a:endParaRPr>
          </a:p>
        </p:txBody>
      </p:sp>
      <p:sp>
        <p:nvSpPr>
          <p:cNvPr id="217113" name="Rectangle 25"/>
          <p:cNvSpPr>
            <a:spLocks noChangeArrowheads="1"/>
          </p:cNvSpPr>
          <p:nvPr/>
        </p:nvSpPr>
        <p:spPr bwMode="auto">
          <a:xfrm>
            <a:off x="5187950" y="5530850"/>
            <a:ext cx="755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b="1">
                <a:solidFill>
                  <a:srgbClr val="006600"/>
                </a:solidFill>
                <a:ea typeface="楷体_GB2312" pitchFamily="49" charset="-122"/>
              </a:rPr>
              <a:t>30</a:t>
            </a:r>
            <a:r>
              <a:rPr lang="en-US" altLang="zh-CN" sz="3600">
                <a:solidFill>
                  <a:srgbClr val="006600"/>
                </a:solidFill>
                <a:ea typeface="楷体_GB2312" pitchFamily="49" charset="-122"/>
              </a:rPr>
              <a:t>,</a:t>
            </a:r>
            <a:endParaRPr lang="en-US" altLang="zh-CN" sz="3600">
              <a:solidFill>
                <a:srgbClr val="A50021"/>
              </a:solidFill>
              <a:ea typeface="楷体_GB2312" pitchFamily="49" charset="-122"/>
            </a:endParaRPr>
          </a:p>
        </p:txBody>
      </p:sp>
      <p:sp>
        <p:nvSpPr>
          <p:cNvPr id="217114" name="Oval 26"/>
          <p:cNvSpPr>
            <a:spLocks noChangeArrowheads="1"/>
          </p:cNvSpPr>
          <p:nvPr/>
        </p:nvSpPr>
        <p:spPr bwMode="auto">
          <a:xfrm>
            <a:off x="3200400" y="4419600"/>
            <a:ext cx="1676400" cy="533400"/>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A50021"/>
                </a:solidFill>
                <a:sym typeface="Symbol" panose="05050102010706020507" pitchFamily="18" charset="2"/>
              </a:rPr>
              <a:t></a:t>
            </a:r>
            <a:r>
              <a:rPr lang="en-US" altLang="zh-CN" sz="3200" b="1">
                <a:solidFill>
                  <a:srgbClr val="A50021"/>
                </a:solidFill>
              </a:rPr>
              <a:t> 40 </a:t>
            </a:r>
            <a:r>
              <a:rPr lang="en-US" altLang="zh-CN" sz="3200" b="1">
                <a:solidFill>
                  <a:srgbClr val="A50021"/>
                </a:solidFill>
                <a:sym typeface="Symbol" panose="05050102010706020507" pitchFamily="18" charset="2"/>
              </a:rPr>
              <a:t></a:t>
            </a:r>
          </a:p>
        </p:txBody>
      </p:sp>
      <p:sp>
        <p:nvSpPr>
          <p:cNvPr id="217115" name="Oval 27"/>
          <p:cNvSpPr>
            <a:spLocks noChangeArrowheads="1"/>
          </p:cNvSpPr>
          <p:nvPr/>
        </p:nvSpPr>
        <p:spPr bwMode="auto">
          <a:xfrm>
            <a:off x="1143000" y="4419600"/>
            <a:ext cx="1981200" cy="533400"/>
          </a:xfrm>
          <a:prstGeom prst="ellipse">
            <a:avLst/>
          </a:prstGeom>
          <a:solidFill>
            <a:srgbClr val="FFFFCC"/>
          </a:solidFill>
          <a:ln w="19050">
            <a:solidFill>
              <a:srgbClr val="99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A50021"/>
                </a:solidFill>
                <a:sym typeface="Symbol" panose="05050102010706020507" pitchFamily="18" charset="2"/>
              </a:rPr>
              <a:t> </a:t>
            </a:r>
            <a:r>
              <a:rPr lang="en-US" altLang="zh-CN" sz="3200" b="1">
                <a:solidFill>
                  <a:srgbClr val="A50021"/>
                </a:solidFill>
              </a:rPr>
              <a:t>20 </a:t>
            </a:r>
            <a:r>
              <a:rPr lang="en-US" altLang="zh-CN" sz="3200" b="1">
                <a:solidFill>
                  <a:srgbClr val="A50021"/>
                </a:solidFill>
                <a:sym typeface="Symbol" panose="05050102010706020507" pitchFamily="18" charset="2"/>
              </a:rPr>
              <a:t></a:t>
            </a:r>
          </a:p>
        </p:txBody>
      </p:sp>
      <p:sp>
        <p:nvSpPr>
          <p:cNvPr id="217116" name="Oval 28"/>
          <p:cNvSpPr>
            <a:spLocks noChangeArrowheads="1"/>
          </p:cNvSpPr>
          <p:nvPr/>
        </p:nvSpPr>
        <p:spPr bwMode="auto">
          <a:xfrm>
            <a:off x="3048000" y="3048000"/>
            <a:ext cx="3505200" cy="685800"/>
          </a:xfrm>
          <a:prstGeom prst="ellipse">
            <a:avLst/>
          </a:prstGeom>
          <a:solidFill>
            <a:srgbClr val="FFFFCC"/>
          </a:solidFill>
          <a:ln w="19050">
            <a:solidFill>
              <a:srgbClr val="99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600" b="1">
                <a:solidFill>
                  <a:srgbClr val="FF0000"/>
                </a:solidFill>
              </a:rPr>
              <a:t>30</a:t>
            </a:r>
            <a:r>
              <a:rPr lang="en-US" altLang="zh-CN" sz="3600" b="1">
                <a:solidFill>
                  <a:srgbClr val="A50021"/>
                </a:solidFill>
              </a:rPr>
              <a:t>   50    80</a:t>
            </a:r>
            <a:endParaRPr lang="en-US" altLang="zh-CN"/>
          </a:p>
        </p:txBody>
      </p:sp>
      <p:sp>
        <p:nvSpPr>
          <p:cNvPr id="217117" name="Line 29"/>
          <p:cNvSpPr>
            <a:spLocks noChangeShapeType="1"/>
          </p:cNvSpPr>
          <p:nvPr/>
        </p:nvSpPr>
        <p:spPr bwMode="auto">
          <a:xfrm flipV="1">
            <a:off x="3200400" y="3352800"/>
            <a:ext cx="228600" cy="1524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119" name="Line 31"/>
          <p:cNvSpPr>
            <a:spLocks noChangeShapeType="1"/>
          </p:cNvSpPr>
          <p:nvPr/>
        </p:nvSpPr>
        <p:spPr bwMode="auto">
          <a:xfrm flipH="1" flipV="1">
            <a:off x="6096000" y="3352800"/>
            <a:ext cx="228600" cy="2286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121" name="Line 33"/>
          <p:cNvSpPr>
            <a:spLocks noChangeShapeType="1"/>
          </p:cNvSpPr>
          <p:nvPr/>
        </p:nvSpPr>
        <p:spPr bwMode="auto">
          <a:xfrm flipH="1">
            <a:off x="5105400" y="3429000"/>
            <a:ext cx="152400" cy="3048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123" name="Line 35"/>
          <p:cNvSpPr>
            <a:spLocks noChangeShapeType="1"/>
          </p:cNvSpPr>
          <p:nvPr/>
        </p:nvSpPr>
        <p:spPr bwMode="auto">
          <a:xfrm flipH="1">
            <a:off x="3962400" y="3429000"/>
            <a:ext cx="152400" cy="9906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124" name="Oval 36"/>
          <p:cNvSpPr>
            <a:spLocks noChangeArrowheads="1"/>
          </p:cNvSpPr>
          <p:nvPr/>
        </p:nvSpPr>
        <p:spPr bwMode="auto">
          <a:xfrm>
            <a:off x="5029200" y="3048000"/>
            <a:ext cx="1524000" cy="838200"/>
          </a:xfrm>
          <a:prstGeom prst="ellipse">
            <a:avLst/>
          </a:prstGeom>
          <a:solidFill>
            <a:srgbClr val="CCFFCC"/>
          </a:solidFill>
          <a:ln w="9525">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600" b="1">
                <a:solidFill>
                  <a:srgbClr val="A50021"/>
                </a:solidFill>
              </a:rPr>
              <a:t>80</a:t>
            </a:r>
            <a:endParaRPr lang="en-US" altLang="zh-CN" sz="3600"/>
          </a:p>
        </p:txBody>
      </p:sp>
      <p:sp>
        <p:nvSpPr>
          <p:cNvPr id="217126" name="Line 38"/>
          <p:cNvSpPr>
            <a:spLocks noChangeShapeType="1"/>
          </p:cNvSpPr>
          <p:nvPr/>
        </p:nvSpPr>
        <p:spPr bwMode="auto">
          <a:xfrm flipV="1">
            <a:off x="5105400" y="3429000"/>
            <a:ext cx="304800" cy="3048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128" name="Line 40"/>
          <p:cNvSpPr>
            <a:spLocks noChangeShapeType="1"/>
          </p:cNvSpPr>
          <p:nvPr/>
        </p:nvSpPr>
        <p:spPr bwMode="auto">
          <a:xfrm>
            <a:off x="6248400" y="3505200"/>
            <a:ext cx="1981200" cy="9144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129" name="Oval 41"/>
          <p:cNvSpPr>
            <a:spLocks noChangeArrowheads="1"/>
          </p:cNvSpPr>
          <p:nvPr/>
        </p:nvSpPr>
        <p:spPr bwMode="auto">
          <a:xfrm>
            <a:off x="3048000" y="3048000"/>
            <a:ext cx="1295400" cy="685800"/>
          </a:xfrm>
          <a:prstGeom prst="ellipse">
            <a:avLst/>
          </a:prstGeom>
          <a:solidFill>
            <a:srgbClr val="FFFFCC"/>
          </a:solidFill>
          <a:ln w="19050">
            <a:solidFill>
              <a:srgbClr val="99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600" b="1">
                <a:solidFill>
                  <a:srgbClr val="FF0000"/>
                </a:solidFill>
              </a:rPr>
              <a:t>30</a:t>
            </a:r>
            <a:r>
              <a:rPr lang="en-US" altLang="zh-CN" sz="3600" b="1">
                <a:solidFill>
                  <a:srgbClr val="A50021"/>
                </a:solidFill>
              </a:rPr>
              <a:t>   </a:t>
            </a:r>
            <a:endParaRPr lang="en-US" altLang="zh-CN"/>
          </a:p>
        </p:txBody>
      </p:sp>
      <p:sp>
        <p:nvSpPr>
          <p:cNvPr id="217130" name="Line 42"/>
          <p:cNvSpPr>
            <a:spLocks noChangeShapeType="1"/>
          </p:cNvSpPr>
          <p:nvPr/>
        </p:nvSpPr>
        <p:spPr bwMode="auto">
          <a:xfrm flipH="1">
            <a:off x="3124200" y="3429000"/>
            <a:ext cx="152400" cy="1524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132" name="Line 44"/>
          <p:cNvSpPr>
            <a:spLocks noChangeShapeType="1"/>
          </p:cNvSpPr>
          <p:nvPr/>
        </p:nvSpPr>
        <p:spPr bwMode="auto">
          <a:xfrm flipH="1">
            <a:off x="3962400" y="3429000"/>
            <a:ext cx="152400" cy="10668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217133" name="Freeform 45"/>
          <p:cNvSpPr>
            <a:spLocks/>
          </p:cNvSpPr>
          <p:nvPr/>
        </p:nvSpPr>
        <p:spPr bwMode="auto">
          <a:xfrm>
            <a:off x="3959225" y="2971800"/>
            <a:ext cx="1441450" cy="896938"/>
          </a:xfrm>
          <a:custGeom>
            <a:avLst/>
            <a:gdLst>
              <a:gd name="T0" fmla="*/ 74 w 908"/>
              <a:gd name="T1" fmla="*/ 28 h 521"/>
              <a:gd name="T2" fmla="*/ 398 w 908"/>
              <a:gd name="T3" fmla="*/ 28 h 521"/>
              <a:gd name="T4" fmla="*/ 626 w 908"/>
              <a:gd name="T5" fmla="*/ 4 h 521"/>
              <a:gd name="T6" fmla="*/ 842 w 908"/>
              <a:gd name="T7" fmla="*/ 28 h 521"/>
              <a:gd name="T8" fmla="*/ 902 w 908"/>
              <a:gd name="T9" fmla="*/ 40 h 521"/>
              <a:gd name="T10" fmla="*/ 830 w 908"/>
              <a:gd name="T11" fmla="*/ 64 h 521"/>
              <a:gd name="T12" fmla="*/ 758 w 908"/>
              <a:gd name="T13" fmla="*/ 112 h 521"/>
              <a:gd name="T14" fmla="*/ 698 w 908"/>
              <a:gd name="T15" fmla="*/ 184 h 521"/>
              <a:gd name="T16" fmla="*/ 674 w 908"/>
              <a:gd name="T17" fmla="*/ 256 h 521"/>
              <a:gd name="T18" fmla="*/ 710 w 908"/>
              <a:gd name="T19" fmla="*/ 412 h 521"/>
              <a:gd name="T20" fmla="*/ 86 w 908"/>
              <a:gd name="T21" fmla="*/ 412 h 521"/>
              <a:gd name="T22" fmla="*/ 194 w 908"/>
              <a:gd name="T23" fmla="*/ 364 h 521"/>
              <a:gd name="T24" fmla="*/ 266 w 908"/>
              <a:gd name="T25" fmla="*/ 196 h 521"/>
              <a:gd name="T26" fmla="*/ 146 w 908"/>
              <a:gd name="T27" fmla="*/ 76 h 521"/>
              <a:gd name="T28" fmla="*/ 122 w 908"/>
              <a:gd name="T29" fmla="*/ 40 h 521"/>
              <a:gd name="T30" fmla="*/ 38 w 908"/>
              <a:gd name="T31" fmla="*/ 16 h 521"/>
              <a:gd name="T32" fmla="*/ 74 w 908"/>
              <a:gd name="T33" fmla="*/ 28 h 5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08"/>
              <a:gd name="T52" fmla="*/ 0 h 521"/>
              <a:gd name="T53" fmla="*/ 908 w 908"/>
              <a:gd name="T54" fmla="*/ 521 h 5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08" h="521">
                <a:moveTo>
                  <a:pt x="74" y="28"/>
                </a:moveTo>
                <a:cubicBezTo>
                  <a:pt x="382" y="0"/>
                  <a:pt x="0" y="28"/>
                  <a:pt x="398" y="28"/>
                </a:cubicBezTo>
                <a:cubicBezTo>
                  <a:pt x="474" y="28"/>
                  <a:pt x="550" y="11"/>
                  <a:pt x="626" y="4"/>
                </a:cubicBezTo>
                <a:cubicBezTo>
                  <a:pt x="698" y="12"/>
                  <a:pt x="770" y="19"/>
                  <a:pt x="842" y="28"/>
                </a:cubicBezTo>
                <a:cubicBezTo>
                  <a:pt x="862" y="31"/>
                  <a:pt x="908" y="21"/>
                  <a:pt x="902" y="40"/>
                </a:cubicBezTo>
                <a:cubicBezTo>
                  <a:pt x="894" y="64"/>
                  <a:pt x="851" y="50"/>
                  <a:pt x="830" y="64"/>
                </a:cubicBezTo>
                <a:cubicBezTo>
                  <a:pt x="806" y="80"/>
                  <a:pt x="758" y="112"/>
                  <a:pt x="758" y="112"/>
                </a:cubicBezTo>
                <a:cubicBezTo>
                  <a:pt x="741" y="138"/>
                  <a:pt x="713" y="157"/>
                  <a:pt x="698" y="184"/>
                </a:cubicBezTo>
                <a:cubicBezTo>
                  <a:pt x="686" y="206"/>
                  <a:pt x="674" y="256"/>
                  <a:pt x="674" y="256"/>
                </a:cubicBezTo>
                <a:cubicBezTo>
                  <a:pt x="683" y="310"/>
                  <a:pt x="693" y="360"/>
                  <a:pt x="710" y="412"/>
                </a:cubicBezTo>
                <a:cubicBezTo>
                  <a:pt x="547" y="521"/>
                  <a:pt x="282" y="428"/>
                  <a:pt x="86" y="412"/>
                </a:cubicBezTo>
                <a:cubicBezTo>
                  <a:pt x="172" y="383"/>
                  <a:pt x="137" y="402"/>
                  <a:pt x="194" y="364"/>
                </a:cubicBezTo>
                <a:cubicBezTo>
                  <a:pt x="230" y="310"/>
                  <a:pt x="266" y="264"/>
                  <a:pt x="266" y="196"/>
                </a:cubicBezTo>
                <a:cubicBezTo>
                  <a:pt x="245" y="132"/>
                  <a:pt x="211" y="98"/>
                  <a:pt x="146" y="76"/>
                </a:cubicBezTo>
                <a:cubicBezTo>
                  <a:pt x="138" y="64"/>
                  <a:pt x="135" y="47"/>
                  <a:pt x="122" y="40"/>
                </a:cubicBezTo>
                <a:cubicBezTo>
                  <a:pt x="97" y="26"/>
                  <a:pt x="66" y="23"/>
                  <a:pt x="38" y="16"/>
                </a:cubicBezTo>
                <a:cubicBezTo>
                  <a:pt x="26" y="13"/>
                  <a:pt x="62" y="24"/>
                  <a:pt x="74" y="28"/>
                </a:cubicBez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7134" name="Oval 46"/>
          <p:cNvSpPr>
            <a:spLocks noChangeArrowheads="1"/>
          </p:cNvSpPr>
          <p:nvPr/>
        </p:nvSpPr>
        <p:spPr bwMode="auto">
          <a:xfrm>
            <a:off x="4267200" y="1752600"/>
            <a:ext cx="990600" cy="609600"/>
          </a:xfrm>
          <a:prstGeom prst="ellipse">
            <a:avLst/>
          </a:prstGeom>
          <a:solidFill>
            <a:srgbClr val="99CCFF"/>
          </a:solidFill>
          <a:ln w="9525">
            <a:solidFill>
              <a:srgbClr val="00008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600" b="1">
                <a:solidFill>
                  <a:srgbClr val="A50021"/>
                </a:solidFill>
              </a:rPr>
              <a:t>50</a:t>
            </a:r>
            <a:endParaRPr lang="en-US" altLang="zh-CN" sz="3600"/>
          </a:p>
        </p:txBody>
      </p:sp>
      <p:sp>
        <p:nvSpPr>
          <p:cNvPr id="217136" name="Freeform 48"/>
          <p:cNvSpPr>
            <a:spLocks/>
          </p:cNvSpPr>
          <p:nvPr/>
        </p:nvSpPr>
        <p:spPr bwMode="auto">
          <a:xfrm>
            <a:off x="3733800" y="1143000"/>
            <a:ext cx="1066800" cy="609600"/>
          </a:xfrm>
          <a:custGeom>
            <a:avLst/>
            <a:gdLst>
              <a:gd name="T0" fmla="*/ 0 w 672"/>
              <a:gd name="T1" fmla="*/ 0 h 384"/>
              <a:gd name="T2" fmla="*/ 384 w 672"/>
              <a:gd name="T3" fmla="*/ 96 h 384"/>
              <a:gd name="T4" fmla="*/ 144 w 672"/>
              <a:gd name="T5" fmla="*/ 144 h 384"/>
              <a:gd name="T6" fmla="*/ 672 w 672"/>
              <a:gd name="T7" fmla="*/ 384 h 384"/>
              <a:gd name="T8" fmla="*/ 0 60000 65536"/>
              <a:gd name="T9" fmla="*/ 0 60000 65536"/>
              <a:gd name="T10" fmla="*/ 0 60000 65536"/>
              <a:gd name="T11" fmla="*/ 0 60000 65536"/>
              <a:gd name="T12" fmla="*/ 0 w 672"/>
              <a:gd name="T13" fmla="*/ 0 h 384"/>
              <a:gd name="T14" fmla="*/ 672 w 672"/>
              <a:gd name="T15" fmla="*/ 384 h 384"/>
            </a:gdLst>
            <a:ahLst/>
            <a:cxnLst>
              <a:cxn ang="T8">
                <a:pos x="T0" y="T1"/>
              </a:cxn>
              <a:cxn ang="T9">
                <a:pos x="T2" y="T3"/>
              </a:cxn>
              <a:cxn ang="T10">
                <a:pos x="T4" y="T5"/>
              </a:cxn>
              <a:cxn ang="T11">
                <a:pos x="T6" y="T7"/>
              </a:cxn>
            </a:cxnLst>
            <a:rect l="T12" t="T13" r="T14" b="T15"/>
            <a:pathLst>
              <a:path w="672" h="384">
                <a:moveTo>
                  <a:pt x="0" y="0"/>
                </a:moveTo>
                <a:cubicBezTo>
                  <a:pt x="180" y="36"/>
                  <a:pt x="360" y="72"/>
                  <a:pt x="384" y="96"/>
                </a:cubicBezTo>
                <a:cubicBezTo>
                  <a:pt x="408" y="120"/>
                  <a:pt x="96" y="96"/>
                  <a:pt x="144" y="144"/>
                </a:cubicBezTo>
                <a:cubicBezTo>
                  <a:pt x="192" y="192"/>
                  <a:pt x="584" y="344"/>
                  <a:pt x="672" y="384"/>
                </a:cubicBezTo>
              </a:path>
            </a:pathLst>
          </a:custGeom>
          <a:noFill/>
          <a:ln w="28575">
            <a:solidFill>
              <a:srgbClr val="FF00FF"/>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7137" name="Line 49"/>
          <p:cNvSpPr>
            <a:spLocks noChangeShapeType="1"/>
          </p:cNvSpPr>
          <p:nvPr/>
        </p:nvSpPr>
        <p:spPr bwMode="auto">
          <a:xfrm flipH="1">
            <a:off x="3733800" y="2057400"/>
            <a:ext cx="685800" cy="990600"/>
          </a:xfrm>
          <a:prstGeom prst="line">
            <a:avLst/>
          </a:prstGeom>
          <a:noFill/>
          <a:ln w="57150">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138" name="Line 50"/>
          <p:cNvSpPr>
            <a:spLocks noChangeShapeType="1"/>
          </p:cNvSpPr>
          <p:nvPr/>
        </p:nvSpPr>
        <p:spPr bwMode="auto">
          <a:xfrm>
            <a:off x="5105400" y="2057400"/>
            <a:ext cx="685800" cy="99060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217139" name="Freeform 51"/>
          <p:cNvSpPr>
            <a:spLocks/>
          </p:cNvSpPr>
          <p:nvPr/>
        </p:nvSpPr>
        <p:spPr bwMode="auto">
          <a:xfrm>
            <a:off x="2667000" y="2438400"/>
            <a:ext cx="1066800" cy="609600"/>
          </a:xfrm>
          <a:custGeom>
            <a:avLst/>
            <a:gdLst>
              <a:gd name="T0" fmla="*/ 0 w 672"/>
              <a:gd name="T1" fmla="*/ 0 h 384"/>
              <a:gd name="T2" fmla="*/ 384 w 672"/>
              <a:gd name="T3" fmla="*/ 96 h 384"/>
              <a:gd name="T4" fmla="*/ 144 w 672"/>
              <a:gd name="T5" fmla="*/ 144 h 384"/>
              <a:gd name="T6" fmla="*/ 672 w 672"/>
              <a:gd name="T7" fmla="*/ 384 h 384"/>
              <a:gd name="T8" fmla="*/ 0 60000 65536"/>
              <a:gd name="T9" fmla="*/ 0 60000 65536"/>
              <a:gd name="T10" fmla="*/ 0 60000 65536"/>
              <a:gd name="T11" fmla="*/ 0 60000 65536"/>
              <a:gd name="T12" fmla="*/ 0 w 672"/>
              <a:gd name="T13" fmla="*/ 0 h 384"/>
              <a:gd name="T14" fmla="*/ 672 w 672"/>
              <a:gd name="T15" fmla="*/ 384 h 384"/>
            </a:gdLst>
            <a:ahLst/>
            <a:cxnLst>
              <a:cxn ang="T8">
                <a:pos x="T0" y="T1"/>
              </a:cxn>
              <a:cxn ang="T9">
                <a:pos x="T2" y="T3"/>
              </a:cxn>
              <a:cxn ang="T10">
                <a:pos x="T4" y="T5"/>
              </a:cxn>
              <a:cxn ang="T11">
                <a:pos x="T6" y="T7"/>
              </a:cxn>
            </a:cxnLst>
            <a:rect l="T12" t="T13" r="T14" b="T15"/>
            <a:pathLst>
              <a:path w="672" h="384">
                <a:moveTo>
                  <a:pt x="0" y="0"/>
                </a:moveTo>
                <a:cubicBezTo>
                  <a:pt x="180" y="36"/>
                  <a:pt x="360" y="72"/>
                  <a:pt x="384" y="96"/>
                </a:cubicBezTo>
                <a:cubicBezTo>
                  <a:pt x="408" y="120"/>
                  <a:pt x="96" y="96"/>
                  <a:pt x="144" y="144"/>
                </a:cubicBezTo>
                <a:cubicBezTo>
                  <a:pt x="192" y="192"/>
                  <a:pt x="584" y="344"/>
                  <a:pt x="672" y="384"/>
                </a:cubicBezTo>
              </a:path>
            </a:pathLst>
          </a:custGeom>
          <a:ln w="28575">
            <a:solidFill>
              <a:schemeClr val="bg1"/>
            </a:solidFill>
            <a:round/>
            <a:headEnd/>
            <a:tailEnd type="triangle" w="med" len="lg"/>
          </a:ln>
        </p:spPr>
        <p:txBody>
          <a:bodyPr wrap="none" anchor="ctr"/>
          <a:lstStyle/>
          <a:p>
            <a:endParaRPr lang="zh-CN" altLang="en-US"/>
          </a:p>
        </p:txBody>
      </p:sp>
      <p:sp>
        <p:nvSpPr>
          <p:cNvPr id="5" name="标题 4"/>
          <p:cNvSpPr>
            <a:spLocks noGrp="1"/>
          </p:cNvSpPr>
          <p:nvPr>
            <p:ph type="title"/>
          </p:nvPr>
        </p:nvSpPr>
        <p:spPr/>
        <p:txBody>
          <a:bodyPr/>
          <a:lstStyle/>
          <a:p>
            <a:r>
              <a:rPr lang="en-US" altLang="zh-CN"/>
              <a:t>3 </a:t>
            </a:r>
            <a:r>
              <a:rPr lang="zh-CN" altLang="en-US"/>
              <a:t>阶</a:t>
            </a:r>
            <a:r>
              <a:rPr lang="en-US" altLang="zh-CN"/>
              <a:t>B-</a:t>
            </a:r>
            <a:r>
              <a:rPr lang="zh-CN" altLang="en-US"/>
              <a:t>树的插入</a:t>
            </a:r>
          </a:p>
        </p:txBody>
      </p:sp>
    </p:spTree>
    <p:extLst>
      <p:ext uri="{BB962C8B-B14F-4D97-AF65-F5344CB8AC3E}">
        <p14:creationId xmlns:p14="http://schemas.microsoft.com/office/powerpoint/2010/main" val="2278212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7097"/>
                                        </p:tgtEl>
                                        <p:attrNameLst>
                                          <p:attrName>style.visibility</p:attrName>
                                        </p:attrNameLst>
                                      </p:cBhvr>
                                      <p:to>
                                        <p:strVal val="visible"/>
                                      </p:to>
                                    </p:set>
                                    <p:animEffect transition="in" filter="wipe(up)">
                                      <p:cBhvr>
                                        <p:cTn id="7" dur="500"/>
                                        <p:tgtEl>
                                          <p:spTgt spid="21709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7091"/>
                                        </p:tgtEl>
                                        <p:attrNameLst>
                                          <p:attrName>style.visibility</p:attrName>
                                        </p:attrNameLst>
                                      </p:cBhvr>
                                      <p:to>
                                        <p:strVal val="visible"/>
                                      </p:to>
                                    </p:set>
                                    <p:animEffect transition="in" filter="wipe(up)">
                                      <p:cBhvr>
                                        <p:cTn id="11" dur="500"/>
                                        <p:tgtEl>
                                          <p:spTgt spid="217091"/>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17095"/>
                                        </p:tgtEl>
                                        <p:attrNameLst>
                                          <p:attrName>style.visibility</p:attrName>
                                        </p:attrNameLst>
                                      </p:cBhvr>
                                      <p:to>
                                        <p:strVal val="visible"/>
                                      </p:to>
                                    </p:set>
                                    <p:animEffect transition="in" filter="wipe(up)">
                                      <p:cBhvr>
                                        <p:cTn id="15" dur="500"/>
                                        <p:tgtEl>
                                          <p:spTgt spid="217095"/>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17093"/>
                                        </p:tgtEl>
                                        <p:attrNameLst>
                                          <p:attrName>style.visibility</p:attrName>
                                        </p:attrNameLst>
                                      </p:cBhvr>
                                      <p:to>
                                        <p:strVal val="visible"/>
                                      </p:to>
                                    </p:set>
                                    <p:animEffect transition="in" filter="wipe(up)">
                                      <p:cBhvr>
                                        <p:cTn id="19" dur="500"/>
                                        <p:tgtEl>
                                          <p:spTgt spid="217093"/>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17096"/>
                                        </p:tgtEl>
                                        <p:attrNameLst>
                                          <p:attrName>style.visibility</p:attrName>
                                        </p:attrNameLst>
                                      </p:cBhvr>
                                      <p:to>
                                        <p:strVal val="visible"/>
                                      </p:to>
                                    </p:set>
                                    <p:animEffect transition="in" filter="wipe(up)">
                                      <p:cBhvr>
                                        <p:cTn id="23" dur="500"/>
                                        <p:tgtEl>
                                          <p:spTgt spid="217096"/>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17094"/>
                                        </p:tgtEl>
                                        <p:attrNameLst>
                                          <p:attrName>style.visibility</p:attrName>
                                        </p:attrNameLst>
                                      </p:cBhvr>
                                      <p:to>
                                        <p:strVal val="visible"/>
                                      </p:to>
                                    </p:set>
                                    <p:animEffect transition="in" filter="wipe(up)">
                                      <p:cBhvr>
                                        <p:cTn id="27" dur="500"/>
                                        <p:tgtEl>
                                          <p:spTgt spid="2170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7098"/>
                                        </p:tgtEl>
                                        <p:attrNameLst>
                                          <p:attrName>style.visibility</p:attrName>
                                        </p:attrNameLst>
                                      </p:cBhvr>
                                      <p:to>
                                        <p:strVal val="visible"/>
                                      </p:to>
                                    </p:set>
                                    <p:animEffect transition="in" filter="wipe(left)">
                                      <p:cBhvr>
                                        <p:cTn id="32" dur="500"/>
                                        <p:tgtEl>
                                          <p:spTgt spid="2170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217099"/>
                                        </p:tgtEl>
                                        <p:attrNameLst>
                                          <p:attrName>style.visibility</p:attrName>
                                        </p:attrNameLst>
                                      </p:cBhvr>
                                      <p:to>
                                        <p:strVal val="visible"/>
                                      </p:to>
                                    </p:set>
                                    <p:animEffect transition="in" filter="wipe(left)">
                                      <p:cBhvr>
                                        <p:cTn id="37" dur="300"/>
                                        <p:tgtEl>
                                          <p:spTgt spid="2170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7101"/>
                                        </p:tgtEl>
                                        <p:attrNameLst>
                                          <p:attrName>style.visibility</p:attrName>
                                        </p:attrNameLst>
                                      </p:cBhvr>
                                      <p:to>
                                        <p:strVal val="visible"/>
                                      </p:to>
                                    </p:set>
                                    <p:animEffect transition="in" filter="wipe(left)">
                                      <p:cBhvr>
                                        <p:cTn id="42" dur="500"/>
                                        <p:tgtEl>
                                          <p:spTgt spid="2171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iterate type="wd">
                                    <p:tmPct val="100000"/>
                                  </p:iterate>
                                  <p:childTnLst>
                                    <p:set>
                                      <p:cBhvr>
                                        <p:cTn id="46" dur="1" fill="hold">
                                          <p:stCondLst>
                                            <p:cond delay="0"/>
                                          </p:stCondLst>
                                        </p:cTn>
                                        <p:tgtEl>
                                          <p:spTgt spid="217102"/>
                                        </p:tgtEl>
                                        <p:attrNameLst>
                                          <p:attrName>style.visibility</p:attrName>
                                        </p:attrNameLst>
                                      </p:cBhvr>
                                      <p:to>
                                        <p:strVal val="visible"/>
                                      </p:to>
                                    </p:set>
                                    <p:animEffect transition="in" filter="wipe(left)">
                                      <p:cBhvr>
                                        <p:cTn id="47" dur="300"/>
                                        <p:tgtEl>
                                          <p:spTgt spid="217102"/>
                                        </p:tgtEl>
                                      </p:cBhvr>
                                    </p:animEffect>
                                  </p:childTnLst>
                                </p:cTn>
                              </p:par>
                            </p:childTnLst>
                          </p:cTn>
                        </p:par>
                        <p:par>
                          <p:cTn id="48" fill="hold" nodeType="withGroup">
                            <p:stCondLst>
                              <p:cond delay="2100"/>
                            </p:stCondLst>
                            <p:childTnLst>
                              <p:par>
                                <p:cTn id="49" presetID="22" presetClass="entr" presetSubtype="8" fill="hold" grpId="0" nodeType="afterEffect">
                                  <p:stCondLst>
                                    <p:cond delay="0"/>
                                  </p:stCondLst>
                                  <p:childTnLst>
                                    <p:set>
                                      <p:cBhvr>
                                        <p:cTn id="50" dur="1" fill="hold">
                                          <p:stCondLst>
                                            <p:cond delay="0"/>
                                          </p:stCondLst>
                                        </p:cTn>
                                        <p:tgtEl>
                                          <p:spTgt spid="217103"/>
                                        </p:tgtEl>
                                        <p:attrNameLst>
                                          <p:attrName>style.visibility</p:attrName>
                                        </p:attrNameLst>
                                      </p:cBhvr>
                                      <p:to>
                                        <p:strVal val="visible"/>
                                      </p:to>
                                    </p:set>
                                    <p:animEffect transition="in" filter="wipe(left)">
                                      <p:cBhvr>
                                        <p:cTn id="51" dur="500"/>
                                        <p:tgtEl>
                                          <p:spTgt spid="217103"/>
                                        </p:tgtEl>
                                      </p:cBhvr>
                                    </p:animEffect>
                                  </p:childTnLst>
                                </p:cTn>
                              </p:par>
                            </p:childTnLst>
                          </p:cTn>
                        </p:par>
                        <p:par>
                          <p:cTn id="52" fill="hold" nodeType="withGroup">
                            <p:stCondLst>
                              <p:cond delay="2600"/>
                            </p:stCondLst>
                            <p:childTnLst>
                              <p:par>
                                <p:cTn id="53" presetID="22" presetClass="entr" presetSubtype="8" fill="hold" grpId="0" nodeType="afterEffect">
                                  <p:stCondLst>
                                    <p:cond delay="0"/>
                                  </p:stCondLst>
                                  <p:iterate type="wd">
                                    <p:tmPct val="100000"/>
                                  </p:iterate>
                                  <p:childTnLst>
                                    <p:set>
                                      <p:cBhvr>
                                        <p:cTn id="54" dur="1" fill="hold">
                                          <p:stCondLst>
                                            <p:cond delay="0"/>
                                          </p:stCondLst>
                                        </p:cTn>
                                        <p:tgtEl>
                                          <p:spTgt spid="217105"/>
                                        </p:tgtEl>
                                        <p:attrNameLst>
                                          <p:attrName>style.visibility</p:attrName>
                                        </p:attrNameLst>
                                      </p:cBhvr>
                                      <p:to>
                                        <p:strVal val="visible"/>
                                      </p:to>
                                    </p:set>
                                    <p:animEffect transition="in" filter="wipe(left)">
                                      <p:cBhvr>
                                        <p:cTn id="55" dur="300"/>
                                        <p:tgtEl>
                                          <p:spTgt spid="217105"/>
                                        </p:tgtEl>
                                      </p:cBhvr>
                                    </p:animEffect>
                                  </p:childTnLst>
                                </p:cTn>
                              </p:par>
                            </p:childTnLst>
                          </p:cTn>
                        </p:par>
                        <p:par>
                          <p:cTn id="56" fill="hold" nodeType="afterGroup">
                            <p:stCondLst>
                              <p:cond delay="3200"/>
                            </p:stCondLst>
                            <p:childTnLst>
                              <p:par>
                                <p:cTn id="57" presetID="1" presetClass="entr" presetSubtype="0" fill="hold" grpId="0" nodeType="afterEffect">
                                  <p:stCondLst>
                                    <p:cond delay="0"/>
                                  </p:stCondLst>
                                  <p:childTnLst>
                                    <p:set>
                                      <p:cBhvr>
                                        <p:cTn id="58" dur="1" fill="hold">
                                          <p:stCondLst>
                                            <p:cond delay="499"/>
                                          </p:stCondLst>
                                        </p:cTn>
                                        <p:tgtEl>
                                          <p:spTgt spid="217108"/>
                                        </p:tgtEl>
                                        <p:attrNameLst>
                                          <p:attrName>style.visibility</p:attrName>
                                        </p:attrNameLst>
                                      </p:cBhvr>
                                      <p:to>
                                        <p:strVal val="visible"/>
                                      </p:to>
                                    </p:set>
                                  </p:childTnLst>
                                </p:cTn>
                              </p:par>
                            </p:childTnLst>
                          </p:cTn>
                        </p:par>
                        <p:par>
                          <p:cTn id="59" fill="hold" nodeType="afterGroup">
                            <p:stCondLst>
                              <p:cond delay="3700"/>
                            </p:stCondLst>
                            <p:childTnLst>
                              <p:par>
                                <p:cTn id="60" presetID="1" presetClass="entr" presetSubtype="0" fill="hold" grpId="0" nodeType="afterEffect">
                                  <p:stCondLst>
                                    <p:cond delay="0"/>
                                  </p:stCondLst>
                                  <p:childTnLst>
                                    <p:set>
                                      <p:cBhvr>
                                        <p:cTn id="61" dur="1" fill="hold">
                                          <p:stCondLst>
                                            <p:cond delay="499"/>
                                          </p:stCondLst>
                                        </p:cTn>
                                        <p:tgtEl>
                                          <p:spTgt spid="217110"/>
                                        </p:tgtEl>
                                        <p:attrNameLst>
                                          <p:attrName>style.visibility</p:attrName>
                                        </p:attrNameLst>
                                      </p:cBhvr>
                                      <p:to>
                                        <p:strVal val="visible"/>
                                      </p:to>
                                    </p:set>
                                  </p:childTnLst>
                                </p:cTn>
                              </p:par>
                            </p:childTnLst>
                          </p:cTn>
                        </p:par>
                        <p:par>
                          <p:cTn id="62" fill="hold" nodeType="afterGroup">
                            <p:stCondLst>
                              <p:cond delay="4200"/>
                            </p:stCondLst>
                            <p:childTnLst>
                              <p:par>
                                <p:cTn id="63" presetID="22" presetClass="entr" presetSubtype="1" fill="hold" grpId="0" nodeType="afterEffect">
                                  <p:stCondLst>
                                    <p:cond delay="0"/>
                                  </p:stCondLst>
                                  <p:childTnLst>
                                    <p:set>
                                      <p:cBhvr>
                                        <p:cTn id="64" dur="1" fill="hold">
                                          <p:stCondLst>
                                            <p:cond delay="0"/>
                                          </p:stCondLst>
                                        </p:cTn>
                                        <p:tgtEl>
                                          <p:spTgt spid="217111"/>
                                        </p:tgtEl>
                                        <p:attrNameLst>
                                          <p:attrName>style.visibility</p:attrName>
                                        </p:attrNameLst>
                                      </p:cBhvr>
                                      <p:to>
                                        <p:strVal val="visible"/>
                                      </p:to>
                                    </p:set>
                                    <p:animEffect transition="in" filter="wipe(up)">
                                      <p:cBhvr>
                                        <p:cTn id="65" dur="500"/>
                                        <p:tgtEl>
                                          <p:spTgt spid="217111"/>
                                        </p:tgtEl>
                                      </p:cBhvr>
                                    </p:animEffect>
                                  </p:childTnLst>
                                </p:cTn>
                              </p:par>
                            </p:childTnLst>
                          </p:cTn>
                        </p:par>
                        <p:par>
                          <p:cTn id="66" fill="hold" nodeType="withGroup">
                            <p:stCondLst>
                              <p:cond delay="4700"/>
                            </p:stCondLst>
                            <p:childTnLst>
                              <p:par>
                                <p:cTn id="67" presetID="22" presetClass="entr" presetSubtype="8" fill="hold" grpId="0" nodeType="afterEffect">
                                  <p:stCondLst>
                                    <p:cond delay="0"/>
                                  </p:stCondLst>
                                  <p:childTnLst>
                                    <p:set>
                                      <p:cBhvr>
                                        <p:cTn id="68" dur="1" fill="hold">
                                          <p:stCondLst>
                                            <p:cond delay="0"/>
                                          </p:stCondLst>
                                        </p:cTn>
                                        <p:tgtEl>
                                          <p:spTgt spid="217112"/>
                                        </p:tgtEl>
                                        <p:attrNameLst>
                                          <p:attrName>style.visibility</p:attrName>
                                        </p:attrNameLst>
                                      </p:cBhvr>
                                      <p:to>
                                        <p:strVal val="visible"/>
                                      </p:to>
                                    </p:set>
                                    <p:animEffect transition="in" filter="wipe(left)">
                                      <p:cBhvr>
                                        <p:cTn id="69" dur="500"/>
                                        <p:tgtEl>
                                          <p:spTgt spid="21711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17113"/>
                                        </p:tgtEl>
                                        <p:attrNameLst>
                                          <p:attrName>style.visibility</p:attrName>
                                        </p:attrNameLst>
                                      </p:cBhvr>
                                      <p:to>
                                        <p:strVal val="visible"/>
                                      </p:to>
                                    </p:set>
                                    <p:animEffect transition="in" filter="wipe(left)">
                                      <p:cBhvr>
                                        <p:cTn id="74" dur="500"/>
                                        <p:tgtEl>
                                          <p:spTgt spid="21711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17114"/>
                                        </p:tgtEl>
                                        <p:attrNameLst>
                                          <p:attrName>style.visibility</p:attrName>
                                        </p:attrNameLst>
                                      </p:cBhvr>
                                      <p:to>
                                        <p:strVal val="visible"/>
                                      </p:to>
                                    </p:set>
                                    <p:animEffect transition="in" filter="wipe(left)">
                                      <p:cBhvr>
                                        <p:cTn id="79" dur="500"/>
                                        <p:tgtEl>
                                          <p:spTgt spid="217114"/>
                                        </p:tgtEl>
                                      </p:cBhvr>
                                    </p:animEffect>
                                  </p:childTnLst>
                                </p:cTn>
                              </p:par>
                            </p:childTnLst>
                          </p:cTn>
                        </p:par>
                        <p:par>
                          <p:cTn id="80" fill="hold" nodeType="withGroup">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217115"/>
                                        </p:tgtEl>
                                        <p:attrNameLst>
                                          <p:attrName>style.visibility</p:attrName>
                                        </p:attrNameLst>
                                      </p:cBhvr>
                                      <p:to>
                                        <p:strVal val="visible"/>
                                      </p:to>
                                    </p:set>
                                    <p:animEffect transition="in" filter="wipe(left)">
                                      <p:cBhvr>
                                        <p:cTn id="83" dur="500"/>
                                        <p:tgtEl>
                                          <p:spTgt spid="217115"/>
                                        </p:tgtEl>
                                      </p:cBhvr>
                                    </p:animEffect>
                                  </p:childTnLst>
                                </p:cTn>
                              </p:par>
                            </p:childTnLst>
                          </p:cTn>
                        </p:par>
                        <p:par>
                          <p:cTn id="84" fill="hold" nodeType="withGroup">
                            <p:stCondLst>
                              <p:cond delay="1000"/>
                            </p:stCondLst>
                            <p:childTnLst>
                              <p:par>
                                <p:cTn id="85" presetID="22" presetClass="entr" presetSubtype="8" fill="hold" grpId="0" nodeType="afterEffect">
                                  <p:stCondLst>
                                    <p:cond delay="0"/>
                                  </p:stCondLst>
                                  <p:iterate type="wd">
                                    <p:tmPct val="100000"/>
                                  </p:iterate>
                                  <p:childTnLst>
                                    <p:set>
                                      <p:cBhvr>
                                        <p:cTn id="86" dur="1" fill="hold">
                                          <p:stCondLst>
                                            <p:cond delay="0"/>
                                          </p:stCondLst>
                                        </p:cTn>
                                        <p:tgtEl>
                                          <p:spTgt spid="217116"/>
                                        </p:tgtEl>
                                        <p:attrNameLst>
                                          <p:attrName>style.visibility</p:attrName>
                                        </p:attrNameLst>
                                      </p:cBhvr>
                                      <p:to>
                                        <p:strVal val="visible"/>
                                      </p:to>
                                    </p:set>
                                    <p:animEffect transition="in" filter="wipe(left)">
                                      <p:cBhvr>
                                        <p:cTn id="87" dur="300"/>
                                        <p:tgtEl>
                                          <p:spTgt spid="217116"/>
                                        </p:tgtEl>
                                      </p:cBhvr>
                                    </p:animEffect>
                                  </p:childTnLst>
                                </p:cTn>
                              </p:par>
                            </p:childTnLst>
                          </p:cTn>
                        </p:par>
                        <p:par>
                          <p:cTn id="88" fill="hold" nodeType="afterGroup">
                            <p:stCondLst>
                              <p:cond delay="1900"/>
                            </p:stCondLst>
                            <p:childTnLst>
                              <p:par>
                                <p:cTn id="89" presetID="1" presetClass="entr" presetSubtype="0" fill="hold" grpId="0" nodeType="afterEffect">
                                  <p:stCondLst>
                                    <p:cond delay="0"/>
                                  </p:stCondLst>
                                  <p:childTnLst>
                                    <p:set>
                                      <p:cBhvr>
                                        <p:cTn id="90" dur="1" fill="hold">
                                          <p:stCondLst>
                                            <p:cond delay="499"/>
                                          </p:stCondLst>
                                        </p:cTn>
                                        <p:tgtEl>
                                          <p:spTgt spid="217117"/>
                                        </p:tgtEl>
                                        <p:attrNameLst>
                                          <p:attrName>style.visibility</p:attrName>
                                        </p:attrNameLst>
                                      </p:cBhvr>
                                      <p:to>
                                        <p:strVal val="visible"/>
                                      </p:to>
                                    </p:set>
                                  </p:childTnLst>
                                </p:cTn>
                              </p:par>
                            </p:childTnLst>
                          </p:cTn>
                        </p:par>
                        <p:par>
                          <p:cTn id="91" fill="hold" nodeType="afterGroup">
                            <p:stCondLst>
                              <p:cond delay="2400"/>
                            </p:stCondLst>
                            <p:childTnLst>
                              <p:par>
                                <p:cTn id="92" presetID="1" presetClass="entr" presetSubtype="0" fill="hold" grpId="0" nodeType="afterEffect">
                                  <p:stCondLst>
                                    <p:cond delay="0"/>
                                  </p:stCondLst>
                                  <p:childTnLst>
                                    <p:set>
                                      <p:cBhvr>
                                        <p:cTn id="93" dur="1" fill="hold">
                                          <p:stCondLst>
                                            <p:cond delay="499"/>
                                          </p:stCondLst>
                                        </p:cTn>
                                        <p:tgtEl>
                                          <p:spTgt spid="217119"/>
                                        </p:tgtEl>
                                        <p:attrNameLst>
                                          <p:attrName>style.visibility</p:attrName>
                                        </p:attrNameLst>
                                      </p:cBhvr>
                                      <p:to>
                                        <p:strVal val="visible"/>
                                      </p:to>
                                    </p:set>
                                  </p:childTnLst>
                                </p:cTn>
                              </p:par>
                            </p:childTnLst>
                          </p:cTn>
                        </p:par>
                        <p:par>
                          <p:cTn id="94" fill="hold" nodeType="afterGroup">
                            <p:stCondLst>
                              <p:cond delay="2900"/>
                            </p:stCondLst>
                            <p:childTnLst>
                              <p:par>
                                <p:cTn id="95" presetID="1" presetClass="entr" presetSubtype="0" fill="hold" grpId="0" nodeType="afterEffect">
                                  <p:stCondLst>
                                    <p:cond delay="0"/>
                                  </p:stCondLst>
                                  <p:childTnLst>
                                    <p:set>
                                      <p:cBhvr>
                                        <p:cTn id="96" dur="1" fill="hold">
                                          <p:stCondLst>
                                            <p:cond delay="499"/>
                                          </p:stCondLst>
                                        </p:cTn>
                                        <p:tgtEl>
                                          <p:spTgt spid="217121"/>
                                        </p:tgtEl>
                                        <p:attrNameLst>
                                          <p:attrName>style.visibility</p:attrName>
                                        </p:attrNameLst>
                                      </p:cBhvr>
                                      <p:to>
                                        <p:strVal val="visible"/>
                                      </p:to>
                                    </p:set>
                                  </p:childTnLst>
                                </p:cTn>
                              </p:par>
                            </p:childTnLst>
                          </p:cTn>
                        </p:par>
                        <p:par>
                          <p:cTn id="97" fill="hold" nodeType="afterGroup">
                            <p:stCondLst>
                              <p:cond delay="3400"/>
                            </p:stCondLst>
                            <p:childTnLst>
                              <p:par>
                                <p:cTn id="98" presetID="1" presetClass="entr" presetSubtype="0" fill="hold" grpId="0" nodeType="afterEffect">
                                  <p:stCondLst>
                                    <p:cond delay="0"/>
                                  </p:stCondLst>
                                  <p:childTnLst>
                                    <p:set>
                                      <p:cBhvr>
                                        <p:cTn id="99" dur="1" fill="hold">
                                          <p:stCondLst>
                                            <p:cond delay="499"/>
                                          </p:stCondLst>
                                        </p:cTn>
                                        <p:tgtEl>
                                          <p:spTgt spid="217123"/>
                                        </p:tgtEl>
                                        <p:attrNameLst>
                                          <p:attrName>style.visibility</p:attrName>
                                        </p:attrNameLst>
                                      </p:cBhvr>
                                      <p:to>
                                        <p:strVal val="visible"/>
                                      </p:to>
                                    </p:set>
                                  </p:childTnLst>
                                </p:cTn>
                              </p:par>
                            </p:childTnLst>
                          </p:cTn>
                        </p:par>
                        <p:par>
                          <p:cTn id="100" fill="hold" nodeType="withGroup">
                            <p:stCondLst>
                              <p:cond delay="3900"/>
                            </p:stCondLst>
                            <p:childTnLst>
                              <p:par>
                                <p:cTn id="101" presetID="22" presetClass="entr" presetSubtype="8" fill="hold" grpId="0" nodeType="afterEffect">
                                  <p:stCondLst>
                                    <p:cond delay="0"/>
                                  </p:stCondLst>
                                  <p:childTnLst>
                                    <p:set>
                                      <p:cBhvr>
                                        <p:cTn id="102" dur="1" fill="hold">
                                          <p:stCondLst>
                                            <p:cond delay="0"/>
                                          </p:stCondLst>
                                        </p:cTn>
                                        <p:tgtEl>
                                          <p:spTgt spid="217124"/>
                                        </p:tgtEl>
                                        <p:attrNameLst>
                                          <p:attrName>style.visibility</p:attrName>
                                        </p:attrNameLst>
                                      </p:cBhvr>
                                      <p:to>
                                        <p:strVal val="visible"/>
                                      </p:to>
                                    </p:set>
                                    <p:animEffect transition="in" filter="wipe(left)">
                                      <p:cBhvr>
                                        <p:cTn id="103" dur="500"/>
                                        <p:tgtEl>
                                          <p:spTgt spid="217124"/>
                                        </p:tgtEl>
                                      </p:cBhvr>
                                    </p:animEffect>
                                  </p:childTnLst>
                                </p:cTn>
                              </p:par>
                            </p:childTnLst>
                          </p:cTn>
                        </p:par>
                        <p:par>
                          <p:cTn id="104" fill="hold" nodeType="afterGroup">
                            <p:stCondLst>
                              <p:cond delay="4400"/>
                            </p:stCondLst>
                            <p:childTnLst>
                              <p:par>
                                <p:cTn id="105" presetID="1" presetClass="entr" presetSubtype="0" fill="hold" grpId="0" nodeType="afterEffect">
                                  <p:stCondLst>
                                    <p:cond delay="0"/>
                                  </p:stCondLst>
                                  <p:childTnLst>
                                    <p:set>
                                      <p:cBhvr>
                                        <p:cTn id="106" dur="1" fill="hold">
                                          <p:stCondLst>
                                            <p:cond delay="499"/>
                                          </p:stCondLst>
                                        </p:cTn>
                                        <p:tgtEl>
                                          <p:spTgt spid="217126"/>
                                        </p:tgtEl>
                                        <p:attrNameLst>
                                          <p:attrName>style.visibility</p:attrName>
                                        </p:attrNameLst>
                                      </p:cBhvr>
                                      <p:to>
                                        <p:strVal val="visible"/>
                                      </p:to>
                                    </p:set>
                                  </p:childTnLst>
                                </p:cTn>
                              </p:par>
                            </p:childTnLst>
                          </p:cTn>
                        </p:par>
                        <p:par>
                          <p:cTn id="107" fill="hold" nodeType="afterGroup">
                            <p:stCondLst>
                              <p:cond delay="4900"/>
                            </p:stCondLst>
                            <p:childTnLst>
                              <p:par>
                                <p:cTn id="108" presetID="1" presetClass="entr" presetSubtype="0" fill="hold" grpId="0" nodeType="afterEffect">
                                  <p:stCondLst>
                                    <p:cond delay="0"/>
                                  </p:stCondLst>
                                  <p:childTnLst>
                                    <p:set>
                                      <p:cBhvr>
                                        <p:cTn id="109" dur="1" fill="hold">
                                          <p:stCondLst>
                                            <p:cond delay="499"/>
                                          </p:stCondLst>
                                        </p:cTn>
                                        <p:tgtEl>
                                          <p:spTgt spid="217128"/>
                                        </p:tgtEl>
                                        <p:attrNameLst>
                                          <p:attrName>style.visibility</p:attrName>
                                        </p:attrNameLst>
                                      </p:cBhvr>
                                      <p:to>
                                        <p:strVal val="visible"/>
                                      </p:to>
                                    </p:set>
                                  </p:childTnLst>
                                </p:cTn>
                              </p:par>
                            </p:childTnLst>
                          </p:cTn>
                        </p:par>
                        <p:par>
                          <p:cTn id="110" fill="hold" nodeType="withGroup">
                            <p:stCondLst>
                              <p:cond delay="5400"/>
                            </p:stCondLst>
                            <p:childTnLst>
                              <p:par>
                                <p:cTn id="111" presetID="22" presetClass="entr" presetSubtype="8" fill="hold" grpId="0" nodeType="afterEffect">
                                  <p:stCondLst>
                                    <p:cond delay="0"/>
                                  </p:stCondLst>
                                  <p:iterate type="wd">
                                    <p:tmPct val="100000"/>
                                  </p:iterate>
                                  <p:childTnLst>
                                    <p:set>
                                      <p:cBhvr>
                                        <p:cTn id="112" dur="1" fill="hold">
                                          <p:stCondLst>
                                            <p:cond delay="0"/>
                                          </p:stCondLst>
                                        </p:cTn>
                                        <p:tgtEl>
                                          <p:spTgt spid="217129"/>
                                        </p:tgtEl>
                                        <p:attrNameLst>
                                          <p:attrName>style.visibility</p:attrName>
                                        </p:attrNameLst>
                                      </p:cBhvr>
                                      <p:to>
                                        <p:strVal val="visible"/>
                                      </p:to>
                                    </p:set>
                                    <p:animEffect transition="in" filter="wipe(left)">
                                      <p:cBhvr>
                                        <p:cTn id="113" dur="300"/>
                                        <p:tgtEl>
                                          <p:spTgt spid="217129"/>
                                        </p:tgtEl>
                                      </p:cBhvr>
                                    </p:animEffect>
                                  </p:childTnLst>
                                </p:cTn>
                              </p:par>
                            </p:childTnLst>
                          </p:cTn>
                        </p:par>
                        <p:par>
                          <p:cTn id="114" fill="hold" nodeType="afterGroup">
                            <p:stCondLst>
                              <p:cond delay="5700"/>
                            </p:stCondLst>
                            <p:childTnLst>
                              <p:par>
                                <p:cTn id="115" presetID="1" presetClass="entr" presetSubtype="0" fill="hold" grpId="0" nodeType="afterEffect">
                                  <p:stCondLst>
                                    <p:cond delay="0"/>
                                  </p:stCondLst>
                                  <p:childTnLst>
                                    <p:set>
                                      <p:cBhvr>
                                        <p:cTn id="116" dur="1" fill="hold">
                                          <p:stCondLst>
                                            <p:cond delay="499"/>
                                          </p:stCondLst>
                                        </p:cTn>
                                        <p:tgtEl>
                                          <p:spTgt spid="217130"/>
                                        </p:tgtEl>
                                        <p:attrNameLst>
                                          <p:attrName>style.visibility</p:attrName>
                                        </p:attrNameLst>
                                      </p:cBhvr>
                                      <p:to>
                                        <p:strVal val="visible"/>
                                      </p:to>
                                    </p:set>
                                  </p:childTnLst>
                                </p:cTn>
                              </p:par>
                            </p:childTnLst>
                          </p:cTn>
                        </p:par>
                        <p:par>
                          <p:cTn id="117" fill="hold" nodeType="afterGroup">
                            <p:stCondLst>
                              <p:cond delay="6200"/>
                            </p:stCondLst>
                            <p:childTnLst>
                              <p:par>
                                <p:cTn id="118" presetID="1" presetClass="entr" presetSubtype="0" fill="hold" grpId="0" nodeType="afterEffect">
                                  <p:stCondLst>
                                    <p:cond delay="0"/>
                                  </p:stCondLst>
                                  <p:childTnLst>
                                    <p:set>
                                      <p:cBhvr>
                                        <p:cTn id="119" dur="1" fill="hold">
                                          <p:stCondLst>
                                            <p:cond delay="499"/>
                                          </p:stCondLst>
                                        </p:cTn>
                                        <p:tgtEl>
                                          <p:spTgt spid="217132"/>
                                        </p:tgtEl>
                                        <p:attrNameLst>
                                          <p:attrName>style.visibility</p:attrName>
                                        </p:attrNameLst>
                                      </p:cBhvr>
                                      <p:to>
                                        <p:strVal val="visible"/>
                                      </p:to>
                                    </p:set>
                                  </p:childTnLst>
                                </p:cTn>
                              </p:par>
                            </p:childTnLst>
                          </p:cTn>
                        </p:par>
                        <p:par>
                          <p:cTn id="120" fill="hold" nodeType="withGroup">
                            <p:stCondLst>
                              <p:cond delay="6700"/>
                            </p:stCondLst>
                            <p:childTnLst>
                              <p:par>
                                <p:cTn id="121" presetID="22" presetClass="entr" presetSubtype="8" fill="hold" grpId="0" nodeType="afterEffect">
                                  <p:stCondLst>
                                    <p:cond delay="0"/>
                                  </p:stCondLst>
                                  <p:childTnLst>
                                    <p:set>
                                      <p:cBhvr>
                                        <p:cTn id="122" dur="1" fill="hold">
                                          <p:stCondLst>
                                            <p:cond delay="0"/>
                                          </p:stCondLst>
                                        </p:cTn>
                                        <p:tgtEl>
                                          <p:spTgt spid="217134"/>
                                        </p:tgtEl>
                                        <p:attrNameLst>
                                          <p:attrName>style.visibility</p:attrName>
                                        </p:attrNameLst>
                                      </p:cBhvr>
                                      <p:to>
                                        <p:strVal val="visible"/>
                                      </p:to>
                                    </p:set>
                                    <p:animEffect transition="in" filter="wipe(left)">
                                      <p:cBhvr>
                                        <p:cTn id="123" dur="500"/>
                                        <p:tgtEl>
                                          <p:spTgt spid="217134"/>
                                        </p:tgtEl>
                                      </p:cBhvr>
                                    </p:animEffect>
                                  </p:childTnLst>
                                </p:cTn>
                              </p:par>
                            </p:childTnLst>
                          </p:cTn>
                        </p:par>
                        <p:par>
                          <p:cTn id="124" fill="hold" nodeType="afterGroup">
                            <p:stCondLst>
                              <p:cond delay="7200"/>
                            </p:stCondLst>
                            <p:childTnLst>
                              <p:par>
                                <p:cTn id="125" presetID="1" presetClass="entr" presetSubtype="0" fill="hold" grpId="0" nodeType="afterEffect">
                                  <p:stCondLst>
                                    <p:cond delay="0"/>
                                  </p:stCondLst>
                                  <p:childTnLst>
                                    <p:set>
                                      <p:cBhvr>
                                        <p:cTn id="126" dur="1" fill="hold">
                                          <p:stCondLst>
                                            <p:cond delay="499"/>
                                          </p:stCondLst>
                                        </p:cTn>
                                        <p:tgtEl>
                                          <p:spTgt spid="217137"/>
                                        </p:tgtEl>
                                        <p:attrNameLst>
                                          <p:attrName>style.visibility</p:attrName>
                                        </p:attrNameLst>
                                      </p:cBhvr>
                                      <p:to>
                                        <p:strVal val="visible"/>
                                      </p:to>
                                    </p:set>
                                  </p:childTnLst>
                                </p:cTn>
                              </p:par>
                            </p:childTnLst>
                          </p:cTn>
                        </p:par>
                        <p:par>
                          <p:cTn id="127" fill="hold" nodeType="afterGroup">
                            <p:stCondLst>
                              <p:cond delay="7700"/>
                            </p:stCondLst>
                            <p:childTnLst>
                              <p:par>
                                <p:cTn id="128" presetID="1" presetClass="entr" presetSubtype="0" fill="hold" grpId="0" nodeType="afterEffect">
                                  <p:stCondLst>
                                    <p:cond delay="0"/>
                                  </p:stCondLst>
                                  <p:childTnLst>
                                    <p:set>
                                      <p:cBhvr>
                                        <p:cTn id="129" dur="1" fill="hold">
                                          <p:stCondLst>
                                            <p:cond delay="499"/>
                                          </p:stCondLst>
                                        </p:cTn>
                                        <p:tgtEl>
                                          <p:spTgt spid="217138"/>
                                        </p:tgtEl>
                                        <p:attrNameLst>
                                          <p:attrName>style.visibility</p:attrName>
                                        </p:attrNameLst>
                                      </p:cBhvr>
                                      <p:to>
                                        <p:strVal val="visible"/>
                                      </p:to>
                                    </p:set>
                                  </p:childTnLst>
                                </p:cTn>
                              </p:par>
                            </p:childTnLst>
                          </p:cTn>
                        </p:par>
                        <p:par>
                          <p:cTn id="130" fill="hold" nodeType="afterGroup">
                            <p:stCondLst>
                              <p:cond delay="8200"/>
                            </p:stCondLst>
                            <p:childTnLst>
                              <p:par>
                                <p:cTn id="131" presetID="22" presetClass="entr" presetSubtype="8" fill="hold" grpId="0" nodeType="afterEffect">
                                  <p:stCondLst>
                                    <p:cond delay="0"/>
                                  </p:stCondLst>
                                  <p:childTnLst>
                                    <p:set>
                                      <p:cBhvr>
                                        <p:cTn id="132" dur="1" fill="hold">
                                          <p:stCondLst>
                                            <p:cond delay="0"/>
                                          </p:stCondLst>
                                        </p:cTn>
                                        <p:tgtEl>
                                          <p:spTgt spid="217133"/>
                                        </p:tgtEl>
                                        <p:attrNameLst>
                                          <p:attrName>style.visibility</p:attrName>
                                        </p:attrNameLst>
                                      </p:cBhvr>
                                      <p:to>
                                        <p:strVal val="visible"/>
                                      </p:to>
                                    </p:set>
                                    <p:animEffect transition="in" filter="wipe(left)">
                                      <p:cBhvr>
                                        <p:cTn id="133" dur="500"/>
                                        <p:tgtEl>
                                          <p:spTgt spid="217133"/>
                                        </p:tgtEl>
                                      </p:cBhvr>
                                    </p:animEffect>
                                  </p:childTnLst>
                                </p:cTn>
                              </p:par>
                            </p:childTnLst>
                          </p:cTn>
                        </p:par>
                        <p:par>
                          <p:cTn id="134" fill="hold" nodeType="withGroup">
                            <p:stCondLst>
                              <p:cond delay="8700"/>
                            </p:stCondLst>
                            <p:childTnLst>
                              <p:par>
                                <p:cTn id="135" presetID="22" presetClass="entr" presetSubtype="1" fill="hold" grpId="0" nodeType="afterEffect">
                                  <p:stCondLst>
                                    <p:cond delay="0"/>
                                  </p:stCondLst>
                                  <p:childTnLst>
                                    <p:set>
                                      <p:cBhvr>
                                        <p:cTn id="136" dur="1" fill="hold">
                                          <p:stCondLst>
                                            <p:cond delay="0"/>
                                          </p:stCondLst>
                                        </p:cTn>
                                        <p:tgtEl>
                                          <p:spTgt spid="217136"/>
                                        </p:tgtEl>
                                        <p:attrNameLst>
                                          <p:attrName>style.visibility</p:attrName>
                                        </p:attrNameLst>
                                      </p:cBhvr>
                                      <p:to>
                                        <p:strVal val="visible"/>
                                      </p:to>
                                    </p:set>
                                    <p:animEffect transition="in" filter="wipe(up)">
                                      <p:cBhvr>
                                        <p:cTn id="137" dur="500"/>
                                        <p:tgtEl>
                                          <p:spTgt spid="217136"/>
                                        </p:tgtEl>
                                      </p:cBhvr>
                                    </p:animEffect>
                                  </p:childTnLst>
                                </p:cTn>
                              </p:par>
                            </p:childTnLst>
                          </p:cTn>
                        </p:par>
                        <p:par>
                          <p:cTn id="138" fill="hold" nodeType="afterGroup">
                            <p:stCondLst>
                              <p:cond delay="9200"/>
                            </p:stCondLst>
                            <p:childTnLst>
                              <p:par>
                                <p:cTn id="139" presetID="22" presetClass="entr" presetSubtype="1" fill="hold" grpId="0" nodeType="afterEffect">
                                  <p:stCondLst>
                                    <p:cond delay="0"/>
                                  </p:stCondLst>
                                  <p:childTnLst>
                                    <p:set>
                                      <p:cBhvr>
                                        <p:cTn id="140" dur="1" fill="hold">
                                          <p:stCondLst>
                                            <p:cond delay="0"/>
                                          </p:stCondLst>
                                        </p:cTn>
                                        <p:tgtEl>
                                          <p:spTgt spid="217139"/>
                                        </p:tgtEl>
                                        <p:attrNameLst>
                                          <p:attrName>style.visibility</p:attrName>
                                        </p:attrNameLst>
                                      </p:cBhvr>
                                      <p:to>
                                        <p:strVal val="visible"/>
                                      </p:to>
                                    </p:set>
                                    <p:animEffect transition="in" filter="wipe(up)">
                                      <p:cBhvr>
                                        <p:cTn id="141" dur="500"/>
                                        <p:tgtEl>
                                          <p:spTgt spid="217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7" grpId="0" animBg="1"/>
      <p:bldP spid="217091" grpId="0" animBg="1" autoUpdateAnimBg="0"/>
      <p:bldP spid="217093" grpId="0" animBg="1" autoUpdateAnimBg="0"/>
      <p:bldP spid="217094" grpId="0" animBg="1" autoUpdateAnimBg="0"/>
      <p:bldP spid="217095" grpId="0" animBg="1"/>
      <p:bldP spid="217096" grpId="0" animBg="1"/>
      <p:bldP spid="217098" grpId="0" autoUpdateAnimBg="0"/>
      <p:bldP spid="217099" grpId="0" animBg="1" autoUpdateAnimBg="0"/>
      <p:bldP spid="217101" grpId="0" autoUpdateAnimBg="0"/>
      <p:bldP spid="217102" grpId="0" animBg="1" autoUpdateAnimBg="0"/>
      <p:bldP spid="217103" grpId="0" animBg="1" autoUpdateAnimBg="0"/>
      <p:bldP spid="217105" grpId="0" animBg="1" autoUpdateAnimBg="0"/>
      <p:bldP spid="217108" grpId="0" animBg="1"/>
      <p:bldP spid="217110" grpId="0" animBg="1"/>
      <p:bldP spid="217111" grpId="0" animBg="1"/>
      <p:bldP spid="217112" grpId="0" animBg="1" autoUpdateAnimBg="0"/>
      <p:bldP spid="217113" grpId="0" autoUpdateAnimBg="0"/>
      <p:bldP spid="217114" grpId="0" animBg="1" autoUpdateAnimBg="0"/>
      <p:bldP spid="217115" grpId="0" animBg="1" autoUpdateAnimBg="0"/>
      <p:bldP spid="217116" grpId="0" animBg="1" autoUpdateAnimBg="0"/>
      <p:bldP spid="217117" grpId="0" animBg="1"/>
      <p:bldP spid="217119" grpId="0" animBg="1"/>
      <p:bldP spid="217121" grpId="0" animBg="1"/>
      <p:bldP spid="217123" grpId="0" animBg="1"/>
      <p:bldP spid="217124" grpId="0" animBg="1" autoUpdateAnimBg="0"/>
      <p:bldP spid="217126" grpId="0" animBg="1"/>
      <p:bldP spid="217128" grpId="0" animBg="1"/>
      <p:bldP spid="217129" grpId="0" animBg="1" autoUpdateAnimBg="0"/>
      <p:bldP spid="217130" grpId="0" animBg="1"/>
      <p:bldP spid="217132" grpId="0" animBg="1"/>
      <p:bldP spid="217133" grpId="0" animBg="1"/>
      <p:bldP spid="217134" grpId="0" animBg="1" autoUpdateAnimBg="0"/>
      <p:bldP spid="217136" grpId="0" animBg="1"/>
      <p:bldP spid="217137" grpId="0" animBg="1"/>
      <p:bldP spid="217138" grpId="0" animBg="1"/>
      <p:bldP spid="2171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en-US" altLang="en-US">
                <a:latin typeface="+mn-lt"/>
                <a:ea typeface="宋体" panose="02010600030101010101" pitchFamily="2" charset="-122"/>
              </a:rPr>
              <a:t>B树的插入</a:t>
            </a:r>
          </a:p>
        </p:txBody>
      </p:sp>
      <mc:AlternateContent xmlns:mc="http://schemas.openxmlformats.org/markup-compatibility/2006" xmlns:a14="http://schemas.microsoft.com/office/drawing/2010/main">
        <mc:Choice Requires="a14">
          <p:sp>
            <p:nvSpPr>
              <p:cNvPr id="694275" name="Rectangle 3"/>
              <p:cNvSpPr>
                <a:spLocks noGrp="1" noChangeArrowheads="1"/>
              </p:cNvSpPr>
              <p:nvPr>
                <p:ph idx="1"/>
              </p:nvPr>
            </p:nvSpPr>
            <p:spPr>
              <a:xfrm>
                <a:off x="457200" y="764704"/>
                <a:ext cx="8229600" cy="6093296"/>
              </a:xfrm>
            </p:spPr>
            <p:txBody>
              <a:bodyPr>
                <a:normAutofit lnSpcReduction="10000"/>
              </a:bodyPr>
              <a:lstStyle/>
              <a:p>
                <a:r>
                  <a:rPr lang="en-US" altLang="en-US" dirty="0" err="1"/>
                  <a:t>B</a:t>
                </a:r>
                <a:r>
                  <a:rPr lang="en-US" altLang="en-US" dirty="0" err="1">
                    <a:ea typeface="宋体" panose="02010600030101010101" pitchFamily="2" charset="-122"/>
                  </a:rPr>
                  <a:t>树的生成是</a:t>
                </a:r>
                <a:r>
                  <a:rPr lang="en-US" altLang="en-US" b="1" dirty="0" err="1">
                    <a:solidFill>
                      <a:srgbClr val="C00000"/>
                    </a:solidFill>
                    <a:ea typeface="宋体" panose="02010600030101010101" pitchFamily="2" charset="-122"/>
                  </a:rPr>
                  <a:t>从空树起</a:t>
                </a:r>
                <a:r>
                  <a:rPr lang="en-US" altLang="en-US" dirty="0" err="1">
                    <a:ea typeface="宋体" panose="02010600030101010101" pitchFamily="2" charset="-122"/>
                  </a:rPr>
                  <a:t>，逐个插入关键字</a:t>
                </a:r>
                <a:endParaRPr lang="en-US" altLang="en-US" dirty="0">
                  <a:ea typeface="宋体" panose="02010600030101010101" pitchFamily="2" charset="-122"/>
                </a:endParaRPr>
              </a:p>
              <a:p>
                <a:r>
                  <a:rPr lang="en-US" altLang="en-US" dirty="0" err="1">
                    <a:ea typeface="宋体" panose="02010600030101010101" pitchFamily="2" charset="-122"/>
                  </a:rPr>
                  <a:t>插入时不是每插入一个关键字就添加一个叶子结点，而是首先</a:t>
                </a:r>
                <a:r>
                  <a:rPr lang="en-US" altLang="en-US" b="1" dirty="0" err="1">
                    <a:solidFill>
                      <a:srgbClr val="C00000"/>
                    </a:solidFill>
                    <a:ea typeface="宋体" panose="02010600030101010101" pitchFamily="2" charset="-122"/>
                  </a:rPr>
                  <a:t>在最低层的某个叶子结点</a:t>
                </a:r>
                <a:r>
                  <a:rPr lang="en-US" altLang="en-US" dirty="0" err="1">
                    <a:ea typeface="宋体" panose="02010600030101010101" pitchFamily="2" charset="-122"/>
                  </a:rPr>
                  <a:t>中添加一个关键字，然后</a:t>
                </a:r>
                <a:endParaRPr lang="en-US" altLang="en-US" dirty="0">
                  <a:ea typeface="宋体" panose="02010600030101010101" pitchFamily="2" charset="-122"/>
                </a:endParaRPr>
              </a:p>
              <a:p>
                <a:r>
                  <a:rPr lang="zh-CN" altLang="en-US" b="1" dirty="0">
                    <a:solidFill>
                      <a:srgbClr val="C00000"/>
                    </a:solidFill>
                    <a:ea typeface="宋体" panose="02010600030101010101" pitchFamily="2" charset="-122"/>
                  </a:rPr>
                  <a:t>若</a:t>
                </a:r>
                <a:r>
                  <a:rPr lang="en-US" altLang="en-US" b="1" dirty="0" err="1">
                    <a:solidFill>
                      <a:srgbClr val="C00000"/>
                    </a:solidFill>
                    <a:ea typeface="宋体" panose="02010600030101010101" pitchFamily="2" charset="-122"/>
                  </a:rPr>
                  <a:t>关键字</a:t>
                </a:r>
                <a:r>
                  <a:rPr lang="zh-CN" altLang="en-US" b="1" dirty="0">
                    <a:solidFill>
                      <a:srgbClr val="C00000"/>
                    </a:solidFill>
                    <a:ea typeface="宋体" panose="02010600030101010101" pitchFamily="2" charset="-122"/>
                  </a:rPr>
                  <a:t>的</a:t>
                </a:r>
                <a:r>
                  <a:rPr lang="en-US" altLang="en-US" b="1" dirty="0">
                    <a:solidFill>
                      <a:srgbClr val="C00000"/>
                    </a:solidFill>
                    <a:ea typeface="宋体" panose="02010600030101010101" pitchFamily="2" charset="-122"/>
                  </a:rPr>
                  <a:t>数</a:t>
                </a:r>
                <a:r>
                  <a:rPr lang="zh-CN" altLang="en-US" b="1" dirty="0">
                    <a:solidFill>
                      <a:srgbClr val="C00000"/>
                    </a:solidFill>
                    <a:ea typeface="宋体" panose="02010600030101010101" pitchFamily="2" charset="-122"/>
                  </a:rPr>
                  <a:t>目达到</a:t>
                </a:r>
                <a:r>
                  <a:rPr lang="en-US" altLang="zh-CN" b="1" dirty="0">
                    <a:solidFill>
                      <a:srgbClr val="C00000"/>
                    </a:solidFill>
                    <a:ea typeface="宋体" panose="02010600030101010101" pitchFamily="2" charset="-122"/>
                  </a:rPr>
                  <a:t>m</a:t>
                </a:r>
                <a:r>
                  <a:rPr lang="zh-CN" altLang="en-US" dirty="0">
                    <a:ea typeface="宋体" panose="02010600030101010101" pitchFamily="2" charset="-122"/>
                  </a:rPr>
                  <a:t>，则</a:t>
                </a:r>
                <a:r>
                  <a:rPr lang="en-US" altLang="en-US" b="1" dirty="0" err="1">
                    <a:solidFill>
                      <a:srgbClr val="0000FF"/>
                    </a:solidFill>
                    <a:ea typeface="宋体" panose="02010600030101010101" pitchFamily="2" charset="-122"/>
                  </a:rPr>
                  <a:t>分裂</a:t>
                </a:r>
                <a:r>
                  <a:rPr lang="zh-CN" altLang="en-US" dirty="0">
                    <a:ea typeface="宋体" panose="02010600030101010101" pitchFamily="2" charset="-122"/>
                  </a:rPr>
                  <a:t>成两个结点，并</a:t>
                </a:r>
                <a:r>
                  <a:rPr lang="en-US" altLang="en-US" dirty="0" err="1">
                    <a:ea typeface="宋体" panose="02010600030101010101" pitchFamily="2" charset="-122"/>
                  </a:rPr>
                  <a:t>将</a:t>
                </a:r>
                <a:r>
                  <a:rPr lang="en-US" altLang="en-US" b="1" dirty="0">
                    <a:solidFill>
                      <a:srgbClr val="00B050"/>
                    </a:solidFill>
                    <a:ea typeface="宋体" panose="02010600030101010101" pitchFamily="2" charset="-122"/>
                  </a:rPr>
                  <a:t>中间关键字</a:t>
                </a:r>
                <a14:m>
                  <m:oMath xmlns:m="http://schemas.openxmlformats.org/officeDocument/2006/math">
                    <m:sSub>
                      <m:sSubPr>
                        <m:ctrlPr>
                          <a:rPr lang="en-US" altLang="en-US" b="1" i="1" smtClean="0">
                            <a:solidFill>
                              <a:srgbClr val="00B050"/>
                            </a:solidFill>
                            <a:latin typeface="Cambria Math" panose="02040503050406030204" pitchFamily="18" charset="0"/>
                          </a:rPr>
                        </m:ctrlPr>
                      </m:sSubPr>
                      <m:e>
                        <m:r>
                          <a:rPr lang="en-US" altLang="zh-CN" b="1" i="1" smtClean="0">
                            <a:solidFill>
                              <a:srgbClr val="00B050"/>
                            </a:solidFill>
                            <a:latin typeface="Cambria Math" panose="02040503050406030204" pitchFamily="18" charset="0"/>
                          </a:rPr>
                          <m:t>𝒌</m:t>
                        </m:r>
                      </m:e>
                      <m:sub>
                        <m:d>
                          <m:dPr>
                            <m:begChr m:val="⌈"/>
                            <m:endChr m:val="⌉"/>
                            <m:ctrlPr>
                              <a:rPr lang="en-US" altLang="en-US" b="1" i="1" smtClean="0">
                                <a:solidFill>
                                  <a:srgbClr val="00B050"/>
                                </a:solidFill>
                                <a:latin typeface="Cambria Math" panose="02040503050406030204" pitchFamily="18" charset="0"/>
                              </a:rPr>
                            </m:ctrlPr>
                          </m:dPr>
                          <m:e>
                            <m:f>
                              <m:fPr>
                                <m:type m:val="lin"/>
                                <m:ctrlPr>
                                  <a:rPr lang="en-US" altLang="en-US" b="1" i="1" smtClean="0">
                                    <a:solidFill>
                                      <a:srgbClr val="00B050"/>
                                    </a:solidFill>
                                    <a:latin typeface="Cambria Math" panose="02040503050406030204" pitchFamily="18" charset="0"/>
                                  </a:rPr>
                                </m:ctrlPr>
                              </m:fPr>
                              <m:num>
                                <m:r>
                                  <a:rPr lang="en-US" altLang="zh-CN" b="1" i="1" smtClean="0">
                                    <a:solidFill>
                                      <a:srgbClr val="00B050"/>
                                    </a:solidFill>
                                    <a:latin typeface="Cambria Math" panose="02040503050406030204" pitchFamily="18" charset="0"/>
                                  </a:rPr>
                                  <m:t>𝒎</m:t>
                                </m:r>
                              </m:num>
                              <m:den>
                                <m:r>
                                  <a:rPr lang="en-US" altLang="en-US" b="1" i="1" smtClean="0">
                                    <a:solidFill>
                                      <a:srgbClr val="00B050"/>
                                    </a:solidFill>
                                    <a:latin typeface="Cambria Math" panose="02040503050406030204" pitchFamily="18" charset="0"/>
                                  </a:rPr>
                                  <m:t>𝟐</m:t>
                                </m:r>
                              </m:den>
                            </m:f>
                          </m:e>
                        </m:d>
                      </m:sub>
                    </m:sSub>
                  </m:oMath>
                </a14:m>
                <a:r>
                  <a:rPr lang="en-US" altLang="en-US" dirty="0" err="1">
                    <a:ea typeface="宋体" panose="02010600030101010101" pitchFamily="2" charset="-122"/>
                  </a:rPr>
                  <a:t>插入到p的父结点</a:t>
                </a:r>
                <a:r>
                  <a:rPr lang="zh-CN" altLang="en-US" dirty="0">
                    <a:ea typeface="宋体" panose="02010600030101010101" pitchFamily="2" charset="-122"/>
                  </a:rPr>
                  <a:t>，这时，</a:t>
                </a:r>
                <a:r>
                  <a:rPr lang="en-US" altLang="en-US" dirty="0" err="1">
                    <a:ea typeface="宋体" panose="02010600030101010101" pitchFamily="2" charset="-122"/>
                  </a:rPr>
                  <a:t>父结点也可能不满足m阶B树的要求</a:t>
                </a:r>
                <a:r>
                  <a:rPr lang="en-US" altLang="en-US" dirty="0">
                    <a:ea typeface="宋体" panose="02010600030101010101" pitchFamily="2" charset="-122"/>
                  </a:rPr>
                  <a:t>(</a:t>
                </a:r>
                <a:r>
                  <a:rPr lang="zh-CN" altLang="en-US" dirty="0">
                    <a:ea typeface="宋体" panose="02010600030101010101" pitchFamily="2" charset="-122"/>
                  </a:rPr>
                  <a:t>即，其</a:t>
                </a:r>
                <a:r>
                  <a:rPr lang="en-US" altLang="en-US" dirty="0" err="1">
                    <a:ea typeface="宋体" panose="02010600030101010101" pitchFamily="2" charset="-122"/>
                  </a:rPr>
                  <a:t>分枝数大于m</a:t>
                </a:r>
                <a:r>
                  <a:rPr lang="en-US" altLang="en-US" dirty="0">
                    <a:ea typeface="宋体" panose="02010600030101010101" pitchFamily="2" charset="-122"/>
                  </a:rPr>
                  <a:t>)，</a:t>
                </a:r>
                <a:r>
                  <a:rPr lang="en-US" altLang="en-US" dirty="0" err="1">
                    <a:ea typeface="宋体" panose="02010600030101010101" pitchFamily="2" charset="-122"/>
                  </a:rPr>
                  <a:t>则必须对父结点进行分裂，一直进行下去，</a:t>
                </a:r>
                <a:r>
                  <a:rPr lang="en-US" altLang="en-US" b="1" dirty="0" err="1">
                    <a:ea typeface="宋体" panose="02010600030101010101" pitchFamily="2" charset="-122"/>
                  </a:rPr>
                  <a:t>直到没有父结点或分裂后的父结点满足m阶B树的要求</a:t>
                </a:r>
                <a:endParaRPr lang="en-US" altLang="en-US" b="1" dirty="0">
                  <a:ea typeface="宋体" panose="02010600030101010101" pitchFamily="2" charset="-122"/>
                </a:endParaRPr>
              </a:p>
              <a:p>
                <a:pPr lvl="1"/>
                <a:r>
                  <a:rPr lang="en-US" altLang="en-US" sz="3200" dirty="0" err="1">
                    <a:ea typeface="宋体" panose="02010600030101010101" pitchFamily="2" charset="-122"/>
                  </a:rPr>
                  <a:t>当</a:t>
                </a:r>
                <a:r>
                  <a:rPr lang="en-US" altLang="en-US" sz="3200" b="1" dirty="0" err="1">
                    <a:solidFill>
                      <a:srgbClr val="C00000"/>
                    </a:solidFill>
                    <a:ea typeface="宋体" panose="02010600030101010101" pitchFamily="2" charset="-122"/>
                  </a:rPr>
                  <a:t>根结点分裂</a:t>
                </a:r>
                <a:r>
                  <a:rPr lang="en-US" altLang="en-US" sz="3200" dirty="0" err="1">
                    <a:ea typeface="宋体" panose="02010600030101010101" pitchFamily="2" charset="-122"/>
                  </a:rPr>
                  <a:t>时，因没有父结点，则建立一个新的根，B树增高一层</a:t>
                </a:r>
                <a:endParaRPr lang="en-US" altLang="en-US" sz="3200" dirty="0">
                  <a:ea typeface="宋体" panose="02010600030101010101" pitchFamily="2" charset="-122"/>
                </a:endParaRPr>
              </a:p>
            </p:txBody>
          </p:sp>
        </mc:Choice>
        <mc:Fallback xmlns="">
          <p:sp>
            <p:nvSpPr>
              <p:cNvPr id="694275" name="Rectangle 3"/>
              <p:cNvSpPr>
                <a:spLocks noGrp="1" noRot="1" noChangeAspect="1" noMove="1" noResize="1" noEditPoints="1" noAdjustHandles="1" noChangeArrowheads="1" noChangeShapeType="1" noTextEdit="1"/>
              </p:cNvSpPr>
              <p:nvPr>
                <p:ph idx="1"/>
              </p:nvPr>
            </p:nvSpPr>
            <p:spPr>
              <a:xfrm>
                <a:off x="457200" y="764704"/>
                <a:ext cx="8229600" cy="6093296"/>
              </a:xfrm>
              <a:blipFill rotWithShape="0">
                <a:blip r:embed="rId3"/>
                <a:stretch>
                  <a:fillRect l="-1704" t="-2600" r="-6222"/>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extLst>
      <p:ext uri="{BB962C8B-B14F-4D97-AF65-F5344CB8AC3E}">
        <p14:creationId xmlns:p14="http://schemas.microsoft.com/office/powerpoint/2010/main" val="1012285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en-US">
                <a:ea typeface="宋体" panose="02010600030101010101" pitchFamily="2" charset="-122"/>
              </a:rPr>
              <a:t>B树的插入</a:t>
            </a:r>
            <a:endParaRPr lang="zh-CN" altLang="en-US"/>
          </a:p>
        </p:txBody>
      </p:sp>
      <p:sp>
        <p:nvSpPr>
          <p:cNvPr id="3" name="内容占位符 2"/>
          <p:cNvSpPr>
            <a:spLocks noGrp="1"/>
          </p:cNvSpPr>
          <p:nvPr>
            <p:ph idx="1"/>
          </p:nvPr>
        </p:nvSpPr>
        <p:spPr>
          <a:xfrm>
            <a:off x="457200" y="692696"/>
            <a:ext cx="8507288" cy="6165304"/>
          </a:xfrm>
        </p:spPr>
        <p:txBody>
          <a:bodyPr>
            <a:normAutofit fontScale="92500" lnSpcReduction="10000"/>
          </a:bodyPr>
          <a:lstStyle/>
          <a:p>
            <a:r>
              <a:rPr lang="en-US" altLang="en-US" dirty="0" err="1">
                <a:ea typeface="宋体" panose="02010600030101010101" pitchFamily="2" charset="-122"/>
              </a:rPr>
              <a:t>在B树中查找关键字K，若找到，表明关键字已存在，返回；否则，K的查找操作失败于某个叶子结点</a:t>
            </a:r>
            <a:r>
              <a:rPr lang="en-US" altLang="en-US" dirty="0">
                <a:ea typeface="宋体" panose="02010600030101010101" pitchFamily="2" charset="-122"/>
              </a:rPr>
              <a:t>，</a:t>
            </a:r>
            <a:r>
              <a:rPr lang="zh-CN" altLang="en-US" dirty="0">
                <a:ea typeface="宋体" panose="02010600030101010101" pitchFamily="2" charset="-122"/>
              </a:rPr>
              <a:t>那么</a:t>
            </a:r>
            <a:r>
              <a:rPr lang="en-US" altLang="en-US" dirty="0" err="1">
                <a:solidFill>
                  <a:srgbClr val="C00000"/>
                </a:solidFill>
                <a:ea typeface="宋体" panose="02010600030101010101" pitchFamily="2" charset="-122"/>
              </a:rPr>
              <a:t>将K插入到该叶子结点中</a:t>
            </a:r>
            <a:r>
              <a:rPr lang="en-US" altLang="en-US" dirty="0" err="1">
                <a:ea typeface="宋体" panose="02010600030101010101" pitchFamily="2" charset="-122"/>
              </a:rPr>
              <a:t>，若</a:t>
            </a:r>
            <a:r>
              <a:rPr lang="en-US" altLang="en-US" dirty="0">
                <a:ea typeface="宋体" panose="02010600030101010101" pitchFamily="2" charset="-122"/>
              </a:rPr>
              <a:t>：</a:t>
            </a:r>
          </a:p>
          <a:p>
            <a:pPr lvl="2"/>
            <a:r>
              <a:rPr lang="en-US" altLang="en-US" sz="2800" dirty="0" err="1">
                <a:ea typeface="宋体" panose="02010600030101010101" pitchFamily="2" charset="-122"/>
              </a:rPr>
              <a:t>叶子结点的关键字数</a:t>
            </a:r>
            <a:r>
              <a:rPr lang="en-US" altLang="en-US" sz="2800" dirty="0">
                <a:ea typeface="宋体" panose="02010600030101010101" pitchFamily="2" charset="-122"/>
              </a:rPr>
              <a:t>&lt;m-1：直接插入；</a:t>
            </a:r>
          </a:p>
          <a:p>
            <a:pPr lvl="2"/>
            <a:r>
              <a:rPr lang="en-US" altLang="en-US" sz="2800" dirty="0" err="1">
                <a:ea typeface="宋体" panose="02010600030101010101" pitchFamily="2" charset="-122"/>
              </a:rPr>
              <a:t>叶子结点的关键字数</a:t>
            </a:r>
            <a:r>
              <a:rPr lang="en-US" altLang="en-US" sz="2800" dirty="0">
                <a:ea typeface="宋体" panose="02010600030101010101" pitchFamily="2" charset="-122"/>
              </a:rPr>
              <a:t>=m-1：将结点分裂</a:t>
            </a:r>
          </a:p>
          <a:p>
            <a:r>
              <a:rPr lang="en-US" altLang="en-US" dirty="0" err="1">
                <a:ea typeface="宋体" panose="02010600030101010101" pitchFamily="2" charset="-122"/>
              </a:rPr>
              <a:t>设待分裂结点为</a:t>
            </a:r>
            <a:r>
              <a:rPr lang="en-US" altLang="en-US" dirty="0">
                <a:ea typeface="宋体" panose="02010600030101010101" pitchFamily="2" charset="-122"/>
              </a:rPr>
              <a:t>： (m，A</a:t>
            </a:r>
            <a:r>
              <a:rPr lang="en-US" altLang="en-US" baseline="-25000" dirty="0">
                <a:ea typeface="宋体" panose="02010600030101010101" pitchFamily="2" charset="-122"/>
              </a:rPr>
              <a:t>0</a:t>
            </a:r>
            <a:r>
              <a:rPr lang="en-US" altLang="en-US" dirty="0">
                <a:ea typeface="宋体" panose="02010600030101010101" pitchFamily="2" charset="-122"/>
              </a:rPr>
              <a:t>，K</a:t>
            </a:r>
            <a:r>
              <a:rPr lang="en-US" altLang="en-US" baseline="-25000" dirty="0">
                <a:ea typeface="宋体" panose="02010600030101010101" pitchFamily="2" charset="-122"/>
              </a:rPr>
              <a:t>1</a:t>
            </a:r>
            <a:r>
              <a:rPr lang="en-US" altLang="en-US" dirty="0">
                <a:ea typeface="宋体" panose="02010600030101010101" pitchFamily="2" charset="-122"/>
              </a:rPr>
              <a:t>，A</a:t>
            </a:r>
            <a:r>
              <a:rPr lang="en-US" altLang="en-US" baseline="-25000" dirty="0">
                <a:ea typeface="宋体" panose="02010600030101010101" pitchFamily="2" charset="-122"/>
              </a:rPr>
              <a:t>1</a:t>
            </a:r>
            <a:r>
              <a:rPr lang="en-US" altLang="en-US" dirty="0">
                <a:ea typeface="宋体" panose="02010600030101010101" pitchFamily="2" charset="-122"/>
              </a:rPr>
              <a:t>，K</a:t>
            </a:r>
            <a:r>
              <a:rPr lang="en-US" altLang="en-US" baseline="-25000" dirty="0">
                <a:ea typeface="宋体" panose="02010600030101010101" pitchFamily="2" charset="-122"/>
              </a:rPr>
              <a:t>2</a:t>
            </a:r>
            <a:r>
              <a:rPr lang="en-US" altLang="en-US" dirty="0">
                <a:ea typeface="宋体" panose="02010600030101010101" pitchFamily="2" charset="-122"/>
              </a:rPr>
              <a:t>，A</a:t>
            </a:r>
            <a:r>
              <a:rPr lang="en-US" altLang="en-US" baseline="-25000" dirty="0">
                <a:ea typeface="宋体" panose="02010600030101010101" pitchFamily="2" charset="-122"/>
              </a:rPr>
              <a:t>2</a:t>
            </a:r>
            <a:r>
              <a:rPr lang="en-US" altLang="en-US" dirty="0">
                <a:ea typeface="宋体" panose="02010600030101010101" pitchFamily="2" charset="-122"/>
              </a:rPr>
              <a:t>，… ，</a:t>
            </a:r>
            <a:r>
              <a:rPr lang="en-US" altLang="en-US" dirty="0" err="1">
                <a:ea typeface="宋体" panose="02010600030101010101" pitchFamily="2" charset="-122"/>
              </a:rPr>
              <a:t>K</a:t>
            </a:r>
            <a:r>
              <a:rPr lang="en-US" altLang="en-US" baseline="-25000" dirty="0" err="1">
                <a:ea typeface="宋体" panose="02010600030101010101" pitchFamily="2" charset="-122"/>
              </a:rPr>
              <a:t>m</a:t>
            </a:r>
            <a:r>
              <a:rPr lang="en-US" altLang="en-US" dirty="0" err="1">
                <a:ea typeface="宋体" panose="02010600030101010101" pitchFamily="2" charset="-122"/>
              </a:rPr>
              <a:t>，A</a:t>
            </a:r>
            <a:r>
              <a:rPr lang="en-US" altLang="en-US" baseline="-25000" dirty="0" err="1">
                <a:ea typeface="宋体" panose="02010600030101010101" pitchFamily="2" charset="-122"/>
              </a:rPr>
              <a:t>m</a:t>
            </a:r>
            <a:r>
              <a:rPr lang="en-US" altLang="en-US" dirty="0">
                <a:ea typeface="宋体" panose="02010600030101010101" pitchFamily="2" charset="-122"/>
              </a:rPr>
              <a:t>)</a:t>
            </a:r>
          </a:p>
          <a:p>
            <a:r>
              <a:rPr lang="en-US" altLang="en-US" dirty="0" err="1">
                <a:ea typeface="宋体" panose="02010600030101010101" pitchFamily="2" charset="-122"/>
              </a:rPr>
              <a:t>从其</a:t>
            </a:r>
            <a:r>
              <a:rPr lang="en-US" altLang="en-US" b="1" dirty="0" err="1">
                <a:solidFill>
                  <a:srgbClr val="0000FF"/>
                </a:solidFill>
                <a:ea typeface="宋体" panose="02010600030101010101" pitchFamily="2" charset="-122"/>
              </a:rPr>
              <a:t>中间位置</a:t>
            </a:r>
            <a:r>
              <a:rPr lang="en-US" altLang="en-US" dirty="0" err="1">
                <a:ea typeface="宋体" panose="02010600030101010101" pitchFamily="2" charset="-122"/>
              </a:rPr>
              <a:t>分为两个结点</a:t>
            </a:r>
            <a:r>
              <a:rPr lang="en-US" altLang="en-US" dirty="0">
                <a:ea typeface="宋体" panose="02010600030101010101" pitchFamily="2" charset="-122"/>
              </a:rPr>
              <a:t>：</a:t>
            </a:r>
          </a:p>
          <a:p>
            <a:pPr lvl="1"/>
            <a:r>
              <a:rPr lang="en-US" altLang="en-US" dirty="0">
                <a:ea typeface="宋体" panose="02010600030101010101" pitchFamily="2" charset="-122"/>
              </a:rPr>
              <a:t>(</a:t>
            </a:r>
            <a:r>
              <a:rPr lang="en-US" altLang="en-US" dirty="0">
                <a:ea typeface="宋体" panose="02010600030101010101" pitchFamily="2" charset="-122"/>
                <a:sym typeface="Symbol" pitchFamily="18" charset="2"/>
              </a:rPr>
              <a:t></a:t>
            </a:r>
            <a:r>
              <a:rPr lang="en-US" altLang="en-US" dirty="0">
                <a:ea typeface="宋体" panose="02010600030101010101" pitchFamily="2" charset="-122"/>
              </a:rPr>
              <a:t>m/2</a:t>
            </a:r>
            <a:r>
              <a:rPr lang="en-US" altLang="en-US" dirty="0">
                <a:ea typeface="宋体" panose="02010600030101010101" pitchFamily="2" charset="-122"/>
                <a:sym typeface="Symbol" pitchFamily="18" charset="2"/>
              </a:rPr>
              <a:t></a:t>
            </a:r>
            <a:r>
              <a:rPr lang="en-US" altLang="en-US" dirty="0">
                <a:ea typeface="宋体" panose="02010600030101010101" pitchFamily="2" charset="-122"/>
              </a:rPr>
              <a:t>-1，A</a:t>
            </a:r>
            <a:r>
              <a:rPr lang="en-US" altLang="en-US" baseline="-25000" dirty="0">
                <a:ea typeface="宋体" panose="02010600030101010101" pitchFamily="2" charset="-122"/>
              </a:rPr>
              <a:t>0</a:t>
            </a:r>
            <a:r>
              <a:rPr lang="en-US" altLang="en-US" dirty="0">
                <a:ea typeface="宋体" panose="02010600030101010101" pitchFamily="2" charset="-122"/>
              </a:rPr>
              <a:t>，K</a:t>
            </a:r>
            <a:r>
              <a:rPr lang="en-US" altLang="en-US" baseline="-25000" dirty="0">
                <a:ea typeface="宋体" panose="02010600030101010101" pitchFamily="2" charset="-122"/>
              </a:rPr>
              <a:t>1</a:t>
            </a:r>
            <a:r>
              <a:rPr lang="en-US" altLang="en-US" dirty="0">
                <a:ea typeface="宋体" panose="02010600030101010101" pitchFamily="2" charset="-122"/>
              </a:rPr>
              <a:t>，A</a:t>
            </a:r>
            <a:r>
              <a:rPr lang="en-US" altLang="en-US" baseline="-25000" dirty="0">
                <a:ea typeface="宋体" panose="02010600030101010101" pitchFamily="2" charset="-122"/>
              </a:rPr>
              <a:t>1</a:t>
            </a:r>
            <a:r>
              <a:rPr lang="en-US" altLang="en-US" dirty="0">
                <a:ea typeface="宋体" panose="02010600030101010101" pitchFamily="2" charset="-122"/>
              </a:rPr>
              <a:t>，… ，</a:t>
            </a:r>
            <a:r>
              <a:rPr lang="en-US" altLang="en-US" dirty="0" err="1">
                <a:solidFill>
                  <a:srgbClr val="0000CC"/>
                </a:solidFill>
                <a:ea typeface="宋体" panose="02010600030101010101" pitchFamily="2" charset="-122"/>
              </a:rPr>
              <a:t>K</a:t>
            </a:r>
            <a:r>
              <a:rPr lang="en-US" altLang="en-US" baseline="-25000" dirty="0" err="1">
                <a:solidFill>
                  <a:srgbClr val="0000CC"/>
                </a:solidFill>
                <a:ea typeface="宋体" panose="02010600030101010101" pitchFamily="2" charset="-122"/>
                <a:sym typeface="Symbol" pitchFamily="18" charset="2"/>
              </a:rPr>
              <a:t></a:t>
            </a:r>
            <a:r>
              <a:rPr lang="en-US" altLang="en-US" baseline="-25000" dirty="0" err="1">
                <a:solidFill>
                  <a:srgbClr val="0000CC"/>
                </a:solidFill>
                <a:ea typeface="宋体" panose="02010600030101010101" pitchFamily="2" charset="-122"/>
              </a:rPr>
              <a:t>m</a:t>
            </a:r>
            <a:r>
              <a:rPr lang="en-US" altLang="en-US" baseline="-25000" dirty="0">
                <a:solidFill>
                  <a:srgbClr val="0000CC"/>
                </a:solidFill>
                <a:ea typeface="宋体" panose="02010600030101010101" pitchFamily="2" charset="-122"/>
              </a:rPr>
              <a:t>/2</a:t>
            </a:r>
            <a:r>
              <a:rPr lang="en-US" altLang="en-US" baseline="-25000" dirty="0">
                <a:solidFill>
                  <a:srgbClr val="0000CC"/>
                </a:solidFill>
                <a:ea typeface="宋体" panose="02010600030101010101" pitchFamily="2" charset="-122"/>
                <a:sym typeface="Symbol" pitchFamily="18" charset="2"/>
              </a:rPr>
              <a:t></a:t>
            </a:r>
            <a:r>
              <a:rPr lang="en-US" altLang="en-US" baseline="-25000" dirty="0">
                <a:solidFill>
                  <a:srgbClr val="0000CC"/>
                </a:solidFill>
                <a:ea typeface="宋体" panose="02010600030101010101" pitchFamily="2" charset="-122"/>
              </a:rPr>
              <a:t>-1</a:t>
            </a:r>
            <a:r>
              <a:rPr lang="en-US" altLang="en-US" dirty="0">
                <a:solidFill>
                  <a:srgbClr val="0000CC"/>
                </a:solidFill>
                <a:ea typeface="宋体" panose="02010600030101010101" pitchFamily="2" charset="-122"/>
              </a:rPr>
              <a:t> </a:t>
            </a:r>
            <a:r>
              <a:rPr lang="en-US" altLang="en-US" dirty="0">
                <a:ea typeface="宋体" panose="02010600030101010101" pitchFamily="2" charset="-122"/>
              </a:rPr>
              <a:t>，</a:t>
            </a:r>
            <a:r>
              <a:rPr lang="en-US" altLang="en-US" dirty="0" err="1">
                <a:ea typeface="宋体" panose="02010600030101010101" pitchFamily="2" charset="-122"/>
              </a:rPr>
              <a:t>A</a:t>
            </a:r>
            <a:r>
              <a:rPr lang="en-US" altLang="en-US" baseline="-25000" dirty="0" err="1">
                <a:ea typeface="宋体" panose="02010600030101010101" pitchFamily="2" charset="-122"/>
                <a:sym typeface="Symbol" pitchFamily="18" charset="2"/>
              </a:rPr>
              <a:t></a:t>
            </a:r>
            <a:r>
              <a:rPr lang="en-US" altLang="en-US" baseline="-25000" dirty="0" err="1">
                <a:ea typeface="宋体" panose="02010600030101010101" pitchFamily="2" charset="-122"/>
              </a:rPr>
              <a:t>m</a:t>
            </a:r>
            <a:r>
              <a:rPr lang="en-US" altLang="en-US" baseline="-25000" dirty="0">
                <a:ea typeface="宋体" panose="02010600030101010101" pitchFamily="2" charset="-122"/>
              </a:rPr>
              <a:t>/2</a:t>
            </a:r>
            <a:r>
              <a:rPr lang="en-US" altLang="en-US" baseline="-25000" dirty="0">
                <a:ea typeface="宋体" panose="02010600030101010101" pitchFamily="2" charset="-122"/>
                <a:sym typeface="Symbol" pitchFamily="18" charset="2"/>
              </a:rPr>
              <a:t></a:t>
            </a:r>
            <a:r>
              <a:rPr lang="en-US" altLang="en-US" baseline="-25000" dirty="0">
                <a:ea typeface="宋体" panose="02010600030101010101" pitchFamily="2" charset="-122"/>
              </a:rPr>
              <a:t>-1 </a:t>
            </a:r>
            <a:r>
              <a:rPr lang="en-US" altLang="en-US" dirty="0">
                <a:ea typeface="宋体" panose="02010600030101010101" pitchFamily="2" charset="-122"/>
              </a:rPr>
              <a:t>)</a:t>
            </a:r>
          </a:p>
          <a:p>
            <a:pPr lvl="1"/>
            <a:r>
              <a:rPr lang="en-US" altLang="en-US" dirty="0">
                <a:ea typeface="宋体" panose="02010600030101010101" pitchFamily="2" charset="-122"/>
              </a:rPr>
              <a:t>(m-</a:t>
            </a:r>
            <a:r>
              <a:rPr lang="en-US" altLang="en-US" dirty="0">
                <a:ea typeface="宋体" panose="02010600030101010101" pitchFamily="2" charset="-122"/>
                <a:sym typeface="Symbol" pitchFamily="18" charset="2"/>
              </a:rPr>
              <a:t></a:t>
            </a:r>
            <a:r>
              <a:rPr lang="en-US" altLang="en-US" dirty="0">
                <a:ea typeface="宋体" panose="02010600030101010101" pitchFamily="2" charset="-122"/>
              </a:rPr>
              <a:t>m/2</a:t>
            </a:r>
            <a:r>
              <a:rPr lang="en-US" altLang="en-US" dirty="0">
                <a:ea typeface="宋体" panose="02010600030101010101" pitchFamily="2" charset="-122"/>
                <a:sym typeface="Symbol" pitchFamily="18" charset="2"/>
              </a:rPr>
              <a:t></a:t>
            </a:r>
            <a:r>
              <a:rPr lang="en-US" altLang="en-US" dirty="0">
                <a:ea typeface="宋体" panose="02010600030101010101" pitchFamily="2" charset="-122"/>
              </a:rPr>
              <a:t>，</a:t>
            </a:r>
            <a:r>
              <a:rPr lang="en-US" altLang="en-US" dirty="0" err="1">
                <a:ea typeface="宋体" panose="02010600030101010101" pitchFamily="2" charset="-122"/>
              </a:rPr>
              <a:t>A</a:t>
            </a:r>
            <a:r>
              <a:rPr lang="en-US" altLang="en-US" baseline="-25000" dirty="0" err="1">
                <a:ea typeface="宋体" panose="02010600030101010101" pitchFamily="2" charset="-122"/>
                <a:sym typeface="Symbol" pitchFamily="18" charset="2"/>
              </a:rPr>
              <a:t></a:t>
            </a:r>
            <a:r>
              <a:rPr lang="en-US" altLang="en-US" baseline="-25000" dirty="0" err="1">
                <a:ea typeface="宋体" panose="02010600030101010101" pitchFamily="2" charset="-122"/>
              </a:rPr>
              <a:t>m</a:t>
            </a:r>
            <a:r>
              <a:rPr lang="en-US" altLang="en-US" baseline="-25000" dirty="0">
                <a:ea typeface="宋体" panose="02010600030101010101" pitchFamily="2" charset="-122"/>
              </a:rPr>
              <a:t>/2</a:t>
            </a:r>
            <a:r>
              <a:rPr lang="en-US" altLang="en-US" baseline="-25000" dirty="0">
                <a:ea typeface="宋体" panose="02010600030101010101" pitchFamily="2" charset="-122"/>
                <a:sym typeface="Symbol" pitchFamily="18" charset="2"/>
              </a:rPr>
              <a:t></a:t>
            </a:r>
            <a:r>
              <a:rPr lang="en-US" altLang="en-US" dirty="0">
                <a:ea typeface="宋体" panose="02010600030101010101" pitchFamily="2" charset="-122"/>
              </a:rPr>
              <a:t>，</a:t>
            </a:r>
            <a:r>
              <a:rPr lang="en-US" altLang="en-US" dirty="0" err="1">
                <a:solidFill>
                  <a:srgbClr val="0000CC"/>
                </a:solidFill>
                <a:ea typeface="宋体" panose="02010600030101010101" pitchFamily="2" charset="-122"/>
              </a:rPr>
              <a:t>K</a:t>
            </a:r>
            <a:r>
              <a:rPr lang="en-US" altLang="en-US" baseline="-25000" dirty="0" err="1">
                <a:solidFill>
                  <a:srgbClr val="0000CC"/>
                </a:solidFill>
                <a:ea typeface="宋体" panose="02010600030101010101" pitchFamily="2" charset="-122"/>
                <a:sym typeface="Symbol" pitchFamily="18" charset="2"/>
              </a:rPr>
              <a:t></a:t>
            </a:r>
            <a:r>
              <a:rPr lang="en-US" altLang="en-US" baseline="-25000" dirty="0" err="1">
                <a:solidFill>
                  <a:srgbClr val="0000CC"/>
                </a:solidFill>
                <a:ea typeface="宋体" panose="02010600030101010101" pitchFamily="2" charset="-122"/>
              </a:rPr>
              <a:t>m</a:t>
            </a:r>
            <a:r>
              <a:rPr lang="en-US" altLang="en-US" baseline="-25000" dirty="0">
                <a:solidFill>
                  <a:srgbClr val="0000CC"/>
                </a:solidFill>
                <a:ea typeface="宋体" panose="02010600030101010101" pitchFamily="2" charset="-122"/>
              </a:rPr>
              <a:t>/2</a:t>
            </a:r>
            <a:r>
              <a:rPr lang="en-US" altLang="en-US" baseline="-25000" dirty="0">
                <a:solidFill>
                  <a:srgbClr val="0000CC"/>
                </a:solidFill>
                <a:ea typeface="宋体" panose="02010600030101010101" pitchFamily="2" charset="-122"/>
                <a:sym typeface="Symbol" pitchFamily="18" charset="2"/>
              </a:rPr>
              <a:t></a:t>
            </a:r>
            <a:r>
              <a:rPr lang="en-US" altLang="en-US" baseline="-25000" dirty="0">
                <a:solidFill>
                  <a:srgbClr val="0000CC"/>
                </a:solidFill>
                <a:ea typeface="宋体" panose="02010600030101010101" pitchFamily="2" charset="-122"/>
              </a:rPr>
              <a:t>+1</a:t>
            </a:r>
            <a:r>
              <a:rPr lang="en-US" altLang="en-US" dirty="0">
                <a:ea typeface="宋体" panose="02010600030101010101" pitchFamily="2" charset="-122"/>
              </a:rPr>
              <a:t>，A</a:t>
            </a:r>
            <a:r>
              <a:rPr lang="en-US" altLang="en-US" baseline="-25000" dirty="0">
                <a:ea typeface="宋体" panose="02010600030101010101" pitchFamily="2" charset="-122"/>
                <a:sym typeface="Symbol" pitchFamily="18" charset="2"/>
              </a:rPr>
              <a:t></a:t>
            </a:r>
            <a:r>
              <a:rPr lang="en-US" altLang="en-US" baseline="-25000" dirty="0">
                <a:ea typeface="宋体" panose="02010600030101010101" pitchFamily="2" charset="-122"/>
              </a:rPr>
              <a:t>m/2</a:t>
            </a:r>
            <a:r>
              <a:rPr lang="en-US" altLang="en-US" baseline="-25000" dirty="0">
                <a:ea typeface="宋体" panose="02010600030101010101" pitchFamily="2" charset="-122"/>
                <a:sym typeface="Symbol" pitchFamily="18" charset="2"/>
              </a:rPr>
              <a:t></a:t>
            </a:r>
            <a:r>
              <a:rPr lang="en-US" altLang="en-US" baseline="-25000" dirty="0">
                <a:ea typeface="宋体" panose="02010600030101010101" pitchFamily="2" charset="-122"/>
              </a:rPr>
              <a:t>+1</a:t>
            </a:r>
            <a:r>
              <a:rPr lang="en-US" altLang="en-US" dirty="0">
                <a:ea typeface="宋体" panose="02010600030101010101" pitchFamily="2" charset="-122"/>
              </a:rPr>
              <a:t>，… ，</a:t>
            </a:r>
            <a:r>
              <a:rPr lang="en-US" altLang="en-US" dirty="0" err="1">
                <a:ea typeface="宋体" panose="02010600030101010101" pitchFamily="2" charset="-122"/>
              </a:rPr>
              <a:t>K</a:t>
            </a:r>
            <a:r>
              <a:rPr lang="en-US" altLang="en-US" baseline="-25000" dirty="0" err="1">
                <a:ea typeface="宋体" panose="02010600030101010101" pitchFamily="2" charset="-122"/>
              </a:rPr>
              <a:t>m</a:t>
            </a:r>
            <a:r>
              <a:rPr lang="en-US" altLang="en-US" dirty="0" err="1">
                <a:ea typeface="宋体" panose="02010600030101010101" pitchFamily="2" charset="-122"/>
              </a:rPr>
              <a:t>，A</a:t>
            </a:r>
            <a:r>
              <a:rPr lang="en-US" altLang="en-US" baseline="-25000" dirty="0" err="1">
                <a:ea typeface="宋体" panose="02010600030101010101" pitchFamily="2" charset="-122"/>
              </a:rPr>
              <a:t>m</a:t>
            </a:r>
            <a:r>
              <a:rPr lang="en-US" altLang="en-US" dirty="0">
                <a:ea typeface="宋体" panose="02010600030101010101" pitchFamily="2" charset="-122"/>
              </a:rPr>
              <a:t> )</a:t>
            </a:r>
          </a:p>
          <a:p>
            <a:pPr>
              <a:lnSpc>
                <a:spcPct val="120000"/>
              </a:lnSpc>
            </a:pPr>
            <a:r>
              <a:rPr lang="en-US" altLang="en-US" b="1" dirty="0" err="1">
                <a:solidFill>
                  <a:schemeClr val="accent6">
                    <a:lumMod val="50000"/>
                  </a:schemeClr>
                </a:solidFill>
                <a:ea typeface="宋体" panose="02010600030101010101" pitchFamily="2" charset="-122"/>
              </a:rPr>
              <a:t>将中间关键字K</a:t>
            </a:r>
            <a:r>
              <a:rPr lang="en-US" altLang="en-US" b="1" baseline="-25000" dirty="0" err="1">
                <a:solidFill>
                  <a:schemeClr val="accent6">
                    <a:lumMod val="50000"/>
                  </a:schemeClr>
                </a:solidFill>
                <a:ea typeface="宋体" panose="02010600030101010101" pitchFamily="2" charset="-122"/>
                <a:sym typeface="Symbol" pitchFamily="18" charset="2"/>
              </a:rPr>
              <a:t></a:t>
            </a:r>
            <a:r>
              <a:rPr lang="en-US" altLang="en-US" b="1" baseline="-25000" dirty="0" err="1">
                <a:solidFill>
                  <a:schemeClr val="accent6">
                    <a:lumMod val="50000"/>
                  </a:schemeClr>
                </a:solidFill>
                <a:ea typeface="宋体" panose="02010600030101010101" pitchFamily="2" charset="-122"/>
              </a:rPr>
              <a:t>m</a:t>
            </a:r>
            <a:r>
              <a:rPr lang="en-US" altLang="en-US" b="1" baseline="-25000" dirty="0">
                <a:solidFill>
                  <a:schemeClr val="accent6">
                    <a:lumMod val="50000"/>
                  </a:schemeClr>
                </a:solidFill>
                <a:ea typeface="宋体" panose="02010600030101010101" pitchFamily="2" charset="-122"/>
              </a:rPr>
              <a:t>/2</a:t>
            </a:r>
            <a:r>
              <a:rPr lang="en-US" altLang="en-US" b="1" baseline="-25000" dirty="0">
                <a:solidFill>
                  <a:schemeClr val="accent6">
                    <a:lumMod val="50000"/>
                  </a:schemeClr>
                </a:solidFill>
                <a:ea typeface="宋体" panose="02010600030101010101" pitchFamily="2" charset="-122"/>
                <a:sym typeface="Symbol" pitchFamily="18" charset="2"/>
              </a:rPr>
              <a:t></a:t>
            </a:r>
            <a:r>
              <a:rPr lang="en-US" altLang="en-US" b="1" dirty="0">
                <a:solidFill>
                  <a:schemeClr val="accent6">
                    <a:lumMod val="50000"/>
                  </a:schemeClr>
                </a:solidFill>
                <a:ea typeface="宋体" panose="02010600030101010101" pitchFamily="2" charset="-122"/>
              </a:rPr>
              <a:t>插入到p的父结点中</a:t>
            </a:r>
            <a:r>
              <a:rPr lang="en-US" altLang="en-US" dirty="0">
                <a:ea typeface="宋体" panose="02010600030101010101" pitchFamily="2" charset="-122"/>
              </a:rPr>
              <a:t>，以分裂后的两个结点作为中间关键字K</a:t>
            </a:r>
            <a:r>
              <a:rPr lang="en-US" altLang="en-US" baseline="-25000" dirty="0">
                <a:ea typeface="宋体" panose="02010600030101010101" pitchFamily="2" charset="-122"/>
                <a:sym typeface="Symbol" pitchFamily="18" charset="2"/>
              </a:rPr>
              <a:t></a:t>
            </a:r>
            <a:r>
              <a:rPr lang="en-US" altLang="en-US" baseline="-25000" dirty="0">
                <a:ea typeface="宋体" panose="02010600030101010101" pitchFamily="2" charset="-122"/>
              </a:rPr>
              <a:t>m/2</a:t>
            </a:r>
            <a:r>
              <a:rPr lang="en-US" altLang="en-US" baseline="-25000" dirty="0">
                <a:ea typeface="宋体" panose="02010600030101010101" pitchFamily="2" charset="-122"/>
                <a:sym typeface="Symbol" pitchFamily="18" charset="2"/>
              </a:rPr>
              <a:t></a:t>
            </a:r>
            <a:r>
              <a:rPr lang="en-US" altLang="en-US" dirty="0">
                <a:ea typeface="宋体" panose="02010600030101010101" pitchFamily="2" charset="-122"/>
              </a:rPr>
              <a:t>的两个子结点</a:t>
            </a:r>
            <a:r>
              <a:rPr lang="zh-CN" altLang="en-US" dirty="0">
                <a:ea typeface="宋体" panose="02010600030101010101" pitchFamily="2" charset="-122"/>
              </a:rPr>
              <a:t>，检测父节点是否满足</a:t>
            </a:r>
            <a:r>
              <a:rPr lang="en-US" altLang="zh-CN" dirty="0">
                <a:ea typeface="宋体" panose="02010600030101010101" pitchFamily="2" charset="-122"/>
              </a:rPr>
              <a:t>m</a:t>
            </a:r>
            <a:r>
              <a:rPr lang="zh-CN" altLang="en-US" dirty="0">
                <a:ea typeface="宋体" panose="02010600030101010101" pitchFamily="2" charset="-122"/>
              </a:rPr>
              <a:t>阶</a:t>
            </a:r>
            <a:r>
              <a:rPr lang="en-US" altLang="zh-CN" dirty="0">
                <a:ea typeface="宋体" panose="02010600030101010101" pitchFamily="2" charset="-122"/>
              </a:rPr>
              <a:t>B</a:t>
            </a:r>
            <a:r>
              <a:rPr lang="zh-CN" altLang="en-US" dirty="0">
                <a:ea typeface="宋体" panose="02010600030101010101" pitchFamily="2" charset="-122"/>
              </a:rPr>
              <a:t>树的要求</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2" name="右箭头 1"/>
          <p:cNvSpPr/>
          <p:nvPr/>
        </p:nvSpPr>
        <p:spPr>
          <a:xfrm>
            <a:off x="7452320" y="2420888"/>
            <a:ext cx="936104" cy="432048"/>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45252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sz="2700"/>
              <a:t>在</a:t>
            </a:r>
            <a:r>
              <a:rPr lang="en-US" altLang="zh-CN" sz="2700"/>
              <a:t>m</a:t>
            </a:r>
            <a:r>
              <a:rPr lang="zh-CN" altLang="zh-CN" sz="2700"/>
              <a:t>阶</a:t>
            </a:r>
            <a:r>
              <a:rPr lang="en-US" altLang="zh-CN" sz="2700"/>
              <a:t>B</a:t>
            </a:r>
            <a:r>
              <a:rPr lang="zh-CN" altLang="zh-CN" sz="2700"/>
              <a:t>树</a:t>
            </a:r>
            <a:r>
              <a:rPr lang="en-US" altLang="zh-CN" sz="2700"/>
              <a:t>T</a:t>
            </a:r>
            <a:r>
              <a:rPr lang="zh-CN" altLang="zh-CN" sz="2700"/>
              <a:t>上结点</a:t>
            </a:r>
            <a:r>
              <a:rPr lang="en-US" altLang="zh-CN" sz="2700"/>
              <a:t>*q</a:t>
            </a:r>
            <a:r>
              <a:rPr lang="zh-CN" altLang="zh-CN" sz="2700"/>
              <a:t>的</a:t>
            </a:r>
            <a:r>
              <a:rPr lang="en-US" altLang="zh-CN" sz="2700"/>
              <a:t>key[i]</a:t>
            </a:r>
            <a:r>
              <a:rPr lang="zh-CN" altLang="zh-CN" sz="2700"/>
              <a:t>与</a:t>
            </a:r>
            <a:r>
              <a:rPr lang="en-US" altLang="zh-CN" sz="2700"/>
              <a:t>key[i+1]</a:t>
            </a:r>
            <a:r>
              <a:rPr lang="zh-CN" altLang="zh-CN" sz="2700"/>
              <a:t>之间插入关键字</a:t>
            </a:r>
            <a:r>
              <a:rPr lang="en-US" altLang="zh-CN" sz="2700"/>
              <a:t>K</a:t>
            </a:r>
            <a:endParaRPr lang="zh-CN" altLang="en-US"/>
          </a:p>
        </p:txBody>
      </p:sp>
      <p:sp>
        <p:nvSpPr>
          <p:cNvPr id="3" name="内容占位符 2"/>
          <p:cNvSpPr>
            <a:spLocks noGrp="1"/>
          </p:cNvSpPr>
          <p:nvPr>
            <p:ph idx="1"/>
          </p:nvPr>
        </p:nvSpPr>
        <p:spPr/>
        <p:txBody>
          <a:bodyPr>
            <a:noAutofit/>
          </a:bodyPr>
          <a:lstStyle/>
          <a:p>
            <a:pPr marL="0" indent="0">
              <a:spcBef>
                <a:spcPts val="0"/>
              </a:spcBef>
              <a:buNone/>
            </a:pPr>
            <a:r>
              <a:rPr lang="en-US" altLang="zh-CN" sz="2600"/>
              <a:t>Status </a:t>
            </a:r>
            <a:r>
              <a:rPr lang="en-US" altLang="zh-CN" sz="2600" b="1">
                <a:solidFill>
                  <a:srgbClr val="0000FF"/>
                </a:solidFill>
              </a:rPr>
              <a:t>InsertBTree</a:t>
            </a:r>
            <a:r>
              <a:rPr lang="en-US" altLang="zh-CN" sz="2600"/>
              <a:t>(BTree &amp;T,KeyType K, BTree q,int i) {</a:t>
            </a:r>
            <a:endParaRPr lang="zh-CN" altLang="zh-CN" sz="2600"/>
          </a:p>
          <a:p>
            <a:pPr marL="0" indent="0">
              <a:spcBef>
                <a:spcPts val="0"/>
              </a:spcBef>
              <a:buNone/>
            </a:pPr>
            <a:r>
              <a:rPr lang="en-US" altLang="zh-CN" sz="2600"/>
              <a:t>x=K; ap=NULL; finished =FALSE;</a:t>
            </a:r>
            <a:endParaRPr lang="zh-CN" altLang="zh-CN" sz="2600"/>
          </a:p>
          <a:p>
            <a:pPr marL="0" indent="0">
              <a:spcBef>
                <a:spcPts val="0"/>
              </a:spcBef>
              <a:buNone/>
            </a:pPr>
            <a:r>
              <a:rPr lang="en-US" altLang="zh-CN" sz="2600"/>
              <a:t>while(q &amp;&amp; !finished){</a:t>
            </a:r>
            <a:endParaRPr lang="zh-CN" altLang="zh-CN" sz="2600"/>
          </a:p>
          <a:p>
            <a:pPr marL="0" indent="0">
              <a:spcBef>
                <a:spcPts val="0"/>
              </a:spcBef>
              <a:buNone/>
            </a:pPr>
            <a:r>
              <a:rPr lang="en-US" altLang="zh-CN" sz="2600"/>
              <a:t>	</a:t>
            </a:r>
            <a:r>
              <a:rPr lang="en-US" altLang="zh-CN" sz="2600" b="1">
                <a:solidFill>
                  <a:srgbClr val="0000FF"/>
                </a:solidFill>
              </a:rPr>
              <a:t>Insert</a:t>
            </a:r>
            <a:r>
              <a:rPr lang="en-US" altLang="zh-CN" sz="2600"/>
              <a:t>(q,i,x,ap);</a:t>
            </a:r>
            <a:endParaRPr lang="zh-CN" altLang="zh-CN" sz="2600"/>
          </a:p>
          <a:p>
            <a:pPr marL="0" indent="0">
              <a:spcBef>
                <a:spcPts val="0"/>
              </a:spcBef>
              <a:buNone/>
            </a:pPr>
            <a:r>
              <a:rPr lang="en-US" altLang="zh-CN" sz="2600"/>
              <a:t>	if(q-&gt;keynum&lt;m) finished=TRUE;</a:t>
            </a:r>
            <a:endParaRPr lang="zh-CN" altLang="zh-CN" sz="2600"/>
          </a:p>
          <a:p>
            <a:pPr marL="0" indent="0">
              <a:spcBef>
                <a:spcPts val="0"/>
              </a:spcBef>
              <a:buNone/>
            </a:pPr>
            <a:r>
              <a:rPr lang="en-US" altLang="zh-CN" sz="2600"/>
              <a:t>	else {</a:t>
            </a:r>
            <a:endParaRPr lang="zh-CN" altLang="zh-CN" sz="2600"/>
          </a:p>
          <a:p>
            <a:pPr marL="0" indent="0">
              <a:spcBef>
                <a:spcPts val="0"/>
              </a:spcBef>
              <a:buNone/>
            </a:pPr>
            <a:r>
              <a:rPr lang="en-US" altLang="zh-CN" sz="2600"/>
              <a:t>		s=(m+1)/2; ap=</a:t>
            </a:r>
            <a:r>
              <a:rPr lang="en-US" altLang="zh-CN" sz="2600" b="1">
                <a:solidFill>
                  <a:srgbClr val="0000FF"/>
                </a:solidFill>
              </a:rPr>
              <a:t>Split(q)</a:t>
            </a:r>
            <a:r>
              <a:rPr lang="en-US" altLang="zh-CN" sz="2600"/>
              <a:t>;x=q-&gt;key[s];</a:t>
            </a:r>
            <a:endParaRPr lang="zh-CN" altLang="zh-CN" sz="2600"/>
          </a:p>
          <a:p>
            <a:pPr marL="0" indent="0">
              <a:spcBef>
                <a:spcPts val="0"/>
              </a:spcBef>
              <a:buNone/>
            </a:pPr>
            <a:r>
              <a:rPr lang="en-US" altLang="zh-CN" sz="2600"/>
              <a:t>		//</a:t>
            </a:r>
            <a:r>
              <a:rPr lang="zh-CN" altLang="zh-CN" sz="2600"/>
              <a:t>将</a:t>
            </a:r>
            <a:r>
              <a:rPr lang="en-US" altLang="zh-CN" sz="2600"/>
              <a:t>q-&gt;key[s+1..m],q-&gt;ptr[s..m]</a:t>
            </a:r>
            <a:r>
              <a:rPr lang="zh-CN" altLang="zh-CN" sz="2600"/>
              <a:t>和</a:t>
            </a:r>
            <a:endParaRPr lang="en-US" altLang="zh-CN" sz="2600"/>
          </a:p>
          <a:p>
            <a:pPr marL="0" indent="0">
              <a:spcBef>
                <a:spcPts val="0"/>
              </a:spcBef>
              <a:buNone/>
            </a:pPr>
            <a:r>
              <a:rPr lang="en-US" altLang="zh-CN" sz="2600"/>
              <a:t>		//q-&gt;recptr[s+1..m]</a:t>
            </a:r>
            <a:r>
              <a:rPr lang="zh-CN" altLang="zh-CN" sz="2600"/>
              <a:t>移入新结点</a:t>
            </a:r>
            <a:r>
              <a:rPr lang="en-US" altLang="zh-CN" sz="2600"/>
              <a:t>*ap</a:t>
            </a:r>
            <a:endParaRPr lang="zh-CN" altLang="zh-CN" sz="2600"/>
          </a:p>
          <a:p>
            <a:pPr marL="0" indent="0">
              <a:spcBef>
                <a:spcPts val="0"/>
              </a:spcBef>
              <a:buNone/>
            </a:pPr>
            <a:r>
              <a:rPr lang="en-US" altLang="zh-CN" sz="2600"/>
              <a:t>		q=q-&gt;parent;</a:t>
            </a:r>
            <a:endParaRPr lang="zh-CN" altLang="zh-CN" sz="2600"/>
          </a:p>
          <a:p>
            <a:pPr marL="0" indent="0">
              <a:spcBef>
                <a:spcPts val="0"/>
              </a:spcBef>
              <a:buNone/>
            </a:pPr>
            <a:r>
              <a:rPr lang="en-US" altLang="zh-CN" sz="2600"/>
              <a:t>		if(q) i=</a:t>
            </a:r>
            <a:r>
              <a:rPr lang="en-US" altLang="zh-CN" sz="2600" b="1">
                <a:solidFill>
                  <a:srgbClr val="0000FF"/>
                </a:solidFill>
              </a:rPr>
              <a:t>Search</a:t>
            </a:r>
            <a:r>
              <a:rPr lang="en-US" altLang="zh-CN" sz="2600"/>
              <a:t>(q,x);</a:t>
            </a:r>
            <a:endParaRPr lang="zh-CN" altLang="zh-CN" sz="2600"/>
          </a:p>
          <a:p>
            <a:pPr marL="0" indent="0">
              <a:spcBef>
                <a:spcPts val="0"/>
              </a:spcBef>
              <a:buNone/>
            </a:pPr>
            <a:r>
              <a:rPr lang="en-US" altLang="zh-CN" sz="2600"/>
              <a:t>		}//else</a:t>
            </a:r>
            <a:endParaRPr lang="zh-CN" altLang="zh-CN" sz="2600"/>
          </a:p>
          <a:p>
            <a:pPr marL="0" indent="0">
              <a:spcBef>
                <a:spcPts val="0"/>
              </a:spcBef>
              <a:buNone/>
            </a:pPr>
            <a:r>
              <a:rPr lang="en-US" altLang="zh-CN" sz="2600"/>
              <a:t>	}//while</a:t>
            </a:r>
            <a:endParaRPr lang="zh-CN" altLang="zh-CN" sz="2600"/>
          </a:p>
          <a:p>
            <a:pPr marL="0" indent="0">
              <a:spcBef>
                <a:spcPts val="0"/>
              </a:spcBef>
              <a:buNone/>
            </a:pPr>
            <a:r>
              <a:rPr lang="en-US" altLang="zh-CN" sz="2600"/>
              <a:t>If(!finished) </a:t>
            </a:r>
            <a:r>
              <a:rPr lang="en-US" altLang="zh-CN" sz="2600" b="1">
                <a:solidFill>
                  <a:srgbClr val="0000FF"/>
                </a:solidFill>
              </a:rPr>
              <a:t>NewRoot</a:t>
            </a:r>
            <a:r>
              <a:rPr lang="en-US" altLang="zh-CN" sz="2600"/>
              <a:t>(T,q,x,ap);</a:t>
            </a:r>
            <a:endParaRPr lang="zh-CN" altLang="zh-CN" sz="2600"/>
          </a:p>
          <a:p>
            <a:pPr marL="0" indent="0">
              <a:spcBef>
                <a:spcPts val="0"/>
              </a:spcBef>
              <a:buNone/>
            </a:pPr>
            <a:r>
              <a:rPr lang="en-US" altLang="zh-CN" sz="2600"/>
              <a:t>Return OK;}</a:t>
            </a:r>
            <a:endParaRPr lang="zh-CN" altLang="en-US" sz="260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5" name="流程图: 可选过程 4"/>
          <p:cNvSpPr/>
          <p:nvPr/>
        </p:nvSpPr>
        <p:spPr>
          <a:xfrm>
            <a:off x="8460432" y="0"/>
            <a:ext cx="683568"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9.14</a:t>
            </a:r>
          </a:p>
        </p:txBody>
      </p:sp>
    </p:spTree>
    <p:extLst>
      <p:ext uri="{BB962C8B-B14F-4D97-AF65-F5344CB8AC3E}">
        <p14:creationId xmlns:p14="http://schemas.microsoft.com/office/powerpoint/2010/main" val="1216320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标题 11"/>
          <p:cNvSpPr>
            <a:spLocks noGrp="1"/>
          </p:cNvSpPr>
          <p:nvPr>
            <p:ph type="title"/>
          </p:nvPr>
        </p:nvSpPr>
        <p:spPr>
          <a:xfrm>
            <a:off x="457200" y="-27384"/>
            <a:ext cx="8229600" cy="648072"/>
          </a:xfrm>
        </p:spPr>
        <p:txBody>
          <a:bodyPr/>
          <a:lstStyle/>
          <a:p>
            <a:endParaRPr lang="en-US"/>
          </a:p>
        </p:txBody>
      </p:sp>
      <p:sp>
        <p:nvSpPr>
          <p:cNvPr id="3" name="内容占位符 2"/>
          <p:cNvSpPr>
            <a:spLocks noGrp="1"/>
          </p:cNvSpPr>
          <p:nvPr>
            <p:ph idx="1"/>
          </p:nvPr>
        </p:nvSpPr>
        <p:spPr/>
        <p:txBody>
          <a:bodyPr>
            <a:normAutofit fontScale="85000" lnSpcReduction="10000"/>
          </a:bodyPr>
          <a:lstStyle/>
          <a:p>
            <a:pPr marL="0" indent="0">
              <a:buNone/>
            </a:pPr>
            <a:r>
              <a:rPr lang="en-US" altLang="en-US" err="1"/>
              <a:t>BTNode</a:t>
            </a:r>
            <a:r>
              <a:rPr lang="en-US" altLang="en-US"/>
              <a:t>  *</a:t>
            </a:r>
            <a:r>
              <a:rPr lang="en-US" altLang="en-US" b="1">
                <a:solidFill>
                  <a:srgbClr val="0000CC"/>
                </a:solidFill>
              </a:rPr>
              <a:t>Split</a:t>
            </a:r>
            <a:r>
              <a:rPr lang="en-US" altLang="en-US"/>
              <a:t>(BTNode </a:t>
            </a:r>
            <a:r>
              <a:rPr lang="en-US" altLang="en-US" dirty="0"/>
              <a:t>*p)</a:t>
            </a:r>
          </a:p>
          <a:p>
            <a:pPr marL="0" indent="0">
              <a:buNone/>
            </a:pPr>
            <a:r>
              <a:rPr lang="en-US" altLang="en-US" dirty="0"/>
              <a:t>//</a:t>
            </a:r>
            <a:r>
              <a:rPr lang="zh-CN" altLang="en-US" dirty="0"/>
              <a:t>结点</a:t>
            </a:r>
            <a:r>
              <a:rPr lang="en-US" altLang="zh-CN" dirty="0"/>
              <a:t>p</a:t>
            </a:r>
            <a:r>
              <a:rPr lang="zh-CN" altLang="en-US" dirty="0"/>
              <a:t>中包含</a:t>
            </a:r>
            <a:r>
              <a:rPr lang="en-US" altLang="zh-CN" dirty="0"/>
              <a:t>m</a:t>
            </a:r>
            <a:r>
              <a:rPr lang="zh-CN" altLang="en-US" dirty="0"/>
              <a:t>个关键字，从中分裂出一个新的结点</a:t>
            </a:r>
            <a:endParaRPr lang="en-US" altLang="en-US" dirty="0"/>
          </a:p>
          <a:p>
            <a:pPr marL="0" indent="0">
              <a:buNone/>
            </a:pPr>
            <a:r>
              <a:rPr lang="en-US" altLang="en-US" dirty="0"/>
              <a:t>{</a:t>
            </a:r>
            <a:r>
              <a:rPr lang="en-US" altLang="en-US" dirty="0" err="1"/>
              <a:t>BTNode</a:t>
            </a:r>
            <a:r>
              <a:rPr lang="en-US" altLang="en-US" dirty="0"/>
              <a:t> *q ;  int k, mid, j ;</a:t>
            </a:r>
          </a:p>
          <a:p>
            <a:pPr marL="0" indent="0">
              <a:buNone/>
            </a:pPr>
            <a:r>
              <a:rPr lang="en-US" altLang="en-US"/>
              <a:t>	</a:t>
            </a:r>
            <a:r>
              <a:rPr lang="en-US" altLang="en-US">
                <a:solidFill>
                  <a:srgbClr val="0000CC"/>
                </a:solidFill>
              </a:rPr>
              <a:t>q</a:t>
            </a:r>
            <a:r>
              <a:rPr lang="en-US" altLang="en-US" dirty="0"/>
              <a:t>=(</a:t>
            </a:r>
            <a:r>
              <a:rPr lang="en-US" altLang="en-US" dirty="0" err="1"/>
              <a:t>BTNode</a:t>
            </a:r>
            <a:r>
              <a:rPr lang="en-US" altLang="en-US" dirty="0"/>
              <a:t> *)malloc(</a:t>
            </a:r>
            <a:r>
              <a:rPr lang="en-US" altLang="en-US" dirty="0" err="1"/>
              <a:t>sizeof</a:t>
            </a:r>
            <a:r>
              <a:rPr lang="en-US" altLang="en-US" dirty="0"/>
              <a:t>( </a:t>
            </a:r>
            <a:r>
              <a:rPr lang="en-US" altLang="en-US" dirty="0" err="1"/>
              <a:t>BTNode</a:t>
            </a:r>
            <a:r>
              <a:rPr lang="en-US" altLang="en-US" dirty="0"/>
              <a:t>));</a:t>
            </a:r>
          </a:p>
          <a:p>
            <a:pPr marL="0" indent="0">
              <a:buNone/>
            </a:pPr>
            <a:r>
              <a:rPr lang="en-US" altLang="en-US"/>
              <a:t>	mid</a:t>
            </a:r>
            <a:r>
              <a:rPr lang="en-US" altLang="en-US" dirty="0"/>
              <a:t>=(m+1)/2</a:t>
            </a:r>
            <a:r>
              <a:rPr lang="en-US" altLang="en-US"/>
              <a:t>;   //</a:t>
            </a:r>
            <a:r>
              <a:rPr lang="en-US" altLang="en-US" baseline="-25000">
                <a:ea typeface="宋体" panose="02010600030101010101" pitchFamily="2" charset="-122"/>
                <a:sym typeface="Symbol" pitchFamily="18" charset="2"/>
              </a:rPr>
              <a:t> </a:t>
            </a:r>
            <a:r>
              <a:rPr lang="en-US" altLang="en-US" dirty="0">
                <a:ea typeface="宋体" panose="02010600030101010101" pitchFamily="2" charset="-122"/>
                <a:sym typeface="Symbol" pitchFamily="18" charset="2"/>
              </a:rPr>
              <a:t></a:t>
            </a:r>
            <a:r>
              <a:rPr lang="en-US" altLang="en-US" dirty="0">
                <a:ea typeface="宋体" panose="02010600030101010101" pitchFamily="2" charset="-122"/>
              </a:rPr>
              <a:t>m/2</a:t>
            </a:r>
            <a:r>
              <a:rPr lang="en-US" altLang="en-US" dirty="0">
                <a:ea typeface="宋体" panose="02010600030101010101" pitchFamily="2" charset="-122"/>
                <a:sym typeface="Symbol" pitchFamily="18" charset="2"/>
              </a:rPr>
              <a:t></a:t>
            </a:r>
            <a:endParaRPr lang="en-US" altLang="en-US" dirty="0"/>
          </a:p>
          <a:p>
            <a:pPr marL="0" indent="0">
              <a:buNone/>
            </a:pPr>
            <a:r>
              <a:rPr lang="en-US" altLang="en-US"/>
              <a:t>	</a:t>
            </a:r>
            <a:r>
              <a:rPr lang="en-US" altLang="en-US">
                <a:solidFill>
                  <a:srgbClr val="0000CC"/>
                </a:solidFill>
              </a:rPr>
              <a:t>q</a:t>
            </a:r>
            <a:r>
              <a:rPr lang="en-US" altLang="en-US"/>
              <a:t>-</a:t>
            </a:r>
            <a:r>
              <a:rPr lang="en-US" altLang="en-US" dirty="0"/>
              <a:t>&gt;</a:t>
            </a:r>
            <a:r>
              <a:rPr lang="en-US" altLang="en-US" dirty="0" err="1"/>
              <a:t>ptr</a:t>
            </a:r>
            <a:r>
              <a:rPr lang="en-US" altLang="en-US" dirty="0"/>
              <a:t>[0]=p-&gt;</a:t>
            </a:r>
            <a:r>
              <a:rPr lang="en-US" altLang="en-US" dirty="0" err="1"/>
              <a:t>ptr</a:t>
            </a:r>
            <a:r>
              <a:rPr lang="en-US" altLang="en-US" dirty="0"/>
              <a:t>[mid];</a:t>
            </a:r>
          </a:p>
          <a:p>
            <a:pPr marL="0" indent="0">
              <a:buNone/>
            </a:pPr>
            <a:r>
              <a:rPr lang="en-US" altLang="en-US"/>
              <a:t>	for </a:t>
            </a:r>
            <a:r>
              <a:rPr lang="en-US" altLang="en-US" dirty="0"/>
              <a:t>(j=1,k=mid+1; k&lt;=m; k++) {</a:t>
            </a:r>
          </a:p>
          <a:p>
            <a:pPr marL="0" indent="0">
              <a:buNone/>
            </a:pPr>
            <a:r>
              <a:rPr lang="en-US" altLang="en-US"/>
              <a:t>   		</a:t>
            </a:r>
            <a:r>
              <a:rPr lang="en-US" altLang="en-US">
                <a:solidFill>
                  <a:srgbClr val="0000CC"/>
                </a:solidFill>
              </a:rPr>
              <a:t>q</a:t>
            </a:r>
            <a:r>
              <a:rPr lang="en-US" altLang="en-US"/>
              <a:t>-</a:t>
            </a:r>
            <a:r>
              <a:rPr lang="en-US" altLang="en-US" dirty="0"/>
              <a:t>&gt;key[j]=p-&gt;key[k] ; </a:t>
            </a:r>
          </a:p>
          <a:p>
            <a:pPr marL="0" indent="0">
              <a:buNone/>
            </a:pPr>
            <a:r>
              <a:rPr lang="en-US" altLang="en-US"/>
              <a:t>    		</a:t>
            </a:r>
            <a:r>
              <a:rPr lang="en-US" altLang="en-US">
                <a:solidFill>
                  <a:srgbClr val="0000CC"/>
                </a:solidFill>
              </a:rPr>
              <a:t>q</a:t>
            </a:r>
            <a:r>
              <a:rPr lang="en-US" altLang="en-US"/>
              <a:t>-&gt;</a:t>
            </a:r>
            <a:r>
              <a:rPr lang="en-US" altLang="en-US" dirty="0" err="1"/>
              <a:t>ptr</a:t>
            </a:r>
            <a:r>
              <a:rPr lang="en-US" altLang="en-US" dirty="0"/>
              <a:t>[</a:t>
            </a:r>
            <a:r>
              <a:rPr lang="en-US" altLang="en-US" dirty="0" err="1"/>
              <a:t>j++</a:t>
            </a:r>
            <a:r>
              <a:rPr lang="en-US" altLang="en-US" dirty="0"/>
              <a:t>]=p-&gt;</a:t>
            </a:r>
            <a:r>
              <a:rPr lang="en-US" altLang="en-US" dirty="0" err="1"/>
              <a:t>ptr</a:t>
            </a:r>
            <a:r>
              <a:rPr lang="en-US" altLang="en-US" dirty="0"/>
              <a:t>[k] ;</a:t>
            </a:r>
          </a:p>
          <a:p>
            <a:pPr marL="0" indent="0">
              <a:buNone/>
            </a:pPr>
            <a:r>
              <a:rPr lang="en-US" altLang="en-US"/>
              <a:t>	}   </a:t>
            </a:r>
            <a:r>
              <a:rPr lang="en-US" altLang="en-US" dirty="0"/>
              <a:t>//</a:t>
            </a:r>
            <a:r>
              <a:rPr lang="zh-CN" altLang="en-US" dirty="0"/>
              <a:t>将</a:t>
            </a:r>
            <a:r>
              <a:rPr lang="en-US" altLang="zh-CN" dirty="0"/>
              <a:t>p</a:t>
            </a:r>
            <a:r>
              <a:rPr lang="zh-CN" altLang="en-US" dirty="0"/>
              <a:t>的后半部分移到新结点</a:t>
            </a:r>
            <a:r>
              <a:rPr lang="en-US" altLang="zh-CN" dirty="0"/>
              <a:t>q</a:t>
            </a:r>
            <a:r>
              <a:rPr lang="zh-CN" altLang="en-US" dirty="0"/>
              <a:t>中</a:t>
            </a:r>
            <a:endParaRPr lang="en-US" altLang="en-US" dirty="0"/>
          </a:p>
          <a:p>
            <a:pPr marL="0" indent="0">
              <a:buNone/>
            </a:pPr>
            <a:r>
              <a:rPr lang="en-US" altLang="en-US"/>
              <a:t>	</a:t>
            </a:r>
            <a:r>
              <a:rPr lang="en-US" altLang="en-US">
                <a:solidFill>
                  <a:srgbClr val="0000CC"/>
                </a:solidFill>
              </a:rPr>
              <a:t>q</a:t>
            </a:r>
            <a:r>
              <a:rPr lang="en-US" altLang="en-US"/>
              <a:t>-</a:t>
            </a:r>
            <a:r>
              <a:rPr lang="en-US" altLang="en-US" dirty="0"/>
              <a:t>&gt;</a:t>
            </a:r>
            <a:r>
              <a:rPr lang="en-US" altLang="en-US" dirty="0" err="1"/>
              <a:t>keynum</a:t>
            </a:r>
            <a:r>
              <a:rPr lang="en-US" altLang="en-US" dirty="0"/>
              <a:t>=m-mid ;  </a:t>
            </a:r>
            <a:r>
              <a:rPr lang="en-US" altLang="en-US" dirty="0">
                <a:solidFill>
                  <a:srgbClr val="C00000"/>
                </a:solidFill>
              </a:rPr>
              <a:t>p-&gt;</a:t>
            </a:r>
            <a:r>
              <a:rPr lang="en-US" altLang="en-US" dirty="0" err="1">
                <a:solidFill>
                  <a:srgbClr val="C00000"/>
                </a:solidFill>
              </a:rPr>
              <a:t>keynum</a:t>
            </a:r>
            <a:r>
              <a:rPr lang="en-US" altLang="en-US" dirty="0"/>
              <a:t>=mid-1 ;</a:t>
            </a:r>
          </a:p>
          <a:p>
            <a:pPr marL="0" indent="0">
              <a:buNone/>
            </a:pPr>
            <a:r>
              <a:rPr lang="en-US" altLang="en-US"/>
              <a:t>	return(</a:t>
            </a:r>
            <a:r>
              <a:rPr lang="en-US" altLang="en-US">
                <a:solidFill>
                  <a:srgbClr val="0000CC"/>
                </a:solidFill>
              </a:rPr>
              <a:t>q</a:t>
            </a:r>
            <a:r>
              <a:rPr lang="en-US" altLang="en-US" dirty="0"/>
              <a:t>) ;</a:t>
            </a:r>
          </a:p>
          <a:p>
            <a:pPr marL="0" indent="0">
              <a:buNone/>
            </a:pPr>
            <a:r>
              <a:rPr lang="en-US" altLang="en-US" dirty="0"/>
              <a:t>} </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19</a:t>
            </a:fld>
            <a:endParaRPr lang="zh-CN" altLang="en-US"/>
          </a:p>
        </p:txBody>
      </p:sp>
    </p:spTree>
    <p:extLst>
      <p:ext uri="{BB962C8B-B14F-4D97-AF65-F5344CB8AC3E}">
        <p14:creationId xmlns:p14="http://schemas.microsoft.com/office/powerpoint/2010/main" val="4194381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latin typeface="+mn-lt"/>
              </a:rPr>
              <a:t>目录</a:t>
            </a:r>
          </a:p>
        </p:txBody>
      </p:sp>
      <p:sp>
        <p:nvSpPr>
          <p:cNvPr id="2" name="内容占位符 1"/>
          <p:cNvSpPr>
            <a:spLocks noGrp="1"/>
          </p:cNvSpPr>
          <p:nvPr>
            <p:ph sz="half" idx="1"/>
          </p:nvPr>
        </p:nvSpPr>
        <p:spPr/>
        <p:txBody>
          <a:bodyPr>
            <a:normAutofit fontScale="92500" lnSpcReduction="10000"/>
          </a:bodyPr>
          <a:lstStyle/>
          <a:p>
            <a:pPr marL="742950" indent="-742950">
              <a:buFont typeface="+mj-lt"/>
              <a:buAutoNum type="arabicPeriod"/>
            </a:pPr>
            <a:r>
              <a:rPr lang="zh-CN" altLang="en-US" sz="3600" dirty="0">
                <a:latin typeface="+mn-lt"/>
              </a:rPr>
              <a:t>基本概念</a:t>
            </a:r>
          </a:p>
          <a:p>
            <a:pPr marL="742950" indent="-742950">
              <a:buFont typeface="+mj-lt"/>
              <a:buAutoNum type="arabicPeriod"/>
            </a:pPr>
            <a:r>
              <a:rPr lang="zh-CN" altLang="en-US" sz="3600" dirty="0">
                <a:latin typeface="+mn-lt"/>
              </a:rPr>
              <a:t>静态顺序表</a:t>
            </a:r>
          </a:p>
          <a:p>
            <a:pPr marL="457200" lvl="1" indent="0">
              <a:buNone/>
            </a:pPr>
            <a:r>
              <a:rPr lang="en-US" altLang="zh-CN" sz="3200" dirty="0">
                <a:latin typeface="+mn-lt"/>
              </a:rPr>
              <a:t>2.1 </a:t>
            </a:r>
            <a:r>
              <a:rPr lang="zh-CN" altLang="en-US" sz="3200" dirty="0">
                <a:latin typeface="+mn-lt"/>
              </a:rPr>
              <a:t>顺序表的查找：顺序查找</a:t>
            </a:r>
            <a:endParaRPr lang="en-US" altLang="zh-CN" sz="3200" dirty="0">
              <a:latin typeface="+mn-lt"/>
            </a:endParaRPr>
          </a:p>
          <a:p>
            <a:pPr marL="457200" lvl="1" indent="0">
              <a:buNone/>
            </a:pPr>
            <a:r>
              <a:rPr lang="en-US" altLang="zh-CN" sz="3200" dirty="0">
                <a:latin typeface="+mn-lt"/>
              </a:rPr>
              <a:t>2.2 </a:t>
            </a:r>
            <a:r>
              <a:rPr lang="zh-CN" altLang="en-US" sz="3200" dirty="0">
                <a:latin typeface="+mn-lt"/>
              </a:rPr>
              <a:t>有序顺序表的查找：折半查找，</a:t>
            </a:r>
            <a:r>
              <a:rPr lang="en-US" altLang="zh-CN" sz="3200" dirty="0">
                <a:latin typeface="+mn-lt"/>
              </a:rPr>
              <a:t>Fibonacci</a:t>
            </a:r>
            <a:r>
              <a:rPr lang="zh-CN" altLang="en-US" sz="3200" dirty="0">
                <a:latin typeface="+mn-lt"/>
              </a:rPr>
              <a:t>查找</a:t>
            </a:r>
          </a:p>
          <a:p>
            <a:pPr marL="457200" lvl="1" indent="0">
              <a:buNone/>
            </a:pPr>
            <a:r>
              <a:rPr lang="en-US" altLang="zh-CN" sz="3200" dirty="0">
                <a:latin typeface="+mn-lt"/>
              </a:rPr>
              <a:t>2.3 </a:t>
            </a:r>
            <a:r>
              <a:rPr lang="zh-CN" altLang="en-US" sz="3200" dirty="0">
                <a:latin typeface="+mn-lt"/>
              </a:rPr>
              <a:t>索引顺序表的查找：分块查找</a:t>
            </a:r>
            <a:endParaRPr lang="en-US" altLang="zh-CN" sz="3200" dirty="0">
              <a:latin typeface="+mn-lt"/>
            </a:endParaRPr>
          </a:p>
          <a:p>
            <a:pPr marL="457200" lvl="1" indent="0">
              <a:buNone/>
            </a:pPr>
            <a:r>
              <a:rPr lang="en-US" altLang="zh-CN" sz="3600" dirty="0">
                <a:latin typeface="+mn-lt"/>
              </a:rPr>
              <a:t>2.4 </a:t>
            </a:r>
            <a:r>
              <a:rPr lang="zh-CN" altLang="en-US" sz="3600" dirty="0">
                <a:latin typeface="+mn-lt"/>
              </a:rPr>
              <a:t>静态树表：</a:t>
            </a:r>
            <a:r>
              <a:rPr lang="zh-CN" altLang="en-US" sz="3200" dirty="0">
                <a:latin typeface="+mn-lt"/>
              </a:rPr>
              <a:t>静态次优查找树的查找</a:t>
            </a:r>
          </a:p>
          <a:p>
            <a:endParaRPr lang="en-US" altLang="zh-CN" sz="3600" b="1" dirty="0">
              <a:latin typeface="+mn-lt"/>
            </a:endParaRPr>
          </a:p>
          <a:p>
            <a:pPr marL="457200" lvl="1" indent="0">
              <a:buNone/>
            </a:pPr>
            <a:endParaRPr lang="en-US" altLang="zh-CN" sz="3200" dirty="0">
              <a:latin typeface="+mn-lt"/>
            </a:endParaRPr>
          </a:p>
          <a:p>
            <a:pPr lvl="1"/>
            <a:endParaRPr lang="zh-CN" altLang="en-US" dirty="0">
              <a:latin typeface="+mn-lt"/>
            </a:endParaRPr>
          </a:p>
          <a:p>
            <a:endParaRPr lang="en-US" dirty="0">
              <a:latin typeface="+mn-lt"/>
            </a:endParaRPr>
          </a:p>
        </p:txBody>
      </p:sp>
      <p:sp>
        <p:nvSpPr>
          <p:cNvPr id="12" name="内容占位符 11"/>
          <p:cNvSpPr>
            <a:spLocks noGrp="1"/>
          </p:cNvSpPr>
          <p:nvPr>
            <p:ph sz="half" idx="2"/>
          </p:nvPr>
        </p:nvSpPr>
        <p:spPr/>
        <p:txBody>
          <a:bodyPr>
            <a:normAutofit fontScale="92500" lnSpcReduction="10000"/>
          </a:bodyPr>
          <a:lstStyle/>
          <a:p>
            <a:pPr marL="0" indent="0">
              <a:buNone/>
            </a:pPr>
            <a:r>
              <a:rPr lang="en-US" altLang="zh-CN" sz="3600" dirty="0">
                <a:latin typeface="+mn-lt"/>
              </a:rPr>
              <a:t>3. </a:t>
            </a:r>
            <a:r>
              <a:rPr lang="zh-CN" altLang="en-US" sz="3600" dirty="0">
                <a:latin typeface="+mn-lt"/>
              </a:rPr>
              <a:t>动态查找表</a:t>
            </a:r>
            <a:endParaRPr lang="en-US" altLang="zh-CN" sz="3600" dirty="0">
              <a:latin typeface="+mn-lt"/>
            </a:endParaRPr>
          </a:p>
          <a:p>
            <a:pPr marL="457200" lvl="1" indent="0">
              <a:buNone/>
            </a:pPr>
            <a:r>
              <a:rPr lang="en-US" altLang="zh-CN" sz="3200" dirty="0">
                <a:latin typeface="+mn-lt"/>
              </a:rPr>
              <a:t>3.1</a:t>
            </a:r>
            <a:r>
              <a:rPr lang="zh-CN" altLang="en-US" sz="3200" dirty="0">
                <a:latin typeface="+mn-lt"/>
              </a:rPr>
              <a:t>二叉排序树</a:t>
            </a:r>
            <a:endParaRPr lang="en-US" altLang="zh-CN" sz="3200" dirty="0">
              <a:latin typeface="+mn-lt"/>
            </a:endParaRPr>
          </a:p>
          <a:p>
            <a:pPr marL="457200" lvl="1" indent="0">
              <a:buNone/>
            </a:pPr>
            <a:r>
              <a:rPr lang="en-US" altLang="zh-CN" sz="3200" dirty="0">
                <a:latin typeface="+mn-lt"/>
              </a:rPr>
              <a:t>3.2 </a:t>
            </a:r>
            <a:r>
              <a:rPr lang="zh-CN" altLang="en-US" sz="3200" dirty="0">
                <a:latin typeface="+mn-lt"/>
              </a:rPr>
              <a:t>平衡二叉树</a:t>
            </a:r>
            <a:endParaRPr lang="en-US" altLang="zh-CN" sz="3200" dirty="0">
              <a:latin typeface="+mn-lt"/>
            </a:endParaRPr>
          </a:p>
          <a:p>
            <a:pPr marL="457200" lvl="1" indent="0">
              <a:buNone/>
            </a:pPr>
            <a:r>
              <a:rPr lang="en-US" altLang="zh-CN" sz="3200" b="1" dirty="0">
                <a:solidFill>
                  <a:srgbClr val="0000CC"/>
                </a:solidFill>
                <a:latin typeface="+mn-lt"/>
              </a:rPr>
              <a:t>3.3 B</a:t>
            </a:r>
            <a:r>
              <a:rPr lang="zh-CN" altLang="en-US" sz="3200" b="1" dirty="0">
                <a:solidFill>
                  <a:srgbClr val="0000CC"/>
                </a:solidFill>
                <a:latin typeface="+mn-lt"/>
              </a:rPr>
              <a:t>树和</a:t>
            </a:r>
            <a:r>
              <a:rPr lang="en-US" altLang="zh-CN" sz="3200" b="1" dirty="0">
                <a:solidFill>
                  <a:srgbClr val="0000CC"/>
                </a:solidFill>
                <a:latin typeface="+mn-lt"/>
              </a:rPr>
              <a:t>B+</a:t>
            </a:r>
            <a:r>
              <a:rPr lang="zh-CN" altLang="en-US" sz="3200" b="1" dirty="0">
                <a:solidFill>
                  <a:srgbClr val="0000CC"/>
                </a:solidFill>
                <a:latin typeface="+mn-lt"/>
              </a:rPr>
              <a:t>树</a:t>
            </a:r>
            <a:endParaRPr lang="en-US" altLang="zh-CN" sz="3200" b="1" dirty="0">
              <a:solidFill>
                <a:srgbClr val="0000CC"/>
              </a:solidFill>
              <a:latin typeface="+mn-lt"/>
            </a:endParaRPr>
          </a:p>
          <a:p>
            <a:pPr marL="457200" lvl="1" indent="0">
              <a:buNone/>
            </a:pPr>
            <a:r>
              <a:rPr lang="en-US" altLang="zh-CN" sz="3200" b="1" dirty="0">
                <a:solidFill>
                  <a:srgbClr val="0000CC"/>
                </a:solidFill>
                <a:latin typeface="+mn-lt"/>
              </a:rPr>
              <a:t>3.4 </a:t>
            </a:r>
            <a:r>
              <a:rPr lang="zh-CN" altLang="en-US" sz="3200" b="1" dirty="0">
                <a:solidFill>
                  <a:srgbClr val="0000CC"/>
                </a:solidFill>
                <a:latin typeface="+mn-lt"/>
              </a:rPr>
              <a:t>键树</a:t>
            </a:r>
            <a:endParaRPr lang="en-US" altLang="zh-CN" sz="3200" b="1" dirty="0">
              <a:solidFill>
                <a:srgbClr val="0000CC"/>
              </a:solidFill>
              <a:latin typeface="+mn-lt"/>
            </a:endParaRPr>
          </a:p>
          <a:p>
            <a:pPr marL="0" indent="0">
              <a:buNone/>
            </a:pPr>
            <a:r>
              <a:rPr lang="en-US" altLang="zh-CN" sz="3600" dirty="0">
                <a:latin typeface="+mn-lt"/>
              </a:rPr>
              <a:t>4. </a:t>
            </a:r>
            <a:r>
              <a:rPr lang="zh-CN" altLang="en-US" sz="3600" dirty="0">
                <a:latin typeface="+mn-lt"/>
              </a:rPr>
              <a:t>哈希表</a:t>
            </a:r>
            <a:endParaRPr lang="en-US" altLang="zh-CN" sz="3600" dirty="0">
              <a:latin typeface="+mn-lt"/>
            </a:endParaRPr>
          </a:p>
          <a:p>
            <a:endParaRPr lang="en-US" sz="3600" dirty="0">
              <a:latin typeface="+mn-lt"/>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extLst>
      <p:ext uri="{BB962C8B-B14F-4D97-AF65-F5344CB8AC3E}">
        <p14:creationId xmlns:p14="http://schemas.microsoft.com/office/powerpoint/2010/main" val="3712160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7477" name="Group 4"/>
          <p:cNvGrpSpPr>
            <a:grpSpLocks/>
          </p:cNvGrpSpPr>
          <p:nvPr/>
        </p:nvGrpSpPr>
        <p:grpSpPr bwMode="auto">
          <a:xfrm>
            <a:off x="152400" y="128588"/>
            <a:ext cx="2016125" cy="1808163"/>
            <a:chOff x="0" y="0"/>
            <a:chExt cx="1270" cy="1139"/>
          </a:xfrm>
        </p:grpSpPr>
        <p:grpSp>
          <p:nvGrpSpPr>
            <p:cNvPr id="657505" name="Group 5"/>
            <p:cNvGrpSpPr>
              <a:grpSpLocks/>
            </p:cNvGrpSpPr>
            <p:nvPr/>
          </p:nvGrpSpPr>
          <p:grpSpPr bwMode="auto">
            <a:xfrm>
              <a:off x="0" y="0"/>
              <a:ext cx="1270" cy="861"/>
              <a:chOff x="0" y="0"/>
              <a:chExt cx="1312" cy="872"/>
            </a:xfrm>
          </p:grpSpPr>
          <p:sp>
            <p:nvSpPr>
              <p:cNvPr id="657507" name="Oval 6"/>
              <p:cNvSpPr>
                <a:spLocks noChangeArrowheads="1"/>
              </p:cNvSpPr>
              <p:nvPr/>
            </p:nvSpPr>
            <p:spPr bwMode="auto">
              <a:xfrm>
                <a:off x="336" y="0"/>
                <a:ext cx="544"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a:t>
                </a:r>
              </a:p>
            </p:txBody>
          </p:sp>
          <p:sp>
            <p:nvSpPr>
              <p:cNvPr id="657508" name="Oval 7"/>
              <p:cNvSpPr>
                <a:spLocks noChangeArrowheads="1"/>
              </p:cNvSpPr>
              <p:nvPr/>
            </p:nvSpPr>
            <p:spPr bwMode="auto">
              <a:xfrm>
                <a:off x="768" y="552"/>
                <a:ext cx="544"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h m</a:t>
                </a:r>
              </a:p>
            </p:txBody>
          </p:sp>
          <p:sp>
            <p:nvSpPr>
              <p:cNvPr id="657509" name="Oval 8"/>
              <p:cNvSpPr>
                <a:spLocks noChangeArrowheads="1"/>
              </p:cNvSpPr>
              <p:nvPr/>
            </p:nvSpPr>
            <p:spPr bwMode="auto">
              <a:xfrm>
                <a:off x="0" y="577"/>
                <a:ext cx="544"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a:t>
                </a:r>
              </a:p>
            </p:txBody>
          </p:sp>
          <p:sp>
            <p:nvSpPr>
              <p:cNvPr id="657510" name="Line 9"/>
              <p:cNvSpPr>
                <a:spLocks noChangeShapeType="1"/>
              </p:cNvSpPr>
              <p:nvPr/>
            </p:nvSpPr>
            <p:spPr bwMode="auto">
              <a:xfrm flipH="1">
                <a:off x="288" y="288"/>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511" name="Line 10"/>
              <p:cNvSpPr>
                <a:spLocks noChangeShapeType="1"/>
              </p:cNvSpPr>
              <p:nvPr/>
            </p:nvSpPr>
            <p:spPr bwMode="auto">
              <a:xfrm>
                <a:off x="736" y="280"/>
                <a:ext cx="224"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97355" name="Rectangle 11"/>
            <p:cNvSpPr>
              <a:spLocks noChangeArrowheads="1"/>
            </p:cNvSpPr>
            <p:nvPr/>
          </p:nvSpPr>
          <p:spPr bwMode="auto">
            <a:xfrm>
              <a:off x="144" y="912"/>
              <a:ext cx="104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altLang="en-US" sz="2000" b="1">
                  <a:effectLst>
                    <a:outerShdw blurRad="38100" dist="38100" dir="2700000" algn="tl">
                      <a:srgbClr val="000000"/>
                    </a:outerShdw>
                  </a:effectLst>
                </a:rPr>
                <a:t>(</a:t>
              </a:r>
              <a:r>
                <a:rPr lang="en-US" altLang="en-US" sz="2000" b="1"/>
                <a:t>a)   </a:t>
              </a:r>
              <a:r>
                <a:rPr lang="zh-CN" altLang="en-US" sz="2000" b="1"/>
                <a:t>一棵</a:t>
              </a:r>
              <a:r>
                <a:rPr lang="en-US" altLang="en-US" sz="2000" b="1">
                  <a:solidFill>
                    <a:srgbClr val="0000FF"/>
                  </a:solidFill>
                </a:rPr>
                <a:t>2-3</a:t>
              </a:r>
              <a:r>
                <a:rPr lang="zh-CN" altLang="en-US" sz="2000" b="1">
                  <a:solidFill>
                    <a:srgbClr val="0000FF"/>
                  </a:solidFill>
                </a:rPr>
                <a:t>树</a:t>
              </a:r>
            </a:p>
          </p:txBody>
        </p:sp>
      </p:grpSp>
      <p:grpSp>
        <p:nvGrpSpPr>
          <p:cNvPr id="657478" name="Group 12"/>
          <p:cNvGrpSpPr>
            <a:grpSpLocks/>
          </p:cNvGrpSpPr>
          <p:nvPr/>
        </p:nvGrpSpPr>
        <p:grpSpPr bwMode="auto">
          <a:xfrm>
            <a:off x="2403475" y="115888"/>
            <a:ext cx="2016125" cy="1820863"/>
            <a:chOff x="0" y="0"/>
            <a:chExt cx="1270" cy="1147"/>
          </a:xfrm>
        </p:grpSpPr>
        <p:grpSp>
          <p:nvGrpSpPr>
            <p:cNvPr id="657498" name="Group 13"/>
            <p:cNvGrpSpPr>
              <a:grpSpLocks/>
            </p:cNvGrpSpPr>
            <p:nvPr/>
          </p:nvGrpSpPr>
          <p:grpSpPr bwMode="auto">
            <a:xfrm>
              <a:off x="0" y="0"/>
              <a:ext cx="1270" cy="861"/>
              <a:chOff x="0" y="0"/>
              <a:chExt cx="1312" cy="872"/>
            </a:xfrm>
          </p:grpSpPr>
          <p:sp>
            <p:nvSpPr>
              <p:cNvPr id="657500" name="Oval 14"/>
              <p:cNvSpPr>
                <a:spLocks noChangeArrowheads="1"/>
              </p:cNvSpPr>
              <p:nvPr/>
            </p:nvSpPr>
            <p:spPr bwMode="auto">
              <a:xfrm>
                <a:off x="336" y="0"/>
                <a:ext cx="544"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a:t>
                </a:r>
              </a:p>
            </p:txBody>
          </p:sp>
          <p:sp>
            <p:nvSpPr>
              <p:cNvPr id="657501" name="Oval 15"/>
              <p:cNvSpPr>
                <a:spLocks noChangeArrowheads="1"/>
              </p:cNvSpPr>
              <p:nvPr/>
            </p:nvSpPr>
            <p:spPr bwMode="auto">
              <a:xfrm>
                <a:off x="768" y="552"/>
                <a:ext cx="544"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h m</a:t>
                </a:r>
              </a:p>
            </p:txBody>
          </p:sp>
          <p:sp>
            <p:nvSpPr>
              <p:cNvPr id="657502" name="Oval 16"/>
              <p:cNvSpPr>
                <a:spLocks noChangeArrowheads="1"/>
              </p:cNvSpPr>
              <p:nvPr/>
            </p:nvSpPr>
            <p:spPr bwMode="auto">
              <a:xfrm>
                <a:off x="0" y="577"/>
                <a:ext cx="544"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57503" name="Line 17"/>
              <p:cNvSpPr>
                <a:spLocks noChangeShapeType="1"/>
              </p:cNvSpPr>
              <p:nvPr/>
            </p:nvSpPr>
            <p:spPr bwMode="auto">
              <a:xfrm flipH="1">
                <a:off x="288" y="288"/>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504" name="Line 18"/>
              <p:cNvSpPr>
                <a:spLocks noChangeShapeType="1"/>
              </p:cNvSpPr>
              <p:nvPr/>
            </p:nvSpPr>
            <p:spPr bwMode="auto">
              <a:xfrm>
                <a:off x="736" y="280"/>
                <a:ext cx="224"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57499" name="Rectangle 19"/>
            <p:cNvSpPr>
              <a:spLocks noChangeArrowheads="1"/>
            </p:cNvSpPr>
            <p:nvPr/>
          </p:nvSpPr>
          <p:spPr bwMode="auto">
            <a:xfrm>
              <a:off x="118" y="920"/>
              <a:ext cx="97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(b)   </a:t>
              </a:r>
              <a:r>
                <a:rPr lang="zh-CN" altLang="en-US" sz="2000" b="1">
                  <a:latin typeface="Times New Roman" pitchFamily="18" charset="0"/>
                </a:rPr>
                <a:t>插入</a:t>
              </a:r>
              <a:r>
                <a:rPr lang="en-US" altLang="en-US" sz="2000" b="1">
                  <a:latin typeface="Times New Roman" pitchFamily="18" charset="0"/>
                </a:rPr>
                <a:t>d</a:t>
              </a:r>
              <a:r>
                <a:rPr lang="zh-CN" altLang="en-US" sz="2000" b="1">
                  <a:latin typeface="Times New Roman" pitchFamily="18" charset="0"/>
                </a:rPr>
                <a:t>后</a:t>
              </a:r>
            </a:p>
          </p:txBody>
        </p:sp>
      </p:grpSp>
      <p:grpSp>
        <p:nvGrpSpPr>
          <p:cNvPr id="657480" name="Group 21"/>
          <p:cNvGrpSpPr>
            <a:grpSpLocks/>
          </p:cNvGrpSpPr>
          <p:nvPr/>
        </p:nvGrpSpPr>
        <p:grpSpPr bwMode="auto">
          <a:xfrm>
            <a:off x="4648200" y="115888"/>
            <a:ext cx="2016125" cy="1366838"/>
            <a:chOff x="0" y="0"/>
            <a:chExt cx="1307" cy="872"/>
          </a:xfrm>
        </p:grpSpPr>
        <p:sp>
          <p:nvSpPr>
            <p:cNvPr id="657493" name="Oval 22"/>
            <p:cNvSpPr>
              <a:spLocks noChangeArrowheads="1"/>
            </p:cNvSpPr>
            <p:nvPr/>
          </p:nvSpPr>
          <p:spPr bwMode="auto">
            <a:xfrm>
              <a:off x="336" y="0"/>
              <a:ext cx="544"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a:t>
              </a:r>
            </a:p>
          </p:txBody>
        </p:sp>
        <p:sp>
          <p:nvSpPr>
            <p:cNvPr id="657494" name="Oval 23"/>
            <p:cNvSpPr>
              <a:spLocks noChangeArrowheads="1"/>
            </p:cNvSpPr>
            <p:nvPr/>
          </p:nvSpPr>
          <p:spPr bwMode="auto">
            <a:xfrm>
              <a:off x="672" y="552"/>
              <a:ext cx="635" cy="317"/>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h m p</a:t>
              </a:r>
            </a:p>
          </p:txBody>
        </p:sp>
        <p:sp>
          <p:nvSpPr>
            <p:cNvPr id="657495" name="Oval 24"/>
            <p:cNvSpPr>
              <a:spLocks noChangeArrowheads="1"/>
            </p:cNvSpPr>
            <p:nvPr/>
          </p:nvSpPr>
          <p:spPr bwMode="auto">
            <a:xfrm>
              <a:off x="0" y="577"/>
              <a:ext cx="544"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57496" name="Line 25"/>
            <p:cNvSpPr>
              <a:spLocks noChangeShapeType="1"/>
            </p:cNvSpPr>
            <p:nvPr/>
          </p:nvSpPr>
          <p:spPr bwMode="auto">
            <a:xfrm flipH="1">
              <a:off x="288" y="288"/>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97" name="Line 26"/>
            <p:cNvSpPr>
              <a:spLocks noChangeShapeType="1"/>
            </p:cNvSpPr>
            <p:nvPr/>
          </p:nvSpPr>
          <p:spPr bwMode="auto">
            <a:xfrm>
              <a:off x="736" y="280"/>
              <a:ext cx="224"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57491" name="Rectangle 28"/>
          <p:cNvSpPr>
            <a:spLocks noChangeArrowheads="1"/>
          </p:cNvSpPr>
          <p:nvPr/>
        </p:nvSpPr>
        <p:spPr bwMode="auto">
          <a:xfrm>
            <a:off x="6311900" y="120651"/>
            <a:ext cx="792163"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Times New Roman" pitchFamily="18" charset="0"/>
              </a:rPr>
              <a:t>分裂</a:t>
            </a:r>
          </a:p>
        </p:txBody>
      </p:sp>
      <p:sp>
        <p:nvSpPr>
          <p:cNvPr id="657482" name="Rectangle 30"/>
          <p:cNvSpPr>
            <a:spLocks noChangeArrowheads="1"/>
          </p:cNvSpPr>
          <p:nvPr/>
        </p:nvSpPr>
        <p:spPr bwMode="auto">
          <a:xfrm>
            <a:off x="5767388" y="1576388"/>
            <a:ext cx="277177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(c)   </a:t>
            </a:r>
            <a:r>
              <a:rPr lang="zh-CN" altLang="en-US" sz="2000" b="1">
                <a:latin typeface="Times New Roman" pitchFamily="18" charset="0"/>
              </a:rPr>
              <a:t>插入</a:t>
            </a:r>
            <a:r>
              <a:rPr lang="en-US" altLang="en-US" sz="2000" b="1">
                <a:latin typeface="Times New Roman" pitchFamily="18" charset="0"/>
              </a:rPr>
              <a:t>p</a:t>
            </a:r>
            <a:r>
              <a:rPr lang="zh-CN" altLang="en-US" sz="2000" b="1">
                <a:latin typeface="Times New Roman" pitchFamily="18" charset="0"/>
              </a:rPr>
              <a:t>后并进行分裂</a:t>
            </a:r>
          </a:p>
        </p:txBody>
      </p:sp>
      <p:grpSp>
        <p:nvGrpSpPr>
          <p:cNvPr id="657483" name="Group 31"/>
          <p:cNvGrpSpPr>
            <a:grpSpLocks/>
          </p:cNvGrpSpPr>
          <p:nvPr/>
        </p:nvGrpSpPr>
        <p:grpSpPr bwMode="auto">
          <a:xfrm>
            <a:off x="6791325" y="128588"/>
            <a:ext cx="2352675" cy="1357313"/>
            <a:chOff x="0" y="0"/>
            <a:chExt cx="1482" cy="855"/>
          </a:xfrm>
        </p:grpSpPr>
        <p:sp>
          <p:nvSpPr>
            <p:cNvPr id="657484" name="Oval 32"/>
            <p:cNvSpPr>
              <a:spLocks noChangeArrowheads="1"/>
            </p:cNvSpPr>
            <p:nvPr/>
          </p:nvSpPr>
          <p:spPr bwMode="auto">
            <a:xfrm>
              <a:off x="590" y="551"/>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h</a:t>
              </a:r>
            </a:p>
          </p:txBody>
        </p:sp>
        <p:sp>
          <p:nvSpPr>
            <p:cNvPr id="657485" name="Oval 33"/>
            <p:cNvSpPr>
              <a:spLocks noChangeArrowheads="1"/>
            </p:cNvSpPr>
            <p:nvPr/>
          </p:nvSpPr>
          <p:spPr bwMode="auto">
            <a:xfrm>
              <a:off x="528" y="0"/>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 m</a:t>
              </a:r>
            </a:p>
          </p:txBody>
        </p:sp>
        <p:sp>
          <p:nvSpPr>
            <p:cNvPr id="657486" name="Oval 34"/>
            <p:cNvSpPr>
              <a:spLocks noChangeArrowheads="1"/>
            </p:cNvSpPr>
            <p:nvPr/>
          </p:nvSpPr>
          <p:spPr bwMode="auto">
            <a:xfrm>
              <a:off x="0" y="560"/>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57487" name="Line 35"/>
            <p:cNvSpPr>
              <a:spLocks noChangeShapeType="1"/>
            </p:cNvSpPr>
            <p:nvPr/>
          </p:nvSpPr>
          <p:spPr bwMode="auto">
            <a:xfrm flipH="1">
              <a:off x="303" y="275"/>
              <a:ext cx="321" cy="2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88" name="Line 36"/>
            <p:cNvSpPr>
              <a:spLocks noChangeShapeType="1"/>
            </p:cNvSpPr>
            <p:nvPr/>
          </p:nvSpPr>
          <p:spPr bwMode="auto">
            <a:xfrm flipH="1">
              <a:off x="784" y="299"/>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89" name="Oval 37"/>
            <p:cNvSpPr>
              <a:spLocks noChangeArrowheads="1"/>
            </p:cNvSpPr>
            <p:nvPr/>
          </p:nvSpPr>
          <p:spPr bwMode="auto">
            <a:xfrm>
              <a:off x="1064" y="535"/>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57490" name="Line 38"/>
            <p:cNvSpPr>
              <a:spLocks noChangeShapeType="1"/>
            </p:cNvSpPr>
            <p:nvPr/>
          </p:nvSpPr>
          <p:spPr bwMode="auto">
            <a:xfrm>
              <a:off x="944" y="267"/>
              <a:ext cx="352"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57443" name="Group 40"/>
          <p:cNvGrpSpPr>
            <a:grpSpLocks/>
          </p:cNvGrpSpPr>
          <p:nvPr/>
        </p:nvGrpSpPr>
        <p:grpSpPr bwMode="auto">
          <a:xfrm>
            <a:off x="228600" y="2133601"/>
            <a:ext cx="2352675" cy="1808163"/>
            <a:chOff x="0" y="0"/>
            <a:chExt cx="1482" cy="1139"/>
          </a:xfrm>
        </p:grpSpPr>
        <p:grpSp>
          <p:nvGrpSpPr>
            <p:cNvPr id="657468" name="Group 41"/>
            <p:cNvGrpSpPr>
              <a:grpSpLocks/>
            </p:cNvGrpSpPr>
            <p:nvPr/>
          </p:nvGrpSpPr>
          <p:grpSpPr bwMode="auto">
            <a:xfrm>
              <a:off x="0" y="0"/>
              <a:ext cx="1482" cy="855"/>
              <a:chOff x="0" y="0"/>
              <a:chExt cx="1482" cy="855"/>
            </a:xfrm>
          </p:grpSpPr>
          <p:sp>
            <p:nvSpPr>
              <p:cNvPr id="657470" name="Oval 42"/>
              <p:cNvSpPr>
                <a:spLocks noChangeArrowheads="1"/>
              </p:cNvSpPr>
              <p:nvPr/>
            </p:nvSpPr>
            <p:spPr bwMode="auto">
              <a:xfrm>
                <a:off x="590" y="551"/>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h l</a:t>
                </a:r>
              </a:p>
            </p:txBody>
          </p:sp>
          <p:sp>
            <p:nvSpPr>
              <p:cNvPr id="657471" name="Oval 43"/>
              <p:cNvSpPr>
                <a:spLocks noChangeArrowheads="1"/>
              </p:cNvSpPr>
              <p:nvPr/>
            </p:nvSpPr>
            <p:spPr bwMode="auto">
              <a:xfrm>
                <a:off x="528" y="0"/>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 m</a:t>
                </a:r>
              </a:p>
            </p:txBody>
          </p:sp>
          <p:sp>
            <p:nvSpPr>
              <p:cNvPr id="657472" name="Oval 44"/>
              <p:cNvSpPr>
                <a:spLocks noChangeArrowheads="1"/>
              </p:cNvSpPr>
              <p:nvPr/>
            </p:nvSpPr>
            <p:spPr bwMode="auto">
              <a:xfrm>
                <a:off x="0" y="560"/>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57473" name="Line 45"/>
              <p:cNvSpPr>
                <a:spLocks noChangeShapeType="1"/>
              </p:cNvSpPr>
              <p:nvPr/>
            </p:nvSpPr>
            <p:spPr bwMode="auto">
              <a:xfrm flipH="1">
                <a:off x="303" y="275"/>
                <a:ext cx="321" cy="2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74" name="Line 46"/>
              <p:cNvSpPr>
                <a:spLocks noChangeShapeType="1"/>
              </p:cNvSpPr>
              <p:nvPr/>
            </p:nvSpPr>
            <p:spPr bwMode="auto">
              <a:xfrm flipH="1">
                <a:off x="784" y="299"/>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75" name="Oval 47"/>
              <p:cNvSpPr>
                <a:spLocks noChangeArrowheads="1"/>
              </p:cNvSpPr>
              <p:nvPr/>
            </p:nvSpPr>
            <p:spPr bwMode="auto">
              <a:xfrm>
                <a:off x="1064" y="535"/>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57476" name="Line 48"/>
              <p:cNvSpPr>
                <a:spLocks noChangeShapeType="1"/>
              </p:cNvSpPr>
              <p:nvPr/>
            </p:nvSpPr>
            <p:spPr bwMode="auto">
              <a:xfrm>
                <a:off x="944" y="267"/>
                <a:ext cx="352"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57469" name="Rectangle 49"/>
            <p:cNvSpPr>
              <a:spLocks noChangeArrowheads="1"/>
            </p:cNvSpPr>
            <p:nvPr/>
          </p:nvSpPr>
          <p:spPr bwMode="auto">
            <a:xfrm>
              <a:off x="336" y="912"/>
              <a:ext cx="9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(d)   </a:t>
              </a:r>
              <a:r>
                <a:rPr lang="zh-CN" altLang="en-US" sz="2000" b="1">
                  <a:latin typeface="Times New Roman" pitchFamily="18" charset="0"/>
                </a:rPr>
                <a:t>插入</a:t>
              </a:r>
              <a:r>
                <a:rPr lang="en-US" altLang="en-US" sz="2000" b="1">
                  <a:latin typeface="Times New Roman" pitchFamily="18" charset="0"/>
                </a:rPr>
                <a:t>l</a:t>
              </a:r>
              <a:r>
                <a:rPr lang="zh-CN" altLang="en-US" sz="2000" b="1">
                  <a:latin typeface="Times New Roman" pitchFamily="18" charset="0"/>
                </a:rPr>
                <a:t>后</a:t>
              </a:r>
            </a:p>
          </p:txBody>
        </p:sp>
      </p:grpSp>
      <p:sp>
        <p:nvSpPr>
          <p:cNvPr id="657466" name="Rectangle 52"/>
          <p:cNvSpPr>
            <a:spLocks noChangeArrowheads="1"/>
          </p:cNvSpPr>
          <p:nvPr/>
        </p:nvSpPr>
        <p:spPr bwMode="auto">
          <a:xfrm>
            <a:off x="5283200" y="2106613"/>
            <a:ext cx="792163"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Times New Roman" pitchFamily="18" charset="0"/>
              </a:rPr>
              <a:t>分裂</a:t>
            </a:r>
          </a:p>
        </p:txBody>
      </p:sp>
      <p:grpSp>
        <p:nvGrpSpPr>
          <p:cNvPr id="657447" name="Group 55"/>
          <p:cNvGrpSpPr>
            <a:grpSpLocks/>
          </p:cNvGrpSpPr>
          <p:nvPr/>
        </p:nvGrpSpPr>
        <p:grpSpPr bwMode="auto">
          <a:xfrm>
            <a:off x="2790825" y="2139951"/>
            <a:ext cx="2492375" cy="1365250"/>
            <a:chOff x="0" y="0"/>
            <a:chExt cx="1570" cy="860"/>
          </a:xfrm>
        </p:grpSpPr>
        <p:sp>
          <p:nvSpPr>
            <p:cNvPr id="657459" name="Oval 56"/>
            <p:cNvSpPr>
              <a:spLocks noChangeArrowheads="1"/>
            </p:cNvSpPr>
            <p:nvPr/>
          </p:nvSpPr>
          <p:spPr bwMode="auto">
            <a:xfrm>
              <a:off x="606" y="543"/>
              <a:ext cx="476" cy="317"/>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g h l</a:t>
              </a:r>
            </a:p>
          </p:txBody>
        </p:sp>
        <p:sp>
          <p:nvSpPr>
            <p:cNvPr id="657460" name="Oval 57"/>
            <p:cNvSpPr>
              <a:spLocks noChangeArrowheads="1"/>
            </p:cNvSpPr>
            <p:nvPr/>
          </p:nvSpPr>
          <p:spPr bwMode="auto">
            <a:xfrm>
              <a:off x="552" y="0"/>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 m</a:t>
              </a:r>
            </a:p>
          </p:txBody>
        </p:sp>
        <p:sp>
          <p:nvSpPr>
            <p:cNvPr id="657461" name="Oval 58"/>
            <p:cNvSpPr>
              <a:spLocks noChangeArrowheads="1"/>
            </p:cNvSpPr>
            <p:nvPr/>
          </p:nvSpPr>
          <p:spPr bwMode="auto">
            <a:xfrm>
              <a:off x="0" y="560"/>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57462" name="Line 59"/>
            <p:cNvSpPr>
              <a:spLocks noChangeShapeType="1"/>
            </p:cNvSpPr>
            <p:nvPr/>
          </p:nvSpPr>
          <p:spPr bwMode="auto">
            <a:xfrm flipH="1">
              <a:off x="327" y="275"/>
              <a:ext cx="321" cy="2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63" name="Line 60"/>
            <p:cNvSpPr>
              <a:spLocks noChangeShapeType="1"/>
            </p:cNvSpPr>
            <p:nvPr/>
          </p:nvSpPr>
          <p:spPr bwMode="auto">
            <a:xfrm flipH="1">
              <a:off x="808" y="299"/>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64" name="Oval 61"/>
            <p:cNvSpPr>
              <a:spLocks noChangeArrowheads="1"/>
            </p:cNvSpPr>
            <p:nvPr/>
          </p:nvSpPr>
          <p:spPr bwMode="auto">
            <a:xfrm>
              <a:off x="1152" y="535"/>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57465" name="Line 62"/>
            <p:cNvSpPr>
              <a:spLocks noChangeShapeType="1"/>
            </p:cNvSpPr>
            <p:nvPr/>
          </p:nvSpPr>
          <p:spPr bwMode="auto">
            <a:xfrm>
              <a:off x="968" y="267"/>
              <a:ext cx="352"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57448" name="Rectangle 63"/>
          <p:cNvSpPr>
            <a:spLocks noChangeArrowheads="1"/>
          </p:cNvSpPr>
          <p:nvPr/>
        </p:nvSpPr>
        <p:spPr bwMode="auto">
          <a:xfrm>
            <a:off x="3781425" y="3581401"/>
            <a:ext cx="277177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(e)   </a:t>
            </a:r>
            <a:r>
              <a:rPr lang="zh-CN" altLang="en-US" sz="2000" b="1">
                <a:latin typeface="Times New Roman" pitchFamily="18" charset="0"/>
              </a:rPr>
              <a:t>插入</a:t>
            </a:r>
            <a:r>
              <a:rPr lang="en-US" altLang="en-US" sz="2000" b="1">
                <a:latin typeface="Times New Roman" pitchFamily="18" charset="0"/>
              </a:rPr>
              <a:t>g</a:t>
            </a:r>
            <a:r>
              <a:rPr lang="zh-CN" altLang="en-US" sz="2000" b="1">
                <a:latin typeface="Times New Roman" pitchFamily="18" charset="0"/>
              </a:rPr>
              <a:t>后并进行分裂</a:t>
            </a:r>
          </a:p>
        </p:txBody>
      </p:sp>
      <p:grpSp>
        <p:nvGrpSpPr>
          <p:cNvPr id="657449" name="Group 64"/>
          <p:cNvGrpSpPr>
            <a:grpSpLocks/>
          </p:cNvGrpSpPr>
          <p:nvPr/>
        </p:nvGrpSpPr>
        <p:grpSpPr bwMode="auto">
          <a:xfrm>
            <a:off x="5791200" y="2133601"/>
            <a:ext cx="3200400" cy="1382713"/>
            <a:chOff x="0" y="0"/>
            <a:chExt cx="2016" cy="871"/>
          </a:xfrm>
        </p:grpSpPr>
        <p:sp>
          <p:nvSpPr>
            <p:cNvPr id="657450" name="Oval 65"/>
            <p:cNvSpPr>
              <a:spLocks noChangeArrowheads="1"/>
            </p:cNvSpPr>
            <p:nvPr/>
          </p:nvSpPr>
          <p:spPr bwMode="auto">
            <a:xfrm>
              <a:off x="1118" y="559"/>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l</a:t>
              </a:r>
            </a:p>
          </p:txBody>
        </p:sp>
        <p:sp>
          <p:nvSpPr>
            <p:cNvPr id="657451" name="Oval 66"/>
            <p:cNvSpPr>
              <a:spLocks noChangeArrowheads="1"/>
            </p:cNvSpPr>
            <p:nvPr/>
          </p:nvSpPr>
          <p:spPr bwMode="auto">
            <a:xfrm>
              <a:off x="742" y="0"/>
              <a:ext cx="589" cy="317"/>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 h m</a:t>
              </a:r>
            </a:p>
          </p:txBody>
        </p:sp>
        <p:sp>
          <p:nvSpPr>
            <p:cNvPr id="657452" name="Oval 67"/>
            <p:cNvSpPr>
              <a:spLocks noChangeArrowheads="1"/>
            </p:cNvSpPr>
            <p:nvPr/>
          </p:nvSpPr>
          <p:spPr bwMode="auto">
            <a:xfrm>
              <a:off x="0" y="576"/>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57453" name="Line 68"/>
            <p:cNvSpPr>
              <a:spLocks noChangeShapeType="1"/>
            </p:cNvSpPr>
            <p:nvPr/>
          </p:nvSpPr>
          <p:spPr bwMode="auto">
            <a:xfrm flipH="1">
              <a:off x="384" y="291"/>
              <a:ext cx="486" cy="2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54" name="Line 69"/>
            <p:cNvSpPr>
              <a:spLocks noChangeShapeType="1"/>
            </p:cNvSpPr>
            <p:nvPr/>
          </p:nvSpPr>
          <p:spPr bwMode="auto">
            <a:xfrm flipH="1">
              <a:off x="864" y="315"/>
              <a:ext cx="166" cy="2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55" name="Oval 70"/>
            <p:cNvSpPr>
              <a:spLocks noChangeArrowheads="1"/>
            </p:cNvSpPr>
            <p:nvPr/>
          </p:nvSpPr>
          <p:spPr bwMode="auto">
            <a:xfrm>
              <a:off x="1598" y="543"/>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57456" name="Line 71"/>
            <p:cNvSpPr>
              <a:spLocks noChangeShapeType="1"/>
            </p:cNvSpPr>
            <p:nvPr/>
          </p:nvSpPr>
          <p:spPr bwMode="auto">
            <a:xfrm>
              <a:off x="1246" y="267"/>
              <a:ext cx="530" cy="2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57" name="Oval 72"/>
            <p:cNvSpPr>
              <a:spLocks noChangeArrowheads="1"/>
            </p:cNvSpPr>
            <p:nvPr/>
          </p:nvSpPr>
          <p:spPr bwMode="auto">
            <a:xfrm>
              <a:off x="624" y="576"/>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g</a:t>
              </a:r>
            </a:p>
          </p:txBody>
        </p:sp>
        <p:sp>
          <p:nvSpPr>
            <p:cNvPr id="657458" name="Line 73"/>
            <p:cNvSpPr>
              <a:spLocks noChangeShapeType="1"/>
            </p:cNvSpPr>
            <p:nvPr/>
          </p:nvSpPr>
          <p:spPr bwMode="auto">
            <a:xfrm>
              <a:off x="1120" y="311"/>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57441" name="Rectangle 76"/>
          <p:cNvSpPr>
            <a:spLocks noChangeArrowheads="1"/>
          </p:cNvSpPr>
          <p:nvPr/>
        </p:nvSpPr>
        <p:spPr bwMode="auto">
          <a:xfrm>
            <a:off x="364232" y="4391026"/>
            <a:ext cx="792163"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dirty="0">
                <a:latin typeface="Times New Roman" pitchFamily="18" charset="0"/>
              </a:rPr>
              <a:t>再分裂</a:t>
            </a:r>
          </a:p>
        </p:txBody>
      </p:sp>
      <p:sp>
        <p:nvSpPr>
          <p:cNvPr id="657415" name="Rectangle 78"/>
          <p:cNvSpPr>
            <a:spLocks noChangeArrowheads="1"/>
          </p:cNvSpPr>
          <p:nvPr/>
        </p:nvSpPr>
        <p:spPr bwMode="auto">
          <a:xfrm>
            <a:off x="6209903" y="5520224"/>
            <a:ext cx="2712244" cy="771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b="1" dirty="0">
                <a:latin typeface="Times New Roman" panose="02020603050405020304" pitchFamily="18" charset="0"/>
                <a:ea typeface="+mn-ea"/>
                <a:cs typeface="Times New Roman" panose="02020603050405020304" pitchFamily="18" charset="0"/>
              </a:rPr>
              <a:t>在</a:t>
            </a:r>
            <a:r>
              <a:rPr lang="en-US" altLang="zh-CN" sz="2800" b="1" dirty="0">
                <a:solidFill>
                  <a:srgbClr val="0000CC"/>
                </a:solidFill>
                <a:latin typeface="Times New Roman" panose="02020603050405020304" pitchFamily="18" charset="0"/>
                <a:ea typeface="+mn-ea"/>
                <a:cs typeface="Times New Roman" panose="02020603050405020304" pitchFamily="18" charset="0"/>
              </a:rPr>
              <a:t>3</a:t>
            </a:r>
            <a:r>
              <a:rPr lang="zh-CN" altLang="en-US" sz="2800" b="1" dirty="0">
                <a:solidFill>
                  <a:srgbClr val="0000CC"/>
                </a:solidFill>
                <a:latin typeface="Times New Roman" panose="02020603050405020304" pitchFamily="18" charset="0"/>
                <a:ea typeface="+mn-ea"/>
                <a:cs typeface="Times New Roman" panose="02020603050405020304" pitchFamily="18" charset="0"/>
              </a:rPr>
              <a:t>阶</a:t>
            </a:r>
            <a:r>
              <a:rPr lang="en-US" altLang="zh-CN" sz="2800" b="1" dirty="0">
                <a:solidFill>
                  <a:srgbClr val="0000CC"/>
                </a:solidFill>
                <a:latin typeface="Times New Roman" panose="02020603050405020304" pitchFamily="18" charset="0"/>
                <a:ea typeface="+mn-ea"/>
                <a:cs typeface="Times New Roman" panose="02020603050405020304" pitchFamily="18" charset="0"/>
              </a:rPr>
              <a:t>B</a:t>
            </a:r>
            <a:r>
              <a:rPr lang="zh-CN" altLang="en-US" sz="2800" b="1" dirty="0">
                <a:solidFill>
                  <a:srgbClr val="0000CC"/>
                </a:solidFill>
                <a:latin typeface="Times New Roman" panose="02020603050405020304" pitchFamily="18" charset="0"/>
                <a:ea typeface="+mn-ea"/>
                <a:cs typeface="Times New Roman" panose="02020603050405020304" pitchFamily="18" charset="0"/>
              </a:rPr>
              <a:t>树</a:t>
            </a:r>
            <a:r>
              <a:rPr lang="zh-CN" altLang="en-US" sz="2800" b="1" dirty="0">
                <a:latin typeface="Times New Roman" panose="02020603050405020304" pitchFamily="18" charset="0"/>
                <a:ea typeface="+mn-ea"/>
                <a:cs typeface="Times New Roman" panose="02020603050405020304" pitchFamily="18" charset="0"/>
              </a:rPr>
              <a:t>中</a:t>
            </a:r>
            <a:endParaRPr lang="en-US" altLang="zh-CN" sz="2800" b="1" dirty="0">
              <a:latin typeface="Times New Roman" panose="02020603050405020304" pitchFamily="18" charset="0"/>
              <a:ea typeface="+mn-ea"/>
              <a:cs typeface="Times New Roman" panose="02020603050405020304" pitchFamily="18" charset="0"/>
            </a:endParaRPr>
          </a:p>
          <a:p>
            <a:pPr eaLnBrk="1" hangingPunct="1">
              <a:spcBef>
                <a:spcPct val="0"/>
              </a:spcBef>
              <a:buClrTx/>
              <a:buSzTx/>
              <a:buFontTx/>
              <a:buNone/>
            </a:pPr>
            <a:r>
              <a:rPr lang="zh-CN" altLang="en-US" sz="2800" b="1" dirty="0">
                <a:latin typeface="Times New Roman" panose="02020603050405020304" pitchFamily="18" charset="0"/>
                <a:ea typeface="+mn-ea"/>
                <a:cs typeface="Times New Roman" panose="02020603050405020304" pitchFamily="18" charset="0"/>
              </a:rPr>
              <a:t>进行插入的过程</a:t>
            </a:r>
          </a:p>
        </p:txBody>
      </p:sp>
      <p:grpSp>
        <p:nvGrpSpPr>
          <p:cNvPr id="657417" name="Group 89"/>
          <p:cNvGrpSpPr>
            <a:grpSpLocks/>
          </p:cNvGrpSpPr>
          <p:nvPr/>
        </p:nvGrpSpPr>
        <p:grpSpPr bwMode="auto">
          <a:xfrm>
            <a:off x="1431032" y="3857626"/>
            <a:ext cx="3429000" cy="2144713"/>
            <a:chOff x="0" y="0"/>
            <a:chExt cx="2160" cy="1351"/>
          </a:xfrm>
        </p:grpSpPr>
        <p:sp>
          <p:nvSpPr>
            <p:cNvPr id="657419" name="Line 90"/>
            <p:cNvSpPr>
              <a:spLocks noChangeShapeType="1"/>
            </p:cNvSpPr>
            <p:nvPr/>
          </p:nvSpPr>
          <p:spPr bwMode="auto">
            <a:xfrm flipH="1">
              <a:off x="312" y="800"/>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20" name="Oval 91"/>
            <p:cNvSpPr>
              <a:spLocks noChangeArrowheads="1"/>
            </p:cNvSpPr>
            <p:nvPr/>
          </p:nvSpPr>
          <p:spPr bwMode="auto">
            <a:xfrm>
              <a:off x="1192" y="1041"/>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l</a:t>
              </a:r>
            </a:p>
          </p:txBody>
        </p:sp>
        <p:sp>
          <p:nvSpPr>
            <p:cNvPr id="657421" name="Oval 92"/>
            <p:cNvSpPr>
              <a:spLocks noChangeArrowheads="1"/>
            </p:cNvSpPr>
            <p:nvPr/>
          </p:nvSpPr>
          <p:spPr bwMode="auto">
            <a:xfrm>
              <a:off x="0" y="1056"/>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57422" name="Line 93"/>
            <p:cNvSpPr>
              <a:spLocks noChangeShapeType="1"/>
            </p:cNvSpPr>
            <p:nvPr/>
          </p:nvSpPr>
          <p:spPr bwMode="auto">
            <a:xfrm flipH="1">
              <a:off x="1336" y="796"/>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23" name="Oval 94"/>
            <p:cNvSpPr>
              <a:spLocks noChangeArrowheads="1"/>
            </p:cNvSpPr>
            <p:nvPr/>
          </p:nvSpPr>
          <p:spPr bwMode="auto">
            <a:xfrm>
              <a:off x="1742" y="1025"/>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57424" name="Oval 95"/>
            <p:cNvSpPr>
              <a:spLocks noChangeArrowheads="1"/>
            </p:cNvSpPr>
            <p:nvPr/>
          </p:nvSpPr>
          <p:spPr bwMode="auto">
            <a:xfrm>
              <a:off x="672" y="1056"/>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g</a:t>
              </a:r>
            </a:p>
          </p:txBody>
        </p:sp>
        <p:sp>
          <p:nvSpPr>
            <p:cNvPr id="657425" name="Line 96"/>
            <p:cNvSpPr>
              <a:spLocks noChangeShapeType="1"/>
            </p:cNvSpPr>
            <p:nvPr/>
          </p:nvSpPr>
          <p:spPr bwMode="auto">
            <a:xfrm>
              <a:off x="1672" y="784"/>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26" name="Oval 97"/>
            <p:cNvSpPr>
              <a:spLocks noChangeArrowheads="1"/>
            </p:cNvSpPr>
            <p:nvPr/>
          </p:nvSpPr>
          <p:spPr bwMode="auto">
            <a:xfrm>
              <a:off x="816" y="0"/>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h</a:t>
              </a:r>
            </a:p>
          </p:txBody>
        </p:sp>
        <p:sp>
          <p:nvSpPr>
            <p:cNvPr id="657427" name="Oval 98"/>
            <p:cNvSpPr>
              <a:spLocks noChangeArrowheads="1"/>
            </p:cNvSpPr>
            <p:nvPr/>
          </p:nvSpPr>
          <p:spPr bwMode="auto">
            <a:xfrm>
              <a:off x="384" y="528"/>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dirty="0">
                  <a:latin typeface="Times New Roman" pitchFamily="18" charset="0"/>
                </a:rPr>
                <a:t>f</a:t>
              </a:r>
            </a:p>
          </p:txBody>
        </p:sp>
        <p:sp>
          <p:nvSpPr>
            <p:cNvPr id="657428" name="Oval 99"/>
            <p:cNvSpPr>
              <a:spLocks noChangeArrowheads="1"/>
            </p:cNvSpPr>
            <p:nvPr/>
          </p:nvSpPr>
          <p:spPr bwMode="auto">
            <a:xfrm>
              <a:off x="1350" y="512"/>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m</a:t>
              </a:r>
            </a:p>
          </p:txBody>
        </p:sp>
        <p:sp>
          <p:nvSpPr>
            <p:cNvPr id="657429" name="Line 100"/>
            <p:cNvSpPr>
              <a:spLocks noChangeShapeType="1"/>
            </p:cNvSpPr>
            <p:nvPr/>
          </p:nvSpPr>
          <p:spPr bwMode="auto">
            <a:xfrm flipH="1">
              <a:off x="672" y="276"/>
              <a:ext cx="262" cy="2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30" name="Line 101"/>
            <p:cNvSpPr>
              <a:spLocks noChangeShapeType="1"/>
            </p:cNvSpPr>
            <p:nvPr/>
          </p:nvSpPr>
          <p:spPr bwMode="auto">
            <a:xfrm>
              <a:off x="1128" y="280"/>
              <a:ext cx="312"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31" name="Line 102"/>
            <p:cNvSpPr>
              <a:spLocks noChangeShapeType="1"/>
            </p:cNvSpPr>
            <p:nvPr/>
          </p:nvSpPr>
          <p:spPr bwMode="auto">
            <a:xfrm>
              <a:off x="640" y="816"/>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57418" name="Rectangle 103"/>
          <p:cNvSpPr>
            <a:spLocks noChangeArrowheads="1"/>
          </p:cNvSpPr>
          <p:nvPr/>
        </p:nvSpPr>
        <p:spPr bwMode="auto">
          <a:xfrm>
            <a:off x="1921596" y="6315944"/>
            <a:ext cx="22098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dirty="0">
                <a:latin typeface="Times New Roman" pitchFamily="18" charset="0"/>
              </a:rPr>
              <a:t>(f)   </a:t>
            </a:r>
            <a:r>
              <a:rPr lang="zh-CN" altLang="en-US" sz="2000" b="1" dirty="0">
                <a:latin typeface="Times New Roman" pitchFamily="18" charset="0"/>
              </a:rPr>
              <a:t>继续进行分裂</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105" name="AutoShape 24"/>
          <p:cNvSpPr>
            <a:spLocks noChangeArrowheads="1"/>
          </p:cNvSpPr>
          <p:nvPr/>
        </p:nvSpPr>
        <p:spPr bwMode="auto">
          <a:xfrm>
            <a:off x="6340538" y="498109"/>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 name="AutoShape 24"/>
          <p:cNvSpPr>
            <a:spLocks noChangeArrowheads="1"/>
          </p:cNvSpPr>
          <p:nvPr/>
        </p:nvSpPr>
        <p:spPr bwMode="auto">
          <a:xfrm>
            <a:off x="5401276" y="2490864"/>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7" name="AutoShape 24"/>
          <p:cNvSpPr>
            <a:spLocks noChangeArrowheads="1"/>
          </p:cNvSpPr>
          <p:nvPr/>
        </p:nvSpPr>
        <p:spPr bwMode="auto">
          <a:xfrm>
            <a:off x="377532" y="4800847"/>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75528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74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74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74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748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74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74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74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74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574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574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574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74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574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574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91" grpId="0"/>
      <p:bldP spid="657482" grpId="0"/>
      <p:bldP spid="657466" grpId="0"/>
      <p:bldP spid="657448" grpId="0"/>
      <p:bldP spid="657441" grpId="0"/>
      <p:bldP spid="657418" grpId="0"/>
      <p:bldP spid="105" grpId="0" animBg="1"/>
      <p:bldP spid="106" grpId="0" animBg="1"/>
      <p:bldP spid="10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1" name="Rectangle 3"/>
          <p:cNvSpPr>
            <a:spLocks noChangeArrowheads="1"/>
          </p:cNvSpPr>
          <p:nvPr/>
        </p:nvSpPr>
        <p:spPr bwMode="auto">
          <a:xfrm>
            <a:off x="1993900" y="6051918"/>
            <a:ext cx="4394200" cy="51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b="1">
                <a:latin typeface="Times New Roman" panose="02020603050405020304" pitchFamily="18" charset="0"/>
                <a:ea typeface="+mn-ea"/>
                <a:cs typeface="Times New Roman" panose="02020603050405020304" pitchFamily="18" charset="0"/>
              </a:rPr>
              <a:t>在</a:t>
            </a:r>
            <a:r>
              <a:rPr lang="en-US" altLang="en-US" sz="2800" b="1">
                <a:latin typeface="Times New Roman" panose="02020603050405020304" pitchFamily="18" charset="0"/>
                <a:ea typeface="+mn-ea"/>
                <a:cs typeface="Times New Roman" panose="02020603050405020304" pitchFamily="18" charset="0"/>
              </a:rPr>
              <a:t>B</a:t>
            </a:r>
            <a:r>
              <a:rPr lang="zh-CN" altLang="en-US" sz="2800" b="1">
                <a:latin typeface="Times New Roman" panose="02020603050405020304" pitchFamily="18" charset="0"/>
                <a:ea typeface="+mn-ea"/>
                <a:cs typeface="Times New Roman" panose="02020603050405020304" pitchFamily="18" charset="0"/>
              </a:rPr>
              <a:t>树中进行删除的过程</a:t>
            </a:r>
          </a:p>
        </p:txBody>
      </p:sp>
      <p:sp>
        <p:nvSpPr>
          <p:cNvPr id="662612" name="Rectangle 7"/>
          <p:cNvSpPr>
            <a:spLocks noChangeArrowheads="1"/>
          </p:cNvSpPr>
          <p:nvPr/>
        </p:nvSpPr>
        <p:spPr bwMode="auto">
          <a:xfrm>
            <a:off x="3505200" y="559167"/>
            <a:ext cx="86360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Times New Roman" pitchFamily="18" charset="0"/>
              </a:rPr>
              <a:t>删除</a:t>
            </a:r>
            <a:r>
              <a:rPr lang="en-US" altLang="en-US" sz="2400" b="1">
                <a:latin typeface="Times New Roman" pitchFamily="18" charset="0"/>
              </a:rPr>
              <a:t>q</a:t>
            </a:r>
          </a:p>
        </p:txBody>
      </p:sp>
      <p:grpSp>
        <p:nvGrpSpPr>
          <p:cNvPr id="662580" name="Group 9"/>
          <p:cNvGrpSpPr>
            <a:grpSpLocks/>
          </p:cNvGrpSpPr>
          <p:nvPr/>
        </p:nvGrpSpPr>
        <p:grpSpPr bwMode="auto">
          <a:xfrm>
            <a:off x="304800" y="167054"/>
            <a:ext cx="3429000" cy="2144713"/>
            <a:chOff x="0" y="0"/>
            <a:chExt cx="2160" cy="1351"/>
          </a:xfrm>
        </p:grpSpPr>
        <p:sp>
          <p:nvSpPr>
            <p:cNvPr id="662599" name="Line 10"/>
            <p:cNvSpPr>
              <a:spLocks noChangeShapeType="1"/>
            </p:cNvSpPr>
            <p:nvPr/>
          </p:nvSpPr>
          <p:spPr bwMode="auto">
            <a:xfrm flipH="1">
              <a:off x="312" y="800"/>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600" name="Oval 11"/>
            <p:cNvSpPr>
              <a:spLocks noChangeArrowheads="1"/>
            </p:cNvSpPr>
            <p:nvPr/>
          </p:nvSpPr>
          <p:spPr bwMode="auto">
            <a:xfrm>
              <a:off x="1192" y="1041"/>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l m</a:t>
              </a:r>
            </a:p>
          </p:txBody>
        </p:sp>
        <p:sp>
          <p:nvSpPr>
            <p:cNvPr id="662601" name="Oval 12"/>
            <p:cNvSpPr>
              <a:spLocks noChangeArrowheads="1"/>
            </p:cNvSpPr>
            <p:nvPr/>
          </p:nvSpPr>
          <p:spPr bwMode="auto">
            <a:xfrm>
              <a:off x="0" y="1056"/>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62602" name="Line 13"/>
            <p:cNvSpPr>
              <a:spLocks noChangeShapeType="1"/>
            </p:cNvSpPr>
            <p:nvPr/>
          </p:nvSpPr>
          <p:spPr bwMode="auto">
            <a:xfrm flipH="1">
              <a:off x="1336" y="796"/>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603" name="Oval 14"/>
            <p:cNvSpPr>
              <a:spLocks noChangeArrowheads="1"/>
            </p:cNvSpPr>
            <p:nvPr/>
          </p:nvSpPr>
          <p:spPr bwMode="auto">
            <a:xfrm>
              <a:off x="1742" y="1025"/>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q</a:t>
              </a:r>
            </a:p>
          </p:txBody>
        </p:sp>
        <p:sp>
          <p:nvSpPr>
            <p:cNvPr id="662604" name="Oval 15"/>
            <p:cNvSpPr>
              <a:spLocks noChangeArrowheads="1"/>
            </p:cNvSpPr>
            <p:nvPr/>
          </p:nvSpPr>
          <p:spPr bwMode="auto">
            <a:xfrm>
              <a:off x="672" y="1056"/>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e g</a:t>
              </a:r>
            </a:p>
          </p:txBody>
        </p:sp>
        <p:sp>
          <p:nvSpPr>
            <p:cNvPr id="662605" name="Line 16"/>
            <p:cNvSpPr>
              <a:spLocks noChangeShapeType="1"/>
            </p:cNvSpPr>
            <p:nvPr/>
          </p:nvSpPr>
          <p:spPr bwMode="auto">
            <a:xfrm>
              <a:off x="1672" y="784"/>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606" name="Oval 17"/>
            <p:cNvSpPr>
              <a:spLocks noChangeArrowheads="1"/>
            </p:cNvSpPr>
            <p:nvPr/>
          </p:nvSpPr>
          <p:spPr bwMode="auto">
            <a:xfrm>
              <a:off x="816" y="0"/>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h</a:t>
              </a:r>
            </a:p>
          </p:txBody>
        </p:sp>
        <p:sp>
          <p:nvSpPr>
            <p:cNvPr id="662607" name="Oval 18"/>
            <p:cNvSpPr>
              <a:spLocks noChangeArrowheads="1"/>
            </p:cNvSpPr>
            <p:nvPr/>
          </p:nvSpPr>
          <p:spPr bwMode="auto">
            <a:xfrm>
              <a:off x="384" y="528"/>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a:t>
              </a:r>
            </a:p>
          </p:txBody>
        </p:sp>
        <p:sp>
          <p:nvSpPr>
            <p:cNvPr id="662608" name="Oval 19"/>
            <p:cNvSpPr>
              <a:spLocks noChangeArrowheads="1"/>
            </p:cNvSpPr>
            <p:nvPr/>
          </p:nvSpPr>
          <p:spPr bwMode="auto">
            <a:xfrm>
              <a:off x="1350" y="512"/>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62609" name="Line 20"/>
            <p:cNvSpPr>
              <a:spLocks noChangeShapeType="1"/>
            </p:cNvSpPr>
            <p:nvPr/>
          </p:nvSpPr>
          <p:spPr bwMode="auto">
            <a:xfrm flipH="1">
              <a:off x="672" y="276"/>
              <a:ext cx="262" cy="2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610" name="Line 21"/>
            <p:cNvSpPr>
              <a:spLocks noChangeShapeType="1"/>
            </p:cNvSpPr>
            <p:nvPr/>
          </p:nvSpPr>
          <p:spPr bwMode="auto">
            <a:xfrm>
              <a:off x="1128" y="280"/>
              <a:ext cx="312"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611" name="Line 22"/>
            <p:cNvSpPr>
              <a:spLocks noChangeShapeType="1"/>
            </p:cNvSpPr>
            <p:nvPr/>
          </p:nvSpPr>
          <p:spPr bwMode="auto">
            <a:xfrm>
              <a:off x="640" y="816"/>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62581" name="Group 23"/>
          <p:cNvGrpSpPr>
            <a:grpSpLocks/>
          </p:cNvGrpSpPr>
          <p:nvPr/>
        </p:nvGrpSpPr>
        <p:grpSpPr bwMode="auto">
          <a:xfrm>
            <a:off x="4343400" y="178167"/>
            <a:ext cx="3429000" cy="2144713"/>
            <a:chOff x="0" y="0"/>
            <a:chExt cx="2160" cy="1351"/>
          </a:xfrm>
        </p:grpSpPr>
        <p:sp>
          <p:nvSpPr>
            <p:cNvPr id="662586" name="Line 24"/>
            <p:cNvSpPr>
              <a:spLocks noChangeShapeType="1"/>
            </p:cNvSpPr>
            <p:nvPr/>
          </p:nvSpPr>
          <p:spPr bwMode="auto">
            <a:xfrm flipH="1">
              <a:off x="312" y="800"/>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87" name="Oval 25"/>
            <p:cNvSpPr>
              <a:spLocks noChangeArrowheads="1"/>
            </p:cNvSpPr>
            <p:nvPr/>
          </p:nvSpPr>
          <p:spPr bwMode="auto">
            <a:xfrm>
              <a:off x="1192" y="1041"/>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l</a:t>
              </a:r>
            </a:p>
          </p:txBody>
        </p:sp>
        <p:sp>
          <p:nvSpPr>
            <p:cNvPr id="662588" name="Oval 26"/>
            <p:cNvSpPr>
              <a:spLocks noChangeArrowheads="1"/>
            </p:cNvSpPr>
            <p:nvPr/>
          </p:nvSpPr>
          <p:spPr bwMode="auto">
            <a:xfrm>
              <a:off x="0" y="1048"/>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62589" name="Line 27"/>
            <p:cNvSpPr>
              <a:spLocks noChangeShapeType="1"/>
            </p:cNvSpPr>
            <p:nvPr/>
          </p:nvSpPr>
          <p:spPr bwMode="auto">
            <a:xfrm flipH="1">
              <a:off x="1336" y="796"/>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90" name="Oval 28"/>
            <p:cNvSpPr>
              <a:spLocks noChangeArrowheads="1"/>
            </p:cNvSpPr>
            <p:nvPr/>
          </p:nvSpPr>
          <p:spPr bwMode="auto">
            <a:xfrm>
              <a:off x="1742" y="1025"/>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62591" name="Oval 29"/>
            <p:cNvSpPr>
              <a:spLocks noChangeArrowheads="1"/>
            </p:cNvSpPr>
            <p:nvPr/>
          </p:nvSpPr>
          <p:spPr bwMode="auto">
            <a:xfrm>
              <a:off x="672" y="1056"/>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e g</a:t>
              </a:r>
            </a:p>
          </p:txBody>
        </p:sp>
        <p:sp>
          <p:nvSpPr>
            <p:cNvPr id="662592" name="Line 30"/>
            <p:cNvSpPr>
              <a:spLocks noChangeShapeType="1"/>
            </p:cNvSpPr>
            <p:nvPr/>
          </p:nvSpPr>
          <p:spPr bwMode="auto">
            <a:xfrm>
              <a:off x="1672" y="784"/>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93" name="Oval 31"/>
            <p:cNvSpPr>
              <a:spLocks noChangeArrowheads="1"/>
            </p:cNvSpPr>
            <p:nvPr/>
          </p:nvSpPr>
          <p:spPr bwMode="auto">
            <a:xfrm>
              <a:off x="816" y="0"/>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h</a:t>
              </a:r>
            </a:p>
          </p:txBody>
        </p:sp>
        <p:sp>
          <p:nvSpPr>
            <p:cNvPr id="662594" name="Oval 32"/>
            <p:cNvSpPr>
              <a:spLocks noChangeArrowheads="1"/>
            </p:cNvSpPr>
            <p:nvPr/>
          </p:nvSpPr>
          <p:spPr bwMode="auto">
            <a:xfrm>
              <a:off x="384" y="528"/>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a:t>
              </a:r>
            </a:p>
          </p:txBody>
        </p:sp>
        <p:sp>
          <p:nvSpPr>
            <p:cNvPr id="662595" name="Oval 33"/>
            <p:cNvSpPr>
              <a:spLocks noChangeArrowheads="1"/>
            </p:cNvSpPr>
            <p:nvPr/>
          </p:nvSpPr>
          <p:spPr bwMode="auto">
            <a:xfrm>
              <a:off x="1350" y="512"/>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m</a:t>
              </a:r>
            </a:p>
          </p:txBody>
        </p:sp>
        <p:sp>
          <p:nvSpPr>
            <p:cNvPr id="662596" name="Line 34"/>
            <p:cNvSpPr>
              <a:spLocks noChangeShapeType="1"/>
            </p:cNvSpPr>
            <p:nvPr/>
          </p:nvSpPr>
          <p:spPr bwMode="auto">
            <a:xfrm flipH="1">
              <a:off x="672" y="276"/>
              <a:ext cx="262" cy="2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97" name="Line 35"/>
            <p:cNvSpPr>
              <a:spLocks noChangeShapeType="1"/>
            </p:cNvSpPr>
            <p:nvPr/>
          </p:nvSpPr>
          <p:spPr bwMode="auto">
            <a:xfrm>
              <a:off x="1128" y="280"/>
              <a:ext cx="312"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98" name="Line 36"/>
            <p:cNvSpPr>
              <a:spLocks noChangeShapeType="1"/>
            </p:cNvSpPr>
            <p:nvPr/>
          </p:nvSpPr>
          <p:spPr bwMode="auto">
            <a:xfrm>
              <a:off x="640" y="816"/>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62584" name="Rectangle 38"/>
          <p:cNvSpPr>
            <a:spLocks noChangeArrowheads="1"/>
          </p:cNvSpPr>
          <p:nvPr/>
        </p:nvSpPr>
        <p:spPr bwMode="auto">
          <a:xfrm>
            <a:off x="7448550" y="735379"/>
            <a:ext cx="76835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Times New Roman" pitchFamily="18" charset="0"/>
              </a:rPr>
              <a:t>删除</a:t>
            </a:r>
            <a:r>
              <a:rPr lang="en-US" altLang="en-US" sz="2400" b="1">
                <a:latin typeface="Times New Roman" pitchFamily="18" charset="0"/>
              </a:rPr>
              <a:t>h</a:t>
            </a:r>
          </a:p>
        </p:txBody>
      </p:sp>
      <p:sp>
        <p:nvSpPr>
          <p:cNvPr id="662583" name="Rectangle 40"/>
          <p:cNvSpPr>
            <a:spLocks noChangeArrowheads="1"/>
          </p:cNvSpPr>
          <p:nvPr/>
        </p:nvSpPr>
        <p:spPr bwMode="auto">
          <a:xfrm>
            <a:off x="5853113" y="2387967"/>
            <a:ext cx="395288"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solidFill>
                  <a:srgbClr val="C00000"/>
                </a:solidFill>
                <a:latin typeface="Times New Roman" pitchFamily="18" charset="0"/>
              </a:rPr>
              <a:t>(a)</a:t>
            </a:r>
          </a:p>
        </p:txBody>
      </p:sp>
      <p:sp>
        <p:nvSpPr>
          <p:cNvPr id="662577" name="Rectangle 42"/>
          <p:cNvSpPr>
            <a:spLocks noChangeArrowheads="1"/>
          </p:cNvSpPr>
          <p:nvPr/>
        </p:nvSpPr>
        <p:spPr bwMode="auto">
          <a:xfrm>
            <a:off x="6242050" y="3246804"/>
            <a:ext cx="76835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Times New Roman" pitchFamily="18" charset="0"/>
              </a:rPr>
              <a:t>删除</a:t>
            </a:r>
            <a:r>
              <a:rPr lang="en-US" altLang="en-US" sz="2400" b="1">
                <a:latin typeface="Times New Roman" pitchFamily="18" charset="0"/>
              </a:rPr>
              <a:t>e</a:t>
            </a:r>
          </a:p>
        </p:txBody>
      </p:sp>
      <p:grpSp>
        <p:nvGrpSpPr>
          <p:cNvPr id="662535" name="Group 44"/>
          <p:cNvGrpSpPr>
            <a:grpSpLocks/>
          </p:cNvGrpSpPr>
          <p:nvPr/>
        </p:nvGrpSpPr>
        <p:grpSpPr bwMode="auto">
          <a:xfrm>
            <a:off x="76200" y="3105517"/>
            <a:ext cx="3429000" cy="2144713"/>
            <a:chOff x="0" y="0"/>
            <a:chExt cx="2160" cy="1351"/>
          </a:xfrm>
        </p:grpSpPr>
        <p:sp>
          <p:nvSpPr>
            <p:cNvPr id="662564" name="Line 45"/>
            <p:cNvSpPr>
              <a:spLocks noChangeShapeType="1"/>
            </p:cNvSpPr>
            <p:nvPr/>
          </p:nvSpPr>
          <p:spPr bwMode="auto">
            <a:xfrm flipH="1">
              <a:off x="312" y="800"/>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65" name="Oval 46"/>
            <p:cNvSpPr>
              <a:spLocks noChangeArrowheads="1"/>
            </p:cNvSpPr>
            <p:nvPr/>
          </p:nvSpPr>
          <p:spPr bwMode="auto">
            <a:xfrm>
              <a:off x="1192" y="1041"/>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l</a:t>
              </a:r>
            </a:p>
          </p:txBody>
        </p:sp>
        <p:sp>
          <p:nvSpPr>
            <p:cNvPr id="662566" name="Oval 47"/>
            <p:cNvSpPr>
              <a:spLocks noChangeArrowheads="1"/>
            </p:cNvSpPr>
            <p:nvPr/>
          </p:nvSpPr>
          <p:spPr bwMode="auto">
            <a:xfrm>
              <a:off x="0" y="1048"/>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62567" name="Line 48"/>
            <p:cNvSpPr>
              <a:spLocks noChangeShapeType="1"/>
            </p:cNvSpPr>
            <p:nvPr/>
          </p:nvSpPr>
          <p:spPr bwMode="auto">
            <a:xfrm flipH="1">
              <a:off x="1336" y="796"/>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68" name="Oval 49"/>
            <p:cNvSpPr>
              <a:spLocks noChangeArrowheads="1"/>
            </p:cNvSpPr>
            <p:nvPr/>
          </p:nvSpPr>
          <p:spPr bwMode="auto">
            <a:xfrm>
              <a:off x="1742" y="1025"/>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62569" name="Oval 50"/>
            <p:cNvSpPr>
              <a:spLocks noChangeArrowheads="1"/>
            </p:cNvSpPr>
            <p:nvPr/>
          </p:nvSpPr>
          <p:spPr bwMode="auto">
            <a:xfrm>
              <a:off x="672" y="1056"/>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e</a:t>
              </a:r>
            </a:p>
          </p:txBody>
        </p:sp>
        <p:sp>
          <p:nvSpPr>
            <p:cNvPr id="662570" name="Line 51"/>
            <p:cNvSpPr>
              <a:spLocks noChangeShapeType="1"/>
            </p:cNvSpPr>
            <p:nvPr/>
          </p:nvSpPr>
          <p:spPr bwMode="auto">
            <a:xfrm>
              <a:off x="1672" y="784"/>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71" name="Oval 52"/>
            <p:cNvSpPr>
              <a:spLocks noChangeArrowheads="1"/>
            </p:cNvSpPr>
            <p:nvPr/>
          </p:nvSpPr>
          <p:spPr bwMode="auto">
            <a:xfrm>
              <a:off x="816" y="0"/>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g</a:t>
              </a:r>
            </a:p>
          </p:txBody>
        </p:sp>
        <p:sp>
          <p:nvSpPr>
            <p:cNvPr id="662572" name="Oval 53"/>
            <p:cNvSpPr>
              <a:spLocks noChangeArrowheads="1"/>
            </p:cNvSpPr>
            <p:nvPr/>
          </p:nvSpPr>
          <p:spPr bwMode="auto">
            <a:xfrm>
              <a:off x="384" y="528"/>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a:t>
              </a:r>
            </a:p>
          </p:txBody>
        </p:sp>
        <p:sp>
          <p:nvSpPr>
            <p:cNvPr id="662573" name="Oval 54"/>
            <p:cNvSpPr>
              <a:spLocks noChangeArrowheads="1"/>
            </p:cNvSpPr>
            <p:nvPr/>
          </p:nvSpPr>
          <p:spPr bwMode="auto">
            <a:xfrm>
              <a:off x="1350" y="512"/>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m</a:t>
              </a:r>
            </a:p>
          </p:txBody>
        </p:sp>
        <p:sp>
          <p:nvSpPr>
            <p:cNvPr id="662574" name="Line 55"/>
            <p:cNvSpPr>
              <a:spLocks noChangeShapeType="1"/>
            </p:cNvSpPr>
            <p:nvPr/>
          </p:nvSpPr>
          <p:spPr bwMode="auto">
            <a:xfrm flipH="1">
              <a:off x="672" y="276"/>
              <a:ext cx="262" cy="2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75" name="Line 56"/>
            <p:cNvSpPr>
              <a:spLocks noChangeShapeType="1"/>
            </p:cNvSpPr>
            <p:nvPr/>
          </p:nvSpPr>
          <p:spPr bwMode="auto">
            <a:xfrm>
              <a:off x="1128" y="280"/>
              <a:ext cx="312"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76" name="Line 57"/>
            <p:cNvSpPr>
              <a:spLocks noChangeShapeType="1"/>
            </p:cNvSpPr>
            <p:nvPr/>
          </p:nvSpPr>
          <p:spPr bwMode="auto">
            <a:xfrm>
              <a:off x="640" y="816"/>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62536" name="Group 58"/>
          <p:cNvGrpSpPr>
            <a:grpSpLocks/>
          </p:cNvGrpSpPr>
          <p:nvPr/>
        </p:nvGrpSpPr>
        <p:grpSpPr bwMode="auto">
          <a:xfrm>
            <a:off x="3581400" y="3094404"/>
            <a:ext cx="3429000" cy="2144713"/>
            <a:chOff x="0" y="0"/>
            <a:chExt cx="2160" cy="1351"/>
          </a:xfrm>
        </p:grpSpPr>
        <p:sp>
          <p:nvSpPr>
            <p:cNvPr id="662551" name="Line 59"/>
            <p:cNvSpPr>
              <a:spLocks noChangeShapeType="1"/>
            </p:cNvSpPr>
            <p:nvPr/>
          </p:nvSpPr>
          <p:spPr bwMode="auto">
            <a:xfrm flipH="1">
              <a:off x="312" y="800"/>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52" name="Oval 60"/>
            <p:cNvSpPr>
              <a:spLocks noChangeArrowheads="1"/>
            </p:cNvSpPr>
            <p:nvPr/>
          </p:nvSpPr>
          <p:spPr bwMode="auto">
            <a:xfrm>
              <a:off x="1192" y="1041"/>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l</a:t>
              </a:r>
            </a:p>
          </p:txBody>
        </p:sp>
        <p:sp>
          <p:nvSpPr>
            <p:cNvPr id="662553" name="Oval 61"/>
            <p:cNvSpPr>
              <a:spLocks noChangeArrowheads="1"/>
            </p:cNvSpPr>
            <p:nvPr/>
          </p:nvSpPr>
          <p:spPr bwMode="auto">
            <a:xfrm>
              <a:off x="0" y="1048"/>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a:t>
              </a:r>
            </a:p>
          </p:txBody>
        </p:sp>
        <p:sp>
          <p:nvSpPr>
            <p:cNvPr id="662554" name="Line 62"/>
            <p:cNvSpPr>
              <a:spLocks noChangeShapeType="1"/>
            </p:cNvSpPr>
            <p:nvPr/>
          </p:nvSpPr>
          <p:spPr bwMode="auto">
            <a:xfrm flipH="1">
              <a:off x="1336" y="796"/>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55" name="Oval 63"/>
            <p:cNvSpPr>
              <a:spLocks noChangeArrowheads="1"/>
            </p:cNvSpPr>
            <p:nvPr/>
          </p:nvSpPr>
          <p:spPr bwMode="auto">
            <a:xfrm>
              <a:off x="1742" y="1025"/>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62556" name="Oval 64"/>
            <p:cNvSpPr>
              <a:spLocks noChangeArrowheads="1"/>
            </p:cNvSpPr>
            <p:nvPr/>
          </p:nvSpPr>
          <p:spPr bwMode="auto">
            <a:xfrm>
              <a:off x="672" y="1056"/>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e</a:t>
              </a:r>
            </a:p>
          </p:txBody>
        </p:sp>
        <p:sp>
          <p:nvSpPr>
            <p:cNvPr id="662557" name="Line 65"/>
            <p:cNvSpPr>
              <a:spLocks noChangeShapeType="1"/>
            </p:cNvSpPr>
            <p:nvPr/>
          </p:nvSpPr>
          <p:spPr bwMode="auto">
            <a:xfrm>
              <a:off x="1672" y="784"/>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58" name="Oval 66"/>
            <p:cNvSpPr>
              <a:spLocks noChangeArrowheads="1"/>
            </p:cNvSpPr>
            <p:nvPr/>
          </p:nvSpPr>
          <p:spPr bwMode="auto">
            <a:xfrm>
              <a:off x="816" y="0"/>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g</a:t>
              </a:r>
            </a:p>
          </p:txBody>
        </p:sp>
        <p:sp>
          <p:nvSpPr>
            <p:cNvPr id="662559" name="Oval 67"/>
            <p:cNvSpPr>
              <a:spLocks noChangeArrowheads="1"/>
            </p:cNvSpPr>
            <p:nvPr/>
          </p:nvSpPr>
          <p:spPr bwMode="auto">
            <a:xfrm>
              <a:off x="384" y="528"/>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a:t>
              </a:r>
            </a:p>
          </p:txBody>
        </p:sp>
        <p:sp>
          <p:nvSpPr>
            <p:cNvPr id="662560" name="Oval 68"/>
            <p:cNvSpPr>
              <a:spLocks noChangeArrowheads="1"/>
            </p:cNvSpPr>
            <p:nvPr/>
          </p:nvSpPr>
          <p:spPr bwMode="auto">
            <a:xfrm>
              <a:off x="1350" y="512"/>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m</a:t>
              </a:r>
            </a:p>
          </p:txBody>
        </p:sp>
        <p:sp>
          <p:nvSpPr>
            <p:cNvPr id="662561" name="Line 69"/>
            <p:cNvSpPr>
              <a:spLocks noChangeShapeType="1"/>
            </p:cNvSpPr>
            <p:nvPr/>
          </p:nvSpPr>
          <p:spPr bwMode="auto">
            <a:xfrm flipH="1">
              <a:off x="672" y="276"/>
              <a:ext cx="262" cy="2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62" name="Line 70"/>
            <p:cNvSpPr>
              <a:spLocks noChangeShapeType="1"/>
            </p:cNvSpPr>
            <p:nvPr/>
          </p:nvSpPr>
          <p:spPr bwMode="auto">
            <a:xfrm>
              <a:off x="1128" y="280"/>
              <a:ext cx="312"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63" name="Line 71"/>
            <p:cNvSpPr>
              <a:spLocks noChangeShapeType="1"/>
            </p:cNvSpPr>
            <p:nvPr/>
          </p:nvSpPr>
          <p:spPr bwMode="auto">
            <a:xfrm>
              <a:off x="640" y="816"/>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62549" name="Rectangle 73"/>
          <p:cNvSpPr>
            <a:spLocks noChangeArrowheads="1"/>
          </p:cNvSpPr>
          <p:nvPr/>
        </p:nvSpPr>
        <p:spPr bwMode="auto">
          <a:xfrm>
            <a:off x="3041650" y="3475404"/>
            <a:ext cx="76835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Times New Roman" pitchFamily="18" charset="0"/>
              </a:rPr>
              <a:t>删除</a:t>
            </a:r>
            <a:r>
              <a:rPr lang="en-US" altLang="en-US" sz="2400" b="1">
                <a:latin typeface="Times New Roman" pitchFamily="18" charset="0"/>
              </a:rPr>
              <a:t>d</a:t>
            </a:r>
          </a:p>
        </p:txBody>
      </p:sp>
      <p:grpSp>
        <p:nvGrpSpPr>
          <p:cNvPr id="662538" name="Group 75"/>
          <p:cNvGrpSpPr>
            <a:grpSpLocks/>
          </p:cNvGrpSpPr>
          <p:nvPr/>
        </p:nvGrpSpPr>
        <p:grpSpPr bwMode="auto">
          <a:xfrm>
            <a:off x="6816725" y="3170604"/>
            <a:ext cx="2251075" cy="1371600"/>
            <a:chOff x="0" y="0"/>
            <a:chExt cx="1418" cy="864"/>
          </a:xfrm>
        </p:grpSpPr>
        <p:sp>
          <p:nvSpPr>
            <p:cNvPr id="662542" name="Oval 76"/>
            <p:cNvSpPr>
              <a:spLocks noChangeArrowheads="1"/>
            </p:cNvSpPr>
            <p:nvPr/>
          </p:nvSpPr>
          <p:spPr bwMode="auto">
            <a:xfrm>
              <a:off x="512" y="569"/>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l</a:t>
              </a:r>
            </a:p>
          </p:txBody>
        </p:sp>
        <p:sp>
          <p:nvSpPr>
            <p:cNvPr id="662543" name="Line 77"/>
            <p:cNvSpPr>
              <a:spLocks noChangeShapeType="1"/>
            </p:cNvSpPr>
            <p:nvPr/>
          </p:nvSpPr>
          <p:spPr bwMode="auto">
            <a:xfrm flipH="1">
              <a:off x="712" y="296"/>
              <a:ext cx="0" cy="2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44" name="Oval 78"/>
            <p:cNvSpPr>
              <a:spLocks noChangeArrowheads="1"/>
            </p:cNvSpPr>
            <p:nvPr/>
          </p:nvSpPr>
          <p:spPr bwMode="auto">
            <a:xfrm>
              <a:off x="1000" y="569"/>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62545" name="Oval 79"/>
            <p:cNvSpPr>
              <a:spLocks noChangeArrowheads="1"/>
            </p:cNvSpPr>
            <p:nvPr/>
          </p:nvSpPr>
          <p:spPr bwMode="auto">
            <a:xfrm>
              <a:off x="472" y="0"/>
              <a:ext cx="431"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g m</a:t>
              </a:r>
            </a:p>
          </p:txBody>
        </p:sp>
        <p:sp>
          <p:nvSpPr>
            <p:cNvPr id="662546" name="Oval 80"/>
            <p:cNvSpPr>
              <a:spLocks noChangeArrowheads="1"/>
            </p:cNvSpPr>
            <p:nvPr/>
          </p:nvSpPr>
          <p:spPr bwMode="auto">
            <a:xfrm>
              <a:off x="0" y="512"/>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f</a:t>
              </a:r>
            </a:p>
          </p:txBody>
        </p:sp>
        <p:sp>
          <p:nvSpPr>
            <p:cNvPr id="662547" name="Line 81"/>
            <p:cNvSpPr>
              <a:spLocks noChangeShapeType="1"/>
            </p:cNvSpPr>
            <p:nvPr/>
          </p:nvSpPr>
          <p:spPr bwMode="auto">
            <a:xfrm flipH="1">
              <a:off x="288" y="260"/>
              <a:ext cx="262" cy="2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48" name="Line 82"/>
            <p:cNvSpPr>
              <a:spLocks noChangeShapeType="1"/>
            </p:cNvSpPr>
            <p:nvPr/>
          </p:nvSpPr>
          <p:spPr bwMode="auto">
            <a:xfrm>
              <a:off x="816" y="264"/>
              <a:ext cx="36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62539" name="Rectangle 83"/>
          <p:cNvSpPr>
            <a:spLocks noChangeArrowheads="1"/>
          </p:cNvSpPr>
          <p:nvPr/>
        </p:nvSpPr>
        <p:spPr bwMode="auto">
          <a:xfrm>
            <a:off x="1600200" y="5366117"/>
            <a:ext cx="395288"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solidFill>
                  <a:srgbClr val="C00000"/>
                </a:solidFill>
                <a:latin typeface="Times New Roman" pitchFamily="18" charset="0"/>
              </a:rPr>
              <a:t>(b)</a:t>
            </a:r>
          </a:p>
        </p:txBody>
      </p:sp>
      <p:sp>
        <p:nvSpPr>
          <p:cNvPr id="662540" name="Rectangle 84"/>
          <p:cNvSpPr>
            <a:spLocks noChangeArrowheads="1"/>
          </p:cNvSpPr>
          <p:nvPr/>
        </p:nvSpPr>
        <p:spPr bwMode="auto">
          <a:xfrm>
            <a:off x="5167313" y="5304204"/>
            <a:ext cx="395288"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solidFill>
                  <a:srgbClr val="C00000"/>
                </a:solidFill>
                <a:latin typeface="Times New Roman" pitchFamily="18" charset="0"/>
              </a:rPr>
              <a:t>(c)</a:t>
            </a:r>
          </a:p>
        </p:txBody>
      </p:sp>
      <p:sp>
        <p:nvSpPr>
          <p:cNvPr id="662541" name="Rectangle 85"/>
          <p:cNvSpPr>
            <a:spLocks noChangeArrowheads="1"/>
          </p:cNvSpPr>
          <p:nvPr/>
        </p:nvSpPr>
        <p:spPr bwMode="auto">
          <a:xfrm>
            <a:off x="8001000" y="4694604"/>
            <a:ext cx="395288"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solidFill>
                  <a:srgbClr val="C00000"/>
                </a:solidFill>
                <a:latin typeface="Times New Roman" pitchFamily="18" charset="0"/>
              </a:rPr>
              <a:t>(d)</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21</a:t>
            </a:fld>
            <a:endParaRPr lang="zh-CN" altLang="en-US"/>
          </a:p>
        </p:txBody>
      </p:sp>
      <p:sp>
        <p:nvSpPr>
          <p:cNvPr id="87" name="AutoShape 24"/>
          <p:cNvSpPr>
            <a:spLocks noChangeArrowheads="1"/>
          </p:cNvSpPr>
          <p:nvPr/>
        </p:nvSpPr>
        <p:spPr bwMode="auto">
          <a:xfrm>
            <a:off x="3621688" y="1047813"/>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8" name="AutoShape 24"/>
          <p:cNvSpPr>
            <a:spLocks noChangeArrowheads="1"/>
          </p:cNvSpPr>
          <p:nvPr/>
        </p:nvSpPr>
        <p:spPr bwMode="auto">
          <a:xfrm>
            <a:off x="7605327" y="1072356"/>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9" name="AutoShape 24"/>
          <p:cNvSpPr>
            <a:spLocks noChangeArrowheads="1"/>
          </p:cNvSpPr>
          <p:nvPr/>
        </p:nvSpPr>
        <p:spPr bwMode="auto">
          <a:xfrm>
            <a:off x="3128577" y="3896091"/>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 name="AutoShape 24"/>
          <p:cNvSpPr>
            <a:spLocks noChangeArrowheads="1"/>
          </p:cNvSpPr>
          <p:nvPr/>
        </p:nvSpPr>
        <p:spPr bwMode="auto">
          <a:xfrm>
            <a:off x="6222615" y="3628659"/>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15858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26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6258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25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258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625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25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625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625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25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257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625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2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612" grpId="0"/>
      <p:bldP spid="662584" grpId="0"/>
      <p:bldP spid="662583" grpId="0"/>
      <p:bldP spid="662577" grpId="0"/>
      <p:bldP spid="662549" grpId="0"/>
      <p:bldP spid="662539" grpId="0"/>
      <p:bldP spid="662540" grpId="0"/>
      <p:bldP spid="662541" grpId="0"/>
      <p:bldP spid="87" grpId="0" animBg="1"/>
      <p:bldP spid="88" grpId="0" animBg="1"/>
      <p:bldP spid="89" grpId="0" animBg="1"/>
      <p:bldP spid="9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r>
              <a:rPr lang="en-US" altLang="en-US">
                <a:latin typeface="+mn-lt"/>
                <a:ea typeface="宋体" panose="02010600030101010101" pitchFamily="2" charset="-122"/>
              </a:rPr>
              <a:t>B树的删除</a:t>
            </a:r>
          </a:p>
        </p:txBody>
      </p:sp>
      <mc:AlternateContent xmlns:mc="http://schemas.openxmlformats.org/markup-compatibility/2006" xmlns:a14="http://schemas.microsoft.com/office/drawing/2010/main">
        <mc:Choice Requires="a14">
          <p:sp>
            <p:nvSpPr>
              <p:cNvPr id="701443" name="Rectangle 3"/>
              <p:cNvSpPr>
                <a:spLocks noGrp="1" noChangeArrowheads="1"/>
              </p:cNvSpPr>
              <p:nvPr>
                <p:ph idx="1"/>
              </p:nvPr>
            </p:nvSpPr>
            <p:spPr/>
            <p:txBody>
              <a:bodyPr/>
              <a:lstStyle/>
              <a:p>
                <a:r>
                  <a:rPr lang="en-US" altLang="en-US" dirty="0">
                    <a:ea typeface="宋体" panose="02010600030101010101" pitchFamily="2" charset="-122"/>
                  </a:rPr>
                  <a:t>在B树上</a:t>
                </a:r>
                <a:r>
                  <a:rPr lang="en-US" altLang="en-US" b="1" dirty="0">
                    <a:solidFill>
                      <a:schemeClr val="accent6"/>
                    </a:solidFill>
                    <a:ea typeface="宋体" panose="02010600030101010101" pitchFamily="2" charset="-122"/>
                  </a:rPr>
                  <a:t>删除一个关键字K</a:t>
                </a:r>
                <a:r>
                  <a:rPr lang="en-US" altLang="en-US" dirty="0">
                    <a:ea typeface="宋体" panose="02010600030101010101" pitchFamily="2" charset="-122"/>
                  </a:rPr>
                  <a:t> ，</a:t>
                </a:r>
                <a:r>
                  <a:rPr lang="en-US" altLang="en-US" b="1" dirty="0" err="1">
                    <a:solidFill>
                      <a:srgbClr val="0000FF"/>
                    </a:solidFill>
                    <a:ea typeface="宋体" panose="02010600030101010101" pitchFamily="2" charset="-122"/>
                  </a:rPr>
                  <a:t>首先找到关键字所在的结点N</a:t>
                </a:r>
                <a:r>
                  <a:rPr lang="en-US" altLang="en-US" dirty="0" err="1">
                    <a:ea typeface="宋体" panose="02010600030101010101" pitchFamily="2" charset="-122"/>
                  </a:rPr>
                  <a:t>，然后在N中进行关键字K的删除操作</a:t>
                </a:r>
                <a:endParaRPr lang="en-US" altLang="en-US" dirty="0">
                  <a:ea typeface="宋体" panose="02010600030101010101" pitchFamily="2" charset="-122"/>
                </a:endParaRPr>
              </a:p>
              <a:p>
                <a:endParaRPr lang="en-US" altLang="en-US" b="1">
                  <a:solidFill>
                    <a:srgbClr val="0000FF"/>
                  </a:solidFill>
                  <a:ea typeface="宋体" panose="02010600030101010101" pitchFamily="2" charset="-122"/>
                </a:endParaRPr>
              </a:p>
              <a:p>
                <a:r>
                  <a:rPr lang="en-US" altLang="en-US" b="1">
                    <a:solidFill>
                      <a:srgbClr val="0000FF"/>
                    </a:solidFill>
                    <a:ea typeface="宋体" panose="02010600030101010101" pitchFamily="2" charset="-122"/>
                  </a:rPr>
                  <a:t>若</a:t>
                </a:r>
                <a:r>
                  <a:rPr lang="en-US" altLang="en-US" b="1" dirty="0" err="1">
                    <a:solidFill>
                      <a:srgbClr val="0000FF"/>
                    </a:solidFill>
                    <a:ea typeface="宋体" panose="02010600030101010101" pitchFamily="2" charset="-122"/>
                  </a:rPr>
                  <a:t>N不是叶子结点</a:t>
                </a:r>
                <a:r>
                  <a:rPr lang="en-US" altLang="en-US" dirty="0" err="1">
                    <a:ea typeface="宋体" panose="02010600030101010101" pitchFamily="2" charset="-122"/>
                  </a:rPr>
                  <a:t>，设K是N中的第i个关键字，</a:t>
                </a:r>
                <a:r>
                  <a:rPr lang="en-US" altLang="en-US" dirty="0">
                    <a:solidFill>
                      <a:srgbClr val="C00000"/>
                    </a:solidFill>
                    <a:ea typeface="宋体" panose="02010600030101010101" pitchFamily="2" charset="-122"/>
                  </a:rPr>
                  <a:t>则将指针</a:t>
                </a:r>
                <a14:m>
                  <m:oMath xmlns:m="http://schemas.openxmlformats.org/officeDocument/2006/math">
                    <m:sSub>
                      <m:sSubPr>
                        <m:ctrlPr>
                          <a:rPr lang="en-US" altLang="en-US" i="1" smtClean="0">
                            <a:solidFill>
                              <a:srgbClr val="C00000"/>
                            </a:solidFill>
                            <a:latin typeface="Cambria Math" panose="02040503050406030204" pitchFamily="18" charset="0"/>
                            <a:ea typeface="宋体" panose="02010600030101010101" pitchFamily="2" charset="-122"/>
                          </a:rPr>
                        </m:ctrlPr>
                      </m:sSubPr>
                      <m:e>
                        <m:r>
                          <m:rPr>
                            <m:sty m:val="p"/>
                          </m:rPr>
                          <a:rPr lang="en-US" altLang="zh-CN" i="1">
                            <a:solidFill>
                              <a:srgbClr val="C00000"/>
                            </a:solidFill>
                            <a:latin typeface="Cambria Math" panose="02040503050406030204" pitchFamily="18" charset="0"/>
                            <a:ea typeface="宋体" panose="02010600030101010101" pitchFamily="2" charset="-122"/>
                          </a:rPr>
                          <m:t>A</m:t>
                        </m:r>
                      </m:e>
                      <m:sub>
                        <m:r>
                          <m:rPr>
                            <m:sty m:val="p"/>
                          </m:rPr>
                          <a:rPr lang="en-US" altLang="zh-CN" i="1">
                            <a:solidFill>
                              <a:srgbClr val="C00000"/>
                            </a:solidFill>
                            <a:latin typeface="Cambria Math" panose="02040503050406030204" pitchFamily="18" charset="0"/>
                            <a:ea typeface="宋体" panose="02010600030101010101" pitchFamily="2" charset="-122"/>
                          </a:rPr>
                          <m:t>i</m:t>
                        </m:r>
                        <m:r>
                          <a:rPr lang="en-US" altLang="zh-CN" i="1" smtClean="0">
                            <a:solidFill>
                              <a:srgbClr val="C00000"/>
                            </a:solidFill>
                            <a:latin typeface="Cambria Math" panose="02040503050406030204" pitchFamily="18" charset="0"/>
                            <a:ea typeface="宋体" panose="02010600030101010101" pitchFamily="2" charset="-122"/>
                          </a:rPr>
                          <m:t>−</m:t>
                        </m:r>
                        <m:r>
                          <a:rPr lang="en-US" altLang="zh-CN" b="0" i="1" smtClean="0">
                            <a:solidFill>
                              <a:srgbClr val="C00000"/>
                            </a:solidFill>
                            <a:latin typeface="Cambria Math" panose="02040503050406030204" pitchFamily="18" charset="0"/>
                            <a:ea typeface="宋体" panose="02010600030101010101" pitchFamily="2" charset="-122"/>
                          </a:rPr>
                          <m:t>1</m:t>
                        </m:r>
                      </m:sub>
                    </m:sSub>
                  </m:oMath>
                </a14:m>
                <a:r>
                  <a:rPr lang="en-US" altLang="en-US" dirty="0">
                    <a:solidFill>
                      <a:srgbClr val="C00000"/>
                    </a:solidFill>
                    <a:ea typeface="宋体" panose="02010600030101010101" pitchFamily="2" charset="-122"/>
                  </a:rPr>
                  <a:t>所指子树中的最大关键字</a:t>
                </a:r>
                <a:r>
                  <a:rPr lang="en-US" altLang="en-US" dirty="0">
                    <a:ea typeface="宋体" panose="02010600030101010101" pitchFamily="2" charset="-122"/>
                  </a:rPr>
                  <a:t>(</a:t>
                </a:r>
                <a:r>
                  <a:rPr lang="en-US" altLang="en-US" dirty="0" err="1">
                    <a:ea typeface="宋体" panose="02010600030101010101" pitchFamily="2" charset="-122"/>
                  </a:rPr>
                  <a:t>或最小关键字</a:t>
                </a:r>
                <a:r>
                  <a:rPr lang="en-US" altLang="en-US" dirty="0">
                    <a:ea typeface="宋体" panose="02010600030101010101" pitchFamily="2" charset="-122"/>
                  </a:rPr>
                  <a:t>)</a:t>
                </a:r>
                <a:r>
                  <a:rPr lang="en-US" altLang="en-US" dirty="0" err="1">
                    <a:solidFill>
                      <a:srgbClr val="C00000"/>
                    </a:solidFill>
                    <a:ea typeface="宋体" panose="02010600030101010101" pitchFamily="2" charset="-122"/>
                  </a:rPr>
                  <a:t>K’放在</a:t>
                </a:r>
                <a:r>
                  <a:rPr lang="en-US" altLang="en-US" dirty="0">
                    <a:solidFill>
                      <a:srgbClr val="C00000"/>
                    </a:solidFill>
                    <a:ea typeface="宋体" panose="02010600030101010101" pitchFamily="2" charset="-122"/>
                  </a:rPr>
                  <a:t>(K)</a:t>
                </a:r>
                <a:r>
                  <a:rPr lang="en-US" altLang="en-US" dirty="0" err="1">
                    <a:solidFill>
                      <a:srgbClr val="C00000"/>
                    </a:solidFill>
                    <a:ea typeface="宋体" panose="02010600030101010101" pitchFamily="2" charset="-122"/>
                  </a:rPr>
                  <a:t>的位置</a:t>
                </a:r>
                <a:r>
                  <a:rPr lang="en-US" altLang="en-US" dirty="0" err="1">
                    <a:ea typeface="宋体" panose="02010600030101010101" pitchFamily="2" charset="-122"/>
                  </a:rPr>
                  <a:t>，然后删除K</a:t>
                </a:r>
                <a:r>
                  <a:rPr lang="en-US" altLang="en-US" dirty="0">
                    <a:ea typeface="宋体" panose="02010600030101010101" pitchFamily="2" charset="-122"/>
                  </a:rPr>
                  <a:t>’，</a:t>
                </a:r>
                <a:r>
                  <a:rPr lang="en-US" altLang="en-US" dirty="0" err="1">
                    <a:ea typeface="宋体" panose="02010600030101010101" pitchFamily="2" charset="-122"/>
                  </a:rPr>
                  <a:t>而K’一定在叶子结点上</a:t>
                </a:r>
                <a:endParaRPr lang="en-US" altLang="en-US" dirty="0">
                  <a:ea typeface="宋体" panose="02010600030101010101" pitchFamily="2" charset="-122"/>
                </a:endParaRPr>
              </a:p>
              <a:p>
                <a:pPr lvl="1"/>
                <a:r>
                  <a:rPr lang="zh-CN" altLang="en-US" sz="3200">
                    <a:solidFill>
                      <a:srgbClr val="C00000"/>
                    </a:solidFill>
                    <a:ea typeface="宋体" panose="02010600030101010101" pitchFamily="2" charset="-122"/>
                  </a:rPr>
                  <a:t>如</a:t>
                </a:r>
                <a:r>
                  <a:rPr lang="en-US" altLang="zh-CN" sz="3200">
                    <a:solidFill>
                      <a:srgbClr val="C00000"/>
                    </a:solidFill>
                    <a:ea typeface="宋体" panose="02010600030101010101" pitchFamily="2" charset="-122"/>
                  </a:rPr>
                  <a:t>(a)</a:t>
                </a:r>
                <a:r>
                  <a:rPr lang="en-US" altLang="en-US" sz="3200">
                    <a:ea typeface="宋体" panose="02010600030101010101" pitchFamily="2" charset="-122"/>
                  </a:rPr>
                  <a:t>删除关键字h</a:t>
                </a:r>
                <a:r>
                  <a:rPr lang="zh-CN" altLang="en-US" sz="3200">
                    <a:ea typeface="宋体" panose="02010600030101010101" pitchFamily="2" charset="-122"/>
                  </a:rPr>
                  <a:t>：</a:t>
                </a:r>
                <a:r>
                  <a:rPr lang="en-US" altLang="en-US" sz="3200">
                    <a:ea typeface="宋体" panose="02010600030101010101" pitchFamily="2" charset="-122"/>
                  </a:rPr>
                  <a:t>用关键字</a:t>
                </a:r>
                <a:r>
                  <a:rPr lang="en-US" altLang="en-US" sz="3200" dirty="0" err="1">
                    <a:ea typeface="宋体" panose="02010600030101010101" pitchFamily="2" charset="-122"/>
                  </a:rPr>
                  <a:t>g代替h的位置，然后再从叶子结点中删除关键字g</a:t>
                </a:r>
                <a:endParaRPr lang="zh-CN" altLang="en-US" sz="3200" dirty="0">
                  <a:ea typeface="宋体" panose="02010600030101010101" pitchFamily="2" charset="-122"/>
                </a:endParaRPr>
              </a:p>
              <a:p>
                <a:endParaRPr lang="en-US" altLang="en-US" dirty="0"/>
              </a:p>
            </p:txBody>
          </p:sp>
        </mc:Choice>
        <mc:Fallback xmlns="">
          <p:sp>
            <p:nvSpPr>
              <p:cNvPr id="701443" name="Rectangle 3"/>
              <p:cNvSpPr>
                <a:spLocks noGrp="1" noRot="1" noChangeAspect="1" noMove="1" noResize="1" noEditPoints="1" noAdjustHandles="1" noChangeArrowheads="1" noChangeShapeType="1" noTextEdit="1"/>
              </p:cNvSpPr>
              <p:nvPr>
                <p:ph idx="1"/>
              </p:nvPr>
            </p:nvSpPr>
            <p:spPr>
              <a:blipFill rotWithShape="0">
                <a:blip r:embed="rId2"/>
                <a:stretch>
                  <a:fillRect l="-1704" t="-1800" r="-1630"/>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extLst>
      <p:ext uri="{BB962C8B-B14F-4D97-AF65-F5344CB8AC3E}">
        <p14:creationId xmlns:p14="http://schemas.microsoft.com/office/powerpoint/2010/main" val="3373917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384"/>
            <a:ext cx="8229600" cy="720080"/>
          </a:xfrm>
        </p:spPr>
        <p:txBody>
          <a:bodyPr>
            <a:normAutofit/>
          </a:bodyPr>
          <a:lstStyle/>
          <a:p>
            <a:r>
              <a:rPr lang="en-US" altLang="en-US" sz="3600" b="1" dirty="0" err="1">
                <a:solidFill>
                  <a:srgbClr val="0000FF"/>
                </a:solidFill>
                <a:latin typeface="+mn-lt"/>
                <a:ea typeface="宋体" panose="02010600030101010101" pitchFamily="2" charset="-122"/>
              </a:rPr>
              <a:t>从叶子结点</a:t>
            </a:r>
            <a:r>
              <a:rPr lang="en-US" altLang="zh-CN" sz="3600" b="1" dirty="0" err="1">
                <a:solidFill>
                  <a:srgbClr val="0000FF"/>
                </a:solidFill>
                <a:latin typeface="+mn-lt"/>
                <a:ea typeface="宋体" panose="02010600030101010101" pitchFamily="2" charset="-122"/>
              </a:rPr>
              <a:t>N</a:t>
            </a:r>
            <a:r>
              <a:rPr lang="en-US" altLang="en-US" sz="3600" b="1" dirty="0" err="1">
                <a:solidFill>
                  <a:srgbClr val="0000FF"/>
                </a:solidFill>
                <a:latin typeface="+mn-lt"/>
                <a:ea typeface="宋体" panose="02010600030101010101" pitchFamily="2" charset="-122"/>
              </a:rPr>
              <a:t>中删除一个关键字</a:t>
            </a:r>
            <a:endParaRPr lang="zh-CN" altLang="en-US" sz="3600" b="1" dirty="0">
              <a:solidFill>
                <a:srgbClr val="0000FF"/>
              </a:solidFill>
              <a:latin typeface="+mn-lt"/>
              <a:ea typeface="宋体" panose="02010600030101010101" pitchFamily="2" charset="-122"/>
            </a:endParaRPr>
          </a:p>
        </p:txBody>
      </p:sp>
      <p:sp>
        <p:nvSpPr>
          <p:cNvPr id="703490" name="Rectangle 2"/>
          <p:cNvSpPr>
            <a:spLocks noGrp="1" noChangeArrowheads="1"/>
          </p:cNvSpPr>
          <p:nvPr>
            <p:ph type="body" idx="1"/>
          </p:nvPr>
        </p:nvSpPr>
        <p:spPr/>
        <p:txBody>
          <a:bodyPr>
            <a:noAutofit/>
          </a:bodyPr>
          <a:lstStyle/>
          <a:p>
            <a:r>
              <a:rPr lang="en-US" altLang="en-US" sz="2800" b="1" dirty="0" err="1">
                <a:solidFill>
                  <a:srgbClr val="0000FF"/>
                </a:solidFill>
                <a:ea typeface="宋体" panose="02010600030101010101" pitchFamily="2" charset="-122"/>
              </a:rPr>
              <a:t>若结点N中的关键字个数</a:t>
            </a:r>
            <a:r>
              <a:rPr lang="en-US" altLang="en-US" sz="2800" b="1" dirty="0">
                <a:solidFill>
                  <a:srgbClr val="0000FF"/>
                </a:solidFill>
                <a:ea typeface="宋体" panose="02010600030101010101" pitchFamily="2" charset="-122"/>
              </a:rPr>
              <a:t>&gt;</a:t>
            </a:r>
            <a:r>
              <a:rPr lang="en-US" altLang="en-US" sz="2800" b="1" dirty="0">
                <a:solidFill>
                  <a:srgbClr val="0000FF"/>
                </a:solidFill>
                <a:ea typeface="宋体" panose="02010600030101010101" pitchFamily="2" charset="-122"/>
                <a:sym typeface="Symbol" pitchFamily="18" charset="2"/>
              </a:rPr>
              <a:t></a:t>
            </a:r>
            <a:r>
              <a:rPr lang="en-US" altLang="en-US" sz="2800" b="1" dirty="0">
                <a:solidFill>
                  <a:srgbClr val="0000FF"/>
                </a:solidFill>
                <a:ea typeface="宋体" panose="02010600030101010101" pitchFamily="2" charset="-122"/>
              </a:rPr>
              <a:t>m/2</a:t>
            </a:r>
            <a:r>
              <a:rPr lang="en-US" altLang="en-US" sz="2800" b="1" dirty="0">
                <a:solidFill>
                  <a:srgbClr val="0000FF"/>
                </a:solidFill>
                <a:ea typeface="宋体" panose="02010600030101010101" pitchFamily="2" charset="-122"/>
                <a:sym typeface="Symbol" pitchFamily="18" charset="2"/>
              </a:rPr>
              <a:t></a:t>
            </a:r>
            <a:r>
              <a:rPr lang="en-US" altLang="en-US" sz="2800" b="1" dirty="0">
                <a:solidFill>
                  <a:srgbClr val="0000FF"/>
                </a:solidFill>
                <a:ea typeface="宋体" panose="02010600030101010101" pitchFamily="2" charset="-122"/>
              </a:rPr>
              <a:t>-1</a:t>
            </a:r>
            <a:r>
              <a:rPr lang="en-US" altLang="en-US" sz="2800" dirty="0">
                <a:ea typeface="宋体" panose="02010600030101010101" pitchFamily="2" charset="-122"/>
              </a:rPr>
              <a:t>：在结点中直接删除关键字</a:t>
            </a:r>
            <a:r>
              <a:rPr lang="en-US" altLang="en-US" sz="2800">
                <a:ea typeface="宋体" panose="02010600030101010101" pitchFamily="2" charset="-122"/>
              </a:rPr>
              <a:t>K，</a:t>
            </a:r>
          </a:p>
          <a:p>
            <a:pPr lvl="1"/>
            <a:r>
              <a:rPr lang="en-US" altLang="en-US">
                <a:ea typeface="宋体" panose="02010600030101010101" pitchFamily="2" charset="-122"/>
              </a:rPr>
              <a:t>如</a:t>
            </a:r>
            <a:r>
              <a:rPr lang="en-US" altLang="en-US" dirty="0">
                <a:solidFill>
                  <a:srgbClr val="C00000"/>
                </a:solidFill>
                <a:ea typeface="宋体" panose="02010600030101010101" pitchFamily="2" charset="-122"/>
              </a:rPr>
              <a:t>(</a:t>
            </a:r>
            <a:r>
              <a:rPr lang="en-US" altLang="en-US">
                <a:solidFill>
                  <a:srgbClr val="C00000"/>
                </a:solidFill>
                <a:ea typeface="宋体" panose="02010600030101010101" pitchFamily="2" charset="-122"/>
              </a:rPr>
              <a:t>b)</a:t>
            </a:r>
            <a:r>
              <a:rPr lang="en-US" altLang="en-US">
                <a:ea typeface="宋体" panose="02010600030101010101" pitchFamily="2" charset="-122"/>
              </a:rPr>
              <a:t> 删除关键字</a:t>
            </a:r>
            <a:r>
              <a:rPr lang="en-US" altLang="zh-CN"/>
              <a:t>d</a:t>
            </a:r>
            <a:endParaRPr lang="en-US" altLang="en-US" dirty="0">
              <a:ea typeface="宋体" panose="02010600030101010101" pitchFamily="2" charset="-122"/>
            </a:endParaRPr>
          </a:p>
          <a:p>
            <a:r>
              <a:rPr lang="en-US" altLang="en-US" sz="2800" b="1" dirty="0" err="1">
                <a:solidFill>
                  <a:srgbClr val="0000FF"/>
                </a:solidFill>
                <a:ea typeface="宋体" panose="02010600030101010101" pitchFamily="2" charset="-122"/>
              </a:rPr>
              <a:t>若结点N中的关键字个数</a:t>
            </a:r>
            <a:r>
              <a:rPr lang="en-US" altLang="en-US" sz="2800" b="1" dirty="0">
                <a:solidFill>
                  <a:srgbClr val="0000FF"/>
                </a:solidFill>
                <a:ea typeface="宋体" panose="02010600030101010101" pitchFamily="2" charset="-122"/>
              </a:rPr>
              <a:t>=</a:t>
            </a:r>
            <a:r>
              <a:rPr lang="en-US" altLang="en-US" sz="2800" b="1" dirty="0">
                <a:solidFill>
                  <a:srgbClr val="0000FF"/>
                </a:solidFill>
                <a:ea typeface="宋体" panose="02010600030101010101" pitchFamily="2" charset="-122"/>
                <a:sym typeface="Symbol" pitchFamily="18" charset="2"/>
              </a:rPr>
              <a:t></a:t>
            </a:r>
            <a:r>
              <a:rPr lang="en-US" altLang="en-US" sz="2800" b="1" dirty="0">
                <a:solidFill>
                  <a:srgbClr val="0000FF"/>
                </a:solidFill>
                <a:ea typeface="宋体" panose="02010600030101010101" pitchFamily="2" charset="-122"/>
              </a:rPr>
              <a:t>m/2</a:t>
            </a:r>
            <a:r>
              <a:rPr lang="en-US" altLang="en-US" sz="2800" b="1" dirty="0">
                <a:solidFill>
                  <a:srgbClr val="0000FF"/>
                </a:solidFill>
                <a:ea typeface="宋体" panose="02010600030101010101" pitchFamily="2" charset="-122"/>
                <a:sym typeface="Symbol" pitchFamily="18" charset="2"/>
              </a:rPr>
              <a:t></a:t>
            </a:r>
            <a:r>
              <a:rPr lang="en-US" altLang="en-US" sz="2800" b="1" dirty="0">
                <a:solidFill>
                  <a:srgbClr val="0000FF"/>
                </a:solidFill>
                <a:ea typeface="宋体" panose="02010600030101010101" pitchFamily="2" charset="-122"/>
              </a:rPr>
              <a:t>-1</a:t>
            </a:r>
            <a:r>
              <a:rPr lang="en-US" altLang="en-US" sz="2800" dirty="0">
                <a:ea typeface="宋体" panose="02010600030101010101" pitchFamily="2" charset="-122"/>
              </a:rPr>
              <a:t>：</a:t>
            </a:r>
            <a:r>
              <a:rPr lang="en-US" altLang="en-US" sz="2800" b="1" dirty="0">
                <a:solidFill>
                  <a:srgbClr val="0000FF"/>
                </a:solidFill>
                <a:ea typeface="宋体" panose="02010600030101010101" pitchFamily="2" charset="-122"/>
              </a:rPr>
              <a:t>若结点N的左(右)</a:t>
            </a:r>
            <a:r>
              <a:rPr lang="en-US" altLang="en-US" sz="2800" b="1" dirty="0" err="1">
                <a:solidFill>
                  <a:srgbClr val="0000FF"/>
                </a:solidFill>
                <a:ea typeface="宋体" panose="02010600030101010101" pitchFamily="2" charset="-122"/>
              </a:rPr>
              <a:t>兄弟结点中的关键字个数</a:t>
            </a:r>
            <a:r>
              <a:rPr lang="en-US" altLang="en-US" sz="2800" b="1" dirty="0">
                <a:solidFill>
                  <a:srgbClr val="0000FF"/>
                </a:solidFill>
                <a:ea typeface="宋体" panose="02010600030101010101" pitchFamily="2" charset="-122"/>
              </a:rPr>
              <a:t>&gt;</a:t>
            </a:r>
            <a:r>
              <a:rPr lang="en-US" altLang="en-US" sz="2800" b="1" dirty="0">
                <a:solidFill>
                  <a:srgbClr val="0000FF"/>
                </a:solidFill>
                <a:ea typeface="宋体" panose="02010600030101010101" pitchFamily="2" charset="-122"/>
                <a:sym typeface="Symbol" pitchFamily="18" charset="2"/>
              </a:rPr>
              <a:t></a:t>
            </a:r>
            <a:r>
              <a:rPr lang="en-US" altLang="en-US" sz="2800" b="1" dirty="0">
                <a:solidFill>
                  <a:srgbClr val="0000FF"/>
                </a:solidFill>
                <a:ea typeface="宋体" panose="02010600030101010101" pitchFamily="2" charset="-122"/>
              </a:rPr>
              <a:t>m/2</a:t>
            </a:r>
            <a:r>
              <a:rPr lang="en-US" altLang="en-US" sz="2800" b="1" dirty="0">
                <a:solidFill>
                  <a:srgbClr val="0000FF"/>
                </a:solidFill>
                <a:ea typeface="宋体" panose="02010600030101010101" pitchFamily="2" charset="-122"/>
                <a:sym typeface="Symbol" pitchFamily="18" charset="2"/>
              </a:rPr>
              <a:t></a:t>
            </a:r>
            <a:r>
              <a:rPr lang="en-US" altLang="en-US" sz="2800" b="1" dirty="0">
                <a:solidFill>
                  <a:srgbClr val="0000FF"/>
                </a:solidFill>
                <a:ea typeface="宋体" panose="02010600030101010101" pitchFamily="2" charset="-122"/>
              </a:rPr>
              <a:t>-1</a:t>
            </a:r>
            <a:r>
              <a:rPr lang="en-US" altLang="en-US" sz="2800" dirty="0">
                <a:ea typeface="宋体" panose="02010600030101010101" pitchFamily="2" charset="-122"/>
              </a:rPr>
              <a:t>，则将结点N的左(</a:t>
            </a:r>
            <a:r>
              <a:rPr lang="en-US" altLang="en-US" sz="2800" dirty="0" err="1">
                <a:ea typeface="宋体" panose="02010600030101010101" pitchFamily="2" charset="-122"/>
              </a:rPr>
              <a:t>或右</a:t>
            </a:r>
            <a:r>
              <a:rPr lang="en-US" altLang="en-US" sz="2800" dirty="0">
                <a:ea typeface="宋体" panose="02010600030101010101" pitchFamily="2" charset="-122"/>
              </a:rPr>
              <a:t>)</a:t>
            </a:r>
            <a:r>
              <a:rPr lang="en-US" altLang="en-US" sz="2800" dirty="0" err="1">
                <a:ea typeface="宋体" panose="02010600030101010101" pitchFamily="2" charset="-122"/>
              </a:rPr>
              <a:t>兄弟结点中的最大</a:t>
            </a:r>
            <a:r>
              <a:rPr lang="en-US" altLang="en-US" sz="2800" dirty="0">
                <a:ea typeface="宋体" panose="02010600030101010101" pitchFamily="2" charset="-122"/>
              </a:rPr>
              <a:t>(</a:t>
            </a:r>
            <a:r>
              <a:rPr lang="en-US" altLang="en-US" sz="2800" dirty="0" err="1">
                <a:ea typeface="宋体" panose="02010600030101010101" pitchFamily="2" charset="-122"/>
              </a:rPr>
              <a:t>或最小</a:t>
            </a:r>
            <a:r>
              <a:rPr lang="en-US" altLang="en-US" sz="2800" dirty="0">
                <a:ea typeface="宋体" panose="02010600030101010101" pitchFamily="2" charset="-122"/>
              </a:rPr>
              <a:t>)</a:t>
            </a:r>
            <a:r>
              <a:rPr lang="en-US" altLang="en-US" sz="2800" dirty="0" err="1">
                <a:ea typeface="宋体" panose="02010600030101010101" pitchFamily="2" charset="-122"/>
              </a:rPr>
              <a:t>关键字</a:t>
            </a:r>
            <a:r>
              <a:rPr lang="en-US" altLang="en-US" sz="2800" dirty="0" err="1">
                <a:solidFill>
                  <a:srgbClr val="C00000"/>
                </a:solidFill>
                <a:ea typeface="宋体" panose="02010600030101010101" pitchFamily="2" charset="-122"/>
              </a:rPr>
              <a:t>上移到其父结点</a:t>
            </a:r>
            <a:r>
              <a:rPr lang="en-US" altLang="en-US" sz="2800" dirty="0" err="1">
                <a:ea typeface="宋体" panose="02010600030101010101" pitchFamily="2" charset="-122"/>
              </a:rPr>
              <a:t>中，而父结点中大于</a:t>
            </a:r>
            <a:r>
              <a:rPr lang="en-US" altLang="en-US" sz="2800" dirty="0">
                <a:ea typeface="宋体" panose="02010600030101010101" pitchFamily="2" charset="-122"/>
              </a:rPr>
              <a:t>(</a:t>
            </a:r>
            <a:r>
              <a:rPr lang="en-US" altLang="en-US" sz="2800" dirty="0" err="1">
                <a:ea typeface="宋体" panose="02010600030101010101" pitchFamily="2" charset="-122"/>
              </a:rPr>
              <a:t>或小于</a:t>
            </a:r>
            <a:r>
              <a:rPr lang="en-US" altLang="en-US" sz="2800" dirty="0">
                <a:ea typeface="宋体" panose="02010600030101010101" pitchFamily="2" charset="-122"/>
              </a:rPr>
              <a:t>)</a:t>
            </a:r>
            <a:r>
              <a:rPr lang="en-US" altLang="en-US" sz="2800" dirty="0" err="1">
                <a:ea typeface="宋体" panose="02010600030101010101" pitchFamily="2" charset="-122"/>
              </a:rPr>
              <a:t>且紧靠上移关键字的关键字</a:t>
            </a:r>
            <a:r>
              <a:rPr lang="en-US" altLang="en-US" sz="2800" dirty="0" err="1">
                <a:solidFill>
                  <a:srgbClr val="C00000"/>
                </a:solidFill>
                <a:ea typeface="宋体" panose="02010600030101010101" pitchFamily="2" charset="-122"/>
              </a:rPr>
              <a:t>下移到结点</a:t>
            </a:r>
            <a:r>
              <a:rPr lang="en-US" altLang="en-US" sz="2800" err="1">
                <a:solidFill>
                  <a:srgbClr val="C00000"/>
                </a:solidFill>
                <a:ea typeface="宋体" panose="02010600030101010101" pitchFamily="2" charset="-122"/>
              </a:rPr>
              <a:t>N</a:t>
            </a:r>
            <a:r>
              <a:rPr lang="en-US" altLang="en-US" sz="2800">
                <a:ea typeface="宋体" panose="02010600030101010101" pitchFamily="2" charset="-122"/>
              </a:rPr>
              <a:t>，</a:t>
            </a:r>
          </a:p>
          <a:p>
            <a:pPr lvl="1"/>
            <a:r>
              <a:rPr lang="en-US" altLang="en-US">
                <a:ea typeface="宋体" panose="02010600030101010101" pitchFamily="2" charset="-122"/>
              </a:rPr>
              <a:t>如</a:t>
            </a:r>
            <a:r>
              <a:rPr lang="zh-CN" altLang="en-US">
                <a:ea typeface="宋体" panose="02010600030101010101" pitchFamily="2" charset="-122"/>
              </a:rPr>
              <a:t>删除关键字</a:t>
            </a:r>
            <a:r>
              <a:rPr lang="en-US" altLang="zh-CN">
                <a:ea typeface="宋体" panose="02010600030101010101" pitchFamily="2" charset="-122"/>
              </a:rPr>
              <a:t>q</a:t>
            </a:r>
            <a:r>
              <a:rPr lang="zh-CN" altLang="en-US">
                <a:ea typeface="宋体" panose="02010600030101010101" pitchFamily="2" charset="-122"/>
              </a:rPr>
              <a:t>成为</a:t>
            </a:r>
            <a:r>
              <a:rPr lang="en-US" altLang="en-US">
                <a:solidFill>
                  <a:srgbClr val="C00000"/>
                </a:solidFill>
                <a:ea typeface="宋体" panose="02010600030101010101" pitchFamily="2" charset="-122"/>
              </a:rPr>
              <a:t>(a)</a:t>
            </a:r>
            <a:r>
              <a:rPr lang="en-US" altLang="en-US" sz="2400">
                <a:ea typeface="宋体" panose="02010600030101010101" pitchFamily="2" charset="-122"/>
              </a:rPr>
              <a:t> </a:t>
            </a:r>
            <a:endParaRPr lang="en-US" altLang="en-US" sz="2400" dirty="0">
              <a:ea typeface="宋体" panose="02010600030101010101" pitchFamily="2" charset="-122"/>
            </a:endParaRPr>
          </a:p>
        </p:txBody>
      </p:sp>
    </p:spTree>
    <p:extLst>
      <p:ext uri="{BB962C8B-B14F-4D97-AF65-F5344CB8AC3E}">
        <p14:creationId xmlns:p14="http://schemas.microsoft.com/office/powerpoint/2010/main" val="973788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435280" cy="6597352"/>
          </a:xfrm>
        </p:spPr>
        <p:txBody>
          <a:bodyPr>
            <a:normAutofit fontScale="92500"/>
          </a:bodyPr>
          <a:lstStyle/>
          <a:p>
            <a:r>
              <a:rPr lang="en-US" altLang="en-US" b="1" dirty="0" err="1">
                <a:solidFill>
                  <a:srgbClr val="0000FF"/>
                </a:solidFill>
                <a:ea typeface="宋体" panose="02010600030101010101" pitchFamily="2" charset="-122"/>
              </a:rPr>
              <a:t>若结点N和其兄弟结点中的关键字数</a:t>
            </a:r>
            <a:r>
              <a:rPr lang="en-US" altLang="en-US" b="1" dirty="0">
                <a:solidFill>
                  <a:srgbClr val="0000FF"/>
                </a:solidFill>
                <a:ea typeface="宋体" panose="02010600030101010101" pitchFamily="2" charset="-122"/>
              </a:rPr>
              <a:t>=</a:t>
            </a:r>
            <a:r>
              <a:rPr lang="en-US" altLang="en-US" b="1" dirty="0">
                <a:solidFill>
                  <a:srgbClr val="0000FF"/>
                </a:solidFill>
                <a:ea typeface="宋体" panose="02010600030101010101" pitchFamily="2" charset="-122"/>
                <a:sym typeface="Symbol" pitchFamily="18" charset="2"/>
              </a:rPr>
              <a:t></a:t>
            </a:r>
            <a:r>
              <a:rPr lang="en-US" altLang="en-US" b="1" dirty="0">
                <a:solidFill>
                  <a:srgbClr val="0000FF"/>
                </a:solidFill>
                <a:ea typeface="宋体" panose="02010600030101010101" pitchFamily="2" charset="-122"/>
              </a:rPr>
              <a:t>m/2</a:t>
            </a:r>
            <a:r>
              <a:rPr lang="en-US" altLang="en-US" b="1" dirty="0">
                <a:solidFill>
                  <a:srgbClr val="0000FF"/>
                </a:solidFill>
                <a:ea typeface="宋体" panose="02010600030101010101" pitchFamily="2" charset="-122"/>
                <a:sym typeface="Symbol" pitchFamily="18" charset="2"/>
              </a:rPr>
              <a:t></a:t>
            </a:r>
            <a:r>
              <a:rPr lang="en-US" altLang="en-US" b="1" dirty="0">
                <a:solidFill>
                  <a:srgbClr val="0000FF"/>
                </a:solidFill>
                <a:ea typeface="宋体" panose="02010600030101010101" pitchFamily="2" charset="-122"/>
              </a:rPr>
              <a:t>-1</a:t>
            </a:r>
            <a:r>
              <a:rPr lang="en-US" altLang="en-US" dirty="0">
                <a:ea typeface="宋体" panose="02010600030101010101" pitchFamily="2" charset="-122"/>
              </a:rPr>
              <a:t>：</a:t>
            </a:r>
          </a:p>
          <a:p>
            <a:pPr marL="0" indent="0">
              <a:spcBef>
                <a:spcPts val="0"/>
              </a:spcBef>
              <a:buNone/>
              <a:defRPr/>
            </a:pPr>
            <a:r>
              <a:rPr lang="en-US" altLang="en-US" dirty="0">
                <a:ea typeface="宋体" panose="02010600030101010101" pitchFamily="2" charset="-122"/>
              </a:rPr>
              <a:t>(1) </a:t>
            </a:r>
            <a:r>
              <a:rPr lang="en-US" altLang="en-US" dirty="0" err="1">
                <a:ea typeface="宋体" panose="02010600030101010101" pitchFamily="2" charset="-122"/>
              </a:rPr>
              <a:t>将结点N</a:t>
            </a:r>
            <a:r>
              <a:rPr lang="zh-CN" altLang="en-US" dirty="0"/>
              <a:t>中除了被删关键字之外的关键字和指针、</a:t>
            </a:r>
            <a:r>
              <a:rPr lang="en-US" altLang="en-US" dirty="0" err="1">
                <a:ea typeface="宋体" panose="02010600030101010101" pitchFamily="2" charset="-122"/>
              </a:rPr>
              <a:t>其兄弟结点</a:t>
            </a:r>
            <a:r>
              <a:rPr lang="en-US" altLang="zh-CN" dirty="0" err="1"/>
              <a:t>q</a:t>
            </a:r>
            <a:r>
              <a:rPr lang="en-US" altLang="en-US" dirty="0" err="1">
                <a:ea typeface="宋体" panose="02010600030101010101" pitchFamily="2" charset="-122"/>
              </a:rPr>
              <a:t>以及分割二者的父结点中的某个关键字Ki，合并为一个结点</a:t>
            </a:r>
            <a:r>
              <a:rPr lang="zh-CN" altLang="en-US" dirty="0">
                <a:ea typeface="宋体" panose="02010600030101010101" pitchFamily="2" charset="-122"/>
              </a:rPr>
              <a:t>，</a:t>
            </a:r>
            <a:r>
              <a:rPr lang="zh-CN" altLang="en-US" dirty="0"/>
              <a:t>合并后的结点有</a:t>
            </a:r>
            <a:r>
              <a:rPr lang="en-US" altLang="zh-CN" dirty="0"/>
              <a:t>(</a:t>
            </a:r>
            <a:r>
              <a:rPr lang="en-US" altLang="en-US" dirty="0">
                <a:ea typeface="宋体" panose="02010600030101010101" pitchFamily="2" charset="-122"/>
                <a:sym typeface="Symbol" pitchFamily="18" charset="2"/>
              </a:rPr>
              <a:t></a:t>
            </a:r>
            <a:r>
              <a:rPr lang="en-US" altLang="en-US" dirty="0">
                <a:ea typeface="宋体" panose="02010600030101010101" pitchFamily="2" charset="-122"/>
              </a:rPr>
              <a:t>m/2</a:t>
            </a:r>
            <a:r>
              <a:rPr lang="en-US" altLang="en-US" dirty="0">
                <a:ea typeface="宋体" panose="02010600030101010101" pitchFamily="2" charset="-122"/>
                <a:sym typeface="Symbol" pitchFamily="18" charset="2"/>
              </a:rPr>
              <a:t></a:t>
            </a:r>
            <a:r>
              <a:rPr lang="en-US" altLang="zh-CN" dirty="0">
                <a:sym typeface="Symbol" pitchFamily="18" charset="2"/>
              </a:rPr>
              <a:t>-2)+(</a:t>
            </a:r>
            <a:r>
              <a:rPr lang="en-US" altLang="en-US" dirty="0">
                <a:ea typeface="宋体" panose="02010600030101010101" pitchFamily="2" charset="-122"/>
                <a:sym typeface="Symbol" pitchFamily="18" charset="2"/>
              </a:rPr>
              <a:t></a:t>
            </a:r>
            <a:r>
              <a:rPr lang="en-US" altLang="en-US" dirty="0">
                <a:ea typeface="宋体" panose="02010600030101010101" pitchFamily="2" charset="-122"/>
              </a:rPr>
              <a:t>m/2</a:t>
            </a:r>
            <a:r>
              <a:rPr lang="en-US" altLang="en-US" dirty="0">
                <a:ea typeface="宋体" panose="02010600030101010101" pitchFamily="2" charset="-122"/>
                <a:sym typeface="Symbol" pitchFamily="18" charset="2"/>
              </a:rPr>
              <a:t></a:t>
            </a:r>
            <a:r>
              <a:rPr lang="en-US" altLang="zh-CN" dirty="0">
                <a:sym typeface="Symbol" pitchFamily="18" charset="2"/>
              </a:rPr>
              <a:t>-1)+1 =2</a:t>
            </a:r>
            <a:r>
              <a:rPr lang="en-US" altLang="en-US" dirty="0">
                <a:ea typeface="宋体" panose="02010600030101010101" pitchFamily="2" charset="-122"/>
                <a:sym typeface="Symbol" pitchFamily="18" charset="2"/>
              </a:rPr>
              <a:t></a:t>
            </a:r>
            <a:r>
              <a:rPr lang="en-US" altLang="en-US" dirty="0">
                <a:ea typeface="宋体" panose="02010600030101010101" pitchFamily="2" charset="-122"/>
              </a:rPr>
              <a:t>m/2</a:t>
            </a:r>
            <a:r>
              <a:rPr lang="en-US" altLang="en-US" dirty="0">
                <a:ea typeface="宋体" panose="02010600030101010101" pitchFamily="2" charset="-122"/>
                <a:sym typeface="Symbol" pitchFamily="18" charset="2"/>
              </a:rPr>
              <a:t>-2 </a:t>
            </a:r>
            <a:r>
              <a:rPr lang="zh-CN" altLang="en-US" dirty="0">
                <a:sym typeface="Symbol" pitchFamily="18" charset="2"/>
              </a:rPr>
              <a:t>个关键字</a:t>
            </a:r>
            <a:endParaRPr lang="en-US" altLang="zh-CN" dirty="0">
              <a:sym typeface="Symbol" pitchFamily="18" charset="2"/>
            </a:endParaRPr>
          </a:p>
          <a:p>
            <a:pPr marL="0" indent="0">
              <a:spcBef>
                <a:spcPts val="0"/>
              </a:spcBef>
              <a:buNone/>
              <a:defRPr/>
            </a:pPr>
            <a:r>
              <a:rPr lang="zh-CN" altLang="en-US">
                <a:sym typeface="Symbol" pitchFamily="18" charset="2"/>
              </a:rPr>
              <a:t>    </a:t>
            </a:r>
            <a:endParaRPr lang="en-US" altLang="zh-CN" dirty="0">
              <a:sym typeface="Symbol" pitchFamily="18" charset="2"/>
            </a:endParaRPr>
          </a:p>
          <a:p>
            <a:pPr marL="0" indent="0">
              <a:spcBef>
                <a:spcPts val="0"/>
              </a:spcBef>
              <a:buNone/>
              <a:defRPr/>
            </a:pPr>
            <a:r>
              <a:rPr lang="en-US" altLang="en-US" dirty="0">
                <a:ea typeface="宋体" panose="02010600030101010101" pitchFamily="2" charset="-122"/>
              </a:rPr>
              <a:t>(2) </a:t>
            </a:r>
            <a:r>
              <a:rPr lang="en-US" altLang="en-US" dirty="0" err="1">
                <a:ea typeface="宋体" panose="02010600030101010101" pitchFamily="2" charset="-122"/>
              </a:rPr>
              <a:t>删除结点N</a:t>
            </a:r>
            <a:endParaRPr lang="en-US" altLang="en-US" dirty="0">
              <a:ea typeface="宋体" panose="02010600030101010101" pitchFamily="2" charset="-122"/>
            </a:endParaRPr>
          </a:p>
          <a:p>
            <a:pPr marL="0" indent="0">
              <a:spcBef>
                <a:spcPts val="0"/>
              </a:spcBef>
              <a:buNone/>
              <a:defRPr/>
            </a:pPr>
            <a:r>
              <a:rPr lang="en-US" altLang="en-US" dirty="0">
                <a:ea typeface="宋体" panose="02010600030101010101" pitchFamily="2" charset="-122"/>
              </a:rPr>
              <a:t>(3) </a:t>
            </a:r>
            <a:r>
              <a:rPr lang="en-US" altLang="en-US" dirty="0" err="1">
                <a:solidFill>
                  <a:schemeClr val="accent6">
                    <a:lumMod val="75000"/>
                  </a:schemeClr>
                </a:solidFill>
                <a:ea typeface="宋体" panose="02010600030101010101" pitchFamily="2" charset="-122"/>
              </a:rPr>
              <a:t>若父结点中的关键字个数</a:t>
            </a:r>
            <a:r>
              <a:rPr lang="zh-CN" altLang="en-US" dirty="0">
                <a:solidFill>
                  <a:schemeClr val="accent6">
                    <a:lumMod val="75000"/>
                  </a:schemeClr>
                </a:solidFill>
              </a:rPr>
              <a:t>不足</a:t>
            </a:r>
            <a:r>
              <a:rPr lang="zh-CN" altLang="en-US" dirty="0"/>
              <a:t>，</a:t>
            </a:r>
            <a:endParaRPr lang="en-US" altLang="zh-CN" dirty="0"/>
          </a:p>
          <a:p>
            <a:pPr marL="0" indent="0">
              <a:spcBef>
                <a:spcPts val="0"/>
              </a:spcBef>
              <a:buNone/>
              <a:defRPr/>
            </a:pPr>
            <a:r>
              <a:rPr lang="zh-CN" altLang="en-US" dirty="0"/>
              <a:t>     如果父节点是根节点：将其删除</a:t>
            </a:r>
            <a:endParaRPr lang="en-US" altLang="zh-CN" dirty="0"/>
          </a:p>
          <a:p>
            <a:pPr marL="0" indent="0">
              <a:spcBef>
                <a:spcPts val="0"/>
              </a:spcBef>
              <a:buNone/>
              <a:defRPr/>
            </a:pPr>
            <a:r>
              <a:rPr lang="en-US" altLang="zh-CN" dirty="0">
                <a:ea typeface="宋体" panose="02010600030101010101" pitchFamily="2" charset="-122"/>
              </a:rPr>
              <a:t>     </a:t>
            </a:r>
            <a:r>
              <a:rPr lang="zh-CN" altLang="en-US" dirty="0"/>
              <a:t>如果父节点是非根节点且</a:t>
            </a:r>
            <a:r>
              <a:rPr lang="zh-CN" altLang="en-US" dirty="0">
                <a:sym typeface="Symbol" pitchFamily="18" charset="2"/>
              </a:rPr>
              <a:t>只有</a:t>
            </a:r>
            <a:r>
              <a:rPr lang="en-US" altLang="en-US" dirty="0">
                <a:ea typeface="宋体" panose="02010600030101010101" pitchFamily="2" charset="-122"/>
                <a:sym typeface="Symbol" pitchFamily="18" charset="2"/>
              </a:rPr>
              <a:t></a:t>
            </a:r>
            <a:r>
              <a:rPr lang="en-US" altLang="en-US" dirty="0">
                <a:ea typeface="宋体" panose="02010600030101010101" pitchFamily="2" charset="-122"/>
              </a:rPr>
              <a:t>m/2</a:t>
            </a:r>
            <a:r>
              <a:rPr lang="en-US" altLang="en-US" dirty="0">
                <a:ea typeface="宋体" panose="02010600030101010101" pitchFamily="2" charset="-122"/>
                <a:sym typeface="Symbol" pitchFamily="18" charset="2"/>
              </a:rPr>
              <a:t></a:t>
            </a:r>
            <a:r>
              <a:rPr lang="en-US" altLang="en-US" dirty="0">
                <a:ea typeface="宋体" panose="02010600030101010101" pitchFamily="2" charset="-122"/>
              </a:rPr>
              <a:t>-2</a:t>
            </a:r>
            <a:r>
              <a:rPr lang="zh-CN" altLang="en-US" dirty="0"/>
              <a:t>个关键字：</a:t>
            </a:r>
            <a:endParaRPr lang="en-US" altLang="zh-CN" dirty="0"/>
          </a:p>
          <a:p>
            <a:pPr marL="0" indent="0">
              <a:spcBef>
                <a:spcPts val="0"/>
              </a:spcBef>
              <a:buNone/>
              <a:defRPr/>
            </a:pPr>
            <a:r>
              <a:rPr lang="zh-CN" altLang="en-US" dirty="0"/>
              <a:t>该父结点与其最近邻兄弟、以及父父节点进行</a:t>
            </a:r>
            <a:r>
              <a:rPr lang="en-US" altLang="zh-CN" dirty="0"/>
              <a:t>(1)</a:t>
            </a:r>
            <a:r>
              <a:rPr lang="zh-CN" altLang="en-US" dirty="0"/>
              <a:t>；</a:t>
            </a:r>
            <a:r>
              <a:rPr lang="en-US" altLang="zh-CN" dirty="0"/>
              <a:t>       </a:t>
            </a:r>
            <a:r>
              <a:rPr lang="zh-CN" altLang="en-US" dirty="0"/>
              <a:t>该合并操作可以沿</a:t>
            </a:r>
            <a:r>
              <a:rPr lang="en-US" altLang="zh-CN" dirty="0"/>
              <a:t>B</a:t>
            </a:r>
            <a:r>
              <a:rPr lang="zh-CN" altLang="en-US" dirty="0"/>
              <a:t>树一直向上进行</a:t>
            </a:r>
            <a:endParaRPr lang="en-US" altLang="zh-CN" dirty="0"/>
          </a:p>
          <a:p>
            <a:pPr marL="0" indent="0">
              <a:spcBef>
                <a:spcPts val="0"/>
              </a:spcBef>
              <a:buNone/>
              <a:defRPr/>
            </a:pPr>
            <a:endParaRPr lang="en-US" altLang="zh-CN" dirty="0"/>
          </a:p>
          <a:p>
            <a:pPr lvl="1">
              <a:spcBef>
                <a:spcPts val="0"/>
              </a:spcBef>
              <a:defRPr/>
            </a:pPr>
            <a:r>
              <a:rPr lang="en-US" altLang="en-US" sz="3500">
                <a:ea typeface="宋体" panose="02010600030101010101" pitchFamily="2" charset="-122"/>
              </a:rPr>
              <a:t>如</a:t>
            </a:r>
            <a:r>
              <a:rPr lang="en-US" altLang="en-US" sz="3500">
                <a:solidFill>
                  <a:srgbClr val="C00000"/>
                </a:solidFill>
                <a:ea typeface="宋体" panose="02010600030101010101" pitchFamily="2" charset="-122"/>
              </a:rPr>
              <a:t>(</a:t>
            </a:r>
            <a:r>
              <a:rPr lang="en-US" altLang="zh-CN" sz="3500">
                <a:solidFill>
                  <a:srgbClr val="C00000"/>
                </a:solidFill>
                <a:ea typeface="宋体" panose="02010600030101010101" pitchFamily="2" charset="-122"/>
              </a:rPr>
              <a:t>c</a:t>
            </a:r>
            <a:r>
              <a:rPr lang="en-US" altLang="en-US" sz="3500">
                <a:solidFill>
                  <a:srgbClr val="C00000"/>
                </a:solidFill>
                <a:ea typeface="宋体" panose="02010600030101010101" pitchFamily="2" charset="-122"/>
              </a:rPr>
              <a:t>)</a:t>
            </a:r>
            <a:r>
              <a:rPr lang="zh-CN" altLang="en-US" sz="3500">
                <a:ea typeface="宋体" panose="02010600030101010101" pitchFamily="2" charset="-122"/>
              </a:rPr>
              <a:t>删除关键字</a:t>
            </a:r>
            <a:r>
              <a:rPr lang="en-US" altLang="zh-CN" sz="3500">
                <a:ea typeface="宋体" panose="02010600030101010101" pitchFamily="2" charset="-122"/>
              </a:rPr>
              <a:t>e</a:t>
            </a:r>
            <a:r>
              <a:rPr lang="zh-CN" altLang="en-US" sz="3500">
                <a:ea typeface="宋体" panose="02010600030101010101" pitchFamily="2" charset="-122"/>
              </a:rPr>
              <a:t>成</a:t>
            </a:r>
            <a:r>
              <a:rPr lang="en-US" altLang="zh-CN" sz="3500">
                <a:solidFill>
                  <a:srgbClr val="C00000"/>
                </a:solidFill>
                <a:ea typeface="宋体" panose="02010600030101010101" pitchFamily="2" charset="-122"/>
              </a:rPr>
              <a:t>(d)</a:t>
            </a:r>
            <a:endParaRPr lang="en-US" altLang="en-US" sz="3500" dirty="0">
              <a:ea typeface="宋体" panose="02010600030101010101" pitchFamily="2" charset="-122"/>
            </a:endParaRPr>
          </a:p>
          <a:p>
            <a:pPr marL="0" indent="0">
              <a:spcBef>
                <a:spcPts val="0"/>
              </a:spcBef>
              <a:buNone/>
              <a:defRPr/>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2479296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r>
              <a:rPr lang="en-US" altLang="en-US">
                <a:latin typeface="+mn-lt"/>
                <a:ea typeface="宋体" panose="02010600030101010101" pitchFamily="2" charset="-122"/>
              </a:rPr>
              <a:t>B+树</a:t>
            </a:r>
          </a:p>
        </p:txBody>
      </p:sp>
      <p:sp>
        <p:nvSpPr>
          <p:cNvPr id="712707" name="Rectangle 3"/>
          <p:cNvSpPr>
            <a:spLocks noGrp="1" noChangeArrowheads="1"/>
          </p:cNvSpPr>
          <p:nvPr>
            <p:ph idx="1"/>
          </p:nvPr>
        </p:nvSpPr>
        <p:spPr>
          <a:xfrm>
            <a:off x="457200" y="908720"/>
            <a:ext cx="8435280" cy="5832648"/>
          </a:xfrm>
        </p:spPr>
        <p:txBody>
          <a:bodyPr>
            <a:normAutofit/>
          </a:bodyPr>
          <a:lstStyle/>
          <a:p>
            <a:r>
              <a:rPr lang="en-US" altLang="en-US" dirty="0" err="1">
                <a:ea typeface="宋体" panose="02010600030101010101" pitchFamily="2" charset="-122"/>
              </a:rPr>
              <a:t>m阶B+树</a:t>
            </a:r>
            <a:r>
              <a:rPr lang="zh-CN" altLang="en-US" dirty="0">
                <a:ea typeface="宋体" panose="02010600030101010101" pitchFamily="2" charset="-122"/>
              </a:rPr>
              <a:t>，</a:t>
            </a:r>
            <a:r>
              <a:rPr lang="en-US" altLang="en-US" dirty="0" err="1">
                <a:ea typeface="宋体" panose="02010600030101010101" pitchFamily="2" charset="-122"/>
              </a:rPr>
              <a:t>B树的一种变体</a:t>
            </a:r>
            <a:endParaRPr lang="en-US" altLang="en-US" dirty="0">
              <a:ea typeface="宋体" panose="02010600030101010101" pitchFamily="2" charset="-122"/>
            </a:endParaRPr>
          </a:p>
          <a:p>
            <a:r>
              <a:rPr lang="en-US" altLang="en-US" dirty="0" err="1">
                <a:ea typeface="宋体" panose="02010600030101010101" pitchFamily="2" charset="-122"/>
              </a:rPr>
              <a:t>一棵m阶B+树与m阶B树的</a:t>
            </a:r>
            <a:r>
              <a:rPr lang="en-US" altLang="en-US" b="1" dirty="0" err="1">
                <a:solidFill>
                  <a:srgbClr val="0000FF"/>
                </a:solidFill>
                <a:ea typeface="宋体" panose="02010600030101010101" pitchFamily="2" charset="-122"/>
              </a:rPr>
              <a:t>主要差异</a:t>
            </a:r>
            <a:r>
              <a:rPr lang="en-US" altLang="en-US" dirty="0" err="1">
                <a:ea typeface="宋体" panose="02010600030101010101" pitchFamily="2" charset="-122"/>
              </a:rPr>
              <a:t>是</a:t>
            </a:r>
            <a:r>
              <a:rPr lang="en-US" altLang="en-US" dirty="0">
                <a:ea typeface="宋体" panose="02010600030101010101" pitchFamily="2" charset="-122"/>
              </a:rPr>
              <a:t>：</a:t>
            </a:r>
          </a:p>
          <a:p>
            <a:pPr lvl="2"/>
            <a:r>
              <a:rPr lang="en-US" altLang="en-US" sz="2800" dirty="0" err="1">
                <a:ea typeface="宋体" panose="02010600030101010101" pitchFamily="2" charset="-122"/>
              </a:rPr>
              <a:t>若一个结点有</a:t>
            </a:r>
            <a:r>
              <a:rPr lang="en-US" altLang="en-US" sz="2800" dirty="0" err="1">
                <a:solidFill>
                  <a:srgbClr val="00B050"/>
                </a:solidFill>
                <a:ea typeface="宋体" panose="02010600030101010101" pitchFamily="2" charset="-122"/>
              </a:rPr>
              <a:t>n棵子树</a:t>
            </a:r>
            <a:r>
              <a:rPr lang="en-US" altLang="en-US" sz="2800" dirty="0" err="1">
                <a:ea typeface="宋体" panose="02010600030101010101" pitchFamily="2" charset="-122"/>
              </a:rPr>
              <a:t>，则必含有</a:t>
            </a:r>
            <a:r>
              <a:rPr lang="en-US" altLang="en-US" sz="2800" dirty="0" err="1">
                <a:solidFill>
                  <a:srgbClr val="00B050"/>
                </a:solidFill>
                <a:ea typeface="宋体" panose="02010600030101010101" pitchFamily="2" charset="-122"/>
              </a:rPr>
              <a:t>n个关键字</a:t>
            </a:r>
            <a:endParaRPr lang="en-US" altLang="en-US" sz="2800" dirty="0">
              <a:solidFill>
                <a:srgbClr val="00B050"/>
              </a:solidFill>
              <a:ea typeface="宋体" panose="02010600030101010101" pitchFamily="2" charset="-122"/>
            </a:endParaRPr>
          </a:p>
          <a:p>
            <a:pPr lvl="2"/>
            <a:r>
              <a:rPr lang="en-US" altLang="en-US" sz="2800" b="1" dirty="0" err="1">
                <a:solidFill>
                  <a:srgbClr val="0000FF"/>
                </a:solidFill>
                <a:ea typeface="宋体" panose="02010600030101010101" pitchFamily="2" charset="-122"/>
              </a:rPr>
              <a:t>所有叶子结点中包含了全部记录的关键字信息以及这些关键字记录的指针</a:t>
            </a:r>
            <a:r>
              <a:rPr lang="en-US" altLang="en-US" sz="2800" dirty="0" err="1">
                <a:ea typeface="宋体" panose="02010600030101010101" pitchFamily="2" charset="-122"/>
              </a:rPr>
              <a:t>，而且</a:t>
            </a:r>
            <a:r>
              <a:rPr lang="en-US" altLang="en-US" sz="2800" dirty="0" err="1">
                <a:solidFill>
                  <a:srgbClr val="0000FF"/>
                </a:solidFill>
                <a:ea typeface="宋体" panose="02010600030101010101" pitchFamily="2" charset="-122"/>
              </a:rPr>
              <a:t>叶子结点</a:t>
            </a:r>
            <a:r>
              <a:rPr lang="en-US" altLang="en-US" sz="2800" dirty="0" err="1">
                <a:ea typeface="宋体" panose="02010600030101010101" pitchFamily="2" charset="-122"/>
              </a:rPr>
              <a:t>按关键字的大小从小到大顺序链接</a:t>
            </a:r>
            <a:r>
              <a:rPr lang="zh-CN" altLang="en-US" sz="2800" dirty="0">
                <a:ea typeface="宋体" panose="02010600030101010101" pitchFamily="2" charset="-122"/>
              </a:rPr>
              <a:t>，构成一个</a:t>
            </a:r>
            <a:r>
              <a:rPr lang="zh-CN" altLang="en-US" sz="2800" b="1" dirty="0">
                <a:solidFill>
                  <a:srgbClr val="0000FF"/>
                </a:solidFill>
                <a:ea typeface="宋体" panose="02010600030101010101" pitchFamily="2" charset="-122"/>
              </a:rPr>
              <a:t>有序链表</a:t>
            </a:r>
            <a:endParaRPr lang="en-US" altLang="en-US" sz="2800" b="1" dirty="0">
              <a:solidFill>
                <a:srgbClr val="0000FF"/>
              </a:solidFill>
              <a:ea typeface="宋体" panose="02010600030101010101" pitchFamily="2" charset="-122"/>
            </a:endParaRPr>
          </a:p>
          <a:p>
            <a:pPr lvl="2"/>
            <a:r>
              <a:rPr lang="en-US" altLang="en-US" sz="2800" dirty="0" err="1">
                <a:ea typeface="宋体" panose="02010600030101010101" pitchFamily="2" charset="-122"/>
              </a:rPr>
              <a:t>在B+树中，所有的</a:t>
            </a:r>
            <a:r>
              <a:rPr lang="en-US" altLang="en-US" sz="2800" dirty="0" err="1">
                <a:solidFill>
                  <a:srgbClr val="0000FF"/>
                </a:solidFill>
                <a:ea typeface="宋体" panose="02010600030101010101" pitchFamily="2" charset="-122"/>
              </a:rPr>
              <a:t>非叶子结点</a:t>
            </a:r>
            <a:r>
              <a:rPr lang="en-US" altLang="en-US" sz="2800" dirty="0" err="1">
                <a:ea typeface="宋体" panose="02010600030101010101" pitchFamily="2" charset="-122"/>
              </a:rPr>
              <a:t>可以看成是索引，结点中</a:t>
            </a:r>
            <a:r>
              <a:rPr lang="en-US" altLang="en-US" sz="2800" dirty="0" err="1">
                <a:solidFill>
                  <a:srgbClr val="0000FF"/>
                </a:solidFill>
                <a:ea typeface="宋体" panose="02010600030101010101" pitchFamily="2" charset="-122"/>
              </a:rPr>
              <a:t>只含有</a:t>
            </a:r>
            <a:r>
              <a:rPr lang="en-US" altLang="en-US" sz="2800" dirty="0" err="1">
                <a:ea typeface="宋体" panose="02010600030101010101" pitchFamily="2" charset="-122"/>
              </a:rPr>
              <a:t>其子树的根结点中的</a:t>
            </a:r>
            <a:r>
              <a:rPr lang="en-US" altLang="en-US" sz="2800" dirty="0" err="1">
                <a:solidFill>
                  <a:srgbClr val="0000FF"/>
                </a:solidFill>
                <a:ea typeface="宋体" panose="02010600030101010101" pitchFamily="2" charset="-122"/>
              </a:rPr>
              <a:t>最大</a:t>
            </a:r>
            <a:r>
              <a:rPr lang="en-US" altLang="en-US" sz="2800" dirty="0">
                <a:ea typeface="宋体" panose="02010600030101010101" pitchFamily="2" charset="-122"/>
              </a:rPr>
              <a:t>(</a:t>
            </a:r>
            <a:r>
              <a:rPr lang="en-US" altLang="en-US" sz="2800" dirty="0" err="1">
                <a:ea typeface="宋体" panose="02010600030101010101" pitchFamily="2" charset="-122"/>
              </a:rPr>
              <a:t>或最小</a:t>
            </a:r>
            <a:r>
              <a:rPr lang="en-US" altLang="en-US" sz="2800" dirty="0">
                <a:ea typeface="宋体" panose="02010600030101010101" pitchFamily="2" charset="-122"/>
              </a:rPr>
              <a:t>)</a:t>
            </a:r>
            <a:r>
              <a:rPr lang="zh-CN" altLang="en-US" sz="2800" dirty="0">
                <a:solidFill>
                  <a:srgbClr val="0000FF"/>
                </a:solidFill>
                <a:ea typeface="宋体" panose="02010600030101010101" pitchFamily="2" charset="-122"/>
              </a:rPr>
              <a:t>关键字</a:t>
            </a:r>
          </a:p>
          <a:p>
            <a:pPr lvl="1"/>
            <a:endParaRPr lang="en-US" altLang="en-US" dirty="0">
              <a:ea typeface="宋体" panose="02010600030101010101"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extLst>
      <p:ext uri="{BB962C8B-B14F-4D97-AF65-F5344CB8AC3E}">
        <p14:creationId xmlns:p14="http://schemas.microsoft.com/office/powerpoint/2010/main" val="4180145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6" name="Rectangle 4"/>
          <p:cNvSpPr>
            <a:spLocks noChangeArrowheads="1"/>
          </p:cNvSpPr>
          <p:nvPr/>
        </p:nvSpPr>
        <p:spPr bwMode="auto">
          <a:xfrm>
            <a:off x="3130426" y="5949280"/>
            <a:ext cx="2725738"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800" b="1">
                <a:latin typeface="Times New Roman" panose="02020603050405020304" pitchFamily="18" charset="0"/>
                <a:ea typeface="+mn-ea"/>
                <a:cs typeface="Times New Roman" panose="02020603050405020304" pitchFamily="18" charset="0"/>
              </a:rPr>
              <a:t>一棵</a:t>
            </a:r>
            <a:r>
              <a:rPr lang="en-US" altLang="en-US" sz="2800" b="1">
                <a:latin typeface="Times New Roman" panose="02020603050405020304" pitchFamily="18" charset="0"/>
                <a:ea typeface="+mn-ea"/>
                <a:cs typeface="Times New Roman" panose="02020603050405020304" pitchFamily="18" charset="0"/>
              </a:rPr>
              <a:t>3</a:t>
            </a:r>
            <a:r>
              <a:rPr lang="zh-CN" altLang="en-US" sz="2800" b="1">
                <a:latin typeface="Times New Roman" panose="02020603050405020304" pitchFamily="18" charset="0"/>
                <a:ea typeface="+mn-ea"/>
                <a:cs typeface="Times New Roman" panose="02020603050405020304" pitchFamily="18" charset="0"/>
              </a:rPr>
              <a:t>阶</a:t>
            </a:r>
            <a:r>
              <a:rPr lang="en-US" altLang="en-US" sz="2800" b="1">
                <a:latin typeface="Times New Roman" panose="02020603050405020304" pitchFamily="18" charset="0"/>
                <a:ea typeface="+mn-ea"/>
                <a:cs typeface="Times New Roman" panose="02020603050405020304" pitchFamily="18" charset="0"/>
              </a:rPr>
              <a:t>B</a:t>
            </a:r>
            <a:r>
              <a:rPr lang="en-US" altLang="en-US" sz="2800" b="1" baseline="26000">
                <a:latin typeface="Times New Roman" panose="02020603050405020304" pitchFamily="18" charset="0"/>
                <a:ea typeface="+mn-ea"/>
                <a:cs typeface="Times New Roman" panose="02020603050405020304" pitchFamily="18" charset="0"/>
              </a:rPr>
              <a:t>+</a:t>
            </a:r>
            <a:r>
              <a:rPr lang="zh-CN" altLang="en-US" sz="2800" b="1">
                <a:latin typeface="Times New Roman" panose="02020603050405020304" pitchFamily="18" charset="0"/>
                <a:ea typeface="+mn-ea"/>
                <a:cs typeface="Times New Roman" panose="02020603050405020304" pitchFamily="18" charset="0"/>
              </a:rPr>
              <a:t>树</a:t>
            </a:r>
          </a:p>
        </p:txBody>
      </p:sp>
      <p:sp>
        <p:nvSpPr>
          <p:cNvPr id="6" name="标题 5"/>
          <p:cNvSpPr>
            <a:spLocks noGrp="1"/>
          </p:cNvSpPr>
          <p:nvPr>
            <p:ph type="title"/>
          </p:nvPr>
        </p:nvSpPr>
        <p:spPr/>
        <p:txBody>
          <a:bodyPr/>
          <a:lstStyle/>
          <a:p>
            <a:r>
              <a:rPr lang="en-US" altLang="en-US">
                <a:ea typeface="宋体" panose="02010600030101010101" pitchFamily="2" charset="-122"/>
              </a:rPr>
              <a:t>B+树</a:t>
            </a:r>
            <a:r>
              <a:rPr lang="zh-CN" altLang="en-US">
                <a:ea typeface="宋体" panose="02010600030101010101" pitchFamily="2" charset="-122"/>
              </a:rPr>
              <a:t>实例</a:t>
            </a:r>
            <a:endParaRPr lang="zh-CN" altLang="en-US"/>
          </a:p>
        </p:txBody>
      </p:sp>
      <p:sp>
        <p:nvSpPr>
          <p:cNvPr id="2" name="灯片编号占位符 1"/>
          <p:cNvSpPr>
            <a:spLocks noGrp="1"/>
          </p:cNvSpPr>
          <p:nvPr>
            <p:ph type="sldNum" sz="quarter" idx="12"/>
          </p:nvPr>
        </p:nvSpPr>
        <p:spPr/>
        <p:txBody>
          <a:bodyPr/>
          <a:lstStyle/>
          <a:p>
            <a:fld id="{0C913308-F349-4B6D-A68A-DD1791B4A57B}" type="slidenum">
              <a:rPr lang="zh-CN" altLang="en-US" smtClean="0"/>
              <a:t>26</a:t>
            </a:fld>
            <a:endParaRPr lang="zh-CN" altLang="en-US"/>
          </a:p>
        </p:txBody>
      </p:sp>
      <p:grpSp>
        <p:nvGrpSpPr>
          <p:cNvPr id="3" name="组合 2"/>
          <p:cNvGrpSpPr/>
          <p:nvPr/>
        </p:nvGrpSpPr>
        <p:grpSpPr>
          <a:xfrm>
            <a:off x="323528" y="1237019"/>
            <a:ext cx="8521700" cy="3280708"/>
            <a:chOff x="424532" y="1237019"/>
            <a:chExt cx="8521700" cy="3280708"/>
          </a:xfrm>
        </p:grpSpPr>
        <p:grpSp>
          <p:nvGrpSpPr>
            <p:cNvPr id="673797" name="Group 5"/>
            <p:cNvGrpSpPr>
              <a:grpSpLocks/>
            </p:cNvGrpSpPr>
            <p:nvPr/>
          </p:nvGrpSpPr>
          <p:grpSpPr bwMode="auto">
            <a:xfrm>
              <a:off x="424532" y="1988840"/>
              <a:ext cx="8521700" cy="1838325"/>
              <a:chOff x="0" y="0"/>
              <a:chExt cx="5368" cy="1158"/>
            </a:xfrm>
          </p:grpSpPr>
          <p:sp>
            <p:nvSpPr>
              <p:cNvPr id="673841" name="Rectangle 6"/>
              <p:cNvSpPr>
                <a:spLocks noChangeArrowheads="1"/>
              </p:cNvSpPr>
              <p:nvPr/>
            </p:nvSpPr>
            <p:spPr bwMode="auto">
              <a:xfrm>
                <a:off x="1908" y="0"/>
                <a:ext cx="61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solidFill>
                      <a:srgbClr val="0000FF"/>
                    </a:solidFill>
                    <a:latin typeface="Times New Roman" pitchFamily="18" charset="0"/>
                  </a:rPr>
                  <a:t>35</a:t>
                </a:r>
                <a:r>
                  <a:rPr lang="en-US" altLang="en-US" sz="2400" b="1">
                    <a:latin typeface="Times New Roman" pitchFamily="18" charset="0"/>
                  </a:rPr>
                  <a:t>   96</a:t>
                </a:r>
              </a:p>
            </p:txBody>
          </p:sp>
          <p:sp>
            <p:nvSpPr>
              <p:cNvPr id="673842" name="Rectangle 7"/>
              <p:cNvSpPr>
                <a:spLocks noChangeArrowheads="1"/>
              </p:cNvSpPr>
              <p:nvPr/>
            </p:nvSpPr>
            <p:spPr bwMode="auto">
              <a:xfrm>
                <a:off x="906" y="469"/>
                <a:ext cx="620"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17   </a:t>
                </a:r>
                <a:r>
                  <a:rPr lang="en-US" altLang="en-US" sz="2400" b="1">
                    <a:solidFill>
                      <a:srgbClr val="0000FF"/>
                    </a:solidFill>
                    <a:latin typeface="Times New Roman" pitchFamily="18" charset="0"/>
                  </a:rPr>
                  <a:t>35</a:t>
                </a:r>
              </a:p>
            </p:txBody>
          </p:sp>
          <p:sp>
            <p:nvSpPr>
              <p:cNvPr id="673843" name="Rectangle 8"/>
              <p:cNvSpPr>
                <a:spLocks noChangeArrowheads="1"/>
              </p:cNvSpPr>
              <p:nvPr/>
            </p:nvSpPr>
            <p:spPr bwMode="auto">
              <a:xfrm>
                <a:off x="2791" y="437"/>
                <a:ext cx="95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58   76   96</a:t>
                </a:r>
              </a:p>
            </p:txBody>
          </p:sp>
          <p:sp>
            <p:nvSpPr>
              <p:cNvPr id="673844" name="Rectangle 9"/>
              <p:cNvSpPr>
                <a:spLocks noChangeArrowheads="1"/>
              </p:cNvSpPr>
              <p:nvPr/>
            </p:nvSpPr>
            <p:spPr bwMode="auto">
              <a:xfrm>
                <a:off x="0" y="931"/>
                <a:ext cx="83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5   12   17</a:t>
                </a:r>
              </a:p>
            </p:txBody>
          </p:sp>
          <p:sp>
            <p:nvSpPr>
              <p:cNvPr id="673845" name="Rectangle 10"/>
              <p:cNvSpPr>
                <a:spLocks noChangeArrowheads="1"/>
              </p:cNvSpPr>
              <p:nvPr/>
            </p:nvSpPr>
            <p:spPr bwMode="auto">
              <a:xfrm>
                <a:off x="3601" y="916"/>
                <a:ext cx="61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63   76</a:t>
                </a:r>
              </a:p>
            </p:txBody>
          </p:sp>
          <p:sp>
            <p:nvSpPr>
              <p:cNvPr id="673846" name="Rectangle 11"/>
              <p:cNvSpPr>
                <a:spLocks noChangeArrowheads="1"/>
              </p:cNvSpPr>
              <p:nvPr/>
            </p:nvSpPr>
            <p:spPr bwMode="auto">
              <a:xfrm>
                <a:off x="4462" y="915"/>
                <a:ext cx="906"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79   84  96</a:t>
                </a:r>
              </a:p>
            </p:txBody>
          </p:sp>
          <p:sp>
            <p:nvSpPr>
              <p:cNvPr id="673847" name="Rectangle 12"/>
              <p:cNvSpPr>
                <a:spLocks noChangeArrowheads="1"/>
              </p:cNvSpPr>
              <p:nvPr/>
            </p:nvSpPr>
            <p:spPr bwMode="auto">
              <a:xfrm>
                <a:off x="1129" y="923"/>
                <a:ext cx="95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19   23   </a:t>
                </a:r>
                <a:r>
                  <a:rPr lang="en-US" altLang="en-US" sz="2400" b="1">
                    <a:solidFill>
                      <a:srgbClr val="0000FF"/>
                    </a:solidFill>
                    <a:latin typeface="Times New Roman" pitchFamily="18" charset="0"/>
                  </a:rPr>
                  <a:t>35</a:t>
                </a:r>
              </a:p>
            </p:txBody>
          </p:sp>
          <p:sp>
            <p:nvSpPr>
              <p:cNvPr id="673848" name="Rectangle 13"/>
              <p:cNvSpPr>
                <a:spLocks noChangeArrowheads="1"/>
              </p:cNvSpPr>
              <p:nvPr/>
            </p:nvSpPr>
            <p:spPr bwMode="auto">
              <a:xfrm>
                <a:off x="2313" y="916"/>
                <a:ext cx="95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41   49   58</a:t>
                </a:r>
              </a:p>
            </p:txBody>
          </p:sp>
          <p:sp>
            <p:nvSpPr>
              <p:cNvPr id="673849" name="Line 14"/>
              <p:cNvSpPr>
                <a:spLocks noChangeShapeType="1"/>
              </p:cNvSpPr>
              <p:nvPr/>
            </p:nvSpPr>
            <p:spPr bwMode="auto">
              <a:xfrm flipH="1">
                <a:off x="1240" y="235"/>
                <a:ext cx="771"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50" name="Line 15"/>
              <p:cNvSpPr>
                <a:spLocks noChangeShapeType="1"/>
              </p:cNvSpPr>
              <p:nvPr/>
            </p:nvSpPr>
            <p:spPr bwMode="auto">
              <a:xfrm>
                <a:off x="2400" y="227"/>
                <a:ext cx="771" cy="2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51" name="Line 16"/>
              <p:cNvSpPr>
                <a:spLocks noChangeShapeType="1"/>
              </p:cNvSpPr>
              <p:nvPr/>
            </p:nvSpPr>
            <p:spPr bwMode="auto">
              <a:xfrm flipH="1">
                <a:off x="480" y="701"/>
                <a:ext cx="544"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52" name="Line 17"/>
              <p:cNvSpPr>
                <a:spLocks noChangeShapeType="1"/>
              </p:cNvSpPr>
              <p:nvPr/>
            </p:nvSpPr>
            <p:spPr bwMode="auto">
              <a:xfrm>
                <a:off x="1431" y="699"/>
                <a:ext cx="317"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53" name="Line 18"/>
              <p:cNvSpPr>
                <a:spLocks noChangeShapeType="1"/>
              </p:cNvSpPr>
              <p:nvPr/>
            </p:nvSpPr>
            <p:spPr bwMode="auto">
              <a:xfrm flipH="1">
                <a:off x="2552" y="667"/>
                <a:ext cx="401" cy="24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54" name="Line 19"/>
              <p:cNvSpPr>
                <a:spLocks noChangeShapeType="1"/>
              </p:cNvSpPr>
              <p:nvPr/>
            </p:nvSpPr>
            <p:spPr bwMode="auto">
              <a:xfrm>
                <a:off x="3291" y="667"/>
                <a:ext cx="667" cy="24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55" name="Line 20"/>
              <p:cNvSpPr>
                <a:spLocks noChangeShapeType="1"/>
              </p:cNvSpPr>
              <p:nvPr/>
            </p:nvSpPr>
            <p:spPr bwMode="auto">
              <a:xfrm>
                <a:off x="3628" y="667"/>
                <a:ext cx="1191" cy="24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56" name="Line 21"/>
              <p:cNvSpPr>
                <a:spLocks noChangeShapeType="1"/>
              </p:cNvSpPr>
              <p:nvPr/>
            </p:nvSpPr>
            <p:spPr bwMode="auto">
              <a:xfrm>
                <a:off x="848" y="1059"/>
                <a:ext cx="288" cy="0"/>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txBody>
              <a:bodyPr wrap="none"/>
              <a:lstStyle/>
              <a:p>
                <a:endParaRPr lang="en-US"/>
              </a:p>
            </p:txBody>
          </p:sp>
          <p:sp>
            <p:nvSpPr>
              <p:cNvPr id="673857" name="Line 22"/>
              <p:cNvSpPr>
                <a:spLocks noChangeShapeType="1"/>
              </p:cNvSpPr>
              <p:nvPr/>
            </p:nvSpPr>
            <p:spPr bwMode="auto">
              <a:xfrm>
                <a:off x="2080" y="1035"/>
                <a:ext cx="240" cy="0"/>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txBody>
              <a:bodyPr wrap="none"/>
              <a:lstStyle/>
              <a:p>
                <a:endParaRPr lang="en-US"/>
              </a:p>
            </p:txBody>
          </p:sp>
          <p:sp>
            <p:nvSpPr>
              <p:cNvPr id="673858" name="Line 23"/>
              <p:cNvSpPr>
                <a:spLocks noChangeShapeType="1"/>
              </p:cNvSpPr>
              <p:nvPr/>
            </p:nvSpPr>
            <p:spPr bwMode="auto">
              <a:xfrm flipV="1">
                <a:off x="3264" y="1011"/>
                <a:ext cx="340" cy="0"/>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txBody>
              <a:bodyPr wrap="none"/>
              <a:lstStyle/>
              <a:p>
                <a:endParaRPr lang="en-US"/>
              </a:p>
            </p:txBody>
          </p:sp>
          <p:sp>
            <p:nvSpPr>
              <p:cNvPr id="673859" name="Line 24"/>
              <p:cNvSpPr>
                <a:spLocks noChangeShapeType="1"/>
              </p:cNvSpPr>
              <p:nvPr/>
            </p:nvSpPr>
            <p:spPr bwMode="auto">
              <a:xfrm>
                <a:off x="4216" y="1019"/>
                <a:ext cx="240" cy="0"/>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txBody>
              <a:bodyPr wrap="none"/>
              <a:lstStyle/>
              <a:p>
                <a:endParaRPr lang="en-US"/>
              </a:p>
            </p:txBody>
          </p:sp>
        </p:grpSp>
        <p:grpSp>
          <p:nvGrpSpPr>
            <p:cNvPr id="673798" name="Group 25"/>
            <p:cNvGrpSpPr>
              <a:grpSpLocks/>
            </p:cNvGrpSpPr>
            <p:nvPr/>
          </p:nvGrpSpPr>
          <p:grpSpPr bwMode="auto">
            <a:xfrm>
              <a:off x="435645" y="3763665"/>
              <a:ext cx="8462963" cy="754062"/>
              <a:chOff x="0" y="0"/>
              <a:chExt cx="5331" cy="475"/>
            </a:xfrm>
          </p:grpSpPr>
          <p:grpSp>
            <p:nvGrpSpPr>
              <p:cNvPr id="673799" name="Group 26"/>
              <p:cNvGrpSpPr>
                <a:grpSpLocks/>
              </p:cNvGrpSpPr>
              <p:nvPr/>
            </p:nvGrpSpPr>
            <p:grpSpPr bwMode="auto">
              <a:xfrm>
                <a:off x="0" y="16"/>
                <a:ext cx="182" cy="459"/>
                <a:chOff x="0" y="0"/>
                <a:chExt cx="182" cy="459"/>
              </a:xfrm>
            </p:grpSpPr>
            <p:sp>
              <p:nvSpPr>
                <p:cNvPr id="673839" name="Line 27"/>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40" name="Rectangle 28"/>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0" name="Group 29"/>
              <p:cNvGrpSpPr>
                <a:grpSpLocks/>
              </p:cNvGrpSpPr>
              <p:nvPr/>
            </p:nvGrpSpPr>
            <p:grpSpPr bwMode="auto">
              <a:xfrm>
                <a:off x="280" y="16"/>
                <a:ext cx="182" cy="459"/>
                <a:chOff x="0" y="0"/>
                <a:chExt cx="182" cy="459"/>
              </a:xfrm>
            </p:grpSpPr>
            <p:sp>
              <p:nvSpPr>
                <p:cNvPr id="673837" name="Line 30"/>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38" name="Rectangle 31"/>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1" name="Group 32"/>
              <p:cNvGrpSpPr>
                <a:grpSpLocks/>
              </p:cNvGrpSpPr>
              <p:nvPr/>
            </p:nvGrpSpPr>
            <p:grpSpPr bwMode="auto">
              <a:xfrm>
                <a:off x="627" y="16"/>
                <a:ext cx="182" cy="459"/>
                <a:chOff x="0" y="0"/>
                <a:chExt cx="182" cy="459"/>
              </a:xfrm>
            </p:grpSpPr>
            <p:sp>
              <p:nvSpPr>
                <p:cNvPr id="673835" name="Line 33"/>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36" name="Rectangle 34"/>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2" name="Group 35"/>
              <p:cNvGrpSpPr>
                <a:grpSpLocks/>
              </p:cNvGrpSpPr>
              <p:nvPr/>
            </p:nvGrpSpPr>
            <p:grpSpPr bwMode="auto">
              <a:xfrm>
                <a:off x="1195" y="0"/>
                <a:ext cx="182" cy="459"/>
                <a:chOff x="0" y="0"/>
                <a:chExt cx="182" cy="459"/>
              </a:xfrm>
            </p:grpSpPr>
            <p:sp>
              <p:nvSpPr>
                <p:cNvPr id="673833" name="Line 36"/>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34" name="Rectangle 37"/>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3" name="Group 38"/>
              <p:cNvGrpSpPr>
                <a:grpSpLocks/>
              </p:cNvGrpSpPr>
              <p:nvPr/>
            </p:nvGrpSpPr>
            <p:grpSpPr bwMode="auto">
              <a:xfrm>
                <a:off x="1504" y="0"/>
                <a:ext cx="182" cy="459"/>
                <a:chOff x="0" y="0"/>
                <a:chExt cx="182" cy="459"/>
              </a:xfrm>
            </p:grpSpPr>
            <p:sp>
              <p:nvSpPr>
                <p:cNvPr id="673831" name="Line 39"/>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32" name="Rectangle 40"/>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4" name="Group 41"/>
              <p:cNvGrpSpPr>
                <a:grpSpLocks/>
              </p:cNvGrpSpPr>
              <p:nvPr/>
            </p:nvGrpSpPr>
            <p:grpSpPr bwMode="auto">
              <a:xfrm>
                <a:off x="1822" y="0"/>
                <a:ext cx="182" cy="459"/>
                <a:chOff x="0" y="0"/>
                <a:chExt cx="182" cy="459"/>
              </a:xfrm>
            </p:grpSpPr>
            <p:sp>
              <p:nvSpPr>
                <p:cNvPr id="673829" name="Line 42"/>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30" name="Rectangle 43"/>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5" name="Group 44"/>
              <p:cNvGrpSpPr>
                <a:grpSpLocks/>
              </p:cNvGrpSpPr>
              <p:nvPr/>
            </p:nvGrpSpPr>
            <p:grpSpPr bwMode="auto">
              <a:xfrm>
                <a:off x="2374" y="3"/>
                <a:ext cx="182" cy="459"/>
                <a:chOff x="0" y="0"/>
                <a:chExt cx="182" cy="459"/>
              </a:xfrm>
            </p:grpSpPr>
            <p:sp>
              <p:nvSpPr>
                <p:cNvPr id="673827" name="Line 45"/>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28" name="Rectangle 46"/>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6" name="Group 47"/>
              <p:cNvGrpSpPr>
                <a:grpSpLocks/>
              </p:cNvGrpSpPr>
              <p:nvPr/>
            </p:nvGrpSpPr>
            <p:grpSpPr bwMode="auto">
              <a:xfrm>
                <a:off x="2707" y="3"/>
                <a:ext cx="182" cy="459"/>
                <a:chOff x="0" y="0"/>
                <a:chExt cx="182" cy="459"/>
              </a:xfrm>
            </p:grpSpPr>
            <p:sp>
              <p:nvSpPr>
                <p:cNvPr id="673825" name="Line 48"/>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26" name="Rectangle 49"/>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7" name="Group 50"/>
              <p:cNvGrpSpPr>
                <a:grpSpLocks/>
              </p:cNvGrpSpPr>
              <p:nvPr/>
            </p:nvGrpSpPr>
            <p:grpSpPr bwMode="auto">
              <a:xfrm>
                <a:off x="3041" y="3"/>
                <a:ext cx="182" cy="459"/>
                <a:chOff x="0" y="0"/>
                <a:chExt cx="182" cy="459"/>
              </a:xfrm>
            </p:grpSpPr>
            <p:sp>
              <p:nvSpPr>
                <p:cNvPr id="673823" name="Line 51"/>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24" name="Rectangle 52"/>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8" name="Group 53"/>
              <p:cNvGrpSpPr>
                <a:grpSpLocks/>
              </p:cNvGrpSpPr>
              <p:nvPr/>
            </p:nvGrpSpPr>
            <p:grpSpPr bwMode="auto">
              <a:xfrm>
                <a:off x="4506" y="0"/>
                <a:ext cx="182" cy="459"/>
                <a:chOff x="0" y="0"/>
                <a:chExt cx="182" cy="459"/>
              </a:xfrm>
            </p:grpSpPr>
            <p:sp>
              <p:nvSpPr>
                <p:cNvPr id="673821" name="Line 54"/>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22" name="Rectangle 55"/>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9" name="Group 56"/>
              <p:cNvGrpSpPr>
                <a:grpSpLocks/>
              </p:cNvGrpSpPr>
              <p:nvPr/>
            </p:nvGrpSpPr>
            <p:grpSpPr bwMode="auto">
              <a:xfrm>
                <a:off x="4847" y="0"/>
                <a:ext cx="182" cy="459"/>
                <a:chOff x="0" y="0"/>
                <a:chExt cx="182" cy="459"/>
              </a:xfrm>
            </p:grpSpPr>
            <p:sp>
              <p:nvSpPr>
                <p:cNvPr id="673819" name="Line 57"/>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20" name="Rectangle 58"/>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10" name="Group 59"/>
              <p:cNvGrpSpPr>
                <a:grpSpLocks/>
              </p:cNvGrpSpPr>
              <p:nvPr/>
            </p:nvGrpSpPr>
            <p:grpSpPr bwMode="auto">
              <a:xfrm>
                <a:off x="5149" y="0"/>
                <a:ext cx="182" cy="459"/>
                <a:chOff x="0" y="0"/>
                <a:chExt cx="182" cy="459"/>
              </a:xfrm>
            </p:grpSpPr>
            <p:sp>
              <p:nvSpPr>
                <p:cNvPr id="673817" name="Line 60"/>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18" name="Rectangle 61"/>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11" name="Group 62"/>
              <p:cNvGrpSpPr>
                <a:grpSpLocks/>
              </p:cNvGrpSpPr>
              <p:nvPr/>
            </p:nvGrpSpPr>
            <p:grpSpPr bwMode="auto">
              <a:xfrm>
                <a:off x="3681" y="0"/>
                <a:ext cx="182" cy="459"/>
                <a:chOff x="0" y="0"/>
                <a:chExt cx="182" cy="459"/>
              </a:xfrm>
            </p:grpSpPr>
            <p:sp>
              <p:nvSpPr>
                <p:cNvPr id="673815" name="Line 63"/>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16" name="Rectangle 64"/>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12" name="Group 65"/>
              <p:cNvGrpSpPr>
                <a:grpSpLocks/>
              </p:cNvGrpSpPr>
              <p:nvPr/>
            </p:nvGrpSpPr>
            <p:grpSpPr bwMode="auto">
              <a:xfrm>
                <a:off x="3999" y="0"/>
                <a:ext cx="182" cy="459"/>
                <a:chOff x="0" y="0"/>
                <a:chExt cx="182" cy="459"/>
              </a:xfrm>
            </p:grpSpPr>
            <p:sp>
              <p:nvSpPr>
                <p:cNvPr id="673813" name="Line 66"/>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14" name="Rectangle 67"/>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cxnSp>
          <p:nvCxnSpPr>
            <p:cNvPr id="8" name="曲线连接符 7"/>
            <p:cNvCxnSpPr/>
            <p:nvPr/>
          </p:nvCxnSpPr>
          <p:spPr>
            <a:xfrm rot="16200000" flipH="1">
              <a:off x="3337874" y="1474793"/>
              <a:ext cx="575903" cy="452190"/>
            </a:xfrm>
            <a:prstGeom prst="curvedConnector3">
              <a:avLst/>
            </a:prstGeom>
            <a:ln w="25400">
              <a:solidFill>
                <a:srgbClr val="0000FF"/>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6" name="曲线连接符 75"/>
            <p:cNvCxnSpPr/>
            <p:nvPr/>
          </p:nvCxnSpPr>
          <p:spPr>
            <a:xfrm rot="5400000">
              <a:off x="159567" y="2861434"/>
              <a:ext cx="886915" cy="195387"/>
            </a:xfrm>
            <a:prstGeom prst="curvedConnector3">
              <a:avLst/>
            </a:prstGeom>
            <a:ln>
              <a:headEnd type="none" w="lg" len="lg"/>
              <a:tailEnd type="stealth" w="lg" len="lg"/>
            </a:ln>
          </p:spPr>
          <p:style>
            <a:lnRef idx="3">
              <a:schemeClr val="accent3"/>
            </a:lnRef>
            <a:fillRef idx="0">
              <a:schemeClr val="accent3"/>
            </a:fillRef>
            <a:effectRef idx="2">
              <a:schemeClr val="accent3"/>
            </a:effectRef>
            <a:fontRef idx="minor">
              <a:schemeClr val="tx1"/>
            </a:fontRef>
          </p:style>
        </p:cxnSp>
        <p:sp>
          <p:nvSpPr>
            <p:cNvPr id="11" name="文本框 10"/>
            <p:cNvSpPr txBox="1"/>
            <p:nvPr/>
          </p:nvSpPr>
          <p:spPr>
            <a:xfrm>
              <a:off x="3597977" y="1237019"/>
              <a:ext cx="802464" cy="523220"/>
            </a:xfrm>
            <a:prstGeom prst="rect">
              <a:avLst/>
            </a:prstGeom>
            <a:noFill/>
          </p:spPr>
          <p:txBody>
            <a:bodyPr wrap="none" rtlCol="0">
              <a:spAutoFit/>
            </a:bodyPr>
            <a:lstStyle/>
            <a:p>
              <a:r>
                <a:rPr lang="en-US" altLang="zh-CN" sz="2800"/>
                <a:t>root</a:t>
              </a:r>
              <a:endParaRPr lang="zh-CN" altLang="en-US"/>
            </a:p>
          </p:txBody>
        </p:sp>
        <p:sp>
          <p:nvSpPr>
            <p:cNvPr id="79" name="文本框 78"/>
            <p:cNvSpPr txBox="1"/>
            <p:nvPr/>
          </p:nvSpPr>
          <p:spPr>
            <a:xfrm>
              <a:off x="539552" y="2041684"/>
              <a:ext cx="635110" cy="523220"/>
            </a:xfrm>
            <a:prstGeom prst="rect">
              <a:avLst/>
            </a:prstGeom>
            <a:noFill/>
          </p:spPr>
          <p:txBody>
            <a:bodyPr wrap="none" rtlCol="0">
              <a:spAutoFit/>
            </a:bodyPr>
            <a:lstStyle/>
            <a:p>
              <a:r>
                <a:rPr lang="en-US" altLang="zh-CN" sz="2800"/>
                <a:t>sqt</a:t>
              </a:r>
              <a:endParaRPr lang="zh-CN" altLang="en-US"/>
            </a:p>
          </p:txBody>
        </p:sp>
      </p:grpSp>
      <mc:AlternateContent xmlns:mc="http://schemas.openxmlformats.org/markup-compatibility/2006" xmlns:p14="http://schemas.microsoft.com/office/powerpoint/2010/main">
        <mc:Choice Requires="p14">
          <p:contentPart p14:bwMode="auto" r:id="rId3">
            <p14:nvContentPartPr>
              <p14:cNvPr id="4" name="墨迹 3"/>
              <p14:cNvContentPartPr/>
              <p14:nvPr/>
            </p14:nvContentPartPr>
            <p14:xfrm>
              <a:off x="350280" y="4267080"/>
              <a:ext cx="236880" cy="221400"/>
            </p14:xfrm>
          </p:contentPart>
        </mc:Choice>
        <mc:Fallback xmlns="">
          <p:pic>
            <p:nvPicPr>
              <p:cNvPr id="4" name="墨迹 3"/>
              <p:cNvPicPr/>
              <p:nvPr/>
            </p:nvPicPr>
            <p:blipFill>
              <a:blip r:embed="rId4"/>
              <a:stretch>
                <a:fillRect/>
              </a:stretch>
            </p:blipFill>
            <p:spPr>
              <a:xfrm>
                <a:off x="340920" y="4257720"/>
                <a:ext cx="255600" cy="240120"/>
              </a:xfrm>
              <a:prstGeom prst="rect">
                <a:avLst/>
              </a:prstGeom>
            </p:spPr>
          </p:pic>
        </mc:Fallback>
      </mc:AlternateContent>
    </p:spTree>
    <p:extLst>
      <p:ext uri="{BB962C8B-B14F-4D97-AF65-F5344CB8AC3E}">
        <p14:creationId xmlns:p14="http://schemas.microsoft.com/office/powerpoint/2010/main" val="3228164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en-US">
                <a:latin typeface="+mn-lt"/>
                <a:ea typeface="宋体" panose="02010600030101010101" pitchFamily="2" charset="-122"/>
              </a:rPr>
              <a:t>B+树</a:t>
            </a:r>
            <a:r>
              <a:rPr lang="zh-CN" altLang="en-US">
                <a:latin typeface="+mn-lt"/>
                <a:ea typeface="宋体" panose="02010600030101010101" pitchFamily="2" charset="-122"/>
              </a:rPr>
              <a:t>定义</a:t>
            </a:r>
          </a:p>
        </p:txBody>
      </p:sp>
      <p:sp>
        <p:nvSpPr>
          <p:cNvPr id="714754" name="Rectangle 2"/>
          <p:cNvSpPr>
            <a:spLocks noGrp="1" noChangeArrowheads="1"/>
          </p:cNvSpPr>
          <p:nvPr>
            <p:ph idx="1"/>
          </p:nvPr>
        </p:nvSpPr>
        <p:spPr/>
        <p:txBody>
          <a:bodyPr>
            <a:normAutofit/>
          </a:bodyPr>
          <a:lstStyle/>
          <a:p>
            <a:pPr marL="0" indent="0">
              <a:buNone/>
            </a:pPr>
            <a:r>
              <a:rPr lang="en-US" altLang="en-US" dirty="0" err="1">
                <a:ea typeface="宋体" panose="02010600030101010101" pitchFamily="2" charset="-122"/>
              </a:rPr>
              <a:t>typedef</a:t>
            </a:r>
            <a:r>
              <a:rPr lang="en-US" altLang="en-US" dirty="0">
                <a:ea typeface="宋体" panose="02010600030101010101" pitchFamily="2" charset="-122"/>
              </a:rPr>
              <a:t>  </a:t>
            </a:r>
            <a:r>
              <a:rPr lang="en-US" altLang="en-US" dirty="0" err="1">
                <a:ea typeface="宋体" panose="02010600030101010101" pitchFamily="2" charset="-122"/>
              </a:rPr>
              <a:t>enum</a:t>
            </a:r>
            <a:r>
              <a:rPr lang="en-US" altLang="en-US" dirty="0">
                <a:ea typeface="宋体" panose="02010600030101010101" pitchFamily="2" charset="-122"/>
              </a:rPr>
              <a:t>{branch, left</a:t>
            </a:r>
            <a:r>
              <a:rPr lang="en-US" altLang="en-US">
                <a:ea typeface="宋体" panose="02010600030101010101" pitchFamily="2" charset="-122"/>
              </a:rPr>
              <a:t>}  NodeTag;</a:t>
            </a:r>
            <a:endParaRPr lang="en-US" altLang="en-US" dirty="0">
              <a:ea typeface="宋体" panose="02010600030101010101" pitchFamily="2" charset="-122"/>
            </a:endParaRPr>
          </a:p>
          <a:p>
            <a:pPr marL="0" indent="0">
              <a:buNone/>
            </a:pPr>
            <a:r>
              <a:rPr lang="en-US" altLang="en-US" dirty="0" err="1">
                <a:ea typeface="宋体" panose="02010600030101010101" pitchFamily="2" charset="-122"/>
              </a:rPr>
              <a:t>typedef</a:t>
            </a:r>
            <a:r>
              <a:rPr lang="en-US" altLang="en-US" dirty="0">
                <a:ea typeface="宋体" panose="02010600030101010101" pitchFamily="2" charset="-122"/>
              </a:rPr>
              <a:t>  </a:t>
            </a:r>
            <a:r>
              <a:rPr lang="en-US" altLang="en-US" dirty="0" err="1">
                <a:solidFill>
                  <a:srgbClr val="00B050"/>
                </a:solidFill>
                <a:ea typeface="宋体" panose="02010600030101010101" pitchFamily="2" charset="-122"/>
              </a:rPr>
              <a:t>struct</a:t>
            </a:r>
            <a:r>
              <a:rPr lang="en-US" altLang="en-US" dirty="0">
                <a:solidFill>
                  <a:srgbClr val="00B050"/>
                </a:solidFill>
                <a:ea typeface="宋体" panose="02010600030101010101" pitchFamily="2" charset="-122"/>
              </a:rPr>
              <a:t> </a:t>
            </a:r>
            <a:r>
              <a:rPr lang="en-US" altLang="en-US" dirty="0" err="1">
                <a:solidFill>
                  <a:srgbClr val="00B050"/>
                </a:solidFill>
                <a:ea typeface="宋体" panose="02010600030101010101" pitchFamily="2" charset="-122"/>
              </a:rPr>
              <a:t>BPNode</a:t>
            </a:r>
            <a:r>
              <a:rPr lang="en-US" altLang="en-US" dirty="0">
                <a:solidFill>
                  <a:srgbClr val="00B050"/>
                </a:solidFill>
                <a:ea typeface="宋体" panose="02010600030101010101" pitchFamily="2" charset="-122"/>
              </a:rPr>
              <a:t> </a:t>
            </a:r>
            <a:r>
              <a:rPr lang="en-US" altLang="en-US" b="1" dirty="0">
                <a:solidFill>
                  <a:srgbClr val="0000CC"/>
                </a:solidFill>
                <a:ea typeface="宋体" panose="02010600030101010101" pitchFamily="2" charset="-122"/>
              </a:rPr>
              <a:t>{</a:t>
            </a:r>
          </a:p>
          <a:p>
            <a:pPr marL="457200" lvl="1" indent="0">
              <a:buNone/>
            </a:pPr>
            <a:r>
              <a:rPr lang="en-US" altLang="en-US" dirty="0" err="1">
                <a:solidFill>
                  <a:srgbClr val="0000FF"/>
                </a:solidFill>
                <a:ea typeface="宋体" panose="02010600030101010101" pitchFamily="2" charset="-122"/>
              </a:rPr>
              <a:t>NodeTag</a:t>
            </a:r>
            <a:r>
              <a:rPr lang="en-US" altLang="en-US" dirty="0">
                <a:solidFill>
                  <a:srgbClr val="0000FF"/>
                </a:solidFill>
                <a:ea typeface="宋体" panose="02010600030101010101" pitchFamily="2" charset="-122"/>
              </a:rPr>
              <a:t>   tag;  //</a:t>
            </a:r>
            <a:r>
              <a:rPr lang="en-US" altLang="en-US" dirty="0" err="1">
                <a:solidFill>
                  <a:srgbClr val="0000FF"/>
                </a:solidFill>
                <a:ea typeface="宋体" panose="02010600030101010101" pitchFamily="2" charset="-122"/>
              </a:rPr>
              <a:t>结点标志</a:t>
            </a:r>
            <a:endParaRPr lang="en-US" altLang="en-US" dirty="0">
              <a:solidFill>
                <a:srgbClr val="0000FF"/>
              </a:solidFill>
              <a:ea typeface="宋体" panose="02010600030101010101" pitchFamily="2" charset="-122"/>
            </a:endParaRPr>
          </a:p>
          <a:p>
            <a:pPr marL="457200" lvl="1" indent="0">
              <a:buNone/>
            </a:pPr>
            <a:r>
              <a:rPr lang="en-US" altLang="en-US" dirty="0" err="1">
                <a:ea typeface="宋体" panose="02010600030101010101" pitchFamily="2" charset="-122"/>
              </a:rPr>
              <a:t>int</a:t>
            </a:r>
            <a:r>
              <a:rPr lang="en-US" altLang="en-US" dirty="0">
                <a:ea typeface="宋体" panose="02010600030101010101" pitchFamily="2" charset="-122"/>
              </a:rPr>
              <a:t>   </a:t>
            </a:r>
            <a:r>
              <a:rPr lang="en-US" altLang="en-US" dirty="0" err="1">
                <a:ea typeface="宋体" panose="02010600030101010101" pitchFamily="2" charset="-122"/>
              </a:rPr>
              <a:t>keynum</a:t>
            </a:r>
            <a:r>
              <a:rPr lang="en-US" altLang="en-US" dirty="0">
                <a:ea typeface="宋体" panose="02010600030101010101" pitchFamily="2" charset="-122"/>
              </a:rPr>
              <a:t>;    //</a:t>
            </a:r>
            <a:r>
              <a:rPr lang="en-US" altLang="en-US" dirty="0" err="1">
                <a:ea typeface="宋体" panose="02010600030101010101" pitchFamily="2" charset="-122"/>
              </a:rPr>
              <a:t>结点中关键字的个数</a:t>
            </a:r>
            <a:endParaRPr lang="en-US" altLang="en-US" dirty="0">
              <a:ea typeface="宋体" panose="02010600030101010101" pitchFamily="2" charset="-122"/>
            </a:endParaRPr>
          </a:p>
          <a:p>
            <a:pPr marL="457200" lvl="1" indent="0">
              <a:buNone/>
            </a:pPr>
            <a:r>
              <a:rPr lang="en-US" altLang="en-US" dirty="0" err="1">
                <a:solidFill>
                  <a:srgbClr val="00B050"/>
                </a:solidFill>
                <a:ea typeface="宋体" panose="02010600030101010101" pitchFamily="2" charset="-122"/>
              </a:rPr>
              <a:t>struct</a:t>
            </a:r>
            <a:r>
              <a:rPr lang="en-US" altLang="en-US" dirty="0">
                <a:solidFill>
                  <a:srgbClr val="00B050"/>
                </a:solidFill>
                <a:ea typeface="宋体" panose="02010600030101010101" pitchFamily="2" charset="-122"/>
              </a:rPr>
              <a:t> </a:t>
            </a:r>
            <a:r>
              <a:rPr lang="en-US" altLang="en-US" dirty="0" err="1">
                <a:solidFill>
                  <a:srgbClr val="00B050"/>
                </a:solidFill>
                <a:ea typeface="宋体" panose="02010600030101010101" pitchFamily="2" charset="-122"/>
              </a:rPr>
              <a:t>BTNode</a:t>
            </a:r>
            <a:r>
              <a:rPr lang="en-US" altLang="en-US" dirty="0">
                <a:solidFill>
                  <a:srgbClr val="00B050"/>
                </a:solidFill>
                <a:ea typeface="宋体" panose="02010600030101010101" pitchFamily="2" charset="-122"/>
              </a:rPr>
              <a:t>  </a:t>
            </a:r>
            <a:r>
              <a:rPr lang="en-US" altLang="en-US" dirty="0">
                <a:ea typeface="宋体" panose="02010600030101010101" pitchFamily="2" charset="-122"/>
              </a:rPr>
              <a:t>*parent;    //</a:t>
            </a:r>
            <a:r>
              <a:rPr lang="en-US" altLang="en-US" dirty="0" err="1">
                <a:ea typeface="宋体" panose="02010600030101010101" pitchFamily="2" charset="-122"/>
              </a:rPr>
              <a:t>指向父结点的指针</a:t>
            </a:r>
            <a:endParaRPr lang="en-US" altLang="en-US" dirty="0">
              <a:ea typeface="宋体" panose="02010600030101010101" pitchFamily="2" charset="-122"/>
            </a:endParaRPr>
          </a:p>
          <a:p>
            <a:pPr marL="457200" lvl="1" indent="0">
              <a:buNone/>
            </a:pPr>
            <a:r>
              <a:rPr lang="en-US" altLang="en-US" dirty="0" err="1">
                <a:ea typeface="宋体" panose="02010600030101010101" pitchFamily="2" charset="-122"/>
              </a:rPr>
              <a:t>KeyType</a:t>
            </a:r>
            <a:r>
              <a:rPr lang="en-US" altLang="en-US" dirty="0">
                <a:ea typeface="宋体" panose="02010600030101010101" pitchFamily="2" charset="-122"/>
              </a:rPr>
              <a:t>  key[M+1];  //</a:t>
            </a:r>
            <a:r>
              <a:rPr lang="en-US" altLang="en-US" dirty="0" err="1">
                <a:ea typeface="宋体" panose="02010600030101010101" pitchFamily="2" charset="-122"/>
              </a:rPr>
              <a:t>关键字向量,key</a:t>
            </a:r>
            <a:r>
              <a:rPr lang="en-US" altLang="en-US" dirty="0">
                <a:ea typeface="宋体" panose="02010600030101010101" pitchFamily="2" charset="-122"/>
              </a:rPr>
              <a:t>[0]</a:t>
            </a:r>
            <a:r>
              <a:rPr lang="en-US" altLang="en-US" dirty="0" err="1">
                <a:ea typeface="宋体" panose="02010600030101010101" pitchFamily="2" charset="-122"/>
              </a:rPr>
              <a:t>未用</a:t>
            </a:r>
            <a:endParaRPr lang="en-US" altLang="en-US" dirty="0">
              <a:ea typeface="宋体" panose="02010600030101010101" pitchFamily="2" charset="-122"/>
            </a:endParaRPr>
          </a:p>
          <a:p>
            <a:pPr marL="457200" lvl="1" indent="0">
              <a:buNone/>
            </a:pPr>
            <a:r>
              <a:rPr lang="en-US" altLang="en-US" dirty="0">
                <a:solidFill>
                  <a:srgbClr val="C00000"/>
                </a:solidFill>
                <a:ea typeface="宋体" panose="02010600030101010101" pitchFamily="2" charset="-122"/>
              </a:rPr>
              <a:t>union pointer</a:t>
            </a:r>
            <a:r>
              <a:rPr lang="en-US" altLang="zh-CN" dirty="0">
                <a:solidFill>
                  <a:srgbClr val="C00000"/>
                </a:solidFill>
                <a:ea typeface="宋体" panose="02010600030101010101" pitchFamily="2" charset="-122"/>
              </a:rPr>
              <a:t>{</a:t>
            </a:r>
            <a:endParaRPr lang="en-US" altLang="en-US" dirty="0">
              <a:solidFill>
                <a:srgbClr val="C00000"/>
              </a:solidFill>
              <a:ea typeface="宋体" panose="02010600030101010101" pitchFamily="2" charset="-122"/>
            </a:endParaRPr>
          </a:p>
          <a:p>
            <a:pPr marL="457200" lvl="1" indent="0">
              <a:buNone/>
            </a:pPr>
            <a:r>
              <a:rPr lang="en-US" altLang="en-US" dirty="0">
                <a:solidFill>
                  <a:srgbClr val="0000FF"/>
                </a:solidFill>
                <a:ea typeface="宋体" panose="02010600030101010101" pitchFamily="2" charset="-122"/>
              </a:rPr>
              <a:t>	</a:t>
            </a:r>
            <a:r>
              <a:rPr lang="en-US" altLang="en-US" dirty="0" err="1">
                <a:solidFill>
                  <a:srgbClr val="00B050"/>
                </a:solidFill>
                <a:ea typeface="宋体" panose="02010600030101010101" pitchFamily="2" charset="-122"/>
              </a:rPr>
              <a:t>struct</a:t>
            </a:r>
            <a:r>
              <a:rPr lang="en-US" altLang="en-US" dirty="0">
                <a:solidFill>
                  <a:srgbClr val="00B050"/>
                </a:solidFill>
                <a:ea typeface="宋体" panose="02010600030101010101" pitchFamily="2" charset="-122"/>
              </a:rPr>
              <a:t> </a:t>
            </a:r>
            <a:r>
              <a:rPr lang="en-US" altLang="en-US" dirty="0" err="1">
                <a:solidFill>
                  <a:srgbClr val="00B050"/>
                </a:solidFill>
                <a:ea typeface="宋体" panose="02010600030101010101" pitchFamily="2" charset="-122"/>
              </a:rPr>
              <a:t>BTNode</a:t>
            </a:r>
            <a:r>
              <a:rPr lang="en-US" altLang="en-US" dirty="0">
                <a:solidFill>
                  <a:srgbClr val="00B050"/>
                </a:solidFill>
                <a:ea typeface="宋体" panose="02010600030101010101" pitchFamily="2" charset="-122"/>
              </a:rPr>
              <a:t>  </a:t>
            </a:r>
            <a:r>
              <a:rPr lang="en-US" altLang="en-US" dirty="0">
                <a:solidFill>
                  <a:srgbClr val="0000FF"/>
                </a:solidFill>
                <a:ea typeface="宋体" panose="02010600030101010101" pitchFamily="2" charset="-122"/>
              </a:rPr>
              <a:t>*</a:t>
            </a:r>
            <a:r>
              <a:rPr lang="en-US" altLang="en-US" dirty="0" err="1">
                <a:solidFill>
                  <a:srgbClr val="0000FF"/>
                </a:solidFill>
                <a:ea typeface="宋体" panose="02010600030101010101" pitchFamily="2" charset="-122"/>
              </a:rPr>
              <a:t>ptr</a:t>
            </a:r>
            <a:r>
              <a:rPr lang="en-US" altLang="en-US" dirty="0">
                <a:solidFill>
                  <a:srgbClr val="0000FF"/>
                </a:solidFill>
                <a:ea typeface="宋体" panose="02010600030101010101" pitchFamily="2" charset="-122"/>
              </a:rPr>
              <a:t>[M+1</a:t>
            </a:r>
            <a:r>
              <a:rPr lang="en-US" altLang="en-US">
                <a:solidFill>
                  <a:srgbClr val="0000FF"/>
                </a:solidFill>
                <a:ea typeface="宋体" panose="02010600030101010101" pitchFamily="2" charset="-122"/>
              </a:rPr>
              <a:t>];  //</a:t>
            </a:r>
            <a:r>
              <a:rPr lang="en-US" altLang="en-US" dirty="0" err="1">
                <a:solidFill>
                  <a:srgbClr val="0000FF"/>
                </a:solidFill>
                <a:ea typeface="宋体" panose="02010600030101010101" pitchFamily="2" charset="-122"/>
              </a:rPr>
              <a:t>子树指针向量</a:t>
            </a:r>
            <a:endParaRPr lang="en-US" altLang="en-US" dirty="0">
              <a:solidFill>
                <a:srgbClr val="0000FF"/>
              </a:solidFill>
              <a:ea typeface="宋体" panose="02010600030101010101" pitchFamily="2" charset="-122"/>
            </a:endParaRPr>
          </a:p>
          <a:p>
            <a:pPr marL="457200" lvl="1" indent="0">
              <a:buNone/>
            </a:pPr>
            <a:r>
              <a:rPr lang="en-US" altLang="en-US" dirty="0">
                <a:solidFill>
                  <a:srgbClr val="0000FF"/>
                </a:solidFill>
                <a:ea typeface="宋体" panose="02010600030101010101" pitchFamily="2" charset="-122"/>
              </a:rPr>
              <a:t>	</a:t>
            </a:r>
            <a:r>
              <a:rPr lang="en-US" altLang="en-US" dirty="0" err="1">
                <a:solidFill>
                  <a:srgbClr val="0000FF"/>
                </a:solidFill>
                <a:ea typeface="宋体" panose="02010600030101010101" pitchFamily="2" charset="-122"/>
              </a:rPr>
              <a:t>RecType</a:t>
            </a:r>
            <a:r>
              <a:rPr lang="en-US" altLang="en-US" dirty="0">
                <a:solidFill>
                  <a:srgbClr val="0000FF"/>
                </a:solidFill>
                <a:ea typeface="宋体" panose="02010600030101010101" pitchFamily="2" charset="-122"/>
              </a:rPr>
              <a:t>   *</a:t>
            </a:r>
            <a:r>
              <a:rPr lang="en-US" altLang="en-US" dirty="0" err="1">
                <a:solidFill>
                  <a:srgbClr val="0000FF"/>
                </a:solidFill>
                <a:ea typeface="宋体" panose="02010600030101010101" pitchFamily="2" charset="-122"/>
              </a:rPr>
              <a:t>recptr</a:t>
            </a:r>
            <a:r>
              <a:rPr lang="en-US" altLang="en-US" dirty="0">
                <a:solidFill>
                  <a:srgbClr val="0000FF"/>
                </a:solidFill>
                <a:ea typeface="宋体" panose="02010600030101010101" pitchFamily="2" charset="-122"/>
              </a:rPr>
              <a:t>[M+1]; </a:t>
            </a:r>
            <a:r>
              <a:rPr lang="en-US" altLang="en-US">
                <a:solidFill>
                  <a:srgbClr val="0000FF"/>
                </a:solidFill>
                <a:ea typeface="宋体" panose="02010600030101010101" pitchFamily="2" charset="-122"/>
              </a:rPr>
              <a:t>	    //</a:t>
            </a:r>
            <a:r>
              <a:rPr lang="en-US" altLang="en-US" dirty="0" err="1">
                <a:solidFill>
                  <a:srgbClr val="0000FF"/>
                </a:solidFill>
                <a:ea typeface="宋体" panose="02010600030101010101" pitchFamily="2" charset="-122"/>
              </a:rPr>
              <a:t>recptr</a:t>
            </a:r>
            <a:r>
              <a:rPr lang="en-US" altLang="en-US" dirty="0">
                <a:solidFill>
                  <a:srgbClr val="0000FF"/>
                </a:solidFill>
                <a:ea typeface="宋体" panose="02010600030101010101" pitchFamily="2" charset="-122"/>
              </a:rPr>
              <a:t>[0]</a:t>
            </a:r>
            <a:r>
              <a:rPr lang="en-US" altLang="en-US" dirty="0" err="1">
                <a:solidFill>
                  <a:srgbClr val="0000FF"/>
                </a:solidFill>
                <a:ea typeface="宋体" panose="02010600030101010101" pitchFamily="2" charset="-122"/>
              </a:rPr>
              <a:t>未用</a:t>
            </a:r>
            <a:endParaRPr lang="en-US" altLang="en-US" dirty="0">
              <a:solidFill>
                <a:srgbClr val="0000FF"/>
              </a:solidFill>
              <a:ea typeface="宋体" panose="02010600030101010101" pitchFamily="2" charset="-122"/>
            </a:endParaRPr>
          </a:p>
          <a:p>
            <a:pPr marL="457200" lvl="1" indent="0">
              <a:buNone/>
            </a:pPr>
            <a:r>
              <a:rPr lang="en-US" altLang="en-US" dirty="0">
                <a:solidFill>
                  <a:srgbClr val="C00000"/>
                </a:solidFill>
                <a:ea typeface="宋体" panose="02010600030101010101" pitchFamily="2" charset="-122"/>
              </a:rPr>
              <a:t>}</a:t>
            </a:r>
            <a:r>
              <a:rPr lang="en-US" altLang="en-US" dirty="0" err="1">
                <a:solidFill>
                  <a:srgbClr val="C00000"/>
                </a:solidFill>
                <a:ea typeface="宋体" panose="02010600030101010101" pitchFamily="2" charset="-122"/>
              </a:rPr>
              <a:t>ptrType</a:t>
            </a:r>
            <a:r>
              <a:rPr lang="en-US" altLang="en-US" dirty="0">
                <a:solidFill>
                  <a:srgbClr val="C00000"/>
                </a:solidFill>
                <a:ea typeface="宋体" panose="02010600030101010101" pitchFamily="2" charset="-122"/>
              </a:rPr>
              <a:t> </a:t>
            </a:r>
            <a:r>
              <a:rPr lang="en-US" altLang="en-US" dirty="0">
                <a:solidFill>
                  <a:srgbClr val="0000FF"/>
                </a:solidFill>
                <a:ea typeface="宋体" panose="02010600030101010101" pitchFamily="2" charset="-122"/>
              </a:rPr>
              <a:t>;  //</a:t>
            </a:r>
            <a:r>
              <a:rPr lang="en-US" altLang="en-US" dirty="0" err="1">
                <a:solidFill>
                  <a:srgbClr val="0000FF"/>
                </a:solidFill>
                <a:ea typeface="宋体" panose="02010600030101010101" pitchFamily="2" charset="-122"/>
              </a:rPr>
              <a:t>用联合体定义子树指针和记录指针</a:t>
            </a:r>
            <a:endParaRPr lang="en-US" altLang="en-US" dirty="0">
              <a:solidFill>
                <a:srgbClr val="0000FF"/>
              </a:solidFill>
              <a:ea typeface="宋体" panose="02010600030101010101" pitchFamily="2" charset="-122"/>
            </a:endParaRPr>
          </a:p>
          <a:p>
            <a:pPr marL="0" indent="0">
              <a:buNone/>
            </a:pPr>
            <a:r>
              <a:rPr lang="en-US" altLang="en-US" b="1">
                <a:solidFill>
                  <a:srgbClr val="0000CC"/>
                </a:solidFill>
                <a:ea typeface="宋体" panose="02010600030101010101" pitchFamily="2" charset="-122"/>
              </a:rPr>
              <a:t>}</a:t>
            </a:r>
            <a:r>
              <a:rPr lang="en-US" altLang="en-US">
                <a:ea typeface="宋体" panose="02010600030101010101" pitchFamily="2" charset="-122"/>
              </a:rPr>
              <a:t>  BPNode</a:t>
            </a:r>
            <a:r>
              <a:rPr lang="en-US" altLang="en-US" dirty="0">
                <a:ea typeface="宋体" panose="02010600030101010101" pitchFamily="2" charset="-122"/>
              </a:rPr>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27</a:t>
            </a:fld>
            <a:endParaRPr lang="zh-CN" altLang="en-US"/>
          </a:p>
        </p:txBody>
      </p:sp>
    </p:spTree>
    <p:extLst>
      <p:ext uri="{BB962C8B-B14F-4D97-AF65-F5344CB8AC3E}">
        <p14:creationId xmlns:p14="http://schemas.microsoft.com/office/powerpoint/2010/main" val="125881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t>
            </a:r>
            <a:r>
              <a:rPr lang="zh-CN" altLang="en-US"/>
              <a:t>树的查找</a:t>
            </a:r>
          </a:p>
        </p:txBody>
      </p:sp>
      <p:sp>
        <p:nvSpPr>
          <p:cNvPr id="3" name="内容占位符 2"/>
          <p:cNvSpPr>
            <a:spLocks noGrp="1"/>
          </p:cNvSpPr>
          <p:nvPr>
            <p:ph idx="1"/>
          </p:nvPr>
        </p:nvSpPr>
        <p:spPr/>
        <p:txBody>
          <a:bodyPr/>
          <a:lstStyle/>
          <a:p>
            <a:r>
              <a:rPr lang="en-US" altLang="en-US" dirty="0" err="1">
                <a:ea typeface="宋体" panose="02010600030101010101" pitchFamily="2" charset="-122"/>
              </a:rPr>
              <a:t>与B树相比，对B+树不仅可以</a:t>
            </a:r>
            <a:r>
              <a:rPr lang="en-US" altLang="en-US" b="1" dirty="0" err="1">
                <a:solidFill>
                  <a:srgbClr val="0000FF"/>
                </a:solidFill>
                <a:ea typeface="宋体" panose="02010600030101010101" pitchFamily="2" charset="-122"/>
              </a:rPr>
              <a:t>从根结点开始按关键字随机查找</a:t>
            </a:r>
            <a:r>
              <a:rPr lang="en-US" altLang="en-US" dirty="0" err="1">
                <a:ea typeface="宋体" panose="02010600030101010101" pitchFamily="2" charset="-122"/>
              </a:rPr>
              <a:t>，而且可以从最小关键字起，</a:t>
            </a:r>
            <a:r>
              <a:rPr lang="en-US" altLang="en-US" b="1" dirty="0" err="1">
                <a:solidFill>
                  <a:srgbClr val="0000FF"/>
                </a:solidFill>
                <a:ea typeface="宋体" panose="02010600030101010101" pitchFamily="2" charset="-122"/>
              </a:rPr>
              <a:t>按叶子结点的链接顺序进行顺序查找</a:t>
            </a:r>
            <a:endParaRPr lang="en-US" altLang="en-US" b="1" dirty="0">
              <a:solidFill>
                <a:srgbClr val="0000FF"/>
              </a:solidFill>
              <a:ea typeface="宋体" panose="02010600030101010101" pitchFamily="2" charset="-122"/>
            </a:endParaRPr>
          </a:p>
          <a:p>
            <a:r>
              <a:rPr lang="en-US" altLang="en-US" dirty="0" err="1">
                <a:ea typeface="宋体" panose="02010600030101010101" pitchFamily="2" charset="-122"/>
              </a:rPr>
              <a:t>在B+树上进行随机查找的过程基本上和B树类似</a:t>
            </a:r>
            <a:endParaRPr lang="en-US" altLang="en-US" dirty="0">
              <a:ea typeface="宋体" panose="02010600030101010101" pitchFamily="2" charset="-122"/>
            </a:endParaRPr>
          </a:p>
          <a:p>
            <a:pPr lvl="1"/>
            <a:r>
              <a:rPr lang="en-US" altLang="en-US" sz="3200" dirty="0" err="1">
                <a:ea typeface="宋体" panose="02010600030101010101" pitchFamily="2" charset="-122"/>
              </a:rPr>
              <a:t>在B+树上进行随机查找时，若非叶子结点的关键字等于给定的K值，并不终止，而是继续向下直到叶子结点</a:t>
            </a:r>
            <a:r>
              <a:rPr lang="en-US" altLang="en-US" sz="3200" dirty="0">
                <a:ea typeface="宋体" panose="02010600030101010101" pitchFamily="2" charset="-122"/>
              </a:rPr>
              <a:t>(</a:t>
            </a:r>
            <a:r>
              <a:rPr lang="en-US" altLang="en-US" sz="3200" dirty="0" err="1">
                <a:ea typeface="宋体" panose="02010600030101010101" pitchFamily="2" charset="-122"/>
              </a:rPr>
              <a:t>只有叶子结点才存储记录</a:t>
            </a:r>
            <a:r>
              <a:rPr lang="en-US" altLang="en-US" sz="3200" dirty="0">
                <a:ea typeface="宋体" panose="02010600030101010101" pitchFamily="2" charset="-122"/>
              </a:rPr>
              <a:t>) ， </a:t>
            </a:r>
            <a:r>
              <a:rPr lang="en-US" altLang="en-US" sz="3200" b="1" dirty="0" err="1">
                <a:solidFill>
                  <a:srgbClr val="0000FF"/>
                </a:solidFill>
                <a:ea typeface="宋体" panose="02010600030101010101" pitchFamily="2" charset="-122"/>
              </a:rPr>
              <a:t>即无论查找成功与否，都走了一条从根结点到叶子结点的路径</a:t>
            </a:r>
            <a:endParaRPr lang="en-US" altLang="en-US" sz="3200" b="1" dirty="0">
              <a:solidFill>
                <a:srgbClr val="0000FF"/>
              </a:solidFill>
              <a:ea typeface="宋体" panose="02010600030101010101" pitchFamily="2"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28</a:t>
            </a:fld>
            <a:endParaRPr lang="zh-CN" altLang="en-US"/>
          </a:p>
        </p:txBody>
      </p:sp>
    </p:spTree>
    <p:extLst>
      <p:ext uri="{BB962C8B-B14F-4D97-AF65-F5344CB8AC3E}">
        <p14:creationId xmlns:p14="http://schemas.microsoft.com/office/powerpoint/2010/main" val="897636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a:t>B+</a:t>
            </a:r>
            <a:r>
              <a:rPr lang="zh-CN" altLang="en-US"/>
              <a:t>树的插入、删除</a:t>
            </a:r>
          </a:p>
        </p:txBody>
      </p:sp>
      <p:sp>
        <p:nvSpPr>
          <p:cNvPr id="715778" name="Rectangle 2"/>
          <p:cNvSpPr>
            <a:spLocks noGrp="1" noChangeArrowheads="1"/>
          </p:cNvSpPr>
          <p:nvPr>
            <p:ph idx="1"/>
          </p:nvPr>
        </p:nvSpPr>
        <p:spPr/>
        <p:txBody>
          <a:bodyPr>
            <a:normAutofit fontScale="92500"/>
          </a:bodyPr>
          <a:lstStyle/>
          <a:p>
            <a:r>
              <a:rPr lang="en-US" altLang="en-US" dirty="0" err="1">
                <a:ea typeface="宋体" panose="02010600030101010101" pitchFamily="2" charset="-122"/>
              </a:rPr>
              <a:t>在B+树上插入、删除的过程基本上和B树类似</a:t>
            </a:r>
            <a:endParaRPr lang="en-US" altLang="en-US" dirty="0">
              <a:ea typeface="宋体" panose="02010600030101010101" pitchFamily="2" charset="-122"/>
            </a:endParaRPr>
          </a:p>
          <a:p>
            <a:r>
              <a:rPr lang="en-US" altLang="en-US" dirty="0" err="1">
                <a:solidFill>
                  <a:srgbClr val="0000CC"/>
                </a:solidFill>
                <a:ea typeface="宋体" panose="02010600030101010101" pitchFamily="2" charset="-122"/>
              </a:rPr>
              <a:t>B+树的插入仅仅在叶子结点上进行</a:t>
            </a:r>
            <a:endParaRPr lang="en-US" altLang="en-US" dirty="0">
              <a:solidFill>
                <a:srgbClr val="0000CC"/>
              </a:solidFill>
              <a:ea typeface="宋体" panose="02010600030101010101" pitchFamily="2" charset="-122"/>
            </a:endParaRPr>
          </a:p>
          <a:p>
            <a:pPr lvl="1"/>
            <a:r>
              <a:rPr lang="en-US" altLang="en-US" sz="3200" dirty="0" err="1">
                <a:ea typeface="宋体" panose="02010600030101010101" pitchFamily="2" charset="-122"/>
              </a:rPr>
              <a:t>当叶子结点中的关键字个数大于m时，分裂为两个结点，两个结点中所含有的关键字个数分别是</a:t>
            </a:r>
            <a:r>
              <a:rPr lang="en-US" altLang="en-US" sz="3200" dirty="0">
                <a:ea typeface="宋体" panose="02010600030101010101" pitchFamily="2" charset="-122"/>
                <a:sym typeface="Symbol" pitchFamily="18" charset="2"/>
              </a:rPr>
              <a:t></a:t>
            </a:r>
            <a:r>
              <a:rPr lang="en-US" altLang="en-US" sz="3200" dirty="0">
                <a:ea typeface="宋体" panose="02010600030101010101" pitchFamily="2" charset="-122"/>
              </a:rPr>
              <a:t>(m+1)/2</a:t>
            </a:r>
            <a:r>
              <a:rPr lang="en-US" altLang="en-US" sz="3200" dirty="0">
                <a:ea typeface="宋体" panose="02010600030101010101" pitchFamily="2" charset="-122"/>
                <a:sym typeface="Symbol" pitchFamily="18" charset="2"/>
              </a:rPr>
              <a:t></a:t>
            </a:r>
            <a:r>
              <a:rPr lang="en-US" altLang="en-US" sz="3200" dirty="0">
                <a:ea typeface="宋体" panose="02010600030101010101" pitchFamily="2" charset="-122"/>
              </a:rPr>
              <a:t>和</a:t>
            </a:r>
            <a:r>
              <a:rPr lang="en-US" altLang="en-US" sz="3200" dirty="0">
                <a:ea typeface="宋体" panose="02010600030101010101" pitchFamily="2" charset="-122"/>
                <a:sym typeface="Symbol" pitchFamily="18" charset="2"/>
              </a:rPr>
              <a:t> </a:t>
            </a:r>
            <a:r>
              <a:rPr lang="en-US" altLang="en-US" sz="3200" dirty="0">
                <a:ea typeface="宋体" panose="02010600030101010101" pitchFamily="2" charset="-122"/>
              </a:rPr>
              <a:t>(m+1)/2</a:t>
            </a:r>
            <a:r>
              <a:rPr lang="en-US" altLang="en-US" sz="3200" dirty="0">
                <a:ea typeface="宋体" panose="02010600030101010101" pitchFamily="2" charset="-122"/>
                <a:sym typeface="Symbol" pitchFamily="18" charset="2"/>
              </a:rPr>
              <a:t></a:t>
            </a:r>
            <a:r>
              <a:rPr lang="en-US" altLang="en-US" sz="3200" dirty="0">
                <a:ea typeface="宋体" panose="02010600030101010101" pitchFamily="2" charset="-122"/>
              </a:rPr>
              <a:t> ，</a:t>
            </a:r>
            <a:r>
              <a:rPr lang="en-US" altLang="en-US" sz="3200" dirty="0" err="1">
                <a:ea typeface="宋体" panose="02010600030101010101" pitchFamily="2" charset="-122"/>
              </a:rPr>
              <a:t>且将这两个结点中的</a:t>
            </a:r>
            <a:r>
              <a:rPr lang="en-US" altLang="en-US" sz="3200" dirty="0" err="1">
                <a:solidFill>
                  <a:srgbClr val="C00000"/>
                </a:solidFill>
                <a:ea typeface="宋体" panose="02010600030101010101" pitchFamily="2" charset="-122"/>
              </a:rPr>
              <a:t>最大关键字</a:t>
            </a:r>
            <a:r>
              <a:rPr lang="en-US" altLang="en-US" sz="3200" dirty="0" err="1">
                <a:solidFill>
                  <a:srgbClr val="0000FF"/>
                </a:solidFill>
                <a:ea typeface="宋体" panose="02010600030101010101" pitchFamily="2" charset="-122"/>
              </a:rPr>
              <a:t>提升到</a:t>
            </a:r>
            <a:r>
              <a:rPr lang="en-US" altLang="en-US" sz="3200" dirty="0" err="1">
                <a:solidFill>
                  <a:srgbClr val="C00000"/>
                </a:solidFill>
                <a:ea typeface="宋体" panose="02010600030101010101" pitchFamily="2" charset="-122"/>
              </a:rPr>
              <a:t>父结点</a:t>
            </a:r>
            <a:r>
              <a:rPr lang="en-US" altLang="en-US" sz="3200" dirty="0" err="1">
                <a:ea typeface="宋体" panose="02010600030101010101" pitchFamily="2" charset="-122"/>
              </a:rPr>
              <a:t>中，用来替代原结点在父结点中所对应的关键字</a:t>
            </a:r>
            <a:endParaRPr lang="en-US" altLang="en-US" sz="3200" dirty="0">
              <a:ea typeface="宋体" panose="02010600030101010101" pitchFamily="2" charset="-122"/>
            </a:endParaRPr>
          </a:p>
          <a:p>
            <a:pPr lvl="1"/>
            <a:r>
              <a:rPr lang="en-US" altLang="en-US" sz="3200" dirty="0" err="1">
                <a:ea typeface="宋体" panose="02010600030101010101" pitchFamily="2" charset="-122"/>
              </a:rPr>
              <a:t>提升后父结点又可能会分裂，依次类推</a:t>
            </a:r>
            <a:endParaRPr lang="en-US" altLang="en-US" sz="3200" dirty="0">
              <a:ea typeface="宋体" panose="02010600030101010101" pitchFamily="2" charset="-122"/>
            </a:endParaRPr>
          </a:p>
          <a:p>
            <a:r>
              <a:rPr lang="en-US" altLang="en-US" sz="3600" dirty="0" err="1">
                <a:solidFill>
                  <a:srgbClr val="0000CC"/>
                </a:solidFill>
                <a:ea typeface="宋体" panose="02010600030101010101" pitchFamily="2" charset="-122"/>
              </a:rPr>
              <a:t>B+树的</a:t>
            </a:r>
            <a:r>
              <a:rPr lang="zh-CN" altLang="en-US" sz="3600" dirty="0">
                <a:solidFill>
                  <a:srgbClr val="0000CC"/>
                </a:solidFill>
                <a:ea typeface="宋体" panose="02010600030101010101" pitchFamily="2" charset="-122"/>
              </a:rPr>
              <a:t>删除</a:t>
            </a:r>
            <a:r>
              <a:rPr lang="en-US" altLang="en-US" sz="3600" dirty="0" err="1">
                <a:solidFill>
                  <a:srgbClr val="0000CC"/>
                </a:solidFill>
                <a:ea typeface="宋体" panose="02010600030101010101" pitchFamily="2" charset="-122"/>
              </a:rPr>
              <a:t>仅仅在叶子结点上进行</a:t>
            </a:r>
            <a:endParaRPr lang="en-US" altLang="en-US" sz="3600" dirty="0">
              <a:solidFill>
                <a:srgbClr val="0000CC"/>
              </a:solidFill>
              <a:ea typeface="宋体" panose="02010600030101010101" pitchFamily="2" charset="-122"/>
            </a:endParaRPr>
          </a:p>
          <a:p>
            <a:pPr lvl="1"/>
            <a:r>
              <a:rPr lang="zh-CN" altLang="en-US" sz="3200" dirty="0">
                <a:ea typeface="宋体" panose="02010600030101010101" pitchFamily="2" charset="-122"/>
              </a:rPr>
              <a:t>当因删除而使得结点中的关键字的个数小于</a:t>
            </a:r>
            <a:r>
              <a:rPr lang="en-US" altLang="en-US" sz="3200" dirty="0">
                <a:ea typeface="宋体" panose="02010600030101010101" pitchFamily="2" charset="-122"/>
                <a:sym typeface="Symbol" pitchFamily="18" charset="2"/>
              </a:rPr>
              <a:t></a:t>
            </a:r>
            <a:r>
              <a:rPr lang="en-US" altLang="en-US" sz="3200" dirty="0">
                <a:ea typeface="宋体" panose="02010600030101010101" pitchFamily="2" charset="-122"/>
              </a:rPr>
              <a:t>m/2</a:t>
            </a:r>
            <a:r>
              <a:rPr lang="en-US" altLang="en-US" sz="3200" dirty="0">
                <a:ea typeface="宋体" panose="02010600030101010101" pitchFamily="2" charset="-122"/>
                <a:sym typeface="Symbol" pitchFamily="18" charset="2"/>
              </a:rPr>
              <a:t></a:t>
            </a:r>
            <a:r>
              <a:rPr lang="zh-CN" altLang="en-US" sz="3200" dirty="0">
                <a:ea typeface="宋体" panose="02010600030101010101" pitchFamily="2" charset="-122"/>
                <a:sym typeface="Symbol" pitchFamily="18" charset="2"/>
              </a:rPr>
              <a:t>时，要与兄弟结点进行合并</a:t>
            </a:r>
            <a:endParaRPr lang="en-US" altLang="en-US" sz="3200" dirty="0">
              <a:ea typeface="宋体" panose="02010600030101010101" pitchFamily="2" charset="-122"/>
            </a:endParaRPr>
          </a:p>
          <a:p>
            <a:endParaRPr lang="en-US" altLang="en-US" sz="3600" dirty="0">
              <a:ea typeface="宋体" panose="02010600030101010101" pitchFamily="2" charset="-122"/>
            </a:endParaRPr>
          </a:p>
          <a:p>
            <a:endParaRPr lang="en-US"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extLst>
      <p:ext uri="{BB962C8B-B14F-4D97-AF65-F5344CB8AC3E}">
        <p14:creationId xmlns:p14="http://schemas.microsoft.com/office/powerpoint/2010/main" val="2729732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altLang="zh-CN"/>
              <a:t> 3.3 B</a:t>
            </a:r>
            <a:r>
              <a:rPr lang="zh-CN" altLang="en-US"/>
              <a:t>树</a:t>
            </a:r>
            <a:r>
              <a:rPr lang="en-US" altLang="zh-CN"/>
              <a:t>(B-tree)</a:t>
            </a:r>
            <a:endParaRPr lang="en-US" altLang="en-US" dirty="0"/>
          </a:p>
        </p:txBody>
      </p:sp>
      <mc:AlternateContent xmlns:mc="http://schemas.openxmlformats.org/markup-compatibility/2006" xmlns:a14="http://schemas.microsoft.com/office/drawing/2010/main">
        <mc:Choice Requires="a14">
          <p:sp>
            <p:nvSpPr>
              <p:cNvPr id="684035" name="Rectangle 3"/>
              <p:cNvSpPr>
                <a:spLocks noGrp="1" noChangeArrowheads="1"/>
              </p:cNvSpPr>
              <p:nvPr>
                <p:ph idx="1"/>
              </p:nvPr>
            </p:nvSpPr>
            <p:spPr/>
            <p:txBody>
              <a:bodyPr>
                <a:normAutofit lnSpcReduction="10000"/>
              </a:bodyPr>
              <a:lstStyle/>
              <a:p>
                <a:r>
                  <a:rPr lang="en-US" altLang="zh-CN" dirty="0"/>
                  <a:t>Motivation</a:t>
                </a:r>
                <a:r>
                  <a:rPr lang="zh-CN" altLang="en-US" dirty="0"/>
                  <a:t>：面对大量的数据和索引，数据查找涉及到内、外存之间频繁的数据交换，这种交换速度的快慢成为制约动态查找的瓶颈</a:t>
                </a:r>
              </a:p>
              <a:p>
                <a:pPr lvl="1"/>
                <a:r>
                  <a:rPr lang="zh-CN" altLang="en-US" dirty="0"/>
                  <a:t>若以平衡二叉树的结点作为内、外存之间数据交换单位，则查找给定关键字时对磁盘平均进行</a:t>
                </a:r>
                <a14:m>
                  <m:oMath xmlns:m="http://schemas.openxmlformats.org/officeDocument/2006/math">
                    <m:func>
                      <m:funcPr>
                        <m:ctrlPr>
                          <a:rPr lang="en-US" altLang="zh-CN" i="1" smtClean="0">
                            <a:latin typeface="Cambria Math" panose="02040503050406030204" pitchFamily="18" charset="0"/>
                          </a:rPr>
                        </m:ctrlPr>
                      </m:funcPr>
                      <m:fName>
                        <m:sSub>
                          <m:sSubPr>
                            <m:ctrlPr>
                              <a:rPr lang="en-US" altLang="zh-CN" i="1" smtClean="0">
                                <a:latin typeface="Cambria Math" panose="02040503050406030204" pitchFamily="18" charset="0"/>
                              </a:rPr>
                            </m:ctrlPr>
                          </m:sSubPr>
                          <m:e>
                            <m:r>
                              <m:rPr>
                                <m:sty m:val="p"/>
                              </m:rPr>
                              <a:rPr lang="en-US" altLang="zh-CN" i="0" smtClean="0">
                                <a:latin typeface="Cambria Math" panose="02040503050406030204" pitchFamily="18" charset="0"/>
                              </a:rPr>
                              <m:t>log</m:t>
                            </m:r>
                          </m:e>
                          <m:sub>
                            <m:r>
                              <a:rPr lang="en-US" altLang="zh-CN" b="0" i="1" smtClean="0">
                                <a:latin typeface="Cambria Math" panose="02040503050406030204" pitchFamily="18" charset="0"/>
                              </a:rPr>
                              <m:t>2</m:t>
                            </m:r>
                          </m:sub>
                        </m:sSub>
                      </m:fName>
                      <m:e>
                        <m:r>
                          <a:rPr lang="en-US" altLang="zh-CN" b="0" i="1" smtClean="0">
                            <a:latin typeface="Cambria Math" panose="02040503050406030204" pitchFamily="18" charset="0"/>
                          </a:rPr>
                          <m:t>𝑛</m:t>
                        </m:r>
                      </m:e>
                    </m:func>
                  </m:oMath>
                </a14:m>
                <a:r>
                  <a:rPr lang="zh-CN" altLang="en-US" dirty="0"/>
                  <a:t>次访问是不能容忍的</a:t>
                </a:r>
              </a:p>
              <a:p>
                <a:pPr lvl="1"/>
                <a:r>
                  <a:rPr lang="zh-CN" altLang="en-US" dirty="0"/>
                  <a:t>必须选择一种能尽可能降低磁盘</a:t>
                </a:r>
                <a:r>
                  <a:rPr lang="en-US" altLang="zh-CN" dirty="0"/>
                  <a:t>I/O</a:t>
                </a:r>
                <a:r>
                  <a:rPr lang="zh-CN" altLang="en-US" dirty="0"/>
                  <a:t>次数的索引组织方式：</a:t>
                </a:r>
                <a:r>
                  <a:rPr lang="zh-CN" altLang="en-US" dirty="0">
                    <a:solidFill>
                      <a:srgbClr val="C00000"/>
                    </a:solidFill>
                  </a:rPr>
                  <a:t>树结点的大小尽可能地接近磁盘页的大小</a:t>
                </a:r>
              </a:p>
              <a:p>
                <a:r>
                  <a:rPr lang="en-US" altLang="zh-CN" dirty="0"/>
                  <a:t>Solution</a:t>
                </a:r>
                <a:r>
                  <a:rPr lang="zh-CN" altLang="en-US" dirty="0"/>
                  <a:t>：</a:t>
                </a:r>
                <a:r>
                  <a:rPr lang="en-US" altLang="zh-CN" dirty="0" err="1"/>
                  <a:t>R.Bayer</a:t>
                </a:r>
                <a:r>
                  <a:rPr lang="zh-CN" altLang="en-US" dirty="0"/>
                  <a:t>和</a:t>
                </a:r>
                <a:r>
                  <a:rPr lang="en-US" altLang="zh-CN" dirty="0" err="1"/>
                  <a:t>E.Mc</a:t>
                </a:r>
                <a:r>
                  <a:rPr lang="en-US" altLang="zh-CN" dirty="0"/>
                  <a:t> </a:t>
                </a:r>
                <a:r>
                  <a:rPr lang="en-US" altLang="zh-CN" dirty="0" err="1"/>
                  <a:t>Creight</a:t>
                </a:r>
                <a:r>
                  <a:rPr lang="zh-CN" altLang="en-US" dirty="0"/>
                  <a:t>在</a:t>
                </a:r>
                <a:r>
                  <a:rPr lang="en-US" altLang="zh-CN" dirty="0"/>
                  <a:t>1972</a:t>
                </a:r>
                <a:r>
                  <a:rPr lang="zh-CN" altLang="en-US" dirty="0"/>
                  <a:t>年提出了一种</a:t>
                </a:r>
                <a:r>
                  <a:rPr lang="zh-CN" altLang="en-US" b="1" dirty="0">
                    <a:solidFill>
                      <a:srgbClr val="0000FF"/>
                    </a:solidFill>
                  </a:rPr>
                  <a:t>平衡的多路查找树</a:t>
                </a:r>
                <a:r>
                  <a:rPr lang="zh-CN" altLang="en-US" dirty="0"/>
                  <a:t>，称为</a:t>
                </a:r>
                <a:r>
                  <a:rPr lang="en-US" altLang="zh-CN" dirty="0"/>
                  <a:t>B</a:t>
                </a:r>
                <a:r>
                  <a:rPr lang="zh-CN" altLang="en-US" dirty="0"/>
                  <a:t>树</a:t>
                </a:r>
                <a:r>
                  <a:rPr lang="en-US" altLang="zh-CN" dirty="0"/>
                  <a:t>(</a:t>
                </a:r>
                <a:r>
                  <a:rPr lang="zh-CN" altLang="en-US" dirty="0"/>
                  <a:t>其变型体是</a:t>
                </a:r>
                <a:r>
                  <a:rPr lang="en-US" altLang="zh-CN" dirty="0"/>
                  <a:t>B+</a:t>
                </a:r>
                <a:r>
                  <a:rPr lang="zh-CN" altLang="en-US" dirty="0"/>
                  <a:t>树</a:t>
                </a:r>
                <a:r>
                  <a:rPr lang="en-US" altLang="zh-CN" dirty="0"/>
                  <a:t>)</a:t>
                </a:r>
              </a:p>
              <a:p>
                <a:endParaRPr lang="en-US" altLang="en-US" dirty="0"/>
              </a:p>
            </p:txBody>
          </p:sp>
        </mc:Choice>
        <mc:Fallback xmlns="">
          <p:sp>
            <p:nvSpPr>
              <p:cNvPr id="684035" name="Rectangle 3"/>
              <p:cNvSpPr>
                <a:spLocks noGrp="1" noRot="1" noChangeAspect="1" noMove="1" noResize="1" noEditPoints="1" noAdjustHandles="1" noChangeArrowheads="1" noChangeShapeType="1" noTextEdit="1"/>
              </p:cNvSpPr>
              <p:nvPr>
                <p:ph idx="1"/>
              </p:nvPr>
            </p:nvSpPr>
            <p:spPr>
              <a:blipFill rotWithShape="0">
                <a:blip r:embed="rId3"/>
                <a:stretch>
                  <a:fillRect l="-1704" t="-2600" r="-2074"/>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extLst>
      <p:ext uri="{BB962C8B-B14F-4D97-AF65-F5344CB8AC3E}">
        <p14:creationId xmlns:p14="http://schemas.microsoft.com/office/powerpoint/2010/main" val="198741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3.4 </a:t>
            </a:r>
            <a:r>
              <a:rPr lang="zh-CN" altLang="en-US"/>
              <a:t>键树</a:t>
            </a:r>
            <a:r>
              <a:rPr lang="en-US" altLang="zh-CN"/>
              <a:t>/</a:t>
            </a:r>
            <a:r>
              <a:rPr lang="zh-CN" altLang="en-US"/>
              <a:t>数字查找树</a:t>
            </a:r>
            <a:endParaRPr lang="en-US"/>
          </a:p>
        </p:txBody>
      </p:sp>
      <p:sp>
        <p:nvSpPr>
          <p:cNvPr id="4" name="内容占位符 3"/>
          <p:cNvSpPr>
            <a:spLocks noGrp="1"/>
          </p:cNvSpPr>
          <p:nvPr>
            <p:ph idx="1"/>
          </p:nvPr>
        </p:nvSpPr>
        <p:spPr>
          <a:xfrm>
            <a:off x="457200" y="764704"/>
            <a:ext cx="8229600" cy="6093296"/>
          </a:xfrm>
        </p:spPr>
        <p:txBody>
          <a:bodyPr>
            <a:normAutofit fontScale="92500"/>
          </a:bodyPr>
          <a:lstStyle/>
          <a:p>
            <a:r>
              <a:rPr lang="en-US" altLang="zh-CN" dirty="0"/>
              <a:t>Keyword Tree/Digital Search Tree</a:t>
            </a:r>
            <a:r>
              <a:rPr lang="zh-CN" altLang="en-US" dirty="0"/>
              <a:t>是关键字</a:t>
            </a:r>
            <a:r>
              <a:rPr lang="en-US" altLang="zh-CN" dirty="0">
                <a:solidFill>
                  <a:srgbClr val="C00000"/>
                </a:solidFill>
              </a:rPr>
              <a:t>(</a:t>
            </a:r>
            <a:r>
              <a:rPr lang="zh-CN" altLang="en-US" dirty="0">
                <a:solidFill>
                  <a:srgbClr val="C00000"/>
                </a:solidFill>
              </a:rPr>
              <a:t>字符串</a:t>
            </a:r>
            <a:r>
              <a:rPr lang="en-US" altLang="zh-CN" dirty="0">
                <a:solidFill>
                  <a:srgbClr val="C00000"/>
                </a:solidFill>
              </a:rPr>
              <a:t>/</a:t>
            </a:r>
            <a:r>
              <a:rPr lang="zh-CN" altLang="en-US" dirty="0">
                <a:solidFill>
                  <a:srgbClr val="C00000"/>
                </a:solidFill>
              </a:rPr>
              <a:t>数字串</a:t>
            </a:r>
            <a:r>
              <a:rPr lang="en-US" altLang="zh-CN" dirty="0">
                <a:solidFill>
                  <a:srgbClr val="C00000"/>
                </a:solidFill>
              </a:rPr>
              <a:t>)</a:t>
            </a:r>
            <a:r>
              <a:rPr lang="zh-CN" altLang="en-US" dirty="0"/>
              <a:t>的一种组织方式，其具有下列特征：</a:t>
            </a:r>
            <a:endParaRPr lang="en-US" altLang="zh-CN" dirty="0"/>
          </a:p>
          <a:p>
            <a:pPr lvl="1"/>
            <a:r>
              <a:rPr lang="en-US" altLang="zh-CN" sz="3200" dirty="0"/>
              <a:t>(</a:t>
            </a:r>
            <a:r>
              <a:rPr lang="zh-CN" altLang="en-US" sz="3200" dirty="0"/>
              <a:t>结点</a:t>
            </a:r>
            <a:r>
              <a:rPr lang="en-US" altLang="zh-CN" sz="3200" dirty="0"/>
              <a:t>)</a:t>
            </a:r>
            <a:r>
              <a:rPr lang="zh-CN" altLang="en-US" sz="3200" dirty="0"/>
              <a:t>树的结点包含组成关键字的符号</a:t>
            </a:r>
            <a:endParaRPr lang="en-US" altLang="zh-CN" sz="3200" dirty="0"/>
          </a:p>
          <a:p>
            <a:pPr lvl="2"/>
            <a:r>
              <a:rPr lang="zh-CN" altLang="en-US" sz="2800" b="1" dirty="0">
                <a:solidFill>
                  <a:srgbClr val="0000FF"/>
                </a:solidFill>
              </a:rPr>
              <a:t>关键字中的各个符号分布在从根结点到叶的路径上</a:t>
            </a:r>
            <a:r>
              <a:rPr lang="zh-CN" altLang="en-US" sz="2800" dirty="0"/>
              <a:t>，叶结点内的符号‘</a:t>
            </a:r>
            <a:r>
              <a:rPr lang="en-US" altLang="zh-CN" sz="2800" b="1" dirty="0">
                <a:solidFill>
                  <a:srgbClr val="0000FF"/>
                </a:solidFill>
              </a:rPr>
              <a:t>$</a:t>
            </a:r>
            <a:r>
              <a:rPr lang="zh-CN" altLang="en-US" sz="2800" dirty="0"/>
              <a:t>’为结束的标志符</a:t>
            </a:r>
            <a:endParaRPr lang="en-US" altLang="zh-CN" sz="2800" dirty="0"/>
          </a:p>
          <a:p>
            <a:pPr lvl="2"/>
            <a:r>
              <a:rPr lang="zh-CN" altLang="en-US" sz="2800" dirty="0"/>
              <a:t>键树的深度和关键字集合的大小无关，取决于关键字中字符或数位的个数</a:t>
            </a:r>
          </a:p>
          <a:p>
            <a:pPr lvl="1"/>
            <a:r>
              <a:rPr lang="en-US" altLang="zh-CN" sz="3200" dirty="0"/>
              <a:t>(</a:t>
            </a:r>
            <a:r>
              <a:rPr lang="zh-CN" altLang="en-US" sz="3200" dirty="0"/>
              <a:t>多叉</a:t>
            </a:r>
            <a:r>
              <a:rPr lang="en-US" altLang="zh-CN" sz="3200" dirty="0"/>
              <a:t>)</a:t>
            </a:r>
            <a:r>
              <a:rPr lang="zh-CN" altLang="en-US" sz="3200" b="1" dirty="0">
                <a:solidFill>
                  <a:srgbClr val="0000FF"/>
                </a:solidFill>
              </a:rPr>
              <a:t>度大于</a:t>
            </a:r>
            <a:r>
              <a:rPr lang="en-US" altLang="zh-CN" sz="3200" b="1" dirty="0">
                <a:solidFill>
                  <a:srgbClr val="0000FF"/>
                </a:solidFill>
              </a:rPr>
              <a:t>2</a:t>
            </a:r>
            <a:r>
              <a:rPr lang="zh-CN" altLang="en-US" sz="3200" dirty="0"/>
              <a:t>的树</a:t>
            </a:r>
            <a:endParaRPr lang="en-US" altLang="zh-CN" sz="3200" dirty="0"/>
          </a:p>
          <a:p>
            <a:pPr lvl="2"/>
            <a:r>
              <a:rPr lang="zh-CN" altLang="en-US" sz="2800" dirty="0"/>
              <a:t>每个结点的最大度与关键字的“</a:t>
            </a:r>
            <a:r>
              <a:rPr lang="zh-CN" altLang="en-US" sz="2800" b="1" dirty="0">
                <a:solidFill>
                  <a:srgbClr val="0000CC"/>
                </a:solidFill>
              </a:rPr>
              <a:t>基</a:t>
            </a:r>
            <a:r>
              <a:rPr lang="zh-CN" altLang="en-US" sz="2800" dirty="0"/>
              <a:t>”有关</a:t>
            </a:r>
            <a:endParaRPr lang="en-US" altLang="zh-CN" sz="2800" dirty="0"/>
          </a:p>
          <a:p>
            <a:pPr lvl="1"/>
            <a:r>
              <a:rPr lang="en-US" sz="3200" dirty="0"/>
              <a:t>(</a:t>
            </a:r>
            <a:r>
              <a:rPr lang="zh-CN" altLang="en-US" sz="3200" dirty="0"/>
              <a:t>有序</a:t>
            </a:r>
            <a:r>
              <a:rPr lang="en-US" sz="3200" dirty="0"/>
              <a:t>)</a:t>
            </a:r>
            <a:r>
              <a:rPr lang="zh-CN" altLang="en-US" sz="3200" dirty="0"/>
              <a:t>键树被</a:t>
            </a:r>
            <a:r>
              <a:rPr lang="zh-CN" altLang="en-US" sz="3200" b="1" dirty="0">
                <a:solidFill>
                  <a:schemeClr val="accent6">
                    <a:lumMod val="50000"/>
                  </a:schemeClr>
                </a:solidFill>
              </a:rPr>
              <a:t>约定</a:t>
            </a:r>
            <a:r>
              <a:rPr lang="zh-CN" altLang="en-US" sz="3200" dirty="0"/>
              <a:t>为是一棵</a:t>
            </a:r>
            <a:r>
              <a:rPr lang="zh-CN" altLang="en-US" sz="3200" b="1" dirty="0">
                <a:solidFill>
                  <a:srgbClr val="0000FF"/>
                </a:solidFill>
              </a:rPr>
              <a:t>有序树</a:t>
            </a:r>
            <a:r>
              <a:rPr lang="zh-CN" altLang="en-US" sz="3200" dirty="0"/>
              <a:t>，即同一层中兄弟结点之间依所含符号自左至右有序，并</a:t>
            </a:r>
            <a:r>
              <a:rPr lang="zh-CN" altLang="en-US" sz="3200" b="1" dirty="0">
                <a:solidFill>
                  <a:schemeClr val="accent6">
                    <a:lumMod val="50000"/>
                  </a:schemeClr>
                </a:solidFill>
              </a:rPr>
              <a:t>约定</a:t>
            </a:r>
            <a:r>
              <a:rPr lang="zh-CN" altLang="en-US" sz="3200" dirty="0"/>
              <a:t>结束符‘</a:t>
            </a:r>
            <a:r>
              <a:rPr lang="en-US" altLang="zh-CN" sz="3200" b="1" dirty="0">
                <a:solidFill>
                  <a:srgbClr val="0000FF"/>
                </a:solidFill>
              </a:rPr>
              <a:t>$</a:t>
            </a:r>
            <a:r>
              <a:rPr lang="zh-CN" altLang="en-US" sz="3200" dirty="0"/>
              <a:t>’小于任何其它符号</a:t>
            </a:r>
            <a:endParaRPr lang="en-US" sz="32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3625517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Oval 1027"/>
          <p:cNvSpPr>
            <a:spLocks noChangeArrowheads="1"/>
          </p:cNvSpPr>
          <p:nvPr/>
        </p:nvSpPr>
        <p:spPr bwMode="auto">
          <a:xfrm>
            <a:off x="3810000" y="9661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b="1">
                <a:solidFill>
                  <a:srgbClr val="A50021"/>
                </a:solidFill>
              </a:rPr>
              <a:t>H</a:t>
            </a:r>
            <a:endParaRPr lang="en-US" altLang="zh-CN" sz="3200"/>
          </a:p>
        </p:txBody>
      </p:sp>
      <p:sp>
        <p:nvSpPr>
          <p:cNvPr id="51204" name="Oval 1029"/>
          <p:cNvSpPr>
            <a:spLocks noChangeArrowheads="1"/>
          </p:cNvSpPr>
          <p:nvPr/>
        </p:nvSpPr>
        <p:spPr bwMode="auto">
          <a:xfrm>
            <a:off x="1828800" y="18805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b="1">
                <a:solidFill>
                  <a:srgbClr val="A50021"/>
                </a:solidFill>
              </a:rPr>
              <a:t>A</a:t>
            </a:r>
            <a:endParaRPr lang="en-US" altLang="zh-CN" sz="3200"/>
          </a:p>
        </p:txBody>
      </p:sp>
      <p:sp>
        <p:nvSpPr>
          <p:cNvPr id="51205" name="Oval 1030"/>
          <p:cNvSpPr>
            <a:spLocks noChangeArrowheads="1"/>
          </p:cNvSpPr>
          <p:nvPr/>
        </p:nvSpPr>
        <p:spPr bwMode="auto">
          <a:xfrm>
            <a:off x="838200" y="27949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b="1">
                <a:solidFill>
                  <a:srgbClr val="A50021"/>
                </a:solidFill>
              </a:rPr>
              <a:t>D</a:t>
            </a:r>
            <a:endParaRPr lang="en-US" altLang="zh-CN" sz="3200"/>
          </a:p>
        </p:txBody>
      </p:sp>
      <p:sp>
        <p:nvSpPr>
          <p:cNvPr id="51206" name="Oval 1031"/>
          <p:cNvSpPr>
            <a:spLocks noChangeArrowheads="1"/>
          </p:cNvSpPr>
          <p:nvPr/>
        </p:nvSpPr>
        <p:spPr bwMode="auto">
          <a:xfrm>
            <a:off x="838200" y="37093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en-US" sz="3200" b="1">
                <a:solidFill>
                  <a:srgbClr val="A50021"/>
                </a:solidFill>
              </a:rPr>
              <a:t>$</a:t>
            </a:r>
            <a:endParaRPr lang="en-US" altLang="zh-CN" sz="3200"/>
          </a:p>
        </p:txBody>
      </p:sp>
      <p:sp>
        <p:nvSpPr>
          <p:cNvPr id="51207" name="Oval 1032"/>
          <p:cNvSpPr>
            <a:spLocks noChangeArrowheads="1"/>
          </p:cNvSpPr>
          <p:nvPr/>
        </p:nvSpPr>
        <p:spPr bwMode="auto">
          <a:xfrm>
            <a:off x="1828800" y="27949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b="1">
                <a:solidFill>
                  <a:srgbClr val="A50021"/>
                </a:solidFill>
              </a:rPr>
              <a:t>S</a:t>
            </a:r>
            <a:endParaRPr lang="en-US" altLang="zh-CN" sz="3200"/>
          </a:p>
        </p:txBody>
      </p:sp>
      <p:sp>
        <p:nvSpPr>
          <p:cNvPr id="51208" name="Oval 1033"/>
          <p:cNvSpPr>
            <a:spLocks noChangeArrowheads="1"/>
          </p:cNvSpPr>
          <p:nvPr/>
        </p:nvSpPr>
        <p:spPr bwMode="auto">
          <a:xfrm>
            <a:off x="1828800" y="37093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en-US" sz="3200" b="1">
                <a:solidFill>
                  <a:srgbClr val="A50021"/>
                </a:solidFill>
              </a:rPr>
              <a:t>$</a:t>
            </a:r>
            <a:endParaRPr lang="en-US" altLang="zh-CN" sz="3200"/>
          </a:p>
        </p:txBody>
      </p:sp>
      <p:sp>
        <p:nvSpPr>
          <p:cNvPr id="51209" name="Oval 1034"/>
          <p:cNvSpPr>
            <a:spLocks noChangeArrowheads="1"/>
          </p:cNvSpPr>
          <p:nvPr/>
        </p:nvSpPr>
        <p:spPr bwMode="auto">
          <a:xfrm>
            <a:off x="2819400" y="27949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b="1">
                <a:solidFill>
                  <a:srgbClr val="A50021"/>
                </a:solidFill>
              </a:rPr>
              <a:t>V</a:t>
            </a:r>
            <a:endParaRPr lang="en-US" altLang="zh-CN" sz="3200"/>
          </a:p>
        </p:txBody>
      </p:sp>
      <p:sp>
        <p:nvSpPr>
          <p:cNvPr id="51210" name="Oval 1035"/>
          <p:cNvSpPr>
            <a:spLocks noChangeArrowheads="1"/>
          </p:cNvSpPr>
          <p:nvPr/>
        </p:nvSpPr>
        <p:spPr bwMode="auto">
          <a:xfrm>
            <a:off x="2819400" y="37093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b="1">
                <a:solidFill>
                  <a:srgbClr val="A50021"/>
                </a:solidFill>
              </a:rPr>
              <a:t>E</a:t>
            </a:r>
            <a:endParaRPr lang="en-US" altLang="zh-CN" sz="3200"/>
          </a:p>
        </p:txBody>
      </p:sp>
      <p:sp>
        <p:nvSpPr>
          <p:cNvPr id="51211" name="Oval 1036"/>
          <p:cNvSpPr>
            <a:spLocks noChangeArrowheads="1"/>
          </p:cNvSpPr>
          <p:nvPr/>
        </p:nvSpPr>
        <p:spPr bwMode="auto">
          <a:xfrm>
            <a:off x="2819400" y="46237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en-US" sz="3200" b="1">
                <a:solidFill>
                  <a:srgbClr val="A50021"/>
                </a:solidFill>
              </a:rPr>
              <a:t>$</a:t>
            </a:r>
            <a:endParaRPr lang="en-US" altLang="zh-CN" sz="3200"/>
          </a:p>
        </p:txBody>
      </p:sp>
      <p:sp>
        <p:nvSpPr>
          <p:cNvPr id="51212" name="Oval 1037"/>
          <p:cNvSpPr>
            <a:spLocks noChangeArrowheads="1"/>
          </p:cNvSpPr>
          <p:nvPr/>
        </p:nvSpPr>
        <p:spPr bwMode="auto">
          <a:xfrm>
            <a:off x="3810000" y="18805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b="1">
                <a:solidFill>
                  <a:srgbClr val="A50021"/>
                </a:solidFill>
              </a:rPr>
              <a:t>E</a:t>
            </a:r>
            <a:endParaRPr lang="en-US" altLang="zh-CN" sz="3200"/>
          </a:p>
        </p:txBody>
      </p:sp>
      <p:sp>
        <p:nvSpPr>
          <p:cNvPr id="51213" name="Oval 1038"/>
          <p:cNvSpPr>
            <a:spLocks noChangeArrowheads="1"/>
          </p:cNvSpPr>
          <p:nvPr/>
        </p:nvSpPr>
        <p:spPr bwMode="auto">
          <a:xfrm>
            <a:off x="3810000" y="27949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en-US" sz="3200" b="1">
                <a:solidFill>
                  <a:srgbClr val="A50021"/>
                </a:solidFill>
              </a:rPr>
              <a:t>$</a:t>
            </a:r>
            <a:endParaRPr lang="en-US" altLang="zh-CN" sz="3200"/>
          </a:p>
        </p:txBody>
      </p:sp>
      <p:sp>
        <p:nvSpPr>
          <p:cNvPr id="51214" name="Oval 1039"/>
          <p:cNvSpPr>
            <a:spLocks noChangeArrowheads="1"/>
          </p:cNvSpPr>
          <p:nvPr/>
        </p:nvSpPr>
        <p:spPr bwMode="auto">
          <a:xfrm>
            <a:off x="4800600" y="27949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b="1">
                <a:solidFill>
                  <a:srgbClr val="A50021"/>
                </a:solidFill>
              </a:rPr>
              <a:t>R</a:t>
            </a:r>
            <a:endParaRPr lang="en-US" altLang="zh-CN" sz="3200"/>
          </a:p>
        </p:txBody>
      </p:sp>
      <p:sp>
        <p:nvSpPr>
          <p:cNvPr id="51215" name="Oval 1040"/>
          <p:cNvSpPr>
            <a:spLocks noChangeArrowheads="1"/>
          </p:cNvSpPr>
          <p:nvPr/>
        </p:nvSpPr>
        <p:spPr bwMode="auto">
          <a:xfrm>
            <a:off x="4800600" y="37093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en-US" sz="3200" b="1">
                <a:solidFill>
                  <a:srgbClr val="A50021"/>
                </a:solidFill>
              </a:rPr>
              <a:t>$</a:t>
            </a:r>
            <a:endParaRPr lang="en-US" altLang="zh-CN" sz="3200"/>
          </a:p>
        </p:txBody>
      </p:sp>
      <p:sp>
        <p:nvSpPr>
          <p:cNvPr id="51216" name="Oval 1041"/>
          <p:cNvSpPr>
            <a:spLocks noChangeArrowheads="1"/>
          </p:cNvSpPr>
          <p:nvPr/>
        </p:nvSpPr>
        <p:spPr bwMode="auto">
          <a:xfrm>
            <a:off x="5791200" y="37093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b="1">
                <a:solidFill>
                  <a:srgbClr val="A50021"/>
                </a:solidFill>
              </a:rPr>
              <a:t>E</a:t>
            </a:r>
            <a:endParaRPr lang="en-US" altLang="zh-CN" sz="3200"/>
          </a:p>
        </p:txBody>
      </p:sp>
      <p:sp>
        <p:nvSpPr>
          <p:cNvPr id="51217" name="Oval 1042"/>
          <p:cNvSpPr>
            <a:spLocks noChangeArrowheads="1"/>
          </p:cNvSpPr>
          <p:nvPr/>
        </p:nvSpPr>
        <p:spPr bwMode="auto">
          <a:xfrm>
            <a:off x="5791200" y="46237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en-US" sz="3200" b="1">
                <a:solidFill>
                  <a:srgbClr val="A50021"/>
                </a:solidFill>
              </a:rPr>
              <a:t>$</a:t>
            </a:r>
            <a:endParaRPr lang="en-US" altLang="zh-CN" sz="3200"/>
          </a:p>
        </p:txBody>
      </p:sp>
      <p:sp>
        <p:nvSpPr>
          <p:cNvPr id="51218" name="Oval 1043"/>
          <p:cNvSpPr>
            <a:spLocks noChangeArrowheads="1"/>
          </p:cNvSpPr>
          <p:nvPr/>
        </p:nvSpPr>
        <p:spPr bwMode="auto">
          <a:xfrm>
            <a:off x="6781800" y="18805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b="1">
                <a:solidFill>
                  <a:srgbClr val="A50021"/>
                </a:solidFill>
              </a:rPr>
              <a:t>I</a:t>
            </a:r>
            <a:endParaRPr lang="en-US" altLang="zh-CN" sz="3200"/>
          </a:p>
        </p:txBody>
      </p:sp>
      <p:sp>
        <p:nvSpPr>
          <p:cNvPr id="51219" name="Oval 1044"/>
          <p:cNvSpPr>
            <a:spLocks noChangeArrowheads="1"/>
          </p:cNvSpPr>
          <p:nvPr/>
        </p:nvSpPr>
        <p:spPr bwMode="auto">
          <a:xfrm>
            <a:off x="6781800" y="27949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b="1">
                <a:solidFill>
                  <a:srgbClr val="A50021"/>
                </a:solidFill>
              </a:rPr>
              <a:t>G</a:t>
            </a:r>
            <a:endParaRPr lang="en-US" altLang="zh-CN" sz="3200"/>
          </a:p>
        </p:txBody>
      </p:sp>
      <p:sp>
        <p:nvSpPr>
          <p:cNvPr id="51220" name="Oval 1045"/>
          <p:cNvSpPr>
            <a:spLocks noChangeArrowheads="1"/>
          </p:cNvSpPr>
          <p:nvPr/>
        </p:nvSpPr>
        <p:spPr bwMode="auto">
          <a:xfrm>
            <a:off x="6781800" y="37093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b="1">
                <a:solidFill>
                  <a:srgbClr val="A50021"/>
                </a:solidFill>
              </a:rPr>
              <a:t>H</a:t>
            </a:r>
            <a:endParaRPr lang="en-US" altLang="zh-CN" sz="3200"/>
          </a:p>
        </p:txBody>
      </p:sp>
      <p:sp>
        <p:nvSpPr>
          <p:cNvPr id="51221" name="Oval 1046"/>
          <p:cNvSpPr>
            <a:spLocks noChangeArrowheads="1"/>
          </p:cNvSpPr>
          <p:nvPr/>
        </p:nvSpPr>
        <p:spPr bwMode="auto">
          <a:xfrm>
            <a:off x="6781800" y="46237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en-US" sz="3200" b="1">
                <a:solidFill>
                  <a:srgbClr val="A50021"/>
                </a:solidFill>
              </a:rPr>
              <a:t>$</a:t>
            </a:r>
            <a:endParaRPr lang="en-US" altLang="zh-CN" sz="3200"/>
          </a:p>
        </p:txBody>
      </p:sp>
      <p:sp>
        <p:nvSpPr>
          <p:cNvPr id="51222" name="Oval 1047"/>
          <p:cNvSpPr>
            <a:spLocks noChangeArrowheads="1"/>
          </p:cNvSpPr>
          <p:nvPr/>
        </p:nvSpPr>
        <p:spPr bwMode="auto">
          <a:xfrm>
            <a:off x="7772400" y="27949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200" b="1">
                <a:solidFill>
                  <a:srgbClr val="A50021"/>
                </a:solidFill>
              </a:rPr>
              <a:t>S</a:t>
            </a:r>
            <a:endParaRPr lang="en-US" altLang="zh-CN" sz="3200"/>
          </a:p>
        </p:txBody>
      </p:sp>
      <p:sp>
        <p:nvSpPr>
          <p:cNvPr id="51223" name="Oval 1048"/>
          <p:cNvSpPr>
            <a:spLocks noChangeArrowheads="1"/>
          </p:cNvSpPr>
          <p:nvPr/>
        </p:nvSpPr>
        <p:spPr bwMode="auto">
          <a:xfrm>
            <a:off x="7772400" y="37093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en-US" sz="3200" b="1">
                <a:solidFill>
                  <a:srgbClr val="A50021"/>
                </a:solidFill>
              </a:rPr>
              <a:t>$</a:t>
            </a:r>
            <a:endParaRPr lang="en-US" altLang="zh-CN" sz="3200"/>
          </a:p>
        </p:txBody>
      </p:sp>
      <p:sp>
        <p:nvSpPr>
          <p:cNvPr id="51224" name="Line 1049"/>
          <p:cNvSpPr>
            <a:spLocks noChangeShapeType="1"/>
          </p:cNvSpPr>
          <p:nvPr/>
        </p:nvSpPr>
        <p:spPr bwMode="auto">
          <a:xfrm flipH="1">
            <a:off x="2133600" y="1347192"/>
            <a:ext cx="1752600" cy="53340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25" name="Line 1050"/>
          <p:cNvSpPr>
            <a:spLocks noChangeShapeType="1"/>
          </p:cNvSpPr>
          <p:nvPr/>
        </p:nvSpPr>
        <p:spPr bwMode="auto">
          <a:xfrm flipH="1">
            <a:off x="1143000" y="2261592"/>
            <a:ext cx="762000" cy="53340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26" name="Line 1051"/>
          <p:cNvSpPr>
            <a:spLocks noChangeShapeType="1"/>
          </p:cNvSpPr>
          <p:nvPr/>
        </p:nvSpPr>
        <p:spPr bwMode="auto">
          <a:xfrm>
            <a:off x="1143000" y="3328392"/>
            <a:ext cx="0" cy="38100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27" name="Line 1052"/>
          <p:cNvSpPr>
            <a:spLocks noChangeShapeType="1"/>
          </p:cNvSpPr>
          <p:nvPr/>
        </p:nvSpPr>
        <p:spPr bwMode="auto">
          <a:xfrm>
            <a:off x="4114800" y="1499592"/>
            <a:ext cx="0" cy="38100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28" name="Line 1053"/>
          <p:cNvSpPr>
            <a:spLocks noChangeShapeType="1"/>
          </p:cNvSpPr>
          <p:nvPr/>
        </p:nvSpPr>
        <p:spPr bwMode="auto">
          <a:xfrm>
            <a:off x="2133600" y="2413992"/>
            <a:ext cx="0" cy="38100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29" name="Line 1054"/>
          <p:cNvSpPr>
            <a:spLocks noChangeShapeType="1"/>
          </p:cNvSpPr>
          <p:nvPr/>
        </p:nvSpPr>
        <p:spPr bwMode="auto">
          <a:xfrm>
            <a:off x="2133600" y="3328392"/>
            <a:ext cx="0" cy="38100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30" name="Line 1055"/>
          <p:cNvSpPr>
            <a:spLocks noChangeShapeType="1"/>
          </p:cNvSpPr>
          <p:nvPr/>
        </p:nvSpPr>
        <p:spPr bwMode="auto">
          <a:xfrm>
            <a:off x="3124200" y="3328392"/>
            <a:ext cx="0" cy="38100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31" name="Line 1056"/>
          <p:cNvSpPr>
            <a:spLocks noChangeShapeType="1"/>
          </p:cNvSpPr>
          <p:nvPr/>
        </p:nvSpPr>
        <p:spPr bwMode="auto">
          <a:xfrm>
            <a:off x="3124200" y="4242792"/>
            <a:ext cx="0" cy="38100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32" name="Line 1057"/>
          <p:cNvSpPr>
            <a:spLocks noChangeShapeType="1"/>
          </p:cNvSpPr>
          <p:nvPr/>
        </p:nvSpPr>
        <p:spPr bwMode="auto">
          <a:xfrm>
            <a:off x="4114800" y="2413992"/>
            <a:ext cx="0" cy="38100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33" name="Line 1058"/>
          <p:cNvSpPr>
            <a:spLocks noChangeShapeType="1"/>
          </p:cNvSpPr>
          <p:nvPr/>
        </p:nvSpPr>
        <p:spPr bwMode="auto">
          <a:xfrm>
            <a:off x="5105400" y="3328392"/>
            <a:ext cx="0" cy="38100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34" name="Line 1059"/>
          <p:cNvSpPr>
            <a:spLocks noChangeShapeType="1"/>
          </p:cNvSpPr>
          <p:nvPr/>
        </p:nvSpPr>
        <p:spPr bwMode="auto">
          <a:xfrm>
            <a:off x="6096000" y="4242792"/>
            <a:ext cx="0" cy="38100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35" name="Line 1060"/>
          <p:cNvSpPr>
            <a:spLocks noChangeShapeType="1"/>
          </p:cNvSpPr>
          <p:nvPr/>
        </p:nvSpPr>
        <p:spPr bwMode="auto">
          <a:xfrm>
            <a:off x="7086600" y="2413992"/>
            <a:ext cx="0" cy="38100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36" name="Line 1061"/>
          <p:cNvSpPr>
            <a:spLocks noChangeShapeType="1"/>
          </p:cNvSpPr>
          <p:nvPr/>
        </p:nvSpPr>
        <p:spPr bwMode="auto">
          <a:xfrm>
            <a:off x="7086600" y="3328392"/>
            <a:ext cx="0" cy="38100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37" name="Line 1062"/>
          <p:cNvSpPr>
            <a:spLocks noChangeShapeType="1"/>
          </p:cNvSpPr>
          <p:nvPr/>
        </p:nvSpPr>
        <p:spPr bwMode="auto">
          <a:xfrm>
            <a:off x="7086600" y="4242792"/>
            <a:ext cx="0" cy="38100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38" name="Line 1063"/>
          <p:cNvSpPr>
            <a:spLocks noChangeShapeType="1"/>
          </p:cNvSpPr>
          <p:nvPr/>
        </p:nvSpPr>
        <p:spPr bwMode="auto">
          <a:xfrm>
            <a:off x="8077200" y="3328392"/>
            <a:ext cx="0" cy="38100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39" name="Line 1064"/>
          <p:cNvSpPr>
            <a:spLocks noChangeShapeType="1"/>
          </p:cNvSpPr>
          <p:nvPr/>
        </p:nvSpPr>
        <p:spPr bwMode="auto">
          <a:xfrm>
            <a:off x="2362200" y="2261592"/>
            <a:ext cx="762000" cy="53340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40" name="Line 1065"/>
          <p:cNvSpPr>
            <a:spLocks noChangeShapeType="1"/>
          </p:cNvSpPr>
          <p:nvPr/>
        </p:nvSpPr>
        <p:spPr bwMode="auto">
          <a:xfrm>
            <a:off x="4343400" y="2261592"/>
            <a:ext cx="762000" cy="53340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41" name="Line 1066"/>
          <p:cNvSpPr>
            <a:spLocks noChangeShapeType="1"/>
          </p:cNvSpPr>
          <p:nvPr/>
        </p:nvSpPr>
        <p:spPr bwMode="auto">
          <a:xfrm>
            <a:off x="5334000" y="3175992"/>
            <a:ext cx="762000" cy="53340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42" name="Line 1067"/>
          <p:cNvSpPr>
            <a:spLocks noChangeShapeType="1"/>
          </p:cNvSpPr>
          <p:nvPr/>
        </p:nvSpPr>
        <p:spPr bwMode="auto">
          <a:xfrm>
            <a:off x="7315200" y="2261592"/>
            <a:ext cx="762000" cy="53340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43" name="Line 1068"/>
          <p:cNvSpPr>
            <a:spLocks noChangeShapeType="1"/>
          </p:cNvSpPr>
          <p:nvPr/>
        </p:nvSpPr>
        <p:spPr bwMode="auto">
          <a:xfrm>
            <a:off x="4343400" y="1347192"/>
            <a:ext cx="2743200" cy="533400"/>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2254" name="Text Box 1070"/>
          <p:cNvSpPr txBox="1">
            <a:spLocks noChangeArrowheads="1"/>
          </p:cNvSpPr>
          <p:nvPr/>
        </p:nvSpPr>
        <p:spPr bwMode="auto">
          <a:xfrm>
            <a:off x="430213" y="5257800"/>
            <a:ext cx="8408987" cy="1311275"/>
          </a:xfrm>
          <a:prstGeom prst="rect">
            <a:avLst/>
          </a:prstGeom>
          <a:solidFill>
            <a:srgbClr val="FFFFCC"/>
          </a:solidFill>
          <a:ln w="9525">
            <a:solidFill>
              <a:srgbClr val="993300"/>
            </a:solidFill>
            <a:miter lim="800000"/>
            <a:headEnd/>
            <a:tailEnd/>
          </a:ln>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lnSpc>
                <a:spcPct val="110000"/>
              </a:lnSpc>
            </a:pPr>
            <a:r>
              <a:rPr lang="zh-CN" altLang="en-US" sz="3600">
                <a:solidFill>
                  <a:srgbClr val="A50021"/>
                </a:solidFill>
                <a:ea typeface="隶书" pitchFamily="49" charset="-122"/>
              </a:rPr>
              <a:t>表示关键字集合</a:t>
            </a:r>
            <a:endParaRPr lang="zh-CN" altLang="en-US" sz="3600">
              <a:solidFill>
                <a:srgbClr val="A50021"/>
              </a:solidFill>
            </a:endParaRPr>
          </a:p>
          <a:p>
            <a:pPr eaLnBrk="1" hangingPunct="1">
              <a:lnSpc>
                <a:spcPct val="110000"/>
              </a:lnSpc>
            </a:pPr>
            <a:r>
              <a:rPr lang="en-US" altLang="zh-CN" sz="3600">
                <a:solidFill>
                  <a:srgbClr val="A50021"/>
                </a:solidFill>
              </a:rPr>
              <a:t>{</a:t>
            </a:r>
            <a:r>
              <a:rPr lang="en-US" altLang="zh-CN" sz="2800" b="1">
                <a:solidFill>
                  <a:srgbClr val="A50021"/>
                </a:solidFill>
              </a:rPr>
              <a:t>HAD, HAS, HAVE, HE, HER, HERE, HIGH, HIS</a:t>
            </a:r>
            <a:r>
              <a:rPr lang="en-US" altLang="zh-CN" sz="3600">
                <a:solidFill>
                  <a:srgbClr val="A50021"/>
                </a:solidFill>
              </a:rPr>
              <a:t>}</a:t>
            </a:r>
          </a:p>
        </p:txBody>
      </p:sp>
      <p:sp>
        <p:nvSpPr>
          <p:cNvPr id="2" name="标题 1"/>
          <p:cNvSpPr>
            <a:spLocks noGrp="1"/>
          </p:cNvSpPr>
          <p:nvPr>
            <p:ph type="title"/>
          </p:nvPr>
        </p:nvSpPr>
        <p:spPr/>
        <p:txBody>
          <a:bodyPr/>
          <a:lstStyle/>
          <a:p>
            <a:r>
              <a:rPr lang="zh-CN" altLang="en-US"/>
              <a:t>键树实例</a:t>
            </a:r>
            <a:r>
              <a:rPr lang="en-US" altLang="zh-CN"/>
              <a:t>-</a:t>
            </a:r>
            <a:r>
              <a:rPr lang="zh-CN" altLang="en-US"/>
              <a:t>结构示意</a:t>
            </a:r>
            <a:endParaRPr 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t>31</a:t>
            </a:fld>
            <a:endParaRPr lang="zh-CN" altLang="en-US"/>
          </a:p>
        </p:txBody>
      </p:sp>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a:off x="349444" y="600252"/>
              <a:ext cx="2171880" cy="4389480"/>
            </p14:xfrm>
          </p:contentPart>
        </mc:Choice>
        <mc:Fallback xmlns="">
          <p:pic>
            <p:nvPicPr>
              <p:cNvPr id="4" name="墨迹 3"/>
              <p:cNvPicPr/>
              <p:nvPr/>
            </p:nvPicPr>
            <p:blipFill>
              <a:blip r:embed="rId3"/>
              <a:stretch>
                <a:fillRect/>
              </a:stretch>
            </p:blipFill>
            <p:spPr>
              <a:xfrm>
                <a:off x="340084" y="590892"/>
                <a:ext cx="2190600" cy="4408200"/>
              </a:xfrm>
              <a:prstGeom prst="rect">
                <a:avLst/>
              </a:prstGeom>
            </p:spPr>
          </p:pic>
        </mc:Fallback>
      </mc:AlternateContent>
    </p:spTree>
    <p:extLst>
      <p:ext uri="{BB962C8B-B14F-4D97-AF65-F5344CB8AC3E}">
        <p14:creationId xmlns:p14="http://schemas.microsoft.com/office/powerpoint/2010/main" val="2692231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2254"/>
                                        </p:tgtEl>
                                        <p:attrNameLst>
                                          <p:attrName>style.visibility</p:attrName>
                                        </p:attrNameLst>
                                      </p:cBhvr>
                                      <p:to>
                                        <p:strVal val="visible"/>
                                      </p:to>
                                    </p:set>
                                    <p:animEffect transition="in" filter="wipe(left)">
                                      <p:cBhvr>
                                        <p:cTn id="7" dur="500"/>
                                        <p:tgtEl>
                                          <p:spTgt spid="222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5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50" name="Line 14"/>
          <p:cNvSpPr>
            <a:spLocks noChangeShapeType="1"/>
          </p:cNvSpPr>
          <p:nvPr/>
        </p:nvSpPr>
        <p:spPr bwMode="auto">
          <a:xfrm flipH="1">
            <a:off x="5227711" y="4405808"/>
            <a:ext cx="1" cy="61595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6751" name="Line 15"/>
          <p:cNvSpPr>
            <a:spLocks noChangeShapeType="1"/>
          </p:cNvSpPr>
          <p:nvPr/>
        </p:nvSpPr>
        <p:spPr bwMode="auto">
          <a:xfrm>
            <a:off x="6602760" y="4405808"/>
            <a:ext cx="1" cy="60166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6752" name="Text Box 16"/>
          <p:cNvSpPr txBox="1">
            <a:spLocks noChangeArrowheads="1"/>
          </p:cNvSpPr>
          <p:nvPr/>
        </p:nvSpPr>
        <p:spPr bwMode="auto">
          <a:xfrm>
            <a:off x="4983237" y="3780333"/>
            <a:ext cx="1822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200" b="1">
                <a:solidFill>
                  <a:srgbClr val="A50021"/>
                </a:solidFill>
                <a:latin typeface="+mn-lt"/>
                <a:ea typeface="宋体" panose="02010600030101010101" pitchFamily="2" charset="-122"/>
              </a:rPr>
              <a:t>分支结点</a:t>
            </a:r>
            <a:endParaRPr lang="zh-CN" altLang="en-US" sz="3200">
              <a:latin typeface="+mn-lt"/>
              <a:ea typeface="宋体" panose="02010600030101010101" pitchFamily="2" charset="-122"/>
            </a:endParaRPr>
          </a:p>
        </p:txBody>
      </p:sp>
      <p:sp>
        <p:nvSpPr>
          <p:cNvPr id="116753" name="Text Box 17"/>
          <p:cNvSpPr txBox="1">
            <a:spLocks noChangeArrowheads="1"/>
          </p:cNvSpPr>
          <p:nvPr/>
        </p:nvSpPr>
        <p:spPr bwMode="auto">
          <a:xfrm>
            <a:off x="107504" y="4368130"/>
            <a:ext cx="3727450" cy="604837"/>
          </a:xfrm>
          <a:prstGeom prst="rect">
            <a:avLst/>
          </a:prstGeom>
          <a:solidFill>
            <a:srgbClr val="CCFFCC">
              <a:alpha val="50195"/>
            </a:srgbClr>
          </a:solidFill>
          <a:ln w="25400">
            <a:solidFill>
              <a:srgbClr val="003300"/>
            </a:solidFill>
            <a:miter lim="800000"/>
            <a:headEnd/>
            <a:tailEnd/>
          </a:ln>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a:solidFill>
                  <a:srgbClr val="FF0000"/>
                </a:solidFill>
                <a:latin typeface="+mn-lt"/>
              </a:rPr>
              <a:t>infoptr</a:t>
            </a:r>
            <a:r>
              <a:rPr lang="en-US" altLang="zh-CN" sz="3200">
                <a:latin typeface="+mn-lt"/>
              </a:rPr>
              <a:t>  </a:t>
            </a:r>
            <a:r>
              <a:rPr lang="en-US" altLang="zh-CN" sz="3200">
                <a:solidFill>
                  <a:srgbClr val="006600"/>
                </a:solidFill>
                <a:latin typeface="+mn-lt"/>
              </a:rPr>
              <a:t>symbol </a:t>
            </a:r>
            <a:r>
              <a:rPr lang="en-US" altLang="zh-CN" sz="3200">
                <a:latin typeface="+mn-lt"/>
              </a:rPr>
              <a:t> </a:t>
            </a:r>
            <a:r>
              <a:rPr lang="en-US" altLang="zh-CN" sz="3200">
                <a:solidFill>
                  <a:srgbClr val="3333FF"/>
                </a:solidFill>
                <a:latin typeface="+mn-lt"/>
              </a:rPr>
              <a:t>next</a:t>
            </a:r>
            <a:endParaRPr lang="en-US" altLang="zh-CN" sz="3200">
              <a:latin typeface="+mn-lt"/>
            </a:endParaRPr>
          </a:p>
        </p:txBody>
      </p:sp>
      <p:sp>
        <p:nvSpPr>
          <p:cNvPr id="116754" name="Line 18"/>
          <p:cNvSpPr>
            <a:spLocks noChangeShapeType="1"/>
          </p:cNvSpPr>
          <p:nvPr/>
        </p:nvSpPr>
        <p:spPr bwMode="auto">
          <a:xfrm>
            <a:off x="1402904" y="4349080"/>
            <a:ext cx="0" cy="623887"/>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6755" name="Line 19"/>
          <p:cNvSpPr>
            <a:spLocks noChangeShapeType="1"/>
          </p:cNvSpPr>
          <p:nvPr/>
        </p:nvSpPr>
        <p:spPr bwMode="auto">
          <a:xfrm>
            <a:off x="2814464" y="4349080"/>
            <a:ext cx="0" cy="60960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6756" name="Text Box 20"/>
          <p:cNvSpPr txBox="1">
            <a:spLocks noChangeArrowheads="1"/>
          </p:cNvSpPr>
          <p:nvPr/>
        </p:nvSpPr>
        <p:spPr bwMode="auto">
          <a:xfrm>
            <a:off x="810767" y="3731542"/>
            <a:ext cx="1822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200" b="1">
                <a:solidFill>
                  <a:srgbClr val="A50021"/>
                </a:solidFill>
                <a:latin typeface="+mn-lt"/>
                <a:ea typeface="宋体" panose="02010600030101010101" pitchFamily="2" charset="-122"/>
              </a:rPr>
              <a:t>叶子结点</a:t>
            </a:r>
            <a:endParaRPr lang="zh-CN" altLang="en-US" sz="3200">
              <a:latin typeface="+mn-lt"/>
              <a:ea typeface="宋体" panose="02010600030101010101" pitchFamily="2" charset="-122"/>
            </a:endParaRPr>
          </a:p>
        </p:txBody>
      </p:sp>
      <p:sp>
        <p:nvSpPr>
          <p:cNvPr id="116757" name="AutoShape 21"/>
          <p:cNvSpPr>
            <a:spLocks noChangeArrowheads="1"/>
          </p:cNvSpPr>
          <p:nvPr/>
        </p:nvSpPr>
        <p:spPr bwMode="auto">
          <a:xfrm>
            <a:off x="3779912" y="5693270"/>
            <a:ext cx="2438400" cy="990600"/>
          </a:xfrm>
          <a:prstGeom prst="wedgeRoundRectCallout">
            <a:avLst>
              <a:gd name="adj1" fmla="val -6838"/>
              <a:gd name="adj2" fmla="val -114583"/>
              <a:gd name="adj3" fmla="val 16667"/>
            </a:avLst>
          </a:prstGeom>
          <a:solidFill>
            <a:srgbClr val="FFFFCC"/>
          </a:solidFill>
          <a:ln w="9525">
            <a:solidFill>
              <a:srgbClr val="99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800">
                <a:solidFill>
                  <a:srgbClr val="A50021"/>
                </a:solidFill>
                <a:latin typeface="+mn-lt"/>
                <a:ea typeface="楷体_GB2312" pitchFamily="49" charset="-122"/>
              </a:rPr>
              <a:t>指向孩子结点</a:t>
            </a:r>
          </a:p>
          <a:p>
            <a:pPr algn="ctr" eaLnBrk="1" hangingPunct="1"/>
            <a:r>
              <a:rPr lang="zh-CN" altLang="en-US" sz="2800">
                <a:solidFill>
                  <a:srgbClr val="A50021"/>
                </a:solidFill>
                <a:latin typeface="+mn-lt"/>
                <a:ea typeface="楷体_GB2312" pitchFamily="49" charset="-122"/>
              </a:rPr>
              <a:t>的指针</a:t>
            </a:r>
            <a:endParaRPr lang="zh-CN" altLang="en-US" sz="2800">
              <a:latin typeface="+mn-lt"/>
              <a:ea typeface="楷体_GB2312" pitchFamily="49" charset="-122"/>
            </a:endParaRPr>
          </a:p>
        </p:txBody>
      </p:sp>
      <p:sp>
        <p:nvSpPr>
          <p:cNvPr id="116758" name="AutoShape 22"/>
          <p:cNvSpPr>
            <a:spLocks noChangeArrowheads="1"/>
          </p:cNvSpPr>
          <p:nvPr/>
        </p:nvSpPr>
        <p:spPr bwMode="auto">
          <a:xfrm>
            <a:off x="6599312" y="5693270"/>
            <a:ext cx="2438400" cy="990600"/>
          </a:xfrm>
          <a:prstGeom prst="wedgeRoundRectCallout">
            <a:avLst>
              <a:gd name="adj1" fmla="val -29491"/>
              <a:gd name="adj2" fmla="val -114583"/>
              <a:gd name="adj3" fmla="val 16667"/>
            </a:avLst>
          </a:prstGeom>
          <a:solidFill>
            <a:srgbClr val="FFFFCC"/>
          </a:solidFill>
          <a:ln w="9525">
            <a:solidFill>
              <a:srgbClr val="99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800">
                <a:solidFill>
                  <a:srgbClr val="A50021"/>
                </a:solidFill>
                <a:latin typeface="+mn-lt"/>
                <a:ea typeface="楷体_GB2312" pitchFamily="49" charset="-122"/>
              </a:rPr>
              <a:t>指向兄弟结点</a:t>
            </a:r>
          </a:p>
          <a:p>
            <a:pPr algn="ctr" eaLnBrk="1" hangingPunct="1"/>
            <a:r>
              <a:rPr lang="zh-CN" altLang="en-US" sz="2800">
                <a:solidFill>
                  <a:srgbClr val="A50021"/>
                </a:solidFill>
                <a:latin typeface="+mn-lt"/>
                <a:ea typeface="楷体_GB2312" pitchFamily="49" charset="-122"/>
              </a:rPr>
              <a:t>的指针</a:t>
            </a:r>
            <a:endParaRPr lang="zh-CN" altLang="en-US" sz="2800">
              <a:latin typeface="+mn-lt"/>
              <a:ea typeface="楷体_GB2312" pitchFamily="49" charset="-122"/>
            </a:endParaRPr>
          </a:p>
        </p:txBody>
      </p:sp>
      <p:sp>
        <p:nvSpPr>
          <p:cNvPr id="116759" name="AutoShape 23"/>
          <p:cNvSpPr>
            <a:spLocks noChangeArrowheads="1"/>
          </p:cNvSpPr>
          <p:nvPr/>
        </p:nvSpPr>
        <p:spPr bwMode="auto">
          <a:xfrm>
            <a:off x="544067" y="5750768"/>
            <a:ext cx="2355850" cy="990600"/>
          </a:xfrm>
          <a:prstGeom prst="wedgeRoundRectCallout">
            <a:avLst>
              <a:gd name="adj1" fmla="val -35498"/>
              <a:gd name="adj2" fmla="val -127436"/>
              <a:gd name="adj3" fmla="val 16667"/>
            </a:avLst>
          </a:prstGeom>
          <a:solidFill>
            <a:srgbClr val="FFFFCC"/>
          </a:solidFill>
          <a:ln w="9525">
            <a:solidFill>
              <a:srgbClr val="99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800">
                <a:solidFill>
                  <a:srgbClr val="A50021"/>
                </a:solidFill>
                <a:latin typeface="+mn-lt"/>
                <a:ea typeface="楷体_GB2312" pitchFamily="49" charset="-122"/>
              </a:rPr>
              <a:t>指向实际数据</a:t>
            </a:r>
            <a:endParaRPr lang="en-US" altLang="zh-CN" sz="2800">
              <a:solidFill>
                <a:srgbClr val="A50021"/>
              </a:solidFill>
              <a:latin typeface="+mn-lt"/>
              <a:ea typeface="楷体_GB2312" pitchFamily="49" charset="-122"/>
            </a:endParaRPr>
          </a:p>
          <a:p>
            <a:pPr algn="ctr" eaLnBrk="1" hangingPunct="1"/>
            <a:r>
              <a:rPr lang="zh-CN" altLang="en-US" sz="2800">
                <a:solidFill>
                  <a:srgbClr val="A50021"/>
                </a:solidFill>
                <a:latin typeface="+mn-lt"/>
                <a:ea typeface="楷体_GB2312" pitchFamily="49" charset="-122"/>
              </a:rPr>
              <a:t>记录的指针</a:t>
            </a:r>
            <a:endParaRPr lang="zh-CN" altLang="en-US" sz="2800">
              <a:latin typeface="+mn-lt"/>
              <a:ea typeface="楷体_GB2312" pitchFamily="49" charset="-122"/>
            </a:endParaRPr>
          </a:p>
        </p:txBody>
      </p:sp>
      <p:sp>
        <p:nvSpPr>
          <p:cNvPr id="2" name="标题 1"/>
          <p:cNvSpPr>
            <a:spLocks noGrp="1"/>
          </p:cNvSpPr>
          <p:nvPr>
            <p:ph type="title"/>
          </p:nvPr>
        </p:nvSpPr>
        <p:spPr/>
        <p:txBody>
          <a:bodyPr/>
          <a:lstStyle/>
          <a:p>
            <a:r>
              <a:rPr lang="zh-CN" altLang="en-US"/>
              <a:t>键树的存储结构：双链树</a:t>
            </a:r>
            <a:endParaRPr lang="en-US"/>
          </a:p>
        </p:txBody>
      </p:sp>
      <p:sp>
        <p:nvSpPr>
          <p:cNvPr id="3" name="内容占位符 2"/>
          <p:cNvSpPr>
            <a:spLocks noGrp="1"/>
          </p:cNvSpPr>
          <p:nvPr>
            <p:ph idx="1"/>
          </p:nvPr>
        </p:nvSpPr>
        <p:spPr/>
        <p:txBody>
          <a:bodyPr/>
          <a:lstStyle/>
          <a:p>
            <a:r>
              <a:rPr lang="zh-CN" altLang="en-US" dirty="0"/>
              <a:t>树的孩子</a:t>
            </a:r>
            <a:r>
              <a:rPr lang="en-US" altLang="zh-CN" dirty="0"/>
              <a:t>-</a:t>
            </a:r>
            <a:r>
              <a:rPr lang="zh-CN" altLang="en-US" dirty="0"/>
              <a:t>兄弟表示法：基于</a:t>
            </a:r>
            <a:r>
              <a:rPr lang="zh-CN" altLang="en-US" b="1" dirty="0"/>
              <a:t>二叉链表</a:t>
            </a:r>
            <a:r>
              <a:rPr lang="zh-CN" altLang="en-US" dirty="0"/>
              <a:t>实现</a:t>
            </a:r>
            <a:endParaRPr lang="en-US" altLang="zh-CN" dirty="0"/>
          </a:p>
          <a:p>
            <a:r>
              <a:rPr lang="zh-CN" altLang="en-US" dirty="0">
                <a:ea typeface="楷体_GB2312" pitchFamily="49" charset="-122"/>
              </a:rPr>
              <a:t>两种结点：叶子和分支</a:t>
            </a:r>
            <a:endParaRPr lang="en-US" altLang="zh-CN" dirty="0">
              <a:ea typeface="楷体_GB2312" pitchFamily="49" charset="-122"/>
            </a:endParaRPr>
          </a:p>
          <a:p>
            <a:pPr marL="0" indent="0">
              <a:buNone/>
            </a:pPr>
            <a:r>
              <a:rPr lang="en-US" altLang="zh-CN" b="1" dirty="0" err="1">
                <a:ea typeface="楷体_GB2312" pitchFamily="49" charset="-122"/>
              </a:rPr>
              <a:t>typedef</a:t>
            </a:r>
            <a:r>
              <a:rPr lang="en-US" altLang="zh-CN" dirty="0">
                <a:ea typeface="楷体_GB2312" pitchFamily="49" charset="-122"/>
              </a:rPr>
              <a:t> </a:t>
            </a:r>
            <a:r>
              <a:rPr lang="en-US" altLang="zh-CN" dirty="0" err="1">
                <a:ea typeface="楷体_GB2312" pitchFamily="49" charset="-122"/>
              </a:rPr>
              <a:t>enum</a:t>
            </a:r>
            <a:r>
              <a:rPr lang="en-US" altLang="zh-CN" dirty="0">
                <a:ea typeface="楷体_GB2312" pitchFamily="49" charset="-122"/>
              </a:rPr>
              <a:t> { </a:t>
            </a:r>
            <a:r>
              <a:rPr lang="en-US" altLang="zh-CN" b="1" dirty="0">
                <a:solidFill>
                  <a:srgbClr val="FF0000"/>
                </a:solidFill>
                <a:ea typeface="楷体_GB2312" pitchFamily="49" charset="-122"/>
              </a:rPr>
              <a:t>LEAF,</a:t>
            </a:r>
            <a:r>
              <a:rPr lang="en-US" altLang="zh-CN" dirty="0">
                <a:solidFill>
                  <a:srgbClr val="A50021"/>
                </a:solidFill>
                <a:ea typeface="楷体_GB2312" pitchFamily="49" charset="-122"/>
              </a:rPr>
              <a:t> </a:t>
            </a:r>
            <a:r>
              <a:rPr kumimoji="1" lang="en-US" altLang="zh-CN" b="1" dirty="0">
                <a:solidFill>
                  <a:srgbClr val="A50021"/>
                </a:solidFill>
                <a:ea typeface="宋体" charset="-122"/>
              </a:rPr>
              <a:t>BRANCH</a:t>
            </a:r>
            <a:r>
              <a:rPr kumimoji="1" lang="en-US" altLang="zh-CN" dirty="0">
                <a:solidFill>
                  <a:srgbClr val="A50021"/>
                </a:solidFill>
                <a:ea typeface="宋体" charset="-122"/>
              </a:rPr>
              <a:t> </a:t>
            </a:r>
            <a:r>
              <a:rPr lang="en-US" altLang="zh-CN" dirty="0">
                <a:ea typeface="楷体_GB2312" pitchFamily="49" charset="-122"/>
              </a:rPr>
              <a:t>} </a:t>
            </a:r>
            <a:r>
              <a:rPr lang="en-US" altLang="zh-CN" dirty="0" err="1">
                <a:ea typeface="楷体_GB2312" pitchFamily="49" charset="-122"/>
              </a:rPr>
              <a:t>NodeKind</a:t>
            </a:r>
            <a:r>
              <a:rPr lang="en-US" altLang="zh-CN" dirty="0">
                <a:ea typeface="楷体_GB2312" pitchFamily="49" charset="-122"/>
              </a:rPr>
              <a:t>; </a:t>
            </a:r>
          </a:p>
          <a:p>
            <a:endParaRPr lang="en-US" altLang="zh-CN" b="1" dirty="0">
              <a:solidFill>
                <a:srgbClr val="006600"/>
              </a:solidFill>
              <a:ea typeface="楷体_GB2312" pitchFamily="49" charset="-122"/>
            </a:endParaRPr>
          </a:p>
          <a:p>
            <a:r>
              <a:rPr lang="zh-CN" altLang="en-US" b="1" dirty="0">
                <a:ea typeface="楷体_GB2312" pitchFamily="49" charset="-122"/>
              </a:rPr>
              <a:t>结点结构</a:t>
            </a:r>
            <a:r>
              <a:rPr lang="en-US" altLang="zh-CN" b="1" dirty="0">
                <a:ea typeface="楷体_GB2312" pitchFamily="49" charset="-122"/>
              </a:rPr>
              <a:t>:</a:t>
            </a:r>
            <a:endParaRPr lang="en-US" altLang="zh-CN" dirty="0">
              <a:ea typeface="楷体_GB2312" pitchFamily="49" charset="-122"/>
            </a:endParaRPr>
          </a:p>
          <a:p>
            <a:endParaRPr lang="zh-CN" altLang="en-US" dirty="0"/>
          </a:p>
          <a:p>
            <a:endParaRPr lang="en-US" dirty="0"/>
          </a:p>
        </p:txBody>
      </p:sp>
      <p:sp>
        <p:nvSpPr>
          <p:cNvPr id="116749" name="Text Box 13"/>
          <p:cNvSpPr txBox="1">
            <a:spLocks noChangeArrowheads="1"/>
          </p:cNvSpPr>
          <p:nvPr/>
        </p:nvSpPr>
        <p:spPr bwMode="auto">
          <a:xfrm>
            <a:off x="4389512" y="4379614"/>
            <a:ext cx="3167063" cy="604838"/>
          </a:xfrm>
          <a:prstGeom prst="rect">
            <a:avLst/>
          </a:prstGeom>
          <a:solidFill>
            <a:srgbClr val="CCFFCC">
              <a:alpha val="50195"/>
            </a:srgbClr>
          </a:solidFill>
          <a:ln w="25400">
            <a:solidFill>
              <a:srgbClr val="003300"/>
            </a:solidFill>
            <a:miter lim="800000"/>
            <a:headEnd/>
            <a:tailEnd/>
          </a:ln>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dirty="0">
                <a:solidFill>
                  <a:srgbClr val="A50021"/>
                </a:solidFill>
                <a:latin typeface="+mn-lt"/>
              </a:rPr>
              <a:t>first</a:t>
            </a:r>
            <a:r>
              <a:rPr lang="en-US" altLang="zh-CN" sz="3200" dirty="0">
                <a:latin typeface="+mn-lt"/>
              </a:rPr>
              <a:t>  </a:t>
            </a:r>
            <a:r>
              <a:rPr lang="en-US" altLang="zh-CN" sz="3200" dirty="0">
                <a:solidFill>
                  <a:srgbClr val="006600"/>
                </a:solidFill>
                <a:latin typeface="+mn-lt"/>
              </a:rPr>
              <a:t>symbol </a:t>
            </a:r>
            <a:r>
              <a:rPr lang="en-US" altLang="zh-CN" sz="3200" dirty="0">
                <a:latin typeface="+mn-lt"/>
              </a:rPr>
              <a:t> </a:t>
            </a:r>
            <a:r>
              <a:rPr lang="en-US" altLang="zh-CN" sz="3200" dirty="0">
                <a:solidFill>
                  <a:srgbClr val="3333FF"/>
                </a:solidFill>
                <a:latin typeface="+mn-lt"/>
              </a:rPr>
              <a:t>next</a:t>
            </a:r>
            <a:endParaRPr lang="en-US" altLang="zh-CN" sz="3200" dirty="0">
              <a:latin typeface="+mn-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2268814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16756"/>
                                        </p:tgtEl>
                                        <p:attrNameLst>
                                          <p:attrName>style.visibility</p:attrName>
                                        </p:attrNameLst>
                                      </p:cBhvr>
                                      <p:to>
                                        <p:strVal val="visible"/>
                                      </p:to>
                                    </p:set>
                                    <p:animEffect transition="in" filter="wipe(left)">
                                      <p:cBhvr>
                                        <p:cTn id="11" dur="500"/>
                                        <p:tgtEl>
                                          <p:spTgt spid="11675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6753"/>
                                        </p:tgtEl>
                                        <p:attrNameLst>
                                          <p:attrName>style.visibility</p:attrName>
                                        </p:attrNameLst>
                                      </p:cBhvr>
                                      <p:to>
                                        <p:strVal val="visible"/>
                                      </p:to>
                                    </p:set>
                                    <p:animEffect transition="in" filter="wipe(left)">
                                      <p:cBhvr>
                                        <p:cTn id="16" dur="500"/>
                                        <p:tgtEl>
                                          <p:spTgt spid="116753"/>
                                        </p:tgtEl>
                                      </p:cBhvr>
                                    </p:animEffect>
                                  </p:childTnLst>
                                </p:cTn>
                              </p:par>
                              <p:par>
                                <p:cTn id="17" presetID="1" presetClass="entr" presetSubtype="0" fill="hold" grpId="0" nodeType="withEffect">
                                  <p:stCondLst>
                                    <p:cond delay="0"/>
                                  </p:stCondLst>
                                  <p:childTnLst>
                                    <p:set>
                                      <p:cBhvr>
                                        <p:cTn id="18" dur="1" fill="hold">
                                          <p:stCondLst>
                                            <p:cond delay="499"/>
                                          </p:stCondLst>
                                        </p:cTn>
                                        <p:tgtEl>
                                          <p:spTgt spid="1167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167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6759"/>
                                        </p:tgtEl>
                                        <p:attrNameLst>
                                          <p:attrName>style.visibility</p:attrName>
                                        </p:attrNameLst>
                                      </p:cBhvr>
                                      <p:to>
                                        <p:strVal val="visible"/>
                                      </p:to>
                                    </p:set>
                                    <p:animEffect transition="in" filter="wipe(left)">
                                      <p:cBhvr>
                                        <p:cTn id="25" dur="500"/>
                                        <p:tgtEl>
                                          <p:spTgt spid="11675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16752"/>
                                        </p:tgtEl>
                                        <p:attrNameLst>
                                          <p:attrName>style.visibility</p:attrName>
                                        </p:attrNameLst>
                                      </p:cBhvr>
                                      <p:to>
                                        <p:strVal val="visible"/>
                                      </p:to>
                                    </p:set>
                                    <p:animEffect transition="in" filter="wipe(left)">
                                      <p:cBhvr>
                                        <p:cTn id="30" dur="500"/>
                                        <p:tgtEl>
                                          <p:spTgt spid="11675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6749"/>
                                        </p:tgtEl>
                                        <p:attrNameLst>
                                          <p:attrName>style.visibility</p:attrName>
                                        </p:attrNameLst>
                                      </p:cBhvr>
                                      <p:to>
                                        <p:strVal val="visible"/>
                                      </p:to>
                                    </p:set>
                                    <p:animEffect transition="in" filter="wipe(left)">
                                      <p:cBhvr>
                                        <p:cTn id="35" dur="500"/>
                                        <p:tgtEl>
                                          <p:spTgt spid="116749"/>
                                        </p:tgtEl>
                                      </p:cBhvr>
                                    </p:animEffect>
                                  </p:childTnLst>
                                </p:cTn>
                              </p:par>
                              <p:par>
                                <p:cTn id="36" presetID="1" presetClass="entr" presetSubtype="0" fill="hold" grpId="0" nodeType="withEffect">
                                  <p:stCondLst>
                                    <p:cond delay="0"/>
                                  </p:stCondLst>
                                  <p:childTnLst>
                                    <p:set>
                                      <p:cBhvr>
                                        <p:cTn id="37" dur="1" fill="hold">
                                          <p:stCondLst>
                                            <p:cond delay="499"/>
                                          </p:stCondLst>
                                        </p:cTn>
                                        <p:tgtEl>
                                          <p:spTgt spid="11675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499"/>
                                          </p:stCondLst>
                                        </p:cTn>
                                        <p:tgtEl>
                                          <p:spTgt spid="116751"/>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16757"/>
                                        </p:tgtEl>
                                        <p:attrNameLst>
                                          <p:attrName>style.visibility</p:attrName>
                                        </p:attrNameLst>
                                      </p:cBhvr>
                                      <p:to>
                                        <p:strVal val="visible"/>
                                      </p:to>
                                    </p:set>
                                    <p:animEffect transition="in" filter="wipe(left)">
                                      <p:cBhvr>
                                        <p:cTn id="44" dur="500"/>
                                        <p:tgtEl>
                                          <p:spTgt spid="11675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16758"/>
                                        </p:tgtEl>
                                        <p:attrNameLst>
                                          <p:attrName>style.visibility</p:attrName>
                                        </p:attrNameLst>
                                      </p:cBhvr>
                                      <p:to>
                                        <p:strVal val="visible"/>
                                      </p:to>
                                    </p:set>
                                    <p:animEffect transition="in" filter="wipe(left)">
                                      <p:cBhvr>
                                        <p:cTn id="49" dur="500"/>
                                        <p:tgtEl>
                                          <p:spTgt spid="116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50" grpId="0" animBg="1"/>
      <p:bldP spid="116751" grpId="0" animBg="1"/>
      <p:bldP spid="116752" grpId="0" autoUpdateAnimBg="0"/>
      <p:bldP spid="116753" grpId="0" animBg="1" autoUpdateAnimBg="0"/>
      <p:bldP spid="116754" grpId="0" animBg="1"/>
      <p:bldP spid="116755" grpId="0" animBg="1"/>
      <p:bldP spid="116756" grpId="0" autoUpdateAnimBg="0"/>
      <p:bldP spid="116757" grpId="0" animBg="1" autoUpdateAnimBg="0"/>
      <p:bldP spid="116758" grpId="0" animBg="1" autoUpdateAnimBg="0"/>
      <p:bldP spid="116759" grpId="0" animBg="1" autoUpdateAnimBg="0"/>
      <p:bldP spid="116749"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DDBECC-C8F5-4906-A593-33EFEAA68380}"/>
              </a:ext>
            </a:extLst>
          </p:cNvPr>
          <p:cNvSpPr/>
          <p:nvPr/>
        </p:nvSpPr>
        <p:spPr>
          <a:xfrm>
            <a:off x="-9525" y="2852936"/>
            <a:ext cx="9153525" cy="3096344"/>
          </a:xfrm>
          <a:prstGeom prst="rect">
            <a:avLst/>
          </a:prstGeom>
          <a:solidFill>
            <a:srgbClr val="FFFFCC"/>
          </a:solid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normAutofit fontScale="90000"/>
          </a:bodyPr>
          <a:lstStyle/>
          <a:p>
            <a:r>
              <a:rPr lang="zh-CN" altLang="en-US"/>
              <a:t>键树的存储结构：双链树</a:t>
            </a:r>
            <a:r>
              <a:rPr lang="en-US" altLang="zh-CN"/>
              <a:t>(Double Linked Tree)</a:t>
            </a:r>
            <a:endParaRPr lang="en-US"/>
          </a:p>
        </p:txBody>
      </p:sp>
      <p:sp>
        <p:nvSpPr>
          <p:cNvPr id="3" name="内容占位符 2"/>
          <p:cNvSpPr>
            <a:spLocks noGrp="1"/>
          </p:cNvSpPr>
          <p:nvPr>
            <p:ph idx="1"/>
          </p:nvPr>
        </p:nvSpPr>
        <p:spPr>
          <a:xfrm>
            <a:off x="457200" y="908720"/>
            <a:ext cx="8435280" cy="5832648"/>
          </a:xfrm>
        </p:spPr>
        <p:txBody>
          <a:bodyPr>
            <a:normAutofit fontScale="92500" lnSpcReduction="10000"/>
          </a:bodyPr>
          <a:lstStyle/>
          <a:p>
            <a:pPr marL="0" indent="0">
              <a:buNone/>
            </a:pPr>
            <a:r>
              <a:rPr lang="en-US" altLang="zh-CN" dirty="0" err="1"/>
              <a:t>typedef</a:t>
            </a:r>
            <a:r>
              <a:rPr lang="en-US" altLang="zh-CN" dirty="0"/>
              <a:t> </a:t>
            </a:r>
            <a:r>
              <a:rPr lang="en-US" altLang="zh-CN" dirty="0" err="1"/>
              <a:t>struct</a:t>
            </a:r>
            <a:r>
              <a:rPr lang="en-US" altLang="zh-CN" dirty="0"/>
              <a:t> </a:t>
            </a:r>
            <a:r>
              <a:rPr lang="en-US" altLang="zh-CN" dirty="0" err="1"/>
              <a:t>DLTNode</a:t>
            </a:r>
            <a:r>
              <a:rPr lang="en-US" altLang="zh-CN" dirty="0"/>
              <a:t> </a:t>
            </a:r>
            <a:r>
              <a:rPr lang="en-US" altLang="zh-CN" dirty="0">
                <a:solidFill>
                  <a:srgbClr val="0000CC"/>
                </a:solidFill>
              </a:rPr>
              <a:t>{</a:t>
            </a:r>
          </a:p>
          <a:p>
            <a:pPr marL="0" indent="0">
              <a:buNone/>
            </a:pPr>
            <a:r>
              <a:rPr lang="en-US" altLang="zh-CN" b="1" dirty="0">
                <a:solidFill>
                  <a:srgbClr val="0000FF"/>
                </a:solidFill>
              </a:rPr>
              <a:t>   </a:t>
            </a:r>
            <a:r>
              <a:rPr lang="en-US" altLang="zh-CN" dirty="0" err="1"/>
              <a:t>NodeKind</a:t>
            </a:r>
            <a:r>
              <a:rPr lang="en-US" altLang="zh-CN" dirty="0"/>
              <a:t>  kind; </a:t>
            </a:r>
          </a:p>
          <a:p>
            <a:pPr marL="0" indent="0">
              <a:buNone/>
            </a:pPr>
            <a:r>
              <a:rPr lang="en-US" altLang="zh-CN" b="1" dirty="0">
                <a:solidFill>
                  <a:srgbClr val="0000FF"/>
                </a:solidFill>
              </a:rPr>
              <a:t>   </a:t>
            </a:r>
            <a:r>
              <a:rPr lang="en-US" altLang="zh-CN" b="1" dirty="0">
                <a:solidFill>
                  <a:srgbClr val="00B050"/>
                </a:solidFill>
              </a:rPr>
              <a:t>char symbol</a:t>
            </a:r>
            <a:r>
              <a:rPr lang="en-US" altLang="zh-CN" dirty="0"/>
              <a:t>;</a:t>
            </a:r>
          </a:p>
          <a:p>
            <a:pPr marL="0" indent="0">
              <a:buNone/>
            </a:pPr>
            <a:r>
              <a:rPr lang="en-US" altLang="zh-CN" dirty="0"/>
              <a:t>   </a:t>
            </a:r>
            <a:r>
              <a:rPr lang="en-US" altLang="zh-CN" dirty="0" err="1"/>
              <a:t>struct</a:t>
            </a:r>
            <a:r>
              <a:rPr lang="en-US" altLang="zh-CN" dirty="0"/>
              <a:t> </a:t>
            </a:r>
            <a:r>
              <a:rPr lang="en-US" altLang="zh-CN" dirty="0" err="1"/>
              <a:t>DLTNode</a:t>
            </a:r>
            <a:r>
              <a:rPr lang="en-US" altLang="zh-CN" dirty="0"/>
              <a:t>  *</a:t>
            </a:r>
            <a:r>
              <a:rPr lang="en-US" altLang="zh-CN" b="1" dirty="0">
                <a:solidFill>
                  <a:srgbClr val="0000FF"/>
                </a:solidFill>
              </a:rPr>
              <a:t>next</a:t>
            </a:r>
            <a:r>
              <a:rPr lang="en-US" altLang="zh-CN" dirty="0"/>
              <a:t>; //</a:t>
            </a:r>
            <a:r>
              <a:rPr lang="zh-CN" altLang="en-US" dirty="0"/>
              <a:t>指向</a:t>
            </a:r>
            <a:r>
              <a:rPr lang="zh-CN" altLang="en-US" b="1" dirty="0">
                <a:solidFill>
                  <a:schemeClr val="accent6">
                    <a:lumMod val="50000"/>
                  </a:schemeClr>
                </a:solidFill>
              </a:rPr>
              <a:t>兄弟</a:t>
            </a:r>
            <a:r>
              <a:rPr lang="zh-CN" altLang="en-US" dirty="0"/>
              <a:t>结点的指针</a:t>
            </a:r>
          </a:p>
          <a:p>
            <a:pPr marL="0" indent="0">
              <a:buNone/>
            </a:pPr>
            <a:r>
              <a:rPr lang="zh-CN" altLang="en-US" dirty="0"/>
              <a:t>   </a:t>
            </a:r>
            <a:r>
              <a:rPr lang="en-US" altLang="zh-CN" dirty="0">
                <a:solidFill>
                  <a:schemeClr val="accent6">
                    <a:lumMod val="50000"/>
                  </a:schemeClr>
                </a:solidFill>
              </a:rPr>
              <a:t>union {</a:t>
            </a:r>
          </a:p>
          <a:p>
            <a:pPr marL="0" indent="0">
              <a:buNone/>
            </a:pPr>
            <a:r>
              <a:rPr lang="en-US" altLang="zh-CN" dirty="0"/>
              <a:t>     //</a:t>
            </a:r>
            <a:r>
              <a:rPr lang="zh-CN" altLang="en-US" b="1" dirty="0">
                <a:solidFill>
                  <a:srgbClr val="0000FF"/>
                </a:solidFill>
              </a:rPr>
              <a:t>叶子结点</a:t>
            </a:r>
            <a:r>
              <a:rPr lang="zh-CN" altLang="en-US" dirty="0"/>
              <a:t>内的记录指针</a:t>
            </a:r>
            <a:endParaRPr lang="en-US" altLang="zh-CN" dirty="0">
              <a:solidFill>
                <a:schemeClr val="accent6">
                  <a:lumMod val="50000"/>
                </a:schemeClr>
              </a:solidFill>
            </a:endParaRPr>
          </a:p>
          <a:p>
            <a:pPr marL="0" indent="0">
              <a:buNone/>
            </a:pPr>
            <a:r>
              <a:rPr lang="en-US" altLang="zh-CN" dirty="0"/>
              <a:t>     Record   *</a:t>
            </a:r>
            <a:r>
              <a:rPr lang="en-US" altLang="zh-CN" dirty="0" err="1">
                <a:solidFill>
                  <a:srgbClr val="C00000"/>
                </a:solidFill>
              </a:rPr>
              <a:t>infoptr</a:t>
            </a:r>
            <a:r>
              <a:rPr lang="en-US" altLang="zh-CN" dirty="0"/>
              <a:t>;    </a:t>
            </a:r>
          </a:p>
          <a:p>
            <a:pPr marL="0" indent="0">
              <a:buNone/>
            </a:pPr>
            <a:r>
              <a:rPr lang="en-US" altLang="zh-CN" dirty="0"/>
              <a:t>     //</a:t>
            </a:r>
            <a:r>
              <a:rPr lang="zh-CN" altLang="en-US" b="1" dirty="0">
                <a:solidFill>
                  <a:srgbClr val="0000FF"/>
                </a:solidFill>
              </a:rPr>
              <a:t>分支结点</a:t>
            </a:r>
            <a:r>
              <a:rPr lang="zh-CN" altLang="en-US" dirty="0"/>
              <a:t>内的</a:t>
            </a:r>
            <a:r>
              <a:rPr lang="zh-CN" altLang="en-US" b="1" dirty="0">
                <a:solidFill>
                  <a:schemeClr val="accent6">
                    <a:lumMod val="50000"/>
                  </a:schemeClr>
                </a:solidFill>
              </a:rPr>
              <a:t>孩子</a:t>
            </a:r>
            <a:r>
              <a:rPr lang="zh-CN" altLang="en-US" dirty="0"/>
              <a:t>链指针</a:t>
            </a:r>
          </a:p>
          <a:p>
            <a:pPr marL="0" indent="0">
              <a:buNone/>
            </a:pPr>
            <a:r>
              <a:rPr lang="zh-CN" altLang="en-US" dirty="0"/>
              <a:t>     </a:t>
            </a:r>
            <a:r>
              <a:rPr lang="en-US" altLang="zh-CN" dirty="0" err="1"/>
              <a:t>struct</a:t>
            </a:r>
            <a:r>
              <a:rPr lang="en-US" altLang="zh-CN" dirty="0"/>
              <a:t> </a:t>
            </a:r>
            <a:r>
              <a:rPr lang="en-US" altLang="zh-CN" dirty="0" err="1"/>
              <a:t>DLTNode</a:t>
            </a:r>
            <a:r>
              <a:rPr lang="en-US" altLang="zh-CN" dirty="0"/>
              <a:t>  *</a:t>
            </a:r>
            <a:r>
              <a:rPr lang="en-US" altLang="zh-CN" dirty="0">
                <a:solidFill>
                  <a:srgbClr val="C00000"/>
                </a:solidFill>
              </a:rPr>
              <a:t>first</a:t>
            </a:r>
            <a:r>
              <a:rPr lang="en-US" altLang="zh-CN" dirty="0"/>
              <a:t>;</a:t>
            </a:r>
            <a:endParaRPr lang="zh-CN" altLang="en-US" dirty="0"/>
          </a:p>
          <a:p>
            <a:pPr marL="0" indent="0">
              <a:buNone/>
            </a:pPr>
            <a:r>
              <a:rPr lang="zh-CN" altLang="en-US" dirty="0">
                <a:solidFill>
                  <a:schemeClr val="accent6">
                    <a:lumMod val="50000"/>
                  </a:schemeClr>
                </a:solidFill>
              </a:rPr>
              <a:t>    </a:t>
            </a:r>
            <a:r>
              <a:rPr lang="en-US" altLang="zh-CN" dirty="0">
                <a:solidFill>
                  <a:schemeClr val="accent6">
                    <a:lumMod val="50000"/>
                  </a:schemeClr>
                </a:solidFill>
              </a:rPr>
              <a:t>}</a:t>
            </a:r>
          </a:p>
          <a:p>
            <a:pPr marL="0" indent="0">
              <a:buNone/>
            </a:pPr>
            <a:r>
              <a:rPr lang="en-US" altLang="zh-CN" dirty="0">
                <a:solidFill>
                  <a:srgbClr val="0000CC"/>
                </a:solidFill>
              </a:rPr>
              <a:t> } </a:t>
            </a:r>
            <a:r>
              <a:rPr lang="en-US" altLang="zh-CN" b="1" dirty="0" err="1"/>
              <a:t>DLTNode</a:t>
            </a:r>
            <a:r>
              <a:rPr lang="en-US" altLang="zh-CN" dirty="0"/>
              <a:t>, *</a:t>
            </a:r>
            <a:r>
              <a:rPr lang="en-US" altLang="zh-CN" b="1" dirty="0" err="1"/>
              <a:t>DLTree</a:t>
            </a:r>
            <a:r>
              <a:rPr lang="en-US" altLang="zh-CN" b="1" dirty="0"/>
              <a:t>;</a:t>
            </a:r>
            <a:r>
              <a:rPr lang="en-US" altLang="zh-CN" dirty="0"/>
              <a:t>   //</a:t>
            </a:r>
            <a:r>
              <a:rPr lang="zh-CN" altLang="en-US" dirty="0"/>
              <a:t>双链树的类型</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1893415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ChangeArrowheads="1"/>
          </p:cNvSpPr>
          <p:nvPr/>
        </p:nvSpPr>
        <p:spPr bwMode="auto">
          <a:xfrm>
            <a:off x="5393884" y="1427753"/>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endParaRPr lang="zh-CN" altLang="zh-CN">
              <a:latin typeface="+mn-lt"/>
            </a:endParaRPr>
          </a:p>
        </p:txBody>
      </p:sp>
      <p:sp>
        <p:nvSpPr>
          <p:cNvPr id="53252" name="Text Box 3"/>
          <p:cNvSpPr txBox="1">
            <a:spLocks noChangeArrowheads="1"/>
          </p:cNvSpPr>
          <p:nvPr/>
        </p:nvSpPr>
        <p:spPr bwMode="auto">
          <a:xfrm>
            <a:off x="5940152" y="1321604"/>
            <a:ext cx="4010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b="1">
                <a:solidFill>
                  <a:srgbClr val="3333FF"/>
                </a:solidFill>
                <a:latin typeface="+mn-lt"/>
                <a:sym typeface="Symbol" pitchFamily="18" charset="2"/>
              </a:rPr>
              <a:t></a:t>
            </a:r>
            <a:endParaRPr lang="en-US" altLang="zh-CN" sz="2800">
              <a:latin typeface="+mn-lt"/>
            </a:endParaRPr>
          </a:p>
        </p:txBody>
      </p:sp>
      <p:sp>
        <p:nvSpPr>
          <p:cNvPr id="53253" name="Line 4"/>
          <p:cNvSpPr>
            <a:spLocks noChangeShapeType="1"/>
          </p:cNvSpPr>
          <p:nvPr/>
        </p:nvSpPr>
        <p:spPr bwMode="auto">
          <a:xfrm>
            <a:off x="5608046" y="1427753"/>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4" name="Line 5"/>
          <p:cNvSpPr>
            <a:spLocks noChangeShapeType="1"/>
          </p:cNvSpPr>
          <p:nvPr/>
        </p:nvSpPr>
        <p:spPr bwMode="auto">
          <a:xfrm>
            <a:off x="6036370" y="1427753"/>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5" name="Rectangle 6"/>
          <p:cNvSpPr>
            <a:spLocks noChangeArrowheads="1"/>
          </p:cNvSpPr>
          <p:nvPr/>
        </p:nvSpPr>
        <p:spPr bwMode="auto">
          <a:xfrm>
            <a:off x="4021168" y="1958950"/>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8080"/>
                </a:solidFill>
                <a:latin typeface="+mn-lt"/>
              </a:rPr>
              <a:t>H</a:t>
            </a:r>
            <a:endParaRPr lang="en-US" altLang="zh-CN">
              <a:latin typeface="+mn-lt"/>
            </a:endParaRPr>
          </a:p>
        </p:txBody>
      </p:sp>
      <p:sp>
        <p:nvSpPr>
          <p:cNvPr id="53256" name="Text Box 7"/>
          <p:cNvSpPr txBox="1">
            <a:spLocks noChangeArrowheads="1"/>
          </p:cNvSpPr>
          <p:nvPr/>
        </p:nvSpPr>
        <p:spPr bwMode="auto">
          <a:xfrm>
            <a:off x="4572000" y="1844824"/>
            <a:ext cx="4010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b="1">
                <a:solidFill>
                  <a:srgbClr val="3333FF"/>
                </a:solidFill>
                <a:latin typeface="+mn-lt"/>
                <a:sym typeface="Symbol" pitchFamily="18" charset="2"/>
              </a:rPr>
              <a:t></a:t>
            </a:r>
            <a:endParaRPr lang="en-US" altLang="zh-CN" sz="2800">
              <a:latin typeface="+mn-lt"/>
            </a:endParaRPr>
          </a:p>
        </p:txBody>
      </p:sp>
      <p:sp>
        <p:nvSpPr>
          <p:cNvPr id="53257" name="Line 8"/>
          <p:cNvSpPr>
            <a:spLocks noChangeShapeType="1"/>
          </p:cNvSpPr>
          <p:nvPr/>
        </p:nvSpPr>
        <p:spPr bwMode="auto">
          <a:xfrm>
            <a:off x="4235329" y="1958950"/>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8" name="Line 9"/>
          <p:cNvSpPr>
            <a:spLocks noChangeShapeType="1"/>
          </p:cNvSpPr>
          <p:nvPr/>
        </p:nvSpPr>
        <p:spPr bwMode="auto">
          <a:xfrm>
            <a:off x="4663653" y="1958950"/>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9" name="Rectangle 10"/>
          <p:cNvSpPr>
            <a:spLocks noChangeArrowheads="1"/>
          </p:cNvSpPr>
          <p:nvPr/>
        </p:nvSpPr>
        <p:spPr bwMode="auto">
          <a:xfrm>
            <a:off x="2966718" y="2477983"/>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8080"/>
                </a:solidFill>
                <a:latin typeface="+mn-lt"/>
              </a:rPr>
              <a:t>A</a:t>
            </a:r>
            <a:endParaRPr lang="en-US" altLang="zh-CN">
              <a:latin typeface="+mn-lt"/>
            </a:endParaRPr>
          </a:p>
        </p:txBody>
      </p:sp>
      <p:sp>
        <p:nvSpPr>
          <p:cNvPr id="53260" name="Line 11"/>
          <p:cNvSpPr>
            <a:spLocks noChangeShapeType="1"/>
          </p:cNvSpPr>
          <p:nvPr/>
        </p:nvSpPr>
        <p:spPr bwMode="auto">
          <a:xfrm>
            <a:off x="3180880" y="2477983"/>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1" name="Line 12"/>
          <p:cNvSpPr>
            <a:spLocks noChangeShapeType="1"/>
          </p:cNvSpPr>
          <p:nvPr/>
        </p:nvSpPr>
        <p:spPr bwMode="auto">
          <a:xfrm>
            <a:off x="3609203" y="2477983"/>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2" name="Rectangle 13"/>
          <p:cNvSpPr>
            <a:spLocks noChangeArrowheads="1"/>
          </p:cNvSpPr>
          <p:nvPr/>
        </p:nvSpPr>
        <p:spPr bwMode="auto">
          <a:xfrm>
            <a:off x="1967297" y="2984850"/>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8080"/>
                </a:solidFill>
                <a:latin typeface="+mn-lt"/>
              </a:rPr>
              <a:t>D</a:t>
            </a:r>
            <a:endParaRPr lang="en-US" altLang="zh-CN">
              <a:latin typeface="+mn-lt"/>
            </a:endParaRPr>
          </a:p>
        </p:txBody>
      </p:sp>
      <p:sp>
        <p:nvSpPr>
          <p:cNvPr id="53263" name="Line 14"/>
          <p:cNvSpPr>
            <a:spLocks noChangeShapeType="1"/>
          </p:cNvSpPr>
          <p:nvPr/>
        </p:nvSpPr>
        <p:spPr bwMode="auto">
          <a:xfrm>
            <a:off x="2181459" y="2984850"/>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4" name="Line 15"/>
          <p:cNvSpPr>
            <a:spLocks noChangeShapeType="1"/>
          </p:cNvSpPr>
          <p:nvPr/>
        </p:nvSpPr>
        <p:spPr bwMode="auto">
          <a:xfrm>
            <a:off x="2609782" y="2984850"/>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5" name="Rectangle 16"/>
          <p:cNvSpPr>
            <a:spLocks noChangeArrowheads="1"/>
          </p:cNvSpPr>
          <p:nvPr/>
        </p:nvSpPr>
        <p:spPr bwMode="auto">
          <a:xfrm>
            <a:off x="1110650" y="3503883"/>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8080"/>
                </a:solidFill>
                <a:latin typeface="+mn-lt"/>
              </a:rPr>
              <a:t>$</a:t>
            </a:r>
            <a:endParaRPr lang="en-US" altLang="zh-CN">
              <a:latin typeface="+mn-lt"/>
            </a:endParaRPr>
          </a:p>
        </p:txBody>
      </p:sp>
      <p:sp>
        <p:nvSpPr>
          <p:cNvPr id="53266" name="Line 17"/>
          <p:cNvSpPr>
            <a:spLocks noChangeShapeType="1"/>
          </p:cNvSpPr>
          <p:nvPr/>
        </p:nvSpPr>
        <p:spPr bwMode="auto">
          <a:xfrm>
            <a:off x="1324812" y="3503883"/>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7" name="Line 18"/>
          <p:cNvSpPr>
            <a:spLocks noChangeShapeType="1"/>
          </p:cNvSpPr>
          <p:nvPr/>
        </p:nvSpPr>
        <p:spPr bwMode="auto">
          <a:xfrm>
            <a:off x="1753135" y="3503883"/>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8" name="Oval 19"/>
          <p:cNvSpPr>
            <a:spLocks noChangeArrowheads="1"/>
          </p:cNvSpPr>
          <p:nvPr/>
        </p:nvSpPr>
        <p:spPr bwMode="auto">
          <a:xfrm>
            <a:off x="753714" y="4152673"/>
            <a:ext cx="856647" cy="324395"/>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00FF"/>
                </a:solidFill>
                <a:latin typeface="+mn-lt"/>
              </a:rPr>
              <a:t>HAD</a:t>
            </a:r>
            <a:endParaRPr lang="en-US" altLang="zh-CN" sz="2800">
              <a:solidFill>
                <a:srgbClr val="0000FF"/>
              </a:solidFill>
              <a:latin typeface="+mn-lt"/>
            </a:endParaRPr>
          </a:p>
        </p:txBody>
      </p:sp>
      <p:grpSp>
        <p:nvGrpSpPr>
          <p:cNvPr id="5" name="组合 4"/>
          <p:cNvGrpSpPr/>
          <p:nvPr/>
        </p:nvGrpSpPr>
        <p:grpSpPr>
          <a:xfrm>
            <a:off x="4877814" y="2492896"/>
            <a:ext cx="856647" cy="324395"/>
            <a:chOff x="4877814" y="2492896"/>
            <a:chExt cx="856647" cy="324395"/>
          </a:xfrm>
        </p:grpSpPr>
        <p:sp>
          <p:nvSpPr>
            <p:cNvPr id="53269" name="Rectangle 20"/>
            <p:cNvSpPr>
              <a:spLocks noChangeArrowheads="1"/>
            </p:cNvSpPr>
            <p:nvPr/>
          </p:nvSpPr>
          <p:spPr bwMode="auto">
            <a:xfrm>
              <a:off x="4877814" y="2492896"/>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8080"/>
                  </a:solidFill>
                  <a:latin typeface="+mn-lt"/>
                </a:rPr>
                <a:t>E</a:t>
              </a:r>
              <a:endParaRPr lang="en-US" altLang="zh-CN">
                <a:latin typeface="+mn-lt"/>
              </a:endParaRPr>
            </a:p>
          </p:txBody>
        </p:sp>
        <p:sp>
          <p:nvSpPr>
            <p:cNvPr id="53270" name="Line 21"/>
            <p:cNvSpPr>
              <a:spLocks noChangeShapeType="1"/>
            </p:cNvSpPr>
            <p:nvPr/>
          </p:nvSpPr>
          <p:spPr bwMode="auto">
            <a:xfrm>
              <a:off x="5091976" y="2492896"/>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1" name="Line 22"/>
            <p:cNvSpPr>
              <a:spLocks noChangeShapeType="1"/>
            </p:cNvSpPr>
            <p:nvPr/>
          </p:nvSpPr>
          <p:spPr bwMode="auto">
            <a:xfrm>
              <a:off x="5520299" y="2492896"/>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3272" name="Rectangle 23"/>
          <p:cNvSpPr>
            <a:spLocks noChangeArrowheads="1"/>
          </p:cNvSpPr>
          <p:nvPr/>
        </p:nvSpPr>
        <p:spPr bwMode="auto">
          <a:xfrm>
            <a:off x="2966718" y="3503883"/>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8080"/>
                </a:solidFill>
                <a:latin typeface="+mn-lt"/>
              </a:rPr>
              <a:t>$</a:t>
            </a:r>
            <a:endParaRPr lang="en-US" altLang="zh-CN">
              <a:latin typeface="+mn-lt"/>
            </a:endParaRPr>
          </a:p>
        </p:txBody>
      </p:sp>
      <p:sp>
        <p:nvSpPr>
          <p:cNvPr id="53273" name="Line 24"/>
          <p:cNvSpPr>
            <a:spLocks noChangeShapeType="1"/>
          </p:cNvSpPr>
          <p:nvPr/>
        </p:nvSpPr>
        <p:spPr bwMode="auto">
          <a:xfrm>
            <a:off x="3180880" y="3503883"/>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4" name="Line 25"/>
          <p:cNvSpPr>
            <a:spLocks noChangeShapeType="1"/>
          </p:cNvSpPr>
          <p:nvPr/>
        </p:nvSpPr>
        <p:spPr bwMode="auto">
          <a:xfrm>
            <a:off x="3609203" y="3503883"/>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8" name="Rectangle 29"/>
          <p:cNvSpPr>
            <a:spLocks noChangeArrowheads="1"/>
          </p:cNvSpPr>
          <p:nvPr/>
        </p:nvSpPr>
        <p:spPr bwMode="auto">
          <a:xfrm>
            <a:off x="3900960" y="4617433"/>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8080"/>
                </a:solidFill>
                <a:latin typeface="+mn-lt"/>
              </a:rPr>
              <a:t>$</a:t>
            </a:r>
            <a:endParaRPr lang="en-US" altLang="zh-CN">
              <a:latin typeface="+mn-lt"/>
            </a:endParaRPr>
          </a:p>
        </p:txBody>
      </p:sp>
      <p:sp>
        <p:nvSpPr>
          <p:cNvPr id="53279" name="Line 30"/>
          <p:cNvSpPr>
            <a:spLocks noChangeShapeType="1"/>
          </p:cNvSpPr>
          <p:nvPr/>
        </p:nvSpPr>
        <p:spPr bwMode="auto">
          <a:xfrm>
            <a:off x="4115122" y="4617433"/>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80" name="Line 31"/>
          <p:cNvSpPr>
            <a:spLocks noChangeShapeType="1"/>
          </p:cNvSpPr>
          <p:nvPr/>
        </p:nvSpPr>
        <p:spPr bwMode="auto">
          <a:xfrm>
            <a:off x="4543445" y="4617433"/>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 name="组合 10"/>
          <p:cNvGrpSpPr/>
          <p:nvPr/>
        </p:nvGrpSpPr>
        <p:grpSpPr>
          <a:xfrm>
            <a:off x="5083505" y="5655498"/>
            <a:ext cx="856647" cy="324395"/>
            <a:chOff x="4065461" y="5580013"/>
            <a:chExt cx="856647" cy="324395"/>
          </a:xfrm>
        </p:grpSpPr>
        <p:sp>
          <p:nvSpPr>
            <p:cNvPr id="53281" name="Rectangle 32"/>
            <p:cNvSpPr>
              <a:spLocks noChangeArrowheads="1"/>
            </p:cNvSpPr>
            <p:nvPr/>
          </p:nvSpPr>
          <p:spPr bwMode="auto">
            <a:xfrm>
              <a:off x="4065461" y="5580013"/>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8080"/>
                  </a:solidFill>
                  <a:latin typeface="+mn-lt"/>
                </a:rPr>
                <a:t>$</a:t>
              </a:r>
              <a:endParaRPr lang="en-US" altLang="zh-CN">
                <a:latin typeface="+mn-lt"/>
              </a:endParaRPr>
            </a:p>
          </p:txBody>
        </p:sp>
        <p:sp>
          <p:nvSpPr>
            <p:cNvPr id="53282" name="Line 33"/>
            <p:cNvSpPr>
              <a:spLocks noChangeShapeType="1"/>
            </p:cNvSpPr>
            <p:nvPr/>
          </p:nvSpPr>
          <p:spPr bwMode="auto">
            <a:xfrm>
              <a:off x="4279622" y="5580013"/>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83" name="Line 34"/>
            <p:cNvSpPr>
              <a:spLocks noChangeShapeType="1"/>
            </p:cNvSpPr>
            <p:nvPr/>
          </p:nvSpPr>
          <p:spPr bwMode="auto">
            <a:xfrm>
              <a:off x="4707946" y="5580013"/>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3293" name="Rectangle 44"/>
          <p:cNvSpPr>
            <a:spLocks noChangeArrowheads="1"/>
          </p:cNvSpPr>
          <p:nvPr/>
        </p:nvSpPr>
        <p:spPr bwMode="auto">
          <a:xfrm>
            <a:off x="6821629" y="4022915"/>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8080"/>
                </a:solidFill>
                <a:latin typeface="+mn-lt"/>
              </a:rPr>
              <a:t>G</a:t>
            </a:r>
            <a:endParaRPr lang="en-US" altLang="zh-CN">
              <a:latin typeface="+mn-lt"/>
            </a:endParaRPr>
          </a:p>
        </p:txBody>
      </p:sp>
      <p:sp>
        <p:nvSpPr>
          <p:cNvPr id="53294" name="Line 45"/>
          <p:cNvSpPr>
            <a:spLocks noChangeShapeType="1"/>
          </p:cNvSpPr>
          <p:nvPr/>
        </p:nvSpPr>
        <p:spPr bwMode="auto">
          <a:xfrm>
            <a:off x="7035791" y="4022915"/>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95" name="Line 46"/>
          <p:cNvSpPr>
            <a:spLocks noChangeShapeType="1"/>
          </p:cNvSpPr>
          <p:nvPr/>
        </p:nvSpPr>
        <p:spPr bwMode="auto">
          <a:xfrm>
            <a:off x="7464114" y="4022915"/>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05" name="Line 56"/>
          <p:cNvSpPr>
            <a:spLocks noChangeShapeType="1"/>
          </p:cNvSpPr>
          <p:nvPr/>
        </p:nvSpPr>
        <p:spPr bwMode="auto">
          <a:xfrm flipH="1">
            <a:off x="4465850" y="1557511"/>
            <a:ext cx="999421" cy="389274"/>
          </a:xfrm>
          <a:prstGeom prst="line">
            <a:avLst/>
          </a:prstGeom>
          <a:noFill/>
          <a:ln w="28575">
            <a:solidFill>
              <a:srgbClr val="99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06" name="Line 57"/>
          <p:cNvSpPr>
            <a:spLocks noChangeShapeType="1"/>
          </p:cNvSpPr>
          <p:nvPr/>
        </p:nvSpPr>
        <p:spPr bwMode="auto">
          <a:xfrm flipH="1">
            <a:off x="3395042" y="2141422"/>
            <a:ext cx="713872" cy="324395"/>
          </a:xfrm>
          <a:prstGeom prst="line">
            <a:avLst/>
          </a:prstGeom>
          <a:noFill/>
          <a:ln w="28575">
            <a:solidFill>
              <a:srgbClr val="99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07" name="Line 58"/>
          <p:cNvSpPr>
            <a:spLocks noChangeShapeType="1"/>
          </p:cNvSpPr>
          <p:nvPr/>
        </p:nvSpPr>
        <p:spPr bwMode="auto">
          <a:xfrm flipH="1">
            <a:off x="2395620" y="2660455"/>
            <a:ext cx="713872" cy="324395"/>
          </a:xfrm>
          <a:prstGeom prst="line">
            <a:avLst/>
          </a:prstGeom>
          <a:noFill/>
          <a:ln w="28575">
            <a:solidFill>
              <a:srgbClr val="99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08" name="Line 59"/>
          <p:cNvSpPr>
            <a:spLocks noChangeShapeType="1"/>
          </p:cNvSpPr>
          <p:nvPr/>
        </p:nvSpPr>
        <p:spPr bwMode="auto">
          <a:xfrm flipH="1">
            <a:off x="1538973" y="3179487"/>
            <a:ext cx="571098" cy="324395"/>
          </a:xfrm>
          <a:prstGeom prst="line">
            <a:avLst/>
          </a:prstGeom>
          <a:noFill/>
          <a:ln w="28575">
            <a:solidFill>
              <a:srgbClr val="99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09" name="Line 60"/>
          <p:cNvSpPr>
            <a:spLocks noChangeShapeType="1"/>
          </p:cNvSpPr>
          <p:nvPr/>
        </p:nvSpPr>
        <p:spPr bwMode="auto">
          <a:xfrm>
            <a:off x="1182037" y="3698520"/>
            <a:ext cx="0" cy="454153"/>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10" name="Line 61"/>
          <p:cNvSpPr>
            <a:spLocks noChangeShapeType="1"/>
          </p:cNvSpPr>
          <p:nvPr/>
        </p:nvSpPr>
        <p:spPr bwMode="auto">
          <a:xfrm flipV="1">
            <a:off x="3707904" y="2628900"/>
            <a:ext cx="1164134" cy="3155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11" name="Line 62"/>
          <p:cNvSpPr>
            <a:spLocks noChangeShapeType="1"/>
          </p:cNvSpPr>
          <p:nvPr/>
        </p:nvSpPr>
        <p:spPr bwMode="auto">
          <a:xfrm>
            <a:off x="5679433" y="2656266"/>
            <a:ext cx="1751961"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12" name="Line 63"/>
          <p:cNvSpPr>
            <a:spLocks noChangeShapeType="1"/>
          </p:cNvSpPr>
          <p:nvPr/>
        </p:nvSpPr>
        <p:spPr bwMode="auto">
          <a:xfrm flipH="1">
            <a:off x="3395042" y="2749297"/>
            <a:ext cx="1598296" cy="754585"/>
          </a:xfrm>
          <a:prstGeom prst="line">
            <a:avLst/>
          </a:prstGeom>
          <a:noFill/>
          <a:ln w="28575">
            <a:solidFill>
              <a:srgbClr val="99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13" name="Line 64"/>
          <p:cNvSpPr>
            <a:spLocks noChangeShapeType="1"/>
          </p:cNvSpPr>
          <p:nvPr/>
        </p:nvSpPr>
        <p:spPr bwMode="auto">
          <a:xfrm flipH="1">
            <a:off x="4028844" y="3698518"/>
            <a:ext cx="464541" cy="918915"/>
          </a:xfrm>
          <a:prstGeom prst="line">
            <a:avLst/>
          </a:prstGeom>
          <a:noFill/>
          <a:ln w="28575">
            <a:solidFill>
              <a:srgbClr val="99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15" name="Line 66"/>
          <p:cNvSpPr>
            <a:spLocks noChangeShapeType="1"/>
          </p:cNvSpPr>
          <p:nvPr/>
        </p:nvSpPr>
        <p:spPr bwMode="auto">
          <a:xfrm flipH="1">
            <a:off x="7249953" y="2749297"/>
            <a:ext cx="280080" cy="1273618"/>
          </a:xfrm>
          <a:prstGeom prst="line">
            <a:avLst/>
          </a:prstGeom>
          <a:noFill/>
          <a:ln w="28575">
            <a:solidFill>
              <a:srgbClr val="99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16" name="Line 67"/>
          <p:cNvSpPr>
            <a:spLocks noChangeShapeType="1"/>
          </p:cNvSpPr>
          <p:nvPr/>
        </p:nvSpPr>
        <p:spPr bwMode="auto">
          <a:xfrm flipH="1">
            <a:off x="6906642" y="4152673"/>
            <a:ext cx="12910" cy="490395"/>
          </a:xfrm>
          <a:prstGeom prst="line">
            <a:avLst/>
          </a:prstGeom>
          <a:noFill/>
          <a:ln w="28575">
            <a:solidFill>
              <a:srgbClr val="99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17" name="Line 68"/>
          <p:cNvSpPr>
            <a:spLocks noChangeShapeType="1"/>
          </p:cNvSpPr>
          <p:nvPr/>
        </p:nvSpPr>
        <p:spPr bwMode="auto">
          <a:xfrm flipH="1">
            <a:off x="6857171" y="4805610"/>
            <a:ext cx="33395" cy="579766"/>
          </a:xfrm>
          <a:prstGeom prst="line">
            <a:avLst/>
          </a:prstGeom>
          <a:noFill/>
          <a:ln w="28575">
            <a:solidFill>
              <a:srgbClr val="99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18" name="Line 69"/>
          <p:cNvSpPr>
            <a:spLocks noChangeShapeType="1"/>
          </p:cNvSpPr>
          <p:nvPr/>
        </p:nvSpPr>
        <p:spPr bwMode="auto">
          <a:xfrm flipH="1">
            <a:off x="8288040" y="4213364"/>
            <a:ext cx="32437" cy="847617"/>
          </a:xfrm>
          <a:prstGeom prst="line">
            <a:avLst/>
          </a:prstGeom>
          <a:noFill/>
          <a:ln w="28575">
            <a:solidFill>
              <a:srgbClr val="99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19" name="Line 70"/>
          <p:cNvSpPr>
            <a:spLocks noChangeShapeType="1"/>
          </p:cNvSpPr>
          <p:nvPr/>
        </p:nvSpPr>
        <p:spPr bwMode="auto">
          <a:xfrm flipV="1">
            <a:off x="7535502" y="4213364"/>
            <a:ext cx="633173" cy="419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20" name="Text Box 71"/>
          <p:cNvSpPr txBox="1">
            <a:spLocks noChangeArrowheads="1"/>
          </p:cNvSpPr>
          <p:nvPr/>
        </p:nvSpPr>
        <p:spPr bwMode="auto">
          <a:xfrm>
            <a:off x="1665389" y="3439004"/>
            <a:ext cx="4010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b="1">
                <a:solidFill>
                  <a:srgbClr val="3333FF"/>
                </a:solidFill>
                <a:latin typeface="+mn-lt"/>
                <a:sym typeface="Symbol" pitchFamily="18" charset="2"/>
              </a:rPr>
              <a:t></a:t>
            </a:r>
            <a:endParaRPr lang="en-US" altLang="zh-CN" sz="2800">
              <a:latin typeface="+mn-lt"/>
            </a:endParaRPr>
          </a:p>
        </p:txBody>
      </p:sp>
      <p:grpSp>
        <p:nvGrpSpPr>
          <p:cNvPr id="3" name="组合 2"/>
          <p:cNvGrpSpPr/>
          <p:nvPr/>
        </p:nvGrpSpPr>
        <p:grpSpPr>
          <a:xfrm>
            <a:off x="4366686" y="3429000"/>
            <a:ext cx="972170" cy="523220"/>
            <a:chOff x="4366686" y="3482889"/>
            <a:chExt cx="972170" cy="523220"/>
          </a:xfrm>
        </p:grpSpPr>
        <p:sp>
          <p:nvSpPr>
            <p:cNvPr id="53275" name="Rectangle 26"/>
            <p:cNvSpPr>
              <a:spLocks noChangeArrowheads="1"/>
            </p:cNvSpPr>
            <p:nvPr/>
          </p:nvSpPr>
          <p:spPr bwMode="auto">
            <a:xfrm>
              <a:off x="4366686" y="3547768"/>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8080"/>
                  </a:solidFill>
                  <a:latin typeface="+mn-lt"/>
                </a:rPr>
                <a:t>R</a:t>
              </a:r>
              <a:endParaRPr lang="en-US" altLang="zh-CN">
                <a:latin typeface="+mn-lt"/>
              </a:endParaRPr>
            </a:p>
          </p:txBody>
        </p:sp>
        <p:sp>
          <p:nvSpPr>
            <p:cNvPr id="53276" name="Line 27"/>
            <p:cNvSpPr>
              <a:spLocks noChangeShapeType="1"/>
            </p:cNvSpPr>
            <p:nvPr/>
          </p:nvSpPr>
          <p:spPr bwMode="auto">
            <a:xfrm>
              <a:off x="4580848" y="3547768"/>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7" name="Line 28"/>
            <p:cNvSpPr>
              <a:spLocks noChangeShapeType="1"/>
            </p:cNvSpPr>
            <p:nvPr/>
          </p:nvSpPr>
          <p:spPr bwMode="auto">
            <a:xfrm>
              <a:off x="5009171" y="3547768"/>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21" name="Text Box 72"/>
            <p:cNvSpPr txBox="1">
              <a:spLocks noChangeArrowheads="1"/>
            </p:cNvSpPr>
            <p:nvPr/>
          </p:nvSpPr>
          <p:spPr bwMode="auto">
            <a:xfrm>
              <a:off x="4937784" y="3482889"/>
              <a:ext cx="4010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b="1">
                  <a:solidFill>
                    <a:srgbClr val="3333FF"/>
                  </a:solidFill>
                  <a:latin typeface="+mn-lt"/>
                  <a:sym typeface="Symbol" pitchFamily="18" charset="2"/>
                </a:rPr>
                <a:t></a:t>
              </a:r>
              <a:endParaRPr lang="en-US" altLang="zh-CN" sz="2800">
                <a:latin typeface="+mn-lt"/>
              </a:endParaRPr>
            </a:p>
          </p:txBody>
        </p:sp>
      </p:grpSp>
      <p:sp>
        <p:nvSpPr>
          <p:cNvPr id="53284" name="Rectangle 35"/>
          <p:cNvSpPr>
            <a:spLocks noChangeArrowheads="1"/>
          </p:cNvSpPr>
          <p:nvPr/>
        </p:nvSpPr>
        <p:spPr bwMode="auto">
          <a:xfrm>
            <a:off x="5111999" y="4641636"/>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8080"/>
                </a:solidFill>
                <a:latin typeface="+mn-lt"/>
              </a:rPr>
              <a:t>E</a:t>
            </a:r>
            <a:endParaRPr lang="en-US" altLang="zh-CN">
              <a:latin typeface="+mn-lt"/>
            </a:endParaRPr>
          </a:p>
        </p:txBody>
      </p:sp>
      <p:sp>
        <p:nvSpPr>
          <p:cNvPr id="53285" name="Line 36"/>
          <p:cNvSpPr>
            <a:spLocks noChangeShapeType="1"/>
          </p:cNvSpPr>
          <p:nvPr/>
        </p:nvSpPr>
        <p:spPr bwMode="auto">
          <a:xfrm>
            <a:off x="5326160" y="4641636"/>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86" name="Line 37"/>
          <p:cNvSpPr>
            <a:spLocks noChangeShapeType="1"/>
          </p:cNvSpPr>
          <p:nvPr/>
        </p:nvSpPr>
        <p:spPr bwMode="auto">
          <a:xfrm>
            <a:off x="5754484" y="4641636"/>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14" name="Line 65"/>
          <p:cNvSpPr>
            <a:spLocks noChangeShapeType="1"/>
          </p:cNvSpPr>
          <p:nvPr/>
        </p:nvSpPr>
        <p:spPr bwMode="auto">
          <a:xfrm>
            <a:off x="5212462" y="4881093"/>
            <a:ext cx="7846" cy="769175"/>
          </a:xfrm>
          <a:prstGeom prst="line">
            <a:avLst/>
          </a:prstGeom>
          <a:noFill/>
          <a:ln w="28575">
            <a:solidFill>
              <a:srgbClr val="99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22" name="Text Box 73"/>
          <p:cNvSpPr txBox="1">
            <a:spLocks noChangeArrowheads="1"/>
          </p:cNvSpPr>
          <p:nvPr/>
        </p:nvSpPr>
        <p:spPr bwMode="auto">
          <a:xfrm>
            <a:off x="5683096" y="4576757"/>
            <a:ext cx="4010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b="1">
                <a:solidFill>
                  <a:srgbClr val="3333FF"/>
                </a:solidFill>
                <a:latin typeface="+mn-lt"/>
                <a:sym typeface="Symbol" pitchFamily="18" charset="2"/>
              </a:rPr>
              <a:t></a:t>
            </a:r>
            <a:endParaRPr lang="en-US" altLang="zh-CN" sz="2800">
              <a:latin typeface="+mn-lt"/>
            </a:endParaRPr>
          </a:p>
        </p:txBody>
      </p:sp>
      <p:grpSp>
        <p:nvGrpSpPr>
          <p:cNvPr id="10" name="组合 9"/>
          <p:cNvGrpSpPr/>
          <p:nvPr/>
        </p:nvGrpSpPr>
        <p:grpSpPr>
          <a:xfrm>
            <a:off x="6751986" y="5304944"/>
            <a:ext cx="972170" cy="523220"/>
            <a:chOff x="5251110" y="4996101"/>
            <a:chExt cx="972170" cy="523220"/>
          </a:xfrm>
        </p:grpSpPr>
        <p:sp>
          <p:nvSpPr>
            <p:cNvPr id="53299" name="Rectangle 50"/>
            <p:cNvSpPr>
              <a:spLocks noChangeArrowheads="1"/>
            </p:cNvSpPr>
            <p:nvPr/>
          </p:nvSpPr>
          <p:spPr bwMode="auto">
            <a:xfrm>
              <a:off x="5251110" y="5060980"/>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8080"/>
                  </a:solidFill>
                  <a:latin typeface="+mn-lt"/>
                </a:rPr>
                <a:t>$</a:t>
              </a:r>
              <a:endParaRPr lang="en-US" altLang="zh-CN">
                <a:latin typeface="+mn-lt"/>
              </a:endParaRPr>
            </a:p>
          </p:txBody>
        </p:sp>
        <p:sp>
          <p:nvSpPr>
            <p:cNvPr id="53300" name="Line 51"/>
            <p:cNvSpPr>
              <a:spLocks noChangeShapeType="1"/>
            </p:cNvSpPr>
            <p:nvPr/>
          </p:nvSpPr>
          <p:spPr bwMode="auto">
            <a:xfrm>
              <a:off x="5465272" y="5060980"/>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01" name="Line 52"/>
            <p:cNvSpPr>
              <a:spLocks noChangeShapeType="1"/>
            </p:cNvSpPr>
            <p:nvPr/>
          </p:nvSpPr>
          <p:spPr bwMode="auto">
            <a:xfrm>
              <a:off x="5893595" y="5060980"/>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23" name="Text Box 74"/>
            <p:cNvSpPr txBox="1">
              <a:spLocks noChangeArrowheads="1"/>
            </p:cNvSpPr>
            <p:nvPr/>
          </p:nvSpPr>
          <p:spPr bwMode="auto">
            <a:xfrm>
              <a:off x="5822208" y="4996101"/>
              <a:ext cx="4010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b="1">
                  <a:solidFill>
                    <a:srgbClr val="3333FF"/>
                  </a:solidFill>
                  <a:latin typeface="+mn-lt"/>
                  <a:sym typeface="Symbol" pitchFamily="18" charset="2"/>
                </a:rPr>
                <a:t></a:t>
              </a:r>
              <a:endParaRPr lang="en-US" altLang="zh-CN" sz="2800">
                <a:latin typeface="+mn-lt"/>
              </a:endParaRPr>
            </a:p>
          </p:txBody>
        </p:sp>
      </p:grpSp>
      <p:grpSp>
        <p:nvGrpSpPr>
          <p:cNvPr id="9" name="组合 8"/>
          <p:cNvGrpSpPr/>
          <p:nvPr/>
        </p:nvGrpSpPr>
        <p:grpSpPr>
          <a:xfrm>
            <a:off x="6763867" y="4564517"/>
            <a:ext cx="972170" cy="523220"/>
            <a:chOff x="5964982" y="4477069"/>
            <a:chExt cx="972170" cy="523220"/>
          </a:xfrm>
        </p:grpSpPr>
        <p:sp>
          <p:nvSpPr>
            <p:cNvPr id="53296" name="Rectangle 47"/>
            <p:cNvSpPr>
              <a:spLocks noChangeArrowheads="1"/>
            </p:cNvSpPr>
            <p:nvPr/>
          </p:nvSpPr>
          <p:spPr bwMode="auto">
            <a:xfrm>
              <a:off x="5964982" y="4541948"/>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8080"/>
                  </a:solidFill>
                  <a:latin typeface="+mn-lt"/>
                </a:rPr>
                <a:t>H</a:t>
              </a:r>
              <a:endParaRPr lang="en-US" altLang="zh-CN">
                <a:latin typeface="+mn-lt"/>
              </a:endParaRPr>
            </a:p>
          </p:txBody>
        </p:sp>
        <p:sp>
          <p:nvSpPr>
            <p:cNvPr id="53297" name="Line 48"/>
            <p:cNvSpPr>
              <a:spLocks noChangeShapeType="1"/>
            </p:cNvSpPr>
            <p:nvPr/>
          </p:nvSpPr>
          <p:spPr bwMode="auto">
            <a:xfrm>
              <a:off x="6179144" y="4541948"/>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98" name="Line 49"/>
            <p:cNvSpPr>
              <a:spLocks noChangeShapeType="1"/>
            </p:cNvSpPr>
            <p:nvPr/>
          </p:nvSpPr>
          <p:spPr bwMode="auto">
            <a:xfrm>
              <a:off x="6607468" y="4541948"/>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24" name="Text Box 75"/>
            <p:cNvSpPr txBox="1">
              <a:spLocks noChangeArrowheads="1"/>
            </p:cNvSpPr>
            <p:nvPr/>
          </p:nvSpPr>
          <p:spPr bwMode="auto">
            <a:xfrm>
              <a:off x="6536080" y="4477069"/>
              <a:ext cx="4010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b="1">
                  <a:solidFill>
                    <a:srgbClr val="3333FF"/>
                  </a:solidFill>
                  <a:latin typeface="+mn-lt"/>
                  <a:sym typeface="Symbol" pitchFamily="18" charset="2"/>
                </a:rPr>
                <a:t></a:t>
              </a:r>
              <a:endParaRPr lang="en-US" altLang="zh-CN" sz="2800">
                <a:latin typeface="+mn-lt"/>
              </a:endParaRPr>
            </a:p>
          </p:txBody>
        </p:sp>
      </p:grpSp>
      <p:grpSp>
        <p:nvGrpSpPr>
          <p:cNvPr id="4" name="组合 3"/>
          <p:cNvGrpSpPr/>
          <p:nvPr/>
        </p:nvGrpSpPr>
        <p:grpSpPr>
          <a:xfrm>
            <a:off x="7431394" y="2348880"/>
            <a:ext cx="957030" cy="523220"/>
            <a:chOff x="7431394" y="2348880"/>
            <a:chExt cx="957030" cy="523220"/>
          </a:xfrm>
        </p:grpSpPr>
        <p:sp>
          <p:nvSpPr>
            <p:cNvPr id="53302" name="Rectangle 53"/>
            <p:cNvSpPr>
              <a:spLocks noChangeArrowheads="1"/>
            </p:cNvSpPr>
            <p:nvPr/>
          </p:nvSpPr>
          <p:spPr bwMode="auto">
            <a:xfrm>
              <a:off x="7431394" y="2510002"/>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8080"/>
                  </a:solidFill>
                  <a:latin typeface="+mn-lt"/>
                </a:rPr>
                <a:t>I</a:t>
              </a:r>
              <a:endParaRPr lang="en-US" altLang="zh-CN">
                <a:latin typeface="+mn-lt"/>
              </a:endParaRPr>
            </a:p>
          </p:txBody>
        </p:sp>
        <p:sp>
          <p:nvSpPr>
            <p:cNvPr id="53303" name="Line 54"/>
            <p:cNvSpPr>
              <a:spLocks noChangeShapeType="1"/>
            </p:cNvSpPr>
            <p:nvPr/>
          </p:nvSpPr>
          <p:spPr bwMode="auto">
            <a:xfrm>
              <a:off x="7645556" y="2510002"/>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04" name="Line 55"/>
            <p:cNvSpPr>
              <a:spLocks noChangeShapeType="1"/>
            </p:cNvSpPr>
            <p:nvPr/>
          </p:nvSpPr>
          <p:spPr bwMode="auto">
            <a:xfrm>
              <a:off x="8073879" y="2510002"/>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25" name="Text Box 76"/>
            <p:cNvSpPr txBox="1">
              <a:spLocks noChangeArrowheads="1"/>
            </p:cNvSpPr>
            <p:nvPr/>
          </p:nvSpPr>
          <p:spPr bwMode="auto">
            <a:xfrm>
              <a:off x="7987352" y="2348880"/>
              <a:ext cx="4010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b="1">
                  <a:solidFill>
                    <a:srgbClr val="3333FF"/>
                  </a:solidFill>
                  <a:latin typeface="+mn-lt"/>
                  <a:sym typeface="Symbol" pitchFamily="18" charset="2"/>
                </a:rPr>
                <a:t></a:t>
              </a:r>
              <a:endParaRPr lang="en-US" altLang="zh-CN" sz="2800">
                <a:latin typeface="+mn-lt"/>
              </a:endParaRPr>
            </a:p>
          </p:txBody>
        </p:sp>
      </p:grpSp>
      <p:grpSp>
        <p:nvGrpSpPr>
          <p:cNvPr id="7" name="组合 6"/>
          <p:cNvGrpSpPr/>
          <p:nvPr/>
        </p:nvGrpSpPr>
        <p:grpSpPr>
          <a:xfrm>
            <a:off x="8177702" y="3978052"/>
            <a:ext cx="955811" cy="523220"/>
            <a:chOff x="7892438" y="4477069"/>
            <a:chExt cx="955811" cy="523220"/>
          </a:xfrm>
        </p:grpSpPr>
        <p:sp>
          <p:nvSpPr>
            <p:cNvPr id="53287" name="Rectangle 38"/>
            <p:cNvSpPr>
              <a:spLocks noChangeArrowheads="1"/>
            </p:cNvSpPr>
            <p:nvPr/>
          </p:nvSpPr>
          <p:spPr bwMode="auto">
            <a:xfrm>
              <a:off x="7892438" y="4541948"/>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8080"/>
                  </a:solidFill>
                  <a:latin typeface="+mn-lt"/>
                </a:rPr>
                <a:t>S</a:t>
              </a:r>
              <a:endParaRPr lang="en-US" altLang="zh-CN">
                <a:latin typeface="+mn-lt"/>
              </a:endParaRPr>
            </a:p>
          </p:txBody>
        </p:sp>
        <p:sp>
          <p:nvSpPr>
            <p:cNvPr id="53288" name="Line 39"/>
            <p:cNvSpPr>
              <a:spLocks noChangeShapeType="1"/>
            </p:cNvSpPr>
            <p:nvPr/>
          </p:nvSpPr>
          <p:spPr bwMode="auto">
            <a:xfrm>
              <a:off x="8106600" y="4541948"/>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89" name="Line 40"/>
            <p:cNvSpPr>
              <a:spLocks noChangeShapeType="1"/>
            </p:cNvSpPr>
            <p:nvPr/>
          </p:nvSpPr>
          <p:spPr bwMode="auto">
            <a:xfrm>
              <a:off x="8534923" y="4541948"/>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26" name="Text Box 77"/>
            <p:cNvSpPr txBox="1">
              <a:spLocks noChangeArrowheads="1"/>
            </p:cNvSpPr>
            <p:nvPr/>
          </p:nvSpPr>
          <p:spPr bwMode="auto">
            <a:xfrm>
              <a:off x="8447177" y="4477069"/>
              <a:ext cx="4010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b="1">
                  <a:solidFill>
                    <a:srgbClr val="3333FF"/>
                  </a:solidFill>
                  <a:latin typeface="+mn-lt"/>
                  <a:sym typeface="Symbol" pitchFamily="18" charset="2"/>
                </a:rPr>
                <a:t></a:t>
              </a:r>
              <a:endParaRPr lang="en-US" altLang="zh-CN" sz="2800">
                <a:latin typeface="+mn-lt"/>
              </a:endParaRPr>
            </a:p>
          </p:txBody>
        </p:sp>
      </p:grpSp>
      <p:grpSp>
        <p:nvGrpSpPr>
          <p:cNvPr id="8" name="组合 7"/>
          <p:cNvGrpSpPr/>
          <p:nvPr/>
        </p:nvGrpSpPr>
        <p:grpSpPr>
          <a:xfrm>
            <a:off x="8097288" y="4996101"/>
            <a:ext cx="972170" cy="523220"/>
            <a:chOff x="8097288" y="4996101"/>
            <a:chExt cx="972170" cy="523220"/>
          </a:xfrm>
        </p:grpSpPr>
        <p:sp>
          <p:nvSpPr>
            <p:cNvPr id="53290" name="Rectangle 41"/>
            <p:cNvSpPr>
              <a:spLocks noChangeArrowheads="1"/>
            </p:cNvSpPr>
            <p:nvPr/>
          </p:nvSpPr>
          <p:spPr bwMode="auto">
            <a:xfrm>
              <a:off x="8097288" y="5060980"/>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8080"/>
                  </a:solidFill>
                  <a:latin typeface="+mn-lt"/>
                </a:rPr>
                <a:t>$</a:t>
              </a:r>
              <a:endParaRPr lang="en-US" altLang="zh-CN">
                <a:latin typeface="+mn-lt"/>
              </a:endParaRPr>
            </a:p>
          </p:txBody>
        </p:sp>
        <p:sp>
          <p:nvSpPr>
            <p:cNvPr id="53291" name="Line 42"/>
            <p:cNvSpPr>
              <a:spLocks noChangeShapeType="1"/>
            </p:cNvSpPr>
            <p:nvPr/>
          </p:nvSpPr>
          <p:spPr bwMode="auto">
            <a:xfrm>
              <a:off x="8311450" y="5060980"/>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92" name="Line 43"/>
            <p:cNvSpPr>
              <a:spLocks noChangeShapeType="1"/>
            </p:cNvSpPr>
            <p:nvPr/>
          </p:nvSpPr>
          <p:spPr bwMode="auto">
            <a:xfrm>
              <a:off x="8739773" y="5060980"/>
              <a:ext cx="0" cy="324395"/>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27" name="Text Box 78"/>
            <p:cNvSpPr txBox="1">
              <a:spLocks noChangeArrowheads="1"/>
            </p:cNvSpPr>
            <p:nvPr/>
          </p:nvSpPr>
          <p:spPr bwMode="auto">
            <a:xfrm>
              <a:off x="8668386" y="4996101"/>
              <a:ext cx="4010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b="1">
                  <a:solidFill>
                    <a:srgbClr val="3333FF"/>
                  </a:solidFill>
                  <a:latin typeface="+mn-lt"/>
                  <a:sym typeface="Symbol" pitchFamily="18" charset="2"/>
                </a:rPr>
                <a:t></a:t>
              </a:r>
              <a:endParaRPr lang="en-US" altLang="zh-CN" sz="2800">
                <a:latin typeface="+mn-lt"/>
              </a:endParaRPr>
            </a:p>
          </p:txBody>
        </p:sp>
      </p:grpSp>
      <p:sp>
        <p:nvSpPr>
          <p:cNvPr id="53328" name="Line 79"/>
          <p:cNvSpPr>
            <a:spLocks noChangeShapeType="1"/>
          </p:cNvSpPr>
          <p:nvPr/>
        </p:nvSpPr>
        <p:spPr bwMode="auto">
          <a:xfrm>
            <a:off x="2681169" y="3179487"/>
            <a:ext cx="0" cy="58391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29" name="Line 80"/>
          <p:cNvSpPr>
            <a:spLocks noChangeShapeType="1"/>
          </p:cNvSpPr>
          <p:nvPr/>
        </p:nvSpPr>
        <p:spPr bwMode="auto">
          <a:xfrm flipV="1">
            <a:off x="3707904" y="3698517"/>
            <a:ext cx="677876" cy="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30" name="Line 81"/>
          <p:cNvSpPr>
            <a:spLocks noChangeShapeType="1"/>
          </p:cNvSpPr>
          <p:nvPr/>
        </p:nvSpPr>
        <p:spPr bwMode="auto">
          <a:xfrm>
            <a:off x="4686220" y="4747147"/>
            <a:ext cx="425779"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31" name="Oval 82"/>
          <p:cNvSpPr>
            <a:spLocks noChangeArrowheads="1"/>
          </p:cNvSpPr>
          <p:nvPr/>
        </p:nvSpPr>
        <p:spPr bwMode="auto">
          <a:xfrm>
            <a:off x="2609782" y="4152673"/>
            <a:ext cx="856647" cy="324395"/>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00FF"/>
                </a:solidFill>
                <a:latin typeface="+mn-lt"/>
              </a:rPr>
              <a:t>HE</a:t>
            </a:r>
            <a:endParaRPr lang="en-US" altLang="zh-CN" sz="2800">
              <a:solidFill>
                <a:srgbClr val="0000FF"/>
              </a:solidFill>
              <a:latin typeface="+mn-lt"/>
            </a:endParaRPr>
          </a:p>
        </p:txBody>
      </p:sp>
      <p:sp>
        <p:nvSpPr>
          <p:cNvPr id="53332" name="Line 83"/>
          <p:cNvSpPr>
            <a:spLocks noChangeShapeType="1"/>
          </p:cNvSpPr>
          <p:nvPr/>
        </p:nvSpPr>
        <p:spPr bwMode="auto">
          <a:xfrm>
            <a:off x="3038105" y="3698520"/>
            <a:ext cx="0" cy="454153"/>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33" name="Oval 84"/>
          <p:cNvSpPr>
            <a:spLocks noChangeArrowheads="1"/>
          </p:cNvSpPr>
          <p:nvPr/>
        </p:nvSpPr>
        <p:spPr bwMode="auto">
          <a:xfrm>
            <a:off x="3544024" y="5266224"/>
            <a:ext cx="856647" cy="324395"/>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00FF"/>
                </a:solidFill>
                <a:latin typeface="+mn-lt"/>
              </a:rPr>
              <a:t>HER</a:t>
            </a:r>
            <a:endParaRPr lang="en-US" altLang="zh-CN" sz="2800">
              <a:solidFill>
                <a:srgbClr val="0000FF"/>
              </a:solidFill>
              <a:latin typeface="+mn-lt"/>
            </a:endParaRPr>
          </a:p>
        </p:txBody>
      </p:sp>
      <p:sp>
        <p:nvSpPr>
          <p:cNvPr id="53334" name="Line 85"/>
          <p:cNvSpPr>
            <a:spLocks noChangeShapeType="1"/>
          </p:cNvSpPr>
          <p:nvPr/>
        </p:nvSpPr>
        <p:spPr bwMode="auto">
          <a:xfrm>
            <a:off x="3972347" y="4812070"/>
            <a:ext cx="0" cy="454153"/>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35" name="Oval 86"/>
          <p:cNvSpPr>
            <a:spLocks noChangeArrowheads="1"/>
          </p:cNvSpPr>
          <p:nvPr/>
        </p:nvSpPr>
        <p:spPr bwMode="auto">
          <a:xfrm>
            <a:off x="4877244" y="6344965"/>
            <a:ext cx="1070809" cy="324395"/>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00FF"/>
                </a:solidFill>
                <a:latin typeface="+mn-lt"/>
              </a:rPr>
              <a:t>HERE</a:t>
            </a:r>
            <a:endParaRPr lang="en-US" altLang="zh-CN" sz="2800">
              <a:solidFill>
                <a:srgbClr val="0000FF"/>
              </a:solidFill>
              <a:latin typeface="+mn-lt"/>
            </a:endParaRPr>
          </a:p>
        </p:txBody>
      </p:sp>
      <p:sp>
        <p:nvSpPr>
          <p:cNvPr id="53336" name="Line 87"/>
          <p:cNvSpPr>
            <a:spLocks noChangeShapeType="1"/>
          </p:cNvSpPr>
          <p:nvPr/>
        </p:nvSpPr>
        <p:spPr bwMode="auto">
          <a:xfrm>
            <a:off x="5169571" y="5877345"/>
            <a:ext cx="0" cy="454153"/>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37" name="Oval 88"/>
          <p:cNvSpPr>
            <a:spLocks noChangeArrowheads="1"/>
          </p:cNvSpPr>
          <p:nvPr/>
        </p:nvSpPr>
        <p:spPr bwMode="auto">
          <a:xfrm>
            <a:off x="6431973" y="6028937"/>
            <a:ext cx="999421" cy="324395"/>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00FF"/>
                </a:solidFill>
                <a:latin typeface="+mn-lt"/>
              </a:rPr>
              <a:t>HIGH</a:t>
            </a:r>
            <a:endParaRPr lang="en-US" altLang="zh-CN" sz="2800">
              <a:solidFill>
                <a:srgbClr val="0000FF"/>
              </a:solidFill>
              <a:latin typeface="+mn-lt"/>
            </a:endParaRPr>
          </a:p>
        </p:txBody>
      </p:sp>
      <p:sp>
        <p:nvSpPr>
          <p:cNvPr id="53338" name="Line 89"/>
          <p:cNvSpPr>
            <a:spLocks noChangeShapeType="1"/>
          </p:cNvSpPr>
          <p:nvPr/>
        </p:nvSpPr>
        <p:spPr bwMode="auto">
          <a:xfrm>
            <a:off x="6860296" y="5574784"/>
            <a:ext cx="0" cy="454153"/>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39" name="Oval 90"/>
          <p:cNvSpPr>
            <a:spLocks noChangeArrowheads="1"/>
          </p:cNvSpPr>
          <p:nvPr/>
        </p:nvSpPr>
        <p:spPr bwMode="auto">
          <a:xfrm>
            <a:off x="7819809" y="5709771"/>
            <a:ext cx="856647" cy="324395"/>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00FF"/>
                </a:solidFill>
                <a:latin typeface="+mn-lt"/>
              </a:rPr>
              <a:t>HIS</a:t>
            </a:r>
            <a:endParaRPr lang="en-US" altLang="zh-CN" sz="2800">
              <a:solidFill>
                <a:srgbClr val="0000FF"/>
              </a:solidFill>
              <a:latin typeface="+mn-lt"/>
            </a:endParaRPr>
          </a:p>
        </p:txBody>
      </p:sp>
      <p:sp>
        <p:nvSpPr>
          <p:cNvPr id="53340" name="Line 91"/>
          <p:cNvSpPr>
            <a:spLocks noChangeShapeType="1"/>
          </p:cNvSpPr>
          <p:nvPr/>
        </p:nvSpPr>
        <p:spPr bwMode="auto">
          <a:xfrm>
            <a:off x="8244408" y="5255618"/>
            <a:ext cx="0" cy="454153"/>
          </a:xfrm>
          <a:prstGeom prst="line">
            <a:avLst/>
          </a:prstGeom>
          <a:noFill/>
          <a:ln w="3175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41" name="Text Box 92"/>
          <p:cNvSpPr txBox="1">
            <a:spLocks noChangeArrowheads="1"/>
          </p:cNvSpPr>
          <p:nvPr/>
        </p:nvSpPr>
        <p:spPr bwMode="auto">
          <a:xfrm>
            <a:off x="2309361" y="3541729"/>
            <a:ext cx="5132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600" b="1">
                <a:solidFill>
                  <a:schemeClr val="accent2"/>
                </a:solidFill>
                <a:latin typeface="+mn-lt"/>
              </a:rPr>
              <a:t>…</a:t>
            </a:r>
          </a:p>
        </p:txBody>
      </p:sp>
      <p:sp>
        <p:nvSpPr>
          <p:cNvPr id="53342" name="Freeform 93"/>
          <p:cNvSpPr>
            <a:spLocks/>
          </p:cNvSpPr>
          <p:nvPr/>
        </p:nvSpPr>
        <p:spPr bwMode="auto">
          <a:xfrm>
            <a:off x="4822786" y="1038478"/>
            <a:ext cx="999421" cy="389274"/>
          </a:xfrm>
          <a:custGeom>
            <a:avLst/>
            <a:gdLst>
              <a:gd name="T0" fmla="*/ 0 w 672"/>
              <a:gd name="T1" fmla="*/ 0 h 288"/>
              <a:gd name="T2" fmla="*/ 480 w 672"/>
              <a:gd name="T3" fmla="*/ 48 h 288"/>
              <a:gd name="T4" fmla="*/ 336 w 672"/>
              <a:gd name="T5" fmla="*/ 96 h 288"/>
              <a:gd name="T6" fmla="*/ 672 w 672"/>
              <a:gd name="T7" fmla="*/ 288 h 288"/>
              <a:gd name="T8" fmla="*/ 0 60000 65536"/>
              <a:gd name="T9" fmla="*/ 0 60000 65536"/>
              <a:gd name="T10" fmla="*/ 0 60000 65536"/>
              <a:gd name="T11" fmla="*/ 0 60000 65536"/>
              <a:gd name="T12" fmla="*/ 0 w 672"/>
              <a:gd name="T13" fmla="*/ 0 h 288"/>
              <a:gd name="T14" fmla="*/ 672 w 672"/>
              <a:gd name="T15" fmla="*/ 288 h 288"/>
            </a:gdLst>
            <a:ahLst/>
            <a:cxnLst>
              <a:cxn ang="T8">
                <a:pos x="T0" y="T1"/>
              </a:cxn>
              <a:cxn ang="T9">
                <a:pos x="T2" y="T3"/>
              </a:cxn>
              <a:cxn ang="T10">
                <a:pos x="T4" y="T5"/>
              </a:cxn>
              <a:cxn ang="T11">
                <a:pos x="T6" y="T7"/>
              </a:cxn>
            </a:cxnLst>
            <a:rect l="T12" t="T13" r="T14" b="T15"/>
            <a:pathLst>
              <a:path w="672" h="288">
                <a:moveTo>
                  <a:pt x="0" y="0"/>
                </a:moveTo>
                <a:cubicBezTo>
                  <a:pt x="212" y="16"/>
                  <a:pt x="424" y="32"/>
                  <a:pt x="480" y="48"/>
                </a:cubicBezTo>
                <a:cubicBezTo>
                  <a:pt x="536" y="64"/>
                  <a:pt x="304" y="56"/>
                  <a:pt x="336" y="96"/>
                </a:cubicBezTo>
                <a:cubicBezTo>
                  <a:pt x="368" y="136"/>
                  <a:pt x="520" y="212"/>
                  <a:pt x="672" y="288"/>
                </a:cubicBezTo>
              </a:path>
            </a:pathLst>
          </a:custGeom>
          <a:noFill/>
          <a:ln w="25400">
            <a:solidFill>
              <a:srgbClr val="008080"/>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343" name="Text Box 94"/>
          <p:cNvSpPr txBox="1">
            <a:spLocks noChangeArrowheads="1"/>
          </p:cNvSpPr>
          <p:nvPr/>
        </p:nvSpPr>
        <p:spPr bwMode="auto">
          <a:xfrm>
            <a:off x="4415284" y="908720"/>
            <a:ext cx="47888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spcBef>
                <a:spcPct val="50000"/>
              </a:spcBef>
            </a:pPr>
            <a:r>
              <a:rPr lang="en-US" altLang="zh-CN" sz="3600" b="1">
                <a:solidFill>
                  <a:srgbClr val="008080"/>
                </a:solidFill>
                <a:latin typeface="+mn-lt"/>
              </a:rPr>
              <a:t>T</a:t>
            </a:r>
            <a:endParaRPr lang="en-US" altLang="zh-CN">
              <a:latin typeface="+mn-lt"/>
            </a:endParaRPr>
          </a:p>
        </p:txBody>
      </p:sp>
      <p:sp>
        <p:nvSpPr>
          <p:cNvPr id="53344" name="Text Box 95"/>
          <p:cNvSpPr txBox="1">
            <a:spLocks noChangeArrowheads="1"/>
          </p:cNvSpPr>
          <p:nvPr/>
        </p:nvSpPr>
        <p:spPr bwMode="auto">
          <a:xfrm>
            <a:off x="5613862" y="5532020"/>
            <a:ext cx="4010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b="1">
                <a:solidFill>
                  <a:srgbClr val="3333FF"/>
                </a:solidFill>
                <a:latin typeface="+mn-lt"/>
                <a:sym typeface="Symbol" pitchFamily="18" charset="2"/>
              </a:rPr>
              <a:t></a:t>
            </a:r>
            <a:endParaRPr lang="en-US" altLang="zh-CN" sz="2800">
              <a:latin typeface="+mn-lt"/>
            </a:endParaRPr>
          </a:p>
        </p:txBody>
      </p:sp>
      <p:sp>
        <p:nvSpPr>
          <p:cNvPr id="223328" name="AutoShape 96"/>
          <p:cNvSpPr>
            <a:spLocks noChangeArrowheads="1"/>
          </p:cNvSpPr>
          <p:nvPr/>
        </p:nvSpPr>
        <p:spPr bwMode="auto">
          <a:xfrm>
            <a:off x="539552" y="2855092"/>
            <a:ext cx="1284970" cy="389274"/>
          </a:xfrm>
          <a:prstGeom prst="wedgeRoundRectCallout">
            <a:avLst>
              <a:gd name="adj1" fmla="val 17708"/>
              <a:gd name="adj2" fmla="val 115972"/>
              <a:gd name="adj3" fmla="val 16667"/>
            </a:avLst>
          </a:prstGeom>
          <a:solidFill>
            <a:schemeClr val="accent4">
              <a:lumMod val="20000"/>
              <a:lumOff val="80000"/>
            </a:schemeClr>
          </a:solidFill>
          <a:ln w="9525">
            <a:solidFill>
              <a:srgbClr val="00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b="1">
                <a:latin typeface="+mn-lt"/>
                <a:ea typeface="楷体_GB2312" pitchFamily="49" charset="-122"/>
              </a:rPr>
              <a:t>叶子结点</a:t>
            </a:r>
          </a:p>
        </p:txBody>
      </p:sp>
      <p:sp>
        <p:nvSpPr>
          <p:cNvPr id="223329" name="AutoShape 97"/>
          <p:cNvSpPr>
            <a:spLocks noChangeArrowheads="1"/>
          </p:cNvSpPr>
          <p:nvPr/>
        </p:nvSpPr>
        <p:spPr bwMode="auto">
          <a:xfrm>
            <a:off x="1253424" y="2076543"/>
            <a:ext cx="1284970" cy="389274"/>
          </a:xfrm>
          <a:prstGeom prst="wedgeRoundRectCallout">
            <a:avLst>
              <a:gd name="adj1" fmla="val 30208"/>
              <a:gd name="adj2" fmla="val 178472"/>
              <a:gd name="adj3" fmla="val 16667"/>
            </a:avLst>
          </a:prstGeom>
          <a:solidFill>
            <a:schemeClr val="accent4">
              <a:lumMod val="20000"/>
              <a:lumOff val="80000"/>
            </a:schemeClr>
          </a:solidFill>
          <a:ln w="9525">
            <a:solidFill>
              <a:srgbClr val="00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b="1" dirty="0">
                <a:latin typeface="+mn-lt"/>
                <a:ea typeface="楷体_GB2312" pitchFamily="49" charset="-122"/>
              </a:rPr>
              <a:t>分支结点</a:t>
            </a:r>
          </a:p>
        </p:txBody>
      </p:sp>
      <p:sp>
        <p:nvSpPr>
          <p:cNvPr id="223330" name="AutoShape 98"/>
          <p:cNvSpPr>
            <a:spLocks noChangeArrowheads="1"/>
          </p:cNvSpPr>
          <p:nvPr/>
        </p:nvSpPr>
        <p:spPr bwMode="auto">
          <a:xfrm>
            <a:off x="682326" y="5190739"/>
            <a:ext cx="1284970" cy="778549"/>
          </a:xfrm>
          <a:prstGeom prst="wedgeRoundRectCallout">
            <a:avLst>
              <a:gd name="adj1" fmla="val -8681"/>
              <a:gd name="adj2" fmla="val -135764"/>
              <a:gd name="adj3" fmla="val 16667"/>
            </a:avLst>
          </a:prstGeom>
          <a:solidFill>
            <a:schemeClr val="accent4">
              <a:lumMod val="20000"/>
              <a:lumOff val="80000"/>
            </a:schemeClr>
          </a:solidFill>
          <a:ln w="9525">
            <a:solidFill>
              <a:srgbClr val="99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b="1">
                <a:latin typeface="+mn-lt"/>
                <a:ea typeface="楷体_GB2312" pitchFamily="49" charset="-122"/>
              </a:rPr>
              <a:t>含关键字</a:t>
            </a:r>
          </a:p>
          <a:p>
            <a:pPr algn="ctr" eaLnBrk="1" hangingPunct="1"/>
            <a:r>
              <a:rPr lang="zh-CN" altLang="en-US" b="1">
                <a:latin typeface="+mn-lt"/>
                <a:ea typeface="楷体_GB2312" pitchFamily="49" charset="-122"/>
              </a:rPr>
              <a:t>的记录</a:t>
            </a:r>
          </a:p>
        </p:txBody>
      </p:sp>
      <p:sp>
        <p:nvSpPr>
          <p:cNvPr id="2" name="标题 1"/>
          <p:cNvSpPr>
            <a:spLocks noGrp="1"/>
          </p:cNvSpPr>
          <p:nvPr>
            <p:ph type="title"/>
          </p:nvPr>
        </p:nvSpPr>
        <p:spPr/>
        <p:txBody>
          <a:bodyPr/>
          <a:lstStyle/>
          <a:p>
            <a:r>
              <a:rPr lang="zh-CN" altLang="en-US"/>
              <a:t>键树实例</a:t>
            </a:r>
            <a:r>
              <a:rPr lang="en-US" altLang="zh-CN"/>
              <a:t>-</a:t>
            </a:r>
            <a:r>
              <a:rPr lang="zh-CN" altLang="en-US"/>
              <a:t>双链树表示</a:t>
            </a:r>
            <a:endParaRPr lang="en-US"/>
          </a:p>
        </p:txBody>
      </p:sp>
      <p:sp>
        <p:nvSpPr>
          <p:cNvPr id="108" name="AutoShape 97"/>
          <p:cNvSpPr>
            <a:spLocks noChangeArrowheads="1"/>
          </p:cNvSpPr>
          <p:nvPr/>
        </p:nvSpPr>
        <p:spPr bwMode="auto">
          <a:xfrm>
            <a:off x="6978029" y="1541114"/>
            <a:ext cx="1284970" cy="389274"/>
          </a:xfrm>
          <a:prstGeom prst="wedgeRoundRectCallout">
            <a:avLst>
              <a:gd name="adj1" fmla="val 30208"/>
              <a:gd name="adj2" fmla="val 178472"/>
              <a:gd name="adj3" fmla="val 16667"/>
            </a:avLst>
          </a:prstGeom>
          <a:solidFill>
            <a:schemeClr val="accent4">
              <a:lumMod val="20000"/>
              <a:lumOff val="80000"/>
            </a:schemeClr>
          </a:solidFill>
          <a:ln w="9525">
            <a:solidFill>
              <a:srgbClr val="00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b="1" dirty="0">
                <a:latin typeface="+mn-lt"/>
                <a:ea typeface="楷体_GB2312" pitchFamily="49" charset="-122"/>
              </a:rPr>
              <a:t>分支结点</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115514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3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33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3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328" grpId="0" animBg="1"/>
      <p:bldP spid="223329" grpId="0" animBg="1"/>
      <p:bldP spid="223330" grpId="0" animBg="1"/>
      <p:bldP spid="10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在双链树中查找记录</a:t>
            </a:r>
            <a:endParaRPr lang="en-US" dirty="0"/>
          </a:p>
        </p:txBody>
      </p:sp>
      <p:sp>
        <p:nvSpPr>
          <p:cNvPr id="6" name="内容占位符 5"/>
          <p:cNvSpPr>
            <a:spLocks noGrp="1"/>
          </p:cNvSpPr>
          <p:nvPr>
            <p:ph idx="1"/>
          </p:nvPr>
        </p:nvSpPr>
        <p:spPr>
          <a:xfrm>
            <a:off x="457200" y="764704"/>
            <a:ext cx="8435280" cy="6093296"/>
          </a:xfrm>
        </p:spPr>
        <p:txBody>
          <a:bodyPr>
            <a:normAutofit fontScale="92500" lnSpcReduction="10000"/>
          </a:bodyPr>
          <a:lstStyle/>
          <a:p>
            <a:r>
              <a:rPr lang="zh-CN" altLang="en-US" dirty="0"/>
              <a:t>假设：</a:t>
            </a:r>
            <a:endParaRPr lang="en-US" altLang="zh-CN" dirty="0"/>
          </a:p>
          <a:p>
            <a:pPr lvl="1"/>
            <a:r>
              <a:rPr lang="zh-CN" altLang="en-US" b="1" dirty="0">
                <a:solidFill>
                  <a:srgbClr val="0000FF"/>
                </a:solidFill>
              </a:rPr>
              <a:t>关键字类型</a:t>
            </a:r>
            <a:r>
              <a:rPr lang="zh-CN" altLang="en-US" dirty="0"/>
              <a:t>如下定义：</a:t>
            </a:r>
            <a:endParaRPr lang="en-US" altLang="zh-CN" dirty="0"/>
          </a:p>
          <a:p>
            <a:pPr marL="0" indent="0">
              <a:spcBef>
                <a:spcPts val="0"/>
              </a:spcBef>
              <a:buNone/>
            </a:pPr>
            <a:r>
              <a:rPr lang="en-US" altLang="zh-CN" sz="2600" dirty="0"/>
              <a:t>	</a:t>
            </a:r>
            <a:r>
              <a:rPr lang="en-US" altLang="zh-CN" sz="2600" dirty="0" err="1"/>
              <a:t>typedef</a:t>
            </a:r>
            <a:r>
              <a:rPr lang="en-US" altLang="zh-CN" sz="2600" dirty="0"/>
              <a:t> </a:t>
            </a:r>
            <a:r>
              <a:rPr lang="en-US" altLang="zh-CN" sz="2600" dirty="0" err="1"/>
              <a:t>struct</a:t>
            </a:r>
            <a:r>
              <a:rPr lang="en-US" altLang="zh-CN" sz="2600" dirty="0"/>
              <a:t> {</a:t>
            </a:r>
          </a:p>
          <a:p>
            <a:pPr marL="0" indent="0">
              <a:spcBef>
                <a:spcPts val="0"/>
              </a:spcBef>
              <a:buNone/>
            </a:pPr>
            <a:r>
              <a:rPr lang="en-US" altLang="zh-CN" sz="2600" dirty="0"/>
              <a:t>	   	char </a:t>
            </a:r>
            <a:r>
              <a:rPr lang="en-US" altLang="zh-CN" sz="2600" dirty="0" err="1"/>
              <a:t>ch</a:t>
            </a:r>
            <a:r>
              <a:rPr lang="en-US" altLang="zh-CN" sz="2600" dirty="0"/>
              <a:t>[MAXKEYLEN]; //</a:t>
            </a:r>
            <a:r>
              <a:rPr lang="zh-CN" altLang="en-US" sz="2600" dirty="0"/>
              <a:t>关键字是字符串</a:t>
            </a:r>
          </a:p>
          <a:p>
            <a:pPr marL="0" indent="0">
              <a:spcBef>
                <a:spcPts val="0"/>
              </a:spcBef>
              <a:buNone/>
            </a:pPr>
            <a:r>
              <a:rPr lang="en-US" altLang="zh-CN" sz="2600" dirty="0"/>
              <a:t>	</a:t>
            </a:r>
            <a:r>
              <a:rPr lang="zh-CN" altLang="en-US" sz="2600" dirty="0"/>
              <a:t>   </a:t>
            </a:r>
            <a:r>
              <a:rPr lang="en-US" altLang="zh-CN" sz="2600" dirty="0"/>
              <a:t>	</a:t>
            </a:r>
            <a:r>
              <a:rPr lang="en-US" altLang="zh-CN" sz="2600" dirty="0" err="1"/>
              <a:t>int</a:t>
            </a:r>
            <a:r>
              <a:rPr lang="en-US" altLang="zh-CN" sz="2600" dirty="0"/>
              <a:t> </a:t>
            </a:r>
            <a:r>
              <a:rPr lang="en-US" altLang="zh-CN" sz="2600" dirty="0" err="1"/>
              <a:t>num</a:t>
            </a:r>
            <a:r>
              <a:rPr lang="en-US" altLang="zh-CN" sz="2600" dirty="0"/>
              <a:t>;                         //</a:t>
            </a:r>
            <a:r>
              <a:rPr lang="zh-CN" altLang="en-US" sz="2600" dirty="0"/>
              <a:t>关键字长度</a:t>
            </a:r>
          </a:p>
          <a:p>
            <a:pPr marL="0" indent="0">
              <a:spcBef>
                <a:spcPts val="0"/>
              </a:spcBef>
              <a:buNone/>
            </a:pPr>
            <a:r>
              <a:rPr lang="en-US" altLang="zh-CN" sz="2600" dirty="0"/>
              <a:t>	} </a:t>
            </a:r>
            <a:r>
              <a:rPr lang="en-US" altLang="zh-CN" sz="2600" b="1" dirty="0" err="1">
                <a:solidFill>
                  <a:srgbClr val="0000FF"/>
                </a:solidFill>
              </a:rPr>
              <a:t>KeysType</a:t>
            </a:r>
            <a:r>
              <a:rPr lang="en-US" altLang="zh-CN" sz="2600" dirty="0"/>
              <a:t>;                                 //</a:t>
            </a:r>
            <a:r>
              <a:rPr lang="zh-CN" altLang="en-US" sz="2600" dirty="0"/>
              <a:t>关键字类型</a:t>
            </a:r>
            <a:endParaRPr lang="en-US" altLang="zh-CN" sz="2600" dirty="0"/>
          </a:p>
          <a:p>
            <a:pPr lvl="1"/>
            <a:r>
              <a:rPr lang="en-US" altLang="zh-CN" b="1" dirty="0" err="1">
                <a:solidFill>
                  <a:srgbClr val="0000FF"/>
                </a:solidFill>
              </a:rPr>
              <a:t>KeysType</a:t>
            </a:r>
            <a:r>
              <a:rPr lang="en-US" altLang="zh-CN" b="1" dirty="0">
                <a:solidFill>
                  <a:srgbClr val="0000FF"/>
                </a:solidFill>
              </a:rPr>
              <a:t> K; </a:t>
            </a:r>
            <a:r>
              <a:rPr lang="en-US" altLang="zh-CN" dirty="0"/>
              <a:t>K.ch</a:t>
            </a:r>
            <a:r>
              <a:rPr lang="zh-CN" altLang="en-US" dirty="0"/>
              <a:t>为待查关键字</a:t>
            </a:r>
            <a:r>
              <a:rPr lang="en-US" altLang="zh-CN" dirty="0"/>
              <a:t>(</a:t>
            </a:r>
            <a:r>
              <a:rPr lang="zh-CN" altLang="en-US" dirty="0"/>
              <a:t>由</a:t>
            </a:r>
            <a:r>
              <a:rPr lang="en-US" altLang="zh-CN" dirty="0"/>
              <a:t>K.ch[0]..K.ch[num-2]</a:t>
            </a:r>
            <a:r>
              <a:rPr lang="zh-CN" altLang="en-US" dirty="0"/>
              <a:t>的字符组成，</a:t>
            </a:r>
            <a:r>
              <a:rPr lang="en-US" altLang="zh-CN" dirty="0"/>
              <a:t>K.ch[num-1]</a:t>
            </a:r>
            <a:r>
              <a:rPr lang="zh-CN" altLang="en-US" dirty="0"/>
              <a:t>为</a:t>
            </a:r>
            <a:r>
              <a:rPr lang="en-US" altLang="zh-CN" dirty="0"/>
              <a:t>$)</a:t>
            </a:r>
          </a:p>
          <a:p>
            <a:pPr lvl="1"/>
            <a:r>
              <a:rPr lang="en-US" altLang="zh-CN" dirty="0"/>
              <a:t>T </a:t>
            </a:r>
            <a:r>
              <a:rPr lang="zh-CN" altLang="en-US" dirty="0"/>
              <a:t>为指向双链树根结点的指针</a:t>
            </a:r>
            <a:endParaRPr lang="en-US" altLang="zh-CN" dirty="0"/>
          </a:p>
          <a:p>
            <a:pPr lvl="1"/>
            <a:endParaRPr lang="en-US" altLang="zh-CN" dirty="0"/>
          </a:p>
          <a:p>
            <a:r>
              <a:rPr lang="zh-CN" altLang="en-US" dirty="0"/>
              <a:t>查找过程：</a:t>
            </a:r>
            <a:endParaRPr lang="en-US" altLang="zh-CN" dirty="0"/>
          </a:p>
          <a:p>
            <a:pPr lvl="1"/>
            <a:r>
              <a:rPr lang="zh-CN" altLang="en-US" dirty="0"/>
              <a:t>从树根</a:t>
            </a:r>
            <a:r>
              <a:rPr lang="en-US" altLang="zh-CN" dirty="0"/>
              <a:t>T</a:t>
            </a:r>
            <a:r>
              <a:rPr lang="zh-CN" altLang="en-US" dirty="0"/>
              <a:t>出发，</a:t>
            </a:r>
            <a:r>
              <a:rPr lang="zh-CN" altLang="en-US" b="1" dirty="0">
                <a:solidFill>
                  <a:schemeClr val="accent6">
                    <a:lumMod val="50000"/>
                  </a:schemeClr>
                </a:solidFill>
              </a:rPr>
              <a:t>沿</a:t>
            </a:r>
            <a:r>
              <a:rPr lang="en-US" altLang="zh-CN" b="1" dirty="0">
                <a:solidFill>
                  <a:schemeClr val="accent6">
                    <a:lumMod val="50000"/>
                  </a:schemeClr>
                </a:solidFill>
              </a:rPr>
              <a:t>first</a:t>
            </a:r>
            <a:r>
              <a:rPr lang="zh-CN" altLang="en-US" b="1" dirty="0">
                <a:solidFill>
                  <a:schemeClr val="accent6">
                    <a:lumMod val="50000"/>
                  </a:schemeClr>
                </a:solidFill>
              </a:rPr>
              <a:t>指针</a:t>
            </a:r>
            <a:r>
              <a:rPr lang="zh-CN" altLang="en-US" dirty="0"/>
              <a:t>到结点</a:t>
            </a:r>
            <a:r>
              <a:rPr lang="en-US" altLang="zh-CN" dirty="0"/>
              <a:t>p</a:t>
            </a:r>
            <a:r>
              <a:rPr lang="zh-CN" altLang="en-US" dirty="0"/>
              <a:t>，进行比较</a:t>
            </a:r>
            <a:r>
              <a:rPr lang="en-US" altLang="zh-CN" dirty="0"/>
              <a:t>           </a:t>
            </a:r>
            <a:r>
              <a:rPr lang="en-US" altLang="zh-CN" b="1" dirty="0">
                <a:solidFill>
                  <a:srgbClr val="C00000"/>
                </a:solidFill>
              </a:rPr>
              <a:t>K.ch[</a:t>
            </a:r>
            <a:r>
              <a:rPr lang="en-US" altLang="zh-CN" b="1" dirty="0" err="1">
                <a:solidFill>
                  <a:srgbClr val="C00000"/>
                </a:solidFill>
              </a:rPr>
              <a:t>i</a:t>
            </a:r>
            <a:r>
              <a:rPr lang="en-US" altLang="zh-CN" b="1" dirty="0">
                <a:solidFill>
                  <a:srgbClr val="C00000"/>
                </a:solidFill>
              </a:rPr>
              <a:t>] == p-&gt;symbol</a:t>
            </a:r>
            <a:r>
              <a:rPr lang="en-US" altLang="zh-CN" dirty="0"/>
              <a:t>?</a:t>
            </a:r>
            <a:r>
              <a:rPr lang="zh-CN" altLang="en-US" dirty="0"/>
              <a:t>，其中，</a:t>
            </a:r>
            <a:r>
              <a:rPr lang="en-US" altLang="zh-CN" dirty="0"/>
              <a:t>0 ≤ </a:t>
            </a:r>
            <a:r>
              <a:rPr lang="en-US" altLang="zh-CN" dirty="0" err="1"/>
              <a:t>i</a:t>
            </a:r>
            <a:r>
              <a:rPr lang="en-US" altLang="zh-CN" dirty="0"/>
              <a:t> ≤ K.num-1</a:t>
            </a:r>
          </a:p>
          <a:p>
            <a:pPr lvl="1"/>
            <a:r>
              <a:rPr lang="zh-CN" altLang="en-US" dirty="0"/>
              <a:t>若相等，</a:t>
            </a:r>
            <a:r>
              <a:rPr lang="zh-CN" altLang="en-US" b="1" dirty="0">
                <a:solidFill>
                  <a:schemeClr val="accent6">
                    <a:lumMod val="50000"/>
                  </a:schemeClr>
                </a:solidFill>
              </a:rPr>
              <a:t>沿</a:t>
            </a:r>
            <a:r>
              <a:rPr lang="en-US" altLang="zh-CN" b="1" dirty="0">
                <a:solidFill>
                  <a:schemeClr val="accent6">
                    <a:lumMod val="50000"/>
                  </a:schemeClr>
                </a:solidFill>
              </a:rPr>
              <a:t>first</a:t>
            </a:r>
            <a:r>
              <a:rPr lang="zh-CN" altLang="en-US" b="1" dirty="0">
                <a:solidFill>
                  <a:schemeClr val="accent6">
                    <a:lumMod val="50000"/>
                  </a:schemeClr>
                </a:solidFill>
              </a:rPr>
              <a:t>指针</a:t>
            </a:r>
            <a:r>
              <a:rPr lang="zh-CN" altLang="en-US" b="1" dirty="0">
                <a:solidFill>
                  <a:srgbClr val="0000FF"/>
                </a:solidFill>
              </a:rPr>
              <a:t>比较下一个字符</a:t>
            </a:r>
            <a:endParaRPr lang="en-US" altLang="zh-CN" b="1" dirty="0">
              <a:solidFill>
                <a:srgbClr val="0000FF"/>
              </a:solidFill>
            </a:endParaRPr>
          </a:p>
          <a:p>
            <a:pPr lvl="1"/>
            <a:r>
              <a:rPr lang="zh-CN" altLang="en-US" dirty="0"/>
              <a:t>若不等，</a:t>
            </a:r>
            <a:r>
              <a:rPr lang="zh-CN" altLang="en-US" b="1" dirty="0">
                <a:solidFill>
                  <a:schemeClr val="accent6">
                    <a:lumMod val="50000"/>
                  </a:schemeClr>
                </a:solidFill>
              </a:rPr>
              <a:t>沿</a:t>
            </a:r>
            <a:r>
              <a:rPr lang="en-US" altLang="zh-CN" b="1" dirty="0">
                <a:solidFill>
                  <a:schemeClr val="accent6">
                    <a:lumMod val="50000"/>
                  </a:schemeClr>
                </a:solidFill>
              </a:rPr>
              <a:t>next</a:t>
            </a:r>
            <a:r>
              <a:rPr lang="zh-CN" altLang="en-US" b="1" dirty="0">
                <a:solidFill>
                  <a:schemeClr val="accent6">
                    <a:lumMod val="50000"/>
                  </a:schemeClr>
                </a:solidFill>
              </a:rPr>
              <a:t>指针</a:t>
            </a:r>
            <a:r>
              <a:rPr lang="zh-CN" altLang="en-US" b="1" dirty="0">
                <a:solidFill>
                  <a:srgbClr val="0000FF"/>
                </a:solidFill>
              </a:rPr>
              <a:t>顺序查找</a:t>
            </a:r>
            <a:endParaRPr lang="en-US" altLang="zh-CN" b="1" dirty="0">
              <a:solidFill>
                <a:srgbClr val="0000FF"/>
              </a:solidFill>
            </a:endParaRPr>
          </a:p>
          <a:p>
            <a:endParaRPr 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1900608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5DDBECC-C8F5-4906-A593-33EFEAA68380}"/>
              </a:ext>
            </a:extLst>
          </p:cNvPr>
          <p:cNvSpPr/>
          <p:nvPr/>
        </p:nvSpPr>
        <p:spPr>
          <a:xfrm>
            <a:off x="-9525" y="3694556"/>
            <a:ext cx="9153525" cy="1750668"/>
          </a:xfrm>
          <a:prstGeom prst="rect">
            <a:avLst/>
          </a:prstGeom>
          <a:solidFill>
            <a:srgbClr val="FFFFCC"/>
          </a:solid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zh-CN" altLang="en-US" sz="3200"/>
              <a:t>在非空双链树</a:t>
            </a:r>
            <a:r>
              <a:rPr lang="en-US" sz="3200"/>
              <a:t>T</a:t>
            </a:r>
            <a:r>
              <a:rPr lang="zh-CN" altLang="en-US" sz="3200"/>
              <a:t>中查找关键字等于</a:t>
            </a:r>
            <a:r>
              <a:rPr lang="en-US" sz="3200"/>
              <a:t>K</a:t>
            </a:r>
            <a:r>
              <a:rPr lang="zh-CN" altLang="en-US" sz="3200"/>
              <a:t>的记录</a:t>
            </a:r>
            <a:endParaRPr lang="en-US" sz="3200"/>
          </a:p>
        </p:txBody>
      </p:sp>
      <p:sp>
        <p:nvSpPr>
          <p:cNvPr id="3" name="内容占位符 2"/>
          <p:cNvSpPr>
            <a:spLocks noGrp="1"/>
          </p:cNvSpPr>
          <p:nvPr>
            <p:ph idx="1"/>
          </p:nvPr>
        </p:nvSpPr>
        <p:spPr>
          <a:xfrm>
            <a:off x="457200" y="692696"/>
            <a:ext cx="8229600" cy="6048672"/>
          </a:xfrm>
        </p:spPr>
        <p:txBody>
          <a:bodyPr>
            <a:noAutofit/>
          </a:bodyPr>
          <a:lstStyle/>
          <a:p>
            <a:pPr marL="0" indent="0">
              <a:spcBef>
                <a:spcPts val="0"/>
              </a:spcBef>
              <a:buNone/>
            </a:pPr>
            <a:r>
              <a:rPr lang="en-US" altLang="zh-CN" sz="2400" dirty="0" err="1"/>
              <a:t>typedef</a:t>
            </a:r>
            <a:r>
              <a:rPr lang="en-US" altLang="zh-CN" sz="2400" dirty="0"/>
              <a:t> </a:t>
            </a:r>
            <a:r>
              <a:rPr lang="en-US" altLang="zh-CN" sz="2400" dirty="0" err="1"/>
              <a:t>struct</a:t>
            </a:r>
            <a:r>
              <a:rPr lang="en-US" altLang="zh-CN" sz="2400" dirty="0"/>
              <a:t> {</a:t>
            </a:r>
          </a:p>
          <a:p>
            <a:pPr marL="0" indent="0">
              <a:spcBef>
                <a:spcPts val="0"/>
              </a:spcBef>
              <a:buNone/>
            </a:pPr>
            <a:r>
              <a:rPr lang="en-US" altLang="zh-CN" sz="2400" dirty="0"/>
              <a:t>   char </a:t>
            </a:r>
            <a:r>
              <a:rPr lang="en-US" altLang="zh-CN" sz="2400" dirty="0" err="1"/>
              <a:t>ch</a:t>
            </a:r>
            <a:r>
              <a:rPr lang="en-US" altLang="zh-CN" sz="2400" dirty="0"/>
              <a:t>[MAXKEYLEN]; //</a:t>
            </a:r>
            <a:r>
              <a:rPr lang="zh-CN" altLang="en-US" sz="2400" dirty="0"/>
              <a:t>关键字是字符串</a:t>
            </a:r>
          </a:p>
          <a:p>
            <a:pPr marL="0" indent="0">
              <a:spcBef>
                <a:spcPts val="0"/>
              </a:spcBef>
              <a:buNone/>
            </a:pPr>
            <a:r>
              <a:rPr lang="zh-CN" altLang="en-US" sz="2400" dirty="0"/>
              <a:t>   </a:t>
            </a:r>
            <a:r>
              <a:rPr lang="en-US" altLang="zh-CN" sz="2400" dirty="0" err="1"/>
              <a:t>int</a:t>
            </a:r>
            <a:r>
              <a:rPr lang="en-US" altLang="zh-CN" sz="2400" dirty="0"/>
              <a:t> </a:t>
            </a:r>
            <a:r>
              <a:rPr lang="en-US" altLang="zh-CN" sz="2400" dirty="0" err="1"/>
              <a:t>num</a:t>
            </a:r>
            <a:r>
              <a:rPr lang="en-US" altLang="zh-CN" sz="2400" dirty="0"/>
              <a:t>;                         //</a:t>
            </a:r>
            <a:r>
              <a:rPr lang="zh-CN" altLang="en-US" sz="2400" dirty="0"/>
              <a:t>关键字长度</a:t>
            </a:r>
          </a:p>
          <a:p>
            <a:pPr marL="0" indent="0">
              <a:spcBef>
                <a:spcPts val="0"/>
              </a:spcBef>
              <a:buNone/>
            </a:pPr>
            <a:r>
              <a:rPr lang="en-US" altLang="zh-CN" sz="2400" dirty="0"/>
              <a:t>} </a:t>
            </a:r>
            <a:r>
              <a:rPr lang="en-US" altLang="zh-CN" sz="2400" b="1" dirty="0" err="1">
                <a:solidFill>
                  <a:srgbClr val="0000FF"/>
                </a:solidFill>
              </a:rPr>
              <a:t>KeysType</a:t>
            </a:r>
            <a:r>
              <a:rPr lang="en-US" altLang="zh-CN" sz="2400" dirty="0"/>
              <a:t>;                       //</a:t>
            </a:r>
            <a:r>
              <a:rPr lang="zh-CN" altLang="en-US" sz="2400" dirty="0"/>
              <a:t>关键字类型</a:t>
            </a:r>
            <a:endParaRPr lang="en-US" altLang="zh-CN" sz="2400" dirty="0"/>
          </a:p>
          <a:p>
            <a:pPr marL="0" indent="0">
              <a:spcBef>
                <a:spcPts val="0"/>
              </a:spcBef>
              <a:buNone/>
            </a:pPr>
            <a:endParaRPr lang="zh-CN" altLang="en-US" sz="2400" dirty="0"/>
          </a:p>
          <a:p>
            <a:pPr marL="0" indent="0">
              <a:spcBef>
                <a:spcPts val="0"/>
              </a:spcBef>
              <a:buNone/>
            </a:pPr>
            <a:r>
              <a:rPr lang="en-US" sz="2400"/>
              <a:t>R</a:t>
            </a:r>
            <a:r>
              <a:rPr lang="en-US" altLang="zh-CN" sz="2400"/>
              <a:t>ecord</a:t>
            </a:r>
            <a:r>
              <a:rPr lang="en-US" sz="2400"/>
              <a:t> </a:t>
            </a:r>
            <a:r>
              <a:rPr lang="en-US" sz="2400" dirty="0"/>
              <a:t>*</a:t>
            </a:r>
            <a:r>
              <a:rPr lang="en-US" sz="2400" b="1" dirty="0" err="1">
                <a:solidFill>
                  <a:srgbClr val="0000FF"/>
                </a:solidFill>
              </a:rPr>
              <a:t>SearchDLTree</a:t>
            </a:r>
            <a:r>
              <a:rPr lang="en-US" sz="2400" b="1" dirty="0"/>
              <a:t>(</a:t>
            </a:r>
            <a:r>
              <a:rPr lang="en-US" sz="2400" b="1" dirty="0" err="1"/>
              <a:t>DLTree</a:t>
            </a:r>
            <a:r>
              <a:rPr lang="en-US" sz="2400" b="1" dirty="0"/>
              <a:t> T, </a:t>
            </a:r>
            <a:r>
              <a:rPr lang="en-US" sz="2400" b="1" dirty="0" err="1">
                <a:solidFill>
                  <a:srgbClr val="0000FF"/>
                </a:solidFill>
              </a:rPr>
              <a:t>KeysType</a:t>
            </a:r>
            <a:r>
              <a:rPr lang="en-US" sz="2400" b="1" dirty="0">
                <a:solidFill>
                  <a:srgbClr val="0000FF"/>
                </a:solidFill>
              </a:rPr>
              <a:t> K</a:t>
            </a:r>
            <a:r>
              <a:rPr lang="en-US" sz="2400" b="1" dirty="0"/>
              <a:t>) </a:t>
            </a:r>
            <a:r>
              <a:rPr lang="en-US" sz="2400" b="1" dirty="0">
                <a:solidFill>
                  <a:srgbClr val="0000CC"/>
                </a:solidFill>
              </a:rPr>
              <a:t>{</a:t>
            </a:r>
          </a:p>
          <a:p>
            <a:pPr marL="0" indent="0">
              <a:spcBef>
                <a:spcPts val="0"/>
              </a:spcBef>
              <a:buNone/>
            </a:pPr>
            <a:r>
              <a:rPr lang="en-US" sz="2400" dirty="0" err="1"/>
              <a:t>DLTree</a:t>
            </a:r>
            <a:r>
              <a:rPr lang="en-US" sz="2400" dirty="0"/>
              <a:t> p; </a:t>
            </a:r>
            <a:r>
              <a:rPr lang="en-US" sz="2400" dirty="0" err="1"/>
              <a:t>int</a:t>
            </a:r>
            <a:r>
              <a:rPr lang="en-US" sz="2400" dirty="0"/>
              <a:t> </a:t>
            </a:r>
            <a:r>
              <a:rPr lang="en-US" sz="2400" dirty="0" err="1"/>
              <a:t>i</a:t>
            </a:r>
            <a:r>
              <a:rPr lang="en-US" sz="2400" dirty="0"/>
              <a:t>; </a:t>
            </a:r>
          </a:p>
          <a:p>
            <a:pPr marL="0" indent="0">
              <a:spcBef>
                <a:spcPts val="0"/>
              </a:spcBef>
              <a:buNone/>
            </a:pPr>
            <a:r>
              <a:rPr lang="en-US" sz="2400" dirty="0">
                <a:solidFill>
                  <a:schemeClr val="accent6">
                    <a:lumMod val="50000"/>
                  </a:schemeClr>
                </a:solidFill>
              </a:rPr>
              <a:t>p = T-&gt;first</a:t>
            </a:r>
            <a:r>
              <a:rPr lang="en-US" sz="2400" dirty="0"/>
              <a:t>; </a:t>
            </a:r>
            <a:r>
              <a:rPr lang="en-US" sz="2400" dirty="0" err="1"/>
              <a:t>i</a:t>
            </a:r>
            <a:r>
              <a:rPr lang="en-US" sz="2400" dirty="0"/>
              <a:t>=0; //</a:t>
            </a:r>
            <a:r>
              <a:rPr lang="zh-CN" altLang="en-US" sz="2400" dirty="0"/>
              <a:t>初始化 </a:t>
            </a:r>
            <a:endParaRPr lang="en-US" altLang="zh-CN" sz="2400" dirty="0"/>
          </a:p>
          <a:p>
            <a:pPr marL="0" indent="0">
              <a:spcBef>
                <a:spcPts val="0"/>
              </a:spcBef>
              <a:buNone/>
            </a:pPr>
            <a:r>
              <a:rPr lang="en-US" sz="2400" dirty="0"/>
              <a:t>while (p &amp;&amp; </a:t>
            </a:r>
            <a:r>
              <a:rPr lang="en-US" sz="2400" dirty="0" err="1"/>
              <a:t>i</a:t>
            </a:r>
            <a:r>
              <a:rPr lang="en-US" sz="2400" dirty="0"/>
              <a:t>&lt;</a:t>
            </a:r>
            <a:r>
              <a:rPr lang="en-US" sz="2400" dirty="0" err="1"/>
              <a:t>K.num</a:t>
            </a:r>
            <a:r>
              <a:rPr lang="en-US" sz="2400" dirty="0"/>
              <a:t>) { </a:t>
            </a:r>
          </a:p>
          <a:p>
            <a:pPr marL="0" indent="0">
              <a:spcBef>
                <a:spcPts val="0"/>
              </a:spcBef>
              <a:buNone/>
            </a:pPr>
            <a:r>
              <a:rPr lang="en-US" sz="2400" dirty="0"/>
              <a:t>	while (p &amp;&amp; p-&gt;symbol != K.ch[</a:t>
            </a:r>
            <a:r>
              <a:rPr lang="en-US" sz="2400" dirty="0" err="1"/>
              <a:t>i</a:t>
            </a:r>
            <a:r>
              <a:rPr lang="en-US" sz="2400" dirty="0"/>
              <a:t>]) //</a:t>
            </a:r>
            <a:r>
              <a:rPr lang="zh-CN" altLang="en-US" sz="2400" dirty="0"/>
              <a:t>查找</a:t>
            </a:r>
            <a:r>
              <a:rPr lang="zh-CN" altLang="en-US" sz="2400" b="1" dirty="0"/>
              <a:t>关键字的第</a:t>
            </a:r>
            <a:r>
              <a:rPr lang="en-US" sz="2400" b="1" dirty="0" err="1"/>
              <a:t>i</a:t>
            </a:r>
            <a:r>
              <a:rPr lang="zh-CN" altLang="en-US" sz="2400" b="1" dirty="0"/>
              <a:t>位</a:t>
            </a:r>
            <a:endParaRPr lang="en-US" altLang="zh-CN" sz="2400" b="1" dirty="0"/>
          </a:p>
          <a:p>
            <a:pPr marL="0" indent="0">
              <a:spcBef>
                <a:spcPts val="0"/>
              </a:spcBef>
              <a:buNone/>
            </a:pPr>
            <a:r>
              <a:rPr lang="zh-CN" altLang="en-US" sz="2400" dirty="0"/>
              <a:t> </a:t>
            </a:r>
            <a:r>
              <a:rPr lang="en-US" altLang="zh-CN" sz="2400" dirty="0"/>
              <a:t>		</a:t>
            </a:r>
            <a:r>
              <a:rPr lang="en-US" sz="2400" dirty="0">
                <a:solidFill>
                  <a:schemeClr val="accent6">
                    <a:lumMod val="50000"/>
                  </a:schemeClr>
                </a:solidFill>
              </a:rPr>
              <a:t>p = p-&gt;next</a:t>
            </a:r>
            <a:r>
              <a:rPr lang="en-US" sz="2400" dirty="0"/>
              <a:t>; </a:t>
            </a:r>
          </a:p>
          <a:p>
            <a:pPr marL="0" indent="0">
              <a:spcBef>
                <a:spcPts val="0"/>
              </a:spcBef>
              <a:buNone/>
            </a:pPr>
            <a:r>
              <a:rPr lang="en-US" sz="2400" dirty="0"/>
              <a:t>	if (p &amp;&amp; </a:t>
            </a:r>
            <a:r>
              <a:rPr lang="en-US" sz="2400" dirty="0" err="1"/>
              <a:t>i</a:t>
            </a:r>
            <a:r>
              <a:rPr lang="en-US" sz="2400" dirty="0"/>
              <a:t>&lt;K.num-1) </a:t>
            </a:r>
            <a:r>
              <a:rPr lang="en-US" sz="2400" dirty="0">
                <a:solidFill>
                  <a:schemeClr val="accent6">
                    <a:lumMod val="50000"/>
                  </a:schemeClr>
                </a:solidFill>
              </a:rPr>
              <a:t>p = p-&gt;first</a:t>
            </a:r>
            <a:r>
              <a:rPr lang="en-US" sz="2400" dirty="0"/>
              <a:t>;   //</a:t>
            </a:r>
            <a:r>
              <a:rPr lang="zh-CN" altLang="en-US" sz="2400" dirty="0"/>
              <a:t>准备查找</a:t>
            </a:r>
            <a:r>
              <a:rPr lang="zh-CN" altLang="en-US" sz="2400" b="1" dirty="0"/>
              <a:t>下一位</a:t>
            </a:r>
            <a:endParaRPr lang="en-US" altLang="zh-CN" sz="2400" b="1" dirty="0"/>
          </a:p>
          <a:p>
            <a:pPr marL="0" indent="0">
              <a:spcBef>
                <a:spcPts val="0"/>
              </a:spcBef>
              <a:buNone/>
            </a:pPr>
            <a:r>
              <a:rPr lang="zh-CN" altLang="en-US" sz="2400" dirty="0"/>
              <a:t> </a:t>
            </a:r>
            <a:r>
              <a:rPr lang="en-US" altLang="zh-CN" sz="2400" dirty="0"/>
              <a:t>	++</a:t>
            </a:r>
            <a:r>
              <a:rPr lang="en-US" sz="2400" dirty="0" err="1"/>
              <a:t>i</a:t>
            </a:r>
            <a:r>
              <a:rPr lang="en-US" sz="2400" dirty="0"/>
              <a:t>; } // </a:t>
            </a:r>
            <a:r>
              <a:rPr lang="zh-CN" altLang="en-US" sz="2400" dirty="0"/>
              <a:t>查找结束 </a:t>
            </a:r>
            <a:endParaRPr lang="en-US" altLang="zh-CN" sz="2400" dirty="0"/>
          </a:p>
          <a:p>
            <a:pPr marL="0" indent="0">
              <a:spcBef>
                <a:spcPts val="0"/>
              </a:spcBef>
              <a:buNone/>
            </a:pPr>
            <a:r>
              <a:rPr lang="en-US" sz="2400" dirty="0"/>
              <a:t>if (!p) return NULL; // </a:t>
            </a:r>
            <a:r>
              <a:rPr lang="zh-CN" altLang="en-US" sz="2400" dirty="0"/>
              <a:t>查找不成功</a:t>
            </a:r>
            <a:endParaRPr lang="en-US" altLang="zh-CN" sz="2400" dirty="0"/>
          </a:p>
          <a:p>
            <a:pPr marL="0" indent="0">
              <a:spcBef>
                <a:spcPts val="0"/>
              </a:spcBef>
              <a:buNone/>
            </a:pPr>
            <a:r>
              <a:rPr lang="en-US" sz="2400" dirty="0"/>
              <a:t>else return p-&gt;</a:t>
            </a:r>
            <a:r>
              <a:rPr lang="en-US" sz="2400" dirty="0" err="1"/>
              <a:t>infoptr</a:t>
            </a:r>
            <a:r>
              <a:rPr lang="en-US" sz="2400" dirty="0"/>
              <a:t>; // </a:t>
            </a:r>
            <a:r>
              <a:rPr lang="zh-CN" altLang="en-US" sz="2400" dirty="0"/>
              <a:t>查找成功</a:t>
            </a:r>
            <a:endParaRPr lang="en-US" altLang="zh-CN" sz="2400" dirty="0"/>
          </a:p>
          <a:p>
            <a:pPr marL="0" indent="0">
              <a:spcBef>
                <a:spcPts val="0"/>
              </a:spcBef>
              <a:buNone/>
            </a:pPr>
            <a:r>
              <a:rPr lang="en-US" altLang="zh-CN" sz="2400" b="1" dirty="0">
                <a:solidFill>
                  <a:srgbClr val="0000CC"/>
                </a:solidFill>
              </a:rPr>
              <a:t>} </a:t>
            </a:r>
            <a:r>
              <a:rPr lang="en-US" altLang="zh-CN" sz="2400" dirty="0"/>
              <a:t>//</a:t>
            </a:r>
            <a:r>
              <a:rPr lang="en-US" sz="2400" dirty="0"/>
              <a:t>Search </a:t>
            </a:r>
            <a:r>
              <a:rPr lang="en-US" sz="2400" dirty="0" err="1"/>
              <a:t>DLTree</a:t>
            </a:r>
            <a:endParaRPr 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a:p>
        </p:txBody>
      </p:sp>
      <p:sp>
        <p:nvSpPr>
          <p:cNvPr id="5" name="流程图: 可选过程 4"/>
          <p:cNvSpPr/>
          <p:nvPr/>
        </p:nvSpPr>
        <p:spPr>
          <a:xfrm>
            <a:off x="8460432" y="0"/>
            <a:ext cx="683568"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9.15</a:t>
            </a:r>
          </a:p>
        </p:txBody>
      </p:sp>
    </p:spTree>
    <p:extLst>
      <p:ext uri="{BB962C8B-B14F-4D97-AF65-F5344CB8AC3E}">
        <p14:creationId xmlns:p14="http://schemas.microsoft.com/office/powerpoint/2010/main" val="254094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双链树的查找性能</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双链树</a:t>
                </a:r>
                <a:endParaRPr lang="en-US" altLang="zh-CN" dirty="0"/>
              </a:p>
              <a:p>
                <a:pPr lvl="1"/>
                <a:r>
                  <a:rPr lang="zh-CN" altLang="en-US" dirty="0"/>
                  <a:t>结点最大的度</a:t>
                </a:r>
                <a:r>
                  <a:rPr lang="en-US" altLang="zh-CN" dirty="0">
                    <a:solidFill>
                      <a:srgbClr val="C00000"/>
                    </a:solidFill>
                  </a:rPr>
                  <a:t>d</a:t>
                </a:r>
                <a:r>
                  <a:rPr lang="zh-CN" altLang="en-US" dirty="0"/>
                  <a:t>：关键字的基</a:t>
                </a:r>
                <a:endParaRPr lang="en-US" altLang="zh-CN" dirty="0"/>
              </a:p>
              <a:p>
                <a:pPr lvl="1"/>
                <a:r>
                  <a:rPr lang="zh-CN" altLang="en-US" dirty="0"/>
                  <a:t>树的深度</a:t>
                </a:r>
                <a:r>
                  <a:rPr lang="en-US" altLang="zh-CN" dirty="0">
                    <a:solidFill>
                      <a:srgbClr val="C00000"/>
                    </a:solidFill>
                  </a:rPr>
                  <a:t>h</a:t>
                </a:r>
                <a:r>
                  <a:rPr lang="zh-CN" altLang="en-US" dirty="0"/>
                  <a:t>：关键字中字符或数位的个数</a:t>
                </a:r>
                <a:endParaRPr lang="en-US" altLang="zh-CN" dirty="0"/>
              </a:p>
              <a:p>
                <a:r>
                  <a:rPr lang="zh-CN" altLang="en-US" dirty="0"/>
                  <a:t>假设关键字是随机的</a:t>
                </a:r>
                <a:r>
                  <a:rPr lang="en-US" altLang="zh-CN" dirty="0"/>
                  <a:t>(</a:t>
                </a:r>
                <a:r>
                  <a:rPr lang="zh-CN" altLang="en-US" dirty="0"/>
                  <a:t>指关键字中每一位取基内任何值得概率相同</a:t>
                </a:r>
                <a:r>
                  <a:rPr lang="en-US" altLang="zh-CN" dirty="0"/>
                  <a:t>)</a:t>
                </a:r>
                <a:r>
                  <a:rPr lang="zh-CN" altLang="en-US" dirty="0"/>
                  <a:t>，则在双链树中</a:t>
                </a:r>
                <a:r>
                  <a:rPr lang="zh-CN" altLang="en-US" dirty="0">
                    <a:solidFill>
                      <a:srgbClr val="C00000"/>
                    </a:solidFill>
                  </a:rPr>
                  <a:t>查找每一位的</a:t>
                </a:r>
                <a:r>
                  <a:rPr lang="en-US" altLang="zh-CN" dirty="0">
                    <a:solidFill>
                      <a:srgbClr val="C00000"/>
                    </a:solidFill>
                  </a:rPr>
                  <a:t>ASL</a:t>
                </a:r>
                <a:r>
                  <a:rPr lang="zh-CN" altLang="en-US" dirty="0"/>
                  <a:t>为</a:t>
                </a:r>
                <a14:m>
                  <m:oMath xmlns:m="http://schemas.openxmlformats.org/officeDocument/2006/math">
                    <m:f>
                      <m:fPr>
                        <m:ctrlPr>
                          <a:rPr lang="en-US" altLang="zh-CN" i="1" smtClean="0">
                            <a:solidFill>
                              <a:srgbClr val="C00000"/>
                            </a:solidFill>
                            <a:latin typeface="Cambria Math" panose="02040503050406030204" pitchFamily="18" charset="0"/>
                          </a:rPr>
                        </m:ctrlPr>
                      </m:fPr>
                      <m:num>
                        <m:r>
                          <a:rPr lang="en-US" altLang="zh-CN" b="0" i="1" smtClean="0">
                            <a:solidFill>
                              <a:srgbClr val="C00000"/>
                            </a:solidFill>
                            <a:latin typeface="Cambria Math" panose="02040503050406030204" pitchFamily="18" charset="0"/>
                          </a:rPr>
                          <m:t>1</m:t>
                        </m:r>
                      </m:num>
                      <m:den>
                        <m:r>
                          <a:rPr lang="en-US" altLang="zh-CN" b="0" i="1" smtClean="0">
                            <a:solidFill>
                              <a:srgbClr val="C00000"/>
                            </a:solidFill>
                            <a:latin typeface="Cambria Math" panose="02040503050406030204" pitchFamily="18" charset="0"/>
                          </a:rPr>
                          <m:t>2</m:t>
                        </m:r>
                      </m:den>
                    </m:f>
                    <m:d>
                      <m:dPr>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1+</m:t>
                        </m:r>
                        <m:r>
                          <a:rPr lang="en-US" altLang="zh-CN" b="0" i="1" smtClean="0">
                            <a:solidFill>
                              <a:srgbClr val="C00000"/>
                            </a:solidFill>
                            <a:latin typeface="Cambria Math" panose="02040503050406030204" pitchFamily="18" charset="0"/>
                          </a:rPr>
                          <m:t>𝑑</m:t>
                        </m:r>
                      </m:e>
                    </m:d>
                  </m:oMath>
                </a14:m>
                <a:endParaRPr lang="en-US" altLang="zh-CN" b="0" dirty="0"/>
              </a:p>
              <a:p>
                <a:r>
                  <a:rPr lang="zh-CN" altLang="en-US" dirty="0"/>
                  <a:t>假设关键字中字符</a:t>
                </a:r>
                <a:r>
                  <a:rPr lang="en-US" altLang="zh-CN" dirty="0"/>
                  <a:t>(</a:t>
                </a:r>
                <a:r>
                  <a:rPr lang="zh-CN" altLang="en-US" dirty="0"/>
                  <a:t>或数位</a:t>
                </a:r>
                <a:r>
                  <a:rPr lang="en-US" altLang="zh-CN" dirty="0"/>
                  <a:t>)</a:t>
                </a:r>
                <a:r>
                  <a:rPr lang="zh-CN" altLang="en-US" dirty="0"/>
                  <a:t>的个数都相等，则在双链树中</a:t>
                </a:r>
                <a:r>
                  <a:rPr lang="zh-CN" altLang="en-US" dirty="0">
                    <a:solidFill>
                      <a:srgbClr val="C00000"/>
                    </a:solidFill>
                  </a:rPr>
                  <a:t>按关键字进行查找的</a:t>
                </a:r>
                <a:r>
                  <a:rPr lang="en-US" altLang="zh-CN" dirty="0">
                    <a:solidFill>
                      <a:srgbClr val="C00000"/>
                    </a:solidFill>
                  </a:rPr>
                  <a:t>ASL</a:t>
                </a:r>
                <a:r>
                  <a:rPr lang="zh-CN" altLang="en-US" dirty="0"/>
                  <a:t>为</a:t>
                </a:r>
                <a14:m>
                  <m:oMath xmlns:m="http://schemas.openxmlformats.org/officeDocument/2006/math">
                    <m:f>
                      <m:fPr>
                        <m:ctrlPr>
                          <a:rPr lang="en-US" altLang="zh-CN" i="1" smtClean="0">
                            <a:solidFill>
                              <a:srgbClr val="C00000"/>
                            </a:solidFill>
                            <a:latin typeface="Cambria Math" panose="02040503050406030204" pitchFamily="18" charset="0"/>
                          </a:rPr>
                        </m:ctrlPr>
                      </m:fPr>
                      <m:num>
                        <m:r>
                          <a:rPr lang="en-US" altLang="zh-CN" b="0" i="1" smtClean="0">
                            <a:solidFill>
                              <a:srgbClr val="C00000"/>
                            </a:solidFill>
                            <a:latin typeface="Cambria Math" panose="02040503050406030204" pitchFamily="18" charset="0"/>
                          </a:rPr>
                          <m:t>h</m:t>
                        </m:r>
                      </m:num>
                      <m:den>
                        <m:r>
                          <a:rPr lang="en-US" altLang="zh-CN" i="1">
                            <a:solidFill>
                              <a:srgbClr val="C00000"/>
                            </a:solidFill>
                            <a:latin typeface="Cambria Math" panose="02040503050406030204" pitchFamily="18" charset="0"/>
                          </a:rPr>
                          <m:t>2</m:t>
                        </m:r>
                      </m:den>
                    </m:f>
                    <m:d>
                      <m:dPr>
                        <m:ctrlPr>
                          <a:rPr lang="en-US" altLang="zh-CN" i="1">
                            <a:solidFill>
                              <a:srgbClr val="C00000"/>
                            </a:solidFill>
                            <a:latin typeface="Cambria Math" panose="02040503050406030204" pitchFamily="18" charset="0"/>
                          </a:rPr>
                        </m:ctrlPr>
                      </m:dPr>
                      <m:e>
                        <m:r>
                          <a:rPr lang="en-US" altLang="zh-CN" i="1">
                            <a:solidFill>
                              <a:srgbClr val="C00000"/>
                            </a:solidFill>
                            <a:latin typeface="Cambria Math" panose="02040503050406030204" pitchFamily="18" charset="0"/>
                          </a:rPr>
                          <m:t>1+</m:t>
                        </m:r>
                        <m:r>
                          <a:rPr lang="en-US" altLang="zh-CN" i="1">
                            <a:solidFill>
                              <a:srgbClr val="C00000"/>
                            </a:solidFill>
                            <a:latin typeface="Cambria Math" panose="02040503050406030204" pitchFamily="18" charset="0"/>
                          </a:rPr>
                          <m:t>𝑑</m:t>
                        </m:r>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704" t="-1800" r="-37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335502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8" name="Text Box 4"/>
          <p:cNvSpPr txBox="1">
            <a:spLocks noChangeArrowheads="1"/>
          </p:cNvSpPr>
          <p:nvPr/>
        </p:nvSpPr>
        <p:spPr bwMode="auto">
          <a:xfrm>
            <a:off x="381000" y="1492250"/>
            <a:ext cx="2178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600" b="1">
                <a:solidFill>
                  <a:srgbClr val="006600"/>
                </a:solidFill>
                <a:ea typeface="楷体_GB2312" pitchFamily="49" charset="-122"/>
              </a:rPr>
              <a:t>结点结构</a:t>
            </a:r>
            <a:r>
              <a:rPr lang="en-US" altLang="zh-CN" sz="3600" b="1">
                <a:solidFill>
                  <a:srgbClr val="006600"/>
                </a:solidFill>
                <a:ea typeface="楷体_GB2312" pitchFamily="49" charset="-122"/>
              </a:rPr>
              <a:t>:</a:t>
            </a:r>
            <a:endParaRPr lang="en-US" altLang="zh-CN" sz="3600">
              <a:ea typeface="楷体_GB2312" pitchFamily="49" charset="-122"/>
            </a:endParaRPr>
          </a:p>
        </p:txBody>
      </p:sp>
      <p:sp>
        <p:nvSpPr>
          <p:cNvPr id="221189" name="Text Box 5"/>
          <p:cNvSpPr txBox="1">
            <a:spLocks noChangeArrowheads="1"/>
          </p:cNvSpPr>
          <p:nvPr/>
        </p:nvSpPr>
        <p:spPr bwMode="auto">
          <a:xfrm>
            <a:off x="1965325" y="2286000"/>
            <a:ext cx="1822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200" b="1">
                <a:solidFill>
                  <a:srgbClr val="A50021"/>
                </a:solidFill>
                <a:latin typeface="宋体" panose="02010600030101010101" pitchFamily="2" charset="-122"/>
                <a:ea typeface="宋体" panose="02010600030101010101" pitchFamily="2" charset="-122"/>
              </a:rPr>
              <a:t>分支结点</a:t>
            </a:r>
            <a:endParaRPr lang="zh-CN" altLang="en-US" sz="3200">
              <a:latin typeface="宋体" panose="02010600030101010101" pitchFamily="2" charset="-122"/>
              <a:ea typeface="宋体" panose="02010600030101010101" pitchFamily="2" charset="-122"/>
            </a:endParaRPr>
          </a:p>
        </p:txBody>
      </p:sp>
      <p:sp>
        <p:nvSpPr>
          <p:cNvPr id="221190" name="Text Box 6"/>
          <p:cNvSpPr txBox="1">
            <a:spLocks noChangeArrowheads="1"/>
          </p:cNvSpPr>
          <p:nvPr/>
        </p:nvSpPr>
        <p:spPr bwMode="auto">
          <a:xfrm>
            <a:off x="6189663" y="2362200"/>
            <a:ext cx="1822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200" b="1">
                <a:solidFill>
                  <a:srgbClr val="A50021"/>
                </a:solidFill>
                <a:latin typeface="宋体" panose="02010600030101010101" pitchFamily="2" charset="-122"/>
                <a:ea typeface="宋体" panose="02010600030101010101" pitchFamily="2" charset="-122"/>
              </a:rPr>
              <a:t>叶子结点</a:t>
            </a:r>
            <a:endParaRPr lang="zh-CN" altLang="en-US" sz="3200">
              <a:latin typeface="宋体" panose="02010600030101010101" pitchFamily="2" charset="-122"/>
              <a:ea typeface="宋体" panose="02010600030101010101" pitchFamily="2" charset="-122"/>
            </a:endParaRPr>
          </a:p>
        </p:txBody>
      </p:sp>
      <p:sp>
        <p:nvSpPr>
          <p:cNvPr id="221191" name="AutoShape 7"/>
          <p:cNvSpPr>
            <a:spLocks noChangeArrowheads="1"/>
          </p:cNvSpPr>
          <p:nvPr/>
        </p:nvSpPr>
        <p:spPr bwMode="auto">
          <a:xfrm>
            <a:off x="5914637" y="5410200"/>
            <a:ext cx="1752600" cy="914400"/>
          </a:xfrm>
          <a:prstGeom prst="wedgeRoundRectCallout">
            <a:avLst>
              <a:gd name="adj1" fmla="val 52444"/>
              <a:gd name="adj2" fmla="val -181810"/>
              <a:gd name="adj3" fmla="val 16667"/>
            </a:avLst>
          </a:prstGeom>
          <a:solidFill>
            <a:srgbClr val="FFFFCC"/>
          </a:solidFill>
          <a:ln w="9525">
            <a:solidFill>
              <a:srgbClr val="99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800" dirty="0">
                <a:solidFill>
                  <a:srgbClr val="A50021"/>
                </a:solidFill>
                <a:ea typeface="楷体_GB2312" pitchFamily="49" charset="-122"/>
              </a:rPr>
              <a:t>指向记录</a:t>
            </a:r>
          </a:p>
          <a:p>
            <a:pPr algn="ctr" eaLnBrk="1" hangingPunct="1"/>
            <a:r>
              <a:rPr lang="zh-CN" altLang="en-US" sz="2800" dirty="0">
                <a:solidFill>
                  <a:srgbClr val="A50021"/>
                </a:solidFill>
                <a:ea typeface="楷体_GB2312" pitchFamily="49" charset="-122"/>
              </a:rPr>
              <a:t>的指针</a:t>
            </a:r>
            <a:endParaRPr lang="zh-CN" altLang="en-US" sz="2800" dirty="0">
              <a:ea typeface="楷体_GB2312" pitchFamily="49" charset="-122"/>
            </a:endParaRPr>
          </a:p>
        </p:txBody>
      </p:sp>
      <p:grpSp>
        <p:nvGrpSpPr>
          <p:cNvPr id="2" name="Group 30"/>
          <p:cNvGrpSpPr>
            <a:grpSpLocks/>
          </p:cNvGrpSpPr>
          <p:nvPr/>
        </p:nvGrpSpPr>
        <p:grpSpPr bwMode="auto">
          <a:xfrm>
            <a:off x="762000" y="2819400"/>
            <a:ext cx="5038725" cy="1219200"/>
            <a:chOff x="480" y="1776"/>
            <a:chExt cx="3174" cy="768"/>
          </a:xfrm>
        </p:grpSpPr>
        <p:sp>
          <p:nvSpPr>
            <p:cNvPr id="138255" name="Rectangle 8"/>
            <p:cNvSpPr>
              <a:spLocks noChangeArrowheads="1"/>
            </p:cNvSpPr>
            <p:nvPr/>
          </p:nvSpPr>
          <p:spPr bwMode="auto">
            <a:xfrm>
              <a:off x="480" y="2016"/>
              <a:ext cx="2880" cy="240"/>
            </a:xfrm>
            <a:prstGeom prst="rect">
              <a:avLst/>
            </a:prstGeom>
            <a:solidFill>
              <a:srgbClr val="CCFFCC">
                <a:alpha val="50195"/>
              </a:srgbClr>
            </a:solidFill>
            <a:ln w="19050">
              <a:solidFill>
                <a:srgbClr val="00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38256" name="Line 9"/>
            <p:cNvSpPr>
              <a:spLocks noChangeShapeType="1"/>
            </p:cNvSpPr>
            <p:nvPr/>
          </p:nvSpPr>
          <p:spPr bwMode="auto">
            <a:xfrm>
              <a:off x="672" y="20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57" name="Line 10"/>
            <p:cNvSpPr>
              <a:spLocks noChangeShapeType="1"/>
            </p:cNvSpPr>
            <p:nvPr/>
          </p:nvSpPr>
          <p:spPr bwMode="auto">
            <a:xfrm>
              <a:off x="864" y="20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58" name="Line 11"/>
            <p:cNvSpPr>
              <a:spLocks noChangeShapeType="1"/>
            </p:cNvSpPr>
            <p:nvPr/>
          </p:nvSpPr>
          <p:spPr bwMode="auto">
            <a:xfrm>
              <a:off x="1056" y="20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59" name="Line 12"/>
            <p:cNvSpPr>
              <a:spLocks noChangeShapeType="1"/>
            </p:cNvSpPr>
            <p:nvPr/>
          </p:nvSpPr>
          <p:spPr bwMode="auto">
            <a:xfrm>
              <a:off x="1248" y="20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60" name="Line 13"/>
            <p:cNvSpPr>
              <a:spLocks noChangeShapeType="1"/>
            </p:cNvSpPr>
            <p:nvPr/>
          </p:nvSpPr>
          <p:spPr bwMode="auto">
            <a:xfrm>
              <a:off x="1440" y="20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61" name="Line 14"/>
            <p:cNvSpPr>
              <a:spLocks noChangeShapeType="1"/>
            </p:cNvSpPr>
            <p:nvPr/>
          </p:nvSpPr>
          <p:spPr bwMode="auto">
            <a:xfrm>
              <a:off x="1632" y="20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62" name="Line 15"/>
            <p:cNvSpPr>
              <a:spLocks noChangeShapeType="1"/>
            </p:cNvSpPr>
            <p:nvPr/>
          </p:nvSpPr>
          <p:spPr bwMode="auto">
            <a:xfrm>
              <a:off x="2784" y="20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63" name="Line 16"/>
            <p:cNvSpPr>
              <a:spLocks noChangeShapeType="1"/>
            </p:cNvSpPr>
            <p:nvPr/>
          </p:nvSpPr>
          <p:spPr bwMode="auto">
            <a:xfrm>
              <a:off x="2976" y="20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64" name="Line 17"/>
            <p:cNvSpPr>
              <a:spLocks noChangeShapeType="1"/>
            </p:cNvSpPr>
            <p:nvPr/>
          </p:nvSpPr>
          <p:spPr bwMode="auto">
            <a:xfrm>
              <a:off x="3168" y="20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65" name="Text Box 18"/>
            <p:cNvSpPr txBox="1">
              <a:spLocks noChangeArrowheads="1"/>
            </p:cNvSpPr>
            <p:nvPr/>
          </p:nvSpPr>
          <p:spPr bwMode="auto">
            <a:xfrm>
              <a:off x="496" y="1776"/>
              <a:ext cx="315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006600"/>
                  </a:solidFill>
                </a:rPr>
                <a:t>0  1  2  3  4  5          </a:t>
              </a:r>
              <a:r>
                <a:rPr lang="en-US" altLang="zh-CN" b="1">
                  <a:solidFill>
                    <a:srgbClr val="006600"/>
                  </a:solidFill>
                </a:rPr>
                <a:t>… …</a:t>
              </a:r>
              <a:r>
                <a:rPr lang="en-US" altLang="zh-CN">
                  <a:solidFill>
                    <a:srgbClr val="006600"/>
                  </a:solidFill>
                </a:rPr>
                <a:t>    24  25  26</a:t>
              </a:r>
              <a:endParaRPr lang="en-US" altLang="zh-CN" sz="3200"/>
            </a:p>
          </p:txBody>
        </p:sp>
        <p:sp>
          <p:nvSpPr>
            <p:cNvPr id="138266" name="Line 19"/>
            <p:cNvSpPr>
              <a:spLocks noChangeShapeType="1"/>
            </p:cNvSpPr>
            <p:nvPr/>
          </p:nvSpPr>
          <p:spPr bwMode="auto">
            <a:xfrm>
              <a:off x="576" y="2112"/>
              <a:ext cx="0" cy="432"/>
            </a:xfrm>
            <a:prstGeom prst="line">
              <a:avLst/>
            </a:prstGeom>
            <a:noFill/>
            <a:ln w="28575">
              <a:solidFill>
                <a:srgbClr val="00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8267" name="Line 20"/>
            <p:cNvSpPr>
              <a:spLocks noChangeShapeType="1"/>
            </p:cNvSpPr>
            <p:nvPr/>
          </p:nvSpPr>
          <p:spPr bwMode="auto">
            <a:xfrm>
              <a:off x="768" y="2112"/>
              <a:ext cx="0" cy="432"/>
            </a:xfrm>
            <a:prstGeom prst="line">
              <a:avLst/>
            </a:prstGeom>
            <a:noFill/>
            <a:ln w="28575">
              <a:solidFill>
                <a:srgbClr val="00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8268" name="Line 21"/>
            <p:cNvSpPr>
              <a:spLocks noChangeShapeType="1"/>
            </p:cNvSpPr>
            <p:nvPr/>
          </p:nvSpPr>
          <p:spPr bwMode="auto">
            <a:xfrm>
              <a:off x="3072" y="2112"/>
              <a:ext cx="0" cy="432"/>
            </a:xfrm>
            <a:prstGeom prst="line">
              <a:avLst/>
            </a:prstGeom>
            <a:noFill/>
            <a:ln w="28575">
              <a:solidFill>
                <a:srgbClr val="00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8269" name="Line 22"/>
            <p:cNvSpPr>
              <a:spLocks noChangeShapeType="1"/>
            </p:cNvSpPr>
            <p:nvPr/>
          </p:nvSpPr>
          <p:spPr bwMode="auto">
            <a:xfrm>
              <a:off x="3264" y="2112"/>
              <a:ext cx="0" cy="432"/>
            </a:xfrm>
            <a:prstGeom prst="line">
              <a:avLst/>
            </a:prstGeom>
            <a:noFill/>
            <a:ln w="28575">
              <a:solidFill>
                <a:srgbClr val="00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8270" name="Line 23"/>
            <p:cNvSpPr>
              <a:spLocks noChangeShapeType="1"/>
            </p:cNvSpPr>
            <p:nvPr/>
          </p:nvSpPr>
          <p:spPr bwMode="auto">
            <a:xfrm>
              <a:off x="1344" y="2112"/>
              <a:ext cx="0" cy="432"/>
            </a:xfrm>
            <a:prstGeom prst="line">
              <a:avLst/>
            </a:prstGeom>
            <a:noFill/>
            <a:ln w="28575">
              <a:solidFill>
                <a:srgbClr val="00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31"/>
          <p:cNvGrpSpPr>
            <a:grpSpLocks/>
          </p:cNvGrpSpPr>
          <p:nvPr/>
        </p:nvGrpSpPr>
        <p:grpSpPr bwMode="auto">
          <a:xfrm>
            <a:off x="6156325" y="3124200"/>
            <a:ext cx="1920875" cy="990600"/>
            <a:chOff x="3878" y="1968"/>
            <a:chExt cx="1210" cy="624"/>
          </a:xfrm>
        </p:grpSpPr>
        <p:sp>
          <p:nvSpPr>
            <p:cNvPr id="138252" name="Text Box 25"/>
            <p:cNvSpPr txBox="1">
              <a:spLocks noChangeArrowheads="1"/>
            </p:cNvSpPr>
            <p:nvPr/>
          </p:nvSpPr>
          <p:spPr bwMode="auto">
            <a:xfrm>
              <a:off x="3878" y="1968"/>
              <a:ext cx="1210" cy="300"/>
            </a:xfrm>
            <a:prstGeom prst="rect">
              <a:avLst/>
            </a:prstGeom>
            <a:solidFill>
              <a:srgbClr val="FFFFCC"/>
            </a:solidFill>
            <a:ln w="19050">
              <a:solidFill>
                <a:srgbClr val="993300"/>
              </a:solidFill>
              <a:miter lim="800000"/>
              <a:headEnd/>
              <a:tailEnd/>
            </a:ln>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b="1">
                  <a:solidFill>
                    <a:srgbClr val="FF0000"/>
                  </a:solidFill>
                </a:rPr>
                <a:t>关键字</a:t>
              </a:r>
              <a:endParaRPr lang="zh-CN" altLang="en-US"/>
            </a:p>
          </p:txBody>
        </p:sp>
        <p:sp>
          <p:nvSpPr>
            <p:cNvPr id="138253" name="Line 26"/>
            <p:cNvSpPr>
              <a:spLocks noChangeShapeType="1"/>
            </p:cNvSpPr>
            <p:nvPr/>
          </p:nvSpPr>
          <p:spPr bwMode="auto">
            <a:xfrm>
              <a:off x="4656" y="1968"/>
              <a:ext cx="0" cy="288"/>
            </a:xfrm>
            <a:prstGeom prst="line">
              <a:avLst/>
            </a:prstGeom>
            <a:noFill/>
            <a:ln w="952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54" name="Line 27"/>
            <p:cNvSpPr>
              <a:spLocks noChangeShapeType="1"/>
            </p:cNvSpPr>
            <p:nvPr/>
          </p:nvSpPr>
          <p:spPr bwMode="auto">
            <a:xfrm>
              <a:off x="4848" y="2112"/>
              <a:ext cx="0" cy="480"/>
            </a:xfrm>
            <a:prstGeom prst="line">
              <a:avLst/>
            </a:prstGeom>
            <a:noFill/>
            <a:ln w="28575">
              <a:solidFill>
                <a:srgbClr val="A500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21212" name="AutoShape 28"/>
          <p:cNvSpPr>
            <a:spLocks noChangeArrowheads="1"/>
          </p:cNvSpPr>
          <p:nvPr/>
        </p:nvSpPr>
        <p:spPr bwMode="auto">
          <a:xfrm>
            <a:off x="838200" y="5334000"/>
            <a:ext cx="4267200" cy="990600"/>
          </a:xfrm>
          <a:prstGeom prst="wedgeRoundRectCallout">
            <a:avLst>
              <a:gd name="adj1" fmla="val -333"/>
              <a:gd name="adj2" fmla="val -126120"/>
              <a:gd name="adj3" fmla="val 16667"/>
            </a:avLst>
          </a:prstGeom>
          <a:solidFill>
            <a:srgbClr val="FFFFCC"/>
          </a:solidFill>
          <a:ln w="9525">
            <a:solidFill>
              <a:srgbClr val="99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sz="2800">
                <a:solidFill>
                  <a:srgbClr val="A50021"/>
                </a:solidFill>
                <a:ea typeface="楷体_GB2312" pitchFamily="49" charset="-122"/>
              </a:rPr>
              <a:t>指向下层结点的指针</a:t>
            </a:r>
          </a:p>
          <a:p>
            <a:pPr algn="ctr" eaLnBrk="1" hangingPunct="1"/>
            <a:r>
              <a:rPr lang="zh-CN" altLang="en-US" sz="2800">
                <a:solidFill>
                  <a:srgbClr val="A50021"/>
                </a:solidFill>
                <a:ea typeface="楷体_GB2312" pitchFamily="49" charset="-122"/>
              </a:rPr>
              <a:t>每个域对应一个“字母”</a:t>
            </a:r>
            <a:endParaRPr lang="zh-CN" altLang="en-US" sz="2800">
              <a:ea typeface="楷体_GB2312" pitchFamily="49" charset="-122"/>
            </a:endParaRPr>
          </a:p>
        </p:txBody>
      </p:sp>
      <p:sp>
        <p:nvSpPr>
          <p:cNvPr id="221213" name="AutoShape 29"/>
          <p:cNvSpPr>
            <a:spLocks/>
          </p:cNvSpPr>
          <p:nvPr/>
        </p:nvSpPr>
        <p:spPr bwMode="auto">
          <a:xfrm rot="-5398033">
            <a:off x="2857500" y="2171700"/>
            <a:ext cx="381000" cy="4267200"/>
          </a:xfrm>
          <a:prstGeom prst="leftBrace">
            <a:avLst>
              <a:gd name="adj1" fmla="val 93333"/>
              <a:gd name="adj2" fmla="val 50000"/>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7" name="标题 6"/>
          <p:cNvSpPr>
            <a:spLocks noGrp="1"/>
          </p:cNvSpPr>
          <p:nvPr>
            <p:ph type="title"/>
          </p:nvPr>
        </p:nvSpPr>
        <p:spPr>
          <a:xfrm>
            <a:off x="0" y="-27384"/>
            <a:ext cx="9144000" cy="936104"/>
          </a:xfrm>
        </p:spPr>
        <p:txBody>
          <a:bodyPr>
            <a:normAutofit/>
          </a:bodyPr>
          <a:lstStyle/>
          <a:p>
            <a:r>
              <a:rPr lang="zh-CN" altLang="en-US"/>
              <a:t>键树的存储结构：</a:t>
            </a:r>
            <a:r>
              <a:rPr lang="en-US" altLang="zh-CN">
                <a:solidFill>
                  <a:srgbClr val="C00000"/>
                </a:solidFill>
              </a:rPr>
              <a:t>Trie</a:t>
            </a:r>
            <a:r>
              <a:rPr lang="zh-CN" altLang="en-US">
                <a:solidFill>
                  <a:srgbClr val="C00000"/>
                </a:solidFill>
              </a:rPr>
              <a:t>树</a:t>
            </a:r>
            <a:r>
              <a:rPr lang="en-US" altLang="zh-CN"/>
              <a:t>/</a:t>
            </a:r>
            <a:r>
              <a:rPr lang="zh-CN" altLang="en-US"/>
              <a:t>单词查找树</a:t>
            </a:r>
            <a:r>
              <a:rPr lang="en-US" altLang="zh-CN"/>
              <a:t>/</a:t>
            </a:r>
            <a:r>
              <a:rPr lang="zh-CN" altLang="en-US"/>
              <a:t>字典树</a:t>
            </a:r>
            <a:endParaRPr lang="en-US"/>
          </a:p>
        </p:txBody>
      </p:sp>
      <p:sp>
        <p:nvSpPr>
          <p:cNvPr id="9" name="内容占位符 8"/>
          <p:cNvSpPr>
            <a:spLocks noGrp="1"/>
          </p:cNvSpPr>
          <p:nvPr>
            <p:ph idx="1"/>
          </p:nvPr>
        </p:nvSpPr>
        <p:spPr>
          <a:xfrm>
            <a:off x="457200" y="792088"/>
            <a:ext cx="8229600" cy="6093296"/>
          </a:xfrm>
        </p:spPr>
        <p:txBody>
          <a:bodyPr/>
          <a:lstStyle/>
          <a:p>
            <a:r>
              <a:rPr lang="zh-CN" altLang="en-US"/>
              <a:t>基于</a:t>
            </a:r>
            <a:r>
              <a:rPr lang="zh-CN" altLang="en-US" b="1"/>
              <a:t>多重链表</a:t>
            </a:r>
            <a:r>
              <a:rPr lang="zh-CN" altLang="en-US"/>
              <a:t>实现</a:t>
            </a:r>
            <a:endParaRPr lang="en-US"/>
          </a:p>
        </p:txBody>
      </p:sp>
      <p:sp>
        <p:nvSpPr>
          <p:cNvPr id="4" name="文本框 3"/>
          <p:cNvSpPr txBox="1"/>
          <p:nvPr/>
        </p:nvSpPr>
        <p:spPr>
          <a:xfrm>
            <a:off x="1447337" y="3645024"/>
            <a:ext cx="397866" cy="461665"/>
          </a:xfrm>
          <a:prstGeom prst="rect">
            <a:avLst/>
          </a:prstGeom>
          <a:noFill/>
        </p:spPr>
        <p:txBody>
          <a:bodyPr wrap="none" rtlCol="0">
            <a:spAutoFit/>
          </a:bodyPr>
          <a:lstStyle/>
          <a:p>
            <a:r>
              <a:rPr lang="en-US" altLang="zh-CN" sz="2400"/>
              <a:t>…</a:t>
            </a:r>
            <a:endParaRPr lang="zh-CN" altLang="en-US" sz="2400"/>
          </a:p>
        </p:txBody>
      </p:sp>
      <p:sp>
        <p:nvSpPr>
          <p:cNvPr id="32" name="文本框 31"/>
          <p:cNvSpPr txBox="1"/>
          <p:nvPr/>
        </p:nvSpPr>
        <p:spPr>
          <a:xfrm>
            <a:off x="4356201" y="3652527"/>
            <a:ext cx="397866" cy="461665"/>
          </a:xfrm>
          <a:prstGeom prst="rect">
            <a:avLst/>
          </a:prstGeom>
          <a:noFill/>
        </p:spPr>
        <p:txBody>
          <a:bodyPr wrap="none" rtlCol="0">
            <a:spAutoFit/>
          </a:bodyPr>
          <a:lstStyle/>
          <a:p>
            <a:r>
              <a:rPr lang="en-US" altLang="zh-CN" sz="2400"/>
              <a:t>…</a:t>
            </a:r>
            <a:endParaRPr lang="zh-CN" altLang="en-US" sz="240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587773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188"/>
                                        </p:tgtEl>
                                        <p:attrNameLst>
                                          <p:attrName>style.visibility</p:attrName>
                                        </p:attrNameLst>
                                      </p:cBhvr>
                                      <p:to>
                                        <p:strVal val="visible"/>
                                      </p:to>
                                    </p:set>
                                    <p:animEffect transition="in" filter="wipe(left)">
                                      <p:cBhvr>
                                        <p:cTn id="7" dur="500"/>
                                        <p:tgtEl>
                                          <p:spTgt spid="2211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1189"/>
                                        </p:tgtEl>
                                        <p:attrNameLst>
                                          <p:attrName>style.visibility</p:attrName>
                                        </p:attrNameLst>
                                      </p:cBhvr>
                                      <p:to>
                                        <p:strVal val="visible"/>
                                      </p:to>
                                    </p:set>
                                    <p:animEffect transition="in" filter="wipe(left)">
                                      <p:cBhvr>
                                        <p:cTn id="12" dur="500"/>
                                        <p:tgtEl>
                                          <p:spTgt spid="2211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1213"/>
                                        </p:tgtEl>
                                        <p:attrNameLst>
                                          <p:attrName>style.visibility</p:attrName>
                                        </p:attrNameLst>
                                      </p:cBhvr>
                                      <p:to>
                                        <p:strVal val="visible"/>
                                      </p:to>
                                    </p:set>
                                    <p:animEffect transition="in" filter="wipe(left)">
                                      <p:cBhvr>
                                        <p:cTn id="26" dur="500"/>
                                        <p:tgtEl>
                                          <p:spTgt spid="22121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1212"/>
                                        </p:tgtEl>
                                        <p:attrNameLst>
                                          <p:attrName>style.visibility</p:attrName>
                                        </p:attrNameLst>
                                      </p:cBhvr>
                                      <p:to>
                                        <p:strVal val="visible"/>
                                      </p:to>
                                    </p:set>
                                    <p:anim calcmode="lin" valueType="num">
                                      <p:cBhvr additive="base">
                                        <p:cTn id="31" dur="500" fill="hold"/>
                                        <p:tgtEl>
                                          <p:spTgt spid="221212"/>
                                        </p:tgtEl>
                                        <p:attrNameLst>
                                          <p:attrName>ppt_x</p:attrName>
                                        </p:attrNameLst>
                                      </p:cBhvr>
                                      <p:tavLst>
                                        <p:tav tm="0">
                                          <p:val>
                                            <p:strVal val="#ppt_x"/>
                                          </p:val>
                                        </p:tav>
                                        <p:tav tm="100000">
                                          <p:val>
                                            <p:strVal val="#ppt_x"/>
                                          </p:val>
                                        </p:tav>
                                      </p:tavLst>
                                    </p:anim>
                                    <p:anim calcmode="lin" valueType="num">
                                      <p:cBhvr additive="base">
                                        <p:cTn id="32" dur="500" fill="hold"/>
                                        <p:tgtEl>
                                          <p:spTgt spid="22121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1190"/>
                                        </p:tgtEl>
                                        <p:attrNameLst>
                                          <p:attrName>style.visibility</p:attrName>
                                        </p:attrNameLst>
                                      </p:cBhvr>
                                      <p:to>
                                        <p:strVal val="visible"/>
                                      </p:to>
                                    </p:set>
                                    <p:animEffect transition="in" filter="wipe(left)">
                                      <p:cBhvr>
                                        <p:cTn id="37" dur="500"/>
                                        <p:tgtEl>
                                          <p:spTgt spid="22119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5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21191"/>
                                        </p:tgtEl>
                                        <p:attrNameLst>
                                          <p:attrName>style.visibility</p:attrName>
                                        </p:attrNameLst>
                                      </p:cBhvr>
                                      <p:to>
                                        <p:strVal val="visible"/>
                                      </p:to>
                                    </p:set>
                                    <p:anim calcmode="lin" valueType="num">
                                      <p:cBhvr additive="base">
                                        <p:cTn id="47" dur="500" fill="hold"/>
                                        <p:tgtEl>
                                          <p:spTgt spid="221191"/>
                                        </p:tgtEl>
                                        <p:attrNameLst>
                                          <p:attrName>ppt_x</p:attrName>
                                        </p:attrNameLst>
                                      </p:cBhvr>
                                      <p:tavLst>
                                        <p:tav tm="0">
                                          <p:val>
                                            <p:strVal val="#ppt_x"/>
                                          </p:val>
                                        </p:tav>
                                        <p:tav tm="100000">
                                          <p:val>
                                            <p:strVal val="#ppt_x"/>
                                          </p:val>
                                        </p:tav>
                                      </p:tavLst>
                                    </p:anim>
                                    <p:anim calcmode="lin" valueType="num">
                                      <p:cBhvr additive="base">
                                        <p:cTn id="48" dur="500" fill="hold"/>
                                        <p:tgtEl>
                                          <p:spTgt spid="2211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autoUpdateAnimBg="0"/>
      <p:bldP spid="221189" grpId="0" autoUpdateAnimBg="0"/>
      <p:bldP spid="221190" grpId="0" autoUpdateAnimBg="0"/>
      <p:bldP spid="221191" grpId="0" animBg="1" autoUpdateAnimBg="0"/>
      <p:bldP spid="221212" grpId="0" animBg="1" autoUpdateAnimBg="0"/>
      <p:bldP spid="221213" grpId="0" animBg="1"/>
      <p:bldP spid="4" grpId="0"/>
      <p:bldP spid="3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Line 2"/>
          <p:cNvSpPr>
            <a:spLocks noChangeShapeType="1"/>
          </p:cNvSpPr>
          <p:nvPr/>
        </p:nvSpPr>
        <p:spPr bwMode="auto">
          <a:xfrm>
            <a:off x="3657600" y="2304408"/>
            <a:ext cx="2971800"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0" name="Line 3"/>
          <p:cNvSpPr>
            <a:spLocks noChangeShapeType="1"/>
          </p:cNvSpPr>
          <p:nvPr/>
        </p:nvSpPr>
        <p:spPr bwMode="auto">
          <a:xfrm>
            <a:off x="3657600" y="1959439"/>
            <a:ext cx="2971800"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1" name="Line 4"/>
          <p:cNvSpPr>
            <a:spLocks noChangeShapeType="1"/>
          </p:cNvSpPr>
          <p:nvPr/>
        </p:nvSpPr>
        <p:spPr bwMode="auto">
          <a:xfrm>
            <a:off x="2209800" y="3339315"/>
            <a:ext cx="6172200"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2" name="Line 5"/>
          <p:cNvSpPr>
            <a:spLocks noChangeShapeType="1"/>
          </p:cNvSpPr>
          <p:nvPr/>
        </p:nvSpPr>
        <p:spPr bwMode="auto">
          <a:xfrm>
            <a:off x="2209800" y="2994346"/>
            <a:ext cx="6172200"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3" name="Line 6"/>
          <p:cNvSpPr>
            <a:spLocks noChangeShapeType="1"/>
          </p:cNvSpPr>
          <p:nvPr/>
        </p:nvSpPr>
        <p:spPr bwMode="auto">
          <a:xfrm>
            <a:off x="228600" y="4374222"/>
            <a:ext cx="2819400"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4" name="Line 7"/>
          <p:cNvSpPr>
            <a:spLocks noChangeShapeType="1"/>
          </p:cNvSpPr>
          <p:nvPr/>
        </p:nvSpPr>
        <p:spPr bwMode="auto">
          <a:xfrm>
            <a:off x="228600" y="4029253"/>
            <a:ext cx="2819400"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5" name="Line 8"/>
          <p:cNvSpPr>
            <a:spLocks noChangeShapeType="1"/>
          </p:cNvSpPr>
          <p:nvPr/>
        </p:nvSpPr>
        <p:spPr bwMode="auto">
          <a:xfrm>
            <a:off x="7010400" y="4374222"/>
            <a:ext cx="1981200"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6" name="Line 9"/>
          <p:cNvSpPr>
            <a:spLocks noChangeShapeType="1"/>
          </p:cNvSpPr>
          <p:nvPr/>
        </p:nvSpPr>
        <p:spPr bwMode="auto">
          <a:xfrm>
            <a:off x="7010400" y="4029253"/>
            <a:ext cx="1981200"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7" name="Line 10"/>
          <p:cNvSpPr>
            <a:spLocks noChangeShapeType="1"/>
          </p:cNvSpPr>
          <p:nvPr/>
        </p:nvSpPr>
        <p:spPr bwMode="auto">
          <a:xfrm>
            <a:off x="3505200" y="4374222"/>
            <a:ext cx="2743200"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8" name="Line 11"/>
          <p:cNvSpPr>
            <a:spLocks noChangeShapeType="1"/>
          </p:cNvSpPr>
          <p:nvPr/>
        </p:nvSpPr>
        <p:spPr bwMode="auto">
          <a:xfrm>
            <a:off x="3505200" y="4029253"/>
            <a:ext cx="2743200"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9" name="Line 12"/>
          <p:cNvSpPr>
            <a:spLocks noChangeShapeType="1"/>
          </p:cNvSpPr>
          <p:nvPr/>
        </p:nvSpPr>
        <p:spPr bwMode="auto">
          <a:xfrm>
            <a:off x="4724400" y="5409130"/>
            <a:ext cx="2133600"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0" name="Line 13"/>
          <p:cNvSpPr>
            <a:spLocks noChangeShapeType="1"/>
          </p:cNvSpPr>
          <p:nvPr/>
        </p:nvSpPr>
        <p:spPr bwMode="auto">
          <a:xfrm>
            <a:off x="4724400" y="5064161"/>
            <a:ext cx="2133600"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1" name="Line 14"/>
          <p:cNvSpPr>
            <a:spLocks noChangeShapeType="1"/>
          </p:cNvSpPr>
          <p:nvPr/>
        </p:nvSpPr>
        <p:spPr bwMode="auto">
          <a:xfrm>
            <a:off x="4419600" y="1959439"/>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2" name="Line 15"/>
          <p:cNvSpPr>
            <a:spLocks noChangeShapeType="1"/>
          </p:cNvSpPr>
          <p:nvPr/>
        </p:nvSpPr>
        <p:spPr bwMode="auto">
          <a:xfrm>
            <a:off x="4724400" y="1959439"/>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3" name="Line 16"/>
          <p:cNvSpPr>
            <a:spLocks noChangeShapeType="1"/>
          </p:cNvSpPr>
          <p:nvPr/>
        </p:nvSpPr>
        <p:spPr bwMode="auto">
          <a:xfrm>
            <a:off x="2209800" y="2994346"/>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4" name="Line 17"/>
          <p:cNvSpPr>
            <a:spLocks noChangeShapeType="1"/>
          </p:cNvSpPr>
          <p:nvPr/>
        </p:nvSpPr>
        <p:spPr bwMode="auto">
          <a:xfrm>
            <a:off x="2514600" y="2994346"/>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5" name="Line 18"/>
          <p:cNvSpPr>
            <a:spLocks noChangeShapeType="1"/>
          </p:cNvSpPr>
          <p:nvPr/>
        </p:nvSpPr>
        <p:spPr bwMode="auto">
          <a:xfrm>
            <a:off x="2819400" y="2994346"/>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6" name="Line 19"/>
          <p:cNvSpPr>
            <a:spLocks noChangeShapeType="1"/>
          </p:cNvSpPr>
          <p:nvPr/>
        </p:nvSpPr>
        <p:spPr bwMode="auto">
          <a:xfrm>
            <a:off x="3124200" y="2994346"/>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7" name="Line 20"/>
          <p:cNvSpPr>
            <a:spLocks noChangeShapeType="1"/>
          </p:cNvSpPr>
          <p:nvPr/>
        </p:nvSpPr>
        <p:spPr bwMode="auto">
          <a:xfrm>
            <a:off x="3429000" y="2994346"/>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8" name="Line 21"/>
          <p:cNvSpPr>
            <a:spLocks noChangeShapeType="1"/>
          </p:cNvSpPr>
          <p:nvPr/>
        </p:nvSpPr>
        <p:spPr bwMode="auto">
          <a:xfrm>
            <a:off x="3733800" y="2994346"/>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9" name="Line 22"/>
          <p:cNvSpPr>
            <a:spLocks noChangeShapeType="1"/>
          </p:cNvSpPr>
          <p:nvPr/>
        </p:nvSpPr>
        <p:spPr bwMode="auto">
          <a:xfrm>
            <a:off x="4038600" y="2994346"/>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20" name="Line 23"/>
          <p:cNvSpPr>
            <a:spLocks noChangeShapeType="1"/>
          </p:cNvSpPr>
          <p:nvPr/>
        </p:nvSpPr>
        <p:spPr bwMode="auto">
          <a:xfrm>
            <a:off x="4343400" y="2994346"/>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21" name="Line 24"/>
          <p:cNvSpPr>
            <a:spLocks noChangeShapeType="1"/>
          </p:cNvSpPr>
          <p:nvPr/>
        </p:nvSpPr>
        <p:spPr bwMode="auto">
          <a:xfrm>
            <a:off x="4648200" y="2994346"/>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22" name="Line 25"/>
          <p:cNvSpPr>
            <a:spLocks noChangeShapeType="1"/>
          </p:cNvSpPr>
          <p:nvPr/>
        </p:nvSpPr>
        <p:spPr bwMode="auto">
          <a:xfrm>
            <a:off x="4953000" y="2994346"/>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23" name="Line 26"/>
          <p:cNvSpPr>
            <a:spLocks noChangeShapeType="1"/>
          </p:cNvSpPr>
          <p:nvPr/>
        </p:nvSpPr>
        <p:spPr bwMode="auto">
          <a:xfrm>
            <a:off x="5257800" y="2994346"/>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24" name="Line 27"/>
          <p:cNvSpPr>
            <a:spLocks noChangeShapeType="1"/>
          </p:cNvSpPr>
          <p:nvPr/>
        </p:nvSpPr>
        <p:spPr bwMode="auto">
          <a:xfrm>
            <a:off x="5562600" y="2994346"/>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25" name="Line 28"/>
          <p:cNvSpPr>
            <a:spLocks noChangeShapeType="1"/>
          </p:cNvSpPr>
          <p:nvPr/>
        </p:nvSpPr>
        <p:spPr bwMode="auto">
          <a:xfrm>
            <a:off x="8077200" y="2994346"/>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26" name="Line 29"/>
          <p:cNvSpPr>
            <a:spLocks noChangeShapeType="1"/>
          </p:cNvSpPr>
          <p:nvPr/>
        </p:nvSpPr>
        <p:spPr bwMode="auto">
          <a:xfrm>
            <a:off x="8382000" y="2994346"/>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27" name="Text Box 30"/>
          <p:cNvSpPr txBox="1">
            <a:spLocks noChangeArrowheads="1"/>
          </p:cNvSpPr>
          <p:nvPr/>
        </p:nvSpPr>
        <p:spPr bwMode="auto">
          <a:xfrm>
            <a:off x="2117725" y="2617755"/>
            <a:ext cx="63914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dirty="0">
                <a:solidFill>
                  <a:srgbClr val="006600"/>
                </a:solidFill>
              </a:rPr>
              <a:t>0  </a:t>
            </a:r>
            <a:r>
              <a:rPr lang="en-US" altLang="zh-CN" dirty="0">
                <a:solidFill>
                  <a:srgbClr val="0000CC"/>
                </a:solidFill>
              </a:rPr>
              <a:t>1(A) </a:t>
            </a:r>
            <a:r>
              <a:rPr lang="en-US" altLang="zh-CN" dirty="0">
                <a:solidFill>
                  <a:srgbClr val="006600"/>
                </a:solidFill>
              </a:rPr>
              <a:t>3  4  </a:t>
            </a:r>
            <a:r>
              <a:rPr lang="en-US" altLang="zh-CN" dirty="0">
                <a:solidFill>
                  <a:srgbClr val="0000CC"/>
                </a:solidFill>
              </a:rPr>
              <a:t>5(E)</a:t>
            </a:r>
            <a:r>
              <a:rPr lang="en-US" altLang="zh-CN" dirty="0">
                <a:solidFill>
                  <a:srgbClr val="006600"/>
                </a:solidFill>
              </a:rPr>
              <a:t>        </a:t>
            </a:r>
            <a:r>
              <a:rPr lang="en-US" altLang="zh-CN" dirty="0">
                <a:solidFill>
                  <a:srgbClr val="0000CC"/>
                </a:solidFill>
              </a:rPr>
              <a:t>9(I)</a:t>
            </a:r>
            <a:r>
              <a:rPr lang="en-US" altLang="zh-CN" dirty="0">
                <a:solidFill>
                  <a:srgbClr val="006600"/>
                </a:solidFill>
              </a:rPr>
              <a:t>          </a:t>
            </a:r>
            <a:r>
              <a:rPr lang="en-US" altLang="zh-CN" b="1" dirty="0">
                <a:solidFill>
                  <a:srgbClr val="006600"/>
                </a:solidFill>
              </a:rPr>
              <a:t> …      …</a:t>
            </a:r>
            <a:r>
              <a:rPr lang="en-US" altLang="zh-CN" dirty="0"/>
              <a:t>          </a:t>
            </a:r>
            <a:r>
              <a:rPr lang="en-US" altLang="zh-CN" dirty="0">
                <a:solidFill>
                  <a:srgbClr val="006600"/>
                </a:solidFill>
              </a:rPr>
              <a:t>26</a:t>
            </a:r>
            <a:endParaRPr lang="en-US" altLang="zh-CN" dirty="0"/>
          </a:p>
        </p:txBody>
      </p:sp>
      <p:sp>
        <p:nvSpPr>
          <p:cNvPr id="55328" name="Line 31"/>
          <p:cNvSpPr>
            <a:spLocks noChangeShapeType="1"/>
          </p:cNvSpPr>
          <p:nvPr/>
        </p:nvSpPr>
        <p:spPr bwMode="auto">
          <a:xfrm>
            <a:off x="381000" y="4029253"/>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29" name="Line 32"/>
          <p:cNvSpPr>
            <a:spLocks noChangeShapeType="1"/>
          </p:cNvSpPr>
          <p:nvPr/>
        </p:nvSpPr>
        <p:spPr bwMode="auto">
          <a:xfrm>
            <a:off x="685800" y="4029253"/>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30" name="Line 33"/>
          <p:cNvSpPr>
            <a:spLocks noChangeShapeType="1"/>
          </p:cNvSpPr>
          <p:nvPr/>
        </p:nvSpPr>
        <p:spPr bwMode="auto">
          <a:xfrm>
            <a:off x="1676400" y="4029253"/>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31" name="Line 34"/>
          <p:cNvSpPr>
            <a:spLocks noChangeShapeType="1"/>
          </p:cNvSpPr>
          <p:nvPr/>
        </p:nvSpPr>
        <p:spPr bwMode="auto">
          <a:xfrm>
            <a:off x="1981200" y="4029253"/>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32" name="Line 35"/>
          <p:cNvSpPr>
            <a:spLocks noChangeShapeType="1"/>
          </p:cNvSpPr>
          <p:nvPr/>
        </p:nvSpPr>
        <p:spPr bwMode="auto">
          <a:xfrm>
            <a:off x="2590800" y="4029253"/>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33" name="Line 36"/>
          <p:cNvSpPr>
            <a:spLocks noChangeShapeType="1"/>
          </p:cNvSpPr>
          <p:nvPr/>
        </p:nvSpPr>
        <p:spPr bwMode="auto">
          <a:xfrm>
            <a:off x="2895600" y="4029253"/>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34" name="Line 37"/>
          <p:cNvSpPr>
            <a:spLocks noChangeShapeType="1"/>
          </p:cNvSpPr>
          <p:nvPr/>
        </p:nvSpPr>
        <p:spPr bwMode="auto">
          <a:xfrm>
            <a:off x="3505200" y="4029253"/>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35" name="Line 38"/>
          <p:cNvSpPr>
            <a:spLocks noChangeShapeType="1"/>
          </p:cNvSpPr>
          <p:nvPr/>
        </p:nvSpPr>
        <p:spPr bwMode="auto">
          <a:xfrm>
            <a:off x="3810000" y="4029253"/>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36" name="Line 39"/>
          <p:cNvSpPr>
            <a:spLocks noChangeShapeType="1"/>
          </p:cNvSpPr>
          <p:nvPr/>
        </p:nvSpPr>
        <p:spPr bwMode="auto">
          <a:xfrm>
            <a:off x="5562600" y="4029253"/>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37" name="Line 40"/>
          <p:cNvSpPr>
            <a:spLocks noChangeShapeType="1"/>
          </p:cNvSpPr>
          <p:nvPr/>
        </p:nvSpPr>
        <p:spPr bwMode="auto">
          <a:xfrm>
            <a:off x="5867400" y="4029253"/>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38" name="Line 41"/>
          <p:cNvSpPr>
            <a:spLocks noChangeShapeType="1"/>
          </p:cNvSpPr>
          <p:nvPr/>
        </p:nvSpPr>
        <p:spPr bwMode="auto">
          <a:xfrm>
            <a:off x="7315200" y="4029253"/>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39" name="Line 42"/>
          <p:cNvSpPr>
            <a:spLocks noChangeShapeType="1"/>
          </p:cNvSpPr>
          <p:nvPr/>
        </p:nvSpPr>
        <p:spPr bwMode="auto">
          <a:xfrm>
            <a:off x="7620000" y="4029253"/>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40" name="Line 43"/>
          <p:cNvSpPr>
            <a:spLocks noChangeShapeType="1"/>
          </p:cNvSpPr>
          <p:nvPr/>
        </p:nvSpPr>
        <p:spPr bwMode="auto">
          <a:xfrm>
            <a:off x="4724400" y="5064161"/>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41" name="Line 44"/>
          <p:cNvSpPr>
            <a:spLocks noChangeShapeType="1"/>
          </p:cNvSpPr>
          <p:nvPr/>
        </p:nvSpPr>
        <p:spPr bwMode="auto">
          <a:xfrm>
            <a:off x="5029200" y="5064161"/>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42" name="Line 45"/>
          <p:cNvSpPr>
            <a:spLocks noChangeShapeType="1"/>
          </p:cNvSpPr>
          <p:nvPr/>
        </p:nvSpPr>
        <p:spPr bwMode="auto">
          <a:xfrm>
            <a:off x="6248400" y="5064161"/>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43" name="Line 46"/>
          <p:cNvSpPr>
            <a:spLocks noChangeShapeType="1"/>
          </p:cNvSpPr>
          <p:nvPr/>
        </p:nvSpPr>
        <p:spPr bwMode="auto">
          <a:xfrm>
            <a:off x="6553200" y="5064161"/>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44" name="Line 47"/>
          <p:cNvSpPr>
            <a:spLocks noChangeShapeType="1"/>
          </p:cNvSpPr>
          <p:nvPr/>
        </p:nvSpPr>
        <p:spPr bwMode="auto">
          <a:xfrm>
            <a:off x="8534400" y="4029253"/>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45" name="Line 48"/>
          <p:cNvSpPr>
            <a:spLocks noChangeShapeType="1"/>
          </p:cNvSpPr>
          <p:nvPr/>
        </p:nvSpPr>
        <p:spPr bwMode="auto">
          <a:xfrm>
            <a:off x="8839200" y="4029253"/>
            <a:ext cx="0" cy="344969"/>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46" name="Text Box 49"/>
          <p:cNvSpPr txBox="1">
            <a:spLocks noChangeArrowheads="1"/>
          </p:cNvSpPr>
          <p:nvPr/>
        </p:nvSpPr>
        <p:spPr bwMode="auto">
          <a:xfrm>
            <a:off x="4175125" y="1484784"/>
            <a:ext cx="760413" cy="41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006600"/>
                </a:solidFill>
              </a:rPr>
              <a:t>8(H)</a:t>
            </a:r>
            <a:endParaRPr lang="en-US" altLang="zh-CN"/>
          </a:p>
        </p:txBody>
      </p:sp>
      <p:sp>
        <p:nvSpPr>
          <p:cNvPr id="55347" name="Text Box 50"/>
          <p:cNvSpPr txBox="1">
            <a:spLocks noChangeArrowheads="1"/>
          </p:cNvSpPr>
          <p:nvPr/>
        </p:nvSpPr>
        <p:spPr bwMode="auto">
          <a:xfrm>
            <a:off x="228600" y="3645024"/>
            <a:ext cx="8636000" cy="41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006600"/>
                </a:solidFill>
              </a:rPr>
              <a:t>4(D)          19(S)   22(V)   0                        18(R)              7(G)        19</a:t>
            </a:r>
            <a:endParaRPr lang="en-US" altLang="zh-CN"/>
          </a:p>
        </p:txBody>
      </p:sp>
      <p:sp>
        <p:nvSpPr>
          <p:cNvPr id="55348" name="Text Box 51"/>
          <p:cNvSpPr txBox="1">
            <a:spLocks noChangeArrowheads="1"/>
          </p:cNvSpPr>
          <p:nvPr/>
        </p:nvSpPr>
        <p:spPr bwMode="auto">
          <a:xfrm>
            <a:off x="4648200" y="4653136"/>
            <a:ext cx="2249488" cy="41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a:solidFill>
                  <a:srgbClr val="006600"/>
                </a:solidFill>
              </a:rPr>
              <a:t>0                  5(E)</a:t>
            </a:r>
            <a:endParaRPr lang="en-US" altLang="zh-CN"/>
          </a:p>
        </p:txBody>
      </p:sp>
      <p:sp>
        <p:nvSpPr>
          <p:cNvPr id="55349" name="Line 52"/>
          <p:cNvSpPr>
            <a:spLocks noChangeShapeType="1"/>
          </p:cNvSpPr>
          <p:nvPr/>
        </p:nvSpPr>
        <p:spPr bwMode="auto">
          <a:xfrm>
            <a:off x="4572000" y="2097426"/>
            <a:ext cx="0" cy="896920"/>
          </a:xfrm>
          <a:prstGeom prst="line">
            <a:avLst/>
          </a:prstGeom>
          <a:noFill/>
          <a:ln w="31750">
            <a:solidFill>
              <a:srgbClr val="00808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50" name="Line 53"/>
          <p:cNvSpPr>
            <a:spLocks noChangeShapeType="1"/>
          </p:cNvSpPr>
          <p:nvPr/>
        </p:nvSpPr>
        <p:spPr bwMode="auto">
          <a:xfrm>
            <a:off x="5715000" y="4167241"/>
            <a:ext cx="0" cy="896920"/>
          </a:xfrm>
          <a:prstGeom prst="line">
            <a:avLst/>
          </a:prstGeom>
          <a:noFill/>
          <a:ln w="31750">
            <a:solidFill>
              <a:srgbClr val="00808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51" name="Freeform 54"/>
          <p:cNvSpPr>
            <a:spLocks/>
          </p:cNvSpPr>
          <p:nvPr/>
        </p:nvSpPr>
        <p:spPr bwMode="auto">
          <a:xfrm>
            <a:off x="3505200" y="1062519"/>
            <a:ext cx="2374900" cy="896920"/>
          </a:xfrm>
          <a:custGeom>
            <a:avLst/>
            <a:gdLst>
              <a:gd name="T0" fmla="*/ 0 w 1496"/>
              <a:gd name="T1" fmla="*/ 0 h 624"/>
              <a:gd name="T2" fmla="*/ 1344 w 1496"/>
              <a:gd name="T3" fmla="*/ 48 h 624"/>
              <a:gd name="T4" fmla="*/ 912 w 1496"/>
              <a:gd name="T5" fmla="*/ 144 h 624"/>
              <a:gd name="T6" fmla="*/ 1248 w 1496"/>
              <a:gd name="T7" fmla="*/ 624 h 624"/>
              <a:gd name="T8" fmla="*/ 0 60000 65536"/>
              <a:gd name="T9" fmla="*/ 0 60000 65536"/>
              <a:gd name="T10" fmla="*/ 0 60000 65536"/>
              <a:gd name="T11" fmla="*/ 0 60000 65536"/>
              <a:gd name="T12" fmla="*/ 0 w 1496"/>
              <a:gd name="T13" fmla="*/ 0 h 624"/>
              <a:gd name="T14" fmla="*/ 1496 w 1496"/>
              <a:gd name="T15" fmla="*/ 624 h 624"/>
            </a:gdLst>
            <a:ahLst/>
            <a:cxnLst>
              <a:cxn ang="T8">
                <a:pos x="T0" y="T1"/>
              </a:cxn>
              <a:cxn ang="T9">
                <a:pos x="T2" y="T3"/>
              </a:cxn>
              <a:cxn ang="T10">
                <a:pos x="T4" y="T5"/>
              </a:cxn>
              <a:cxn ang="T11">
                <a:pos x="T6" y="T7"/>
              </a:cxn>
            </a:cxnLst>
            <a:rect l="T12" t="T13" r="T14" b="T15"/>
            <a:pathLst>
              <a:path w="1496" h="624">
                <a:moveTo>
                  <a:pt x="0" y="0"/>
                </a:moveTo>
                <a:cubicBezTo>
                  <a:pt x="596" y="12"/>
                  <a:pt x="1192" y="24"/>
                  <a:pt x="1344" y="48"/>
                </a:cubicBezTo>
                <a:cubicBezTo>
                  <a:pt x="1496" y="72"/>
                  <a:pt x="928" y="48"/>
                  <a:pt x="912" y="144"/>
                </a:cubicBezTo>
                <a:cubicBezTo>
                  <a:pt x="896" y="240"/>
                  <a:pt x="1192" y="544"/>
                  <a:pt x="1248" y="624"/>
                </a:cubicBezTo>
              </a:path>
            </a:pathLst>
          </a:custGeom>
          <a:noFill/>
          <a:ln w="31750">
            <a:solidFill>
              <a:srgbClr val="00808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5352" name="Text Box 55"/>
          <p:cNvSpPr txBox="1">
            <a:spLocks noChangeArrowheads="1"/>
          </p:cNvSpPr>
          <p:nvPr/>
        </p:nvSpPr>
        <p:spPr bwMode="auto">
          <a:xfrm>
            <a:off x="3070225" y="717550"/>
            <a:ext cx="511175" cy="580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spcBef>
                <a:spcPct val="50000"/>
              </a:spcBef>
            </a:pPr>
            <a:r>
              <a:rPr lang="en-US" altLang="zh-CN" sz="3600" b="1">
                <a:solidFill>
                  <a:srgbClr val="008080"/>
                </a:solidFill>
              </a:rPr>
              <a:t>T</a:t>
            </a:r>
            <a:endParaRPr lang="en-US" altLang="zh-CN"/>
          </a:p>
        </p:txBody>
      </p:sp>
      <p:sp>
        <p:nvSpPr>
          <p:cNvPr id="55353" name="Freeform 58"/>
          <p:cNvSpPr>
            <a:spLocks/>
          </p:cNvSpPr>
          <p:nvPr/>
        </p:nvSpPr>
        <p:spPr bwMode="auto">
          <a:xfrm>
            <a:off x="1193800" y="3132334"/>
            <a:ext cx="1473200" cy="896920"/>
          </a:xfrm>
          <a:custGeom>
            <a:avLst/>
            <a:gdLst>
              <a:gd name="T0" fmla="*/ 928 w 928"/>
              <a:gd name="T1" fmla="*/ 0 h 624"/>
              <a:gd name="T2" fmla="*/ 688 w 928"/>
              <a:gd name="T3" fmla="*/ 288 h 624"/>
              <a:gd name="T4" fmla="*/ 112 w 928"/>
              <a:gd name="T5" fmla="*/ 336 h 624"/>
              <a:gd name="T6" fmla="*/ 16 w 928"/>
              <a:gd name="T7" fmla="*/ 624 h 624"/>
              <a:gd name="T8" fmla="*/ 0 60000 65536"/>
              <a:gd name="T9" fmla="*/ 0 60000 65536"/>
              <a:gd name="T10" fmla="*/ 0 60000 65536"/>
              <a:gd name="T11" fmla="*/ 0 60000 65536"/>
              <a:gd name="T12" fmla="*/ 0 w 928"/>
              <a:gd name="T13" fmla="*/ 0 h 624"/>
              <a:gd name="T14" fmla="*/ 928 w 928"/>
              <a:gd name="T15" fmla="*/ 624 h 624"/>
            </a:gdLst>
            <a:ahLst/>
            <a:cxnLst>
              <a:cxn ang="T8">
                <a:pos x="T0" y="T1"/>
              </a:cxn>
              <a:cxn ang="T9">
                <a:pos x="T2" y="T3"/>
              </a:cxn>
              <a:cxn ang="T10">
                <a:pos x="T4" y="T5"/>
              </a:cxn>
              <a:cxn ang="T11">
                <a:pos x="T6" y="T7"/>
              </a:cxn>
            </a:cxnLst>
            <a:rect l="T12" t="T13" r="T14" b="T15"/>
            <a:pathLst>
              <a:path w="928" h="624">
                <a:moveTo>
                  <a:pt x="928" y="0"/>
                </a:moveTo>
                <a:cubicBezTo>
                  <a:pt x="876" y="116"/>
                  <a:pt x="824" y="232"/>
                  <a:pt x="688" y="288"/>
                </a:cubicBezTo>
                <a:cubicBezTo>
                  <a:pt x="552" y="344"/>
                  <a:pt x="224" y="280"/>
                  <a:pt x="112" y="336"/>
                </a:cubicBezTo>
                <a:cubicBezTo>
                  <a:pt x="0" y="392"/>
                  <a:pt x="8" y="508"/>
                  <a:pt x="16" y="624"/>
                </a:cubicBezTo>
              </a:path>
            </a:pathLst>
          </a:custGeom>
          <a:noFill/>
          <a:ln w="31750">
            <a:solidFill>
              <a:srgbClr val="00808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5354" name="Freeform 62"/>
          <p:cNvSpPr>
            <a:spLocks/>
          </p:cNvSpPr>
          <p:nvPr/>
        </p:nvSpPr>
        <p:spPr bwMode="auto">
          <a:xfrm>
            <a:off x="3886200" y="3132334"/>
            <a:ext cx="685800" cy="896920"/>
          </a:xfrm>
          <a:custGeom>
            <a:avLst/>
            <a:gdLst>
              <a:gd name="T0" fmla="*/ 0 w 432"/>
              <a:gd name="T1" fmla="*/ 0 h 624"/>
              <a:gd name="T2" fmla="*/ 96 w 432"/>
              <a:gd name="T3" fmla="*/ 288 h 624"/>
              <a:gd name="T4" fmla="*/ 336 w 432"/>
              <a:gd name="T5" fmla="*/ 384 h 624"/>
              <a:gd name="T6" fmla="*/ 432 w 432"/>
              <a:gd name="T7" fmla="*/ 624 h 624"/>
              <a:gd name="T8" fmla="*/ 0 60000 65536"/>
              <a:gd name="T9" fmla="*/ 0 60000 65536"/>
              <a:gd name="T10" fmla="*/ 0 60000 65536"/>
              <a:gd name="T11" fmla="*/ 0 60000 65536"/>
              <a:gd name="T12" fmla="*/ 0 w 432"/>
              <a:gd name="T13" fmla="*/ 0 h 624"/>
              <a:gd name="T14" fmla="*/ 432 w 432"/>
              <a:gd name="T15" fmla="*/ 624 h 624"/>
            </a:gdLst>
            <a:ahLst/>
            <a:cxnLst>
              <a:cxn ang="T8">
                <a:pos x="T0" y="T1"/>
              </a:cxn>
              <a:cxn ang="T9">
                <a:pos x="T2" y="T3"/>
              </a:cxn>
              <a:cxn ang="T10">
                <a:pos x="T4" y="T5"/>
              </a:cxn>
              <a:cxn ang="T11">
                <a:pos x="T6" y="T7"/>
              </a:cxn>
            </a:cxnLst>
            <a:rect l="T12" t="T13" r="T14" b="T15"/>
            <a:pathLst>
              <a:path w="432" h="624">
                <a:moveTo>
                  <a:pt x="0" y="0"/>
                </a:moveTo>
                <a:cubicBezTo>
                  <a:pt x="20" y="112"/>
                  <a:pt x="40" y="224"/>
                  <a:pt x="96" y="288"/>
                </a:cubicBezTo>
                <a:cubicBezTo>
                  <a:pt x="152" y="352"/>
                  <a:pt x="280" y="328"/>
                  <a:pt x="336" y="384"/>
                </a:cubicBezTo>
                <a:cubicBezTo>
                  <a:pt x="392" y="440"/>
                  <a:pt x="412" y="532"/>
                  <a:pt x="432" y="624"/>
                </a:cubicBezTo>
              </a:path>
            </a:pathLst>
          </a:custGeom>
          <a:noFill/>
          <a:ln w="31750">
            <a:solidFill>
              <a:srgbClr val="00808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5355" name="Freeform 64"/>
          <p:cNvSpPr>
            <a:spLocks/>
          </p:cNvSpPr>
          <p:nvPr/>
        </p:nvSpPr>
        <p:spPr bwMode="auto">
          <a:xfrm>
            <a:off x="5105400" y="3132334"/>
            <a:ext cx="2971800" cy="896920"/>
          </a:xfrm>
          <a:custGeom>
            <a:avLst/>
            <a:gdLst>
              <a:gd name="T0" fmla="*/ 0 w 1872"/>
              <a:gd name="T1" fmla="*/ 0 h 624"/>
              <a:gd name="T2" fmla="*/ 432 w 1872"/>
              <a:gd name="T3" fmla="*/ 288 h 624"/>
              <a:gd name="T4" fmla="*/ 1632 w 1872"/>
              <a:gd name="T5" fmla="*/ 336 h 624"/>
              <a:gd name="T6" fmla="*/ 1872 w 1872"/>
              <a:gd name="T7" fmla="*/ 624 h 624"/>
              <a:gd name="T8" fmla="*/ 0 60000 65536"/>
              <a:gd name="T9" fmla="*/ 0 60000 65536"/>
              <a:gd name="T10" fmla="*/ 0 60000 65536"/>
              <a:gd name="T11" fmla="*/ 0 60000 65536"/>
              <a:gd name="T12" fmla="*/ 0 w 1872"/>
              <a:gd name="T13" fmla="*/ 0 h 624"/>
              <a:gd name="T14" fmla="*/ 1872 w 1872"/>
              <a:gd name="T15" fmla="*/ 624 h 624"/>
            </a:gdLst>
            <a:ahLst/>
            <a:cxnLst>
              <a:cxn ang="T8">
                <a:pos x="T0" y="T1"/>
              </a:cxn>
              <a:cxn ang="T9">
                <a:pos x="T2" y="T3"/>
              </a:cxn>
              <a:cxn ang="T10">
                <a:pos x="T4" y="T5"/>
              </a:cxn>
              <a:cxn ang="T11">
                <a:pos x="T6" y="T7"/>
              </a:cxn>
            </a:cxnLst>
            <a:rect l="T12" t="T13" r="T14" b="T15"/>
            <a:pathLst>
              <a:path w="1872" h="624">
                <a:moveTo>
                  <a:pt x="0" y="0"/>
                </a:moveTo>
                <a:cubicBezTo>
                  <a:pt x="80" y="116"/>
                  <a:pt x="160" y="232"/>
                  <a:pt x="432" y="288"/>
                </a:cubicBezTo>
                <a:cubicBezTo>
                  <a:pt x="704" y="344"/>
                  <a:pt x="1392" y="280"/>
                  <a:pt x="1632" y="336"/>
                </a:cubicBezTo>
                <a:cubicBezTo>
                  <a:pt x="1872" y="392"/>
                  <a:pt x="1872" y="508"/>
                  <a:pt x="1872" y="624"/>
                </a:cubicBezTo>
              </a:path>
            </a:pathLst>
          </a:custGeom>
          <a:noFill/>
          <a:ln w="31750">
            <a:solidFill>
              <a:srgbClr val="00808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5356" name="Oval 65"/>
          <p:cNvSpPr>
            <a:spLocks noChangeArrowheads="1"/>
          </p:cNvSpPr>
          <p:nvPr/>
        </p:nvSpPr>
        <p:spPr bwMode="auto">
          <a:xfrm>
            <a:off x="76199" y="4719192"/>
            <a:ext cx="950913" cy="413963"/>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00FF"/>
                </a:solidFill>
              </a:rPr>
              <a:t>HAD</a:t>
            </a:r>
            <a:endParaRPr lang="en-US" altLang="zh-CN" sz="2800">
              <a:solidFill>
                <a:srgbClr val="0000FF"/>
              </a:solidFill>
            </a:endParaRPr>
          </a:p>
        </p:txBody>
      </p:sp>
      <p:sp>
        <p:nvSpPr>
          <p:cNvPr id="55357" name="Line 66"/>
          <p:cNvSpPr>
            <a:spLocks noChangeShapeType="1"/>
          </p:cNvSpPr>
          <p:nvPr/>
        </p:nvSpPr>
        <p:spPr bwMode="auto">
          <a:xfrm>
            <a:off x="533400" y="4236235"/>
            <a:ext cx="0" cy="482957"/>
          </a:xfrm>
          <a:prstGeom prst="line">
            <a:avLst/>
          </a:prstGeom>
          <a:noFill/>
          <a:ln w="31750">
            <a:solidFill>
              <a:schemeClr val="accent6">
                <a:lumMod val="75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FF"/>
              </a:solidFill>
            </a:endParaRPr>
          </a:p>
        </p:txBody>
      </p:sp>
      <p:sp>
        <p:nvSpPr>
          <p:cNvPr id="55358" name="Oval 67"/>
          <p:cNvSpPr>
            <a:spLocks noChangeArrowheads="1"/>
          </p:cNvSpPr>
          <p:nvPr/>
        </p:nvSpPr>
        <p:spPr bwMode="auto">
          <a:xfrm>
            <a:off x="1371600" y="4719192"/>
            <a:ext cx="914400" cy="413963"/>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00FF"/>
                </a:solidFill>
              </a:rPr>
              <a:t>HAS</a:t>
            </a:r>
            <a:endParaRPr lang="en-US" altLang="zh-CN" sz="2800">
              <a:solidFill>
                <a:srgbClr val="0000FF"/>
              </a:solidFill>
            </a:endParaRPr>
          </a:p>
        </p:txBody>
      </p:sp>
      <p:sp>
        <p:nvSpPr>
          <p:cNvPr id="55359" name="Line 68"/>
          <p:cNvSpPr>
            <a:spLocks noChangeShapeType="1"/>
          </p:cNvSpPr>
          <p:nvPr/>
        </p:nvSpPr>
        <p:spPr bwMode="auto">
          <a:xfrm>
            <a:off x="1828800" y="4236235"/>
            <a:ext cx="0" cy="482957"/>
          </a:xfrm>
          <a:prstGeom prst="line">
            <a:avLst/>
          </a:prstGeom>
          <a:noFill/>
          <a:ln w="31750">
            <a:solidFill>
              <a:schemeClr val="accent6">
                <a:lumMod val="75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FF"/>
              </a:solidFill>
            </a:endParaRPr>
          </a:p>
        </p:txBody>
      </p:sp>
      <p:sp>
        <p:nvSpPr>
          <p:cNvPr id="55360" name="Oval 69"/>
          <p:cNvSpPr>
            <a:spLocks noChangeArrowheads="1"/>
          </p:cNvSpPr>
          <p:nvPr/>
        </p:nvSpPr>
        <p:spPr bwMode="auto">
          <a:xfrm>
            <a:off x="2286000" y="4719192"/>
            <a:ext cx="1066800" cy="413963"/>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00FF"/>
                </a:solidFill>
              </a:rPr>
              <a:t>HAVE</a:t>
            </a:r>
            <a:endParaRPr lang="en-US" altLang="zh-CN" sz="2800">
              <a:solidFill>
                <a:srgbClr val="0000FF"/>
              </a:solidFill>
            </a:endParaRPr>
          </a:p>
        </p:txBody>
      </p:sp>
      <p:sp>
        <p:nvSpPr>
          <p:cNvPr id="55361" name="Line 70"/>
          <p:cNvSpPr>
            <a:spLocks noChangeShapeType="1"/>
          </p:cNvSpPr>
          <p:nvPr/>
        </p:nvSpPr>
        <p:spPr bwMode="auto">
          <a:xfrm>
            <a:off x="2743200" y="4236235"/>
            <a:ext cx="0" cy="482957"/>
          </a:xfrm>
          <a:prstGeom prst="line">
            <a:avLst/>
          </a:prstGeom>
          <a:noFill/>
          <a:ln w="31750">
            <a:solidFill>
              <a:schemeClr val="accent6">
                <a:lumMod val="75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62" name="Oval 71"/>
          <p:cNvSpPr>
            <a:spLocks noChangeArrowheads="1"/>
          </p:cNvSpPr>
          <p:nvPr/>
        </p:nvSpPr>
        <p:spPr bwMode="auto">
          <a:xfrm>
            <a:off x="3429000" y="4719192"/>
            <a:ext cx="609600" cy="413963"/>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00FF"/>
                </a:solidFill>
              </a:rPr>
              <a:t>HE</a:t>
            </a:r>
            <a:endParaRPr lang="en-US" altLang="zh-CN" sz="2800">
              <a:solidFill>
                <a:srgbClr val="0000FF"/>
              </a:solidFill>
            </a:endParaRPr>
          </a:p>
        </p:txBody>
      </p:sp>
      <p:sp>
        <p:nvSpPr>
          <p:cNvPr id="55363" name="Line 72"/>
          <p:cNvSpPr>
            <a:spLocks noChangeShapeType="1"/>
          </p:cNvSpPr>
          <p:nvPr/>
        </p:nvSpPr>
        <p:spPr bwMode="auto">
          <a:xfrm>
            <a:off x="3657600" y="4236235"/>
            <a:ext cx="0" cy="482957"/>
          </a:xfrm>
          <a:prstGeom prst="line">
            <a:avLst/>
          </a:prstGeom>
          <a:noFill/>
          <a:ln w="31750">
            <a:solidFill>
              <a:schemeClr val="accent6">
                <a:lumMod val="75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64" name="Oval 73"/>
          <p:cNvSpPr>
            <a:spLocks noChangeArrowheads="1"/>
          </p:cNvSpPr>
          <p:nvPr/>
        </p:nvSpPr>
        <p:spPr bwMode="auto">
          <a:xfrm>
            <a:off x="4419600" y="5754099"/>
            <a:ext cx="914400" cy="344969"/>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00FF"/>
                </a:solidFill>
              </a:rPr>
              <a:t>HER</a:t>
            </a:r>
            <a:endParaRPr lang="en-US" altLang="zh-CN" sz="2800">
              <a:solidFill>
                <a:srgbClr val="0000FF"/>
              </a:solidFill>
            </a:endParaRPr>
          </a:p>
        </p:txBody>
      </p:sp>
      <p:sp>
        <p:nvSpPr>
          <p:cNvPr id="55365" name="Line 74"/>
          <p:cNvSpPr>
            <a:spLocks noChangeShapeType="1"/>
          </p:cNvSpPr>
          <p:nvPr/>
        </p:nvSpPr>
        <p:spPr bwMode="auto">
          <a:xfrm>
            <a:off x="4876800" y="5271142"/>
            <a:ext cx="0" cy="482957"/>
          </a:xfrm>
          <a:prstGeom prst="line">
            <a:avLst/>
          </a:prstGeom>
          <a:noFill/>
          <a:ln w="31750">
            <a:solidFill>
              <a:schemeClr val="accent6">
                <a:lumMod val="75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66" name="Oval 75"/>
          <p:cNvSpPr>
            <a:spLocks noChangeArrowheads="1"/>
          </p:cNvSpPr>
          <p:nvPr/>
        </p:nvSpPr>
        <p:spPr bwMode="auto">
          <a:xfrm>
            <a:off x="5943600" y="5754099"/>
            <a:ext cx="1143000" cy="344969"/>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00FF"/>
                </a:solidFill>
              </a:rPr>
              <a:t>HERE</a:t>
            </a:r>
            <a:endParaRPr lang="en-US" altLang="zh-CN" sz="2800">
              <a:solidFill>
                <a:srgbClr val="0000FF"/>
              </a:solidFill>
            </a:endParaRPr>
          </a:p>
        </p:txBody>
      </p:sp>
      <p:sp>
        <p:nvSpPr>
          <p:cNvPr id="55367" name="Line 76"/>
          <p:cNvSpPr>
            <a:spLocks noChangeShapeType="1"/>
          </p:cNvSpPr>
          <p:nvPr/>
        </p:nvSpPr>
        <p:spPr bwMode="auto">
          <a:xfrm>
            <a:off x="6400800" y="5271142"/>
            <a:ext cx="0" cy="482957"/>
          </a:xfrm>
          <a:prstGeom prst="line">
            <a:avLst/>
          </a:prstGeom>
          <a:noFill/>
          <a:ln w="31750">
            <a:solidFill>
              <a:schemeClr val="accent6">
                <a:lumMod val="75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68" name="Oval 77"/>
          <p:cNvSpPr>
            <a:spLocks noChangeArrowheads="1"/>
          </p:cNvSpPr>
          <p:nvPr/>
        </p:nvSpPr>
        <p:spPr bwMode="auto">
          <a:xfrm>
            <a:off x="7010400" y="4719192"/>
            <a:ext cx="1066800" cy="413963"/>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00FF"/>
                </a:solidFill>
              </a:rPr>
              <a:t>HIGH</a:t>
            </a:r>
            <a:endParaRPr lang="en-US" altLang="zh-CN" sz="2800">
              <a:solidFill>
                <a:srgbClr val="0000FF"/>
              </a:solidFill>
            </a:endParaRPr>
          </a:p>
        </p:txBody>
      </p:sp>
      <p:sp>
        <p:nvSpPr>
          <p:cNvPr id="55369" name="Line 78"/>
          <p:cNvSpPr>
            <a:spLocks noChangeShapeType="1"/>
          </p:cNvSpPr>
          <p:nvPr/>
        </p:nvSpPr>
        <p:spPr bwMode="auto">
          <a:xfrm>
            <a:off x="7467600" y="4236235"/>
            <a:ext cx="0" cy="482957"/>
          </a:xfrm>
          <a:prstGeom prst="line">
            <a:avLst/>
          </a:prstGeom>
          <a:noFill/>
          <a:ln w="31750">
            <a:solidFill>
              <a:schemeClr val="accent6">
                <a:lumMod val="75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70" name="Oval 79"/>
          <p:cNvSpPr>
            <a:spLocks noChangeArrowheads="1"/>
          </p:cNvSpPr>
          <p:nvPr/>
        </p:nvSpPr>
        <p:spPr bwMode="auto">
          <a:xfrm>
            <a:off x="8229600" y="4719192"/>
            <a:ext cx="914400" cy="413963"/>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2800" b="1">
                <a:solidFill>
                  <a:srgbClr val="0000FF"/>
                </a:solidFill>
              </a:rPr>
              <a:t>HIS</a:t>
            </a:r>
            <a:endParaRPr lang="en-US" altLang="zh-CN" sz="2800">
              <a:solidFill>
                <a:srgbClr val="0000FF"/>
              </a:solidFill>
            </a:endParaRPr>
          </a:p>
        </p:txBody>
      </p:sp>
      <p:sp>
        <p:nvSpPr>
          <p:cNvPr id="55371" name="Line 80"/>
          <p:cNvSpPr>
            <a:spLocks noChangeShapeType="1"/>
          </p:cNvSpPr>
          <p:nvPr/>
        </p:nvSpPr>
        <p:spPr bwMode="auto">
          <a:xfrm>
            <a:off x="8686800" y="4236235"/>
            <a:ext cx="0" cy="482957"/>
          </a:xfrm>
          <a:prstGeom prst="line">
            <a:avLst/>
          </a:prstGeom>
          <a:noFill/>
          <a:ln w="31750">
            <a:solidFill>
              <a:schemeClr val="accent6">
                <a:lumMod val="75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72" name="Text Box 81"/>
          <p:cNvSpPr txBox="1">
            <a:spLocks noChangeArrowheads="1"/>
          </p:cNvSpPr>
          <p:nvPr/>
        </p:nvSpPr>
        <p:spPr bwMode="auto">
          <a:xfrm>
            <a:off x="2192338" y="2925352"/>
            <a:ext cx="398462" cy="470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006600"/>
                </a:solidFill>
                <a:sym typeface="Symbol" pitchFamily="18" charset="2"/>
              </a:rPr>
              <a:t></a:t>
            </a:r>
            <a:endParaRPr lang="en-US" altLang="zh-CN"/>
          </a:p>
        </p:txBody>
      </p:sp>
      <p:sp>
        <p:nvSpPr>
          <p:cNvPr id="55373" name="Text Box 82"/>
          <p:cNvSpPr txBox="1">
            <a:spLocks noChangeArrowheads="1"/>
          </p:cNvSpPr>
          <p:nvPr/>
        </p:nvSpPr>
        <p:spPr bwMode="auto">
          <a:xfrm>
            <a:off x="3411538" y="2925352"/>
            <a:ext cx="398462" cy="470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006600"/>
                </a:solidFill>
                <a:sym typeface="Symbol" pitchFamily="18" charset="2"/>
              </a:rPr>
              <a:t></a:t>
            </a:r>
            <a:endParaRPr lang="en-US" altLang="zh-CN"/>
          </a:p>
        </p:txBody>
      </p:sp>
      <p:sp>
        <p:nvSpPr>
          <p:cNvPr id="55374" name="Text Box 83"/>
          <p:cNvSpPr txBox="1">
            <a:spLocks noChangeArrowheads="1"/>
          </p:cNvSpPr>
          <p:nvPr/>
        </p:nvSpPr>
        <p:spPr bwMode="auto">
          <a:xfrm>
            <a:off x="3106738" y="2925352"/>
            <a:ext cx="398462" cy="470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006600"/>
                </a:solidFill>
                <a:sym typeface="Symbol" pitchFamily="18" charset="2"/>
              </a:rPr>
              <a:t></a:t>
            </a:r>
            <a:endParaRPr lang="en-US" altLang="zh-CN"/>
          </a:p>
        </p:txBody>
      </p:sp>
      <p:sp>
        <p:nvSpPr>
          <p:cNvPr id="55375" name="Text Box 84"/>
          <p:cNvSpPr txBox="1">
            <a:spLocks noChangeArrowheads="1"/>
          </p:cNvSpPr>
          <p:nvPr/>
        </p:nvSpPr>
        <p:spPr bwMode="auto">
          <a:xfrm>
            <a:off x="2801938" y="2925352"/>
            <a:ext cx="398462" cy="470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006600"/>
                </a:solidFill>
                <a:sym typeface="Symbol" pitchFamily="18" charset="2"/>
              </a:rPr>
              <a:t></a:t>
            </a:r>
            <a:endParaRPr lang="en-US" altLang="zh-CN"/>
          </a:p>
        </p:txBody>
      </p:sp>
      <p:sp>
        <p:nvSpPr>
          <p:cNvPr id="55376" name="Text Box 85"/>
          <p:cNvSpPr txBox="1">
            <a:spLocks noChangeArrowheads="1"/>
          </p:cNvSpPr>
          <p:nvPr/>
        </p:nvSpPr>
        <p:spPr bwMode="auto">
          <a:xfrm>
            <a:off x="8059738" y="2925352"/>
            <a:ext cx="398462" cy="470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006600"/>
                </a:solidFill>
                <a:sym typeface="Symbol" pitchFamily="18" charset="2"/>
              </a:rPr>
              <a:t></a:t>
            </a:r>
            <a:endParaRPr lang="en-US" altLang="zh-CN"/>
          </a:p>
        </p:txBody>
      </p:sp>
      <p:sp>
        <p:nvSpPr>
          <p:cNvPr id="55377" name="Text Box 86"/>
          <p:cNvSpPr txBox="1">
            <a:spLocks noChangeArrowheads="1"/>
          </p:cNvSpPr>
          <p:nvPr/>
        </p:nvSpPr>
        <p:spPr bwMode="auto">
          <a:xfrm>
            <a:off x="5240338" y="2925352"/>
            <a:ext cx="398462" cy="470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006600"/>
                </a:solidFill>
                <a:sym typeface="Symbol" pitchFamily="18" charset="2"/>
              </a:rPr>
              <a:t></a:t>
            </a:r>
            <a:endParaRPr lang="en-US" altLang="zh-CN"/>
          </a:p>
        </p:txBody>
      </p:sp>
      <p:sp>
        <p:nvSpPr>
          <p:cNvPr id="55378" name="Text Box 87"/>
          <p:cNvSpPr txBox="1">
            <a:spLocks noChangeArrowheads="1"/>
          </p:cNvSpPr>
          <p:nvPr/>
        </p:nvSpPr>
        <p:spPr bwMode="auto">
          <a:xfrm>
            <a:off x="4630738" y="2925352"/>
            <a:ext cx="398462" cy="470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006600"/>
                </a:solidFill>
                <a:sym typeface="Symbol" pitchFamily="18" charset="2"/>
              </a:rPr>
              <a:t></a:t>
            </a:r>
            <a:endParaRPr lang="en-US" altLang="zh-CN"/>
          </a:p>
        </p:txBody>
      </p:sp>
      <p:sp>
        <p:nvSpPr>
          <p:cNvPr id="55379" name="Text Box 88"/>
          <p:cNvSpPr txBox="1">
            <a:spLocks noChangeArrowheads="1"/>
          </p:cNvSpPr>
          <p:nvPr/>
        </p:nvSpPr>
        <p:spPr bwMode="auto">
          <a:xfrm>
            <a:off x="4325938" y="2925352"/>
            <a:ext cx="398462" cy="470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006600"/>
                </a:solidFill>
                <a:sym typeface="Symbol" pitchFamily="18" charset="2"/>
              </a:rPr>
              <a:t></a:t>
            </a:r>
            <a:endParaRPr lang="en-US" altLang="zh-CN"/>
          </a:p>
        </p:txBody>
      </p:sp>
      <p:sp>
        <p:nvSpPr>
          <p:cNvPr id="55380" name="Text Box 89"/>
          <p:cNvSpPr txBox="1">
            <a:spLocks noChangeArrowheads="1"/>
          </p:cNvSpPr>
          <p:nvPr/>
        </p:nvSpPr>
        <p:spPr bwMode="auto">
          <a:xfrm>
            <a:off x="4021138" y="2925352"/>
            <a:ext cx="398462" cy="470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2800">
                <a:solidFill>
                  <a:srgbClr val="006600"/>
                </a:solidFill>
                <a:sym typeface="Symbol" pitchFamily="18" charset="2"/>
              </a:rPr>
              <a:t></a:t>
            </a:r>
            <a:endParaRPr lang="en-US" altLang="zh-CN"/>
          </a:p>
        </p:txBody>
      </p:sp>
      <p:sp>
        <p:nvSpPr>
          <p:cNvPr id="55381" name="Line 90"/>
          <p:cNvSpPr>
            <a:spLocks noChangeShapeType="1"/>
          </p:cNvSpPr>
          <p:nvPr/>
        </p:nvSpPr>
        <p:spPr bwMode="auto">
          <a:xfrm>
            <a:off x="533400" y="5064161"/>
            <a:ext cx="0" cy="689938"/>
          </a:xfrm>
          <a:prstGeom prst="line">
            <a:avLst/>
          </a:prstGeom>
          <a:noFill/>
          <a:ln w="38100">
            <a:solidFill>
              <a:srgbClr val="A500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FF"/>
              </a:solidFill>
            </a:endParaRPr>
          </a:p>
        </p:txBody>
      </p:sp>
      <p:sp>
        <p:nvSpPr>
          <p:cNvPr id="55382" name="Line 91"/>
          <p:cNvSpPr>
            <a:spLocks noChangeShapeType="1"/>
          </p:cNvSpPr>
          <p:nvPr/>
        </p:nvSpPr>
        <p:spPr bwMode="auto">
          <a:xfrm>
            <a:off x="8686800" y="5064161"/>
            <a:ext cx="0" cy="689938"/>
          </a:xfrm>
          <a:prstGeom prst="line">
            <a:avLst/>
          </a:prstGeom>
          <a:noFill/>
          <a:ln w="38100">
            <a:solidFill>
              <a:srgbClr val="A500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83" name="Line 92"/>
          <p:cNvSpPr>
            <a:spLocks noChangeShapeType="1"/>
          </p:cNvSpPr>
          <p:nvPr/>
        </p:nvSpPr>
        <p:spPr bwMode="auto">
          <a:xfrm>
            <a:off x="7543800" y="5064161"/>
            <a:ext cx="0" cy="689938"/>
          </a:xfrm>
          <a:prstGeom prst="line">
            <a:avLst/>
          </a:prstGeom>
          <a:noFill/>
          <a:ln w="38100">
            <a:solidFill>
              <a:srgbClr val="A500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84" name="Line 93"/>
          <p:cNvSpPr>
            <a:spLocks noChangeShapeType="1"/>
          </p:cNvSpPr>
          <p:nvPr/>
        </p:nvSpPr>
        <p:spPr bwMode="auto">
          <a:xfrm>
            <a:off x="6553200" y="6030074"/>
            <a:ext cx="0" cy="689938"/>
          </a:xfrm>
          <a:prstGeom prst="line">
            <a:avLst/>
          </a:prstGeom>
          <a:noFill/>
          <a:ln w="38100">
            <a:solidFill>
              <a:srgbClr val="A500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85" name="Line 94"/>
          <p:cNvSpPr>
            <a:spLocks noChangeShapeType="1"/>
          </p:cNvSpPr>
          <p:nvPr/>
        </p:nvSpPr>
        <p:spPr bwMode="auto">
          <a:xfrm>
            <a:off x="4876800" y="6030074"/>
            <a:ext cx="0" cy="689938"/>
          </a:xfrm>
          <a:prstGeom prst="line">
            <a:avLst/>
          </a:prstGeom>
          <a:noFill/>
          <a:ln w="38100">
            <a:solidFill>
              <a:srgbClr val="A500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86" name="Line 95"/>
          <p:cNvSpPr>
            <a:spLocks noChangeShapeType="1"/>
          </p:cNvSpPr>
          <p:nvPr/>
        </p:nvSpPr>
        <p:spPr bwMode="auto">
          <a:xfrm>
            <a:off x="3733800" y="5064161"/>
            <a:ext cx="0" cy="689938"/>
          </a:xfrm>
          <a:prstGeom prst="line">
            <a:avLst/>
          </a:prstGeom>
          <a:noFill/>
          <a:ln w="38100">
            <a:solidFill>
              <a:srgbClr val="A500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87" name="Line 96"/>
          <p:cNvSpPr>
            <a:spLocks noChangeShapeType="1"/>
          </p:cNvSpPr>
          <p:nvPr/>
        </p:nvSpPr>
        <p:spPr bwMode="auto">
          <a:xfrm>
            <a:off x="2819400" y="5064161"/>
            <a:ext cx="0" cy="689938"/>
          </a:xfrm>
          <a:prstGeom prst="line">
            <a:avLst/>
          </a:prstGeom>
          <a:noFill/>
          <a:ln w="38100">
            <a:solidFill>
              <a:srgbClr val="A500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88" name="Line 97"/>
          <p:cNvSpPr>
            <a:spLocks noChangeShapeType="1"/>
          </p:cNvSpPr>
          <p:nvPr/>
        </p:nvSpPr>
        <p:spPr bwMode="auto">
          <a:xfrm>
            <a:off x="1828800" y="5064161"/>
            <a:ext cx="0" cy="689938"/>
          </a:xfrm>
          <a:prstGeom prst="line">
            <a:avLst/>
          </a:prstGeom>
          <a:noFill/>
          <a:ln w="38100">
            <a:solidFill>
              <a:srgbClr val="A500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FF"/>
              </a:solidFill>
            </a:endParaRPr>
          </a:p>
        </p:txBody>
      </p:sp>
      <p:sp>
        <p:nvSpPr>
          <p:cNvPr id="224355" name="AutoShape 99"/>
          <p:cNvSpPr>
            <a:spLocks noChangeArrowheads="1"/>
          </p:cNvSpPr>
          <p:nvPr/>
        </p:nvSpPr>
        <p:spPr bwMode="auto">
          <a:xfrm>
            <a:off x="457200" y="6030074"/>
            <a:ext cx="1371600" cy="413963"/>
          </a:xfrm>
          <a:prstGeom prst="wedgeRoundRectCallout">
            <a:avLst>
              <a:gd name="adj1" fmla="val -20157"/>
              <a:gd name="adj2" fmla="val -271528"/>
              <a:gd name="adj3" fmla="val 16667"/>
            </a:avLst>
          </a:prstGeom>
          <a:solidFill>
            <a:schemeClr val="accent4">
              <a:lumMod val="40000"/>
              <a:lumOff val="60000"/>
              <a:alpha val="50195"/>
            </a:schemeClr>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b="1">
                <a:ea typeface="楷体_GB2312" pitchFamily="49" charset="-122"/>
              </a:rPr>
              <a:t>叶子结点</a:t>
            </a:r>
          </a:p>
        </p:txBody>
      </p:sp>
      <p:sp>
        <p:nvSpPr>
          <p:cNvPr id="224356" name="AutoShape 100"/>
          <p:cNvSpPr>
            <a:spLocks noChangeArrowheads="1"/>
          </p:cNvSpPr>
          <p:nvPr/>
        </p:nvSpPr>
        <p:spPr bwMode="auto">
          <a:xfrm>
            <a:off x="381000" y="2097426"/>
            <a:ext cx="1371600" cy="413963"/>
          </a:xfrm>
          <a:prstGeom prst="wedgeRoundRectCallout">
            <a:avLst>
              <a:gd name="adj1" fmla="val 78819"/>
              <a:gd name="adj2" fmla="val 182639"/>
              <a:gd name="adj3" fmla="val 16667"/>
            </a:avLst>
          </a:prstGeom>
          <a:solidFill>
            <a:schemeClr val="accent4">
              <a:lumMod val="40000"/>
              <a:lumOff val="60000"/>
              <a:alpha val="50195"/>
            </a:schemeClr>
          </a:solidFill>
          <a:ln w="9525">
            <a:solidFill>
              <a:srgbClr val="00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b="1">
                <a:ea typeface="楷体_GB2312" pitchFamily="49" charset="-122"/>
              </a:rPr>
              <a:t>分支结点</a:t>
            </a:r>
          </a:p>
        </p:txBody>
      </p:sp>
      <p:sp>
        <p:nvSpPr>
          <p:cNvPr id="224357" name="AutoShape 101"/>
          <p:cNvSpPr>
            <a:spLocks noChangeArrowheads="1"/>
          </p:cNvSpPr>
          <p:nvPr/>
        </p:nvSpPr>
        <p:spPr bwMode="auto">
          <a:xfrm>
            <a:off x="2438400" y="5841434"/>
            <a:ext cx="1371600" cy="827926"/>
          </a:xfrm>
          <a:prstGeom prst="wedgeRoundRectCallout">
            <a:avLst>
              <a:gd name="adj1" fmla="val 123264"/>
              <a:gd name="adj2" fmla="val 11269"/>
              <a:gd name="adj3" fmla="val 16667"/>
            </a:avLst>
          </a:prstGeom>
          <a:solidFill>
            <a:schemeClr val="accent4">
              <a:lumMod val="40000"/>
              <a:lumOff val="60000"/>
              <a:alpha val="50195"/>
            </a:schemeClr>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zh-CN" altLang="en-US" b="1">
                <a:ea typeface="楷体_GB2312" pitchFamily="49" charset="-122"/>
              </a:rPr>
              <a:t>指向记录</a:t>
            </a:r>
          </a:p>
          <a:p>
            <a:pPr algn="ctr" eaLnBrk="1" hangingPunct="1"/>
            <a:r>
              <a:rPr lang="zh-CN" altLang="en-US" b="1">
                <a:ea typeface="楷体_GB2312" pitchFamily="49" charset="-122"/>
              </a:rPr>
              <a:t>的指针</a:t>
            </a:r>
          </a:p>
        </p:txBody>
      </p:sp>
      <p:sp>
        <p:nvSpPr>
          <p:cNvPr id="5" name="标题 4"/>
          <p:cNvSpPr>
            <a:spLocks noGrp="1"/>
          </p:cNvSpPr>
          <p:nvPr>
            <p:ph type="title"/>
          </p:nvPr>
        </p:nvSpPr>
        <p:spPr/>
        <p:txBody>
          <a:bodyPr>
            <a:normAutofit/>
          </a:bodyPr>
          <a:lstStyle/>
          <a:p>
            <a:r>
              <a:rPr lang="zh-CN" altLang="en-US" dirty="0"/>
              <a:t>键树实例</a:t>
            </a:r>
            <a:r>
              <a:rPr lang="en-US" altLang="zh-CN" dirty="0"/>
              <a:t>-</a:t>
            </a:r>
            <a:r>
              <a:rPr lang="en-US" altLang="zh-CN" dirty="0" err="1"/>
              <a:t>Trie</a:t>
            </a:r>
            <a:r>
              <a:rPr lang="zh-CN" altLang="en-US" dirty="0"/>
              <a:t>树表示</a:t>
            </a:r>
            <a:endParaRPr 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156592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3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43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4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355" grpId="0" animBg="1"/>
      <p:bldP spid="224356" grpId="0" animBg="1"/>
      <p:bldP spid="22435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DDBECC-C8F5-4906-A593-33EFEAA68380}"/>
              </a:ext>
            </a:extLst>
          </p:cNvPr>
          <p:cNvSpPr/>
          <p:nvPr/>
        </p:nvSpPr>
        <p:spPr>
          <a:xfrm>
            <a:off x="-9525" y="3933056"/>
            <a:ext cx="9153525" cy="432048"/>
          </a:xfrm>
          <a:prstGeom prst="rect">
            <a:avLst/>
          </a:prstGeom>
          <a:solidFill>
            <a:srgbClr val="FFFFCC"/>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685058" name="Rectangle 2"/>
          <p:cNvSpPr>
            <a:spLocks noGrp="1" noChangeArrowheads="1"/>
          </p:cNvSpPr>
          <p:nvPr>
            <p:ph type="title"/>
          </p:nvPr>
        </p:nvSpPr>
        <p:spPr/>
        <p:txBody>
          <a:bodyPr/>
          <a:lstStyle/>
          <a:p>
            <a:r>
              <a:rPr lang="zh-CN" altLang="en-US"/>
              <a:t>概念</a:t>
            </a:r>
            <a:endParaRPr lang="en-US" altLang="en-US"/>
          </a:p>
        </p:txBody>
      </p:sp>
      <mc:AlternateContent xmlns:mc="http://schemas.openxmlformats.org/markup-compatibility/2006" xmlns:a14="http://schemas.microsoft.com/office/drawing/2010/main">
        <mc:Choice Requires="a14">
          <p:sp>
            <p:nvSpPr>
              <p:cNvPr id="685059" name="Rectangle 3"/>
              <p:cNvSpPr>
                <a:spLocks noGrp="1" noChangeArrowheads="1"/>
              </p:cNvSpPr>
              <p:nvPr>
                <p:ph idx="1"/>
              </p:nvPr>
            </p:nvSpPr>
            <p:spPr/>
            <p:txBody>
              <a:bodyPr>
                <a:normAutofit lnSpcReduction="10000"/>
              </a:bodyPr>
              <a:lstStyle/>
              <a:p>
                <a:r>
                  <a:rPr lang="zh-CN" altLang="en-US" dirty="0"/>
                  <a:t>一棵</a:t>
                </a:r>
                <a:r>
                  <a:rPr lang="en-US" altLang="zh-CN" b="1" dirty="0">
                    <a:solidFill>
                      <a:srgbClr val="0000FF"/>
                    </a:solidFill>
                  </a:rPr>
                  <a:t>m</a:t>
                </a:r>
                <a:r>
                  <a:rPr lang="zh-CN" altLang="en-US" b="1" dirty="0">
                    <a:solidFill>
                      <a:srgbClr val="0000FF"/>
                    </a:solidFill>
                  </a:rPr>
                  <a:t>阶</a:t>
                </a:r>
                <a:r>
                  <a:rPr lang="en-US" altLang="zh-CN" b="1" dirty="0">
                    <a:solidFill>
                      <a:srgbClr val="0000FF"/>
                    </a:solidFill>
                  </a:rPr>
                  <a:t>B</a:t>
                </a:r>
                <a:r>
                  <a:rPr lang="zh-CN" altLang="en-US" b="1" dirty="0">
                    <a:solidFill>
                      <a:srgbClr val="0000FF"/>
                    </a:solidFill>
                  </a:rPr>
                  <a:t>树</a:t>
                </a:r>
                <a:r>
                  <a:rPr lang="en-US" altLang="zh-CN" b="1" dirty="0">
                    <a:solidFill>
                      <a:srgbClr val="0000FF"/>
                    </a:solidFill>
                  </a:rPr>
                  <a:t>(a balanced tree of order m)</a:t>
                </a:r>
                <a:r>
                  <a:rPr lang="zh-CN" altLang="en-US" dirty="0"/>
                  <a:t>，或者是空树，或者是满足以下性质的</a:t>
                </a:r>
                <a:r>
                  <a:rPr lang="en-US" altLang="zh-CN" dirty="0">
                    <a:solidFill>
                      <a:srgbClr val="C00000"/>
                    </a:solidFill>
                  </a:rPr>
                  <a:t>m</a:t>
                </a:r>
                <a:r>
                  <a:rPr lang="zh-CN" altLang="en-US" dirty="0">
                    <a:solidFill>
                      <a:srgbClr val="C00000"/>
                    </a:solidFill>
                  </a:rPr>
                  <a:t>叉树</a:t>
                </a:r>
                <a:r>
                  <a:rPr lang="zh-CN" altLang="en-US" dirty="0"/>
                  <a:t>：</a:t>
                </a:r>
              </a:p>
              <a:p>
                <a:pPr lvl="1"/>
                <a:r>
                  <a:rPr lang="zh-CN" altLang="en-US" dirty="0"/>
                  <a:t>每个结点</a:t>
                </a:r>
                <a:r>
                  <a:rPr lang="zh-CN" altLang="en-US" b="1" dirty="0">
                    <a:solidFill>
                      <a:srgbClr val="C00000"/>
                    </a:solidFill>
                  </a:rPr>
                  <a:t>至多有</a:t>
                </a:r>
                <a:r>
                  <a:rPr lang="en-US" altLang="zh-CN" b="1" dirty="0">
                    <a:solidFill>
                      <a:srgbClr val="C00000"/>
                    </a:solidFill>
                  </a:rPr>
                  <a:t>m</a:t>
                </a:r>
                <a:r>
                  <a:rPr lang="zh-CN" altLang="en-US" b="1" dirty="0">
                    <a:solidFill>
                      <a:srgbClr val="C00000"/>
                    </a:solidFill>
                  </a:rPr>
                  <a:t>棵子树</a:t>
                </a:r>
              </a:p>
              <a:p>
                <a:pPr lvl="1"/>
                <a:r>
                  <a:rPr lang="zh-CN" altLang="en-US" b="1" dirty="0">
                    <a:solidFill>
                      <a:schemeClr val="accent6">
                        <a:lumMod val="50000"/>
                      </a:schemeClr>
                    </a:solidFill>
                  </a:rPr>
                  <a:t>根结点</a:t>
                </a:r>
                <a:r>
                  <a:rPr lang="zh-CN" altLang="en-US" b="1" dirty="0">
                    <a:solidFill>
                      <a:schemeClr val="bg1">
                        <a:lumMod val="65000"/>
                      </a:schemeClr>
                    </a:solidFill>
                  </a:rPr>
                  <a:t>或者是叶子结点，或者</a:t>
                </a:r>
                <a:r>
                  <a:rPr lang="zh-CN" altLang="en-US" dirty="0"/>
                  <a:t>至少有两棵子树</a:t>
                </a:r>
              </a:p>
              <a:p>
                <a:pPr lvl="1"/>
                <a:r>
                  <a:rPr lang="zh-CN" altLang="en-US" dirty="0"/>
                  <a:t>除根结点外，所有</a:t>
                </a:r>
                <a:r>
                  <a:rPr lang="zh-CN" altLang="en-US" b="1" dirty="0">
                    <a:solidFill>
                      <a:schemeClr val="bg1">
                        <a:lumMod val="65000"/>
                      </a:schemeClr>
                    </a:solidFill>
                  </a:rPr>
                  <a:t>非终端</a:t>
                </a:r>
                <a:r>
                  <a:rPr lang="zh-CN" altLang="en-US" dirty="0"/>
                  <a:t>结点</a:t>
                </a:r>
                <a:r>
                  <a:rPr lang="zh-CN" altLang="en-US" b="1" dirty="0">
                    <a:solidFill>
                      <a:srgbClr val="C00000"/>
                    </a:solidFill>
                  </a:rPr>
                  <a:t>至少有</a:t>
                </a:r>
                <a14:m>
                  <m:oMath xmlns:m="http://schemas.openxmlformats.org/officeDocument/2006/math">
                    <m:d>
                      <m:dPr>
                        <m:begChr m:val="⌈"/>
                        <m:endChr m:val="⌉"/>
                        <m:ctrlPr>
                          <a:rPr lang="zh-CN" altLang="en-US" b="1" i="1" smtClean="0">
                            <a:solidFill>
                              <a:srgbClr val="C00000"/>
                            </a:solidFill>
                            <a:latin typeface="Cambria Math" panose="02040503050406030204" pitchFamily="18" charset="0"/>
                          </a:rPr>
                        </m:ctrlPr>
                      </m:dPr>
                      <m:e>
                        <m:f>
                          <m:fPr>
                            <m:type m:val="lin"/>
                            <m:ctrlPr>
                              <a:rPr lang="zh-CN" altLang="en-US" b="1" i="1" smtClean="0">
                                <a:solidFill>
                                  <a:srgbClr val="C00000"/>
                                </a:solidFill>
                                <a:latin typeface="Cambria Math" panose="02040503050406030204" pitchFamily="18" charset="0"/>
                              </a:rPr>
                            </m:ctrlPr>
                          </m:fPr>
                          <m:num>
                            <m:r>
                              <a:rPr lang="en-US" altLang="zh-CN" b="1" i="1" smtClean="0">
                                <a:solidFill>
                                  <a:srgbClr val="C00000"/>
                                </a:solidFill>
                                <a:latin typeface="Cambria Math"/>
                              </a:rPr>
                              <m:t>𝒎</m:t>
                            </m:r>
                          </m:num>
                          <m:den>
                            <m:r>
                              <a:rPr lang="en-US" altLang="zh-CN" b="1" i="1" smtClean="0">
                                <a:solidFill>
                                  <a:srgbClr val="C00000"/>
                                </a:solidFill>
                                <a:latin typeface="Cambria Math"/>
                              </a:rPr>
                              <m:t>𝟐</m:t>
                            </m:r>
                          </m:den>
                        </m:f>
                      </m:e>
                    </m:d>
                  </m:oMath>
                </a14:m>
                <a:r>
                  <a:rPr lang="zh-CN" altLang="en-US" b="1" dirty="0">
                    <a:solidFill>
                      <a:srgbClr val="C00000"/>
                    </a:solidFill>
                  </a:rPr>
                  <a:t>棵子树</a:t>
                </a:r>
                <a:endParaRPr lang="zh-CN" altLang="en-US" b="1" dirty="0"/>
              </a:p>
              <a:p>
                <a:pPr lvl="1"/>
                <a:r>
                  <a:rPr lang="zh-CN" altLang="en-US" dirty="0"/>
                  <a:t>所有</a:t>
                </a:r>
                <a:r>
                  <a:rPr lang="zh-CN" altLang="en-US" b="1" dirty="0">
                    <a:solidFill>
                      <a:schemeClr val="bg1">
                        <a:lumMod val="65000"/>
                      </a:schemeClr>
                    </a:solidFill>
                  </a:rPr>
                  <a:t>非终端</a:t>
                </a:r>
                <a:r>
                  <a:rPr lang="zh-CN" altLang="en-US" dirty="0"/>
                  <a:t>结点应包含如下信息</a:t>
                </a:r>
              </a:p>
              <a:p>
                <a:pPr lvl="2"/>
                <a:r>
                  <a:rPr lang="en-US" altLang="zh-CN" dirty="0"/>
                  <a:t>(</a:t>
                </a:r>
                <a:r>
                  <a:rPr lang="en-US" altLang="zh-CN" dirty="0">
                    <a:solidFill>
                      <a:srgbClr val="C00000"/>
                    </a:solidFill>
                  </a:rPr>
                  <a:t>n</a:t>
                </a:r>
                <a:r>
                  <a:rPr lang="zh-CN" altLang="en-US" dirty="0"/>
                  <a:t>，</a:t>
                </a:r>
                <a:r>
                  <a:rPr lang="en-US" altLang="zh-CN" dirty="0"/>
                  <a:t>A0</a:t>
                </a:r>
                <a:r>
                  <a:rPr lang="zh-CN" altLang="en-US" dirty="0"/>
                  <a:t>，</a:t>
                </a:r>
                <a:r>
                  <a:rPr lang="en-US" altLang="zh-CN" dirty="0">
                    <a:solidFill>
                      <a:srgbClr val="C00000"/>
                    </a:solidFill>
                  </a:rPr>
                  <a:t>K1</a:t>
                </a:r>
                <a:r>
                  <a:rPr lang="zh-CN" altLang="en-US" dirty="0"/>
                  <a:t>，</a:t>
                </a:r>
                <a:r>
                  <a:rPr lang="en-US" altLang="zh-CN" dirty="0"/>
                  <a:t>A1</a:t>
                </a:r>
                <a:r>
                  <a:rPr lang="zh-CN" altLang="en-US" dirty="0"/>
                  <a:t>，</a:t>
                </a:r>
                <a:r>
                  <a:rPr lang="en-US" altLang="zh-CN" dirty="0">
                    <a:solidFill>
                      <a:srgbClr val="C00000"/>
                    </a:solidFill>
                  </a:rPr>
                  <a:t>K2</a:t>
                </a:r>
                <a:r>
                  <a:rPr lang="zh-CN" altLang="en-US" dirty="0"/>
                  <a:t>，</a:t>
                </a:r>
                <a:r>
                  <a:rPr lang="en-US" altLang="zh-CN" dirty="0"/>
                  <a:t>A2</a:t>
                </a:r>
                <a:r>
                  <a:rPr lang="zh-CN" altLang="en-US" dirty="0"/>
                  <a:t>，</a:t>
                </a:r>
                <a:r>
                  <a:rPr lang="en-US" altLang="zh-CN" dirty="0"/>
                  <a:t>… </a:t>
                </a:r>
                <a:r>
                  <a:rPr lang="zh-CN" altLang="en-US" dirty="0"/>
                  <a:t>，</a:t>
                </a:r>
                <a:r>
                  <a:rPr lang="en-US" altLang="zh-CN" dirty="0" err="1">
                    <a:solidFill>
                      <a:srgbClr val="C00000"/>
                    </a:solidFill>
                  </a:rPr>
                  <a:t>Kn</a:t>
                </a:r>
                <a:r>
                  <a:rPr lang="zh-CN" altLang="en-US" dirty="0"/>
                  <a:t>，</a:t>
                </a:r>
                <a:r>
                  <a:rPr lang="en-US" altLang="zh-CN" dirty="0"/>
                  <a:t>An)</a:t>
                </a:r>
              </a:p>
              <a:p>
                <a:pPr lvl="2"/>
                <a:r>
                  <a:rPr lang="en-US" altLang="zh-CN" dirty="0">
                    <a:solidFill>
                      <a:srgbClr val="00B050"/>
                    </a:solidFill>
                  </a:rPr>
                  <a:t>n</a:t>
                </a:r>
                <a:r>
                  <a:rPr lang="zh-CN" altLang="en-US" dirty="0">
                    <a:solidFill>
                      <a:srgbClr val="00B050"/>
                    </a:solidFill>
                  </a:rPr>
                  <a:t>是结点中关键字的个数</a:t>
                </a:r>
                <a:r>
                  <a:rPr lang="zh-CN" altLang="en-US" dirty="0"/>
                  <a:t>，且</a:t>
                </a:r>
                <a14:m>
                  <m:oMath xmlns:m="http://schemas.openxmlformats.org/officeDocument/2006/math">
                    <m:d>
                      <m:dPr>
                        <m:begChr m:val="⌈"/>
                        <m:endChr m:val="⌉"/>
                        <m:ctrlPr>
                          <a:rPr lang="zh-CN" altLang="en-US" i="1" smtClean="0">
                            <a:solidFill>
                              <a:srgbClr val="C00000"/>
                            </a:solidFill>
                            <a:latin typeface="Cambria Math" panose="02040503050406030204" pitchFamily="18" charset="0"/>
                          </a:rPr>
                        </m:ctrlPr>
                      </m:dPr>
                      <m:e>
                        <m:f>
                          <m:fPr>
                            <m:type m:val="lin"/>
                            <m:ctrlPr>
                              <a:rPr lang="zh-CN" altLang="en-US" i="1">
                                <a:solidFill>
                                  <a:srgbClr val="C00000"/>
                                </a:solidFill>
                                <a:latin typeface="Cambria Math" panose="02040503050406030204" pitchFamily="18" charset="0"/>
                              </a:rPr>
                            </m:ctrlPr>
                          </m:fPr>
                          <m:num>
                            <m:r>
                              <a:rPr lang="en-US" altLang="zh-CN" i="1">
                                <a:solidFill>
                                  <a:srgbClr val="C00000"/>
                                </a:solidFill>
                                <a:latin typeface="Cambria Math"/>
                              </a:rPr>
                              <m:t>𝑚</m:t>
                            </m:r>
                          </m:num>
                          <m:den>
                            <m:r>
                              <a:rPr lang="en-US" altLang="zh-CN" i="1">
                                <a:solidFill>
                                  <a:srgbClr val="C00000"/>
                                </a:solidFill>
                                <a:latin typeface="Cambria Math"/>
                              </a:rPr>
                              <m:t>2</m:t>
                            </m:r>
                          </m:den>
                        </m:f>
                      </m:e>
                    </m:d>
                    <m:r>
                      <a:rPr lang="en-US" altLang="zh-CN" i="1">
                        <a:solidFill>
                          <a:srgbClr val="C00000"/>
                        </a:solidFill>
                        <a:latin typeface="Cambria Math"/>
                      </a:rPr>
                      <m:t> </m:t>
                    </m:r>
                  </m:oMath>
                </a14:m>
                <a:r>
                  <a:rPr lang="en-US" altLang="zh-CN" dirty="0">
                    <a:solidFill>
                      <a:srgbClr val="C00000"/>
                    </a:solidFill>
                  </a:rPr>
                  <a:t>-1≤ n ≤ m-1</a:t>
                </a:r>
                <a:r>
                  <a:rPr lang="zh-CN" altLang="en-US" dirty="0"/>
                  <a:t>，</a:t>
                </a:r>
                <a:r>
                  <a:rPr lang="en-US" altLang="zh-CN" dirty="0">
                    <a:solidFill>
                      <a:srgbClr val="00B050"/>
                    </a:solidFill>
                  </a:rPr>
                  <a:t>n+1</a:t>
                </a:r>
                <a:r>
                  <a:rPr lang="zh-CN" altLang="en-US" dirty="0">
                    <a:solidFill>
                      <a:srgbClr val="00B050"/>
                    </a:solidFill>
                  </a:rPr>
                  <a:t>为子树的棵数</a:t>
                </a:r>
                <a:endParaRPr lang="en-US" altLang="zh-CN" dirty="0">
                  <a:solidFill>
                    <a:srgbClr val="00B050"/>
                  </a:solidFill>
                </a:endParaRPr>
              </a:p>
              <a:p>
                <a:pPr lvl="2"/>
                <a:r>
                  <a:rPr lang="en-US" altLang="zh-CN" dirty="0"/>
                  <a:t>Ki(1≤i≤n)</a:t>
                </a:r>
                <a:r>
                  <a:rPr lang="zh-CN" altLang="en-US" dirty="0"/>
                  <a:t>是关键字，且</a:t>
                </a:r>
                <a:r>
                  <a:rPr lang="en-US" altLang="zh-CN" dirty="0"/>
                  <a:t>Ki&lt;Ki+1 (1≤i≤n-1)</a:t>
                </a:r>
                <a:r>
                  <a:rPr lang="zh-CN" altLang="en-US" dirty="0"/>
                  <a:t>；</a:t>
                </a:r>
                <a:endParaRPr lang="en-US" altLang="zh-CN" dirty="0"/>
              </a:p>
              <a:p>
                <a:pPr lvl="2"/>
                <a:r>
                  <a:rPr lang="en-US" altLang="zh-CN" dirty="0"/>
                  <a:t>Ai (</a:t>
                </a:r>
                <a:r>
                  <a:rPr lang="en-US" altLang="zh-CN" dirty="0" err="1"/>
                  <a:t>i</a:t>
                </a:r>
                <a:r>
                  <a:rPr lang="en-US" altLang="zh-CN" dirty="0"/>
                  <a:t>=0</a:t>
                </a:r>
                <a:r>
                  <a:rPr lang="zh-CN" altLang="en-US" dirty="0"/>
                  <a:t>，</a:t>
                </a:r>
                <a:r>
                  <a:rPr lang="en-US" altLang="zh-CN" dirty="0"/>
                  <a:t>1</a:t>
                </a:r>
                <a:r>
                  <a:rPr lang="zh-CN" altLang="en-US" dirty="0"/>
                  <a:t>，</a:t>
                </a:r>
                <a:r>
                  <a:rPr lang="en-US" altLang="zh-CN" dirty="0"/>
                  <a:t>… </a:t>
                </a:r>
                <a:r>
                  <a:rPr lang="zh-CN" altLang="en-US" dirty="0"/>
                  <a:t>，</a:t>
                </a:r>
                <a:r>
                  <a:rPr lang="en-US" altLang="zh-CN" dirty="0"/>
                  <a:t>n)</a:t>
                </a:r>
                <a:r>
                  <a:rPr lang="zh-CN" altLang="en-US" dirty="0"/>
                  <a:t>为指向</a:t>
                </a:r>
                <a:r>
                  <a:rPr lang="zh-CN" altLang="en-US" dirty="0">
                    <a:solidFill>
                      <a:schemeClr val="accent6">
                        <a:lumMod val="50000"/>
                      </a:schemeClr>
                    </a:solidFill>
                  </a:rPr>
                  <a:t>孩子结点</a:t>
                </a:r>
                <a:r>
                  <a:rPr lang="zh-CN" altLang="en-US" dirty="0"/>
                  <a:t>的指针，且</a:t>
                </a:r>
                <a:r>
                  <a:rPr lang="en-US" altLang="zh-CN" dirty="0"/>
                  <a:t>Ai-1</a:t>
                </a:r>
                <a:r>
                  <a:rPr lang="zh-CN" altLang="en-US" dirty="0"/>
                  <a:t>所指向的子树中所有结点的关键字都小于</a:t>
                </a:r>
                <a:r>
                  <a:rPr lang="en-US" altLang="zh-CN" dirty="0"/>
                  <a:t>Ki </a:t>
                </a:r>
                <a:r>
                  <a:rPr lang="zh-CN" altLang="en-US" dirty="0"/>
                  <a:t>，</a:t>
                </a:r>
                <a:r>
                  <a:rPr lang="en-US" altLang="zh-CN" dirty="0"/>
                  <a:t>Ai</a:t>
                </a:r>
                <a:r>
                  <a:rPr lang="zh-CN" altLang="en-US" dirty="0"/>
                  <a:t>所指向的子树中所有结点的关键字都大于</a:t>
                </a:r>
                <a:r>
                  <a:rPr lang="en-US" altLang="zh-CN" dirty="0"/>
                  <a:t>Ki </a:t>
                </a:r>
                <a:endParaRPr lang="zh-CN" altLang="en-US" dirty="0"/>
              </a:p>
              <a:p>
                <a:endParaRPr lang="en-US" altLang="en-US" dirty="0"/>
              </a:p>
            </p:txBody>
          </p:sp>
        </mc:Choice>
        <mc:Fallback xmlns="">
          <p:sp>
            <p:nvSpPr>
              <p:cNvPr id="685059" name="Rectangle 3"/>
              <p:cNvSpPr>
                <a:spLocks noGrp="1" noRot="1" noChangeAspect="1" noMove="1" noResize="1" noEditPoints="1" noAdjustHandles="1" noChangeArrowheads="1" noChangeShapeType="1" noTextEdit="1"/>
              </p:cNvSpPr>
              <p:nvPr>
                <p:ph idx="1"/>
              </p:nvPr>
            </p:nvSpPr>
            <p:spPr>
              <a:blipFill rotWithShape="0">
                <a:blip r:embed="rId3"/>
                <a:stretch>
                  <a:fillRect l="-1704" t="-2600" r="-6000"/>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extLst>
      <p:ext uri="{BB962C8B-B14F-4D97-AF65-F5344CB8AC3E}">
        <p14:creationId xmlns:p14="http://schemas.microsoft.com/office/powerpoint/2010/main" val="191991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2"/>
          <p:cNvSpPr txBox="1">
            <a:spLocks noChangeArrowheads="1"/>
          </p:cNvSpPr>
          <p:nvPr/>
        </p:nvSpPr>
        <p:spPr bwMode="auto">
          <a:xfrm>
            <a:off x="419100" y="825500"/>
            <a:ext cx="8335423"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lnSpc>
                <a:spcPct val="125000"/>
              </a:lnSpc>
            </a:pPr>
            <a:r>
              <a:rPr lang="en-US" altLang="zh-CN" sz="3200" dirty="0" err="1">
                <a:latin typeface="+mn-lt"/>
                <a:ea typeface="+mn-ea"/>
              </a:rPr>
              <a:t>typedef</a:t>
            </a:r>
            <a:r>
              <a:rPr lang="en-US" altLang="zh-CN" sz="3200" dirty="0">
                <a:latin typeface="+mn-lt"/>
                <a:ea typeface="+mn-ea"/>
              </a:rPr>
              <a:t> </a:t>
            </a:r>
            <a:r>
              <a:rPr lang="en-US" altLang="zh-CN" sz="3200" dirty="0" err="1">
                <a:latin typeface="+mn-lt"/>
                <a:ea typeface="+mn-ea"/>
              </a:rPr>
              <a:t>struct</a:t>
            </a:r>
            <a:r>
              <a:rPr lang="en-US" altLang="zh-CN" sz="3200" dirty="0">
                <a:latin typeface="+mn-lt"/>
                <a:ea typeface="+mn-ea"/>
              </a:rPr>
              <a:t> </a:t>
            </a:r>
            <a:r>
              <a:rPr lang="en-US" altLang="zh-CN" sz="3200" b="1" dirty="0" err="1">
                <a:solidFill>
                  <a:srgbClr val="0000FF"/>
                </a:solidFill>
                <a:latin typeface="+mn-lt"/>
                <a:ea typeface="+mn-ea"/>
              </a:rPr>
              <a:t>TrieNode</a:t>
            </a:r>
            <a:r>
              <a:rPr lang="en-US" altLang="zh-CN" sz="3200" dirty="0">
                <a:latin typeface="+mn-lt"/>
                <a:ea typeface="+mn-ea"/>
              </a:rPr>
              <a:t> {</a:t>
            </a:r>
          </a:p>
          <a:p>
            <a:pPr eaLnBrk="1" hangingPunct="1">
              <a:lnSpc>
                <a:spcPct val="125000"/>
              </a:lnSpc>
            </a:pPr>
            <a:r>
              <a:rPr lang="en-US" altLang="zh-CN" sz="3200" dirty="0">
                <a:latin typeface="+mn-lt"/>
                <a:ea typeface="+mn-ea"/>
              </a:rPr>
              <a:t>   </a:t>
            </a:r>
            <a:r>
              <a:rPr lang="en-US" altLang="zh-CN" sz="3200" dirty="0" err="1">
                <a:latin typeface="+mn-lt"/>
                <a:ea typeface="+mn-ea"/>
              </a:rPr>
              <a:t>NodeKind</a:t>
            </a:r>
            <a:r>
              <a:rPr lang="en-US" altLang="zh-CN" sz="3200" dirty="0">
                <a:latin typeface="+mn-lt"/>
                <a:ea typeface="+mn-ea"/>
              </a:rPr>
              <a:t>  kind;   //</a:t>
            </a:r>
            <a:r>
              <a:rPr lang="zh-CN" altLang="en-US" sz="3200" dirty="0">
                <a:latin typeface="+mn-lt"/>
                <a:ea typeface="+mn-ea"/>
              </a:rPr>
              <a:t>结点类型</a:t>
            </a:r>
          </a:p>
          <a:p>
            <a:pPr eaLnBrk="1" hangingPunct="1">
              <a:lnSpc>
                <a:spcPct val="125000"/>
              </a:lnSpc>
            </a:pPr>
            <a:r>
              <a:rPr lang="zh-CN" altLang="en-US" sz="3200" dirty="0">
                <a:latin typeface="+mn-lt"/>
                <a:ea typeface="+mn-ea"/>
              </a:rPr>
              <a:t>   </a:t>
            </a:r>
            <a:r>
              <a:rPr lang="en-US" altLang="zh-CN" sz="3200" dirty="0">
                <a:latin typeface="+mn-lt"/>
                <a:ea typeface="+mn-ea"/>
              </a:rPr>
              <a:t>union </a:t>
            </a:r>
            <a:r>
              <a:rPr lang="en-US" altLang="zh-CN" sz="3200" b="1" dirty="0">
                <a:solidFill>
                  <a:schemeClr val="accent6">
                    <a:lumMod val="75000"/>
                  </a:schemeClr>
                </a:solidFill>
                <a:latin typeface="+mn-lt"/>
                <a:ea typeface="+mn-ea"/>
              </a:rPr>
              <a:t>{</a:t>
            </a:r>
          </a:p>
          <a:p>
            <a:pPr eaLnBrk="1" hangingPunct="1">
              <a:lnSpc>
                <a:spcPct val="125000"/>
              </a:lnSpc>
            </a:pPr>
            <a:r>
              <a:rPr lang="en-US" altLang="zh-CN" sz="3200" dirty="0">
                <a:latin typeface="+mn-lt"/>
                <a:ea typeface="+mn-ea"/>
              </a:rPr>
              <a:t> 	</a:t>
            </a:r>
            <a:r>
              <a:rPr lang="en-US" altLang="zh-CN" sz="3200" dirty="0"/>
              <a:t>//</a:t>
            </a:r>
            <a:r>
              <a:rPr lang="zh-CN" altLang="en-US" sz="3200" b="1" dirty="0">
                <a:solidFill>
                  <a:schemeClr val="accent6">
                    <a:lumMod val="50000"/>
                  </a:schemeClr>
                </a:solidFill>
              </a:rPr>
              <a:t>叶子结点</a:t>
            </a:r>
            <a:endParaRPr lang="en-US" altLang="zh-CN" sz="3200" dirty="0"/>
          </a:p>
          <a:p>
            <a:pPr eaLnBrk="1" hangingPunct="1">
              <a:lnSpc>
                <a:spcPct val="125000"/>
              </a:lnSpc>
            </a:pPr>
            <a:r>
              <a:rPr lang="en-US" altLang="zh-CN" sz="3200" dirty="0">
                <a:latin typeface="+mn-lt"/>
                <a:ea typeface="+mn-ea"/>
              </a:rPr>
              <a:t>	</a:t>
            </a:r>
            <a:r>
              <a:rPr lang="en-US" altLang="zh-CN" sz="3200" dirty="0" err="1">
                <a:latin typeface="+mn-lt"/>
                <a:ea typeface="+mn-ea"/>
              </a:rPr>
              <a:t>struct</a:t>
            </a:r>
            <a:r>
              <a:rPr lang="en-US" altLang="zh-CN" sz="3200" dirty="0">
                <a:latin typeface="+mn-lt"/>
                <a:ea typeface="+mn-ea"/>
              </a:rPr>
              <a:t> { </a:t>
            </a:r>
            <a:r>
              <a:rPr lang="en-US" altLang="zh-CN" sz="3200" dirty="0" err="1">
                <a:latin typeface="+mn-lt"/>
                <a:ea typeface="+mn-ea"/>
              </a:rPr>
              <a:t>KeysType</a:t>
            </a:r>
            <a:r>
              <a:rPr lang="en-US" altLang="zh-CN" sz="3200" dirty="0">
                <a:latin typeface="+mn-lt"/>
                <a:ea typeface="+mn-ea"/>
              </a:rPr>
              <a:t>  K;   Record  *</a:t>
            </a:r>
            <a:r>
              <a:rPr lang="en-US" altLang="zh-CN" sz="3200" dirty="0" err="1">
                <a:latin typeface="+mn-lt"/>
                <a:ea typeface="+mn-ea"/>
              </a:rPr>
              <a:t>infoptr</a:t>
            </a:r>
            <a:r>
              <a:rPr lang="en-US" altLang="zh-CN" sz="3200" dirty="0">
                <a:latin typeface="+mn-lt"/>
                <a:ea typeface="+mn-ea"/>
              </a:rPr>
              <a:t> } </a:t>
            </a:r>
            <a:r>
              <a:rPr lang="en-US" altLang="zh-CN" sz="3200" b="1" dirty="0">
                <a:solidFill>
                  <a:schemeClr val="accent6">
                    <a:lumMod val="50000"/>
                  </a:schemeClr>
                </a:solidFill>
                <a:latin typeface="+mn-lt"/>
                <a:ea typeface="+mn-ea"/>
              </a:rPr>
              <a:t>lf</a:t>
            </a:r>
            <a:r>
              <a:rPr lang="en-US" altLang="zh-CN" sz="3200" dirty="0">
                <a:latin typeface="+mn-lt"/>
                <a:ea typeface="+mn-ea"/>
              </a:rPr>
              <a:t>;   </a:t>
            </a:r>
          </a:p>
          <a:p>
            <a:pPr eaLnBrk="1" hangingPunct="1">
              <a:lnSpc>
                <a:spcPct val="125000"/>
              </a:lnSpc>
            </a:pPr>
            <a:r>
              <a:rPr lang="en-US" altLang="zh-CN" sz="3200" dirty="0">
                <a:latin typeface="+mn-lt"/>
                <a:ea typeface="+mn-ea"/>
              </a:rPr>
              <a:t> 	</a:t>
            </a:r>
            <a:r>
              <a:rPr lang="en-US" altLang="zh-CN" sz="3200" dirty="0"/>
              <a:t>//</a:t>
            </a:r>
            <a:r>
              <a:rPr lang="zh-CN" altLang="en-US" sz="3200" b="1" dirty="0">
                <a:solidFill>
                  <a:schemeClr val="accent6">
                    <a:lumMod val="50000"/>
                  </a:schemeClr>
                </a:solidFill>
              </a:rPr>
              <a:t>分支结点</a:t>
            </a:r>
            <a:r>
              <a:rPr lang="en-US" altLang="zh-CN" sz="3200" dirty="0"/>
              <a:t>(27</a:t>
            </a:r>
            <a:r>
              <a:rPr lang="zh-CN" altLang="en-US" sz="3200" dirty="0"/>
              <a:t>个指向下一层结点的指针</a:t>
            </a:r>
            <a:r>
              <a:rPr lang="en-US" altLang="zh-CN" sz="3200" dirty="0"/>
              <a:t>)</a:t>
            </a:r>
            <a:endParaRPr lang="en-US" altLang="zh-CN" sz="3200" dirty="0">
              <a:latin typeface="+mn-lt"/>
              <a:ea typeface="+mn-ea"/>
            </a:endParaRPr>
          </a:p>
          <a:p>
            <a:pPr eaLnBrk="1" hangingPunct="1">
              <a:lnSpc>
                <a:spcPct val="125000"/>
              </a:lnSpc>
            </a:pPr>
            <a:r>
              <a:rPr lang="en-US" altLang="zh-CN" sz="3200" dirty="0">
                <a:latin typeface="+mn-lt"/>
                <a:ea typeface="+mn-ea"/>
              </a:rPr>
              <a:t>       	</a:t>
            </a:r>
            <a:r>
              <a:rPr lang="en-US" altLang="zh-CN" sz="3200" dirty="0" err="1">
                <a:latin typeface="+mn-lt"/>
                <a:ea typeface="+mn-ea"/>
              </a:rPr>
              <a:t>struct</a:t>
            </a:r>
            <a:r>
              <a:rPr lang="en-US" altLang="zh-CN" sz="3200" dirty="0">
                <a:latin typeface="+mn-lt"/>
                <a:ea typeface="+mn-ea"/>
              </a:rPr>
              <a:t> { </a:t>
            </a:r>
            <a:r>
              <a:rPr lang="en-US" altLang="zh-CN" sz="3200" b="1" dirty="0" err="1">
                <a:solidFill>
                  <a:srgbClr val="0000FF"/>
                </a:solidFill>
                <a:latin typeface="+mn-lt"/>
                <a:ea typeface="+mn-ea"/>
              </a:rPr>
              <a:t>TrieNode</a:t>
            </a:r>
            <a:r>
              <a:rPr lang="en-US" altLang="zh-CN" sz="3200" dirty="0">
                <a:latin typeface="+mn-lt"/>
                <a:ea typeface="+mn-ea"/>
              </a:rPr>
              <a:t> *</a:t>
            </a:r>
            <a:r>
              <a:rPr lang="en-US" altLang="zh-CN" sz="3200" b="1" dirty="0" err="1">
                <a:solidFill>
                  <a:schemeClr val="accent3">
                    <a:lumMod val="50000"/>
                  </a:schemeClr>
                </a:solidFill>
                <a:latin typeface="+mn-lt"/>
                <a:ea typeface="+mn-ea"/>
              </a:rPr>
              <a:t>ptr</a:t>
            </a:r>
            <a:r>
              <a:rPr lang="en-US" altLang="zh-CN" sz="3200" dirty="0">
                <a:latin typeface="+mn-lt"/>
                <a:ea typeface="+mn-ea"/>
              </a:rPr>
              <a:t>[27];  </a:t>
            </a:r>
            <a:r>
              <a:rPr lang="en-US" altLang="zh-CN" sz="3200" dirty="0" err="1">
                <a:latin typeface="+mn-lt"/>
                <a:ea typeface="+mn-ea"/>
              </a:rPr>
              <a:t>int</a:t>
            </a:r>
            <a:r>
              <a:rPr lang="en-US" altLang="zh-CN" sz="3200" dirty="0">
                <a:latin typeface="+mn-lt"/>
                <a:ea typeface="+mn-ea"/>
              </a:rPr>
              <a:t> </a:t>
            </a:r>
            <a:r>
              <a:rPr lang="en-US" altLang="zh-CN" sz="3200" dirty="0" err="1">
                <a:latin typeface="+mn-lt"/>
                <a:ea typeface="+mn-ea"/>
              </a:rPr>
              <a:t>num</a:t>
            </a:r>
            <a:r>
              <a:rPr lang="en-US" altLang="zh-CN" sz="3200" dirty="0">
                <a:latin typeface="+mn-lt"/>
                <a:ea typeface="+mn-ea"/>
              </a:rPr>
              <a:t> } </a:t>
            </a:r>
            <a:r>
              <a:rPr lang="en-US" altLang="zh-CN" sz="3200" b="1" dirty="0" err="1">
                <a:solidFill>
                  <a:schemeClr val="accent6">
                    <a:lumMod val="50000"/>
                  </a:schemeClr>
                </a:solidFill>
                <a:latin typeface="+mn-lt"/>
                <a:ea typeface="+mn-ea"/>
              </a:rPr>
              <a:t>bh</a:t>
            </a:r>
            <a:r>
              <a:rPr lang="en-US" altLang="zh-CN" sz="3200" dirty="0">
                <a:latin typeface="+mn-lt"/>
                <a:ea typeface="+mn-ea"/>
              </a:rPr>
              <a:t>;   </a:t>
            </a:r>
          </a:p>
          <a:p>
            <a:pPr eaLnBrk="1" hangingPunct="1">
              <a:lnSpc>
                <a:spcPct val="125000"/>
              </a:lnSpc>
            </a:pPr>
            <a:r>
              <a:rPr lang="en-US" altLang="zh-CN" sz="3200" dirty="0">
                <a:latin typeface="+mn-lt"/>
                <a:ea typeface="+mn-ea"/>
              </a:rPr>
              <a:t>         </a:t>
            </a:r>
            <a:r>
              <a:rPr lang="en-US" altLang="zh-CN" sz="3200" b="1" dirty="0">
                <a:solidFill>
                  <a:schemeClr val="accent6">
                    <a:lumMod val="75000"/>
                  </a:schemeClr>
                </a:solidFill>
                <a:latin typeface="+mn-lt"/>
                <a:ea typeface="+mn-ea"/>
              </a:rPr>
              <a:t>}</a:t>
            </a:r>
          </a:p>
          <a:p>
            <a:pPr eaLnBrk="1" hangingPunct="1">
              <a:lnSpc>
                <a:spcPct val="125000"/>
              </a:lnSpc>
            </a:pPr>
            <a:r>
              <a:rPr lang="en-US" altLang="zh-CN" sz="3200" dirty="0">
                <a:latin typeface="+mn-lt"/>
                <a:ea typeface="+mn-ea"/>
              </a:rPr>
              <a:t>} </a:t>
            </a:r>
            <a:r>
              <a:rPr lang="en-US" altLang="zh-CN" sz="3200" b="1" dirty="0" err="1">
                <a:solidFill>
                  <a:srgbClr val="0000FF"/>
                </a:solidFill>
                <a:latin typeface="+mn-lt"/>
                <a:ea typeface="+mn-ea"/>
              </a:rPr>
              <a:t>TrieNode</a:t>
            </a:r>
            <a:r>
              <a:rPr lang="en-US" altLang="zh-CN" sz="3200" dirty="0">
                <a:latin typeface="+mn-lt"/>
                <a:ea typeface="+mn-ea"/>
              </a:rPr>
              <a:t>, *</a:t>
            </a:r>
            <a:r>
              <a:rPr lang="en-US" altLang="zh-CN" sz="3200" dirty="0" err="1">
                <a:solidFill>
                  <a:srgbClr val="0000FF"/>
                </a:solidFill>
                <a:latin typeface="+mn-lt"/>
                <a:ea typeface="+mn-ea"/>
              </a:rPr>
              <a:t>TrieTree</a:t>
            </a:r>
            <a:r>
              <a:rPr lang="en-US" altLang="zh-CN" sz="3200" dirty="0">
                <a:latin typeface="+mn-lt"/>
                <a:ea typeface="+mn-ea"/>
              </a:rPr>
              <a:t>;  // </a:t>
            </a:r>
            <a:r>
              <a:rPr lang="zh-CN" altLang="en-US" sz="3200" dirty="0">
                <a:latin typeface="+mn-lt"/>
                <a:ea typeface="+mn-ea"/>
              </a:rPr>
              <a:t>键树类型</a:t>
            </a:r>
            <a:endParaRPr lang="zh-CN" altLang="en-US" dirty="0">
              <a:latin typeface="+mn-lt"/>
              <a:ea typeface="+mn-ea"/>
            </a:endParaRPr>
          </a:p>
        </p:txBody>
      </p:sp>
      <p:sp>
        <p:nvSpPr>
          <p:cNvPr id="2" name="标题 1"/>
          <p:cNvSpPr>
            <a:spLocks noGrp="1"/>
          </p:cNvSpPr>
          <p:nvPr>
            <p:ph type="title"/>
          </p:nvPr>
        </p:nvSpPr>
        <p:spPr/>
        <p:txBody>
          <a:bodyPr/>
          <a:lstStyle/>
          <a:p>
            <a:r>
              <a:rPr lang="zh-CN" altLang="en-US"/>
              <a:t>键树的存储结构：</a:t>
            </a:r>
            <a:r>
              <a:rPr lang="en-US" altLang="zh-CN"/>
              <a:t>Trie</a:t>
            </a:r>
            <a:r>
              <a:rPr lang="zh-CN" altLang="en-US"/>
              <a:t>树</a:t>
            </a:r>
            <a:endParaRPr 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8857274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20162"/>
                                        </p:tgtEl>
                                        <p:attrNameLst>
                                          <p:attrName>style.visibility</p:attrName>
                                        </p:attrNameLst>
                                      </p:cBhvr>
                                      <p:to>
                                        <p:strVal val="visible"/>
                                      </p:to>
                                    </p:set>
                                    <p:animEffect transition="in" filter="strips(downLeft)">
                                      <p:cBhvr>
                                        <p:cTn id="7" dur="500"/>
                                        <p:tgtEl>
                                          <p:spTgt spid="220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在 </a:t>
            </a:r>
            <a:r>
              <a:rPr lang="en-US" altLang="zh-CN"/>
              <a:t>Trie </a:t>
            </a:r>
            <a:r>
              <a:rPr lang="zh-CN" altLang="en-US"/>
              <a:t>树中查找记录</a:t>
            </a:r>
            <a:endParaRPr lang="en-US"/>
          </a:p>
        </p:txBody>
      </p:sp>
      <p:sp>
        <p:nvSpPr>
          <p:cNvPr id="3" name="内容占位符 2"/>
          <p:cNvSpPr>
            <a:spLocks noGrp="1"/>
          </p:cNvSpPr>
          <p:nvPr>
            <p:ph idx="1"/>
          </p:nvPr>
        </p:nvSpPr>
        <p:spPr/>
        <p:txBody>
          <a:bodyPr>
            <a:normAutofit lnSpcReduction="10000"/>
          </a:bodyPr>
          <a:lstStyle/>
          <a:p>
            <a:r>
              <a:rPr lang="zh-CN" altLang="en-US" b="1" dirty="0"/>
              <a:t>假设</a:t>
            </a:r>
            <a:r>
              <a:rPr lang="zh-CN" altLang="en-US" dirty="0"/>
              <a:t>：</a:t>
            </a:r>
            <a:r>
              <a:rPr lang="en-US" altLang="zh-CN" dirty="0"/>
              <a:t> </a:t>
            </a:r>
          </a:p>
          <a:p>
            <a:pPr lvl="1"/>
            <a:r>
              <a:rPr lang="en-US" altLang="zh-CN" dirty="0"/>
              <a:t>T </a:t>
            </a:r>
            <a:r>
              <a:rPr lang="zh-CN" altLang="en-US" dirty="0"/>
              <a:t>为指向 </a:t>
            </a:r>
            <a:r>
              <a:rPr lang="en-US" altLang="zh-CN" dirty="0" err="1"/>
              <a:t>Trie</a:t>
            </a:r>
            <a:r>
              <a:rPr lang="en-US" altLang="zh-CN" dirty="0"/>
              <a:t> </a:t>
            </a:r>
            <a:r>
              <a:rPr lang="zh-CN" altLang="en-US" dirty="0"/>
              <a:t>树根结点的指针，</a:t>
            </a:r>
            <a:r>
              <a:rPr lang="en-US" altLang="zh-CN" dirty="0"/>
              <a:t>K.ch</a:t>
            </a:r>
            <a:r>
              <a:rPr lang="zh-CN" altLang="en-US" dirty="0"/>
              <a:t>为待查关键字</a:t>
            </a:r>
            <a:r>
              <a:rPr lang="en-US" altLang="zh-CN" dirty="0"/>
              <a:t> (</a:t>
            </a:r>
            <a:r>
              <a:rPr lang="zh-CN" altLang="en-US" dirty="0"/>
              <a:t>由</a:t>
            </a:r>
            <a:r>
              <a:rPr lang="en-US" altLang="zh-CN" dirty="0"/>
              <a:t>K.ch[0]..K.ch[num-2]</a:t>
            </a:r>
            <a:r>
              <a:rPr lang="zh-CN" altLang="en-US" dirty="0"/>
              <a:t>的字符组成，</a:t>
            </a:r>
            <a:r>
              <a:rPr lang="en-US" altLang="zh-CN" dirty="0"/>
              <a:t>K.ch[num-1]</a:t>
            </a:r>
            <a:r>
              <a:rPr lang="zh-CN" altLang="en-US" dirty="0"/>
              <a:t>为</a:t>
            </a:r>
            <a:r>
              <a:rPr lang="en-US" altLang="zh-CN" dirty="0"/>
              <a:t>$)</a:t>
            </a:r>
          </a:p>
          <a:p>
            <a:r>
              <a:rPr lang="zh-CN" altLang="en-US" b="1" dirty="0"/>
              <a:t>查找过程</a:t>
            </a:r>
            <a:r>
              <a:rPr lang="zh-CN" altLang="en-US" dirty="0"/>
              <a:t>：</a:t>
            </a:r>
            <a:endParaRPr lang="en-US" altLang="zh-CN" dirty="0"/>
          </a:p>
          <a:p>
            <a:pPr lvl="1"/>
            <a:r>
              <a:rPr lang="zh-CN" altLang="en-US" dirty="0"/>
              <a:t>从树根</a:t>
            </a:r>
            <a:r>
              <a:rPr lang="en-US" altLang="zh-CN" dirty="0"/>
              <a:t>T</a:t>
            </a:r>
            <a:r>
              <a:rPr lang="zh-CN" altLang="en-US" dirty="0"/>
              <a:t>出发，搜索和对应字母相应的指针</a:t>
            </a:r>
            <a:r>
              <a:rPr lang="en-US" altLang="zh-CN" dirty="0"/>
              <a:t>p</a:t>
            </a:r>
            <a:r>
              <a:rPr lang="zh-CN" altLang="en-US" dirty="0"/>
              <a:t>：</a:t>
            </a:r>
            <a:endParaRPr lang="en-US" altLang="zh-CN" dirty="0"/>
          </a:p>
          <a:p>
            <a:pPr lvl="1"/>
            <a:r>
              <a:rPr lang="zh-CN" altLang="en-US"/>
              <a:t>若</a:t>
            </a:r>
            <a:r>
              <a:rPr lang="en-US" altLang="zh-CN"/>
              <a:t>p</a:t>
            </a:r>
            <a:r>
              <a:rPr lang="zh-CN" altLang="en-US"/>
              <a:t>不</a:t>
            </a:r>
            <a:r>
              <a:rPr lang="zh-CN" altLang="en-US" dirty="0"/>
              <a:t>空</a:t>
            </a:r>
            <a:r>
              <a:rPr lang="zh-CN" altLang="en-US"/>
              <a:t>，且</a:t>
            </a:r>
            <a:r>
              <a:rPr lang="en-US" altLang="zh-CN"/>
              <a:t>p</a:t>
            </a:r>
            <a:r>
              <a:rPr lang="zh-CN" altLang="en-US"/>
              <a:t>所</a:t>
            </a:r>
            <a:r>
              <a:rPr lang="zh-CN" altLang="en-US" dirty="0"/>
              <a:t>指为分支结点，则</a:t>
            </a:r>
            <a:endParaRPr lang="en-US" altLang="zh-CN" dirty="0"/>
          </a:p>
          <a:p>
            <a:pPr lvl="1"/>
            <a:r>
              <a:rPr lang="en-US" altLang="zh-CN" dirty="0"/>
              <a:t>p= p-&gt;</a:t>
            </a:r>
            <a:r>
              <a:rPr lang="en-US" altLang="zh-CN" dirty="0" err="1"/>
              <a:t>bh.ptr</a:t>
            </a:r>
            <a:r>
              <a:rPr lang="en-US" altLang="zh-CN" dirty="0"/>
              <a:t>[</a:t>
            </a:r>
            <a:r>
              <a:rPr lang="en-US" altLang="zh-CN" dirty="0" err="1">
                <a:solidFill>
                  <a:srgbClr val="0000CC"/>
                </a:solidFill>
              </a:rPr>
              <a:t>ord</a:t>
            </a:r>
            <a:r>
              <a:rPr lang="en-US" altLang="zh-CN" dirty="0"/>
              <a:t>(K.ch[</a:t>
            </a:r>
            <a:r>
              <a:rPr lang="en-US" altLang="zh-CN" dirty="0" err="1"/>
              <a:t>i</a:t>
            </a:r>
            <a:r>
              <a:rPr lang="en-US" altLang="zh-CN" dirty="0"/>
              <a:t>])] (</a:t>
            </a:r>
            <a:r>
              <a:rPr lang="zh-CN" altLang="en-US" dirty="0"/>
              <a:t>其中，</a:t>
            </a:r>
            <a:r>
              <a:rPr lang="en-US" altLang="zh-CN" dirty="0" err="1"/>
              <a:t>ord</a:t>
            </a:r>
            <a:r>
              <a:rPr lang="zh-CN" altLang="en-US" dirty="0"/>
              <a:t>给出字符在字母表中的序号，</a:t>
            </a:r>
            <a:r>
              <a:rPr lang="en-US" altLang="zh-CN" dirty="0"/>
              <a:t>0 ≤ </a:t>
            </a:r>
            <a:r>
              <a:rPr lang="en-US" altLang="zh-CN" dirty="0" err="1"/>
              <a:t>i</a:t>
            </a:r>
            <a:r>
              <a:rPr lang="en-US" altLang="zh-CN" dirty="0"/>
              <a:t> ≤ K.num-1 )</a:t>
            </a:r>
          </a:p>
          <a:p>
            <a:pPr lvl="1"/>
            <a:r>
              <a:rPr lang="zh-CN" altLang="en-US" dirty="0"/>
              <a:t>沿</a:t>
            </a:r>
            <a:r>
              <a:rPr lang="en-US" altLang="zh-CN" dirty="0"/>
              <a:t>p</a:t>
            </a:r>
            <a:r>
              <a:rPr lang="zh-CN" altLang="en-US" dirty="0"/>
              <a:t>指针比较下一个字符，直到叶子结点</a:t>
            </a:r>
            <a:endParaRPr lang="en-US" altLang="zh-CN" dirty="0"/>
          </a:p>
          <a:p>
            <a:pPr lvl="1"/>
            <a:r>
              <a:rPr lang="zh-CN" altLang="en-US" dirty="0"/>
              <a:t>若未找到</a:t>
            </a:r>
            <a:r>
              <a:rPr lang="en-US" altLang="zh-CN" dirty="0"/>
              <a:t>p</a:t>
            </a:r>
            <a:r>
              <a:rPr lang="zh-CN" altLang="en-US" dirty="0"/>
              <a:t>，则查找不成功</a:t>
            </a:r>
            <a:endParaRPr lang="en-US" altLang="zh-CN" dirty="0"/>
          </a:p>
          <a:p>
            <a:r>
              <a:rPr lang="en-US" altLang="zh-CN" dirty="0" err="1"/>
              <a:t>Trie</a:t>
            </a:r>
            <a:r>
              <a:rPr lang="zh-CN" altLang="en-US" dirty="0"/>
              <a:t>树的查找效率比双链树高，但其占用的空间多</a:t>
            </a:r>
            <a:endParaRPr lang="en-US" altLang="zh-CN" dirty="0"/>
          </a:p>
          <a:p>
            <a:endParaRPr lang="en-US" altLang="zh-CN" dirty="0"/>
          </a:p>
          <a:p>
            <a:endParaRPr lang="zh-CN" alt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41</a:t>
            </a:fld>
            <a:endParaRPr lang="zh-CN" altLang="en-US"/>
          </a:p>
        </p:txBody>
      </p:sp>
    </p:spTree>
    <p:extLst>
      <p:ext uri="{BB962C8B-B14F-4D97-AF65-F5344CB8AC3E}">
        <p14:creationId xmlns:p14="http://schemas.microsoft.com/office/powerpoint/2010/main" val="53254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5DDBECC-C8F5-4906-A593-33EFEAA68380}"/>
              </a:ext>
            </a:extLst>
          </p:cNvPr>
          <p:cNvSpPr/>
          <p:nvPr/>
        </p:nvSpPr>
        <p:spPr>
          <a:xfrm>
            <a:off x="8736" y="4365104"/>
            <a:ext cx="9153525" cy="1872208"/>
          </a:xfrm>
          <a:prstGeom prst="rect">
            <a:avLst/>
          </a:prstGeom>
          <a:solidFill>
            <a:schemeClr val="accent6">
              <a:lumMod val="20000"/>
              <a:lumOff val="80000"/>
            </a:schemeClr>
          </a:solid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5DDBECC-C8F5-4906-A593-33EFEAA68380}"/>
              </a:ext>
            </a:extLst>
          </p:cNvPr>
          <p:cNvSpPr/>
          <p:nvPr/>
        </p:nvSpPr>
        <p:spPr>
          <a:xfrm>
            <a:off x="-9525" y="2969479"/>
            <a:ext cx="9153525" cy="1395625"/>
          </a:xfrm>
          <a:prstGeom prst="rect">
            <a:avLst/>
          </a:prstGeom>
          <a:solidFill>
            <a:srgbClr val="FFFFCC"/>
          </a:solid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a:t>在</a:t>
            </a:r>
            <a:r>
              <a:rPr lang="en-US" altLang="zh-CN"/>
              <a:t>TrieTree </a:t>
            </a:r>
            <a:r>
              <a:rPr lang="en-US"/>
              <a:t>T</a:t>
            </a:r>
            <a:r>
              <a:rPr lang="zh-CN" altLang="en-US"/>
              <a:t>中查找关键字等于</a:t>
            </a:r>
            <a:r>
              <a:rPr lang="en-US"/>
              <a:t>K</a:t>
            </a:r>
            <a:r>
              <a:rPr lang="zh-CN" altLang="en-US"/>
              <a:t>的记录</a:t>
            </a:r>
            <a:endParaRPr lang="en-US"/>
          </a:p>
        </p:txBody>
      </p:sp>
      <p:sp>
        <p:nvSpPr>
          <p:cNvPr id="3" name="内容占位符 2"/>
          <p:cNvSpPr>
            <a:spLocks noGrp="1"/>
          </p:cNvSpPr>
          <p:nvPr>
            <p:ph idx="1"/>
          </p:nvPr>
        </p:nvSpPr>
        <p:spPr/>
        <p:txBody>
          <a:bodyPr>
            <a:normAutofit fontScale="92500" lnSpcReduction="20000"/>
          </a:bodyPr>
          <a:lstStyle/>
          <a:p>
            <a:pPr marL="0" indent="0">
              <a:buNone/>
            </a:pPr>
            <a:r>
              <a:rPr lang="en-US"/>
              <a:t>//ord</a:t>
            </a:r>
            <a:r>
              <a:rPr lang="zh-CN" altLang="en-US"/>
              <a:t>求字符在字母表中序号</a:t>
            </a:r>
            <a:endParaRPr lang="en-US" altLang="zh-CN"/>
          </a:p>
          <a:p>
            <a:pPr marL="0" indent="0">
              <a:buNone/>
            </a:pPr>
            <a:r>
              <a:rPr lang="en-US"/>
              <a:t>int ord(char c) { return c-'@'; } </a:t>
            </a:r>
          </a:p>
          <a:p>
            <a:pPr marL="0" indent="0">
              <a:buNone/>
            </a:pPr>
            <a:endParaRPr lang="en-US"/>
          </a:p>
          <a:p>
            <a:pPr marL="0" indent="0">
              <a:buNone/>
            </a:pPr>
            <a:r>
              <a:rPr lang="en-US"/>
              <a:t>RECORD *</a:t>
            </a:r>
            <a:r>
              <a:rPr lang="en-US" b="1">
                <a:solidFill>
                  <a:srgbClr val="0000FF"/>
                </a:solidFill>
              </a:rPr>
              <a:t>SearchTrie</a:t>
            </a:r>
            <a:r>
              <a:rPr lang="en-US"/>
              <a:t>(TrieTree T, KeysType K) { </a:t>
            </a:r>
          </a:p>
          <a:p>
            <a:pPr marL="0" indent="0">
              <a:buNone/>
            </a:pPr>
            <a:r>
              <a:rPr lang="en-US"/>
              <a:t>TrieTree p; int i; </a:t>
            </a:r>
          </a:p>
          <a:p>
            <a:pPr marL="0" indent="0">
              <a:buNone/>
            </a:pPr>
            <a:r>
              <a:rPr lang="en-US"/>
              <a:t>//</a:t>
            </a:r>
            <a:r>
              <a:rPr lang="zh-CN" altLang="en-US"/>
              <a:t>对</a:t>
            </a:r>
            <a:r>
              <a:rPr lang="en-US"/>
              <a:t>K</a:t>
            </a:r>
            <a:r>
              <a:rPr lang="zh-CN" altLang="en-US"/>
              <a:t>的每个字符逐个查找，</a:t>
            </a:r>
            <a:r>
              <a:rPr lang="en-US"/>
              <a:t>*p</a:t>
            </a:r>
            <a:r>
              <a:rPr lang="zh-CN" altLang="en-US"/>
              <a:t>为分支结点</a:t>
            </a:r>
            <a:endParaRPr lang="en-US" altLang="zh-CN"/>
          </a:p>
          <a:p>
            <a:pPr marL="0" indent="0">
              <a:buNone/>
            </a:pPr>
            <a:r>
              <a:rPr lang="en-US"/>
              <a:t>for (p=T, i=0; p &amp;&amp; p-&gt;kind==BRANCH &amp;&amp; i&lt;K.num; </a:t>
            </a:r>
          </a:p>
          <a:p>
            <a:pPr marL="0" indent="0">
              <a:buNone/>
            </a:pPr>
            <a:r>
              <a:rPr lang="en-US"/>
              <a:t>		p=p-&gt;bh.ptr[ord(K.ch[i])], i++) ; </a:t>
            </a:r>
          </a:p>
          <a:p>
            <a:pPr marL="0" indent="0">
              <a:buNone/>
            </a:pPr>
            <a:r>
              <a:rPr lang="en-US"/>
              <a:t>if (p &amp;&amp; p-&gt;kind==LEAF &amp;&amp;  </a:t>
            </a:r>
          </a:p>
          <a:p>
            <a:pPr marL="0" indent="0">
              <a:buNone/>
            </a:pPr>
            <a:r>
              <a:rPr lang="en-US"/>
              <a:t>			strcmp(p-&gt;lf.K.ch, K.ch)==0) </a:t>
            </a:r>
          </a:p>
          <a:p>
            <a:pPr marL="0" indent="0">
              <a:buNone/>
            </a:pPr>
            <a:r>
              <a:rPr lang="en-US"/>
              <a:t>	return p-&gt;lf.infoptr; // </a:t>
            </a:r>
            <a:r>
              <a:rPr lang="zh-CN" altLang="en-US"/>
              <a:t>查找成功 </a:t>
            </a:r>
            <a:endParaRPr lang="en-US" altLang="zh-CN"/>
          </a:p>
          <a:p>
            <a:pPr marL="0" indent="0">
              <a:buNone/>
            </a:pPr>
            <a:r>
              <a:rPr lang="en-US"/>
              <a:t>else return NULL;     // </a:t>
            </a:r>
            <a:r>
              <a:rPr lang="zh-CN" altLang="en-US"/>
              <a:t>查找不成功</a:t>
            </a:r>
            <a:endParaRPr lang="en-US" altLang="zh-CN"/>
          </a:p>
          <a:p>
            <a:pPr marL="0" indent="0">
              <a:buNone/>
            </a:pPr>
            <a:r>
              <a:rPr lang="en-US" altLang="zh-CN"/>
              <a:t>} //</a:t>
            </a:r>
            <a:r>
              <a:rPr lang="en-US"/>
              <a:t>SearchTrie</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42</a:t>
            </a:fld>
            <a:endParaRPr lang="zh-CN" altLang="en-US"/>
          </a:p>
        </p:txBody>
      </p:sp>
      <p:sp>
        <p:nvSpPr>
          <p:cNvPr id="5" name="流程图: 可选过程 4"/>
          <p:cNvSpPr/>
          <p:nvPr/>
        </p:nvSpPr>
        <p:spPr>
          <a:xfrm>
            <a:off x="8460432" y="0"/>
            <a:ext cx="683568"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9.16</a:t>
            </a:r>
          </a:p>
        </p:txBody>
      </p:sp>
    </p:spTree>
    <p:extLst>
      <p:ext uri="{BB962C8B-B14F-4D97-AF65-F5344CB8AC3E}">
        <p14:creationId xmlns:p14="http://schemas.microsoft.com/office/powerpoint/2010/main" val="21604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键树的应用</a:t>
            </a:r>
            <a:endParaRPr lang="en-US" dirty="0"/>
          </a:p>
        </p:txBody>
      </p:sp>
      <p:sp>
        <p:nvSpPr>
          <p:cNvPr id="4" name="内容占位符 3"/>
          <p:cNvSpPr>
            <a:spLocks noGrp="1"/>
          </p:cNvSpPr>
          <p:nvPr>
            <p:ph idx="1"/>
          </p:nvPr>
        </p:nvSpPr>
        <p:spPr/>
        <p:txBody>
          <a:bodyPr>
            <a:normAutofit/>
          </a:bodyPr>
          <a:lstStyle/>
          <a:p>
            <a:r>
              <a:rPr lang="zh-CN" altLang="en-US" dirty="0"/>
              <a:t>适用于关键字长度不一或多个关键字有相同前缀的情况</a:t>
            </a:r>
            <a:endParaRPr lang="en-US" altLang="zh-CN" dirty="0"/>
          </a:p>
          <a:p>
            <a:pPr lvl="1"/>
            <a:r>
              <a:rPr lang="zh-CN" altLang="en-US" dirty="0"/>
              <a:t>串的快速检索：给出</a:t>
            </a:r>
            <a:r>
              <a:rPr lang="en-US" altLang="zh-CN" dirty="0"/>
              <a:t>N</a:t>
            </a:r>
            <a:r>
              <a:rPr lang="zh-CN" altLang="en-US" dirty="0"/>
              <a:t>个单词组成的熟词表，以及一篇英文文章，列出所有不在熟词表中的生词</a:t>
            </a:r>
            <a:endParaRPr lang="en-US" altLang="zh-CN" dirty="0"/>
          </a:p>
          <a:p>
            <a:pPr lvl="1"/>
            <a:r>
              <a:rPr lang="zh-CN" altLang="en-US" dirty="0"/>
              <a:t>串排序：给定</a:t>
            </a:r>
            <a:r>
              <a:rPr lang="en-US" altLang="zh-CN" dirty="0"/>
              <a:t>N</a:t>
            </a:r>
            <a:r>
              <a:rPr lang="zh-CN" altLang="en-US" dirty="0"/>
              <a:t>个互不相同的仅由一个单词构成的英文名，按字典序从小到大输出</a:t>
            </a:r>
            <a:endParaRPr lang="en-US" altLang="zh-CN" dirty="0"/>
          </a:p>
          <a:p>
            <a:pPr lvl="2"/>
            <a:r>
              <a:rPr lang="zh-CN" altLang="en-US" sz="2800" dirty="0"/>
              <a:t>键树的遍历</a:t>
            </a:r>
            <a:endParaRPr lang="zh-CN" altLang="en-US" dirty="0"/>
          </a:p>
          <a:p>
            <a:pPr lvl="1"/>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13331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标题 122"/>
          <p:cNvSpPr>
            <a:spLocks noGrp="1"/>
          </p:cNvSpPr>
          <p:nvPr>
            <p:ph type="title"/>
          </p:nvPr>
        </p:nvSpPr>
        <p:spPr/>
        <p:txBody>
          <a:bodyPr/>
          <a:lstStyle/>
          <a:p>
            <a:pPr algn="l"/>
            <a:r>
              <a:rPr lang="zh-CN" altLang="en-US"/>
              <a:t>概念</a:t>
            </a:r>
          </a:p>
        </p:txBody>
      </p:sp>
      <p:sp>
        <p:nvSpPr>
          <p:cNvPr id="124" name="内容占位符 123"/>
          <p:cNvSpPr>
            <a:spLocks noGrp="1"/>
          </p:cNvSpPr>
          <p:nvPr>
            <p:ph idx="1"/>
          </p:nvPr>
        </p:nvSpPr>
        <p:spPr/>
        <p:txBody>
          <a:bodyPr/>
          <a:lstStyle/>
          <a:p>
            <a:r>
              <a:rPr lang="zh-CN" altLang="en-US" dirty="0"/>
              <a:t>所有</a:t>
            </a:r>
            <a:r>
              <a:rPr lang="zh-CN" altLang="en-US" b="1" dirty="0">
                <a:solidFill>
                  <a:srgbClr val="0000FF"/>
                </a:solidFill>
              </a:rPr>
              <a:t>失败结点</a:t>
            </a:r>
            <a:r>
              <a:rPr lang="zh-CN" altLang="en-US" b="1" dirty="0">
                <a:solidFill>
                  <a:srgbClr val="C00000"/>
                </a:solidFill>
              </a:rPr>
              <a:t>都在树的同一层上</a:t>
            </a:r>
            <a:r>
              <a:rPr lang="zh-CN" altLang="en-US" dirty="0"/>
              <a:t>，且不带信息</a:t>
            </a:r>
            <a:r>
              <a:rPr lang="en-US" altLang="zh-CN" dirty="0"/>
              <a:t>(</a:t>
            </a:r>
            <a:r>
              <a:rPr lang="zh-CN" altLang="en-US" dirty="0"/>
              <a:t>可看成是外部结点或查找失败的结点，实际上不存在，指向这些结点的指针为空</a:t>
            </a:r>
            <a:r>
              <a:rPr lang="en-US" altLang="zh-CN" dirty="0"/>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grpSp>
        <p:nvGrpSpPr>
          <p:cNvPr id="125" name="组合 124"/>
          <p:cNvGrpSpPr/>
          <p:nvPr/>
        </p:nvGrpSpPr>
        <p:grpSpPr>
          <a:xfrm>
            <a:off x="89917" y="2222277"/>
            <a:ext cx="8574162" cy="4526726"/>
            <a:chOff x="89917" y="2222277"/>
            <a:chExt cx="8574162" cy="4526726"/>
          </a:xfrm>
        </p:grpSpPr>
        <p:sp>
          <p:nvSpPr>
            <p:cNvPr id="6" name="Rectangle 4"/>
            <p:cNvSpPr>
              <a:spLocks noChangeArrowheads="1"/>
            </p:cNvSpPr>
            <p:nvPr/>
          </p:nvSpPr>
          <p:spPr bwMode="auto">
            <a:xfrm>
              <a:off x="2417345" y="5543194"/>
              <a:ext cx="360362" cy="360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f</a:t>
              </a:r>
            </a:p>
          </p:txBody>
        </p:sp>
        <p:sp>
          <p:nvSpPr>
            <p:cNvPr id="7" name="Rectangle 5"/>
            <p:cNvSpPr>
              <a:spLocks noChangeArrowheads="1"/>
            </p:cNvSpPr>
            <p:nvPr/>
          </p:nvSpPr>
          <p:spPr bwMode="auto">
            <a:xfrm>
              <a:off x="7901973" y="5504998"/>
              <a:ext cx="360362" cy="360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zh-CN" sz="2400" b="1">
                  <a:latin typeface="Times New Roman" pitchFamily="18" charset="0"/>
                </a:rPr>
                <a:t>g</a:t>
              </a:r>
              <a:endParaRPr lang="en-US" altLang="en-US" sz="2400" b="1">
                <a:latin typeface="Times New Roman" pitchFamily="18" charset="0"/>
              </a:endParaRPr>
            </a:p>
          </p:txBody>
        </p:sp>
        <p:sp>
          <p:nvSpPr>
            <p:cNvPr id="8" name="Rectangle 6"/>
            <p:cNvSpPr>
              <a:spLocks noChangeArrowheads="1"/>
            </p:cNvSpPr>
            <p:nvPr/>
          </p:nvSpPr>
          <p:spPr bwMode="auto">
            <a:xfrm>
              <a:off x="3061717" y="3583749"/>
              <a:ext cx="360362" cy="360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e</a:t>
              </a:r>
            </a:p>
          </p:txBody>
        </p:sp>
        <p:sp>
          <p:nvSpPr>
            <p:cNvPr id="9" name="Rectangle 7"/>
            <p:cNvSpPr>
              <a:spLocks noChangeArrowheads="1"/>
            </p:cNvSpPr>
            <p:nvPr/>
          </p:nvSpPr>
          <p:spPr bwMode="auto">
            <a:xfrm>
              <a:off x="394717" y="3596443"/>
              <a:ext cx="360362" cy="360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d</a:t>
              </a:r>
            </a:p>
          </p:txBody>
        </p:sp>
        <p:sp>
          <p:nvSpPr>
            <p:cNvPr id="10" name="Rectangle 8"/>
            <p:cNvSpPr>
              <a:spLocks noChangeArrowheads="1"/>
            </p:cNvSpPr>
            <p:nvPr/>
          </p:nvSpPr>
          <p:spPr bwMode="auto">
            <a:xfrm>
              <a:off x="5652517" y="2872864"/>
              <a:ext cx="360362" cy="360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c</a:t>
              </a:r>
            </a:p>
          </p:txBody>
        </p:sp>
        <p:sp>
          <p:nvSpPr>
            <p:cNvPr id="11" name="Rectangle 9"/>
            <p:cNvSpPr>
              <a:spLocks noChangeArrowheads="1"/>
            </p:cNvSpPr>
            <p:nvPr/>
          </p:nvSpPr>
          <p:spPr bwMode="auto">
            <a:xfrm>
              <a:off x="1385317" y="2936336"/>
              <a:ext cx="360362" cy="360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b</a:t>
              </a:r>
            </a:p>
          </p:txBody>
        </p:sp>
        <p:sp>
          <p:nvSpPr>
            <p:cNvPr id="12" name="Rectangle 10"/>
            <p:cNvSpPr>
              <a:spLocks noChangeArrowheads="1"/>
            </p:cNvSpPr>
            <p:nvPr/>
          </p:nvSpPr>
          <p:spPr bwMode="auto">
            <a:xfrm>
              <a:off x="3112517" y="2222277"/>
              <a:ext cx="360362" cy="360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a</a:t>
              </a:r>
            </a:p>
          </p:txBody>
        </p:sp>
        <p:grpSp>
          <p:nvGrpSpPr>
            <p:cNvPr id="13" name="Group 11"/>
            <p:cNvGrpSpPr>
              <a:grpSpLocks/>
            </p:cNvGrpSpPr>
            <p:nvPr/>
          </p:nvGrpSpPr>
          <p:grpSpPr bwMode="auto">
            <a:xfrm>
              <a:off x="2934717" y="2555504"/>
              <a:ext cx="1474787" cy="360203"/>
              <a:chOff x="0" y="0"/>
              <a:chExt cx="929" cy="227"/>
            </a:xfrm>
          </p:grpSpPr>
          <p:sp>
            <p:nvSpPr>
              <p:cNvPr id="14" name="Rectangle 12"/>
              <p:cNvSpPr>
                <a:spLocks noChangeArrowheads="1"/>
              </p:cNvSpPr>
              <p:nvPr/>
            </p:nvSpPr>
            <p:spPr bwMode="auto">
              <a:xfrm>
                <a:off x="0" y="0"/>
                <a:ext cx="929"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1       35</a:t>
                </a:r>
              </a:p>
            </p:txBody>
          </p:sp>
          <p:sp>
            <p:nvSpPr>
              <p:cNvPr id="15" name="Line 13"/>
              <p:cNvSpPr>
                <a:spLocks noChangeShapeType="1"/>
              </p:cNvSpPr>
              <p:nvPr/>
            </p:nvSpPr>
            <p:spPr bwMode="auto">
              <a:xfrm>
                <a:off x="19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b="1"/>
              </a:p>
            </p:txBody>
          </p:sp>
          <p:sp>
            <p:nvSpPr>
              <p:cNvPr id="16" name="Line 14"/>
              <p:cNvSpPr>
                <a:spLocks noChangeShapeType="1"/>
              </p:cNvSpPr>
              <p:nvPr/>
            </p:nvSpPr>
            <p:spPr bwMode="auto">
              <a:xfrm>
                <a:off x="424"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b="1"/>
              </a:p>
            </p:txBody>
          </p:sp>
          <p:sp>
            <p:nvSpPr>
              <p:cNvPr id="17" name="Line 15"/>
              <p:cNvSpPr>
                <a:spLocks noChangeShapeType="1"/>
              </p:cNvSpPr>
              <p:nvPr/>
            </p:nvSpPr>
            <p:spPr bwMode="auto">
              <a:xfrm>
                <a:off x="720"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b="1"/>
              </a:p>
            </p:txBody>
          </p:sp>
        </p:grpSp>
        <p:grpSp>
          <p:nvGrpSpPr>
            <p:cNvPr id="18" name="Group 16"/>
            <p:cNvGrpSpPr>
              <a:grpSpLocks/>
            </p:cNvGrpSpPr>
            <p:nvPr/>
          </p:nvGrpSpPr>
          <p:grpSpPr bwMode="auto">
            <a:xfrm>
              <a:off x="1218629" y="3266389"/>
              <a:ext cx="1474787" cy="360203"/>
              <a:chOff x="0" y="0"/>
              <a:chExt cx="929" cy="227"/>
            </a:xfrm>
          </p:grpSpPr>
          <p:sp>
            <p:nvSpPr>
              <p:cNvPr id="19" name="Rectangle 17"/>
              <p:cNvSpPr>
                <a:spLocks noChangeArrowheads="1"/>
              </p:cNvSpPr>
              <p:nvPr/>
            </p:nvSpPr>
            <p:spPr bwMode="auto">
              <a:xfrm>
                <a:off x="0" y="0"/>
                <a:ext cx="929"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1       18</a:t>
                </a:r>
              </a:p>
            </p:txBody>
          </p:sp>
          <p:sp>
            <p:nvSpPr>
              <p:cNvPr id="20" name="Line 18"/>
              <p:cNvSpPr>
                <a:spLocks noChangeShapeType="1"/>
              </p:cNvSpPr>
              <p:nvPr/>
            </p:nvSpPr>
            <p:spPr bwMode="auto">
              <a:xfrm>
                <a:off x="19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b="1"/>
              </a:p>
            </p:txBody>
          </p:sp>
          <p:sp>
            <p:nvSpPr>
              <p:cNvPr id="21" name="Line 19"/>
              <p:cNvSpPr>
                <a:spLocks noChangeShapeType="1"/>
              </p:cNvSpPr>
              <p:nvPr/>
            </p:nvSpPr>
            <p:spPr bwMode="auto">
              <a:xfrm>
                <a:off x="424"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b="1"/>
              </a:p>
            </p:txBody>
          </p:sp>
          <p:sp>
            <p:nvSpPr>
              <p:cNvPr id="22" name="Line 20"/>
              <p:cNvSpPr>
                <a:spLocks noChangeShapeType="1"/>
              </p:cNvSpPr>
              <p:nvPr/>
            </p:nvSpPr>
            <p:spPr bwMode="auto">
              <a:xfrm>
                <a:off x="720"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b="1"/>
              </a:p>
            </p:txBody>
          </p:sp>
        </p:grpSp>
        <p:grpSp>
          <p:nvGrpSpPr>
            <p:cNvPr id="23" name="Group 21"/>
            <p:cNvGrpSpPr>
              <a:grpSpLocks/>
            </p:cNvGrpSpPr>
            <p:nvPr/>
          </p:nvGrpSpPr>
          <p:grpSpPr bwMode="auto">
            <a:xfrm>
              <a:off x="2564829" y="3951885"/>
              <a:ext cx="1474787" cy="360203"/>
              <a:chOff x="0" y="0"/>
              <a:chExt cx="929" cy="227"/>
            </a:xfrm>
          </p:grpSpPr>
          <p:sp>
            <p:nvSpPr>
              <p:cNvPr id="24" name="Rectangle 22"/>
              <p:cNvSpPr>
                <a:spLocks noChangeArrowheads="1"/>
              </p:cNvSpPr>
              <p:nvPr/>
            </p:nvSpPr>
            <p:spPr bwMode="auto">
              <a:xfrm>
                <a:off x="0" y="0"/>
                <a:ext cx="929"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1  </a:t>
                </a:r>
                <a:r>
                  <a:rPr lang="en-US" altLang="en-US" sz="2000" b="1">
                    <a:latin typeface="Times New Roman" pitchFamily="18" charset="0"/>
                    <a:cs typeface="Times New Roman" pitchFamily="18" charset="0"/>
                  </a:rPr>
                  <a:t> </a:t>
                </a:r>
                <a:r>
                  <a:rPr lang="en-US" altLang="en-US" sz="2000" b="1">
                    <a:latin typeface="Times New Roman" pitchFamily="18" charset="0"/>
                  </a:rPr>
                  <a:t>      27  </a:t>
                </a:r>
                <a:r>
                  <a:rPr lang="en-US" altLang="en-US" sz="2000" b="1">
                    <a:latin typeface="Times New Roman" pitchFamily="18" charset="0"/>
                    <a:cs typeface="Times New Roman" pitchFamily="18" charset="0"/>
                  </a:rPr>
                  <a:t> </a:t>
                </a:r>
              </a:p>
            </p:txBody>
          </p:sp>
          <p:sp>
            <p:nvSpPr>
              <p:cNvPr id="25" name="Line 23"/>
              <p:cNvSpPr>
                <a:spLocks noChangeShapeType="1"/>
              </p:cNvSpPr>
              <p:nvPr/>
            </p:nvSpPr>
            <p:spPr bwMode="auto">
              <a:xfrm>
                <a:off x="19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b="1"/>
              </a:p>
            </p:txBody>
          </p:sp>
          <p:sp>
            <p:nvSpPr>
              <p:cNvPr id="26" name="Line 24"/>
              <p:cNvSpPr>
                <a:spLocks noChangeShapeType="1"/>
              </p:cNvSpPr>
              <p:nvPr/>
            </p:nvSpPr>
            <p:spPr bwMode="auto">
              <a:xfrm>
                <a:off x="424"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b="1"/>
              </a:p>
            </p:txBody>
          </p:sp>
          <p:sp>
            <p:nvSpPr>
              <p:cNvPr id="27" name="Line 25"/>
              <p:cNvSpPr>
                <a:spLocks noChangeShapeType="1"/>
              </p:cNvSpPr>
              <p:nvPr/>
            </p:nvSpPr>
            <p:spPr bwMode="auto">
              <a:xfrm>
                <a:off x="720"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b="1"/>
              </a:p>
            </p:txBody>
          </p:sp>
        </p:grpSp>
        <p:sp>
          <p:nvSpPr>
            <p:cNvPr id="29" name="Rectangle 27"/>
            <p:cNvSpPr>
              <a:spLocks noChangeArrowheads="1"/>
            </p:cNvSpPr>
            <p:nvPr/>
          </p:nvSpPr>
          <p:spPr bwMode="auto">
            <a:xfrm>
              <a:off x="4668175" y="5466939"/>
              <a:ext cx="3277716" cy="4535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3 </a:t>
              </a:r>
              <a:r>
                <a:rPr lang="en-US" altLang="en-US" sz="2000" b="1">
                  <a:latin typeface="Times New Roman" pitchFamily="18" charset="0"/>
                  <a:cs typeface="Times New Roman" pitchFamily="18" charset="0"/>
                </a:rPr>
                <a:t>       47    </a:t>
              </a:r>
              <a:r>
                <a:rPr lang="en-US" altLang="en-US" sz="2000" b="1">
                  <a:latin typeface="Times New Roman" pitchFamily="18" charset="0"/>
                </a:rPr>
                <a:t>   53  </a:t>
              </a:r>
              <a:r>
                <a:rPr lang="en-US" altLang="en-US" sz="2000" b="1">
                  <a:latin typeface="Times New Roman" pitchFamily="18" charset="0"/>
                  <a:cs typeface="Times New Roman" pitchFamily="18" charset="0"/>
                </a:rPr>
                <a:t>        64 </a:t>
              </a:r>
            </a:p>
          </p:txBody>
        </p:sp>
        <p:sp>
          <p:nvSpPr>
            <p:cNvPr id="30" name="Line 28"/>
            <p:cNvSpPr>
              <a:spLocks noChangeShapeType="1"/>
            </p:cNvSpPr>
            <p:nvPr/>
          </p:nvSpPr>
          <p:spPr bwMode="auto">
            <a:xfrm>
              <a:off x="5186022" y="5466939"/>
              <a:ext cx="0" cy="4535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b="1"/>
            </a:p>
          </p:txBody>
        </p:sp>
        <p:sp>
          <p:nvSpPr>
            <p:cNvPr id="31" name="Line 29"/>
            <p:cNvSpPr>
              <a:spLocks noChangeShapeType="1"/>
            </p:cNvSpPr>
            <p:nvPr/>
          </p:nvSpPr>
          <p:spPr bwMode="auto">
            <a:xfrm>
              <a:off x="5764443" y="5466939"/>
              <a:ext cx="0" cy="4535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b="1"/>
            </a:p>
          </p:txBody>
        </p:sp>
        <p:sp>
          <p:nvSpPr>
            <p:cNvPr id="32" name="Line 30"/>
            <p:cNvSpPr>
              <a:spLocks noChangeShapeType="1"/>
            </p:cNvSpPr>
            <p:nvPr/>
          </p:nvSpPr>
          <p:spPr bwMode="auto">
            <a:xfrm>
              <a:off x="6397332" y="5466939"/>
              <a:ext cx="0" cy="4535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b="1"/>
            </a:p>
          </p:txBody>
        </p:sp>
        <p:sp>
          <p:nvSpPr>
            <p:cNvPr id="33" name="Line 31"/>
            <p:cNvSpPr>
              <a:spLocks noChangeShapeType="1"/>
            </p:cNvSpPr>
            <p:nvPr/>
          </p:nvSpPr>
          <p:spPr bwMode="auto">
            <a:xfrm>
              <a:off x="6921284" y="5466939"/>
              <a:ext cx="0" cy="4535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b="1"/>
            </a:p>
          </p:txBody>
        </p:sp>
        <p:sp>
          <p:nvSpPr>
            <p:cNvPr id="34" name="Line 32"/>
            <p:cNvSpPr>
              <a:spLocks noChangeShapeType="1"/>
            </p:cNvSpPr>
            <p:nvPr/>
          </p:nvSpPr>
          <p:spPr bwMode="auto">
            <a:xfrm>
              <a:off x="6052471" y="5496532"/>
              <a:ext cx="0" cy="4535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b="1"/>
            </a:p>
          </p:txBody>
        </p:sp>
        <p:sp>
          <p:nvSpPr>
            <p:cNvPr id="36" name="Rectangle 34"/>
            <p:cNvSpPr>
              <a:spLocks noChangeArrowheads="1"/>
            </p:cNvSpPr>
            <p:nvPr/>
          </p:nvSpPr>
          <p:spPr bwMode="auto">
            <a:xfrm>
              <a:off x="89917" y="3951885"/>
              <a:ext cx="2159000" cy="36020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2 </a:t>
              </a:r>
              <a:r>
                <a:rPr lang="en-US" altLang="en-US" sz="2000" b="1">
                  <a:latin typeface="Times New Roman" pitchFamily="18" charset="0"/>
                  <a:cs typeface="Times New Roman" pitchFamily="18" charset="0"/>
                </a:rPr>
                <a:t>       11       </a:t>
              </a:r>
              <a:r>
                <a:rPr lang="en-US" altLang="en-US" sz="2000" b="1">
                  <a:latin typeface="Times New Roman" pitchFamily="18" charset="0"/>
                </a:rPr>
                <a:t>  12 </a:t>
              </a:r>
              <a:r>
                <a:rPr lang="en-US" altLang="en-US" sz="2000" b="1">
                  <a:latin typeface="Times New Roman" pitchFamily="18" charset="0"/>
                  <a:cs typeface="Times New Roman" pitchFamily="18" charset="0"/>
                </a:rPr>
                <a:t> </a:t>
              </a:r>
            </a:p>
          </p:txBody>
        </p:sp>
        <p:sp>
          <p:nvSpPr>
            <p:cNvPr id="37" name="Line 35"/>
            <p:cNvSpPr>
              <a:spLocks noChangeShapeType="1"/>
            </p:cNvSpPr>
            <p:nvPr/>
          </p:nvSpPr>
          <p:spPr bwMode="auto">
            <a:xfrm>
              <a:off x="394717" y="3951885"/>
              <a:ext cx="0" cy="36020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b="1"/>
            </a:p>
          </p:txBody>
        </p:sp>
        <p:sp>
          <p:nvSpPr>
            <p:cNvPr id="38" name="Line 36"/>
            <p:cNvSpPr>
              <a:spLocks noChangeShapeType="1"/>
            </p:cNvSpPr>
            <p:nvPr/>
          </p:nvSpPr>
          <p:spPr bwMode="auto">
            <a:xfrm>
              <a:off x="775717" y="3951885"/>
              <a:ext cx="0" cy="36020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b="1"/>
            </a:p>
          </p:txBody>
        </p:sp>
        <p:sp>
          <p:nvSpPr>
            <p:cNvPr id="39" name="Line 37"/>
            <p:cNvSpPr>
              <a:spLocks noChangeShapeType="1"/>
            </p:cNvSpPr>
            <p:nvPr/>
          </p:nvSpPr>
          <p:spPr bwMode="auto">
            <a:xfrm>
              <a:off x="1187624" y="3951885"/>
              <a:ext cx="0" cy="36020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b="1"/>
            </a:p>
          </p:txBody>
        </p:sp>
        <p:sp>
          <p:nvSpPr>
            <p:cNvPr id="40" name="Line 38"/>
            <p:cNvSpPr>
              <a:spLocks noChangeShapeType="1"/>
            </p:cNvSpPr>
            <p:nvPr/>
          </p:nvSpPr>
          <p:spPr bwMode="auto">
            <a:xfrm>
              <a:off x="1537717" y="3951885"/>
              <a:ext cx="0" cy="36020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b="1"/>
            </a:p>
          </p:txBody>
        </p:sp>
        <p:sp>
          <p:nvSpPr>
            <p:cNvPr id="41" name="Line 39"/>
            <p:cNvSpPr>
              <a:spLocks noChangeShapeType="1"/>
            </p:cNvSpPr>
            <p:nvPr/>
          </p:nvSpPr>
          <p:spPr bwMode="auto">
            <a:xfrm>
              <a:off x="1918717" y="3951885"/>
              <a:ext cx="0" cy="36020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b="1"/>
            </a:p>
          </p:txBody>
        </p:sp>
        <p:grpSp>
          <p:nvGrpSpPr>
            <p:cNvPr id="46" name="Group 45"/>
            <p:cNvGrpSpPr>
              <a:grpSpLocks/>
            </p:cNvGrpSpPr>
            <p:nvPr/>
          </p:nvGrpSpPr>
          <p:grpSpPr bwMode="auto">
            <a:xfrm>
              <a:off x="7170599" y="4019716"/>
              <a:ext cx="1474787" cy="360203"/>
              <a:chOff x="0" y="0"/>
              <a:chExt cx="929" cy="227"/>
            </a:xfrm>
          </p:grpSpPr>
          <p:sp>
            <p:nvSpPr>
              <p:cNvPr id="47" name="Rectangle 46"/>
              <p:cNvSpPr>
                <a:spLocks noChangeArrowheads="1"/>
              </p:cNvSpPr>
              <p:nvPr/>
            </p:nvSpPr>
            <p:spPr bwMode="auto">
              <a:xfrm>
                <a:off x="0" y="0"/>
                <a:ext cx="929"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1 </a:t>
                </a:r>
                <a:r>
                  <a:rPr lang="en-US" altLang="en-US" sz="2000" b="1">
                    <a:latin typeface="Times New Roman" pitchFamily="18" charset="0"/>
                    <a:cs typeface="Times New Roman" pitchFamily="18" charset="0"/>
                  </a:rPr>
                  <a:t> </a:t>
                </a:r>
                <a:r>
                  <a:rPr lang="en-US" altLang="en-US" sz="2000" b="1">
                    <a:latin typeface="Times New Roman" pitchFamily="18" charset="0"/>
                  </a:rPr>
                  <a:t>       99  </a:t>
                </a:r>
                <a:r>
                  <a:rPr lang="en-US" altLang="en-US" sz="2000" b="1">
                    <a:latin typeface="Times New Roman" pitchFamily="18" charset="0"/>
                    <a:cs typeface="Times New Roman" pitchFamily="18" charset="0"/>
                  </a:rPr>
                  <a:t> </a:t>
                </a:r>
              </a:p>
            </p:txBody>
          </p:sp>
          <p:sp>
            <p:nvSpPr>
              <p:cNvPr id="48" name="Line 47"/>
              <p:cNvSpPr>
                <a:spLocks noChangeShapeType="1"/>
              </p:cNvSpPr>
              <p:nvPr/>
            </p:nvSpPr>
            <p:spPr bwMode="auto">
              <a:xfrm>
                <a:off x="19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b="1"/>
              </a:p>
            </p:txBody>
          </p:sp>
          <p:sp>
            <p:nvSpPr>
              <p:cNvPr id="49" name="Line 48"/>
              <p:cNvSpPr>
                <a:spLocks noChangeShapeType="1"/>
              </p:cNvSpPr>
              <p:nvPr/>
            </p:nvSpPr>
            <p:spPr bwMode="auto">
              <a:xfrm>
                <a:off x="424"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b="1"/>
              </a:p>
            </p:txBody>
          </p:sp>
          <p:sp>
            <p:nvSpPr>
              <p:cNvPr id="50" name="Line 49"/>
              <p:cNvSpPr>
                <a:spLocks noChangeShapeType="1"/>
              </p:cNvSpPr>
              <p:nvPr/>
            </p:nvSpPr>
            <p:spPr bwMode="auto">
              <a:xfrm>
                <a:off x="720"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b="1"/>
              </a:p>
            </p:txBody>
          </p:sp>
        </p:grpSp>
        <p:grpSp>
          <p:nvGrpSpPr>
            <p:cNvPr id="51" name="Group 50"/>
            <p:cNvGrpSpPr>
              <a:grpSpLocks/>
            </p:cNvGrpSpPr>
            <p:nvPr/>
          </p:nvGrpSpPr>
          <p:grpSpPr bwMode="auto">
            <a:xfrm>
              <a:off x="2825089" y="5482716"/>
              <a:ext cx="1474787" cy="360203"/>
              <a:chOff x="0" y="0"/>
              <a:chExt cx="929" cy="227"/>
            </a:xfrm>
          </p:grpSpPr>
          <p:sp>
            <p:nvSpPr>
              <p:cNvPr id="52" name="Rectangle 51"/>
              <p:cNvSpPr>
                <a:spLocks noChangeArrowheads="1"/>
              </p:cNvSpPr>
              <p:nvPr/>
            </p:nvSpPr>
            <p:spPr bwMode="auto">
              <a:xfrm>
                <a:off x="0" y="0"/>
                <a:ext cx="929"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1  </a:t>
                </a:r>
                <a:r>
                  <a:rPr lang="en-US" altLang="en-US" sz="2000" b="1">
                    <a:latin typeface="Times New Roman" pitchFamily="18" charset="0"/>
                    <a:cs typeface="Times New Roman" pitchFamily="18" charset="0"/>
                  </a:rPr>
                  <a:t>     </a:t>
                </a:r>
                <a:r>
                  <a:rPr lang="en-US" altLang="en-US" sz="2000" b="1">
                    <a:latin typeface="Times New Roman" pitchFamily="18" charset="0"/>
                  </a:rPr>
                  <a:t>  39   </a:t>
                </a:r>
                <a:endParaRPr lang="en-US" altLang="en-US" sz="2000" b="1">
                  <a:latin typeface="Times New Roman" pitchFamily="18" charset="0"/>
                  <a:cs typeface="Times New Roman" pitchFamily="18" charset="0"/>
                </a:endParaRPr>
              </a:p>
            </p:txBody>
          </p:sp>
          <p:sp>
            <p:nvSpPr>
              <p:cNvPr id="53" name="Line 52"/>
              <p:cNvSpPr>
                <a:spLocks noChangeShapeType="1"/>
              </p:cNvSpPr>
              <p:nvPr/>
            </p:nvSpPr>
            <p:spPr bwMode="auto">
              <a:xfrm>
                <a:off x="19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b="1"/>
              </a:p>
            </p:txBody>
          </p:sp>
          <p:sp>
            <p:nvSpPr>
              <p:cNvPr id="54" name="Line 53"/>
              <p:cNvSpPr>
                <a:spLocks noChangeShapeType="1"/>
              </p:cNvSpPr>
              <p:nvPr/>
            </p:nvSpPr>
            <p:spPr bwMode="auto">
              <a:xfrm>
                <a:off x="424"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b="1"/>
              </a:p>
            </p:txBody>
          </p:sp>
          <p:sp>
            <p:nvSpPr>
              <p:cNvPr id="55" name="Line 54"/>
              <p:cNvSpPr>
                <a:spLocks noChangeShapeType="1"/>
              </p:cNvSpPr>
              <p:nvPr/>
            </p:nvSpPr>
            <p:spPr bwMode="auto">
              <a:xfrm>
                <a:off x="720"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b="1"/>
              </a:p>
            </p:txBody>
          </p:sp>
        </p:grpSp>
        <p:sp>
          <p:nvSpPr>
            <p:cNvPr id="56" name="Line 55"/>
            <p:cNvSpPr>
              <a:spLocks noChangeShapeType="1"/>
            </p:cNvSpPr>
            <p:nvPr/>
          </p:nvSpPr>
          <p:spPr bwMode="auto">
            <a:xfrm flipH="1">
              <a:off x="2388617" y="2809392"/>
              <a:ext cx="1093787" cy="444303"/>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b="1"/>
            </a:p>
          </p:txBody>
        </p:sp>
        <p:sp>
          <p:nvSpPr>
            <p:cNvPr id="57" name="Line 56"/>
            <p:cNvSpPr>
              <a:spLocks noChangeShapeType="1"/>
            </p:cNvSpPr>
            <p:nvPr/>
          </p:nvSpPr>
          <p:spPr bwMode="auto">
            <a:xfrm flipH="1">
              <a:off x="991617" y="3507582"/>
              <a:ext cx="774700" cy="431609"/>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b="1"/>
            </a:p>
          </p:txBody>
        </p:sp>
        <p:sp>
          <p:nvSpPr>
            <p:cNvPr id="58" name="Line 57"/>
            <p:cNvSpPr>
              <a:spLocks noChangeShapeType="1"/>
            </p:cNvSpPr>
            <p:nvPr/>
          </p:nvSpPr>
          <p:spPr bwMode="auto">
            <a:xfrm>
              <a:off x="4193604" y="2784003"/>
              <a:ext cx="1130300" cy="456997"/>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b="1"/>
            </a:p>
          </p:txBody>
        </p:sp>
        <p:sp>
          <p:nvSpPr>
            <p:cNvPr id="59" name="Line 58"/>
            <p:cNvSpPr>
              <a:spLocks noChangeShapeType="1"/>
            </p:cNvSpPr>
            <p:nvPr/>
          </p:nvSpPr>
          <p:spPr bwMode="auto">
            <a:xfrm>
              <a:off x="2439417" y="3494888"/>
              <a:ext cx="457200" cy="456997"/>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b="1"/>
            </a:p>
          </p:txBody>
        </p:sp>
        <p:sp>
          <p:nvSpPr>
            <p:cNvPr id="60" name="Line 59"/>
            <p:cNvSpPr>
              <a:spLocks noChangeShapeType="1"/>
            </p:cNvSpPr>
            <p:nvPr/>
          </p:nvSpPr>
          <p:spPr bwMode="auto">
            <a:xfrm flipH="1">
              <a:off x="3956768" y="3411233"/>
              <a:ext cx="1646620" cy="2065575"/>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b="1"/>
            </a:p>
          </p:txBody>
        </p:sp>
        <p:sp>
          <p:nvSpPr>
            <p:cNvPr id="61" name="Line 60"/>
            <p:cNvSpPr>
              <a:spLocks noChangeShapeType="1"/>
            </p:cNvSpPr>
            <p:nvPr/>
          </p:nvSpPr>
          <p:spPr bwMode="auto">
            <a:xfrm flipH="1">
              <a:off x="5684932" y="3419206"/>
              <a:ext cx="642626" cy="2057602"/>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b="1"/>
            </a:p>
          </p:txBody>
        </p:sp>
        <p:sp>
          <p:nvSpPr>
            <p:cNvPr id="62" name="Line 61"/>
            <p:cNvSpPr>
              <a:spLocks noChangeShapeType="1"/>
            </p:cNvSpPr>
            <p:nvPr/>
          </p:nvSpPr>
          <p:spPr bwMode="auto">
            <a:xfrm>
              <a:off x="7130331" y="3419207"/>
              <a:ext cx="702894" cy="600510"/>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b="1"/>
            </a:p>
          </p:txBody>
        </p:sp>
        <p:grpSp>
          <p:nvGrpSpPr>
            <p:cNvPr id="63" name="Group 62"/>
            <p:cNvGrpSpPr>
              <a:grpSpLocks/>
            </p:cNvGrpSpPr>
            <p:nvPr/>
          </p:nvGrpSpPr>
          <p:grpSpPr bwMode="auto">
            <a:xfrm>
              <a:off x="5026839" y="3212976"/>
              <a:ext cx="2209457" cy="359756"/>
              <a:chOff x="0" y="0"/>
              <a:chExt cx="1995" cy="235"/>
            </a:xfrm>
          </p:grpSpPr>
          <p:sp>
            <p:nvSpPr>
              <p:cNvPr id="64" name="Rectangle 63"/>
              <p:cNvSpPr>
                <a:spLocks noChangeArrowheads="1"/>
              </p:cNvSpPr>
              <p:nvPr/>
            </p:nvSpPr>
            <p:spPr bwMode="auto">
              <a:xfrm>
                <a:off x="0" y="0"/>
                <a:ext cx="199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      </a:t>
                </a:r>
                <a:r>
                  <a:rPr lang="en-US" altLang="en-US" sz="2400" b="1">
                    <a:latin typeface="Times New Roman" pitchFamily="18" charset="0"/>
                    <a:cs typeface="Times New Roman" pitchFamily="18" charset="0"/>
                  </a:rPr>
                  <a:t>43      </a:t>
                </a:r>
                <a:r>
                  <a:rPr lang="en-US" altLang="en-US" sz="2400" b="1">
                    <a:latin typeface="Times New Roman" pitchFamily="18" charset="0"/>
                  </a:rPr>
                  <a:t> 78 </a:t>
                </a:r>
                <a:r>
                  <a:rPr lang="en-US" altLang="en-US" sz="2400" b="1">
                    <a:latin typeface="Times New Roman" pitchFamily="18" charset="0"/>
                    <a:cs typeface="Times New Roman" pitchFamily="18" charset="0"/>
                  </a:rPr>
                  <a:t>      </a:t>
                </a:r>
              </a:p>
            </p:txBody>
          </p:sp>
          <p:sp>
            <p:nvSpPr>
              <p:cNvPr id="65" name="Line 64"/>
              <p:cNvSpPr>
                <a:spLocks noChangeShapeType="1"/>
              </p:cNvSpPr>
              <p:nvPr/>
            </p:nvSpPr>
            <p:spPr bwMode="auto">
              <a:xfrm>
                <a:off x="319" y="8"/>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b="1"/>
                  <a:t> </a:t>
                </a:r>
              </a:p>
            </p:txBody>
          </p:sp>
          <p:sp>
            <p:nvSpPr>
              <p:cNvPr id="66" name="Line 65"/>
              <p:cNvSpPr>
                <a:spLocks noChangeShapeType="1"/>
              </p:cNvSpPr>
              <p:nvPr/>
            </p:nvSpPr>
            <p:spPr bwMode="auto">
              <a:xfrm>
                <a:off x="1741"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b="1"/>
              </a:p>
            </p:txBody>
          </p:sp>
          <p:sp>
            <p:nvSpPr>
              <p:cNvPr id="67" name="Line 66"/>
              <p:cNvSpPr>
                <a:spLocks noChangeShapeType="1"/>
              </p:cNvSpPr>
              <p:nvPr/>
            </p:nvSpPr>
            <p:spPr bwMode="auto">
              <a:xfrm>
                <a:off x="565"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b="1"/>
              </a:p>
            </p:txBody>
          </p:sp>
          <p:sp>
            <p:nvSpPr>
              <p:cNvPr id="68" name="Line 67"/>
              <p:cNvSpPr>
                <a:spLocks noChangeShapeType="1"/>
              </p:cNvSpPr>
              <p:nvPr/>
            </p:nvSpPr>
            <p:spPr bwMode="auto">
              <a:xfrm>
                <a:off x="960"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b="1"/>
              </a:p>
            </p:txBody>
          </p:sp>
          <p:sp>
            <p:nvSpPr>
              <p:cNvPr id="69" name="Line 68"/>
              <p:cNvSpPr>
                <a:spLocks noChangeShapeType="1"/>
              </p:cNvSpPr>
              <p:nvPr/>
            </p:nvSpPr>
            <p:spPr bwMode="auto">
              <a:xfrm>
                <a:off x="1248"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b="1"/>
              </a:p>
            </p:txBody>
          </p:sp>
        </p:grpSp>
        <p:sp>
          <p:nvSpPr>
            <p:cNvPr id="74" name="Rectangle 73"/>
            <p:cNvSpPr>
              <a:spLocks noChangeArrowheads="1"/>
            </p:cNvSpPr>
            <p:nvPr/>
          </p:nvSpPr>
          <p:spPr bwMode="auto">
            <a:xfrm>
              <a:off x="6755469" y="4131986"/>
              <a:ext cx="360362" cy="360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h</a:t>
              </a:r>
            </a:p>
          </p:txBody>
        </p:sp>
        <p:grpSp>
          <p:nvGrpSpPr>
            <p:cNvPr id="76" name="组合 75"/>
            <p:cNvGrpSpPr/>
            <p:nvPr/>
          </p:nvGrpSpPr>
          <p:grpSpPr>
            <a:xfrm>
              <a:off x="1853504" y="4101862"/>
              <a:ext cx="432048" cy="1084437"/>
              <a:chOff x="178693" y="2864857"/>
              <a:chExt cx="432048" cy="1084437"/>
            </a:xfrm>
          </p:grpSpPr>
          <p:sp>
            <p:nvSpPr>
              <p:cNvPr id="77" name="矩形 76"/>
              <p:cNvSpPr/>
              <p:nvPr/>
            </p:nvSpPr>
            <p:spPr>
              <a:xfrm>
                <a:off x="178693" y="3416131"/>
                <a:ext cx="432048" cy="5331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F</a:t>
                </a:r>
                <a:endParaRPr lang="en-US" b="1">
                  <a:solidFill>
                    <a:schemeClr val="tx1"/>
                  </a:solidFill>
                </a:endParaRPr>
              </a:p>
            </p:txBody>
          </p:sp>
          <p:cxnSp>
            <p:nvCxnSpPr>
              <p:cNvPr id="78" name="直接箭头连接符 77"/>
              <p:cNvCxnSpPr>
                <a:endCxn id="77" idx="0"/>
              </p:cNvCxnSpPr>
              <p:nvPr/>
            </p:nvCxnSpPr>
            <p:spPr>
              <a:xfrm>
                <a:off x="394717" y="2864857"/>
                <a:ext cx="0" cy="55127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组合 78"/>
            <p:cNvGrpSpPr/>
            <p:nvPr/>
          </p:nvGrpSpPr>
          <p:grpSpPr>
            <a:xfrm>
              <a:off x="1104328" y="4077072"/>
              <a:ext cx="432048" cy="1084437"/>
              <a:chOff x="178693" y="2886008"/>
              <a:chExt cx="432048" cy="1084437"/>
            </a:xfrm>
          </p:grpSpPr>
          <p:sp>
            <p:nvSpPr>
              <p:cNvPr id="80" name="矩形 79"/>
              <p:cNvSpPr/>
              <p:nvPr/>
            </p:nvSpPr>
            <p:spPr>
              <a:xfrm>
                <a:off x="178693" y="3437282"/>
                <a:ext cx="432048" cy="5331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F</a:t>
                </a:r>
                <a:endParaRPr lang="en-US" b="1">
                  <a:solidFill>
                    <a:schemeClr val="tx1"/>
                  </a:solidFill>
                </a:endParaRPr>
              </a:p>
            </p:txBody>
          </p:sp>
          <p:cxnSp>
            <p:nvCxnSpPr>
              <p:cNvPr id="81" name="直接箭头连接符 80"/>
              <p:cNvCxnSpPr>
                <a:endCxn id="80" idx="0"/>
              </p:cNvCxnSpPr>
              <p:nvPr/>
            </p:nvCxnSpPr>
            <p:spPr>
              <a:xfrm>
                <a:off x="394717" y="2886008"/>
                <a:ext cx="0" cy="55127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330968" y="4077072"/>
              <a:ext cx="432048" cy="1084437"/>
              <a:chOff x="178693" y="2886008"/>
              <a:chExt cx="432048" cy="1084437"/>
            </a:xfrm>
          </p:grpSpPr>
          <p:sp>
            <p:nvSpPr>
              <p:cNvPr id="83" name="矩形 82"/>
              <p:cNvSpPr/>
              <p:nvPr/>
            </p:nvSpPr>
            <p:spPr>
              <a:xfrm>
                <a:off x="178693" y="3437282"/>
                <a:ext cx="432048" cy="5331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F</a:t>
                </a:r>
                <a:endParaRPr lang="en-US" b="1">
                  <a:solidFill>
                    <a:schemeClr val="tx1"/>
                  </a:solidFill>
                </a:endParaRPr>
              </a:p>
            </p:txBody>
          </p:sp>
          <p:cxnSp>
            <p:nvCxnSpPr>
              <p:cNvPr id="84" name="直接箭头连接符 83"/>
              <p:cNvCxnSpPr>
                <a:endCxn id="83" idx="0"/>
              </p:cNvCxnSpPr>
              <p:nvPr/>
            </p:nvCxnSpPr>
            <p:spPr>
              <a:xfrm>
                <a:off x="394717" y="2886008"/>
                <a:ext cx="0" cy="55127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6416080" y="5664566"/>
              <a:ext cx="432048" cy="1084437"/>
              <a:chOff x="44897" y="2765655"/>
              <a:chExt cx="432048" cy="1084437"/>
            </a:xfrm>
          </p:grpSpPr>
          <p:sp>
            <p:nvSpPr>
              <p:cNvPr id="86" name="矩形 85"/>
              <p:cNvSpPr/>
              <p:nvPr/>
            </p:nvSpPr>
            <p:spPr>
              <a:xfrm>
                <a:off x="44897" y="3316929"/>
                <a:ext cx="432048" cy="5331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F</a:t>
                </a:r>
                <a:endParaRPr lang="en-US" b="1">
                  <a:solidFill>
                    <a:schemeClr val="tx1"/>
                  </a:solidFill>
                </a:endParaRPr>
              </a:p>
            </p:txBody>
          </p:sp>
          <p:cxnSp>
            <p:nvCxnSpPr>
              <p:cNvPr id="87" name="直接箭头连接符 86"/>
              <p:cNvCxnSpPr>
                <a:endCxn id="86" idx="0"/>
              </p:cNvCxnSpPr>
              <p:nvPr/>
            </p:nvCxnSpPr>
            <p:spPr>
              <a:xfrm>
                <a:off x="260921" y="2765655"/>
                <a:ext cx="0" cy="55127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a:off x="5632734" y="5653653"/>
              <a:ext cx="432048" cy="1084437"/>
              <a:chOff x="-2282" y="2747743"/>
              <a:chExt cx="432048" cy="1084437"/>
            </a:xfrm>
          </p:grpSpPr>
          <p:sp>
            <p:nvSpPr>
              <p:cNvPr id="89" name="矩形 88"/>
              <p:cNvSpPr/>
              <p:nvPr/>
            </p:nvSpPr>
            <p:spPr>
              <a:xfrm>
                <a:off x="-2282" y="3299017"/>
                <a:ext cx="432048" cy="5331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F</a:t>
                </a:r>
                <a:endParaRPr lang="en-US" b="1">
                  <a:solidFill>
                    <a:schemeClr val="tx1"/>
                  </a:solidFill>
                </a:endParaRPr>
              </a:p>
            </p:txBody>
          </p:sp>
          <p:cxnSp>
            <p:nvCxnSpPr>
              <p:cNvPr id="90" name="直接箭头连接符 89"/>
              <p:cNvCxnSpPr>
                <a:endCxn id="89" idx="0"/>
              </p:cNvCxnSpPr>
              <p:nvPr/>
            </p:nvCxnSpPr>
            <p:spPr>
              <a:xfrm>
                <a:off x="213742" y="2747743"/>
                <a:ext cx="0" cy="55127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91" name="组合 90"/>
            <p:cNvGrpSpPr/>
            <p:nvPr/>
          </p:nvGrpSpPr>
          <p:grpSpPr>
            <a:xfrm>
              <a:off x="4883651" y="5653653"/>
              <a:ext cx="432048" cy="1084437"/>
              <a:chOff x="178693" y="2886008"/>
              <a:chExt cx="432048" cy="1084437"/>
            </a:xfrm>
          </p:grpSpPr>
          <p:sp>
            <p:nvSpPr>
              <p:cNvPr id="92" name="矩形 91"/>
              <p:cNvSpPr/>
              <p:nvPr/>
            </p:nvSpPr>
            <p:spPr>
              <a:xfrm>
                <a:off x="178693" y="3437282"/>
                <a:ext cx="432048" cy="5331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F</a:t>
                </a:r>
                <a:endParaRPr lang="en-US" b="1">
                  <a:solidFill>
                    <a:schemeClr val="tx1"/>
                  </a:solidFill>
                </a:endParaRPr>
              </a:p>
            </p:txBody>
          </p:sp>
          <p:cxnSp>
            <p:nvCxnSpPr>
              <p:cNvPr id="93" name="直接箭头连接符 92"/>
              <p:cNvCxnSpPr>
                <a:endCxn id="92" idx="0"/>
              </p:cNvCxnSpPr>
              <p:nvPr/>
            </p:nvCxnSpPr>
            <p:spPr>
              <a:xfrm>
                <a:off x="394717" y="2886008"/>
                <a:ext cx="0" cy="55127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3920672" y="5660922"/>
              <a:ext cx="432048" cy="1084437"/>
              <a:chOff x="-2282" y="2747743"/>
              <a:chExt cx="432048" cy="1084437"/>
            </a:xfrm>
          </p:grpSpPr>
          <p:sp>
            <p:nvSpPr>
              <p:cNvPr id="95" name="矩形 94"/>
              <p:cNvSpPr/>
              <p:nvPr/>
            </p:nvSpPr>
            <p:spPr>
              <a:xfrm>
                <a:off x="-2282" y="3299017"/>
                <a:ext cx="432048" cy="5331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F</a:t>
                </a:r>
                <a:endParaRPr lang="en-US" b="1">
                  <a:solidFill>
                    <a:schemeClr val="tx1"/>
                  </a:solidFill>
                </a:endParaRPr>
              </a:p>
            </p:txBody>
          </p:sp>
          <p:cxnSp>
            <p:nvCxnSpPr>
              <p:cNvPr id="96" name="直接箭头连接符 95"/>
              <p:cNvCxnSpPr>
                <a:endCxn id="95" idx="0"/>
              </p:cNvCxnSpPr>
              <p:nvPr/>
            </p:nvCxnSpPr>
            <p:spPr>
              <a:xfrm>
                <a:off x="213742" y="2747743"/>
                <a:ext cx="0" cy="55127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97" name="组合 96"/>
            <p:cNvGrpSpPr/>
            <p:nvPr/>
          </p:nvGrpSpPr>
          <p:grpSpPr>
            <a:xfrm>
              <a:off x="3171589" y="5660922"/>
              <a:ext cx="432048" cy="1084437"/>
              <a:chOff x="178693" y="2886008"/>
              <a:chExt cx="432048" cy="1084437"/>
            </a:xfrm>
          </p:grpSpPr>
          <p:sp>
            <p:nvSpPr>
              <p:cNvPr id="98" name="矩形 97"/>
              <p:cNvSpPr/>
              <p:nvPr/>
            </p:nvSpPr>
            <p:spPr>
              <a:xfrm>
                <a:off x="178693" y="3437282"/>
                <a:ext cx="432048" cy="5331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F</a:t>
                </a:r>
                <a:endParaRPr lang="en-US" b="1">
                  <a:solidFill>
                    <a:schemeClr val="tx1"/>
                  </a:solidFill>
                </a:endParaRPr>
              </a:p>
            </p:txBody>
          </p:sp>
          <p:cxnSp>
            <p:nvCxnSpPr>
              <p:cNvPr id="99" name="直接箭头连接符 98"/>
              <p:cNvCxnSpPr>
                <a:endCxn id="98" idx="0"/>
              </p:cNvCxnSpPr>
              <p:nvPr/>
            </p:nvCxnSpPr>
            <p:spPr>
              <a:xfrm>
                <a:off x="394717" y="2886008"/>
                <a:ext cx="0" cy="55127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0" name="组合 99"/>
            <p:cNvGrpSpPr/>
            <p:nvPr/>
          </p:nvGrpSpPr>
          <p:grpSpPr>
            <a:xfrm>
              <a:off x="8232031" y="4164535"/>
              <a:ext cx="432048" cy="1130334"/>
              <a:chOff x="-2282" y="2701846"/>
              <a:chExt cx="432048" cy="1130334"/>
            </a:xfrm>
          </p:grpSpPr>
          <p:sp>
            <p:nvSpPr>
              <p:cNvPr id="101" name="矩形 100"/>
              <p:cNvSpPr/>
              <p:nvPr/>
            </p:nvSpPr>
            <p:spPr>
              <a:xfrm>
                <a:off x="-2282" y="3299017"/>
                <a:ext cx="432048" cy="5331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F</a:t>
                </a:r>
                <a:endParaRPr lang="en-US" b="1">
                  <a:solidFill>
                    <a:schemeClr val="tx1"/>
                  </a:solidFill>
                </a:endParaRPr>
              </a:p>
            </p:txBody>
          </p:sp>
          <p:cxnSp>
            <p:nvCxnSpPr>
              <p:cNvPr id="102" name="直接箭头连接符 101"/>
              <p:cNvCxnSpPr/>
              <p:nvPr/>
            </p:nvCxnSpPr>
            <p:spPr>
              <a:xfrm>
                <a:off x="213742" y="2701846"/>
                <a:ext cx="0" cy="55127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9" name="组合 108"/>
            <p:cNvGrpSpPr/>
            <p:nvPr/>
          </p:nvGrpSpPr>
          <p:grpSpPr>
            <a:xfrm>
              <a:off x="7442150" y="4170494"/>
              <a:ext cx="432048" cy="1084437"/>
              <a:chOff x="178693" y="2886008"/>
              <a:chExt cx="432048" cy="1084437"/>
            </a:xfrm>
          </p:grpSpPr>
          <p:sp>
            <p:nvSpPr>
              <p:cNvPr id="110" name="矩形 109"/>
              <p:cNvSpPr/>
              <p:nvPr/>
            </p:nvSpPr>
            <p:spPr>
              <a:xfrm>
                <a:off x="178693" y="3437282"/>
                <a:ext cx="432048" cy="5331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F</a:t>
                </a:r>
                <a:endParaRPr lang="en-US" b="1">
                  <a:solidFill>
                    <a:schemeClr val="tx1"/>
                  </a:solidFill>
                </a:endParaRPr>
              </a:p>
            </p:txBody>
          </p:sp>
          <p:cxnSp>
            <p:nvCxnSpPr>
              <p:cNvPr id="111" name="直接箭头连接符 110"/>
              <p:cNvCxnSpPr>
                <a:endCxn id="110" idx="0"/>
              </p:cNvCxnSpPr>
              <p:nvPr/>
            </p:nvCxnSpPr>
            <p:spPr>
              <a:xfrm>
                <a:off x="394717" y="2886008"/>
                <a:ext cx="0" cy="55127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2" name="组合 111"/>
            <p:cNvGrpSpPr/>
            <p:nvPr/>
          </p:nvGrpSpPr>
          <p:grpSpPr>
            <a:xfrm>
              <a:off x="2830374" y="4115909"/>
              <a:ext cx="432048" cy="1084437"/>
              <a:chOff x="178693" y="2886008"/>
              <a:chExt cx="432048" cy="1084437"/>
            </a:xfrm>
          </p:grpSpPr>
          <p:sp>
            <p:nvSpPr>
              <p:cNvPr id="113" name="矩形 112"/>
              <p:cNvSpPr/>
              <p:nvPr/>
            </p:nvSpPr>
            <p:spPr>
              <a:xfrm>
                <a:off x="178693" y="3437282"/>
                <a:ext cx="432048" cy="5331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F</a:t>
                </a:r>
                <a:endParaRPr lang="en-US" b="1">
                  <a:solidFill>
                    <a:schemeClr val="tx1"/>
                  </a:solidFill>
                </a:endParaRPr>
              </a:p>
            </p:txBody>
          </p:sp>
          <p:cxnSp>
            <p:nvCxnSpPr>
              <p:cNvPr id="114" name="直接箭头连接符 113"/>
              <p:cNvCxnSpPr>
                <a:endCxn id="113" idx="0"/>
              </p:cNvCxnSpPr>
              <p:nvPr/>
            </p:nvCxnSpPr>
            <p:spPr>
              <a:xfrm>
                <a:off x="394717" y="2886008"/>
                <a:ext cx="0" cy="55127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5" name="组合 114"/>
            <p:cNvGrpSpPr/>
            <p:nvPr/>
          </p:nvGrpSpPr>
          <p:grpSpPr>
            <a:xfrm>
              <a:off x="3703704" y="4095940"/>
              <a:ext cx="432048" cy="1084437"/>
              <a:chOff x="-2282" y="2747743"/>
              <a:chExt cx="432048" cy="1084437"/>
            </a:xfrm>
          </p:grpSpPr>
          <p:sp>
            <p:nvSpPr>
              <p:cNvPr id="116" name="矩形 115"/>
              <p:cNvSpPr/>
              <p:nvPr/>
            </p:nvSpPr>
            <p:spPr>
              <a:xfrm>
                <a:off x="-2282" y="3299017"/>
                <a:ext cx="432048" cy="5331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F</a:t>
                </a:r>
                <a:endParaRPr lang="en-US" b="1">
                  <a:solidFill>
                    <a:schemeClr val="tx1"/>
                  </a:solidFill>
                </a:endParaRPr>
              </a:p>
            </p:txBody>
          </p:sp>
          <p:cxnSp>
            <p:nvCxnSpPr>
              <p:cNvPr id="117" name="直接箭头连接符 116"/>
              <p:cNvCxnSpPr>
                <a:endCxn id="116" idx="0"/>
              </p:cNvCxnSpPr>
              <p:nvPr/>
            </p:nvCxnSpPr>
            <p:spPr>
              <a:xfrm>
                <a:off x="213742" y="2747743"/>
                <a:ext cx="0" cy="55127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18" name="Line 31"/>
            <p:cNvSpPr>
              <a:spLocks noChangeShapeType="1"/>
            </p:cNvSpPr>
            <p:nvPr/>
          </p:nvSpPr>
          <p:spPr bwMode="auto">
            <a:xfrm>
              <a:off x="4956245" y="5483034"/>
              <a:ext cx="0" cy="4535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b="1"/>
            </a:p>
          </p:txBody>
        </p:sp>
        <p:sp>
          <p:nvSpPr>
            <p:cNvPr id="119" name="Line 31"/>
            <p:cNvSpPr>
              <a:spLocks noChangeShapeType="1"/>
            </p:cNvSpPr>
            <p:nvPr/>
          </p:nvSpPr>
          <p:spPr bwMode="auto">
            <a:xfrm>
              <a:off x="7428236" y="5490473"/>
              <a:ext cx="0" cy="4535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b="1"/>
            </a:p>
          </p:txBody>
        </p:sp>
        <p:grpSp>
          <p:nvGrpSpPr>
            <p:cNvPr id="120" name="组合 119"/>
            <p:cNvGrpSpPr/>
            <p:nvPr/>
          </p:nvGrpSpPr>
          <p:grpSpPr>
            <a:xfrm>
              <a:off x="7456337" y="5656931"/>
              <a:ext cx="432048" cy="1084437"/>
              <a:chOff x="44897" y="2765655"/>
              <a:chExt cx="432048" cy="1084437"/>
            </a:xfrm>
          </p:grpSpPr>
          <p:sp>
            <p:nvSpPr>
              <p:cNvPr id="121" name="矩形 120"/>
              <p:cNvSpPr/>
              <p:nvPr/>
            </p:nvSpPr>
            <p:spPr>
              <a:xfrm>
                <a:off x="44897" y="3316929"/>
                <a:ext cx="432048" cy="5331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F</a:t>
                </a:r>
                <a:endParaRPr lang="en-US" b="1">
                  <a:solidFill>
                    <a:schemeClr val="tx1"/>
                  </a:solidFill>
                </a:endParaRPr>
              </a:p>
            </p:txBody>
          </p:sp>
          <p:cxnSp>
            <p:nvCxnSpPr>
              <p:cNvPr id="122" name="直接箭头连接符 121"/>
              <p:cNvCxnSpPr>
                <a:endCxn id="121" idx="0"/>
              </p:cNvCxnSpPr>
              <p:nvPr/>
            </p:nvCxnSpPr>
            <p:spPr>
              <a:xfrm>
                <a:off x="260921" y="2765655"/>
                <a:ext cx="0" cy="55127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126" name="文本框 125"/>
          <p:cNvSpPr txBox="1"/>
          <p:nvPr/>
        </p:nvSpPr>
        <p:spPr>
          <a:xfrm>
            <a:off x="1822547" y="6358212"/>
            <a:ext cx="1422184" cy="461665"/>
          </a:xfrm>
          <a:prstGeom prst="rect">
            <a:avLst/>
          </a:prstGeom>
          <a:noFill/>
        </p:spPr>
        <p:txBody>
          <a:bodyPr wrap="none" rtlCol="0">
            <a:spAutoFit/>
          </a:bodyPr>
          <a:lstStyle/>
          <a:p>
            <a:r>
              <a:rPr lang="zh-CN" altLang="en-US" sz="2400" b="1">
                <a:solidFill>
                  <a:srgbClr val="0000FF"/>
                </a:solidFill>
              </a:rPr>
              <a:t>失败结点</a:t>
            </a:r>
            <a:endParaRPr lang="zh-CN" altLang="en-US" b="1">
              <a:solidFill>
                <a:srgbClr val="0000FF"/>
              </a:solidFill>
            </a:endParaRPr>
          </a:p>
        </p:txBody>
      </p:sp>
      <p:sp>
        <p:nvSpPr>
          <p:cNvPr id="127" name="文本框 126"/>
          <p:cNvSpPr txBox="1"/>
          <p:nvPr/>
        </p:nvSpPr>
        <p:spPr>
          <a:xfrm>
            <a:off x="7206405" y="3082180"/>
            <a:ext cx="2321936" cy="830997"/>
          </a:xfrm>
          <a:prstGeom prst="rect">
            <a:avLst/>
          </a:prstGeom>
          <a:noFill/>
        </p:spPr>
        <p:txBody>
          <a:bodyPr wrap="square" rtlCol="0">
            <a:spAutoFit/>
          </a:bodyPr>
          <a:lstStyle/>
          <a:p>
            <a:r>
              <a:rPr lang="zh-CN" altLang="en-US" sz="2400" b="1">
                <a:solidFill>
                  <a:srgbClr val="0000FF"/>
                </a:solidFill>
              </a:rPr>
              <a:t>叶结点：最下层非终端结点</a:t>
            </a:r>
            <a:endParaRPr lang="zh-CN" altLang="en-US" sz="2400" b="1" dirty="0">
              <a:solidFill>
                <a:srgbClr val="0000FF"/>
              </a:solidFill>
            </a:endParaRPr>
          </a:p>
        </p:txBody>
      </p:sp>
      <p:sp>
        <p:nvSpPr>
          <p:cNvPr id="128" name="文本框 127"/>
          <p:cNvSpPr txBox="1"/>
          <p:nvPr/>
        </p:nvSpPr>
        <p:spPr>
          <a:xfrm>
            <a:off x="4716016" y="2344474"/>
            <a:ext cx="4430845" cy="523220"/>
          </a:xfrm>
          <a:prstGeom prst="rect">
            <a:avLst/>
          </a:prstGeom>
          <a:noFill/>
        </p:spPr>
        <p:txBody>
          <a:bodyPr wrap="square" rtlCol="0">
            <a:spAutoFit/>
          </a:bodyPr>
          <a:lstStyle/>
          <a:p>
            <a:pPr algn="r"/>
            <a:r>
              <a:rPr lang="en-US" altLang="zh-CN" sz="2800" b="1">
                <a:solidFill>
                  <a:srgbClr val="0000FF"/>
                </a:solidFill>
              </a:rPr>
              <a:t>B</a:t>
            </a:r>
            <a:r>
              <a:rPr lang="zh-CN" altLang="en-US" sz="2800" b="1">
                <a:solidFill>
                  <a:srgbClr val="0000FF"/>
                </a:solidFill>
              </a:rPr>
              <a:t>树的高度不包括失败结点</a:t>
            </a:r>
          </a:p>
        </p:txBody>
      </p:sp>
      <p:sp>
        <p:nvSpPr>
          <p:cNvPr id="129" name="Rectangle 74"/>
          <p:cNvSpPr>
            <a:spLocks noChangeArrowheads="1"/>
          </p:cNvSpPr>
          <p:nvPr/>
        </p:nvSpPr>
        <p:spPr bwMode="auto">
          <a:xfrm>
            <a:off x="167763" y="5599650"/>
            <a:ext cx="1899369" cy="41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400" b="1" dirty="0">
                <a:solidFill>
                  <a:srgbClr val="C00000"/>
                </a:solidFill>
                <a:latin typeface="Times New Roman" pitchFamily="18" charset="0"/>
              </a:rPr>
              <a:t>一棵</a:t>
            </a:r>
            <a:r>
              <a:rPr lang="en-US" altLang="en-US" sz="2400" b="1" dirty="0">
                <a:solidFill>
                  <a:srgbClr val="C00000"/>
                </a:solidFill>
                <a:latin typeface="Times New Roman" pitchFamily="18" charset="0"/>
              </a:rPr>
              <a:t>4</a:t>
            </a:r>
            <a:r>
              <a:rPr lang="zh-CN" altLang="en-US" sz="2400" b="1" dirty="0">
                <a:solidFill>
                  <a:srgbClr val="C00000"/>
                </a:solidFill>
                <a:latin typeface="Times New Roman" pitchFamily="18" charset="0"/>
              </a:rPr>
              <a:t>阶</a:t>
            </a:r>
            <a:r>
              <a:rPr lang="en-US" altLang="en-US" sz="2400" b="1" dirty="0">
                <a:solidFill>
                  <a:srgbClr val="C00000"/>
                </a:solidFill>
                <a:latin typeface="Times New Roman" pitchFamily="18" charset="0"/>
              </a:rPr>
              <a:t>B</a:t>
            </a:r>
            <a:r>
              <a:rPr lang="zh-CN" altLang="en-US" sz="2400" b="1" dirty="0">
                <a:solidFill>
                  <a:srgbClr val="C00000"/>
                </a:solidFill>
                <a:latin typeface="Times New Roman" pitchFamily="18" charset="0"/>
              </a:rPr>
              <a:t>树</a:t>
            </a:r>
          </a:p>
        </p:txBody>
      </p:sp>
    </p:spTree>
    <p:extLst>
      <p:ext uri="{BB962C8B-B14F-4D97-AF65-F5344CB8AC3E}">
        <p14:creationId xmlns:p14="http://schemas.microsoft.com/office/powerpoint/2010/main" val="56182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8"/>
                                        </p:tgtEl>
                                        <p:attrNameLst>
                                          <p:attrName>style.visibility</p:attrName>
                                        </p:attrNameLst>
                                      </p:cBhvr>
                                      <p:to>
                                        <p:strVal val="visible"/>
                                      </p:to>
                                    </p:set>
                                    <p:animEffect transition="in" filter="fade">
                                      <p:cBhvr>
                                        <p:cTn id="19" dur="500"/>
                                        <p:tgtEl>
                                          <p:spTgt spid="12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7"/>
                                        </p:tgtEl>
                                        <p:attrNameLst>
                                          <p:attrName>style.visibility</p:attrName>
                                        </p:attrNameLst>
                                      </p:cBhvr>
                                      <p:to>
                                        <p:strVal val="visible"/>
                                      </p:to>
                                    </p:set>
                                    <p:animEffect transition="in" filter="fade">
                                      <p:cBhvr>
                                        <p:cTn id="24"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27" grpId="0"/>
      <p:bldP spid="128" grpId="0"/>
      <p:bldP spid="1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2732861-05AA-4AC3-9EDA-F18973C13126}"/>
              </a:ext>
            </a:extLst>
          </p:cNvPr>
          <p:cNvPicPr>
            <a:picLocks noChangeAspect="1"/>
          </p:cNvPicPr>
          <p:nvPr/>
        </p:nvPicPr>
        <p:blipFill>
          <a:blip r:embed="rId3"/>
          <a:stretch>
            <a:fillRect/>
          </a:stretch>
        </p:blipFill>
        <p:spPr>
          <a:xfrm>
            <a:off x="6535642" y="180266"/>
            <a:ext cx="1545210" cy="1112551"/>
          </a:xfrm>
          <a:prstGeom prst="rect">
            <a:avLst/>
          </a:prstGeom>
        </p:spPr>
      </p:pic>
      <p:pic>
        <p:nvPicPr>
          <p:cNvPr id="7" name="图片 6">
            <a:extLst>
              <a:ext uri="{FF2B5EF4-FFF2-40B4-BE49-F238E27FC236}">
                <a16:creationId xmlns:a16="http://schemas.microsoft.com/office/drawing/2014/main" id="{A2732861-05AA-4AC3-9EDA-F18973C13126}"/>
              </a:ext>
            </a:extLst>
          </p:cNvPr>
          <p:cNvPicPr>
            <a:picLocks noChangeAspect="1"/>
          </p:cNvPicPr>
          <p:nvPr/>
        </p:nvPicPr>
        <p:blipFill>
          <a:blip r:embed="rId3"/>
          <a:stretch>
            <a:fillRect/>
          </a:stretch>
        </p:blipFill>
        <p:spPr>
          <a:xfrm>
            <a:off x="3490419" y="2045667"/>
            <a:ext cx="1545210" cy="1112551"/>
          </a:xfrm>
          <a:prstGeom prst="rect">
            <a:avLst/>
          </a:prstGeom>
        </p:spPr>
      </p:pic>
      <p:pic>
        <p:nvPicPr>
          <p:cNvPr id="10" name="图片 9">
            <a:extLst>
              <a:ext uri="{FF2B5EF4-FFF2-40B4-BE49-F238E27FC236}">
                <a16:creationId xmlns:a16="http://schemas.microsoft.com/office/drawing/2014/main" id="{A2732861-05AA-4AC3-9EDA-F18973C13126}"/>
              </a:ext>
            </a:extLst>
          </p:cNvPr>
          <p:cNvPicPr>
            <a:picLocks noChangeAspect="1"/>
          </p:cNvPicPr>
          <p:nvPr/>
        </p:nvPicPr>
        <p:blipFill>
          <a:blip r:embed="rId3"/>
          <a:stretch>
            <a:fillRect/>
          </a:stretch>
        </p:blipFill>
        <p:spPr>
          <a:xfrm>
            <a:off x="7613312" y="5724000"/>
            <a:ext cx="1545210" cy="1112551"/>
          </a:xfrm>
          <a:prstGeom prst="rect">
            <a:avLst/>
          </a:prstGeom>
        </p:spPr>
      </p:pic>
      <p:pic>
        <p:nvPicPr>
          <p:cNvPr id="9" name="图片 8">
            <a:extLst>
              <a:ext uri="{FF2B5EF4-FFF2-40B4-BE49-F238E27FC236}">
                <a16:creationId xmlns:a16="http://schemas.microsoft.com/office/drawing/2014/main" id="{A2732861-05AA-4AC3-9EDA-F18973C13126}"/>
              </a:ext>
            </a:extLst>
          </p:cNvPr>
          <p:cNvPicPr>
            <a:picLocks noChangeAspect="1"/>
          </p:cNvPicPr>
          <p:nvPr/>
        </p:nvPicPr>
        <p:blipFill>
          <a:blip r:embed="rId3"/>
          <a:stretch>
            <a:fillRect/>
          </a:stretch>
        </p:blipFill>
        <p:spPr>
          <a:xfrm>
            <a:off x="7613312" y="4439181"/>
            <a:ext cx="1545210" cy="1112551"/>
          </a:xfrm>
          <a:prstGeom prst="rect">
            <a:avLst/>
          </a:prstGeom>
        </p:spPr>
      </p:pic>
      <p:pic>
        <p:nvPicPr>
          <p:cNvPr id="8" name="图片 7">
            <a:extLst>
              <a:ext uri="{FF2B5EF4-FFF2-40B4-BE49-F238E27FC236}">
                <a16:creationId xmlns:a16="http://schemas.microsoft.com/office/drawing/2014/main" id="{A2732861-05AA-4AC3-9EDA-F18973C13126}"/>
              </a:ext>
            </a:extLst>
          </p:cNvPr>
          <p:cNvPicPr>
            <a:picLocks noChangeAspect="1"/>
          </p:cNvPicPr>
          <p:nvPr/>
        </p:nvPicPr>
        <p:blipFill>
          <a:blip r:embed="rId3"/>
          <a:stretch>
            <a:fillRect/>
          </a:stretch>
        </p:blipFill>
        <p:spPr>
          <a:xfrm>
            <a:off x="5004048" y="2492896"/>
            <a:ext cx="1545210" cy="1112551"/>
          </a:xfrm>
          <a:prstGeom prst="rect">
            <a:avLst/>
          </a:prstGeom>
        </p:spPr>
      </p:pic>
      <p:sp>
        <p:nvSpPr>
          <p:cNvPr id="2" name="标题 1"/>
          <p:cNvSpPr>
            <a:spLocks noGrp="1"/>
          </p:cNvSpPr>
          <p:nvPr>
            <p:ph type="title"/>
          </p:nvPr>
        </p:nvSpPr>
        <p:spPr/>
        <p:txBody>
          <a:bodyPr/>
          <a:lstStyle/>
          <a:p>
            <a:r>
              <a:rPr lang="zh-CN" altLang="en-US"/>
              <a:t>概念</a:t>
            </a:r>
            <a:r>
              <a:rPr lang="en-US" altLang="zh-CN"/>
              <a:t>-</a:t>
            </a:r>
            <a:r>
              <a:rPr lang="zh-CN" altLang="en-US"/>
              <a:t>辨析</a:t>
            </a:r>
          </a:p>
        </p:txBody>
      </p:sp>
      <p:sp>
        <p:nvSpPr>
          <p:cNvPr id="3" name="内容占位符 2"/>
          <p:cNvSpPr>
            <a:spLocks noGrp="1"/>
          </p:cNvSpPr>
          <p:nvPr>
            <p:ph idx="1"/>
          </p:nvPr>
        </p:nvSpPr>
        <p:spPr/>
        <p:txBody>
          <a:bodyPr/>
          <a:lstStyle/>
          <a:p>
            <a:pPr marL="514350" indent="-514350">
              <a:buFont typeface="+mj-lt"/>
              <a:buAutoNum type="arabicPeriod"/>
            </a:pPr>
            <a:r>
              <a:rPr lang="en-US" altLang="zh-CN" dirty="0"/>
              <a:t>m</a:t>
            </a:r>
            <a:r>
              <a:rPr lang="zh-CN" altLang="en-US" dirty="0"/>
              <a:t>阶</a:t>
            </a:r>
            <a:r>
              <a:rPr lang="en-US" altLang="zh-CN" dirty="0"/>
              <a:t>B</a:t>
            </a:r>
            <a:r>
              <a:rPr lang="zh-CN" altLang="en-US" dirty="0"/>
              <a:t>树是高度平衡的</a:t>
            </a:r>
            <a:r>
              <a:rPr lang="en-US" altLang="zh-CN" dirty="0"/>
              <a:t>m</a:t>
            </a:r>
            <a:r>
              <a:rPr lang="zh-CN" altLang="en-US" dirty="0"/>
              <a:t>叉查找树</a:t>
            </a:r>
            <a:endParaRPr lang="en-US" altLang="zh-CN" dirty="0"/>
          </a:p>
          <a:p>
            <a:pPr marL="514350" indent="-514350">
              <a:buFont typeface="+mj-lt"/>
              <a:buAutoNum type="arabicPeriod"/>
            </a:pPr>
            <a:r>
              <a:rPr lang="zh-CN" altLang="en-US" dirty="0"/>
              <a:t>高度平衡的</a:t>
            </a:r>
            <a:r>
              <a:rPr lang="en-US" altLang="zh-CN" dirty="0"/>
              <a:t>m</a:t>
            </a:r>
            <a:r>
              <a:rPr lang="zh-CN" altLang="en-US" dirty="0"/>
              <a:t>叉查找树是</a:t>
            </a:r>
            <a:r>
              <a:rPr lang="en-US" altLang="zh-CN" dirty="0"/>
              <a:t>m</a:t>
            </a:r>
            <a:r>
              <a:rPr lang="zh-CN" altLang="en-US" dirty="0"/>
              <a:t>阶</a:t>
            </a:r>
            <a:r>
              <a:rPr lang="en-US" altLang="zh-CN" dirty="0"/>
              <a:t>B</a:t>
            </a:r>
            <a:r>
              <a:rPr lang="zh-CN" altLang="en-US" dirty="0"/>
              <a:t>树</a:t>
            </a:r>
            <a:endParaRPr lang="en-US" altLang="zh-CN" dirty="0"/>
          </a:p>
          <a:p>
            <a:pPr lvl="1"/>
            <a:r>
              <a:rPr lang="zh-CN" altLang="en-US" dirty="0"/>
              <a:t>因为前者没有限制叶结点必须在同一层</a:t>
            </a:r>
            <a:endParaRPr lang="en-US" altLang="zh-CN" dirty="0"/>
          </a:p>
          <a:p>
            <a:pPr marL="514350" indent="-514350">
              <a:buFont typeface="+mj-lt"/>
              <a:buAutoNum type="arabicPeriod"/>
            </a:pPr>
            <a:r>
              <a:rPr lang="en-US" altLang="zh-CN" dirty="0"/>
              <a:t>2</a:t>
            </a:r>
            <a:r>
              <a:rPr lang="zh-CN" altLang="en-US" dirty="0"/>
              <a:t>阶</a:t>
            </a:r>
            <a:r>
              <a:rPr lang="en-US" altLang="zh-CN" dirty="0"/>
              <a:t>B</a:t>
            </a:r>
            <a:r>
              <a:rPr lang="zh-CN" altLang="en-US" dirty="0"/>
              <a:t>树是</a:t>
            </a:r>
            <a:r>
              <a:rPr lang="en-US" altLang="zh-CN" dirty="0"/>
              <a:t>AVL</a:t>
            </a:r>
            <a:r>
              <a:rPr lang="zh-CN" altLang="en-US" dirty="0"/>
              <a:t>树</a:t>
            </a:r>
            <a:endParaRPr lang="en-US" altLang="zh-CN" dirty="0"/>
          </a:p>
          <a:p>
            <a:pPr marL="514350" indent="-514350">
              <a:buFont typeface="+mj-lt"/>
              <a:buAutoNum type="arabicPeriod"/>
            </a:pPr>
            <a:r>
              <a:rPr lang="en-US" altLang="zh-CN" dirty="0"/>
              <a:t>AVL</a:t>
            </a:r>
            <a:r>
              <a:rPr lang="zh-CN" altLang="en-US" dirty="0"/>
              <a:t>树不一定是</a:t>
            </a:r>
            <a:r>
              <a:rPr lang="en-US" altLang="zh-CN" dirty="0"/>
              <a:t>2</a:t>
            </a:r>
            <a:r>
              <a:rPr lang="zh-CN" altLang="en-US" dirty="0"/>
              <a:t>阶</a:t>
            </a:r>
            <a:r>
              <a:rPr lang="en-US" altLang="zh-CN" dirty="0"/>
              <a:t>B</a:t>
            </a:r>
            <a:r>
              <a:rPr lang="zh-CN" altLang="en-US" dirty="0"/>
              <a:t>树</a:t>
            </a:r>
            <a:endParaRPr lang="en-US" altLang="zh-CN" dirty="0"/>
          </a:p>
          <a:p>
            <a:pPr marL="514350" indent="-514350">
              <a:buFont typeface="+mj-lt"/>
              <a:buAutoNum type="arabicPeriod"/>
            </a:pPr>
            <a:r>
              <a:rPr lang="zh-CN" altLang="en-US" dirty="0">
                <a:solidFill>
                  <a:srgbClr val="0000CC"/>
                </a:solidFill>
              </a:rPr>
              <a:t>失败结点的个数是关键字个数</a:t>
            </a:r>
            <a:r>
              <a:rPr lang="en-US" altLang="zh-CN" dirty="0">
                <a:solidFill>
                  <a:srgbClr val="0000CC"/>
                </a:solidFill>
              </a:rPr>
              <a:t>+1</a:t>
            </a:r>
          </a:p>
          <a:p>
            <a:pPr lvl="1"/>
            <a:r>
              <a:rPr lang="zh-CN" altLang="en-US" dirty="0"/>
              <a:t>每个失败结点代表树上某两个数据之间的间隔</a:t>
            </a:r>
            <a:r>
              <a:rPr lang="en-US" altLang="zh-CN" dirty="0"/>
              <a:t>(</a:t>
            </a:r>
            <a:r>
              <a:rPr lang="zh-CN" altLang="en-US" dirty="0"/>
              <a:t>即</a:t>
            </a:r>
            <a:r>
              <a:rPr lang="en-US" altLang="zh-CN" dirty="0"/>
              <a:t>B</a:t>
            </a:r>
            <a:r>
              <a:rPr lang="zh-CN" altLang="en-US" dirty="0"/>
              <a:t>树上不存在的数据</a:t>
            </a:r>
            <a:r>
              <a:rPr lang="en-US" altLang="zh-CN" dirty="0"/>
              <a:t>)</a:t>
            </a:r>
            <a:r>
              <a:rPr lang="zh-CN" altLang="en-US" dirty="0"/>
              <a:t>，</a:t>
            </a:r>
            <a:r>
              <a:rPr lang="en-US" altLang="zh-CN" dirty="0"/>
              <a:t>n</a:t>
            </a:r>
            <a:r>
              <a:rPr lang="zh-CN" altLang="en-US" dirty="0"/>
              <a:t>个数据之间的间隔有</a:t>
            </a:r>
            <a:r>
              <a:rPr lang="en-US" altLang="zh-CN" dirty="0"/>
              <a:t>n+1</a:t>
            </a:r>
            <a:r>
              <a:rPr lang="zh-CN" altLang="en-US" dirty="0"/>
              <a:t>个</a:t>
            </a:r>
            <a:endParaRPr lang="en-US" altLang="zh-CN" dirty="0"/>
          </a:p>
          <a:p>
            <a:pPr marL="514350" indent="-514350">
              <a:buFont typeface="+mj-lt"/>
              <a:buAutoNum type="arabicPeriod"/>
            </a:pPr>
            <a:r>
              <a:rPr lang="zh-CN" altLang="en-US" dirty="0"/>
              <a:t>具有最少关键字的</a:t>
            </a:r>
            <a:r>
              <a:rPr lang="en-US" altLang="zh-CN" dirty="0"/>
              <a:t>3</a:t>
            </a:r>
            <a:r>
              <a:rPr lang="zh-CN" altLang="en-US" dirty="0"/>
              <a:t>阶</a:t>
            </a:r>
            <a:r>
              <a:rPr lang="en-US" altLang="zh-CN" dirty="0"/>
              <a:t>B</a:t>
            </a:r>
            <a:r>
              <a:rPr lang="zh-CN" altLang="en-US" dirty="0"/>
              <a:t>树等价于平衡二叉树，而且是满的二叉树</a:t>
            </a:r>
          </a:p>
          <a:p>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5" name="乘号 4">
            <a:extLst>
              <a:ext uri="{FF2B5EF4-FFF2-40B4-BE49-F238E27FC236}">
                <a16:creationId xmlns:a16="http://schemas.microsoft.com/office/drawing/2014/main" id="{6BD7B960-CC81-4F99-96C7-B1C07CDC04AF}"/>
              </a:ext>
            </a:extLst>
          </p:cNvPr>
          <p:cNvSpPr/>
          <p:nvPr/>
        </p:nvSpPr>
        <p:spPr>
          <a:xfrm>
            <a:off x="6779043" y="1186167"/>
            <a:ext cx="1152128" cy="93610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00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5DDBECC-C8F5-4906-A593-33EFEAA68380}"/>
              </a:ext>
            </a:extLst>
          </p:cNvPr>
          <p:cNvSpPr/>
          <p:nvPr/>
        </p:nvSpPr>
        <p:spPr>
          <a:xfrm>
            <a:off x="2902" y="4409728"/>
            <a:ext cx="9141098" cy="1395536"/>
          </a:xfrm>
          <a:prstGeom prst="rect">
            <a:avLst/>
          </a:prstGeom>
          <a:solidFill>
            <a:schemeClr val="accent6">
              <a:lumMod val="20000"/>
              <a:lumOff val="80000"/>
            </a:schemeClr>
          </a:solid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chemeClr val="accent6">
                  <a:lumMod val="20000"/>
                  <a:lumOff val="80000"/>
                </a:schemeClr>
              </a:solidFill>
            </a:endParaRPr>
          </a:p>
        </p:txBody>
      </p:sp>
      <p:sp>
        <p:nvSpPr>
          <p:cNvPr id="5" name="矩形 4">
            <a:extLst>
              <a:ext uri="{FF2B5EF4-FFF2-40B4-BE49-F238E27FC236}">
                <a16:creationId xmlns:a16="http://schemas.microsoft.com/office/drawing/2014/main" id="{C5DDBECC-C8F5-4906-A593-33EFEAA68380}"/>
              </a:ext>
            </a:extLst>
          </p:cNvPr>
          <p:cNvSpPr/>
          <p:nvPr/>
        </p:nvSpPr>
        <p:spPr>
          <a:xfrm>
            <a:off x="0" y="1268760"/>
            <a:ext cx="9141098" cy="2016224"/>
          </a:xfrm>
          <a:prstGeom prst="rect">
            <a:avLst/>
          </a:prstGeom>
          <a:solidFill>
            <a:srgbClr val="FFFFCC"/>
          </a:solid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 name="标题 2"/>
          <p:cNvSpPr>
            <a:spLocks noGrp="1"/>
          </p:cNvSpPr>
          <p:nvPr>
            <p:ph type="title"/>
          </p:nvPr>
        </p:nvSpPr>
        <p:spPr/>
        <p:txBody>
          <a:bodyPr/>
          <a:lstStyle/>
          <a:p>
            <a:r>
              <a:rPr lang="en-US" altLang="zh-CN" dirty="0"/>
              <a:t>m</a:t>
            </a:r>
            <a:r>
              <a:rPr lang="zh-CN" altLang="en-US" dirty="0"/>
              <a:t>阶</a:t>
            </a:r>
            <a:r>
              <a:rPr lang="en-US" altLang="zh-CN" dirty="0"/>
              <a:t>B</a:t>
            </a:r>
            <a:r>
              <a:rPr lang="zh-CN" altLang="en-US" dirty="0"/>
              <a:t>树的性质</a:t>
            </a:r>
            <a:r>
              <a:rPr lang="en-US" altLang="zh-CN" dirty="0"/>
              <a:t>-I</a:t>
            </a:r>
            <a:endParaRPr lang="zh-CN" altLang="en-US"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normAutofit/>
              </a:bodyPr>
              <a:lstStyle/>
              <a:p>
                <a:r>
                  <a:rPr lang="en-US" altLang="zh-CN" dirty="0"/>
                  <a:t>m</a:t>
                </a:r>
                <a:r>
                  <a:rPr lang="zh-CN" altLang="en-US" dirty="0"/>
                  <a:t>阶</a:t>
                </a:r>
                <a:r>
                  <a:rPr lang="en-US" altLang="zh-CN" dirty="0"/>
                  <a:t>B</a:t>
                </a:r>
                <a:r>
                  <a:rPr lang="zh-CN" altLang="en-US" dirty="0"/>
                  <a:t>树</a:t>
                </a:r>
                <a:r>
                  <a:rPr lang="zh-CN" altLang="en-US" b="1" dirty="0">
                    <a:solidFill>
                      <a:srgbClr val="0000FF"/>
                    </a:solidFill>
                  </a:rPr>
                  <a:t>至少</a:t>
                </a:r>
                <a:r>
                  <a:rPr lang="zh-CN" altLang="en-US" dirty="0"/>
                  <a:t>有多少</a:t>
                </a:r>
                <a:r>
                  <a:rPr lang="zh-CN" altLang="en-US" dirty="0">
                    <a:solidFill>
                      <a:srgbClr val="0000CC"/>
                    </a:solidFill>
                  </a:rPr>
                  <a:t>结点</a:t>
                </a:r>
                <a:r>
                  <a:rPr lang="zh-CN" altLang="en-US" dirty="0"/>
                  <a:t>？</a:t>
                </a:r>
                <a:endParaRPr lang="en-US" altLang="zh-CN" dirty="0"/>
              </a:p>
              <a:p>
                <a:pPr lvl="1"/>
                <a:r>
                  <a:rPr lang="zh-CN" altLang="en-US" dirty="0"/>
                  <a:t>第</a:t>
                </a:r>
                <a:r>
                  <a:rPr lang="en-US" altLang="zh-CN" dirty="0"/>
                  <a:t>1</a:t>
                </a:r>
                <a:r>
                  <a:rPr lang="zh-CN" altLang="en-US" dirty="0"/>
                  <a:t>层</a:t>
                </a:r>
                <a:r>
                  <a:rPr lang="en-US" altLang="zh-CN" dirty="0"/>
                  <a:t> </a:t>
                </a:r>
                <a:r>
                  <a:rPr lang="zh-CN" altLang="en-US" dirty="0"/>
                  <a:t>时，结点数为</a:t>
                </a:r>
                <a:r>
                  <a:rPr lang="en-US" altLang="zh-CN" dirty="0"/>
                  <a:t>1</a:t>
                </a:r>
                <a:r>
                  <a:rPr lang="zh-CN" altLang="en-US" dirty="0"/>
                  <a:t>；第</a:t>
                </a:r>
                <a:r>
                  <a:rPr lang="en-US" altLang="zh-CN" dirty="0"/>
                  <a:t>2</a:t>
                </a:r>
                <a:r>
                  <a:rPr lang="zh-CN" altLang="en-US" dirty="0"/>
                  <a:t>层时，结点数</a:t>
                </a:r>
                <a:r>
                  <a:rPr lang="en-US" altLang="zh-CN" dirty="0"/>
                  <a:t> &gt;=2</a:t>
                </a:r>
                <a:r>
                  <a:rPr lang="zh-CN" altLang="en-US" dirty="0"/>
                  <a:t>；第</a:t>
                </a:r>
                <a:r>
                  <a:rPr lang="en-US" altLang="zh-CN" dirty="0"/>
                  <a:t>3</a:t>
                </a:r>
                <a:r>
                  <a:rPr lang="zh-CN" altLang="en-US" dirty="0"/>
                  <a:t>层时，结点数为</a:t>
                </a:r>
                <a14:m>
                  <m:oMath xmlns:m="http://schemas.openxmlformats.org/officeDocument/2006/math">
                    <m:r>
                      <a:rPr lang="en-US" altLang="zh-CN" i="1">
                        <a:latin typeface="Cambria Math" panose="02040503050406030204" pitchFamily="18" charset="0"/>
                        <a:ea typeface="Cambria Math" panose="02040503050406030204" pitchFamily="18" charset="0"/>
                      </a:rPr>
                      <m:t>≥2∗</m:t>
                    </m:r>
                    <m:d>
                      <m:dPr>
                        <m:begChr m:val="⌈"/>
                        <m:endChr m:val="⌉"/>
                        <m:ctrlPr>
                          <a:rPr lang="en-US" altLang="zh-CN" i="1">
                            <a:latin typeface="Cambria Math" panose="02040503050406030204" pitchFamily="18" charset="0"/>
                            <a:ea typeface="Cambria Math" panose="02040503050406030204" pitchFamily="18" charset="0"/>
                          </a:rPr>
                        </m:ctrlPr>
                      </m:dPr>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𝑚</m:t>
                            </m:r>
                          </m:num>
                          <m:den>
                            <m:r>
                              <a:rPr lang="en-US" altLang="zh-CN" i="1">
                                <a:latin typeface="Cambria Math" panose="02040503050406030204" pitchFamily="18" charset="0"/>
                                <a:ea typeface="Cambria Math" panose="02040503050406030204" pitchFamily="18" charset="0"/>
                              </a:rPr>
                              <m:t>2</m:t>
                            </m:r>
                          </m:den>
                        </m:f>
                      </m:e>
                    </m:d>
                  </m:oMath>
                </a14:m>
                <a:r>
                  <a:rPr lang="zh-CN" altLang="en-US" dirty="0"/>
                  <a:t>，</a:t>
                </a:r>
                <a:r>
                  <a:rPr lang="en-US" altLang="zh-CN" dirty="0"/>
                  <a:t>…</a:t>
                </a:r>
              </a:p>
              <a:p>
                <a:pPr lvl="1"/>
                <a:r>
                  <a:rPr lang="zh-CN" altLang="en-US" dirty="0"/>
                  <a:t>第</a:t>
                </a:r>
                <a:r>
                  <a:rPr lang="en-US" altLang="zh-CN" dirty="0"/>
                  <a:t>h</a:t>
                </a:r>
                <a:r>
                  <a:rPr lang="zh-CN" altLang="en-US" dirty="0"/>
                  <a:t>层时，结点数为</a:t>
                </a:r>
                <a14:m>
                  <m:oMath xmlns:m="http://schemas.openxmlformats.org/officeDocument/2006/math">
                    <m:r>
                      <a:rPr lang="en-US" altLang="zh-CN" i="1">
                        <a:latin typeface="Cambria Math" panose="02040503050406030204" pitchFamily="18" charset="0"/>
                        <a:ea typeface="Cambria Math" panose="02040503050406030204" pitchFamily="18" charset="0"/>
                      </a:rPr>
                      <m:t>≥2∗</m:t>
                    </m:r>
                    <m:sSup>
                      <m:sSupPr>
                        <m:ctrlPr>
                          <a:rPr lang="en-US" altLang="zh-CN" i="1">
                            <a:latin typeface="Cambria Math" panose="02040503050406030204" pitchFamily="18" charset="0"/>
                            <a:ea typeface="Cambria Math" panose="02040503050406030204" pitchFamily="18" charset="0"/>
                          </a:rPr>
                        </m:ctrlPr>
                      </m:sSupPr>
                      <m:e>
                        <m:d>
                          <m:dPr>
                            <m:begChr m:val="⌈"/>
                            <m:endChr m:val="⌉"/>
                            <m:ctrlPr>
                              <a:rPr lang="en-US" altLang="zh-CN" i="1">
                                <a:latin typeface="Cambria Math" panose="02040503050406030204" pitchFamily="18" charset="0"/>
                                <a:ea typeface="Cambria Math" panose="02040503050406030204" pitchFamily="18" charset="0"/>
                              </a:rPr>
                            </m:ctrlPr>
                          </m:dPr>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𝑚</m:t>
                                </m:r>
                              </m:num>
                              <m:den>
                                <m:r>
                                  <a:rPr lang="en-US" altLang="zh-CN" i="1">
                                    <a:latin typeface="Cambria Math" panose="02040503050406030204" pitchFamily="18" charset="0"/>
                                    <a:ea typeface="Cambria Math" panose="02040503050406030204" pitchFamily="18" charset="0"/>
                                  </a:rPr>
                                  <m:t>2</m:t>
                                </m:r>
                              </m:den>
                            </m:f>
                          </m:e>
                        </m:d>
                      </m:e>
                      <m:sup>
                        <m:r>
                          <a:rPr lang="en-US" altLang="zh-CN" i="1">
                            <a:latin typeface="Cambria Math" panose="02040503050406030204" pitchFamily="18" charset="0"/>
                            <a:ea typeface="Cambria Math" panose="02040503050406030204" pitchFamily="18" charset="0"/>
                          </a:rPr>
                          <m:t>h</m:t>
                        </m:r>
                        <m:r>
                          <a:rPr lang="en-US" altLang="zh-CN" i="1">
                            <a:latin typeface="Cambria Math" panose="02040503050406030204" pitchFamily="18" charset="0"/>
                            <a:ea typeface="Cambria Math" panose="02040503050406030204" pitchFamily="18" charset="0"/>
                          </a:rPr>
                          <m:t>−2</m:t>
                        </m:r>
                      </m:sup>
                    </m:sSup>
                  </m:oMath>
                </a14:m>
                <a:endParaRPr lang="en-US" altLang="zh-CN" dirty="0"/>
              </a:p>
              <a:p>
                <a:r>
                  <a:rPr lang="zh-CN" altLang="en-US" dirty="0"/>
                  <a:t>含有</a:t>
                </a:r>
                <a:r>
                  <a:rPr lang="en-US" altLang="zh-CN" dirty="0"/>
                  <a:t>n</a:t>
                </a:r>
                <a:r>
                  <a:rPr lang="zh-CN" altLang="en-US" dirty="0"/>
                  <a:t>个结点的</a:t>
                </a:r>
                <a:r>
                  <a:rPr lang="en-US" altLang="zh-CN" dirty="0"/>
                  <a:t>m</a:t>
                </a:r>
                <a:r>
                  <a:rPr lang="zh-CN" altLang="en-US" dirty="0"/>
                  <a:t>阶</a:t>
                </a:r>
                <a:r>
                  <a:rPr lang="en-US" altLang="zh-CN" dirty="0"/>
                  <a:t>B</a:t>
                </a:r>
                <a:r>
                  <a:rPr lang="zh-CN" altLang="en-US" dirty="0"/>
                  <a:t>树</a:t>
                </a:r>
                <a:r>
                  <a:rPr lang="zh-CN" altLang="en-US" b="1" dirty="0">
                    <a:solidFill>
                      <a:srgbClr val="0000FF"/>
                    </a:solidFill>
                  </a:rPr>
                  <a:t>至少</a:t>
                </a:r>
                <a:r>
                  <a:rPr lang="zh-CN" altLang="en-US" dirty="0"/>
                  <a:t>包含多少个</a:t>
                </a:r>
                <a:r>
                  <a:rPr lang="zh-CN" altLang="en-US" dirty="0">
                    <a:solidFill>
                      <a:srgbClr val="0000CC"/>
                    </a:solidFill>
                  </a:rPr>
                  <a:t>关键字</a:t>
                </a:r>
                <a:r>
                  <a:rPr lang="zh-CN" altLang="en-US" dirty="0"/>
                  <a:t>？</a:t>
                </a:r>
                <a:endParaRPr lang="en-US" altLang="zh-CN" dirty="0"/>
              </a:p>
              <a:p>
                <a:pPr lvl="1">
                  <a:spcBef>
                    <a:spcPts val="0"/>
                  </a:spcBef>
                  <a:defRPr/>
                </a:pPr>
                <a:r>
                  <a:rPr lang="zh-CN" altLang="en-US" dirty="0"/>
                  <a:t>该</a:t>
                </a:r>
                <a:r>
                  <a:rPr lang="en-US" altLang="zh-CN" dirty="0"/>
                  <a:t>B</a:t>
                </a:r>
                <a:r>
                  <a:rPr lang="zh-CN" altLang="en-US" dirty="0"/>
                  <a:t>树最少两层。第</a:t>
                </a:r>
                <a:r>
                  <a:rPr lang="en-US" altLang="zh-CN" dirty="0"/>
                  <a:t>1</a:t>
                </a:r>
                <a:r>
                  <a:rPr lang="zh-CN" altLang="en-US" dirty="0"/>
                  <a:t>层为根，第</a:t>
                </a:r>
                <a:r>
                  <a:rPr lang="en-US" altLang="zh-CN" dirty="0"/>
                  <a:t>2</a:t>
                </a:r>
                <a:r>
                  <a:rPr lang="zh-CN" altLang="en-US" dirty="0"/>
                  <a:t>层 </a:t>
                </a:r>
                <a:r>
                  <a:rPr lang="en-US" altLang="zh-CN" dirty="0"/>
                  <a:t>n-1</a:t>
                </a:r>
                <a:r>
                  <a:rPr lang="zh-CN" altLang="en-US" dirty="0"/>
                  <a:t>个结点，一个结点最少</a:t>
                </a:r>
                <a14:m>
                  <m:oMath xmlns:m="http://schemas.openxmlformats.org/officeDocument/2006/math">
                    <m:d>
                      <m:dPr>
                        <m:begChr m:val="⌈"/>
                        <m:endChr m:val="⌉"/>
                        <m:ctrlPr>
                          <a:rPr lang="en-US" altLang="zh-CN" i="1">
                            <a:latin typeface="Cambria Math" panose="02040503050406030204" pitchFamily="18" charset="0"/>
                          </a:rPr>
                        </m:ctrlPr>
                      </m:dPr>
                      <m:e>
                        <m:f>
                          <m:fPr>
                            <m:type m:val="lin"/>
                            <m:ctrlPr>
                              <a:rPr lang="en-US" altLang="zh-CN" i="1">
                                <a:latin typeface="Cambria Math" panose="02040503050406030204" pitchFamily="18" charset="0"/>
                              </a:rPr>
                            </m:ctrlPr>
                          </m:fPr>
                          <m:num>
                            <m:r>
                              <m:rPr>
                                <m:nor/>
                              </m:rPr>
                              <a:rPr lang="en-US" altLang="zh-CN"/>
                              <m:t>m</m:t>
                            </m:r>
                          </m:num>
                          <m:den>
                            <m:r>
                              <m:rPr>
                                <m:nor/>
                              </m:rPr>
                              <a:rPr lang="en-US" altLang="zh-CN"/>
                              <m:t>2</m:t>
                            </m:r>
                          </m:den>
                        </m:f>
                      </m:e>
                    </m:d>
                    <m:r>
                      <m:rPr>
                        <m:nor/>
                      </m:rPr>
                      <a:rPr lang="en-US" altLang="zh-CN"/>
                      <m:t>−1</m:t>
                    </m:r>
                  </m:oMath>
                </a14:m>
                <a:r>
                  <a:rPr lang="zh-CN" altLang="en-US" dirty="0"/>
                  <a:t>个关键字</a:t>
                </a:r>
                <a:endParaRPr lang="en-US" altLang="zh-CN" dirty="0"/>
              </a:p>
              <a:p>
                <a:pPr lvl="1"/>
                <a:r>
                  <a:rPr lang="zh-CN" altLang="en-US" dirty="0"/>
                  <a:t>至少包含 </a:t>
                </a:r>
                <a14:m>
                  <m:oMath xmlns:m="http://schemas.openxmlformats.org/officeDocument/2006/math">
                    <m:d>
                      <m:dPr>
                        <m:ctrlPr>
                          <a:rPr lang="en-US" altLang="zh-CN" i="1">
                            <a:latin typeface="Cambria Math" panose="02040503050406030204" pitchFamily="18" charset="0"/>
                          </a:rPr>
                        </m:ctrlPr>
                      </m:dPr>
                      <m:e>
                        <m:r>
                          <m:rPr>
                            <m:nor/>
                          </m:rPr>
                          <a:rPr lang="en-US" altLang="zh-CN"/>
                          <m:t>n</m:t>
                        </m:r>
                        <m:r>
                          <m:rPr>
                            <m:nor/>
                          </m:rPr>
                          <a:rPr lang="en-US" altLang="zh-CN"/>
                          <m:t>−1</m:t>
                        </m:r>
                      </m:e>
                    </m:d>
                    <m:r>
                      <m:rPr>
                        <m:nor/>
                      </m:rPr>
                      <a:rPr lang="en-US" altLang="zh-CN"/>
                      <m:t>∗</m:t>
                    </m:r>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f>
                              <m:fPr>
                                <m:type m:val="lin"/>
                                <m:ctrlPr>
                                  <a:rPr lang="en-US" altLang="zh-CN" i="1">
                                    <a:latin typeface="Cambria Math" panose="02040503050406030204" pitchFamily="18" charset="0"/>
                                  </a:rPr>
                                </m:ctrlPr>
                              </m:fPr>
                              <m:num>
                                <m:r>
                                  <m:rPr>
                                    <m:nor/>
                                  </m:rPr>
                                  <a:rPr lang="en-US" altLang="zh-CN"/>
                                  <m:t>m</m:t>
                                </m:r>
                              </m:num>
                              <m:den>
                                <m:r>
                                  <m:rPr>
                                    <m:nor/>
                                  </m:rPr>
                                  <a:rPr lang="en-US" altLang="zh-CN"/>
                                  <m:t>2</m:t>
                                </m:r>
                              </m:den>
                            </m:f>
                          </m:e>
                        </m:d>
                        <m:r>
                          <m:rPr>
                            <m:nor/>
                          </m:rPr>
                          <a:rPr lang="en-US" altLang="zh-CN"/>
                          <m:t>−1</m:t>
                        </m:r>
                      </m:e>
                    </m:d>
                    <m:r>
                      <m:rPr>
                        <m:nor/>
                      </m:rPr>
                      <a:rPr lang="en-US" altLang="zh-CN"/>
                      <m:t>+1</m:t>
                    </m:r>
                  </m:oMath>
                </a14:m>
                <a:r>
                  <a:rPr lang="en-US" altLang="zh-CN" dirty="0"/>
                  <a:t> </a:t>
                </a:r>
                <a:r>
                  <a:rPr lang="zh-CN" altLang="en-US" dirty="0"/>
                  <a:t>个关键字</a:t>
                </a:r>
                <a:endParaRPr lang="en-US" altLang="zh-CN" dirty="0"/>
              </a:p>
              <a:p>
                <a:endParaRPr lang="zh-CN" altLang="en-US" dirty="0"/>
              </a:p>
              <a:p>
                <a:endParaRPr lang="en-US" altLang="zh-CN" dirty="0"/>
              </a:p>
              <a:p>
                <a:endParaRPr lang="zh-CN" altLang="en-US" dirty="0"/>
              </a:p>
              <a:p>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0">
                <a:blip r:embed="rId3"/>
                <a:stretch>
                  <a:fillRect l="-1704" t="-1800" r="-4000"/>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105914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0"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5DDBECC-C8F5-4906-A593-33EFEAA68380}"/>
              </a:ext>
            </a:extLst>
          </p:cNvPr>
          <p:cNvSpPr/>
          <p:nvPr/>
        </p:nvSpPr>
        <p:spPr>
          <a:xfrm>
            <a:off x="2902" y="4149080"/>
            <a:ext cx="9141098" cy="2592288"/>
          </a:xfrm>
          <a:prstGeom prst="rect">
            <a:avLst/>
          </a:prstGeom>
          <a:solidFill>
            <a:schemeClr val="accent6">
              <a:lumMod val="20000"/>
              <a:lumOff val="80000"/>
            </a:schemeClr>
          </a:solid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chemeClr val="accent6">
                  <a:lumMod val="20000"/>
                  <a:lumOff val="80000"/>
                </a:schemeClr>
              </a:solidFill>
            </a:endParaRPr>
          </a:p>
        </p:txBody>
      </p:sp>
      <p:sp>
        <p:nvSpPr>
          <p:cNvPr id="5" name="矩形 4">
            <a:extLst>
              <a:ext uri="{FF2B5EF4-FFF2-40B4-BE49-F238E27FC236}">
                <a16:creationId xmlns:a16="http://schemas.microsoft.com/office/drawing/2014/main" id="{C5DDBECC-C8F5-4906-A593-33EFEAA68380}"/>
              </a:ext>
            </a:extLst>
          </p:cNvPr>
          <p:cNvSpPr/>
          <p:nvPr/>
        </p:nvSpPr>
        <p:spPr>
          <a:xfrm>
            <a:off x="0" y="1236454"/>
            <a:ext cx="9141098" cy="2336562"/>
          </a:xfrm>
          <a:prstGeom prst="rect">
            <a:avLst/>
          </a:prstGeom>
          <a:solidFill>
            <a:srgbClr val="FFFFCC"/>
          </a:solid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t>m</a:t>
            </a:r>
            <a:r>
              <a:rPr lang="zh-CN" altLang="en-US"/>
              <a:t>阶</a:t>
            </a:r>
            <a:r>
              <a:rPr lang="en-US" altLang="zh-CN"/>
              <a:t>B</a:t>
            </a:r>
            <a:r>
              <a:rPr lang="zh-CN" altLang="en-US"/>
              <a:t>树的性质</a:t>
            </a:r>
            <a:r>
              <a:rPr lang="en-US" altLang="zh-CN"/>
              <a:t>-II</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a:t>对</a:t>
                </a:r>
                <a:r>
                  <a:rPr lang="en-US" altLang="zh-CN" dirty="0">
                    <a:solidFill>
                      <a:srgbClr val="0000FF"/>
                    </a:solidFill>
                  </a:rPr>
                  <a:t>m</a:t>
                </a:r>
                <a:r>
                  <a:rPr lang="zh-CN" altLang="en-US" dirty="0">
                    <a:solidFill>
                      <a:srgbClr val="0000FF"/>
                    </a:solidFill>
                  </a:rPr>
                  <a:t>阶</a:t>
                </a:r>
                <a:r>
                  <a:rPr lang="en-US" altLang="zh-CN" dirty="0"/>
                  <a:t>B</a:t>
                </a:r>
                <a:r>
                  <a:rPr lang="zh-CN" altLang="en-US" dirty="0"/>
                  <a:t>树，设其高度为</a:t>
                </a:r>
                <a:r>
                  <a:rPr lang="en-US" altLang="zh-CN" dirty="0">
                    <a:solidFill>
                      <a:srgbClr val="0000FF"/>
                    </a:solidFill>
                  </a:rPr>
                  <a:t>h</a:t>
                </a:r>
                <a:r>
                  <a:rPr lang="zh-CN" altLang="en-US" dirty="0"/>
                  <a:t>，存放</a:t>
                </a:r>
                <a:r>
                  <a:rPr lang="en-US" altLang="zh-CN" dirty="0">
                    <a:solidFill>
                      <a:srgbClr val="0000FF"/>
                    </a:solidFill>
                  </a:rPr>
                  <a:t>n</a:t>
                </a:r>
                <a:r>
                  <a:rPr lang="zh-CN" altLang="en-US" dirty="0"/>
                  <a:t>个关键字：</a:t>
                </a:r>
                <a:endParaRPr lang="en-US" altLang="zh-CN" dirty="0"/>
              </a:p>
              <a:p>
                <a:pPr lvl="1"/>
                <a:r>
                  <a:rPr lang="zh-CN" altLang="en-US" dirty="0"/>
                  <a:t>结点数</a:t>
                </a:r>
                <a14:m>
                  <m:oMath xmlns:m="http://schemas.openxmlformats.org/officeDocument/2006/math">
                    <m:r>
                      <a:rPr lang="zh-CN" altLang="en-US"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0</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h</m:t>
                        </m:r>
                        <m:r>
                          <a:rPr lang="en-US" altLang="zh-CN" b="0" i="1" smtClean="0">
                            <a:latin typeface="Cambria Math" panose="02040503050406030204" pitchFamily="18" charset="0"/>
                          </a:rPr>
                          <m:t>−1</m:t>
                        </m:r>
                      </m:sup>
                    </m:sSup>
                  </m:oMath>
                </a14:m>
                <a:r>
                  <a:rPr lang="zh-CN" altLang="en-US" dirty="0"/>
                  <a:t> </a:t>
                </a:r>
                <a:r>
                  <a:rPr lang="en-US" altLang="zh-CN" dirty="0"/>
                  <a:t>=</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𝑚</m:t>
                        </m:r>
                        <m:r>
                          <a:rPr lang="en-US" altLang="zh-CN" b="0" i="1" smtClean="0">
                            <a:latin typeface="Cambria Math" panose="02040503050406030204" pitchFamily="18" charset="0"/>
                          </a:rPr>
                          <m:t>−1</m:t>
                        </m:r>
                      </m:den>
                    </m:f>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h</m:t>
                            </m:r>
                          </m:sup>
                        </m:sSup>
                        <m:r>
                          <a:rPr lang="en-US" altLang="zh-CN" b="0" i="1" smtClean="0">
                            <a:latin typeface="Cambria Math" panose="02040503050406030204" pitchFamily="18" charset="0"/>
                          </a:rPr>
                          <m:t>−1</m:t>
                        </m:r>
                      </m:e>
                    </m:d>
                  </m:oMath>
                </a14:m>
                <a:endParaRPr lang="en-US" altLang="zh-CN" b="0" dirty="0"/>
              </a:p>
              <a:p>
                <a:pPr lvl="1"/>
                <a:r>
                  <a:rPr lang="zh-CN" altLang="en-US" dirty="0"/>
                  <a:t>一个结点至多</a:t>
                </a:r>
                <a:r>
                  <a:rPr lang="en-US" altLang="zh-CN" dirty="0"/>
                  <a:t>m-1</a:t>
                </a:r>
                <a:r>
                  <a:rPr lang="zh-CN" altLang="en-US" dirty="0"/>
                  <a:t>个关键字</a:t>
                </a:r>
                <a:endParaRPr lang="en-US" altLang="zh-CN" dirty="0"/>
              </a:p>
              <a:p>
                <a:pPr lvl="1"/>
                <a14:m>
                  <m:oMath xmlns:m="http://schemas.openxmlformats.org/officeDocument/2006/math">
                    <m:r>
                      <m:rPr>
                        <m:sty m:val="p"/>
                      </m:rPr>
                      <a:rPr lang="en-US" altLang="zh-CN" b="0">
                        <a:latin typeface="Cambria Math" panose="02040503050406030204" pitchFamily="18" charset="0"/>
                      </a:rPr>
                      <m:t>n</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−1)</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−1</m:t>
                        </m:r>
                      </m:den>
                    </m:f>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𝑚</m:t>
                        </m:r>
                      </m:e>
                      <m:sup>
                        <m:r>
                          <a:rPr lang="en-US" altLang="zh-CN" b="0" i="1" smtClean="0">
                            <a:latin typeface="Cambria Math" panose="02040503050406030204" pitchFamily="18" charset="0"/>
                            <a:ea typeface="Cambria Math" panose="02040503050406030204" pitchFamily="18" charset="0"/>
                          </a:rPr>
                          <m:t>h</m:t>
                        </m:r>
                      </m:sup>
                    </m:sSup>
                    <m:r>
                      <a:rPr lang="en-US" altLang="zh-CN" b="0" i="1" smtClean="0">
                        <a:latin typeface="Cambria Math" panose="02040503050406030204" pitchFamily="18" charset="0"/>
                        <a:ea typeface="Cambria Math" panose="02040503050406030204" pitchFamily="18" charset="0"/>
                      </a:rPr>
                      <m:t>−1)</m:t>
                    </m:r>
                  </m:oMath>
                </a14:m>
                <a:r>
                  <a:rPr lang="en-US" altLang="zh-CN" b="0" dirty="0"/>
                  <a:t> =</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𝑚</m:t>
                        </m:r>
                      </m:e>
                      <m:sup>
                        <m:r>
                          <a:rPr lang="en-US" altLang="zh-CN" i="1">
                            <a:latin typeface="Cambria Math" panose="02040503050406030204" pitchFamily="18" charset="0"/>
                            <a:ea typeface="Cambria Math" panose="02040503050406030204" pitchFamily="18" charset="0"/>
                          </a:rPr>
                          <m:t>h</m:t>
                        </m:r>
                      </m:sup>
                    </m:sSup>
                    <m:r>
                      <a:rPr lang="en-US" altLang="zh-CN" i="1">
                        <a:latin typeface="Cambria Math" panose="02040503050406030204" pitchFamily="18" charset="0"/>
                        <a:ea typeface="Cambria Math" panose="02040503050406030204" pitchFamily="18" charset="0"/>
                      </a:rPr>
                      <m:t>−1)</m:t>
                    </m:r>
                  </m:oMath>
                </a14:m>
                <a:r>
                  <a:rPr lang="en-US" altLang="zh-CN" dirty="0"/>
                  <a:t> </a:t>
                </a:r>
              </a:p>
              <a:p>
                <a:r>
                  <a:rPr lang="zh-CN" altLang="en-US" dirty="0"/>
                  <a:t>因此</a:t>
                </a:r>
                <a14:m>
                  <m:oMath xmlns:m="http://schemas.openxmlformats.org/officeDocument/2006/math">
                    <m:r>
                      <a:rPr lang="zh-CN" altLang="en-US" b="0" i="1" smtClean="0">
                        <a:latin typeface="Cambria Math" panose="02040503050406030204" pitchFamily="18" charset="0"/>
                      </a:rPr>
                      <m:t>有</m:t>
                    </m:r>
                    <m:r>
                      <a:rPr lang="en-US" altLang="zh-CN" b="1" i="1" smtClean="0">
                        <a:solidFill>
                          <a:srgbClr val="0000FF"/>
                        </a:solidFill>
                        <a:latin typeface="Cambria Math" panose="02040503050406030204" pitchFamily="18" charset="0"/>
                      </a:rPr>
                      <m:t>𝒉</m:t>
                    </m:r>
                    <m:r>
                      <a:rPr lang="en-US" altLang="zh-CN" b="1" i="1" smtClean="0">
                        <a:solidFill>
                          <a:schemeClr val="accent6">
                            <a:lumMod val="50000"/>
                          </a:schemeClr>
                        </a:solidFill>
                        <a:latin typeface="Cambria Math" panose="02040503050406030204" pitchFamily="18" charset="0"/>
                        <a:ea typeface="Cambria Math" panose="02040503050406030204" pitchFamily="18" charset="0"/>
                      </a:rPr>
                      <m:t>≥</m:t>
                    </m:r>
                    <m:func>
                      <m:funcPr>
                        <m:ctrlPr>
                          <a:rPr lang="en-US" altLang="zh-CN" b="1" i="1" smtClean="0">
                            <a:solidFill>
                              <a:srgbClr val="0000FF"/>
                            </a:solidFill>
                            <a:latin typeface="Cambria Math" panose="02040503050406030204" pitchFamily="18" charset="0"/>
                            <a:ea typeface="Cambria Math" panose="02040503050406030204" pitchFamily="18" charset="0"/>
                          </a:rPr>
                        </m:ctrlPr>
                      </m:funcPr>
                      <m:fName>
                        <m:sSub>
                          <m:sSubPr>
                            <m:ctrlPr>
                              <a:rPr lang="en-US" altLang="zh-CN" b="1" i="1" smtClean="0">
                                <a:solidFill>
                                  <a:srgbClr val="0000FF"/>
                                </a:solidFill>
                                <a:latin typeface="Cambria Math" panose="02040503050406030204" pitchFamily="18" charset="0"/>
                                <a:ea typeface="Cambria Math" panose="02040503050406030204" pitchFamily="18" charset="0"/>
                              </a:rPr>
                            </m:ctrlPr>
                          </m:sSubPr>
                          <m:e>
                            <m:r>
                              <a:rPr lang="en-US" altLang="zh-CN" b="1" i="0" smtClean="0">
                                <a:solidFill>
                                  <a:srgbClr val="0000FF"/>
                                </a:solidFill>
                                <a:latin typeface="Cambria Math" panose="02040503050406030204" pitchFamily="18" charset="0"/>
                                <a:ea typeface="Cambria Math" panose="02040503050406030204" pitchFamily="18" charset="0"/>
                              </a:rPr>
                              <m:t>𝐥𝐨𝐠</m:t>
                            </m:r>
                          </m:e>
                          <m:sub>
                            <m:r>
                              <a:rPr lang="en-US" altLang="zh-CN" b="1" i="1" smtClean="0">
                                <a:solidFill>
                                  <a:srgbClr val="0000FF"/>
                                </a:solidFill>
                                <a:latin typeface="Cambria Math" panose="02040503050406030204" pitchFamily="18" charset="0"/>
                                <a:ea typeface="Cambria Math" panose="02040503050406030204" pitchFamily="18" charset="0"/>
                              </a:rPr>
                              <m:t>𝒎</m:t>
                            </m:r>
                          </m:sub>
                        </m:sSub>
                      </m:fName>
                      <m:e>
                        <m:r>
                          <a:rPr lang="en-US" altLang="zh-CN" b="1" i="1" smtClean="0">
                            <a:solidFill>
                              <a:srgbClr val="0000FF"/>
                            </a:solidFill>
                            <a:latin typeface="Cambria Math" panose="02040503050406030204" pitchFamily="18" charset="0"/>
                            <a:ea typeface="Cambria Math" panose="02040503050406030204" pitchFamily="18" charset="0"/>
                          </a:rPr>
                          <m:t>(</m:t>
                        </m:r>
                        <m:r>
                          <a:rPr lang="en-US" altLang="zh-CN" b="1" i="1" smtClean="0">
                            <a:solidFill>
                              <a:srgbClr val="0000FF"/>
                            </a:solidFill>
                            <a:latin typeface="Cambria Math" panose="02040503050406030204" pitchFamily="18" charset="0"/>
                            <a:ea typeface="Cambria Math" panose="02040503050406030204" pitchFamily="18" charset="0"/>
                          </a:rPr>
                          <m:t>𝒏</m:t>
                        </m:r>
                        <m:r>
                          <a:rPr lang="en-US" altLang="zh-CN" b="1" i="1" smtClean="0">
                            <a:solidFill>
                              <a:srgbClr val="0000FF"/>
                            </a:solidFill>
                            <a:latin typeface="Cambria Math" panose="02040503050406030204" pitchFamily="18" charset="0"/>
                            <a:ea typeface="Cambria Math" panose="02040503050406030204" pitchFamily="18" charset="0"/>
                          </a:rPr>
                          <m:t>+</m:t>
                        </m:r>
                        <m:r>
                          <a:rPr lang="en-US" altLang="zh-CN" b="1" i="1" smtClean="0">
                            <a:solidFill>
                              <a:srgbClr val="0000FF"/>
                            </a:solidFill>
                            <a:latin typeface="Cambria Math" panose="02040503050406030204" pitchFamily="18" charset="0"/>
                            <a:ea typeface="Cambria Math" panose="02040503050406030204" pitchFamily="18" charset="0"/>
                          </a:rPr>
                          <m:t>𝟏</m:t>
                        </m:r>
                        <m:r>
                          <a:rPr lang="en-US" altLang="zh-CN" b="1" i="1" smtClean="0">
                            <a:solidFill>
                              <a:srgbClr val="0000FF"/>
                            </a:solidFill>
                            <a:latin typeface="Cambria Math" panose="02040503050406030204" pitchFamily="18" charset="0"/>
                            <a:ea typeface="Cambria Math" panose="02040503050406030204" pitchFamily="18" charset="0"/>
                          </a:rPr>
                          <m:t>)</m:t>
                        </m:r>
                      </m:e>
                    </m:func>
                  </m:oMath>
                </a14:m>
                <a:endParaRPr lang="en-US" altLang="zh-CN" b="1" dirty="0">
                  <a:solidFill>
                    <a:srgbClr val="0000FF"/>
                  </a:solidFill>
                </a:endParaRPr>
              </a:p>
              <a:p>
                <a:r>
                  <a:rPr lang="zh-CN" altLang="en-US" dirty="0"/>
                  <a:t>对</a:t>
                </a:r>
                <a:r>
                  <a:rPr lang="en-US" altLang="zh-CN" dirty="0">
                    <a:solidFill>
                      <a:srgbClr val="0000FF"/>
                    </a:solidFill>
                  </a:rPr>
                  <a:t>m</a:t>
                </a:r>
                <a:r>
                  <a:rPr lang="zh-CN" altLang="en-US" dirty="0">
                    <a:solidFill>
                      <a:srgbClr val="0000FF"/>
                    </a:solidFill>
                  </a:rPr>
                  <a:t>阶</a:t>
                </a:r>
                <a:r>
                  <a:rPr lang="en-US" altLang="zh-CN" dirty="0"/>
                  <a:t>B</a:t>
                </a:r>
                <a:r>
                  <a:rPr lang="zh-CN" altLang="en-US" dirty="0"/>
                  <a:t>树，设其高度为</a:t>
                </a:r>
                <a:r>
                  <a:rPr lang="en-US" altLang="zh-CN" dirty="0">
                    <a:solidFill>
                      <a:srgbClr val="0000FF"/>
                    </a:solidFill>
                  </a:rPr>
                  <a:t>h</a:t>
                </a:r>
                <a:r>
                  <a:rPr lang="zh-CN" altLang="en-US" dirty="0"/>
                  <a:t>，存放</a:t>
                </a:r>
                <a:r>
                  <a:rPr lang="en-US" altLang="zh-CN" dirty="0">
                    <a:solidFill>
                      <a:srgbClr val="0000FF"/>
                    </a:solidFill>
                  </a:rPr>
                  <a:t>n</a:t>
                </a:r>
                <a:r>
                  <a:rPr lang="zh-CN" altLang="en-US" dirty="0"/>
                  <a:t>个关键字：</a:t>
                </a:r>
                <a:endParaRPr lang="en-US" altLang="zh-CN" dirty="0"/>
              </a:p>
              <a:p>
                <a:pPr lvl="1"/>
                <a:r>
                  <a:rPr lang="en-US" altLang="zh-CN" dirty="0"/>
                  <a:t>h+1</a:t>
                </a:r>
                <a:r>
                  <a:rPr lang="zh-CN" altLang="en-US" dirty="0"/>
                  <a:t>层是失败结点层，其结点数为</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a:latin typeface="Cambria Math" panose="02040503050406030204" pitchFamily="18" charset="0"/>
                      </a:rPr>
                      <m:t>2∗</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a:latin typeface="Cambria Math" panose="02040503050406030204" pitchFamily="18" charset="0"/>
                                  </a:rPr>
                                  <m:t>𝑚</m:t>
                                </m:r>
                              </m:num>
                              <m:den>
                                <m:r>
                                  <a:rPr lang="en-US" altLang="zh-CN">
                                    <a:latin typeface="Cambria Math" panose="02040503050406030204" pitchFamily="18" charset="0"/>
                                  </a:rPr>
                                  <m:t>2</m:t>
                                </m:r>
                              </m:den>
                            </m:f>
                          </m:e>
                        </m:d>
                      </m:e>
                      <m:sup>
                        <m:r>
                          <a:rPr lang="en-US" altLang="zh-CN">
                            <a:latin typeface="Cambria Math" panose="02040503050406030204" pitchFamily="18" charset="0"/>
                          </a:rPr>
                          <m:t>h</m:t>
                        </m:r>
                        <m:r>
                          <a:rPr lang="en-US" altLang="zh-CN">
                            <a:latin typeface="Cambria Math" panose="02040503050406030204" pitchFamily="18" charset="0"/>
                          </a:rPr>
                          <m:t>−1</m:t>
                        </m:r>
                      </m:sup>
                    </m:sSup>
                  </m:oMath>
                </a14:m>
                <a:endParaRPr lang="zh-CN" altLang="en-US" dirty="0"/>
              </a:p>
              <a:p>
                <a:pPr lvl="1"/>
                <a:r>
                  <a:rPr lang="zh-CN" altLang="en-US" dirty="0"/>
                  <a:t>若当前树有</a:t>
                </a:r>
                <a:r>
                  <a:rPr lang="en-US" altLang="zh-CN" dirty="0">
                    <a:solidFill>
                      <a:srgbClr val="0000FF"/>
                    </a:solidFill>
                  </a:rPr>
                  <a:t>n</a:t>
                </a:r>
                <a:r>
                  <a:rPr lang="zh-CN" altLang="en-US" dirty="0">
                    <a:solidFill>
                      <a:srgbClr val="0000FF"/>
                    </a:solidFill>
                  </a:rPr>
                  <a:t>个</a:t>
                </a:r>
                <a:r>
                  <a:rPr lang="zh-CN" altLang="en-US" dirty="0"/>
                  <a:t>关键字，</a:t>
                </a:r>
                <a:r>
                  <a:rPr lang="zh-CN" altLang="en-US" dirty="0">
                    <a:solidFill>
                      <a:srgbClr val="C00000"/>
                    </a:solidFill>
                  </a:rPr>
                  <a:t>则，失败结点为</a:t>
                </a:r>
                <a:r>
                  <a:rPr lang="en-US" altLang="zh-CN" dirty="0">
                    <a:solidFill>
                      <a:srgbClr val="C00000"/>
                    </a:solidFill>
                  </a:rPr>
                  <a:t>n+1</a:t>
                </a:r>
              </a:p>
              <a:p>
                <a:pPr lvl="1"/>
                <a:r>
                  <a:rPr lang="en-US" altLang="en-US" dirty="0" err="1">
                    <a:ea typeface="宋体" panose="02010600030101010101" pitchFamily="2" charset="-122"/>
                  </a:rPr>
                  <a:t>则总的关键字数目n满足</a:t>
                </a:r>
                <a:r>
                  <a:rPr lang="en-US" altLang="en-US" dirty="0">
                    <a:ea typeface="宋体" panose="02010600030101010101" pitchFamily="2" charset="-122"/>
                  </a:rPr>
                  <a:t>：</a:t>
                </a:r>
                <a14:m>
                  <m:oMath xmlns:m="http://schemas.openxmlformats.org/officeDocument/2006/math">
                    <m:r>
                      <a:rPr lang="en-US" altLang="en-US">
                        <a:latin typeface="Cambria Math" panose="02040503050406030204" pitchFamily="18" charset="0"/>
                      </a:rPr>
                      <m:t>𝑛</m:t>
                    </m:r>
                    <m:r>
                      <a:rPr lang="en-US" altLang="en-US">
                        <a:latin typeface="Cambria Math" panose="02040503050406030204" pitchFamily="18" charset="0"/>
                      </a:rPr>
                      <m:t>≥2</m:t>
                    </m:r>
                    <m:sSup>
                      <m:sSupPr>
                        <m:ctrlPr>
                          <a:rPr lang="en-US" altLang="en-US" i="1">
                            <a:latin typeface="Cambria Math" panose="02040503050406030204" pitchFamily="18" charset="0"/>
                          </a:rPr>
                        </m:ctrlPr>
                      </m:sSupPr>
                      <m:e>
                        <m:d>
                          <m:dPr>
                            <m:begChr m:val="⌈"/>
                            <m:endChr m:val="⌉"/>
                            <m:ctrlPr>
                              <a:rPr lang="en-US" altLang="en-US" i="1">
                                <a:latin typeface="Cambria Math" panose="02040503050406030204" pitchFamily="18" charset="0"/>
                              </a:rPr>
                            </m:ctrlPr>
                          </m:dPr>
                          <m:e>
                            <m:f>
                              <m:fPr>
                                <m:type m:val="lin"/>
                                <m:ctrlPr>
                                  <a:rPr lang="en-US" altLang="en-US" i="1">
                                    <a:latin typeface="Cambria Math" panose="02040503050406030204" pitchFamily="18" charset="0"/>
                                  </a:rPr>
                                </m:ctrlPr>
                              </m:fPr>
                              <m:num>
                                <m:r>
                                  <a:rPr lang="en-US" altLang="en-US" i="1">
                                    <a:latin typeface="Cambria Math"/>
                                  </a:rPr>
                                  <m:t>𝑚</m:t>
                                </m:r>
                              </m:num>
                              <m:den>
                                <m:r>
                                  <a:rPr lang="en-US" altLang="en-US" i="1">
                                    <a:latin typeface="Cambria Math"/>
                                  </a:rPr>
                                  <m:t>2</m:t>
                                </m:r>
                              </m:den>
                            </m:f>
                          </m:e>
                        </m:d>
                      </m:e>
                      <m:sup>
                        <m:r>
                          <a:rPr lang="en-US" altLang="en-US">
                            <a:latin typeface="Cambria Math" panose="02040503050406030204" pitchFamily="18" charset="0"/>
                          </a:rPr>
                          <m:t>h</m:t>
                        </m:r>
                        <m:r>
                          <a:rPr lang="en-US" altLang="en-US">
                            <a:latin typeface="Cambria Math" panose="02040503050406030204" pitchFamily="18" charset="0"/>
                          </a:rPr>
                          <m:t>−1</m:t>
                        </m:r>
                      </m:sup>
                    </m:sSup>
                    <m:r>
                      <a:rPr lang="en-US" altLang="en-US">
                        <a:latin typeface="Cambria Math" panose="02040503050406030204" pitchFamily="18" charset="0"/>
                      </a:rPr>
                      <m:t>−1</m:t>
                    </m:r>
                  </m:oMath>
                </a14:m>
                <a:endParaRPr lang="en-US" altLang="en-US" dirty="0">
                  <a:ea typeface="宋体" panose="02010600030101010101" pitchFamily="2" charset="-122"/>
                </a:endParaRPr>
              </a:p>
              <a:p>
                <a:r>
                  <a:rPr lang="zh-CN" altLang="en-US" dirty="0"/>
                  <a:t>因此有 </a:t>
                </a:r>
                <a:r>
                  <a:rPr lang="en-US" altLang="en-US" b="1" dirty="0">
                    <a:solidFill>
                      <a:srgbClr val="0000FF"/>
                    </a:solidFill>
                    <a:ea typeface="宋体" panose="02010600030101010101" pitchFamily="2" charset="-122"/>
                  </a:rPr>
                  <a:t>h</a:t>
                </a:r>
                <a:r>
                  <a:rPr lang="en-US" altLang="en-US" b="1" dirty="0">
                    <a:solidFill>
                      <a:schemeClr val="accent6">
                        <a:lumMod val="50000"/>
                      </a:schemeClr>
                    </a:solidFill>
                    <a:ea typeface="宋体" panose="02010600030101010101" pitchFamily="2" charset="-122"/>
                  </a:rPr>
                  <a:t>≦</a:t>
                </a:r>
                <a:r>
                  <a:rPr lang="en-US" altLang="en-US" b="1" dirty="0">
                    <a:solidFill>
                      <a:srgbClr val="0000FF"/>
                    </a:solidFill>
                    <a:ea typeface="宋体" panose="02010600030101010101" pitchFamily="2" charset="-122"/>
                  </a:rPr>
                  <a:t> </a:t>
                </a:r>
                <a14:m>
                  <m:oMath xmlns:m="http://schemas.openxmlformats.org/officeDocument/2006/math">
                    <m:func>
                      <m:funcPr>
                        <m:ctrlPr>
                          <a:rPr lang="en-US" altLang="en-US" b="1" i="1">
                            <a:solidFill>
                              <a:srgbClr val="0000FF"/>
                            </a:solidFill>
                            <a:latin typeface="Cambria Math" panose="02040503050406030204" pitchFamily="18" charset="0"/>
                          </a:rPr>
                        </m:ctrlPr>
                      </m:funcPr>
                      <m:fName>
                        <m:sSub>
                          <m:sSubPr>
                            <m:ctrlPr>
                              <a:rPr lang="en-US" altLang="en-US" b="1" i="1">
                                <a:solidFill>
                                  <a:srgbClr val="0000FF"/>
                                </a:solidFill>
                                <a:latin typeface="Cambria Math" panose="02040503050406030204" pitchFamily="18" charset="0"/>
                              </a:rPr>
                            </m:ctrlPr>
                          </m:sSubPr>
                          <m:e>
                            <m:r>
                              <a:rPr lang="en-US" altLang="en-US" b="1">
                                <a:solidFill>
                                  <a:srgbClr val="0000FF"/>
                                </a:solidFill>
                                <a:latin typeface="Cambria Math" panose="02040503050406030204" pitchFamily="18" charset="0"/>
                              </a:rPr>
                              <m:t>𝐥𝐨𝐠</m:t>
                            </m:r>
                          </m:e>
                          <m:sub>
                            <m:d>
                              <m:dPr>
                                <m:begChr m:val="⌈"/>
                                <m:endChr m:val="⌉"/>
                                <m:ctrlPr>
                                  <a:rPr lang="en-US" altLang="en-US" b="1" i="1">
                                    <a:solidFill>
                                      <a:srgbClr val="0000FF"/>
                                    </a:solidFill>
                                    <a:latin typeface="Cambria Math" panose="02040503050406030204" pitchFamily="18" charset="0"/>
                                  </a:rPr>
                                </m:ctrlPr>
                              </m:dPr>
                              <m:e>
                                <m:f>
                                  <m:fPr>
                                    <m:type m:val="skw"/>
                                    <m:ctrlPr>
                                      <a:rPr lang="en-US" altLang="en-US" b="1" i="1">
                                        <a:solidFill>
                                          <a:srgbClr val="0000FF"/>
                                        </a:solidFill>
                                        <a:latin typeface="Cambria Math" panose="02040503050406030204" pitchFamily="18" charset="0"/>
                                      </a:rPr>
                                    </m:ctrlPr>
                                  </m:fPr>
                                  <m:num>
                                    <m:r>
                                      <a:rPr lang="en-US" altLang="en-US" b="1" i="1">
                                        <a:solidFill>
                                          <a:srgbClr val="0000FF"/>
                                        </a:solidFill>
                                        <a:latin typeface="Cambria Math" panose="02040503050406030204" pitchFamily="18" charset="0"/>
                                      </a:rPr>
                                      <m:t>𝒎</m:t>
                                    </m:r>
                                  </m:num>
                                  <m:den>
                                    <m:r>
                                      <a:rPr lang="en-US" altLang="en-US" b="1" i="1">
                                        <a:solidFill>
                                          <a:srgbClr val="0000FF"/>
                                        </a:solidFill>
                                        <a:latin typeface="Cambria Math" panose="02040503050406030204" pitchFamily="18" charset="0"/>
                                      </a:rPr>
                                      <m:t>𝟐</m:t>
                                    </m:r>
                                  </m:den>
                                </m:f>
                              </m:e>
                            </m:d>
                          </m:sub>
                        </m:sSub>
                      </m:fName>
                      <m:e>
                        <m:d>
                          <m:dPr>
                            <m:ctrlPr>
                              <a:rPr lang="en-US" altLang="en-US" b="1" i="1">
                                <a:solidFill>
                                  <a:srgbClr val="0000FF"/>
                                </a:solidFill>
                                <a:latin typeface="Cambria Math" panose="02040503050406030204" pitchFamily="18" charset="0"/>
                              </a:rPr>
                            </m:ctrlPr>
                          </m:dPr>
                          <m:e>
                            <m:f>
                              <m:fPr>
                                <m:ctrlPr>
                                  <a:rPr lang="en-US" altLang="en-US" b="1" i="1">
                                    <a:solidFill>
                                      <a:srgbClr val="0000FF"/>
                                    </a:solidFill>
                                    <a:latin typeface="Cambria Math" panose="02040503050406030204" pitchFamily="18" charset="0"/>
                                  </a:rPr>
                                </m:ctrlPr>
                              </m:fPr>
                              <m:num>
                                <m:r>
                                  <a:rPr lang="en-US" altLang="en-US" b="1" i="1">
                                    <a:solidFill>
                                      <a:srgbClr val="0000FF"/>
                                    </a:solidFill>
                                    <a:latin typeface="Cambria Math" panose="02040503050406030204" pitchFamily="18" charset="0"/>
                                  </a:rPr>
                                  <m:t>𝒏</m:t>
                                </m:r>
                                <m:r>
                                  <a:rPr lang="en-US" altLang="en-US" b="1" i="1">
                                    <a:solidFill>
                                      <a:srgbClr val="0000FF"/>
                                    </a:solidFill>
                                    <a:latin typeface="Cambria Math" panose="02040503050406030204" pitchFamily="18" charset="0"/>
                                  </a:rPr>
                                  <m:t>+</m:t>
                                </m:r>
                                <m:r>
                                  <a:rPr lang="en-US" altLang="en-US" b="1" i="1">
                                    <a:solidFill>
                                      <a:srgbClr val="0000FF"/>
                                    </a:solidFill>
                                    <a:latin typeface="Cambria Math" panose="02040503050406030204" pitchFamily="18" charset="0"/>
                                  </a:rPr>
                                  <m:t>𝟏</m:t>
                                </m:r>
                              </m:num>
                              <m:den>
                                <m:r>
                                  <a:rPr lang="en-US" altLang="en-US" b="1" i="1">
                                    <a:solidFill>
                                      <a:srgbClr val="0000FF"/>
                                    </a:solidFill>
                                    <a:latin typeface="Cambria Math" panose="02040503050406030204" pitchFamily="18" charset="0"/>
                                  </a:rPr>
                                  <m:t>𝟐</m:t>
                                </m:r>
                              </m:den>
                            </m:f>
                          </m:e>
                        </m:d>
                      </m:e>
                    </m:func>
                  </m:oMath>
                </a14:m>
                <a:r>
                  <a:rPr lang="en-US" altLang="en-US" b="1" dirty="0">
                    <a:solidFill>
                      <a:srgbClr val="0000FF"/>
                    </a:solidFill>
                    <a:ea typeface="宋体" panose="02010600030101010101" pitchFamily="2" charset="-122"/>
                  </a:rPr>
                  <a:t>+1</a:t>
                </a:r>
                <a:endParaRPr lang="en-US" altLang="zh-CN" b="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2600" r="-400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2197485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DDBECC-C8F5-4906-A593-33EFEAA68380}"/>
              </a:ext>
            </a:extLst>
          </p:cNvPr>
          <p:cNvSpPr/>
          <p:nvPr/>
        </p:nvSpPr>
        <p:spPr>
          <a:xfrm>
            <a:off x="0" y="3140968"/>
            <a:ext cx="9141098" cy="1872208"/>
          </a:xfrm>
          <a:prstGeom prst="rect">
            <a:avLst/>
          </a:prstGeom>
          <a:solidFill>
            <a:srgbClr val="FFFFCC"/>
          </a:solid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4" name="标题 3"/>
          <p:cNvSpPr>
            <a:spLocks noGrp="1"/>
          </p:cNvSpPr>
          <p:nvPr>
            <p:ph type="title"/>
          </p:nvPr>
        </p:nvSpPr>
        <p:spPr/>
        <p:txBody>
          <a:bodyPr/>
          <a:lstStyle/>
          <a:p>
            <a:r>
              <a:rPr lang="en-US" altLang="en-US" dirty="0" err="1">
                <a:latin typeface="+mn-lt"/>
                <a:ea typeface="宋体" panose="02010600030101010101" pitchFamily="2" charset="-122"/>
              </a:rPr>
              <a:t>m阶B树</a:t>
            </a:r>
            <a:r>
              <a:rPr lang="zh-CN" altLang="en-US" dirty="0">
                <a:latin typeface="+mn-lt"/>
                <a:ea typeface="宋体" panose="02010600030101010101" pitchFamily="2" charset="-122"/>
              </a:rPr>
              <a:t>定义</a:t>
            </a:r>
          </a:p>
        </p:txBody>
      </p:sp>
      <p:sp>
        <p:nvSpPr>
          <p:cNvPr id="7" name="内容占位符 6"/>
          <p:cNvSpPr>
            <a:spLocks noGrp="1"/>
          </p:cNvSpPr>
          <p:nvPr>
            <p:ph idx="1"/>
          </p:nvPr>
        </p:nvSpPr>
        <p:spPr>
          <a:xfrm>
            <a:off x="323528" y="908720"/>
            <a:ext cx="8568952" cy="5832648"/>
          </a:xfrm>
        </p:spPr>
        <p:txBody>
          <a:bodyPr>
            <a:normAutofit/>
          </a:bodyPr>
          <a:lstStyle/>
          <a:p>
            <a:pPr marL="0" indent="0">
              <a:buNone/>
            </a:pPr>
            <a:r>
              <a:rPr lang="en-US" altLang="zh-CN" dirty="0"/>
              <a:t>#include m 3</a:t>
            </a:r>
          </a:p>
          <a:p>
            <a:pPr marL="0" indent="0">
              <a:buNone/>
            </a:pPr>
            <a:r>
              <a:rPr lang="en-US" altLang="zh-CN" dirty="0"/>
              <a:t>typedef </a:t>
            </a:r>
            <a:r>
              <a:rPr lang="en-US" altLang="zh-CN" dirty="0">
                <a:solidFill>
                  <a:srgbClr val="FF0000"/>
                </a:solidFill>
              </a:rPr>
              <a:t>struct </a:t>
            </a:r>
            <a:r>
              <a:rPr lang="en-US" altLang="zh-CN" dirty="0" err="1">
                <a:solidFill>
                  <a:srgbClr val="FF0000"/>
                </a:solidFill>
              </a:rPr>
              <a:t>BTNode</a:t>
            </a:r>
            <a:r>
              <a:rPr lang="en-US" altLang="zh-CN" dirty="0">
                <a:solidFill>
                  <a:srgbClr val="FF0000"/>
                </a:solidFill>
              </a:rPr>
              <a:t> </a:t>
            </a:r>
            <a:r>
              <a:rPr lang="en-US" altLang="zh-CN" dirty="0"/>
              <a:t>{</a:t>
            </a:r>
          </a:p>
          <a:p>
            <a:pPr marL="0" indent="0">
              <a:buNone/>
            </a:pPr>
            <a:r>
              <a:rPr lang="en-US" altLang="zh-CN" dirty="0"/>
              <a:t>  int  </a:t>
            </a:r>
            <a:r>
              <a:rPr lang="en-US" altLang="zh-CN" dirty="0" err="1"/>
              <a:t>keynum</a:t>
            </a:r>
            <a:r>
              <a:rPr lang="en-US" altLang="zh-CN" dirty="0"/>
              <a:t>; //</a:t>
            </a:r>
            <a:r>
              <a:rPr lang="zh-CN" altLang="en-US" dirty="0"/>
              <a:t>结点中关键字个数，即结点大小</a:t>
            </a:r>
          </a:p>
          <a:p>
            <a:pPr marL="0" indent="0">
              <a:buNone/>
            </a:pPr>
            <a:r>
              <a:rPr lang="zh-CN" altLang="en-US" dirty="0"/>
              <a:t>  </a:t>
            </a:r>
            <a:r>
              <a:rPr lang="en-US" altLang="zh-CN" dirty="0">
                <a:solidFill>
                  <a:srgbClr val="FF0000"/>
                </a:solidFill>
              </a:rPr>
              <a:t>struct </a:t>
            </a:r>
            <a:r>
              <a:rPr lang="en-US" altLang="zh-CN" dirty="0" err="1">
                <a:solidFill>
                  <a:srgbClr val="FF0000"/>
                </a:solidFill>
              </a:rPr>
              <a:t>BTNode</a:t>
            </a:r>
            <a:r>
              <a:rPr lang="en-US" altLang="zh-CN" dirty="0">
                <a:solidFill>
                  <a:srgbClr val="FF0000"/>
                </a:solidFill>
              </a:rPr>
              <a:t>  </a:t>
            </a:r>
            <a:r>
              <a:rPr lang="en-US" altLang="zh-CN" dirty="0">
                <a:solidFill>
                  <a:srgbClr val="0000FF"/>
                </a:solidFill>
              </a:rPr>
              <a:t>*parent</a:t>
            </a:r>
            <a:r>
              <a:rPr lang="en-US" altLang="zh-CN" dirty="0"/>
              <a:t>; //</a:t>
            </a:r>
            <a:r>
              <a:rPr lang="zh-CN" altLang="en-US" dirty="0"/>
              <a:t>指向父结点的指针</a:t>
            </a:r>
          </a:p>
          <a:p>
            <a:pPr marL="0" indent="0">
              <a:buNone/>
            </a:pPr>
            <a:r>
              <a:rPr lang="zh-CN" altLang="en-US" dirty="0"/>
              <a:t>  </a:t>
            </a:r>
            <a:r>
              <a:rPr lang="en-US" altLang="zh-CN" dirty="0" err="1"/>
              <a:t>KeyType</a:t>
            </a:r>
            <a:r>
              <a:rPr lang="en-US" altLang="zh-CN" dirty="0"/>
              <a:t>   </a:t>
            </a:r>
            <a:r>
              <a:rPr lang="en-US" altLang="zh-CN" b="1" dirty="0">
                <a:solidFill>
                  <a:schemeClr val="accent6">
                    <a:lumMod val="50000"/>
                  </a:schemeClr>
                </a:solidFill>
              </a:rPr>
              <a:t>key</a:t>
            </a:r>
            <a:r>
              <a:rPr lang="en-US" altLang="zh-CN" dirty="0"/>
              <a:t>[m+1]; //</a:t>
            </a:r>
            <a:r>
              <a:rPr lang="zh-CN" altLang="en-US" b="1" dirty="0">
                <a:solidFill>
                  <a:schemeClr val="accent6">
                    <a:lumMod val="50000"/>
                  </a:schemeClr>
                </a:solidFill>
              </a:rPr>
              <a:t>关键字</a:t>
            </a:r>
            <a:r>
              <a:rPr lang="zh-CN" altLang="en-US" dirty="0"/>
              <a:t>，</a:t>
            </a:r>
            <a:r>
              <a:rPr lang="en-US" altLang="zh-CN" dirty="0"/>
              <a:t>0</a:t>
            </a:r>
            <a:r>
              <a:rPr lang="zh-CN" altLang="en-US" dirty="0"/>
              <a:t>号单元不用</a:t>
            </a:r>
          </a:p>
          <a:p>
            <a:pPr marL="0" indent="0">
              <a:buNone/>
            </a:pPr>
            <a:r>
              <a:rPr lang="en-US" altLang="zh-CN" dirty="0"/>
              <a:t>  </a:t>
            </a:r>
            <a:r>
              <a:rPr lang="en-US" altLang="zh-CN" dirty="0">
                <a:solidFill>
                  <a:schemeClr val="bg1">
                    <a:lumMod val="50000"/>
                  </a:schemeClr>
                </a:solidFill>
              </a:rPr>
              <a:t>//Record *</a:t>
            </a:r>
            <a:r>
              <a:rPr lang="en-US" altLang="zh-CN" b="1" dirty="0" err="1">
                <a:solidFill>
                  <a:schemeClr val="bg1">
                    <a:lumMod val="50000"/>
                  </a:schemeClr>
                </a:solidFill>
              </a:rPr>
              <a:t>recptr</a:t>
            </a:r>
            <a:r>
              <a:rPr lang="en-US" altLang="zh-CN" dirty="0">
                <a:solidFill>
                  <a:schemeClr val="bg1">
                    <a:lumMod val="50000"/>
                  </a:schemeClr>
                </a:solidFill>
              </a:rPr>
              <a:t>[m+1];  //</a:t>
            </a:r>
            <a:r>
              <a:rPr lang="zh-CN" altLang="en-US" dirty="0">
                <a:solidFill>
                  <a:schemeClr val="bg1">
                    <a:lumMod val="50000"/>
                  </a:schemeClr>
                </a:solidFill>
              </a:rPr>
              <a:t>记录</a:t>
            </a:r>
            <a:r>
              <a:rPr lang="zh-CN" altLang="en-US" b="1" dirty="0">
                <a:solidFill>
                  <a:schemeClr val="bg1">
                    <a:lumMod val="50000"/>
                  </a:schemeClr>
                </a:solidFill>
              </a:rPr>
              <a:t>指针向量</a:t>
            </a:r>
            <a:endParaRPr lang="en-US" altLang="zh-CN" dirty="0">
              <a:solidFill>
                <a:schemeClr val="bg1">
                  <a:lumMod val="50000"/>
                </a:schemeClr>
              </a:solidFill>
            </a:endParaRPr>
          </a:p>
          <a:p>
            <a:pPr marL="0" indent="0">
              <a:buNone/>
            </a:pPr>
            <a:r>
              <a:rPr lang="en-US" altLang="zh-CN" dirty="0">
                <a:solidFill>
                  <a:schemeClr val="bg1">
                    <a:lumMod val="50000"/>
                  </a:schemeClr>
                </a:solidFill>
              </a:rPr>
              <a:t>				     //0</a:t>
            </a:r>
            <a:r>
              <a:rPr lang="zh-CN" altLang="en-US" dirty="0">
                <a:solidFill>
                  <a:schemeClr val="bg1">
                    <a:lumMod val="50000"/>
                  </a:schemeClr>
                </a:solidFill>
              </a:rPr>
              <a:t>号单元不用</a:t>
            </a:r>
            <a:endParaRPr lang="en-US" altLang="zh-CN" dirty="0">
              <a:solidFill>
                <a:schemeClr val="bg1">
                  <a:lumMod val="50000"/>
                </a:schemeClr>
              </a:solidFill>
            </a:endParaRPr>
          </a:p>
          <a:p>
            <a:pPr marL="0" indent="0">
              <a:buNone/>
            </a:pPr>
            <a:r>
              <a:rPr lang="en-US" altLang="zh-CN" dirty="0">
                <a:solidFill>
                  <a:srgbClr val="FF0000"/>
                </a:solidFill>
              </a:rPr>
              <a:t>  struct </a:t>
            </a:r>
            <a:r>
              <a:rPr lang="en-US" altLang="zh-CN" dirty="0" err="1">
                <a:solidFill>
                  <a:srgbClr val="FF0000"/>
                </a:solidFill>
              </a:rPr>
              <a:t>BTNode</a:t>
            </a:r>
            <a:r>
              <a:rPr lang="en-US" altLang="zh-CN" dirty="0">
                <a:solidFill>
                  <a:srgbClr val="FF0000"/>
                </a:solidFill>
              </a:rPr>
              <a:t>  </a:t>
            </a:r>
            <a:r>
              <a:rPr lang="en-US" altLang="zh-CN" dirty="0">
                <a:solidFill>
                  <a:srgbClr val="0000FF"/>
                </a:solidFill>
              </a:rPr>
              <a:t>*</a:t>
            </a:r>
            <a:r>
              <a:rPr lang="en-US" altLang="zh-CN" dirty="0" err="1">
                <a:solidFill>
                  <a:srgbClr val="0000FF"/>
                </a:solidFill>
              </a:rPr>
              <a:t>ptr</a:t>
            </a:r>
            <a:r>
              <a:rPr lang="en-US" altLang="zh-CN" dirty="0"/>
              <a:t>[m+1]; //</a:t>
            </a:r>
            <a:r>
              <a:rPr lang="zh-CN" altLang="en-US" b="1" dirty="0">
                <a:solidFill>
                  <a:schemeClr val="accent6">
                    <a:lumMod val="50000"/>
                  </a:schemeClr>
                </a:solidFill>
              </a:rPr>
              <a:t>子树指针向量</a:t>
            </a:r>
          </a:p>
          <a:p>
            <a:pPr marL="0" indent="0">
              <a:buNone/>
            </a:pPr>
            <a:r>
              <a:rPr lang="en-US" altLang="zh-CN" dirty="0"/>
              <a:t>} </a:t>
            </a:r>
            <a:r>
              <a:rPr lang="en-US" altLang="zh-CN" dirty="0" err="1"/>
              <a:t>BTNode</a:t>
            </a:r>
            <a:r>
              <a:rPr lang="en-US" altLang="zh-CN" dirty="0"/>
              <a:t>, *</a:t>
            </a:r>
            <a:r>
              <a:rPr lang="en-US" altLang="zh-CN" b="1" dirty="0" err="1">
                <a:solidFill>
                  <a:srgbClr val="C00000"/>
                </a:solidFill>
              </a:rPr>
              <a:t>BTree</a:t>
            </a:r>
            <a:r>
              <a:rPr lang="en-US" altLang="zh-CN" dirty="0"/>
              <a:t>; //B</a:t>
            </a:r>
            <a:r>
              <a:rPr lang="zh-CN" altLang="en-US" dirty="0"/>
              <a:t>树结点和</a:t>
            </a:r>
            <a:r>
              <a:rPr lang="en-US" altLang="zh-CN" dirty="0"/>
              <a:t>B</a:t>
            </a:r>
            <a:r>
              <a:rPr lang="zh-CN" altLang="en-US" dirty="0"/>
              <a:t>树的类型</a:t>
            </a:r>
          </a:p>
          <a:p>
            <a:endParaRPr lang="zh-CN" altLang="en-US" dirty="0"/>
          </a:p>
        </p:txBody>
      </p:sp>
    </p:spTree>
    <p:extLst>
      <p:ext uri="{BB962C8B-B14F-4D97-AF65-F5344CB8AC3E}">
        <p14:creationId xmlns:p14="http://schemas.microsoft.com/office/powerpoint/2010/main" val="25636446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7497</TotalTime>
  <Words>4679</Words>
  <Application>Microsoft Office PowerPoint</Application>
  <PresentationFormat>全屏显示(4:3)</PresentationFormat>
  <Paragraphs>665</Paragraphs>
  <Slides>43</Slides>
  <Notes>32</Notes>
  <HiddenSlides>5</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楷体_GB2312</vt:lpstr>
      <vt:lpstr>隶书</vt:lpstr>
      <vt:lpstr>宋体</vt:lpstr>
      <vt:lpstr>Arial</vt:lpstr>
      <vt:lpstr>Calibri</vt:lpstr>
      <vt:lpstr>Cambria Math</vt:lpstr>
      <vt:lpstr>Symbol</vt:lpstr>
      <vt:lpstr>Times New Roman</vt:lpstr>
      <vt:lpstr>Office 主题</vt:lpstr>
      <vt:lpstr>第9章 查找</vt:lpstr>
      <vt:lpstr>目录</vt:lpstr>
      <vt:lpstr> 3.3 B树(B-tree)</vt:lpstr>
      <vt:lpstr>概念</vt:lpstr>
      <vt:lpstr>概念</vt:lpstr>
      <vt:lpstr>概念-辨析</vt:lpstr>
      <vt:lpstr>m阶B树的性质-I</vt:lpstr>
      <vt:lpstr>m阶B树的性质-II</vt:lpstr>
      <vt:lpstr>m阶B树定义</vt:lpstr>
      <vt:lpstr>B树的查找：类似二叉排序树</vt:lpstr>
      <vt:lpstr>B树的查找算法</vt:lpstr>
      <vt:lpstr>在m阶B树T上查找关键字K，返回结果(pt,i,tag)</vt:lpstr>
      <vt:lpstr>B树的查找算法</vt:lpstr>
      <vt:lpstr>B树的查找算法</vt:lpstr>
      <vt:lpstr>3 阶B-树的插入</vt:lpstr>
      <vt:lpstr>B树的插入</vt:lpstr>
      <vt:lpstr>B树的插入</vt:lpstr>
      <vt:lpstr>在m阶B树T上结点*q的key[i]与key[i+1]之间插入关键字K</vt:lpstr>
      <vt:lpstr>PowerPoint 演示文稿</vt:lpstr>
      <vt:lpstr>PowerPoint 演示文稿</vt:lpstr>
      <vt:lpstr>PowerPoint 演示文稿</vt:lpstr>
      <vt:lpstr>B树的删除</vt:lpstr>
      <vt:lpstr>从叶子结点N中删除一个关键字</vt:lpstr>
      <vt:lpstr>PowerPoint 演示文稿</vt:lpstr>
      <vt:lpstr>B+树</vt:lpstr>
      <vt:lpstr>B+树实例</vt:lpstr>
      <vt:lpstr>B+树定义</vt:lpstr>
      <vt:lpstr>B+树的查找</vt:lpstr>
      <vt:lpstr>B+树的插入、删除</vt:lpstr>
      <vt:lpstr>3.4 键树/数字查找树</vt:lpstr>
      <vt:lpstr>键树实例-结构示意</vt:lpstr>
      <vt:lpstr>键树的存储结构：双链树</vt:lpstr>
      <vt:lpstr>键树的存储结构：双链树(Double Linked Tree)</vt:lpstr>
      <vt:lpstr>键树实例-双链树表示</vt:lpstr>
      <vt:lpstr>在双链树中查找记录</vt:lpstr>
      <vt:lpstr>在非空双链树T中查找关键字等于K的记录</vt:lpstr>
      <vt:lpstr>双链树的查找性能</vt:lpstr>
      <vt:lpstr>键树的存储结构：Trie树/单词查找树/字典树</vt:lpstr>
      <vt:lpstr>键树实例-Trie树表示</vt:lpstr>
      <vt:lpstr>键树的存储结构：Trie树</vt:lpstr>
      <vt:lpstr>在 Trie 树中查找记录</vt:lpstr>
      <vt:lpstr>在TrieTree T中查找关键字等于K的记录</vt:lpstr>
      <vt:lpstr>键树的应用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Beihong</dc:creator>
  <cp:lastModifiedBy>首赫 朱</cp:lastModifiedBy>
  <cp:revision>577</cp:revision>
  <cp:lastPrinted>2018-06-11T06:51:48Z</cp:lastPrinted>
  <dcterms:created xsi:type="dcterms:W3CDTF">2015-07-19T09:35:25Z</dcterms:created>
  <dcterms:modified xsi:type="dcterms:W3CDTF">2025-05-21T01:12:41Z</dcterms:modified>
</cp:coreProperties>
</file>