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467" r:id="rId2"/>
    <p:sldId id="476" r:id="rId3"/>
    <p:sldId id="477" r:id="rId4"/>
    <p:sldId id="478" r:id="rId5"/>
    <p:sldId id="479" r:id="rId6"/>
    <p:sldId id="480" r:id="rId7"/>
    <p:sldId id="482" r:id="rId8"/>
    <p:sldId id="483" r:id="rId9"/>
    <p:sldId id="484" r:id="rId10"/>
    <p:sldId id="485" r:id="rId11"/>
    <p:sldId id="486" r:id="rId12"/>
    <p:sldId id="487" r:id="rId13"/>
    <p:sldId id="488" r:id="rId14"/>
    <p:sldId id="489" r:id="rId15"/>
    <p:sldId id="490" r:id="rId16"/>
    <p:sldId id="491" r:id="rId17"/>
    <p:sldId id="481" r:id="rId18"/>
    <p:sldId id="492" r:id="rId19"/>
    <p:sldId id="493" r:id="rId20"/>
    <p:sldId id="494" r:id="rId21"/>
    <p:sldId id="495" r:id="rId22"/>
    <p:sldId id="496" r:id="rId23"/>
    <p:sldId id="497" r:id="rId24"/>
    <p:sldId id="498" r:id="rId25"/>
    <p:sldId id="499" r:id="rId26"/>
    <p:sldId id="500" r:id="rId27"/>
    <p:sldId id="501" r:id="rId28"/>
    <p:sldId id="502" r:id="rId29"/>
    <p:sldId id="503" r:id="rId30"/>
    <p:sldId id="504" r:id="rId31"/>
    <p:sldId id="505" r:id="rId32"/>
    <p:sldId id="506" r:id="rId33"/>
    <p:sldId id="507" r:id="rId34"/>
    <p:sldId id="508" r:id="rId35"/>
    <p:sldId id="509" r:id="rId36"/>
    <p:sldId id="510" r:id="rId37"/>
    <p:sldId id="511" r:id="rId38"/>
    <p:sldId id="512" r:id="rId39"/>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14" autoAdjust="0"/>
    <p:restoredTop sz="65087" autoAdjust="0"/>
  </p:normalViewPr>
  <p:slideViewPr>
    <p:cSldViewPr>
      <p:cViewPr varScale="1">
        <p:scale>
          <a:sx n="48" d="100"/>
          <a:sy n="48" d="100"/>
        </p:scale>
        <p:origin x="1545" y="42"/>
      </p:cViewPr>
      <p:guideLst>
        <p:guide orient="horz" pos="2160"/>
        <p:guide pos="2880"/>
      </p:guideLst>
    </p:cSldViewPr>
  </p:slideViewPr>
  <p:notesTextViewPr>
    <p:cViewPr>
      <p:scale>
        <a:sx n="150" d="100"/>
        <a:sy n="150" d="100"/>
      </p:scale>
      <p:origin x="0" y="0"/>
    </p:cViewPr>
  </p:notesTextViewPr>
  <p:sorterViewPr>
    <p:cViewPr>
      <p:scale>
        <a:sx n="75" d="100"/>
        <a:sy n="75" d="100"/>
      </p:scale>
      <p:origin x="0" y="-10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623698" y="1"/>
            <a:ext cx="4302231" cy="339884"/>
          </a:xfrm>
          <a:prstGeom prst="rect">
            <a:avLst/>
          </a:prstGeom>
        </p:spPr>
        <p:txBody>
          <a:bodyPr vert="horz" lIns="91440" tIns="45720" rIns="91440" bIns="45720" rtlCol="0"/>
          <a:lstStyle>
            <a:lvl1pPr algn="r">
              <a:defRPr sz="1200"/>
            </a:lvl1pPr>
          </a:lstStyle>
          <a:p>
            <a:fld id="{3CFB2F0E-1649-4FDB-9622-A4547210FD41}" type="datetimeFigureOut">
              <a:rPr lang="en-US" smtClean="0"/>
              <a:t>5/21/2025</a:t>
            </a:fld>
            <a:endParaRPr lang="en-US"/>
          </a:p>
        </p:txBody>
      </p:sp>
      <p:sp>
        <p:nvSpPr>
          <p:cNvPr id="4" name="页脚占位符 3"/>
          <p:cNvSpPr>
            <a:spLocks noGrp="1"/>
          </p:cNvSpPr>
          <p:nvPr>
            <p:ph type="ftr" sz="quarter" idx="2"/>
          </p:nvPr>
        </p:nvSpPr>
        <p:spPr>
          <a:xfrm>
            <a:off x="1"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623698" y="6456612"/>
            <a:ext cx="4302231" cy="339884"/>
          </a:xfrm>
          <a:prstGeom prst="rect">
            <a:avLst/>
          </a:prstGeom>
        </p:spPr>
        <p:txBody>
          <a:bodyPr vert="horz" lIns="91440" tIns="45720" rIns="91440" bIns="45720" rtlCol="0" anchor="b"/>
          <a:lstStyle>
            <a:lvl1pPr algn="r">
              <a:defRPr sz="1200"/>
            </a:lvl1pPr>
          </a:lstStyle>
          <a:p>
            <a:fld id="{CF3205BD-19C3-4645-B041-0D369F844E4B}" type="slidenum">
              <a:rPr lang="en-US" smtClean="0"/>
              <a:t>‹#›</a:t>
            </a:fld>
            <a:endParaRPr lang="en-US"/>
          </a:p>
        </p:txBody>
      </p:sp>
    </p:spTree>
    <p:extLst>
      <p:ext uri="{BB962C8B-B14F-4D97-AF65-F5344CB8AC3E}">
        <p14:creationId xmlns:p14="http://schemas.microsoft.com/office/powerpoint/2010/main" val="4173352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623698" y="1"/>
            <a:ext cx="4302231" cy="339884"/>
          </a:xfrm>
          <a:prstGeom prst="rect">
            <a:avLst/>
          </a:prstGeom>
        </p:spPr>
        <p:txBody>
          <a:bodyPr vert="horz" lIns="91440" tIns="45720" rIns="91440" bIns="45720" rtlCol="0"/>
          <a:lstStyle>
            <a:lvl1pPr algn="r">
              <a:defRPr sz="1200"/>
            </a:lvl1pPr>
          </a:lstStyle>
          <a:p>
            <a:fld id="{2F349429-7AEC-40B9-B018-84F7C02F90AD}" type="datetimeFigureOut">
              <a:rPr lang="en-US" smtClean="0"/>
              <a:t>5/21/2025</a:t>
            </a:fld>
            <a:endParaRPr lang="en-US"/>
          </a:p>
        </p:txBody>
      </p:sp>
      <p:sp>
        <p:nvSpPr>
          <p:cNvPr id="4" name="幻灯片图像占位符 3"/>
          <p:cNvSpPr>
            <a:spLocks noGrp="1" noRot="1" noChangeAspect="1"/>
          </p:cNvSpPr>
          <p:nvPr>
            <p:ph type="sldImg" idx="2"/>
          </p:nvPr>
        </p:nvSpPr>
        <p:spPr>
          <a:xfrm>
            <a:off x="3265488" y="509588"/>
            <a:ext cx="3397250" cy="2547937"/>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92823" y="3228896"/>
            <a:ext cx="7942579" cy="30589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1"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623698" y="6456612"/>
            <a:ext cx="4302231" cy="339884"/>
          </a:xfrm>
          <a:prstGeom prst="rect">
            <a:avLst/>
          </a:prstGeom>
        </p:spPr>
        <p:txBody>
          <a:bodyPr vert="horz" lIns="91440" tIns="45720" rIns="91440" bIns="45720" rtlCol="0" anchor="b"/>
          <a:lstStyle>
            <a:lvl1pPr algn="r">
              <a:defRPr sz="1200"/>
            </a:lvl1pPr>
          </a:lstStyle>
          <a:p>
            <a:fld id="{A2A1643A-76C6-4418-8C90-D4A34E557575}" type="slidenum">
              <a:rPr lang="en-US" smtClean="0"/>
              <a:t>‹#›</a:t>
            </a:fld>
            <a:endParaRPr lang="en-US"/>
          </a:p>
        </p:txBody>
      </p:sp>
    </p:spTree>
    <p:extLst>
      <p:ext uri="{BB962C8B-B14F-4D97-AF65-F5344CB8AC3E}">
        <p14:creationId xmlns:p14="http://schemas.microsoft.com/office/powerpoint/2010/main" val="349969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2A1643A-76C6-4418-8C90-D4A34E557575}" type="slidenum">
              <a:rPr lang="en-US" smtClean="0"/>
              <a:t>2</a:t>
            </a:fld>
            <a:endParaRPr lang="en-US"/>
          </a:p>
        </p:txBody>
      </p:sp>
    </p:spTree>
    <p:extLst>
      <p:ext uri="{BB962C8B-B14F-4D97-AF65-F5344CB8AC3E}">
        <p14:creationId xmlns:p14="http://schemas.microsoft.com/office/powerpoint/2010/main" val="3876672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14</a:t>
            </a:fld>
            <a:endParaRPr lang="en-US"/>
          </a:p>
        </p:txBody>
      </p:sp>
    </p:spTree>
    <p:extLst>
      <p:ext uri="{BB962C8B-B14F-4D97-AF65-F5344CB8AC3E}">
        <p14:creationId xmlns:p14="http://schemas.microsoft.com/office/powerpoint/2010/main" val="694555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15</a:t>
            </a:fld>
            <a:endParaRPr lang="en-US"/>
          </a:p>
        </p:txBody>
      </p:sp>
    </p:spTree>
    <p:extLst>
      <p:ext uri="{BB962C8B-B14F-4D97-AF65-F5344CB8AC3E}">
        <p14:creationId xmlns:p14="http://schemas.microsoft.com/office/powerpoint/2010/main" val="5454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17</a:t>
            </a:fld>
            <a:endParaRPr lang="en-US"/>
          </a:p>
        </p:txBody>
      </p:sp>
    </p:spTree>
    <p:extLst>
      <p:ext uri="{BB962C8B-B14F-4D97-AF65-F5344CB8AC3E}">
        <p14:creationId xmlns:p14="http://schemas.microsoft.com/office/powerpoint/2010/main" val="1176582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A2A1643A-76C6-4418-8C90-D4A34E557575}" type="slidenum">
              <a:rPr lang="en-US" smtClean="0"/>
              <a:t>18</a:t>
            </a:fld>
            <a:endParaRPr lang="en-US"/>
          </a:p>
        </p:txBody>
      </p:sp>
    </p:spTree>
    <p:extLst>
      <p:ext uri="{BB962C8B-B14F-4D97-AF65-F5344CB8AC3E}">
        <p14:creationId xmlns:p14="http://schemas.microsoft.com/office/powerpoint/2010/main" val="1197490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19</a:t>
            </a:fld>
            <a:endParaRPr lang="en-US"/>
          </a:p>
        </p:txBody>
      </p:sp>
    </p:spTree>
    <p:extLst>
      <p:ext uri="{BB962C8B-B14F-4D97-AF65-F5344CB8AC3E}">
        <p14:creationId xmlns:p14="http://schemas.microsoft.com/office/powerpoint/2010/main" val="930353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21</a:t>
            </a:fld>
            <a:endParaRPr lang="en-US"/>
          </a:p>
        </p:txBody>
      </p:sp>
    </p:spTree>
    <p:extLst>
      <p:ext uri="{BB962C8B-B14F-4D97-AF65-F5344CB8AC3E}">
        <p14:creationId xmlns:p14="http://schemas.microsoft.com/office/powerpoint/2010/main" val="3500135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22</a:t>
            </a:fld>
            <a:endParaRPr lang="en-US"/>
          </a:p>
        </p:txBody>
      </p:sp>
    </p:spTree>
    <p:extLst>
      <p:ext uri="{BB962C8B-B14F-4D97-AF65-F5344CB8AC3E}">
        <p14:creationId xmlns:p14="http://schemas.microsoft.com/office/powerpoint/2010/main" val="1124093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23</a:t>
            </a:fld>
            <a:endParaRPr lang="en-US"/>
          </a:p>
        </p:txBody>
      </p:sp>
    </p:spTree>
    <p:extLst>
      <p:ext uri="{BB962C8B-B14F-4D97-AF65-F5344CB8AC3E}">
        <p14:creationId xmlns:p14="http://schemas.microsoft.com/office/powerpoint/2010/main" val="2961065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A2A1643A-76C6-4418-8C90-D4A34E557575}" type="slidenum">
              <a:rPr lang="en-US" smtClean="0"/>
              <a:t>25</a:t>
            </a:fld>
            <a:endParaRPr lang="en-US"/>
          </a:p>
        </p:txBody>
      </p:sp>
    </p:spTree>
    <p:extLst>
      <p:ext uri="{BB962C8B-B14F-4D97-AF65-F5344CB8AC3E}">
        <p14:creationId xmlns:p14="http://schemas.microsoft.com/office/powerpoint/2010/main" val="3779868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27</a:t>
            </a:fld>
            <a:endParaRPr lang="en-US"/>
          </a:p>
        </p:txBody>
      </p:sp>
    </p:spTree>
    <p:extLst>
      <p:ext uri="{BB962C8B-B14F-4D97-AF65-F5344CB8AC3E}">
        <p14:creationId xmlns:p14="http://schemas.microsoft.com/office/powerpoint/2010/main" val="927344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a:t>
            </a:fld>
            <a:endParaRPr lang="en-US"/>
          </a:p>
        </p:txBody>
      </p:sp>
    </p:spTree>
    <p:extLst>
      <p:ext uri="{BB962C8B-B14F-4D97-AF65-F5344CB8AC3E}">
        <p14:creationId xmlns:p14="http://schemas.microsoft.com/office/powerpoint/2010/main" val="3742612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35</a:t>
            </a:fld>
            <a:endParaRPr lang="en-US"/>
          </a:p>
        </p:txBody>
      </p:sp>
    </p:spTree>
    <p:extLst>
      <p:ext uri="{BB962C8B-B14F-4D97-AF65-F5344CB8AC3E}">
        <p14:creationId xmlns:p14="http://schemas.microsoft.com/office/powerpoint/2010/main" val="1761612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a typeface="+mn-ea"/>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mtClean="0">
                    <a:ea typeface="+mn-ea"/>
                  </a:rPr>
                  <a:t>链地址法 优于 开放地址法，其中，</a:t>
                </a:r>
                <a:r>
                  <a:rPr lang="zh-CN" altLang="en-US" sz="1200" b="0" i="0" kern="1200" baseline="0" smtClean="0">
                    <a:solidFill>
                      <a:schemeClr val="tx1"/>
                    </a:solidFill>
                    <a:effectLst/>
                    <a:latin typeface="Cambria Math" panose="02040503050406030204" pitchFamily="18" charset="0"/>
                    <a:ea typeface="+mn-ea"/>
                    <a:cs typeface="+mn-cs"/>
                  </a:rPr>
                  <a:t> </a:t>
                </a:r>
                <a:r>
                  <a:rPr lang="en-US" altLang="zh-CN" sz="1200" i="0" kern="1200" smtClean="0">
                    <a:solidFill>
                      <a:schemeClr val="tx1"/>
                    </a:solidFill>
                    <a:effectLst/>
                    <a:latin typeface="+mn-lt"/>
                    <a:ea typeface="+mn-ea"/>
                    <a:cs typeface="+mn-cs"/>
                  </a:rPr>
                  <a:t>α+</a:t>
                </a:r>
                <a:r>
                  <a:rPr lang="en-US" altLang="zh-CN" sz="1200" i="0" kern="1200">
                    <a:solidFill>
                      <a:schemeClr val="tx1"/>
                    </a:solidFill>
                    <a:effectLst/>
                    <a:latin typeface="+mn-lt"/>
                    <a:ea typeface="+mn-ea"/>
                    <a:cs typeface="+mn-cs"/>
                  </a:rPr>
                  <a:t>𝑒</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−𝛼</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  ≈α</a:t>
                </a:r>
                <a:endParaRPr lang="zh-CN" altLang="zh-CN" sz="1200" kern="1200">
                  <a:solidFill>
                    <a:schemeClr val="tx1"/>
                  </a:solidFill>
                  <a:effectLst/>
                  <a:latin typeface="+mn-lt"/>
                  <a:ea typeface="+mn-ea"/>
                  <a:cs typeface="+mn-cs"/>
                </a:endParaRPr>
              </a:p>
              <a:p>
                <a:r>
                  <a:rPr lang="en-US" altLang="en-US" smtClean="0">
                    <a:ea typeface="宋体" panose="02010600030101010101" pitchFamily="2" charset="-122"/>
                  </a:rPr>
                  <a:t>线性探测法</a:t>
                </a:r>
                <a:r>
                  <a:rPr lang="zh-CN" altLang="en-US" smtClean="0">
                    <a:ea typeface="+mn-ea"/>
                  </a:rPr>
                  <a:t>：成功查找 比 不成功查找 花费的平均时间 少</a:t>
                </a:r>
                <a:endParaRPr lang="en-US" altLang="zh-CN" smtClean="0">
                  <a:ea typeface="+mn-ea"/>
                </a:endParaRPr>
              </a:p>
              <a:p>
                <a:r>
                  <a:rPr lang="zh-CN" altLang="en-US" smtClean="0">
                    <a:ea typeface="+mn-ea"/>
                  </a:rPr>
                  <a:t>二次探测法等 优于 线性探测法</a:t>
                </a:r>
                <a:endParaRPr lang="en-US" altLang="zh-CN" smtClean="0">
                  <a:ea typeface="+mn-ea"/>
                </a:endParaRPr>
              </a:p>
            </p:txBody>
          </p:sp>
        </mc:Fallback>
      </mc:AlternateContent>
      <p:sp>
        <p:nvSpPr>
          <p:cNvPr id="4" name="灯片编号占位符 3"/>
          <p:cNvSpPr>
            <a:spLocks noGrp="1"/>
          </p:cNvSpPr>
          <p:nvPr>
            <p:ph type="sldNum" sz="quarter" idx="10"/>
          </p:nvPr>
        </p:nvSpPr>
        <p:spPr/>
        <p:txBody>
          <a:bodyPr/>
          <a:lstStyle/>
          <a:p>
            <a:fld id="{A2A1643A-76C6-4418-8C90-D4A34E557575}" type="slidenum">
              <a:rPr lang="en-US" smtClean="0"/>
              <a:t>36</a:t>
            </a:fld>
            <a:endParaRPr lang="en-US"/>
          </a:p>
        </p:txBody>
      </p:sp>
    </p:spTree>
    <p:extLst>
      <p:ext uri="{BB962C8B-B14F-4D97-AF65-F5344CB8AC3E}">
        <p14:creationId xmlns:p14="http://schemas.microsoft.com/office/powerpoint/2010/main" val="668052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37</a:t>
            </a:fld>
            <a:endParaRPr lang="en-US"/>
          </a:p>
        </p:txBody>
      </p:sp>
    </p:spTree>
    <p:extLst>
      <p:ext uri="{BB962C8B-B14F-4D97-AF65-F5344CB8AC3E}">
        <p14:creationId xmlns:p14="http://schemas.microsoft.com/office/powerpoint/2010/main" val="4090066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38</a:t>
            </a:fld>
            <a:endParaRPr lang="en-US"/>
          </a:p>
        </p:txBody>
      </p:sp>
    </p:spTree>
    <p:extLst>
      <p:ext uri="{BB962C8B-B14F-4D97-AF65-F5344CB8AC3E}">
        <p14:creationId xmlns:p14="http://schemas.microsoft.com/office/powerpoint/2010/main" val="1182214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a:t>
            </a:fld>
            <a:endParaRPr lang="en-US"/>
          </a:p>
        </p:txBody>
      </p:sp>
    </p:spTree>
    <p:extLst>
      <p:ext uri="{BB962C8B-B14F-4D97-AF65-F5344CB8AC3E}">
        <p14:creationId xmlns:p14="http://schemas.microsoft.com/office/powerpoint/2010/main" val="1473136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5</a:t>
            </a:fld>
            <a:endParaRPr lang="en-US"/>
          </a:p>
        </p:txBody>
      </p:sp>
    </p:spTree>
    <p:extLst>
      <p:ext uri="{BB962C8B-B14F-4D97-AF65-F5344CB8AC3E}">
        <p14:creationId xmlns:p14="http://schemas.microsoft.com/office/powerpoint/2010/main" val="1645947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6</a:t>
            </a:fld>
            <a:endParaRPr lang="en-US"/>
          </a:p>
        </p:txBody>
      </p:sp>
    </p:spTree>
    <p:extLst>
      <p:ext uri="{BB962C8B-B14F-4D97-AF65-F5344CB8AC3E}">
        <p14:creationId xmlns:p14="http://schemas.microsoft.com/office/powerpoint/2010/main" val="2323039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7</a:t>
            </a:fld>
            <a:endParaRPr lang="en-US"/>
          </a:p>
        </p:txBody>
      </p:sp>
    </p:spTree>
    <p:extLst>
      <p:ext uri="{BB962C8B-B14F-4D97-AF65-F5344CB8AC3E}">
        <p14:creationId xmlns:p14="http://schemas.microsoft.com/office/powerpoint/2010/main" val="162845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n=8, d=6, r=10; </a:t>
            </a:r>
          </a:p>
          <a:p>
            <a:r>
              <a:rPr lang="en-US" altLang="zh-CN"/>
              <a:t>Lambda1</a:t>
            </a:r>
            <a:r>
              <a:rPr lang="en-US" altLang="zh-CN" baseline="0"/>
              <a:t> = 9*(0-8/10)^2+(8-8/10) ^2=9*0.64+7.2*7.2=57.60</a:t>
            </a:r>
          </a:p>
          <a:p>
            <a:r>
              <a:rPr lang="en-US" altLang="zh-CN" baseline="0"/>
              <a:t>Lambda5 = 4*(0-8/10) ^2+4*(1-8/10) ^2+2*(2-8/10) ^2=5.6</a:t>
            </a:r>
          </a:p>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9</a:t>
            </a:fld>
            <a:endParaRPr lang="en-US"/>
          </a:p>
        </p:txBody>
      </p:sp>
    </p:spTree>
    <p:extLst>
      <p:ext uri="{BB962C8B-B14F-4D97-AF65-F5344CB8AC3E}">
        <p14:creationId xmlns:p14="http://schemas.microsoft.com/office/powerpoint/2010/main" val="1712223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11</a:t>
            </a:fld>
            <a:endParaRPr lang="en-US"/>
          </a:p>
        </p:txBody>
      </p:sp>
    </p:spTree>
    <p:extLst>
      <p:ext uri="{BB962C8B-B14F-4D97-AF65-F5344CB8AC3E}">
        <p14:creationId xmlns:p14="http://schemas.microsoft.com/office/powerpoint/2010/main" val="517472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12</a:t>
            </a:fld>
            <a:endParaRPr lang="en-US"/>
          </a:p>
        </p:txBody>
      </p:sp>
    </p:spTree>
    <p:extLst>
      <p:ext uri="{BB962C8B-B14F-4D97-AF65-F5344CB8AC3E}">
        <p14:creationId xmlns:p14="http://schemas.microsoft.com/office/powerpoint/2010/main" val="129893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92088"/>
          </a:xfrm>
        </p:spPr>
        <p:txBody>
          <a:bodyPr>
            <a:normAutofit/>
          </a:bodyPr>
          <a:lstStyle>
            <a:lvl1pPr>
              <a:defRPr sz="3600"/>
            </a:lvl1pPr>
          </a:lstStyle>
          <a:p>
            <a:r>
              <a:rPr lang="zh-CN" altLang="en-US" dirty="0"/>
              <a:t>单击此处编辑母版标题样式</a:t>
            </a:r>
          </a:p>
        </p:txBody>
      </p:sp>
      <p:sp>
        <p:nvSpPr>
          <p:cNvPr id="3" name="内容占位符 2"/>
          <p:cNvSpPr>
            <a:spLocks noGrp="1"/>
          </p:cNvSpPr>
          <p:nvPr>
            <p:ph idx="1"/>
          </p:nvPr>
        </p:nvSpPr>
        <p:spPr>
          <a:xfrm>
            <a:off x="457200" y="764704"/>
            <a:ext cx="8229600" cy="6093296"/>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792088"/>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764704"/>
            <a:ext cx="8229600" cy="609329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8748464" y="6492875"/>
            <a:ext cx="3955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7624" y="2130425"/>
            <a:ext cx="7270576" cy="1470025"/>
          </a:xfrm>
        </p:spPr>
        <p:txBody>
          <a:bodyPr>
            <a:normAutofit/>
          </a:bodyPr>
          <a:lstStyle/>
          <a:p>
            <a:pPr algn="r"/>
            <a:r>
              <a:rPr lang="zh-CN" altLang="en-US" sz="4000" b="1" dirty="0">
                <a:latin typeface="+mn-lt"/>
              </a:rPr>
              <a:t>第</a:t>
            </a:r>
            <a:r>
              <a:rPr lang="en-US" altLang="zh-CN" sz="4000" b="1" dirty="0">
                <a:latin typeface="+mn-lt"/>
              </a:rPr>
              <a:t>9</a:t>
            </a:r>
            <a:r>
              <a:rPr lang="zh-CN" altLang="en-US" sz="4000" b="1" dirty="0">
                <a:latin typeface="+mn-lt"/>
              </a:rPr>
              <a:t>章 查找</a:t>
            </a:r>
            <a:endParaRPr lang="en-US" sz="4000" b="1" dirty="0">
              <a:latin typeface="+mn-lt"/>
            </a:endParaRPr>
          </a:p>
        </p:txBody>
      </p:sp>
      <p:sp>
        <p:nvSpPr>
          <p:cNvPr id="3" name="副标题 2"/>
          <p:cNvSpPr>
            <a:spLocks noGrp="1"/>
          </p:cNvSpPr>
          <p:nvPr>
            <p:ph type="subTitle" idx="1"/>
          </p:nvPr>
        </p:nvSpPr>
        <p:spPr/>
        <p:txBody>
          <a:bodyPr/>
          <a:lstStyle/>
          <a:p>
            <a:pPr algn="r"/>
            <a:r>
              <a:rPr lang="en-US" altLang="zh-CN" dirty="0"/>
              <a:t>Part IV</a:t>
            </a:r>
            <a:endParaRPr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1</a:t>
            </a:fld>
            <a:endParaRPr lang="zh-CN" altLang="en-US" dirty="0"/>
          </a:p>
        </p:txBody>
      </p:sp>
      <p:sp>
        <p:nvSpPr>
          <p:cNvPr id="4" name="AutoShape 2" descr="http://img5.imgtn.bdimg.com/it/u=2187256033,18620478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图片 4">
            <a:extLst>
              <a:ext uri="{FF2B5EF4-FFF2-40B4-BE49-F238E27FC236}">
                <a16:creationId xmlns:a16="http://schemas.microsoft.com/office/drawing/2014/main" id="{95B87712-B59F-43D1-9F98-50C3E1A2C8A5}"/>
              </a:ext>
            </a:extLst>
          </p:cNvPr>
          <p:cNvPicPr>
            <a:picLocks noChangeAspect="1"/>
          </p:cNvPicPr>
          <p:nvPr/>
        </p:nvPicPr>
        <p:blipFill>
          <a:blip r:embed="rId2"/>
          <a:stretch>
            <a:fillRect/>
          </a:stretch>
        </p:blipFill>
        <p:spPr>
          <a:xfrm>
            <a:off x="307974" y="181648"/>
            <a:ext cx="4696073" cy="6448069"/>
          </a:xfrm>
          <a:prstGeom prst="rect">
            <a:avLst/>
          </a:prstGeom>
        </p:spPr>
      </p:pic>
    </p:spTree>
    <p:extLst>
      <p:ext uri="{BB962C8B-B14F-4D97-AF65-F5344CB8AC3E}">
        <p14:creationId xmlns:p14="http://schemas.microsoft.com/office/powerpoint/2010/main" val="134658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en-US" err="1">
                <a:latin typeface="+mn-lt"/>
                <a:ea typeface="宋体" panose="02010600030101010101" pitchFamily="2" charset="-122"/>
              </a:rPr>
              <a:t>哈希函数的构造</a:t>
            </a:r>
            <a:r>
              <a:rPr lang="en-US" altLang="zh-CN">
                <a:latin typeface="+mn-lt"/>
                <a:ea typeface="宋体" panose="02010600030101010101" pitchFamily="2" charset="-122"/>
              </a:rPr>
              <a:t>-</a:t>
            </a:r>
            <a:r>
              <a:rPr lang="en-US" altLang="en-US">
                <a:latin typeface="+mn-lt"/>
                <a:ea typeface="宋体" panose="02010600030101010101" pitchFamily="2" charset="-122"/>
              </a:rPr>
              <a:t>平方取中法</a:t>
            </a:r>
            <a:endParaRPr lang="en-US" dirty="0">
              <a:latin typeface="+mn-lt"/>
              <a:ea typeface="宋体" panose="02010600030101010101" pitchFamily="2" charset="-122"/>
            </a:endParaRPr>
          </a:p>
        </p:txBody>
      </p:sp>
      <p:sp>
        <p:nvSpPr>
          <p:cNvPr id="722946" name="Rectangle 2"/>
          <p:cNvSpPr>
            <a:spLocks noGrp="1" noChangeArrowheads="1"/>
          </p:cNvSpPr>
          <p:nvPr>
            <p:ph idx="1"/>
          </p:nvPr>
        </p:nvSpPr>
        <p:spPr/>
        <p:txBody>
          <a:bodyPr/>
          <a:lstStyle/>
          <a:p>
            <a:r>
              <a:rPr lang="en-US" altLang="en-US" b="1" dirty="0">
                <a:solidFill>
                  <a:srgbClr val="0000FF"/>
                </a:solidFill>
                <a:ea typeface="宋体" panose="02010600030101010101" pitchFamily="2" charset="-122"/>
              </a:rPr>
              <a:t>(3)</a:t>
            </a:r>
            <a:r>
              <a:rPr lang="en-US" altLang="en-US" b="1" dirty="0" err="1">
                <a:solidFill>
                  <a:srgbClr val="0000FF"/>
                </a:solidFill>
                <a:ea typeface="宋体" panose="02010600030101010101" pitchFamily="2" charset="-122"/>
              </a:rPr>
              <a:t>平方取中法</a:t>
            </a:r>
            <a:r>
              <a:rPr lang="zh-CN" altLang="en-US" dirty="0">
                <a:ea typeface="宋体" panose="02010600030101010101" pitchFamily="2" charset="-122"/>
              </a:rPr>
              <a:t>：</a:t>
            </a:r>
            <a:r>
              <a:rPr lang="en-US" altLang="en-US" dirty="0" err="1">
                <a:ea typeface="宋体" panose="02010600030101010101" pitchFamily="2" charset="-122"/>
              </a:rPr>
              <a:t>将关键字</a:t>
            </a:r>
            <a:r>
              <a:rPr lang="en-US" altLang="en-US" dirty="0" err="1">
                <a:solidFill>
                  <a:srgbClr val="C00000"/>
                </a:solidFill>
                <a:ea typeface="宋体" panose="02010600030101010101" pitchFamily="2" charset="-122"/>
              </a:rPr>
              <a:t>平方后取中间几位</a:t>
            </a:r>
            <a:r>
              <a:rPr lang="en-US" altLang="en-US" dirty="0" err="1">
                <a:ea typeface="宋体" panose="02010600030101010101" pitchFamily="2" charset="-122"/>
              </a:rPr>
              <a:t>作为哈希地址</a:t>
            </a:r>
            <a:endParaRPr lang="en-US" altLang="en-US" dirty="0">
              <a:ea typeface="宋体" panose="02010600030101010101" pitchFamily="2" charset="-122"/>
            </a:endParaRPr>
          </a:p>
          <a:p>
            <a:pPr lvl="1"/>
            <a:r>
              <a:rPr lang="zh-CN" altLang="en-US" dirty="0">
                <a:ea typeface="宋体" panose="02010600030101010101" pitchFamily="2" charset="-122"/>
              </a:rPr>
              <a:t>哈希</a:t>
            </a:r>
            <a:r>
              <a:rPr lang="en-US" altLang="en-US" dirty="0" err="1">
                <a:ea typeface="宋体" panose="02010600030101010101" pitchFamily="2" charset="-122"/>
              </a:rPr>
              <a:t>函数所取的位数由</a:t>
            </a:r>
            <a:r>
              <a:rPr lang="zh-CN" altLang="en-US" dirty="0">
                <a:ea typeface="宋体" panose="02010600030101010101" pitchFamily="2" charset="-122"/>
              </a:rPr>
              <a:t>哈希</a:t>
            </a:r>
            <a:r>
              <a:rPr lang="en-US" altLang="en-US" dirty="0" err="1">
                <a:ea typeface="宋体" panose="02010600030101010101" pitchFamily="2" charset="-122"/>
              </a:rPr>
              <a:t>表的长度决定</a:t>
            </a:r>
            <a:r>
              <a:rPr lang="en-US" altLang="en-US" dirty="0">
                <a:ea typeface="宋体" panose="02010600030101010101" pitchFamily="2" charset="-122"/>
              </a:rPr>
              <a:t> </a:t>
            </a:r>
          </a:p>
          <a:p>
            <a:r>
              <a:rPr lang="zh-CN" altLang="en-US" dirty="0">
                <a:ea typeface="宋体" panose="02010600030101010101" pitchFamily="2" charset="-122"/>
              </a:rPr>
              <a:t>特点：</a:t>
            </a:r>
            <a:r>
              <a:rPr lang="en-US" altLang="en-US" dirty="0" err="1">
                <a:solidFill>
                  <a:srgbClr val="00B050"/>
                </a:solidFill>
                <a:ea typeface="宋体" panose="02010600030101010101" pitchFamily="2" charset="-122"/>
              </a:rPr>
              <a:t>一个数平方后中间几位和数的每一位都有关</a:t>
            </a:r>
            <a:r>
              <a:rPr lang="en-US" altLang="en-US" dirty="0" err="1">
                <a:ea typeface="宋体" panose="02010600030101010101" pitchFamily="2" charset="-122"/>
              </a:rPr>
              <a:t>，则由随机分布的关键字得到的</a:t>
            </a:r>
            <a:r>
              <a:rPr lang="zh-CN" altLang="en-US" dirty="0">
                <a:ea typeface="宋体" panose="02010600030101010101" pitchFamily="2" charset="-122"/>
              </a:rPr>
              <a:t>哈希</a:t>
            </a:r>
            <a:r>
              <a:rPr lang="en-US" altLang="en-US" dirty="0" err="1">
                <a:ea typeface="宋体" panose="02010600030101010101" pitchFamily="2" charset="-122"/>
              </a:rPr>
              <a:t>地址也是随机的</a:t>
            </a:r>
            <a:endParaRPr lang="en-US" altLang="en-US" dirty="0">
              <a:ea typeface="宋体" panose="02010600030101010101" pitchFamily="2" charset="-122"/>
            </a:endParaRPr>
          </a:p>
          <a:p>
            <a:pPr lvl="1"/>
            <a:r>
              <a:rPr lang="en-US" altLang="en-US" dirty="0">
                <a:ea typeface="宋体" panose="02010600030101010101" pitchFamily="2" charset="-122"/>
              </a:rPr>
              <a:t>适</a:t>
            </a:r>
            <a:r>
              <a:rPr lang="zh-CN" altLang="en-US" dirty="0">
                <a:ea typeface="宋体" panose="02010600030101010101" pitchFamily="2" charset="-122"/>
              </a:rPr>
              <a:t>用</a:t>
            </a:r>
            <a:r>
              <a:rPr lang="en-US" altLang="en-US" dirty="0">
                <a:ea typeface="宋体" panose="02010600030101010101" pitchFamily="2" charset="-122"/>
              </a:rPr>
              <a:t>于</a:t>
            </a:r>
            <a:r>
              <a:rPr lang="zh-CN" altLang="en-US" dirty="0">
                <a:ea typeface="宋体" panose="02010600030101010101" pitchFamily="2" charset="-122"/>
              </a:rPr>
              <a:t>：</a:t>
            </a:r>
            <a:r>
              <a:rPr lang="en-US" altLang="en-US" dirty="0" err="1">
                <a:ea typeface="宋体" panose="02010600030101010101" pitchFamily="2" charset="-122"/>
              </a:rPr>
              <a:t>不知道全部关键字情况</a:t>
            </a:r>
            <a:endParaRPr lang="en-US" altLang="en-US" dirty="0">
              <a:ea typeface="宋体" panose="02010600030101010101" pitchFamily="2" charset="-122"/>
            </a:endParaRPr>
          </a:p>
          <a:p>
            <a:pPr lvl="1"/>
            <a:r>
              <a:rPr lang="en-US" altLang="en-US" dirty="0">
                <a:ea typeface="宋体" panose="02010600030101010101" pitchFamily="2" charset="-122"/>
              </a:rPr>
              <a:t>适</a:t>
            </a:r>
            <a:r>
              <a:rPr lang="zh-CN" altLang="en-US" dirty="0">
                <a:ea typeface="宋体" panose="02010600030101010101" pitchFamily="2" charset="-122"/>
              </a:rPr>
              <a:t>用</a:t>
            </a:r>
            <a:r>
              <a:rPr lang="en-US" altLang="en-US" dirty="0">
                <a:ea typeface="宋体" panose="02010600030101010101" pitchFamily="2" charset="-122"/>
              </a:rPr>
              <a:t>于</a:t>
            </a:r>
            <a:r>
              <a:rPr lang="zh-CN" altLang="en-US" dirty="0">
                <a:ea typeface="宋体" panose="02010600030101010101" pitchFamily="2" charset="-122"/>
              </a:rPr>
              <a:t>：关键字中的每一位都有某些数字重复出现</a:t>
            </a:r>
            <a:endParaRPr lang="en-US" altLang="zh-CN" dirty="0">
              <a:ea typeface="宋体" panose="02010600030101010101" pitchFamily="2" charset="-122"/>
            </a:endParaRPr>
          </a:p>
          <a:p>
            <a:pPr lvl="1"/>
            <a:endParaRPr lang="en-US" altLang="en-US" dirty="0"/>
          </a:p>
          <a:p>
            <a:endParaRPr lang="en-US"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extLst>
      <p:ext uri="{BB962C8B-B14F-4D97-AF65-F5344CB8AC3E}">
        <p14:creationId xmlns:p14="http://schemas.microsoft.com/office/powerpoint/2010/main" val="356920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a:ea typeface="宋体" panose="02010600030101010101" pitchFamily="2" charset="-122"/>
              </a:rPr>
              <a:t>平方取中法</a:t>
            </a:r>
            <a:r>
              <a:rPr lang="zh-CN" altLang="en-US">
                <a:ea typeface="宋体" panose="02010600030101010101" pitchFamily="2" charset="-122"/>
              </a:rPr>
              <a:t>举例</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graphicFrame>
        <p:nvGraphicFramePr>
          <p:cNvPr id="5" name="Group 226"/>
          <p:cNvGraphicFramePr>
            <a:graphicFrameLocks/>
          </p:cNvGraphicFramePr>
          <p:nvPr/>
        </p:nvGraphicFramePr>
        <p:xfrm>
          <a:off x="457200" y="764704"/>
          <a:ext cx="8229600" cy="4693920"/>
        </p:xfrm>
        <a:graphic>
          <a:graphicData uri="http://schemas.openxmlformats.org/drawingml/2006/table">
            <a:tbl>
              <a:tblPr/>
              <a:tblGrid>
                <a:gridCol w="1408112">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163888">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tblGrid>
              <a:tr h="43180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800" b="1" i="0" u="none" strike="noStrike" cap="none" normalizeH="0" baseline="0" dirty="0">
                          <a:ln>
                            <a:noFill/>
                          </a:ln>
                          <a:solidFill>
                            <a:schemeClr val="tx1"/>
                          </a:solidFill>
                          <a:effectLst/>
                          <a:latin typeface="+mn-ea"/>
                          <a:ea typeface="+mn-ea"/>
                        </a:rPr>
                        <a:t>标识符</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dirty="0">
                          <a:ln>
                            <a:noFill/>
                          </a:ln>
                          <a:solidFill>
                            <a:schemeClr val="tx2"/>
                          </a:solidFill>
                          <a:effectLst/>
                          <a:latin typeface="+mn-ea"/>
                          <a:ea typeface="+mn-ea"/>
                        </a:rPr>
                        <a:t>8</a:t>
                      </a:r>
                      <a:r>
                        <a:rPr kumimoji="0" lang="zh-CN" altLang="en-US" sz="2800" b="1" i="0" u="none" strike="noStrike" cap="none" normalizeH="0" baseline="0" dirty="0">
                          <a:ln>
                            <a:noFill/>
                          </a:ln>
                          <a:solidFill>
                            <a:schemeClr val="tx2"/>
                          </a:solidFill>
                          <a:effectLst/>
                          <a:latin typeface="+mn-ea"/>
                          <a:ea typeface="+mn-ea"/>
                        </a:rPr>
                        <a:t>进制内码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800" b="1" i="0" u="none" strike="noStrike" cap="none" normalizeH="0" baseline="0" dirty="0">
                          <a:ln>
                            <a:noFill/>
                          </a:ln>
                          <a:solidFill>
                            <a:srgbClr val="990099"/>
                          </a:solidFill>
                          <a:effectLst/>
                          <a:latin typeface="+mn-ea"/>
                          <a:ea typeface="+mn-ea"/>
                        </a:rPr>
                        <a:t>内码平方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800" b="1" i="0" u="none" strike="noStrike" cap="none" normalizeH="0" baseline="0" dirty="0">
                          <a:ln>
                            <a:noFill/>
                          </a:ln>
                          <a:solidFill>
                            <a:schemeClr val="tx1"/>
                          </a:solidFill>
                          <a:effectLst/>
                          <a:latin typeface="+mn-ea"/>
                          <a:ea typeface="+mn-ea"/>
                        </a:rPr>
                        <a:t>哈希地址</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mn-lt"/>
                          <a:ea typeface="仿宋_GB2312" pitchFamily="49" charset="-122"/>
                        </a:rPr>
                        <a:t>A</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mn-lt"/>
                          <a:ea typeface="仿宋_GB2312" pitchFamily="49"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sng" strike="noStrike" cap="none" normalizeH="0" baseline="0">
                          <a:ln>
                            <a:noFill/>
                          </a:ln>
                          <a:solidFill>
                            <a:srgbClr val="990099"/>
                          </a:solidFill>
                          <a:effectLst/>
                          <a:latin typeface="+mn-lt"/>
                          <a:ea typeface="仿宋_GB2312" pitchFamily="49"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mn-lt"/>
                          <a:ea typeface="仿宋_GB2312" pitchFamily="49" charset="-122"/>
                        </a:rPr>
                        <a:t>001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mn-lt"/>
                          <a:ea typeface="仿宋_GB2312" pitchFamily="49" charset="-122"/>
                        </a:rPr>
                        <a:t>A</a:t>
                      </a:r>
                      <a:r>
                        <a:rPr kumimoji="0" lang="en-US" altLang="zh-CN" sz="2800" b="1" i="0" u="none" strike="noStrike" cap="none" normalizeH="0" baseline="0">
                          <a:ln>
                            <a:noFill/>
                          </a:ln>
                          <a:solidFill>
                            <a:schemeClr val="tx1"/>
                          </a:solidFill>
                          <a:effectLst/>
                          <a:latin typeface="+mn-lt"/>
                          <a:ea typeface="仿宋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mn-lt"/>
                          <a:ea typeface="仿宋_GB2312" pitchFamily="49" charset="-122"/>
                        </a:rPr>
                        <a:t>0134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990099"/>
                          </a:solidFill>
                          <a:effectLst/>
                          <a:latin typeface="+mn-lt"/>
                          <a:ea typeface="仿宋_GB2312" pitchFamily="49" charset="-122"/>
                        </a:rPr>
                        <a:t>2</a:t>
                      </a:r>
                      <a:r>
                        <a:rPr kumimoji="0" lang="en-US" altLang="zh-CN" sz="2800" b="1" i="0" u="sng" strike="noStrike" cap="none" normalizeH="0" baseline="0">
                          <a:ln>
                            <a:noFill/>
                          </a:ln>
                          <a:solidFill>
                            <a:srgbClr val="990099"/>
                          </a:solidFill>
                          <a:effectLst/>
                          <a:latin typeface="+mn-lt"/>
                          <a:ea typeface="仿宋_GB2312" pitchFamily="49" charset="-122"/>
                        </a:rPr>
                        <a:t>042</a:t>
                      </a:r>
                      <a:r>
                        <a:rPr kumimoji="0" lang="en-US" altLang="zh-CN" sz="2800" b="1" i="0" u="none" strike="noStrike" cap="none" normalizeH="0" baseline="0">
                          <a:ln>
                            <a:noFill/>
                          </a:ln>
                          <a:solidFill>
                            <a:srgbClr val="990099"/>
                          </a:solidFill>
                          <a:effectLst/>
                          <a:latin typeface="+mn-lt"/>
                          <a:ea typeface="仿宋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mn-lt"/>
                          <a:ea typeface="仿宋_GB2312" pitchFamily="49" charset="-122"/>
                        </a:rPr>
                        <a:t>042</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mn-lt"/>
                          <a:ea typeface="仿宋_GB2312" pitchFamily="49" charset="-122"/>
                        </a:rPr>
                        <a:t>A</a:t>
                      </a:r>
                      <a:r>
                        <a:rPr kumimoji="0" lang="en-US" altLang="zh-CN" sz="2800" b="1" i="0" u="none" strike="noStrike" cap="none" normalizeH="0" baseline="0">
                          <a:ln>
                            <a:noFill/>
                          </a:ln>
                          <a:solidFill>
                            <a:schemeClr val="tx1"/>
                          </a:solidFill>
                          <a:effectLst/>
                          <a:latin typeface="+mn-lt"/>
                          <a:ea typeface="仿宋_GB2312" pitchFamily="49" charset="-122"/>
                        </a:rPr>
                        <a:t>9</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3000" b="1" i="0" u="none" strike="noStrike" cap="none" normalizeH="0" baseline="0">
                          <a:ln>
                            <a:noFill/>
                          </a:ln>
                          <a:solidFill>
                            <a:schemeClr val="tx2"/>
                          </a:solidFill>
                          <a:effectLst/>
                          <a:latin typeface="+mn-lt"/>
                          <a:ea typeface="仿宋_GB2312" pitchFamily="49" charset="-122"/>
                        </a:rPr>
                        <a:t>0144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3000" b="1" i="0" u="none" strike="noStrike" cap="none" normalizeH="0" baseline="0">
                          <a:ln>
                            <a:noFill/>
                          </a:ln>
                          <a:solidFill>
                            <a:srgbClr val="990099"/>
                          </a:solidFill>
                          <a:effectLst/>
                          <a:latin typeface="+mn-lt"/>
                          <a:ea typeface="仿宋_GB2312" pitchFamily="49" charset="-122"/>
                        </a:rPr>
                        <a:t>2</a:t>
                      </a:r>
                      <a:r>
                        <a:rPr kumimoji="0" lang="en-US" altLang="zh-CN" sz="3000" b="1" i="0" u="sng" strike="noStrike" cap="none" normalizeH="0" baseline="0">
                          <a:ln>
                            <a:noFill/>
                          </a:ln>
                          <a:solidFill>
                            <a:srgbClr val="990099"/>
                          </a:solidFill>
                          <a:effectLst/>
                          <a:latin typeface="+mn-lt"/>
                          <a:ea typeface="仿宋_GB2312" pitchFamily="49" charset="-122"/>
                        </a:rPr>
                        <a:t>342</a:t>
                      </a:r>
                      <a:r>
                        <a:rPr kumimoji="0" lang="en-US" altLang="zh-CN" sz="3000" b="1" i="0" u="none" strike="noStrike" cap="none" normalizeH="0" baseline="0">
                          <a:ln>
                            <a:noFill/>
                          </a:ln>
                          <a:solidFill>
                            <a:srgbClr val="990099"/>
                          </a:solidFill>
                          <a:effectLst/>
                          <a:latin typeface="+mn-lt"/>
                          <a:ea typeface="仿宋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mn-lt"/>
                          <a:ea typeface="仿宋_GB2312" pitchFamily="49" charset="-122"/>
                        </a:rPr>
                        <a:t>342</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mn-lt"/>
                          <a:ea typeface="仿宋_GB2312" pitchFamily="49" charset="-122"/>
                        </a:rPr>
                        <a:t>B</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mn-lt"/>
                          <a:ea typeface="仿宋_GB2312" pitchFamily="49"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sng" strike="noStrike" cap="none" normalizeH="0" baseline="0">
                          <a:ln>
                            <a:noFill/>
                          </a:ln>
                          <a:solidFill>
                            <a:srgbClr val="990099"/>
                          </a:solidFill>
                          <a:effectLst/>
                          <a:latin typeface="+mn-lt"/>
                          <a:ea typeface="仿宋_GB2312" pitchFamily="49" charset="-122"/>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mn-lt"/>
                          <a:ea typeface="仿宋_GB2312" pitchFamily="49" charset="-122"/>
                        </a:rPr>
                        <a:t>004</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mn-lt"/>
                          <a:ea typeface="仿宋_GB2312" pitchFamily="49" charset="-122"/>
                        </a:rPr>
                        <a:t>DMAX</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mn-lt"/>
                          <a:ea typeface="仿宋_GB2312" pitchFamily="49" charset="-122"/>
                        </a:rPr>
                        <a:t>04150130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990099"/>
                          </a:solidFill>
                          <a:effectLst/>
                          <a:latin typeface="+mn-lt"/>
                          <a:ea typeface="仿宋_GB2312" pitchFamily="49" charset="-122"/>
                        </a:rPr>
                        <a:t>21526</a:t>
                      </a:r>
                      <a:r>
                        <a:rPr kumimoji="0" lang="en-US" altLang="zh-CN" sz="2800" b="1" i="0" u="sng" strike="noStrike" cap="none" normalizeH="0" baseline="0">
                          <a:ln>
                            <a:noFill/>
                          </a:ln>
                          <a:solidFill>
                            <a:srgbClr val="990099"/>
                          </a:solidFill>
                          <a:effectLst/>
                          <a:latin typeface="+mn-lt"/>
                          <a:ea typeface="仿宋_GB2312" pitchFamily="49" charset="-122"/>
                        </a:rPr>
                        <a:t>443</a:t>
                      </a:r>
                      <a:r>
                        <a:rPr kumimoji="0" lang="en-US" altLang="zh-CN" sz="2800" b="1" i="0" u="none" strike="noStrike" cap="none" normalizeH="0" baseline="0">
                          <a:ln>
                            <a:noFill/>
                          </a:ln>
                          <a:solidFill>
                            <a:srgbClr val="990099"/>
                          </a:solidFill>
                          <a:effectLst/>
                          <a:latin typeface="+mn-lt"/>
                          <a:ea typeface="仿宋_GB2312" pitchFamily="49" charset="-122"/>
                        </a:rPr>
                        <a:t>617100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mn-lt"/>
                          <a:ea typeface="仿宋_GB2312" pitchFamily="49" charset="-122"/>
                        </a:rPr>
                        <a:t>443</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0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mn-lt"/>
                          <a:ea typeface="仿宋_GB2312" pitchFamily="49" charset="-122"/>
                        </a:rPr>
                        <a:t>DMAX</a:t>
                      </a:r>
                      <a:r>
                        <a:rPr kumimoji="0" lang="en-US" altLang="zh-CN" sz="2800" b="1" i="0" u="none" strike="noStrike" cap="none" normalizeH="0" baseline="0">
                          <a:ln>
                            <a:noFill/>
                          </a:ln>
                          <a:solidFill>
                            <a:schemeClr val="tx1"/>
                          </a:solidFill>
                          <a:effectLst/>
                          <a:latin typeface="+mn-lt"/>
                          <a:ea typeface="仿宋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mn-lt"/>
                          <a:ea typeface="仿宋_GB2312" pitchFamily="49" charset="-122"/>
                        </a:rPr>
                        <a:t>0415013034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990099"/>
                          </a:solidFill>
                          <a:effectLst/>
                          <a:latin typeface="+mn-lt"/>
                          <a:ea typeface="仿宋_GB2312" pitchFamily="49" charset="-122"/>
                        </a:rPr>
                        <a:t>526447</a:t>
                      </a:r>
                      <a:r>
                        <a:rPr kumimoji="0" lang="en-US" altLang="zh-CN" sz="2800" b="1" i="0" u="sng" strike="noStrike" cap="none" normalizeH="0" baseline="0">
                          <a:ln>
                            <a:noFill/>
                          </a:ln>
                          <a:solidFill>
                            <a:srgbClr val="990099"/>
                          </a:solidFill>
                          <a:effectLst/>
                          <a:latin typeface="+mn-lt"/>
                          <a:ea typeface="仿宋_GB2312" pitchFamily="49" charset="-122"/>
                        </a:rPr>
                        <a:t>352</a:t>
                      </a:r>
                      <a:r>
                        <a:rPr kumimoji="0" lang="en-US" altLang="zh-CN" sz="2800" b="1" i="0" u="none" strike="noStrike" cap="none" normalizeH="0" baseline="0">
                          <a:ln>
                            <a:noFill/>
                          </a:ln>
                          <a:solidFill>
                            <a:srgbClr val="990099"/>
                          </a:solidFill>
                          <a:effectLst/>
                          <a:latin typeface="+mn-lt"/>
                          <a:ea typeface="仿宋_GB2312" pitchFamily="49" charset="-122"/>
                        </a:rPr>
                        <a:t>2151420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mn-lt"/>
                          <a:ea typeface="仿宋_GB2312" pitchFamily="49" charset="-122"/>
                        </a:rPr>
                        <a:t>352</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180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mn-lt"/>
                          <a:ea typeface="仿宋_GB2312" pitchFamily="49" charset="-122"/>
                        </a:rPr>
                        <a:t>AMAX</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mn-lt"/>
                          <a:ea typeface="仿宋_GB2312" pitchFamily="49" charset="-122"/>
                        </a:rPr>
                        <a:t>01150130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990099"/>
                          </a:solidFill>
                          <a:effectLst/>
                          <a:latin typeface="+mn-lt"/>
                          <a:ea typeface="仿宋_GB2312" pitchFamily="49" charset="-122"/>
                        </a:rPr>
                        <a:t>1354</a:t>
                      </a:r>
                      <a:r>
                        <a:rPr kumimoji="0" lang="en-US" altLang="zh-CN" sz="2800" b="1" i="0" u="sng" strike="noStrike" cap="none" normalizeH="0" baseline="0">
                          <a:ln>
                            <a:noFill/>
                          </a:ln>
                          <a:solidFill>
                            <a:srgbClr val="990099"/>
                          </a:solidFill>
                          <a:effectLst/>
                          <a:latin typeface="+mn-lt"/>
                          <a:ea typeface="仿宋_GB2312" pitchFamily="49" charset="-122"/>
                        </a:rPr>
                        <a:t>236</a:t>
                      </a:r>
                      <a:r>
                        <a:rPr kumimoji="0" lang="en-US" altLang="zh-CN" sz="2800" b="1" i="0" u="none" strike="noStrike" cap="none" normalizeH="0" baseline="0">
                          <a:ln>
                            <a:noFill/>
                          </a:ln>
                          <a:solidFill>
                            <a:srgbClr val="990099"/>
                          </a:solidFill>
                          <a:effectLst/>
                          <a:latin typeface="+mn-lt"/>
                          <a:ea typeface="仿宋_GB2312" pitchFamily="49" charset="-122"/>
                        </a:rPr>
                        <a:t>17100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mn-lt"/>
                          <a:ea typeface="仿宋_GB2312" pitchFamily="49" charset="-122"/>
                        </a:rPr>
                        <a:t>236</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180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mn-lt"/>
                          <a:ea typeface="仿宋_GB2312" pitchFamily="49" charset="-122"/>
                        </a:rPr>
                        <a:t>AMAX</a:t>
                      </a:r>
                      <a:r>
                        <a:rPr kumimoji="0" lang="en-US" altLang="zh-CN" sz="2800" b="1" i="0" u="none" strike="noStrike" cap="none" normalizeH="0" baseline="0">
                          <a:ln>
                            <a:noFill/>
                          </a:ln>
                          <a:solidFill>
                            <a:schemeClr val="tx1"/>
                          </a:solidFill>
                          <a:effectLst/>
                          <a:latin typeface="+mn-lt"/>
                          <a:ea typeface="仿宋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mn-lt"/>
                          <a:ea typeface="仿宋_GB2312" pitchFamily="49" charset="-122"/>
                        </a:rPr>
                        <a:t>0115013034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990099"/>
                          </a:solidFill>
                          <a:effectLst/>
                          <a:latin typeface="+mn-lt"/>
                          <a:ea typeface="仿宋_GB2312" pitchFamily="49" charset="-122"/>
                        </a:rPr>
                        <a:t>345424</a:t>
                      </a:r>
                      <a:r>
                        <a:rPr kumimoji="0" lang="en-US" altLang="zh-CN" sz="2800" b="1" i="0" u="sng" strike="noStrike" cap="none" normalizeH="0" baseline="0">
                          <a:ln>
                            <a:noFill/>
                          </a:ln>
                          <a:solidFill>
                            <a:srgbClr val="990099"/>
                          </a:solidFill>
                          <a:effectLst/>
                          <a:latin typeface="+mn-lt"/>
                          <a:ea typeface="仿宋_GB2312" pitchFamily="49" charset="-122"/>
                        </a:rPr>
                        <a:t>652</a:t>
                      </a:r>
                      <a:r>
                        <a:rPr kumimoji="0" lang="en-US" altLang="zh-CN" sz="2800" b="1" i="0" u="none" strike="noStrike" cap="none" normalizeH="0" baseline="0">
                          <a:ln>
                            <a:noFill/>
                          </a:ln>
                          <a:solidFill>
                            <a:srgbClr val="990099"/>
                          </a:solidFill>
                          <a:effectLst/>
                          <a:latin typeface="+mn-lt"/>
                          <a:ea typeface="仿宋_GB2312" pitchFamily="49" charset="-122"/>
                        </a:rPr>
                        <a:t>2151420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dirty="0">
                          <a:ln>
                            <a:noFill/>
                          </a:ln>
                          <a:solidFill>
                            <a:schemeClr val="tx1"/>
                          </a:solidFill>
                          <a:effectLst/>
                          <a:latin typeface="+mn-lt"/>
                          <a:ea typeface="仿宋_GB2312" pitchFamily="49" charset="-122"/>
                        </a:rPr>
                        <a:t>652</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 name="文本框 2"/>
          <p:cNvSpPr txBox="1"/>
          <p:nvPr/>
        </p:nvSpPr>
        <p:spPr>
          <a:xfrm>
            <a:off x="323528" y="5650547"/>
            <a:ext cx="4919937" cy="1200329"/>
          </a:xfrm>
          <a:prstGeom prst="rect">
            <a:avLst/>
          </a:prstGeom>
          <a:noFill/>
        </p:spPr>
        <p:txBody>
          <a:bodyPr wrap="none" rtlCol="0">
            <a:spAutoFit/>
          </a:bodyPr>
          <a:lstStyle/>
          <a:p>
            <a:r>
              <a:rPr lang="zh-CN" altLang="en-US" sz="2400" b="1" dirty="0"/>
              <a:t>设定：</a:t>
            </a:r>
            <a:endParaRPr lang="en-US" altLang="zh-CN" sz="2400" b="1" dirty="0"/>
          </a:p>
          <a:p>
            <a:r>
              <a:rPr lang="zh-CN" altLang="en-US" sz="2400" b="1" dirty="0"/>
              <a:t>字母</a:t>
            </a:r>
            <a:r>
              <a:rPr lang="en-US" altLang="zh-CN" sz="2400" b="1" dirty="0"/>
              <a:t>[A..Z]</a:t>
            </a:r>
            <a:r>
              <a:rPr lang="zh-CN" altLang="en-US" sz="2400" b="1" dirty="0"/>
              <a:t>的</a:t>
            </a:r>
            <a:r>
              <a:rPr lang="en-US" altLang="zh-CN" sz="2400" b="1" dirty="0"/>
              <a:t>8</a:t>
            </a:r>
            <a:r>
              <a:rPr lang="zh-CN" altLang="en-US" sz="2400" b="1" dirty="0"/>
              <a:t>进制内码为</a:t>
            </a:r>
            <a:r>
              <a:rPr lang="en-US" altLang="zh-CN" sz="2400" b="1" dirty="0"/>
              <a:t>[01..32]</a:t>
            </a:r>
          </a:p>
          <a:p>
            <a:r>
              <a:rPr lang="zh-CN" altLang="en-US" sz="2400" b="1" dirty="0"/>
              <a:t>数字</a:t>
            </a:r>
            <a:r>
              <a:rPr lang="en-US" altLang="zh-CN" sz="2400" b="1" dirty="0"/>
              <a:t>[0..9]</a:t>
            </a:r>
            <a:r>
              <a:rPr lang="zh-CN" altLang="en-US" sz="2400" b="1" dirty="0"/>
              <a:t>的</a:t>
            </a:r>
            <a:r>
              <a:rPr lang="en-US" altLang="zh-CN" sz="2400" b="1" dirty="0"/>
              <a:t>8</a:t>
            </a:r>
            <a:r>
              <a:rPr lang="zh-CN" altLang="en-US" sz="2400" b="1" dirty="0"/>
              <a:t>进制内码为</a:t>
            </a:r>
            <a:r>
              <a:rPr lang="en-US" altLang="zh-CN" sz="2400" b="1" dirty="0"/>
              <a:t>[33,34…44]</a:t>
            </a:r>
            <a:endParaRPr lang="zh-CN" altLang="en-US" sz="2400" b="1" dirty="0"/>
          </a:p>
        </p:txBody>
      </p:sp>
    </p:spTree>
    <p:extLst>
      <p:ext uri="{BB962C8B-B14F-4D97-AF65-F5344CB8AC3E}">
        <p14:creationId xmlns:p14="http://schemas.microsoft.com/office/powerpoint/2010/main" val="290993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en-US">
                <a:latin typeface="+mn-lt"/>
                <a:ea typeface="宋体" panose="02010600030101010101" pitchFamily="2" charset="-122"/>
              </a:rPr>
              <a:t>哈希函数的构造</a:t>
            </a:r>
            <a:r>
              <a:rPr lang="en-US" altLang="zh-CN">
                <a:latin typeface="+mn-lt"/>
                <a:ea typeface="宋体" panose="02010600030101010101" pitchFamily="2" charset="-122"/>
              </a:rPr>
              <a:t>-</a:t>
            </a:r>
            <a:r>
              <a:rPr lang="en-US" altLang="en-US">
                <a:latin typeface="+mn-lt"/>
                <a:ea typeface="宋体" panose="02010600030101010101" pitchFamily="2" charset="-122"/>
              </a:rPr>
              <a:t>折叠法</a:t>
            </a:r>
            <a:endParaRPr lang="en-US" dirty="0">
              <a:latin typeface="+mn-lt"/>
              <a:ea typeface="宋体" panose="02010600030101010101" pitchFamily="2" charset="-122"/>
            </a:endParaRPr>
          </a:p>
        </p:txBody>
      </p:sp>
      <p:sp>
        <p:nvSpPr>
          <p:cNvPr id="723970" name="Rectangle 2"/>
          <p:cNvSpPr>
            <a:spLocks noGrp="1" noChangeArrowheads="1"/>
          </p:cNvSpPr>
          <p:nvPr>
            <p:ph idx="1"/>
          </p:nvPr>
        </p:nvSpPr>
        <p:spPr/>
        <p:txBody>
          <a:bodyPr/>
          <a:lstStyle/>
          <a:p>
            <a:r>
              <a:rPr lang="en-US" altLang="en-US" b="1" dirty="0">
                <a:solidFill>
                  <a:srgbClr val="0000FF"/>
                </a:solidFill>
                <a:ea typeface="宋体" panose="02010600030101010101" pitchFamily="2" charset="-122"/>
              </a:rPr>
              <a:t>(4)</a:t>
            </a:r>
            <a:r>
              <a:rPr lang="en-US" altLang="en-US" b="1" dirty="0" err="1">
                <a:solidFill>
                  <a:srgbClr val="0000FF"/>
                </a:solidFill>
                <a:ea typeface="宋体" panose="02010600030101010101" pitchFamily="2" charset="-122"/>
              </a:rPr>
              <a:t>折叠法</a:t>
            </a:r>
            <a:r>
              <a:rPr lang="en-US" altLang="en-US" b="1" dirty="0">
                <a:solidFill>
                  <a:srgbClr val="0000FF"/>
                </a:solidFill>
                <a:ea typeface="宋体" panose="02010600030101010101" pitchFamily="2" charset="-122"/>
              </a:rPr>
              <a:t>(folding)</a:t>
            </a:r>
            <a:r>
              <a:rPr lang="zh-CN" altLang="en-US" dirty="0">
                <a:ea typeface="宋体" panose="02010600030101010101" pitchFamily="2" charset="-122"/>
              </a:rPr>
              <a:t>：</a:t>
            </a:r>
            <a:r>
              <a:rPr lang="en-US" altLang="en-US" dirty="0" err="1">
                <a:ea typeface="宋体" panose="02010600030101010101" pitchFamily="2" charset="-122"/>
              </a:rPr>
              <a:t>将关键字</a:t>
            </a:r>
            <a:r>
              <a:rPr lang="en-US" altLang="en-US" b="1" dirty="0" err="1">
                <a:solidFill>
                  <a:srgbClr val="0000FF"/>
                </a:solidFill>
                <a:ea typeface="宋体" panose="02010600030101010101" pitchFamily="2" charset="-122"/>
              </a:rPr>
              <a:t>分割</a:t>
            </a:r>
            <a:r>
              <a:rPr lang="en-US" altLang="en-US" dirty="0" err="1">
                <a:ea typeface="宋体" panose="02010600030101010101" pitchFamily="2" charset="-122"/>
              </a:rPr>
              <a:t>成</a:t>
            </a:r>
            <a:r>
              <a:rPr lang="en-US" altLang="en-US" b="1" dirty="0" err="1">
                <a:solidFill>
                  <a:srgbClr val="C00000"/>
                </a:solidFill>
                <a:ea typeface="宋体" panose="02010600030101010101" pitchFamily="2" charset="-122"/>
              </a:rPr>
              <a:t>位数相同</a:t>
            </a:r>
            <a:r>
              <a:rPr lang="en-US" altLang="en-US" dirty="0" err="1">
                <a:ea typeface="宋体" panose="02010600030101010101" pitchFamily="2" charset="-122"/>
              </a:rPr>
              <a:t>的几部分</a:t>
            </a:r>
            <a:r>
              <a:rPr lang="en-US" altLang="en-US" dirty="0">
                <a:ea typeface="宋体" panose="02010600030101010101" pitchFamily="2" charset="-122"/>
              </a:rPr>
              <a:t>(</a:t>
            </a:r>
            <a:r>
              <a:rPr lang="en-US" altLang="en-US" dirty="0" err="1">
                <a:ea typeface="宋体" panose="02010600030101010101" pitchFamily="2" charset="-122"/>
              </a:rPr>
              <a:t>最后一部分可以不同</a:t>
            </a:r>
            <a:r>
              <a:rPr lang="en-US" altLang="en-US" dirty="0">
                <a:ea typeface="宋体" panose="02010600030101010101" pitchFamily="2" charset="-122"/>
              </a:rPr>
              <a:t>)，</a:t>
            </a:r>
            <a:r>
              <a:rPr lang="en-US" altLang="en-US" dirty="0" err="1">
                <a:ea typeface="宋体" panose="02010600030101010101" pitchFamily="2" charset="-122"/>
              </a:rPr>
              <a:t>然后取这几部分的</a:t>
            </a:r>
            <a:r>
              <a:rPr lang="en-US" altLang="en-US" b="1" dirty="0" err="1">
                <a:solidFill>
                  <a:srgbClr val="0000FF"/>
                </a:solidFill>
                <a:ea typeface="宋体" panose="02010600030101010101" pitchFamily="2" charset="-122"/>
              </a:rPr>
              <a:t>叠加和</a:t>
            </a:r>
            <a:r>
              <a:rPr lang="en-US" altLang="en-US" dirty="0" err="1">
                <a:ea typeface="宋体" panose="02010600030101010101" pitchFamily="2" charset="-122"/>
              </a:rPr>
              <a:t>作为哈希地址</a:t>
            </a:r>
            <a:endParaRPr lang="en-US" altLang="en-US" dirty="0">
              <a:ea typeface="宋体" panose="02010600030101010101" pitchFamily="2" charset="-122"/>
            </a:endParaRPr>
          </a:p>
          <a:p>
            <a:r>
              <a:rPr lang="en-US" altLang="en-US" dirty="0" err="1">
                <a:ea typeface="宋体" panose="02010600030101010101" pitchFamily="2" charset="-122"/>
              </a:rPr>
              <a:t>数位叠加有</a:t>
            </a:r>
            <a:r>
              <a:rPr lang="en-US" altLang="en-US" b="1" dirty="0" err="1">
                <a:solidFill>
                  <a:srgbClr val="C00000"/>
                </a:solidFill>
                <a:ea typeface="宋体" panose="02010600030101010101" pitchFamily="2" charset="-122"/>
              </a:rPr>
              <a:t>移位叠加</a:t>
            </a:r>
            <a:r>
              <a:rPr lang="en-US" altLang="en-US" dirty="0" err="1">
                <a:ea typeface="宋体" panose="02010600030101010101" pitchFamily="2" charset="-122"/>
              </a:rPr>
              <a:t>和</a:t>
            </a:r>
            <a:r>
              <a:rPr lang="en-US" altLang="en-US" b="1" dirty="0" err="1">
                <a:solidFill>
                  <a:srgbClr val="C00000"/>
                </a:solidFill>
                <a:ea typeface="宋体" panose="02010600030101010101" pitchFamily="2" charset="-122"/>
              </a:rPr>
              <a:t>间界叠加</a:t>
            </a:r>
            <a:endParaRPr lang="en-US" altLang="en-US" b="1" dirty="0">
              <a:solidFill>
                <a:srgbClr val="C00000"/>
              </a:solidFill>
              <a:ea typeface="宋体" panose="02010600030101010101" pitchFamily="2" charset="-122"/>
            </a:endParaRPr>
          </a:p>
          <a:p>
            <a:pPr lvl="1"/>
            <a:r>
              <a:rPr lang="en-US" altLang="en-US" sz="3200" dirty="0" err="1">
                <a:ea typeface="宋体" panose="02010600030101010101" pitchFamily="2" charset="-122"/>
              </a:rPr>
              <a:t>移位叠加：将分割后的几部分</a:t>
            </a:r>
            <a:r>
              <a:rPr lang="en-US" altLang="en-US" sz="3200" dirty="0" err="1">
                <a:solidFill>
                  <a:srgbClr val="C00000"/>
                </a:solidFill>
                <a:ea typeface="宋体" panose="02010600030101010101" pitchFamily="2" charset="-122"/>
              </a:rPr>
              <a:t>低位对齐</a:t>
            </a:r>
            <a:r>
              <a:rPr lang="en-US" altLang="en-US" sz="3200" dirty="0" err="1">
                <a:ea typeface="宋体" panose="02010600030101010101" pitchFamily="2" charset="-122"/>
              </a:rPr>
              <a:t>相加</a:t>
            </a:r>
            <a:endParaRPr lang="en-US" altLang="en-US" sz="3200" dirty="0">
              <a:ea typeface="宋体" panose="02010600030101010101" pitchFamily="2" charset="-122"/>
            </a:endParaRPr>
          </a:p>
          <a:p>
            <a:pPr lvl="1"/>
            <a:r>
              <a:rPr lang="en-US" altLang="en-US" sz="3200" dirty="0" err="1">
                <a:ea typeface="宋体" panose="02010600030101010101" pitchFamily="2" charset="-122"/>
              </a:rPr>
              <a:t>间界叠加：从一端到另一端沿分割界</a:t>
            </a:r>
            <a:r>
              <a:rPr lang="en-US" altLang="en-US" sz="3200" dirty="0" err="1">
                <a:solidFill>
                  <a:srgbClr val="C00000"/>
                </a:solidFill>
                <a:ea typeface="宋体" panose="02010600030101010101" pitchFamily="2" charset="-122"/>
              </a:rPr>
              <a:t>来回折迭</a:t>
            </a:r>
            <a:r>
              <a:rPr lang="en-US" altLang="en-US" sz="3200" err="1">
                <a:ea typeface="宋体" panose="02010600030101010101" pitchFamily="2" charset="-122"/>
              </a:rPr>
              <a:t>，</a:t>
            </a:r>
            <a:r>
              <a:rPr lang="en-US" altLang="en-US" sz="3200">
                <a:ea typeface="宋体" panose="02010600030101010101" pitchFamily="2" charset="-122"/>
              </a:rPr>
              <a:t>然后对齐相加</a:t>
            </a:r>
            <a:endParaRPr lang="en-US" altLang="en-US" sz="3200" dirty="0">
              <a:ea typeface="宋体" panose="0201060003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extLst>
      <p:ext uri="{BB962C8B-B14F-4D97-AF65-F5344CB8AC3E}">
        <p14:creationId xmlns:p14="http://schemas.microsoft.com/office/powerpoint/2010/main" val="50289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a:ea typeface="宋体" panose="02010600030101010101" pitchFamily="2" charset="-122"/>
              </a:rPr>
              <a:t>折叠法</a:t>
            </a:r>
            <a:r>
              <a:rPr lang="zh-CN" altLang="en-US">
                <a:ea typeface="宋体" panose="02010600030101010101" pitchFamily="2" charset="-122"/>
              </a:rPr>
              <a:t>举例</a:t>
            </a:r>
            <a:endParaRPr lang="zh-CN" altLang="en-US"/>
          </a:p>
        </p:txBody>
      </p:sp>
      <p:sp>
        <p:nvSpPr>
          <p:cNvPr id="3" name="内容占位符 2"/>
          <p:cNvSpPr>
            <a:spLocks noGrp="1"/>
          </p:cNvSpPr>
          <p:nvPr>
            <p:ph idx="1"/>
          </p:nvPr>
        </p:nvSpPr>
        <p:spPr/>
        <p:txBody>
          <a:bodyPr>
            <a:normAutofit lnSpcReduction="10000"/>
          </a:bodyPr>
          <a:lstStyle/>
          <a:p>
            <a:r>
              <a:rPr lang="en-US" altLang="en-US">
                <a:ea typeface="宋体" panose="02010600030101010101" pitchFamily="2" charset="-122"/>
              </a:rPr>
              <a:t>设关键字为0442205864，哈希地址位数为4</a:t>
            </a:r>
            <a:r>
              <a:rPr lang="zh-CN" altLang="en-US"/>
              <a:t>，</a:t>
            </a:r>
            <a:r>
              <a:rPr lang="en-US" altLang="en-US">
                <a:ea typeface="宋体" panose="02010600030101010101" pitchFamily="2" charset="-122"/>
              </a:rPr>
              <a:t>两种不同的地址计算方法如下：</a:t>
            </a:r>
          </a:p>
          <a:p>
            <a:endParaRPr lang="en-US" altLang="en-US">
              <a:ea typeface="宋体" panose="02010600030101010101" pitchFamily="2" charset="-122"/>
            </a:endParaRPr>
          </a:p>
          <a:p>
            <a:endParaRPr lang="en-US" altLang="en-US">
              <a:ea typeface="宋体" panose="02010600030101010101" pitchFamily="2" charset="-122"/>
            </a:endParaRPr>
          </a:p>
          <a:p>
            <a:endParaRPr lang="en-US" altLang="en-US">
              <a:ea typeface="宋体" panose="02010600030101010101" pitchFamily="2" charset="-122"/>
            </a:endParaRPr>
          </a:p>
          <a:p>
            <a:endParaRPr lang="en-US" altLang="en-US">
              <a:ea typeface="宋体" panose="02010600030101010101" pitchFamily="2" charset="-122"/>
            </a:endParaRPr>
          </a:p>
          <a:p>
            <a:r>
              <a:rPr lang="zh-CN" altLang="en-US"/>
              <a:t>删去</a:t>
            </a:r>
            <a:r>
              <a:rPr lang="zh-CN" altLang="en-US">
                <a:ea typeface="宋体" panose="02010600030101010101" pitchFamily="2" charset="-122"/>
              </a:rPr>
              <a:t>超出地址位数的最高位</a:t>
            </a:r>
            <a:endParaRPr lang="en-US" altLang="zh-CN">
              <a:ea typeface="宋体" panose="02010600030101010101" pitchFamily="2" charset="-122"/>
            </a:endParaRPr>
          </a:p>
          <a:p>
            <a:r>
              <a:rPr lang="zh-CN" altLang="en-US">
                <a:ea typeface="宋体" panose="02010600030101010101" pitchFamily="2" charset="-122"/>
              </a:rPr>
              <a:t>若地址空间为</a:t>
            </a:r>
            <a:r>
              <a:rPr lang="en-US" altLang="zh-CN">
                <a:ea typeface="宋体" panose="02010600030101010101" pitchFamily="2" charset="-122"/>
              </a:rPr>
              <a:t>0-4000</a:t>
            </a:r>
            <a:r>
              <a:rPr lang="zh-CN" altLang="en-US">
                <a:ea typeface="宋体" panose="02010600030101010101" pitchFamily="2" charset="-122"/>
              </a:rPr>
              <a:t>，那么上述得到的地址要乘以一个压缩因子</a:t>
            </a:r>
            <a:r>
              <a:rPr lang="en-US" altLang="zh-CN">
                <a:ea typeface="宋体" panose="02010600030101010101" pitchFamily="2" charset="-122"/>
              </a:rPr>
              <a:t>0.4</a:t>
            </a:r>
            <a:r>
              <a:rPr lang="zh-CN" altLang="en-US">
                <a:ea typeface="宋体" panose="02010600030101010101" pitchFamily="2" charset="-122"/>
              </a:rPr>
              <a:t>，把计算出的地址压缩到允许范围</a:t>
            </a:r>
            <a:endParaRPr lang="en-US" altLang="zh-CN">
              <a:ea typeface="宋体" panose="02010600030101010101" pitchFamily="2" charset="-122"/>
            </a:endParaRPr>
          </a:p>
          <a:p>
            <a:r>
              <a:rPr lang="zh-CN" altLang="en-US"/>
              <a:t>特点：</a:t>
            </a:r>
            <a:r>
              <a:rPr lang="en-US" altLang="en-US">
                <a:ea typeface="宋体" panose="02010600030101010101" pitchFamily="2" charset="-122"/>
              </a:rPr>
              <a:t>适于关键字位数很多，且每一位上数字分布大致均匀</a:t>
            </a:r>
          </a:p>
          <a:p>
            <a:endParaRPr lang="en-US" altLang="en-US">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pic>
        <p:nvPicPr>
          <p:cNvPr id="5" name="图片 4"/>
          <p:cNvPicPr>
            <a:picLocks noChangeAspect="1"/>
          </p:cNvPicPr>
          <p:nvPr/>
        </p:nvPicPr>
        <p:blipFill>
          <a:blip r:embed="rId2"/>
          <a:stretch>
            <a:fillRect/>
          </a:stretch>
        </p:blipFill>
        <p:spPr>
          <a:xfrm>
            <a:off x="722042" y="1693101"/>
            <a:ext cx="7699915" cy="2311963"/>
          </a:xfrm>
          <a:prstGeom prst="rect">
            <a:avLst/>
          </a:prstGeom>
        </p:spPr>
      </p:pic>
    </p:spTree>
    <p:extLst>
      <p:ext uri="{BB962C8B-B14F-4D97-AF65-F5344CB8AC3E}">
        <p14:creationId xmlns:p14="http://schemas.microsoft.com/office/powerpoint/2010/main" val="352490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en-US" dirty="0" err="1">
                <a:latin typeface="+mn-lt"/>
                <a:ea typeface="宋体" panose="02010600030101010101" pitchFamily="2" charset="-122"/>
              </a:rPr>
              <a:t>哈希函数的构造</a:t>
            </a:r>
            <a:r>
              <a:rPr lang="en-US" altLang="zh-CN" dirty="0" err="1">
                <a:latin typeface="+mn-lt"/>
                <a:ea typeface="宋体" panose="02010600030101010101" pitchFamily="2" charset="-122"/>
              </a:rPr>
              <a:t>-</a:t>
            </a:r>
            <a:r>
              <a:rPr lang="en-US" altLang="en-US" dirty="0" err="1">
                <a:latin typeface="+mn-lt"/>
                <a:ea typeface="宋体" panose="02010600030101010101" pitchFamily="2" charset="-122"/>
              </a:rPr>
              <a:t>除留余数法</a:t>
            </a:r>
            <a:endParaRPr lang="en-US" dirty="0">
              <a:latin typeface="+mn-lt"/>
              <a:ea typeface="宋体" panose="02010600030101010101" pitchFamily="2" charset="-122"/>
            </a:endParaRPr>
          </a:p>
        </p:txBody>
      </p:sp>
      <p:sp>
        <p:nvSpPr>
          <p:cNvPr id="724994" name="Rectangle 2"/>
          <p:cNvSpPr>
            <a:spLocks noGrp="1" noChangeArrowheads="1"/>
          </p:cNvSpPr>
          <p:nvPr>
            <p:ph idx="1"/>
          </p:nvPr>
        </p:nvSpPr>
        <p:spPr/>
        <p:txBody>
          <a:bodyPr>
            <a:normAutofit lnSpcReduction="10000"/>
          </a:bodyPr>
          <a:lstStyle/>
          <a:p>
            <a:r>
              <a:rPr lang="en-US" altLang="en-US" b="1" dirty="0">
                <a:solidFill>
                  <a:srgbClr val="0000FF"/>
                </a:solidFill>
                <a:ea typeface="宋体" panose="02010600030101010101" pitchFamily="2" charset="-122"/>
              </a:rPr>
              <a:t>(5)</a:t>
            </a:r>
            <a:r>
              <a:rPr lang="en-US" altLang="en-US" b="1" dirty="0" err="1">
                <a:solidFill>
                  <a:srgbClr val="0000FF"/>
                </a:solidFill>
                <a:ea typeface="宋体" panose="02010600030101010101" pitchFamily="2" charset="-122"/>
              </a:rPr>
              <a:t>除留余数法</a:t>
            </a:r>
            <a:r>
              <a:rPr lang="zh-CN" altLang="en-US" dirty="0">
                <a:ea typeface="宋体" panose="02010600030101010101" pitchFamily="2" charset="-122"/>
              </a:rPr>
              <a:t>：</a:t>
            </a:r>
            <a:r>
              <a:rPr lang="en-US" altLang="en-US" dirty="0" err="1">
                <a:ea typeface="宋体" panose="02010600030101010101" pitchFamily="2" charset="-122"/>
              </a:rPr>
              <a:t>取关键字被某个不大于哈希表表长</a:t>
            </a:r>
            <a:r>
              <a:rPr lang="en-US" altLang="en-US" dirty="0" err="1">
                <a:solidFill>
                  <a:srgbClr val="C00000"/>
                </a:solidFill>
                <a:ea typeface="宋体" panose="02010600030101010101" pitchFamily="2" charset="-122"/>
              </a:rPr>
              <a:t>m</a:t>
            </a:r>
            <a:r>
              <a:rPr lang="zh-CN" altLang="en-US" dirty="0">
                <a:ea typeface="宋体" panose="02010600030101010101" pitchFamily="2" charset="-122"/>
              </a:rPr>
              <a:t>、但最接近于或等于</a:t>
            </a:r>
            <a:r>
              <a:rPr lang="en-US" altLang="zh-CN" dirty="0" err="1">
                <a:ea typeface="宋体" panose="02010600030101010101" pitchFamily="2" charset="-122"/>
              </a:rPr>
              <a:t>m</a:t>
            </a:r>
            <a:r>
              <a:rPr lang="en-US" altLang="en-US" dirty="0" err="1">
                <a:ea typeface="宋体" panose="02010600030101010101" pitchFamily="2" charset="-122"/>
              </a:rPr>
              <a:t>的</a:t>
            </a:r>
            <a:r>
              <a:rPr lang="zh-CN" altLang="en-US" b="1" dirty="0">
                <a:solidFill>
                  <a:schemeClr val="accent6">
                    <a:lumMod val="50000"/>
                  </a:schemeClr>
                </a:solidFill>
                <a:ea typeface="宋体" panose="02010600030101010101" pitchFamily="2" charset="-122"/>
              </a:rPr>
              <a:t>质</a:t>
            </a:r>
            <a:r>
              <a:rPr lang="en-US" altLang="en-US" b="1" dirty="0" err="1">
                <a:solidFill>
                  <a:schemeClr val="accent6">
                    <a:lumMod val="50000"/>
                  </a:schemeClr>
                </a:solidFill>
                <a:ea typeface="宋体" panose="02010600030101010101" pitchFamily="2" charset="-122"/>
              </a:rPr>
              <a:t>数p</a:t>
            </a:r>
            <a:r>
              <a:rPr lang="en-US" altLang="en-US" dirty="0" err="1">
                <a:ea typeface="宋体" panose="02010600030101010101" pitchFamily="2" charset="-122"/>
              </a:rPr>
              <a:t>除后</a:t>
            </a:r>
            <a:r>
              <a:rPr lang="en-US" altLang="en-US" b="1" dirty="0" err="1">
                <a:solidFill>
                  <a:schemeClr val="accent6">
                    <a:lumMod val="50000"/>
                  </a:schemeClr>
                </a:solidFill>
                <a:ea typeface="宋体" panose="02010600030101010101" pitchFamily="2" charset="-122"/>
              </a:rPr>
              <a:t>所得余数</a:t>
            </a:r>
            <a:r>
              <a:rPr lang="en-US" altLang="en-US" dirty="0" err="1">
                <a:ea typeface="宋体" panose="02010600030101010101" pitchFamily="2" charset="-122"/>
              </a:rPr>
              <a:t>作哈希地址，即</a:t>
            </a:r>
            <a:r>
              <a:rPr lang="zh-CN" altLang="en-US" dirty="0">
                <a:ea typeface="宋体" panose="02010600030101010101" pitchFamily="2" charset="-122"/>
              </a:rPr>
              <a:t>：</a:t>
            </a:r>
            <a:endParaRPr lang="en-US" altLang="en-US" dirty="0">
              <a:ea typeface="宋体" panose="02010600030101010101" pitchFamily="2" charset="-122"/>
            </a:endParaRPr>
          </a:p>
          <a:p>
            <a:pPr marL="0" indent="0" algn="ctr">
              <a:buNone/>
            </a:pPr>
            <a:r>
              <a:rPr lang="en-US" altLang="en-US" dirty="0">
                <a:ea typeface="宋体" panose="02010600030101010101" pitchFamily="2" charset="-122"/>
              </a:rPr>
              <a:t>H(key) = key   MOD  </a:t>
            </a:r>
            <a:r>
              <a:rPr lang="en-US" altLang="en-US" b="1" dirty="0">
                <a:solidFill>
                  <a:schemeClr val="accent6">
                    <a:lumMod val="50000"/>
                  </a:schemeClr>
                </a:solidFill>
                <a:ea typeface="宋体" panose="02010600030101010101" pitchFamily="2" charset="-122"/>
              </a:rPr>
              <a:t>p</a:t>
            </a:r>
            <a:r>
              <a:rPr lang="en-US" altLang="en-US" dirty="0">
                <a:ea typeface="宋体" panose="02010600030101010101" pitchFamily="2" charset="-122"/>
              </a:rPr>
              <a:t>     (</a:t>
            </a:r>
            <a:r>
              <a:rPr lang="en-US" altLang="en-US" b="1" dirty="0" err="1">
                <a:solidFill>
                  <a:schemeClr val="accent6">
                    <a:lumMod val="50000"/>
                  </a:schemeClr>
                </a:solidFill>
                <a:ea typeface="宋体" panose="02010600030101010101" pitchFamily="2" charset="-122"/>
              </a:rPr>
              <a:t>p</a:t>
            </a:r>
            <a:r>
              <a:rPr lang="en-US" altLang="en-US" dirty="0" err="1">
                <a:ea typeface="宋体" panose="02010600030101010101" pitchFamily="2" charset="-122"/>
                <a:sym typeface="Symbol" pitchFamily="18" charset="2"/>
              </a:rPr>
              <a:t></a:t>
            </a:r>
            <a:r>
              <a:rPr lang="en-US" altLang="en-US" dirty="0" err="1">
                <a:solidFill>
                  <a:srgbClr val="C00000"/>
                </a:solidFill>
                <a:ea typeface="宋体" panose="02010600030101010101" pitchFamily="2" charset="-122"/>
                <a:sym typeface="Symbol" pitchFamily="18" charset="2"/>
              </a:rPr>
              <a:t>m</a:t>
            </a:r>
            <a:r>
              <a:rPr lang="en-US" altLang="en-US" dirty="0">
                <a:ea typeface="宋体" panose="02010600030101010101" pitchFamily="2" charset="-122"/>
                <a:sym typeface="Symbol" pitchFamily="18" charset="2"/>
              </a:rPr>
              <a:t>)</a:t>
            </a:r>
            <a:endParaRPr lang="en-US" altLang="en-US" dirty="0">
              <a:ea typeface="宋体" panose="02010600030101010101" pitchFamily="2" charset="-122"/>
            </a:endParaRPr>
          </a:p>
          <a:p>
            <a:pPr lvl="1"/>
            <a:r>
              <a:rPr lang="zh-CN" altLang="en-US" dirty="0">
                <a:ea typeface="宋体" panose="02010600030101010101" pitchFamily="2" charset="-122"/>
              </a:rPr>
              <a:t>从</a:t>
            </a:r>
            <a:r>
              <a:rPr lang="en-US" altLang="zh-CN" dirty="0">
                <a:ea typeface="宋体" panose="02010600030101010101" pitchFamily="2" charset="-122"/>
              </a:rPr>
              <a:t>p</a:t>
            </a:r>
            <a:r>
              <a:rPr lang="zh-CN" altLang="en-US" dirty="0">
                <a:ea typeface="宋体" panose="02010600030101010101" pitchFamily="2" charset="-122"/>
              </a:rPr>
              <a:t>到</a:t>
            </a:r>
            <a:r>
              <a:rPr lang="en-US" altLang="zh-CN" dirty="0">
                <a:ea typeface="宋体" panose="02010600030101010101" pitchFamily="2" charset="-122"/>
              </a:rPr>
              <a:t>(m-1)</a:t>
            </a:r>
            <a:r>
              <a:rPr lang="zh-CN" altLang="en-US" dirty="0">
                <a:ea typeface="宋体" panose="02010600030101010101" pitchFamily="2" charset="-122"/>
              </a:rPr>
              <a:t>的地址可以在处理冲突的时候用</a:t>
            </a:r>
            <a:endParaRPr lang="en-US" altLang="zh-CN" dirty="0">
              <a:ea typeface="宋体" panose="02010600030101010101" pitchFamily="2" charset="-122"/>
            </a:endParaRPr>
          </a:p>
          <a:p>
            <a:r>
              <a:rPr lang="zh-CN" altLang="en-US" sz="3600" dirty="0">
                <a:ea typeface="宋体" panose="02010600030101010101" pitchFamily="2" charset="-122"/>
              </a:rPr>
              <a:t>特点：</a:t>
            </a:r>
            <a:r>
              <a:rPr lang="en-US" altLang="en-US" sz="3600" dirty="0" err="1">
                <a:ea typeface="宋体" panose="02010600030101010101" pitchFamily="2" charset="-122"/>
              </a:rPr>
              <a:t>简单、常用的哈希函数构造方法</a:t>
            </a:r>
            <a:endParaRPr lang="en-US" altLang="en-US" sz="3600" dirty="0">
              <a:ea typeface="宋体" panose="02010600030101010101" pitchFamily="2" charset="-122"/>
            </a:endParaRPr>
          </a:p>
          <a:p>
            <a:endParaRPr lang="en-US" altLang="en-US" sz="3600" dirty="0">
              <a:ea typeface="宋体" panose="02010600030101010101" pitchFamily="2" charset="-122"/>
            </a:endParaRPr>
          </a:p>
          <a:p>
            <a:r>
              <a:rPr lang="zh-CN" altLang="en-US" sz="3600" dirty="0">
                <a:ea typeface="宋体" panose="02010600030101010101" pitchFamily="2" charset="-122"/>
              </a:rPr>
              <a:t>一般，哈希函数可以设成：</a:t>
            </a:r>
            <a:endParaRPr lang="en-US" altLang="zh-CN" sz="3600" dirty="0">
              <a:ea typeface="宋体" panose="02010600030101010101" pitchFamily="2" charset="-122"/>
            </a:endParaRPr>
          </a:p>
          <a:p>
            <a:pPr marL="0" indent="0" algn="ctr">
              <a:buNone/>
            </a:pPr>
            <a:r>
              <a:rPr lang="en-US" altLang="zh-CN" sz="3600" dirty="0">
                <a:ea typeface="宋体" panose="02010600030101010101" pitchFamily="2" charset="-122"/>
              </a:rPr>
              <a:t>H(key) =(a*</a:t>
            </a:r>
            <a:r>
              <a:rPr lang="en-US" altLang="zh-CN" sz="3600" dirty="0" err="1">
                <a:ea typeface="宋体" panose="02010600030101010101" pitchFamily="2" charset="-122"/>
              </a:rPr>
              <a:t>key+b</a:t>
            </a:r>
            <a:r>
              <a:rPr lang="en-US" altLang="zh-CN" sz="3600" dirty="0">
                <a:ea typeface="宋体" panose="02010600030101010101" pitchFamily="2" charset="-122"/>
              </a:rPr>
              <a:t>) MOD </a:t>
            </a:r>
            <a:r>
              <a:rPr lang="en-US" altLang="zh-CN" sz="3600" b="1" dirty="0">
                <a:solidFill>
                  <a:schemeClr val="accent6">
                    <a:lumMod val="50000"/>
                  </a:schemeClr>
                </a:solidFill>
                <a:ea typeface="宋体" panose="02010600030101010101" pitchFamily="2" charset="-122"/>
              </a:rPr>
              <a:t>p</a:t>
            </a:r>
            <a:r>
              <a:rPr lang="en-US" altLang="zh-CN" sz="3600" dirty="0">
                <a:ea typeface="宋体" panose="02010600030101010101" pitchFamily="2" charset="-122"/>
              </a:rPr>
              <a:t> </a:t>
            </a:r>
          </a:p>
          <a:p>
            <a:pPr marL="0" indent="0" algn="ctr">
              <a:buNone/>
            </a:pPr>
            <a:r>
              <a:rPr lang="en-US" altLang="zh-CN" sz="3600" dirty="0">
                <a:ea typeface="宋体" panose="02010600030101010101" pitchFamily="2" charset="-122"/>
              </a:rPr>
              <a:t>(a&gt;0, b&gt;0, a MOD p!=0, </a:t>
            </a:r>
            <a:r>
              <a:rPr lang="en-US" altLang="zh-CN" sz="3600" b="1" dirty="0">
                <a:solidFill>
                  <a:schemeClr val="accent6">
                    <a:lumMod val="50000"/>
                  </a:schemeClr>
                </a:solidFill>
                <a:ea typeface="宋体" panose="02010600030101010101" pitchFamily="2" charset="-122"/>
              </a:rPr>
              <a:t>p</a:t>
            </a:r>
            <a:r>
              <a:rPr lang="en-US" altLang="zh-CN" sz="3600" dirty="0">
                <a:ea typeface="宋体" panose="02010600030101010101" pitchFamily="2" charset="-122"/>
              </a:rPr>
              <a:t> </a:t>
            </a:r>
            <a:r>
              <a:rPr lang="zh-CN" altLang="en-US" sz="3600" dirty="0">
                <a:ea typeface="宋体" panose="02010600030101010101" pitchFamily="2" charset="-122"/>
              </a:rPr>
              <a:t>为素数</a:t>
            </a:r>
            <a:r>
              <a:rPr lang="en-US" altLang="zh-CN" sz="3600" dirty="0">
                <a:ea typeface="宋体" panose="02010600030101010101" pitchFamily="2" charset="-122"/>
              </a:rPr>
              <a:t>)</a:t>
            </a:r>
            <a:endParaRPr lang="en-US" altLang="en-US" sz="3600" dirty="0">
              <a:ea typeface="宋体" panose="02010600030101010101" pitchFamily="2" charset="-122"/>
            </a:endParaRPr>
          </a:p>
          <a:p>
            <a:endParaRPr lang="en-US" altLang="en-US" sz="2800" dirty="0">
              <a:ea typeface="宋体" panose="0201060003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extLst>
      <p:ext uri="{BB962C8B-B14F-4D97-AF65-F5344CB8AC3E}">
        <p14:creationId xmlns:p14="http://schemas.microsoft.com/office/powerpoint/2010/main" val="354530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49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49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499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49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a:latin typeface="+mn-lt"/>
                <a:ea typeface="宋体" panose="02010600030101010101" pitchFamily="2" charset="-122"/>
              </a:rPr>
              <a:t>p的选取</a:t>
            </a:r>
            <a:r>
              <a:rPr lang="zh-CN" altLang="en-US">
                <a:latin typeface="+mn-lt"/>
                <a:ea typeface="宋体" panose="02010600030101010101" pitchFamily="2" charset="-122"/>
              </a:rPr>
              <a:t>：不好的例子</a:t>
            </a:r>
            <a:endParaRPr lang="en-US">
              <a:latin typeface="+mn-lt"/>
              <a:ea typeface="宋体" panose="0201060003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10000"/>
              </a:lnSpc>
              <a:spcBef>
                <a:spcPts val="0"/>
              </a:spcBef>
            </a:pPr>
            <a:r>
              <a:rPr lang="en-US" altLang="en-US" sz="3300" dirty="0" err="1">
                <a:ea typeface="宋体" panose="02010600030101010101" pitchFamily="2" charset="-122"/>
              </a:rPr>
              <a:t>选取</a:t>
            </a:r>
            <a:r>
              <a:rPr lang="en-US" altLang="en-US" sz="3300" b="1" dirty="0" err="1">
                <a:solidFill>
                  <a:srgbClr val="7030A0"/>
                </a:solidFill>
                <a:ea typeface="宋体" panose="02010600030101010101" pitchFamily="2" charset="-122"/>
              </a:rPr>
              <a:t>p</a:t>
            </a:r>
            <a:r>
              <a:rPr lang="en-US" altLang="en-US" sz="3300" b="1" dirty="0">
                <a:solidFill>
                  <a:srgbClr val="7030A0"/>
                </a:solidFill>
                <a:ea typeface="宋体" panose="02010600030101010101" pitchFamily="2" charset="-122"/>
              </a:rPr>
              <a:t>=2</a:t>
            </a:r>
            <a:r>
              <a:rPr lang="en-US" altLang="en-US" sz="3300" b="1" baseline="30000" dirty="0">
                <a:solidFill>
                  <a:srgbClr val="7030A0"/>
                </a:solidFill>
                <a:ea typeface="宋体" panose="02010600030101010101" pitchFamily="2" charset="-122"/>
              </a:rPr>
              <a:t>i </a:t>
            </a:r>
            <a:r>
              <a:rPr lang="en-US" altLang="en-US" sz="3300" b="1" dirty="0">
                <a:solidFill>
                  <a:srgbClr val="7030A0"/>
                </a:solidFill>
                <a:ea typeface="宋体" panose="02010600030101010101" pitchFamily="2" charset="-122"/>
              </a:rPr>
              <a:t>(</a:t>
            </a:r>
            <a:r>
              <a:rPr lang="en-US" altLang="en-US" sz="3300" b="1" dirty="0" err="1">
                <a:solidFill>
                  <a:srgbClr val="7030A0"/>
                </a:solidFill>
                <a:ea typeface="宋体" panose="02010600030101010101" pitchFamily="2" charset="-122"/>
              </a:rPr>
              <a:t>p</a:t>
            </a:r>
            <a:r>
              <a:rPr lang="en-US" altLang="en-US" sz="3300" b="1" dirty="0" err="1">
                <a:solidFill>
                  <a:srgbClr val="7030A0"/>
                </a:solidFill>
                <a:ea typeface="宋体" panose="02010600030101010101" pitchFamily="2" charset="-122"/>
                <a:sym typeface="Symbol" pitchFamily="18" charset="2"/>
              </a:rPr>
              <a:t></a:t>
            </a:r>
            <a:r>
              <a:rPr lang="en-US" altLang="en-US" sz="3300" b="1" dirty="0" err="1">
                <a:solidFill>
                  <a:srgbClr val="7030A0"/>
                </a:solidFill>
                <a:ea typeface="宋体" panose="02010600030101010101" pitchFamily="2" charset="-122"/>
              </a:rPr>
              <a:t>m</a:t>
            </a:r>
            <a:r>
              <a:rPr lang="en-US" altLang="en-US" sz="3300" b="1" dirty="0">
                <a:solidFill>
                  <a:srgbClr val="7030A0"/>
                </a:solidFill>
                <a:ea typeface="宋体" panose="02010600030101010101" pitchFamily="2" charset="-122"/>
              </a:rPr>
              <a:t>)</a:t>
            </a:r>
            <a:r>
              <a:rPr lang="en-US" altLang="en-US" sz="3300" dirty="0">
                <a:ea typeface="宋体" panose="02010600030101010101" pitchFamily="2" charset="-122"/>
              </a:rPr>
              <a:t>：</a:t>
            </a:r>
            <a:r>
              <a:rPr lang="en-US" altLang="en-US" sz="3300" dirty="0" err="1">
                <a:ea typeface="宋体" panose="02010600030101010101" pitchFamily="2" charset="-122"/>
              </a:rPr>
              <a:t>便于用移位来实现运算，但等于将关键字的高位忽略而仅留下低位二进制数</a:t>
            </a:r>
            <a:r>
              <a:rPr lang="zh-CN" altLang="en-US" sz="3300" dirty="0">
                <a:ea typeface="宋体" panose="02010600030101010101" pitchFamily="2" charset="-122"/>
              </a:rPr>
              <a:t>，因此，</a:t>
            </a:r>
            <a:r>
              <a:rPr lang="en-US" altLang="en-US" sz="3300" dirty="0" err="1">
                <a:solidFill>
                  <a:schemeClr val="accent6">
                    <a:lumMod val="50000"/>
                  </a:schemeClr>
                </a:solidFill>
                <a:ea typeface="宋体" panose="02010600030101010101" pitchFamily="2" charset="-122"/>
              </a:rPr>
              <a:t>高位不同而低位相同的关键字</a:t>
            </a:r>
            <a:r>
              <a:rPr lang="zh-CN" altLang="en-US" sz="3300" dirty="0">
                <a:solidFill>
                  <a:schemeClr val="accent6">
                    <a:lumMod val="50000"/>
                  </a:schemeClr>
                </a:solidFill>
                <a:ea typeface="宋体" panose="02010600030101010101" pitchFamily="2" charset="-122"/>
              </a:rPr>
              <a:t>都成为了</a:t>
            </a:r>
            <a:r>
              <a:rPr lang="en-US" altLang="en-US" sz="3300" dirty="0" err="1">
                <a:solidFill>
                  <a:schemeClr val="accent6">
                    <a:lumMod val="50000"/>
                  </a:schemeClr>
                </a:solidFill>
                <a:ea typeface="宋体" panose="02010600030101010101" pitchFamily="2" charset="-122"/>
              </a:rPr>
              <a:t>同义词</a:t>
            </a:r>
            <a:endParaRPr lang="en-US" altLang="en-US" sz="3300" dirty="0">
              <a:solidFill>
                <a:schemeClr val="accent6">
                  <a:lumMod val="50000"/>
                </a:schemeClr>
              </a:solidFill>
              <a:ea typeface="宋体" panose="02010600030101010101" pitchFamily="2" charset="-122"/>
            </a:endParaRPr>
          </a:p>
          <a:p>
            <a:pPr>
              <a:lnSpc>
                <a:spcPct val="110000"/>
              </a:lnSpc>
              <a:spcBef>
                <a:spcPts val="0"/>
              </a:spcBef>
            </a:pPr>
            <a:r>
              <a:rPr lang="en-US" altLang="en-US" sz="3300" dirty="0" err="1">
                <a:ea typeface="宋体" panose="02010600030101010101" pitchFamily="2" charset="-122"/>
              </a:rPr>
              <a:t>选取</a:t>
            </a:r>
            <a:r>
              <a:rPr lang="en-US" altLang="en-US" sz="3300" b="1" dirty="0" err="1">
                <a:solidFill>
                  <a:srgbClr val="7030A0"/>
                </a:solidFill>
                <a:ea typeface="宋体" panose="02010600030101010101" pitchFamily="2" charset="-122"/>
              </a:rPr>
              <a:t>p</a:t>
            </a:r>
            <a:r>
              <a:rPr lang="en-US" altLang="en-US" sz="3300" b="1" dirty="0">
                <a:solidFill>
                  <a:srgbClr val="7030A0"/>
                </a:solidFill>
                <a:ea typeface="宋体" panose="02010600030101010101" pitchFamily="2" charset="-122"/>
              </a:rPr>
              <a:t>=</a:t>
            </a:r>
            <a:r>
              <a:rPr lang="en-US" altLang="en-US" sz="3300" b="1" dirty="0" err="1">
                <a:solidFill>
                  <a:srgbClr val="7030A0"/>
                </a:solidFill>
                <a:ea typeface="宋体" panose="02010600030101010101" pitchFamily="2" charset="-122"/>
              </a:rPr>
              <a:t>q</a:t>
            </a:r>
            <a:r>
              <a:rPr lang="en-US" altLang="en-US" sz="3300" b="1" dirty="0" err="1">
                <a:solidFill>
                  <a:srgbClr val="7030A0"/>
                </a:solidFill>
                <a:ea typeface="宋体" panose="02010600030101010101" pitchFamily="2" charset="-122"/>
                <a:sym typeface="Symbol" pitchFamily="18" charset="2"/>
              </a:rPr>
              <a:t></a:t>
            </a:r>
            <a:r>
              <a:rPr lang="en-US" altLang="en-US" sz="3300" b="1" dirty="0" err="1">
                <a:solidFill>
                  <a:srgbClr val="7030A0"/>
                </a:solidFill>
                <a:ea typeface="宋体" panose="02010600030101010101" pitchFamily="2" charset="-122"/>
              </a:rPr>
              <a:t>f</a:t>
            </a:r>
            <a:r>
              <a:rPr lang="en-US" altLang="en-US" sz="3300" b="1" dirty="0">
                <a:solidFill>
                  <a:srgbClr val="7030A0"/>
                </a:solidFill>
                <a:ea typeface="宋体" panose="02010600030101010101" pitchFamily="2" charset="-122"/>
              </a:rPr>
              <a:t> </a:t>
            </a:r>
            <a:r>
              <a:rPr lang="en-US" altLang="en-US" sz="3300" dirty="0">
                <a:ea typeface="宋体" panose="02010600030101010101" pitchFamily="2" charset="-122"/>
              </a:rPr>
              <a:t>(</a:t>
            </a:r>
            <a:r>
              <a:rPr lang="en-US" altLang="en-US" sz="3300" dirty="0" err="1">
                <a:ea typeface="宋体" panose="02010600030101010101" pitchFamily="2" charset="-122"/>
              </a:rPr>
              <a:t>q、f都是</a:t>
            </a:r>
            <a:r>
              <a:rPr lang="en-US" altLang="zh-CN" sz="3300" dirty="0" err="1">
                <a:ea typeface="宋体" panose="02010600030101010101" pitchFamily="2" charset="-122"/>
              </a:rPr>
              <a:t>p</a:t>
            </a:r>
            <a:r>
              <a:rPr lang="zh-CN" altLang="en-US" sz="3300" dirty="0">
                <a:ea typeface="宋体" panose="02010600030101010101" pitchFamily="2" charset="-122"/>
              </a:rPr>
              <a:t>的</a:t>
            </a:r>
            <a:r>
              <a:rPr lang="en-US" altLang="en-US" sz="3300" dirty="0" err="1">
                <a:ea typeface="宋体" panose="02010600030101010101" pitchFamily="2" charset="-122"/>
              </a:rPr>
              <a:t>质因数，p</a:t>
            </a:r>
            <a:r>
              <a:rPr lang="en-US" altLang="en-US" sz="3300" dirty="0" err="1">
                <a:ea typeface="宋体" panose="02010600030101010101" pitchFamily="2" charset="-122"/>
                <a:sym typeface="Symbol" pitchFamily="18" charset="2"/>
              </a:rPr>
              <a:t></a:t>
            </a:r>
            <a:r>
              <a:rPr lang="en-US" altLang="en-US" sz="3300" dirty="0" err="1">
                <a:ea typeface="宋体" panose="02010600030101010101" pitchFamily="2" charset="-122"/>
              </a:rPr>
              <a:t>m</a:t>
            </a:r>
            <a:r>
              <a:rPr lang="en-US" altLang="en-US" sz="3300" dirty="0">
                <a:ea typeface="宋体" panose="02010600030101010101" pitchFamily="2" charset="-122"/>
              </a:rPr>
              <a:t>)：</a:t>
            </a:r>
            <a:r>
              <a:rPr lang="en-US" altLang="en-US" sz="3300" dirty="0" err="1">
                <a:solidFill>
                  <a:schemeClr val="accent6">
                    <a:lumMod val="50000"/>
                  </a:schemeClr>
                </a:solidFill>
                <a:ea typeface="宋体" panose="02010600030101010101" pitchFamily="2" charset="-122"/>
              </a:rPr>
              <a:t>则所有含有q或f因子的关键字的</a:t>
            </a:r>
            <a:r>
              <a:rPr lang="zh-CN" altLang="en-US" sz="3300" dirty="0">
                <a:solidFill>
                  <a:schemeClr val="accent6">
                    <a:lumMod val="50000"/>
                  </a:schemeClr>
                </a:solidFill>
                <a:ea typeface="宋体" panose="02010600030101010101" pitchFamily="2" charset="-122"/>
              </a:rPr>
              <a:t>哈希</a:t>
            </a:r>
            <a:r>
              <a:rPr lang="en-US" altLang="en-US" sz="3300" dirty="0" err="1">
                <a:solidFill>
                  <a:schemeClr val="accent6">
                    <a:lumMod val="50000"/>
                  </a:schemeClr>
                </a:solidFill>
                <a:ea typeface="宋体" panose="02010600030101010101" pitchFamily="2" charset="-122"/>
              </a:rPr>
              <a:t>地址均是q或f的倍数</a:t>
            </a:r>
            <a:endParaRPr lang="en-US" altLang="en-US" sz="3300" dirty="0">
              <a:solidFill>
                <a:schemeClr val="accent6">
                  <a:lumMod val="50000"/>
                </a:schemeClr>
              </a:solidFill>
              <a:ea typeface="宋体" panose="02010600030101010101" pitchFamily="2" charset="-122"/>
            </a:endParaRPr>
          </a:p>
          <a:p>
            <a:pPr lvl="1">
              <a:lnSpc>
                <a:spcPct val="110000"/>
              </a:lnSpc>
              <a:spcBef>
                <a:spcPts val="0"/>
              </a:spcBef>
            </a:pPr>
            <a:r>
              <a:rPr lang="zh-CN" altLang="en-US" dirty="0">
                <a:solidFill>
                  <a:srgbClr val="A50021"/>
                </a:solidFill>
                <a:ea typeface="宋体" panose="02010600030101010101" pitchFamily="2" charset="-122"/>
              </a:rPr>
              <a:t>给定一组关键字为</a:t>
            </a:r>
            <a:r>
              <a:rPr lang="en-US" altLang="zh-CN" dirty="0">
                <a:solidFill>
                  <a:srgbClr val="A50021"/>
                </a:solidFill>
                <a:ea typeface="宋体" panose="02010600030101010101" pitchFamily="2" charset="-122"/>
              </a:rPr>
              <a:t>: </a:t>
            </a:r>
            <a:r>
              <a:rPr lang="en-US" altLang="zh-CN" dirty="0">
                <a:solidFill>
                  <a:schemeClr val="accent2"/>
                </a:solidFill>
                <a:ea typeface="宋体" panose="02010600030101010101" pitchFamily="2" charset="-122"/>
              </a:rPr>
              <a:t>12, 39, 18, 24, 33, </a:t>
            </a:r>
            <a:r>
              <a:rPr lang="en-US" altLang="zh-CN">
                <a:solidFill>
                  <a:schemeClr val="accent2"/>
                </a:solidFill>
                <a:ea typeface="宋体" panose="02010600030101010101" pitchFamily="2" charset="-122"/>
              </a:rPr>
              <a:t>21</a:t>
            </a:r>
            <a:r>
              <a:rPr lang="zh-CN" altLang="en-US">
                <a:solidFill>
                  <a:schemeClr val="accent2"/>
                </a:solidFill>
                <a:ea typeface="宋体" panose="02010600030101010101" pitchFamily="2" charset="-122"/>
              </a:rPr>
              <a:t>，</a:t>
            </a:r>
            <a:endParaRPr lang="en-US" altLang="zh-CN">
              <a:solidFill>
                <a:schemeClr val="accent2"/>
              </a:solidFill>
              <a:ea typeface="宋体" panose="02010600030101010101" pitchFamily="2" charset="-122"/>
            </a:endParaRPr>
          </a:p>
          <a:p>
            <a:pPr lvl="1">
              <a:lnSpc>
                <a:spcPct val="110000"/>
              </a:lnSpc>
              <a:spcBef>
                <a:spcPts val="0"/>
              </a:spcBef>
            </a:pPr>
            <a:r>
              <a:rPr lang="zh-CN" altLang="en-US">
                <a:solidFill>
                  <a:srgbClr val="A50021"/>
                </a:solidFill>
                <a:ea typeface="宋体" panose="02010600030101010101" pitchFamily="2" charset="-122"/>
              </a:rPr>
              <a:t>若</a:t>
            </a:r>
            <a:r>
              <a:rPr lang="zh-CN" altLang="en-US" dirty="0">
                <a:solidFill>
                  <a:srgbClr val="A50021"/>
                </a:solidFill>
                <a:ea typeface="宋体" panose="02010600030101010101" pitchFamily="2" charset="-122"/>
              </a:rPr>
              <a:t>取 </a:t>
            </a:r>
            <a:r>
              <a:rPr lang="en-US" altLang="zh-CN" b="1" dirty="0">
                <a:solidFill>
                  <a:srgbClr val="A50021"/>
                </a:solidFill>
                <a:ea typeface="宋体" panose="02010600030101010101" pitchFamily="2" charset="-122"/>
              </a:rPr>
              <a:t>p=9</a:t>
            </a:r>
            <a:r>
              <a:rPr lang="en-US" altLang="zh-CN">
                <a:solidFill>
                  <a:srgbClr val="A50021"/>
                </a:solidFill>
                <a:ea typeface="宋体" panose="02010600030101010101" pitchFamily="2" charset="-122"/>
              </a:rPr>
              <a:t>, </a:t>
            </a:r>
            <a:r>
              <a:rPr lang="zh-CN" altLang="en-US">
                <a:solidFill>
                  <a:srgbClr val="A50021"/>
                </a:solidFill>
                <a:ea typeface="宋体" panose="02010600030101010101" pitchFamily="2" charset="-122"/>
              </a:rPr>
              <a:t>它们</a:t>
            </a:r>
            <a:r>
              <a:rPr lang="zh-CN" altLang="en-US" dirty="0">
                <a:solidFill>
                  <a:srgbClr val="A50021"/>
                </a:solidFill>
                <a:ea typeface="宋体" panose="02010600030101010101" pitchFamily="2" charset="-122"/>
              </a:rPr>
              <a:t>对应的哈希函数值将为</a:t>
            </a:r>
            <a:r>
              <a:rPr lang="en-US" altLang="zh-CN">
                <a:solidFill>
                  <a:srgbClr val="A50021"/>
                </a:solidFill>
                <a:ea typeface="宋体" panose="02010600030101010101" pitchFamily="2" charset="-122"/>
              </a:rPr>
              <a:t>: </a:t>
            </a:r>
            <a:r>
              <a:rPr lang="en-US" altLang="zh-CN">
                <a:solidFill>
                  <a:srgbClr val="FF00FF"/>
                </a:solidFill>
                <a:ea typeface="宋体" panose="02010600030101010101" pitchFamily="2" charset="-122"/>
              </a:rPr>
              <a:t>3,3,0,6,6,3</a:t>
            </a:r>
          </a:p>
          <a:p>
            <a:pPr lvl="1">
              <a:lnSpc>
                <a:spcPct val="110000"/>
              </a:lnSpc>
              <a:spcBef>
                <a:spcPts val="0"/>
              </a:spcBef>
            </a:pPr>
            <a:r>
              <a:rPr lang="zh-CN" altLang="en-US">
                <a:solidFill>
                  <a:srgbClr val="A50021"/>
                </a:solidFill>
                <a:ea typeface="宋体" panose="02010600030101010101" pitchFamily="2" charset="-122"/>
              </a:rPr>
              <a:t>若 </a:t>
            </a:r>
            <a:r>
              <a:rPr lang="en-US" altLang="zh-CN" b="1" dirty="0">
                <a:solidFill>
                  <a:srgbClr val="FF0000"/>
                </a:solidFill>
                <a:ea typeface="宋体" panose="02010600030101010101" pitchFamily="2" charset="-122"/>
              </a:rPr>
              <a:t>p </a:t>
            </a:r>
            <a:r>
              <a:rPr lang="zh-CN" altLang="en-US" b="1" dirty="0">
                <a:solidFill>
                  <a:srgbClr val="FF0000"/>
                </a:solidFill>
                <a:ea typeface="宋体" panose="02010600030101010101" pitchFamily="2" charset="-122"/>
              </a:rPr>
              <a:t>中含质因子 </a:t>
            </a:r>
            <a:r>
              <a:rPr lang="en-US" altLang="zh-CN" b="1" dirty="0">
                <a:solidFill>
                  <a:srgbClr val="FF0000"/>
                </a:solidFill>
                <a:ea typeface="宋体" panose="02010600030101010101" pitchFamily="2" charset="-122"/>
              </a:rPr>
              <a:t>3</a:t>
            </a:r>
            <a:r>
              <a:rPr lang="en-US" altLang="zh-CN" dirty="0">
                <a:solidFill>
                  <a:srgbClr val="A50021"/>
                </a:solidFill>
                <a:ea typeface="宋体" panose="02010600030101010101" pitchFamily="2" charset="-122"/>
              </a:rPr>
              <a:t>, </a:t>
            </a:r>
            <a:r>
              <a:rPr lang="zh-CN" altLang="en-US" dirty="0">
                <a:solidFill>
                  <a:srgbClr val="A50021"/>
                </a:solidFill>
                <a:ea typeface="宋体" panose="02010600030101010101" pitchFamily="2" charset="-122"/>
              </a:rPr>
              <a:t>则所有</a:t>
            </a:r>
            <a:r>
              <a:rPr lang="zh-CN" altLang="en-US" b="1" dirty="0">
                <a:solidFill>
                  <a:srgbClr val="FF0000"/>
                </a:solidFill>
                <a:ea typeface="宋体" panose="02010600030101010101" pitchFamily="2" charset="-122"/>
              </a:rPr>
              <a:t>含质因子 </a:t>
            </a:r>
            <a:r>
              <a:rPr lang="en-US" altLang="zh-CN" b="1" dirty="0">
                <a:solidFill>
                  <a:srgbClr val="FF0000"/>
                </a:solidFill>
                <a:ea typeface="宋体" panose="02010600030101010101" pitchFamily="2" charset="-122"/>
              </a:rPr>
              <a:t>3 </a:t>
            </a:r>
            <a:r>
              <a:rPr lang="zh-CN" altLang="en-US" b="1" dirty="0">
                <a:solidFill>
                  <a:srgbClr val="FF0000"/>
                </a:solidFill>
                <a:ea typeface="宋体" panose="02010600030101010101" pitchFamily="2" charset="-122"/>
              </a:rPr>
              <a:t>的关键字</a:t>
            </a:r>
            <a:r>
              <a:rPr lang="zh-CN" altLang="en-US" dirty="0">
                <a:solidFill>
                  <a:srgbClr val="A50021"/>
                </a:solidFill>
                <a:ea typeface="宋体" panose="02010600030101010101" pitchFamily="2" charset="-122"/>
              </a:rPr>
              <a:t>均</a:t>
            </a:r>
            <a:r>
              <a:rPr lang="zh-CN" altLang="en-US" b="1" dirty="0">
                <a:solidFill>
                  <a:srgbClr val="FF0000"/>
                </a:solidFill>
                <a:ea typeface="宋体" panose="02010600030101010101" pitchFamily="2" charset="-122"/>
              </a:rPr>
              <a:t>映射到“</a:t>
            </a:r>
            <a:r>
              <a:rPr lang="en-US" altLang="zh-CN" b="1" dirty="0">
                <a:solidFill>
                  <a:srgbClr val="FF0000"/>
                </a:solidFill>
                <a:ea typeface="宋体" panose="02010600030101010101" pitchFamily="2" charset="-122"/>
              </a:rPr>
              <a:t>3 </a:t>
            </a:r>
            <a:r>
              <a:rPr lang="zh-CN" altLang="en-US" b="1" dirty="0">
                <a:solidFill>
                  <a:srgbClr val="FF0000"/>
                </a:solidFill>
                <a:ea typeface="宋体" panose="02010600030101010101" pitchFamily="2" charset="-122"/>
              </a:rPr>
              <a:t>的倍数”的地址上</a:t>
            </a:r>
            <a:r>
              <a:rPr lang="zh-CN" altLang="en-US" dirty="0">
                <a:solidFill>
                  <a:srgbClr val="A50021"/>
                </a:solidFill>
                <a:ea typeface="宋体" panose="02010600030101010101" pitchFamily="2" charset="-122"/>
              </a:rPr>
              <a:t>，从而增加了“冲突”</a:t>
            </a:r>
            <a:r>
              <a:rPr lang="zh-CN" altLang="en-US">
                <a:solidFill>
                  <a:srgbClr val="A50021"/>
                </a:solidFill>
                <a:ea typeface="宋体" panose="02010600030101010101" pitchFamily="2" charset="-122"/>
              </a:rPr>
              <a:t>的可能</a:t>
            </a:r>
            <a:endParaRPr lang="en-US" altLang="zh-CN">
              <a:solidFill>
                <a:srgbClr val="A50021"/>
              </a:solidFill>
              <a:ea typeface="宋体" panose="02010600030101010101" pitchFamily="2" charset="-122"/>
            </a:endParaRPr>
          </a:p>
          <a:p>
            <a:pPr lvl="1">
              <a:lnSpc>
                <a:spcPct val="110000"/>
              </a:lnSpc>
              <a:spcBef>
                <a:spcPts val="0"/>
              </a:spcBef>
            </a:pPr>
            <a:r>
              <a:rPr lang="zh-CN" altLang="en-US">
                <a:solidFill>
                  <a:srgbClr val="A50021"/>
                </a:solidFill>
              </a:rPr>
              <a:t>若取 </a:t>
            </a:r>
            <a:r>
              <a:rPr lang="en-US" altLang="zh-CN" b="1">
                <a:solidFill>
                  <a:srgbClr val="A50021"/>
                </a:solidFill>
              </a:rPr>
              <a:t>p=11</a:t>
            </a:r>
            <a:r>
              <a:rPr lang="en-US" altLang="zh-CN">
                <a:solidFill>
                  <a:srgbClr val="A50021"/>
                </a:solidFill>
              </a:rPr>
              <a:t>, </a:t>
            </a:r>
            <a:r>
              <a:rPr lang="zh-CN" altLang="en-US">
                <a:solidFill>
                  <a:srgbClr val="A50021"/>
                </a:solidFill>
              </a:rPr>
              <a:t>它们对应的哈希函数值将为</a:t>
            </a:r>
            <a:r>
              <a:rPr lang="en-US" altLang="zh-CN">
                <a:solidFill>
                  <a:srgbClr val="A50021"/>
                </a:solidFill>
              </a:rPr>
              <a:t>: </a:t>
            </a:r>
            <a:r>
              <a:rPr lang="en-US" altLang="zh-CN">
                <a:solidFill>
                  <a:srgbClr val="FF00FF"/>
                </a:solidFill>
              </a:rPr>
              <a:t>1,6,7,2,3,9</a:t>
            </a:r>
          </a:p>
          <a:p>
            <a:pPr lvl="1">
              <a:lnSpc>
                <a:spcPct val="110000"/>
              </a:lnSpc>
              <a:spcBef>
                <a:spcPts val="0"/>
              </a:spcBef>
            </a:pPr>
            <a:endParaRPr lang="en-US" altLang="zh-CN" dirty="0">
              <a:solidFill>
                <a:srgbClr val="A50021"/>
              </a:solidFill>
              <a:ea typeface="宋体" panose="02010600030101010101" pitchFamily="2" charset="-122"/>
            </a:endParaRPr>
          </a:p>
          <a:p>
            <a:endParaRPr lang="en-US" alt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382252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en-US">
                <a:latin typeface="+mn-lt"/>
                <a:ea typeface="宋体" panose="02010600030101010101" pitchFamily="2" charset="-122"/>
              </a:rPr>
              <a:t>哈希函数的构造</a:t>
            </a:r>
            <a:r>
              <a:rPr lang="en-US" altLang="zh-CN">
                <a:latin typeface="+mn-lt"/>
                <a:ea typeface="宋体" panose="02010600030101010101" pitchFamily="2" charset="-122"/>
              </a:rPr>
              <a:t>-</a:t>
            </a:r>
            <a:r>
              <a:rPr lang="en-US" altLang="en-US">
                <a:latin typeface="+mn-lt"/>
                <a:ea typeface="宋体" panose="02010600030101010101" pitchFamily="2" charset="-122"/>
              </a:rPr>
              <a:t>随机数法</a:t>
            </a:r>
            <a:endParaRPr lang="en-US" dirty="0">
              <a:latin typeface="+mn-lt"/>
              <a:ea typeface="宋体" panose="02010600030101010101" pitchFamily="2" charset="-122"/>
            </a:endParaRPr>
          </a:p>
        </p:txBody>
      </p:sp>
      <p:sp>
        <p:nvSpPr>
          <p:cNvPr id="726018" name="Rectangle 2"/>
          <p:cNvSpPr>
            <a:spLocks noGrp="1" noChangeArrowheads="1"/>
          </p:cNvSpPr>
          <p:nvPr>
            <p:ph idx="1"/>
          </p:nvPr>
        </p:nvSpPr>
        <p:spPr/>
        <p:txBody>
          <a:bodyPr>
            <a:normAutofit/>
          </a:bodyPr>
          <a:lstStyle/>
          <a:p>
            <a:r>
              <a:rPr lang="en-US" altLang="en-US" b="1">
                <a:solidFill>
                  <a:srgbClr val="0000FF"/>
                </a:solidFill>
                <a:ea typeface="宋体" panose="02010600030101010101" pitchFamily="2" charset="-122"/>
              </a:rPr>
              <a:t>(6) 随机数法</a:t>
            </a:r>
            <a:r>
              <a:rPr lang="zh-CN" altLang="en-US" dirty="0">
                <a:ea typeface="宋体" panose="02010600030101010101" pitchFamily="2" charset="-122"/>
              </a:rPr>
              <a:t>：</a:t>
            </a:r>
            <a:r>
              <a:rPr lang="en-US" altLang="en-US" dirty="0" err="1">
                <a:ea typeface="宋体" panose="02010600030101010101" pitchFamily="2" charset="-122"/>
              </a:rPr>
              <a:t>取关键字的随机函数值作哈希地址，即H</a:t>
            </a:r>
            <a:r>
              <a:rPr lang="en-US" altLang="en-US" dirty="0">
                <a:ea typeface="宋体" panose="02010600030101010101" pitchFamily="2" charset="-122"/>
              </a:rPr>
              <a:t>(key)=random(key)</a:t>
            </a:r>
          </a:p>
          <a:p>
            <a:r>
              <a:rPr lang="en-US" altLang="en-US">
                <a:ea typeface="宋体" panose="02010600030101010101" pitchFamily="2" charset="-122"/>
              </a:rPr>
              <a:t>当</a:t>
            </a:r>
            <a:r>
              <a:rPr lang="zh-CN" altLang="en-US">
                <a:ea typeface="宋体" panose="02010600030101010101" pitchFamily="2" charset="-122"/>
              </a:rPr>
              <a:t>哈希</a:t>
            </a:r>
            <a:r>
              <a:rPr lang="en-US" altLang="en-US">
                <a:ea typeface="宋体" panose="02010600030101010101" pitchFamily="2" charset="-122"/>
              </a:rPr>
              <a:t>表中</a:t>
            </a:r>
            <a:r>
              <a:rPr lang="en-US" altLang="en-US" b="1">
                <a:solidFill>
                  <a:schemeClr val="accent6">
                    <a:lumMod val="50000"/>
                  </a:schemeClr>
                </a:solidFill>
                <a:ea typeface="宋体" panose="02010600030101010101" pitchFamily="2" charset="-122"/>
              </a:rPr>
              <a:t>关键字长度不等</a:t>
            </a:r>
            <a:r>
              <a:rPr lang="en-US" altLang="en-US">
                <a:ea typeface="宋体" panose="02010600030101010101" pitchFamily="2" charset="-122"/>
              </a:rPr>
              <a:t>时</a:t>
            </a:r>
            <a:r>
              <a:rPr lang="en-US" altLang="en-US" dirty="0" err="1">
                <a:ea typeface="宋体" panose="02010600030101010101" pitchFamily="2" charset="-122"/>
              </a:rPr>
              <a:t>，该方法比较合适</a:t>
            </a:r>
            <a:endParaRPr lang="en-US" altLang="en-US" dirty="0">
              <a:ea typeface="宋体" panose="02010600030101010101" pitchFamily="2" charset="-122"/>
            </a:endParaRPr>
          </a:p>
          <a:p>
            <a:endParaRPr lang="en-US" altLang="en-US" dirty="0">
              <a:ea typeface="宋体" panose="02010600030101010101" pitchFamily="2" charset="-122"/>
            </a:endParaRPr>
          </a:p>
          <a:p>
            <a:r>
              <a:rPr lang="en-US" altLang="en-US" b="1" dirty="0" err="1">
                <a:ea typeface="宋体" panose="02010600030101010101" pitchFamily="2" charset="-122"/>
              </a:rPr>
              <a:t>选取哈希函数，考虑以下因素</a:t>
            </a:r>
            <a:endParaRPr lang="en-US" altLang="en-US" b="1" dirty="0">
              <a:ea typeface="宋体" panose="02010600030101010101" pitchFamily="2" charset="-122"/>
            </a:endParaRPr>
          </a:p>
          <a:p>
            <a:pPr lvl="1"/>
            <a:r>
              <a:rPr lang="en-US" altLang="en-US" dirty="0" err="1">
                <a:ea typeface="宋体" panose="02010600030101010101" pitchFamily="2" charset="-122"/>
              </a:rPr>
              <a:t>计算哈希函数所需时间</a:t>
            </a:r>
            <a:endParaRPr lang="en-US" altLang="en-US" dirty="0">
              <a:ea typeface="宋体" panose="02010600030101010101" pitchFamily="2" charset="-122"/>
            </a:endParaRPr>
          </a:p>
          <a:p>
            <a:pPr lvl="1"/>
            <a:r>
              <a:rPr lang="en-US" altLang="en-US" dirty="0" err="1">
                <a:ea typeface="宋体" panose="02010600030101010101" pitchFamily="2" charset="-122"/>
              </a:rPr>
              <a:t>关键字的长度</a:t>
            </a:r>
            <a:endParaRPr lang="en-US" altLang="en-US" dirty="0">
              <a:ea typeface="宋体" panose="02010600030101010101" pitchFamily="2" charset="-122"/>
            </a:endParaRPr>
          </a:p>
          <a:p>
            <a:pPr lvl="1"/>
            <a:r>
              <a:rPr lang="en-US" altLang="en-US" dirty="0" err="1">
                <a:ea typeface="宋体" panose="02010600030101010101" pitchFamily="2" charset="-122"/>
              </a:rPr>
              <a:t>哈希表长度</a:t>
            </a:r>
            <a:r>
              <a:rPr lang="en-US" altLang="en-US" dirty="0">
                <a:ea typeface="宋体" panose="02010600030101010101" pitchFamily="2" charset="-122"/>
              </a:rPr>
              <a:t>(</a:t>
            </a:r>
            <a:r>
              <a:rPr lang="zh-CN" altLang="en-US" dirty="0">
                <a:ea typeface="宋体" panose="02010600030101010101" pitchFamily="2" charset="-122"/>
              </a:rPr>
              <a:t>即</a:t>
            </a:r>
            <a:r>
              <a:rPr lang="en-US" altLang="en-US" dirty="0" err="1">
                <a:ea typeface="宋体" panose="02010600030101010101" pitchFamily="2" charset="-122"/>
              </a:rPr>
              <a:t>哈希地址范围</a:t>
            </a:r>
            <a:r>
              <a:rPr lang="en-US" altLang="en-US" dirty="0">
                <a:ea typeface="宋体" panose="02010600030101010101" pitchFamily="2" charset="-122"/>
              </a:rPr>
              <a:t>)</a:t>
            </a:r>
          </a:p>
          <a:p>
            <a:pPr lvl="1"/>
            <a:r>
              <a:rPr lang="en-US" altLang="en-US" dirty="0" err="1">
                <a:ea typeface="宋体" panose="02010600030101010101" pitchFamily="2" charset="-122"/>
              </a:rPr>
              <a:t>关键字分布情况</a:t>
            </a:r>
            <a:endParaRPr lang="en-US" altLang="en-US" dirty="0">
              <a:ea typeface="宋体" panose="02010600030101010101" pitchFamily="2" charset="-122"/>
            </a:endParaRPr>
          </a:p>
          <a:p>
            <a:pPr lvl="1"/>
            <a:r>
              <a:rPr lang="en-US" altLang="en-US" dirty="0" err="1">
                <a:ea typeface="宋体" panose="02010600030101010101" pitchFamily="2" charset="-122"/>
              </a:rPr>
              <a:t>记录的查找频率</a:t>
            </a:r>
            <a:endParaRPr lang="en-US" altLang="en-US" dirty="0">
              <a:ea typeface="宋体" panose="0201060003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extLst>
      <p:ext uri="{BB962C8B-B14F-4D97-AF65-F5344CB8AC3E}">
        <p14:creationId xmlns:p14="http://schemas.microsoft.com/office/powerpoint/2010/main" val="11006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601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601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601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601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601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60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a:ea typeface="宋体" panose="02010600030101010101" pitchFamily="2" charset="-122"/>
              </a:rPr>
              <a:t>哈希函数的构造</a:t>
            </a:r>
            <a:r>
              <a:rPr lang="en-US" altLang="zh-CN">
                <a:ea typeface="宋体" panose="02010600030101010101" pitchFamily="2" charset="-122"/>
              </a:rPr>
              <a:t>-</a:t>
            </a:r>
            <a:r>
              <a:rPr lang="zh-CN" altLang="en-US">
                <a:ea typeface="宋体" panose="02010600030101010101" pitchFamily="2" charset="-122"/>
              </a:rPr>
              <a:t>不好的例子</a:t>
            </a:r>
            <a:endParaRPr lang="zh-CN" altLang="en-US"/>
          </a:p>
        </p:txBody>
      </p:sp>
      <p:sp>
        <p:nvSpPr>
          <p:cNvPr id="3" name="内容占位符 2"/>
          <p:cNvSpPr>
            <a:spLocks noGrp="1"/>
          </p:cNvSpPr>
          <p:nvPr>
            <p:ph idx="1"/>
          </p:nvPr>
        </p:nvSpPr>
        <p:spPr>
          <a:xfrm>
            <a:off x="457200" y="764704"/>
            <a:ext cx="8291264" cy="6093296"/>
          </a:xfrm>
        </p:spPr>
        <p:txBody>
          <a:bodyPr>
            <a:normAutofit fontScale="92500"/>
          </a:bodyPr>
          <a:lstStyle/>
          <a:p>
            <a:r>
              <a:rPr lang="zh-CN" altLang="en-US" dirty="0"/>
              <a:t>已知：字符串型关键字，至多</a:t>
            </a:r>
            <a:r>
              <a:rPr lang="en-US" altLang="zh-CN" dirty="0"/>
              <a:t>8</a:t>
            </a:r>
            <a:r>
              <a:rPr lang="zh-CN" altLang="en-US" dirty="0"/>
              <a:t>个字符长</a:t>
            </a:r>
            <a:endParaRPr lang="en-US" altLang="zh-CN" dirty="0"/>
          </a:p>
          <a:p>
            <a:r>
              <a:rPr lang="zh-CN" altLang="en-US" dirty="0"/>
              <a:t>设置：表长</a:t>
            </a:r>
            <a:r>
              <a:rPr lang="en-US" altLang="zh-CN" dirty="0"/>
              <a:t>m=10007(</a:t>
            </a:r>
            <a:r>
              <a:rPr lang="zh-CN" altLang="en-US" dirty="0"/>
              <a:t>素数</a:t>
            </a:r>
            <a:r>
              <a:rPr lang="en-US" altLang="zh-CN" dirty="0"/>
              <a:t>)</a:t>
            </a:r>
          </a:p>
          <a:p>
            <a:r>
              <a:rPr lang="zh-CN" altLang="en-US" dirty="0"/>
              <a:t>设置：</a:t>
            </a:r>
            <a:r>
              <a:rPr lang="en-US" altLang="zh-CN" dirty="0"/>
              <a:t>hash</a:t>
            </a:r>
            <a:r>
              <a:rPr lang="zh-CN" altLang="en-US" dirty="0"/>
              <a:t>函数为 关键字每个字符的</a:t>
            </a:r>
            <a:r>
              <a:rPr lang="en-US" altLang="zh-CN" dirty="0"/>
              <a:t>ASCII</a:t>
            </a:r>
            <a:r>
              <a:rPr lang="zh-CN" altLang="en-US" dirty="0"/>
              <a:t>码值加起来 </a:t>
            </a:r>
            <a:r>
              <a:rPr lang="en-US" altLang="zh-CN" dirty="0"/>
              <a:t>mod m</a:t>
            </a:r>
          </a:p>
          <a:p>
            <a:pPr lvl="1"/>
            <a:r>
              <a:rPr lang="zh-CN" altLang="en-US" dirty="0"/>
              <a:t>该</a:t>
            </a:r>
            <a:r>
              <a:rPr lang="en-US" altLang="zh-CN" dirty="0"/>
              <a:t>hash</a:t>
            </a:r>
            <a:r>
              <a:rPr lang="zh-CN" altLang="en-US" dirty="0"/>
              <a:t>函数取值范围为</a:t>
            </a:r>
            <a:r>
              <a:rPr lang="en-US" altLang="zh-CN" dirty="0"/>
              <a:t>[0, 1016=127*8]</a:t>
            </a:r>
          </a:p>
          <a:p>
            <a:pPr lvl="1"/>
            <a:r>
              <a:rPr lang="zh-CN" altLang="en-US" dirty="0"/>
              <a:t>分配不均匀</a:t>
            </a:r>
            <a:endParaRPr lang="en-US" altLang="zh-CN" dirty="0"/>
          </a:p>
          <a:p>
            <a:pPr lvl="1"/>
            <a:endParaRPr lang="en-US" altLang="zh-CN" dirty="0"/>
          </a:p>
          <a:p>
            <a:r>
              <a:rPr lang="zh-CN" altLang="en-US" dirty="0"/>
              <a:t>已知：字符串型关键字，至多</a:t>
            </a:r>
            <a:r>
              <a:rPr lang="en-US" altLang="zh-CN" dirty="0"/>
              <a:t>3</a:t>
            </a:r>
            <a:r>
              <a:rPr lang="zh-CN" altLang="en-US" dirty="0"/>
              <a:t>个字符长</a:t>
            </a:r>
            <a:endParaRPr lang="en-US" altLang="zh-CN" dirty="0"/>
          </a:p>
          <a:p>
            <a:r>
              <a:rPr lang="zh-CN" altLang="en-US"/>
              <a:t>设置：</a:t>
            </a:r>
            <a:r>
              <a:rPr lang="en-US" altLang="zh-CN"/>
              <a:t>hash</a:t>
            </a:r>
            <a:r>
              <a:rPr lang="zh-CN" altLang="en-US" dirty="0"/>
              <a:t>函数为</a:t>
            </a:r>
            <a:r>
              <a:rPr lang="en-US" altLang="zh-CN" dirty="0"/>
              <a:t>(Key[0]+27Key[1</a:t>
            </a:r>
            <a:r>
              <a:rPr lang="en-US" altLang="zh-CN"/>
              <a:t>]+729Key[2</a:t>
            </a:r>
            <a:r>
              <a:rPr lang="en-US" altLang="zh-CN" dirty="0"/>
              <a:t>]) mod m</a:t>
            </a:r>
          </a:p>
          <a:p>
            <a:pPr lvl="1"/>
            <a:r>
              <a:rPr lang="zh-CN" altLang="en-US" dirty="0"/>
              <a:t>三个字母的不同组合数实际只有</a:t>
            </a:r>
            <a:r>
              <a:rPr lang="en-US" altLang="zh-CN" dirty="0"/>
              <a:t>2851</a:t>
            </a:r>
          </a:p>
          <a:p>
            <a:pPr lvl="1"/>
            <a:r>
              <a:rPr lang="zh-CN" altLang="en-US" dirty="0"/>
              <a:t>若表长</a:t>
            </a:r>
            <a:r>
              <a:rPr lang="en-US" altLang="zh-CN" dirty="0"/>
              <a:t>m=10007</a:t>
            </a:r>
            <a:r>
              <a:rPr lang="zh-CN" altLang="en-US" dirty="0"/>
              <a:t>，那么只有表的</a:t>
            </a:r>
            <a:r>
              <a:rPr lang="en-US" altLang="zh-CN" dirty="0"/>
              <a:t>28%</a:t>
            </a:r>
            <a:r>
              <a:rPr lang="zh-CN" altLang="en-US" dirty="0"/>
              <a:t>被真正散列到</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173321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lstStyle/>
          <a:p>
            <a:pPr algn="l"/>
            <a:r>
              <a:rPr lang="en-US" altLang="en-US" dirty="0" err="1">
                <a:latin typeface="+mn-lt"/>
                <a:ea typeface="宋体" panose="02010600030101010101" pitchFamily="2" charset="-122"/>
              </a:rPr>
              <a:t>冲突处理的方法</a:t>
            </a:r>
            <a:r>
              <a:rPr lang="en-US" altLang="zh-CN" b="1" dirty="0">
                <a:latin typeface="+mn-lt"/>
                <a:ea typeface="宋体" panose="02010600030101010101" pitchFamily="2" charset="-122"/>
              </a:rPr>
              <a:t>-</a:t>
            </a:r>
            <a:r>
              <a:rPr lang="en-US" altLang="zh-CN" b="1" dirty="0">
                <a:solidFill>
                  <a:schemeClr val="accent6">
                    <a:lumMod val="50000"/>
                  </a:schemeClr>
                </a:solidFill>
                <a:latin typeface="+mn-lt"/>
                <a:ea typeface="宋体" panose="02010600030101010101" pitchFamily="2" charset="-122"/>
              </a:rPr>
              <a:t> (1)</a:t>
            </a:r>
            <a:r>
              <a:rPr lang="en-US" altLang="en-US" b="1" dirty="0" err="1">
                <a:solidFill>
                  <a:schemeClr val="accent6">
                    <a:lumMod val="50000"/>
                  </a:schemeClr>
                </a:solidFill>
                <a:latin typeface="+mn-lt"/>
                <a:ea typeface="宋体" panose="02010600030101010101" pitchFamily="2" charset="-122"/>
              </a:rPr>
              <a:t>开放定址法</a:t>
            </a:r>
            <a:endParaRPr lang="en-US" altLang="en-US" b="1" dirty="0">
              <a:solidFill>
                <a:schemeClr val="accent6">
                  <a:lumMod val="50000"/>
                </a:schemeClr>
              </a:solidFill>
              <a:latin typeface="+mn-lt"/>
              <a:ea typeface="宋体" panose="02010600030101010101" pitchFamily="2" charset="-122"/>
            </a:endParaRPr>
          </a:p>
        </p:txBody>
      </p:sp>
      <p:sp>
        <p:nvSpPr>
          <p:cNvPr id="727043" name="Rectangle 3"/>
          <p:cNvSpPr>
            <a:spLocks noGrp="1" noChangeArrowheads="1"/>
          </p:cNvSpPr>
          <p:nvPr>
            <p:ph idx="1"/>
          </p:nvPr>
        </p:nvSpPr>
        <p:spPr>
          <a:xfrm>
            <a:off x="457200" y="692696"/>
            <a:ext cx="8363272" cy="6165304"/>
          </a:xfrm>
        </p:spPr>
        <p:txBody>
          <a:bodyPr>
            <a:normAutofit fontScale="77500" lnSpcReduction="20000"/>
          </a:bodyPr>
          <a:lstStyle/>
          <a:p>
            <a:pPr>
              <a:lnSpc>
                <a:spcPct val="120000"/>
              </a:lnSpc>
              <a:spcBef>
                <a:spcPts val="0"/>
              </a:spcBef>
            </a:pPr>
            <a:r>
              <a:rPr lang="en-US" altLang="en-US" sz="3600" dirty="0" err="1">
                <a:ea typeface="宋体" panose="02010600030101010101" pitchFamily="2" charset="-122"/>
              </a:rPr>
              <a:t>当冲突发生时，形成某个探测序列；按此序列</a:t>
            </a:r>
            <a:r>
              <a:rPr lang="en-US" altLang="en-US" sz="3600" b="1" dirty="0" err="1">
                <a:solidFill>
                  <a:srgbClr val="7030A0"/>
                </a:solidFill>
                <a:ea typeface="宋体" panose="02010600030101010101" pitchFamily="2" charset="-122"/>
              </a:rPr>
              <a:t>逐个探测</a:t>
            </a:r>
            <a:r>
              <a:rPr lang="zh-CN" altLang="en-US" sz="3600" b="1" dirty="0">
                <a:solidFill>
                  <a:srgbClr val="7030A0"/>
                </a:solidFill>
                <a:ea typeface="宋体" panose="02010600030101010101" pitchFamily="2" charset="-122"/>
              </a:rPr>
              <a:t>哈希</a:t>
            </a:r>
            <a:r>
              <a:rPr lang="en-US" altLang="en-US" sz="3600" b="1" dirty="0" err="1">
                <a:solidFill>
                  <a:srgbClr val="7030A0"/>
                </a:solidFill>
                <a:ea typeface="宋体" panose="02010600030101010101" pitchFamily="2" charset="-122"/>
              </a:rPr>
              <a:t>表中的其他地址</a:t>
            </a:r>
            <a:r>
              <a:rPr lang="en-US" altLang="en-US" sz="3600" dirty="0" err="1">
                <a:ea typeface="宋体" panose="02010600030101010101" pitchFamily="2" charset="-122"/>
              </a:rPr>
              <a:t>，直到</a:t>
            </a:r>
            <a:r>
              <a:rPr lang="zh-CN" altLang="en-US" sz="3600" dirty="0">
                <a:ea typeface="宋体" panose="02010600030101010101" pitchFamily="2" charset="-122"/>
              </a:rPr>
              <a:t>为</a:t>
            </a:r>
            <a:r>
              <a:rPr lang="en-US" altLang="en-US" sz="3600" dirty="0" err="1">
                <a:ea typeface="宋体" panose="02010600030101010101" pitchFamily="2" charset="-122"/>
              </a:rPr>
              <a:t>给定的关键字找到一个空地址</a:t>
            </a:r>
            <a:r>
              <a:rPr lang="en-US" altLang="en-US" sz="3600" dirty="0">
                <a:ea typeface="宋体" panose="02010600030101010101" pitchFamily="2" charset="-122"/>
              </a:rPr>
              <a:t>(</a:t>
            </a:r>
            <a:r>
              <a:rPr lang="en-US" altLang="en-US" sz="3600" dirty="0" err="1">
                <a:solidFill>
                  <a:srgbClr val="00B050"/>
                </a:solidFill>
                <a:ea typeface="宋体" panose="02010600030101010101" pitchFamily="2" charset="-122"/>
              </a:rPr>
              <a:t>开放的地址</a:t>
            </a:r>
            <a:r>
              <a:rPr lang="en-US" altLang="en-US" sz="3600" dirty="0">
                <a:ea typeface="宋体" panose="02010600030101010101" pitchFamily="2" charset="-122"/>
              </a:rPr>
              <a:t>)</a:t>
            </a:r>
            <a:r>
              <a:rPr lang="en-US" altLang="en-US" sz="3600" dirty="0" err="1">
                <a:ea typeface="宋体" panose="02010600030101010101" pitchFamily="2" charset="-122"/>
              </a:rPr>
              <a:t>为止，将发生冲突的记录放到该地址中</a:t>
            </a:r>
            <a:endParaRPr lang="en-US" altLang="en-US" sz="3600" dirty="0">
              <a:ea typeface="宋体" panose="02010600030101010101" pitchFamily="2" charset="-122"/>
            </a:endParaRPr>
          </a:p>
          <a:p>
            <a:pPr>
              <a:lnSpc>
                <a:spcPct val="120000"/>
              </a:lnSpc>
              <a:spcBef>
                <a:spcPts val="0"/>
              </a:spcBef>
            </a:pPr>
            <a:r>
              <a:rPr lang="zh-CN" altLang="en-US" sz="3600" dirty="0">
                <a:ea typeface="宋体" panose="02010600030101010101" pitchFamily="2" charset="-122"/>
              </a:rPr>
              <a:t>哈希</a:t>
            </a:r>
            <a:r>
              <a:rPr lang="en-US" altLang="en-US" sz="3600" dirty="0" err="1">
                <a:ea typeface="宋体" panose="02010600030101010101" pitchFamily="2" charset="-122"/>
              </a:rPr>
              <a:t>地址的计算公式是</a:t>
            </a:r>
            <a:r>
              <a:rPr lang="en-US" altLang="en-US" sz="3600" dirty="0">
                <a:ea typeface="宋体" panose="02010600030101010101" pitchFamily="2" charset="-122"/>
              </a:rPr>
              <a:t>：</a:t>
            </a:r>
          </a:p>
          <a:p>
            <a:pPr marL="0" indent="0">
              <a:lnSpc>
                <a:spcPct val="120000"/>
              </a:lnSpc>
              <a:buNone/>
            </a:pPr>
            <a:r>
              <a:rPr lang="en-US" altLang="zh-CN" sz="3100" b="1" dirty="0">
                <a:solidFill>
                  <a:srgbClr val="7030A0"/>
                </a:solidFill>
                <a:ea typeface="宋体" panose="02010600030101010101" pitchFamily="2" charset="-122"/>
              </a:rPr>
              <a:t>       H</a:t>
            </a:r>
            <a:r>
              <a:rPr lang="en-US" altLang="zh-CN" sz="3100" b="1" baseline="-25000" dirty="0">
                <a:solidFill>
                  <a:srgbClr val="7030A0"/>
                </a:solidFill>
                <a:ea typeface="宋体" panose="02010600030101010101" pitchFamily="2" charset="-122"/>
              </a:rPr>
              <a:t>0</a:t>
            </a:r>
            <a:r>
              <a:rPr lang="en-US" altLang="zh-CN" sz="3100" b="1" dirty="0">
                <a:solidFill>
                  <a:srgbClr val="7030A0"/>
                </a:solidFill>
              </a:rPr>
              <a:t>(key) = H(key</a:t>
            </a:r>
            <a:r>
              <a:rPr lang="en-US" altLang="zh-CN" sz="3100" b="1" dirty="0">
                <a:solidFill>
                  <a:srgbClr val="7030A0"/>
                </a:solidFill>
                <a:ea typeface="宋体" panose="02010600030101010101" pitchFamily="2" charset="-122"/>
              </a:rPr>
              <a:t>)</a:t>
            </a:r>
            <a:r>
              <a:rPr lang="en-US" altLang="en-US" sz="3100" b="1" dirty="0">
                <a:solidFill>
                  <a:srgbClr val="7030A0"/>
                </a:solidFill>
                <a:ea typeface="宋体" panose="02010600030101010101" pitchFamily="2" charset="-122"/>
              </a:rPr>
              <a:t> </a:t>
            </a:r>
          </a:p>
          <a:p>
            <a:pPr marL="457200" lvl="1" indent="0">
              <a:lnSpc>
                <a:spcPct val="120000"/>
              </a:lnSpc>
              <a:buNone/>
            </a:pPr>
            <a:r>
              <a:rPr lang="en-US" altLang="en-US" sz="3100" b="1" dirty="0">
                <a:solidFill>
                  <a:srgbClr val="7030A0"/>
                </a:solidFill>
                <a:ea typeface="宋体" panose="02010600030101010101" pitchFamily="2" charset="-122"/>
              </a:rPr>
              <a:t>H</a:t>
            </a:r>
            <a:r>
              <a:rPr lang="en-US" altLang="en-US" sz="3100" b="1" baseline="-25000" dirty="0">
                <a:solidFill>
                  <a:srgbClr val="7030A0"/>
                </a:solidFill>
                <a:ea typeface="宋体" panose="02010600030101010101" pitchFamily="2" charset="-122"/>
              </a:rPr>
              <a:t>i</a:t>
            </a:r>
            <a:r>
              <a:rPr lang="en-US" altLang="en-US" sz="3100" b="1" dirty="0">
                <a:solidFill>
                  <a:srgbClr val="7030A0"/>
                </a:solidFill>
                <a:ea typeface="宋体" panose="02010600030101010101" pitchFamily="2" charset="-122"/>
              </a:rPr>
              <a:t>(key) = (H(key)+</a:t>
            </a:r>
            <a:r>
              <a:rPr lang="en-US" altLang="en-US" sz="3100" b="1" dirty="0">
                <a:solidFill>
                  <a:srgbClr val="C00000"/>
                </a:solidFill>
                <a:ea typeface="宋体" panose="02010600030101010101" pitchFamily="2" charset="-122"/>
              </a:rPr>
              <a:t>d</a:t>
            </a:r>
            <a:r>
              <a:rPr lang="en-US" altLang="en-US" sz="3100" b="1" baseline="-25000" dirty="0">
                <a:solidFill>
                  <a:srgbClr val="C00000"/>
                </a:solidFill>
                <a:ea typeface="宋体" panose="02010600030101010101" pitchFamily="2" charset="-122"/>
              </a:rPr>
              <a:t>i</a:t>
            </a:r>
            <a:r>
              <a:rPr lang="en-US" altLang="en-US" sz="3100" b="1" dirty="0">
                <a:solidFill>
                  <a:srgbClr val="7030A0"/>
                </a:solidFill>
                <a:ea typeface="宋体" panose="02010600030101010101" pitchFamily="2" charset="-122"/>
              </a:rPr>
              <a:t>)  MOD </a:t>
            </a:r>
            <a:r>
              <a:rPr lang="en-US" altLang="en-US" sz="3100" b="1" dirty="0" err="1">
                <a:solidFill>
                  <a:srgbClr val="7030A0"/>
                </a:solidFill>
                <a:ea typeface="宋体" panose="02010600030101010101" pitchFamily="2" charset="-122"/>
              </a:rPr>
              <a:t>m</a:t>
            </a:r>
            <a:r>
              <a:rPr lang="en-US" altLang="en-US" sz="3100" dirty="0" err="1">
                <a:ea typeface="宋体" panose="02010600030101010101" pitchFamily="2" charset="-122"/>
              </a:rPr>
              <a:t>，i</a:t>
            </a:r>
            <a:r>
              <a:rPr lang="en-US" altLang="en-US" sz="3100" dirty="0">
                <a:ea typeface="宋体" panose="02010600030101010101" pitchFamily="2" charset="-122"/>
              </a:rPr>
              <a:t>=1, 2, …, </a:t>
            </a:r>
            <a:r>
              <a:rPr lang="en-US" altLang="en-US" sz="3100" dirty="0">
                <a:ea typeface="宋体" panose="02010600030101010101" pitchFamily="2" charset="-122"/>
                <a:sym typeface="Symbol" pitchFamily="18" charset="2"/>
              </a:rPr>
              <a:t>m-1</a:t>
            </a:r>
          </a:p>
          <a:p>
            <a:pPr lvl="1">
              <a:lnSpc>
                <a:spcPct val="120000"/>
              </a:lnSpc>
            </a:pPr>
            <a:r>
              <a:rPr lang="en-US" altLang="en-US" sz="3100" dirty="0" err="1">
                <a:ea typeface="宋体" panose="02010600030101010101" pitchFamily="2" charset="-122"/>
                <a:sym typeface="Symbol" pitchFamily="18" charset="2"/>
              </a:rPr>
              <a:t>其中：H</a:t>
            </a:r>
            <a:r>
              <a:rPr lang="en-US" altLang="en-US" sz="3100" dirty="0">
                <a:ea typeface="宋体" panose="02010600030101010101" pitchFamily="2" charset="-122"/>
                <a:sym typeface="Symbol" pitchFamily="18" charset="2"/>
              </a:rPr>
              <a:t>(key)</a:t>
            </a:r>
            <a:r>
              <a:rPr lang="zh-CN" altLang="en-US" sz="3100" dirty="0">
                <a:ea typeface="宋体" panose="02010600030101010101" pitchFamily="2" charset="-122"/>
                <a:sym typeface="Symbol" pitchFamily="18" charset="2"/>
              </a:rPr>
              <a:t>为</a:t>
            </a:r>
            <a:r>
              <a:rPr lang="en-US" altLang="en-US" sz="3100" dirty="0" err="1">
                <a:ea typeface="宋体" panose="02010600030101010101" pitchFamily="2" charset="-122"/>
                <a:sym typeface="Symbol" pitchFamily="18" charset="2"/>
              </a:rPr>
              <a:t>哈希函数</a:t>
            </a:r>
            <a:r>
              <a:rPr lang="en-US" altLang="en-US" sz="3100" dirty="0" err="1">
                <a:ea typeface="宋体" panose="02010600030101010101" pitchFamily="2" charset="-122"/>
              </a:rPr>
              <a:t>；</a:t>
            </a:r>
            <a:r>
              <a:rPr lang="en-US" altLang="en-US" sz="3100" dirty="0" err="1">
                <a:ea typeface="宋体" panose="02010600030101010101" pitchFamily="2" charset="-122"/>
                <a:sym typeface="Symbol" pitchFamily="18" charset="2"/>
              </a:rPr>
              <a:t>m</a:t>
            </a:r>
            <a:r>
              <a:rPr lang="zh-CN" altLang="en-US" sz="3100" dirty="0">
                <a:ea typeface="宋体" panose="02010600030101010101" pitchFamily="2" charset="-122"/>
                <a:sym typeface="Symbol" pitchFamily="18" charset="2"/>
              </a:rPr>
              <a:t>是哈希</a:t>
            </a:r>
            <a:r>
              <a:rPr lang="en-US" altLang="en-US" sz="3100" dirty="0" err="1">
                <a:ea typeface="宋体" panose="02010600030101010101" pitchFamily="2" charset="-122"/>
                <a:sym typeface="Symbol" pitchFamily="18" charset="2"/>
              </a:rPr>
              <a:t>表长度</a:t>
            </a:r>
            <a:r>
              <a:rPr lang="en-US" altLang="en-US" sz="3100" dirty="0" err="1">
                <a:ea typeface="宋体" panose="02010600030101010101" pitchFamily="2" charset="-122"/>
              </a:rPr>
              <a:t>；H</a:t>
            </a:r>
            <a:r>
              <a:rPr lang="en-US" altLang="en-US" sz="3100" baseline="-25000" dirty="0" err="1">
                <a:ea typeface="宋体" panose="02010600030101010101" pitchFamily="2" charset="-122"/>
              </a:rPr>
              <a:t>i</a:t>
            </a:r>
            <a:r>
              <a:rPr lang="en-US" altLang="en-US" sz="3100" dirty="0">
                <a:ea typeface="宋体" panose="02010600030101010101" pitchFamily="2" charset="-122"/>
              </a:rPr>
              <a:t>(key) </a:t>
            </a:r>
            <a:r>
              <a:rPr lang="zh-CN" altLang="en-US" sz="3100" dirty="0">
                <a:ea typeface="宋体" panose="02010600030101010101" pitchFamily="2" charset="-122"/>
              </a:rPr>
              <a:t>为</a:t>
            </a:r>
            <a:r>
              <a:rPr lang="en-US" altLang="en-US" sz="3100" dirty="0" err="1">
                <a:ea typeface="宋体" panose="02010600030101010101" pitchFamily="2" charset="-122"/>
              </a:rPr>
              <a:t>经第i次探测后得到的</a:t>
            </a:r>
            <a:r>
              <a:rPr lang="zh-CN" altLang="en-US" sz="3100" dirty="0">
                <a:ea typeface="宋体" panose="02010600030101010101" pitchFamily="2" charset="-122"/>
              </a:rPr>
              <a:t>哈希</a:t>
            </a:r>
            <a:r>
              <a:rPr lang="en-US" altLang="en-US" sz="3100" dirty="0" err="1">
                <a:ea typeface="宋体" panose="02010600030101010101" pitchFamily="2" charset="-122"/>
              </a:rPr>
              <a:t>地址</a:t>
            </a:r>
            <a:r>
              <a:rPr lang="zh-CN" altLang="en-US" sz="3100" dirty="0">
                <a:ea typeface="宋体" panose="02010600030101010101" pitchFamily="2" charset="-122"/>
              </a:rPr>
              <a:t>；</a:t>
            </a:r>
            <a:r>
              <a:rPr lang="en-US" altLang="en-US" sz="3100" dirty="0">
                <a:ea typeface="宋体" panose="02010600030101010101" pitchFamily="2" charset="-122"/>
                <a:sym typeface="Symbol" pitchFamily="18" charset="2"/>
              </a:rPr>
              <a:t>d</a:t>
            </a:r>
            <a:r>
              <a:rPr lang="en-US" altLang="en-US" sz="3100" baseline="-25000" dirty="0">
                <a:ea typeface="宋体" panose="02010600030101010101" pitchFamily="2" charset="-122"/>
                <a:sym typeface="Symbol" pitchFamily="18" charset="2"/>
              </a:rPr>
              <a:t>i</a:t>
            </a:r>
            <a:r>
              <a:rPr lang="zh-CN" altLang="en-US" sz="3100" dirty="0">
                <a:ea typeface="宋体" panose="02010600030101010101" pitchFamily="2" charset="-122"/>
              </a:rPr>
              <a:t>是</a:t>
            </a:r>
            <a:r>
              <a:rPr lang="en-US" altLang="en-US" sz="3100" dirty="0" err="1">
                <a:ea typeface="宋体" panose="02010600030101010101" pitchFamily="2" charset="-122"/>
              </a:rPr>
              <a:t>第i次探测时的</a:t>
            </a:r>
            <a:r>
              <a:rPr lang="en-US" altLang="en-US" sz="3100" dirty="0" err="1">
                <a:ea typeface="宋体" panose="02010600030101010101" pitchFamily="2" charset="-122"/>
                <a:sym typeface="Symbol" pitchFamily="18" charset="2"/>
              </a:rPr>
              <a:t>增量序列</a:t>
            </a:r>
            <a:endParaRPr lang="en-US" altLang="zh-CN" sz="3100" dirty="0">
              <a:ea typeface="宋体" panose="02010600030101010101" pitchFamily="2" charset="-122"/>
              <a:sym typeface="Symbol" pitchFamily="18" charset="2"/>
            </a:endParaRPr>
          </a:p>
          <a:p>
            <a:pPr>
              <a:lnSpc>
                <a:spcPct val="120000"/>
              </a:lnSpc>
            </a:pPr>
            <a:r>
              <a:rPr lang="zh-CN" altLang="en-US" sz="3600" dirty="0">
                <a:ea typeface="宋体" panose="02010600030101010101" pitchFamily="2" charset="-122"/>
                <a:sym typeface="Symbol" pitchFamily="18" charset="2"/>
              </a:rPr>
              <a:t>根据</a:t>
            </a:r>
            <a:r>
              <a:rPr lang="en-US" altLang="zh-CN" sz="3600" dirty="0">
                <a:solidFill>
                  <a:srgbClr val="C00000"/>
                </a:solidFill>
                <a:ea typeface="宋体" panose="02010600030101010101" pitchFamily="2" charset="-122"/>
                <a:sym typeface="Symbol" pitchFamily="18" charset="2"/>
              </a:rPr>
              <a:t>d</a:t>
            </a:r>
            <a:r>
              <a:rPr lang="en-US" altLang="zh-CN" sz="3600" baseline="-25000" dirty="0">
                <a:solidFill>
                  <a:srgbClr val="C00000"/>
                </a:solidFill>
                <a:ea typeface="宋体" panose="02010600030101010101" pitchFamily="2" charset="-122"/>
                <a:sym typeface="Symbol" pitchFamily="18" charset="2"/>
              </a:rPr>
              <a:t>i</a:t>
            </a:r>
            <a:r>
              <a:rPr lang="zh-CN" altLang="en-US" sz="3600" dirty="0">
                <a:ea typeface="宋体" panose="02010600030101010101" pitchFamily="2" charset="-122"/>
                <a:sym typeface="Symbol" pitchFamily="18" charset="2"/>
              </a:rPr>
              <a:t>的形成方法，有：</a:t>
            </a:r>
            <a:endParaRPr lang="en-US" altLang="en-US" sz="3600" dirty="0">
              <a:ea typeface="宋体" panose="02010600030101010101" pitchFamily="2" charset="-122"/>
            </a:endParaRPr>
          </a:p>
          <a:p>
            <a:pPr lvl="1">
              <a:lnSpc>
                <a:spcPct val="120000"/>
              </a:lnSpc>
            </a:pPr>
            <a:r>
              <a:rPr lang="en-US" altLang="en-US" sz="3100" b="1" dirty="0" err="1">
                <a:solidFill>
                  <a:srgbClr val="7030A0"/>
                </a:solidFill>
                <a:ea typeface="宋体" panose="02010600030101010101" pitchFamily="2" charset="-122"/>
                <a:sym typeface="Symbol" pitchFamily="18" charset="2"/>
              </a:rPr>
              <a:t>线性探测法</a:t>
            </a:r>
            <a:r>
              <a:rPr lang="en-US" altLang="en-US" sz="3100" b="1" dirty="0">
                <a:solidFill>
                  <a:srgbClr val="7030A0"/>
                </a:solidFill>
                <a:ea typeface="宋体" panose="02010600030101010101" pitchFamily="2" charset="-122"/>
                <a:sym typeface="Symbol" pitchFamily="18" charset="2"/>
              </a:rPr>
              <a:t>(Linear Probing)</a:t>
            </a:r>
          </a:p>
          <a:p>
            <a:pPr lvl="1">
              <a:lnSpc>
                <a:spcPct val="120000"/>
              </a:lnSpc>
            </a:pPr>
            <a:r>
              <a:rPr lang="en-US" altLang="en-US" sz="3100" b="1" dirty="0" err="1">
                <a:solidFill>
                  <a:srgbClr val="7030A0"/>
                </a:solidFill>
                <a:ea typeface="宋体" panose="02010600030101010101" pitchFamily="2" charset="-122"/>
                <a:sym typeface="Symbol" pitchFamily="18" charset="2"/>
              </a:rPr>
              <a:t>二次探测法</a:t>
            </a:r>
            <a:r>
              <a:rPr lang="en-US" altLang="en-US" sz="3100" b="1" dirty="0">
                <a:solidFill>
                  <a:srgbClr val="7030A0"/>
                </a:solidFill>
                <a:ea typeface="宋体" panose="02010600030101010101" pitchFamily="2" charset="-122"/>
                <a:sym typeface="Symbol" pitchFamily="18" charset="2"/>
              </a:rPr>
              <a:t>(Quadratic Probing)</a:t>
            </a:r>
          </a:p>
          <a:p>
            <a:pPr lvl="1">
              <a:lnSpc>
                <a:spcPct val="120000"/>
              </a:lnSpc>
            </a:pPr>
            <a:r>
              <a:rPr lang="zh-CN" altLang="en-US" sz="3100" b="1" dirty="0">
                <a:solidFill>
                  <a:srgbClr val="7030A0"/>
                </a:solidFill>
                <a:ea typeface="宋体" panose="02010600030101010101" pitchFamily="2" charset="-122"/>
                <a:sym typeface="Symbol" pitchFamily="18" charset="2"/>
              </a:rPr>
              <a:t>伪随机探测法：</a:t>
            </a:r>
            <a:r>
              <a:rPr lang="zh-CN" altLang="en-US" dirty="0">
                <a:ea typeface="宋体" panose="02010600030101010101" pitchFamily="2" charset="-122"/>
                <a:sym typeface="Symbol" pitchFamily="18" charset="2"/>
              </a:rPr>
              <a:t>用伪随机函数获得伪随机数列</a:t>
            </a:r>
            <a:endParaRPr lang="zh-CN" altLang="en-US" sz="3100" b="1" dirty="0">
              <a:solidFill>
                <a:srgbClr val="7030A0"/>
              </a:solidFill>
              <a:ea typeface="宋体" panose="02010600030101010101" pitchFamily="2" charset="-122"/>
              <a:sym typeface="Symbol" pitchFamily="18" charset="2"/>
            </a:endParaRPr>
          </a:p>
          <a:p>
            <a:pPr lvl="1"/>
            <a:endParaRPr lang="en-US" altLang="en-US" dirty="0">
              <a:sym typeface="Symbol" pitchFamily="18" charset="2"/>
            </a:endParaRPr>
          </a:p>
          <a:p>
            <a:pPr lvl="1"/>
            <a:endParaRPr lang="en-US" altLang="en-US" dirty="0">
              <a:sym typeface="Symbol" pitchFamily="18" charset="2"/>
            </a:endParaRPr>
          </a:p>
          <a:p>
            <a:pPr lvl="1"/>
            <a:endParaRPr lang="en-US"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4" name="波形 3">
            <a:extLst>
              <a:ext uri="{FF2B5EF4-FFF2-40B4-BE49-F238E27FC236}">
                <a16:creationId xmlns:a16="http://schemas.microsoft.com/office/drawing/2014/main" id="{C01E635B-B31D-BE51-90C6-FEF8284EFBF1}"/>
              </a:ext>
            </a:extLst>
          </p:cNvPr>
          <p:cNvSpPr/>
          <p:nvPr/>
        </p:nvSpPr>
        <p:spPr>
          <a:xfrm>
            <a:off x="7556727" y="0"/>
            <a:ext cx="1584176" cy="576064"/>
          </a:xfrm>
          <a:prstGeom prst="wav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断点续讲</a:t>
            </a:r>
          </a:p>
        </p:txBody>
      </p:sp>
    </p:spTree>
    <p:extLst>
      <p:ext uri="{BB962C8B-B14F-4D97-AF65-F5344CB8AC3E}">
        <p14:creationId xmlns:p14="http://schemas.microsoft.com/office/powerpoint/2010/main" val="4022181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en-US" dirty="0">
                <a:sym typeface="Symbol" pitchFamily="18" charset="2"/>
              </a:rPr>
              <a:t> </a:t>
            </a:r>
            <a:r>
              <a:rPr lang="en-US" altLang="en-US" dirty="0" err="1">
                <a:latin typeface="+mn-lt"/>
                <a:ea typeface="宋体" panose="02010600030101010101" pitchFamily="2" charset="-122"/>
                <a:sym typeface="Symbol" pitchFamily="18" charset="2"/>
              </a:rPr>
              <a:t>线性探测法</a:t>
            </a:r>
            <a:endParaRPr lang="en-US" dirty="0">
              <a:latin typeface="+mn-lt"/>
              <a:ea typeface="宋体" panose="02010600030101010101" pitchFamily="2" charset="-122"/>
            </a:endParaRPr>
          </a:p>
        </p:txBody>
      </p:sp>
      <p:sp>
        <p:nvSpPr>
          <p:cNvPr id="728066" name="Rectangle 2"/>
          <p:cNvSpPr>
            <a:spLocks noGrp="1" noChangeArrowheads="1"/>
          </p:cNvSpPr>
          <p:nvPr>
            <p:ph idx="1"/>
          </p:nvPr>
        </p:nvSpPr>
        <p:spPr>
          <a:xfrm>
            <a:off x="457200" y="764704"/>
            <a:ext cx="8291264" cy="6093296"/>
          </a:xfrm>
        </p:spPr>
        <p:txBody>
          <a:bodyPr>
            <a:normAutofit fontScale="70000" lnSpcReduction="20000"/>
          </a:bodyPr>
          <a:lstStyle/>
          <a:p>
            <a:pPr>
              <a:lnSpc>
                <a:spcPct val="120000"/>
              </a:lnSpc>
              <a:spcBef>
                <a:spcPts val="0"/>
              </a:spcBef>
            </a:pPr>
            <a:r>
              <a:rPr lang="en-US" altLang="en-US" sz="3700" dirty="0">
                <a:ea typeface="宋体" panose="02010600030101010101" pitchFamily="2" charset="-122"/>
                <a:sym typeface="Symbol" pitchFamily="18" charset="2"/>
              </a:rPr>
              <a:t>将</a:t>
            </a:r>
            <a:r>
              <a:rPr lang="zh-CN" altLang="en-US" sz="3700" dirty="0">
                <a:ea typeface="宋体" panose="02010600030101010101" pitchFamily="2" charset="-122"/>
                <a:sym typeface="Symbol" pitchFamily="18" charset="2"/>
              </a:rPr>
              <a:t>哈希</a:t>
            </a:r>
            <a:r>
              <a:rPr lang="en-US" altLang="en-US" sz="3700" dirty="0" err="1">
                <a:ea typeface="宋体" panose="02010600030101010101" pitchFamily="2" charset="-122"/>
                <a:sym typeface="Symbol" pitchFamily="18" charset="2"/>
              </a:rPr>
              <a:t>表T</a:t>
            </a:r>
            <a:r>
              <a:rPr lang="en-US" altLang="en-US" sz="3700" dirty="0">
                <a:ea typeface="宋体" panose="02010600030101010101" pitchFamily="2" charset="-122"/>
                <a:sym typeface="Symbol" pitchFamily="18" charset="2"/>
              </a:rPr>
              <a:t>[0 …m-1]</a:t>
            </a:r>
            <a:r>
              <a:rPr lang="zh-CN" altLang="en-US" sz="3700" dirty="0">
                <a:ea typeface="宋体" panose="02010600030101010101" pitchFamily="2" charset="-122"/>
                <a:sym typeface="Symbol" pitchFamily="18" charset="2"/>
              </a:rPr>
              <a:t>看成循环向量</a:t>
            </a:r>
            <a:r>
              <a:rPr lang="zh-CN" altLang="en-US" sz="3700" dirty="0">
                <a:ea typeface="宋体" panose="02010600030101010101" pitchFamily="2" charset="-122"/>
              </a:rPr>
              <a:t>。</a:t>
            </a:r>
            <a:r>
              <a:rPr lang="zh-CN" altLang="en-US" sz="3700" dirty="0">
                <a:ea typeface="宋体" panose="02010600030101010101" pitchFamily="2" charset="-122"/>
                <a:sym typeface="Symbol" pitchFamily="18" charset="2"/>
              </a:rPr>
              <a:t>当发生冲突时</a:t>
            </a:r>
            <a:r>
              <a:rPr lang="zh-CN" altLang="en-US" sz="3700" dirty="0">
                <a:ea typeface="宋体" panose="02010600030101010101" pitchFamily="2" charset="-122"/>
              </a:rPr>
              <a:t>，</a:t>
            </a:r>
            <a:r>
              <a:rPr lang="zh-CN" altLang="en-US" sz="3700" dirty="0">
                <a:ea typeface="宋体" panose="02010600030101010101" pitchFamily="2" charset="-122"/>
                <a:sym typeface="Symbol" pitchFamily="18" charset="2"/>
              </a:rPr>
              <a:t>从初次发生冲突的位置依次向后探测其他的地址，即：</a:t>
            </a:r>
            <a:endParaRPr lang="en-US" altLang="zh-CN" sz="3700" dirty="0">
              <a:ea typeface="宋体" panose="02010600030101010101" pitchFamily="2" charset="-122"/>
              <a:sym typeface="Symbol" pitchFamily="18" charset="2"/>
            </a:endParaRPr>
          </a:p>
          <a:p>
            <a:pPr lvl="1">
              <a:lnSpc>
                <a:spcPct val="120000"/>
              </a:lnSpc>
              <a:spcBef>
                <a:spcPts val="0"/>
              </a:spcBef>
            </a:pPr>
            <a:r>
              <a:rPr lang="zh-CN" altLang="en-US" sz="3700" b="1" dirty="0">
                <a:solidFill>
                  <a:srgbClr val="7030A0"/>
                </a:solidFill>
                <a:ea typeface="宋体" panose="02010600030101010101" pitchFamily="2" charset="-122"/>
                <a:sym typeface="Symbol" pitchFamily="18" charset="2"/>
              </a:rPr>
              <a:t>增量序列为：</a:t>
            </a:r>
            <a:r>
              <a:rPr lang="en-US" altLang="en-US" sz="3700" b="1" dirty="0">
                <a:solidFill>
                  <a:srgbClr val="7030A0"/>
                </a:solidFill>
                <a:ea typeface="宋体" panose="02010600030101010101" pitchFamily="2" charset="-122"/>
                <a:sym typeface="Symbol" pitchFamily="18" charset="2"/>
              </a:rPr>
              <a:t>di=1, 2, 3, …, m-1</a:t>
            </a:r>
          </a:p>
          <a:p>
            <a:pPr>
              <a:lnSpc>
                <a:spcPct val="120000"/>
              </a:lnSpc>
              <a:spcBef>
                <a:spcPts val="0"/>
              </a:spcBef>
            </a:pPr>
            <a:r>
              <a:rPr lang="en-US" altLang="en-US" sz="3700" b="1" dirty="0" err="1">
                <a:solidFill>
                  <a:srgbClr val="7030A0"/>
                </a:solidFill>
                <a:ea typeface="宋体" panose="02010600030101010101" pitchFamily="2" charset="-122"/>
              </a:rPr>
              <a:t>探测过程终止的情况</a:t>
            </a:r>
            <a:r>
              <a:rPr lang="zh-CN" altLang="en-US" sz="3700" dirty="0">
                <a:ea typeface="宋体" panose="02010600030101010101" pitchFamily="2" charset="-122"/>
              </a:rPr>
              <a:t>：</a:t>
            </a:r>
            <a:endParaRPr lang="en-US" altLang="en-US" sz="3700" dirty="0">
              <a:ea typeface="宋体" panose="02010600030101010101" pitchFamily="2" charset="-122"/>
            </a:endParaRPr>
          </a:p>
          <a:p>
            <a:pPr lvl="1">
              <a:lnSpc>
                <a:spcPct val="120000"/>
              </a:lnSpc>
              <a:spcBef>
                <a:spcPts val="0"/>
              </a:spcBef>
            </a:pPr>
            <a:r>
              <a:rPr lang="en-US" altLang="en-US" sz="3400" dirty="0" err="1">
                <a:ea typeface="宋体" panose="02010600030101010101" pitchFamily="2" charset="-122"/>
              </a:rPr>
              <a:t>探测到的地址为空</a:t>
            </a:r>
            <a:r>
              <a:rPr lang="en-US" altLang="en-US" sz="3400" dirty="0" err="1">
                <a:ea typeface="宋体" panose="02010600030101010101" pitchFamily="2" charset="-122"/>
                <a:sym typeface="Symbol" pitchFamily="18" charset="2"/>
              </a:rPr>
              <a:t>：表中没有记录</a:t>
            </a:r>
            <a:r>
              <a:rPr lang="en-US" altLang="en-US" sz="3400" dirty="0" err="1">
                <a:ea typeface="宋体" panose="02010600030101010101" pitchFamily="2" charset="-122"/>
              </a:rPr>
              <a:t>。若是查找</a:t>
            </a:r>
            <a:r>
              <a:rPr lang="zh-CN" altLang="en-US" sz="3400" dirty="0">
                <a:ea typeface="宋体" panose="02010600030101010101" pitchFamily="2" charset="-122"/>
              </a:rPr>
              <a:t>操作</a:t>
            </a:r>
            <a:r>
              <a:rPr lang="en-US" altLang="en-US" sz="3400" dirty="0" err="1">
                <a:ea typeface="宋体" panose="02010600030101010101" pitchFamily="2" charset="-122"/>
              </a:rPr>
              <a:t>则失败；若是插入</a:t>
            </a:r>
            <a:r>
              <a:rPr lang="zh-CN" altLang="en-US" sz="3400" dirty="0">
                <a:ea typeface="宋体" panose="02010600030101010101" pitchFamily="2" charset="-122"/>
              </a:rPr>
              <a:t>操作</a:t>
            </a:r>
            <a:r>
              <a:rPr lang="en-US" altLang="en-US" sz="3400" dirty="0" err="1">
                <a:ea typeface="宋体" panose="02010600030101010101" pitchFamily="2" charset="-122"/>
              </a:rPr>
              <a:t>则将记录写入到该地址</a:t>
            </a:r>
            <a:endParaRPr lang="en-US" altLang="en-US" sz="3400" dirty="0">
              <a:ea typeface="宋体" panose="02010600030101010101" pitchFamily="2" charset="-122"/>
            </a:endParaRPr>
          </a:p>
          <a:p>
            <a:pPr lvl="1">
              <a:lnSpc>
                <a:spcPct val="120000"/>
              </a:lnSpc>
              <a:spcBef>
                <a:spcPts val="0"/>
              </a:spcBef>
            </a:pPr>
            <a:r>
              <a:rPr lang="en-US" altLang="en-US" sz="3400" dirty="0" err="1">
                <a:ea typeface="宋体" panose="02010600030101010101" pitchFamily="2" charset="-122"/>
              </a:rPr>
              <a:t>探测到的地址有给定的关键字</a:t>
            </a:r>
            <a:r>
              <a:rPr lang="en-US" altLang="en-US" sz="3400" dirty="0" err="1">
                <a:ea typeface="宋体" panose="02010600030101010101" pitchFamily="2" charset="-122"/>
                <a:sym typeface="Symbol" pitchFamily="18" charset="2"/>
              </a:rPr>
              <a:t>：</a:t>
            </a:r>
            <a:r>
              <a:rPr lang="en-US" altLang="en-US" sz="3400" dirty="0" err="1">
                <a:ea typeface="宋体" panose="02010600030101010101" pitchFamily="2" charset="-122"/>
              </a:rPr>
              <a:t>若是查</a:t>
            </a:r>
            <a:r>
              <a:rPr lang="zh-CN" altLang="en-US" sz="3400" dirty="0">
                <a:ea typeface="宋体" panose="02010600030101010101" pitchFamily="2" charset="-122"/>
              </a:rPr>
              <a:t>操作</a:t>
            </a:r>
            <a:r>
              <a:rPr lang="en-US" altLang="en-US" sz="3400" dirty="0" err="1">
                <a:ea typeface="宋体" panose="02010600030101010101" pitchFamily="2" charset="-122"/>
              </a:rPr>
              <a:t>找则成功；若是插入</a:t>
            </a:r>
            <a:r>
              <a:rPr lang="zh-CN" altLang="en-US" sz="3400" dirty="0">
                <a:ea typeface="宋体" panose="02010600030101010101" pitchFamily="2" charset="-122"/>
              </a:rPr>
              <a:t>操作</a:t>
            </a:r>
            <a:r>
              <a:rPr lang="en-US" altLang="en-US" sz="3400" dirty="0" err="1">
                <a:ea typeface="宋体" panose="02010600030101010101" pitchFamily="2" charset="-122"/>
              </a:rPr>
              <a:t>则失败</a:t>
            </a:r>
            <a:endParaRPr lang="en-US" altLang="en-US" sz="3400" dirty="0">
              <a:ea typeface="宋体" panose="02010600030101010101" pitchFamily="2" charset="-122"/>
            </a:endParaRPr>
          </a:p>
          <a:p>
            <a:pPr lvl="1">
              <a:lnSpc>
                <a:spcPct val="120000"/>
              </a:lnSpc>
              <a:spcBef>
                <a:spcPts val="0"/>
              </a:spcBef>
            </a:pPr>
            <a:r>
              <a:rPr lang="zh-CN" altLang="en-US" sz="3400" dirty="0">
                <a:ea typeface="宋体" panose="02010600030101010101" pitchFamily="2" charset="-122"/>
              </a:rPr>
              <a:t>直到再次遇到 </a:t>
            </a:r>
            <a:r>
              <a:rPr lang="en-US" altLang="en-US" sz="3600" dirty="0" err="1">
                <a:ea typeface="宋体" panose="02010600030101010101" pitchFamily="2" charset="-122"/>
                <a:sym typeface="Symbol" pitchFamily="18" charset="2"/>
              </a:rPr>
              <a:t>初次发生冲突的地址</a:t>
            </a:r>
            <a:r>
              <a:rPr lang="zh-CN" altLang="en-US" sz="3400" dirty="0">
                <a:ea typeface="宋体" panose="02010600030101010101" pitchFamily="2" charset="-122"/>
                <a:sym typeface="Symbol" pitchFamily="18" charset="2"/>
              </a:rPr>
              <a:t>：仍未</a:t>
            </a:r>
            <a:r>
              <a:rPr lang="zh-CN" altLang="en-US" sz="3400" dirty="0">
                <a:ea typeface="宋体" panose="02010600030101010101" pitchFamily="2" charset="-122"/>
              </a:rPr>
              <a:t>探测到空地址或给定的关键字</a:t>
            </a:r>
            <a:r>
              <a:rPr lang="zh-CN" altLang="en-US" sz="3400" dirty="0">
                <a:ea typeface="宋体" panose="02010600030101010101" pitchFamily="2" charset="-122"/>
                <a:sym typeface="Symbol" pitchFamily="18" charset="2"/>
              </a:rPr>
              <a:t>，则表示</a:t>
            </a:r>
            <a:r>
              <a:rPr lang="zh-CN" altLang="en-US" sz="3400" dirty="0">
                <a:ea typeface="宋体" panose="02010600030101010101" pitchFamily="2" charset="-122"/>
              </a:rPr>
              <a:t>哈希表满</a:t>
            </a:r>
            <a:endParaRPr lang="en-US" altLang="zh-CN" sz="3400" dirty="0">
              <a:ea typeface="宋体" panose="02010600030101010101" pitchFamily="2" charset="-122"/>
            </a:endParaRPr>
          </a:p>
          <a:p>
            <a:pPr>
              <a:lnSpc>
                <a:spcPct val="120000"/>
              </a:lnSpc>
              <a:spcBef>
                <a:spcPts val="0"/>
              </a:spcBef>
            </a:pPr>
            <a:r>
              <a:rPr lang="en-US" altLang="en-US" sz="3700" b="1" dirty="0" err="1">
                <a:solidFill>
                  <a:srgbClr val="7030A0"/>
                </a:solidFill>
                <a:ea typeface="宋体" panose="02010600030101010101" pitchFamily="2" charset="-122"/>
                <a:sym typeface="Symbol" pitchFamily="18" charset="2"/>
              </a:rPr>
              <a:t>线性探测法的特点</a:t>
            </a:r>
            <a:r>
              <a:rPr lang="zh-CN" altLang="en-US" sz="3700" b="1" dirty="0">
                <a:solidFill>
                  <a:srgbClr val="7030A0"/>
                </a:solidFill>
                <a:ea typeface="宋体" panose="02010600030101010101" pitchFamily="2" charset="-122"/>
                <a:sym typeface="Symbol" pitchFamily="18" charset="2"/>
              </a:rPr>
              <a:t>：</a:t>
            </a:r>
            <a:endParaRPr lang="en-US" altLang="en-US" sz="3700" b="1" dirty="0">
              <a:solidFill>
                <a:srgbClr val="7030A0"/>
              </a:solidFill>
              <a:ea typeface="宋体" panose="02010600030101010101" pitchFamily="2" charset="-122"/>
              <a:sym typeface="Symbol" pitchFamily="18" charset="2"/>
            </a:endParaRPr>
          </a:p>
          <a:p>
            <a:pPr lvl="1">
              <a:lnSpc>
                <a:spcPct val="120000"/>
              </a:lnSpc>
              <a:spcBef>
                <a:spcPts val="0"/>
              </a:spcBef>
            </a:pPr>
            <a:r>
              <a:rPr lang="en-US" altLang="en-US" sz="3400" dirty="0" err="1">
                <a:ea typeface="宋体" panose="02010600030101010101" pitchFamily="2" charset="-122"/>
              </a:rPr>
              <a:t>优点</a:t>
            </a:r>
            <a:r>
              <a:rPr lang="en-US" altLang="en-US" sz="3400" dirty="0" err="1">
                <a:ea typeface="宋体" panose="02010600030101010101" pitchFamily="2" charset="-122"/>
                <a:sym typeface="Symbol" pitchFamily="18" charset="2"/>
              </a:rPr>
              <a:t>：只要</a:t>
            </a:r>
            <a:r>
              <a:rPr lang="zh-CN" altLang="en-US" sz="3400" dirty="0">
                <a:ea typeface="宋体" panose="02010600030101010101" pitchFamily="2" charset="-122"/>
                <a:sym typeface="Symbol" pitchFamily="18" charset="2"/>
              </a:rPr>
              <a:t>哈希</a:t>
            </a:r>
            <a:r>
              <a:rPr lang="en-US" altLang="en-US" sz="3400" dirty="0" err="1">
                <a:ea typeface="宋体" panose="02010600030101010101" pitchFamily="2" charset="-122"/>
                <a:sym typeface="Symbol" pitchFamily="18" charset="2"/>
              </a:rPr>
              <a:t>表未满</a:t>
            </a:r>
            <a:r>
              <a:rPr lang="en-US" altLang="en-US" sz="3400" dirty="0" err="1">
                <a:ea typeface="宋体" panose="02010600030101010101" pitchFamily="2" charset="-122"/>
              </a:rPr>
              <a:t>，</a:t>
            </a:r>
            <a:r>
              <a:rPr lang="en-US" altLang="en-US" sz="3400" dirty="0" err="1">
                <a:ea typeface="宋体" panose="02010600030101010101" pitchFamily="2" charset="-122"/>
                <a:sym typeface="Symbol" pitchFamily="18" charset="2"/>
              </a:rPr>
              <a:t>总能找到一个不冲突的</a:t>
            </a:r>
            <a:r>
              <a:rPr lang="zh-CN" altLang="en-US" sz="3400" dirty="0">
                <a:ea typeface="宋体" panose="02010600030101010101" pitchFamily="2" charset="-122"/>
                <a:sym typeface="Symbol" pitchFamily="18" charset="2"/>
              </a:rPr>
              <a:t>哈希</a:t>
            </a:r>
            <a:r>
              <a:rPr lang="en-US" altLang="en-US" sz="3400" dirty="0" err="1">
                <a:ea typeface="宋体" panose="02010600030101010101" pitchFamily="2" charset="-122"/>
                <a:sym typeface="Symbol" pitchFamily="18" charset="2"/>
              </a:rPr>
              <a:t>地址</a:t>
            </a:r>
            <a:endParaRPr lang="en-US" altLang="en-US" sz="3400" dirty="0">
              <a:ea typeface="宋体" panose="02010600030101010101" pitchFamily="2" charset="-122"/>
            </a:endParaRPr>
          </a:p>
          <a:p>
            <a:pPr lvl="1">
              <a:lnSpc>
                <a:spcPct val="120000"/>
              </a:lnSpc>
              <a:spcBef>
                <a:spcPts val="0"/>
              </a:spcBef>
            </a:pPr>
            <a:r>
              <a:rPr lang="en-US" altLang="en-US" sz="3400" dirty="0" err="1">
                <a:ea typeface="宋体" panose="02010600030101010101" pitchFamily="2" charset="-122"/>
              </a:rPr>
              <a:t>缺点</a:t>
            </a:r>
            <a:r>
              <a:rPr lang="en-US" altLang="en-US" sz="3400" dirty="0">
                <a:ea typeface="宋体" panose="02010600030101010101" pitchFamily="2" charset="-122"/>
                <a:sym typeface="Symbol" pitchFamily="18" charset="2"/>
              </a:rPr>
              <a:t>：</a:t>
            </a:r>
            <a:r>
              <a:rPr lang="zh-CN" altLang="en-US" sz="3400" b="1" dirty="0">
                <a:solidFill>
                  <a:schemeClr val="accent6">
                    <a:lumMod val="50000"/>
                  </a:schemeClr>
                </a:solidFill>
                <a:ea typeface="宋体" panose="02010600030101010101" pitchFamily="2" charset="-122"/>
                <a:sym typeface="Symbol" pitchFamily="18" charset="2"/>
              </a:rPr>
              <a:t>二次聚集</a:t>
            </a:r>
            <a:r>
              <a:rPr lang="en-US" altLang="zh-CN" sz="3400" dirty="0">
                <a:ea typeface="宋体" panose="02010600030101010101" pitchFamily="2" charset="-122"/>
                <a:sym typeface="Symbol" pitchFamily="18" charset="2"/>
              </a:rPr>
              <a:t>(</a:t>
            </a:r>
            <a:r>
              <a:rPr lang="zh-CN" altLang="en-US" sz="3400" dirty="0">
                <a:ea typeface="宋体" panose="02010600030101010101" pitchFamily="2" charset="-122"/>
                <a:sym typeface="Symbol" pitchFamily="18" charset="2"/>
              </a:rPr>
              <a:t>两个第一次哈希地址不同的记录争夺同一个后继哈希地址</a:t>
            </a:r>
            <a:r>
              <a:rPr lang="en-US" altLang="zh-CN" sz="3400" dirty="0">
                <a:ea typeface="宋体" panose="02010600030101010101" pitchFamily="2" charset="-122"/>
                <a:sym typeface="Symbol" pitchFamily="18" charset="2"/>
              </a:rPr>
              <a:t>)</a:t>
            </a:r>
            <a:endParaRPr lang="en-US" altLang="en-US" sz="3400" dirty="0">
              <a:ea typeface="宋体" panose="02010600030101010101" pitchFamily="2" charset="-122"/>
            </a:endParaRPr>
          </a:p>
          <a:p>
            <a:pPr lvl="1"/>
            <a:endParaRPr lang="zh-CN" altLang="en-US" dirty="0"/>
          </a:p>
          <a:p>
            <a:pPr lvl="1"/>
            <a:endParaRPr lang="en-US"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extLst>
      <p:ext uri="{BB962C8B-B14F-4D97-AF65-F5344CB8AC3E}">
        <p14:creationId xmlns:p14="http://schemas.microsoft.com/office/powerpoint/2010/main" val="6330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latin typeface="+mn-lt"/>
              </a:rPr>
              <a:t>目录</a:t>
            </a:r>
          </a:p>
        </p:txBody>
      </p:sp>
      <p:sp>
        <p:nvSpPr>
          <p:cNvPr id="2" name="内容占位符 1"/>
          <p:cNvSpPr>
            <a:spLocks noGrp="1"/>
          </p:cNvSpPr>
          <p:nvPr>
            <p:ph sz="half" idx="1"/>
          </p:nvPr>
        </p:nvSpPr>
        <p:spPr/>
        <p:txBody>
          <a:bodyPr>
            <a:normAutofit fontScale="92500" lnSpcReduction="10000"/>
          </a:bodyPr>
          <a:lstStyle/>
          <a:p>
            <a:pPr marL="742950" indent="-742950">
              <a:buFont typeface="+mj-lt"/>
              <a:buAutoNum type="arabicPeriod"/>
            </a:pPr>
            <a:r>
              <a:rPr lang="zh-CN" altLang="en-US" sz="3600" dirty="0">
                <a:latin typeface="+mn-lt"/>
              </a:rPr>
              <a:t>基本概念</a:t>
            </a:r>
          </a:p>
          <a:p>
            <a:pPr marL="742950" indent="-742950">
              <a:buFont typeface="+mj-lt"/>
              <a:buAutoNum type="arabicPeriod"/>
            </a:pPr>
            <a:r>
              <a:rPr lang="zh-CN" altLang="en-US" sz="3600" dirty="0">
                <a:latin typeface="+mn-lt"/>
              </a:rPr>
              <a:t>静态顺序表</a:t>
            </a:r>
          </a:p>
          <a:p>
            <a:pPr marL="457200" lvl="1" indent="0">
              <a:buNone/>
            </a:pPr>
            <a:r>
              <a:rPr lang="en-US" altLang="zh-CN" sz="3200" dirty="0">
                <a:latin typeface="+mn-lt"/>
              </a:rPr>
              <a:t>2.1 </a:t>
            </a:r>
            <a:r>
              <a:rPr lang="zh-CN" altLang="en-US" sz="3200" dirty="0">
                <a:latin typeface="+mn-lt"/>
              </a:rPr>
              <a:t>顺序表的查找：顺序查找</a:t>
            </a:r>
            <a:endParaRPr lang="en-US" altLang="zh-CN" sz="3200" dirty="0">
              <a:latin typeface="+mn-lt"/>
            </a:endParaRPr>
          </a:p>
          <a:p>
            <a:pPr marL="457200" lvl="1" indent="0">
              <a:buNone/>
            </a:pPr>
            <a:r>
              <a:rPr lang="en-US" altLang="zh-CN" sz="3200" dirty="0">
                <a:latin typeface="+mn-lt"/>
              </a:rPr>
              <a:t>2.2 </a:t>
            </a:r>
            <a:r>
              <a:rPr lang="zh-CN" altLang="en-US" sz="3200" dirty="0">
                <a:latin typeface="+mn-lt"/>
              </a:rPr>
              <a:t>有序顺序表的查找：折半查找，</a:t>
            </a:r>
            <a:r>
              <a:rPr lang="en-US" altLang="zh-CN" sz="3200" dirty="0">
                <a:latin typeface="+mn-lt"/>
              </a:rPr>
              <a:t>Fibonacci</a:t>
            </a:r>
            <a:r>
              <a:rPr lang="zh-CN" altLang="en-US" sz="3200" dirty="0">
                <a:latin typeface="+mn-lt"/>
              </a:rPr>
              <a:t>查找</a:t>
            </a:r>
          </a:p>
          <a:p>
            <a:pPr marL="457200" lvl="1" indent="0">
              <a:buNone/>
            </a:pPr>
            <a:r>
              <a:rPr lang="en-US" altLang="zh-CN" sz="3200" dirty="0">
                <a:latin typeface="+mn-lt"/>
              </a:rPr>
              <a:t>2.3 </a:t>
            </a:r>
            <a:r>
              <a:rPr lang="zh-CN" altLang="en-US" sz="3200" dirty="0">
                <a:latin typeface="+mn-lt"/>
              </a:rPr>
              <a:t>索引顺序表的查找：分块查找</a:t>
            </a:r>
            <a:endParaRPr lang="en-US" altLang="zh-CN" sz="3200" dirty="0">
              <a:latin typeface="+mn-lt"/>
            </a:endParaRPr>
          </a:p>
          <a:p>
            <a:pPr marL="457200" lvl="1" indent="0">
              <a:buNone/>
            </a:pPr>
            <a:r>
              <a:rPr lang="en-US" altLang="zh-CN" sz="3600" dirty="0">
                <a:latin typeface="+mn-lt"/>
              </a:rPr>
              <a:t>2.4 </a:t>
            </a:r>
            <a:r>
              <a:rPr lang="zh-CN" altLang="en-US" sz="3600" dirty="0">
                <a:latin typeface="+mn-lt"/>
              </a:rPr>
              <a:t>静态树表：</a:t>
            </a:r>
            <a:r>
              <a:rPr lang="zh-CN" altLang="en-US" sz="3200" dirty="0">
                <a:latin typeface="+mn-lt"/>
              </a:rPr>
              <a:t>静态次优查找树的查找</a:t>
            </a:r>
          </a:p>
          <a:p>
            <a:endParaRPr lang="en-US" altLang="zh-CN" sz="3600" b="1" dirty="0">
              <a:latin typeface="+mn-lt"/>
            </a:endParaRPr>
          </a:p>
          <a:p>
            <a:pPr marL="457200" lvl="1" indent="0">
              <a:buNone/>
            </a:pPr>
            <a:endParaRPr lang="en-US" altLang="zh-CN" sz="3200" dirty="0">
              <a:latin typeface="+mn-lt"/>
            </a:endParaRPr>
          </a:p>
          <a:p>
            <a:pPr lvl="1"/>
            <a:endParaRPr lang="zh-CN" altLang="en-US" dirty="0">
              <a:latin typeface="+mn-lt"/>
            </a:endParaRPr>
          </a:p>
          <a:p>
            <a:endParaRPr lang="en-US" dirty="0">
              <a:latin typeface="+mn-lt"/>
            </a:endParaRPr>
          </a:p>
        </p:txBody>
      </p:sp>
      <p:sp>
        <p:nvSpPr>
          <p:cNvPr id="12" name="内容占位符 11"/>
          <p:cNvSpPr>
            <a:spLocks noGrp="1"/>
          </p:cNvSpPr>
          <p:nvPr>
            <p:ph sz="half" idx="2"/>
          </p:nvPr>
        </p:nvSpPr>
        <p:spPr/>
        <p:txBody>
          <a:bodyPr>
            <a:normAutofit fontScale="92500" lnSpcReduction="10000"/>
          </a:bodyPr>
          <a:lstStyle/>
          <a:p>
            <a:pPr marL="0" indent="0">
              <a:buNone/>
            </a:pPr>
            <a:r>
              <a:rPr lang="en-US" altLang="zh-CN" sz="3600" dirty="0">
                <a:latin typeface="+mn-lt"/>
              </a:rPr>
              <a:t>3. </a:t>
            </a:r>
            <a:r>
              <a:rPr lang="zh-CN" altLang="en-US" sz="3600" dirty="0">
                <a:latin typeface="+mn-lt"/>
              </a:rPr>
              <a:t>动态查找表</a:t>
            </a:r>
            <a:endParaRPr lang="en-US" altLang="zh-CN" sz="3600" dirty="0">
              <a:latin typeface="+mn-lt"/>
            </a:endParaRPr>
          </a:p>
          <a:p>
            <a:pPr marL="457200" lvl="1" indent="0">
              <a:buNone/>
            </a:pPr>
            <a:r>
              <a:rPr lang="en-US" altLang="zh-CN" sz="3200" dirty="0">
                <a:latin typeface="+mn-lt"/>
              </a:rPr>
              <a:t>3.1</a:t>
            </a:r>
            <a:r>
              <a:rPr lang="zh-CN" altLang="en-US" sz="3200" dirty="0">
                <a:latin typeface="+mn-lt"/>
              </a:rPr>
              <a:t>二叉排序树</a:t>
            </a:r>
            <a:endParaRPr lang="en-US" altLang="zh-CN" sz="3200" dirty="0">
              <a:latin typeface="+mn-lt"/>
            </a:endParaRPr>
          </a:p>
          <a:p>
            <a:pPr marL="457200" lvl="1" indent="0">
              <a:buNone/>
            </a:pPr>
            <a:r>
              <a:rPr lang="en-US" altLang="zh-CN" sz="3200" dirty="0">
                <a:latin typeface="+mn-lt"/>
              </a:rPr>
              <a:t>3.2 </a:t>
            </a:r>
            <a:r>
              <a:rPr lang="zh-CN" altLang="en-US" sz="3200" dirty="0">
                <a:latin typeface="+mn-lt"/>
              </a:rPr>
              <a:t>平衡二叉树</a:t>
            </a:r>
            <a:endParaRPr lang="en-US" altLang="zh-CN" sz="3200" dirty="0">
              <a:latin typeface="+mn-lt"/>
            </a:endParaRPr>
          </a:p>
          <a:p>
            <a:pPr marL="457200" lvl="1" indent="0">
              <a:buNone/>
            </a:pPr>
            <a:r>
              <a:rPr lang="en-US" altLang="zh-CN" sz="3200" dirty="0">
                <a:latin typeface="+mn-lt"/>
              </a:rPr>
              <a:t>3.3 B</a:t>
            </a:r>
            <a:r>
              <a:rPr lang="zh-CN" altLang="en-US" sz="3200" dirty="0">
                <a:latin typeface="+mn-lt"/>
              </a:rPr>
              <a:t>树和</a:t>
            </a:r>
            <a:r>
              <a:rPr lang="en-US" altLang="zh-CN" sz="3200" dirty="0">
                <a:latin typeface="+mn-lt"/>
              </a:rPr>
              <a:t>B+</a:t>
            </a:r>
            <a:r>
              <a:rPr lang="zh-CN" altLang="en-US" sz="3200" dirty="0">
                <a:latin typeface="+mn-lt"/>
              </a:rPr>
              <a:t>树</a:t>
            </a:r>
            <a:endParaRPr lang="en-US" altLang="zh-CN" sz="3200" dirty="0">
              <a:latin typeface="+mn-lt"/>
            </a:endParaRPr>
          </a:p>
          <a:p>
            <a:pPr marL="457200" lvl="1" indent="0">
              <a:buNone/>
            </a:pPr>
            <a:r>
              <a:rPr lang="en-US" altLang="zh-CN" sz="3200" dirty="0">
                <a:latin typeface="+mn-lt"/>
              </a:rPr>
              <a:t>3.4 </a:t>
            </a:r>
            <a:r>
              <a:rPr lang="zh-CN" altLang="en-US" sz="3200" dirty="0">
                <a:latin typeface="+mn-lt"/>
              </a:rPr>
              <a:t>键树</a:t>
            </a:r>
            <a:endParaRPr lang="en-US" altLang="zh-CN" sz="3200" dirty="0">
              <a:latin typeface="+mn-lt"/>
            </a:endParaRPr>
          </a:p>
          <a:p>
            <a:pPr marL="0" indent="0">
              <a:buNone/>
            </a:pPr>
            <a:r>
              <a:rPr lang="en-US" altLang="zh-CN" sz="3600" dirty="0">
                <a:latin typeface="+mn-lt"/>
              </a:rPr>
              <a:t>4</a:t>
            </a:r>
            <a:r>
              <a:rPr lang="en-US" altLang="zh-CN" sz="3600" b="1" dirty="0">
                <a:latin typeface="+mn-lt"/>
              </a:rPr>
              <a:t>. </a:t>
            </a:r>
            <a:r>
              <a:rPr lang="zh-CN" altLang="en-US" sz="3600" b="1" dirty="0">
                <a:solidFill>
                  <a:srgbClr val="0000CC"/>
                </a:solidFill>
                <a:latin typeface="+mn-lt"/>
              </a:rPr>
              <a:t>哈希表</a:t>
            </a:r>
            <a:endParaRPr lang="en-US" altLang="zh-CN" sz="3600" b="1" dirty="0">
              <a:solidFill>
                <a:srgbClr val="0000CC"/>
              </a:solidFill>
              <a:latin typeface="+mn-lt"/>
            </a:endParaRPr>
          </a:p>
          <a:p>
            <a:endParaRPr lang="en-US" sz="3600" dirty="0">
              <a:latin typeface="+mn-lt"/>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1206512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Text Box 2"/>
          <p:cNvSpPr txBox="1">
            <a:spLocks noChangeArrowheads="1"/>
          </p:cNvSpPr>
          <p:nvPr/>
        </p:nvSpPr>
        <p:spPr bwMode="auto">
          <a:xfrm>
            <a:off x="251520" y="692696"/>
            <a:ext cx="8712968" cy="48936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ts val="0"/>
              </a:spcBef>
              <a:buClrTx/>
              <a:buSzTx/>
              <a:buFontTx/>
              <a:buNone/>
            </a:pPr>
            <a:r>
              <a:rPr lang="zh-CN" altLang="en-US" sz="2800">
                <a:latin typeface="+mn-lt"/>
              </a:rPr>
              <a:t>设哈希表</a:t>
            </a:r>
            <a:r>
              <a:rPr lang="zh-CN" altLang="en-US" sz="2800" dirty="0">
                <a:latin typeface="+mn-lt"/>
              </a:rPr>
              <a:t>长为</a:t>
            </a:r>
            <a:r>
              <a:rPr lang="en-US" altLang="en-US" sz="2800">
                <a:latin typeface="+mn-lt"/>
              </a:rPr>
              <a:t>7</a:t>
            </a:r>
            <a:r>
              <a:rPr lang="zh-CN" altLang="en-US" sz="2800">
                <a:latin typeface="+mn-lt"/>
              </a:rPr>
              <a:t>，哈希函数</a:t>
            </a:r>
            <a:r>
              <a:rPr lang="zh-CN" altLang="en-US" sz="2800" dirty="0">
                <a:latin typeface="+mn-lt"/>
              </a:rPr>
              <a:t>：</a:t>
            </a:r>
            <a:r>
              <a:rPr lang="en-US" altLang="en-US" sz="2800">
                <a:latin typeface="+mn-lt"/>
              </a:rPr>
              <a:t>H(key)= key   </a:t>
            </a:r>
            <a:r>
              <a:rPr lang="en-US" altLang="en-US" sz="2800" dirty="0">
                <a:latin typeface="+mn-lt"/>
              </a:rPr>
              <a:t>MOD  7</a:t>
            </a:r>
            <a:r>
              <a:rPr lang="zh-CN" altLang="en-US" sz="2800" dirty="0">
                <a:latin typeface="+mn-lt"/>
              </a:rPr>
              <a:t>，冲突处理采用线性</a:t>
            </a:r>
            <a:r>
              <a:rPr lang="zh-CN" altLang="en-US" sz="2800">
                <a:latin typeface="+mn-lt"/>
              </a:rPr>
              <a:t>探测法</a:t>
            </a:r>
            <a:endParaRPr lang="en-US" altLang="zh-CN" sz="2800">
              <a:latin typeface="+mn-lt"/>
            </a:endParaRPr>
          </a:p>
          <a:p>
            <a:pPr eaLnBrk="1" hangingPunct="1">
              <a:spcBef>
                <a:spcPts val="0"/>
              </a:spcBef>
              <a:buClrTx/>
              <a:buSzTx/>
              <a:buFontTx/>
              <a:buNone/>
            </a:pPr>
            <a:r>
              <a:rPr lang="zh-CN" altLang="en-US" sz="2800">
                <a:latin typeface="+mn-lt"/>
              </a:rPr>
              <a:t>求</a:t>
            </a:r>
            <a:r>
              <a:rPr lang="zh-CN" altLang="en-US" sz="2800" dirty="0">
                <a:latin typeface="+mn-lt"/>
              </a:rPr>
              <a:t>：记录关键字为 </a:t>
            </a:r>
            <a:r>
              <a:rPr lang="en-US" altLang="en-US" sz="2800" dirty="0">
                <a:latin typeface="+mn-lt"/>
              </a:rPr>
              <a:t>15, 14, 28, 26, 56, 23</a:t>
            </a:r>
            <a:r>
              <a:rPr lang="zh-CN" altLang="en-US" sz="2800" dirty="0">
                <a:latin typeface="+mn-lt"/>
              </a:rPr>
              <a:t>的存储地址</a:t>
            </a:r>
          </a:p>
          <a:p>
            <a:pPr eaLnBrk="1" hangingPunct="1">
              <a:spcBef>
                <a:spcPts val="0"/>
              </a:spcBef>
              <a:buClrTx/>
              <a:buSzTx/>
              <a:buFontTx/>
              <a:buNone/>
            </a:pPr>
            <a:r>
              <a:rPr lang="en-US" altLang="en-US" sz="2800">
                <a:solidFill>
                  <a:schemeClr val="accent6">
                    <a:lumMod val="75000"/>
                  </a:schemeClr>
                </a:solidFill>
                <a:latin typeface="+mn-lt"/>
              </a:rPr>
              <a:t>  H(15</a:t>
            </a:r>
            <a:r>
              <a:rPr lang="en-US" altLang="en-US" sz="2800" dirty="0">
                <a:solidFill>
                  <a:schemeClr val="accent6">
                    <a:lumMod val="75000"/>
                  </a:schemeClr>
                </a:solidFill>
                <a:latin typeface="+mn-lt"/>
              </a:rPr>
              <a:t>)=15  MOD </a:t>
            </a:r>
            <a:r>
              <a:rPr lang="en-US" altLang="en-US" sz="2800">
                <a:solidFill>
                  <a:schemeClr val="accent6">
                    <a:lumMod val="75000"/>
                  </a:schemeClr>
                </a:solidFill>
                <a:latin typeface="+mn-lt"/>
              </a:rPr>
              <a:t>7=1  </a:t>
            </a:r>
            <a:r>
              <a:rPr lang="en-US" altLang="en-US" sz="2800">
                <a:latin typeface="+mn-lt"/>
              </a:rPr>
              <a:t>      </a:t>
            </a:r>
          </a:p>
          <a:p>
            <a:pPr eaLnBrk="1" hangingPunct="1">
              <a:spcBef>
                <a:spcPts val="0"/>
              </a:spcBef>
              <a:buClrTx/>
              <a:buSzTx/>
              <a:buFontTx/>
              <a:buNone/>
            </a:pPr>
            <a:r>
              <a:rPr lang="en-US" altLang="en-US" sz="2800">
                <a:solidFill>
                  <a:schemeClr val="accent6">
                    <a:lumMod val="75000"/>
                  </a:schemeClr>
                </a:solidFill>
                <a:latin typeface="+mn-lt"/>
              </a:rPr>
              <a:t>  H(14</a:t>
            </a:r>
            <a:r>
              <a:rPr lang="en-US" altLang="en-US" sz="2800" dirty="0">
                <a:solidFill>
                  <a:schemeClr val="accent6">
                    <a:lumMod val="75000"/>
                  </a:schemeClr>
                </a:solidFill>
                <a:latin typeface="+mn-lt"/>
              </a:rPr>
              <a:t>)=14  MOD 7=0 </a:t>
            </a:r>
          </a:p>
          <a:p>
            <a:pPr eaLnBrk="1" hangingPunct="1">
              <a:spcBef>
                <a:spcPts val="0"/>
              </a:spcBef>
              <a:buClrTx/>
              <a:buSzTx/>
              <a:buFontTx/>
              <a:buNone/>
            </a:pPr>
            <a:r>
              <a:rPr lang="zh-CN" altLang="en-US" sz="2800" dirty="0">
                <a:solidFill>
                  <a:schemeClr val="accent6">
                    <a:lumMod val="75000"/>
                  </a:schemeClr>
                </a:solidFill>
                <a:latin typeface="+mn-lt"/>
              </a:rPr>
              <a:t>  </a:t>
            </a:r>
            <a:r>
              <a:rPr lang="en-US" altLang="en-US" sz="2800" dirty="0">
                <a:latin typeface="+mn-lt"/>
              </a:rPr>
              <a:t>H(28)=28  MOD </a:t>
            </a:r>
            <a:r>
              <a:rPr lang="en-US" altLang="en-US" sz="2800">
                <a:latin typeface="+mn-lt"/>
              </a:rPr>
              <a:t>7=0  </a:t>
            </a:r>
            <a:r>
              <a:rPr lang="zh-CN" altLang="en-US" sz="2800">
                <a:solidFill>
                  <a:schemeClr val="hlink"/>
                </a:solidFill>
                <a:latin typeface="+mn-lt"/>
              </a:rPr>
              <a:t>冲突</a:t>
            </a:r>
            <a:r>
              <a:rPr lang="zh-CN" altLang="en-US" sz="2800">
                <a:latin typeface="+mn-lt"/>
              </a:rPr>
              <a:t>；</a:t>
            </a:r>
            <a:r>
              <a:rPr lang="en-US" altLang="en-US" sz="2800">
                <a:latin typeface="+mn-lt"/>
              </a:rPr>
              <a:t>H</a:t>
            </a:r>
            <a:r>
              <a:rPr lang="en-US" altLang="en-US" sz="2800" baseline="-20000">
                <a:latin typeface="+mn-lt"/>
              </a:rPr>
              <a:t>1</a:t>
            </a:r>
            <a:r>
              <a:rPr lang="en-US" altLang="en-US" sz="2800">
                <a:latin typeface="+mn-lt"/>
              </a:rPr>
              <a:t>(28</a:t>
            </a:r>
            <a:r>
              <a:rPr lang="en-US" altLang="en-US" sz="2800" dirty="0">
                <a:latin typeface="+mn-lt"/>
              </a:rPr>
              <a:t>)=1  </a:t>
            </a:r>
            <a:r>
              <a:rPr lang="zh-CN" altLang="en-US" sz="2800">
                <a:solidFill>
                  <a:schemeClr val="accent1"/>
                </a:solidFill>
                <a:latin typeface="+mn-lt"/>
              </a:rPr>
              <a:t>又冲突</a:t>
            </a:r>
            <a:r>
              <a:rPr lang="zh-CN" altLang="en-US" sz="2800"/>
              <a:t>；</a:t>
            </a:r>
            <a:r>
              <a:rPr lang="en-US" altLang="en-US" sz="2800">
                <a:solidFill>
                  <a:schemeClr val="accent6">
                    <a:lumMod val="75000"/>
                  </a:schemeClr>
                </a:solidFill>
                <a:latin typeface="+mn-lt"/>
              </a:rPr>
              <a:t>H</a:t>
            </a:r>
            <a:r>
              <a:rPr lang="en-US" altLang="en-US" sz="2800" baseline="-20000">
                <a:solidFill>
                  <a:schemeClr val="accent6">
                    <a:lumMod val="75000"/>
                  </a:schemeClr>
                </a:solidFill>
                <a:latin typeface="+mn-lt"/>
              </a:rPr>
              <a:t>2</a:t>
            </a:r>
            <a:r>
              <a:rPr lang="en-US" altLang="en-US" sz="2800">
                <a:solidFill>
                  <a:schemeClr val="accent6">
                    <a:lumMod val="75000"/>
                  </a:schemeClr>
                </a:solidFill>
                <a:latin typeface="+mn-lt"/>
              </a:rPr>
              <a:t>(28</a:t>
            </a:r>
            <a:r>
              <a:rPr lang="en-US" altLang="en-US" sz="2800" dirty="0">
                <a:solidFill>
                  <a:schemeClr val="accent6">
                    <a:lumMod val="75000"/>
                  </a:schemeClr>
                </a:solidFill>
                <a:latin typeface="+mn-lt"/>
              </a:rPr>
              <a:t>)=2   </a:t>
            </a:r>
          </a:p>
          <a:p>
            <a:pPr eaLnBrk="1" hangingPunct="1">
              <a:spcBef>
                <a:spcPts val="0"/>
              </a:spcBef>
              <a:buClrTx/>
              <a:buSzTx/>
              <a:buFontTx/>
              <a:buNone/>
            </a:pPr>
            <a:r>
              <a:rPr lang="en-US" altLang="en-US" dirty="0">
                <a:solidFill>
                  <a:schemeClr val="accent6">
                    <a:lumMod val="75000"/>
                  </a:schemeClr>
                </a:solidFill>
                <a:latin typeface="+mn-lt"/>
              </a:rPr>
              <a:t>  </a:t>
            </a:r>
            <a:r>
              <a:rPr lang="en-US" altLang="en-US" sz="2800" dirty="0">
                <a:solidFill>
                  <a:schemeClr val="accent6">
                    <a:lumMod val="75000"/>
                  </a:schemeClr>
                </a:solidFill>
                <a:latin typeface="+mn-lt"/>
              </a:rPr>
              <a:t>H(26)=26  </a:t>
            </a:r>
            <a:r>
              <a:rPr lang="en-US" altLang="en-US" sz="2800">
                <a:solidFill>
                  <a:schemeClr val="accent6">
                    <a:lumMod val="75000"/>
                  </a:schemeClr>
                </a:solidFill>
                <a:latin typeface="+mn-lt"/>
              </a:rPr>
              <a:t>MOD 7=5</a:t>
            </a:r>
            <a:endParaRPr lang="en-US" altLang="en-US" sz="2800" dirty="0">
              <a:solidFill>
                <a:schemeClr val="accent6">
                  <a:lumMod val="75000"/>
                </a:schemeClr>
              </a:solidFill>
              <a:latin typeface="+mn-lt"/>
            </a:endParaRPr>
          </a:p>
          <a:p>
            <a:pPr eaLnBrk="1" hangingPunct="1">
              <a:spcBef>
                <a:spcPts val="0"/>
              </a:spcBef>
              <a:buClrTx/>
              <a:buSzTx/>
              <a:buFontTx/>
              <a:buNone/>
            </a:pPr>
            <a:r>
              <a:rPr lang="zh-CN" altLang="en-US" sz="2800" dirty="0">
                <a:solidFill>
                  <a:schemeClr val="accent6">
                    <a:lumMod val="75000"/>
                  </a:schemeClr>
                </a:solidFill>
                <a:latin typeface="+mn-lt"/>
              </a:rPr>
              <a:t>  </a:t>
            </a:r>
            <a:r>
              <a:rPr lang="en-US" altLang="en-US" sz="2800" dirty="0">
                <a:latin typeface="+mn-lt"/>
              </a:rPr>
              <a:t>H(56)=56  MOD </a:t>
            </a:r>
            <a:r>
              <a:rPr lang="en-US" altLang="en-US" sz="2800">
                <a:latin typeface="+mn-lt"/>
              </a:rPr>
              <a:t>7=0     </a:t>
            </a:r>
            <a:r>
              <a:rPr lang="zh-CN" altLang="en-US" sz="2800">
                <a:solidFill>
                  <a:schemeClr val="hlink"/>
                </a:solidFill>
                <a:latin typeface="+mn-lt"/>
              </a:rPr>
              <a:t>冲突</a:t>
            </a:r>
            <a:r>
              <a:rPr lang="zh-CN" altLang="en-US" sz="2800"/>
              <a:t>；</a:t>
            </a:r>
            <a:r>
              <a:rPr lang="en-US" altLang="en-US" sz="2800">
                <a:latin typeface="+mn-lt"/>
              </a:rPr>
              <a:t>H</a:t>
            </a:r>
            <a:r>
              <a:rPr lang="en-US" altLang="en-US" sz="2800" baseline="-20000">
                <a:latin typeface="+mn-lt"/>
              </a:rPr>
              <a:t>1</a:t>
            </a:r>
            <a:r>
              <a:rPr lang="en-US" altLang="en-US" sz="2800">
                <a:latin typeface="+mn-lt"/>
              </a:rPr>
              <a:t>(56</a:t>
            </a:r>
            <a:r>
              <a:rPr lang="en-US" altLang="en-US" sz="2800" dirty="0">
                <a:latin typeface="+mn-lt"/>
              </a:rPr>
              <a:t>)=1     </a:t>
            </a:r>
            <a:r>
              <a:rPr lang="zh-CN" altLang="en-US" sz="2800">
                <a:solidFill>
                  <a:schemeClr val="accent1"/>
                </a:solidFill>
                <a:latin typeface="+mn-lt"/>
              </a:rPr>
              <a:t>又冲突</a:t>
            </a:r>
            <a:r>
              <a:rPr lang="zh-CN" altLang="en-US" sz="2800"/>
              <a:t>；</a:t>
            </a:r>
            <a:r>
              <a:rPr lang="zh-CN" altLang="en-US" sz="2800">
                <a:solidFill>
                  <a:schemeClr val="accent1"/>
                </a:solidFill>
                <a:latin typeface="+mn-lt"/>
              </a:rPr>
              <a:t>  </a:t>
            </a:r>
            <a:endParaRPr lang="en-US" altLang="zh-CN" sz="2800" dirty="0">
              <a:solidFill>
                <a:schemeClr val="accent1"/>
              </a:solidFill>
              <a:latin typeface="+mn-lt"/>
            </a:endParaRPr>
          </a:p>
          <a:p>
            <a:pPr eaLnBrk="1" hangingPunct="1">
              <a:spcBef>
                <a:spcPts val="0"/>
              </a:spcBef>
              <a:buClrTx/>
              <a:buSzTx/>
              <a:buFontTx/>
              <a:buNone/>
            </a:pPr>
            <a:r>
              <a:rPr lang="en-US" altLang="en-US" sz="2800" dirty="0">
                <a:solidFill>
                  <a:schemeClr val="accent1"/>
                </a:solidFill>
                <a:latin typeface="+mn-lt"/>
              </a:rPr>
              <a:t>  </a:t>
            </a:r>
            <a:r>
              <a:rPr lang="en-US" altLang="en-US" sz="2800" dirty="0">
                <a:latin typeface="+mn-lt"/>
              </a:rPr>
              <a:t>H</a:t>
            </a:r>
            <a:r>
              <a:rPr lang="en-US" altLang="en-US" sz="2800" baseline="-20000" dirty="0">
                <a:latin typeface="+mn-lt"/>
              </a:rPr>
              <a:t>2</a:t>
            </a:r>
            <a:r>
              <a:rPr lang="en-US" altLang="en-US" sz="2800" dirty="0">
                <a:latin typeface="+mn-lt"/>
              </a:rPr>
              <a:t>(56)=2   </a:t>
            </a:r>
            <a:r>
              <a:rPr lang="zh-CN" altLang="en-US" sz="2800">
                <a:solidFill>
                  <a:schemeClr val="folHlink"/>
                </a:solidFill>
                <a:latin typeface="+mn-lt"/>
              </a:rPr>
              <a:t>又冲突</a:t>
            </a:r>
            <a:r>
              <a:rPr lang="zh-CN" altLang="en-US" sz="2800"/>
              <a:t>；</a:t>
            </a:r>
            <a:r>
              <a:rPr lang="zh-CN" altLang="en-US" sz="2800">
                <a:solidFill>
                  <a:schemeClr val="hlink"/>
                </a:solidFill>
                <a:latin typeface="+mn-lt"/>
              </a:rPr>
              <a:t>    </a:t>
            </a:r>
            <a:r>
              <a:rPr lang="en-US" altLang="en-US" sz="2800" dirty="0">
                <a:solidFill>
                  <a:schemeClr val="accent6">
                    <a:lumMod val="75000"/>
                  </a:schemeClr>
                </a:solidFill>
                <a:latin typeface="+mn-lt"/>
              </a:rPr>
              <a:t>H</a:t>
            </a:r>
            <a:r>
              <a:rPr lang="en-US" altLang="en-US" sz="2800" baseline="-20000" dirty="0">
                <a:solidFill>
                  <a:schemeClr val="accent6">
                    <a:lumMod val="75000"/>
                  </a:schemeClr>
                </a:solidFill>
                <a:latin typeface="+mn-lt"/>
              </a:rPr>
              <a:t>3</a:t>
            </a:r>
            <a:r>
              <a:rPr lang="en-US" altLang="en-US" sz="2800" dirty="0">
                <a:solidFill>
                  <a:schemeClr val="accent6">
                    <a:lumMod val="75000"/>
                  </a:schemeClr>
                </a:solidFill>
                <a:latin typeface="+mn-lt"/>
              </a:rPr>
              <a:t>(56)=3 </a:t>
            </a:r>
          </a:p>
          <a:p>
            <a:pPr eaLnBrk="1" hangingPunct="1">
              <a:spcBef>
                <a:spcPts val="0"/>
              </a:spcBef>
              <a:buClrTx/>
              <a:buSzTx/>
              <a:buFontTx/>
              <a:buNone/>
            </a:pPr>
            <a:r>
              <a:rPr lang="en-US" altLang="en-US" sz="2800" dirty="0">
                <a:latin typeface="+mn-lt"/>
              </a:rPr>
              <a:t>  H(23)=23  MOD </a:t>
            </a:r>
            <a:r>
              <a:rPr lang="en-US" altLang="en-US" sz="2800">
                <a:latin typeface="+mn-lt"/>
              </a:rPr>
              <a:t>7=2     </a:t>
            </a:r>
            <a:r>
              <a:rPr lang="zh-CN" altLang="en-US" sz="2800">
                <a:solidFill>
                  <a:schemeClr val="hlink"/>
                </a:solidFill>
                <a:latin typeface="+mn-lt"/>
              </a:rPr>
              <a:t>冲突</a:t>
            </a:r>
            <a:r>
              <a:rPr lang="zh-CN" altLang="en-US" sz="2800"/>
              <a:t>；</a:t>
            </a:r>
            <a:r>
              <a:rPr lang="en-US" altLang="en-US" sz="2800">
                <a:latin typeface="+mn-lt"/>
              </a:rPr>
              <a:t>H</a:t>
            </a:r>
            <a:r>
              <a:rPr lang="en-US" altLang="en-US" sz="2800" baseline="-20000">
                <a:latin typeface="+mn-lt"/>
              </a:rPr>
              <a:t>1</a:t>
            </a:r>
            <a:r>
              <a:rPr lang="en-US" altLang="en-US" sz="2800">
                <a:latin typeface="+mn-lt"/>
              </a:rPr>
              <a:t>(23</a:t>
            </a:r>
            <a:r>
              <a:rPr lang="en-US" altLang="en-US" sz="2800" dirty="0">
                <a:latin typeface="+mn-lt"/>
              </a:rPr>
              <a:t>)=3     </a:t>
            </a:r>
            <a:r>
              <a:rPr lang="zh-CN" altLang="en-US" sz="2800" dirty="0">
                <a:solidFill>
                  <a:schemeClr val="accent1"/>
                </a:solidFill>
                <a:latin typeface="+mn-lt"/>
              </a:rPr>
              <a:t>又</a:t>
            </a:r>
            <a:r>
              <a:rPr lang="zh-CN" altLang="en-US" sz="2800">
                <a:solidFill>
                  <a:schemeClr val="accent1"/>
                </a:solidFill>
                <a:latin typeface="+mn-lt"/>
              </a:rPr>
              <a:t>冲突 </a:t>
            </a:r>
            <a:r>
              <a:rPr lang="zh-CN" altLang="en-US" sz="2800"/>
              <a:t>；</a:t>
            </a:r>
            <a:r>
              <a:rPr lang="zh-CN" altLang="en-US" sz="2800">
                <a:solidFill>
                  <a:schemeClr val="accent1"/>
                </a:solidFill>
                <a:latin typeface="+mn-lt"/>
              </a:rPr>
              <a:t>  </a:t>
            </a:r>
            <a:endParaRPr lang="en-US" altLang="zh-CN" sz="2800" dirty="0">
              <a:solidFill>
                <a:schemeClr val="accent1"/>
              </a:solidFill>
              <a:latin typeface="+mn-lt"/>
            </a:endParaRPr>
          </a:p>
          <a:p>
            <a:pPr eaLnBrk="1" hangingPunct="1">
              <a:spcBef>
                <a:spcPts val="0"/>
              </a:spcBef>
              <a:buClrTx/>
              <a:buSzTx/>
              <a:buFontTx/>
              <a:buNone/>
            </a:pPr>
            <a:r>
              <a:rPr lang="en-US" altLang="en-US" sz="2800" dirty="0">
                <a:solidFill>
                  <a:schemeClr val="accent1"/>
                </a:solidFill>
                <a:latin typeface="+mn-lt"/>
              </a:rPr>
              <a:t>  </a:t>
            </a:r>
            <a:r>
              <a:rPr lang="en-US" altLang="en-US" sz="2800" dirty="0">
                <a:solidFill>
                  <a:schemeClr val="accent6">
                    <a:lumMod val="75000"/>
                  </a:schemeClr>
                </a:solidFill>
                <a:latin typeface="+mn-lt"/>
              </a:rPr>
              <a:t>H</a:t>
            </a:r>
            <a:r>
              <a:rPr lang="en-US" altLang="en-US" sz="2800" baseline="-20000" dirty="0">
                <a:solidFill>
                  <a:schemeClr val="accent6">
                    <a:lumMod val="75000"/>
                  </a:schemeClr>
                </a:solidFill>
                <a:latin typeface="+mn-lt"/>
              </a:rPr>
              <a:t>3</a:t>
            </a:r>
            <a:r>
              <a:rPr lang="en-US" altLang="en-US" sz="2800" dirty="0">
                <a:solidFill>
                  <a:schemeClr val="accent6">
                    <a:lumMod val="75000"/>
                  </a:schemeClr>
                </a:solidFill>
                <a:latin typeface="+mn-lt"/>
              </a:rPr>
              <a:t>(23)=4</a:t>
            </a:r>
          </a:p>
        </p:txBody>
      </p:sp>
      <p:sp>
        <p:nvSpPr>
          <p:cNvPr id="3" name="标题 2"/>
          <p:cNvSpPr>
            <a:spLocks noGrp="1"/>
          </p:cNvSpPr>
          <p:nvPr>
            <p:ph type="title"/>
          </p:nvPr>
        </p:nvSpPr>
        <p:spPr/>
        <p:txBody>
          <a:bodyPr/>
          <a:lstStyle/>
          <a:p>
            <a:r>
              <a:rPr lang="en-US" altLang="en-US">
                <a:latin typeface="+mn-lt"/>
                <a:ea typeface="宋体" panose="02010600030101010101" pitchFamily="2" charset="-122"/>
                <a:sym typeface="Symbol" pitchFamily="18" charset="2"/>
              </a:rPr>
              <a:t>线性探测法</a:t>
            </a:r>
            <a:r>
              <a:rPr lang="zh-CN" altLang="en-US">
                <a:latin typeface="+mn-lt"/>
                <a:ea typeface="宋体" panose="02010600030101010101" pitchFamily="2" charset="-122"/>
                <a:sym typeface="Symbol" pitchFamily="18" charset="2"/>
              </a:rPr>
              <a:t>：举例</a:t>
            </a:r>
            <a:endParaRPr lang="en-US">
              <a:latin typeface="+mn-lt"/>
              <a:ea typeface="宋体" panose="0201060003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5" name="Rectangle 4"/>
          <p:cNvSpPr>
            <a:spLocks noChangeArrowheads="1"/>
          </p:cNvSpPr>
          <p:nvPr/>
        </p:nvSpPr>
        <p:spPr bwMode="auto">
          <a:xfrm>
            <a:off x="3995936" y="5406161"/>
            <a:ext cx="4005262"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a:latin typeface="Times New Roman" pitchFamily="18" charset="0"/>
              </a:rPr>
              <a:t> </a:t>
            </a:r>
            <a:r>
              <a:rPr lang="en-US" altLang="en-US" sz="2400" b="1">
                <a:latin typeface="Times New Roman" pitchFamily="18" charset="0"/>
              </a:rPr>
              <a:t>0     1      2      3      4       5     6</a:t>
            </a:r>
          </a:p>
        </p:txBody>
      </p:sp>
      <p:sp>
        <p:nvSpPr>
          <p:cNvPr id="7" name="Rectangle 6"/>
          <p:cNvSpPr>
            <a:spLocks noChangeArrowheads="1"/>
          </p:cNvSpPr>
          <p:nvPr/>
        </p:nvSpPr>
        <p:spPr bwMode="auto">
          <a:xfrm>
            <a:off x="3970536" y="5787161"/>
            <a:ext cx="4103687"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Times New Roman" pitchFamily="18" charset="0"/>
              </a:rPr>
              <a:t>                       </a:t>
            </a:r>
            <a:r>
              <a:rPr lang="en-US" altLang="en-US" sz="2800" b="1">
                <a:solidFill>
                  <a:schemeClr val="hlink"/>
                </a:solidFill>
                <a:latin typeface="Times New Roman" pitchFamily="18" charset="0"/>
              </a:rPr>
              <a:t>  </a:t>
            </a:r>
            <a:r>
              <a:rPr lang="en-US" altLang="en-US" sz="2800" b="1">
                <a:latin typeface="Times New Roman" pitchFamily="18" charset="0"/>
              </a:rPr>
              <a:t>             </a:t>
            </a:r>
            <a:endParaRPr lang="en-US" altLang="en-US" sz="2800" b="1" dirty="0">
              <a:latin typeface="Times New Roman" pitchFamily="18" charset="0"/>
            </a:endParaRPr>
          </a:p>
        </p:txBody>
      </p:sp>
      <p:sp>
        <p:nvSpPr>
          <p:cNvPr id="8" name="Line 7"/>
          <p:cNvSpPr>
            <a:spLocks noChangeShapeType="1"/>
          </p:cNvSpPr>
          <p:nvPr/>
        </p:nvSpPr>
        <p:spPr bwMode="auto">
          <a:xfrm>
            <a:off x="4524573" y="5787161"/>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Line 8"/>
          <p:cNvSpPr>
            <a:spLocks noChangeShapeType="1"/>
          </p:cNvSpPr>
          <p:nvPr/>
        </p:nvSpPr>
        <p:spPr bwMode="auto">
          <a:xfrm>
            <a:off x="5073848" y="5787161"/>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Line 9"/>
          <p:cNvSpPr>
            <a:spLocks noChangeShapeType="1"/>
          </p:cNvSpPr>
          <p:nvPr/>
        </p:nvSpPr>
        <p:spPr bwMode="auto">
          <a:xfrm>
            <a:off x="5697736" y="5787161"/>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10"/>
          <p:cNvSpPr>
            <a:spLocks noChangeShapeType="1"/>
          </p:cNvSpPr>
          <p:nvPr/>
        </p:nvSpPr>
        <p:spPr bwMode="auto">
          <a:xfrm>
            <a:off x="6273998" y="5787161"/>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Line 11"/>
          <p:cNvSpPr>
            <a:spLocks noChangeShapeType="1"/>
          </p:cNvSpPr>
          <p:nvPr/>
        </p:nvSpPr>
        <p:spPr bwMode="auto">
          <a:xfrm>
            <a:off x="6947098" y="5787161"/>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 name="Line 12"/>
          <p:cNvSpPr>
            <a:spLocks noChangeShapeType="1"/>
          </p:cNvSpPr>
          <p:nvPr/>
        </p:nvSpPr>
        <p:spPr bwMode="auto">
          <a:xfrm>
            <a:off x="7569398" y="5793511"/>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TextBox 13"/>
          <p:cNvSpPr txBox="1"/>
          <p:nvPr/>
        </p:nvSpPr>
        <p:spPr>
          <a:xfrm>
            <a:off x="4578199" y="5793263"/>
            <a:ext cx="495649" cy="461665"/>
          </a:xfrm>
          <a:prstGeom prst="rect">
            <a:avLst/>
          </a:prstGeom>
          <a:noFill/>
        </p:spPr>
        <p:txBody>
          <a:bodyPr wrap="none" rtlCol="0">
            <a:spAutoFit/>
          </a:bodyPr>
          <a:lstStyle/>
          <a:p>
            <a:r>
              <a:rPr lang="en-US" sz="2400" b="1"/>
              <a:t>15</a:t>
            </a:r>
            <a:endParaRPr lang="en-US" b="1"/>
          </a:p>
        </p:txBody>
      </p:sp>
      <p:sp>
        <p:nvSpPr>
          <p:cNvPr id="16" name="TextBox 15"/>
          <p:cNvSpPr txBox="1"/>
          <p:nvPr/>
        </p:nvSpPr>
        <p:spPr>
          <a:xfrm>
            <a:off x="4050951" y="5793263"/>
            <a:ext cx="495649" cy="461665"/>
          </a:xfrm>
          <a:prstGeom prst="rect">
            <a:avLst/>
          </a:prstGeom>
          <a:noFill/>
        </p:spPr>
        <p:txBody>
          <a:bodyPr wrap="none" rtlCol="0">
            <a:spAutoFit/>
          </a:bodyPr>
          <a:lstStyle/>
          <a:p>
            <a:r>
              <a:rPr lang="en-US" sz="2400" b="1"/>
              <a:t>14</a:t>
            </a:r>
            <a:endParaRPr lang="en-US" b="1"/>
          </a:p>
        </p:txBody>
      </p:sp>
      <p:sp>
        <p:nvSpPr>
          <p:cNvPr id="17" name="TextBox 16"/>
          <p:cNvSpPr txBox="1"/>
          <p:nvPr/>
        </p:nvSpPr>
        <p:spPr>
          <a:xfrm>
            <a:off x="5122664" y="5793263"/>
            <a:ext cx="495649" cy="461665"/>
          </a:xfrm>
          <a:prstGeom prst="rect">
            <a:avLst/>
          </a:prstGeom>
          <a:noFill/>
        </p:spPr>
        <p:txBody>
          <a:bodyPr wrap="none" rtlCol="0">
            <a:spAutoFit/>
          </a:bodyPr>
          <a:lstStyle/>
          <a:p>
            <a:r>
              <a:rPr lang="en-US" sz="2400" b="1"/>
              <a:t>28</a:t>
            </a:r>
            <a:endParaRPr lang="en-US" b="1"/>
          </a:p>
        </p:txBody>
      </p:sp>
      <p:sp>
        <p:nvSpPr>
          <p:cNvPr id="18" name="TextBox 17"/>
          <p:cNvSpPr txBox="1"/>
          <p:nvPr/>
        </p:nvSpPr>
        <p:spPr>
          <a:xfrm>
            <a:off x="6947098" y="5757296"/>
            <a:ext cx="495649" cy="461665"/>
          </a:xfrm>
          <a:prstGeom prst="rect">
            <a:avLst/>
          </a:prstGeom>
          <a:noFill/>
        </p:spPr>
        <p:txBody>
          <a:bodyPr wrap="none" rtlCol="0">
            <a:spAutoFit/>
          </a:bodyPr>
          <a:lstStyle/>
          <a:p>
            <a:r>
              <a:rPr lang="en-US" sz="2400" b="1"/>
              <a:t>26</a:t>
            </a:r>
            <a:endParaRPr lang="en-US" b="1"/>
          </a:p>
        </p:txBody>
      </p:sp>
      <p:sp>
        <p:nvSpPr>
          <p:cNvPr id="19" name="TextBox 18"/>
          <p:cNvSpPr txBox="1"/>
          <p:nvPr/>
        </p:nvSpPr>
        <p:spPr>
          <a:xfrm>
            <a:off x="5701247" y="5787161"/>
            <a:ext cx="495649" cy="461665"/>
          </a:xfrm>
          <a:prstGeom prst="rect">
            <a:avLst/>
          </a:prstGeom>
          <a:noFill/>
        </p:spPr>
        <p:txBody>
          <a:bodyPr wrap="none" rtlCol="0">
            <a:spAutoFit/>
          </a:bodyPr>
          <a:lstStyle/>
          <a:p>
            <a:r>
              <a:rPr lang="en-US" sz="2400" b="1"/>
              <a:t>56</a:t>
            </a:r>
            <a:endParaRPr lang="en-US" b="1"/>
          </a:p>
        </p:txBody>
      </p:sp>
      <p:sp>
        <p:nvSpPr>
          <p:cNvPr id="20" name="TextBox 19"/>
          <p:cNvSpPr txBox="1"/>
          <p:nvPr/>
        </p:nvSpPr>
        <p:spPr>
          <a:xfrm>
            <a:off x="6419223" y="5813116"/>
            <a:ext cx="495649" cy="461665"/>
          </a:xfrm>
          <a:prstGeom prst="rect">
            <a:avLst/>
          </a:prstGeom>
          <a:noFill/>
        </p:spPr>
        <p:txBody>
          <a:bodyPr wrap="none" rtlCol="0">
            <a:spAutoFit/>
          </a:bodyPr>
          <a:lstStyle/>
          <a:p>
            <a:r>
              <a:rPr lang="en-US" sz="2400" b="1"/>
              <a:t>23</a:t>
            </a:r>
            <a:endParaRPr lang="en-US" b="1"/>
          </a:p>
        </p:txBody>
      </p:sp>
    </p:spTree>
    <p:extLst>
      <p:ext uri="{BB962C8B-B14F-4D97-AF65-F5344CB8AC3E}">
        <p14:creationId xmlns:p14="http://schemas.microsoft.com/office/powerpoint/2010/main" val="251765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909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909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90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909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29090">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29090">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29090">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29090">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19"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384"/>
            <a:ext cx="8229600" cy="864096"/>
          </a:xfrm>
        </p:spPr>
        <p:txBody>
          <a:bodyPr/>
          <a:lstStyle/>
          <a:p>
            <a:r>
              <a:rPr lang="en-US" altLang="en-US" dirty="0" err="1">
                <a:latin typeface="+mn-lt"/>
                <a:ea typeface="宋体" panose="02010600030101010101" pitchFamily="2" charset="-122"/>
                <a:sym typeface="Symbol" pitchFamily="18" charset="2"/>
              </a:rPr>
              <a:t>二次探测法</a:t>
            </a:r>
            <a:endParaRPr lang="en-US" dirty="0">
              <a:latin typeface="+mn-lt"/>
              <a:ea typeface="宋体" panose="02010600030101010101" pitchFamily="2" charset="-122"/>
            </a:endParaRPr>
          </a:p>
        </p:txBody>
      </p:sp>
      <p:sp>
        <p:nvSpPr>
          <p:cNvPr id="730114" name="Rectangle 2"/>
          <p:cNvSpPr>
            <a:spLocks noGrp="1" noChangeArrowheads="1"/>
          </p:cNvSpPr>
          <p:nvPr>
            <p:ph idx="1"/>
          </p:nvPr>
        </p:nvSpPr>
        <p:spPr>
          <a:xfrm>
            <a:off x="323528" y="620687"/>
            <a:ext cx="8686800" cy="6048673"/>
          </a:xfrm>
        </p:spPr>
        <p:txBody>
          <a:bodyPr>
            <a:normAutofit/>
          </a:bodyPr>
          <a:lstStyle/>
          <a:p>
            <a:pPr>
              <a:lnSpc>
                <a:spcPct val="120000"/>
              </a:lnSpc>
              <a:spcBef>
                <a:spcPts val="0"/>
              </a:spcBef>
            </a:pPr>
            <a:r>
              <a:rPr lang="en-US" altLang="en-US" sz="3300" b="1" dirty="0" err="1">
                <a:solidFill>
                  <a:srgbClr val="0000FF"/>
                </a:solidFill>
                <a:ea typeface="宋体" panose="02010600030101010101" pitchFamily="2" charset="-122"/>
                <a:sym typeface="Symbol" pitchFamily="18" charset="2"/>
              </a:rPr>
              <a:t>增量序列为：di</a:t>
            </a:r>
            <a:r>
              <a:rPr lang="en-US" altLang="en-US" sz="3300" b="1" dirty="0">
                <a:solidFill>
                  <a:srgbClr val="0000FF"/>
                </a:solidFill>
                <a:ea typeface="宋体" panose="02010600030101010101" pitchFamily="2" charset="-122"/>
                <a:sym typeface="Symbol" pitchFamily="18" charset="2"/>
              </a:rPr>
              <a:t>=1²,-1²,2²,-2²,3²,……+k²,- k²  (k</a:t>
            </a:r>
            <a:r>
              <a:rPr lang="en-US" altLang="en-US" sz="3300" b="1" dirty="0">
                <a:solidFill>
                  <a:srgbClr val="0000FF"/>
                </a:solidFill>
                <a:ea typeface="宋体" panose="02010600030101010101" pitchFamily="2" charset="-122"/>
              </a:rPr>
              <a:t>⌊m/2⌋</a:t>
            </a:r>
            <a:r>
              <a:rPr lang="en-US" altLang="en-US" sz="3300" b="1" dirty="0">
                <a:solidFill>
                  <a:srgbClr val="0000FF"/>
                </a:solidFill>
                <a:ea typeface="宋体" panose="02010600030101010101" pitchFamily="2" charset="-122"/>
                <a:sym typeface="Symbol" pitchFamily="18" charset="2"/>
              </a:rPr>
              <a:t>)</a:t>
            </a:r>
          </a:p>
          <a:p>
            <a:pPr lvl="1">
              <a:lnSpc>
                <a:spcPct val="120000"/>
              </a:lnSpc>
              <a:spcBef>
                <a:spcPts val="0"/>
              </a:spcBef>
            </a:pPr>
            <a:r>
              <a:rPr lang="zh-CN" altLang="en-US" sz="2900" dirty="0"/>
              <a:t>当表长</a:t>
            </a:r>
            <a:r>
              <a:rPr lang="en-US" altLang="zh-CN" sz="2900" dirty="0"/>
              <a:t>m</a:t>
            </a:r>
            <a:r>
              <a:rPr lang="zh-CN" altLang="en-US" sz="2900" dirty="0"/>
              <a:t>是</a:t>
            </a:r>
            <a:r>
              <a:rPr lang="zh-CN" altLang="en-US" sz="2900" dirty="0">
                <a:solidFill>
                  <a:srgbClr val="C00000"/>
                </a:solidFill>
              </a:rPr>
              <a:t>质数</a:t>
            </a:r>
            <a:r>
              <a:rPr lang="zh-CN" altLang="en-US" sz="2900" dirty="0"/>
              <a:t>，且</a:t>
            </a:r>
            <a:r>
              <a:rPr lang="zh-CN" altLang="en-US" sz="2900" dirty="0">
                <a:solidFill>
                  <a:srgbClr val="C00000"/>
                </a:solidFill>
              </a:rPr>
              <a:t>装填因子小于等于</a:t>
            </a:r>
            <a:r>
              <a:rPr lang="en-US" altLang="zh-CN" sz="2900" dirty="0">
                <a:solidFill>
                  <a:srgbClr val="C00000"/>
                </a:solidFill>
              </a:rPr>
              <a:t>0.5</a:t>
            </a:r>
            <a:r>
              <a:rPr lang="zh-CN" altLang="en-US" sz="2900" dirty="0"/>
              <a:t>，可以找出空闲地址</a:t>
            </a:r>
          </a:p>
          <a:p>
            <a:pPr lvl="1">
              <a:lnSpc>
                <a:spcPct val="120000"/>
              </a:lnSpc>
              <a:spcBef>
                <a:spcPts val="0"/>
              </a:spcBef>
            </a:pPr>
            <a:r>
              <a:rPr lang="zh-CN" altLang="en-US" sz="2900" dirty="0">
                <a:ea typeface="宋体" panose="02010600030101010101" pitchFamily="2" charset="-122"/>
              </a:rPr>
              <a:t>表长 </a:t>
            </a:r>
            <a:r>
              <a:rPr lang="en-US" altLang="zh-CN" sz="2900" dirty="0">
                <a:ea typeface="宋体" panose="02010600030101010101" pitchFamily="2" charset="-122"/>
              </a:rPr>
              <a:t>m </a:t>
            </a:r>
            <a:r>
              <a:rPr lang="zh-CN" altLang="en-US" sz="2900" dirty="0">
                <a:ea typeface="宋体" panose="02010600030101010101" pitchFamily="2" charset="-122"/>
              </a:rPr>
              <a:t>是</a:t>
            </a:r>
            <a:r>
              <a:rPr lang="zh-CN" altLang="en-US" sz="2900" dirty="0">
                <a:solidFill>
                  <a:srgbClr val="C00000"/>
                </a:solidFill>
                <a:ea typeface="宋体" panose="02010600030101010101" pitchFamily="2" charset="-122"/>
              </a:rPr>
              <a:t>形如 </a:t>
            </a:r>
            <a:r>
              <a:rPr lang="en-US" altLang="zh-CN" sz="2900" dirty="0">
                <a:solidFill>
                  <a:srgbClr val="C00000"/>
                </a:solidFill>
                <a:ea typeface="宋体" panose="02010600030101010101" pitchFamily="2" charset="-122"/>
              </a:rPr>
              <a:t>4j+3</a:t>
            </a:r>
            <a:r>
              <a:rPr lang="zh-CN" altLang="en-US" sz="2900" dirty="0">
                <a:solidFill>
                  <a:srgbClr val="C00000"/>
                </a:solidFill>
                <a:ea typeface="宋体" panose="02010600030101010101" pitchFamily="2" charset="-122"/>
              </a:rPr>
              <a:t>的质数 </a:t>
            </a:r>
            <a:r>
              <a:rPr lang="en-US" altLang="zh-CN" sz="2900" dirty="0">
                <a:ea typeface="宋体" panose="02010600030101010101" pitchFamily="2" charset="-122"/>
              </a:rPr>
              <a:t>(</a:t>
            </a:r>
            <a:r>
              <a:rPr lang="zh-CN" altLang="en-US" sz="2900" dirty="0">
                <a:ea typeface="宋体" panose="02010600030101010101" pitchFamily="2" charset="-122"/>
              </a:rPr>
              <a:t>如</a:t>
            </a:r>
            <a:r>
              <a:rPr lang="en-US" altLang="zh-CN" sz="2900" dirty="0">
                <a:ea typeface="宋体" panose="02010600030101010101" pitchFamily="2" charset="-122"/>
              </a:rPr>
              <a:t>7, 11, 19, 23, 31, 43, </a:t>
            </a:r>
            <a:r>
              <a:rPr lang="en-US" altLang="zh-CN" sz="2900">
                <a:ea typeface="宋体" panose="02010600030101010101" pitchFamily="2" charset="-122"/>
              </a:rPr>
              <a:t>… )</a:t>
            </a:r>
            <a:r>
              <a:rPr lang="zh-CN" altLang="en-US" sz="2900" dirty="0">
                <a:ea typeface="宋体" panose="02010600030101010101" pitchFamily="2" charset="-122"/>
              </a:rPr>
              <a:t>时，可以保证查找链的前</a:t>
            </a:r>
            <a:r>
              <a:rPr lang="en-US" altLang="zh-CN" sz="2900" dirty="0">
                <a:ea typeface="宋体" panose="02010600030101010101" pitchFamily="2" charset="-122"/>
              </a:rPr>
              <a:t>m</a:t>
            </a:r>
            <a:r>
              <a:rPr lang="zh-CN" altLang="en-US" sz="2900" dirty="0">
                <a:ea typeface="宋体" panose="02010600030101010101" pitchFamily="2" charset="-122"/>
              </a:rPr>
              <a:t>项均互异</a:t>
            </a:r>
            <a:endParaRPr lang="en-US" altLang="zh-CN" sz="2900" dirty="0">
              <a:ea typeface="宋体" panose="02010600030101010101" pitchFamily="2" charset="-122"/>
            </a:endParaRPr>
          </a:p>
          <a:p>
            <a:pPr>
              <a:lnSpc>
                <a:spcPct val="120000"/>
              </a:lnSpc>
              <a:spcBef>
                <a:spcPts val="0"/>
              </a:spcBef>
            </a:pPr>
            <a:r>
              <a:rPr lang="en-US" altLang="en-US" sz="3700" dirty="0" err="1">
                <a:ea typeface="宋体" panose="02010600030101010101" pitchFamily="2" charset="-122"/>
              </a:rPr>
              <a:t>优点</a:t>
            </a:r>
            <a:r>
              <a:rPr lang="en-US" altLang="en-US" sz="3700" dirty="0" err="1">
                <a:ea typeface="宋体" panose="02010600030101010101" pitchFamily="2" charset="-122"/>
                <a:sym typeface="Symbol" pitchFamily="18" charset="2"/>
              </a:rPr>
              <a:t>：探测序列</a:t>
            </a:r>
            <a:r>
              <a:rPr lang="en-US" altLang="en-US" sz="3700" dirty="0" err="1">
                <a:solidFill>
                  <a:srgbClr val="00B0F0"/>
                </a:solidFill>
                <a:ea typeface="宋体" panose="02010600030101010101" pitchFamily="2" charset="-122"/>
                <a:sym typeface="Symbol" pitchFamily="18" charset="2"/>
              </a:rPr>
              <a:t>跳跃式</a:t>
            </a:r>
            <a:r>
              <a:rPr lang="en-US" altLang="en-US" sz="3700" dirty="0" err="1">
                <a:ea typeface="宋体" panose="02010600030101010101" pitchFamily="2" charset="-122"/>
                <a:sym typeface="Symbol" pitchFamily="18" charset="2"/>
              </a:rPr>
              <a:t>地</a:t>
            </a:r>
            <a:r>
              <a:rPr lang="zh-CN" altLang="en-US" sz="3700" dirty="0">
                <a:ea typeface="宋体" panose="02010600030101010101" pitchFamily="2" charset="-122"/>
                <a:sym typeface="Symbol" pitchFamily="18" charset="2"/>
              </a:rPr>
              <a:t>哈希</a:t>
            </a:r>
            <a:r>
              <a:rPr lang="en-US" altLang="en-US" sz="3700" dirty="0" err="1">
                <a:ea typeface="宋体" panose="02010600030101010101" pitchFamily="2" charset="-122"/>
                <a:sym typeface="Symbol" pitchFamily="18" charset="2"/>
              </a:rPr>
              <a:t>到整个表中</a:t>
            </a:r>
            <a:r>
              <a:rPr lang="en-US" altLang="en-US" sz="3700" dirty="0" err="1">
                <a:ea typeface="宋体" panose="02010600030101010101" pitchFamily="2" charset="-122"/>
              </a:rPr>
              <a:t>，不易产生冲突的聚集现象</a:t>
            </a:r>
            <a:endParaRPr lang="en-US" altLang="en-US" sz="3700" dirty="0">
              <a:ea typeface="宋体" panose="02010600030101010101" pitchFamily="2" charset="-122"/>
            </a:endParaRPr>
          </a:p>
          <a:p>
            <a:pPr>
              <a:lnSpc>
                <a:spcPct val="120000"/>
              </a:lnSpc>
              <a:spcBef>
                <a:spcPts val="0"/>
              </a:spcBef>
            </a:pPr>
            <a:r>
              <a:rPr lang="en-US" altLang="en-US" sz="3300" dirty="0" err="1">
                <a:ea typeface="宋体" panose="02010600030101010101" pitchFamily="2" charset="-122"/>
              </a:rPr>
              <a:t>缺点</a:t>
            </a:r>
            <a:r>
              <a:rPr lang="en-US" altLang="en-US" sz="3300" dirty="0" err="1">
                <a:ea typeface="宋体" panose="02010600030101010101" pitchFamily="2" charset="-122"/>
                <a:sym typeface="Symbol" pitchFamily="18" charset="2"/>
              </a:rPr>
              <a:t>：不能保证探测到</a:t>
            </a:r>
            <a:r>
              <a:rPr lang="zh-CN" altLang="en-US" sz="3300" dirty="0">
                <a:ea typeface="宋体" panose="02010600030101010101" pitchFamily="2" charset="-122"/>
                <a:sym typeface="Symbol" pitchFamily="18" charset="2"/>
              </a:rPr>
              <a:t>哈希</a:t>
            </a:r>
            <a:r>
              <a:rPr lang="en-US" altLang="en-US" sz="3300" dirty="0" err="1">
                <a:ea typeface="宋体" panose="02010600030101010101" pitchFamily="2" charset="-122"/>
                <a:sym typeface="Symbol" pitchFamily="18" charset="2"/>
              </a:rPr>
              <a:t>表的所有地址</a:t>
            </a:r>
            <a:endParaRPr lang="en-US" altLang="en-US" sz="3300" dirty="0">
              <a:ea typeface="宋体" panose="02010600030101010101" pitchFamily="2" charset="-122"/>
              <a:sym typeface="Symbol" pitchFamily="18" charset="2"/>
            </a:endParaRPr>
          </a:p>
          <a:p>
            <a:endParaRPr lang="en-US" altLang="en-US" sz="3000" dirty="0">
              <a:ea typeface="宋体" panose="0201060003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extLst>
      <p:ext uri="{BB962C8B-B14F-4D97-AF65-F5344CB8AC3E}">
        <p14:creationId xmlns:p14="http://schemas.microsoft.com/office/powerpoint/2010/main" val="283621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01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01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27384"/>
            <a:ext cx="8291264" cy="1152128"/>
          </a:xfrm>
        </p:spPr>
        <p:txBody>
          <a:bodyPr>
            <a:normAutofit fontScale="90000"/>
          </a:bodyPr>
          <a:lstStyle/>
          <a:p>
            <a:pPr algn="l"/>
            <a:r>
              <a:rPr lang="zh-CN" altLang="en-US" b="1" dirty="0">
                <a:solidFill>
                  <a:srgbClr val="0000FF"/>
                </a:solidFill>
              </a:rPr>
              <a:t>定理</a:t>
            </a:r>
            <a:r>
              <a:rPr lang="zh-CN" altLang="en-US" dirty="0"/>
              <a:t>：当表长</a:t>
            </a:r>
            <a:r>
              <a:rPr lang="en-US" altLang="zh-CN" dirty="0"/>
              <a:t>m</a:t>
            </a:r>
            <a:r>
              <a:rPr lang="zh-CN" altLang="en-US" dirty="0"/>
              <a:t>是质数，且装填因子小于等于</a:t>
            </a:r>
            <a:r>
              <a:rPr lang="en-US" altLang="zh-CN" dirty="0"/>
              <a:t>0.5</a:t>
            </a:r>
            <a:r>
              <a:rPr lang="zh-CN" altLang="en-US" dirty="0"/>
              <a:t>，可以找出空闲地址</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124744"/>
                <a:ext cx="8229600" cy="5733256"/>
              </a:xfrm>
            </p:spPr>
            <p:txBody>
              <a:bodyPr>
                <a:normAutofit lnSpcReduction="10000"/>
              </a:bodyPr>
              <a:lstStyle/>
              <a:p>
                <a:r>
                  <a:rPr lang="zh-CN" altLang="zh-CN" sz="2800" b="1" dirty="0">
                    <a:solidFill>
                      <a:srgbClr val="0000FF"/>
                    </a:solidFill>
                  </a:rPr>
                  <a:t>证明</a:t>
                </a:r>
                <a:r>
                  <a:rPr lang="en-US" altLang="zh-CN" sz="2800" b="1" dirty="0">
                    <a:solidFill>
                      <a:srgbClr val="0000FF"/>
                    </a:solidFill>
                  </a:rPr>
                  <a:t>/</a:t>
                </a:r>
                <a:r>
                  <a:rPr lang="zh-CN" altLang="zh-CN" sz="2800" b="1" dirty="0">
                    <a:solidFill>
                      <a:srgbClr val="0000FF"/>
                    </a:solidFill>
                  </a:rPr>
                  <a:t>反证法</a:t>
                </a:r>
                <a:r>
                  <a:rPr lang="zh-CN" altLang="zh-CN" sz="2800" dirty="0"/>
                  <a:t>：设</a:t>
                </a:r>
                <a:r>
                  <a:rPr lang="en-US" altLang="zh-CN" sz="2800" dirty="0">
                    <a:solidFill>
                      <a:srgbClr val="C00000"/>
                    </a:solidFill>
                  </a:rPr>
                  <a:t>(H(Key)+</a:t>
                </a:r>
                <a14:m>
                  <m:oMath xmlns:m="http://schemas.openxmlformats.org/officeDocument/2006/math">
                    <m:sSup>
                      <m:sSupPr>
                        <m:ctrlPr>
                          <a:rPr lang="zh-CN" altLang="zh-CN" sz="2800" i="1">
                            <a:solidFill>
                              <a:srgbClr val="C00000"/>
                            </a:solidFill>
                            <a:latin typeface="Cambria Math" panose="02040503050406030204" pitchFamily="18" charset="0"/>
                          </a:rPr>
                        </m:ctrlPr>
                      </m:sSupPr>
                      <m:e>
                        <m:r>
                          <a:rPr lang="en-US" altLang="zh-CN" sz="2800" i="1">
                            <a:solidFill>
                              <a:srgbClr val="C00000"/>
                            </a:solidFill>
                            <a:latin typeface="Cambria Math" panose="02040503050406030204" pitchFamily="18" charset="0"/>
                          </a:rPr>
                          <m:t>𝑖</m:t>
                        </m:r>
                      </m:e>
                      <m:sup>
                        <m:r>
                          <a:rPr lang="en-US" altLang="zh-CN" sz="2800" i="1">
                            <a:solidFill>
                              <a:srgbClr val="C00000"/>
                            </a:solidFill>
                            <a:latin typeface="Cambria Math" panose="02040503050406030204" pitchFamily="18" charset="0"/>
                          </a:rPr>
                          <m:t>2</m:t>
                        </m:r>
                      </m:sup>
                    </m:sSup>
                  </m:oMath>
                </a14:m>
                <a:r>
                  <a:rPr lang="en-US" altLang="zh-CN" sz="2800" dirty="0">
                    <a:solidFill>
                      <a:srgbClr val="C00000"/>
                    </a:solidFill>
                  </a:rPr>
                  <a:t>) mod m</a:t>
                </a:r>
                <a:r>
                  <a:rPr lang="en-US" altLang="zh-CN" sz="2800" dirty="0"/>
                  <a:t>, </a:t>
                </a:r>
                <a:r>
                  <a:rPr lang="en-US" altLang="zh-CN" sz="2800" dirty="0">
                    <a:solidFill>
                      <a:srgbClr val="C00000"/>
                    </a:solidFill>
                  </a:rPr>
                  <a:t>(H(Key)+</a:t>
                </a:r>
                <a14:m>
                  <m:oMath xmlns:m="http://schemas.openxmlformats.org/officeDocument/2006/math">
                    <m:sSup>
                      <m:sSupPr>
                        <m:ctrlPr>
                          <a:rPr lang="zh-CN" altLang="zh-CN" sz="2800" i="1">
                            <a:solidFill>
                              <a:srgbClr val="C00000"/>
                            </a:solidFill>
                            <a:latin typeface="Cambria Math" panose="02040503050406030204" pitchFamily="18" charset="0"/>
                          </a:rPr>
                        </m:ctrlPr>
                      </m:sSupPr>
                      <m:e>
                        <m:r>
                          <a:rPr lang="en-US" altLang="zh-CN" sz="2800" i="1">
                            <a:solidFill>
                              <a:srgbClr val="C00000"/>
                            </a:solidFill>
                            <a:latin typeface="Cambria Math" panose="02040503050406030204" pitchFamily="18" charset="0"/>
                          </a:rPr>
                          <m:t>𝑗</m:t>
                        </m:r>
                      </m:e>
                      <m:sup>
                        <m:r>
                          <a:rPr lang="en-US" altLang="zh-CN" sz="2800" i="1">
                            <a:solidFill>
                              <a:srgbClr val="C00000"/>
                            </a:solidFill>
                            <a:latin typeface="Cambria Math" panose="02040503050406030204" pitchFamily="18" charset="0"/>
                          </a:rPr>
                          <m:t>2</m:t>
                        </m:r>
                      </m:sup>
                    </m:sSup>
                  </m:oMath>
                </a14:m>
                <a:r>
                  <a:rPr lang="en-US" altLang="zh-CN" sz="2800" dirty="0">
                    <a:solidFill>
                      <a:srgbClr val="C00000"/>
                    </a:solidFill>
                  </a:rPr>
                  <a:t>) mod m</a:t>
                </a:r>
                <a:r>
                  <a:rPr lang="zh-CN" altLang="en-US" sz="2800" dirty="0"/>
                  <a:t>，</a:t>
                </a:r>
                <a:r>
                  <a:rPr lang="en-US" altLang="zh-CN" sz="2800" dirty="0"/>
                  <a:t> </a:t>
                </a:r>
                <a14:m>
                  <m:oMath xmlns:m="http://schemas.openxmlformats.org/officeDocument/2006/math">
                    <m:r>
                      <a:rPr lang="en-US" altLang="zh-CN" sz="2800">
                        <a:latin typeface="Cambria Math" panose="02040503050406030204" pitchFamily="18" charset="0"/>
                      </a:rPr>
                      <m:t>0&lt;</m:t>
                    </m:r>
                    <m:r>
                      <m:rPr>
                        <m:sty m:val="p"/>
                      </m:rPr>
                      <a:rPr lang="en-US" altLang="zh-CN" sz="2800">
                        <a:latin typeface="Cambria Math" panose="02040503050406030204" pitchFamily="18" charset="0"/>
                      </a:rPr>
                      <m:t>i</m:t>
                    </m:r>
                    <m:r>
                      <a:rPr lang="en-US" altLang="zh-CN" sz="2800">
                        <a:latin typeface="Cambria Math" panose="02040503050406030204" pitchFamily="18" charset="0"/>
                      </a:rPr>
                      <m:t>,</m:t>
                    </m:r>
                    <m:r>
                      <m:rPr>
                        <m:sty m:val="p"/>
                      </m:rPr>
                      <a:rPr lang="en-US" altLang="zh-CN" sz="2800">
                        <a:latin typeface="Cambria Math" panose="02040503050406030204" pitchFamily="18" charset="0"/>
                      </a:rPr>
                      <m:t>j</m:t>
                    </m:r>
                    <m:r>
                      <a:rPr lang="en-US" altLang="zh-CN" sz="2800">
                        <a:latin typeface="Cambria Math" panose="02040503050406030204" pitchFamily="18" charset="0"/>
                      </a:rPr>
                      <m:t>≤</m:t>
                    </m:r>
                    <m:d>
                      <m:dPr>
                        <m:begChr m:val="⌊"/>
                        <m:endChr m:val="⌋"/>
                        <m:ctrlPr>
                          <a:rPr lang="zh-CN" altLang="zh-CN" sz="2800" i="1">
                            <a:latin typeface="Cambria Math" panose="02040503050406030204" pitchFamily="18" charset="0"/>
                          </a:rPr>
                        </m:ctrlPr>
                      </m:dPr>
                      <m:e>
                        <m:f>
                          <m:fPr>
                            <m:type m:val="lin"/>
                            <m:ctrlPr>
                              <a:rPr lang="zh-CN" altLang="zh-CN" sz="2800" i="1">
                                <a:latin typeface="Cambria Math" panose="02040503050406030204" pitchFamily="18" charset="0"/>
                              </a:rPr>
                            </m:ctrlPr>
                          </m:fPr>
                          <m:num>
                            <m:r>
                              <a:rPr lang="en-US" altLang="zh-CN" sz="2800" i="1">
                                <a:latin typeface="Cambria Math" panose="02040503050406030204" pitchFamily="18" charset="0"/>
                              </a:rPr>
                              <m:t>𝑚</m:t>
                            </m:r>
                          </m:num>
                          <m:den>
                            <m:r>
                              <a:rPr lang="en-US" altLang="zh-CN" sz="2800" i="1">
                                <a:latin typeface="Cambria Math" panose="02040503050406030204" pitchFamily="18" charset="0"/>
                              </a:rPr>
                              <m:t>2</m:t>
                            </m:r>
                          </m:den>
                        </m:f>
                      </m:e>
                    </m:d>
                  </m:oMath>
                </a14:m>
                <a:r>
                  <a:rPr lang="zh-CN" altLang="en-US" sz="2800" dirty="0"/>
                  <a:t>，</a:t>
                </a:r>
                <a:r>
                  <a:rPr lang="en-US" altLang="zh-CN" sz="2800" dirty="0"/>
                  <a:t> </a:t>
                </a:r>
                <a:r>
                  <a:rPr lang="zh-CN" altLang="zh-CN" sz="2800" dirty="0"/>
                  <a:t>是</a:t>
                </a:r>
                <a:r>
                  <a:rPr lang="zh-CN" altLang="en-US" sz="2800" dirty="0"/>
                  <a:t>二次</a:t>
                </a:r>
                <a:r>
                  <a:rPr lang="zh-CN" altLang="zh-CN" sz="2800" dirty="0"/>
                  <a:t>探测法得到的备选位置中的两个</a:t>
                </a:r>
              </a:p>
              <a:p>
                <a:r>
                  <a:rPr lang="zh-CN" altLang="zh-CN" sz="2800" dirty="0"/>
                  <a:t>设上述两个位置相同但</a:t>
                </a:r>
                <a14:m>
                  <m:oMath xmlns:m="http://schemas.openxmlformats.org/officeDocument/2006/math">
                    <m:r>
                      <m:rPr>
                        <m:sty m:val="p"/>
                      </m:rPr>
                      <a:rPr lang="en-US" altLang="zh-CN" sz="2800">
                        <a:latin typeface="Cambria Math" panose="02040503050406030204" pitchFamily="18" charset="0"/>
                      </a:rPr>
                      <m:t>i</m:t>
                    </m:r>
                    <m:r>
                      <a:rPr lang="en-US" altLang="zh-CN" sz="2800">
                        <a:latin typeface="Cambria Math" panose="02040503050406030204" pitchFamily="18" charset="0"/>
                      </a:rPr>
                      <m:t>≠</m:t>
                    </m:r>
                    <m:r>
                      <m:rPr>
                        <m:sty m:val="p"/>
                      </m:rPr>
                      <a:rPr lang="en-US" altLang="zh-CN" sz="2800">
                        <a:latin typeface="Cambria Math" panose="02040503050406030204" pitchFamily="18" charset="0"/>
                      </a:rPr>
                      <m:t>j</m:t>
                    </m:r>
                  </m:oMath>
                </a14:m>
                <a:r>
                  <a:rPr lang="zh-CN" altLang="zh-CN" sz="2800" dirty="0"/>
                  <a:t>，那么，</a:t>
                </a:r>
              </a:p>
              <a:p>
                <a:pPr lvl="1"/>
                <a:r>
                  <a:rPr lang="zh-CN" altLang="zh-CN" dirty="0"/>
                  <a:t>由两个位置相同得到</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𝑖</m:t>
                        </m:r>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𝑗</m:t>
                        </m:r>
                      </m:e>
                      <m:sup>
                        <m:r>
                          <a:rPr lang="en-US" altLang="zh-CN" i="1">
                            <a:latin typeface="Cambria Math" panose="02040503050406030204" pitchFamily="18" charset="0"/>
                          </a:rPr>
                          <m:t>2</m:t>
                        </m:r>
                      </m:sup>
                    </m:sSup>
                    <m:r>
                      <a:rPr lang="en-US" altLang="zh-CN" i="1">
                        <a:latin typeface="Cambria Math" panose="02040503050406030204" pitchFamily="18" charset="0"/>
                      </a:rPr>
                      <m:t>) </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𝑚</m:t>
                    </m:r>
                  </m:oMath>
                </a14:m>
                <a:r>
                  <a:rPr lang="en-US" altLang="zh-CN" dirty="0"/>
                  <a:t>=0</a:t>
                </a:r>
                <a:r>
                  <a:rPr lang="zh-CN" altLang="zh-CN" dirty="0"/>
                  <a:t>，进而</a:t>
                </a:r>
                <a:r>
                  <a:rPr lang="en-US" altLang="zh-CN" dirty="0"/>
                  <a:t>(</a:t>
                </a:r>
                <a:r>
                  <a:rPr lang="en-US" altLang="zh-CN" dirty="0" err="1"/>
                  <a:t>i+j</a:t>
                </a:r>
                <a:r>
                  <a:rPr lang="en-US" altLang="zh-CN" dirty="0"/>
                  <a:t>)(</a:t>
                </a:r>
                <a:r>
                  <a:rPr lang="en-US" altLang="zh-CN" dirty="0" err="1"/>
                  <a:t>i</a:t>
                </a:r>
                <a:r>
                  <a:rPr lang="en-US" altLang="zh-CN" dirty="0"/>
                  <a:t>-j) mod m =0</a:t>
                </a:r>
                <a:endParaRPr lang="zh-CN" altLang="zh-CN" dirty="0"/>
              </a:p>
              <a:p>
                <a:r>
                  <a:rPr lang="zh-CN" altLang="zh-CN" sz="2800" dirty="0"/>
                  <a:t>由于</a:t>
                </a:r>
                <a14:m>
                  <m:oMath xmlns:m="http://schemas.openxmlformats.org/officeDocument/2006/math">
                    <m:r>
                      <a:rPr lang="en-US" altLang="zh-CN" sz="2800">
                        <a:latin typeface="Cambria Math" panose="02040503050406030204" pitchFamily="18" charset="0"/>
                      </a:rPr>
                      <m:t>0&lt;</m:t>
                    </m:r>
                    <m:r>
                      <m:rPr>
                        <m:sty m:val="p"/>
                      </m:rPr>
                      <a:rPr lang="en-US" altLang="zh-CN" sz="2800">
                        <a:latin typeface="Cambria Math" panose="02040503050406030204" pitchFamily="18" charset="0"/>
                      </a:rPr>
                      <m:t>i</m:t>
                    </m:r>
                    <m:r>
                      <a:rPr lang="en-US" altLang="zh-CN" sz="2800">
                        <a:latin typeface="Cambria Math" panose="02040503050406030204" pitchFamily="18" charset="0"/>
                      </a:rPr>
                      <m:t>,</m:t>
                    </m:r>
                    <m:r>
                      <m:rPr>
                        <m:sty m:val="p"/>
                      </m:rPr>
                      <a:rPr lang="en-US" altLang="zh-CN" sz="2800">
                        <a:latin typeface="Cambria Math" panose="02040503050406030204" pitchFamily="18" charset="0"/>
                      </a:rPr>
                      <m:t>j</m:t>
                    </m:r>
                    <m:r>
                      <a:rPr lang="en-US" altLang="zh-CN" sz="2800">
                        <a:latin typeface="Cambria Math" panose="02040503050406030204" pitchFamily="18" charset="0"/>
                      </a:rPr>
                      <m:t>≤</m:t>
                    </m:r>
                    <m:d>
                      <m:dPr>
                        <m:begChr m:val="⌊"/>
                        <m:endChr m:val="⌋"/>
                        <m:ctrlPr>
                          <a:rPr lang="zh-CN" altLang="zh-CN" sz="2800" i="1">
                            <a:latin typeface="Cambria Math" panose="02040503050406030204" pitchFamily="18" charset="0"/>
                          </a:rPr>
                        </m:ctrlPr>
                      </m:dPr>
                      <m:e>
                        <m:f>
                          <m:fPr>
                            <m:type m:val="lin"/>
                            <m:ctrlPr>
                              <a:rPr lang="zh-CN" altLang="zh-CN" sz="2800" i="1">
                                <a:latin typeface="Cambria Math" panose="02040503050406030204" pitchFamily="18" charset="0"/>
                              </a:rPr>
                            </m:ctrlPr>
                          </m:fPr>
                          <m:num>
                            <m:r>
                              <a:rPr lang="en-US" altLang="zh-CN" sz="2800" i="1">
                                <a:latin typeface="Cambria Math" panose="02040503050406030204" pitchFamily="18" charset="0"/>
                              </a:rPr>
                              <m:t>𝑚</m:t>
                            </m:r>
                          </m:num>
                          <m:den>
                            <m:r>
                              <a:rPr lang="en-US" altLang="zh-CN" sz="2800" i="1">
                                <a:latin typeface="Cambria Math" panose="02040503050406030204" pitchFamily="18" charset="0"/>
                              </a:rPr>
                              <m:t>2</m:t>
                            </m:r>
                          </m:den>
                        </m:f>
                      </m:e>
                    </m:d>
                  </m:oMath>
                </a14:m>
                <a:r>
                  <a:rPr lang="zh-CN" altLang="zh-CN" sz="2800" dirty="0"/>
                  <a:t>，故 </a:t>
                </a:r>
                <a:r>
                  <a:rPr lang="en-US" altLang="zh-CN" sz="2800" dirty="0"/>
                  <a:t>(</a:t>
                </a:r>
                <a:r>
                  <a:rPr lang="en-US" altLang="zh-CN" sz="2800" dirty="0" err="1"/>
                  <a:t>i+j</a:t>
                </a:r>
                <a:r>
                  <a:rPr lang="en-US" altLang="zh-CN" sz="2800" dirty="0"/>
                  <a:t>)mod m</a:t>
                </a:r>
                <a:r>
                  <a:rPr lang="zh-CN" altLang="zh-CN" sz="2800" dirty="0"/>
                  <a:t>≠</a:t>
                </a:r>
                <a:r>
                  <a:rPr lang="en-US" altLang="zh-CN" sz="2800" dirty="0"/>
                  <a:t>0</a:t>
                </a:r>
                <a:r>
                  <a:rPr lang="zh-CN" altLang="zh-CN" sz="2800" dirty="0"/>
                  <a:t> </a:t>
                </a:r>
              </a:p>
              <a:p>
                <a:r>
                  <a:rPr lang="zh-CN" altLang="zh-CN" sz="2800" dirty="0"/>
                  <a:t>又由于</a:t>
                </a:r>
                <a14:m>
                  <m:oMath xmlns:m="http://schemas.openxmlformats.org/officeDocument/2006/math">
                    <m:r>
                      <m:rPr>
                        <m:sty m:val="p"/>
                      </m:rPr>
                      <a:rPr lang="en-US" altLang="zh-CN" sz="2800">
                        <a:latin typeface="Cambria Math" panose="02040503050406030204" pitchFamily="18" charset="0"/>
                      </a:rPr>
                      <m:t>i</m:t>
                    </m:r>
                    <m:r>
                      <a:rPr lang="en-US" altLang="zh-CN" sz="2800">
                        <a:latin typeface="Cambria Math" panose="02040503050406030204" pitchFamily="18" charset="0"/>
                      </a:rPr>
                      <m:t>≠</m:t>
                    </m:r>
                    <m:r>
                      <m:rPr>
                        <m:sty m:val="p"/>
                      </m:rPr>
                      <a:rPr lang="en-US" altLang="zh-CN" sz="2800">
                        <a:latin typeface="Cambria Math" panose="02040503050406030204" pitchFamily="18" charset="0"/>
                      </a:rPr>
                      <m:t>j</m:t>
                    </m:r>
                  </m:oMath>
                </a14:m>
                <a:r>
                  <a:rPr lang="zh-CN" altLang="zh-CN" sz="2800" dirty="0"/>
                  <a:t>，故</a:t>
                </a:r>
                <a:r>
                  <a:rPr lang="en-US" altLang="zh-CN" sz="2800" dirty="0"/>
                  <a:t>(</a:t>
                </a:r>
                <a:r>
                  <a:rPr lang="en-US" altLang="zh-CN" sz="2800" dirty="0" err="1"/>
                  <a:t>i</a:t>
                </a:r>
                <a:r>
                  <a:rPr lang="en-US" altLang="zh-CN" sz="2800" dirty="0"/>
                  <a:t>-j)mod m</a:t>
                </a:r>
                <a:r>
                  <a:rPr lang="zh-CN" altLang="zh-CN" sz="2800" dirty="0"/>
                  <a:t>≠</a:t>
                </a:r>
                <a:r>
                  <a:rPr lang="en-US" altLang="zh-CN" sz="2800" dirty="0"/>
                  <a:t>0</a:t>
                </a:r>
              </a:p>
              <a:p>
                <a:r>
                  <a:rPr lang="zh-CN" altLang="en-US" sz="2800" dirty="0"/>
                  <a:t>故出现矛盾</a:t>
                </a:r>
                <a:endParaRPr lang="en-US" altLang="zh-CN" sz="2800" dirty="0"/>
              </a:p>
              <a:p>
                <a:r>
                  <a:rPr lang="zh-CN" altLang="en-US" sz="2800" dirty="0"/>
                  <a:t>故</a:t>
                </a:r>
                <a:r>
                  <a:rPr lang="zh-CN" altLang="zh-CN" sz="2800" dirty="0">
                    <a:solidFill>
                      <a:srgbClr val="C00000"/>
                    </a:solidFill>
                  </a:rPr>
                  <a:t>这两个备选位置是互异的</a:t>
                </a:r>
                <a:endParaRPr lang="en-US" altLang="zh-CN" sz="2800" dirty="0">
                  <a:solidFill>
                    <a:srgbClr val="C00000"/>
                  </a:solidFill>
                </a:endParaRPr>
              </a:p>
              <a:p>
                <a:r>
                  <a:rPr lang="zh-CN" altLang="zh-CN" sz="2800" dirty="0"/>
                  <a:t>故</a:t>
                </a:r>
                <a:r>
                  <a:rPr lang="zh-CN" altLang="zh-CN" sz="2800" dirty="0">
                    <a:solidFill>
                      <a:srgbClr val="0000CC"/>
                    </a:solidFill>
                  </a:rPr>
                  <a:t>有</a:t>
                </a:r>
                <a14:m>
                  <m:oMath xmlns:m="http://schemas.openxmlformats.org/officeDocument/2006/math">
                    <m:d>
                      <m:dPr>
                        <m:begChr m:val="⌊"/>
                        <m:endChr m:val="⌋"/>
                        <m:ctrlPr>
                          <a:rPr lang="zh-CN" altLang="zh-CN" sz="2800" i="1">
                            <a:solidFill>
                              <a:srgbClr val="0000CC"/>
                            </a:solidFill>
                            <a:latin typeface="Cambria Math" panose="02040503050406030204" pitchFamily="18" charset="0"/>
                          </a:rPr>
                        </m:ctrlPr>
                      </m:dPr>
                      <m:e>
                        <m:f>
                          <m:fPr>
                            <m:type m:val="lin"/>
                            <m:ctrlPr>
                              <a:rPr lang="zh-CN" altLang="zh-CN" sz="2800" i="1">
                                <a:solidFill>
                                  <a:srgbClr val="0000CC"/>
                                </a:solidFill>
                                <a:latin typeface="Cambria Math" panose="02040503050406030204" pitchFamily="18" charset="0"/>
                              </a:rPr>
                            </m:ctrlPr>
                          </m:fPr>
                          <m:num>
                            <m:r>
                              <a:rPr lang="en-US" altLang="zh-CN" sz="2800" i="1">
                                <a:solidFill>
                                  <a:srgbClr val="0000CC"/>
                                </a:solidFill>
                                <a:latin typeface="Cambria Math" panose="02040503050406030204" pitchFamily="18" charset="0"/>
                              </a:rPr>
                              <m:t>𝑚</m:t>
                            </m:r>
                          </m:num>
                          <m:den>
                            <m:r>
                              <a:rPr lang="en-US" altLang="zh-CN" sz="2800" i="1">
                                <a:solidFill>
                                  <a:srgbClr val="0000CC"/>
                                </a:solidFill>
                                <a:latin typeface="Cambria Math" panose="02040503050406030204" pitchFamily="18" charset="0"/>
                              </a:rPr>
                              <m:t>2</m:t>
                            </m:r>
                          </m:den>
                        </m:f>
                      </m:e>
                    </m:d>
                  </m:oMath>
                </a14:m>
                <a:r>
                  <a:rPr lang="zh-CN" altLang="zh-CN" sz="2800" dirty="0">
                    <a:solidFill>
                      <a:srgbClr val="0000CC"/>
                    </a:solidFill>
                  </a:rPr>
                  <a:t>个备选位置是互异的</a:t>
                </a:r>
                <a:r>
                  <a:rPr lang="zh-CN" altLang="zh-CN" sz="2800" dirty="0"/>
                  <a:t>。现在哈希表至少有一半是空的，那么空闲地址总能被找到</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124744"/>
                <a:ext cx="8229600" cy="5733256"/>
              </a:xfrm>
              <a:blipFill rotWithShape="0">
                <a:blip r:embed="rId3"/>
                <a:stretch>
                  <a:fillRect l="-1333" t="-234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364887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296144"/>
          </a:xfrm>
        </p:spPr>
        <p:txBody>
          <a:bodyPr>
            <a:normAutofit/>
          </a:bodyPr>
          <a:lstStyle/>
          <a:p>
            <a:pPr algn="l"/>
            <a:r>
              <a:rPr lang="zh-CN" altLang="en-US" b="1" dirty="0">
                <a:solidFill>
                  <a:srgbClr val="0000FF"/>
                </a:solidFill>
              </a:rPr>
              <a:t>定理</a:t>
            </a:r>
            <a:r>
              <a:rPr lang="zh-CN" altLang="en-US" dirty="0"/>
              <a:t>：表长 </a:t>
            </a:r>
            <a:r>
              <a:rPr lang="en-US" altLang="zh-CN" dirty="0"/>
              <a:t>m </a:t>
            </a:r>
            <a:r>
              <a:rPr lang="zh-CN" altLang="en-US" dirty="0"/>
              <a:t>是形如 </a:t>
            </a:r>
            <a:r>
              <a:rPr lang="en-US" altLang="zh-CN" dirty="0"/>
              <a:t>4j+3</a:t>
            </a:r>
            <a:r>
              <a:rPr lang="zh-CN" altLang="en-US" dirty="0"/>
              <a:t>的质数时，可以保证查找链的前</a:t>
            </a:r>
            <a:r>
              <a:rPr lang="en-US" altLang="zh-CN" dirty="0"/>
              <a:t>m</a:t>
            </a:r>
            <a:r>
              <a:rPr lang="zh-CN" altLang="en-US" dirty="0"/>
              <a:t>项均互异</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268760"/>
                <a:ext cx="8229600" cy="5589240"/>
              </a:xfrm>
            </p:spPr>
            <p:txBody>
              <a:bodyPr>
                <a:normAutofit/>
              </a:bodyPr>
              <a:lstStyle/>
              <a:p>
                <a:r>
                  <a:rPr lang="zh-CN" altLang="zh-CN" sz="2800" dirty="0"/>
                  <a:t>已有</a:t>
                </a:r>
                <a:r>
                  <a:rPr lang="en-US" altLang="zh-CN" sz="2800" dirty="0"/>
                  <a:t>(H(Key)+</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𝑖</m:t>
                        </m:r>
                      </m:e>
                      <m:sup>
                        <m:r>
                          <a:rPr lang="en-US" altLang="zh-CN" sz="2800" i="1">
                            <a:latin typeface="Cambria Math" panose="02040503050406030204" pitchFamily="18" charset="0"/>
                          </a:rPr>
                          <m:t>2</m:t>
                        </m:r>
                      </m:sup>
                    </m:sSup>
                  </m:oMath>
                </a14:m>
                <a:r>
                  <a:rPr lang="en-US" altLang="zh-CN" sz="2800" dirty="0"/>
                  <a:t>) mod m, (H(Key)+</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𝑗</m:t>
                        </m:r>
                      </m:e>
                      <m:sup>
                        <m:r>
                          <a:rPr lang="en-US" altLang="zh-CN" sz="2800" i="1">
                            <a:latin typeface="Cambria Math" panose="02040503050406030204" pitchFamily="18" charset="0"/>
                          </a:rPr>
                          <m:t>2</m:t>
                        </m:r>
                      </m:sup>
                    </m:sSup>
                  </m:oMath>
                </a14:m>
                <a:r>
                  <a:rPr lang="en-US" altLang="zh-CN" sz="2800" dirty="0"/>
                  <a:t>) mod m, </a:t>
                </a:r>
                <a14:m>
                  <m:oMath xmlns:m="http://schemas.openxmlformats.org/officeDocument/2006/math">
                    <m:r>
                      <a:rPr lang="en-US" altLang="zh-CN" sz="2800">
                        <a:latin typeface="Cambria Math" panose="02040503050406030204" pitchFamily="18" charset="0"/>
                      </a:rPr>
                      <m:t>0&lt;</m:t>
                    </m:r>
                    <m:r>
                      <m:rPr>
                        <m:sty m:val="p"/>
                      </m:rPr>
                      <a:rPr lang="en-US" altLang="zh-CN" sz="2800">
                        <a:latin typeface="Cambria Math" panose="02040503050406030204" pitchFamily="18" charset="0"/>
                      </a:rPr>
                      <m:t>i</m:t>
                    </m:r>
                    <m:r>
                      <a:rPr lang="en-US" altLang="zh-CN" sz="2800">
                        <a:latin typeface="Cambria Math" panose="02040503050406030204" pitchFamily="18" charset="0"/>
                      </a:rPr>
                      <m:t>,</m:t>
                    </m:r>
                    <m:r>
                      <m:rPr>
                        <m:sty m:val="p"/>
                      </m:rPr>
                      <a:rPr lang="en-US" altLang="zh-CN" sz="2800">
                        <a:latin typeface="Cambria Math" panose="02040503050406030204" pitchFamily="18" charset="0"/>
                      </a:rPr>
                      <m:t>j</m:t>
                    </m:r>
                    <m:r>
                      <a:rPr lang="en-US" altLang="zh-CN" sz="2800">
                        <a:latin typeface="Cambria Math" panose="02040503050406030204" pitchFamily="18" charset="0"/>
                      </a:rPr>
                      <m:t>≤</m:t>
                    </m:r>
                    <m:d>
                      <m:dPr>
                        <m:begChr m:val="⌊"/>
                        <m:endChr m:val="⌋"/>
                        <m:ctrlPr>
                          <a:rPr lang="zh-CN" altLang="zh-CN" sz="2800" i="1">
                            <a:latin typeface="Cambria Math" panose="02040503050406030204" pitchFamily="18" charset="0"/>
                          </a:rPr>
                        </m:ctrlPr>
                      </m:dPr>
                      <m:e>
                        <m:f>
                          <m:fPr>
                            <m:type m:val="lin"/>
                            <m:ctrlPr>
                              <a:rPr lang="zh-CN" altLang="zh-CN" sz="2800" i="1">
                                <a:latin typeface="Cambria Math" panose="02040503050406030204" pitchFamily="18" charset="0"/>
                              </a:rPr>
                            </m:ctrlPr>
                          </m:fPr>
                          <m:num>
                            <m:r>
                              <a:rPr lang="en-US" altLang="zh-CN" sz="2800" i="1">
                                <a:latin typeface="Cambria Math" panose="02040503050406030204" pitchFamily="18" charset="0"/>
                              </a:rPr>
                              <m:t>𝑚</m:t>
                            </m:r>
                          </m:num>
                          <m:den>
                            <m:r>
                              <a:rPr lang="en-US" altLang="zh-CN" sz="2800" i="1">
                                <a:latin typeface="Cambria Math" panose="02040503050406030204" pitchFamily="18" charset="0"/>
                              </a:rPr>
                              <m:t>2</m:t>
                            </m:r>
                          </m:den>
                        </m:f>
                      </m:e>
                    </m:d>
                  </m:oMath>
                </a14:m>
                <a:r>
                  <a:rPr lang="zh-CN" altLang="zh-CN" sz="2800" dirty="0"/>
                  <a:t>是互异的</a:t>
                </a:r>
              </a:p>
              <a:p>
                <a:r>
                  <a:rPr lang="zh-CN" altLang="zh-CN" sz="2800" dirty="0"/>
                  <a:t>设</a:t>
                </a:r>
                <a:r>
                  <a:rPr lang="en-US" altLang="zh-CN" sz="2800" dirty="0">
                    <a:solidFill>
                      <a:srgbClr val="C00000"/>
                    </a:solidFill>
                  </a:rPr>
                  <a:t>(H(Key)+</a:t>
                </a:r>
                <a14:m>
                  <m:oMath xmlns:m="http://schemas.openxmlformats.org/officeDocument/2006/math">
                    <m:sSup>
                      <m:sSupPr>
                        <m:ctrlPr>
                          <a:rPr lang="zh-CN" altLang="zh-CN" sz="2800" i="1">
                            <a:solidFill>
                              <a:srgbClr val="C00000"/>
                            </a:solidFill>
                            <a:latin typeface="Cambria Math" panose="02040503050406030204" pitchFamily="18" charset="0"/>
                          </a:rPr>
                        </m:ctrlPr>
                      </m:sSupPr>
                      <m:e>
                        <m:r>
                          <a:rPr lang="en-US" altLang="zh-CN" sz="2800" i="1">
                            <a:solidFill>
                              <a:srgbClr val="C00000"/>
                            </a:solidFill>
                            <a:latin typeface="Cambria Math" panose="02040503050406030204" pitchFamily="18" charset="0"/>
                          </a:rPr>
                          <m:t>𝑖</m:t>
                        </m:r>
                      </m:e>
                      <m:sup>
                        <m:r>
                          <a:rPr lang="en-US" altLang="zh-CN" sz="2800" i="1">
                            <a:solidFill>
                              <a:srgbClr val="C00000"/>
                            </a:solidFill>
                            <a:latin typeface="Cambria Math" panose="02040503050406030204" pitchFamily="18" charset="0"/>
                          </a:rPr>
                          <m:t>2</m:t>
                        </m:r>
                      </m:sup>
                    </m:sSup>
                  </m:oMath>
                </a14:m>
                <a:r>
                  <a:rPr lang="en-US" altLang="zh-CN" sz="2800" dirty="0">
                    <a:solidFill>
                      <a:srgbClr val="C00000"/>
                    </a:solidFill>
                  </a:rPr>
                  <a:t>) mod m</a:t>
                </a:r>
                <a:r>
                  <a:rPr lang="en-US" altLang="zh-CN" sz="2800" dirty="0"/>
                  <a:t>, </a:t>
                </a:r>
                <a:r>
                  <a:rPr lang="en-US" altLang="zh-CN" sz="2800" dirty="0">
                    <a:solidFill>
                      <a:srgbClr val="C00000"/>
                    </a:solidFill>
                  </a:rPr>
                  <a:t>(H(Key)-</a:t>
                </a:r>
                <a14:m>
                  <m:oMath xmlns:m="http://schemas.openxmlformats.org/officeDocument/2006/math">
                    <m:sSup>
                      <m:sSupPr>
                        <m:ctrlPr>
                          <a:rPr lang="zh-CN" altLang="zh-CN" sz="2800" i="1">
                            <a:solidFill>
                              <a:srgbClr val="C00000"/>
                            </a:solidFill>
                            <a:latin typeface="Cambria Math" panose="02040503050406030204" pitchFamily="18" charset="0"/>
                          </a:rPr>
                        </m:ctrlPr>
                      </m:sSupPr>
                      <m:e>
                        <m:r>
                          <a:rPr lang="en-US" altLang="zh-CN" sz="2800" i="1">
                            <a:solidFill>
                              <a:srgbClr val="C00000"/>
                            </a:solidFill>
                            <a:latin typeface="Cambria Math" panose="02040503050406030204" pitchFamily="18" charset="0"/>
                          </a:rPr>
                          <m:t>𝑗</m:t>
                        </m:r>
                      </m:e>
                      <m:sup>
                        <m:r>
                          <a:rPr lang="en-US" altLang="zh-CN" sz="2800" i="1">
                            <a:solidFill>
                              <a:srgbClr val="C00000"/>
                            </a:solidFill>
                            <a:latin typeface="Cambria Math" panose="02040503050406030204" pitchFamily="18" charset="0"/>
                          </a:rPr>
                          <m:t>2</m:t>
                        </m:r>
                      </m:sup>
                    </m:sSup>
                  </m:oMath>
                </a14:m>
                <a:r>
                  <a:rPr lang="en-US" altLang="zh-CN" sz="2800" dirty="0">
                    <a:solidFill>
                      <a:srgbClr val="C00000"/>
                    </a:solidFill>
                  </a:rPr>
                  <a:t>) mod m</a:t>
                </a:r>
                <a:r>
                  <a:rPr lang="en-US" altLang="zh-CN" sz="2800" dirty="0"/>
                  <a:t>, </a:t>
                </a:r>
                <a14:m>
                  <m:oMath xmlns:m="http://schemas.openxmlformats.org/officeDocument/2006/math">
                    <m:r>
                      <a:rPr lang="en-US" altLang="zh-CN" sz="2800">
                        <a:latin typeface="Cambria Math" panose="02040503050406030204" pitchFamily="18" charset="0"/>
                      </a:rPr>
                      <m:t>0&lt;</m:t>
                    </m:r>
                    <m:r>
                      <m:rPr>
                        <m:sty m:val="p"/>
                      </m:rPr>
                      <a:rPr lang="en-US" altLang="zh-CN" sz="2800">
                        <a:latin typeface="Cambria Math" panose="02040503050406030204" pitchFamily="18" charset="0"/>
                      </a:rPr>
                      <m:t>i</m:t>
                    </m:r>
                    <m:r>
                      <a:rPr lang="en-US" altLang="zh-CN" sz="2800">
                        <a:latin typeface="Cambria Math" panose="02040503050406030204" pitchFamily="18" charset="0"/>
                      </a:rPr>
                      <m:t>,</m:t>
                    </m:r>
                    <m:r>
                      <m:rPr>
                        <m:sty m:val="p"/>
                      </m:rPr>
                      <a:rPr lang="en-US" altLang="zh-CN" sz="2800">
                        <a:latin typeface="Cambria Math" panose="02040503050406030204" pitchFamily="18" charset="0"/>
                      </a:rPr>
                      <m:t>j</m:t>
                    </m:r>
                    <m:r>
                      <a:rPr lang="en-US" altLang="zh-CN" sz="2800">
                        <a:latin typeface="Cambria Math" panose="02040503050406030204" pitchFamily="18" charset="0"/>
                      </a:rPr>
                      <m:t>≤</m:t>
                    </m:r>
                    <m:d>
                      <m:dPr>
                        <m:begChr m:val="⌊"/>
                        <m:endChr m:val="⌋"/>
                        <m:ctrlPr>
                          <a:rPr lang="zh-CN" altLang="zh-CN" sz="2800" i="1">
                            <a:latin typeface="Cambria Math" panose="02040503050406030204" pitchFamily="18" charset="0"/>
                          </a:rPr>
                        </m:ctrlPr>
                      </m:dPr>
                      <m:e>
                        <m:f>
                          <m:fPr>
                            <m:type m:val="lin"/>
                            <m:ctrlPr>
                              <a:rPr lang="zh-CN" altLang="zh-CN" sz="2800" i="1">
                                <a:latin typeface="Cambria Math" panose="02040503050406030204" pitchFamily="18" charset="0"/>
                              </a:rPr>
                            </m:ctrlPr>
                          </m:fPr>
                          <m:num>
                            <m:r>
                              <a:rPr lang="en-US" altLang="zh-CN" sz="2800" i="1">
                                <a:latin typeface="Cambria Math" panose="02040503050406030204" pitchFamily="18" charset="0"/>
                              </a:rPr>
                              <m:t>𝑚</m:t>
                            </m:r>
                          </m:num>
                          <m:den>
                            <m:r>
                              <a:rPr lang="en-US" altLang="zh-CN" sz="2800" i="1">
                                <a:latin typeface="Cambria Math" panose="02040503050406030204" pitchFamily="18" charset="0"/>
                              </a:rPr>
                              <m:t>2</m:t>
                            </m:r>
                          </m:den>
                        </m:f>
                      </m:e>
                    </m:d>
                  </m:oMath>
                </a14:m>
                <a:r>
                  <a:rPr lang="en-US" altLang="zh-CN" sz="2800" dirty="0"/>
                  <a:t> </a:t>
                </a:r>
                <a:r>
                  <a:rPr lang="zh-CN" altLang="zh-CN" sz="2800" dirty="0"/>
                  <a:t>是</a:t>
                </a:r>
                <a:r>
                  <a:rPr lang="zh-CN" altLang="en-US" sz="2800" dirty="0"/>
                  <a:t>二次</a:t>
                </a:r>
                <a:r>
                  <a:rPr lang="zh-CN" altLang="zh-CN" sz="2800" dirty="0"/>
                  <a:t>探测法得到的备选位置中的两个</a:t>
                </a:r>
                <a:endParaRPr lang="en-US" altLang="zh-CN" sz="2800" dirty="0"/>
              </a:p>
              <a:p>
                <a:r>
                  <a:rPr lang="zh-CN" altLang="zh-CN" sz="2800" dirty="0"/>
                  <a:t>现</a:t>
                </a:r>
                <a:r>
                  <a:rPr lang="zh-CN" altLang="en-US" sz="2800" dirty="0"/>
                  <a:t>需</a:t>
                </a:r>
                <a:r>
                  <a:rPr lang="zh-CN" altLang="zh-CN" sz="2800" dirty="0">
                    <a:solidFill>
                      <a:srgbClr val="C00000"/>
                    </a:solidFill>
                  </a:rPr>
                  <a:t>证明它们也是互异的</a:t>
                </a:r>
              </a:p>
              <a:p>
                <a:r>
                  <a:rPr lang="zh-CN" altLang="en-US" sz="2800" dirty="0"/>
                  <a:t>证明</a:t>
                </a:r>
                <a:r>
                  <a:rPr lang="en-US" altLang="zh-CN" sz="2800" dirty="0"/>
                  <a:t>/</a:t>
                </a:r>
                <a:r>
                  <a:rPr lang="zh-CN" altLang="zh-CN" sz="2800" dirty="0"/>
                  <a:t>反证：设这两个备选位置是相同的，但</a:t>
                </a:r>
                <a14:m>
                  <m:oMath xmlns:m="http://schemas.openxmlformats.org/officeDocument/2006/math">
                    <m:r>
                      <m:rPr>
                        <m:sty m:val="p"/>
                      </m:rPr>
                      <a:rPr lang="en-US" altLang="zh-CN" sz="2800">
                        <a:latin typeface="Cambria Math" panose="02040503050406030204" pitchFamily="18" charset="0"/>
                      </a:rPr>
                      <m:t>i</m:t>
                    </m:r>
                    <m:r>
                      <a:rPr lang="en-US" altLang="zh-CN" sz="2800">
                        <a:latin typeface="Cambria Math" panose="02040503050406030204" pitchFamily="18" charset="0"/>
                      </a:rPr>
                      <m:t>≠</m:t>
                    </m:r>
                    <m:r>
                      <m:rPr>
                        <m:sty m:val="p"/>
                      </m:rPr>
                      <a:rPr lang="en-US" altLang="zh-CN" sz="2800">
                        <a:latin typeface="Cambria Math" panose="02040503050406030204" pitchFamily="18" charset="0"/>
                      </a:rPr>
                      <m:t>j</m:t>
                    </m:r>
                  </m:oMath>
                </a14:m>
                <a:r>
                  <a:rPr lang="zh-CN" altLang="zh-CN" sz="2800" dirty="0"/>
                  <a:t>。那么有</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m:t>
                        </m:r>
                        <m:r>
                          <a:rPr lang="en-US" altLang="zh-CN" sz="2800" i="1">
                            <a:latin typeface="Cambria Math" panose="02040503050406030204" pitchFamily="18" charset="0"/>
                          </a:rPr>
                          <m:t>𝑖</m:t>
                        </m:r>
                      </m:e>
                      <m:sup>
                        <m:r>
                          <a:rPr lang="en-US" altLang="zh-CN" sz="2800" i="1">
                            <a:latin typeface="Cambria Math" panose="02040503050406030204" pitchFamily="18" charset="0"/>
                          </a:rPr>
                          <m:t>2</m:t>
                        </m:r>
                      </m:sup>
                    </m:sSup>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𝑗</m:t>
                        </m:r>
                      </m:e>
                      <m:sup>
                        <m:r>
                          <a:rPr lang="en-US" altLang="zh-CN" sz="2800" i="1">
                            <a:latin typeface="Cambria Math" panose="02040503050406030204" pitchFamily="18" charset="0"/>
                          </a:rPr>
                          <m:t>2</m:t>
                        </m:r>
                      </m:sup>
                    </m:sSup>
                    <m:r>
                      <a:rPr lang="en-US" altLang="zh-CN" sz="2800" i="1">
                        <a:latin typeface="Cambria Math" panose="02040503050406030204" pitchFamily="18" charset="0"/>
                      </a:rPr>
                      <m:t>) </m:t>
                    </m:r>
                    <m:r>
                      <a:rPr lang="en-US" altLang="zh-CN" sz="2800" i="1">
                        <a:latin typeface="Cambria Math" panose="02040503050406030204" pitchFamily="18" charset="0"/>
                      </a:rPr>
                      <m:t>𝑚𝑜𝑑</m:t>
                    </m:r>
                    <m:r>
                      <a:rPr lang="en-US" altLang="zh-CN" sz="2800" i="1">
                        <a:latin typeface="Cambria Math" panose="02040503050406030204" pitchFamily="18" charset="0"/>
                      </a:rPr>
                      <m:t> </m:t>
                    </m:r>
                    <m:r>
                      <a:rPr lang="en-US" altLang="zh-CN" sz="2800" i="1">
                        <a:latin typeface="Cambria Math" panose="02040503050406030204" pitchFamily="18" charset="0"/>
                      </a:rPr>
                      <m:t>𝑚</m:t>
                    </m:r>
                  </m:oMath>
                </a14:m>
                <a:r>
                  <a:rPr lang="en-US" altLang="zh-CN" sz="2800" dirty="0"/>
                  <a:t>=0</a:t>
                </a:r>
                <a:endParaRPr lang="zh-CN" altLang="zh-CN" sz="2800" dirty="0"/>
              </a:p>
              <a:p>
                <a:r>
                  <a:rPr lang="zh-CN" altLang="zh-CN" sz="2800" dirty="0"/>
                  <a:t>由于</a:t>
                </a:r>
                <a:r>
                  <a:rPr lang="en-US" altLang="zh-CN" sz="2800" dirty="0"/>
                  <a:t>m</a:t>
                </a:r>
                <a:r>
                  <a:rPr lang="zh-CN" altLang="zh-CN" sz="2800" dirty="0"/>
                  <a:t>是</a:t>
                </a:r>
                <a:r>
                  <a:rPr lang="en-US" altLang="zh-CN" sz="2800" dirty="0"/>
                  <a:t>4j+3</a:t>
                </a:r>
                <a:r>
                  <a:rPr lang="zh-CN" altLang="zh-CN" sz="2800" dirty="0"/>
                  <a:t>型的质数，由</a:t>
                </a:r>
                <a:r>
                  <a:rPr lang="zh-CN" altLang="zh-CN" sz="2800" dirty="0">
                    <a:solidFill>
                      <a:srgbClr val="0000FF"/>
                    </a:solidFill>
                  </a:rPr>
                  <a:t>费马双平方定理</a:t>
                </a:r>
                <a:r>
                  <a:rPr lang="zh-CN" altLang="zh-CN" sz="2800" dirty="0"/>
                  <a:t>得：</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m:t>
                        </m:r>
                        <m:r>
                          <a:rPr lang="en-US" altLang="zh-CN" sz="2800" i="1">
                            <a:latin typeface="Cambria Math" panose="02040503050406030204" pitchFamily="18" charset="0"/>
                          </a:rPr>
                          <m:t>𝑖</m:t>
                        </m:r>
                      </m:e>
                      <m:sup>
                        <m:r>
                          <a:rPr lang="en-US" altLang="zh-CN" sz="2800" i="1">
                            <a:latin typeface="Cambria Math" panose="02040503050406030204" pitchFamily="18" charset="0"/>
                          </a:rPr>
                          <m:t>2</m:t>
                        </m:r>
                      </m:sup>
                    </m:sSup>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𝑗</m:t>
                        </m:r>
                      </m:e>
                      <m:sup>
                        <m:r>
                          <a:rPr lang="en-US" altLang="zh-CN" sz="2800" i="1">
                            <a:latin typeface="Cambria Math" panose="02040503050406030204" pitchFamily="18" charset="0"/>
                          </a:rPr>
                          <m:t>2</m:t>
                        </m:r>
                      </m:sup>
                    </m:sSup>
                    <m:r>
                      <a:rPr lang="en-US" altLang="zh-CN" sz="2800" i="1">
                        <a:latin typeface="Cambria Math" panose="02040503050406030204" pitchFamily="18" charset="0"/>
                      </a:rPr>
                      <m:t>) </m:t>
                    </m:r>
                    <m:r>
                      <a:rPr lang="en-US" altLang="zh-CN" sz="2800" i="1">
                        <a:latin typeface="Cambria Math" panose="02040503050406030204" pitchFamily="18" charset="0"/>
                      </a:rPr>
                      <m:t>𝑚𝑜𝑑</m:t>
                    </m:r>
                    <m:r>
                      <a:rPr lang="en-US" altLang="zh-CN" sz="2800" i="1">
                        <a:latin typeface="Cambria Math" panose="02040503050406030204" pitchFamily="18" charset="0"/>
                      </a:rPr>
                      <m:t> </m:t>
                    </m:r>
                    <m:r>
                      <a:rPr lang="en-US" altLang="zh-CN" sz="2800" i="1">
                        <a:latin typeface="Cambria Math" panose="02040503050406030204" pitchFamily="18" charset="0"/>
                      </a:rPr>
                      <m:t>𝑚</m:t>
                    </m:r>
                  </m:oMath>
                </a14:m>
                <a:r>
                  <a:rPr lang="en-US" altLang="zh-CN" sz="2800" dirty="0"/>
                  <a:t>≠0</a:t>
                </a:r>
                <a:r>
                  <a:rPr lang="zh-CN" altLang="zh-CN" sz="2800" dirty="0"/>
                  <a:t>。故出现矛盾</a:t>
                </a:r>
              </a:p>
              <a:p>
                <a:r>
                  <a:rPr lang="zh-CN" altLang="zh-CN" sz="2800" dirty="0"/>
                  <a:t>故有</a:t>
                </a:r>
                <a:r>
                  <a:rPr lang="en-US" altLang="zh-CN" sz="2800" dirty="0"/>
                  <a:t>m</a:t>
                </a:r>
                <a:r>
                  <a:rPr lang="zh-CN" altLang="zh-CN" sz="2800" dirty="0"/>
                  <a:t>个备选位置是互异的</a:t>
                </a: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268760"/>
                <a:ext cx="8229600" cy="5589240"/>
              </a:xfrm>
              <a:blipFill>
                <a:blip r:embed="rId3"/>
                <a:stretch>
                  <a:fillRect l="-1333" t="-1527" r="-577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5" name="文本框 4"/>
          <p:cNvSpPr txBox="1"/>
          <p:nvPr/>
        </p:nvSpPr>
        <p:spPr>
          <a:xfrm>
            <a:off x="5410943" y="5657671"/>
            <a:ext cx="3528393" cy="1200329"/>
          </a:xfrm>
          <a:prstGeom prst="rect">
            <a:avLst/>
          </a:prstGeom>
          <a:noFill/>
        </p:spPr>
        <p:txBody>
          <a:bodyPr wrap="square" rtlCol="0">
            <a:spAutoFit/>
          </a:bodyPr>
          <a:lstStyle/>
          <a:p>
            <a:r>
              <a:rPr lang="zh-CN" altLang="en-US" sz="2400" b="1" dirty="0"/>
              <a:t>费马双平方定理：形如 </a:t>
            </a:r>
            <a:r>
              <a:rPr lang="en-US" altLang="zh-CN" sz="2400" b="1" dirty="0"/>
              <a:t>4j+3</a:t>
            </a:r>
            <a:r>
              <a:rPr lang="zh-CN" altLang="en-US" sz="2400" b="1" dirty="0"/>
              <a:t>的质数不能表示为两个整数的平方和</a:t>
            </a:r>
          </a:p>
        </p:txBody>
      </p:sp>
    </p:spTree>
    <p:extLst>
      <p:ext uri="{BB962C8B-B14F-4D97-AF65-F5344CB8AC3E}">
        <p14:creationId xmlns:p14="http://schemas.microsoft.com/office/powerpoint/2010/main" val="406779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a:ea typeface="宋体" panose="02010600030101010101" pitchFamily="2" charset="-122"/>
                <a:sym typeface="Symbol" pitchFamily="18" charset="2"/>
              </a:rPr>
              <a:t>二次探测法</a:t>
            </a:r>
            <a:r>
              <a:rPr lang="zh-CN" altLang="en-US">
                <a:ea typeface="宋体" panose="02010600030101010101" pitchFamily="2" charset="-122"/>
                <a:sym typeface="Symbol" pitchFamily="18" charset="2"/>
              </a:rPr>
              <a:t>：举例</a:t>
            </a:r>
            <a:endParaRPr lang="zh-CN" altLang="en-US"/>
          </a:p>
        </p:txBody>
      </p:sp>
      <p:sp>
        <p:nvSpPr>
          <p:cNvPr id="3" name="内容占位符 2"/>
          <p:cNvSpPr>
            <a:spLocks noGrp="1"/>
          </p:cNvSpPr>
          <p:nvPr>
            <p:ph idx="1"/>
          </p:nvPr>
        </p:nvSpPr>
        <p:spPr>
          <a:xfrm>
            <a:off x="457200" y="764704"/>
            <a:ext cx="8229600" cy="6093296"/>
          </a:xfrm>
        </p:spPr>
        <p:txBody>
          <a:bodyPr>
            <a:normAutofit/>
          </a:bodyPr>
          <a:lstStyle/>
          <a:p>
            <a:pPr marL="0" indent="0">
              <a:spcBef>
                <a:spcPts val="0"/>
              </a:spcBef>
              <a:buNone/>
            </a:pPr>
            <a:r>
              <a:rPr lang="zh-CN" altLang="en-US" sz="2800"/>
              <a:t>设哈希表长为</a:t>
            </a:r>
            <a:r>
              <a:rPr lang="en-US" altLang="en-US" sz="2800"/>
              <a:t>7</a:t>
            </a:r>
            <a:r>
              <a:rPr lang="zh-CN" altLang="en-US" sz="2800"/>
              <a:t>，哈希函数：</a:t>
            </a:r>
            <a:r>
              <a:rPr lang="en-US" altLang="en-US" sz="2800"/>
              <a:t>H(key)= key   MOD  7</a:t>
            </a:r>
            <a:r>
              <a:rPr lang="zh-CN" altLang="en-US" sz="2800"/>
              <a:t>，冲突处理采用二次探测法</a:t>
            </a:r>
          </a:p>
          <a:p>
            <a:pPr marL="0" indent="0">
              <a:spcBef>
                <a:spcPts val="0"/>
              </a:spcBef>
              <a:buNone/>
            </a:pPr>
            <a:r>
              <a:rPr lang="zh-CN" altLang="en-US" sz="2800"/>
              <a:t>求：记录关键字为 </a:t>
            </a:r>
            <a:r>
              <a:rPr lang="en-US" altLang="en-US" sz="2800"/>
              <a:t>15, 14, 28, 26, 56, 23</a:t>
            </a:r>
            <a:r>
              <a:rPr lang="zh-CN" altLang="en-US" sz="2800"/>
              <a:t>的存储地址</a:t>
            </a:r>
            <a:endParaRPr lang="en-US" altLang="en-US" sz="3300">
              <a:ea typeface="宋体" panose="02010600030101010101" pitchFamily="2" charset="-122"/>
              <a:sym typeface="Symbol" pitchFamily="18" charset="2"/>
            </a:endParaRPr>
          </a:p>
          <a:p>
            <a:pPr marL="457200" lvl="1" indent="0">
              <a:buNone/>
            </a:pPr>
            <a:r>
              <a:rPr lang="en-US" altLang="en-US">
                <a:solidFill>
                  <a:schemeClr val="accent6">
                    <a:lumMod val="75000"/>
                  </a:schemeClr>
                </a:solidFill>
                <a:ea typeface="宋体" panose="02010600030101010101" pitchFamily="2" charset="-122"/>
              </a:rPr>
              <a:t>H(15)=15  MOD 7=1         </a:t>
            </a:r>
          </a:p>
          <a:p>
            <a:pPr marL="457200" lvl="1" indent="0">
              <a:buNone/>
            </a:pPr>
            <a:r>
              <a:rPr lang="en-US" altLang="en-US">
                <a:solidFill>
                  <a:schemeClr val="accent6">
                    <a:lumMod val="75000"/>
                  </a:schemeClr>
                </a:solidFill>
                <a:ea typeface="宋体" panose="02010600030101010101" pitchFamily="2" charset="-122"/>
              </a:rPr>
              <a:t>H(14)=14  MOD 7=0</a:t>
            </a:r>
          </a:p>
          <a:p>
            <a:pPr marL="457200" lvl="1" indent="0">
              <a:buNone/>
            </a:pPr>
            <a:r>
              <a:rPr lang="en-US" altLang="en-US">
                <a:ea typeface="宋体" panose="02010600030101010101" pitchFamily="2" charset="-122"/>
              </a:rPr>
              <a:t>H(28)=28  MOD 7=0    冲突</a:t>
            </a:r>
            <a:r>
              <a:rPr lang="zh-CN" altLang="en-US">
                <a:ea typeface="宋体" panose="02010600030101010101" pitchFamily="2" charset="-122"/>
              </a:rPr>
              <a:t>；</a:t>
            </a:r>
            <a:r>
              <a:rPr lang="en-US" altLang="en-US">
                <a:ea typeface="宋体" panose="02010600030101010101" pitchFamily="2" charset="-122"/>
              </a:rPr>
              <a:t> H1(28)=1     又冲突</a:t>
            </a:r>
            <a:r>
              <a:rPr lang="zh-CN" altLang="en-US"/>
              <a:t> ；</a:t>
            </a:r>
            <a:r>
              <a:rPr lang="en-US" altLang="en-US">
                <a:ea typeface="宋体" panose="02010600030101010101" pitchFamily="2" charset="-122"/>
              </a:rPr>
              <a:t> </a:t>
            </a:r>
            <a:r>
              <a:rPr lang="en-US" altLang="en-US">
                <a:solidFill>
                  <a:schemeClr val="accent6">
                    <a:lumMod val="75000"/>
                  </a:schemeClr>
                </a:solidFill>
                <a:ea typeface="宋体" panose="02010600030101010101" pitchFamily="2" charset="-122"/>
              </a:rPr>
              <a:t> H2(28)=6</a:t>
            </a:r>
          </a:p>
          <a:p>
            <a:pPr marL="457200" lvl="1" indent="0">
              <a:buNone/>
            </a:pPr>
            <a:r>
              <a:rPr lang="en-US" altLang="en-US">
                <a:solidFill>
                  <a:schemeClr val="accent6">
                    <a:lumMod val="75000"/>
                  </a:schemeClr>
                </a:solidFill>
                <a:ea typeface="宋体" panose="02010600030101010101" pitchFamily="2" charset="-122"/>
              </a:rPr>
              <a:t>H(26)=26  MOD 7=5</a:t>
            </a:r>
          </a:p>
          <a:p>
            <a:pPr marL="457200" lvl="1" indent="0">
              <a:buNone/>
            </a:pPr>
            <a:r>
              <a:rPr lang="en-US" altLang="en-US">
                <a:ea typeface="宋体" panose="02010600030101010101" pitchFamily="2" charset="-122"/>
              </a:rPr>
              <a:t>H(56)=56  MOD 7=0     冲突</a:t>
            </a:r>
            <a:r>
              <a:rPr lang="zh-CN" altLang="en-US"/>
              <a:t> ；</a:t>
            </a:r>
            <a:r>
              <a:rPr lang="en-US" altLang="en-US">
                <a:ea typeface="宋体" panose="02010600030101010101" pitchFamily="2" charset="-122"/>
              </a:rPr>
              <a:t>H1(56)=1     又冲突</a:t>
            </a:r>
            <a:r>
              <a:rPr lang="zh-CN" altLang="en-US"/>
              <a:t> ；</a:t>
            </a:r>
            <a:r>
              <a:rPr lang="en-US" altLang="en-US">
                <a:ea typeface="宋体" panose="02010600030101010101" pitchFamily="2" charset="-122"/>
              </a:rPr>
              <a:t> </a:t>
            </a:r>
          </a:p>
          <a:p>
            <a:pPr marL="457200" lvl="1" indent="0">
              <a:buNone/>
            </a:pPr>
            <a:r>
              <a:rPr lang="en-US" altLang="en-US">
                <a:ea typeface="宋体" panose="02010600030101010101" pitchFamily="2" charset="-122"/>
              </a:rPr>
              <a:t>H2(56)=6   又冲突</a:t>
            </a:r>
            <a:r>
              <a:rPr lang="zh-CN" altLang="en-US"/>
              <a:t> ；</a:t>
            </a:r>
            <a:r>
              <a:rPr lang="en-US" altLang="en-US">
                <a:ea typeface="宋体" panose="02010600030101010101" pitchFamily="2" charset="-122"/>
              </a:rPr>
              <a:t>   </a:t>
            </a:r>
            <a:r>
              <a:rPr lang="en-US" altLang="en-US" sz="2900">
                <a:solidFill>
                  <a:schemeClr val="accent6">
                    <a:lumMod val="75000"/>
                  </a:schemeClr>
                </a:solidFill>
                <a:ea typeface="宋体" panose="02010600030101010101" pitchFamily="2" charset="-122"/>
              </a:rPr>
              <a:t>H3(56)=4</a:t>
            </a:r>
            <a:endParaRPr lang="en-US" altLang="en-US">
              <a:solidFill>
                <a:schemeClr val="accent6">
                  <a:lumMod val="75000"/>
                </a:schemeClr>
              </a:solidFill>
              <a:ea typeface="宋体" panose="02010600030101010101" pitchFamily="2" charset="-122"/>
            </a:endParaRPr>
          </a:p>
          <a:p>
            <a:pPr marL="457200" lvl="1" indent="0">
              <a:buNone/>
            </a:pPr>
            <a:r>
              <a:rPr lang="en-US" altLang="en-US">
                <a:ea typeface="宋体" panose="02010600030101010101" pitchFamily="2" charset="-122"/>
              </a:rPr>
              <a:t>H(23)=23  MOD 7=2</a:t>
            </a:r>
            <a:endParaRPr lang="en-US" altLang="en-US">
              <a:solidFill>
                <a:schemeClr val="accent6">
                  <a:lumMod val="75000"/>
                </a:schemeClr>
              </a:solidFill>
              <a:ea typeface="宋体" panose="02010600030101010101" pitchFamily="2" charset="-122"/>
            </a:endParaRPr>
          </a:p>
          <a:p>
            <a:endParaRPr lang="zh-CN" altLang="en-US"/>
          </a:p>
        </p:txBody>
      </p:sp>
      <p:sp>
        <p:nvSpPr>
          <p:cNvPr id="4" name="灯片编号占位符 3"/>
          <p:cNvSpPr>
            <a:spLocks noGrp="1"/>
          </p:cNvSpPr>
          <p:nvPr>
            <p:ph type="sldNum" sz="quarter" idx="12"/>
          </p:nvPr>
        </p:nvSpPr>
        <p:spPr>
          <a:xfrm>
            <a:off x="8686800" y="6492875"/>
            <a:ext cx="395536" cy="365125"/>
          </a:xfrm>
        </p:spPr>
        <p:txBody>
          <a:bodyPr/>
          <a:lstStyle/>
          <a:p>
            <a:fld id="{0C913308-F349-4B6D-A68A-DD1791B4A57B}" type="slidenum">
              <a:rPr lang="zh-CN" altLang="en-US" smtClean="0"/>
              <a:t>24</a:t>
            </a:fld>
            <a:endParaRPr lang="zh-CN" altLang="en-US"/>
          </a:p>
        </p:txBody>
      </p:sp>
      <p:sp>
        <p:nvSpPr>
          <p:cNvPr id="5" name="Rectangle 5"/>
          <p:cNvSpPr>
            <a:spLocks noChangeArrowheads="1"/>
          </p:cNvSpPr>
          <p:nvPr/>
        </p:nvSpPr>
        <p:spPr bwMode="auto">
          <a:xfrm>
            <a:off x="4649850" y="2441848"/>
            <a:ext cx="4102100"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Times New Roman" pitchFamily="18" charset="0"/>
              </a:rPr>
              <a:t> </a:t>
            </a:r>
            <a:endParaRPr lang="en-US" altLang="en-US" sz="2800" b="1" dirty="0">
              <a:solidFill>
                <a:schemeClr val="hlink"/>
              </a:solidFill>
              <a:latin typeface="Times New Roman" pitchFamily="18" charset="0"/>
            </a:endParaRPr>
          </a:p>
        </p:txBody>
      </p:sp>
      <p:sp>
        <p:nvSpPr>
          <p:cNvPr id="6" name="Line 6"/>
          <p:cNvSpPr>
            <a:spLocks noChangeShapeType="1"/>
          </p:cNvSpPr>
          <p:nvPr/>
        </p:nvSpPr>
        <p:spPr bwMode="auto">
          <a:xfrm>
            <a:off x="5107050" y="244184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Line 7"/>
          <p:cNvSpPr>
            <a:spLocks noChangeShapeType="1"/>
          </p:cNvSpPr>
          <p:nvPr/>
        </p:nvSpPr>
        <p:spPr bwMode="auto">
          <a:xfrm>
            <a:off x="5716650" y="244184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 name="Line 8"/>
          <p:cNvSpPr>
            <a:spLocks noChangeShapeType="1"/>
          </p:cNvSpPr>
          <p:nvPr/>
        </p:nvSpPr>
        <p:spPr bwMode="auto">
          <a:xfrm>
            <a:off x="6326250" y="244184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Line 9"/>
          <p:cNvSpPr>
            <a:spLocks noChangeShapeType="1"/>
          </p:cNvSpPr>
          <p:nvPr/>
        </p:nvSpPr>
        <p:spPr bwMode="auto">
          <a:xfrm>
            <a:off x="6973950" y="244184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Line 10"/>
          <p:cNvSpPr>
            <a:spLocks noChangeShapeType="1"/>
          </p:cNvSpPr>
          <p:nvPr/>
        </p:nvSpPr>
        <p:spPr bwMode="auto">
          <a:xfrm>
            <a:off x="7647050" y="244184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11"/>
          <p:cNvSpPr>
            <a:spLocks noChangeShapeType="1"/>
          </p:cNvSpPr>
          <p:nvPr/>
        </p:nvSpPr>
        <p:spPr bwMode="auto">
          <a:xfrm>
            <a:off x="8231250" y="244184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Rectangle 12"/>
          <p:cNvSpPr>
            <a:spLocks noChangeArrowheads="1"/>
          </p:cNvSpPr>
          <p:nvPr/>
        </p:nvSpPr>
        <p:spPr bwMode="auto">
          <a:xfrm>
            <a:off x="4675250" y="2060848"/>
            <a:ext cx="40306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dirty="0">
                <a:latin typeface="Times New Roman" pitchFamily="18" charset="0"/>
              </a:rPr>
              <a:t> </a:t>
            </a:r>
            <a:r>
              <a:rPr lang="en-US" altLang="en-US" sz="2400" b="1" dirty="0">
                <a:latin typeface="Times New Roman" pitchFamily="18" charset="0"/>
              </a:rPr>
              <a:t>0    1      2       3      4      5     6</a:t>
            </a:r>
          </a:p>
        </p:txBody>
      </p:sp>
      <p:sp>
        <p:nvSpPr>
          <p:cNvPr id="13" name="TextBox 24"/>
          <p:cNvSpPr txBox="1"/>
          <p:nvPr/>
        </p:nvSpPr>
        <p:spPr>
          <a:xfrm>
            <a:off x="5221001" y="2431765"/>
            <a:ext cx="495649" cy="461665"/>
          </a:xfrm>
          <a:prstGeom prst="rect">
            <a:avLst/>
          </a:prstGeom>
          <a:noFill/>
        </p:spPr>
        <p:txBody>
          <a:bodyPr wrap="none" rtlCol="0">
            <a:spAutoFit/>
          </a:bodyPr>
          <a:lstStyle/>
          <a:p>
            <a:r>
              <a:rPr lang="en-US" sz="2400" b="1"/>
              <a:t>15</a:t>
            </a:r>
            <a:endParaRPr lang="en-US" b="1"/>
          </a:p>
        </p:txBody>
      </p:sp>
      <p:sp>
        <p:nvSpPr>
          <p:cNvPr id="14" name="TextBox 25"/>
          <p:cNvSpPr txBox="1"/>
          <p:nvPr/>
        </p:nvSpPr>
        <p:spPr>
          <a:xfrm>
            <a:off x="4649850" y="2449931"/>
            <a:ext cx="495649" cy="461665"/>
          </a:xfrm>
          <a:prstGeom prst="rect">
            <a:avLst/>
          </a:prstGeom>
          <a:noFill/>
        </p:spPr>
        <p:txBody>
          <a:bodyPr wrap="none" rtlCol="0">
            <a:spAutoFit/>
          </a:bodyPr>
          <a:lstStyle/>
          <a:p>
            <a:r>
              <a:rPr lang="en-US" sz="2400" b="1"/>
              <a:t>14</a:t>
            </a:r>
            <a:endParaRPr lang="en-US" b="1"/>
          </a:p>
        </p:txBody>
      </p:sp>
      <p:sp>
        <p:nvSpPr>
          <p:cNvPr id="15" name="TextBox 26"/>
          <p:cNvSpPr txBox="1"/>
          <p:nvPr/>
        </p:nvSpPr>
        <p:spPr>
          <a:xfrm>
            <a:off x="8241258" y="2405375"/>
            <a:ext cx="495649" cy="461665"/>
          </a:xfrm>
          <a:prstGeom prst="rect">
            <a:avLst/>
          </a:prstGeom>
          <a:noFill/>
        </p:spPr>
        <p:txBody>
          <a:bodyPr wrap="none" rtlCol="0">
            <a:spAutoFit/>
          </a:bodyPr>
          <a:lstStyle/>
          <a:p>
            <a:r>
              <a:rPr lang="en-US" sz="2400" b="1"/>
              <a:t>28</a:t>
            </a:r>
            <a:endParaRPr lang="en-US" b="1"/>
          </a:p>
        </p:txBody>
      </p:sp>
      <p:sp>
        <p:nvSpPr>
          <p:cNvPr id="16" name="TextBox 27"/>
          <p:cNvSpPr txBox="1"/>
          <p:nvPr/>
        </p:nvSpPr>
        <p:spPr>
          <a:xfrm>
            <a:off x="7659514" y="2461785"/>
            <a:ext cx="495649" cy="461665"/>
          </a:xfrm>
          <a:prstGeom prst="rect">
            <a:avLst/>
          </a:prstGeom>
          <a:noFill/>
        </p:spPr>
        <p:txBody>
          <a:bodyPr wrap="none" rtlCol="0">
            <a:spAutoFit/>
          </a:bodyPr>
          <a:lstStyle/>
          <a:p>
            <a:r>
              <a:rPr lang="en-US" sz="2400" b="1"/>
              <a:t>26</a:t>
            </a:r>
            <a:endParaRPr lang="en-US" b="1"/>
          </a:p>
        </p:txBody>
      </p:sp>
      <p:sp>
        <p:nvSpPr>
          <p:cNvPr id="17" name="TextBox 28"/>
          <p:cNvSpPr txBox="1"/>
          <p:nvPr/>
        </p:nvSpPr>
        <p:spPr>
          <a:xfrm>
            <a:off x="7072509" y="2465385"/>
            <a:ext cx="495649" cy="461665"/>
          </a:xfrm>
          <a:prstGeom prst="rect">
            <a:avLst/>
          </a:prstGeom>
          <a:noFill/>
        </p:spPr>
        <p:txBody>
          <a:bodyPr wrap="none" rtlCol="0">
            <a:spAutoFit/>
          </a:bodyPr>
          <a:lstStyle/>
          <a:p>
            <a:r>
              <a:rPr lang="en-US" sz="2400" b="1"/>
              <a:t>56</a:t>
            </a:r>
            <a:endParaRPr lang="en-US" b="1"/>
          </a:p>
        </p:txBody>
      </p:sp>
      <p:sp>
        <p:nvSpPr>
          <p:cNvPr id="18" name="TextBox 29"/>
          <p:cNvSpPr txBox="1"/>
          <p:nvPr/>
        </p:nvSpPr>
        <p:spPr>
          <a:xfrm>
            <a:off x="5754576" y="2470284"/>
            <a:ext cx="495649" cy="461665"/>
          </a:xfrm>
          <a:prstGeom prst="rect">
            <a:avLst/>
          </a:prstGeom>
          <a:noFill/>
        </p:spPr>
        <p:txBody>
          <a:bodyPr wrap="none" rtlCol="0">
            <a:spAutoFit/>
          </a:bodyPr>
          <a:lstStyle/>
          <a:p>
            <a:r>
              <a:rPr lang="en-US" sz="2400" b="1"/>
              <a:t>23</a:t>
            </a:r>
            <a:endParaRPr lang="en-US" b="1"/>
          </a:p>
        </p:txBody>
      </p:sp>
    </p:spTree>
    <p:extLst>
      <p:ext uri="{BB962C8B-B14F-4D97-AF65-F5344CB8AC3E}">
        <p14:creationId xmlns:p14="http://schemas.microsoft.com/office/powerpoint/2010/main" val="271828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3251" name="Group 3"/>
          <p:cNvGrpSpPr>
            <a:grpSpLocks/>
          </p:cNvGrpSpPr>
          <p:nvPr/>
        </p:nvGrpSpPr>
        <p:grpSpPr bwMode="auto">
          <a:xfrm>
            <a:off x="4852417" y="2156024"/>
            <a:ext cx="4256087" cy="696912"/>
            <a:chOff x="0" y="0"/>
            <a:chExt cx="2681" cy="439"/>
          </a:xfrm>
        </p:grpSpPr>
        <p:grpSp>
          <p:nvGrpSpPr>
            <p:cNvPr id="693252" name="Group 4"/>
            <p:cNvGrpSpPr>
              <a:grpSpLocks/>
            </p:cNvGrpSpPr>
            <p:nvPr/>
          </p:nvGrpSpPr>
          <p:grpSpPr bwMode="auto">
            <a:xfrm>
              <a:off x="0" y="0"/>
              <a:ext cx="2681" cy="435"/>
              <a:chOff x="0" y="0"/>
              <a:chExt cx="2681" cy="435"/>
            </a:xfrm>
          </p:grpSpPr>
          <p:sp>
            <p:nvSpPr>
              <p:cNvPr id="693256" name="Text Box 5"/>
              <p:cNvSpPr txBox="1">
                <a:spLocks noChangeArrowheads="1"/>
              </p:cNvSpPr>
              <p:nvPr/>
            </p:nvSpPr>
            <p:spPr bwMode="auto">
              <a:xfrm>
                <a:off x="34" y="0"/>
                <a:ext cx="26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latin typeface="Times New Roman" pitchFamily="18" charset="0"/>
                  </a:rPr>
                  <a:t>0    1    2    3    4    5    6    7    8    9   10</a:t>
                </a:r>
              </a:p>
            </p:txBody>
          </p:sp>
          <p:sp>
            <p:nvSpPr>
              <p:cNvPr id="693257" name="Rectangle 6"/>
              <p:cNvSpPr>
                <a:spLocks noChangeArrowheads="1"/>
              </p:cNvSpPr>
              <p:nvPr/>
            </p:nvSpPr>
            <p:spPr bwMode="auto">
              <a:xfrm>
                <a:off x="0" y="193"/>
                <a:ext cx="2681" cy="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sp>
            <p:nvSpPr>
              <p:cNvPr id="693258" name="Line 7"/>
              <p:cNvSpPr>
                <a:spLocks noChangeShapeType="1"/>
              </p:cNvSpPr>
              <p:nvPr/>
            </p:nvSpPr>
            <p:spPr bwMode="auto">
              <a:xfrm>
                <a:off x="237" y="193"/>
                <a:ext cx="0"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3259" name="Line 8"/>
              <p:cNvSpPr>
                <a:spLocks noChangeShapeType="1"/>
              </p:cNvSpPr>
              <p:nvPr/>
            </p:nvSpPr>
            <p:spPr bwMode="auto">
              <a:xfrm>
                <a:off x="480" y="193"/>
                <a:ext cx="0"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3260" name="Line 9"/>
              <p:cNvSpPr>
                <a:spLocks noChangeShapeType="1"/>
              </p:cNvSpPr>
              <p:nvPr/>
            </p:nvSpPr>
            <p:spPr bwMode="auto">
              <a:xfrm>
                <a:off x="724" y="193"/>
                <a:ext cx="0"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3261" name="Line 10"/>
              <p:cNvSpPr>
                <a:spLocks noChangeShapeType="1"/>
              </p:cNvSpPr>
              <p:nvPr/>
            </p:nvSpPr>
            <p:spPr bwMode="auto">
              <a:xfrm>
                <a:off x="968" y="193"/>
                <a:ext cx="0"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3262" name="Line 11"/>
              <p:cNvSpPr>
                <a:spLocks noChangeShapeType="1"/>
              </p:cNvSpPr>
              <p:nvPr/>
            </p:nvSpPr>
            <p:spPr bwMode="auto">
              <a:xfrm>
                <a:off x="1212" y="193"/>
                <a:ext cx="0"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3263" name="Line 12"/>
              <p:cNvSpPr>
                <a:spLocks noChangeShapeType="1"/>
              </p:cNvSpPr>
              <p:nvPr/>
            </p:nvSpPr>
            <p:spPr bwMode="auto">
              <a:xfrm>
                <a:off x="1455" y="193"/>
                <a:ext cx="0"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3264" name="Line 13"/>
              <p:cNvSpPr>
                <a:spLocks noChangeShapeType="1"/>
              </p:cNvSpPr>
              <p:nvPr/>
            </p:nvSpPr>
            <p:spPr bwMode="auto">
              <a:xfrm>
                <a:off x="1699" y="193"/>
                <a:ext cx="0"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3265" name="Line 14"/>
              <p:cNvSpPr>
                <a:spLocks noChangeShapeType="1"/>
              </p:cNvSpPr>
              <p:nvPr/>
            </p:nvSpPr>
            <p:spPr bwMode="auto">
              <a:xfrm>
                <a:off x="1943" y="193"/>
                <a:ext cx="0"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3266" name="Line 15"/>
              <p:cNvSpPr>
                <a:spLocks noChangeShapeType="1"/>
              </p:cNvSpPr>
              <p:nvPr/>
            </p:nvSpPr>
            <p:spPr bwMode="auto">
              <a:xfrm>
                <a:off x="2187" y="193"/>
                <a:ext cx="0"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3267" name="Line 16"/>
              <p:cNvSpPr>
                <a:spLocks noChangeShapeType="1"/>
              </p:cNvSpPr>
              <p:nvPr/>
            </p:nvSpPr>
            <p:spPr bwMode="auto">
              <a:xfrm>
                <a:off x="2431" y="193"/>
                <a:ext cx="0"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3268" name="Text Box 17"/>
              <p:cNvSpPr txBox="1">
                <a:spLocks noChangeArrowheads="1"/>
              </p:cNvSpPr>
              <p:nvPr/>
            </p:nvSpPr>
            <p:spPr bwMode="auto">
              <a:xfrm>
                <a:off x="1193" y="185"/>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dirty="0">
                    <a:latin typeface="Times New Roman" pitchFamily="18" charset="0"/>
                  </a:rPr>
                  <a:t>60  17  29</a:t>
                </a:r>
              </a:p>
            </p:txBody>
          </p:sp>
        </p:grpSp>
        <p:sp>
          <p:nvSpPr>
            <p:cNvPr id="693253" name="Text Box 18"/>
            <p:cNvSpPr txBox="1">
              <a:spLocks noChangeArrowheads="1"/>
            </p:cNvSpPr>
            <p:nvPr/>
          </p:nvSpPr>
          <p:spPr bwMode="auto">
            <a:xfrm>
              <a:off x="1939" y="186"/>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solidFill>
                    <a:srgbClr val="0066FF"/>
                  </a:solidFill>
                  <a:latin typeface="Times New Roman" pitchFamily="18" charset="0"/>
                </a:rPr>
                <a:t>38</a:t>
              </a:r>
              <a:endParaRPr lang="en-US" altLang="en-US" sz="2000">
                <a:latin typeface="Times New Roman" pitchFamily="18" charset="0"/>
              </a:endParaRPr>
            </a:p>
          </p:txBody>
        </p:sp>
        <p:sp>
          <p:nvSpPr>
            <p:cNvPr id="693254" name="Text Box 19"/>
            <p:cNvSpPr txBox="1">
              <a:spLocks noChangeArrowheads="1"/>
            </p:cNvSpPr>
            <p:nvPr/>
          </p:nvSpPr>
          <p:spPr bwMode="auto">
            <a:xfrm>
              <a:off x="959" y="189"/>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solidFill>
                    <a:schemeClr val="folHlink"/>
                  </a:solidFill>
                  <a:latin typeface="Times New Roman" pitchFamily="18" charset="0"/>
                </a:rPr>
                <a:t>38</a:t>
              </a:r>
              <a:endParaRPr lang="en-US" altLang="en-US" sz="2000">
                <a:latin typeface="Times New Roman" pitchFamily="18" charset="0"/>
              </a:endParaRPr>
            </a:p>
          </p:txBody>
        </p:sp>
        <p:sp>
          <p:nvSpPr>
            <p:cNvPr id="693255" name="Text Box 20"/>
            <p:cNvSpPr txBox="1">
              <a:spLocks noChangeArrowheads="1"/>
            </p:cNvSpPr>
            <p:nvPr/>
          </p:nvSpPr>
          <p:spPr bwMode="auto">
            <a:xfrm>
              <a:off x="713" y="182"/>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solidFill>
                    <a:srgbClr val="FF3300"/>
                  </a:solidFill>
                  <a:latin typeface="Times New Roman" pitchFamily="18" charset="0"/>
                </a:rPr>
                <a:t>38</a:t>
              </a:r>
              <a:endParaRPr lang="en-US" altLang="en-US" sz="2000">
                <a:latin typeface="Times New Roman" pitchFamily="18" charset="0"/>
              </a:endParaRPr>
            </a:p>
          </p:txBody>
        </p:sp>
      </p:grpSp>
      <p:sp>
        <p:nvSpPr>
          <p:cNvPr id="3" name="标题 2"/>
          <p:cNvSpPr>
            <a:spLocks noGrp="1"/>
          </p:cNvSpPr>
          <p:nvPr>
            <p:ph type="title"/>
          </p:nvPr>
        </p:nvSpPr>
        <p:spPr/>
        <p:txBody>
          <a:bodyPr/>
          <a:lstStyle/>
          <a:p>
            <a:r>
              <a:rPr lang="en-US" altLang="en-US">
                <a:latin typeface="+mn-lt"/>
                <a:ea typeface="宋体" panose="02010600030101010101" pitchFamily="2" charset="-122"/>
              </a:rPr>
              <a:t>开放定址法</a:t>
            </a:r>
            <a:r>
              <a:rPr lang="zh-CN" altLang="en-US">
                <a:latin typeface="+mn-lt"/>
                <a:ea typeface="宋体" panose="02010600030101010101" pitchFamily="2" charset="-122"/>
              </a:rPr>
              <a:t>处理冲突：举例</a:t>
            </a:r>
            <a:endParaRPr lang="en-US">
              <a:latin typeface="+mn-lt"/>
              <a:ea typeface="宋体" panose="02010600030101010101" pitchFamily="2" charset="-122"/>
            </a:endParaRPr>
          </a:p>
        </p:txBody>
      </p:sp>
      <p:sp>
        <p:nvSpPr>
          <p:cNvPr id="5" name="内容占位符 4"/>
          <p:cNvSpPr>
            <a:spLocks noGrp="1"/>
          </p:cNvSpPr>
          <p:nvPr>
            <p:ph idx="1"/>
          </p:nvPr>
        </p:nvSpPr>
        <p:spPr/>
        <p:txBody>
          <a:bodyPr>
            <a:normAutofit fontScale="92500"/>
          </a:bodyPr>
          <a:lstStyle/>
          <a:p>
            <a:pPr marL="0" indent="0">
              <a:spcBef>
                <a:spcPts val="0"/>
              </a:spcBef>
              <a:buNone/>
            </a:pPr>
            <a:r>
              <a:rPr lang="zh-CN" altLang="en-US" sz="2800" dirty="0">
                <a:latin typeface="Times New Roman" panose="02020603050405020304" pitchFamily="18" charset="0"/>
                <a:cs typeface="Times New Roman" panose="02020603050405020304" pitchFamily="18" charset="0"/>
              </a:rPr>
              <a:t>表长为</a:t>
            </a:r>
            <a:r>
              <a:rPr lang="en-US" altLang="en-US" sz="2800" dirty="0">
                <a:latin typeface="Times New Roman" panose="02020603050405020304" pitchFamily="18" charset="0"/>
                <a:cs typeface="Times New Roman" panose="02020603050405020304" pitchFamily="18" charset="0"/>
              </a:rPr>
              <a:t>11</a:t>
            </a:r>
            <a:r>
              <a:rPr lang="zh-CN" altLang="en-US" sz="2800" dirty="0">
                <a:latin typeface="Times New Roman" panose="02020603050405020304" pitchFamily="18" charset="0"/>
                <a:cs typeface="Times New Roman" panose="02020603050405020304" pitchFamily="18" charset="0"/>
              </a:rPr>
              <a:t>的哈希表中已填有关键字为</a:t>
            </a:r>
            <a:r>
              <a:rPr lang="en-US" altLang="en-US" sz="2800" dirty="0">
                <a:latin typeface="Times New Roman" panose="02020603050405020304" pitchFamily="18" charset="0"/>
                <a:cs typeface="Times New Roman" panose="02020603050405020304" pitchFamily="18" charset="0"/>
              </a:rPr>
              <a:t>17</a:t>
            </a:r>
            <a:r>
              <a:rPr lang="zh-CN" altLang="en-US" sz="2800" dirty="0">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rPr>
              <a:t>60</a:t>
            </a:r>
            <a:r>
              <a:rPr lang="zh-CN" altLang="en-US" sz="2800" dirty="0">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rPr>
              <a:t>29</a:t>
            </a:r>
            <a:r>
              <a:rPr lang="zh-CN" altLang="en-US" sz="2800" dirty="0">
                <a:latin typeface="Times New Roman" panose="02020603050405020304" pitchFamily="18" charset="0"/>
                <a:cs typeface="Times New Roman" panose="02020603050405020304" pitchFamily="18" charset="0"/>
              </a:rPr>
              <a:t>的记录，哈希函数为</a:t>
            </a:r>
            <a:r>
              <a:rPr lang="en-US" altLang="en-US" sz="2800" dirty="0">
                <a:latin typeface="Times New Roman" panose="02020603050405020304" pitchFamily="18" charset="0"/>
                <a:cs typeface="Times New Roman" panose="02020603050405020304" pitchFamily="18" charset="0"/>
              </a:rPr>
              <a:t>H(key)=key  MOD  11</a:t>
            </a:r>
            <a:r>
              <a:rPr lang="zh-CN" altLang="en-US" sz="2800" dirty="0">
                <a:latin typeface="Times New Roman" panose="02020603050405020304" pitchFamily="18" charset="0"/>
                <a:cs typeface="Times New Roman" panose="02020603050405020304" pitchFamily="18" charset="0"/>
              </a:rPr>
              <a:t>。现有第4个记录，其关键字为38，按</a:t>
            </a:r>
            <a:r>
              <a:rPr lang="en-US" altLang="en-US" sz="2800" dirty="0" err="1">
                <a:latin typeface="Times New Roman" panose="02020603050405020304" pitchFamily="18" charset="0"/>
                <a:cs typeface="Times New Roman" panose="02020603050405020304" pitchFamily="18" charset="0"/>
              </a:rPr>
              <a:t>开放定址法</a:t>
            </a:r>
            <a:r>
              <a:rPr lang="zh-CN" altLang="en-US" sz="2800" dirty="0">
                <a:latin typeface="Times New Roman" panose="02020603050405020304" pitchFamily="18" charset="0"/>
                <a:cs typeface="Times New Roman" panose="02020603050405020304" pitchFamily="18" charset="0"/>
              </a:rPr>
              <a:t>的三种处理冲突的方法，将它填入表中：</a:t>
            </a:r>
          </a:p>
          <a:p>
            <a:pPr marL="0" indent="0">
              <a:spcBef>
                <a:spcPts val="0"/>
              </a:spcBef>
              <a:buNone/>
            </a:pPr>
            <a:r>
              <a:rPr lang="en-US" altLang="zh-CN" sz="2800" dirty="0"/>
              <a:t>(</a:t>
            </a:r>
            <a:r>
              <a:rPr lang="en-US" altLang="zh-CN" sz="2800" dirty="0">
                <a:solidFill>
                  <a:schemeClr val="accent5">
                    <a:lumMod val="75000"/>
                  </a:schemeClr>
                </a:solidFill>
              </a:rPr>
              <a:t>1</a:t>
            </a:r>
            <a:r>
              <a:rPr lang="en-US" altLang="zh-CN" sz="2800" dirty="0"/>
              <a:t>) </a:t>
            </a:r>
            <a:r>
              <a:rPr lang="zh-CN" altLang="en-US" sz="2800" dirty="0"/>
              <a:t>线性：</a:t>
            </a:r>
            <a:endParaRPr lang="en-US" altLang="zh-CN" sz="2800" dirty="0"/>
          </a:p>
          <a:p>
            <a:pPr marL="0" indent="0">
              <a:spcBef>
                <a:spcPts val="0"/>
              </a:spcBef>
              <a:buNone/>
            </a:pPr>
            <a:r>
              <a:rPr lang="en-US" altLang="en-US" sz="2800" dirty="0"/>
              <a:t>      H(38)=38 MOD 11=5 </a:t>
            </a:r>
            <a:r>
              <a:rPr lang="zh-CN" altLang="en-US" sz="2800" dirty="0"/>
              <a:t>冲突</a:t>
            </a:r>
          </a:p>
          <a:p>
            <a:pPr>
              <a:spcBef>
                <a:spcPts val="0"/>
              </a:spcBef>
              <a:buNone/>
            </a:pPr>
            <a:r>
              <a:rPr lang="zh-CN" altLang="en-US" sz="2800" dirty="0"/>
              <a:t>      </a:t>
            </a:r>
            <a:r>
              <a:rPr lang="en-US" altLang="en-US" sz="2800" dirty="0"/>
              <a:t>H1=(5+1) MOD 11=6 </a:t>
            </a:r>
            <a:r>
              <a:rPr lang="zh-CN" altLang="en-US" sz="2800" dirty="0"/>
              <a:t>冲突</a:t>
            </a:r>
          </a:p>
          <a:p>
            <a:pPr>
              <a:spcBef>
                <a:spcPts val="0"/>
              </a:spcBef>
              <a:buNone/>
            </a:pPr>
            <a:r>
              <a:rPr lang="zh-CN" altLang="en-US" sz="2800" dirty="0"/>
              <a:t>      </a:t>
            </a:r>
            <a:r>
              <a:rPr lang="en-US" altLang="en-US" sz="2800" dirty="0"/>
              <a:t>H2=(5+2) MOD 11=7 </a:t>
            </a:r>
            <a:r>
              <a:rPr lang="zh-CN" altLang="en-US" sz="2800" dirty="0"/>
              <a:t>冲突</a:t>
            </a:r>
          </a:p>
          <a:p>
            <a:pPr>
              <a:spcBef>
                <a:spcPts val="0"/>
              </a:spcBef>
              <a:buNone/>
            </a:pPr>
            <a:r>
              <a:rPr lang="zh-CN" altLang="en-US" sz="2800" dirty="0"/>
              <a:t>      </a:t>
            </a:r>
            <a:r>
              <a:rPr lang="en-US" altLang="en-US" sz="2800" dirty="0">
                <a:solidFill>
                  <a:srgbClr val="3366FF"/>
                </a:solidFill>
              </a:rPr>
              <a:t>H3=(5+3) MOD 11=8 </a:t>
            </a:r>
            <a:r>
              <a:rPr lang="zh-CN" altLang="en-US" sz="2800" dirty="0">
                <a:solidFill>
                  <a:srgbClr val="3366FF"/>
                </a:solidFill>
              </a:rPr>
              <a:t>不冲突</a:t>
            </a:r>
          </a:p>
          <a:p>
            <a:pPr>
              <a:spcBef>
                <a:spcPts val="0"/>
              </a:spcBef>
              <a:buNone/>
            </a:pPr>
            <a:r>
              <a:rPr lang="en-US" altLang="en-US" sz="2800" dirty="0"/>
              <a:t>(</a:t>
            </a:r>
            <a:r>
              <a:rPr lang="en-US" altLang="en-US" sz="2800" dirty="0">
                <a:solidFill>
                  <a:schemeClr val="folHlink"/>
                </a:solidFill>
              </a:rPr>
              <a:t>2</a:t>
            </a:r>
            <a:r>
              <a:rPr lang="en-US" altLang="en-US" sz="2800" dirty="0"/>
              <a:t>) </a:t>
            </a:r>
            <a:r>
              <a:rPr lang="zh-CN" altLang="en-US" sz="2800" dirty="0"/>
              <a:t>二次：</a:t>
            </a:r>
            <a:endParaRPr lang="en-US" altLang="zh-CN" sz="2800" dirty="0"/>
          </a:p>
          <a:p>
            <a:pPr>
              <a:spcBef>
                <a:spcPts val="0"/>
              </a:spcBef>
              <a:buNone/>
            </a:pPr>
            <a:r>
              <a:rPr lang="en-US" altLang="en-US" sz="2800" dirty="0"/>
              <a:t>      H(38)=38 MOD 11=5  </a:t>
            </a:r>
            <a:r>
              <a:rPr lang="zh-CN" altLang="en-US" sz="2800" dirty="0"/>
              <a:t>冲突</a:t>
            </a:r>
          </a:p>
          <a:p>
            <a:pPr>
              <a:spcBef>
                <a:spcPts val="0"/>
              </a:spcBef>
              <a:buNone/>
            </a:pPr>
            <a:r>
              <a:rPr lang="zh-CN" altLang="en-US" sz="2800" dirty="0"/>
              <a:t>      </a:t>
            </a:r>
            <a:r>
              <a:rPr lang="en-US" altLang="en-US" sz="2800" dirty="0"/>
              <a:t>H</a:t>
            </a:r>
            <a:r>
              <a:rPr lang="en-US" altLang="en-US" sz="2800" baseline="-20000" dirty="0"/>
              <a:t>1</a:t>
            </a:r>
            <a:r>
              <a:rPr lang="en-US" altLang="en-US" sz="2800" dirty="0"/>
              <a:t>=(5+1</a:t>
            </a:r>
            <a:r>
              <a:rPr lang="en-US" altLang="en-US" sz="2800" dirty="0">
                <a:sym typeface="Symbol" pitchFamily="18" charset="2"/>
              </a:rPr>
              <a:t>²</a:t>
            </a:r>
            <a:r>
              <a:rPr lang="en-US" altLang="en-US" sz="2800" dirty="0"/>
              <a:t>) MOD 11=6 </a:t>
            </a:r>
            <a:r>
              <a:rPr lang="zh-CN" altLang="en-US" sz="2800" dirty="0"/>
              <a:t>冲突</a:t>
            </a:r>
          </a:p>
          <a:p>
            <a:pPr>
              <a:spcBef>
                <a:spcPts val="0"/>
              </a:spcBef>
              <a:buNone/>
            </a:pPr>
            <a:r>
              <a:rPr lang="zh-CN" altLang="en-US" sz="2800" dirty="0"/>
              <a:t>      </a:t>
            </a:r>
            <a:r>
              <a:rPr lang="en-US" altLang="en-US" sz="2800" dirty="0">
                <a:solidFill>
                  <a:srgbClr val="7030A0"/>
                </a:solidFill>
              </a:rPr>
              <a:t>H</a:t>
            </a:r>
            <a:r>
              <a:rPr lang="en-US" altLang="en-US" sz="2800" baseline="-20000" dirty="0">
                <a:solidFill>
                  <a:srgbClr val="7030A0"/>
                </a:solidFill>
              </a:rPr>
              <a:t>2</a:t>
            </a:r>
            <a:r>
              <a:rPr lang="en-US" altLang="en-US" sz="2800" dirty="0">
                <a:solidFill>
                  <a:srgbClr val="7030A0"/>
                </a:solidFill>
              </a:rPr>
              <a:t>=(5-1</a:t>
            </a:r>
            <a:r>
              <a:rPr lang="en-US" altLang="en-US" sz="2800" dirty="0">
                <a:solidFill>
                  <a:srgbClr val="7030A0"/>
                </a:solidFill>
                <a:sym typeface="Symbol" pitchFamily="18" charset="2"/>
              </a:rPr>
              <a:t>²</a:t>
            </a:r>
            <a:r>
              <a:rPr lang="en-US" altLang="en-US" sz="2800" dirty="0">
                <a:solidFill>
                  <a:srgbClr val="7030A0"/>
                </a:solidFill>
              </a:rPr>
              <a:t>) MOD 11=4 </a:t>
            </a:r>
            <a:r>
              <a:rPr lang="zh-CN" altLang="en-US" sz="2800" dirty="0">
                <a:solidFill>
                  <a:srgbClr val="7030A0"/>
                </a:solidFill>
              </a:rPr>
              <a:t>不冲突</a:t>
            </a:r>
          </a:p>
          <a:p>
            <a:pPr>
              <a:spcBef>
                <a:spcPts val="0"/>
              </a:spcBef>
              <a:buNone/>
            </a:pPr>
            <a:r>
              <a:rPr lang="en-US" altLang="en-US" sz="2800" dirty="0"/>
              <a:t>(</a:t>
            </a:r>
            <a:r>
              <a:rPr lang="en-US" altLang="en-US" sz="2800" dirty="0">
                <a:solidFill>
                  <a:srgbClr val="FF3300"/>
                </a:solidFill>
              </a:rPr>
              <a:t>3</a:t>
            </a:r>
            <a:r>
              <a:rPr lang="en-US" altLang="en-US" sz="2800" dirty="0"/>
              <a:t>) H(38)=38 MOD 11=5  </a:t>
            </a:r>
            <a:r>
              <a:rPr lang="zh-CN" altLang="en-US" sz="2800" dirty="0"/>
              <a:t>冲突</a:t>
            </a:r>
          </a:p>
          <a:p>
            <a:pPr>
              <a:spcBef>
                <a:spcPts val="0"/>
              </a:spcBef>
              <a:buNone/>
            </a:pPr>
            <a:r>
              <a:rPr lang="zh-CN" altLang="en-US" sz="2800" dirty="0"/>
              <a:t>     设伪随机数序列为</a:t>
            </a:r>
            <a:r>
              <a:rPr lang="en-US" altLang="en-US" sz="2800" dirty="0"/>
              <a:t>9</a:t>
            </a:r>
            <a:r>
              <a:rPr lang="zh-CN" altLang="en-US" sz="2800" dirty="0"/>
              <a:t>，则</a:t>
            </a:r>
            <a:r>
              <a:rPr lang="en-US" altLang="en-US" sz="2800" dirty="0">
                <a:solidFill>
                  <a:srgbClr val="FF896B"/>
                </a:solidFill>
              </a:rPr>
              <a:t>H</a:t>
            </a:r>
            <a:r>
              <a:rPr lang="en-US" altLang="en-US" sz="2800" baseline="-20000" dirty="0">
                <a:solidFill>
                  <a:srgbClr val="FF896B"/>
                </a:solidFill>
              </a:rPr>
              <a:t>1</a:t>
            </a:r>
            <a:r>
              <a:rPr lang="en-US" altLang="en-US" sz="2800" dirty="0">
                <a:solidFill>
                  <a:srgbClr val="FF896B"/>
                </a:solidFill>
              </a:rPr>
              <a:t>=(5+9) MOD 11=3 </a:t>
            </a:r>
            <a:r>
              <a:rPr lang="zh-CN" altLang="en-US" sz="2800" dirty="0"/>
              <a:t>不冲突</a:t>
            </a:r>
            <a:endParaRPr lang="en-US" sz="28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extLst>
      <p:ext uri="{BB962C8B-B14F-4D97-AF65-F5344CB8AC3E}">
        <p14:creationId xmlns:p14="http://schemas.microsoft.com/office/powerpoint/2010/main" val="182613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a:ea typeface="宋体" panose="02010600030101010101" pitchFamily="2" charset="-122"/>
              </a:rPr>
              <a:t>开放定址法</a:t>
            </a:r>
            <a:r>
              <a:rPr lang="zh-CN" altLang="en-US" dirty="0">
                <a:ea typeface="宋体" panose="02010600030101010101" pitchFamily="2" charset="-122"/>
              </a:rPr>
              <a:t>对关键字插入、删除的影响</a:t>
            </a:r>
            <a:endParaRPr lang="zh-CN" altLang="en-US" dirty="0"/>
          </a:p>
        </p:txBody>
      </p:sp>
      <p:sp>
        <p:nvSpPr>
          <p:cNvPr id="3" name="内容占位符 2"/>
          <p:cNvSpPr>
            <a:spLocks noGrp="1"/>
          </p:cNvSpPr>
          <p:nvPr>
            <p:ph idx="1"/>
          </p:nvPr>
        </p:nvSpPr>
        <p:spPr/>
        <p:txBody>
          <a:bodyPr/>
          <a:lstStyle/>
          <a:p>
            <a:r>
              <a:rPr lang="zh-CN" altLang="en-US" b="1" dirty="0">
                <a:solidFill>
                  <a:schemeClr val="accent6">
                    <a:lumMod val="50000"/>
                  </a:schemeClr>
                </a:solidFill>
              </a:rPr>
              <a:t>删除元素</a:t>
            </a:r>
            <a:r>
              <a:rPr lang="zh-CN" altLang="en-US" dirty="0"/>
              <a:t>时，</a:t>
            </a:r>
            <a:r>
              <a:rPr lang="zh-CN" altLang="en-US" dirty="0">
                <a:solidFill>
                  <a:srgbClr val="C00000"/>
                </a:solidFill>
              </a:rPr>
              <a:t>不能物理删除</a:t>
            </a:r>
            <a:r>
              <a:rPr lang="zh-CN" altLang="en-US" dirty="0"/>
              <a:t>，只能做删除标记</a:t>
            </a:r>
            <a:endParaRPr lang="en-US" altLang="zh-CN" dirty="0"/>
          </a:p>
          <a:p>
            <a:r>
              <a:rPr lang="zh-CN" altLang="en-US" dirty="0"/>
              <a:t>否则的话，在以后的查询中，后继元素 的 探测序列 会被中断</a:t>
            </a:r>
            <a:endParaRPr lang="en-US" altLang="zh-CN" dirty="0"/>
          </a:p>
          <a:p>
            <a:r>
              <a:rPr lang="zh-CN" altLang="en-US" b="1" dirty="0">
                <a:solidFill>
                  <a:schemeClr val="accent6">
                    <a:lumMod val="50000"/>
                  </a:schemeClr>
                </a:solidFill>
              </a:rPr>
              <a:t>插入元素</a:t>
            </a:r>
            <a:r>
              <a:rPr lang="zh-CN" altLang="en-US" dirty="0"/>
              <a:t>的时候，也</a:t>
            </a:r>
            <a:r>
              <a:rPr lang="zh-CN" altLang="en-US" dirty="0">
                <a:solidFill>
                  <a:srgbClr val="C00000"/>
                </a:solidFill>
              </a:rPr>
              <a:t>不能插在 做了删除标记的地方</a:t>
            </a:r>
            <a:r>
              <a:rPr lang="zh-CN" altLang="en-US" dirty="0"/>
              <a:t>，因为，有可能该元素出现在后面的探测序列位置</a:t>
            </a:r>
            <a:endParaRPr lang="en-US" altLang="zh-CN" dirty="0"/>
          </a:p>
          <a:p>
            <a:endParaRPr lang="en-US" altLang="zh-CN" dirty="0"/>
          </a:p>
          <a:p>
            <a:r>
              <a:rPr lang="zh-CN" altLang="en-US" dirty="0"/>
              <a:t>需要对哈希表时不时进行</a:t>
            </a:r>
            <a:r>
              <a:rPr lang="zh-CN" altLang="en-US" b="1" dirty="0">
                <a:solidFill>
                  <a:schemeClr val="accent6">
                    <a:lumMod val="50000"/>
                  </a:schemeClr>
                </a:solidFill>
              </a:rPr>
              <a:t>重构</a:t>
            </a:r>
            <a:r>
              <a:rPr lang="en-US" altLang="zh-CN" dirty="0"/>
              <a:t>(</a:t>
            </a:r>
            <a:r>
              <a:rPr lang="zh-CN" altLang="en-US" dirty="0"/>
              <a:t>再哈希</a:t>
            </a:r>
            <a:r>
              <a:rPr lang="en-US" altLang="zh-CN" dirty="0"/>
              <a:t>)</a:t>
            </a:r>
            <a:r>
              <a:rPr lang="zh-CN" altLang="en-US" dirty="0"/>
              <a:t>，把做过逻辑删除的元素 从物理上删除掉。</a:t>
            </a: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4226178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en-US">
                <a:latin typeface="+mn-lt"/>
                <a:ea typeface="宋体" panose="02010600030101010101" pitchFamily="2" charset="-122"/>
              </a:rPr>
              <a:t>冲突处理的方法 </a:t>
            </a:r>
            <a:r>
              <a:rPr lang="en-US" altLang="zh-CN" b="1">
                <a:latin typeface="+mn-lt"/>
                <a:ea typeface="宋体" panose="02010600030101010101" pitchFamily="2" charset="-122"/>
              </a:rPr>
              <a:t>-</a:t>
            </a:r>
            <a:r>
              <a:rPr lang="en-US" altLang="zh-CN" b="1">
                <a:solidFill>
                  <a:schemeClr val="accent6">
                    <a:lumMod val="50000"/>
                  </a:schemeClr>
                </a:solidFill>
                <a:latin typeface="+mn-lt"/>
                <a:ea typeface="宋体" panose="02010600030101010101" pitchFamily="2" charset="-122"/>
              </a:rPr>
              <a:t> (2)</a:t>
            </a:r>
            <a:r>
              <a:rPr lang="zh-CN" altLang="en-US" b="1">
                <a:solidFill>
                  <a:schemeClr val="accent6">
                    <a:lumMod val="50000"/>
                  </a:schemeClr>
                </a:solidFill>
                <a:latin typeface="+mn-lt"/>
                <a:ea typeface="宋体" panose="02010600030101010101" pitchFamily="2" charset="-122"/>
              </a:rPr>
              <a:t>多</a:t>
            </a:r>
            <a:r>
              <a:rPr lang="en-US" altLang="en-US" b="1">
                <a:solidFill>
                  <a:schemeClr val="accent6">
                    <a:lumMod val="50000"/>
                  </a:schemeClr>
                </a:solidFill>
                <a:latin typeface="+mn-lt"/>
                <a:ea typeface="宋体" panose="02010600030101010101" pitchFamily="2" charset="-122"/>
              </a:rPr>
              <a:t>哈希法/</a:t>
            </a:r>
            <a:r>
              <a:rPr lang="zh-CN" altLang="en-US" b="1">
                <a:solidFill>
                  <a:schemeClr val="accent6">
                    <a:lumMod val="50000"/>
                  </a:schemeClr>
                </a:solidFill>
                <a:latin typeface="+mn-lt"/>
                <a:ea typeface="宋体" panose="02010600030101010101" pitchFamily="2" charset="-122"/>
              </a:rPr>
              <a:t>双哈希法</a:t>
            </a:r>
            <a:endParaRPr lang="en-US" altLang="en-US" b="1" dirty="0">
              <a:solidFill>
                <a:schemeClr val="accent6">
                  <a:lumMod val="50000"/>
                </a:schemeClr>
              </a:solidFill>
              <a:latin typeface="+mn-lt"/>
              <a:ea typeface="宋体" panose="02010600030101010101" pitchFamily="2" charset="-122"/>
            </a:endParaRPr>
          </a:p>
        </p:txBody>
      </p:sp>
      <p:sp>
        <p:nvSpPr>
          <p:cNvPr id="734210" name="Rectangle 2"/>
          <p:cNvSpPr>
            <a:spLocks noGrp="1" noChangeArrowheads="1"/>
          </p:cNvSpPr>
          <p:nvPr>
            <p:ph idx="1"/>
          </p:nvPr>
        </p:nvSpPr>
        <p:spPr/>
        <p:txBody>
          <a:bodyPr>
            <a:normAutofit/>
          </a:bodyPr>
          <a:lstStyle/>
          <a:p>
            <a:r>
              <a:rPr lang="en-US" altLang="en-US" dirty="0" err="1">
                <a:ea typeface="宋体" panose="02010600030101010101" pitchFamily="2" charset="-122"/>
              </a:rPr>
              <a:t>构造</a:t>
            </a:r>
            <a:r>
              <a:rPr lang="en-US" altLang="en-US" dirty="0" err="1">
                <a:solidFill>
                  <a:srgbClr val="0000FF"/>
                </a:solidFill>
                <a:ea typeface="宋体" panose="02010600030101010101" pitchFamily="2" charset="-122"/>
              </a:rPr>
              <a:t>若干个哈希函数</a:t>
            </a:r>
            <a:r>
              <a:rPr lang="en-US" altLang="en-US" dirty="0" err="1">
                <a:ea typeface="宋体" panose="02010600030101010101" pitchFamily="2" charset="-122"/>
              </a:rPr>
              <a:t>，当发生冲突时，利用不同的哈希函数再计算下一个新哈希地址，直到不发生冲突为止</a:t>
            </a:r>
            <a:r>
              <a:rPr lang="zh-CN" altLang="en-US" dirty="0">
                <a:ea typeface="宋体" panose="02010600030101010101" pitchFamily="2" charset="-122"/>
              </a:rPr>
              <a:t>，</a:t>
            </a:r>
            <a:endParaRPr lang="en-US" altLang="zh-CN" dirty="0">
              <a:ea typeface="宋体" panose="02010600030101010101" pitchFamily="2" charset="-122"/>
            </a:endParaRPr>
          </a:p>
          <a:p>
            <a:pPr lvl="1"/>
            <a:r>
              <a:rPr lang="en-US" altLang="en-US" dirty="0" err="1">
                <a:ea typeface="宋体" panose="02010600030101010101" pitchFamily="2" charset="-122"/>
              </a:rPr>
              <a:t>即：H</a:t>
            </a:r>
            <a:r>
              <a:rPr lang="en-US" altLang="en-US" baseline="-25000" dirty="0" err="1">
                <a:ea typeface="宋体" panose="02010600030101010101" pitchFamily="2" charset="-122"/>
              </a:rPr>
              <a:t>i</a:t>
            </a:r>
            <a:r>
              <a:rPr lang="en-US" altLang="en-US" dirty="0">
                <a:ea typeface="宋体" panose="02010600030101010101" pitchFamily="2" charset="-122"/>
              </a:rPr>
              <a:t>=</a:t>
            </a:r>
            <a:r>
              <a:rPr lang="en-US" altLang="en-US" dirty="0" err="1">
                <a:ea typeface="宋体" panose="02010600030101010101" pitchFamily="2" charset="-122"/>
              </a:rPr>
              <a:t>RH</a:t>
            </a:r>
            <a:r>
              <a:rPr lang="en-US" altLang="en-US" baseline="-25000" dirty="0" err="1">
                <a:ea typeface="宋体" panose="02010600030101010101" pitchFamily="2" charset="-122"/>
              </a:rPr>
              <a:t>i</a:t>
            </a:r>
            <a:r>
              <a:rPr lang="en-US" altLang="en-US" dirty="0">
                <a:ea typeface="宋体" panose="02010600030101010101" pitchFamily="2" charset="-122"/>
              </a:rPr>
              <a:t>(key)     </a:t>
            </a:r>
            <a:r>
              <a:rPr lang="en-US" altLang="en-US" dirty="0" err="1">
                <a:ea typeface="宋体" panose="02010600030101010101" pitchFamily="2" charset="-122"/>
              </a:rPr>
              <a:t>i</a:t>
            </a:r>
            <a:r>
              <a:rPr lang="en-US" altLang="en-US" dirty="0">
                <a:ea typeface="宋体" panose="02010600030101010101" pitchFamily="2" charset="-122"/>
              </a:rPr>
              <a:t>=1, 2, …, k</a:t>
            </a:r>
          </a:p>
          <a:p>
            <a:pPr lvl="1"/>
            <a:r>
              <a:rPr lang="zh-CN" altLang="en-US" dirty="0">
                <a:ea typeface="宋体" panose="02010600030101010101" pitchFamily="2" charset="-122"/>
              </a:rPr>
              <a:t>其中，</a:t>
            </a:r>
            <a:r>
              <a:rPr lang="en-US" altLang="en-US" dirty="0" err="1">
                <a:ea typeface="宋体" panose="02010600030101010101" pitchFamily="2" charset="-122"/>
              </a:rPr>
              <a:t>RH</a:t>
            </a:r>
            <a:r>
              <a:rPr lang="en-US" altLang="en-US" baseline="-25000" dirty="0" err="1">
                <a:ea typeface="宋体" panose="02010600030101010101" pitchFamily="2" charset="-122"/>
              </a:rPr>
              <a:t>i</a:t>
            </a:r>
            <a:r>
              <a:rPr lang="en-US" altLang="en-US" dirty="0">
                <a:ea typeface="宋体" panose="02010600030101010101" pitchFamily="2" charset="-122"/>
              </a:rPr>
              <a:t> </a:t>
            </a:r>
            <a:r>
              <a:rPr lang="zh-CN" altLang="en-US" dirty="0">
                <a:ea typeface="宋体" panose="02010600030101010101" pitchFamily="2" charset="-122"/>
              </a:rPr>
              <a:t>为</a:t>
            </a:r>
            <a:r>
              <a:rPr lang="en-US" altLang="en-US" dirty="0">
                <a:ea typeface="宋体" panose="02010600030101010101" pitchFamily="2" charset="-122"/>
                <a:sym typeface="Symbol" pitchFamily="18" charset="2"/>
              </a:rPr>
              <a:t>一组</a:t>
            </a:r>
            <a:r>
              <a:rPr lang="en-US" altLang="en-US" dirty="0">
                <a:ea typeface="宋体" panose="02010600030101010101" pitchFamily="2" charset="-122"/>
              </a:rPr>
              <a:t>不同的哈希函数。第一次发生冲突时，用RH</a:t>
            </a:r>
            <a:r>
              <a:rPr lang="en-US" altLang="en-US" baseline="-25000" dirty="0">
                <a:ea typeface="宋体" panose="02010600030101010101" pitchFamily="2" charset="-122"/>
              </a:rPr>
              <a:t>1</a:t>
            </a:r>
            <a:r>
              <a:rPr lang="en-US" altLang="en-US" dirty="0">
                <a:ea typeface="宋体" panose="02010600030101010101" pitchFamily="2" charset="-122"/>
              </a:rPr>
              <a:t>计算，第二次发生冲突时，用RH</a:t>
            </a:r>
            <a:r>
              <a:rPr lang="en-US" altLang="en-US" baseline="-25000" dirty="0">
                <a:ea typeface="宋体" panose="02010600030101010101" pitchFamily="2" charset="-122"/>
              </a:rPr>
              <a:t>2</a:t>
            </a:r>
            <a:r>
              <a:rPr lang="en-US" altLang="en-US" dirty="0">
                <a:ea typeface="宋体" panose="02010600030101010101" pitchFamily="2" charset="-122"/>
              </a:rPr>
              <a:t>计算</a:t>
            </a:r>
            <a:r>
              <a:rPr lang="zh-CN" altLang="en-US" dirty="0">
                <a:ea typeface="宋体" panose="02010600030101010101" pitchFamily="2" charset="-122"/>
              </a:rPr>
              <a:t>，</a:t>
            </a:r>
            <a:endParaRPr lang="en-US" altLang="zh-CN" dirty="0">
              <a:ea typeface="宋体" panose="02010600030101010101" pitchFamily="2" charset="-122"/>
            </a:endParaRPr>
          </a:p>
          <a:p>
            <a:pPr lvl="1"/>
            <a:r>
              <a:rPr lang="en-US" altLang="en-US" dirty="0" err="1">
                <a:ea typeface="宋体" panose="02010600030101010101" pitchFamily="2" charset="-122"/>
              </a:rPr>
              <a:t>依此类推</a:t>
            </a:r>
            <a:r>
              <a:rPr lang="zh-CN" altLang="en-US" dirty="0">
                <a:ea typeface="宋体" panose="02010600030101010101" pitchFamily="2" charset="-122"/>
              </a:rPr>
              <a:t>直到</a:t>
            </a:r>
            <a:r>
              <a:rPr lang="en-US" altLang="en-US" dirty="0" err="1">
                <a:ea typeface="宋体" panose="02010600030101010101" pitchFamily="2" charset="-122"/>
              </a:rPr>
              <a:t>到某个Hi不</a:t>
            </a:r>
            <a:r>
              <a:rPr lang="zh-CN" altLang="en-US" dirty="0">
                <a:ea typeface="宋体" panose="02010600030101010101" pitchFamily="2" charset="-122"/>
              </a:rPr>
              <a:t>发生</a:t>
            </a:r>
            <a:r>
              <a:rPr lang="en-US" altLang="en-US" dirty="0" err="1">
                <a:ea typeface="宋体" panose="02010600030101010101" pitchFamily="2" charset="-122"/>
              </a:rPr>
              <a:t>冲突为止</a:t>
            </a:r>
            <a:endParaRPr lang="en-US" altLang="en-US" dirty="0">
              <a:ea typeface="宋体" panose="02010600030101010101" pitchFamily="2" charset="-122"/>
            </a:endParaRPr>
          </a:p>
          <a:p>
            <a:r>
              <a:rPr lang="en-US" altLang="en-US" dirty="0" err="1">
                <a:ea typeface="宋体" panose="02010600030101010101" pitchFamily="2" charset="-122"/>
              </a:rPr>
              <a:t>优点：不易产生冲突的聚集现象</a:t>
            </a:r>
            <a:endParaRPr lang="en-US" altLang="en-US" dirty="0">
              <a:ea typeface="宋体" panose="02010600030101010101" pitchFamily="2" charset="-122"/>
            </a:endParaRPr>
          </a:p>
          <a:p>
            <a:r>
              <a:rPr lang="en-US" altLang="en-US" dirty="0" err="1">
                <a:ea typeface="宋体" panose="02010600030101010101" pitchFamily="2" charset="-122"/>
              </a:rPr>
              <a:t>缺点：计算时间增加</a:t>
            </a:r>
            <a:endParaRPr lang="en-US" altLang="en-US" dirty="0">
              <a:ea typeface="宋体" panose="0201060003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extLst>
      <p:ext uri="{BB962C8B-B14F-4D97-AF65-F5344CB8AC3E}">
        <p14:creationId xmlns:p14="http://schemas.microsoft.com/office/powerpoint/2010/main" val="3241775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en-US">
                <a:latin typeface="+mn-lt"/>
                <a:ea typeface="宋体" panose="02010600030101010101" pitchFamily="2" charset="-122"/>
              </a:rPr>
              <a:t>冲突处理的方法 </a:t>
            </a:r>
            <a:r>
              <a:rPr lang="en-US" altLang="zh-CN">
                <a:latin typeface="+mn-lt"/>
                <a:ea typeface="宋体" panose="02010600030101010101" pitchFamily="2" charset="-122"/>
              </a:rPr>
              <a:t>- </a:t>
            </a:r>
            <a:r>
              <a:rPr lang="en-US" altLang="zh-CN" b="1">
                <a:solidFill>
                  <a:schemeClr val="accent6">
                    <a:lumMod val="50000"/>
                  </a:schemeClr>
                </a:solidFill>
                <a:latin typeface="+mn-lt"/>
                <a:ea typeface="宋体" panose="02010600030101010101" pitchFamily="2" charset="-122"/>
              </a:rPr>
              <a:t>(3)</a:t>
            </a:r>
            <a:r>
              <a:rPr lang="en-US" altLang="en-US" b="1">
                <a:solidFill>
                  <a:schemeClr val="accent6">
                    <a:lumMod val="50000"/>
                  </a:schemeClr>
                </a:solidFill>
                <a:latin typeface="+mn-lt"/>
                <a:ea typeface="宋体" panose="02010600030101010101" pitchFamily="2" charset="-122"/>
              </a:rPr>
              <a:t>链地址法</a:t>
            </a:r>
            <a:endParaRPr lang="en-US" b="1" dirty="0">
              <a:solidFill>
                <a:schemeClr val="accent6">
                  <a:lumMod val="50000"/>
                </a:schemeClr>
              </a:solidFill>
              <a:latin typeface="+mn-lt"/>
              <a:ea typeface="宋体" panose="02010600030101010101" pitchFamily="2" charset="-122"/>
            </a:endParaRPr>
          </a:p>
        </p:txBody>
      </p:sp>
      <p:sp>
        <p:nvSpPr>
          <p:cNvPr id="735234" name="Rectangle 2"/>
          <p:cNvSpPr>
            <a:spLocks noGrp="1" noChangeArrowheads="1"/>
          </p:cNvSpPr>
          <p:nvPr>
            <p:ph idx="1"/>
          </p:nvPr>
        </p:nvSpPr>
        <p:spPr/>
        <p:txBody>
          <a:bodyPr>
            <a:normAutofit lnSpcReduction="10000"/>
          </a:bodyPr>
          <a:lstStyle/>
          <a:p>
            <a:r>
              <a:rPr lang="en-US" altLang="en-US" dirty="0" err="1">
                <a:ea typeface="宋体" panose="02010600030101010101" pitchFamily="2" charset="-122"/>
              </a:rPr>
              <a:t>将所有关键字为</a:t>
            </a:r>
            <a:r>
              <a:rPr lang="en-US" altLang="en-US" dirty="0" err="1">
                <a:solidFill>
                  <a:srgbClr val="0000CC"/>
                </a:solidFill>
                <a:ea typeface="宋体" panose="02010600030101010101" pitchFamily="2" charset="-122"/>
              </a:rPr>
              <a:t>同义词</a:t>
            </a:r>
            <a:r>
              <a:rPr lang="en-US" altLang="en-US" dirty="0">
                <a:ea typeface="宋体" panose="02010600030101010101" pitchFamily="2" charset="-122"/>
              </a:rPr>
              <a:t>(</a:t>
            </a:r>
            <a:r>
              <a:rPr lang="zh-CN" altLang="en-US" dirty="0">
                <a:ea typeface="宋体" panose="02010600030101010101" pitchFamily="2" charset="-122"/>
              </a:rPr>
              <a:t>哈希</a:t>
            </a:r>
            <a:r>
              <a:rPr lang="en-US" altLang="en-US" dirty="0" err="1">
                <a:ea typeface="宋体" panose="02010600030101010101" pitchFamily="2" charset="-122"/>
              </a:rPr>
              <a:t>地址相同</a:t>
            </a:r>
            <a:r>
              <a:rPr lang="en-US" altLang="en-US" dirty="0">
                <a:ea typeface="宋体" panose="02010600030101010101" pitchFamily="2" charset="-122"/>
              </a:rPr>
              <a:t>)</a:t>
            </a:r>
            <a:r>
              <a:rPr lang="en-US" altLang="en-US" dirty="0" err="1">
                <a:ea typeface="宋体" panose="02010600030101010101" pitchFamily="2" charset="-122"/>
              </a:rPr>
              <a:t>的记录</a:t>
            </a:r>
            <a:r>
              <a:rPr lang="en-US" altLang="en-US" dirty="0" err="1">
                <a:solidFill>
                  <a:srgbClr val="C00000"/>
                </a:solidFill>
                <a:ea typeface="宋体" panose="02010600030101010101" pitchFamily="2" charset="-122"/>
              </a:rPr>
              <a:t>存储在一个单链表</a:t>
            </a:r>
            <a:r>
              <a:rPr lang="en-US" altLang="en-US" dirty="0" err="1">
                <a:ea typeface="宋体" panose="02010600030101010101" pitchFamily="2" charset="-122"/>
              </a:rPr>
              <a:t>中，并用一维数组存放链表的头指针</a:t>
            </a:r>
            <a:endParaRPr lang="en-US" altLang="en-US" dirty="0">
              <a:ea typeface="宋体" panose="02010600030101010101" pitchFamily="2" charset="-122"/>
            </a:endParaRPr>
          </a:p>
          <a:p>
            <a:pPr lvl="1"/>
            <a:r>
              <a:rPr lang="zh-CN" altLang="en-US" sz="3200" dirty="0">
                <a:ea typeface="宋体" panose="02010600030101010101" pitchFamily="2" charset="-122"/>
              </a:rPr>
              <a:t>分离的同义词子表</a:t>
            </a:r>
            <a:endParaRPr lang="en-US" altLang="en-US" sz="3200" dirty="0">
              <a:ea typeface="宋体" panose="02010600030101010101" pitchFamily="2" charset="-122"/>
            </a:endParaRPr>
          </a:p>
          <a:p>
            <a:r>
              <a:rPr lang="en-US" altLang="en-US" dirty="0">
                <a:ea typeface="宋体" panose="02010600030101010101" pitchFamily="2" charset="-122"/>
              </a:rPr>
              <a:t>设</a:t>
            </a:r>
            <a:r>
              <a:rPr lang="zh-CN" altLang="en-US" b="1" dirty="0">
                <a:solidFill>
                  <a:srgbClr val="C00000"/>
                </a:solidFill>
                <a:ea typeface="宋体" panose="02010600030101010101" pitchFamily="2" charset="-122"/>
              </a:rPr>
              <a:t>哈希</a:t>
            </a:r>
            <a:r>
              <a:rPr lang="en-US" altLang="en-US" b="1" dirty="0" err="1">
                <a:solidFill>
                  <a:srgbClr val="C00000"/>
                </a:solidFill>
                <a:ea typeface="宋体" panose="02010600030101010101" pitchFamily="2" charset="-122"/>
              </a:rPr>
              <a:t>表长为m</a:t>
            </a:r>
            <a:r>
              <a:rPr lang="en-US" altLang="en-US" dirty="0" err="1">
                <a:ea typeface="宋体" panose="02010600030101010101" pitchFamily="2" charset="-122"/>
              </a:rPr>
              <a:t>，定义一个一维指针数组</a:t>
            </a:r>
            <a:r>
              <a:rPr lang="en-US" altLang="en-US" dirty="0" err="1">
                <a:ea typeface="宋体" panose="02010600030101010101" pitchFamily="2" charset="-122"/>
                <a:sym typeface="Symbol" pitchFamily="18" charset="2"/>
              </a:rPr>
              <a:t>：</a:t>
            </a:r>
            <a:r>
              <a:rPr lang="en-US" altLang="en-US" dirty="0" err="1">
                <a:ea typeface="宋体" panose="02010600030101010101" pitchFamily="2" charset="-122"/>
              </a:rPr>
              <a:t>RecNode</a:t>
            </a:r>
            <a:r>
              <a:rPr lang="en-US" altLang="en-US" dirty="0">
                <a:ea typeface="宋体" panose="02010600030101010101" pitchFamily="2" charset="-122"/>
              </a:rPr>
              <a:t> *</a:t>
            </a:r>
            <a:r>
              <a:rPr lang="en-US" altLang="en-US" dirty="0" err="1">
                <a:ea typeface="宋体" panose="02010600030101010101" pitchFamily="2" charset="-122"/>
              </a:rPr>
              <a:t>linkhash</a:t>
            </a:r>
            <a:r>
              <a:rPr lang="en-US" altLang="en-US" dirty="0">
                <a:ea typeface="宋体" panose="02010600030101010101" pitchFamily="2" charset="-122"/>
              </a:rPr>
              <a:t>[m]，</a:t>
            </a:r>
            <a:r>
              <a:rPr lang="en-US" altLang="en-US" dirty="0" err="1">
                <a:ea typeface="宋体" panose="02010600030101010101" pitchFamily="2" charset="-122"/>
              </a:rPr>
              <a:t>其中RecNode是结点类型，每个分量的初值为空。</a:t>
            </a:r>
            <a:r>
              <a:rPr lang="en-US" altLang="en-US" b="1" dirty="0" err="1">
                <a:solidFill>
                  <a:srgbClr val="0000FF"/>
                </a:solidFill>
                <a:ea typeface="宋体" panose="02010600030101010101" pitchFamily="2" charset="-122"/>
              </a:rPr>
              <a:t>凡</a:t>
            </a:r>
            <a:r>
              <a:rPr lang="zh-CN" altLang="en-US" b="1" dirty="0">
                <a:solidFill>
                  <a:srgbClr val="0000FF"/>
                </a:solidFill>
                <a:ea typeface="宋体" panose="02010600030101010101" pitchFamily="2" charset="-122"/>
              </a:rPr>
              <a:t>哈希</a:t>
            </a:r>
            <a:r>
              <a:rPr lang="en-US" altLang="en-US" b="1" dirty="0" err="1">
                <a:solidFill>
                  <a:srgbClr val="0000FF"/>
                </a:solidFill>
                <a:ea typeface="宋体" panose="02010600030101010101" pitchFamily="2" charset="-122"/>
              </a:rPr>
              <a:t>地址为k的记录都插入到以linkhash</a:t>
            </a:r>
            <a:r>
              <a:rPr lang="en-US" altLang="en-US" b="1" dirty="0">
                <a:solidFill>
                  <a:srgbClr val="0000FF"/>
                </a:solidFill>
                <a:ea typeface="宋体" panose="02010600030101010101" pitchFamily="2" charset="-122"/>
              </a:rPr>
              <a:t>[k]</a:t>
            </a:r>
            <a:r>
              <a:rPr lang="en-US" altLang="en-US" b="1" dirty="0" err="1">
                <a:solidFill>
                  <a:srgbClr val="0000FF"/>
                </a:solidFill>
                <a:ea typeface="宋体" panose="02010600030101010101" pitchFamily="2" charset="-122"/>
              </a:rPr>
              <a:t>为头指针的链表中</a:t>
            </a:r>
            <a:r>
              <a:rPr lang="en-US" altLang="en-US" dirty="0" err="1">
                <a:ea typeface="宋体" panose="02010600030101010101" pitchFamily="2" charset="-122"/>
              </a:rPr>
              <a:t>，插入位置可以</a:t>
            </a:r>
            <a:r>
              <a:rPr lang="en-US" altLang="en-US" dirty="0" err="1">
                <a:solidFill>
                  <a:srgbClr val="0000FF"/>
                </a:solidFill>
                <a:ea typeface="宋体" panose="02010600030101010101" pitchFamily="2" charset="-122"/>
              </a:rPr>
              <a:t>在表头或表尾或按关键字排序插入</a:t>
            </a:r>
            <a:endParaRPr lang="en-US" altLang="en-US" dirty="0">
              <a:solidFill>
                <a:srgbClr val="0000FF"/>
              </a:solidFill>
              <a:ea typeface="宋体" panose="02010600030101010101" pitchFamily="2" charset="-122"/>
            </a:endParaRPr>
          </a:p>
          <a:p>
            <a:r>
              <a:rPr lang="en-US" altLang="en-US" dirty="0" err="1">
                <a:ea typeface="宋体" panose="02010600030101010101" pitchFamily="2" charset="-122"/>
              </a:rPr>
              <a:t>优点：不易产生冲突的聚集；删除记录也很简单</a:t>
            </a:r>
            <a:endParaRPr lang="en-US" altLang="en-US" dirty="0">
              <a:ea typeface="宋体" panose="0201060003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extLst>
      <p:ext uri="{BB962C8B-B14F-4D97-AF65-F5344CB8AC3E}">
        <p14:creationId xmlns:p14="http://schemas.microsoft.com/office/powerpoint/2010/main" val="2211894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96324" name="Group 4"/>
          <p:cNvGrpSpPr>
            <a:grpSpLocks/>
          </p:cNvGrpSpPr>
          <p:nvPr/>
        </p:nvGrpSpPr>
        <p:grpSpPr bwMode="auto">
          <a:xfrm>
            <a:off x="487090" y="1170945"/>
            <a:ext cx="5641975" cy="5291137"/>
            <a:chOff x="0" y="0"/>
            <a:chExt cx="3554" cy="3333"/>
          </a:xfrm>
        </p:grpSpPr>
        <p:grpSp>
          <p:nvGrpSpPr>
            <p:cNvPr id="696325" name="Group 5"/>
            <p:cNvGrpSpPr>
              <a:grpSpLocks/>
            </p:cNvGrpSpPr>
            <p:nvPr/>
          </p:nvGrpSpPr>
          <p:grpSpPr bwMode="auto">
            <a:xfrm>
              <a:off x="598" y="307"/>
              <a:ext cx="2956" cy="218"/>
              <a:chOff x="0" y="0"/>
              <a:chExt cx="2956" cy="218"/>
            </a:xfrm>
          </p:grpSpPr>
          <p:grpSp>
            <p:nvGrpSpPr>
              <p:cNvPr id="696385" name="Group 6"/>
              <p:cNvGrpSpPr>
                <a:grpSpLocks/>
              </p:cNvGrpSpPr>
              <p:nvPr/>
            </p:nvGrpSpPr>
            <p:grpSpPr bwMode="auto">
              <a:xfrm>
                <a:off x="2154" y="0"/>
                <a:ext cx="802" cy="218"/>
                <a:chOff x="0" y="0"/>
                <a:chExt cx="802" cy="218"/>
              </a:xfrm>
            </p:grpSpPr>
            <p:grpSp>
              <p:nvGrpSpPr>
                <p:cNvPr id="696401" name="Group 7"/>
                <p:cNvGrpSpPr>
                  <a:grpSpLocks/>
                </p:cNvGrpSpPr>
                <p:nvPr/>
              </p:nvGrpSpPr>
              <p:grpSpPr bwMode="auto">
                <a:xfrm>
                  <a:off x="258" y="0"/>
                  <a:ext cx="544" cy="218"/>
                  <a:chOff x="0" y="0"/>
                  <a:chExt cx="544" cy="218"/>
                </a:xfrm>
              </p:grpSpPr>
              <p:sp>
                <p:nvSpPr>
                  <p:cNvPr id="696403" name="Rectangle 8"/>
                  <p:cNvSpPr>
                    <a:spLocks noChangeArrowheads="1"/>
                  </p:cNvSpPr>
                  <p:nvPr/>
                </p:nvSpPr>
                <p:spPr bwMode="auto">
                  <a:xfrm>
                    <a:off x="0" y="0"/>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79  ⋀</a:t>
                    </a:r>
                    <a:r>
                      <a:rPr lang="en-US" altLang="en-US" sz="2000" dirty="0">
                        <a:latin typeface="Times New Roman" pitchFamily="18" charset="0"/>
                      </a:rPr>
                      <a:t> </a:t>
                    </a:r>
                  </a:p>
                </p:txBody>
              </p:sp>
              <p:sp>
                <p:nvSpPr>
                  <p:cNvPr id="696404" name="Line 9"/>
                  <p:cNvSpPr>
                    <a:spLocks noChangeShapeType="1"/>
                  </p:cNvSpPr>
                  <p:nvPr/>
                </p:nvSpPr>
                <p:spPr bwMode="auto">
                  <a:xfrm>
                    <a:off x="309" y="0"/>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96402" name="Line 10"/>
                <p:cNvSpPr>
                  <a:spLocks noChangeShapeType="1"/>
                </p:cNvSpPr>
                <p:nvPr/>
              </p:nvSpPr>
              <p:spPr bwMode="auto">
                <a:xfrm>
                  <a:off x="0" y="114"/>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96386" name="Group 11"/>
              <p:cNvGrpSpPr>
                <a:grpSpLocks/>
              </p:cNvGrpSpPr>
              <p:nvPr/>
            </p:nvGrpSpPr>
            <p:grpSpPr bwMode="auto">
              <a:xfrm>
                <a:off x="0" y="0"/>
                <a:ext cx="802" cy="218"/>
                <a:chOff x="0" y="0"/>
                <a:chExt cx="802" cy="218"/>
              </a:xfrm>
            </p:grpSpPr>
            <p:grpSp>
              <p:nvGrpSpPr>
                <p:cNvPr id="696397" name="Group 12"/>
                <p:cNvGrpSpPr>
                  <a:grpSpLocks/>
                </p:cNvGrpSpPr>
                <p:nvPr/>
              </p:nvGrpSpPr>
              <p:grpSpPr bwMode="auto">
                <a:xfrm>
                  <a:off x="258" y="0"/>
                  <a:ext cx="544" cy="218"/>
                  <a:chOff x="0" y="0"/>
                  <a:chExt cx="544" cy="218"/>
                </a:xfrm>
              </p:grpSpPr>
              <p:sp>
                <p:nvSpPr>
                  <p:cNvPr id="696399" name="Rectangle 13"/>
                  <p:cNvSpPr>
                    <a:spLocks noChangeArrowheads="1"/>
                  </p:cNvSpPr>
                  <p:nvPr/>
                </p:nvSpPr>
                <p:spPr bwMode="auto">
                  <a:xfrm>
                    <a:off x="0" y="0"/>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14</a:t>
                    </a:r>
                    <a:endParaRPr lang="en-US" altLang="en-US" sz="2000">
                      <a:latin typeface="Times New Roman" pitchFamily="18" charset="0"/>
                    </a:endParaRPr>
                  </a:p>
                </p:txBody>
              </p:sp>
              <p:sp>
                <p:nvSpPr>
                  <p:cNvPr id="696400" name="Line 14"/>
                  <p:cNvSpPr>
                    <a:spLocks noChangeShapeType="1"/>
                  </p:cNvSpPr>
                  <p:nvPr/>
                </p:nvSpPr>
                <p:spPr bwMode="auto">
                  <a:xfrm>
                    <a:off x="309" y="0"/>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96398" name="Line 15"/>
                <p:cNvSpPr>
                  <a:spLocks noChangeShapeType="1"/>
                </p:cNvSpPr>
                <p:nvPr/>
              </p:nvSpPr>
              <p:spPr bwMode="auto">
                <a:xfrm>
                  <a:off x="0" y="112"/>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96387" name="Group 16"/>
              <p:cNvGrpSpPr>
                <a:grpSpLocks/>
              </p:cNvGrpSpPr>
              <p:nvPr/>
            </p:nvGrpSpPr>
            <p:grpSpPr bwMode="auto">
              <a:xfrm>
                <a:off x="726" y="0"/>
                <a:ext cx="802" cy="218"/>
                <a:chOff x="0" y="0"/>
                <a:chExt cx="802" cy="218"/>
              </a:xfrm>
            </p:grpSpPr>
            <p:grpSp>
              <p:nvGrpSpPr>
                <p:cNvPr id="696393" name="Group 17"/>
                <p:cNvGrpSpPr>
                  <a:grpSpLocks/>
                </p:cNvGrpSpPr>
                <p:nvPr/>
              </p:nvGrpSpPr>
              <p:grpSpPr bwMode="auto">
                <a:xfrm>
                  <a:off x="258" y="0"/>
                  <a:ext cx="544" cy="218"/>
                  <a:chOff x="0" y="0"/>
                  <a:chExt cx="544" cy="218"/>
                </a:xfrm>
              </p:grpSpPr>
              <p:sp>
                <p:nvSpPr>
                  <p:cNvPr id="696395" name="Rectangle 18"/>
                  <p:cNvSpPr>
                    <a:spLocks noChangeArrowheads="1"/>
                  </p:cNvSpPr>
                  <p:nvPr/>
                </p:nvSpPr>
                <p:spPr bwMode="auto">
                  <a:xfrm>
                    <a:off x="0" y="0"/>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rPr>
                      <a:t> </a:t>
                    </a:r>
                    <a:r>
                      <a:rPr lang="en-US" altLang="en-US" sz="2400" b="1">
                        <a:latin typeface="Times New Roman" pitchFamily="18" charset="0"/>
                      </a:rPr>
                      <a:t>1</a:t>
                    </a:r>
                    <a:endParaRPr lang="en-US" altLang="en-US" sz="2000">
                      <a:latin typeface="Times New Roman" pitchFamily="18" charset="0"/>
                    </a:endParaRPr>
                  </a:p>
                </p:txBody>
              </p:sp>
              <p:sp>
                <p:nvSpPr>
                  <p:cNvPr id="696396" name="Line 19"/>
                  <p:cNvSpPr>
                    <a:spLocks noChangeShapeType="1"/>
                  </p:cNvSpPr>
                  <p:nvPr/>
                </p:nvSpPr>
                <p:spPr bwMode="auto">
                  <a:xfrm>
                    <a:off x="309" y="0"/>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96394" name="Line 20"/>
                <p:cNvSpPr>
                  <a:spLocks noChangeShapeType="1"/>
                </p:cNvSpPr>
                <p:nvPr/>
              </p:nvSpPr>
              <p:spPr bwMode="auto">
                <a:xfrm>
                  <a:off x="0" y="112"/>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96388" name="Group 21"/>
              <p:cNvGrpSpPr>
                <a:grpSpLocks/>
              </p:cNvGrpSpPr>
              <p:nvPr/>
            </p:nvGrpSpPr>
            <p:grpSpPr bwMode="auto">
              <a:xfrm>
                <a:off x="1452" y="0"/>
                <a:ext cx="802" cy="218"/>
                <a:chOff x="0" y="0"/>
                <a:chExt cx="802" cy="218"/>
              </a:xfrm>
            </p:grpSpPr>
            <p:grpSp>
              <p:nvGrpSpPr>
                <p:cNvPr id="696389" name="Group 22"/>
                <p:cNvGrpSpPr>
                  <a:grpSpLocks/>
                </p:cNvGrpSpPr>
                <p:nvPr/>
              </p:nvGrpSpPr>
              <p:grpSpPr bwMode="auto">
                <a:xfrm>
                  <a:off x="258" y="0"/>
                  <a:ext cx="544" cy="218"/>
                  <a:chOff x="0" y="0"/>
                  <a:chExt cx="544" cy="218"/>
                </a:xfrm>
              </p:grpSpPr>
              <p:sp>
                <p:nvSpPr>
                  <p:cNvPr id="696391" name="Rectangle 23"/>
                  <p:cNvSpPr>
                    <a:spLocks noChangeArrowheads="1"/>
                  </p:cNvSpPr>
                  <p:nvPr/>
                </p:nvSpPr>
                <p:spPr bwMode="auto">
                  <a:xfrm>
                    <a:off x="0" y="0"/>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27</a:t>
                    </a:r>
                    <a:endParaRPr lang="en-US" altLang="en-US" sz="2000" dirty="0">
                      <a:latin typeface="Times New Roman" pitchFamily="18" charset="0"/>
                    </a:endParaRPr>
                  </a:p>
                </p:txBody>
              </p:sp>
              <p:sp>
                <p:nvSpPr>
                  <p:cNvPr id="696392" name="Line 24"/>
                  <p:cNvSpPr>
                    <a:spLocks noChangeShapeType="1"/>
                  </p:cNvSpPr>
                  <p:nvPr/>
                </p:nvSpPr>
                <p:spPr bwMode="auto">
                  <a:xfrm>
                    <a:off x="309" y="0"/>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96390" name="Line 25"/>
                <p:cNvSpPr>
                  <a:spLocks noChangeShapeType="1"/>
                </p:cNvSpPr>
                <p:nvPr/>
              </p:nvSpPr>
              <p:spPr bwMode="auto">
                <a:xfrm>
                  <a:off x="0" y="112"/>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696326" name="Group 26"/>
            <p:cNvGrpSpPr>
              <a:grpSpLocks/>
            </p:cNvGrpSpPr>
            <p:nvPr/>
          </p:nvGrpSpPr>
          <p:grpSpPr bwMode="auto">
            <a:xfrm>
              <a:off x="596" y="819"/>
              <a:ext cx="1528" cy="219"/>
              <a:chOff x="0" y="0"/>
              <a:chExt cx="1528" cy="219"/>
            </a:xfrm>
          </p:grpSpPr>
          <p:grpSp>
            <p:nvGrpSpPr>
              <p:cNvPr id="696375" name="Group 27"/>
              <p:cNvGrpSpPr>
                <a:grpSpLocks/>
              </p:cNvGrpSpPr>
              <p:nvPr/>
            </p:nvGrpSpPr>
            <p:grpSpPr bwMode="auto">
              <a:xfrm>
                <a:off x="726" y="1"/>
                <a:ext cx="802" cy="218"/>
                <a:chOff x="0" y="0"/>
                <a:chExt cx="802" cy="218"/>
              </a:xfrm>
            </p:grpSpPr>
            <p:grpSp>
              <p:nvGrpSpPr>
                <p:cNvPr id="696381" name="Group 28"/>
                <p:cNvGrpSpPr>
                  <a:grpSpLocks/>
                </p:cNvGrpSpPr>
                <p:nvPr/>
              </p:nvGrpSpPr>
              <p:grpSpPr bwMode="auto">
                <a:xfrm>
                  <a:off x="258" y="0"/>
                  <a:ext cx="544" cy="218"/>
                  <a:chOff x="0" y="0"/>
                  <a:chExt cx="544" cy="218"/>
                </a:xfrm>
              </p:grpSpPr>
              <p:sp>
                <p:nvSpPr>
                  <p:cNvPr id="696383" name="Rectangle 29"/>
                  <p:cNvSpPr>
                    <a:spLocks noChangeArrowheads="1"/>
                  </p:cNvSpPr>
                  <p:nvPr/>
                </p:nvSpPr>
                <p:spPr bwMode="auto">
                  <a:xfrm>
                    <a:off x="0" y="0"/>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55  ⋀</a:t>
                    </a:r>
                    <a:r>
                      <a:rPr lang="en-US" altLang="en-US" sz="2000">
                        <a:latin typeface="Times New Roman" pitchFamily="18" charset="0"/>
                      </a:rPr>
                      <a:t> </a:t>
                    </a:r>
                  </a:p>
                </p:txBody>
              </p:sp>
              <p:sp>
                <p:nvSpPr>
                  <p:cNvPr id="696384" name="Line 30"/>
                  <p:cNvSpPr>
                    <a:spLocks noChangeShapeType="1"/>
                  </p:cNvSpPr>
                  <p:nvPr/>
                </p:nvSpPr>
                <p:spPr bwMode="auto">
                  <a:xfrm>
                    <a:off x="309" y="0"/>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96382" name="Line 31"/>
                <p:cNvSpPr>
                  <a:spLocks noChangeShapeType="1"/>
                </p:cNvSpPr>
                <p:nvPr/>
              </p:nvSpPr>
              <p:spPr bwMode="auto">
                <a:xfrm>
                  <a:off x="0" y="114"/>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96376" name="Group 32"/>
              <p:cNvGrpSpPr>
                <a:grpSpLocks/>
              </p:cNvGrpSpPr>
              <p:nvPr/>
            </p:nvGrpSpPr>
            <p:grpSpPr bwMode="auto">
              <a:xfrm>
                <a:off x="0" y="0"/>
                <a:ext cx="802" cy="218"/>
                <a:chOff x="0" y="0"/>
                <a:chExt cx="802" cy="218"/>
              </a:xfrm>
            </p:grpSpPr>
            <p:grpSp>
              <p:nvGrpSpPr>
                <p:cNvPr id="696377" name="Group 33"/>
                <p:cNvGrpSpPr>
                  <a:grpSpLocks/>
                </p:cNvGrpSpPr>
                <p:nvPr/>
              </p:nvGrpSpPr>
              <p:grpSpPr bwMode="auto">
                <a:xfrm>
                  <a:off x="258" y="0"/>
                  <a:ext cx="544" cy="218"/>
                  <a:chOff x="0" y="0"/>
                  <a:chExt cx="544" cy="218"/>
                </a:xfrm>
              </p:grpSpPr>
              <p:sp>
                <p:nvSpPr>
                  <p:cNvPr id="696379" name="Rectangle 34"/>
                  <p:cNvSpPr>
                    <a:spLocks noChangeArrowheads="1"/>
                  </p:cNvSpPr>
                  <p:nvPr/>
                </p:nvSpPr>
                <p:spPr bwMode="auto">
                  <a:xfrm>
                    <a:off x="0" y="0"/>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68</a:t>
                    </a:r>
                    <a:endParaRPr lang="en-US" altLang="en-US" sz="2000">
                      <a:latin typeface="Times New Roman" pitchFamily="18" charset="0"/>
                    </a:endParaRPr>
                  </a:p>
                </p:txBody>
              </p:sp>
              <p:sp>
                <p:nvSpPr>
                  <p:cNvPr id="696380" name="Line 35"/>
                  <p:cNvSpPr>
                    <a:spLocks noChangeShapeType="1"/>
                  </p:cNvSpPr>
                  <p:nvPr/>
                </p:nvSpPr>
                <p:spPr bwMode="auto">
                  <a:xfrm>
                    <a:off x="309" y="0"/>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96378" name="Line 36"/>
                <p:cNvSpPr>
                  <a:spLocks noChangeShapeType="1"/>
                </p:cNvSpPr>
                <p:nvPr/>
              </p:nvSpPr>
              <p:spPr bwMode="auto">
                <a:xfrm>
                  <a:off x="0" y="112"/>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696327" name="Group 37"/>
            <p:cNvGrpSpPr>
              <a:grpSpLocks/>
            </p:cNvGrpSpPr>
            <p:nvPr/>
          </p:nvGrpSpPr>
          <p:grpSpPr bwMode="auto">
            <a:xfrm>
              <a:off x="603" y="2596"/>
              <a:ext cx="1528" cy="219"/>
              <a:chOff x="0" y="0"/>
              <a:chExt cx="1528" cy="219"/>
            </a:xfrm>
          </p:grpSpPr>
          <p:grpSp>
            <p:nvGrpSpPr>
              <p:cNvPr id="696365" name="Group 38"/>
              <p:cNvGrpSpPr>
                <a:grpSpLocks/>
              </p:cNvGrpSpPr>
              <p:nvPr/>
            </p:nvGrpSpPr>
            <p:grpSpPr bwMode="auto">
              <a:xfrm>
                <a:off x="726" y="1"/>
                <a:ext cx="802" cy="218"/>
                <a:chOff x="0" y="0"/>
                <a:chExt cx="802" cy="218"/>
              </a:xfrm>
            </p:grpSpPr>
            <p:grpSp>
              <p:nvGrpSpPr>
                <p:cNvPr id="696371" name="Group 39"/>
                <p:cNvGrpSpPr>
                  <a:grpSpLocks/>
                </p:cNvGrpSpPr>
                <p:nvPr/>
              </p:nvGrpSpPr>
              <p:grpSpPr bwMode="auto">
                <a:xfrm>
                  <a:off x="258" y="0"/>
                  <a:ext cx="544" cy="218"/>
                  <a:chOff x="0" y="0"/>
                  <a:chExt cx="544" cy="218"/>
                </a:xfrm>
              </p:grpSpPr>
              <p:sp>
                <p:nvSpPr>
                  <p:cNvPr id="696373" name="Rectangle 40"/>
                  <p:cNvSpPr>
                    <a:spLocks noChangeArrowheads="1"/>
                  </p:cNvSpPr>
                  <p:nvPr/>
                </p:nvSpPr>
                <p:spPr bwMode="auto">
                  <a:xfrm>
                    <a:off x="0" y="0"/>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10  ⋀</a:t>
                    </a:r>
                    <a:r>
                      <a:rPr lang="en-US" altLang="en-US" sz="2000" dirty="0">
                        <a:latin typeface="Times New Roman" pitchFamily="18" charset="0"/>
                      </a:rPr>
                      <a:t> </a:t>
                    </a:r>
                  </a:p>
                </p:txBody>
              </p:sp>
              <p:sp>
                <p:nvSpPr>
                  <p:cNvPr id="696374" name="Line 41"/>
                  <p:cNvSpPr>
                    <a:spLocks noChangeShapeType="1"/>
                  </p:cNvSpPr>
                  <p:nvPr/>
                </p:nvSpPr>
                <p:spPr bwMode="auto">
                  <a:xfrm>
                    <a:off x="309" y="0"/>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96372" name="Line 42"/>
                <p:cNvSpPr>
                  <a:spLocks noChangeShapeType="1"/>
                </p:cNvSpPr>
                <p:nvPr/>
              </p:nvSpPr>
              <p:spPr bwMode="auto">
                <a:xfrm>
                  <a:off x="0" y="114"/>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96366" name="Group 43"/>
              <p:cNvGrpSpPr>
                <a:grpSpLocks/>
              </p:cNvGrpSpPr>
              <p:nvPr/>
            </p:nvGrpSpPr>
            <p:grpSpPr bwMode="auto">
              <a:xfrm>
                <a:off x="0" y="0"/>
                <a:ext cx="802" cy="218"/>
                <a:chOff x="0" y="0"/>
                <a:chExt cx="802" cy="218"/>
              </a:xfrm>
            </p:grpSpPr>
            <p:grpSp>
              <p:nvGrpSpPr>
                <p:cNvPr id="696367" name="Group 44"/>
                <p:cNvGrpSpPr>
                  <a:grpSpLocks/>
                </p:cNvGrpSpPr>
                <p:nvPr/>
              </p:nvGrpSpPr>
              <p:grpSpPr bwMode="auto">
                <a:xfrm>
                  <a:off x="258" y="0"/>
                  <a:ext cx="544" cy="218"/>
                  <a:chOff x="0" y="0"/>
                  <a:chExt cx="544" cy="218"/>
                </a:xfrm>
              </p:grpSpPr>
              <p:sp>
                <p:nvSpPr>
                  <p:cNvPr id="696369" name="Rectangle 45"/>
                  <p:cNvSpPr>
                    <a:spLocks noChangeArrowheads="1"/>
                  </p:cNvSpPr>
                  <p:nvPr/>
                </p:nvSpPr>
                <p:spPr bwMode="auto">
                  <a:xfrm>
                    <a:off x="0" y="0"/>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23</a:t>
                    </a:r>
                    <a:endParaRPr lang="en-US" altLang="en-US" sz="2000">
                      <a:latin typeface="Times New Roman" pitchFamily="18" charset="0"/>
                    </a:endParaRPr>
                  </a:p>
                </p:txBody>
              </p:sp>
              <p:sp>
                <p:nvSpPr>
                  <p:cNvPr id="696370" name="Line 46"/>
                  <p:cNvSpPr>
                    <a:spLocks noChangeShapeType="1"/>
                  </p:cNvSpPr>
                  <p:nvPr/>
                </p:nvSpPr>
                <p:spPr bwMode="auto">
                  <a:xfrm>
                    <a:off x="309" y="0"/>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96368" name="Line 47"/>
                <p:cNvSpPr>
                  <a:spLocks noChangeShapeType="1"/>
                </p:cNvSpPr>
                <p:nvPr/>
              </p:nvSpPr>
              <p:spPr bwMode="auto">
                <a:xfrm>
                  <a:off x="0" y="112"/>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696328" name="Group 48"/>
            <p:cNvGrpSpPr>
              <a:grpSpLocks/>
            </p:cNvGrpSpPr>
            <p:nvPr/>
          </p:nvGrpSpPr>
          <p:grpSpPr bwMode="auto">
            <a:xfrm>
              <a:off x="603" y="1834"/>
              <a:ext cx="802" cy="218"/>
              <a:chOff x="0" y="0"/>
              <a:chExt cx="802" cy="218"/>
            </a:xfrm>
          </p:grpSpPr>
          <p:grpSp>
            <p:nvGrpSpPr>
              <p:cNvPr id="696361" name="Group 49"/>
              <p:cNvGrpSpPr>
                <a:grpSpLocks/>
              </p:cNvGrpSpPr>
              <p:nvPr/>
            </p:nvGrpSpPr>
            <p:grpSpPr bwMode="auto">
              <a:xfrm>
                <a:off x="258" y="0"/>
                <a:ext cx="544" cy="218"/>
                <a:chOff x="0" y="0"/>
                <a:chExt cx="544" cy="218"/>
              </a:xfrm>
            </p:grpSpPr>
            <p:sp>
              <p:nvSpPr>
                <p:cNvPr id="696363" name="Rectangle 50"/>
                <p:cNvSpPr>
                  <a:spLocks noChangeArrowheads="1"/>
                </p:cNvSpPr>
                <p:nvPr/>
              </p:nvSpPr>
              <p:spPr bwMode="auto">
                <a:xfrm>
                  <a:off x="0" y="0"/>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20  ⋀</a:t>
                  </a:r>
                  <a:r>
                    <a:rPr lang="en-US" altLang="en-US" sz="2000">
                      <a:latin typeface="Times New Roman" pitchFamily="18" charset="0"/>
                    </a:rPr>
                    <a:t> </a:t>
                  </a:r>
                </a:p>
              </p:txBody>
            </p:sp>
            <p:sp>
              <p:nvSpPr>
                <p:cNvPr id="696364" name="Line 51"/>
                <p:cNvSpPr>
                  <a:spLocks noChangeShapeType="1"/>
                </p:cNvSpPr>
                <p:nvPr/>
              </p:nvSpPr>
              <p:spPr bwMode="auto">
                <a:xfrm>
                  <a:off x="309" y="0"/>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96362" name="Line 52"/>
              <p:cNvSpPr>
                <a:spLocks noChangeShapeType="1"/>
              </p:cNvSpPr>
              <p:nvPr/>
            </p:nvSpPr>
            <p:spPr bwMode="auto">
              <a:xfrm>
                <a:off x="0" y="114"/>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96329" name="Group 53"/>
            <p:cNvGrpSpPr>
              <a:grpSpLocks/>
            </p:cNvGrpSpPr>
            <p:nvPr/>
          </p:nvGrpSpPr>
          <p:grpSpPr bwMode="auto">
            <a:xfrm>
              <a:off x="603" y="2880"/>
              <a:ext cx="802" cy="218"/>
              <a:chOff x="0" y="0"/>
              <a:chExt cx="802" cy="218"/>
            </a:xfrm>
          </p:grpSpPr>
          <p:grpSp>
            <p:nvGrpSpPr>
              <p:cNvPr id="696357" name="Group 54"/>
              <p:cNvGrpSpPr>
                <a:grpSpLocks/>
              </p:cNvGrpSpPr>
              <p:nvPr/>
            </p:nvGrpSpPr>
            <p:grpSpPr bwMode="auto">
              <a:xfrm>
                <a:off x="258" y="0"/>
                <a:ext cx="544" cy="218"/>
                <a:chOff x="0" y="0"/>
                <a:chExt cx="544" cy="218"/>
              </a:xfrm>
            </p:grpSpPr>
            <p:sp>
              <p:nvSpPr>
                <p:cNvPr id="696359" name="Rectangle 55"/>
                <p:cNvSpPr>
                  <a:spLocks noChangeArrowheads="1"/>
                </p:cNvSpPr>
                <p:nvPr/>
              </p:nvSpPr>
              <p:spPr bwMode="auto">
                <a:xfrm>
                  <a:off x="0" y="0"/>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11  ⋀</a:t>
                  </a:r>
                  <a:r>
                    <a:rPr lang="en-US" altLang="en-US" sz="2000">
                      <a:latin typeface="Times New Roman" pitchFamily="18" charset="0"/>
                    </a:rPr>
                    <a:t> </a:t>
                  </a:r>
                </a:p>
              </p:txBody>
            </p:sp>
            <p:sp>
              <p:nvSpPr>
                <p:cNvPr id="696360" name="Line 56"/>
                <p:cNvSpPr>
                  <a:spLocks noChangeShapeType="1"/>
                </p:cNvSpPr>
                <p:nvPr/>
              </p:nvSpPr>
              <p:spPr bwMode="auto">
                <a:xfrm>
                  <a:off x="309" y="0"/>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96358" name="Line 57"/>
              <p:cNvSpPr>
                <a:spLocks noChangeShapeType="1"/>
              </p:cNvSpPr>
              <p:nvPr/>
            </p:nvSpPr>
            <p:spPr bwMode="auto">
              <a:xfrm>
                <a:off x="0" y="114"/>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96330" name="Group 58"/>
            <p:cNvGrpSpPr>
              <a:grpSpLocks/>
            </p:cNvGrpSpPr>
            <p:nvPr/>
          </p:nvGrpSpPr>
          <p:grpSpPr bwMode="auto">
            <a:xfrm>
              <a:off x="603" y="1553"/>
              <a:ext cx="1528" cy="219"/>
              <a:chOff x="0" y="0"/>
              <a:chExt cx="1528" cy="219"/>
            </a:xfrm>
          </p:grpSpPr>
          <p:grpSp>
            <p:nvGrpSpPr>
              <p:cNvPr id="696347" name="Group 59"/>
              <p:cNvGrpSpPr>
                <a:grpSpLocks/>
              </p:cNvGrpSpPr>
              <p:nvPr/>
            </p:nvGrpSpPr>
            <p:grpSpPr bwMode="auto">
              <a:xfrm>
                <a:off x="726" y="1"/>
                <a:ext cx="802" cy="218"/>
                <a:chOff x="0" y="0"/>
                <a:chExt cx="802" cy="218"/>
              </a:xfrm>
            </p:grpSpPr>
            <p:grpSp>
              <p:nvGrpSpPr>
                <p:cNvPr id="696353" name="Group 60"/>
                <p:cNvGrpSpPr>
                  <a:grpSpLocks/>
                </p:cNvGrpSpPr>
                <p:nvPr/>
              </p:nvGrpSpPr>
              <p:grpSpPr bwMode="auto">
                <a:xfrm>
                  <a:off x="258" y="0"/>
                  <a:ext cx="544" cy="218"/>
                  <a:chOff x="0" y="0"/>
                  <a:chExt cx="544" cy="218"/>
                </a:xfrm>
              </p:grpSpPr>
              <p:sp>
                <p:nvSpPr>
                  <p:cNvPr id="696355" name="Rectangle 61"/>
                  <p:cNvSpPr>
                    <a:spLocks noChangeArrowheads="1"/>
                  </p:cNvSpPr>
                  <p:nvPr/>
                </p:nvSpPr>
                <p:spPr bwMode="auto">
                  <a:xfrm>
                    <a:off x="0" y="0"/>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84  ⋀</a:t>
                    </a:r>
                    <a:r>
                      <a:rPr lang="en-US" altLang="en-US" sz="2000">
                        <a:latin typeface="Times New Roman" pitchFamily="18" charset="0"/>
                      </a:rPr>
                      <a:t> </a:t>
                    </a:r>
                  </a:p>
                </p:txBody>
              </p:sp>
              <p:sp>
                <p:nvSpPr>
                  <p:cNvPr id="696356" name="Line 62"/>
                  <p:cNvSpPr>
                    <a:spLocks noChangeShapeType="1"/>
                  </p:cNvSpPr>
                  <p:nvPr/>
                </p:nvSpPr>
                <p:spPr bwMode="auto">
                  <a:xfrm>
                    <a:off x="309" y="0"/>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96354" name="Line 63"/>
                <p:cNvSpPr>
                  <a:spLocks noChangeShapeType="1"/>
                </p:cNvSpPr>
                <p:nvPr/>
              </p:nvSpPr>
              <p:spPr bwMode="auto">
                <a:xfrm>
                  <a:off x="0" y="114"/>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96348" name="Group 64"/>
              <p:cNvGrpSpPr>
                <a:grpSpLocks/>
              </p:cNvGrpSpPr>
              <p:nvPr/>
            </p:nvGrpSpPr>
            <p:grpSpPr bwMode="auto">
              <a:xfrm>
                <a:off x="0" y="0"/>
                <a:ext cx="802" cy="218"/>
                <a:chOff x="0" y="0"/>
                <a:chExt cx="802" cy="218"/>
              </a:xfrm>
            </p:grpSpPr>
            <p:grpSp>
              <p:nvGrpSpPr>
                <p:cNvPr id="696349" name="Group 65"/>
                <p:cNvGrpSpPr>
                  <a:grpSpLocks/>
                </p:cNvGrpSpPr>
                <p:nvPr/>
              </p:nvGrpSpPr>
              <p:grpSpPr bwMode="auto">
                <a:xfrm>
                  <a:off x="258" y="0"/>
                  <a:ext cx="544" cy="218"/>
                  <a:chOff x="0" y="0"/>
                  <a:chExt cx="544" cy="218"/>
                </a:xfrm>
              </p:grpSpPr>
              <p:sp>
                <p:nvSpPr>
                  <p:cNvPr id="696351" name="Rectangle 66"/>
                  <p:cNvSpPr>
                    <a:spLocks noChangeArrowheads="1"/>
                  </p:cNvSpPr>
                  <p:nvPr/>
                </p:nvSpPr>
                <p:spPr bwMode="auto">
                  <a:xfrm>
                    <a:off x="0" y="0"/>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19</a:t>
                    </a:r>
                    <a:endParaRPr lang="en-US" altLang="en-US" sz="2000">
                      <a:latin typeface="Times New Roman" pitchFamily="18" charset="0"/>
                    </a:endParaRPr>
                  </a:p>
                </p:txBody>
              </p:sp>
              <p:sp>
                <p:nvSpPr>
                  <p:cNvPr id="696352" name="Line 67"/>
                  <p:cNvSpPr>
                    <a:spLocks noChangeShapeType="1"/>
                  </p:cNvSpPr>
                  <p:nvPr/>
                </p:nvSpPr>
                <p:spPr bwMode="auto">
                  <a:xfrm>
                    <a:off x="309" y="0"/>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96350" name="Line 68"/>
                <p:cNvSpPr>
                  <a:spLocks noChangeShapeType="1"/>
                </p:cNvSpPr>
                <p:nvPr/>
              </p:nvSpPr>
              <p:spPr bwMode="auto">
                <a:xfrm>
                  <a:off x="0" y="112"/>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696331" name="Group 69"/>
            <p:cNvGrpSpPr>
              <a:grpSpLocks/>
            </p:cNvGrpSpPr>
            <p:nvPr/>
          </p:nvGrpSpPr>
          <p:grpSpPr bwMode="auto">
            <a:xfrm>
              <a:off x="0" y="0"/>
              <a:ext cx="673" cy="3333"/>
              <a:chOff x="0" y="0"/>
              <a:chExt cx="673" cy="3333"/>
            </a:xfrm>
          </p:grpSpPr>
          <p:sp>
            <p:nvSpPr>
              <p:cNvPr id="696332" name="Rectangle 70"/>
              <p:cNvSpPr>
                <a:spLocks noChangeArrowheads="1"/>
              </p:cNvSpPr>
              <p:nvPr/>
            </p:nvSpPr>
            <p:spPr bwMode="auto">
              <a:xfrm>
                <a:off x="0" y="0"/>
                <a:ext cx="227" cy="3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lnSpc>
                    <a:spcPct val="110000"/>
                  </a:lnSpc>
                  <a:spcBef>
                    <a:spcPct val="0"/>
                  </a:spcBef>
                  <a:buClrTx/>
                  <a:buSzTx/>
                  <a:buFontTx/>
                  <a:buNone/>
                </a:pPr>
                <a:r>
                  <a:rPr lang="en-US" altLang="en-US" sz="2400" b="1">
                    <a:latin typeface="Times New Roman" pitchFamily="18" charset="0"/>
                  </a:rPr>
                  <a:t>0</a:t>
                </a:r>
              </a:p>
              <a:p>
                <a:pPr algn="ctr" eaLnBrk="1" hangingPunct="1">
                  <a:lnSpc>
                    <a:spcPct val="110000"/>
                  </a:lnSpc>
                  <a:spcBef>
                    <a:spcPct val="0"/>
                  </a:spcBef>
                  <a:buClrTx/>
                  <a:buSzTx/>
                  <a:buFontTx/>
                  <a:buNone/>
                </a:pPr>
                <a:r>
                  <a:rPr lang="en-US" altLang="en-US" sz="2400" b="1">
                    <a:latin typeface="Times New Roman" pitchFamily="18" charset="0"/>
                  </a:rPr>
                  <a:t>1</a:t>
                </a:r>
              </a:p>
              <a:p>
                <a:pPr algn="ctr" eaLnBrk="1" hangingPunct="1">
                  <a:lnSpc>
                    <a:spcPct val="110000"/>
                  </a:lnSpc>
                  <a:spcBef>
                    <a:spcPct val="0"/>
                  </a:spcBef>
                  <a:buClrTx/>
                  <a:buSzTx/>
                  <a:buFontTx/>
                  <a:buNone/>
                </a:pPr>
                <a:r>
                  <a:rPr lang="en-US" altLang="en-US" sz="2400" b="1">
                    <a:latin typeface="Times New Roman" pitchFamily="18" charset="0"/>
                  </a:rPr>
                  <a:t>2</a:t>
                </a:r>
              </a:p>
              <a:p>
                <a:pPr algn="ctr" eaLnBrk="1" hangingPunct="1">
                  <a:lnSpc>
                    <a:spcPct val="110000"/>
                  </a:lnSpc>
                  <a:spcBef>
                    <a:spcPct val="0"/>
                  </a:spcBef>
                  <a:buClrTx/>
                  <a:buSzTx/>
                  <a:buFontTx/>
                  <a:buNone/>
                </a:pPr>
                <a:r>
                  <a:rPr lang="en-US" altLang="en-US" sz="2400" b="1">
                    <a:latin typeface="Times New Roman" pitchFamily="18" charset="0"/>
                  </a:rPr>
                  <a:t>3</a:t>
                </a:r>
              </a:p>
              <a:p>
                <a:pPr algn="ctr" eaLnBrk="1" hangingPunct="1">
                  <a:lnSpc>
                    <a:spcPct val="110000"/>
                  </a:lnSpc>
                  <a:spcBef>
                    <a:spcPct val="0"/>
                  </a:spcBef>
                  <a:buClrTx/>
                  <a:buSzTx/>
                  <a:buFontTx/>
                  <a:buNone/>
                </a:pPr>
                <a:r>
                  <a:rPr lang="en-US" altLang="en-US" sz="2400" b="1">
                    <a:latin typeface="Times New Roman" pitchFamily="18" charset="0"/>
                  </a:rPr>
                  <a:t>4</a:t>
                </a:r>
              </a:p>
              <a:p>
                <a:pPr algn="ctr" eaLnBrk="1" hangingPunct="1">
                  <a:lnSpc>
                    <a:spcPct val="110000"/>
                  </a:lnSpc>
                  <a:spcBef>
                    <a:spcPct val="0"/>
                  </a:spcBef>
                  <a:buClrTx/>
                  <a:buSzTx/>
                  <a:buFontTx/>
                  <a:buNone/>
                </a:pPr>
                <a:r>
                  <a:rPr lang="en-US" altLang="en-US" sz="2400" b="1">
                    <a:latin typeface="Times New Roman" pitchFamily="18" charset="0"/>
                  </a:rPr>
                  <a:t>5</a:t>
                </a:r>
              </a:p>
              <a:p>
                <a:pPr algn="ctr" eaLnBrk="1" hangingPunct="1">
                  <a:lnSpc>
                    <a:spcPct val="110000"/>
                  </a:lnSpc>
                  <a:spcBef>
                    <a:spcPct val="0"/>
                  </a:spcBef>
                  <a:buClrTx/>
                  <a:buSzTx/>
                  <a:buFontTx/>
                  <a:buNone/>
                </a:pPr>
                <a:r>
                  <a:rPr lang="en-US" altLang="en-US" sz="2400" b="1">
                    <a:latin typeface="Times New Roman" pitchFamily="18" charset="0"/>
                  </a:rPr>
                  <a:t>6</a:t>
                </a:r>
              </a:p>
              <a:p>
                <a:pPr algn="ctr" eaLnBrk="1" hangingPunct="1">
                  <a:lnSpc>
                    <a:spcPct val="110000"/>
                  </a:lnSpc>
                  <a:spcBef>
                    <a:spcPct val="0"/>
                  </a:spcBef>
                  <a:buClrTx/>
                  <a:buSzTx/>
                  <a:buFontTx/>
                  <a:buNone/>
                </a:pPr>
                <a:r>
                  <a:rPr lang="en-US" altLang="en-US" sz="2400" b="1">
                    <a:latin typeface="Times New Roman" pitchFamily="18" charset="0"/>
                  </a:rPr>
                  <a:t>7</a:t>
                </a:r>
              </a:p>
              <a:p>
                <a:pPr algn="ctr" eaLnBrk="1" hangingPunct="1">
                  <a:lnSpc>
                    <a:spcPct val="110000"/>
                  </a:lnSpc>
                  <a:spcBef>
                    <a:spcPct val="0"/>
                  </a:spcBef>
                  <a:buClrTx/>
                  <a:buSzTx/>
                  <a:buFontTx/>
                  <a:buNone/>
                </a:pPr>
                <a:r>
                  <a:rPr lang="en-US" altLang="en-US" sz="2400" b="1">
                    <a:latin typeface="Times New Roman" pitchFamily="18" charset="0"/>
                  </a:rPr>
                  <a:t>8</a:t>
                </a:r>
              </a:p>
              <a:p>
                <a:pPr algn="ctr" eaLnBrk="1" hangingPunct="1">
                  <a:lnSpc>
                    <a:spcPct val="110000"/>
                  </a:lnSpc>
                  <a:spcBef>
                    <a:spcPct val="0"/>
                  </a:spcBef>
                  <a:buClrTx/>
                  <a:buSzTx/>
                  <a:buFontTx/>
                  <a:buNone/>
                </a:pPr>
                <a:r>
                  <a:rPr lang="en-US" altLang="en-US" sz="2400" b="1">
                    <a:latin typeface="Times New Roman" pitchFamily="18" charset="0"/>
                  </a:rPr>
                  <a:t>9</a:t>
                </a:r>
              </a:p>
              <a:p>
                <a:pPr algn="ctr" eaLnBrk="1" hangingPunct="1">
                  <a:lnSpc>
                    <a:spcPct val="110000"/>
                  </a:lnSpc>
                  <a:spcBef>
                    <a:spcPct val="0"/>
                  </a:spcBef>
                  <a:buClrTx/>
                  <a:buSzTx/>
                  <a:buFontTx/>
                  <a:buNone/>
                </a:pPr>
                <a:r>
                  <a:rPr lang="en-US" altLang="en-US" sz="2400" b="1">
                    <a:latin typeface="Times New Roman" pitchFamily="18" charset="0"/>
                  </a:rPr>
                  <a:t>10</a:t>
                </a:r>
              </a:p>
              <a:p>
                <a:pPr algn="ctr" eaLnBrk="1" hangingPunct="1">
                  <a:lnSpc>
                    <a:spcPct val="110000"/>
                  </a:lnSpc>
                  <a:spcBef>
                    <a:spcPct val="0"/>
                  </a:spcBef>
                  <a:buClrTx/>
                  <a:buSzTx/>
                  <a:buFontTx/>
                  <a:buNone/>
                </a:pPr>
                <a:r>
                  <a:rPr lang="en-US" altLang="en-US" sz="2400" b="1">
                    <a:latin typeface="Times New Roman" pitchFamily="18" charset="0"/>
                  </a:rPr>
                  <a:t>11</a:t>
                </a:r>
              </a:p>
              <a:p>
                <a:pPr algn="ctr" eaLnBrk="1" hangingPunct="1">
                  <a:lnSpc>
                    <a:spcPct val="110000"/>
                  </a:lnSpc>
                  <a:spcBef>
                    <a:spcPct val="0"/>
                  </a:spcBef>
                  <a:buClrTx/>
                  <a:buSzTx/>
                  <a:buFontTx/>
                  <a:buNone/>
                </a:pPr>
                <a:r>
                  <a:rPr lang="en-US" altLang="en-US" sz="2400" b="1">
                    <a:latin typeface="Times New Roman" pitchFamily="18" charset="0"/>
                  </a:rPr>
                  <a:t>12</a:t>
                </a:r>
              </a:p>
            </p:txBody>
          </p:sp>
          <p:grpSp>
            <p:nvGrpSpPr>
              <p:cNvPr id="696333" name="Group 71"/>
              <p:cNvGrpSpPr>
                <a:grpSpLocks/>
              </p:cNvGrpSpPr>
              <p:nvPr/>
            </p:nvGrpSpPr>
            <p:grpSpPr bwMode="auto">
              <a:xfrm>
                <a:off x="265" y="22"/>
                <a:ext cx="408" cy="3311"/>
                <a:chOff x="0" y="0"/>
                <a:chExt cx="408" cy="3311"/>
              </a:xfrm>
            </p:grpSpPr>
            <p:sp>
              <p:nvSpPr>
                <p:cNvPr id="696334" name="Rectangle 72"/>
                <p:cNvSpPr>
                  <a:spLocks noChangeArrowheads="1"/>
                </p:cNvSpPr>
                <p:nvPr/>
              </p:nvSpPr>
              <p:spPr bwMode="auto">
                <a:xfrm>
                  <a:off x="0" y="0"/>
                  <a:ext cx="408" cy="33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400" b="1">
                      <a:latin typeface="Times New Roman" pitchFamily="18" charset="0"/>
                    </a:rPr>
                    <a:t>⋀</a:t>
                  </a:r>
                </a:p>
                <a:p>
                  <a:pPr algn="ctr" eaLnBrk="1" hangingPunct="1">
                    <a:lnSpc>
                      <a:spcPct val="110000"/>
                    </a:lnSpc>
                    <a:spcBef>
                      <a:spcPct val="0"/>
                    </a:spcBef>
                    <a:buClrTx/>
                    <a:buSzTx/>
                    <a:buFontTx/>
                    <a:buNone/>
                  </a:pPr>
                  <a:endParaRPr lang="zh-CN" altLang="en-US" sz="2400" b="1">
                    <a:latin typeface="Times New Roman" pitchFamily="18" charset="0"/>
                  </a:endParaRPr>
                </a:p>
                <a:p>
                  <a:pPr algn="ctr" eaLnBrk="1" hangingPunct="1">
                    <a:lnSpc>
                      <a:spcPct val="110000"/>
                    </a:lnSpc>
                    <a:spcBef>
                      <a:spcPct val="0"/>
                    </a:spcBef>
                    <a:buClrTx/>
                    <a:buSzTx/>
                    <a:buFontTx/>
                    <a:buNone/>
                  </a:pPr>
                  <a:r>
                    <a:rPr lang="zh-CN" altLang="en-US" sz="2400" b="1">
                      <a:latin typeface="Times New Roman" pitchFamily="18" charset="0"/>
                    </a:rPr>
                    <a:t>⋀</a:t>
                  </a:r>
                </a:p>
                <a:p>
                  <a:pPr algn="ctr" eaLnBrk="1" hangingPunct="1">
                    <a:lnSpc>
                      <a:spcPct val="110000"/>
                    </a:lnSpc>
                    <a:spcBef>
                      <a:spcPct val="0"/>
                    </a:spcBef>
                    <a:buClrTx/>
                    <a:buSzTx/>
                    <a:buFontTx/>
                    <a:buNone/>
                  </a:pPr>
                  <a:endParaRPr lang="zh-CN" altLang="en-US" sz="2400" b="1">
                    <a:latin typeface="Times New Roman" pitchFamily="18" charset="0"/>
                  </a:endParaRPr>
                </a:p>
                <a:p>
                  <a:pPr algn="ctr" eaLnBrk="1" hangingPunct="1">
                    <a:lnSpc>
                      <a:spcPct val="110000"/>
                    </a:lnSpc>
                    <a:spcBef>
                      <a:spcPct val="0"/>
                    </a:spcBef>
                    <a:buClrTx/>
                    <a:buSzTx/>
                    <a:buFontTx/>
                    <a:buNone/>
                  </a:pPr>
                  <a:r>
                    <a:rPr lang="zh-CN" altLang="en-US" sz="2400" b="1">
                      <a:latin typeface="Times New Roman" pitchFamily="18" charset="0"/>
                    </a:rPr>
                    <a:t>⋀</a:t>
                  </a:r>
                </a:p>
                <a:p>
                  <a:pPr algn="ctr" eaLnBrk="1" hangingPunct="1">
                    <a:lnSpc>
                      <a:spcPct val="110000"/>
                    </a:lnSpc>
                    <a:spcBef>
                      <a:spcPct val="0"/>
                    </a:spcBef>
                    <a:buClrTx/>
                    <a:buSzTx/>
                    <a:buFontTx/>
                    <a:buNone/>
                  </a:pPr>
                  <a:r>
                    <a:rPr lang="zh-CN" altLang="en-US" sz="2400" b="1">
                      <a:latin typeface="Times New Roman" pitchFamily="18" charset="0"/>
                    </a:rPr>
                    <a:t>⋀</a:t>
                  </a:r>
                </a:p>
                <a:p>
                  <a:pPr algn="ctr" eaLnBrk="1" hangingPunct="1">
                    <a:lnSpc>
                      <a:spcPct val="110000"/>
                    </a:lnSpc>
                    <a:spcBef>
                      <a:spcPct val="0"/>
                    </a:spcBef>
                    <a:buClrTx/>
                    <a:buSzTx/>
                    <a:buFontTx/>
                    <a:buNone/>
                  </a:pPr>
                  <a:endParaRPr lang="zh-CN" altLang="en-US" sz="2400" b="1">
                    <a:latin typeface="Times New Roman" pitchFamily="18" charset="0"/>
                  </a:endParaRPr>
                </a:p>
                <a:p>
                  <a:pPr algn="ctr" eaLnBrk="1" hangingPunct="1">
                    <a:lnSpc>
                      <a:spcPct val="110000"/>
                    </a:lnSpc>
                    <a:spcBef>
                      <a:spcPct val="0"/>
                    </a:spcBef>
                    <a:buClrTx/>
                    <a:buSzTx/>
                    <a:buFontTx/>
                    <a:buNone/>
                  </a:pPr>
                  <a:endParaRPr lang="zh-CN" altLang="en-US" sz="2400" b="1">
                    <a:latin typeface="Times New Roman" pitchFamily="18" charset="0"/>
                  </a:endParaRPr>
                </a:p>
                <a:p>
                  <a:pPr algn="ctr" eaLnBrk="1" hangingPunct="1">
                    <a:lnSpc>
                      <a:spcPct val="110000"/>
                    </a:lnSpc>
                    <a:spcBef>
                      <a:spcPct val="0"/>
                    </a:spcBef>
                    <a:buClrTx/>
                    <a:buSzTx/>
                    <a:buFontTx/>
                    <a:buNone/>
                  </a:pPr>
                  <a:r>
                    <a:rPr lang="zh-CN" altLang="en-US" sz="2400" b="1">
                      <a:latin typeface="Times New Roman" pitchFamily="18" charset="0"/>
                    </a:rPr>
                    <a:t>⋀</a:t>
                  </a:r>
                </a:p>
                <a:p>
                  <a:pPr algn="ctr" eaLnBrk="1" hangingPunct="1">
                    <a:lnSpc>
                      <a:spcPct val="110000"/>
                    </a:lnSpc>
                    <a:spcBef>
                      <a:spcPct val="0"/>
                    </a:spcBef>
                    <a:buClrTx/>
                    <a:buSzTx/>
                    <a:buFontTx/>
                    <a:buNone/>
                  </a:pPr>
                  <a:r>
                    <a:rPr lang="zh-CN" altLang="en-US" sz="2400" b="1">
                      <a:latin typeface="Times New Roman" pitchFamily="18" charset="0"/>
                    </a:rPr>
                    <a:t>⋀</a:t>
                  </a:r>
                </a:p>
                <a:p>
                  <a:pPr algn="ctr" eaLnBrk="1" hangingPunct="1">
                    <a:lnSpc>
                      <a:spcPct val="110000"/>
                    </a:lnSpc>
                    <a:spcBef>
                      <a:spcPct val="0"/>
                    </a:spcBef>
                    <a:buClrTx/>
                    <a:buSzTx/>
                    <a:buFontTx/>
                    <a:buNone/>
                  </a:pPr>
                  <a:endParaRPr lang="zh-CN" altLang="en-US" sz="2400" b="1">
                    <a:latin typeface="Times New Roman" pitchFamily="18" charset="0"/>
                  </a:endParaRPr>
                </a:p>
                <a:p>
                  <a:pPr algn="ctr" eaLnBrk="1" hangingPunct="1">
                    <a:lnSpc>
                      <a:spcPct val="110000"/>
                    </a:lnSpc>
                    <a:spcBef>
                      <a:spcPct val="0"/>
                    </a:spcBef>
                    <a:buClrTx/>
                    <a:buSzTx/>
                    <a:buFontTx/>
                    <a:buNone/>
                  </a:pPr>
                  <a:endParaRPr lang="zh-CN" altLang="en-US" sz="2400" b="1">
                    <a:latin typeface="Times New Roman" pitchFamily="18" charset="0"/>
                  </a:endParaRPr>
                </a:p>
                <a:p>
                  <a:pPr algn="ctr" eaLnBrk="1" hangingPunct="1">
                    <a:lnSpc>
                      <a:spcPct val="110000"/>
                    </a:lnSpc>
                    <a:spcBef>
                      <a:spcPct val="0"/>
                    </a:spcBef>
                    <a:buClrTx/>
                    <a:buSzTx/>
                    <a:buFontTx/>
                    <a:buNone/>
                  </a:pPr>
                  <a:r>
                    <a:rPr lang="zh-CN" altLang="en-US" sz="2400" b="1">
                      <a:latin typeface="Times New Roman" pitchFamily="18" charset="0"/>
                    </a:rPr>
                    <a:t>⋀</a:t>
                  </a:r>
                </a:p>
              </p:txBody>
            </p:sp>
            <p:sp>
              <p:nvSpPr>
                <p:cNvPr id="696335" name="Line 73"/>
                <p:cNvSpPr>
                  <a:spLocks noChangeShapeType="1"/>
                </p:cNvSpPr>
                <p:nvPr/>
              </p:nvSpPr>
              <p:spPr bwMode="auto">
                <a:xfrm>
                  <a:off x="0" y="283"/>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336" name="Line 74"/>
                <p:cNvSpPr>
                  <a:spLocks noChangeShapeType="1"/>
                </p:cNvSpPr>
                <p:nvPr/>
              </p:nvSpPr>
              <p:spPr bwMode="auto">
                <a:xfrm>
                  <a:off x="0" y="541"/>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337" name="Line 75"/>
                <p:cNvSpPr>
                  <a:spLocks noChangeShapeType="1"/>
                </p:cNvSpPr>
                <p:nvPr/>
              </p:nvSpPr>
              <p:spPr bwMode="auto">
                <a:xfrm>
                  <a:off x="0" y="790"/>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338" name="Line 76"/>
                <p:cNvSpPr>
                  <a:spLocks noChangeShapeType="1"/>
                </p:cNvSpPr>
                <p:nvPr/>
              </p:nvSpPr>
              <p:spPr bwMode="auto">
                <a:xfrm>
                  <a:off x="0" y="1038"/>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339" name="Line 77"/>
                <p:cNvSpPr>
                  <a:spLocks noChangeShapeType="1"/>
                </p:cNvSpPr>
                <p:nvPr/>
              </p:nvSpPr>
              <p:spPr bwMode="auto">
                <a:xfrm>
                  <a:off x="0" y="1296"/>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340" name="Line 78"/>
                <p:cNvSpPr>
                  <a:spLocks noChangeShapeType="1"/>
                </p:cNvSpPr>
                <p:nvPr/>
              </p:nvSpPr>
              <p:spPr bwMode="auto">
                <a:xfrm>
                  <a:off x="0" y="1545"/>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341" name="Line 79"/>
                <p:cNvSpPr>
                  <a:spLocks noChangeShapeType="1"/>
                </p:cNvSpPr>
                <p:nvPr/>
              </p:nvSpPr>
              <p:spPr bwMode="auto">
                <a:xfrm>
                  <a:off x="0" y="1777"/>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342" name="Line 80"/>
                <p:cNvSpPr>
                  <a:spLocks noChangeShapeType="1"/>
                </p:cNvSpPr>
                <p:nvPr/>
              </p:nvSpPr>
              <p:spPr bwMode="auto">
                <a:xfrm>
                  <a:off x="0" y="2035"/>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343" name="Line 81"/>
                <p:cNvSpPr>
                  <a:spLocks noChangeShapeType="1"/>
                </p:cNvSpPr>
                <p:nvPr/>
              </p:nvSpPr>
              <p:spPr bwMode="auto">
                <a:xfrm>
                  <a:off x="0" y="2308"/>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344" name="Line 82"/>
                <p:cNvSpPr>
                  <a:spLocks noChangeShapeType="1"/>
                </p:cNvSpPr>
                <p:nvPr/>
              </p:nvSpPr>
              <p:spPr bwMode="auto">
                <a:xfrm>
                  <a:off x="0" y="2572"/>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345" name="Line 83"/>
                <p:cNvSpPr>
                  <a:spLocks noChangeShapeType="1"/>
                </p:cNvSpPr>
                <p:nvPr/>
              </p:nvSpPr>
              <p:spPr bwMode="auto">
                <a:xfrm>
                  <a:off x="0" y="2830"/>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6346" name="Line 84"/>
                <p:cNvSpPr>
                  <a:spLocks noChangeShapeType="1"/>
                </p:cNvSpPr>
                <p:nvPr/>
              </p:nvSpPr>
              <p:spPr bwMode="auto">
                <a:xfrm>
                  <a:off x="0" y="3079"/>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sp>
        <p:nvSpPr>
          <p:cNvPr id="6" name="标题 5"/>
          <p:cNvSpPr>
            <a:spLocks noGrp="1"/>
          </p:cNvSpPr>
          <p:nvPr>
            <p:ph type="title"/>
          </p:nvPr>
        </p:nvSpPr>
        <p:spPr>
          <a:xfrm>
            <a:off x="457200" y="44624"/>
            <a:ext cx="8229600" cy="936104"/>
          </a:xfrm>
        </p:spPr>
        <p:txBody>
          <a:bodyPr>
            <a:normAutofit/>
          </a:bodyPr>
          <a:lstStyle/>
          <a:p>
            <a:r>
              <a:rPr lang="zh-CN" altLang="en-US" dirty="0">
                <a:latin typeface="Times New Roman" pitchFamily="18" charset="0"/>
              </a:rPr>
              <a:t>链地址法处理冲突：举例</a:t>
            </a:r>
            <a:endParaRPr lang="en-US" dirty="0"/>
          </a:p>
        </p:txBody>
      </p:sp>
      <p:sp>
        <p:nvSpPr>
          <p:cNvPr id="7" name="内容占位符 6"/>
          <p:cNvSpPr>
            <a:spLocks noGrp="1"/>
          </p:cNvSpPr>
          <p:nvPr>
            <p:ph sz="half" idx="1"/>
          </p:nvPr>
        </p:nvSpPr>
        <p:spPr>
          <a:xfrm>
            <a:off x="4409519" y="3236197"/>
            <a:ext cx="4741440" cy="2687723"/>
          </a:xfrm>
        </p:spPr>
        <p:txBody>
          <a:bodyPr>
            <a:normAutofit lnSpcReduction="10000"/>
          </a:bodyPr>
          <a:lstStyle/>
          <a:p>
            <a:r>
              <a:rPr lang="en-US" altLang="en-US" dirty="0" err="1">
                <a:ea typeface="宋体" panose="02010600030101010101" pitchFamily="2" charset="-122"/>
              </a:rPr>
              <a:t>哈希函数为H</a:t>
            </a:r>
            <a:r>
              <a:rPr lang="en-US" altLang="en-US" dirty="0">
                <a:ea typeface="宋体" panose="02010600030101010101" pitchFamily="2" charset="-122"/>
              </a:rPr>
              <a:t>(key)=key MOD 13， </a:t>
            </a:r>
            <a:r>
              <a:rPr lang="en-US" altLang="en-US" dirty="0" err="1">
                <a:ea typeface="宋体" panose="02010600030101010101" pitchFamily="2" charset="-122"/>
              </a:rPr>
              <a:t>用链地址法处理冲突</a:t>
            </a:r>
            <a:endParaRPr lang="en-US" dirty="0">
              <a:ea typeface="宋体" panose="02010600030101010101" pitchFamily="2" charset="-122"/>
            </a:endParaRPr>
          </a:p>
          <a:p>
            <a:r>
              <a:rPr lang="zh-CN" altLang="en-US" dirty="0">
                <a:ea typeface="宋体" panose="02010600030101010101" pitchFamily="2" charset="-122"/>
              </a:rPr>
              <a:t>求</a:t>
            </a:r>
            <a:r>
              <a:rPr lang="en-US" altLang="en-US" dirty="0" err="1">
                <a:ea typeface="宋体" panose="02010600030101010101" pitchFamily="2" charset="-122"/>
              </a:rPr>
              <a:t>一组关键字</a:t>
            </a:r>
            <a:r>
              <a:rPr lang="en-US" altLang="en-US" dirty="0">
                <a:ea typeface="宋体" panose="02010600030101010101" pitchFamily="2" charset="-122"/>
              </a:rPr>
              <a:t>(19, 14, 23, </a:t>
            </a:r>
            <a:r>
              <a:rPr lang="en-US" altLang="en-US" dirty="0">
                <a:solidFill>
                  <a:schemeClr val="accent6">
                    <a:lumMod val="75000"/>
                  </a:schemeClr>
                </a:solidFill>
                <a:ea typeface="宋体" panose="02010600030101010101" pitchFamily="2" charset="-122"/>
              </a:rPr>
              <a:t>1</a:t>
            </a:r>
            <a:r>
              <a:rPr lang="en-US" altLang="en-US" dirty="0">
                <a:ea typeface="宋体" panose="02010600030101010101" pitchFamily="2" charset="-122"/>
              </a:rPr>
              <a:t>, 68, 20, </a:t>
            </a:r>
            <a:r>
              <a:rPr lang="en-US" altLang="en-US" dirty="0">
                <a:solidFill>
                  <a:schemeClr val="accent6">
                    <a:lumMod val="75000"/>
                  </a:schemeClr>
                </a:solidFill>
                <a:ea typeface="宋体" panose="02010600030101010101" pitchFamily="2" charset="-122"/>
              </a:rPr>
              <a:t>84</a:t>
            </a:r>
            <a:r>
              <a:rPr lang="en-US" altLang="en-US" dirty="0">
                <a:ea typeface="宋体" panose="02010600030101010101" pitchFamily="2" charset="-122"/>
              </a:rPr>
              <a:t>, </a:t>
            </a:r>
            <a:r>
              <a:rPr lang="en-US" altLang="en-US" dirty="0">
                <a:solidFill>
                  <a:schemeClr val="accent6">
                    <a:lumMod val="75000"/>
                  </a:schemeClr>
                </a:solidFill>
                <a:ea typeface="宋体" panose="02010600030101010101" pitchFamily="2" charset="-122"/>
              </a:rPr>
              <a:t>27, 55</a:t>
            </a:r>
            <a:r>
              <a:rPr lang="en-US" altLang="en-US" dirty="0">
                <a:ea typeface="宋体" panose="02010600030101010101" pitchFamily="2" charset="-122"/>
              </a:rPr>
              <a:t>, 11, </a:t>
            </a:r>
            <a:r>
              <a:rPr lang="en-US" altLang="en-US" dirty="0">
                <a:solidFill>
                  <a:schemeClr val="accent6">
                    <a:lumMod val="75000"/>
                  </a:schemeClr>
                </a:solidFill>
                <a:ea typeface="宋体" panose="02010600030101010101" pitchFamily="2" charset="-122"/>
              </a:rPr>
              <a:t>10, 79</a:t>
            </a:r>
            <a:r>
              <a:rPr lang="en-US" altLang="en-US" dirty="0">
                <a:ea typeface="宋体" panose="02010600030101010101" pitchFamily="2" charset="-122"/>
              </a:rPr>
              <a:t>) </a:t>
            </a:r>
            <a:r>
              <a:rPr lang="zh-CN" altLang="en-US" dirty="0">
                <a:ea typeface="宋体" panose="02010600030101010101" pitchFamily="2" charset="-122"/>
              </a:rPr>
              <a:t>对应的记录的存储方式</a:t>
            </a:r>
            <a:endParaRPr lang="en-US" altLang="zh-CN" dirty="0">
              <a:ea typeface="宋体" panose="02010600030101010101" pitchFamily="2" charset="-122"/>
            </a:endParaRPr>
          </a:p>
          <a:p>
            <a:r>
              <a:rPr lang="zh-CN" altLang="en-US" dirty="0">
                <a:ea typeface="宋体" panose="02010600030101010101" pitchFamily="2" charset="-122"/>
              </a:rPr>
              <a:t>冲突元素插入在表尾</a:t>
            </a:r>
            <a:endParaRPr lang="en-US" dirty="0">
              <a:ea typeface="宋体" panose="0201060003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extLst>
      <p:ext uri="{BB962C8B-B14F-4D97-AF65-F5344CB8AC3E}">
        <p14:creationId xmlns:p14="http://schemas.microsoft.com/office/powerpoint/2010/main" val="263679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lstStyle/>
          <a:p>
            <a:r>
              <a:rPr lang="en-US" altLang="zh-CN" dirty="0"/>
              <a:t>4</a:t>
            </a:r>
            <a:r>
              <a:rPr lang="en-US" altLang="zh-CN"/>
              <a:t>. </a:t>
            </a:r>
            <a:r>
              <a:rPr lang="zh-CN" altLang="en-US"/>
              <a:t>哈希表</a:t>
            </a:r>
            <a:r>
              <a:rPr lang="en-US" altLang="zh-CN"/>
              <a:t>/</a:t>
            </a:r>
            <a:r>
              <a:rPr lang="zh-CN" altLang="en-US"/>
              <a:t>散列表：</a:t>
            </a:r>
            <a:r>
              <a:rPr lang="zh-CN" altLang="en-US" dirty="0"/>
              <a:t>基本思想</a:t>
            </a:r>
            <a:endParaRPr lang="en-US" altLang="en-US" dirty="0"/>
          </a:p>
        </p:txBody>
      </p:sp>
      <p:sp>
        <p:nvSpPr>
          <p:cNvPr id="3" name="内容占位符 2"/>
          <p:cNvSpPr>
            <a:spLocks noGrp="1"/>
          </p:cNvSpPr>
          <p:nvPr>
            <p:ph idx="1"/>
          </p:nvPr>
        </p:nvSpPr>
        <p:spPr/>
        <p:txBody>
          <a:bodyPr>
            <a:normAutofit fontScale="85000" lnSpcReduction="20000"/>
          </a:bodyPr>
          <a:lstStyle/>
          <a:p>
            <a:r>
              <a:rPr lang="en-US" altLang="zh-CN" b="1" dirty="0">
                <a:solidFill>
                  <a:srgbClr val="0000FF"/>
                </a:solidFill>
                <a:ea typeface="宋体" panose="02010600030101010101" pitchFamily="2" charset="-122"/>
              </a:rPr>
              <a:t>Motivation</a:t>
            </a:r>
            <a:r>
              <a:rPr lang="zh-CN" altLang="en-US" b="1" dirty="0">
                <a:solidFill>
                  <a:srgbClr val="0000FF"/>
                </a:solidFill>
                <a:ea typeface="宋体" panose="02010600030101010101" pitchFamily="2" charset="-122"/>
              </a:rPr>
              <a:t>：</a:t>
            </a:r>
            <a:r>
              <a:rPr lang="zh-CN" altLang="en-US" dirty="0">
                <a:ea typeface="宋体" panose="02010600030101010101" pitchFamily="2" charset="-122"/>
              </a:rPr>
              <a:t>已有的查找方法需要进行一系列的指定值与数据元素的关键字的比较</a:t>
            </a:r>
            <a:endParaRPr lang="en-US" altLang="zh-CN" dirty="0">
              <a:ea typeface="宋体" panose="02010600030101010101" pitchFamily="2" charset="-122"/>
            </a:endParaRPr>
          </a:p>
          <a:p>
            <a:pPr lvl="1">
              <a:lnSpc>
                <a:spcPct val="120000"/>
              </a:lnSpc>
              <a:spcBef>
                <a:spcPts val="0"/>
              </a:spcBef>
            </a:pPr>
            <a:r>
              <a:rPr lang="zh-CN" altLang="en-US" dirty="0">
                <a:ea typeface="宋体" panose="02010600030101010101" pitchFamily="2" charset="-122"/>
              </a:rPr>
              <a:t>不同的查找其差别在于关键字和给定值进行比较的顺序不同</a:t>
            </a:r>
            <a:endParaRPr lang="en-US" altLang="zh-CN" dirty="0">
              <a:ea typeface="宋体" panose="02010600030101010101" pitchFamily="2" charset="-122"/>
            </a:endParaRPr>
          </a:p>
          <a:p>
            <a:pPr lvl="1">
              <a:lnSpc>
                <a:spcPct val="120000"/>
              </a:lnSpc>
              <a:spcBef>
                <a:spcPts val="0"/>
              </a:spcBef>
            </a:pPr>
            <a:r>
              <a:rPr lang="zh-CN" altLang="en-US" dirty="0">
                <a:ea typeface="宋体" panose="02010600030101010101" pitchFamily="2" charset="-122"/>
              </a:rPr>
              <a:t>原因：数据元素的</a:t>
            </a:r>
            <a:r>
              <a:rPr lang="zh-CN" altLang="en-US" b="1" dirty="0">
                <a:solidFill>
                  <a:srgbClr val="0000FF"/>
                </a:solidFill>
                <a:ea typeface="宋体" panose="02010600030101010101" pitchFamily="2" charset="-122"/>
              </a:rPr>
              <a:t>关键字和数据元素的存储位置</a:t>
            </a:r>
            <a:r>
              <a:rPr lang="zh-CN" altLang="en-US" dirty="0">
                <a:ea typeface="宋体" panose="02010600030101010101" pitchFamily="2" charset="-122"/>
              </a:rPr>
              <a:t>之间</a:t>
            </a:r>
            <a:r>
              <a:rPr lang="zh-CN" altLang="en-US" b="1" dirty="0">
                <a:solidFill>
                  <a:srgbClr val="00B050"/>
                </a:solidFill>
                <a:ea typeface="宋体" panose="02010600030101010101" pitchFamily="2" charset="-122"/>
              </a:rPr>
              <a:t>没有确定的关系</a:t>
            </a:r>
            <a:endParaRPr lang="en-US" altLang="zh-CN" b="1" dirty="0">
              <a:solidFill>
                <a:srgbClr val="00B050"/>
              </a:solidFill>
              <a:ea typeface="宋体" panose="02010600030101010101" pitchFamily="2" charset="-122"/>
            </a:endParaRPr>
          </a:p>
          <a:p>
            <a:pPr lvl="1">
              <a:lnSpc>
                <a:spcPct val="120000"/>
              </a:lnSpc>
              <a:spcBef>
                <a:spcPts val="0"/>
              </a:spcBef>
            </a:pPr>
            <a:r>
              <a:rPr lang="zh-CN" altLang="en-US" dirty="0">
                <a:ea typeface="宋体" panose="02010600030101010101" pitchFamily="2" charset="-122"/>
              </a:rPr>
              <a:t>结果：查找的效率取决于和给定值进行比较的关键字的个数</a:t>
            </a:r>
            <a:endParaRPr lang="en-US" altLang="zh-CN" dirty="0">
              <a:ea typeface="宋体" panose="02010600030101010101" pitchFamily="2" charset="-122"/>
            </a:endParaRPr>
          </a:p>
          <a:p>
            <a:pPr>
              <a:lnSpc>
                <a:spcPct val="120000"/>
              </a:lnSpc>
              <a:spcBef>
                <a:spcPts val="0"/>
              </a:spcBef>
            </a:pPr>
            <a:r>
              <a:rPr lang="en-US" altLang="zh-CN" b="1" dirty="0">
                <a:solidFill>
                  <a:srgbClr val="0000FF"/>
                </a:solidFill>
                <a:ea typeface="宋体" panose="02010600030101010101" pitchFamily="2" charset="-122"/>
              </a:rPr>
              <a:t>Solution</a:t>
            </a:r>
            <a:r>
              <a:rPr lang="zh-CN" altLang="en-US" b="1" dirty="0">
                <a:solidFill>
                  <a:srgbClr val="0000FF"/>
                </a:solidFill>
                <a:ea typeface="宋体" panose="02010600030101010101" pitchFamily="2" charset="-122"/>
              </a:rPr>
              <a:t>：</a:t>
            </a:r>
            <a:r>
              <a:rPr lang="en-US" altLang="zh-CN" dirty="0">
                <a:ea typeface="宋体" panose="02010600030101010101" pitchFamily="2" charset="-122"/>
              </a:rPr>
              <a:t>(</a:t>
            </a:r>
            <a:r>
              <a:rPr lang="zh-CN" altLang="en-US" dirty="0">
                <a:ea typeface="宋体" panose="02010600030101010101" pitchFamily="2" charset="-122"/>
              </a:rPr>
              <a:t>通过</a:t>
            </a:r>
            <a:r>
              <a:rPr lang="zh-CN" altLang="en-US" b="1" dirty="0">
                <a:solidFill>
                  <a:srgbClr val="7030A0"/>
                </a:solidFill>
                <a:ea typeface="宋体" panose="02010600030101010101" pitchFamily="2" charset="-122"/>
              </a:rPr>
              <a:t>哈希函数和冲突处理方法</a:t>
            </a:r>
            <a:r>
              <a:rPr lang="en-US" altLang="zh-CN" dirty="0">
                <a:ea typeface="宋体" panose="02010600030101010101" pitchFamily="2" charset="-122"/>
              </a:rPr>
              <a:t>)</a:t>
            </a:r>
            <a:r>
              <a:rPr lang="zh-CN" altLang="en-US" dirty="0">
                <a:ea typeface="宋体" panose="02010600030101010101" pitchFamily="2" charset="-122"/>
              </a:rPr>
              <a:t>由记录的关键字确定记录在表中的地址，并将记录放入此地址，这样构成的存放记录的表叫</a:t>
            </a:r>
            <a:r>
              <a:rPr lang="zh-CN" altLang="en-US" b="1" dirty="0">
                <a:solidFill>
                  <a:srgbClr val="0000FF"/>
                </a:solidFill>
                <a:ea typeface="宋体" panose="02010600030101010101" pitchFamily="2" charset="-122"/>
              </a:rPr>
              <a:t>哈希表</a:t>
            </a:r>
            <a:r>
              <a:rPr lang="en-US" altLang="zh-CN" b="1" dirty="0">
                <a:solidFill>
                  <a:srgbClr val="0000FF"/>
                </a:solidFill>
                <a:ea typeface="宋体" panose="02010600030101010101" pitchFamily="2" charset="-122"/>
              </a:rPr>
              <a:t>/</a:t>
            </a:r>
            <a:r>
              <a:rPr lang="zh-CN" altLang="en-US" b="1" dirty="0">
                <a:solidFill>
                  <a:srgbClr val="0000FF"/>
                </a:solidFill>
                <a:ea typeface="宋体" panose="02010600030101010101" pitchFamily="2" charset="-122"/>
              </a:rPr>
              <a:t>散列表</a:t>
            </a:r>
            <a:endParaRPr lang="en-US" altLang="zh-CN" b="1" dirty="0">
              <a:solidFill>
                <a:srgbClr val="0000FF"/>
              </a:solidFill>
              <a:ea typeface="宋体" panose="02010600030101010101" pitchFamily="2" charset="-122"/>
            </a:endParaRPr>
          </a:p>
          <a:p>
            <a:pPr lvl="1">
              <a:lnSpc>
                <a:spcPct val="120000"/>
              </a:lnSpc>
              <a:spcBef>
                <a:spcPts val="0"/>
              </a:spcBef>
            </a:pPr>
            <a:r>
              <a:rPr lang="zh-CN" altLang="en-US" b="1" dirty="0">
                <a:ea typeface="宋体" panose="02010600030101010101" pitchFamily="2" charset="-122"/>
              </a:rPr>
              <a:t>哈希查找</a:t>
            </a:r>
            <a:r>
              <a:rPr lang="en-US" altLang="en-US" b="1" dirty="0">
                <a:ea typeface="宋体" panose="02010600030101010101" pitchFamily="2" charset="-122"/>
              </a:rPr>
              <a:t>(</a:t>
            </a:r>
            <a:r>
              <a:rPr lang="en-US" altLang="en-US" b="1" dirty="0" err="1">
                <a:ea typeface="宋体" panose="02010600030101010101" pitchFamily="2" charset="-122"/>
              </a:rPr>
              <a:t>又叫散列查找</a:t>
            </a:r>
            <a:r>
              <a:rPr lang="en-US" altLang="en-US" b="1" dirty="0">
                <a:ea typeface="宋体" panose="02010600030101010101" pitchFamily="2" charset="-122"/>
              </a:rPr>
              <a:t>)</a:t>
            </a:r>
            <a:r>
              <a:rPr lang="zh-CN" altLang="en-US" dirty="0">
                <a:ea typeface="宋体" panose="02010600030101010101" pitchFamily="2" charset="-122"/>
              </a:rPr>
              <a:t>：</a:t>
            </a:r>
            <a:r>
              <a:rPr lang="zh-CN" altLang="en-US" dirty="0"/>
              <a:t>计算待查元素关键字的哈希函数值，把求得的函数值当做元素的存储位置，按这个位置取出元素，比较其关键字与待查元素关键字是否一致</a:t>
            </a:r>
            <a:endParaRPr lang="en-US" altLang="zh-CN" dirty="0"/>
          </a:p>
          <a:p>
            <a:pPr lvl="1">
              <a:lnSpc>
                <a:spcPct val="120000"/>
              </a:lnSpc>
              <a:spcBef>
                <a:spcPts val="0"/>
              </a:spcBef>
            </a:pPr>
            <a:endParaRPr lang="en-US" altLang="zh-CN" dirty="0">
              <a:ea typeface="宋体" panose="0201060003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305432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en-US" err="1">
                <a:latin typeface="+mn-lt"/>
                <a:ea typeface="宋体" panose="02010600030101010101" pitchFamily="2" charset="-122"/>
              </a:rPr>
              <a:t>冲突处理的方法</a:t>
            </a:r>
            <a:r>
              <a:rPr lang="en-US" altLang="zh-CN" b="1">
                <a:latin typeface="+mn-lt"/>
                <a:ea typeface="宋体" panose="02010600030101010101" pitchFamily="2" charset="-122"/>
              </a:rPr>
              <a:t>-</a:t>
            </a:r>
            <a:r>
              <a:rPr lang="en-US" altLang="zh-CN" b="1">
                <a:solidFill>
                  <a:schemeClr val="accent6">
                    <a:lumMod val="50000"/>
                  </a:schemeClr>
                </a:solidFill>
                <a:latin typeface="+mn-lt"/>
                <a:ea typeface="宋体" panose="02010600030101010101" pitchFamily="2" charset="-122"/>
              </a:rPr>
              <a:t>(4)</a:t>
            </a:r>
            <a:r>
              <a:rPr lang="en-US" altLang="en-US" b="1">
                <a:solidFill>
                  <a:schemeClr val="accent6">
                    <a:lumMod val="50000"/>
                  </a:schemeClr>
                </a:solidFill>
                <a:latin typeface="+mn-lt"/>
                <a:ea typeface="宋体" panose="02010600030101010101" pitchFamily="2" charset="-122"/>
              </a:rPr>
              <a:t>建立公共溢出区</a:t>
            </a:r>
            <a:endParaRPr lang="en-US" b="1" dirty="0">
              <a:solidFill>
                <a:schemeClr val="accent6">
                  <a:lumMod val="50000"/>
                </a:schemeClr>
              </a:solidFill>
              <a:latin typeface="+mn-lt"/>
              <a:ea typeface="宋体" panose="02010600030101010101" pitchFamily="2" charset="-122"/>
            </a:endParaRPr>
          </a:p>
        </p:txBody>
      </p:sp>
      <p:sp>
        <p:nvSpPr>
          <p:cNvPr id="737282" name="Rectangle 2"/>
          <p:cNvSpPr>
            <a:spLocks noGrp="1" noChangeArrowheads="1"/>
          </p:cNvSpPr>
          <p:nvPr>
            <p:ph idx="1"/>
          </p:nvPr>
        </p:nvSpPr>
        <p:spPr>
          <a:xfrm>
            <a:off x="467544" y="692696"/>
            <a:ext cx="8229600" cy="4032448"/>
          </a:xfrm>
        </p:spPr>
        <p:txBody>
          <a:bodyPr>
            <a:noAutofit/>
          </a:bodyPr>
          <a:lstStyle/>
          <a:p>
            <a:pPr>
              <a:spcBef>
                <a:spcPts val="0"/>
              </a:spcBef>
            </a:pPr>
            <a:r>
              <a:rPr lang="en-US" altLang="en-US" sz="2800" dirty="0" err="1">
                <a:ea typeface="宋体" panose="02010600030101010101" pitchFamily="2" charset="-122"/>
              </a:rPr>
              <a:t>在基本</a:t>
            </a:r>
            <a:r>
              <a:rPr lang="zh-CN" altLang="en-US" sz="2800" dirty="0">
                <a:ea typeface="宋体" panose="02010600030101010101" pitchFamily="2" charset="-122"/>
              </a:rPr>
              <a:t>哈希</a:t>
            </a:r>
            <a:r>
              <a:rPr lang="en-US" altLang="en-US" sz="2800" dirty="0" err="1">
                <a:ea typeface="宋体" panose="02010600030101010101" pitchFamily="2" charset="-122"/>
              </a:rPr>
              <a:t>表之外，另外设立一个溢出表保存与基本表中记录冲突的所有记录</a:t>
            </a:r>
            <a:endParaRPr lang="en-US" altLang="en-US" sz="2800" dirty="0">
              <a:ea typeface="宋体" panose="02010600030101010101" pitchFamily="2" charset="-122"/>
            </a:endParaRPr>
          </a:p>
          <a:p>
            <a:pPr>
              <a:spcBef>
                <a:spcPts val="0"/>
              </a:spcBef>
            </a:pPr>
            <a:r>
              <a:rPr lang="en-US" altLang="en-US" sz="2800" dirty="0">
                <a:ea typeface="宋体" panose="02010600030101010101" pitchFamily="2" charset="-122"/>
              </a:rPr>
              <a:t>设</a:t>
            </a:r>
            <a:r>
              <a:rPr lang="zh-CN" altLang="en-US" sz="2800" dirty="0">
                <a:ea typeface="宋体" panose="02010600030101010101" pitchFamily="2" charset="-122"/>
              </a:rPr>
              <a:t>哈希</a:t>
            </a:r>
            <a:r>
              <a:rPr lang="en-US" altLang="en-US" sz="2800" dirty="0" err="1">
                <a:ea typeface="宋体" panose="02010600030101010101" pitchFamily="2" charset="-122"/>
              </a:rPr>
              <a:t>表长为m，设立</a:t>
            </a:r>
            <a:r>
              <a:rPr lang="en-US" altLang="en-US" sz="2800" dirty="0" err="1">
                <a:solidFill>
                  <a:srgbClr val="0000CC"/>
                </a:solidFill>
                <a:ea typeface="宋体" panose="02010600030101010101" pitchFamily="2" charset="-122"/>
              </a:rPr>
              <a:t>基本</a:t>
            </a:r>
            <a:r>
              <a:rPr lang="zh-CN" altLang="en-US" sz="2800" dirty="0">
                <a:solidFill>
                  <a:srgbClr val="0000CC"/>
                </a:solidFill>
                <a:ea typeface="宋体" panose="02010600030101010101" pitchFamily="2" charset="-122"/>
              </a:rPr>
              <a:t>哈希</a:t>
            </a:r>
            <a:r>
              <a:rPr lang="en-US" altLang="en-US" sz="2800" dirty="0" err="1">
                <a:solidFill>
                  <a:srgbClr val="0000CC"/>
                </a:solidFill>
                <a:ea typeface="宋体" panose="02010600030101010101" pitchFamily="2" charset="-122"/>
              </a:rPr>
              <a:t>表</a:t>
            </a:r>
            <a:r>
              <a:rPr lang="en-US" altLang="zh-CN" sz="2800" dirty="0" err="1">
                <a:solidFill>
                  <a:srgbClr val="0000CC"/>
                </a:solidFill>
                <a:ea typeface="宋体" panose="02010600030101010101" pitchFamily="2" charset="-122"/>
              </a:rPr>
              <a:t>H</a:t>
            </a:r>
            <a:r>
              <a:rPr lang="en-US" altLang="en-US" sz="2800" dirty="0" err="1">
                <a:solidFill>
                  <a:srgbClr val="0000CC"/>
                </a:solidFill>
                <a:ea typeface="宋体" panose="02010600030101010101" pitchFamily="2" charset="-122"/>
              </a:rPr>
              <a:t>ashtable</a:t>
            </a:r>
            <a:r>
              <a:rPr lang="en-US" altLang="en-US" sz="2800" dirty="0">
                <a:ea typeface="宋体" panose="02010600030101010101" pitchFamily="2" charset="-122"/>
              </a:rPr>
              <a:t>[m]，</a:t>
            </a:r>
            <a:r>
              <a:rPr lang="en-US" altLang="en-US" sz="2800" dirty="0" err="1">
                <a:ea typeface="宋体" panose="02010600030101010101" pitchFamily="2" charset="-122"/>
              </a:rPr>
              <a:t>每个分量保存一个记录；</a:t>
            </a:r>
            <a:r>
              <a:rPr lang="en-US" altLang="en-US" sz="2800" dirty="0" err="1">
                <a:solidFill>
                  <a:srgbClr val="0000CC"/>
                </a:solidFill>
                <a:ea typeface="宋体" panose="02010600030101010101" pitchFamily="2" charset="-122"/>
              </a:rPr>
              <a:t>溢出表</a:t>
            </a:r>
            <a:r>
              <a:rPr lang="en-US" altLang="zh-CN" sz="2800" dirty="0" err="1">
                <a:solidFill>
                  <a:srgbClr val="0000CC"/>
                </a:solidFill>
                <a:ea typeface="宋体" panose="02010600030101010101" pitchFamily="2" charset="-122"/>
              </a:rPr>
              <a:t>O</a:t>
            </a:r>
            <a:r>
              <a:rPr lang="en-US" altLang="en-US" sz="2800" dirty="0" err="1">
                <a:solidFill>
                  <a:srgbClr val="0000CC"/>
                </a:solidFill>
                <a:ea typeface="宋体" panose="02010600030101010101" pitchFamily="2" charset="-122"/>
              </a:rPr>
              <a:t>vertable</a:t>
            </a:r>
            <a:r>
              <a:rPr lang="en-US" altLang="en-US" sz="2800" dirty="0">
                <a:ea typeface="宋体" panose="02010600030101010101" pitchFamily="2" charset="-122"/>
              </a:rPr>
              <a:t>[m]，</a:t>
            </a:r>
            <a:r>
              <a:rPr lang="en-US" altLang="en-US" sz="2800" dirty="0" err="1">
                <a:ea typeface="宋体" panose="02010600030101010101" pitchFamily="2" charset="-122"/>
              </a:rPr>
              <a:t>一旦某个记录的</a:t>
            </a:r>
            <a:r>
              <a:rPr lang="zh-CN" altLang="en-US" sz="2800" dirty="0">
                <a:ea typeface="宋体" panose="02010600030101010101" pitchFamily="2" charset="-122"/>
              </a:rPr>
              <a:t>哈希</a:t>
            </a:r>
            <a:r>
              <a:rPr lang="en-US" altLang="en-US" sz="2800" dirty="0" err="1">
                <a:ea typeface="宋体" panose="02010600030101010101" pitchFamily="2" charset="-122"/>
              </a:rPr>
              <a:t>地址发生冲突，都填入溢出表中</a:t>
            </a:r>
            <a:endParaRPr lang="en-US" altLang="en-US" sz="2800" dirty="0">
              <a:ea typeface="宋体" panose="02010600030101010101" pitchFamily="2" charset="-122"/>
            </a:endParaRPr>
          </a:p>
          <a:p>
            <a:pPr>
              <a:spcBef>
                <a:spcPts val="0"/>
              </a:spcBef>
            </a:pPr>
            <a:r>
              <a:rPr lang="zh-CN" altLang="en-US" sz="2800" dirty="0">
                <a:ea typeface="宋体" panose="02010600030101010101" pitchFamily="2" charset="-122"/>
              </a:rPr>
              <a:t>举例</a:t>
            </a:r>
            <a:r>
              <a:rPr lang="en-US" altLang="en-US" sz="2800" dirty="0">
                <a:ea typeface="宋体" panose="02010600030101010101" pitchFamily="2" charset="-122"/>
              </a:rPr>
              <a:t>： </a:t>
            </a:r>
            <a:r>
              <a:rPr lang="en-US" altLang="en-US" sz="2800" dirty="0" err="1">
                <a:ea typeface="宋体" panose="02010600030101010101" pitchFamily="2" charset="-122"/>
              </a:rPr>
              <a:t>已知一组关键字</a:t>
            </a:r>
            <a:r>
              <a:rPr lang="en-US" altLang="en-US" sz="2800" dirty="0">
                <a:ea typeface="宋体" panose="02010600030101010101" pitchFamily="2" charset="-122"/>
              </a:rPr>
              <a:t>(15, 4, 18, 7, 37, 47) ，</a:t>
            </a:r>
            <a:r>
              <a:rPr lang="zh-CN" altLang="en-US" sz="2800" dirty="0">
                <a:ea typeface="宋体" panose="02010600030101010101" pitchFamily="2" charset="-122"/>
              </a:rPr>
              <a:t>哈希</a:t>
            </a:r>
            <a:r>
              <a:rPr lang="en-US" altLang="en-US" sz="2800" dirty="0">
                <a:ea typeface="宋体" panose="02010600030101010101" pitchFamily="2" charset="-122"/>
              </a:rPr>
              <a:t>表长度为7 ，</a:t>
            </a:r>
            <a:r>
              <a:rPr lang="en-US" altLang="en-US" sz="2800" dirty="0" err="1">
                <a:ea typeface="宋体" panose="02010600030101010101" pitchFamily="2" charset="-122"/>
              </a:rPr>
              <a:t>哈希函数为：</a:t>
            </a:r>
            <a:r>
              <a:rPr lang="en-US" altLang="en-US" sz="2800" dirty="0" err="1">
                <a:solidFill>
                  <a:srgbClr val="C00000"/>
                </a:solidFill>
                <a:ea typeface="宋体" panose="02010600030101010101" pitchFamily="2" charset="-122"/>
              </a:rPr>
              <a:t>H</a:t>
            </a:r>
            <a:r>
              <a:rPr lang="en-US" altLang="en-US" sz="2800" dirty="0">
                <a:solidFill>
                  <a:srgbClr val="C00000"/>
                </a:solidFill>
                <a:ea typeface="宋体" panose="02010600030101010101" pitchFamily="2" charset="-122"/>
              </a:rPr>
              <a:t>(key)=key MOD 7</a:t>
            </a:r>
            <a:r>
              <a:rPr lang="en-US" altLang="en-US" sz="2800" dirty="0">
                <a:ea typeface="宋体" panose="02010600030101010101" pitchFamily="2" charset="-122"/>
              </a:rPr>
              <a:t>，用建立公共溢出区法处理冲突</a:t>
            </a:r>
            <a:r>
              <a:rPr lang="zh-CN" altLang="en-US" sz="2800" dirty="0">
                <a:ea typeface="宋体" panose="02010600030101010101" pitchFamily="2" charset="-122"/>
              </a:rPr>
              <a:t>，</a:t>
            </a:r>
            <a:r>
              <a:rPr lang="en-US" altLang="en-US" sz="2800" dirty="0" err="1">
                <a:ea typeface="宋体" panose="02010600030101010101" pitchFamily="2" charset="-122"/>
              </a:rPr>
              <a:t>得到的基本表和溢出表如下</a:t>
            </a:r>
            <a:r>
              <a:rPr lang="en-US" altLang="en-US" sz="2800" dirty="0">
                <a:ea typeface="宋体" panose="02010600030101010101" pitchFamily="2" charset="-122"/>
              </a:rPr>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30</a:t>
            </a:fld>
            <a:endParaRPr lang="zh-CN" altLang="en-US"/>
          </a:p>
        </p:txBody>
      </p:sp>
      <p:grpSp>
        <p:nvGrpSpPr>
          <p:cNvPr id="697347" name="Group 3"/>
          <p:cNvGrpSpPr>
            <a:grpSpLocks/>
          </p:cNvGrpSpPr>
          <p:nvPr/>
        </p:nvGrpSpPr>
        <p:grpSpPr bwMode="auto">
          <a:xfrm>
            <a:off x="768176" y="4885580"/>
            <a:ext cx="7188200" cy="1855788"/>
            <a:chOff x="0" y="0"/>
            <a:chExt cx="4528" cy="1169"/>
          </a:xfrm>
        </p:grpSpPr>
        <p:grpSp>
          <p:nvGrpSpPr>
            <p:cNvPr id="697348" name="Group 4"/>
            <p:cNvGrpSpPr>
              <a:grpSpLocks/>
            </p:cNvGrpSpPr>
            <p:nvPr/>
          </p:nvGrpSpPr>
          <p:grpSpPr bwMode="auto">
            <a:xfrm>
              <a:off x="0" y="0"/>
              <a:ext cx="4528" cy="497"/>
              <a:chOff x="0" y="0"/>
              <a:chExt cx="4528" cy="497"/>
            </a:xfrm>
          </p:grpSpPr>
          <p:sp>
            <p:nvSpPr>
              <p:cNvPr id="697370" name="Rectangle 5"/>
              <p:cNvSpPr>
                <a:spLocks noChangeArrowheads="1"/>
              </p:cNvSpPr>
              <p:nvPr/>
            </p:nvSpPr>
            <p:spPr bwMode="auto">
              <a:xfrm>
                <a:off x="0" y="120"/>
                <a:ext cx="12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err="1">
                    <a:latin typeface="Times New Roman" pitchFamily="18" charset="0"/>
                  </a:rPr>
                  <a:t>Hashtable</a:t>
                </a:r>
                <a:r>
                  <a:rPr lang="zh-CN" altLang="en-US" sz="2400" b="1" dirty="0">
                    <a:latin typeface="Times New Roman" pitchFamily="18" charset="0"/>
                  </a:rPr>
                  <a:t>表：</a:t>
                </a:r>
              </a:p>
            </p:txBody>
          </p:sp>
          <p:grpSp>
            <p:nvGrpSpPr>
              <p:cNvPr id="697371" name="Group 6"/>
              <p:cNvGrpSpPr>
                <a:grpSpLocks/>
              </p:cNvGrpSpPr>
              <p:nvPr/>
            </p:nvGrpSpPr>
            <p:grpSpPr bwMode="auto">
              <a:xfrm>
                <a:off x="1264" y="0"/>
                <a:ext cx="3264" cy="497"/>
                <a:chOff x="0" y="0"/>
                <a:chExt cx="3264" cy="497"/>
              </a:xfrm>
            </p:grpSpPr>
            <p:grpSp>
              <p:nvGrpSpPr>
                <p:cNvPr id="697372" name="Group 7"/>
                <p:cNvGrpSpPr>
                  <a:grpSpLocks/>
                </p:cNvGrpSpPr>
                <p:nvPr/>
              </p:nvGrpSpPr>
              <p:grpSpPr bwMode="auto">
                <a:xfrm>
                  <a:off x="0" y="0"/>
                  <a:ext cx="3264" cy="249"/>
                  <a:chOff x="0" y="0"/>
                  <a:chExt cx="3264" cy="249"/>
                </a:xfrm>
              </p:grpSpPr>
              <p:sp>
                <p:nvSpPr>
                  <p:cNvPr id="697382" name="Rectangle 8"/>
                  <p:cNvSpPr>
                    <a:spLocks noChangeArrowheads="1"/>
                  </p:cNvSpPr>
                  <p:nvPr/>
                </p:nvSpPr>
                <p:spPr bwMode="auto">
                  <a:xfrm>
                    <a:off x="0" y="0"/>
                    <a:ext cx="326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rPr>
                      <a:t>哈希地址    </a:t>
                    </a:r>
                    <a:r>
                      <a:rPr lang="en-US" altLang="en-US" sz="2400" b="1">
                        <a:latin typeface="Times New Roman" pitchFamily="18" charset="0"/>
                      </a:rPr>
                      <a:t>0     1     2     3     4     5     6</a:t>
                    </a:r>
                  </a:p>
                </p:txBody>
              </p:sp>
              <p:sp>
                <p:nvSpPr>
                  <p:cNvPr id="697383" name="Line 9"/>
                  <p:cNvSpPr>
                    <a:spLocks noChangeShapeType="1"/>
                  </p:cNvSpPr>
                  <p:nvPr/>
                </p:nvSpPr>
                <p:spPr bwMode="auto">
                  <a:xfrm>
                    <a:off x="889"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84" name="Line 10"/>
                  <p:cNvSpPr>
                    <a:spLocks noChangeShapeType="1"/>
                  </p:cNvSpPr>
                  <p:nvPr/>
                </p:nvSpPr>
                <p:spPr bwMode="auto">
                  <a:xfrm>
                    <a:off x="1249"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85" name="Line 11"/>
                  <p:cNvSpPr>
                    <a:spLocks noChangeShapeType="1"/>
                  </p:cNvSpPr>
                  <p:nvPr/>
                </p:nvSpPr>
                <p:spPr bwMode="auto">
                  <a:xfrm>
                    <a:off x="1575"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86" name="Line 12"/>
                  <p:cNvSpPr>
                    <a:spLocks noChangeShapeType="1"/>
                  </p:cNvSpPr>
                  <p:nvPr/>
                </p:nvSpPr>
                <p:spPr bwMode="auto">
                  <a:xfrm>
                    <a:off x="1913"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87" name="Line 13"/>
                  <p:cNvSpPr>
                    <a:spLocks noChangeShapeType="1"/>
                  </p:cNvSpPr>
                  <p:nvPr/>
                </p:nvSpPr>
                <p:spPr bwMode="auto">
                  <a:xfrm>
                    <a:off x="2250"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88" name="Line 14"/>
                  <p:cNvSpPr>
                    <a:spLocks noChangeShapeType="1"/>
                  </p:cNvSpPr>
                  <p:nvPr/>
                </p:nvSpPr>
                <p:spPr bwMode="auto">
                  <a:xfrm>
                    <a:off x="2580"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89" name="Line 15"/>
                  <p:cNvSpPr>
                    <a:spLocks noChangeShapeType="1"/>
                  </p:cNvSpPr>
                  <p:nvPr/>
                </p:nvSpPr>
                <p:spPr bwMode="auto">
                  <a:xfrm>
                    <a:off x="2918"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97373" name="Group 16"/>
                <p:cNvGrpSpPr>
                  <a:grpSpLocks/>
                </p:cNvGrpSpPr>
                <p:nvPr/>
              </p:nvGrpSpPr>
              <p:grpSpPr bwMode="auto">
                <a:xfrm>
                  <a:off x="0" y="248"/>
                  <a:ext cx="3264" cy="249"/>
                  <a:chOff x="0" y="0"/>
                  <a:chExt cx="3264" cy="249"/>
                </a:xfrm>
              </p:grpSpPr>
              <p:sp>
                <p:nvSpPr>
                  <p:cNvPr id="697374" name="Rectangle 17"/>
                  <p:cNvSpPr>
                    <a:spLocks noChangeArrowheads="1"/>
                  </p:cNvSpPr>
                  <p:nvPr/>
                </p:nvSpPr>
                <p:spPr bwMode="auto">
                  <a:xfrm>
                    <a:off x="0" y="0"/>
                    <a:ext cx="326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Times New Roman" pitchFamily="18" charset="0"/>
                      </a:rPr>
                      <a:t>  关键字      </a:t>
                    </a:r>
                    <a:r>
                      <a:rPr lang="en-US" altLang="en-US" sz="2400" b="1" dirty="0">
                        <a:solidFill>
                          <a:srgbClr val="C00000"/>
                        </a:solidFill>
                        <a:latin typeface="Times New Roman" pitchFamily="18" charset="0"/>
                      </a:rPr>
                      <a:t>7</a:t>
                    </a:r>
                    <a:r>
                      <a:rPr lang="en-US" altLang="en-US" sz="2400" b="1" dirty="0">
                        <a:latin typeface="Times New Roman" pitchFamily="18" charset="0"/>
                      </a:rPr>
                      <a:t>    </a:t>
                    </a:r>
                    <a:r>
                      <a:rPr lang="en-US" altLang="en-US" sz="2400" b="1" dirty="0">
                        <a:solidFill>
                          <a:srgbClr val="C00000"/>
                        </a:solidFill>
                        <a:latin typeface="Times New Roman" pitchFamily="18" charset="0"/>
                      </a:rPr>
                      <a:t>15</a:t>
                    </a:r>
                    <a:r>
                      <a:rPr lang="en-US" altLang="en-US" sz="2400" b="1" dirty="0">
                        <a:latin typeface="Times New Roman" pitchFamily="18" charset="0"/>
                      </a:rPr>
                      <a:t>   </a:t>
                    </a:r>
                    <a:r>
                      <a:rPr lang="en-US" altLang="en-US" sz="2400" b="1" dirty="0">
                        <a:solidFill>
                          <a:srgbClr val="C00000"/>
                        </a:solidFill>
                        <a:latin typeface="Times New Roman" pitchFamily="18" charset="0"/>
                      </a:rPr>
                      <a:t>37</a:t>
                    </a:r>
                    <a:r>
                      <a:rPr lang="en-US" altLang="en-US" sz="2400" b="1" dirty="0">
                        <a:latin typeface="Times New Roman" pitchFamily="18" charset="0"/>
                      </a:rPr>
                      <a:t>           </a:t>
                    </a:r>
                    <a:r>
                      <a:rPr lang="en-US" altLang="en-US" sz="2400" b="1" dirty="0">
                        <a:solidFill>
                          <a:srgbClr val="C00000"/>
                        </a:solidFill>
                        <a:latin typeface="Times New Roman" pitchFamily="18" charset="0"/>
                      </a:rPr>
                      <a:t>4 </a:t>
                    </a:r>
                    <a:r>
                      <a:rPr lang="en-US" altLang="en-US" sz="2400" b="1" dirty="0">
                        <a:latin typeface="Times New Roman" pitchFamily="18" charset="0"/>
                      </a:rPr>
                      <a:t>   </a:t>
                    </a:r>
                    <a:r>
                      <a:rPr lang="en-US" altLang="en-US" sz="2400" b="1" dirty="0">
                        <a:solidFill>
                          <a:srgbClr val="C00000"/>
                        </a:solidFill>
                        <a:latin typeface="Times New Roman" pitchFamily="18" charset="0"/>
                      </a:rPr>
                      <a:t>47 </a:t>
                    </a:r>
                    <a:r>
                      <a:rPr lang="en-US" altLang="en-US" sz="2400" b="1" dirty="0">
                        <a:latin typeface="Times New Roman" pitchFamily="18" charset="0"/>
                      </a:rPr>
                      <a:t>   </a:t>
                    </a:r>
                  </a:p>
                </p:txBody>
              </p:sp>
              <p:sp>
                <p:nvSpPr>
                  <p:cNvPr id="697375" name="Line 18"/>
                  <p:cNvSpPr>
                    <a:spLocks noChangeShapeType="1"/>
                  </p:cNvSpPr>
                  <p:nvPr/>
                </p:nvSpPr>
                <p:spPr bwMode="auto">
                  <a:xfrm>
                    <a:off x="888"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76" name="Line 19"/>
                  <p:cNvSpPr>
                    <a:spLocks noChangeShapeType="1"/>
                  </p:cNvSpPr>
                  <p:nvPr/>
                </p:nvSpPr>
                <p:spPr bwMode="auto">
                  <a:xfrm>
                    <a:off x="1248"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77" name="Line 20"/>
                  <p:cNvSpPr>
                    <a:spLocks noChangeShapeType="1"/>
                  </p:cNvSpPr>
                  <p:nvPr/>
                </p:nvSpPr>
                <p:spPr bwMode="auto">
                  <a:xfrm>
                    <a:off x="1576"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78" name="Line 21"/>
                  <p:cNvSpPr>
                    <a:spLocks noChangeShapeType="1"/>
                  </p:cNvSpPr>
                  <p:nvPr/>
                </p:nvSpPr>
                <p:spPr bwMode="auto">
                  <a:xfrm>
                    <a:off x="1912"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79" name="Line 22"/>
                  <p:cNvSpPr>
                    <a:spLocks noChangeShapeType="1"/>
                  </p:cNvSpPr>
                  <p:nvPr/>
                </p:nvSpPr>
                <p:spPr bwMode="auto">
                  <a:xfrm>
                    <a:off x="2248"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80" name="Line 23"/>
                  <p:cNvSpPr>
                    <a:spLocks noChangeShapeType="1"/>
                  </p:cNvSpPr>
                  <p:nvPr/>
                </p:nvSpPr>
                <p:spPr bwMode="auto">
                  <a:xfrm>
                    <a:off x="2584"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81" name="Line 24"/>
                  <p:cNvSpPr>
                    <a:spLocks noChangeShapeType="1"/>
                  </p:cNvSpPr>
                  <p:nvPr/>
                </p:nvSpPr>
                <p:spPr bwMode="auto">
                  <a:xfrm>
                    <a:off x="2920"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grpSp>
          <p:nvGrpSpPr>
            <p:cNvPr id="697349" name="Group 25"/>
            <p:cNvGrpSpPr>
              <a:grpSpLocks/>
            </p:cNvGrpSpPr>
            <p:nvPr/>
          </p:nvGrpSpPr>
          <p:grpSpPr bwMode="auto">
            <a:xfrm>
              <a:off x="0" y="672"/>
              <a:ext cx="4528" cy="497"/>
              <a:chOff x="0" y="0"/>
              <a:chExt cx="4528" cy="497"/>
            </a:xfrm>
          </p:grpSpPr>
          <p:sp>
            <p:nvSpPr>
              <p:cNvPr id="697350" name="Rectangle 26"/>
              <p:cNvSpPr>
                <a:spLocks noChangeArrowheads="1"/>
              </p:cNvSpPr>
              <p:nvPr/>
            </p:nvSpPr>
            <p:spPr bwMode="auto">
              <a:xfrm>
                <a:off x="0" y="120"/>
                <a:ext cx="12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zh-CN" sz="2400" b="1" dirty="0" err="1">
                    <a:latin typeface="Times New Roman" pitchFamily="18" charset="0"/>
                  </a:rPr>
                  <a:t>O</a:t>
                </a:r>
                <a:r>
                  <a:rPr lang="en-US" altLang="en-US" sz="2400" b="1" dirty="0" err="1">
                    <a:latin typeface="Times New Roman" pitchFamily="18" charset="0"/>
                  </a:rPr>
                  <a:t>vertable</a:t>
                </a:r>
                <a:r>
                  <a:rPr lang="zh-CN" altLang="en-US" sz="2400" b="1" dirty="0">
                    <a:latin typeface="Times New Roman" pitchFamily="18" charset="0"/>
                  </a:rPr>
                  <a:t>表：</a:t>
                </a:r>
              </a:p>
            </p:txBody>
          </p:sp>
          <p:grpSp>
            <p:nvGrpSpPr>
              <p:cNvPr id="697351" name="Group 27"/>
              <p:cNvGrpSpPr>
                <a:grpSpLocks/>
              </p:cNvGrpSpPr>
              <p:nvPr/>
            </p:nvGrpSpPr>
            <p:grpSpPr bwMode="auto">
              <a:xfrm>
                <a:off x="1264" y="0"/>
                <a:ext cx="3264" cy="497"/>
                <a:chOff x="0" y="0"/>
                <a:chExt cx="3264" cy="497"/>
              </a:xfrm>
            </p:grpSpPr>
            <p:grpSp>
              <p:nvGrpSpPr>
                <p:cNvPr id="697352" name="Group 28"/>
                <p:cNvGrpSpPr>
                  <a:grpSpLocks/>
                </p:cNvGrpSpPr>
                <p:nvPr/>
              </p:nvGrpSpPr>
              <p:grpSpPr bwMode="auto">
                <a:xfrm>
                  <a:off x="0" y="0"/>
                  <a:ext cx="3264" cy="249"/>
                  <a:chOff x="0" y="0"/>
                  <a:chExt cx="3264" cy="249"/>
                </a:xfrm>
              </p:grpSpPr>
              <p:sp>
                <p:nvSpPr>
                  <p:cNvPr id="697362" name="Rectangle 29"/>
                  <p:cNvSpPr>
                    <a:spLocks noChangeArrowheads="1"/>
                  </p:cNvSpPr>
                  <p:nvPr/>
                </p:nvSpPr>
                <p:spPr bwMode="auto">
                  <a:xfrm>
                    <a:off x="0" y="0"/>
                    <a:ext cx="326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rPr>
                      <a:t>溢出地址    </a:t>
                    </a:r>
                    <a:r>
                      <a:rPr lang="en-US" altLang="en-US" sz="2400" b="1">
                        <a:latin typeface="Times New Roman" pitchFamily="18" charset="0"/>
                      </a:rPr>
                      <a:t>0     1     2     3     4     5     6</a:t>
                    </a:r>
                  </a:p>
                </p:txBody>
              </p:sp>
              <p:sp>
                <p:nvSpPr>
                  <p:cNvPr id="697363" name="Line 30"/>
                  <p:cNvSpPr>
                    <a:spLocks noChangeShapeType="1"/>
                  </p:cNvSpPr>
                  <p:nvPr/>
                </p:nvSpPr>
                <p:spPr bwMode="auto">
                  <a:xfrm>
                    <a:off x="889"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64" name="Line 31"/>
                  <p:cNvSpPr>
                    <a:spLocks noChangeShapeType="1"/>
                  </p:cNvSpPr>
                  <p:nvPr/>
                </p:nvSpPr>
                <p:spPr bwMode="auto">
                  <a:xfrm>
                    <a:off x="1249"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65" name="Line 32"/>
                  <p:cNvSpPr>
                    <a:spLocks noChangeShapeType="1"/>
                  </p:cNvSpPr>
                  <p:nvPr/>
                </p:nvSpPr>
                <p:spPr bwMode="auto">
                  <a:xfrm>
                    <a:off x="1575"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66" name="Line 33"/>
                  <p:cNvSpPr>
                    <a:spLocks noChangeShapeType="1"/>
                  </p:cNvSpPr>
                  <p:nvPr/>
                </p:nvSpPr>
                <p:spPr bwMode="auto">
                  <a:xfrm>
                    <a:off x="1913"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67" name="Line 34"/>
                  <p:cNvSpPr>
                    <a:spLocks noChangeShapeType="1"/>
                  </p:cNvSpPr>
                  <p:nvPr/>
                </p:nvSpPr>
                <p:spPr bwMode="auto">
                  <a:xfrm>
                    <a:off x="2250"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68" name="Line 35"/>
                  <p:cNvSpPr>
                    <a:spLocks noChangeShapeType="1"/>
                  </p:cNvSpPr>
                  <p:nvPr/>
                </p:nvSpPr>
                <p:spPr bwMode="auto">
                  <a:xfrm>
                    <a:off x="2580"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69" name="Line 36"/>
                  <p:cNvSpPr>
                    <a:spLocks noChangeShapeType="1"/>
                  </p:cNvSpPr>
                  <p:nvPr/>
                </p:nvSpPr>
                <p:spPr bwMode="auto">
                  <a:xfrm>
                    <a:off x="2918"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97353" name="Group 37"/>
                <p:cNvGrpSpPr>
                  <a:grpSpLocks/>
                </p:cNvGrpSpPr>
                <p:nvPr/>
              </p:nvGrpSpPr>
              <p:grpSpPr bwMode="auto">
                <a:xfrm>
                  <a:off x="0" y="248"/>
                  <a:ext cx="3264" cy="249"/>
                  <a:chOff x="0" y="0"/>
                  <a:chExt cx="3264" cy="249"/>
                </a:xfrm>
              </p:grpSpPr>
              <p:sp>
                <p:nvSpPr>
                  <p:cNvPr id="697354" name="Rectangle 38"/>
                  <p:cNvSpPr>
                    <a:spLocks noChangeArrowheads="1"/>
                  </p:cNvSpPr>
                  <p:nvPr/>
                </p:nvSpPr>
                <p:spPr bwMode="auto">
                  <a:xfrm>
                    <a:off x="0" y="0"/>
                    <a:ext cx="3264"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Times New Roman" pitchFamily="18" charset="0"/>
                      </a:rPr>
                      <a:t>  关键字     </a:t>
                    </a:r>
                    <a:r>
                      <a:rPr lang="en-US" altLang="en-US" sz="2400" b="1" dirty="0">
                        <a:solidFill>
                          <a:srgbClr val="C00000"/>
                        </a:solidFill>
                        <a:latin typeface="Times New Roman" pitchFamily="18" charset="0"/>
                      </a:rPr>
                      <a:t>18</a:t>
                    </a:r>
                  </a:p>
                </p:txBody>
              </p:sp>
              <p:sp>
                <p:nvSpPr>
                  <p:cNvPr id="697355" name="Line 39"/>
                  <p:cNvSpPr>
                    <a:spLocks noChangeShapeType="1"/>
                  </p:cNvSpPr>
                  <p:nvPr/>
                </p:nvSpPr>
                <p:spPr bwMode="auto">
                  <a:xfrm>
                    <a:off x="888"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56" name="Line 40"/>
                  <p:cNvSpPr>
                    <a:spLocks noChangeShapeType="1"/>
                  </p:cNvSpPr>
                  <p:nvPr/>
                </p:nvSpPr>
                <p:spPr bwMode="auto">
                  <a:xfrm>
                    <a:off x="1248"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57" name="Line 41"/>
                  <p:cNvSpPr>
                    <a:spLocks noChangeShapeType="1"/>
                  </p:cNvSpPr>
                  <p:nvPr/>
                </p:nvSpPr>
                <p:spPr bwMode="auto">
                  <a:xfrm>
                    <a:off x="1576"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58" name="Line 42"/>
                  <p:cNvSpPr>
                    <a:spLocks noChangeShapeType="1"/>
                  </p:cNvSpPr>
                  <p:nvPr/>
                </p:nvSpPr>
                <p:spPr bwMode="auto">
                  <a:xfrm>
                    <a:off x="1912"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59" name="Line 43"/>
                  <p:cNvSpPr>
                    <a:spLocks noChangeShapeType="1"/>
                  </p:cNvSpPr>
                  <p:nvPr/>
                </p:nvSpPr>
                <p:spPr bwMode="auto">
                  <a:xfrm>
                    <a:off x="2248"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60" name="Line 44"/>
                  <p:cNvSpPr>
                    <a:spLocks noChangeShapeType="1"/>
                  </p:cNvSpPr>
                  <p:nvPr/>
                </p:nvSpPr>
                <p:spPr bwMode="auto">
                  <a:xfrm>
                    <a:off x="2584"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7361" name="Line 45"/>
                  <p:cNvSpPr>
                    <a:spLocks noChangeShapeType="1"/>
                  </p:cNvSpPr>
                  <p:nvPr/>
                </p:nvSpPr>
                <p:spPr bwMode="auto">
                  <a:xfrm>
                    <a:off x="2920" y="0"/>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grpSp>
    </p:spTree>
    <p:extLst>
      <p:ext uri="{BB962C8B-B14F-4D97-AF65-F5344CB8AC3E}">
        <p14:creationId xmlns:p14="http://schemas.microsoft.com/office/powerpoint/2010/main" val="1973892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pPr>
              <a:defRPr/>
            </a:pPr>
            <a:r>
              <a:rPr lang="zh-CN" altLang="en-US" dirty="0">
                <a:latin typeface="+mj-ea"/>
              </a:rPr>
              <a:t>哈希查找过程</a:t>
            </a:r>
            <a:endParaRPr lang="en-US" altLang="en-US" dirty="0">
              <a:latin typeface="+mj-ea"/>
            </a:endParaRPr>
          </a:p>
        </p:txBody>
      </p:sp>
      <p:sp>
        <p:nvSpPr>
          <p:cNvPr id="738307" name="Rectangle 3"/>
          <p:cNvSpPr>
            <a:spLocks noGrp="1" noChangeArrowheads="1"/>
          </p:cNvSpPr>
          <p:nvPr>
            <p:ph sz="half" idx="1"/>
          </p:nvPr>
        </p:nvSpPr>
        <p:spPr>
          <a:xfrm>
            <a:off x="323528" y="836440"/>
            <a:ext cx="4392489" cy="5832648"/>
          </a:xfrm>
        </p:spPr>
        <p:txBody>
          <a:bodyPr/>
          <a:lstStyle/>
          <a:p>
            <a:pPr>
              <a:lnSpc>
                <a:spcPct val="110000"/>
              </a:lnSpc>
              <a:spcBef>
                <a:spcPct val="10000"/>
              </a:spcBef>
              <a:spcAft>
                <a:spcPct val="10000"/>
              </a:spcAft>
              <a:defRPr/>
            </a:pPr>
            <a:r>
              <a:rPr lang="en-US" altLang="en-US" sz="2800">
                <a:ea typeface="宋体" panose="02010600030101010101" pitchFamily="2" charset="-122"/>
              </a:rPr>
              <a:t>哈希表的主要目的是用于快速查找</a:t>
            </a:r>
            <a:r>
              <a:rPr lang="en-US" altLang="en-US" sz="2800" dirty="0" err="1">
                <a:ea typeface="宋体" panose="02010600030101010101" pitchFamily="2" charset="-122"/>
              </a:rPr>
              <a:t>，且插入和删除操作都要用到查找</a:t>
            </a:r>
            <a:endParaRPr lang="en-US" altLang="en-US" sz="2800" dirty="0">
              <a:ea typeface="宋体" panose="02010600030101010101" pitchFamily="2" charset="-122"/>
            </a:endParaRPr>
          </a:p>
          <a:p>
            <a:pPr>
              <a:lnSpc>
                <a:spcPct val="110000"/>
              </a:lnSpc>
              <a:spcBef>
                <a:spcPct val="10000"/>
              </a:spcBef>
              <a:defRPr/>
            </a:pPr>
            <a:r>
              <a:rPr lang="en-US" altLang="en-US" sz="2800">
                <a:ea typeface="宋体" panose="02010600030101010101" pitchFamily="2" charset="-122"/>
              </a:rPr>
              <a:t>设</a:t>
            </a:r>
            <a:r>
              <a:rPr lang="zh-CN" altLang="en-US" sz="2800">
                <a:ea typeface="宋体" panose="02010600030101010101" pitchFamily="2" charset="-122"/>
              </a:rPr>
              <a:t>哈希表</a:t>
            </a:r>
            <a:r>
              <a:rPr lang="en-US" altLang="en-US" sz="2800">
                <a:ea typeface="宋体" panose="02010600030101010101" pitchFamily="2" charset="-122"/>
              </a:rPr>
              <a:t>为</a:t>
            </a:r>
            <a:r>
              <a:rPr lang="en-US" altLang="en-US" sz="2800" err="1">
                <a:ea typeface="宋体" panose="02010600030101010101" pitchFamily="2" charset="-122"/>
              </a:rPr>
              <a:t>HT</a:t>
            </a:r>
            <a:r>
              <a:rPr lang="en-US" altLang="en-US" sz="2800">
                <a:ea typeface="宋体" panose="02010600030101010101" pitchFamily="2" charset="-122"/>
              </a:rPr>
              <a:t>[0…m-1]，</a:t>
            </a:r>
            <a:r>
              <a:rPr lang="zh-CN" altLang="en-US" sz="2800">
                <a:ea typeface="宋体" panose="02010600030101010101" pitchFamily="2" charset="-122"/>
              </a:rPr>
              <a:t>哈希</a:t>
            </a:r>
            <a:r>
              <a:rPr lang="en-US" altLang="en-US" sz="2800">
                <a:ea typeface="宋体" panose="02010600030101010101" pitchFamily="2" charset="-122"/>
              </a:rPr>
              <a:t>函数为</a:t>
            </a:r>
            <a:r>
              <a:rPr lang="en-US" altLang="en-US" sz="2800" dirty="0" err="1">
                <a:ea typeface="宋体" panose="02010600030101010101" pitchFamily="2" charset="-122"/>
              </a:rPr>
              <a:t>H</a:t>
            </a:r>
            <a:r>
              <a:rPr lang="en-US" altLang="en-US" sz="2800" dirty="0">
                <a:ea typeface="宋体" panose="02010600030101010101" pitchFamily="2" charset="-122"/>
              </a:rPr>
              <a:t>(key)，</a:t>
            </a:r>
            <a:r>
              <a:rPr lang="en-US" altLang="en-US" sz="2800" dirty="0" err="1">
                <a:ea typeface="宋体" panose="02010600030101010101" pitchFamily="2" charset="-122"/>
              </a:rPr>
              <a:t>解决冲突的方法为R</a:t>
            </a:r>
            <a:r>
              <a:rPr lang="en-US" altLang="en-US" sz="2800" dirty="0">
                <a:ea typeface="宋体" panose="02010600030101010101" pitchFamily="2" charset="-122"/>
              </a:rPr>
              <a:t>(x, </a:t>
            </a:r>
            <a:r>
              <a:rPr lang="en-US" altLang="en-US" sz="2800" dirty="0" err="1">
                <a:ea typeface="宋体" panose="02010600030101010101" pitchFamily="2" charset="-122"/>
              </a:rPr>
              <a:t>i</a:t>
            </a:r>
            <a:r>
              <a:rPr lang="en-US" altLang="en-US" sz="2800" dirty="0">
                <a:ea typeface="宋体" panose="02010600030101010101" pitchFamily="2" charset="-122"/>
              </a:rPr>
              <a:t>) </a:t>
            </a:r>
            <a:r>
              <a:rPr lang="en-US" altLang="en-US" sz="2800">
                <a:ea typeface="宋体" panose="02010600030101010101" pitchFamily="2" charset="-122"/>
              </a:rPr>
              <a:t>，则在</a:t>
            </a:r>
            <a:r>
              <a:rPr lang="zh-CN" altLang="en-US" sz="2800">
                <a:ea typeface="宋体" panose="02010600030101010101" pitchFamily="2" charset="-122"/>
              </a:rPr>
              <a:t>哈希</a:t>
            </a:r>
            <a:r>
              <a:rPr lang="en-US" altLang="en-US" sz="2800">
                <a:ea typeface="宋体" panose="02010600030101010101" pitchFamily="2" charset="-122"/>
              </a:rPr>
              <a:t>表上查找定值为</a:t>
            </a:r>
            <a:r>
              <a:rPr lang="en-US" altLang="en-US" sz="2800" dirty="0" err="1">
                <a:ea typeface="宋体" panose="02010600030101010101" pitchFamily="2" charset="-122"/>
              </a:rPr>
              <a:t>K的记录的过程如</a:t>
            </a:r>
            <a:r>
              <a:rPr lang="zh-CN" altLang="en-US" sz="2800" dirty="0">
                <a:ea typeface="宋体" panose="02010600030101010101" pitchFamily="2" charset="-122"/>
              </a:rPr>
              <a:t>右</a:t>
            </a:r>
            <a:r>
              <a:rPr lang="en-US" altLang="en-US" sz="2800" dirty="0" err="1">
                <a:ea typeface="宋体" panose="02010600030101010101" pitchFamily="2" charset="-122"/>
              </a:rPr>
              <a:t>图所示</a:t>
            </a:r>
            <a:r>
              <a:rPr lang="zh-CN" altLang="en-US" sz="2800" dirty="0"/>
              <a:t>：</a:t>
            </a:r>
            <a:endParaRPr lang="en-US" altLang="en-US" sz="2800" dirty="0">
              <a:latin typeface="宋体"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31</a:t>
            </a:fld>
            <a:endParaRPr lang="zh-CN" altLang="en-US"/>
          </a:p>
        </p:txBody>
      </p:sp>
      <p:grpSp>
        <p:nvGrpSpPr>
          <p:cNvPr id="75" name="Group 4"/>
          <p:cNvGrpSpPr>
            <a:grpSpLocks/>
          </p:cNvGrpSpPr>
          <p:nvPr/>
        </p:nvGrpSpPr>
        <p:grpSpPr bwMode="auto">
          <a:xfrm>
            <a:off x="4687888" y="1239838"/>
            <a:ext cx="4227512" cy="5429250"/>
            <a:chOff x="0" y="0"/>
            <a:chExt cx="2663" cy="3420"/>
          </a:xfrm>
        </p:grpSpPr>
        <p:grpSp>
          <p:nvGrpSpPr>
            <p:cNvPr id="76" name="Group 5"/>
            <p:cNvGrpSpPr>
              <a:grpSpLocks/>
            </p:cNvGrpSpPr>
            <p:nvPr/>
          </p:nvGrpSpPr>
          <p:grpSpPr bwMode="auto">
            <a:xfrm>
              <a:off x="0" y="0"/>
              <a:ext cx="2663" cy="3086"/>
              <a:chOff x="0" y="0"/>
              <a:chExt cx="2663" cy="3086"/>
            </a:xfrm>
          </p:grpSpPr>
          <p:sp>
            <p:nvSpPr>
              <p:cNvPr id="78" name="AutoShape 6"/>
              <p:cNvSpPr>
                <a:spLocks noChangeArrowheads="1"/>
              </p:cNvSpPr>
              <p:nvPr/>
            </p:nvSpPr>
            <p:spPr bwMode="auto">
              <a:xfrm>
                <a:off x="1172" y="207"/>
                <a:ext cx="807" cy="23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400" b="1">
                    <a:latin typeface="Times New Roman" pitchFamily="18" charset="0"/>
                  </a:rPr>
                  <a:t>给定</a:t>
                </a:r>
                <a:r>
                  <a:rPr lang="en-US" altLang="en-US" sz="2400" b="1">
                    <a:latin typeface="Times New Roman" pitchFamily="18" charset="0"/>
                  </a:rPr>
                  <a:t>k</a:t>
                </a:r>
                <a:r>
                  <a:rPr lang="zh-CN" altLang="en-US" sz="2400" b="1">
                    <a:latin typeface="Times New Roman" pitchFamily="18" charset="0"/>
                  </a:rPr>
                  <a:t>值</a:t>
                </a:r>
              </a:p>
            </p:txBody>
          </p:sp>
          <p:sp>
            <p:nvSpPr>
              <p:cNvPr id="79" name="AutoShape 7"/>
              <p:cNvSpPr>
                <a:spLocks noChangeArrowheads="1"/>
              </p:cNvSpPr>
              <p:nvPr/>
            </p:nvSpPr>
            <p:spPr bwMode="auto">
              <a:xfrm>
                <a:off x="1185" y="644"/>
                <a:ext cx="807" cy="23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400" b="1">
                    <a:latin typeface="Times New Roman" pitchFamily="18" charset="0"/>
                  </a:rPr>
                  <a:t>计算</a:t>
                </a:r>
                <a:r>
                  <a:rPr lang="en-US" altLang="en-US" sz="2400" b="1">
                    <a:latin typeface="Times New Roman" pitchFamily="18" charset="0"/>
                  </a:rPr>
                  <a:t>H(k)</a:t>
                </a:r>
              </a:p>
            </p:txBody>
          </p:sp>
          <p:sp>
            <p:nvSpPr>
              <p:cNvPr id="80" name="AutoShape 8"/>
              <p:cNvSpPr>
                <a:spLocks noChangeArrowheads="1"/>
              </p:cNvSpPr>
              <p:nvPr/>
            </p:nvSpPr>
            <p:spPr bwMode="auto">
              <a:xfrm>
                <a:off x="831" y="1103"/>
                <a:ext cx="1542" cy="476"/>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400" b="1">
                    <a:latin typeface="Times New Roman" pitchFamily="18" charset="0"/>
                  </a:rPr>
                  <a:t>此地址为空</a:t>
                </a:r>
                <a:r>
                  <a:rPr lang="en-US" altLang="en-US" sz="2400" b="1">
                    <a:latin typeface="Times New Roman" pitchFamily="18" charset="0"/>
                  </a:rPr>
                  <a:t>?</a:t>
                </a:r>
              </a:p>
            </p:txBody>
          </p:sp>
          <p:sp>
            <p:nvSpPr>
              <p:cNvPr id="81" name="AutoShape 9"/>
              <p:cNvSpPr>
                <a:spLocks noChangeArrowheads="1"/>
              </p:cNvSpPr>
              <p:nvPr/>
            </p:nvSpPr>
            <p:spPr bwMode="auto">
              <a:xfrm>
                <a:off x="821" y="1765"/>
                <a:ext cx="1542" cy="476"/>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400" b="1">
                    <a:latin typeface="Times New Roman" pitchFamily="18" charset="0"/>
                  </a:rPr>
                  <a:t>关键字</a:t>
                </a:r>
                <a:r>
                  <a:rPr lang="en-US" altLang="en-US" sz="2400" b="1">
                    <a:latin typeface="Times New Roman" pitchFamily="18" charset="0"/>
                  </a:rPr>
                  <a:t>==k?</a:t>
                </a:r>
              </a:p>
            </p:txBody>
          </p:sp>
          <p:sp>
            <p:nvSpPr>
              <p:cNvPr id="82" name="AutoShape 10"/>
              <p:cNvSpPr>
                <a:spLocks noChangeArrowheads="1"/>
              </p:cNvSpPr>
              <p:nvPr/>
            </p:nvSpPr>
            <p:spPr bwMode="auto">
              <a:xfrm>
                <a:off x="6" y="1527"/>
                <a:ext cx="807" cy="23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400" b="1">
                    <a:latin typeface="Times New Roman" pitchFamily="18" charset="0"/>
                  </a:rPr>
                  <a:t>查找失败</a:t>
                </a:r>
              </a:p>
            </p:txBody>
          </p:sp>
          <p:sp>
            <p:nvSpPr>
              <p:cNvPr id="83" name="AutoShape 11"/>
              <p:cNvSpPr>
                <a:spLocks noChangeArrowheads="1"/>
              </p:cNvSpPr>
              <p:nvPr/>
            </p:nvSpPr>
            <p:spPr bwMode="auto">
              <a:xfrm>
                <a:off x="0" y="2183"/>
                <a:ext cx="807" cy="23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400" b="1">
                    <a:latin typeface="Times New Roman" pitchFamily="18" charset="0"/>
                  </a:rPr>
                  <a:t>查找成功</a:t>
                </a:r>
              </a:p>
            </p:txBody>
          </p:sp>
          <p:sp>
            <p:nvSpPr>
              <p:cNvPr id="84" name="AutoShape 12"/>
              <p:cNvSpPr>
                <a:spLocks noChangeArrowheads="1"/>
              </p:cNvSpPr>
              <p:nvPr/>
            </p:nvSpPr>
            <p:spPr bwMode="auto">
              <a:xfrm>
                <a:off x="1048" y="2447"/>
                <a:ext cx="1087" cy="524"/>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400" b="1">
                    <a:latin typeface="Times New Roman" pitchFamily="18" charset="0"/>
                  </a:rPr>
                  <a:t>按处理冲突</a:t>
                </a:r>
              </a:p>
              <a:p>
                <a:pPr algn="ctr" eaLnBrk="1" hangingPunct="1">
                  <a:spcBef>
                    <a:spcPct val="0"/>
                  </a:spcBef>
                  <a:buClrTx/>
                  <a:buSzTx/>
                  <a:buFontTx/>
                  <a:buNone/>
                </a:pPr>
                <a:r>
                  <a:rPr lang="zh-CN" altLang="en-US" sz="2400" b="1">
                    <a:latin typeface="Times New Roman" pitchFamily="18" charset="0"/>
                  </a:rPr>
                  <a:t>方法计算</a:t>
                </a:r>
                <a:r>
                  <a:rPr lang="en-US" altLang="en-US" sz="2400" b="1">
                    <a:latin typeface="Times New Roman" pitchFamily="18" charset="0"/>
                  </a:rPr>
                  <a:t>H</a:t>
                </a:r>
                <a:r>
                  <a:rPr lang="en-US" altLang="en-US" sz="2400" b="1" baseline="-20000">
                    <a:latin typeface="Times New Roman" pitchFamily="18" charset="0"/>
                  </a:rPr>
                  <a:t>i</a:t>
                </a:r>
              </a:p>
            </p:txBody>
          </p:sp>
          <p:sp>
            <p:nvSpPr>
              <p:cNvPr id="85" name="Line 13"/>
              <p:cNvSpPr>
                <a:spLocks noChangeShapeType="1"/>
              </p:cNvSpPr>
              <p:nvPr/>
            </p:nvSpPr>
            <p:spPr bwMode="auto">
              <a:xfrm>
                <a:off x="1555" y="0"/>
                <a:ext cx="0" cy="20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6" name="Line 14"/>
              <p:cNvSpPr>
                <a:spLocks noChangeShapeType="1"/>
              </p:cNvSpPr>
              <p:nvPr/>
            </p:nvSpPr>
            <p:spPr bwMode="auto">
              <a:xfrm>
                <a:off x="1575" y="445"/>
                <a:ext cx="0" cy="1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7" name="Line 15"/>
              <p:cNvSpPr>
                <a:spLocks noChangeShapeType="1"/>
              </p:cNvSpPr>
              <p:nvPr/>
            </p:nvSpPr>
            <p:spPr bwMode="auto">
              <a:xfrm>
                <a:off x="1586" y="895"/>
                <a:ext cx="0" cy="1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88" name="Group 16"/>
              <p:cNvGrpSpPr>
                <a:grpSpLocks/>
              </p:cNvGrpSpPr>
              <p:nvPr/>
            </p:nvGrpSpPr>
            <p:grpSpPr bwMode="auto">
              <a:xfrm>
                <a:off x="1590" y="1571"/>
                <a:ext cx="217" cy="204"/>
                <a:chOff x="0" y="0"/>
                <a:chExt cx="217" cy="204"/>
              </a:xfrm>
            </p:grpSpPr>
            <p:sp>
              <p:nvSpPr>
                <p:cNvPr id="107" name="Rectangle 17"/>
                <p:cNvSpPr>
                  <a:spLocks noChangeArrowheads="1"/>
                </p:cNvSpPr>
                <p:nvPr/>
              </p:nvSpPr>
              <p:spPr bwMode="auto">
                <a:xfrm>
                  <a:off x="25" y="2"/>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N</a:t>
                  </a:r>
                </a:p>
              </p:txBody>
            </p:sp>
            <p:sp>
              <p:nvSpPr>
                <p:cNvPr id="108" name="Line 18"/>
                <p:cNvSpPr>
                  <a:spLocks noChangeShapeType="1"/>
                </p:cNvSpPr>
                <p:nvPr/>
              </p:nvSpPr>
              <p:spPr bwMode="auto">
                <a:xfrm>
                  <a:off x="0" y="0"/>
                  <a:ext cx="0" cy="20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9" name="Group 19"/>
              <p:cNvGrpSpPr>
                <a:grpSpLocks/>
              </p:cNvGrpSpPr>
              <p:nvPr/>
            </p:nvGrpSpPr>
            <p:grpSpPr bwMode="auto">
              <a:xfrm>
                <a:off x="1588" y="955"/>
                <a:ext cx="1075" cy="2131"/>
                <a:chOff x="0" y="0"/>
                <a:chExt cx="1075" cy="2131"/>
              </a:xfrm>
            </p:grpSpPr>
            <p:sp>
              <p:nvSpPr>
                <p:cNvPr id="103" name="Line 20"/>
                <p:cNvSpPr>
                  <a:spLocks noChangeShapeType="1"/>
                </p:cNvSpPr>
                <p:nvPr/>
              </p:nvSpPr>
              <p:spPr bwMode="auto">
                <a:xfrm>
                  <a:off x="36" y="2017"/>
                  <a:ext cx="0" cy="1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 name="Line 21"/>
                <p:cNvSpPr>
                  <a:spLocks noChangeShapeType="1"/>
                </p:cNvSpPr>
                <p:nvPr/>
              </p:nvSpPr>
              <p:spPr bwMode="auto">
                <a:xfrm>
                  <a:off x="31" y="2130"/>
                  <a:ext cx="10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 name="Line 22"/>
                <p:cNvSpPr>
                  <a:spLocks noChangeShapeType="1"/>
                </p:cNvSpPr>
                <p:nvPr/>
              </p:nvSpPr>
              <p:spPr bwMode="auto">
                <a:xfrm flipV="1">
                  <a:off x="1075" y="0"/>
                  <a:ext cx="0" cy="21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 name="Line 23"/>
                <p:cNvSpPr>
                  <a:spLocks noChangeShapeType="1"/>
                </p:cNvSpPr>
                <p:nvPr/>
              </p:nvSpPr>
              <p:spPr bwMode="auto">
                <a:xfrm flipH="1">
                  <a:off x="0" y="0"/>
                  <a:ext cx="107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0" name="Group 24"/>
              <p:cNvGrpSpPr>
                <a:grpSpLocks/>
              </p:cNvGrpSpPr>
              <p:nvPr/>
            </p:nvGrpSpPr>
            <p:grpSpPr bwMode="auto">
              <a:xfrm>
                <a:off x="407" y="1165"/>
                <a:ext cx="439" cy="344"/>
                <a:chOff x="0" y="0"/>
                <a:chExt cx="439" cy="344"/>
              </a:xfrm>
            </p:grpSpPr>
            <p:grpSp>
              <p:nvGrpSpPr>
                <p:cNvPr id="99" name="Group 25"/>
                <p:cNvGrpSpPr>
                  <a:grpSpLocks/>
                </p:cNvGrpSpPr>
                <p:nvPr/>
              </p:nvGrpSpPr>
              <p:grpSpPr bwMode="auto">
                <a:xfrm>
                  <a:off x="0" y="176"/>
                  <a:ext cx="439" cy="168"/>
                  <a:chOff x="0" y="0"/>
                  <a:chExt cx="439" cy="168"/>
                </a:xfrm>
              </p:grpSpPr>
              <p:sp>
                <p:nvSpPr>
                  <p:cNvPr id="101" name="Line 26"/>
                  <p:cNvSpPr>
                    <a:spLocks noChangeShapeType="1"/>
                  </p:cNvSpPr>
                  <p:nvPr/>
                </p:nvSpPr>
                <p:spPr bwMode="auto">
                  <a:xfrm flipH="1">
                    <a:off x="8" y="0"/>
                    <a:ext cx="43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 name="Line 27"/>
                  <p:cNvSpPr>
                    <a:spLocks noChangeShapeType="1"/>
                  </p:cNvSpPr>
                  <p:nvPr/>
                </p:nvSpPr>
                <p:spPr bwMode="auto">
                  <a:xfrm>
                    <a:off x="0" y="3"/>
                    <a:ext cx="0" cy="16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0" name="Rectangle 28"/>
                <p:cNvSpPr>
                  <a:spLocks noChangeArrowheads="1"/>
                </p:cNvSpPr>
                <p:nvPr/>
              </p:nvSpPr>
              <p:spPr bwMode="auto">
                <a:xfrm>
                  <a:off x="112" y="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Y</a:t>
                  </a:r>
                </a:p>
              </p:txBody>
            </p:sp>
          </p:grpSp>
          <p:grpSp>
            <p:nvGrpSpPr>
              <p:cNvPr id="91" name="Group 29"/>
              <p:cNvGrpSpPr>
                <a:grpSpLocks/>
              </p:cNvGrpSpPr>
              <p:nvPr/>
            </p:nvGrpSpPr>
            <p:grpSpPr bwMode="auto">
              <a:xfrm>
                <a:off x="407" y="1829"/>
                <a:ext cx="439" cy="344"/>
                <a:chOff x="0" y="0"/>
                <a:chExt cx="439" cy="344"/>
              </a:xfrm>
            </p:grpSpPr>
            <p:grpSp>
              <p:nvGrpSpPr>
                <p:cNvPr id="95" name="Group 30"/>
                <p:cNvGrpSpPr>
                  <a:grpSpLocks/>
                </p:cNvGrpSpPr>
                <p:nvPr/>
              </p:nvGrpSpPr>
              <p:grpSpPr bwMode="auto">
                <a:xfrm>
                  <a:off x="0" y="176"/>
                  <a:ext cx="439" cy="168"/>
                  <a:chOff x="0" y="0"/>
                  <a:chExt cx="439" cy="168"/>
                </a:xfrm>
              </p:grpSpPr>
              <p:sp>
                <p:nvSpPr>
                  <p:cNvPr id="97" name="Line 31"/>
                  <p:cNvSpPr>
                    <a:spLocks noChangeShapeType="1"/>
                  </p:cNvSpPr>
                  <p:nvPr/>
                </p:nvSpPr>
                <p:spPr bwMode="auto">
                  <a:xfrm flipH="1">
                    <a:off x="8" y="0"/>
                    <a:ext cx="43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8" name="Line 32"/>
                  <p:cNvSpPr>
                    <a:spLocks noChangeShapeType="1"/>
                  </p:cNvSpPr>
                  <p:nvPr/>
                </p:nvSpPr>
                <p:spPr bwMode="auto">
                  <a:xfrm>
                    <a:off x="0" y="3"/>
                    <a:ext cx="0" cy="16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96" name="Rectangle 33"/>
                <p:cNvSpPr>
                  <a:spLocks noChangeArrowheads="1"/>
                </p:cNvSpPr>
                <p:nvPr/>
              </p:nvSpPr>
              <p:spPr bwMode="auto">
                <a:xfrm>
                  <a:off x="112" y="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Y</a:t>
                  </a:r>
                </a:p>
              </p:txBody>
            </p:sp>
          </p:grpSp>
          <p:grpSp>
            <p:nvGrpSpPr>
              <p:cNvPr id="92" name="Group 34"/>
              <p:cNvGrpSpPr>
                <a:grpSpLocks/>
              </p:cNvGrpSpPr>
              <p:nvPr/>
            </p:nvGrpSpPr>
            <p:grpSpPr bwMode="auto">
              <a:xfrm>
                <a:off x="1591" y="2241"/>
                <a:ext cx="217" cy="204"/>
                <a:chOff x="0" y="0"/>
                <a:chExt cx="217" cy="204"/>
              </a:xfrm>
            </p:grpSpPr>
            <p:sp>
              <p:nvSpPr>
                <p:cNvPr id="93" name="Rectangle 35"/>
                <p:cNvSpPr>
                  <a:spLocks noChangeArrowheads="1"/>
                </p:cNvSpPr>
                <p:nvPr/>
              </p:nvSpPr>
              <p:spPr bwMode="auto">
                <a:xfrm>
                  <a:off x="25" y="2"/>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N</a:t>
                  </a:r>
                </a:p>
              </p:txBody>
            </p:sp>
            <p:sp>
              <p:nvSpPr>
                <p:cNvPr id="94" name="Line 36"/>
                <p:cNvSpPr>
                  <a:spLocks noChangeShapeType="1"/>
                </p:cNvSpPr>
                <p:nvPr/>
              </p:nvSpPr>
              <p:spPr bwMode="auto">
                <a:xfrm>
                  <a:off x="0" y="0"/>
                  <a:ext cx="0" cy="20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77" name="Rectangle 37"/>
            <p:cNvSpPr>
              <a:spLocks noChangeArrowheads="1"/>
            </p:cNvSpPr>
            <p:nvPr/>
          </p:nvSpPr>
          <p:spPr bwMode="auto">
            <a:xfrm>
              <a:off x="375" y="3216"/>
              <a:ext cx="195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a:latin typeface="Times New Roman" pitchFamily="18" charset="0"/>
                </a:rPr>
                <a:t>哈希表</a:t>
              </a:r>
              <a:r>
                <a:rPr lang="zh-CN" altLang="en-US" sz="2000" b="1" dirty="0">
                  <a:latin typeface="Times New Roman" pitchFamily="18" charset="0"/>
                </a:rPr>
                <a:t>的查找过程</a:t>
              </a:r>
            </a:p>
          </p:txBody>
        </p:sp>
      </p:grpSp>
    </p:spTree>
    <p:extLst>
      <p:ext uri="{BB962C8B-B14F-4D97-AF65-F5344CB8AC3E}">
        <p14:creationId xmlns:p14="http://schemas.microsoft.com/office/powerpoint/2010/main" val="323930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开放定址哈希表的结构</a:t>
            </a:r>
            <a:endParaRPr lang="en-US" dirty="0"/>
          </a:p>
        </p:txBody>
      </p:sp>
      <p:sp>
        <p:nvSpPr>
          <p:cNvPr id="3" name="内容占位符 2"/>
          <p:cNvSpPr>
            <a:spLocks noGrp="1"/>
          </p:cNvSpPr>
          <p:nvPr>
            <p:ph idx="1"/>
          </p:nvPr>
        </p:nvSpPr>
        <p:spPr/>
        <p:txBody>
          <a:bodyPr>
            <a:normAutofit/>
          </a:bodyPr>
          <a:lstStyle/>
          <a:p>
            <a:pPr marL="0" indent="0">
              <a:buNone/>
            </a:pPr>
            <a:r>
              <a:rPr lang="en-US" altLang="zh-CN" b="1" dirty="0" err="1">
                <a:ea typeface="楷体_GB2312" pitchFamily="49" charset="-122"/>
              </a:rPr>
              <a:t>int</a:t>
            </a:r>
            <a:r>
              <a:rPr lang="en-US" altLang="zh-CN" dirty="0">
                <a:ea typeface="楷体_GB2312" pitchFamily="49" charset="-122"/>
              </a:rPr>
              <a:t>  </a:t>
            </a:r>
            <a:r>
              <a:rPr lang="en-US" altLang="zh-CN" dirty="0" err="1">
                <a:ea typeface="楷体_GB2312" pitchFamily="49" charset="-122"/>
              </a:rPr>
              <a:t>hashsize</a:t>
            </a:r>
            <a:r>
              <a:rPr lang="en-US" altLang="zh-CN" dirty="0">
                <a:ea typeface="楷体_GB2312" pitchFamily="49" charset="-122"/>
              </a:rPr>
              <a:t>[] = { 997, ... };  </a:t>
            </a:r>
            <a:endParaRPr lang="en-US" altLang="zh-CN" sz="2400" dirty="0">
              <a:ea typeface="楷体_GB2312" pitchFamily="49" charset="-122"/>
            </a:endParaRPr>
          </a:p>
          <a:p>
            <a:pPr marL="0" indent="0">
              <a:buNone/>
            </a:pPr>
            <a:r>
              <a:rPr lang="en-US" altLang="zh-CN" b="1" dirty="0" err="1">
                <a:ea typeface="楷体_GB2312" pitchFamily="49" charset="-122"/>
              </a:rPr>
              <a:t>typedef</a:t>
            </a:r>
            <a:r>
              <a:rPr lang="en-US" altLang="zh-CN" b="1" dirty="0">
                <a:ea typeface="楷体_GB2312" pitchFamily="49" charset="-122"/>
              </a:rPr>
              <a:t> </a:t>
            </a:r>
            <a:r>
              <a:rPr lang="en-US" altLang="zh-CN" b="1" dirty="0" err="1">
                <a:ea typeface="楷体_GB2312" pitchFamily="49" charset="-122"/>
              </a:rPr>
              <a:t>struct</a:t>
            </a:r>
            <a:r>
              <a:rPr lang="en-US" altLang="zh-CN" b="1" dirty="0">
                <a:ea typeface="楷体_GB2312" pitchFamily="49" charset="-122"/>
              </a:rPr>
              <a:t> {</a:t>
            </a:r>
          </a:p>
          <a:p>
            <a:pPr marL="0" indent="0">
              <a:buNone/>
            </a:pPr>
            <a:r>
              <a:rPr lang="en-US" altLang="zh-CN">
                <a:ea typeface="楷体_GB2312" pitchFamily="49" charset="-122"/>
              </a:rPr>
              <a:t>  HElemType  </a:t>
            </a:r>
            <a:r>
              <a:rPr lang="en-US" altLang="zh-CN" b="1" dirty="0">
                <a:ea typeface="楷体_GB2312" pitchFamily="49" charset="-122"/>
              </a:rPr>
              <a:t>*</a:t>
            </a:r>
            <a:r>
              <a:rPr lang="en-US" altLang="zh-CN" dirty="0" err="1">
                <a:ea typeface="楷体_GB2312" pitchFamily="49" charset="-122"/>
              </a:rPr>
              <a:t>elem</a:t>
            </a:r>
            <a:r>
              <a:rPr lang="en-US" altLang="zh-CN">
                <a:ea typeface="楷体_GB2312" pitchFamily="49" charset="-122"/>
              </a:rPr>
              <a:t>; //HElemType </a:t>
            </a:r>
            <a:r>
              <a:rPr lang="zh-CN" altLang="en-US" dirty="0">
                <a:ea typeface="楷体_GB2312" pitchFamily="49" charset="-122"/>
              </a:rPr>
              <a:t>中含</a:t>
            </a:r>
            <a:r>
              <a:rPr lang="en-US" altLang="zh-CN" dirty="0">
                <a:ea typeface="楷体_GB2312" pitchFamily="49" charset="-122"/>
              </a:rPr>
              <a:t>key</a:t>
            </a:r>
          </a:p>
          <a:p>
            <a:pPr marL="0" indent="0">
              <a:buNone/>
            </a:pPr>
            <a:r>
              <a:rPr lang="en-US" altLang="zh-CN" dirty="0">
                <a:ea typeface="楷体_GB2312" pitchFamily="49" charset="-122"/>
              </a:rPr>
              <a:t>  </a:t>
            </a:r>
            <a:r>
              <a:rPr lang="en-US" altLang="zh-CN" b="1" dirty="0" err="1">
                <a:ea typeface="楷体_GB2312" pitchFamily="49" charset="-122"/>
              </a:rPr>
              <a:t>int</a:t>
            </a:r>
            <a:r>
              <a:rPr lang="en-US" altLang="zh-CN" dirty="0">
                <a:ea typeface="楷体_GB2312" pitchFamily="49" charset="-122"/>
              </a:rPr>
              <a:t>  count;      //</a:t>
            </a:r>
            <a:r>
              <a:rPr lang="zh-CN" altLang="en-US" dirty="0">
                <a:ea typeface="楷体_GB2312" pitchFamily="49" charset="-122"/>
              </a:rPr>
              <a:t>当前数据元素个数</a:t>
            </a:r>
          </a:p>
          <a:p>
            <a:pPr marL="0" indent="0">
              <a:buNone/>
            </a:pPr>
            <a:r>
              <a:rPr lang="zh-CN" altLang="en-US" dirty="0">
                <a:ea typeface="楷体_GB2312" pitchFamily="49" charset="-122"/>
              </a:rPr>
              <a:t>  </a:t>
            </a:r>
            <a:r>
              <a:rPr lang="en-US" altLang="zh-CN" b="1" dirty="0" err="1">
                <a:ea typeface="楷体_GB2312" pitchFamily="49" charset="-122"/>
              </a:rPr>
              <a:t>int</a:t>
            </a:r>
            <a:r>
              <a:rPr lang="en-US" altLang="zh-CN" dirty="0">
                <a:ea typeface="楷体_GB2312" pitchFamily="49" charset="-122"/>
              </a:rPr>
              <a:t>  </a:t>
            </a:r>
            <a:r>
              <a:rPr lang="en-US" altLang="zh-CN" err="1">
                <a:ea typeface="楷体_GB2312" pitchFamily="49" charset="-122"/>
              </a:rPr>
              <a:t>sizeindex</a:t>
            </a:r>
            <a:r>
              <a:rPr lang="en-US" altLang="zh-CN">
                <a:ea typeface="楷体_GB2312" pitchFamily="49" charset="-122"/>
              </a:rPr>
              <a:t>; //hashsize[sizeindex</a:t>
            </a:r>
            <a:r>
              <a:rPr lang="en-US" altLang="zh-CN" dirty="0">
                <a:ea typeface="楷体_GB2312" pitchFamily="49" charset="-122"/>
              </a:rPr>
              <a:t>]</a:t>
            </a:r>
            <a:r>
              <a:rPr lang="zh-CN" altLang="en-US" dirty="0">
                <a:ea typeface="楷体_GB2312" pitchFamily="49" charset="-122"/>
              </a:rPr>
              <a:t>为当前容量</a:t>
            </a:r>
          </a:p>
          <a:p>
            <a:pPr marL="0" indent="0">
              <a:buNone/>
            </a:pPr>
            <a:r>
              <a:rPr lang="en-US" altLang="zh-CN" b="1" dirty="0">
                <a:ea typeface="楷体_GB2312" pitchFamily="49" charset="-122"/>
              </a:rPr>
              <a:t>}</a:t>
            </a:r>
            <a:r>
              <a:rPr lang="en-US" altLang="zh-CN" dirty="0">
                <a:ea typeface="楷体_GB2312" pitchFamily="49" charset="-122"/>
              </a:rPr>
              <a:t> </a:t>
            </a:r>
            <a:r>
              <a:rPr lang="en-US" altLang="zh-CN" dirty="0" err="1">
                <a:solidFill>
                  <a:srgbClr val="0000CC"/>
                </a:solidFill>
                <a:ea typeface="楷体_GB2312" pitchFamily="49" charset="-122"/>
              </a:rPr>
              <a:t>HashTable</a:t>
            </a:r>
            <a:r>
              <a:rPr lang="en-US" altLang="zh-CN" dirty="0">
                <a:ea typeface="楷体_GB2312" pitchFamily="49" charset="-122"/>
              </a:rPr>
              <a:t>;</a:t>
            </a:r>
          </a:p>
          <a:p>
            <a:pPr marL="0" indent="0">
              <a:buNone/>
            </a:pPr>
            <a:endParaRPr lang="en-US" altLang="zh-CN" dirty="0">
              <a:ea typeface="楷体_GB2312" pitchFamily="49" charset="-122"/>
            </a:endParaRPr>
          </a:p>
          <a:p>
            <a:pPr marL="0" indent="0">
              <a:buNone/>
            </a:pPr>
            <a:r>
              <a:rPr lang="en-US" altLang="zh-CN" dirty="0">
                <a:ea typeface="楷体_GB2312" pitchFamily="49" charset="-122"/>
              </a:rPr>
              <a:t>#define  SUCCESS  1</a:t>
            </a:r>
          </a:p>
          <a:p>
            <a:pPr marL="0" indent="0">
              <a:buNone/>
            </a:pPr>
            <a:r>
              <a:rPr lang="en-US" altLang="zh-CN" dirty="0">
                <a:ea typeface="楷体_GB2312" pitchFamily="49" charset="-122"/>
              </a:rPr>
              <a:t>#define  UNSUCCESS  0</a:t>
            </a:r>
          </a:p>
          <a:p>
            <a:pPr marL="0" indent="0">
              <a:buNone/>
            </a:pPr>
            <a:r>
              <a:rPr lang="en-US" altLang="zh-CN" dirty="0">
                <a:ea typeface="楷体_GB2312" pitchFamily="49" charset="-122"/>
              </a:rPr>
              <a:t>#define  DUPLICATE  -1</a:t>
            </a:r>
            <a:endParaRPr lang="en-US" altLang="zh-CN" dirty="0"/>
          </a:p>
          <a:p>
            <a:pPr marL="0" indent="0">
              <a:buNone/>
            </a:pP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404335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5DDBECC-C8F5-4906-A593-33EFEAA68380}"/>
              </a:ext>
            </a:extLst>
          </p:cNvPr>
          <p:cNvSpPr/>
          <p:nvPr/>
        </p:nvSpPr>
        <p:spPr>
          <a:xfrm>
            <a:off x="-36512" y="2283609"/>
            <a:ext cx="9153525" cy="1505431"/>
          </a:xfrm>
          <a:prstGeom prst="rect">
            <a:avLst/>
          </a:prstGeom>
          <a:solidFill>
            <a:srgbClr val="FFFFCC"/>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 name="标题 2"/>
          <p:cNvSpPr>
            <a:spLocks noGrp="1"/>
          </p:cNvSpPr>
          <p:nvPr>
            <p:ph type="title"/>
          </p:nvPr>
        </p:nvSpPr>
        <p:spPr/>
        <p:txBody>
          <a:bodyPr>
            <a:normAutofit/>
          </a:bodyPr>
          <a:lstStyle/>
          <a:p>
            <a:r>
              <a:rPr lang="zh-CN" altLang="en-US"/>
              <a:t>在哈希表</a:t>
            </a:r>
            <a:r>
              <a:rPr lang="en-US"/>
              <a:t>H</a:t>
            </a:r>
            <a:r>
              <a:rPr lang="zh-CN" altLang="en-US"/>
              <a:t>中</a:t>
            </a:r>
            <a:r>
              <a:rPr lang="zh-CN" altLang="en-US">
                <a:solidFill>
                  <a:srgbClr val="0000FF"/>
                </a:solidFill>
              </a:rPr>
              <a:t>查找</a:t>
            </a:r>
            <a:r>
              <a:rPr lang="zh-CN" altLang="en-US"/>
              <a:t>关键码为</a:t>
            </a:r>
            <a:r>
              <a:rPr lang="en-US"/>
              <a:t>K</a:t>
            </a:r>
            <a:r>
              <a:rPr lang="zh-CN" altLang="en-US"/>
              <a:t>的元素</a:t>
            </a:r>
            <a:endParaRPr lang="en-US" dirty="0"/>
          </a:p>
        </p:txBody>
      </p:sp>
      <p:sp>
        <p:nvSpPr>
          <p:cNvPr id="739330" name="Rectangle 2"/>
          <p:cNvSpPr>
            <a:spLocks noGrp="1" noChangeArrowheads="1"/>
          </p:cNvSpPr>
          <p:nvPr>
            <p:ph idx="1"/>
          </p:nvPr>
        </p:nvSpPr>
        <p:spPr>
          <a:xfrm>
            <a:off x="277688" y="764704"/>
            <a:ext cx="8686800" cy="5832648"/>
          </a:xfrm>
        </p:spPr>
        <p:txBody>
          <a:bodyPr>
            <a:normAutofit fontScale="77500" lnSpcReduction="20000"/>
          </a:bodyPr>
          <a:lstStyle/>
          <a:p>
            <a:pPr marL="0" indent="0">
              <a:buNone/>
            </a:pPr>
            <a:r>
              <a:rPr lang="en-US" dirty="0"/>
              <a:t>Status </a:t>
            </a:r>
            <a:r>
              <a:rPr lang="en-US" b="1" dirty="0" err="1">
                <a:solidFill>
                  <a:srgbClr val="0000FF"/>
                </a:solidFill>
              </a:rPr>
              <a:t>SearchHash</a:t>
            </a:r>
            <a:r>
              <a:rPr lang="en-US" b="1" dirty="0"/>
              <a:t>(</a:t>
            </a:r>
            <a:r>
              <a:rPr lang="en-US" b="1" dirty="0" err="1"/>
              <a:t>HashTable</a:t>
            </a:r>
            <a:r>
              <a:rPr lang="en-US" b="1" dirty="0"/>
              <a:t> H, </a:t>
            </a:r>
            <a:r>
              <a:rPr lang="en-US" b="1" dirty="0" err="1"/>
              <a:t>HKeyType</a:t>
            </a:r>
            <a:r>
              <a:rPr lang="en-US" b="1" dirty="0"/>
              <a:t> K, </a:t>
            </a:r>
            <a:r>
              <a:rPr lang="en-US" b="1" dirty="0" err="1"/>
              <a:t>int</a:t>
            </a:r>
            <a:r>
              <a:rPr lang="en-US" b="1" dirty="0"/>
              <a:t> &amp;p, </a:t>
            </a:r>
            <a:r>
              <a:rPr lang="en-US" b="1" dirty="0" err="1"/>
              <a:t>int</a:t>
            </a:r>
            <a:r>
              <a:rPr lang="en-US" b="1" dirty="0"/>
              <a:t> &amp;</a:t>
            </a:r>
            <a:r>
              <a:rPr lang="en-US" b="1" dirty="0">
                <a:solidFill>
                  <a:srgbClr val="00B050"/>
                </a:solidFill>
              </a:rPr>
              <a:t>c</a:t>
            </a:r>
            <a:r>
              <a:rPr lang="en-US" b="1" dirty="0"/>
              <a:t>) </a:t>
            </a:r>
            <a:r>
              <a:rPr lang="en-US" dirty="0"/>
              <a:t>{ </a:t>
            </a:r>
          </a:p>
          <a:p>
            <a:pPr marL="0" indent="0">
              <a:buNone/>
            </a:pPr>
            <a:r>
              <a:rPr lang="en-US" altLang="zh-CN" dirty="0"/>
              <a:t>//</a:t>
            </a:r>
            <a:r>
              <a:rPr lang="zh-CN" altLang="en-US" dirty="0"/>
              <a:t>若查找成功，以</a:t>
            </a:r>
            <a:r>
              <a:rPr lang="en-US" dirty="0"/>
              <a:t>p</a:t>
            </a:r>
            <a:r>
              <a:rPr lang="zh-CN" altLang="en-US" dirty="0"/>
              <a:t>指示待查数据元素在表中位置，并返回</a:t>
            </a:r>
            <a:endParaRPr lang="en-US" altLang="zh-CN" dirty="0"/>
          </a:p>
          <a:p>
            <a:pPr marL="0" indent="0">
              <a:buNone/>
            </a:pPr>
            <a:r>
              <a:rPr lang="en-US" dirty="0"/>
              <a:t>//SUCCESS</a:t>
            </a:r>
            <a:r>
              <a:rPr lang="zh-CN" altLang="en-US" dirty="0"/>
              <a:t>，否则，以</a:t>
            </a:r>
            <a:r>
              <a:rPr lang="en-US" dirty="0"/>
              <a:t>p</a:t>
            </a:r>
            <a:r>
              <a:rPr lang="zh-CN" altLang="en-US" dirty="0"/>
              <a:t>指示插入位置，并返回</a:t>
            </a:r>
            <a:r>
              <a:rPr lang="en-US" dirty="0"/>
              <a:t>UNSUCCESS, </a:t>
            </a:r>
          </a:p>
          <a:p>
            <a:pPr marL="0" indent="0">
              <a:buNone/>
            </a:pPr>
            <a:r>
              <a:rPr lang="en-US" dirty="0"/>
              <a:t>//c</a:t>
            </a:r>
            <a:r>
              <a:rPr lang="zh-CN" altLang="en-US" dirty="0"/>
              <a:t>用以记录冲突次数，其初值置零，供建表插入时参考 </a:t>
            </a:r>
            <a:endParaRPr lang="en-US" altLang="zh-CN" dirty="0"/>
          </a:p>
          <a:p>
            <a:pPr marL="0" indent="0">
              <a:buNone/>
            </a:pPr>
            <a:r>
              <a:rPr lang="en-US" dirty="0"/>
              <a:t>p = Hash(K); //</a:t>
            </a:r>
            <a:r>
              <a:rPr lang="zh-CN" altLang="en-US" dirty="0"/>
              <a:t>求得哈希地址 </a:t>
            </a:r>
            <a:endParaRPr lang="en-US" altLang="zh-CN" dirty="0"/>
          </a:p>
          <a:p>
            <a:pPr marL="0" indent="0">
              <a:buNone/>
            </a:pPr>
            <a:r>
              <a:rPr lang="en-US" dirty="0"/>
              <a:t>while (</a:t>
            </a:r>
            <a:r>
              <a:rPr lang="en-US" b="1" dirty="0"/>
              <a:t>(</a:t>
            </a:r>
            <a:r>
              <a:rPr lang="en-US" b="1" dirty="0" err="1"/>
              <a:t>H.elem</a:t>
            </a:r>
            <a:r>
              <a:rPr lang="en-US" b="1" dirty="0"/>
              <a:t>[p].key != NULLKEY)</a:t>
            </a:r>
            <a:r>
              <a:rPr lang="en-US" dirty="0"/>
              <a:t> 	// </a:t>
            </a:r>
            <a:r>
              <a:rPr lang="zh-CN" altLang="en-US" dirty="0"/>
              <a:t>该位置中填有记录</a:t>
            </a:r>
            <a:endParaRPr lang="en-US" altLang="zh-CN" dirty="0"/>
          </a:p>
          <a:p>
            <a:pPr marL="0" indent="0">
              <a:buNone/>
            </a:pPr>
            <a:r>
              <a:rPr lang="zh-CN" altLang="en-US" dirty="0"/>
              <a:t> </a:t>
            </a:r>
            <a:r>
              <a:rPr lang="en-US" altLang="zh-CN" dirty="0"/>
              <a:t>	</a:t>
            </a:r>
            <a:r>
              <a:rPr lang="en-US" altLang="zh-CN" b="1" dirty="0"/>
              <a:t> &amp;&amp; !</a:t>
            </a:r>
            <a:r>
              <a:rPr lang="en-US" b="1" dirty="0"/>
              <a:t>equal(K, (</a:t>
            </a:r>
            <a:r>
              <a:rPr lang="en-US" b="1" dirty="0" err="1"/>
              <a:t>H.elem</a:t>
            </a:r>
            <a:r>
              <a:rPr lang="en-US" b="1" dirty="0"/>
              <a:t>[p].key))</a:t>
            </a:r>
            <a:r>
              <a:rPr lang="en-US" dirty="0"/>
              <a:t>) 	// </a:t>
            </a:r>
            <a:r>
              <a:rPr lang="zh-CN" altLang="en-US" dirty="0"/>
              <a:t>并且关键字不相等 </a:t>
            </a:r>
            <a:endParaRPr lang="en-US" altLang="zh-CN" dirty="0"/>
          </a:p>
          <a:p>
            <a:pPr marL="0" indent="0">
              <a:buNone/>
            </a:pPr>
            <a:r>
              <a:rPr lang="en-US" dirty="0"/>
              <a:t>	</a:t>
            </a:r>
            <a:r>
              <a:rPr lang="en-US" b="1" dirty="0">
                <a:solidFill>
                  <a:srgbClr val="7030A0"/>
                </a:solidFill>
              </a:rPr>
              <a:t>collision(p, ++</a:t>
            </a:r>
            <a:r>
              <a:rPr lang="en-US" b="1" dirty="0">
                <a:solidFill>
                  <a:srgbClr val="00B050"/>
                </a:solidFill>
              </a:rPr>
              <a:t>c</a:t>
            </a:r>
            <a:r>
              <a:rPr lang="en-US" b="1" dirty="0">
                <a:solidFill>
                  <a:srgbClr val="7030A0"/>
                </a:solidFill>
              </a:rPr>
              <a:t>)</a:t>
            </a:r>
            <a:r>
              <a:rPr lang="en-US" dirty="0"/>
              <a:t>; // </a:t>
            </a:r>
            <a:r>
              <a:rPr lang="zh-CN" altLang="en-US" dirty="0"/>
              <a:t>求得下一探查地址</a:t>
            </a:r>
            <a:r>
              <a:rPr lang="en-US" dirty="0"/>
              <a:t>p </a:t>
            </a:r>
          </a:p>
          <a:p>
            <a:pPr marL="0" indent="0">
              <a:buNone/>
            </a:pPr>
            <a:r>
              <a:rPr lang="en-US" dirty="0"/>
              <a:t>if (equal(K, (</a:t>
            </a:r>
            <a:r>
              <a:rPr lang="en-US" dirty="0" err="1"/>
              <a:t>H.elem</a:t>
            </a:r>
            <a:r>
              <a:rPr lang="en-US" dirty="0"/>
              <a:t>[p].key))) </a:t>
            </a:r>
          </a:p>
          <a:p>
            <a:pPr marL="0" indent="0">
              <a:buNone/>
            </a:pPr>
            <a:r>
              <a:rPr lang="en-US" dirty="0"/>
              <a:t>	return SUCCESS; </a:t>
            </a:r>
          </a:p>
          <a:p>
            <a:pPr marL="0" indent="0">
              <a:buNone/>
            </a:pPr>
            <a:r>
              <a:rPr lang="en-US" dirty="0"/>
              <a:t>	// </a:t>
            </a:r>
            <a:r>
              <a:rPr lang="zh-CN" altLang="en-US" dirty="0"/>
              <a:t>查找成功，</a:t>
            </a:r>
            <a:r>
              <a:rPr lang="en-US" dirty="0"/>
              <a:t>p</a:t>
            </a:r>
            <a:r>
              <a:rPr lang="zh-CN" altLang="en-US" dirty="0"/>
              <a:t>返回待查数据元素位置 </a:t>
            </a:r>
            <a:endParaRPr lang="en-US" altLang="zh-CN" dirty="0"/>
          </a:p>
          <a:p>
            <a:pPr marL="0" indent="0">
              <a:buNone/>
            </a:pPr>
            <a:r>
              <a:rPr lang="en-US" dirty="0"/>
              <a:t>else return UNSUCCESS; </a:t>
            </a:r>
          </a:p>
          <a:p>
            <a:pPr marL="0" indent="0">
              <a:buNone/>
            </a:pPr>
            <a:r>
              <a:rPr lang="en-US" dirty="0"/>
              <a:t>	// </a:t>
            </a:r>
            <a:r>
              <a:rPr lang="zh-CN" altLang="en-US" dirty="0"/>
              <a:t>查找不成功，</a:t>
            </a:r>
            <a:r>
              <a:rPr lang="en-US" dirty="0">
                <a:solidFill>
                  <a:srgbClr val="00B0F0"/>
                </a:solidFill>
              </a:rPr>
              <a:t>p</a:t>
            </a:r>
            <a:r>
              <a:rPr lang="zh-CN" altLang="en-US" dirty="0">
                <a:solidFill>
                  <a:srgbClr val="00B0F0"/>
                </a:solidFill>
              </a:rPr>
              <a:t>返回的是插入位置</a:t>
            </a:r>
            <a:endParaRPr lang="en-US" altLang="zh-CN" dirty="0">
              <a:solidFill>
                <a:srgbClr val="00B0F0"/>
              </a:solidFill>
            </a:endParaRPr>
          </a:p>
          <a:p>
            <a:pPr marL="0" indent="0">
              <a:buNone/>
            </a:pPr>
            <a:r>
              <a:rPr lang="en-US" altLang="zh-CN" dirty="0"/>
              <a:t>} // </a:t>
            </a:r>
            <a:r>
              <a:rPr lang="en-US" dirty="0" err="1"/>
              <a:t>SearchHash</a:t>
            </a:r>
            <a:endParaRPr lang="en-US"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8" name="流程图: 可选过程 7"/>
          <p:cNvSpPr/>
          <p:nvPr/>
        </p:nvSpPr>
        <p:spPr>
          <a:xfrm>
            <a:off x="8460432" y="0"/>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9.17</a:t>
            </a:r>
          </a:p>
        </p:txBody>
      </p:sp>
    </p:spTree>
    <p:extLst>
      <p:ext uri="{BB962C8B-B14F-4D97-AF65-F5344CB8AC3E}">
        <p14:creationId xmlns:p14="http://schemas.microsoft.com/office/powerpoint/2010/main" val="33132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5DDBECC-C8F5-4906-A593-33EFEAA68380}"/>
              </a:ext>
            </a:extLst>
          </p:cNvPr>
          <p:cNvSpPr/>
          <p:nvPr/>
        </p:nvSpPr>
        <p:spPr>
          <a:xfrm>
            <a:off x="1115616" y="3501008"/>
            <a:ext cx="6336704" cy="2016224"/>
          </a:xfrm>
          <a:prstGeom prst="rect">
            <a:avLst/>
          </a:prstGeom>
          <a:solidFill>
            <a:srgbClr val="FFFFCC"/>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哈希表</a:t>
            </a:r>
            <a:r>
              <a:rPr lang="zh-CN" altLang="en-US" dirty="0">
                <a:solidFill>
                  <a:srgbClr val="0000FF"/>
                </a:solidFill>
              </a:rPr>
              <a:t>插入</a:t>
            </a:r>
            <a:r>
              <a:rPr lang="zh-CN" altLang="en-US" dirty="0"/>
              <a:t>算法</a:t>
            </a:r>
            <a:endParaRPr lang="en-US" dirty="0"/>
          </a:p>
        </p:txBody>
      </p:sp>
      <p:sp>
        <p:nvSpPr>
          <p:cNvPr id="3" name="内容占位符 2"/>
          <p:cNvSpPr>
            <a:spLocks noGrp="1"/>
          </p:cNvSpPr>
          <p:nvPr>
            <p:ph idx="1"/>
          </p:nvPr>
        </p:nvSpPr>
        <p:spPr>
          <a:xfrm>
            <a:off x="457200" y="620688"/>
            <a:ext cx="8229600" cy="6237312"/>
          </a:xfrm>
        </p:spPr>
        <p:txBody>
          <a:bodyPr>
            <a:normAutofit fontScale="85000" lnSpcReduction="20000"/>
          </a:bodyPr>
          <a:lstStyle/>
          <a:p>
            <a:pPr marL="0" indent="0">
              <a:buNone/>
            </a:pPr>
            <a:r>
              <a:rPr lang="en-US" dirty="0"/>
              <a:t>Status </a:t>
            </a:r>
            <a:r>
              <a:rPr lang="en-US" b="1" dirty="0" err="1">
                <a:solidFill>
                  <a:srgbClr val="0000FF"/>
                </a:solidFill>
              </a:rPr>
              <a:t>InsertHash</a:t>
            </a:r>
            <a:r>
              <a:rPr lang="en-US" b="1" dirty="0"/>
              <a:t>(</a:t>
            </a:r>
            <a:r>
              <a:rPr lang="en-US" b="1" dirty="0" err="1"/>
              <a:t>HashTable</a:t>
            </a:r>
            <a:r>
              <a:rPr lang="en-US" b="1" dirty="0"/>
              <a:t> &amp;H, </a:t>
            </a:r>
            <a:r>
              <a:rPr lang="en-US" b="1" dirty="0" err="1"/>
              <a:t>HElemType</a:t>
            </a:r>
            <a:r>
              <a:rPr lang="en-US" b="1" dirty="0"/>
              <a:t> e) </a:t>
            </a:r>
            <a:r>
              <a:rPr lang="en-US" dirty="0"/>
              <a:t>{</a:t>
            </a:r>
          </a:p>
          <a:p>
            <a:pPr marL="0" indent="0">
              <a:buNone/>
            </a:pPr>
            <a:r>
              <a:rPr lang="en-US" altLang="zh-CN" dirty="0"/>
              <a:t>//</a:t>
            </a:r>
            <a:r>
              <a:rPr lang="zh-CN" altLang="en-US" dirty="0"/>
              <a:t>查找不成功时插入数据元素</a:t>
            </a:r>
            <a:r>
              <a:rPr lang="en-US" dirty="0"/>
              <a:t>e</a:t>
            </a:r>
            <a:r>
              <a:rPr lang="zh-CN" altLang="en-US" dirty="0"/>
              <a:t>到开放定址哈希表</a:t>
            </a:r>
            <a:r>
              <a:rPr lang="en-US" dirty="0"/>
              <a:t>H</a:t>
            </a:r>
            <a:r>
              <a:rPr lang="zh-CN" altLang="en-US" dirty="0"/>
              <a:t>中，</a:t>
            </a:r>
            <a:endParaRPr lang="en-US" altLang="zh-CN" dirty="0"/>
          </a:p>
          <a:p>
            <a:pPr marL="0" indent="0">
              <a:buNone/>
            </a:pPr>
            <a:r>
              <a:rPr lang="en-US" altLang="zh-CN" dirty="0"/>
              <a:t>//</a:t>
            </a:r>
            <a:r>
              <a:rPr lang="zh-CN" altLang="en-US" dirty="0"/>
              <a:t>并返回</a:t>
            </a:r>
            <a:r>
              <a:rPr lang="en-US" dirty="0"/>
              <a:t>OK；</a:t>
            </a:r>
            <a:r>
              <a:rPr lang="zh-CN" altLang="en-US" dirty="0"/>
              <a:t>若冲突次数过大，则重建哈希表</a:t>
            </a:r>
            <a:endParaRPr lang="en-US" altLang="zh-CN" dirty="0"/>
          </a:p>
          <a:p>
            <a:pPr marL="0" indent="0">
              <a:buNone/>
            </a:pPr>
            <a:r>
              <a:rPr lang="zh-CN" altLang="en-US" dirty="0"/>
              <a:t> </a:t>
            </a:r>
            <a:r>
              <a:rPr lang="en-US" dirty="0" err="1"/>
              <a:t>int</a:t>
            </a:r>
            <a:r>
              <a:rPr lang="en-US" dirty="0"/>
              <a:t> c = 0; </a:t>
            </a:r>
            <a:r>
              <a:rPr lang="en-US" dirty="0" err="1"/>
              <a:t>int</a:t>
            </a:r>
            <a:r>
              <a:rPr lang="en-US" dirty="0"/>
              <a:t> p = 0; </a:t>
            </a:r>
          </a:p>
          <a:p>
            <a:pPr marL="0" indent="0">
              <a:buNone/>
            </a:pPr>
            <a:r>
              <a:rPr lang="en-US" dirty="0"/>
              <a:t>if (</a:t>
            </a:r>
            <a:r>
              <a:rPr lang="en-US" b="1" dirty="0" err="1">
                <a:solidFill>
                  <a:srgbClr val="7030A0"/>
                </a:solidFill>
              </a:rPr>
              <a:t>SearchHash</a:t>
            </a:r>
            <a:r>
              <a:rPr lang="en-US" b="1" dirty="0">
                <a:solidFill>
                  <a:srgbClr val="7030A0"/>
                </a:solidFill>
              </a:rPr>
              <a:t>(H, </a:t>
            </a:r>
            <a:r>
              <a:rPr lang="en-US" b="1" dirty="0" err="1">
                <a:solidFill>
                  <a:srgbClr val="7030A0"/>
                </a:solidFill>
              </a:rPr>
              <a:t>e.key</a:t>
            </a:r>
            <a:r>
              <a:rPr lang="en-US" b="1" dirty="0">
                <a:solidFill>
                  <a:srgbClr val="7030A0"/>
                </a:solidFill>
              </a:rPr>
              <a:t>, p, </a:t>
            </a:r>
            <a:r>
              <a:rPr lang="en-US" b="1" dirty="0">
                <a:solidFill>
                  <a:srgbClr val="00B050"/>
                </a:solidFill>
              </a:rPr>
              <a:t>c</a:t>
            </a:r>
            <a:r>
              <a:rPr lang="en-US" b="1" dirty="0">
                <a:solidFill>
                  <a:srgbClr val="7030A0"/>
                </a:solidFill>
              </a:rPr>
              <a:t>) </a:t>
            </a:r>
            <a:r>
              <a:rPr lang="en-US" dirty="0"/>
              <a:t>== SUCCESS ) </a:t>
            </a:r>
          </a:p>
          <a:p>
            <a:pPr marL="0" indent="0">
              <a:buNone/>
            </a:pPr>
            <a:r>
              <a:rPr lang="en-US" dirty="0"/>
              <a:t>	return DUPLICATE; </a:t>
            </a:r>
          </a:p>
          <a:p>
            <a:pPr marL="0" indent="0">
              <a:buNone/>
            </a:pPr>
            <a:r>
              <a:rPr lang="en-US" dirty="0"/>
              <a:t>	//</a:t>
            </a:r>
            <a:r>
              <a:rPr lang="zh-CN" altLang="en-US" dirty="0"/>
              <a:t>表中已有与</a:t>
            </a:r>
            <a:r>
              <a:rPr lang="en-US" dirty="0"/>
              <a:t>e</a:t>
            </a:r>
            <a:r>
              <a:rPr lang="zh-CN" altLang="en-US" dirty="0"/>
              <a:t>有相同关键字的元素 </a:t>
            </a:r>
            <a:endParaRPr lang="en-US" altLang="zh-CN" dirty="0"/>
          </a:p>
          <a:p>
            <a:pPr marL="0" indent="0">
              <a:buNone/>
            </a:pPr>
            <a:r>
              <a:rPr lang="en-US" dirty="0"/>
              <a:t>else if (</a:t>
            </a:r>
            <a:r>
              <a:rPr lang="en-US" b="1" dirty="0">
                <a:solidFill>
                  <a:srgbClr val="00B050"/>
                </a:solidFill>
              </a:rPr>
              <a:t>c </a:t>
            </a:r>
            <a:r>
              <a:rPr lang="en-US" dirty="0"/>
              <a:t>&lt; </a:t>
            </a:r>
            <a:r>
              <a:rPr lang="en-US" dirty="0" err="1"/>
              <a:t>hashsize</a:t>
            </a:r>
            <a:r>
              <a:rPr lang="en-US" dirty="0"/>
              <a:t>[</a:t>
            </a:r>
            <a:r>
              <a:rPr lang="en-US" dirty="0" err="1"/>
              <a:t>H.sizeindex</a:t>
            </a:r>
            <a:r>
              <a:rPr lang="en-US" dirty="0"/>
              <a:t>]/2) { </a:t>
            </a:r>
          </a:p>
          <a:p>
            <a:pPr marL="0" indent="0">
              <a:buNone/>
            </a:pPr>
            <a:r>
              <a:rPr lang="en-US" dirty="0"/>
              <a:t>	//</a:t>
            </a:r>
            <a:r>
              <a:rPr lang="zh-CN" altLang="en-US" dirty="0"/>
              <a:t>冲突次数</a:t>
            </a:r>
            <a:r>
              <a:rPr lang="en-US" dirty="0"/>
              <a:t>c</a:t>
            </a:r>
            <a:r>
              <a:rPr lang="zh-CN" altLang="en-US" dirty="0"/>
              <a:t>未达到上限 </a:t>
            </a:r>
            <a:r>
              <a:rPr lang="en-US" altLang="zh-CN" dirty="0"/>
              <a:t>(c</a:t>
            </a:r>
            <a:r>
              <a:rPr lang="zh-CN" altLang="en-US" dirty="0"/>
              <a:t>的阈值可调</a:t>
            </a:r>
            <a:r>
              <a:rPr lang="en-US" altLang="zh-CN" dirty="0"/>
              <a:t>)</a:t>
            </a:r>
            <a:r>
              <a:rPr lang="zh-CN" altLang="en-US" dirty="0"/>
              <a:t> </a:t>
            </a:r>
            <a:endParaRPr lang="en-US" altLang="zh-CN" dirty="0"/>
          </a:p>
          <a:p>
            <a:pPr marL="0" indent="0">
              <a:buNone/>
            </a:pPr>
            <a:r>
              <a:rPr lang="en-US" dirty="0"/>
              <a:t>	</a:t>
            </a:r>
            <a:r>
              <a:rPr lang="en-US" dirty="0" err="1"/>
              <a:t>H.elem</a:t>
            </a:r>
            <a:r>
              <a:rPr lang="en-US" dirty="0"/>
              <a:t>[p] = e; ++</a:t>
            </a:r>
            <a:r>
              <a:rPr lang="en-US" dirty="0" err="1"/>
              <a:t>H.count</a:t>
            </a:r>
            <a:r>
              <a:rPr lang="en-US" dirty="0"/>
              <a:t>; </a:t>
            </a:r>
          </a:p>
          <a:p>
            <a:pPr marL="0" indent="0">
              <a:buNone/>
            </a:pPr>
            <a:r>
              <a:rPr lang="en-US" dirty="0"/>
              <a:t>	return SUCCESS; //</a:t>
            </a:r>
            <a:r>
              <a:rPr lang="zh-CN" altLang="en-US" dirty="0"/>
              <a:t>插入</a:t>
            </a:r>
            <a:r>
              <a:rPr lang="en-US" dirty="0"/>
              <a:t>e </a:t>
            </a:r>
          </a:p>
          <a:p>
            <a:pPr marL="0" indent="0">
              <a:buNone/>
            </a:pPr>
            <a:r>
              <a:rPr lang="en-US" dirty="0"/>
              <a:t>	} </a:t>
            </a:r>
          </a:p>
          <a:p>
            <a:pPr marL="0" indent="0">
              <a:buNone/>
            </a:pPr>
            <a:r>
              <a:rPr lang="en-US" dirty="0"/>
              <a:t>	else { </a:t>
            </a:r>
            <a:r>
              <a:rPr lang="en-US" b="1" dirty="0" err="1">
                <a:solidFill>
                  <a:srgbClr val="7030A0"/>
                </a:solidFill>
              </a:rPr>
              <a:t>RecreateHashTable</a:t>
            </a:r>
            <a:r>
              <a:rPr lang="en-US" b="1" dirty="0">
                <a:solidFill>
                  <a:srgbClr val="7030A0"/>
                </a:solidFill>
              </a:rPr>
              <a:t>(H)</a:t>
            </a:r>
            <a:r>
              <a:rPr lang="en-US" dirty="0"/>
              <a:t>; //</a:t>
            </a:r>
            <a:r>
              <a:rPr lang="zh-CN" altLang="en-US" dirty="0"/>
              <a:t>重建哈希表 </a:t>
            </a:r>
            <a:endParaRPr lang="en-US" altLang="zh-CN" dirty="0"/>
          </a:p>
          <a:p>
            <a:pPr marL="0" indent="0">
              <a:buNone/>
            </a:pPr>
            <a:r>
              <a:rPr lang="en-US" dirty="0"/>
              <a:t>		return UNSUCCESS; } </a:t>
            </a:r>
          </a:p>
          <a:p>
            <a:pPr marL="0" indent="0">
              <a:buNone/>
            </a:pPr>
            <a:r>
              <a:rPr lang="en-US" dirty="0"/>
              <a:t>} // </a:t>
            </a:r>
            <a:r>
              <a:rPr lang="en-US" dirty="0" err="1"/>
              <a:t>InsertHash</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
        <p:nvSpPr>
          <p:cNvPr id="5" name="流程图: 可选过程 4"/>
          <p:cNvSpPr/>
          <p:nvPr/>
        </p:nvSpPr>
        <p:spPr>
          <a:xfrm>
            <a:off x="8460432" y="0"/>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9.18</a:t>
            </a:r>
          </a:p>
        </p:txBody>
      </p:sp>
    </p:spTree>
    <p:extLst>
      <p:ext uri="{BB962C8B-B14F-4D97-AF65-F5344CB8AC3E}">
        <p14:creationId xmlns:p14="http://schemas.microsoft.com/office/powerpoint/2010/main" val="378635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en-US">
                <a:latin typeface="+mn-lt"/>
                <a:ea typeface="宋体" panose="02010600030101010101" pitchFamily="2" charset="-122"/>
              </a:rPr>
              <a:t>哈希查找</a:t>
            </a:r>
            <a:r>
              <a:rPr lang="zh-CN" altLang="en-US">
                <a:latin typeface="+mn-lt"/>
                <a:ea typeface="宋体" panose="02010600030101010101" pitchFamily="2" charset="-122"/>
              </a:rPr>
              <a:t>的性能</a:t>
            </a:r>
            <a:r>
              <a:rPr lang="en-US" altLang="en-US">
                <a:latin typeface="+mn-lt"/>
                <a:ea typeface="宋体" panose="02010600030101010101" pitchFamily="2" charset="-122"/>
              </a:rPr>
              <a:t>分析</a:t>
            </a:r>
            <a:endParaRPr lang="en-US" dirty="0">
              <a:latin typeface="+mn-lt"/>
              <a:ea typeface="宋体" panose="02010600030101010101" pitchFamily="2" charset="-122"/>
            </a:endParaRPr>
          </a:p>
        </p:txBody>
      </p:sp>
      <p:sp>
        <p:nvSpPr>
          <p:cNvPr id="742402" name="Rectangle 2"/>
          <p:cNvSpPr>
            <a:spLocks noGrp="1" noChangeArrowheads="1"/>
          </p:cNvSpPr>
          <p:nvPr>
            <p:ph idx="1"/>
          </p:nvPr>
        </p:nvSpPr>
        <p:spPr/>
        <p:txBody>
          <a:bodyPr>
            <a:normAutofit lnSpcReduction="10000"/>
          </a:bodyPr>
          <a:lstStyle/>
          <a:p>
            <a:r>
              <a:rPr lang="en-US" altLang="en-US" dirty="0" err="1">
                <a:ea typeface="宋体" panose="02010600030101010101" pitchFamily="2" charset="-122"/>
              </a:rPr>
              <a:t>从哈希查找过程可见</a:t>
            </a:r>
            <a:r>
              <a:rPr lang="zh-CN" altLang="en-US" dirty="0">
                <a:ea typeface="宋体" panose="02010600030101010101" pitchFamily="2" charset="-122"/>
              </a:rPr>
              <a:t>，</a:t>
            </a:r>
            <a:r>
              <a:rPr lang="en-US" altLang="en-US" dirty="0" err="1">
                <a:ea typeface="宋体" panose="02010600030101010101" pitchFamily="2" charset="-122"/>
              </a:rPr>
              <a:t>尽管</a:t>
            </a:r>
            <a:r>
              <a:rPr lang="zh-CN" altLang="en-US" dirty="0">
                <a:ea typeface="宋体" panose="02010600030101010101" pitchFamily="2" charset="-122"/>
              </a:rPr>
              <a:t>哈希</a:t>
            </a:r>
            <a:r>
              <a:rPr lang="en-US" altLang="en-US" dirty="0" err="1">
                <a:ea typeface="宋体" panose="02010600030101010101" pitchFamily="2" charset="-122"/>
              </a:rPr>
              <a:t>表在关键字与记录的存储地址之间建立了直接映象，但由于</a:t>
            </a:r>
            <a:r>
              <a:rPr lang="zh-CN" altLang="en-US" dirty="0">
                <a:ea typeface="宋体" panose="02010600030101010101" pitchFamily="2" charset="-122"/>
              </a:rPr>
              <a:t>存在</a:t>
            </a:r>
            <a:r>
              <a:rPr lang="en-US" altLang="en-US" dirty="0" err="1">
                <a:ea typeface="宋体" panose="02010600030101010101" pitchFamily="2" charset="-122"/>
              </a:rPr>
              <a:t>冲突，查找过程仍是一个给定值与关键字进行比较的过程，仍要</a:t>
            </a:r>
            <a:r>
              <a:rPr lang="en-US" altLang="en-US" b="1" dirty="0" err="1">
                <a:solidFill>
                  <a:srgbClr val="0000FF"/>
                </a:solidFill>
                <a:ea typeface="宋体" panose="02010600030101010101" pitchFamily="2" charset="-122"/>
              </a:rPr>
              <a:t>用ASL评价哈希查找效率</a:t>
            </a:r>
            <a:endParaRPr lang="en-US" altLang="en-US" b="1" dirty="0">
              <a:solidFill>
                <a:srgbClr val="0000FF"/>
              </a:solidFill>
              <a:ea typeface="宋体" panose="02010600030101010101" pitchFamily="2" charset="-122"/>
            </a:endParaRPr>
          </a:p>
          <a:p>
            <a:r>
              <a:rPr lang="en-US" altLang="en-US" dirty="0" err="1">
                <a:ea typeface="宋体" panose="02010600030101010101" pitchFamily="2" charset="-122"/>
              </a:rPr>
              <a:t>哈希查找时</a:t>
            </a:r>
            <a:r>
              <a:rPr lang="zh-CN" altLang="en-US" dirty="0">
                <a:ea typeface="宋体" panose="02010600030101010101" pitchFamily="2" charset="-122"/>
              </a:rPr>
              <a:t>，</a:t>
            </a:r>
            <a:r>
              <a:rPr lang="en-US" altLang="en-US" dirty="0" err="1">
                <a:ea typeface="宋体" panose="02010600030101010101" pitchFamily="2" charset="-122"/>
              </a:rPr>
              <a:t>关键字与给定值比较的次数取决于</a:t>
            </a:r>
            <a:r>
              <a:rPr lang="en-US" altLang="en-US" dirty="0">
                <a:ea typeface="宋体" panose="02010600030101010101" pitchFamily="2" charset="-122"/>
              </a:rPr>
              <a:t>：</a:t>
            </a:r>
          </a:p>
          <a:p>
            <a:pPr lvl="1"/>
            <a:r>
              <a:rPr lang="en-US" altLang="en-US" dirty="0" err="1">
                <a:ea typeface="宋体" panose="02010600030101010101" pitchFamily="2" charset="-122"/>
              </a:rPr>
              <a:t>哈希函数</a:t>
            </a:r>
            <a:endParaRPr lang="en-US" altLang="en-US" dirty="0">
              <a:ea typeface="宋体" panose="02010600030101010101" pitchFamily="2" charset="-122"/>
            </a:endParaRPr>
          </a:p>
          <a:p>
            <a:pPr lvl="1"/>
            <a:r>
              <a:rPr lang="en-US" altLang="en-US" dirty="0" err="1">
                <a:solidFill>
                  <a:srgbClr val="C00000"/>
                </a:solidFill>
                <a:ea typeface="宋体" panose="02010600030101010101" pitchFamily="2" charset="-122"/>
              </a:rPr>
              <a:t>处理冲突的方法</a:t>
            </a:r>
            <a:endParaRPr lang="en-US" altLang="en-US" dirty="0">
              <a:solidFill>
                <a:srgbClr val="C00000"/>
              </a:solidFill>
              <a:ea typeface="宋体" panose="02010600030101010101" pitchFamily="2" charset="-122"/>
            </a:endParaRPr>
          </a:p>
          <a:p>
            <a:pPr lvl="1"/>
            <a:r>
              <a:rPr lang="en-US" altLang="en-US" dirty="0" err="1">
                <a:solidFill>
                  <a:srgbClr val="C00000"/>
                </a:solidFill>
                <a:ea typeface="宋体" panose="02010600030101010101" pitchFamily="2" charset="-122"/>
              </a:rPr>
              <a:t>哈希表的</a:t>
            </a:r>
            <a:r>
              <a:rPr lang="zh-CN" altLang="en-US" dirty="0">
                <a:solidFill>
                  <a:srgbClr val="C00000"/>
                </a:solidFill>
                <a:ea typeface="宋体" panose="02010600030101010101" pitchFamily="2" charset="-122"/>
              </a:rPr>
              <a:t>装</a:t>
            </a:r>
            <a:r>
              <a:rPr lang="en-US" altLang="en-US" dirty="0" err="1">
                <a:solidFill>
                  <a:srgbClr val="C00000"/>
                </a:solidFill>
                <a:ea typeface="宋体" panose="02010600030101010101" pitchFamily="2" charset="-122"/>
              </a:rPr>
              <a:t>填因子</a:t>
            </a:r>
            <a:r>
              <a:rPr lang="en-US" altLang="en-US" dirty="0">
                <a:solidFill>
                  <a:srgbClr val="C00000"/>
                </a:solidFill>
                <a:ea typeface="宋体" panose="02010600030101010101" pitchFamily="2" charset="-122"/>
                <a:sym typeface="Symbol" pitchFamily="18" charset="2"/>
              </a:rPr>
              <a:t></a:t>
            </a:r>
          </a:p>
          <a:p>
            <a:pPr lvl="1"/>
            <a:r>
              <a:rPr lang="en-US" altLang="zh-CN" sz="3200" dirty="0">
                <a:ea typeface="宋体" panose="02010600030101010101" pitchFamily="2" charset="-122"/>
              </a:rPr>
              <a:t> </a:t>
            </a:r>
            <a:r>
              <a:rPr lang="zh-CN" altLang="en-US" b="1" dirty="0">
                <a:solidFill>
                  <a:srgbClr val="7030A0"/>
                </a:solidFill>
                <a:ea typeface="宋体" panose="02010600030101010101" pitchFamily="2" charset="-122"/>
              </a:rPr>
              <a:t>一般情况下，可以认为选用的哈希函数是均匀的，则在讨论</a:t>
            </a:r>
            <a:r>
              <a:rPr lang="en-US" altLang="zh-CN" b="1" dirty="0">
                <a:solidFill>
                  <a:srgbClr val="7030A0"/>
                </a:solidFill>
                <a:ea typeface="宋体" panose="02010600030101010101" pitchFamily="2" charset="-122"/>
              </a:rPr>
              <a:t>ASL</a:t>
            </a:r>
            <a:r>
              <a:rPr lang="zh-CN" altLang="en-US" b="1" dirty="0">
                <a:solidFill>
                  <a:srgbClr val="7030A0"/>
                </a:solidFill>
                <a:ea typeface="宋体" panose="02010600030101010101" pitchFamily="2" charset="-122"/>
              </a:rPr>
              <a:t>时，可以不考虑它的因素</a:t>
            </a:r>
            <a:endParaRPr lang="en-US" altLang="en-US" b="1" dirty="0">
              <a:solidFill>
                <a:srgbClr val="7030A0"/>
              </a:solidFill>
              <a:ea typeface="宋体" panose="02010600030101010101" pitchFamily="2" charset="-122"/>
              <a:sym typeface="Symbol" pitchFamily="18" charset="2"/>
            </a:endParaRPr>
          </a:p>
          <a:p>
            <a:pPr lvl="1"/>
            <a:endParaRPr lang="en-US"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35</a:t>
            </a:fld>
            <a:endParaRPr lang="zh-CN" altLang="en-US"/>
          </a:p>
        </p:txBody>
      </p:sp>
    </p:spTree>
    <p:extLst>
      <p:ext uri="{BB962C8B-B14F-4D97-AF65-F5344CB8AC3E}">
        <p14:creationId xmlns:p14="http://schemas.microsoft.com/office/powerpoint/2010/main" val="183034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24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lt"/>
                <a:ea typeface="宋体" panose="02010600030101010101" pitchFamily="2" charset="-122"/>
              </a:rPr>
              <a:t>哈希</a:t>
            </a:r>
            <a:r>
              <a:rPr lang="en-US" altLang="en-US" dirty="0" err="1">
                <a:latin typeface="+mn-lt"/>
                <a:ea typeface="宋体" panose="02010600030101010101" pitchFamily="2" charset="-122"/>
              </a:rPr>
              <a:t>表的</a:t>
            </a:r>
            <a:r>
              <a:rPr lang="en-US" altLang="en-US" dirty="0" err="1">
                <a:ea typeface="宋体" panose="02010600030101010101" pitchFamily="2" charset="-122"/>
              </a:rPr>
              <a:t>平均查找长度</a:t>
            </a:r>
            <a:r>
              <a:rPr lang="en-US" altLang="en-US" dirty="0">
                <a:ea typeface="宋体" panose="02010600030101010101" pitchFamily="2" charset="-122"/>
              </a:rPr>
              <a:t>(</a:t>
            </a:r>
            <a:r>
              <a:rPr lang="en-US" altLang="en-US" dirty="0">
                <a:latin typeface="+mn-lt"/>
                <a:ea typeface="宋体" panose="02010600030101010101" pitchFamily="2" charset="-122"/>
              </a:rPr>
              <a:t>ASL)</a:t>
            </a:r>
            <a:endParaRPr lang="en-US" dirty="0">
              <a:latin typeface="+mn-lt"/>
              <a:ea typeface="宋体" panose="02010600030101010101" pitchFamily="2" charset="-122"/>
            </a:endParaRPr>
          </a:p>
        </p:txBody>
      </p:sp>
      <p:sp>
        <p:nvSpPr>
          <p:cNvPr id="743426" name="Rectangle 2"/>
          <p:cNvSpPr>
            <a:spLocks noGrp="1" noChangeArrowheads="1"/>
          </p:cNvSpPr>
          <p:nvPr>
            <p:ph idx="1"/>
          </p:nvPr>
        </p:nvSpPr>
        <p:spPr>
          <a:xfrm>
            <a:off x="533400" y="765672"/>
            <a:ext cx="8229600" cy="5832648"/>
          </a:xfrm>
        </p:spPr>
        <p:txBody>
          <a:bodyPr/>
          <a:lstStyle/>
          <a:p>
            <a:r>
              <a:rPr lang="en-US" altLang="en-US" dirty="0" err="1">
                <a:ea typeface="宋体" panose="02010600030101010101" pitchFamily="2" charset="-122"/>
              </a:rPr>
              <a:t>线性探测法的ASL是</a:t>
            </a:r>
            <a:r>
              <a:rPr lang="en-US" altLang="en-US" dirty="0">
                <a:ea typeface="宋体" panose="02010600030101010101" pitchFamily="2" charset="-122"/>
              </a:rPr>
              <a:t>：</a:t>
            </a:r>
          </a:p>
          <a:p>
            <a:endParaRPr lang="en-US" altLang="en-US" dirty="0">
              <a:ea typeface="宋体" panose="02010600030101010101" pitchFamily="2" charset="-122"/>
            </a:endParaRPr>
          </a:p>
          <a:p>
            <a:endParaRPr lang="en-US" altLang="en-US" dirty="0">
              <a:ea typeface="宋体" panose="02010600030101010101" pitchFamily="2" charset="-122"/>
            </a:endParaRPr>
          </a:p>
          <a:p>
            <a:r>
              <a:rPr lang="zh-CN" altLang="en-US" dirty="0">
                <a:ea typeface="宋体" panose="02010600030101010101" pitchFamily="2" charset="-122"/>
              </a:rPr>
              <a:t>二次探测、</a:t>
            </a:r>
            <a:r>
              <a:rPr lang="zh-CN" altLang="en-US" dirty="0">
                <a:ea typeface="宋体" panose="02010600030101010101" pitchFamily="2" charset="-122"/>
                <a:sym typeface="Symbol" pitchFamily="18" charset="2"/>
              </a:rPr>
              <a:t>伪随机探测、双</a:t>
            </a:r>
            <a:r>
              <a:rPr lang="zh-CN" altLang="en-US" dirty="0">
                <a:ea typeface="宋体" panose="02010600030101010101" pitchFamily="2" charset="-122"/>
              </a:rPr>
              <a:t>哈希法的</a:t>
            </a:r>
            <a:r>
              <a:rPr lang="en-US" altLang="zh-CN" dirty="0">
                <a:ea typeface="宋体" panose="02010600030101010101" pitchFamily="2" charset="-122"/>
              </a:rPr>
              <a:t>ASL</a:t>
            </a:r>
            <a:r>
              <a:rPr lang="zh-CN" altLang="en-US" dirty="0">
                <a:ea typeface="宋体" panose="02010600030101010101" pitchFamily="2" charset="-122"/>
              </a:rPr>
              <a:t>是：</a:t>
            </a:r>
            <a:endParaRPr lang="en-US" altLang="zh-CN" dirty="0">
              <a:ea typeface="宋体" panose="02010600030101010101" pitchFamily="2" charset="-122"/>
            </a:endParaRPr>
          </a:p>
          <a:p>
            <a:endParaRPr lang="en-US" altLang="en-US" dirty="0">
              <a:ea typeface="宋体" panose="02010600030101010101" pitchFamily="2" charset="-122"/>
            </a:endParaRPr>
          </a:p>
          <a:p>
            <a:endParaRPr lang="en-US" altLang="en-US" dirty="0">
              <a:ea typeface="宋体" panose="02010600030101010101" pitchFamily="2" charset="-122"/>
            </a:endParaRPr>
          </a:p>
          <a:p>
            <a:r>
              <a:rPr lang="zh-CN" altLang="en-US" dirty="0">
                <a:ea typeface="宋体" panose="02010600030101010101" pitchFamily="2" charset="-122"/>
              </a:rPr>
              <a:t>用链地址法解决冲突的</a:t>
            </a:r>
            <a:r>
              <a:rPr lang="en-US" altLang="zh-CN" dirty="0">
                <a:ea typeface="宋体" panose="02010600030101010101" pitchFamily="2" charset="-122"/>
              </a:rPr>
              <a:t>ASL</a:t>
            </a:r>
            <a:r>
              <a:rPr lang="zh-CN" altLang="en-US" dirty="0">
                <a:ea typeface="宋体" panose="02010600030101010101" pitchFamily="2" charset="-122"/>
              </a:rPr>
              <a:t>是：</a:t>
            </a:r>
          </a:p>
          <a:p>
            <a:endParaRPr lang="en-US"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36</a:t>
            </a:fld>
            <a:endParaRPr lang="zh-CN" altLang="en-US"/>
          </a:p>
        </p:txBody>
      </p:sp>
      <p:grpSp>
        <p:nvGrpSpPr>
          <p:cNvPr id="703491" name="Group 3"/>
          <p:cNvGrpSpPr>
            <a:grpSpLocks/>
          </p:cNvGrpSpPr>
          <p:nvPr/>
        </p:nvGrpSpPr>
        <p:grpSpPr bwMode="auto">
          <a:xfrm>
            <a:off x="948530" y="1124744"/>
            <a:ext cx="3263900" cy="1498600"/>
            <a:chOff x="0" y="0"/>
            <a:chExt cx="2056" cy="960"/>
          </a:xfrm>
        </p:grpSpPr>
        <p:grpSp>
          <p:nvGrpSpPr>
            <p:cNvPr id="703517" name="Group 4"/>
            <p:cNvGrpSpPr>
              <a:grpSpLocks/>
            </p:cNvGrpSpPr>
            <p:nvPr/>
          </p:nvGrpSpPr>
          <p:grpSpPr bwMode="auto">
            <a:xfrm>
              <a:off x="0" y="0"/>
              <a:ext cx="1928" cy="472"/>
              <a:chOff x="0" y="0"/>
              <a:chExt cx="1928" cy="472"/>
            </a:xfrm>
          </p:grpSpPr>
          <p:grpSp>
            <p:nvGrpSpPr>
              <p:cNvPr id="703530" name="Group 5"/>
              <p:cNvGrpSpPr>
                <a:grpSpLocks/>
              </p:cNvGrpSpPr>
              <p:nvPr/>
            </p:nvGrpSpPr>
            <p:grpSpPr bwMode="auto">
              <a:xfrm>
                <a:off x="704" y="16"/>
                <a:ext cx="192" cy="456"/>
                <a:chOff x="0" y="0"/>
                <a:chExt cx="192" cy="456"/>
              </a:xfrm>
            </p:grpSpPr>
            <p:sp>
              <p:nvSpPr>
                <p:cNvPr id="703538" name="Rectangle 6"/>
                <p:cNvSpPr>
                  <a:spLocks noChangeArrowheads="1"/>
                </p:cNvSpPr>
                <p:nvPr/>
              </p:nvSpPr>
              <p:spPr bwMode="auto">
                <a:xfrm>
                  <a:off x="0" y="0"/>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1</a:t>
                  </a:r>
                </a:p>
              </p:txBody>
            </p:sp>
            <p:sp>
              <p:nvSpPr>
                <p:cNvPr id="703539" name="Rectangle 7"/>
                <p:cNvSpPr>
                  <a:spLocks noChangeArrowheads="1"/>
                </p:cNvSpPr>
                <p:nvPr/>
              </p:nvSpPr>
              <p:spPr bwMode="auto">
                <a:xfrm>
                  <a:off x="0" y="216"/>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2</a:t>
                  </a:r>
                </a:p>
              </p:txBody>
            </p:sp>
            <p:sp>
              <p:nvSpPr>
                <p:cNvPr id="703540" name="Line 8"/>
                <p:cNvSpPr>
                  <a:spLocks noChangeShapeType="1"/>
                </p:cNvSpPr>
                <p:nvPr/>
              </p:nvSpPr>
              <p:spPr bwMode="auto">
                <a:xfrm>
                  <a:off x="0" y="224"/>
                  <a:ext cx="15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03531" name="Rectangle 9"/>
              <p:cNvSpPr>
                <a:spLocks noChangeArrowheads="1"/>
              </p:cNvSpPr>
              <p:nvPr/>
            </p:nvSpPr>
            <p:spPr bwMode="auto">
              <a:xfrm>
                <a:off x="1792" y="72"/>
                <a:ext cx="13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a:t>
                </a:r>
              </a:p>
            </p:txBody>
          </p:sp>
          <p:grpSp>
            <p:nvGrpSpPr>
              <p:cNvPr id="703532" name="Group 10"/>
              <p:cNvGrpSpPr>
                <a:grpSpLocks/>
              </p:cNvGrpSpPr>
              <p:nvPr/>
            </p:nvGrpSpPr>
            <p:grpSpPr bwMode="auto">
              <a:xfrm>
                <a:off x="1352" y="0"/>
                <a:ext cx="453" cy="417"/>
                <a:chOff x="0" y="0"/>
                <a:chExt cx="453" cy="417"/>
              </a:xfrm>
            </p:grpSpPr>
            <p:sp>
              <p:nvSpPr>
                <p:cNvPr id="703535" name="Rectangle 11"/>
                <p:cNvSpPr>
                  <a:spLocks noChangeArrowheads="1"/>
                </p:cNvSpPr>
                <p:nvPr/>
              </p:nvSpPr>
              <p:spPr bwMode="auto">
                <a:xfrm>
                  <a:off x="16" y="168"/>
                  <a:ext cx="43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 </a:t>
                  </a:r>
                  <a:r>
                    <a:rPr lang="en-US" altLang="en-US" sz="2400" b="1">
                      <a:latin typeface="Times New Roman" pitchFamily="18" charset="0"/>
                      <a:sym typeface="Symbol" pitchFamily="18" charset="2"/>
                    </a:rPr>
                    <a:t></a:t>
                  </a:r>
                </a:p>
              </p:txBody>
            </p:sp>
            <p:sp>
              <p:nvSpPr>
                <p:cNvPr id="703536" name="Rectangle 12"/>
                <p:cNvSpPr>
                  <a:spLocks noChangeArrowheads="1"/>
                </p:cNvSpPr>
                <p:nvPr/>
              </p:nvSpPr>
              <p:spPr bwMode="auto">
                <a:xfrm>
                  <a:off x="160" y="0"/>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1</a:t>
                  </a:r>
                </a:p>
              </p:txBody>
            </p:sp>
            <p:sp>
              <p:nvSpPr>
                <p:cNvPr id="703537" name="Line 13"/>
                <p:cNvSpPr>
                  <a:spLocks noChangeShapeType="1"/>
                </p:cNvSpPr>
                <p:nvPr/>
              </p:nvSpPr>
              <p:spPr bwMode="auto">
                <a:xfrm>
                  <a:off x="0" y="216"/>
                  <a:ext cx="4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03533" name="Rectangle 14"/>
              <p:cNvSpPr>
                <a:spLocks noChangeArrowheads="1"/>
              </p:cNvSpPr>
              <p:nvPr/>
            </p:nvSpPr>
            <p:spPr bwMode="auto">
              <a:xfrm>
                <a:off x="872" y="96"/>
                <a:ext cx="47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sym typeface="Symbol" pitchFamily="18" charset="2"/>
                  </a:rPr>
                  <a:t></a:t>
                </a:r>
                <a:r>
                  <a:rPr lang="en-US" altLang="en-US" sz="2400" b="1">
                    <a:latin typeface="Times New Roman" pitchFamily="18" charset="0"/>
                    <a:sym typeface="Symbol" pitchFamily="18" charset="2"/>
                  </a:rPr>
                  <a:t>(1+</a:t>
                </a:r>
              </a:p>
            </p:txBody>
          </p:sp>
          <p:sp>
            <p:nvSpPr>
              <p:cNvPr id="703534" name="Rectangle 15"/>
              <p:cNvSpPr>
                <a:spLocks noChangeArrowheads="1"/>
              </p:cNvSpPr>
              <p:nvPr/>
            </p:nvSpPr>
            <p:spPr bwMode="auto">
              <a:xfrm>
                <a:off x="0" y="104"/>
                <a:ext cx="70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Times New Roman" pitchFamily="18" charset="0"/>
                  </a:rPr>
                  <a:t>S</a:t>
                </a:r>
                <a:r>
                  <a:rPr lang="en-US" altLang="en-US" sz="2400" b="1" baseline="-20000">
                    <a:latin typeface="Times New Roman" pitchFamily="18" charset="0"/>
                  </a:rPr>
                  <a:t>nl</a:t>
                </a:r>
                <a:r>
                  <a:rPr lang="zh-CN" altLang="en-US" sz="2400" b="1" baseline="-20000">
                    <a:latin typeface="Times New Roman" pitchFamily="18" charset="0"/>
                  </a:rPr>
                  <a:t>成功</a:t>
                </a:r>
                <a:r>
                  <a:rPr lang="zh-CN" altLang="en-US" sz="2400" b="1">
                    <a:latin typeface="Times New Roman" pitchFamily="18" charset="0"/>
                    <a:cs typeface="Times New Roman" pitchFamily="18" charset="0"/>
                  </a:rPr>
                  <a:t>≈</a:t>
                </a:r>
                <a:endParaRPr lang="zh-CN" altLang="en-US" sz="2400" b="1">
                  <a:latin typeface="Times New Roman" pitchFamily="18" charset="0"/>
                </a:endParaRPr>
              </a:p>
            </p:txBody>
          </p:sp>
        </p:grpSp>
        <p:grpSp>
          <p:nvGrpSpPr>
            <p:cNvPr id="703518" name="Group 16"/>
            <p:cNvGrpSpPr>
              <a:grpSpLocks/>
            </p:cNvGrpSpPr>
            <p:nvPr/>
          </p:nvGrpSpPr>
          <p:grpSpPr bwMode="auto">
            <a:xfrm>
              <a:off x="0" y="480"/>
              <a:ext cx="2056" cy="480"/>
              <a:chOff x="0" y="0"/>
              <a:chExt cx="2056" cy="480"/>
            </a:xfrm>
          </p:grpSpPr>
          <p:grpSp>
            <p:nvGrpSpPr>
              <p:cNvPr id="703519" name="Group 17"/>
              <p:cNvGrpSpPr>
                <a:grpSpLocks/>
              </p:cNvGrpSpPr>
              <p:nvPr/>
            </p:nvGrpSpPr>
            <p:grpSpPr bwMode="auto">
              <a:xfrm>
                <a:off x="696" y="24"/>
                <a:ext cx="192" cy="456"/>
                <a:chOff x="0" y="0"/>
                <a:chExt cx="192" cy="456"/>
              </a:xfrm>
            </p:grpSpPr>
            <p:sp>
              <p:nvSpPr>
                <p:cNvPr id="703527" name="Rectangle 18"/>
                <p:cNvSpPr>
                  <a:spLocks noChangeArrowheads="1"/>
                </p:cNvSpPr>
                <p:nvPr/>
              </p:nvSpPr>
              <p:spPr bwMode="auto">
                <a:xfrm>
                  <a:off x="0" y="0"/>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1</a:t>
                  </a:r>
                </a:p>
              </p:txBody>
            </p:sp>
            <p:sp>
              <p:nvSpPr>
                <p:cNvPr id="703528" name="Rectangle 19"/>
                <p:cNvSpPr>
                  <a:spLocks noChangeArrowheads="1"/>
                </p:cNvSpPr>
                <p:nvPr/>
              </p:nvSpPr>
              <p:spPr bwMode="auto">
                <a:xfrm>
                  <a:off x="0" y="216"/>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2</a:t>
                  </a:r>
                </a:p>
              </p:txBody>
            </p:sp>
            <p:sp>
              <p:nvSpPr>
                <p:cNvPr id="703529" name="Line 20"/>
                <p:cNvSpPr>
                  <a:spLocks noChangeShapeType="1"/>
                </p:cNvSpPr>
                <p:nvPr/>
              </p:nvSpPr>
              <p:spPr bwMode="auto">
                <a:xfrm>
                  <a:off x="0" y="224"/>
                  <a:ext cx="15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03520" name="Group 21"/>
              <p:cNvGrpSpPr>
                <a:grpSpLocks/>
              </p:cNvGrpSpPr>
              <p:nvPr/>
            </p:nvGrpSpPr>
            <p:grpSpPr bwMode="auto">
              <a:xfrm>
                <a:off x="1296" y="0"/>
                <a:ext cx="657" cy="449"/>
                <a:chOff x="0" y="0"/>
                <a:chExt cx="657" cy="449"/>
              </a:xfrm>
            </p:grpSpPr>
            <p:sp>
              <p:nvSpPr>
                <p:cNvPr id="703524" name="Rectangle 22"/>
                <p:cNvSpPr>
                  <a:spLocks noChangeArrowheads="1"/>
                </p:cNvSpPr>
                <p:nvPr/>
              </p:nvSpPr>
              <p:spPr bwMode="auto">
                <a:xfrm>
                  <a:off x="32" y="200"/>
                  <a:ext cx="58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 </a:t>
                  </a:r>
                  <a:r>
                    <a:rPr lang="en-US" altLang="en-US" sz="2400" b="1">
                      <a:latin typeface="Times New Roman" pitchFamily="18" charset="0"/>
                      <a:sym typeface="Symbol" pitchFamily="18" charset="2"/>
                    </a:rPr>
                    <a:t>)</a:t>
                  </a:r>
                  <a:r>
                    <a:rPr lang="en-US" altLang="en-US" sz="2400" b="1" baseline="26000">
                      <a:latin typeface="Times New Roman" pitchFamily="18" charset="0"/>
                      <a:sym typeface="Symbol" pitchFamily="18" charset="2"/>
                    </a:rPr>
                    <a:t>2</a:t>
                  </a:r>
                </a:p>
              </p:txBody>
            </p:sp>
            <p:sp>
              <p:nvSpPr>
                <p:cNvPr id="703525" name="Line 23"/>
                <p:cNvSpPr>
                  <a:spLocks noChangeShapeType="1"/>
                </p:cNvSpPr>
                <p:nvPr/>
              </p:nvSpPr>
              <p:spPr bwMode="auto">
                <a:xfrm>
                  <a:off x="0" y="224"/>
                  <a:ext cx="65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3526" name="Rectangle 24"/>
                <p:cNvSpPr>
                  <a:spLocks noChangeArrowheads="1"/>
                </p:cNvSpPr>
                <p:nvPr/>
              </p:nvSpPr>
              <p:spPr bwMode="auto">
                <a:xfrm>
                  <a:off x="264" y="0"/>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1</a:t>
                  </a:r>
                </a:p>
              </p:txBody>
            </p:sp>
          </p:grpSp>
          <p:sp>
            <p:nvSpPr>
              <p:cNvPr id="703521" name="Rectangle 25"/>
              <p:cNvSpPr>
                <a:spLocks noChangeArrowheads="1"/>
              </p:cNvSpPr>
              <p:nvPr/>
            </p:nvSpPr>
            <p:spPr bwMode="auto">
              <a:xfrm>
                <a:off x="1920" y="80"/>
                <a:ext cx="13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a:t>
                </a:r>
              </a:p>
            </p:txBody>
          </p:sp>
          <p:sp>
            <p:nvSpPr>
              <p:cNvPr id="703522" name="Rectangle 26"/>
              <p:cNvSpPr>
                <a:spLocks noChangeArrowheads="1"/>
              </p:cNvSpPr>
              <p:nvPr/>
            </p:nvSpPr>
            <p:spPr bwMode="auto">
              <a:xfrm>
                <a:off x="832" y="104"/>
                <a:ext cx="47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sym typeface="Symbol" pitchFamily="18" charset="2"/>
                  </a:rPr>
                  <a:t></a:t>
                </a:r>
                <a:r>
                  <a:rPr lang="en-US" altLang="en-US" sz="2400" b="1">
                    <a:latin typeface="Times New Roman" pitchFamily="18" charset="0"/>
                    <a:sym typeface="Symbol" pitchFamily="18" charset="2"/>
                  </a:rPr>
                  <a:t>(1+</a:t>
                </a:r>
              </a:p>
            </p:txBody>
          </p:sp>
          <p:sp>
            <p:nvSpPr>
              <p:cNvPr id="703523" name="Rectangle 27"/>
              <p:cNvSpPr>
                <a:spLocks noChangeArrowheads="1"/>
              </p:cNvSpPr>
              <p:nvPr/>
            </p:nvSpPr>
            <p:spPr bwMode="auto">
              <a:xfrm>
                <a:off x="0" y="112"/>
                <a:ext cx="70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zh-CN" sz="2800" b="1">
                    <a:latin typeface="Times New Roman" pitchFamily="18" charset="0"/>
                  </a:rPr>
                  <a:t>U</a:t>
                </a:r>
                <a:r>
                  <a:rPr lang="en-US" altLang="en-US" sz="2400" b="1" baseline="-20000">
                    <a:latin typeface="Times New Roman" pitchFamily="18" charset="0"/>
                  </a:rPr>
                  <a:t>nl</a:t>
                </a:r>
                <a:r>
                  <a:rPr lang="zh-CN" altLang="en-US" sz="2400" b="1" baseline="-20000">
                    <a:latin typeface="Times New Roman" pitchFamily="18" charset="0"/>
                  </a:rPr>
                  <a:t>失败</a:t>
                </a:r>
                <a:r>
                  <a:rPr lang="zh-CN" altLang="en-US" sz="2400" b="1">
                    <a:latin typeface="Times New Roman" pitchFamily="18" charset="0"/>
                    <a:cs typeface="Times New Roman" pitchFamily="18" charset="0"/>
                  </a:rPr>
                  <a:t>≈</a:t>
                </a:r>
                <a:endParaRPr lang="zh-CN" altLang="en-US" sz="2400" b="1">
                  <a:latin typeface="Times New Roman" pitchFamily="18" charset="0"/>
                </a:endParaRPr>
              </a:p>
            </p:txBody>
          </p:sp>
        </p:grpSp>
      </p:grpSp>
      <p:grpSp>
        <p:nvGrpSpPr>
          <p:cNvPr id="703493" name="Group 29"/>
          <p:cNvGrpSpPr>
            <a:grpSpLocks/>
          </p:cNvGrpSpPr>
          <p:nvPr/>
        </p:nvGrpSpPr>
        <p:grpSpPr bwMode="auto">
          <a:xfrm>
            <a:off x="948530" y="3037892"/>
            <a:ext cx="2786063" cy="1346200"/>
            <a:chOff x="0" y="0"/>
            <a:chExt cx="1755" cy="912"/>
          </a:xfrm>
        </p:grpSpPr>
        <p:grpSp>
          <p:nvGrpSpPr>
            <p:cNvPr id="703504" name="Group 30"/>
            <p:cNvGrpSpPr>
              <a:grpSpLocks/>
            </p:cNvGrpSpPr>
            <p:nvPr/>
          </p:nvGrpSpPr>
          <p:grpSpPr bwMode="auto">
            <a:xfrm>
              <a:off x="48" y="447"/>
              <a:ext cx="1112" cy="465"/>
              <a:chOff x="0" y="0"/>
              <a:chExt cx="1112" cy="465"/>
            </a:xfrm>
          </p:grpSpPr>
          <p:grpSp>
            <p:nvGrpSpPr>
              <p:cNvPr id="703512" name="Group 31"/>
              <p:cNvGrpSpPr>
                <a:grpSpLocks/>
              </p:cNvGrpSpPr>
              <p:nvPr/>
            </p:nvGrpSpPr>
            <p:grpSpPr bwMode="auto">
              <a:xfrm>
                <a:off x="704" y="0"/>
                <a:ext cx="408" cy="465"/>
                <a:chOff x="0" y="0"/>
                <a:chExt cx="408" cy="465"/>
              </a:xfrm>
            </p:grpSpPr>
            <p:sp>
              <p:nvSpPr>
                <p:cNvPr id="703514" name="Rectangle 32"/>
                <p:cNvSpPr>
                  <a:spLocks noChangeArrowheads="1"/>
                </p:cNvSpPr>
                <p:nvPr/>
              </p:nvSpPr>
              <p:spPr bwMode="auto">
                <a:xfrm>
                  <a:off x="112" y="0"/>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1</a:t>
                  </a:r>
                </a:p>
              </p:txBody>
            </p:sp>
            <p:sp>
              <p:nvSpPr>
                <p:cNvPr id="703515" name="Rectangle 33"/>
                <p:cNvSpPr>
                  <a:spLocks noChangeArrowheads="1"/>
                </p:cNvSpPr>
                <p:nvPr/>
              </p:nvSpPr>
              <p:spPr bwMode="auto">
                <a:xfrm>
                  <a:off x="16" y="216"/>
                  <a:ext cx="36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sym typeface="Symbol" pitchFamily="18" charset="2"/>
                    </a:rPr>
                    <a:t>1-</a:t>
                  </a:r>
                </a:p>
              </p:txBody>
            </p:sp>
            <p:sp>
              <p:nvSpPr>
                <p:cNvPr id="703516" name="Line 34"/>
                <p:cNvSpPr>
                  <a:spLocks noChangeShapeType="1"/>
                </p:cNvSpPr>
                <p:nvPr/>
              </p:nvSpPr>
              <p:spPr bwMode="auto">
                <a:xfrm>
                  <a:off x="0" y="224"/>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03513" name="Rectangle 35"/>
              <p:cNvSpPr>
                <a:spLocks noChangeArrowheads="1"/>
              </p:cNvSpPr>
              <p:nvPr/>
            </p:nvSpPr>
            <p:spPr bwMode="auto">
              <a:xfrm>
                <a:off x="0" y="80"/>
                <a:ext cx="70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zh-CN" sz="2800" b="1">
                    <a:latin typeface="Times New Roman" pitchFamily="18" charset="0"/>
                  </a:rPr>
                  <a:t>U</a:t>
                </a:r>
                <a:r>
                  <a:rPr lang="en-US" altLang="en-US" sz="2400" b="1" baseline="-20000">
                    <a:latin typeface="Times New Roman" pitchFamily="18" charset="0"/>
                  </a:rPr>
                  <a:t>nl</a:t>
                </a:r>
                <a:r>
                  <a:rPr lang="zh-CN" altLang="en-US" sz="2400" b="1" baseline="-20000">
                    <a:latin typeface="Times New Roman" pitchFamily="18" charset="0"/>
                  </a:rPr>
                  <a:t>失败</a:t>
                </a:r>
                <a:r>
                  <a:rPr lang="zh-CN" altLang="en-US" sz="2400" b="1">
                    <a:latin typeface="Times New Roman" pitchFamily="18" charset="0"/>
                    <a:cs typeface="Times New Roman" pitchFamily="18" charset="0"/>
                  </a:rPr>
                  <a:t>≈</a:t>
                </a:r>
                <a:endParaRPr lang="zh-CN" altLang="en-US" sz="2400" b="1">
                  <a:latin typeface="Times New Roman" pitchFamily="18" charset="0"/>
                </a:endParaRPr>
              </a:p>
            </p:txBody>
          </p:sp>
        </p:grpSp>
        <p:grpSp>
          <p:nvGrpSpPr>
            <p:cNvPr id="703505" name="Group 36"/>
            <p:cNvGrpSpPr>
              <a:grpSpLocks/>
            </p:cNvGrpSpPr>
            <p:nvPr/>
          </p:nvGrpSpPr>
          <p:grpSpPr bwMode="auto">
            <a:xfrm>
              <a:off x="0" y="0"/>
              <a:ext cx="1755" cy="425"/>
              <a:chOff x="0" y="0"/>
              <a:chExt cx="1755" cy="425"/>
            </a:xfrm>
          </p:grpSpPr>
          <p:sp>
            <p:nvSpPr>
              <p:cNvPr id="703506" name="Rectangle 37"/>
              <p:cNvSpPr>
                <a:spLocks noChangeArrowheads="1"/>
              </p:cNvSpPr>
              <p:nvPr/>
            </p:nvSpPr>
            <p:spPr bwMode="auto">
              <a:xfrm>
                <a:off x="984" y="80"/>
                <a:ext cx="7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sym typeface="Symbol" pitchFamily="18" charset="2"/>
                  </a:rPr>
                  <a:t></a:t>
                </a:r>
                <a:r>
                  <a:rPr lang="zh-CN" altLang="en-US" sz="2400" b="1">
                    <a:latin typeface="Times New Roman" pitchFamily="18" charset="0"/>
                    <a:cs typeface="Times New Roman" pitchFamily="18" charset="0"/>
                    <a:sym typeface="Symbol" pitchFamily="18" charset="2"/>
                  </a:rPr>
                  <a:t>㏑</a:t>
                </a:r>
                <a:r>
                  <a:rPr lang="en-US" altLang="en-US" sz="2400" b="1">
                    <a:latin typeface="Times New Roman" pitchFamily="18" charset="0"/>
                    <a:sym typeface="Symbol" pitchFamily="18" charset="2"/>
                  </a:rPr>
                  <a:t>(1-)</a:t>
                </a:r>
              </a:p>
            </p:txBody>
          </p:sp>
          <p:grpSp>
            <p:nvGrpSpPr>
              <p:cNvPr id="703507" name="Group 38"/>
              <p:cNvGrpSpPr>
                <a:grpSpLocks/>
              </p:cNvGrpSpPr>
              <p:nvPr/>
            </p:nvGrpSpPr>
            <p:grpSpPr bwMode="auto">
              <a:xfrm>
                <a:off x="784" y="0"/>
                <a:ext cx="232" cy="425"/>
                <a:chOff x="0" y="0"/>
                <a:chExt cx="232" cy="425"/>
              </a:xfrm>
            </p:grpSpPr>
            <p:sp>
              <p:nvSpPr>
                <p:cNvPr id="703509" name="Rectangle 39"/>
                <p:cNvSpPr>
                  <a:spLocks noChangeArrowheads="1"/>
                </p:cNvSpPr>
                <p:nvPr/>
              </p:nvSpPr>
              <p:spPr bwMode="auto">
                <a:xfrm>
                  <a:off x="40" y="0"/>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1</a:t>
                  </a:r>
                </a:p>
              </p:txBody>
            </p:sp>
            <p:sp>
              <p:nvSpPr>
                <p:cNvPr id="703510" name="Rectangle 40"/>
                <p:cNvSpPr>
                  <a:spLocks noChangeArrowheads="1"/>
                </p:cNvSpPr>
                <p:nvPr/>
              </p:nvSpPr>
              <p:spPr bwMode="auto">
                <a:xfrm>
                  <a:off x="0" y="176"/>
                  <a:ext cx="22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sym typeface="Symbol" pitchFamily="18" charset="2"/>
                    </a:rPr>
                    <a:t></a:t>
                  </a:r>
                </a:p>
              </p:txBody>
            </p:sp>
            <p:sp>
              <p:nvSpPr>
                <p:cNvPr id="703511" name="Line 41"/>
                <p:cNvSpPr>
                  <a:spLocks noChangeShapeType="1"/>
                </p:cNvSpPr>
                <p:nvPr/>
              </p:nvSpPr>
              <p:spPr bwMode="auto">
                <a:xfrm>
                  <a:off x="0" y="232"/>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03508" name="Rectangle 42"/>
              <p:cNvSpPr>
                <a:spLocks noChangeArrowheads="1"/>
              </p:cNvSpPr>
              <p:nvPr/>
            </p:nvSpPr>
            <p:spPr bwMode="auto">
              <a:xfrm>
                <a:off x="0" y="64"/>
                <a:ext cx="77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Times New Roman" pitchFamily="18" charset="0"/>
                  </a:rPr>
                  <a:t>S</a:t>
                </a:r>
                <a:r>
                  <a:rPr lang="en-US" altLang="en-US" sz="2400" b="1" baseline="-20000">
                    <a:latin typeface="Times New Roman" pitchFamily="18" charset="0"/>
                  </a:rPr>
                  <a:t>nl</a:t>
                </a:r>
                <a:r>
                  <a:rPr lang="zh-CN" altLang="en-US" sz="2400" b="1" baseline="-20000">
                    <a:latin typeface="Times New Roman" pitchFamily="18" charset="0"/>
                  </a:rPr>
                  <a:t>成功</a:t>
                </a:r>
                <a:r>
                  <a:rPr lang="zh-CN" altLang="en-US" sz="2400" b="1">
                    <a:latin typeface="Times New Roman" pitchFamily="18" charset="0"/>
                    <a:cs typeface="Times New Roman" pitchFamily="18" charset="0"/>
                  </a:rPr>
                  <a:t>≈ </a:t>
                </a:r>
                <a:r>
                  <a:rPr lang="en-US" altLang="en-US" sz="2400" b="1">
                    <a:latin typeface="Times New Roman" pitchFamily="18" charset="0"/>
                    <a:cs typeface="Times New Roman" pitchFamily="18" charset="0"/>
                  </a:rPr>
                  <a:t>-</a:t>
                </a:r>
                <a:endParaRPr lang="en-US" altLang="en-US" sz="2400" b="1">
                  <a:latin typeface="Times New Roman" pitchFamily="18" charset="0"/>
                </a:endParaRPr>
              </a:p>
            </p:txBody>
          </p:sp>
        </p:grpSp>
      </p:grpSp>
      <p:grpSp>
        <p:nvGrpSpPr>
          <p:cNvPr id="703495" name="Group 44"/>
          <p:cNvGrpSpPr>
            <a:grpSpLocks/>
          </p:cNvGrpSpPr>
          <p:nvPr/>
        </p:nvGrpSpPr>
        <p:grpSpPr bwMode="auto">
          <a:xfrm>
            <a:off x="948530" y="4947766"/>
            <a:ext cx="1905000" cy="1117600"/>
            <a:chOff x="0" y="0"/>
            <a:chExt cx="1200" cy="704"/>
          </a:xfrm>
        </p:grpSpPr>
        <p:sp>
          <p:nvSpPr>
            <p:cNvPr id="703496" name="Rectangle 45"/>
            <p:cNvSpPr>
              <a:spLocks noChangeArrowheads="1"/>
            </p:cNvSpPr>
            <p:nvPr/>
          </p:nvSpPr>
          <p:spPr bwMode="auto">
            <a:xfrm>
              <a:off x="0" y="432"/>
              <a:ext cx="120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zh-CN" sz="2800" b="1">
                  <a:latin typeface="Times New Roman" pitchFamily="18" charset="0"/>
                </a:rPr>
                <a:t>U</a:t>
              </a:r>
              <a:r>
                <a:rPr lang="en-US" altLang="en-US" sz="2400" b="1" baseline="-20000">
                  <a:latin typeface="Times New Roman" pitchFamily="18" charset="0"/>
                </a:rPr>
                <a:t>nl</a:t>
              </a:r>
              <a:r>
                <a:rPr lang="zh-CN" altLang="en-US" sz="2400" b="1" baseline="-20000">
                  <a:latin typeface="Times New Roman" pitchFamily="18" charset="0"/>
                </a:rPr>
                <a:t>失败</a:t>
              </a:r>
              <a:r>
                <a:rPr lang="zh-CN" altLang="en-US" sz="2400" b="1">
                  <a:latin typeface="Times New Roman" pitchFamily="18" charset="0"/>
                  <a:cs typeface="Times New Roman" pitchFamily="18" charset="0"/>
                </a:rPr>
                <a:t>≈ </a:t>
              </a:r>
              <a:r>
                <a:rPr lang="zh-CN" altLang="en-US" sz="2400" b="1">
                  <a:latin typeface="Times New Roman" pitchFamily="18" charset="0"/>
                  <a:sym typeface="Symbol" pitchFamily="18" charset="2"/>
                </a:rPr>
                <a:t></a:t>
              </a:r>
              <a:r>
                <a:rPr lang="en-US" altLang="en-US" sz="2400" b="1">
                  <a:latin typeface="Times New Roman" pitchFamily="18" charset="0"/>
                  <a:sym typeface="Symbol" pitchFamily="18" charset="2"/>
                </a:rPr>
                <a:t>+e</a:t>
              </a:r>
              <a:r>
                <a:rPr lang="en-US" altLang="en-US" sz="2400" b="1" baseline="30000">
                  <a:latin typeface="Times New Roman" pitchFamily="18" charset="0"/>
                  <a:sym typeface="Symbol" pitchFamily="18" charset="2"/>
                </a:rPr>
                <a:t>-</a:t>
              </a:r>
            </a:p>
          </p:txBody>
        </p:sp>
        <p:grpSp>
          <p:nvGrpSpPr>
            <p:cNvPr id="703497" name="Group 46"/>
            <p:cNvGrpSpPr>
              <a:grpSpLocks/>
            </p:cNvGrpSpPr>
            <p:nvPr/>
          </p:nvGrpSpPr>
          <p:grpSpPr bwMode="auto">
            <a:xfrm>
              <a:off x="0" y="0"/>
              <a:ext cx="1104" cy="456"/>
              <a:chOff x="0" y="0"/>
              <a:chExt cx="1104" cy="456"/>
            </a:xfrm>
          </p:grpSpPr>
          <p:grpSp>
            <p:nvGrpSpPr>
              <p:cNvPr id="703498" name="Group 47"/>
              <p:cNvGrpSpPr>
                <a:grpSpLocks/>
              </p:cNvGrpSpPr>
              <p:nvPr/>
            </p:nvGrpSpPr>
            <p:grpSpPr bwMode="auto">
              <a:xfrm>
                <a:off x="912" y="0"/>
                <a:ext cx="192" cy="456"/>
                <a:chOff x="0" y="0"/>
                <a:chExt cx="192" cy="456"/>
              </a:xfrm>
            </p:grpSpPr>
            <p:sp>
              <p:nvSpPr>
                <p:cNvPr id="703501" name="Rectangle 48"/>
                <p:cNvSpPr>
                  <a:spLocks noChangeArrowheads="1"/>
                </p:cNvSpPr>
                <p:nvPr/>
              </p:nvSpPr>
              <p:spPr bwMode="auto">
                <a:xfrm>
                  <a:off x="0" y="0"/>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400" b="1">
                      <a:latin typeface="Times New Roman" pitchFamily="18" charset="0"/>
                      <a:sym typeface="Symbol" pitchFamily="18" charset="2"/>
                    </a:rPr>
                    <a:t></a:t>
                  </a:r>
                </a:p>
              </p:txBody>
            </p:sp>
            <p:sp>
              <p:nvSpPr>
                <p:cNvPr id="703502" name="Rectangle 49"/>
                <p:cNvSpPr>
                  <a:spLocks noChangeArrowheads="1"/>
                </p:cNvSpPr>
                <p:nvPr/>
              </p:nvSpPr>
              <p:spPr bwMode="auto">
                <a:xfrm>
                  <a:off x="0" y="216"/>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2</a:t>
                  </a:r>
                </a:p>
              </p:txBody>
            </p:sp>
            <p:sp>
              <p:nvSpPr>
                <p:cNvPr id="703503" name="Line 50"/>
                <p:cNvSpPr>
                  <a:spLocks noChangeShapeType="1"/>
                </p:cNvSpPr>
                <p:nvPr/>
              </p:nvSpPr>
              <p:spPr bwMode="auto">
                <a:xfrm>
                  <a:off x="0" y="224"/>
                  <a:ext cx="15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03499" name="Rectangle 51"/>
              <p:cNvSpPr>
                <a:spLocks noChangeArrowheads="1"/>
              </p:cNvSpPr>
              <p:nvPr/>
            </p:nvSpPr>
            <p:spPr bwMode="auto">
              <a:xfrm>
                <a:off x="624" y="104"/>
                <a:ext cx="28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sym typeface="Symbol" pitchFamily="18" charset="2"/>
                  </a:rPr>
                  <a:t>1+</a:t>
                </a:r>
              </a:p>
            </p:txBody>
          </p:sp>
          <p:sp>
            <p:nvSpPr>
              <p:cNvPr id="703500" name="Rectangle 52"/>
              <p:cNvSpPr>
                <a:spLocks noChangeArrowheads="1"/>
              </p:cNvSpPr>
              <p:nvPr/>
            </p:nvSpPr>
            <p:spPr bwMode="auto">
              <a:xfrm>
                <a:off x="0" y="80"/>
                <a:ext cx="70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Times New Roman" pitchFamily="18" charset="0"/>
                  </a:rPr>
                  <a:t>S</a:t>
                </a:r>
                <a:r>
                  <a:rPr lang="en-US" altLang="en-US" sz="2400" b="1" baseline="-20000">
                    <a:latin typeface="Times New Roman" pitchFamily="18" charset="0"/>
                  </a:rPr>
                  <a:t>nl</a:t>
                </a:r>
                <a:r>
                  <a:rPr lang="zh-CN" altLang="en-US" sz="2400" b="1" baseline="-20000">
                    <a:latin typeface="Times New Roman" pitchFamily="18" charset="0"/>
                  </a:rPr>
                  <a:t>成功</a:t>
                </a:r>
                <a:r>
                  <a:rPr lang="zh-CN" altLang="en-US" sz="2400" b="1">
                    <a:latin typeface="Times New Roman" pitchFamily="18" charset="0"/>
                    <a:cs typeface="Times New Roman" pitchFamily="18" charset="0"/>
                  </a:rPr>
                  <a:t>≈</a:t>
                </a:r>
                <a:endParaRPr lang="zh-CN" altLang="en-US" sz="2400" b="1">
                  <a:latin typeface="Times New Roman" pitchFamily="18" charset="0"/>
                </a:endParaRPr>
              </a:p>
            </p:txBody>
          </p:sp>
        </p:grpSp>
      </p:grpSp>
      <p:sp>
        <p:nvSpPr>
          <p:cNvPr id="11" name="TextBox 10"/>
          <p:cNvSpPr txBox="1"/>
          <p:nvPr/>
        </p:nvSpPr>
        <p:spPr>
          <a:xfrm>
            <a:off x="5364088" y="1399950"/>
            <a:ext cx="3791985" cy="954107"/>
          </a:xfrm>
          <a:prstGeom prst="rect">
            <a:avLst/>
          </a:prstGeom>
          <a:noFill/>
        </p:spPr>
        <p:txBody>
          <a:bodyPr wrap="square" rtlCol="0">
            <a:spAutoFit/>
          </a:bodyPr>
          <a:lstStyle/>
          <a:p>
            <a:r>
              <a:rPr lang="zh-CN" altLang="en-US" sz="2800">
                <a:solidFill>
                  <a:srgbClr val="7030A0"/>
                </a:solidFill>
                <a:ea typeface="楷体_GB2312" pitchFamily="49" charset="-122"/>
              </a:rPr>
              <a:t>哈希表的</a:t>
            </a:r>
            <a:r>
              <a:rPr lang="en-US" altLang="zh-CN" sz="2800">
                <a:solidFill>
                  <a:srgbClr val="7030A0"/>
                </a:solidFill>
                <a:ea typeface="楷体_GB2312" pitchFamily="49" charset="-122"/>
              </a:rPr>
              <a:t>ASL</a:t>
            </a:r>
            <a:r>
              <a:rPr lang="zh-CN" altLang="en-US" sz="2800">
                <a:solidFill>
                  <a:srgbClr val="7030A0"/>
                </a:solidFill>
                <a:ea typeface="楷体_GB2312" pitchFamily="49" charset="-122"/>
              </a:rPr>
              <a:t>是 </a:t>
            </a:r>
            <a:r>
              <a:rPr lang="zh-CN" altLang="en-US" sz="2800">
                <a:solidFill>
                  <a:srgbClr val="C00000"/>
                </a:solidFill>
                <a:ea typeface="楷体_GB2312" pitchFamily="49" charset="-122"/>
                <a:sym typeface="Symbol" pitchFamily="18" charset="2"/>
              </a:rPr>
              <a:t></a:t>
            </a:r>
            <a:r>
              <a:rPr lang="zh-CN" altLang="en-US" sz="2800">
                <a:solidFill>
                  <a:srgbClr val="7030A0"/>
                </a:solidFill>
                <a:ea typeface="楷体_GB2312" pitchFamily="49" charset="-122"/>
                <a:sym typeface="Symbol" pitchFamily="18" charset="2"/>
              </a:rPr>
              <a:t> 的函数</a:t>
            </a:r>
            <a:r>
              <a:rPr lang="zh-CN" altLang="en-US" sz="2800">
                <a:solidFill>
                  <a:srgbClr val="7030A0"/>
                </a:solidFill>
                <a:ea typeface="楷体_GB2312" pitchFamily="49" charset="-122"/>
              </a:rPr>
              <a:t>，而不是 </a:t>
            </a:r>
            <a:r>
              <a:rPr lang="en-US" altLang="zh-CN" sz="2800" i="1">
                <a:solidFill>
                  <a:srgbClr val="7030A0"/>
                </a:solidFill>
                <a:ea typeface="楷体_GB2312" pitchFamily="49" charset="-122"/>
              </a:rPr>
              <a:t>n</a:t>
            </a:r>
            <a:r>
              <a:rPr lang="en-US" altLang="zh-CN" sz="2800">
                <a:solidFill>
                  <a:srgbClr val="7030A0"/>
                </a:solidFill>
                <a:ea typeface="楷体_GB2312" pitchFamily="49" charset="-122"/>
              </a:rPr>
              <a:t> </a:t>
            </a:r>
            <a:r>
              <a:rPr lang="zh-CN" altLang="en-US" sz="2800">
                <a:solidFill>
                  <a:srgbClr val="7030A0"/>
                </a:solidFill>
                <a:ea typeface="楷体_GB2312" pitchFamily="49" charset="-122"/>
              </a:rPr>
              <a:t>的函数</a:t>
            </a:r>
            <a:endParaRPr lang="en-US" sz="2800">
              <a:solidFill>
                <a:srgbClr val="7030A0"/>
              </a:solidFill>
            </a:endParaRPr>
          </a:p>
        </p:txBody>
      </p:sp>
      <p:sp>
        <p:nvSpPr>
          <p:cNvPr id="12" name="TextBox 11"/>
          <p:cNvSpPr txBox="1"/>
          <p:nvPr/>
        </p:nvSpPr>
        <p:spPr>
          <a:xfrm>
            <a:off x="4211281" y="5290442"/>
            <a:ext cx="4824066" cy="1384995"/>
          </a:xfrm>
          <a:prstGeom prst="rect">
            <a:avLst/>
          </a:prstGeom>
          <a:noFill/>
        </p:spPr>
        <p:txBody>
          <a:bodyPr wrap="square" rtlCol="0">
            <a:spAutoFit/>
          </a:bodyPr>
          <a:lstStyle/>
          <a:p>
            <a:r>
              <a:rPr lang="zh-CN" altLang="en-US" sz="2800" dirty="0">
                <a:solidFill>
                  <a:srgbClr val="0000CC"/>
                </a:solidFill>
                <a:ea typeface="楷体_GB2312" pitchFamily="49" charset="-122"/>
              </a:rPr>
              <a:t>用哈希表构造查找表时，可以选择一个适当的装填因子 </a:t>
            </a:r>
            <a:r>
              <a:rPr lang="zh-CN" altLang="en-US" sz="2800" dirty="0">
                <a:solidFill>
                  <a:srgbClr val="A50021"/>
                </a:solidFill>
                <a:ea typeface="楷体_GB2312" pitchFamily="49" charset="-122"/>
                <a:sym typeface="Symbol" pitchFamily="18" charset="2"/>
              </a:rPr>
              <a:t> </a:t>
            </a:r>
            <a:r>
              <a:rPr lang="zh-CN" altLang="en-US" sz="2800" dirty="0">
                <a:solidFill>
                  <a:srgbClr val="0000CC"/>
                </a:solidFill>
                <a:ea typeface="楷体_GB2312" pitchFamily="49" charset="-122"/>
                <a:sym typeface="Symbol" pitchFamily="18" charset="2"/>
              </a:rPr>
              <a:t>，使得</a:t>
            </a:r>
            <a:r>
              <a:rPr lang="en-US" altLang="zh-CN" sz="2800" dirty="0">
                <a:solidFill>
                  <a:srgbClr val="0000CC"/>
                </a:solidFill>
                <a:ea typeface="楷体_GB2312" pitchFamily="49" charset="-122"/>
                <a:sym typeface="Symbol" pitchFamily="18" charset="2"/>
              </a:rPr>
              <a:t>ASL</a:t>
            </a:r>
            <a:r>
              <a:rPr lang="zh-CN" altLang="en-US" sz="2800" b="1" dirty="0">
                <a:solidFill>
                  <a:srgbClr val="FF0000"/>
                </a:solidFill>
                <a:ea typeface="楷体_GB2312" pitchFamily="49" charset="-122"/>
              </a:rPr>
              <a:t>限定在某个范围内</a:t>
            </a:r>
            <a:endParaRPr lang="en-US" sz="2800" dirty="0"/>
          </a:p>
        </p:txBody>
      </p:sp>
    </p:spTree>
    <p:extLst>
      <p:ext uri="{BB962C8B-B14F-4D97-AF65-F5344CB8AC3E}">
        <p14:creationId xmlns:p14="http://schemas.microsoft.com/office/powerpoint/2010/main" val="214479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ea typeface="宋体" panose="02010600030101010101" pitchFamily="2" charset="-122"/>
              </a:rPr>
              <a:t>哈希</a:t>
            </a:r>
            <a:r>
              <a:rPr lang="en-US" altLang="en-US">
                <a:ea typeface="宋体" panose="02010600030101010101" pitchFamily="2" charset="-122"/>
              </a:rPr>
              <a:t>表的ASL</a:t>
            </a:r>
            <a:r>
              <a:rPr lang="zh-CN" altLang="en-US">
                <a:ea typeface="宋体" panose="02010600030101010101" pitchFamily="2" charset="-122"/>
              </a:rPr>
              <a:t>举例</a:t>
            </a:r>
            <a:endParaRPr lang="zh-CN" altLang="en-US"/>
          </a:p>
        </p:txBody>
      </p:sp>
      <p:sp>
        <p:nvSpPr>
          <p:cNvPr id="3" name="内容占位符 2"/>
          <p:cNvSpPr>
            <a:spLocks noGrp="1"/>
          </p:cNvSpPr>
          <p:nvPr>
            <p:ph idx="1"/>
          </p:nvPr>
        </p:nvSpPr>
        <p:spPr/>
        <p:txBody>
          <a:bodyPr>
            <a:normAutofit lnSpcReduction="10000"/>
          </a:bodyPr>
          <a:lstStyle/>
          <a:p>
            <a:pPr marL="0" indent="0">
              <a:lnSpc>
                <a:spcPct val="105000"/>
              </a:lnSpc>
              <a:spcBef>
                <a:spcPct val="0"/>
              </a:spcBef>
              <a:buClr>
                <a:srgbClr val="800080"/>
              </a:buClr>
              <a:buSzPct val="50000"/>
              <a:buNone/>
            </a:pPr>
            <a:r>
              <a:rPr lang="zh-CN" altLang="en-US" dirty="0">
                <a:latin typeface="Times New Roman" panose="02020603050405020304" pitchFamily="18" charset="0"/>
                <a:cs typeface="Times New Roman" panose="02020603050405020304" pitchFamily="18" charset="0"/>
              </a:rPr>
              <a:t>设有一个含</a:t>
            </a:r>
            <a:r>
              <a:rPr lang="en-US" altLang="zh-CN" dirty="0">
                <a:latin typeface="Times New Roman" panose="02020603050405020304" pitchFamily="18" charset="0"/>
                <a:cs typeface="Times New Roman" panose="02020603050405020304" pitchFamily="18" charset="0"/>
              </a:rPr>
              <a:t>200</a:t>
            </a:r>
            <a:r>
              <a:rPr lang="zh-CN" altLang="en-US" dirty="0">
                <a:latin typeface="Times New Roman" panose="02020603050405020304" pitchFamily="18" charset="0"/>
                <a:cs typeface="Times New Roman" panose="02020603050405020304" pitchFamily="18" charset="0"/>
              </a:rPr>
              <a:t>个表项的哈希表，用</a:t>
            </a:r>
            <a:r>
              <a:rPr lang="zh-CN" altLang="en-US" dirty="0">
                <a:solidFill>
                  <a:srgbClr val="0000FF"/>
                </a:solidFill>
                <a:latin typeface="Times New Roman" panose="02020603050405020304" pitchFamily="18" charset="0"/>
                <a:cs typeface="Times New Roman" panose="02020603050405020304" pitchFamily="18" charset="0"/>
              </a:rPr>
              <a:t>二次探查法</a:t>
            </a:r>
            <a:r>
              <a:rPr lang="zh-CN" altLang="en-US" dirty="0">
                <a:latin typeface="Times New Roman" panose="02020603050405020304" pitchFamily="18" charset="0"/>
                <a:cs typeface="Times New Roman" panose="02020603050405020304" pitchFamily="18" charset="0"/>
              </a:rPr>
              <a:t>解决冲突，若希望按关键字查询时</a:t>
            </a:r>
            <a:r>
              <a:rPr lang="zh-CN" altLang="en-US" dirty="0">
                <a:solidFill>
                  <a:srgbClr val="C00000"/>
                </a:solidFill>
                <a:latin typeface="Times New Roman" panose="02020603050405020304" pitchFamily="18" charset="0"/>
                <a:cs typeface="Times New Roman" panose="02020603050405020304" pitchFamily="18" charset="0"/>
              </a:rPr>
              <a:t>找到一个新表项插入位置的平均探查次数</a:t>
            </a:r>
            <a:r>
              <a:rPr lang="zh-CN" altLang="en-US" dirty="0">
                <a:latin typeface="Times New Roman" panose="02020603050405020304" pitchFamily="18" charset="0"/>
                <a:cs typeface="Times New Roman" panose="02020603050405020304" pitchFamily="18" charset="0"/>
              </a:rPr>
              <a:t>不超过</a:t>
            </a:r>
            <a:r>
              <a:rPr lang="en-US" altLang="zh-CN" dirty="0">
                <a:latin typeface="Times New Roman" panose="02020603050405020304" pitchFamily="18" charset="0"/>
                <a:cs typeface="Times New Roman" panose="02020603050405020304" pitchFamily="18" charset="0"/>
              </a:rPr>
              <a:t>1.5</a:t>
            </a:r>
            <a:r>
              <a:rPr lang="zh-CN" altLang="en-US" dirty="0">
                <a:latin typeface="Times New Roman" panose="02020603050405020304" pitchFamily="18" charset="0"/>
                <a:cs typeface="Times New Roman" panose="02020603050405020304" pitchFamily="18" charset="0"/>
              </a:rPr>
              <a:t>，则哈希表应能够至少容纳多少个表项？</a:t>
            </a:r>
            <a:endParaRPr lang="en-US" altLang="zh-CN" dirty="0">
              <a:latin typeface="Times New Roman" panose="02020603050405020304" pitchFamily="18" charset="0"/>
              <a:cs typeface="Times New Roman" panose="02020603050405020304" pitchFamily="18" charset="0"/>
            </a:endParaRPr>
          </a:p>
          <a:p>
            <a:pPr marL="0" indent="0">
              <a:lnSpc>
                <a:spcPct val="105000"/>
              </a:lnSpc>
              <a:spcBef>
                <a:spcPct val="0"/>
              </a:spcBef>
              <a:buClr>
                <a:srgbClr val="800080"/>
              </a:buClr>
              <a:buSzPct val="50000"/>
              <a:buNone/>
            </a:pPr>
            <a:r>
              <a:rPr lang="zh-CN" altLang="en-US" dirty="0">
                <a:latin typeface="Times New Roman" panose="02020603050405020304" pitchFamily="18" charset="0"/>
                <a:cs typeface="Times New Roman" panose="02020603050405020304" pitchFamily="18" charset="0"/>
              </a:rPr>
              <a:t>设</a:t>
            </a:r>
            <a:r>
              <a:rPr lang="zh-CN" altLang="en-US" dirty="0">
                <a:solidFill>
                  <a:srgbClr val="C00000"/>
                </a:solidFill>
                <a:latin typeface="Times New Roman" panose="02020603050405020304" pitchFamily="18" charset="0"/>
                <a:cs typeface="Times New Roman" panose="02020603050405020304" pitchFamily="18" charset="0"/>
              </a:rPr>
              <a:t>搜索不成功的平均搜索长度</a:t>
            </a:r>
            <a:r>
              <a:rPr lang="zh-CN" altLang="en-US" dirty="0">
                <a:latin typeface="Times New Roman" panose="02020603050405020304" pitchFamily="18" charset="0"/>
                <a:cs typeface="Times New Roman" panose="02020603050405020304" pitchFamily="18" charset="0"/>
              </a:rPr>
              <a:t>为</a:t>
            </a:r>
            <a:r>
              <a:rPr lang="en-US" altLang="zh-CN" i="1" dirty="0">
                <a:latin typeface="Times New Roman" panose="02020603050405020304" pitchFamily="18" charset="0"/>
                <a:cs typeface="Times New Roman" panose="02020603050405020304" pitchFamily="18" charset="0"/>
              </a:rPr>
              <a:t>U</a:t>
            </a:r>
            <a:r>
              <a:rPr lang="en-US" altLang="zh-CN" i="1" baseline="-25000"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 / (</a:t>
            </a:r>
            <a:r>
              <a:rPr lang="en-US" altLang="zh-CN">
                <a:latin typeface="Times New Roman" panose="02020603050405020304" pitchFamily="18" charset="0"/>
                <a:cs typeface="Times New Roman" panose="02020603050405020304" pitchFamily="18" charset="0"/>
              </a:rPr>
              <a:t>1-α)</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α</a:t>
            </a:r>
            <a:r>
              <a:rPr lang="zh-CN" altLang="en-US" dirty="0">
                <a:latin typeface="Times New Roman" panose="02020603050405020304" pitchFamily="18" charset="0"/>
                <a:cs typeface="Times New Roman" panose="02020603050405020304" pitchFamily="18" charset="0"/>
              </a:rPr>
              <a:t>为装填因子</a:t>
            </a:r>
            <a:endParaRPr lang="en-US" altLang="zh-CN" dirty="0">
              <a:latin typeface="Times New Roman" panose="02020603050405020304" pitchFamily="18" charset="0"/>
              <a:cs typeface="Times New Roman" panose="02020603050405020304" pitchFamily="18" charset="0"/>
            </a:endParaRPr>
          </a:p>
          <a:p>
            <a:pPr marL="0" indent="0">
              <a:lnSpc>
                <a:spcPct val="105000"/>
              </a:lnSpc>
              <a:spcBef>
                <a:spcPct val="0"/>
              </a:spcBef>
              <a:buClr>
                <a:srgbClr val="800080"/>
              </a:buClr>
              <a:buSzPct val="50000"/>
              <a:buNone/>
            </a:pPr>
            <a:endParaRPr lang="zh-CN" altLang="en-US" dirty="0">
              <a:latin typeface="Times New Roman" panose="02020603050405020304" pitchFamily="18" charset="0"/>
              <a:cs typeface="Times New Roman" panose="02020603050405020304" pitchFamily="18" charset="0"/>
            </a:endParaRPr>
          </a:p>
          <a:p>
            <a:pPr marL="0" indent="0">
              <a:lnSpc>
                <a:spcPct val="105000"/>
              </a:lnSpc>
              <a:spcBef>
                <a:spcPct val="0"/>
              </a:spcBef>
              <a:buClr>
                <a:srgbClr val="800080"/>
              </a:buClr>
              <a:buSzPct val="50000"/>
              <a:buNone/>
            </a:pPr>
            <a:r>
              <a:rPr lang="zh-CN" altLang="en-US" dirty="0">
                <a:latin typeface="Times New Roman" panose="02020603050405020304" pitchFamily="18" charset="0"/>
                <a:cs typeface="Times New Roman" panose="02020603050405020304" pitchFamily="18" charset="0"/>
              </a:rPr>
              <a:t>答：设表中表项个数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200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为哈希表长，</a:t>
            </a:r>
            <a:endParaRPr lang="en-US" altLang="zh-CN" dirty="0">
              <a:latin typeface="Times New Roman" panose="02020603050405020304" pitchFamily="18" charset="0"/>
              <a:cs typeface="Times New Roman" panose="02020603050405020304" pitchFamily="18" charset="0"/>
            </a:endParaRPr>
          </a:p>
          <a:p>
            <a:pPr marL="0" indent="0">
              <a:lnSpc>
                <a:spcPct val="105000"/>
              </a:lnSpc>
              <a:spcBef>
                <a:spcPct val="0"/>
              </a:spcBef>
              <a:buClr>
                <a:srgbClr val="800080"/>
              </a:buClr>
              <a:buSzPct val="50000"/>
              <a:buNone/>
            </a:pPr>
            <a:r>
              <a:rPr lang="zh-CN" altLang="en-US" dirty="0">
                <a:latin typeface="Times New Roman" panose="02020603050405020304" pitchFamily="18" charset="0"/>
                <a:cs typeface="Times New Roman" panose="02020603050405020304" pitchFamily="18" charset="0"/>
              </a:rPr>
              <a:t>搜索不成功的平均搜索长度</a:t>
            </a:r>
            <a:r>
              <a:rPr lang="en-US" altLang="zh-CN" b="1" i="1" dirty="0">
                <a:solidFill>
                  <a:schemeClr val="tx2"/>
                </a:solidFill>
                <a:latin typeface="Times New Roman" panose="02020603050405020304" pitchFamily="18" charset="0"/>
                <a:cs typeface="Times New Roman" panose="02020603050405020304" pitchFamily="18" charset="0"/>
              </a:rPr>
              <a:t>U</a:t>
            </a:r>
            <a:r>
              <a:rPr lang="en-US" altLang="zh-CN" b="1" i="1" baseline="-25000" dirty="0">
                <a:solidFill>
                  <a:schemeClr val="tx2"/>
                </a:solidFill>
                <a:latin typeface="Times New Roman" panose="02020603050405020304" pitchFamily="18" charset="0"/>
                <a:cs typeface="Times New Roman" panose="02020603050405020304" pitchFamily="18" charset="0"/>
              </a:rPr>
              <a:t>n</a:t>
            </a:r>
            <a:r>
              <a:rPr lang="zh-CN" altLang="en-US" b="1" dirty="0">
                <a:solidFill>
                  <a:schemeClr val="tx2"/>
                </a:solidFill>
                <a:latin typeface="Times New Roman" panose="02020603050405020304" pitchFamily="18" charset="0"/>
                <a:cs typeface="Times New Roman" panose="02020603050405020304" pitchFamily="18" charset="0"/>
              </a:rPr>
              <a:t>＝</a:t>
            </a:r>
            <a:r>
              <a:rPr lang="en-US" altLang="zh-CN" b="1" dirty="0">
                <a:solidFill>
                  <a:schemeClr val="tx2"/>
                </a:solidFill>
                <a:latin typeface="Times New Roman" panose="02020603050405020304" pitchFamily="18" charset="0"/>
                <a:cs typeface="Times New Roman" panose="02020603050405020304" pitchFamily="18" charset="0"/>
              </a:rPr>
              <a:t>1 / (1</a:t>
            </a:r>
            <a:r>
              <a:rPr lang="en-US" altLang="zh-CN" dirty="0">
                <a:solidFill>
                  <a:schemeClr val="tx2"/>
                </a:solidFill>
                <a:latin typeface="Times New Roman" panose="02020603050405020304" pitchFamily="18" charset="0"/>
                <a:cs typeface="Times New Roman" panose="02020603050405020304" pitchFamily="18" charset="0"/>
              </a:rPr>
              <a:t>-</a:t>
            </a:r>
            <a:r>
              <a:rPr lang="en-US" altLang="zh-CN" b="1" dirty="0">
                <a:solidFill>
                  <a:schemeClr val="tx2"/>
                </a:solidFill>
                <a:latin typeface="Times New Roman" panose="02020603050405020304" pitchFamily="18" charset="0"/>
                <a:cs typeface="Times New Roman" panose="02020603050405020304" pitchFamily="18" charset="0"/>
              </a:rPr>
              <a:t>α) </a:t>
            </a:r>
          </a:p>
          <a:p>
            <a:pPr marL="0" indent="0">
              <a:lnSpc>
                <a:spcPct val="105000"/>
              </a:lnSpc>
              <a:spcBef>
                <a:spcPct val="0"/>
              </a:spcBef>
              <a:buClr>
                <a:srgbClr val="800080"/>
              </a:buClr>
              <a:buSzPct val="50000"/>
              <a:buNone/>
            </a:pPr>
            <a:r>
              <a:rPr lang="zh-CN" altLang="en-US" b="1" dirty="0">
                <a:solidFill>
                  <a:schemeClr val="tx2"/>
                </a:solidFill>
                <a:latin typeface="Times New Roman" panose="02020603050405020304" pitchFamily="18" charset="0"/>
                <a:cs typeface="Times New Roman" panose="02020603050405020304" pitchFamily="18" charset="0"/>
              </a:rPr>
              <a:t>按题意，</a:t>
            </a:r>
            <a:r>
              <a:rPr lang="en-US" altLang="zh-CN" b="1" i="1" dirty="0">
                <a:solidFill>
                  <a:schemeClr val="tx2"/>
                </a:solidFill>
                <a:latin typeface="Times New Roman" panose="02020603050405020304" pitchFamily="18" charset="0"/>
                <a:cs typeface="Times New Roman" panose="02020603050405020304" pitchFamily="18" charset="0"/>
              </a:rPr>
              <a:t> U</a:t>
            </a:r>
            <a:r>
              <a:rPr lang="en-US" altLang="zh-CN" b="1" i="1" baseline="-25000" dirty="0">
                <a:solidFill>
                  <a:schemeClr val="tx2"/>
                </a:solidFill>
                <a:latin typeface="Times New Roman" panose="02020603050405020304" pitchFamily="18" charset="0"/>
                <a:cs typeface="Times New Roman" panose="02020603050405020304" pitchFamily="18" charset="0"/>
              </a:rPr>
              <a:t>n </a:t>
            </a:r>
            <a:r>
              <a:rPr lang="en-US" altLang="zh-CN" b="1" dirty="0">
                <a:solidFill>
                  <a:schemeClr val="tx2"/>
                </a:solidFill>
                <a:latin typeface="Times New Roman" panose="02020603050405020304" pitchFamily="18" charset="0"/>
                <a:cs typeface="Times New Roman" panose="02020603050405020304" pitchFamily="18" charset="0"/>
              </a:rPr>
              <a:t>≤</a:t>
            </a:r>
            <a:r>
              <a:rPr lang="en-US" altLang="zh-CN" b="1"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1.5  </a:t>
            </a:r>
            <a:r>
              <a:rPr lang="en-US" altLang="zh-CN" b="1" dirty="0">
                <a:solidFill>
                  <a:schemeClr val="tx2"/>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b="1"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solidFill>
                  <a:schemeClr val="tx2"/>
                </a:solidFill>
                <a:latin typeface="Times New Roman" panose="02020603050405020304" pitchFamily="18" charset="0"/>
                <a:cs typeface="Times New Roman" panose="02020603050405020304" pitchFamily="18" charset="0"/>
              </a:rPr>
              <a:t>≤</a:t>
            </a:r>
            <a:r>
              <a:rPr lang="en-US" altLang="zh-CN" b="1"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1/3</a:t>
            </a:r>
            <a:r>
              <a:rPr lang="en-US" altLang="zh-CN" b="1" dirty="0">
                <a:solidFill>
                  <a:schemeClr val="tx2"/>
                </a:solidFill>
                <a:latin typeface="Times New Roman" panose="02020603050405020304" pitchFamily="18" charset="0"/>
                <a:cs typeface="Times New Roman" panose="02020603050405020304" pitchFamily="18" charset="0"/>
              </a:rPr>
              <a:t> </a:t>
            </a:r>
            <a:endParaRPr lang="en-US" altLang="zh-CN" b="1" dirty="0">
              <a:solidFill>
                <a:schemeClr val="tx2"/>
              </a:solidFill>
              <a:latin typeface="Times New Roman" panose="02020603050405020304" pitchFamily="18" charset="0"/>
              <a:cs typeface="Times New Roman" panose="02020603050405020304" pitchFamily="18" charset="0"/>
              <a:sym typeface="Symbol" panose="05050102010706020507" pitchFamily="18" charset="2"/>
            </a:endParaRPr>
          </a:p>
          <a:p>
            <a:pPr>
              <a:lnSpc>
                <a:spcPct val="105000"/>
              </a:lnSpc>
              <a:spcBef>
                <a:spcPct val="0"/>
              </a:spcBef>
              <a:buClr>
                <a:srgbClr val="800080"/>
              </a:buClr>
              <a:buSzPct val="50000"/>
              <a:buNone/>
            </a:pPr>
            <a:r>
              <a:rPr lang="en-US" altLang="zh-CN" b="1"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zh-CN" b="1" i="1"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n </a:t>
            </a:r>
            <a:r>
              <a:rPr lang="en-US" altLang="zh-CN" b="1"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i="1"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m</a:t>
            </a:r>
            <a:r>
              <a:rPr lang="en-US" altLang="zh-CN" b="1"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 = 200 / </a:t>
            </a:r>
            <a:r>
              <a:rPr lang="en-US" altLang="zh-CN" b="1" i="1"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m</a:t>
            </a:r>
            <a:r>
              <a:rPr lang="en-US" altLang="zh-CN" b="1"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zh-CN" b="1" dirty="0">
                <a:solidFill>
                  <a:schemeClr val="tx2"/>
                </a:solidFill>
                <a:latin typeface="Times New Roman" panose="02020603050405020304" pitchFamily="18" charset="0"/>
                <a:cs typeface="Times New Roman" panose="02020603050405020304" pitchFamily="18" charset="0"/>
              </a:rPr>
              <a:t>≤</a:t>
            </a:r>
            <a:r>
              <a:rPr lang="en-US" altLang="zh-CN" b="1"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1/3       </a:t>
            </a:r>
            <a:r>
              <a:rPr lang="en-US" altLang="zh-CN" b="1" i="1"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m</a:t>
            </a:r>
            <a:r>
              <a:rPr lang="en-US" altLang="zh-CN" b="1"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≥600</a:t>
            </a:r>
          </a:p>
          <a:p>
            <a:pPr>
              <a:lnSpc>
                <a:spcPct val="105000"/>
              </a:lnSpc>
              <a:spcBef>
                <a:spcPct val="0"/>
              </a:spcBef>
              <a:buClr>
                <a:srgbClr val="800080"/>
              </a:buClr>
              <a:buSzPct val="50000"/>
              <a:buNone/>
            </a:pPr>
            <a:r>
              <a:rPr lang="en-US" altLang="zh-CN" b="1"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zh-CN" b="1" i="1"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m</a:t>
            </a:r>
            <a:r>
              <a:rPr lang="en-US" altLang="zh-CN" b="1"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 = 607</a:t>
            </a:r>
            <a:r>
              <a:rPr lang="en-US" altLang="zh-CN" b="1" dirty="0">
                <a:solidFill>
                  <a:srgbClr val="0066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b="1" dirty="0">
                <a:solidFill>
                  <a:srgbClr val="006600"/>
                </a:solidFill>
                <a:latin typeface="Times New Roman" panose="02020603050405020304" pitchFamily="18" charset="0"/>
                <a:cs typeface="Times New Roman" panose="02020603050405020304" pitchFamily="18" charset="0"/>
                <a:sym typeface="Symbol" panose="05050102010706020507" pitchFamily="18" charset="2"/>
              </a:rPr>
              <a:t>满足</a:t>
            </a:r>
            <a:r>
              <a:rPr lang="en-US" altLang="zh-CN" b="1" dirty="0">
                <a:solidFill>
                  <a:srgbClr val="006600"/>
                </a:solidFill>
                <a:latin typeface="Times New Roman" panose="02020603050405020304" pitchFamily="18" charset="0"/>
                <a:cs typeface="Times New Roman" panose="02020603050405020304" pitchFamily="18" charset="0"/>
                <a:sym typeface="Symbol" panose="05050102010706020507" pitchFamily="18" charset="2"/>
              </a:rPr>
              <a:t>4</a:t>
            </a:r>
            <a:r>
              <a:rPr lang="en-US" altLang="zh-CN" b="1" i="1" dirty="0">
                <a:solidFill>
                  <a:srgbClr val="006600"/>
                </a:solidFill>
                <a:latin typeface="Times New Roman" panose="02020603050405020304" pitchFamily="18" charset="0"/>
                <a:cs typeface="Times New Roman" panose="02020603050405020304" pitchFamily="18" charset="0"/>
                <a:sym typeface="Symbol" panose="05050102010706020507" pitchFamily="18" charset="2"/>
              </a:rPr>
              <a:t>k</a:t>
            </a:r>
            <a:r>
              <a:rPr lang="en-US" altLang="zh-CN" b="1" dirty="0">
                <a:solidFill>
                  <a:srgbClr val="006600"/>
                </a:solidFill>
                <a:latin typeface="Times New Roman" panose="02020603050405020304" pitchFamily="18" charset="0"/>
                <a:cs typeface="Times New Roman" panose="02020603050405020304" pitchFamily="18" charset="0"/>
                <a:sym typeface="Symbol" panose="05050102010706020507" pitchFamily="18" charset="2"/>
              </a:rPr>
              <a:t>+3</a:t>
            </a:r>
            <a:r>
              <a:rPr lang="zh-CN" altLang="en-US" b="1" dirty="0">
                <a:solidFill>
                  <a:srgbClr val="006600"/>
                </a:solidFill>
                <a:latin typeface="Times New Roman" panose="02020603050405020304" pitchFamily="18" charset="0"/>
                <a:cs typeface="Times New Roman" panose="02020603050405020304" pitchFamily="18" charset="0"/>
                <a:sym typeface="Symbol" panose="05050102010706020507" pitchFamily="18" charset="2"/>
              </a:rPr>
              <a:t>的质数且</a:t>
            </a:r>
            <a:r>
              <a:rPr lang="en-US" altLang="zh-CN" b="1" dirty="0">
                <a:solidFill>
                  <a:srgbClr val="006600"/>
                </a:solidFill>
                <a:latin typeface="Times New Roman" panose="02020603050405020304" pitchFamily="18" charset="0"/>
                <a:cs typeface="Times New Roman" panose="02020603050405020304" pitchFamily="18" charset="0"/>
              </a:rPr>
              <a:t>α&lt; 0.5</a:t>
            </a:r>
            <a:r>
              <a:rPr lang="en-US" altLang="zh-CN" b="1" dirty="0">
                <a:solidFill>
                  <a:srgbClr val="006600"/>
                </a:solidFill>
                <a:latin typeface="Times New Roman" panose="02020603050405020304" pitchFamily="18" charset="0"/>
                <a:cs typeface="Times New Roman" panose="02020603050405020304" pitchFamily="18" charset="0"/>
                <a:sym typeface="Symbol" panose="05050102010706020507" pitchFamily="18" charset="2"/>
              </a:rPr>
              <a:t>)</a:t>
            </a:r>
            <a:endParaRPr lang="zh-CN" altLang="en-US" b="1" dirty="0">
              <a:solidFill>
                <a:srgbClr val="006600"/>
              </a:solidFill>
              <a:latin typeface="Times New Roman" panose="02020603050405020304" pitchFamily="18" charset="0"/>
              <a:cs typeface="Times New Roman" panose="02020603050405020304" pitchFamily="18" charset="0"/>
              <a:sym typeface="Symbol" panose="05050102010706020507" pitchFamily="18" charset="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83605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846C8-D335-494B-B793-A5B8EE207E19}"/>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CD0E464C-0DF0-48CA-9D19-93E0282671DF}"/>
              </a:ext>
            </a:extLst>
          </p:cNvPr>
          <p:cNvSpPr>
            <a:spLocks noGrp="1"/>
          </p:cNvSpPr>
          <p:nvPr>
            <p:ph idx="1"/>
          </p:nvPr>
        </p:nvSpPr>
        <p:spPr/>
        <p:txBody>
          <a:bodyPr>
            <a:normAutofit lnSpcReduction="10000"/>
          </a:bodyPr>
          <a:lstStyle/>
          <a:p>
            <a:r>
              <a:rPr lang="zh-CN" altLang="en-US" b="1" dirty="0"/>
              <a:t>掌握各种</a:t>
            </a:r>
            <a:r>
              <a:rPr lang="zh-CN" altLang="en-US" b="1"/>
              <a:t>查找方法</a:t>
            </a:r>
            <a:r>
              <a:rPr lang="en-US" altLang="zh-CN" b="1"/>
              <a:t>(</a:t>
            </a:r>
            <a:r>
              <a:rPr lang="zh-CN" altLang="en-US" b="1"/>
              <a:t>查找、增加、删除元素</a:t>
            </a:r>
            <a:r>
              <a:rPr lang="en-US" altLang="zh-CN" b="1"/>
              <a:t>)</a:t>
            </a:r>
            <a:r>
              <a:rPr lang="zh-CN" altLang="en-US" b="1"/>
              <a:t>的</a:t>
            </a:r>
            <a:r>
              <a:rPr lang="zh-CN" altLang="en-US" b="1">
                <a:solidFill>
                  <a:srgbClr val="0000FF"/>
                </a:solidFill>
              </a:rPr>
              <a:t>工作原理、</a:t>
            </a:r>
            <a:r>
              <a:rPr lang="zh-CN" altLang="en-US" b="1" dirty="0">
                <a:solidFill>
                  <a:srgbClr val="0000FF"/>
                </a:solidFill>
              </a:rPr>
              <a:t>算法实现和性能分析</a:t>
            </a:r>
            <a:endParaRPr lang="en-US" altLang="zh-CN" b="1" dirty="0">
              <a:solidFill>
                <a:srgbClr val="0000FF"/>
              </a:solidFill>
            </a:endParaRPr>
          </a:p>
          <a:p>
            <a:pPr lvl="1"/>
            <a:r>
              <a:rPr lang="zh-CN" altLang="en-US" dirty="0"/>
              <a:t>顺序查找、折半查找、</a:t>
            </a:r>
            <a:r>
              <a:rPr lang="en-US" altLang="zh-CN" dirty="0"/>
              <a:t>Fibonacci</a:t>
            </a:r>
            <a:r>
              <a:rPr lang="zh-CN" altLang="en-US" dirty="0"/>
              <a:t>查找、次优查找树查找</a:t>
            </a:r>
            <a:endParaRPr lang="en-US" altLang="zh-CN" dirty="0"/>
          </a:p>
          <a:p>
            <a:pPr lvl="1"/>
            <a:r>
              <a:rPr lang="zh-CN" altLang="en-US" dirty="0"/>
              <a:t>二叉排序树、</a:t>
            </a:r>
            <a:r>
              <a:rPr lang="en-US" altLang="zh-CN" dirty="0"/>
              <a:t>AVL</a:t>
            </a:r>
            <a:r>
              <a:rPr lang="zh-CN" altLang="en-US" dirty="0"/>
              <a:t>树、</a:t>
            </a:r>
            <a:r>
              <a:rPr lang="en-US" altLang="zh-CN" dirty="0"/>
              <a:t>B</a:t>
            </a:r>
            <a:r>
              <a:rPr lang="zh-CN" altLang="en-US" dirty="0"/>
              <a:t>树、键树</a:t>
            </a:r>
            <a:endParaRPr lang="en-US" altLang="zh-CN" dirty="0"/>
          </a:p>
          <a:p>
            <a:pPr lvl="1"/>
            <a:r>
              <a:rPr lang="zh-CN" altLang="en-US" dirty="0"/>
              <a:t>哈希查找</a:t>
            </a:r>
            <a:endParaRPr lang="en-US" altLang="zh-CN" dirty="0"/>
          </a:p>
          <a:p>
            <a:r>
              <a:rPr lang="zh-CN" altLang="en-US" dirty="0"/>
              <a:t>掌握二叉排序树、</a:t>
            </a:r>
            <a:r>
              <a:rPr lang="en-US" altLang="zh-CN" dirty="0"/>
              <a:t>AVL</a:t>
            </a:r>
            <a:r>
              <a:rPr lang="zh-CN" altLang="en-US" dirty="0"/>
              <a:t>树、</a:t>
            </a:r>
            <a:r>
              <a:rPr lang="en-US" altLang="zh-CN" dirty="0"/>
              <a:t>B</a:t>
            </a:r>
            <a:r>
              <a:rPr lang="zh-CN" altLang="en-US" dirty="0"/>
              <a:t>树、键树的</a:t>
            </a:r>
            <a:r>
              <a:rPr lang="zh-CN" altLang="en-US" b="1" dirty="0">
                <a:solidFill>
                  <a:srgbClr val="0000FF"/>
                </a:solidFill>
              </a:rPr>
              <a:t>性质</a:t>
            </a:r>
            <a:endParaRPr lang="en-US" altLang="zh-CN" b="1" dirty="0">
              <a:solidFill>
                <a:srgbClr val="0000FF"/>
              </a:solidFill>
            </a:endParaRPr>
          </a:p>
          <a:p>
            <a:r>
              <a:rPr lang="zh-CN" altLang="en-US" dirty="0"/>
              <a:t>掌握哈希表的</a:t>
            </a:r>
            <a:r>
              <a:rPr lang="zh-CN" altLang="en-US" b="1" dirty="0">
                <a:solidFill>
                  <a:srgbClr val="0000FF"/>
                </a:solidFill>
              </a:rPr>
              <a:t>设计</a:t>
            </a:r>
            <a:r>
              <a:rPr lang="en-US" altLang="zh-CN" dirty="0"/>
              <a:t>(</a:t>
            </a:r>
            <a:r>
              <a:rPr lang="zh-CN" altLang="en-US" dirty="0"/>
              <a:t>哈希函数</a:t>
            </a:r>
            <a:r>
              <a:rPr lang="en-US" altLang="zh-CN" dirty="0"/>
              <a:t>/</a:t>
            </a:r>
            <a:r>
              <a:rPr lang="zh-CN" altLang="en-US" dirty="0"/>
              <a:t>除留余数法，数字分析法；冲突处理方法</a:t>
            </a:r>
            <a:r>
              <a:rPr lang="en-US" altLang="zh-CN" dirty="0"/>
              <a:t>/</a:t>
            </a:r>
            <a:r>
              <a:rPr lang="zh-CN" altLang="en-US" dirty="0"/>
              <a:t>线性探测法，二次探测法，链地址法</a:t>
            </a:r>
            <a:r>
              <a:rPr lang="en-US" altLang="zh-CN" dirty="0"/>
              <a:t>)</a:t>
            </a:r>
          </a:p>
          <a:p>
            <a:r>
              <a:rPr lang="zh-CN" altLang="en-US" dirty="0"/>
              <a:t>会根据需求</a:t>
            </a:r>
            <a:r>
              <a:rPr lang="zh-CN" altLang="en-US" b="1" dirty="0">
                <a:solidFill>
                  <a:srgbClr val="0000FF"/>
                </a:solidFill>
              </a:rPr>
              <a:t>应用</a:t>
            </a:r>
            <a:r>
              <a:rPr lang="zh-CN" altLang="en-US" dirty="0"/>
              <a:t>合适的查找算法</a:t>
            </a:r>
            <a:r>
              <a:rPr lang="en-US" altLang="zh-CN" dirty="0"/>
              <a:t>(</a:t>
            </a:r>
            <a:r>
              <a:rPr lang="zh-CN" altLang="en-US" dirty="0"/>
              <a:t>如键树</a:t>
            </a:r>
            <a:r>
              <a:rPr lang="en-US" altLang="zh-CN" dirty="0"/>
              <a:t>)</a:t>
            </a:r>
          </a:p>
          <a:p>
            <a:endParaRPr lang="zh-CN" altLang="en-US" dirty="0"/>
          </a:p>
        </p:txBody>
      </p:sp>
      <p:sp>
        <p:nvSpPr>
          <p:cNvPr id="4" name="灯片编号占位符 3">
            <a:extLst>
              <a:ext uri="{FF2B5EF4-FFF2-40B4-BE49-F238E27FC236}">
                <a16:creationId xmlns:a16="http://schemas.microsoft.com/office/drawing/2014/main" id="{830F2231-A363-438D-BD09-CE795D7E9676}"/>
              </a:ext>
            </a:extLst>
          </p:cNvPr>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1073687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r>
              <a:rPr lang="zh-CN" altLang="en-US">
                <a:latin typeface="+mn-lt"/>
                <a:ea typeface="宋体" panose="02010600030101010101" pitchFamily="2" charset="-122"/>
              </a:rPr>
              <a:t>哈希表</a:t>
            </a:r>
            <a:r>
              <a:rPr lang="zh-CN" altLang="en-US" dirty="0">
                <a:latin typeface="+mn-lt"/>
                <a:ea typeface="宋体" panose="02010600030101010101" pitchFamily="2" charset="-122"/>
              </a:rPr>
              <a:t>： </a:t>
            </a:r>
            <a:r>
              <a:rPr lang="en-US" altLang="en-US" dirty="0" err="1">
                <a:latin typeface="+mn-lt"/>
                <a:ea typeface="宋体" panose="02010600030101010101" pitchFamily="2" charset="-122"/>
              </a:rPr>
              <a:t>基本概念</a:t>
            </a:r>
            <a:endParaRPr lang="en-US" altLang="en-US" dirty="0">
              <a:latin typeface="+mn-lt"/>
              <a:ea typeface="宋体" panose="02010600030101010101" pitchFamily="2" charset="-122"/>
            </a:endParaRPr>
          </a:p>
        </p:txBody>
      </p:sp>
      <mc:AlternateContent xmlns:mc="http://schemas.openxmlformats.org/markup-compatibility/2006" xmlns:a14="http://schemas.microsoft.com/office/drawing/2010/main">
        <mc:Choice Requires="a14">
          <p:sp>
            <p:nvSpPr>
              <p:cNvPr id="717827" name="Rectangle 3"/>
              <p:cNvSpPr>
                <a:spLocks noGrp="1" noChangeArrowheads="1"/>
              </p:cNvSpPr>
              <p:nvPr>
                <p:ph idx="1"/>
              </p:nvPr>
            </p:nvSpPr>
            <p:spPr/>
            <p:txBody>
              <a:bodyPr>
                <a:normAutofit/>
              </a:bodyPr>
              <a:lstStyle/>
              <a:p>
                <a:r>
                  <a:rPr lang="zh-CN" altLang="en-US" b="1" dirty="0">
                    <a:solidFill>
                      <a:srgbClr val="7030A0"/>
                    </a:solidFill>
                    <a:ea typeface="宋体" panose="02010600030101010101" pitchFamily="2" charset="-122"/>
                  </a:rPr>
                  <a:t>哈希函数</a:t>
                </a:r>
                <a:r>
                  <a:rPr lang="en-US" altLang="zh-CN" b="1" dirty="0">
                    <a:solidFill>
                      <a:srgbClr val="7030A0"/>
                    </a:solidFill>
                    <a:ea typeface="宋体" panose="02010600030101010101" pitchFamily="2" charset="-122"/>
                  </a:rPr>
                  <a:t>H</a:t>
                </a:r>
                <a:r>
                  <a:rPr lang="zh-CN" altLang="en-US" dirty="0">
                    <a:ea typeface="宋体" panose="02010600030101010101" pitchFamily="2" charset="-122"/>
                  </a:rPr>
                  <a:t>：在记录的</a:t>
                </a:r>
                <a:r>
                  <a:rPr lang="zh-CN" altLang="en-US" dirty="0">
                    <a:solidFill>
                      <a:schemeClr val="accent6">
                        <a:lumMod val="75000"/>
                      </a:schemeClr>
                    </a:solidFill>
                    <a:ea typeface="宋体" panose="02010600030101010101" pitchFamily="2" charset="-122"/>
                  </a:rPr>
                  <a:t>关键字</a:t>
                </a:r>
                <a:r>
                  <a:rPr lang="zh-CN" altLang="en-US" dirty="0">
                    <a:ea typeface="宋体" panose="02010600030101010101" pitchFamily="2" charset="-122"/>
                  </a:rPr>
                  <a:t>与记录的</a:t>
                </a:r>
                <a:r>
                  <a:rPr lang="zh-CN" altLang="en-US" dirty="0">
                    <a:solidFill>
                      <a:schemeClr val="accent6">
                        <a:lumMod val="75000"/>
                      </a:schemeClr>
                    </a:solidFill>
                    <a:ea typeface="宋体" panose="02010600030101010101" pitchFamily="2" charset="-122"/>
                  </a:rPr>
                  <a:t>存储地址</a:t>
                </a:r>
                <a:r>
                  <a:rPr lang="zh-CN" altLang="en-US" dirty="0">
                    <a:ea typeface="宋体" panose="02010600030101010101" pitchFamily="2" charset="-122"/>
                  </a:rPr>
                  <a:t>之间建立了一种</a:t>
                </a:r>
                <a:r>
                  <a:rPr lang="zh-CN" altLang="en-US" b="1" dirty="0">
                    <a:ea typeface="宋体" panose="02010600030101010101" pitchFamily="2" charset="-122"/>
                  </a:rPr>
                  <a:t>确定的</a:t>
                </a:r>
                <a:r>
                  <a:rPr lang="zh-CN" altLang="en-US" dirty="0">
                    <a:ea typeface="宋体" panose="02010600030101010101" pitchFamily="2" charset="-122"/>
                  </a:rPr>
                  <a:t>对应关系</a:t>
                </a:r>
              </a:p>
              <a:p>
                <a:pPr lvl="1"/>
                <a:r>
                  <a:rPr lang="zh-CN" altLang="en-US" dirty="0">
                    <a:ea typeface="宋体" panose="02010600030101010101" pitchFamily="2" charset="-122"/>
                  </a:rPr>
                  <a:t>对于记录</a:t>
                </a:r>
                <a:r>
                  <a:rPr lang="en-US" altLang="zh-CN" dirty="0">
                    <a:ea typeface="宋体" panose="02010600030101010101" pitchFamily="2" charset="-122"/>
                  </a:rPr>
                  <a:t>ai</a:t>
                </a:r>
                <a:r>
                  <a:rPr lang="zh-CN" altLang="en-US" dirty="0">
                    <a:ea typeface="宋体" panose="02010600030101010101" pitchFamily="2" charset="-122"/>
                  </a:rPr>
                  <a:t>，</a:t>
                </a:r>
                <a:r>
                  <a:rPr lang="en-US" altLang="en-US" dirty="0" err="1">
                    <a:ea typeface="宋体" panose="02010600030101010101" pitchFamily="2" charset="-122"/>
                  </a:rPr>
                  <a:t>addr</a:t>
                </a:r>
                <a:r>
                  <a:rPr lang="en-US" altLang="en-US" dirty="0">
                    <a:ea typeface="宋体" panose="02010600030101010101" pitchFamily="2" charset="-122"/>
                  </a:rPr>
                  <a:t>(ai) </a:t>
                </a:r>
                <a:r>
                  <a:rPr lang="en-US" altLang="zh-CN" dirty="0">
                    <a:ea typeface="宋体" panose="02010600030101010101" pitchFamily="2" charset="-122"/>
                  </a:rPr>
                  <a:t>=</a:t>
                </a:r>
                <a:r>
                  <a:rPr lang="en-US" altLang="en-US" b="1" dirty="0">
                    <a:solidFill>
                      <a:srgbClr val="0000CC"/>
                    </a:solidFill>
                    <a:ea typeface="宋体" panose="02010600030101010101" pitchFamily="2" charset="-122"/>
                  </a:rPr>
                  <a:t>H</a:t>
                </a:r>
                <a:r>
                  <a:rPr lang="en-US" altLang="en-US" dirty="0">
                    <a:ea typeface="宋体" panose="02010600030101010101" pitchFamily="2" charset="-122"/>
                  </a:rPr>
                  <a:t>(</a:t>
                </a:r>
                <a:r>
                  <a:rPr lang="en-US" altLang="en-US" dirty="0" err="1">
                    <a:ea typeface="宋体" panose="02010600030101010101" pitchFamily="2" charset="-122"/>
                  </a:rPr>
                  <a:t>ki</a:t>
                </a:r>
                <a:r>
                  <a:rPr lang="en-US" altLang="en-US" dirty="0">
                    <a:ea typeface="宋体" panose="02010600030101010101" pitchFamily="2" charset="-122"/>
                  </a:rPr>
                  <a:t>) ，</a:t>
                </a:r>
                <a:r>
                  <a:rPr lang="en-US" altLang="en-US" dirty="0" err="1">
                    <a:ea typeface="宋体" panose="02010600030101010101" pitchFamily="2" charset="-122"/>
                  </a:rPr>
                  <a:t>其中</a:t>
                </a:r>
                <a:r>
                  <a:rPr lang="zh-CN" altLang="en-US" dirty="0">
                    <a:ea typeface="宋体" panose="02010600030101010101" pitchFamily="2" charset="-122"/>
                  </a:rPr>
                  <a:t>，</a:t>
                </a:r>
                <a:r>
                  <a:rPr lang="en-US" altLang="en-US" dirty="0" err="1">
                    <a:ea typeface="宋体" panose="02010600030101010101" pitchFamily="2" charset="-122"/>
                  </a:rPr>
                  <a:t>addr</a:t>
                </a:r>
                <a:r>
                  <a:rPr lang="en-US" altLang="en-US" dirty="0">
                    <a:ea typeface="宋体" panose="02010600030101010101" pitchFamily="2" charset="-122"/>
                  </a:rPr>
                  <a:t>(</a:t>
                </a:r>
                <a:r>
                  <a:rPr lang="en-US" altLang="en-US" dirty="0" err="1">
                    <a:ea typeface="宋体" panose="02010600030101010101" pitchFamily="2" charset="-122"/>
                  </a:rPr>
                  <a:t>ai</a:t>
                </a:r>
                <a:r>
                  <a:rPr lang="en-US" altLang="en-US" dirty="0">
                    <a:ea typeface="宋体" panose="02010600030101010101" pitchFamily="2" charset="-122"/>
                  </a:rPr>
                  <a:t>)</a:t>
                </a:r>
                <a:r>
                  <a:rPr lang="zh-CN" altLang="en-US" dirty="0">
                    <a:ea typeface="宋体" panose="02010600030101010101" pitchFamily="2" charset="-122"/>
                  </a:rPr>
                  <a:t>表示</a:t>
                </a:r>
                <a:r>
                  <a:rPr lang="en-US" altLang="en-US" dirty="0" err="1">
                    <a:ea typeface="宋体" panose="02010600030101010101" pitchFamily="2" charset="-122"/>
                  </a:rPr>
                  <a:t>ai的地址</a:t>
                </a:r>
                <a:r>
                  <a:rPr lang="en-US" altLang="en-US" dirty="0">
                    <a:ea typeface="宋体" panose="02010600030101010101" pitchFamily="2" charset="-122"/>
                  </a:rPr>
                  <a:t>， </a:t>
                </a:r>
                <a:r>
                  <a:rPr lang="en-US" altLang="en-US" dirty="0" err="1">
                    <a:ea typeface="宋体" panose="02010600030101010101" pitchFamily="2" charset="-122"/>
                  </a:rPr>
                  <a:t>ki是</a:t>
                </a:r>
                <a:r>
                  <a:rPr lang="zh-CN" altLang="en-US" dirty="0">
                    <a:ea typeface="宋体" panose="02010600030101010101" pitchFamily="2" charset="-122"/>
                  </a:rPr>
                  <a:t>记录</a:t>
                </a:r>
                <a:r>
                  <a:rPr lang="en-US" altLang="en-US" dirty="0" err="1">
                    <a:ea typeface="宋体" panose="02010600030101010101" pitchFamily="2" charset="-122"/>
                  </a:rPr>
                  <a:t>ai的关键字</a:t>
                </a:r>
                <a:endParaRPr lang="en-US" altLang="en-US" dirty="0">
                  <a:ea typeface="宋体" panose="02010600030101010101" pitchFamily="2" charset="-122"/>
                </a:endParaRPr>
              </a:p>
              <a:p>
                <a:pPr lvl="1"/>
                <a:r>
                  <a:rPr lang="en-US" altLang="en-US" b="1" dirty="0" err="1">
                    <a:ea typeface="宋体" panose="02010600030101010101" pitchFamily="2" charset="-122"/>
                  </a:rPr>
                  <a:t>哈希函数通常是一种压缩映象，所以冲突不可避免</a:t>
                </a:r>
                <a:endParaRPr lang="zh-CN" altLang="en-US" dirty="0">
                  <a:ea typeface="宋体" panose="02010600030101010101" pitchFamily="2" charset="-122"/>
                </a:endParaRPr>
              </a:p>
              <a:p>
                <a:pPr lvl="1"/>
                <a:r>
                  <a:rPr lang="en-US" altLang="en-US" b="1">
                    <a:solidFill>
                      <a:srgbClr val="7030A0"/>
                    </a:solidFill>
                    <a:ea typeface="宋体" panose="02010600030101010101" pitchFamily="2" charset="-122"/>
                  </a:rPr>
                  <a:t>冲突</a:t>
                </a:r>
                <a:r>
                  <a:rPr lang="en-US" altLang="en-US">
                    <a:ea typeface="宋体" panose="02010600030101010101" pitchFamily="2" charset="-122"/>
                  </a:rPr>
                  <a:t>(collision)：</a:t>
                </a:r>
                <a:r>
                  <a:rPr lang="en-US" altLang="en-US" dirty="0" err="1">
                    <a:ea typeface="宋体" panose="02010600030101010101" pitchFamily="2" charset="-122"/>
                  </a:rPr>
                  <a:t>对于关键字</a:t>
                </a:r>
                <a14:m>
                  <m:oMath xmlns:m="http://schemas.openxmlformats.org/officeDocument/2006/math">
                    <m:sSub>
                      <m:sSubPr>
                        <m:ctrlPr>
                          <a:rPr lang="en-US" altLang="en-US" i="1" smtClean="0">
                            <a:latin typeface="Cambria Math" panose="02040503050406030204" pitchFamily="18" charset="0"/>
                            <a:ea typeface="宋体" panose="02010600030101010101" pitchFamily="2" charset="-122"/>
                          </a:rPr>
                        </m:ctrlPr>
                      </m:sSubPr>
                      <m:e>
                        <m:r>
                          <m:rPr>
                            <m:sty m:val="p"/>
                          </m:rPr>
                          <a:rPr lang="en-US" altLang="zh-CN" i="1">
                            <a:latin typeface="Cambria Math" panose="02040503050406030204" pitchFamily="18" charset="0"/>
                            <a:ea typeface="宋体" panose="02010600030101010101" pitchFamily="2" charset="-122"/>
                          </a:rPr>
                          <m:t>k</m:t>
                        </m:r>
                      </m:e>
                      <m:sub>
                        <m:r>
                          <m:rPr>
                            <m:sty m:val="p"/>
                          </m:rPr>
                          <a:rPr lang="en-US" altLang="zh-CN" i="1">
                            <a:latin typeface="Cambria Math" panose="02040503050406030204" pitchFamily="18" charset="0"/>
                            <a:ea typeface="宋体" panose="02010600030101010101" pitchFamily="2" charset="-122"/>
                          </a:rPr>
                          <m:t>i</m:t>
                        </m:r>
                      </m:sub>
                    </m:sSub>
                  </m:oMath>
                </a14:m>
                <a:r>
                  <a:rPr lang="en-US" altLang="en-US" dirty="0">
                    <a:ea typeface="宋体" panose="02010600030101010101" pitchFamily="2" charset="-122"/>
                  </a:rPr>
                  <a:t>、</a:t>
                </a:r>
                <a14:m>
                  <m:oMath xmlns:m="http://schemas.openxmlformats.org/officeDocument/2006/math">
                    <m:sSub>
                      <m:sSubPr>
                        <m:ctrlPr>
                          <a:rPr lang="en-US" altLang="en-US" i="1">
                            <a:latin typeface="Cambria Math" panose="02040503050406030204" pitchFamily="18" charset="0"/>
                            <a:ea typeface="宋体" panose="02010600030101010101" pitchFamily="2" charset="-122"/>
                          </a:rPr>
                        </m:ctrlPr>
                      </m:sSubPr>
                      <m:e>
                        <m:r>
                          <m:rPr>
                            <m:sty m:val="p"/>
                          </m:rPr>
                          <a:rPr lang="en-US" altLang="zh-CN" i="1">
                            <a:latin typeface="Cambria Math" panose="02040503050406030204" pitchFamily="18" charset="0"/>
                          </a:rPr>
                          <m:t>k</m:t>
                        </m:r>
                      </m:e>
                      <m:sub>
                        <m:r>
                          <m:rPr>
                            <m:sty m:val="p"/>
                          </m:rPr>
                          <a:rPr lang="en-US" altLang="zh-CN" i="1">
                            <a:latin typeface="Cambria Math" panose="02040503050406030204" pitchFamily="18" charset="0"/>
                          </a:rPr>
                          <m:t>j</m:t>
                        </m:r>
                      </m:sub>
                    </m:sSub>
                  </m:oMath>
                </a14:m>
                <a:r>
                  <a:rPr lang="en-US" altLang="en-US" dirty="0">
                    <a:ea typeface="宋体" panose="02010600030101010101" pitchFamily="2" charset="-122"/>
                  </a:rPr>
                  <a:t>，</a:t>
                </a:r>
                <a:r>
                  <a:rPr lang="en-US" altLang="en-US" dirty="0" err="1">
                    <a:ea typeface="宋体" panose="02010600030101010101" pitchFamily="2" charset="-122"/>
                    <a:sym typeface="Symbol" pitchFamily="18" charset="2"/>
                  </a:rPr>
                  <a:t>若</a:t>
                </a:r>
                <a14:m>
                  <m:oMath xmlns:m="http://schemas.openxmlformats.org/officeDocument/2006/math">
                    <m:sSub>
                      <m:sSubPr>
                        <m:ctrlPr>
                          <a:rPr lang="en-US" altLang="en-US" i="1">
                            <a:latin typeface="Cambria Math" panose="02040503050406030204" pitchFamily="18" charset="0"/>
                            <a:ea typeface="宋体" panose="02010600030101010101" pitchFamily="2" charset="-122"/>
                          </a:rPr>
                        </m:ctrlPr>
                      </m:sSubPr>
                      <m:e>
                        <m:r>
                          <m:rPr>
                            <m:sty m:val="p"/>
                          </m:rPr>
                          <a:rPr lang="en-US" altLang="zh-CN" i="1">
                            <a:latin typeface="Cambria Math" panose="02040503050406030204" pitchFamily="18" charset="0"/>
                          </a:rPr>
                          <m:t>k</m:t>
                        </m:r>
                      </m:e>
                      <m:sub>
                        <m:r>
                          <m:rPr>
                            <m:sty m:val="p"/>
                          </m:rPr>
                          <a:rPr lang="en-US" altLang="zh-CN" i="1">
                            <a:latin typeface="Cambria Math" panose="02040503050406030204" pitchFamily="18" charset="0"/>
                          </a:rPr>
                          <m:t>i</m:t>
                        </m:r>
                      </m:sub>
                    </m:sSub>
                  </m:oMath>
                </a14:m>
                <a:r>
                  <a:rPr lang="en-US" altLang="en-US" dirty="0">
                    <a:ea typeface="宋体" panose="02010600030101010101" pitchFamily="2" charset="-122"/>
                    <a:sym typeface="Symbol" pitchFamily="18" charset="2"/>
                  </a:rPr>
                  <a:t>  </a:t>
                </a:r>
                <a14:m>
                  <m:oMath xmlns:m="http://schemas.openxmlformats.org/officeDocument/2006/math">
                    <m:sSub>
                      <m:sSubPr>
                        <m:ctrlPr>
                          <a:rPr lang="en-US" altLang="en-US" i="1">
                            <a:latin typeface="Cambria Math" panose="02040503050406030204" pitchFamily="18" charset="0"/>
                            <a:ea typeface="宋体" panose="02010600030101010101" pitchFamily="2" charset="-122"/>
                          </a:rPr>
                        </m:ctrlPr>
                      </m:sSubPr>
                      <m:e>
                        <m:r>
                          <m:rPr>
                            <m:sty m:val="p"/>
                          </m:rPr>
                          <a:rPr lang="en-US" altLang="zh-CN" i="1">
                            <a:latin typeface="Cambria Math" panose="02040503050406030204" pitchFamily="18" charset="0"/>
                          </a:rPr>
                          <m:t>k</m:t>
                        </m:r>
                      </m:e>
                      <m:sub>
                        <m:r>
                          <m:rPr>
                            <m:sty m:val="p"/>
                          </m:rPr>
                          <a:rPr lang="en-US" altLang="zh-CN" i="1">
                            <a:latin typeface="Cambria Math" panose="02040503050406030204" pitchFamily="18" charset="0"/>
                          </a:rPr>
                          <m:t>j</m:t>
                        </m:r>
                      </m:sub>
                    </m:sSub>
                  </m:oMath>
                </a14:m>
                <a:r>
                  <a:rPr lang="en-US" altLang="en-US" dirty="0" err="1">
                    <a:ea typeface="宋体" panose="02010600030101010101" pitchFamily="2" charset="-122"/>
                    <a:sym typeface="Symbol" pitchFamily="18" charset="2"/>
                  </a:rPr>
                  <a:t>，但H</a:t>
                </a:r>
                <a:r>
                  <a:rPr lang="en-US" altLang="en-US" dirty="0">
                    <a:ea typeface="宋体" panose="02010600030101010101" pitchFamily="2" charset="-122"/>
                    <a:sym typeface="Symbol" pitchFamily="18" charset="2"/>
                  </a:rPr>
                  <a:t>(</a:t>
                </a:r>
                <a14:m>
                  <m:oMath xmlns:m="http://schemas.openxmlformats.org/officeDocument/2006/math">
                    <m:sSub>
                      <m:sSubPr>
                        <m:ctrlPr>
                          <a:rPr lang="en-US" altLang="en-US" i="1">
                            <a:latin typeface="Cambria Math" panose="02040503050406030204" pitchFamily="18" charset="0"/>
                            <a:ea typeface="宋体" panose="02010600030101010101" pitchFamily="2" charset="-122"/>
                          </a:rPr>
                        </m:ctrlPr>
                      </m:sSubPr>
                      <m:e>
                        <m:r>
                          <m:rPr>
                            <m:sty m:val="p"/>
                          </m:rPr>
                          <a:rPr lang="en-US" altLang="zh-CN" i="1">
                            <a:latin typeface="Cambria Math" panose="02040503050406030204" pitchFamily="18" charset="0"/>
                          </a:rPr>
                          <m:t>k</m:t>
                        </m:r>
                      </m:e>
                      <m:sub>
                        <m:r>
                          <m:rPr>
                            <m:sty m:val="p"/>
                          </m:rPr>
                          <a:rPr lang="en-US" altLang="zh-CN" i="1">
                            <a:latin typeface="Cambria Math" panose="02040503050406030204" pitchFamily="18" charset="0"/>
                          </a:rPr>
                          <m:t>i</m:t>
                        </m:r>
                      </m:sub>
                    </m:sSub>
                  </m:oMath>
                </a14:m>
                <a:r>
                  <a:rPr lang="en-US" altLang="en-US" dirty="0">
                    <a:ea typeface="宋体" panose="02010600030101010101" pitchFamily="2" charset="-122"/>
                    <a:sym typeface="Symbol" pitchFamily="18" charset="2"/>
                  </a:rPr>
                  <a:t>)=H(</a:t>
                </a:r>
                <a14:m>
                  <m:oMath xmlns:m="http://schemas.openxmlformats.org/officeDocument/2006/math">
                    <m:sSub>
                      <m:sSubPr>
                        <m:ctrlPr>
                          <a:rPr lang="en-US" altLang="en-US" i="1">
                            <a:latin typeface="Cambria Math" panose="02040503050406030204" pitchFamily="18" charset="0"/>
                            <a:ea typeface="宋体" panose="02010600030101010101" pitchFamily="2" charset="-122"/>
                          </a:rPr>
                        </m:ctrlPr>
                      </m:sSubPr>
                      <m:e>
                        <m:r>
                          <m:rPr>
                            <m:sty m:val="p"/>
                          </m:rPr>
                          <a:rPr lang="en-US" altLang="zh-CN" i="1">
                            <a:latin typeface="Cambria Math" panose="02040503050406030204" pitchFamily="18" charset="0"/>
                          </a:rPr>
                          <m:t>k</m:t>
                        </m:r>
                      </m:e>
                      <m:sub>
                        <m:r>
                          <m:rPr>
                            <m:sty m:val="p"/>
                          </m:rPr>
                          <a:rPr lang="en-US" altLang="zh-CN" i="1">
                            <a:latin typeface="Cambria Math" panose="02040503050406030204" pitchFamily="18" charset="0"/>
                          </a:rPr>
                          <m:t>j</m:t>
                        </m:r>
                      </m:sub>
                    </m:sSub>
                  </m:oMath>
                </a14:m>
                <a:r>
                  <a:rPr lang="en-US" altLang="en-US" dirty="0">
                    <a:ea typeface="宋体" panose="02010600030101010101" pitchFamily="2" charset="-122"/>
                    <a:sym typeface="Symbol" pitchFamily="18" charset="2"/>
                  </a:rPr>
                  <a:t>) </a:t>
                </a:r>
                <a:r>
                  <a:rPr lang="en-US" altLang="en-US" dirty="0">
                    <a:ea typeface="宋体" panose="02010600030101010101" pitchFamily="2" charset="-122"/>
                  </a:rPr>
                  <a:t>的现象叫</a:t>
                </a:r>
                <a:r>
                  <a:rPr lang="zh-CN" altLang="en-US" dirty="0">
                    <a:ea typeface="宋体" panose="02010600030101010101" pitchFamily="2" charset="-122"/>
                  </a:rPr>
                  <a:t>哈</a:t>
                </a:r>
                <a:r>
                  <a:rPr lang="zh-CN" altLang="en-US">
                    <a:ea typeface="宋体" panose="02010600030101010101" pitchFamily="2" charset="-122"/>
                  </a:rPr>
                  <a:t>希</a:t>
                </a:r>
                <a:r>
                  <a:rPr lang="en-US" altLang="en-US">
                    <a:ea typeface="宋体" panose="02010600030101010101" pitchFamily="2" charset="-122"/>
                  </a:rPr>
                  <a:t>冲突</a:t>
                </a:r>
              </a:p>
              <a:p>
                <a:pPr lvl="1"/>
                <a:r>
                  <a:rPr lang="en-US" altLang="en-US" b="1">
                    <a:solidFill>
                      <a:srgbClr val="7030A0"/>
                    </a:solidFill>
                    <a:ea typeface="宋体" panose="02010600030101010101" pitchFamily="2" charset="-122"/>
                  </a:rPr>
                  <a:t>同义词</a:t>
                </a:r>
                <a:r>
                  <a:rPr lang="en-US" altLang="en-US" dirty="0" err="1">
                    <a:ea typeface="宋体" panose="02010600030101010101" pitchFamily="2" charset="-122"/>
                  </a:rPr>
                  <a:t>：具有相同</a:t>
                </a:r>
                <a:r>
                  <a:rPr lang="zh-CN" altLang="en-US" dirty="0">
                    <a:ea typeface="宋体" panose="02010600030101010101" pitchFamily="2" charset="-122"/>
                  </a:rPr>
                  <a:t>哈希</a:t>
                </a:r>
                <a:r>
                  <a:rPr lang="en-US" altLang="en-US" dirty="0" err="1">
                    <a:ea typeface="宋体" panose="02010600030101010101" pitchFamily="2" charset="-122"/>
                  </a:rPr>
                  <a:t>函数值的两个不同的关键字，称为该哈希函数的同义词</a:t>
                </a:r>
                <a:endParaRPr lang="en-US" altLang="en-US" dirty="0">
                  <a:ea typeface="宋体" panose="02010600030101010101" pitchFamily="2" charset="-122"/>
                </a:endParaRPr>
              </a:p>
              <a:p>
                <a:r>
                  <a:rPr lang="en-US" altLang="en-US" dirty="0" err="1">
                    <a:ea typeface="宋体" panose="02010600030101010101" pitchFamily="2" charset="-122"/>
                  </a:rPr>
                  <a:t>哈希表的</a:t>
                </a:r>
                <a:r>
                  <a:rPr lang="zh-CN" altLang="en-US" dirty="0">
                    <a:solidFill>
                      <a:srgbClr val="7030A0"/>
                    </a:solidFill>
                  </a:rPr>
                  <a:t>装</a:t>
                </a:r>
                <a:r>
                  <a:rPr lang="en-US" altLang="en-US" dirty="0" err="1">
                    <a:solidFill>
                      <a:srgbClr val="7030A0"/>
                    </a:solidFill>
                    <a:ea typeface="宋体" panose="02010600030101010101" pitchFamily="2" charset="-122"/>
                  </a:rPr>
                  <a:t>填因子</a:t>
                </a:r>
                <a:r>
                  <a:rPr lang="en-US" altLang="en-US" dirty="0">
                    <a:ea typeface="宋体" panose="02010600030101010101" pitchFamily="2" charset="-122"/>
                    <a:sym typeface="Symbol" pitchFamily="18" charset="2"/>
                  </a:rPr>
                  <a:t></a:t>
                </a:r>
              </a:p>
              <a:p>
                <a:pPr lvl="1"/>
                <a:endParaRPr lang="zh-CN" altLang="en-US" dirty="0">
                  <a:ea typeface="宋体" panose="02010600030101010101" pitchFamily="2" charset="-122"/>
                </a:endParaRPr>
              </a:p>
            </p:txBody>
          </p:sp>
        </mc:Choice>
        <mc:Fallback xmlns="">
          <p:sp>
            <p:nvSpPr>
              <p:cNvPr id="717827" name="Rectangle 3"/>
              <p:cNvSpPr>
                <a:spLocks noGrp="1" noRot="1" noChangeAspect="1" noMove="1" noResize="1" noEditPoints="1" noAdjustHandles="1" noChangeArrowheads="1" noChangeShapeType="1" noTextEdit="1"/>
              </p:cNvSpPr>
              <p:nvPr>
                <p:ph idx="1"/>
              </p:nvPr>
            </p:nvSpPr>
            <p:spPr>
              <a:blipFill rotWithShape="0">
                <a:blip r:embed="rId3"/>
                <a:stretch>
                  <a:fillRect l="-1704" t="-1800" r="-519"/>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0C913308-F349-4B6D-A68A-DD1791B4A57B}" type="slidenum">
              <a:rPr lang="zh-CN" altLang="en-US" smtClean="0"/>
              <a:pPr/>
              <a:t>4</a:t>
            </a:fld>
            <a:endParaRPr lang="zh-CN" altLang="en-US"/>
          </a:p>
        </p:txBody>
      </p:sp>
      <p:grpSp>
        <p:nvGrpSpPr>
          <p:cNvPr id="5" name="Group 3"/>
          <p:cNvGrpSpPr>
            <a:grpSpLocks/>
          </p:cNvGrpSpPr>
          <p:nvPr/>
        </p:nvGrpSpPr>
        <p:grpSpPr bwMode="auto">
          <a:xfrm>
            <a:off x="4788024" y="5811837"/>
            <a:ext cx="3721100" cy="863600"/>
            <a:chOff x="0" y="0"/>
            <a:chExt cx="2344" cy="544"/>
          </a:xfrm>
        </p:grpSpPr>
        <p:sp>
          <p:nvSpPr>
            <p:cNvPr id="6" name="Rectangle 4"/>
            <p:cNvSpPr>
              <a:spLocks noChangeArrowheads="1"/>
            </p:cNvSpPr>
            <p:nvPr/>
          </p:nvSpPr>
          <p:spPr bwMode="auto">
            <a:xfrm>
              <a:off x="376" y="0"/>
              <a:ext cx="185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b="1" dirty="0">
                  <a:latin typeface="Times New Roman" pitchFamily="18" charset="0"/>
                  <a:sym typeface="Symbol" pitchFamily="18" charset="2"/>
                </a:rPr>
                <a:t>表中填入的记录数</a:t>
              </a:r>
            </a:p>
          </p:txBody>
        </p:sp>
        <p:sp>
          <p:nvSpPr>
            <p:cNvPr id="7" name="Rectangle 5"/>
            <p:cNvSpPr>
              <a:spLocks noChangeArrowheads="1"/>
            </p:cNvSpPr>
            <p:nvPr/>
          </p:nvSpPr>
          <p:spPr bwMode="auto">
            <a:xfrm>
              <a:off x="712" y="295"/>
              <a:ext cx="120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b="1" dirty="0">
                  <a:latin typeface="Times New Roman" pitchFamily="18" charset="0"/>
                  <a:sym typeface="Symbol" pitchFamily="18" charset="2"/>
                </a:rPr>
                <a:t>哈希表长度</a:t>
              </a:r>
            </a:p>
          </p:txBody>
        </p:sp>
        <p:sp>
          <p:nvSpPr>
            <p:cNvPr id="8" name="Line 6"/>
            <p:cNvSpPr>
              <a:spLocks noChangeShapeType="1"/>
            </p:cNvSpPr>
            <p:nvPr/>
          </p:nvSpPr>
          <p:spPr bwMode="auto">
            <a:xfrm>
              <a:off x="372" y="288"/>
              <a:ext cx="19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Rectangle 7"/>
            <p:cNvSpPr>
              <a:spLocks noChangeArrowheads="1"/>
            </p:cNvSpPr>
            <p:nvPr/>
          </p:nvSpPr>
          <p:spPr bwMode="auto">
            <a:xfrm>
              <a:off x="0" y="160"/>
              <a:ext cx="38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b="1">
                  <a:latin typeface="Times New Roman" pitchFamily="18" charset="0"/>
                  <a:sym typeface="Symbol" pitchFamily="18" charset="2"/>
                </a:rPr>
                <a:t></a:t>
              </a:r>
              <a:r>
                <a:rPr lang="en-US" altLang="en-US" sz="2800" b="1">
                  <a:latin typeface="Times New Roman" pitchFamily="18" charset="0"/>
                  <a:sym typeface="Symbol" pitchFamily="18" charset="2"/>
                </a:rPr>
                <a:t>=</a:t>
              </a:r>
            </a:p>
          </p:txBody>
        </p:sp>
      </p:grpSp>
    </p:spTree>
    <p:extLst>
      <p:ext uri="{BB962C8B-B14F-4D97-AF65-F5344CB8AC3E}">
        <p14:creationId xmlns:p14="http://schemas.microsoft.com/office/powerpoint/2010/main" val="26563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8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8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8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哈希表举例</a:t>
            </a:r>
            <a:endParaRPr lang="en-US" dirty="0"/>
          </a:p>
        </p:txBody>
      </p:sp>
      <p:sp>
        <p:nvSpPr>
          <p:cNvPr id="5" name="灯片编号占位符 1"/>
          <p:cNvSpPr txBox="1">
            <a:spLocks/>
          </p:cNvSpPr>
          <p:nvPr/>
        </p:nvSpPr>
        <p:spPr>
          <a:xfrm>
            <a:off x="8748464" y="6413827"/>
            <a:ext cx="395536"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5</a:t>
            </a:fld>
            <a:endParaRPr lang="zh-CN" altLang="en-US"/>
          </a:p>
        </p:txBody>
      </p:sp>
      <p:sp>
        <p:nvSpPr>
          <p:cNvPr id="6" name="Text Box 4"/>
          <p:cNvSpPr txBox="1">
            <a:spLocks noChangeArrowheads="1"/>
          </p:cNvSpPr>
          <p:nvPr/>
        </p:nvSpPr>
        <p:spPr bwMode="auto">
          <a:xfrm>
            <a:off x="1978398" y="879103"/>
            <a:ext cx="4823756"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34</a:t>
            </a:r>
            <a:r>
              <a:rPr lang="zh-CN" altLang="en-US" sz="2400" b="1">
                <a:latin typeface="Times New Roman" pitchFamily="18" charset="0"/>
              </a:rPr>
              <a:t>个省级区域的</a:t>
            </a:r>
            <a:r>
              <a:rPr lang="zh-CN" altLang="en-US" sz="2400" b="1" dirty="0">
                <a:latin typeface="Times New Roman" pitchFamily="18" charset="0"/>
              </a:rPr>
              <a:t>各民族人口统计表</a:t>
            </a:r>
          </a:p>
        </p:txBody>
      </p:sp>
      <p:sp>
        <p:nvSpPr>
          <p:cNvPr id="7" name="AutoShape 5"/>
          <p:cNvSpPr>
            <a:spLocks noChangeArrowheads="1"/>
          </p:cNvSpPr>
          <p:nvPr/>
        </p:nvSpPr>
        <p:spPr bwMode="auto">
          <a:xfrm>
            <a:off x="112713" y="4130006"/>
            <a:ext cx="3925887" cy="1196975"/>
          </a:xfrm>
          <a:prstGeom prst="wedgeRectCallout">
            <a:avLst>
              <a:gd name="adj1" fmla="val -9889"/>
              <a:gd name="adj2" fmla="val -94106"/>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rPr>
              <a:t>以编号作关键字，</a:t>
            </a:r>
          </a:p>
          <a:p>
            <a:pPr eaLnBrk="1" hangingPunct="1">
              <a:spcBef>
                <a:spcPct val="0"/>
              </a:spcBef>
              <a:buClrTx/>
              <a:buSzTx/>
              <a:buFontTx/>
              <a:buNone/>
            </a:pPr>
            <a:r>
              <a:rPr lang="zh-CN" altLang="en-US" sz="2400" b="1">
                <a:latin typeface="Times New Roman" pitchFamily="18" charset="0"/>
              </a:rPr>
              <a:t>构造哈希函数：</a:t>
            </a:r>
            <a:r>
              <a:rPr lang="en-US" altLang="en-US" sz="2400" b="1">
                <a:latin typeface="Times New Roman" pitchFamily="18" charset="0"/>
              </a:rPr>
              <a:t>H(key)=key</a:t>
            </a:r>
          </a:p>
          <a:p>
            <a:pPr eaLnBrk="1" hangingPunct="1">
              <a:spcBef>
                <a:spcPct val="0"/>
              </a:spcBef>
              <a:buClrTx/>
              <a:buSzTx/>
              <a:buFontTx/>
              <a:buNone/>
            </a:pPr>
            <a:r>
              <a:rPr lang="en-US" altLang="en-US" sz="2400" b="1">
                <a:latin typeface="Times New Roman" pitchFamily="18" charset="0"/>
              </a:rPr>
              <a:t>H(1)=1 </a:t>
            </a:r>
            <a:r>
              <a:rPr lang="zh-CN" altLang="en-US" sz="2400" b="1">
                <a:latin typeface="Times New Roman" pitchFamily="18" charset="0"/>
              </a:rPr>
              <a:t>， </a:t>
            </a:r>
            <a:r>
              <a:rPr lang="en-US" altLang="en-US" sz="2400" b="1">
                <a:latin typeface="Times New Roman" pitchFamily="18" charset="0"/>
              </a:rPr>
              <a:t>H(2)=2</a:t>
            </a:r>
          </a:p>
        </p:txBody>
      </p:sp>
      <p:sp>
        <p:nvSpPr>
          <p:cNvPr id="8" name="AutoShape 6"/>
          <p:cNvSpPr>
            <a:spLocks noChangeArrowheads="1"/>
          </p:cNvSpPr>
          <p:nvPr/>
        </p:nvSpPr>
        <p:spPr bwMode="auto">
          <a:xfrm>
            <a:off x="4343400" y="3834914"/>
            <a:ext cx="4621088" cy="1569660"/>
          </a:xfrm>
          <a:prstGeom prst="wedgeRectCallout">
            <a:avLst>
              <a:gd name="adj1" fmla="val -66704"/>
              <a:gd name="adj2" fmla="val -59181"/>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Times New Roman" pitchFamily="18" charset="0"/>
              </a:rPr>
              <a:t>以地区名字作关键字，取地区</a:t>
            </a:r>
          </a:p>
          <a:p>
            <a:pPr eaLnBrk="1" hangingPunct="1">
              <a:spcBef>
                <a:spcPct val="0"/>
              </a:spcBef>
              <a:buClrTx/>
              <a:buSzTx/>
              <a:buFontTx/>
              <a:buNone/>
            </a:pPr>
            <a:r>
              <a:rPr lang="zh-CN" altLang="en-US" sz="2400" b="1" dirty="0">
                <a:latin typeface="Times New Roman" pitchFamily="18" charset="0"/>
              </a:rPr>
              <a:t>名称</a:t>
            </a:r>
            <a:r>
              <a:rPr lang="zh-CN" altLang="en-US" sz="2400" b="1" dirty="0">
                <a:solidFill>
                  <a:srgbClr val="0000CC"/>
                </a:solidFill>
                <a:latin typeface="Times New Roman" pitchFamily="18" charset="0"/>
              </a:rPr>
              <a:t>第一个拼音字母</a:t>
            </a:r>
            <a:r>
              <a:rPr lang="zh-CN" altLang="en-US" sz="2400" b="1" dirty="0">
                <a:latin typeface="Times New Roman" pitchFamily="18" charset="0"/>
              </a:rPr>
              <a:t>的序号</a:t>
            </a:r>
          </a:p>
          <a:p>
            <a:pPr eaLnBrk="1" hangingPunct="1">
              <a:spcBef>
                <a:spcPct val="0"/>
              </a:spcBef>
              <a:buClrTx/>
              <a:buSzTx/>
              <a:buFontTx/>
              <a:buNone/>
            </a:pPr>
            <a:r>
              <a:rPr lang="zh-CN" altLang="en-US" sz="2400" b="1" dirty="0">
                <a:latin typeface="Times New Roman" pitchFamily="18" charset="0"/>
              </a:rPr>
              <a:t>作哈希函数：</a:t>
            </a:r>
            <a:r>
              <a:rPr lang="en-US" altLang="en-US" sz="2400" b="1" dirty="0">
                <a:latin typeface="Times New Roman" pitchFamily="18" charset="0"/>
              </a:rPr>
              <a:t>H(</a:t>
            </a:r>
            <a:r>
              <a:rPr lang="zh-CN" altLang="en-US" sz="2400" b="1" dirty="0">
                <a:latin typeface="Times New Roman" pitchFamily="18" charset="0"/>
              </a:rPr>
              <a:t>北京</a:t>
            </a:r>
            <a:r>
              <a:rPr lang="en-US" altLang="en-US" sz="2400" b="1" dirty="0">
                <a:latin typeface="Times New Roman" pitchFamily="18" charset="0"/>
              </a:rPr>
              <a:t>)=2</a:t>
            </a:r>
          </a:p>
          <a:p>
            <a:pPr eaLnBrk="1" hangingPunct="1">
              <a:spcBef>
                <a:spcPct val="0"/>
              </a:spcBef>
              <a:buClrTx/>
              <a:buSzTx/>
              <a:buFontTx/>
              <a:buNone/>
            </a:pPr>
            <a:r>
              <a:rPr lang="en-US" altLang="en-US" sz="2400" b="1" dirty="0">
                <a:latin typeface="Times New Roman" pitchFamily="18" charset="0"/>
              </a:rPr>
              <a:t>H(</a:t>
            </a:r>
            <a:r>
              <a:rPr lang="zh-CN" altLang="en-US" sz="2400" b="1" dirty="0">
                <a:latin typeface="Times New Roman" pitchFamily="18" charset="0"/>
              </a:rPr>
              <a:t>上海</a:t>
            </a:r>
            <a:r>
              <a:rPr lang="en-US" altLang="en-US" sz="2400" b="1" dirty="0">
                <a:latin typeface="Times New Roman" pitchFamily="18" charset="0"/>
              </a:rPr>
              <a:t>)=19   H(</a:t>
            </a:r>
            <a:r>
              <a:rPr lang="zh-CN" altLang="en-US" sz="2400" b="1" dirty="0">
                <a:latin typeface="Times New Roman" pitchFamily="18" charset="0"/>
              </a:rPr>
              <a:t>山东</a:t>
            </a:r>
            <a:r>
              <a:rPr lang="en-US" altLang="en-US" sz="2400" b="1" dirty="0">
                <a:latin typeface="Times New Roman" pitchFamily="18" charset="0"/>
              </a:rPr>
              <a:t>)=19</a:t>
            </a:r>
          </a:p>
        </p:txBody>
      </p:sp>
      <p:graphicFrame>
        <p:nvGraphicFramePr>
          <p:cNvPr id="9" name="Group 7"/>
          <p:cNvGraphicFramePr>
            <a:graphicFrameLocks noGrp="1"/>
          </p:cNvGraphicFramePr>
          <p:nvPr/>
        </p:nvGraphicFramePr>
        <p:xfrm>
          <a:off x="1187624" y="1370647"/>
          <a:ext cx="6934200" cy="2194368"/>
        </p:xfrm>
        <a:graphic>
          <a:graphicData uri="http://schemas.openxmlformats.org/drawingml/2006/table">
            <a:tbl>
              <a:tblPr/>
              <a:tblGrid>
                <a:gridCol w="946150">
                  <a:extLst>
                    <a:ext uri="{9D8B030D-6E8A-4147-A177-3AD203B41FA5}">
                      <a16:colId xmlns:a16="http://schemas.microsoft.com/office/drawing/2014/main" val="20000"/>
                    </a:ext>
                  </a:extLst>
                </a:gridCol>
                <a:gridCol w="1890713">
                  <a:extLst>
                    <a:ext uri="{9D8B030D-6E8A-4147-A177-3AD203B41FA5}">
                      <a16:colId xmlns:a16="http://schemas.microsoft.com/office/drawing/2014/main" val="20001"/>
                    </a:ext>
                  </a:extLst>
                </a:gridCol>
                <a:gridCol w="1339850">
                  <a:extLst>
                    <a:ext uri="{9D8B030D-6E8A-4147-A177-3AD203B41FA5}">
                      <a16:colId xmlns:a16="http://schemas.microsoft.com/office/drawing/2014/main" val="20002"/>
                    </a:ext>
                  </a:extLst>
                </a:gridCol>
                <a:gridCol w="944562">
                  <a:extLst>
                    <a:ext uri="{9D8B030D-6E8A-4147-A177-3AD203B41FA5}">
                      <a16:colId xmlns:a16="http://schemas.microsoft.com/office/drawing/2014/main" val="20003"/>
                    </a:ext>
                  </a:extLst>
                </a:gridCol>
                <a:gridCol w="1103313">
                  <a:extLst>
                    <a:ext uri="{9D8B030D-6E8A-4147-A177-3AD203B41FA5}">
                      <a16:colId xmlns:a16="http://schemas.microsoft.com/office/drawing/2014/main" val="20004"/>
                    </a:ext>
                  </a:extLst>
                </a:gridCol>
                <a:gridCol w="709612">
                  <a:extLst>
                    <a:ext uri="{9D8B030D-6E8A-4147-A177-3AD203B41FA5}">
                      <a16:colId xmlns:a16="http://schemas.microsoft.com/office/drawing/2014/main" val="20005"/>
                    </a:ext>
                  </a:extLst>
                </a:gridCol>
              </a:tblGrid>
              <a:tr h="822735">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Verdana" pitchFamily="34" charset="0"/>
                          <a:ea typeface="宋体" pitchFamily="2" charset="-122"/>
                        </a:rPr>
                        <a:t>编号</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2400" b="1" i="0" u="none" strike="noStrike" cap="none" normalizeH="0" baseline="0">
                          <a:ln>
                            <a:noFill/>
                          </a:ln>
                          <a:solidFill>
                            <a:schemeClr val="tx1"/>
                          </a:solidFill>
                          <a:effectLst/>
                          <a:latin typeface="Verdana" pitchFamily="34" charset="0"/>
                          <a:ea typeface="宋体" pitchFamily="2" charset="-122"/>
                        </a:rPr>
                        <a:t>省、市(区)</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Verdana" pitchFamily="34" charset="0"/>
                          <a:ea typeface="宋体" pitchFamily="2" charset="-122"/>
                        </a:rPr>
                        <a:t>总人口</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Verdana" pitchFamily="34" charset="0"/>
                          <a:ea typeface="宋体" pitchFamily="2" charset="-122"/>
                        </a:rPr>
                        <a:t>汉族</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Verdana" pitchFamily="34" charset="0"/>
                          <a:ea typeface="宋体" pitchFamily="2" charset="-122"/>
                        </a:rPr>
                        <a:t>回族</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2400" b="1" i="0" u="none" strike="noStrike" cap="none" normalizeH="0" baseline="0">
                          <a:ln>
                            <a:noFill/>
                          </a:ln>
                          <a:solidFill>
                            <a:schemeClr val="tx1"/>
                          </a:solidFill>
                          <a:effectLst/>
                          <a:latin typeface="Arial"/>
                          <a:ea typeface="宋体" pitchFamily="2" charset="-122"/>
                        </a:rPr>
                        <a:t>……</a:t>
                      </a:r>
                      <a:endParaRPr kumimoji="0" lang="en-US" altLang="en-US" sz="2400" b="1" i="0" u="none" strike="noStrike" cap="none" normalizeH="0" baseline="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063">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2400" b="1" i="0" u="none" strike="noStrike" cap="none" normalizeH="0" baseline="0">
                          <a:ln>
                            <a:noFill/>
                          </a:ln>
                          <a:solidFill>
                            <a:schemeClr val="tx1"/>
                          </a:solidFill>
                          <a:effectLst/>
                          <a:latin typeface="Verdana" pitchFamily="34" charset="0"/>
                          <a:ea typeface="宋体" pitchFamily="2" charset="-122"/>
                        </a:rPr>
                        <a:t>1</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Verdana" pitchFamily="34" charset="0"/>
                          <a:ea typeface="宋体" pitchFamily="2" charset="-122"/>
                        </a:rPr>
                        <a:t>北京</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063">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2400" b="1" i="0" u="none" strike="noStrike" cap="none" normalizeH="0" baseline="0">
                          <a:ln>
                            <a:noFill/>
                          </a:ln>
                          <a:solidFill>
                            <a:schemeClr val="tx1"/>
                          </a:solidFill>
                          <a:effectLst/>
                          <a:latin typeface="Verdana" pitchFamily="34" charset="0"/>
                          <a:ea typeface="宋体" pitchFamily="2" charset="-122"/>
                        </a:rPr>
                        <a:t>2</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Verdana" pitchFamily="34" charset="0"/>
                          <a:ea typeface="宋体" pitchFamily="2" charset="-122"/>
                        </a:rPr>
                        <a:t>上海</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dirty="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063">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2400" b="1" i="0" u="none" strike="noStrike" cap="none" normalizeH="0" baseline="0">
                          <a:ln>
                            <a:noFill/>
                          </a:ln>
                          <a:solidFill>
                            <a:schemeClr val="tx1"/>
                          </a:solidFill>
                          <a:effectLst/>
                          <a:latin typeface="Arial"/>
                          <a:ea typeface="宋体" pitchFamily="2" charset="-122"/>
                        </a:rPr>
                        <a:t>…</a:t>
                      </a:r>
                      <a:r>
                        <a:rPr kumimoji="0" lang="en-US" altLang="en-US" sz="2400" b="1" i="0" u="none" strike="noStrike" cap="none" normalizeH="0" baseline="0">
                          <a:ln>
                            <a:noFill/>
                          </a:ln>
                          <a:solidFill>
                            <a:schemeClr val="tx1"/>
                          </a:solidFill>
                          <a:effectLst/>
                          <a:latin typeface="Verdana" pitchFamily="34" charset="0"/>
                          <a:ea typeface="宋体" pitchFamily="2" charset="-122"/>
                        </a:rPr>
                        <a:t>...</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2400" b="1" i="0" u="none" strike="noStrike" cap="none" normalizeH="0" baseline="0">
                          <a:ln>
                            <a:noFill/>
                          </a:ln>
                          <a:solidFill>
                            <a:schemeClr val="tx1"/>
                          </a:solidFill>
                          <a:effectLst/>
                          <a:latin typeface="Arial"/>
                          <a:ea typeface="宋体" pitchFamily="2" charset="-122"/>
                        </a:rPr>
                        <a:t>…</a:t>
                      </a:r>
                      <a:r>
                        <a:rPr kumimoji="0" lang="en-US" altLang="en-US" sz="2400" b="1" i="0" u="none" strike="noStrike" cap="none" normalizeH="0" baseline="0">
                          <a:ln>
                            <a:noFill/>
                          </a:ln>
                          <a:solidFill>
                            <a:schemeClr val="tx1"/>
                          </a:solidFill>
                          <a:effectLst/>
                          <a:latin typeface="Verdana" pitchFamily="34" charset="0"/>
                          <a:ea typeface="宋体" pitchFamily="2" charset="-122"/>
                        </a:rPr>
                        <a:t>...</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TextBox 9"/>
          <p:cNvSpPr txBox="1"/>
          <p:nvPr/>
        </p:nvSpPr>
        <p:spPr>
          <a:xfrm>
            <a:off x="5004048" y="5858108"/>
            <a:ext cx="2339102" cy="523220"/>
          </a:xfrm>
          <a:prstGeom prst="rect">
            <a:avLst/>
          </a:prstGeom>
          <a:noFill/>
        </p:spPr>
        <p:txBody>
          <a:bodyPr wrap="none" rtlCol="0">
            <a:spAutoFit/>
          </a:bodyPr>
          <a:lstStyle/>
          <a:p>
            <a:r>
              <a:rPr lang="zh-CN" altLang="en-US" sz="2800" b="1"/>
              <a:t>会产生冲突！</a:t>
            </a:r>
            <a:endParaRPr lang="en-US" sz="2800" b="1"/>
          </a:p>
        </p:txBody>
      </p:sp>
      <p:sp>
        <p:nvSpPr>
          <p:cNvPr id="11" name="TextBox 10"/>
          <p:cNvSpPr txBox="1"/>
          <p:nvPr/>
        </p:nvSpPr>
        <p:spPr>
          <a:xfrm>
            <a:off x="5004048" y="6334780"/>
            <a:ext cx="3430747" cy="523220"/>
          </a:xfrm>
          <a:prstGeom prst="rect">
            <a:avLst/>
          </a:prstGeom>
          <a:noFill/>
        </p:spPr>
        <p:txBody>
          <a:bodyPr wrap="none" rtlCol="0">
            <a:spAutoFit/>
          </a:bodyPr>
          <a:lstStyle/>
          <a:p>
            <a:r>
              <a:rPr lang="zh-CN" altLang="en-US" sz="2800" b="1"/>
              <a:t>需要冲突解决方法！</a:t>
            </a:r>
            <a:endParaRPr lang="en-US" sz="2800" b="1"/>
          </a:p>
        </p:txBody>
      </p:sp>
      <p:sp>
        <p:nvSpPr>
          <p:cNvPr id="3" name="灯片编号占位符 2"/>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385830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哈希表设计要素</a:t>
            </a:r>
            <a:endParaRPr lang="en-US" dirty="0"/>
          </a:p>
        </p:txBody>
      </p:sp>
      <p:sp>
        <p:nvSpPr>
          <p:cNvPr id="718850" name="Rectangle 2"/>
          <p:cNvSpPr>
            <a:spLocks noGrp="1" noChangeArrowheads="1"/>
          </p:cNvSpPr>
          <p:nvPr>
            <p:ph idx="1"/>
          </p:nvPr>
        </p:nvSpPr>
        <p:spPr>
          <a:xfrm>
            <a:off x="457200" y="764704"/>
            <a:ext cx="8229600" cy="6093296"/>
          </a:xfrm>
        </p:spPr>
        <p:txBody>
          <a:bodyPr>
            <a:normAutofit fontScale="92500" lnSpcReduction="10000"/>
          </a:bodyPr>
          <a:lstStyle/>
          <a:p>
            <a:r>
              <a:rPr lang="en-US" altLang="en-US" b="1" dirty="0" err="1">
                <a:ea typeface="宋体" panose="02010600030101010101" pitchFamily="2" charset="-122"/>
              </a:rPr>
              <a:t>确定</a:t>
            </a:r>
            <a:r>
              <a:rPr lang="zh-CN" altLang="en-US" b="1" dirty="0">
                <a:ea typeface="宋体" panose="02010600030101010101" pitchFamily="2" charset="-122"/>
              </a:rPr>
              <a:t>哈希</a:t>
            </a:r>
            <a:r>
              <a:rPr lang="en-US" altLang="en-US" b="1" dirty="0" err="1">
                <a:ea typeface="宋体" panose="02010600030101010101" pitchFamily="2" charset="-122"/>
              </a:rPr>
              <a:t>函数的</a:t>
            </a:r>
            <a:r>
              <a:rPr lang="zh-CN" altLang="en-US" b="1" dirty="0">
                <a:solidFill>
                  <a:srgbClr val="C00000"/>
                </a:solidFill>
                <a:ea typeface="宋体" panose="02010600030101010101" pitchFamily="2" charset="-122"/>
              </a:rPr>
              <a:t>定义域</a:t>
            </a:r>
            <a:r>
              <a:rPr lang="zh-CN" altLang="en-US" b="1" dirty="0">
                <a:ea typeface="宋体" panose="02010600030101010101" pitchFamily="2" charset="-122"/>
              </a:rPr>
              <a:t>和</a:t>
            </a:r>
            <a:r>
              <a:rPr lang="en-US" altLang="en-US" b="1" dirty="0" err="1">
                <a:solidFill>
                  <a:srgbClr val="C00000"/>
                </a:solidFill>
                <a:ea typeface="宋体" panose="02010600030101010101" pitchFamily="2" charset="-122"/>
              </a:rPr>
              <a:t>值域</a:t>
            </a:r>
            <a:endParaRPr lang="en-US" altLang="en-US" b="1" dirty="0">
              <a:solidFill>
                <a:srgbClr val="C00000"/>
              </a:solidFill>
              <a:ea typeface="宋体" panose="02010600030101010101" pitchFamily="2" charset="-122"/>
            </a:endParaRPr>
          </a:p>
          <a:p>
            <a:pPr lvl="1"/>
            <a:r>
              <a:rPr lang="zh-CN" altLang="en-US" dirty="0"/>
              <a:t>定义域：所有关键字</a:t>
            </a:r>
            <a:endParaRPr lang="en-US" altLang="zh-CN" dirty="0"/>
          </a:p>
          <a:p>
            <a:pPr lvl="1"/>
            <a:r>
              <a:rPr lang="zh-CN" altLang="en-US" dirty="0">
                <a:ea typeface="宋体" panose="02010600030101010101" pitchFamily="2" charset="-122"/>
              </a:rPr>
              <a:t>值域：</a:t>
            </a:r>
            <a:r>
              <a:rPr lang="en-US" altLang="en-US" dirty="0">
                <a:ea typeface="宋体" panose="02010600030101010101" pitchFamily="2" charset="-122"/>
              </a:rPr>
              <a:t> 0… m-1</a:t>
            </a:r>
            <a:r>
              <a:rPr lang="zh-CN" altLang="en-US" dirty="0">
                <a:ea typeface="宋体" panose="02010600030101010101" pitchFamily="2" charset="-122"/>
              </a:rPr>
              <a:t>，若哈希表允许</a:t>
            </a:r>
            <a:r>
              <a:rPr lang="en-US" altLang="zh-CN" dirty="0">
                <a:ea typeface="宋体" panose="02010600030101010101" pitchFamily="2" charset="-122"/>
              </a:rPr>
              <a:t>m</a:t>
            </a:r>
            <a:r>
              <a:rPr lang="zh-CN" altLang="en-US" dirty="0">
                <a:ea typeface="宋体" panose="02010600030101010101" pitchFamily="2" charset="-122"/>
              </a:rPr>
              <a:t>个地址</a:t>
            </a:r>
            <a:endParaRPr lang="en-US" altLang="en-US" dirty="0">
              <a:ea typeface="宋体" panose="02010600030101010101" pitchFamily="2" charset="-122"/>
            </a:endParaRPr>
          </a:p>
          <a:p>
            <a:r>
              <a:rPr lang="en-US" altLang="en-US" b="1" dirty="0" err="1">
                <a:ea typeface="宋体" panose="02010600030101010101" pitchFamily="2" charset="-122"/>
              </a:rPr>
              <a:t>构造合适的</a:t>
            </a:r>
            <a:r>
              <a:rPr lang="zh-CN" altLang="en-US" b="1" dirty="0">
                <a:solidFill>
                  <a:srgbClr val="C00000"/>
                </a:solidFill>
                <a:ea typeface="宋体" panose="02010600030101010101" pitchFamily="2" charset="-122"/>
              </a:rPr>
              <a:t>哈希</a:t>
            </a:r>
            <a:r>
              <a:rPr lang="en-US" altLang="en-US" b="1" dirty="0" err="1">
                <a:solidFill>
                  <a:srgbClr val="C00000"/>
                </a:solidFill>
                <a:ea typeface="宋体" panose="02010600030101010101" pitchFamily="2" charset="-122"/>
              </a:rPr>
              <a:t>函数</a:t>
            </a:r>
            <a:endParaRPr lang="en-US" altLang="en-US" b="1" dirty="0">
              <a:solidFill>
                <a:srgbClr val="C00000"/>
              </a:solidFill>
              <a:ea typeface="宋体" panose="02010600030101010101" pitchFamily="2" charset="-122"/>
            </a:endParaRPr>
          </a:p>
          <a:p>
            <a:pPr lvl="1"/>
            <a:r>
              <a:rPr lang="zh-CN" altLang="en-US" dirty="0"/>
              <a:t>使得同一关键字总被映射到同一地址</a:t>
            </a:r>
            <a:endParaRPr lang="en-US" altLang="en-US" dirty="0">
              <a:ea typeface="宋体" panose="02010600030101010101" pitchFamily="2" charset="-122"/>
            </a:endParaRPr>
          </a:p>
          <a:p>
            <a:pPr lvl="1"/>
            <a:r>
              <a:rPr lang="en-US" altLang="en-US" dirty="0" err="1">
                <a:ea typeface="宋体" panose="02010600030101010101" pitchFamily="2" charset="-122"/>
              </a:rPr>
              <a:t>使得对于所有可能的元素</a:t>
            </a:r>
            <a:r>
              <a:rPr lang="en-US" altLang="en-US" dirty="0">
                <a:ea typeface="宋体" panose="02010600030101010101" pitchFamily="2" charset="-122"/>
              </a:rPr>
              <a:t>(</a:t>
            </a:r>
            <a:r>
              <a:rPr lang="en-US" altLang="en-US" dirty="0" err="1">
                <a:ea typeface="宋体" panose="02010600030101010101" pitchFamily="2" charset="-122"/>
              </a:rPr>
              <a:t>记录的关键字</a:t>
            </a:r>
            <a:r>
              <a:rPr lang="en-US" altLang="en-US" dirty="0">
                <a:ea typeface="宋体" panose="02010600030101010101" pitchFamily="2" charset="-122"/>
              </a:rPr>
              <a:t>)，</a:t>
            </a:r>
            <a:r>
              <a:rPr lang="zh-CN" altLang="en-US" dirty="0">
                <a:ea typeface="宋体" panose="02010600030101010101" pitchFamily="2" charset="-122"/>
              </a:rPr>
              <a:t>其</a:t>
            </a:r>
            <a:r>
              <a:rPr lang="en-US" altLang="en-US" dirty="0" err="1">
                <a:ea typeface="宋体" panose="02010600030101010101" pitchFamily="2" charset="-122"/>
              </a:rPr>
              <a:t>函数值能</a:t>
            </a:r>
            <a:r>
              <a:rPr lang="zh-CN" altLang="en-US" dirty="0"/>
              <a:t>尽可能</a:t>
            </a:r>
            <a:r>
              <a:rPr lang="zh-CN" altLang="en-US" b="1" dirty="0">
                <a:solidFill>
                  <a:srgbClr val="0000FF"/>
                </a:solidFill>
              </a:rPr>
              <a:t>覆盖</a:t>
            </a:r>
            <a:r>
              <a:rPr lang="zh-CN" altLang="en-US" dirty="0"/>
              <a:t>整个地址空间且</a:t>
            </a:r>
            <a:r>
              <a:rPr lang="en-US" altLang="en-US" b="1" dirty="0" err="1">
                <a:solidFill>
                  <a:srgbClr val="0000FF"/>
                </a:solidFill>
                <a:ea typeface="宋体" panose="02010600030101010101" pitchFamily="2" charset="-122"/>
              </a:rPr>
              <a:t>均匀</a:t>
            </a:r>
            <a:r>
              <a:rPr lang="en-US" altLang="en-US" dirty="0" err="1">
                <a:ea typeface="宋体" panose="02010600030101010101" pitchFamily="2" charset="-122"/>
              </a:rPr>
              <a:t>地映射到地址空间</a:t>
            </a:r>
            <a:endParaRPr lang="en-US" altLang="en-US" dirty="0">
              <a:ea typeface="宋体" panose="02010600030101010101" pitchFamily="2" charset="-122"/>
            </a:endParaRPr>
          </a:p>
          <a:p>
            <a:pPr lvl="2"/>
            <a:r>
              <a:rPr lang="en-US" altLang="en-US" sz="2800" dirty="0" err="1">
                <a:ea typeface="宋体" panose="02010600030101010101" pitchFamily="2" charset="-122"/>
              </a:rPr>
              <a:t>所谓</a:t>
            </a:r>
            <a:r>
              <a:rPr lang="en-US" altLang="en-US" sz="2800" b="1" dirty="0" err="1">
                <a:solidFill>
                  <a:srgbClr val="0000FF"/>
                </a:solidFill>
                <a:ea typeface="宋体" panose="02010600030101010101" pitchFamily="2" charset="-122"/>
              </a:rPr>
              <a:t>均匀</a:t>
            </a:r>
            <a:r>
              <a:rPr lang="en-US" altLang="en-US" sz="2800" dirty="0">
                <a:ea typeface="宋体" panose="02010600030101010101" pitchFamily="2" charset="-122"/>
              </a:rPr>
              <a:t>(uniform)</a:t>
            </a:r>
            <a:r>
              <a:rPr lang="en-US" altLang="en-US" sz="2800" dirty="0" err="1">
                <a:ea typeface="宋体" panose="02010600030101010101" pitchFamily="2" charset="-122"/>
              </a:rPr>
              <a:t>是指</a:t>
            </a:r>
            <a:r>
              <a:rPr lang="zh-CN" altLang="en-US" sz="2800" dirty="0">
                <a:ea typeface="宋体" panose="02010600030101010101" pitchFamily="2" charset="-122"/>
              </a:rPr>
              <a:t>从一个关键字映射到地址集合中任何一个地址的概率是相等的</a:t>
            </a:r>
            <a:r>
              <a:rPr lang="zh-CN" altLang="en-US" sz="2800">
                <a:ea typeface="宋体" panose="02010600030101010101" pitchFamily="2" charset="-122"/>
              </a:rPr>
              <a:t>，即，</a:t>
            </a:r>
            <a:r>
              <a:rPr lang="zh-CN" altLang="en-US" sz="2800" b="1">
                <a:solidFill>
                  <a:schemeClr val="accent6">
                    <a:lumMod val="50000"/>
                  </a:schemeClr>
                </a:solidFill>
                <a:ea typeface="宋体" panose="02010600030101010101" pitchFamily="2" charset="-122"/>
              </a:rPr>
              <a:t>使得</a:t>
            </a:r>
            <a:r>
              <a:rPr lang="en-US" altLang="en-US" sz="2800" b="1">
                <a:solidFill>
                  <a:schemeClr val="accent6">
                    <a:lumMod val="50000"/>
                  </a:schemeClr>
                </a:solidFill>
                <a:ea typeface="宋体" panose="02010600030101010101" pitchFamily="2" charset="-122"/>
              </a:rPr>
              <a:t>发生冲突的可能性</a:t>
            </a:r>
            <a:r>
              <a:rPr lang="en-US" altLang="en-US" sz="2800">
                <a:ea typeface="宋体" panose="02010600030101010101" pitchFamily="2" charset="-122"/>
              </a:rPr>
              <a:t>尽可能最少</a:t>
            </a:r>
            <a:endParaRPr lang="en-US" altLang="en-US" sz="2800" dirty="0">
              <a:ea typeface="宋体" panose="02010600030101010101" pitchFamily="2" charset="-122"/>
            </a:endParaRPr>
          </a:p>
          <a:p>
            <a:pPr lvl="1"/>
            <a:r>
              <a:rPr lang="zh-CN" altLang="en-US" dirty="0">
                <a:ea typeface="宋体" panose="02010600030101010101" pitchFamily="2" charset="-122"/>
              </a:rPr>
              <a:t>哈希</a:t>
            </a:r>
            <a:r>
              <a:rPr lang="en-US" altLang="en-US" dirty="0" err="1">
                <a:ea typeface="宋体" panose="02010600030101010101" pitchFamily="2" charset="-122"/>
              </a:rPr>
              <a:t>函数的构造简单</a:t>
            </a:r>
            <a:r>
              <a:rPr lang="zh-CN" altLang="en-US" dirty="0">
                <a:ea typeface="宋体" panose="02010600030101010101" pitchFamily="2" charset="-122"/>
              </a:rPr>
              <a:t>，能在较短的时间内计算</a:t>
            </a:r>
            <a:r>
              <a:rPr lang="zh-CN" altLang="en-US" dirty="0"/>
              <a:t>出来</a:t>
            </a:r>
            <a:endParaRPr lang="en-US" altLang="zh-CN" dirty="0">
              <a:ea typeface="宋体" panose="02010600030101010101" pitchFamily="2" charset="-122"/>
            </a:endParaRPr>
          </a:p>
          <a:p>
            <a:r>
              <a:rPr lang="zh-CN" altLang="en-US" b="1" dirty="0">
                <a:ea typeface="宋体" panose="02010600030101010101" pitchFamily="2" charset="-122"/>
              </a:rPr>
              <a:t>给出</a:t>
            </a:r>
            <a:r>
              <a:rPr lang="en-US" altLang="en-US" b="1" dirty="0" err="1">
                <a:solidFill>
                  <a:srgbClr val="C00000"/>
                </a:solidFill>
                <a:ea typeface="宋体" panose="02010600030101010101" pitchFamily="2" charset="-122"/>
              </a:rPr>
              <a:t>处理冲突的方法</a:t>
            </a:r>
            <a:r>
              <a:rPr lang="zh-CN" altLang="en-US" dirty="0">
                <a:ea typeface="宋体" panose="02010600030101010101" pitchFamily="2" charset="-122"/>
              </a:rPr>
              <a:t>，</a:t>
            </a:r>
            <a:r>
              <a:rPr lang="en-US" altLang="en-US" dirty="0" err="1">
                <a:ea typeface="宋体" panose="02010600030101010101" pitchFamily="2" charset="-122"/>
              </a:rPr>
              <a:t>即当冲突出现时如何为冲突元素找到另一个存储位置</a:t>
            </a:r>
            <a:endParaRPr lang="en-US" altLang="en-US" dirty="0">
              <a:ea typeface="宋体" panose="0201060003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1677228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r>
              <a:rPr lang="en-US" altLang="en-US">
                <a:latin typeface="+mn-lt"/>
                <a:ea typeface="宋体" panose="02010600030101010101" pitchFamily="2" charset="-122"/>
              </a:rPr>
              <a:t>哈希函数的构造</a:t>
            </a:r>
            <a:endParaRPr lang="en-US" altLang="en-US" dirty="0">
              <a:latin typeface="+mn-lt"/>
              <a:ea typeface="宋体" panose="02010600030101010101" pitchFamily="2" charset="-122"/>
            </a:endParaRPr>
          </a:p>
        </p:txBody>
      </p:sp>
      <p:sp>
        <p:nvSpPr>
          <p:cNvPr id="7" name="内容占位符 6"/>
          <p:cNvSpPr>
            <a:spLocks noGrp="1"/>
          </p:cNvSpPr>
          <p:nvPr>
            <p:ph idx="1"/>
          </p:nvPr>
        </p:nvSpPr>
        <p:spPr/>
        <p:txBody>
          <a:bodyPr>
            <a:normAutofit fontScale="92500"/>
          </a:bodyPr>
          <a:lstStyle/>
          <a:p>
            <a:r>
              <a:rPr lang="en-US" altLang="en-US" b="1" dirty="0">
                <a:solidFill>
                  <a:srgbClr val="0000FF"/>
                </a:solidFill>
                <a:ea typeface="宋体" panose="02010600030101010101" pitchFamily="2" charset="-122"/>
              </a:rPr>
              <a:t>(1)</a:t>
            </a:r>
            <a:r>
              <a:rPr lang="en-US" altLang="en-US" b="1" dirty="0" err="1">
                <a:solidFill>
                  <a:srgbClr val="0000FF"/>
                </a:solidFill>
                <a:ea typeface="宋体" panose="02010600030101010101" pitchFamily="2" charset="-122"/>
              </a:rPr>
              <a:t>直接定址法</a:t>
            </a:r>
            <a:r>
              <a:rPr lang="zh-CN" altLang="en-US" dirty="0">
                <a:ea typeface="宋体" panose="02010600030101010101" pitchFamily="2" charset="-122"/>
              </a:rPr>
              <a:t>：</a:t>
            </a:r>
            <a:r>
              <a:rPr lang="en-US" altLang="en-US" dirty="0" err="1">
                <a:ea typeface="宋体" panose="02010600030101010101" pitchFamily="2" charset="-122"/>
              </a:rPr>
              <a:t>取关键字或关键字的某个线性函数作哈希地址，即</a:t>
            </a:r>
            <a:r>
              <a:rPr lang="zh-CN" altLang="en-US" dirty="0">
                <a:ea typeface="宋体" panose="02010600030101010101" pitchFamily="2" charset="-122"/>
              </a:rPr>
              <a:t>：</a:t>
            </a:r>
            <a:endParaRPr lang="en-US" altLang="en-US" dirty="0">
              <a:ea typeface="宋体" panose="02010600030101010101" pitchFamily="2" charset="-122"/>
            </a:endParaRPr>
          </a:p>
          <a:p>
            <a:pPr marL="0" indent="0" algn="ctr">
              <a:buNone/>
            </a:pPr>
            <a:r>
              <a:rPr lang="en-US" altLang="en-US" dirty="0">
                <a:ea typeface="宋体" panose="02010600030101010101" pitchFamily="2" charset="-122"/>
              </a:rPr>
              <a:t>H(key)=key </a:t>
            </a:r>
            <a:r>
              <a:rPr lang="en-US" altLang="en-US" dirty="0" err="1">
                <a:ea typeface="宋体" panose="02010600030101010101" pitchFamily="2" charset="-122"/>
              </a:rPr>
              <a:t>或H</a:t>
            </a:r>
            <a:r>
              <a:rPr lang="en-US" altLang="en-US" dirty="0">
                <a:ea typeface="宋体" panose="02010600030101010101" pitchFamily="2" charset="-122"/>
              </a:rPr>
              <a:t>(key)=</a:t>
            </a:r>
            <a:r>
              <a:rPr lang="en-US" altLang="en-US" dirty="0" err="1">
                <a:ea typeface="宋体" panose="02010600030101010101" pitchFamily="2" charset="-122"/>
              </a:rPr>
              <a:t>a·key+b</a:t>
            </a:r>
            <a:r>
              <a:rPr lang="en-US" altLang="en-US" dirty="0">
                <a:ea typeface="宋体" panose="02010600030101010101" pitchFamily="2" charset="-122"/>
              </a:rPr>
              <a:t> (</a:t>
            </a:r>
            <a:r>
              <a:rPr lang="en-US" altLang="en-US" dirty="0" err="1">
                <a:ea typeface="宋体" panose="02010600030101010101" pitchFamily="2" charset="-122"/>
              </a:rPr>
              <a:t>a,b为常数</a:t>
            </a:r>
            <a:r>
              <a:rPr lang="en-US" altLang="en-US" dirty="0">
                <a:ea typeface="宋体" panose="02010600030101010101" pitchFamily="2" charset="-122"/>
              </a:rPr>
              <a:t>)</a:t>
            </a:r>
          </a:p>
          <a:p>
            <a:r>
              <a:rPr lang="en-US" altLang="en-US" dirty="0" err="1">
                <a:ea typeface="宋体" panose="02010600030101010101" pitchFamily="2" charset="-122"/>
              </a:rPr>
              <a:t>特点：直接定址法所得</a:t>
            </a:r>
            <a:r>
              <a:rPr lang="en-US" altLang="en-US" b="1" dirty="0" err="1">
                <a:solidFill>
                  <a:schemeClr val="accent6">
                    <a:lumMod val="50000"/>
                  </a:schemeClr>
                </a:solidFill>
                <a:ea typeface="宋体" panose="02010600030101010101" pitchFamily="2" charset="-122"/>
              </a:rPr>
              <a:t>地址集合与关键字集合大小相等</a:t>
            </a:r>
            <a:r>
              <a:rPr lang="en-US" altLang="en-US" dirty="0" err="1">
                <a:ea typeface="宋体" panose="02010600030101010101" pitchFamily="2" charset="-122"/>
              </a:rPr>
              <a:t>，不会发生冲突，但实际中很少使用</a:t>
            </a:r>
            <a:endParaRPr lang="en-US" altLang="en-US" dirty="0">
              <a:ea typeface="宋体" panose="02010600030101010101" pitchFamily="2" charset="-122"/>
            </a:endParaRPr>
          </a:p>
          <a:p>
            <a:r>
              <a:rPr lang="zh-CN" altLang="en-US" dirty="0">
                <a:ea typeface="宋体" panose="02010600030101010101" pitchFamily="2" charset="-122"/>
              </a:rPr>
              <a:t>举例：根据年份查找该年份的人口数量</a:t>
            </a:r>
            <a:endParaRPr lang="en-US" altLang="zh-CN" dirty="0">
              <a:ea typeface="宋体" panose="02010600030101010101" pitchFamily="2" charset="-122"/>
            </a:endParaRPr>
          </a:p>
          <a:p>
            <a:endParaRPr lang="en-US" altLang="en-US" dirty="0">
              <a:ea typeface="宋体" panose="02010600030101010101" pitchFamily="2" charset="-122"/>
            </a:endParaRPr>
          </a:p>
          <a:p>
            <a:r>
              <a:rPr lang="en-US" altLang="en-US" b="1" dirty="0">
                <a:solidFill>
                  <a:srgbClr val="0000FF"/>
                </a:solidFill>
                <a:ea typeface="宋体" panose="02010600030101010101" pitchFamily="2" charset="-122"/>
              </a:rPr>
              <a:t>(2)</a:t>
            </a:r>
            <a:r>
              <a:rPr lang="en-US" altLang="en-US" b="1" dirty="0" err="1">
                <a:solidFill>
                  <a:srgbClr val="0000FF"/>
                </a:solidFill>
                <a:ea typeface="宋体" panose="02010600030101010101" pitchFamily="2" charset="-122"/>
              </a:rPr>
              <a:t>数字分析法</a:t>
            </a:r>
            <a:r>
              <a:rPr lang="zh-CN" altLang="en-US" dirty="0">
                <a:ea typeface="宋体" panose="02010600030101010101" pitchFamily="2" charset="-122"/>
              </a:rPr>
              <a:t>：若</a:t>
            </a:r>
            <a:r>
              <a:rPr lang="en-US" altLang="en-US" dirty="0" err="1">
                <a:ea typeface="宋体" panose="02010600030101010101" pitchFamily="2" charset="-122"/>
              </a:rPr>
              <a:t>关键字</a:t>
            </a:r>
            <a:r>
              <a:rPr lang="zh-CN" altLang="en-US" dirty="0">
                <a:ea typeface="宋体" panose="02010600030101010101" pitchFamily="2" charset="-122"/>
              </a:rPr>
              <a:t>为以</a:t>
            </a:r>
            <a:r>
              <a:rPr lang="en-US" altLang="zh-CN" dirty="0">
                <a:ea typeface="宋体" panose="02010600030101010101" pitchFamily="2" charset="-122"/>
              </a:rPr>
              <a:t>r</a:t>
            </a:r>
            <a:r>
              <a:rPr lang="zh-CN" altLang="en-US" dirty="0">
                <a:ea typeface="宋体" panose="02010600030101010101" pitchFamily="2" charset="-122"/>
              </a:rPr>
              <a:t>为基的数</a:t>
            </a:r>
            <a:r>
              <a:rPr lang="en-US" altLang="en-US" dirty="0">
                <a:ea typeface="宋体" panose="02010600030101010101" pitchFamily="2" charset="-122"/>
              </a:rPr>
              <a:t>，</a:t>
            </a:r>
            <a:r>
              <a:rPr lang="en-US" altLang="en-US" dirty="0" err="1">
                <a:ea typeface="宋体" panose="02010600030101010101" pitchFamily="2" charset="-122"/>
              </a:rPr>
              <a:t>取关键字的若干位或组合作为哈希地址</a:t>
            </a:r>
            <a:endParaRPr lang="en-US" altLang="en-US" dirty="0">
              <a:ea typeface="宋体" panose="02010600030101010101" pitchFamily="2" charset="-122"/>
            </a:endParaRPr>
          </a:p>
          <a:p>
            <a:r>
              <a:rPr lang="zh-CN" altLang="en-US" dirty="0">
                <a:ea typeface="宋体" panose="02010600030101010101" pitchFamily="2" charset="-122"/>
              </a:rPr>
              <a:t>特点：</a:t>
            </a:r>
            <a:r>
              <a:rPr lang="en-US" altLang="en-US" dirty="0" err="1">
                <a:ea typeface="宋体" panose="02010600030101010101" pitchFamily="2" charset="-122"/>
              </a:rPr>
              <a:t>适用于</a:t>
            </a:r>
            <a:r>
              <a:rPr lang="en-US" altLang="en-US" b="1" dirty="0" err="1">
                <a:solidFill>
                  <a:schemeClr val="accent6">
                    <a:lumMod val="50000"/>
                  </a:schemeClr>
                </a:solidFill>
                <a:ea typeface="宋体" panose="02010600030101010101" pitchFamily="2" charset="-122"/>
              </a:rPr>
              <a:t>关键字位数比哈希地址位数大</a:t>
            </a:r>
            <a:r>
              <a:rPr lang="en-US" altLang="en-US" dirty="0" err="1">
                <a:ea typeface="宋体" panose="02010600030101010101" pitchFamily="2" charset="-122"/>
              </a:rPr>
              <a:t>，且</a:t>
            </a:r>
            <a:r>
              <a:rPr lang="en-US" altLang="en-US" b="1" dirty="0" err="1">
                <a:solidFill>
                  <a:srgbClr val="C00000"/>
                </a:solidFill>
                <a:ea typeface="宋体" panose="02010600030101010101" pitchFamily="2" charset="-122"/>
              </a:rPr>
              <a:t>事先知道可能出现的关键字的</a:t>
            </a:r>
            <a:r>
              <a:rPr lang="zh-CN" altLang="en-US" b="1" dirty="0">
                <a:solidFill>
                  <a:srgbClr val="C00000"/>
                </a:solidFill>
                <a:ea typeface="宋体" panose="02010600030101010101" pitchFamily="2" charset="-122"/>
              </a:rPr>
              <a:t>情况</a:t>
            </a:r>
            <a:r>
              <a:rPr lang="en-US" altLang="zh-CN" dirty="0">
                <a:ea typeface="宋体" panose="02010600030101010101" pitchFamily="2" charset="-122"/>
              </a:rPr>
              <a:t>(</a:t>
            </a:r>
            <a:r>
              <a:rPr lang="zh-CN" altLang="en-US" dirty="0">
                <a:ea typeface="宋体" panose="02010600030101010101" pitchFamily="2" charset="-122"/>
              </a:rPr>
              <a:t>如频度</a:t>
            </a:r>
            <a:r>
              <a:rPr lang="en-US" altLang="zh-CN" dirty="0">
                <a:ea typeface="宋体" panose="02010600030101010101" pitchFamily="2" charset="-122"/>
              </a:rPr>
              <a:t>)</a:t>
            </a:r>
            <a:endParaRPr lang="en-US" dirty="0">
              <a:ea typeface="宋体" panose="0201060003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extLst>
      <p:ext uri="{BB962C8B-B14F-4D97-AF65-F5344CB8AC3E}">
        <p14:creationId xmlns:p14="http://schemas.microsoft.com/office/powerpoint/2010/main" val="218754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数字分析法举例</a:t>
            </a:r>
            <a:r>
              <a:rPr lang="en-US" altLang="zh-CN"/>
              <a:t>-I</a:t>
            </a:r>
            <a:endParaRPr lang="en-US" dirty="0"/>
          </a:p>
        </p:txBody>
      </p:sp>
      <p:sp>
        <p:nvSpPr>
          <p:cNvPr id="721922" name="Rectangle 2"/>
          <p:cNvSpPr>
            <a:spLocks noGrp="1" noChangeArrowheads="1"/>
          </p:cNvSpPr>
          <p:nvPr>
            <p:ph idx="1"/>
          </p:nvPr>
        </p:nvSpPr>
        <p:spPr/>
        <p:txBody>
          <a:bodyPr/>
          <a:lstStyle/>
          <a:p>
            <a:pPr marL="0" indent="0" eaLnBrk="1" hangingPunct="1">
              <a:lnSpc>
                <a:spcPct val="110000"/>
              </a:lnSpc>
              <a:buFont typeface="Wingdings" pitchFamily="2" charset="2"/>
              <a:buNone/>
              <a:defRPr/>
            </a:pPr>
            <a:r>
              <a:rPr lang="en-US" altLang="en-US" sz="2800" dirty="0">
                <a:ea typeface="宋体" panose="02010600030101010101" pitchFamily="2" charset="-122"/>
              </a:rPr>
              <a:t>设有80个记录，关键字为8位十进制数</a:t>
            </a:r>
          </a:p>
          <a:p>
            <a:pPr marL="0" indent="0" eaLnBrk="1" hangingPunct="1">
              <a:lnSpc>
                <a:spcPct val="110000"/>
              </a:lnSpc>
              <a:buFont typeface="Wingdings" pitchFamily="2" charset="2"/>
              <a:buNone/>
              <a:defRPr/>
            </a:pPr>
            <a:r>
              <a:rPr lang="zh-CN" altLang="en-US" sz="2800" dirty="0">
                <a:ea typeface="宋体" panose="02010600030101010101" pitchFamily="2" charset="-122"/>
              </a:rPr>
              <a:t>设哈希表长为</a:t>
            </a:r>
            <a:r>
              <a:rPr lang="en-US" altLang="zh-CN" sz="2800" dirty="0">
                <a:ea typeface="宋体" panose="02010600030101010101" pitchFamily="2" charset="-122"/>
              </a:rPr>
              <a:t>100</a:t>
            </a:r>
            <a:r>
              <a:rPr lang="zh-CN" altLang="en-US" sz="2800" dirty="0">
                <a:ea typeface="宋体" panose="02010600030101010101" pitchFamily="2" charset="-122"/>
              </a:rPr>
              <a:t>，即</a:t>
            </a:r>
            <a:r>
              <a:rPr lang="en-US" altLang="en-US" sz="2800" dirty="0">
                <a:ea typeface="宋体" panose="02010600030101010101" pitchFamily="2" charset="-122"/>
              </a:rPr>
              <a:t>哈希地址为2位十进制数</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8</a:t>
            </a:fld>
            <a:endParaRPr lang="zh-CN" altLang="en-US"/>
          </a:p>
        </p:txBody>
      </p:sp>
      <p:grpSp>
        <p:nvGrpSpPr>
          <p:cNvPr id="681987" name="Group 3"/>
          <p:cNvGrpSpPr>
            <a:grpSpLocks/>
          </p:cNvGrpSpPr>
          <p:nvPr/>
        </p:nvGrpSpPr>
        <p:grpSpPr bwMode="auto">
          <a:xfrm>
            <a:off x="467544" y="2636912"/>
            <a:ext cx="2595563" cy="3529012"/>
            <a:chOff x="0" y="0"/>
            <a:chExt cx="1635" cy="2223"/>
          </a:xfrm>
        </p:grpSpPr>
        <p:sp>
          <p:nvSpPr>
            <p:cNvPr id="681989" name="Text Box 4"/>
            <p:cNvSpPr txBox="1">
              <a:spLocks noChangeArrowheads="1"/>
            </p:cNvSpPr>
            <p:nvPr/>
          </p:nvSpPr>
          <p:spPr bwMode="auto">
            <a:xfrm>
              <a:off x="666" y="182"/>
              <a:ext cx="34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a:latin typeface="Times New Roman" pitchFamily="18" charset="0"/>
                  <a:cs typeface="Times New Roman" pitchFamily="18" charset="0"/>
                </a:rPr>
                <a:t>┇</a:t>
              </a:r>
              <a:endParaRPr lang="zh-CN" altLang="en-US" sz="2400">
                <a:latin typeface="Times New Roman" pitchFamily="18" charset="0"/>
              </a:endParaRPr>
            </a:p>
          </p:txBody>
        </p:sp>
        <p:sp>
          <p:nvSpPr>
            <p:cNvPr id="681990" name="Text Box 5"/>
            <p:cNvSpPr txBox="1">
              <a:spLocks noChangeArrowheads="1"/>
            </p:cNvSpPr>
            <p:nvPr/>
          </p:nvSpPr>
          <p:spPr bwMode="auto">
            <a:xfrm>
              <a:off x="31" y="325"/>
              <a:ext cx="1604" cy="1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a:latin typeface="Times New Roman" pitchFamily="18" charset="0"/>
                </a:rPr>
                <a:t>8  1  3  4  6  5  3  2</a:t>
              </a:r>
            </a:p>
            <a:p>
              <a:pPr eaLnBrk="1" hangingPunct="1">
                <a:spcBef>
                  <a:spcPct val="0"/>
                </a:spcBef>
                <a:buClrTx/>
                <a:buSzTx/>
                <a:buFontTx/>
                <a:buNone/>
              </a:pPr>
              <a:r>
                <a:rPr lang="en-US" altLang="en-US" sz="2400" dirty="0">
                  <a:latin typeface="Times New Roman" pitchFamily="18" charset="0"/>
                </a:rPr>
                <a:t>8  1  3  7  2  2  4  2</a:t>
              </a:r>
            </a:p>
            <a:p>
              <a:pPr eaLnBrk="1" hangingPunct="1">
                <a:spcBef>
                  <a:spcPct val="0"/>
                </a:spcBef>
                <a:buClrTx/>
                <a:buSzTx/>
                <a:buFontTx/>
                <a:buNone/>
              </a:pPr>
              <a:r>
                <a:rPr lang="en-US" altLang="en-US" sz="2400" dirty="0">
                  <a:latin typeface="Times New Roman" pitchFamily="18" charset="0"/>
                </a:rPr>
                <a:t>8  1  3  8  7  4  2  2</a:t>
              </a:r>
            </a:p>
            <a:p>
              <a:pPr eaLnBrk="1" hangingPunct="1">
                <a:spcBef>
                  <a:spcPct val="0"/>
                </a:spcBef>
                <a:buClrTx/>
                <a:buSzTx/>
                <a:buFontTx/>
                <a:buNone/>
              </a:pPr>
              <a:r>
                <a:rPr lang="en-US" altLang="en-US" sz="2400" dirty="0">
                  <a:latin typeface="Times New Roman" pitchFamily="18" charset="0"/>
                </a:rPr>
                <a:t>8  1  3  0  1  3  6  7</a:t>
              </a:r>
            </a:p>
            <a:p>
              <a:pPr eaLnBrk="1" hangingPunct="1">
                <a:spcBef>
                  <a:spcPct val="0"/>
                </a:spcBef>
                <a:buClrTx/>
                <a:buSzTx/>
                <a:buFontTx/>
                <a:buNone/>
              </a:pPr>
              <a:r>
                <a:rPr lang="en-US" altLang="en-US" sz="2400" dirty="0">
                  <a:latin typeface="Times New Roman" pitchFamily="18" charset="0"/>
                </a:rPr>
                <a:t>8  1  3  2  2  8  1  7 </a:t>
              </a:r>
            </a:p>
            <a:p>
              <a:pPr eaLnBrk="1" hangingPunct="1">
                <a:spcBef>
                  <a:spcPct val="0"/>
                </a:spcBef>
                <a:buClrTx/>
                <a:buSzTx/>
                <a:buFontTx/>
                <a:buNone/>
              </a:pPr>
              <a:r>
                <a:rPr lang="en-US" altLang="en-US" sz="2400" dirty="0">
                  <a:latin typeface="Times New Roman" pitchFamily="18" charset="0"/>
                </a:rPr>
                <a:t>8  1  3  3  8  9  6  7</a:t>
              </a:r>
            </a:p>
            <a:p>
              <a:pPr eaLnBrk="1" hangingPunct="1">
                <a:spcBef>
                  <a:spcPct val="0"/>
                </a:spcBef>
                <a:buClrTx/>
                <a:buSzTx/>
                <a:buFontTx/>
                <a:buNone/>
              </a:pPr>
              <a:r>
                <a:rPr lang="en-US" altLang="en-US" sz="2400" dirty="0">
                  <a:latin typeface="Times New Roman" pitchFamily="18" charset="0"/>
                </a:rPr>
                <a:t>8  1  3  6  8  5  3  7</a:t>
              </a:r>
            </a:p>
            <a:p>
              <a:pPr eaLnBrk="1" hangingPunct="1">
                <a:spcBef>
                  <a:spcPct val="0"/>
                </a:spcBef>
                <a:buClrTx/>
                <a:buSzTx/>
                <a:buFontTx/>
                <a:buNone/>
              </a:pPr>
              <a:r>
                <a:rPr lang="en-US" altLang="en-US" sz="2400" dirty="0">
                  <a:latin typeface="Times New Roman" pitchFamily="18" charset="0"/>
                </a:rPr>
                <a:t>8  1  4  1  9  3  5  5</a:t>
              </a:r>
            </a:p>
          </p:txBody>
        </p:sp>
        <p:sp>
          <p:nvSpPr>
            <p:cNvPr id="681991" name="Text Box 6"/>
            <p:cNvSpPr txBox="1">
              <a:spLocks noChangeArrowheads="1"/>
            </p:cNvSpPr>
            <p:nvPr/>
          </p:nvSpPr>
          <p:spPr bwMode="auto">
            <a:xfrm>
              <a:off x="0" y="0"/>
              <a:ext cx="16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a:latin typeface="Times New Roman" pitchFamily="18" charset="0"/>
                  <a:sym typeface="Wingdings" pitchFamily="2" charset="2"/>
                </a:rPr>
                <a:t>   </a:t>
              </a:r>
              <a:endParaRPr lang="zh-CN" altLang="en-US" sz="2400">
                <a:latin typeface="Times New Roman" pitchFamily="18" charset="0"/>
              </a:endParaRPr>
            </a:p>
          </p:txBody>
        </p:sp>
        <p:sp>
          <p:nvSpPr>
            <p:cNvPr id="681992" name="Line 7"/>
            <p:cNvSpPr>
              <a:spLocks noChangeShapeType="1"/>
            </p:cNvSpPr>
            <p:nvPr/>
          </p:nvSpPr>
          <p:spPr bwMode="auto">
            <a:xfrm>
              <a:off x="628" y="338"/>
              <a:ext cx="0" cy="1814"/>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1993" name="Line 8"/>
            <p:cNvSpPr>
              <a:spLocks noChangeShapeType="1"/>
            </p:cNvSpPr>
            <p:nvPr/>
          </p:nvSpPr>
          <p:spPr bwMode="auto">
            <a:xfrm>
              <a:off x="1361" y="346"/>
              <a:ext cx="0" cy="1814"/>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21929" name="AutoShape 9"/>
          <p:cNvSpPr>
            <a:spLocks noChangeArrowheads="1"/>
          </p:cNvSpPr>
          <p:nvPr/>
        </p:nvSpPr>
        <p:spPr bwMode="auto">
          <a:xfrm>
            <a:off x="4067944" y="3723853"/>
            <a:ext cx="4876800" cy="2657475"/>
          </a:xfrm>
          <a:prstGeom prst="wedgeRectCallout">
            <a:avLst>
              <a:gd name="adj1" fmla="val -71551"/>
              <a:gd name="adj2" fmla="val 4838"/>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Times New Roman" pitchFamily="18" charset="0"/>
              </a:rPr>
              <a:t>分析： </a:t>
            </a:r>
            <a:r>
              <a:rPr lang="zh-CN" altLang="en-US" sz="2400" b="1" dirty="0">
                <a:latin typeface="Times New Roman" pitchFamily="18" charset="0"/>
                <a:sym typeface="Wingdings" pitchFamily="2" charset="2"/>
              </a:rPr>
              <a:t> 只取</a:t>
            </a:r>
            <a:r>
              <a:rPr lang="en-US" altLang="en-US" sz="2400" b="1" dirty="0">
                <a:latin typeface="Times New Roman" pitchFamily="18" charset="0"/>
                <a:sym typeface="Wingdings" pitchFamily="2" charset="2"/>
              </a:rPr>
              <a:t>8</a:t>
            </a:r>
          </a:p>
          <a:p>
            <a:pPr eaLnBrk="1" hangingPunct="1">
              <a:spcBef>
                <a:spcPct val="0"/>
              </a:spcBef>
              <a:buClrTx/>
              <a:buSzTx/>
              <a:buFontTx/>
              <a:buNone/>
            </a:pPr>
            <a:r>
              <a:rPr lang="en-US" altLang="en-US" sz="2400" b="1" dirty="0">
                <a:latin typeface="Times New Roman" pitchFamily="18" charset="0"/>
                <a:sym typeface="Wingdings" pitchFamily="2" charset="2"/>
              </a:rPr>
              <a:t>              </a:t>
            </a:r>
            <a:r>
              <a:rPr lang="zh-CN" altLang="en-US" sz="2400" b="1" dirty="0">
                <a:latin typeface="Times New Roman" pitchFamily="18" charset="0"/>
                <a:sym typeface="Wingdings" pitchFamily="2" charset="2"/>
              </a:rPr>
              <a:t>只取</a:t>
            </a:r>
            <a:r>
              <a:rPr lang="en-US" altLang="en-US" sz="2400" b="1" dirty="0">
                <a:latin typeface="Times New Roman" pitchFamily="18" charset="0"/>
                <a:sym typeface="Wingdings" pitchFamily="2" charset="2"/>
              </a:rPr>
              <a:t>1</a:t>
            </a:r>
          </a:p>
          <a:p>
            <a:pPr eaLnBrk="1" hangingPunct="1">
              <a:spcBef>
                <a:spcPct val="0"/>
              </a:spcBef>
              <a:buClrTx/>
              <a:buSzTx/>
              <a:buFontTx/>
              <a:buNone/>
            </a:pPr>
            <a:r>
              <a:rPr lang="en-US" altLang="en-US" sz="2400" b="1" dirty="0">
                <a:latin typeface="Times New Roman" pitchFamily="18" charset="0"/>
                <a:sym typeface="Wingdings" pitchFamily="2" charset="2"/>
              </a:rPr>
              <a:t>              </a:t>
            </a:r>
            <a:r>
              <a:rPr lang="zh-CN" altLang="en-US" sz="2400" b="1" dirty="0">
                <a:latin typeface="Times New Roman" pitchFamily="18" charset="0"/>
                <a:sym typeface="Wingdings" pitchFamily="2" charset="2"/>
              </a:rPr>
              <a:t>只取</a:t>
            </a:r>
            <a:r>
              <a:rPr lang="en-US" altLang="en-US" sz="2400" b="1" dirty="0">
                <a:latin typeface="Times New Roman" pitchFamily="18" charset="0"/>
                <a:sym typeface="Wingdings" pitchFamily="2" charset="2"/>
              </a:rPr>
              <a:t>3</a:t>
            </a:r>
            <a:r>
              <a:rPr lang="zh-CN" altLang="en-US" sz="2400" b="1" dirty="0">
                <a:latin typeface="Times New Roman" pitchFamily="18" charset="0"/>
                <a:sym typeface="Wingdings" pitchFamily="2" charset="2"/>
              </a:rPr>
              <a:t>、</a:t>
            </a:r>
            <a:r>
              <a:rPr lang="en-US" altLang="en-US" sz="2400" b="1" dirty="0">
                <a:latin typeface="Times New Roman" pitchFamily="18" charset="0"/>
                <a:sym typeface="Wingdings" pitchFamily="2" charset="2"/>
              </a:rPr>
              <a:t>4</a:t>
            </a:r>
          </a:p>
          <a:p>
            <a:pPr eaLnBrk="1" hangingPunct="1">
              <a:spcBef>
                <a:spcPct val="0"/>
              </a:spcBef>
              <a:buClrTx/>
              <a:buSzTx/>
              <a:buFontTx/>
              <a:buNone/>
            </a:pPr>
            <a:r>
              <a:rPr lang="en-US" altLang="en-US" sz="2400" b="1" dirty="0">
                <a:latin typeface="Times New Roman" pitchFamily="18" charset="0"/>
                <a:sym typeface="Wingdings" pitchFamily="2" charset="2"/>
              </a:rPr>
              <a:t>              </a:t>
            </a:r>
            <a:r>
              <a:rPr lang="zh-CN" altLang="en-US" sz="2400" b="1" dirty="0">
                <a:latin typeface="Times New Roman" pitchFamily="18" charset="0"/>
                <a:sym typeface="Wingdings" pitchFamily="2" charset="2"/>
              </a:rPr>
              <a:t>只取</a:t>
            </a:r>
            <a:r>
              <a:rPr lang="en-US" altLang="en-US" sz="2400" b="1" dirty="0">
                <a:latin typeface="Times New Roman" pitchFamily="18" charset="0"/>
                <a:sym typeface="Wingdings" pitchFamily="2" charset="2"/>
              </a:rPr>
              <a:t>2</a:t>
            </a:r>
            <a:r>
              <a:rPr lang="zh-CN" altLang="en-US" sz="2400" b="1" dirty="0">
                <a:latin typeface="Times New Roman" pitchFamily="18" charset="0"/>
                <a:sym typeface="Wingdings" pitchFamily="2" charset="2"/>
              </a:rPr>
              <a:t>、</a:t>
            </a:r>
            <a:r>
              <a:rPr lang="en-US" altLang="en-US" sz="2400" b="1" dirty="0">
                <a:latin typeface="Times New Roman" pitchFamily="18" charset="0"/>
                <a:sym typeface="Wingdings" pitchFamily="2" charset="2"/>
              </a:rPr>
              <a:t>7</a:t>
            </a:r>
            <a:r>
              <a:rPr lang="zh-CN" altLang="en-US" sz="2400" b="1" dirty="0">
                <a:latin typeface="Times New Roman" pitchFamily="18" charset="0"/>
                <a:sym typeface="Wingdings" pitchFamily="2" charset="2"/>
              </a:rPr>
              <a:t>、</a:t>
            </a:r>
            <a:r>
              <a:rPr lang="en-US" altLang="en-US" sz="2400" b="1" dirty="0">
                <a:latin typeface="Times New Roman" pitchFamily="18" charset="0"/>
                <a:sym typeface="Wingdings" pitchFamily="2" charset="2"/>
              </a:rPr>
              <a:t>5</a:t>
            </a:r>
          </a:p>
          <a:p>
            <a:pPr eaLnBrk="1" hangingPunct="1">
              <a:spcBef>
                <a:spcPct val="0"/>
              </a:spcBef>
              <a:buClrTx/>
              <a:buSzTx/>
              <a:buFontTx/>
              <a:buNone/>
            </a:pPr>
            <a:r>
              <a:rPr lang="en-US" altLang="en-US" sz="2400" b="1" dirty="0">
                <a:latin typeface="Times New Roman" pitchFamily="18" charset="0"/>
                <a:sym typeface="Wingdings" pitchFamily="2" charset="2"/>
              </a:rPr>
              <a:t>             </a:t>
            </a:r>
            <a:r>
              <a:rPr lang="zh-CN" altLang="en-US" sz="2400" b="1" dirty="0">
                <a:latin typeface="Times New Roman" pitchFamily="18" charset="0"/>
                <a:sym typeface="Wingdings" pitchFamily="2" charset="2"/>
              </a:rPr>
              <a:t>数字分布近乎随机</a:t>
            </a:r>
          </a:p>
          <a:p>
            <a:pPr eaLnBrk="1" hangingPunct="1">
              <a:spcBef>
                <a:spcPct val="0"/>
              </a:spcBef>
              <a:buClrTx/>
              <a:buSzTx/>
              <a:buFontTx/>
              <a:buNone/>
            </a:pPr>
            <a:r>
              <a:rPr lang="zh-CN" altLang="en-US" sz="2400" b="1" dirty="0">
                <a:latin typeface="Times New Roman" pitchFamily="18" charset="0"/>
                <a:sym typeface="Wingdings" pitchFamily="2" charset="2"/>
              </a:rPr>
              <a:t>所以：取任意两位或两位</a:t>
            </a:r>
          </a:p>
          <a:p>
            <a:pPr eaLnBrk="1" hangingPunct="1">
              <a:spcBef>
                <a:spcPct val="0"/>
              </a:spcBef>
              <a:buClrTx/>
              <a:buSzTx/>
              <a:buFontTx/>
              <a:buNone/>
            </a:pPr>
            <a:r>
              <a:rPr lang="zh-CN" altLang="en-US" sz="2400" b="1" dirty="0">
                <a:latin typeface="Times New Roman" pitchFamily="18" charset="0"/>
                <a:sym typeface="Wingdings" pitchFamily="2" charset="2"/>
              </a:rPr>
              <a:t>            与另两位的叠加作哈希地址</a:t>
            </a:r>
          </a:p>
        </p:txBody>
      </p:sp>
    </p:spTree>
    <p:extLst>
      <p:ext uri="{BB962C8B-B14F-4D97-AF65-F5344CB8AC3E}">
        <p14:creationId xmlns:p14="http://schemas.microsoft.com/office/powerpoint/2010/main" val="4224636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721929"/>
                                        </p:tgtEl>
                                        <p:attrNameLst>
                                          <p:attrName>style.visibility</p:attrName>
                                        </p:attrNameLst>
                                      </p:cBhvr>
                                      <p:to>
                                        <p:strVal val="visible"/>
                                      </p:to>
                                    </p:set>
                                    <p:anim calcmode="lin" valueType="num">
                                      <p:cBhvr additive="base">
                                        <p:cTn id="7" dur="500" fill="hold"/>
                                        <p:tgtEl>
                                          <p:spTgt spid="721929"/>
                                        </p:tgtEl>
                                        <p:attrNameLst>
                                          <p:attrName>ppt_x</p:attrName>
                                        </p:attrNameLst>
                                      </p:cBhvr>
                                      <p:tavLst>
                                        <p:tav tm="0">
                                          <p:val>
                                            <p:strVal val="1+#ppt_w/2"/>
                                          </p:val>
                                        </p:tav>
                                        <p:tav tm="100000">
                                          <p:val>
                                            <p:strVal val="#ppt_x"/>
                                          </p:val>
                                        </p:tav>
                                      </p:tavLst>
                                    </p:anim>
                                    <p:anim calcmode="lin" valueType="num">
                                      <p:cBhvr additive="base">
                                        <p:cTn id="8" dur="500" fill="hold"/>
                                        <p:tgtEl>
                                          <p:spTgt spid="72192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192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192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2192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2192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1929">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1929">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19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9"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3891"/>
            <a:ext cx="8229600" cy="648805"/>
          </a:xfrm>
        </p:spPr>
        <p:txBody>
          <a:bodyPr>
            <a:normAutofit/>
          </a:bodyPr>
          <a:lstStyle/>
          <a:p>
            <a:r>
              <a:rPr lang="zh-CN" altLang="en-US"/>
              <a:t>数字分析法举例</a:t>
            </a:r>
            <a:r>
              <a:rPr lang="en-US" altLang="zh-CN"/>
              <a:t>-II</a:t>
            </a:r>
            <a:endParaRPr lang="zh-CN" altLang="en-US"/>
          </a:p>
        </p:txBody>
      </p:sp>
      <p:sp>
        <p:nvSpPr>
          <p:cNvPr id="3" name="内容占位符 2"/>
          <p:cNvSpPr>
            <a:spLocks noGrp="1"/>
          </p:cNvSpPr>
          <p:nvPr>
            <p:ph idx="1"/>
          </p:nvPr>
        </p:nvSpPr>
        <p:spPr>
          <a:xfrm>
            <a:off x="457200" y="621421"/>
            <a:ext cx="8229600" cy="6335971"/>
          </a:xfrm>
        </p:spPr>
        <p:txBody>
          <a:bodyPr>
            <a:normAutofit fontScale="32500" lnSpcReduction="20000"/>
          </a:bodyPr>
          <a:lstStyle/>
          <a:p>
            <a:pPr>
              <a:lnSpc>
                <a:spcPct val="120000"/>
              </a:lnSpc>
              <a:spcBef>
                <a:spcPts val="0"/>
              </a:spcBef>
            </a:pPr>
            <a:r>
              <a:rPr lang="zh-CN" altLang="en-US" sz="8600" dirty="0"/>
              <a:t>设有</a:t>
            </a:r>
            <a:r>
              <a:rPr lang="en-US" altLang="zh-CN" sz="8600" dirty="0"/>
              <a:t>n</a:t>
            </a:r>
            <a:r>
              <a:rPr lang="zh-CN" altLang="en-US" sz="8600" dirty="0"/>
              <a:t>个</a:t>
            </a:r>
            <a:r>
              <a:rPr lang="en-US" altLang="zh-CN" sz="8600" dirty="0"/>
              <a:t>d</a:t>
            </a:r>
            <a:r>
              <a:rPr lang="zh-CN" altLang="en-US" sz="8600" dirty="0"/>
              <a:t>位数，每个数字有</a:t>
            </a:r>
            <a:r>
              <a:rPr lang="en-US" altLang="zh-CN" sz="8600" dirty="0"/>
              <a:t>r</a:t>
            </a:r>
            <a:r>
              <a:rPr lang="zh-CN" altLang="en-US" sz="8600" dirty="0"/>
              <a:t>种不同的符号，计算各位数字中</a:t>
            </a:r>
            <a:r>
              <a:rPr lang="zh-CN" altLang="en-US" sz="8600" dirty="0">
                <a:solidFill>
                  <a:srgbClr val="C00000"/>
                </a:solidFill>
              </a:rPr>
              <a:t>符号分布均匀度</a:t>
            </a:r>
            <a:r>
              <a:rPr lang="zh-CN" altLang="en-US" sz="8600" dirty="0">
                <a:solidFill>
                  <a:srgbClr val="C00000"/>
                </a:solidFill>
                <a:sym typeface="Symbol" panose="05050102010706020507" pitchFamily="18" charset="2"/>
              </a:rPr>
              <a:t></a:t>
            </a:r>
            <a:r>
              <a:rPr lang="en-US" altLang="zh-CN" sz="8600" baseline="-25000" dirty="0">
                <a:solidFill>
                  <a:srgbClr val="C00000"/>
                </a:solidFill>
              </a:rPr>
              <a:t>k</a:t>
            </a:r>
            <a:r>
              <a:rPr lang="en-US" altLang="zh-CN" sz="8600" dirty="0"/>
              <a:t> </a:t>
            </a:r>
            <a:r>
              <a:rPr lang="zh-CN" altLang="en-US" sz="8600" dirty="0"/>
              <a:t>：</a:t>
            </a:r>
          </a:p>
          <a:p>
            <a:pPr>
              <a:lnSpc>
                <a:spcPct val="120000"/>
              </a:lnSpc>
              <a:spcBef>
                <a:spcPts val="0"/>
              </a:spcBef>
            </a:pPr>
            <a:endParaRPr lang="zh-CN" altLang="en-US" sz="7400" dirty="0"/>
          </a:p>
          <a:p>
            <a:pPr>
              <a:lnSpc>
                <a:spcPct val="120000"/>
              </a:lnSpc>
              <a:spcBef>
                <a:spcPts val="0"/>
              </a:spcBef>
            </a:pPr>
            <a:endParaRPr lang="en-US" altLang="zh-CN" sz="7400" dirty="0"/>
          </a:p>
          <a:p>
            <a:pPr lvl="1">
              <a:lnSpc>
                <a:spcPct val="120000"/>
              </a:lnSpc>
              <a:spcBef>
                <a:spcPts val="0"/>
              </a:spcBef>
            </a:pPr>
            <a:r>
              <a:rPr lang="zh-CN" altLang="en-US" sz="8200" dirty="0"/>
              <a:t>其中，    表示第 </a:t>
            </a:r>
            <a:r>
              <a:rPr lang="en-US" altLang="zh-CN" sz="8200" dirty="0" err="1"/>
              <a:t>i</a:t>
            </a:r>
            <a:r>
              <a:rPr lang="en-US" altLang="zh-CN" sz="8200" dirty="0"/>
              <a:t> </a:t>
            </a:r>
            <a:r>
              <a:rPr lang="zh-CN" altLang="en-US" sz="8200" dirty="0"/>
              <a:t>个符号在第 </a:t>
            </a:r>
            <a:r>
              <a:rPr lang="en-US" altLang="zh-CN" sz="8200" dirty="0"/>
              <a:t>k </a:t>
            </a:r>
            <a:r>
              <a:rPr lang="zh-CN" altLang="en-US" sz="8200" dirty="0"/>
              <a:t>位上出现的次数，</a:t>
            </a:r>
            <a:r>
              <a:rPr lang="en-US" altLang="zh-CN" sz="8200" dirty="0"/>
              <a:t>n/r </a:t>
            </a:r>
            <a:r>
              <a:rPr lang="zh-CN" altLang="en-US" sz="8200" dirty="0"/>
              <a:t>表示各种符号在 </a:t>
            </a:r>
            <a:r>
              <a:rPr lang="en-US" altLang="zh-CN" sz="8200" dirty="0"/>
              <a:t>n </a:t>
            </a:r>
            <a:r>
              <a:rPr lang="zh-CN" altLang="en-US" sz="8200" dirty="0"/>
              <a:t>个数中均匀出现的期望值</a:t>
            </a:r>
            <a:endParaRPr lang="en-US" altLang="zh-CN" sz="8200" dirty="0"/>
          </a:p>
          <a:p>
            <a:pPr>
              <a:lnSpc>
                <a:spcPct val="120000"/>
              </a:lnSpc>
              <a:spcBef>
                <a:spcPts val="0"/>
              </a:spcBef>
            </a:pPr>
            <a:r>
              <a:rPr lang="zh-CN" altLang="en-US" sz="8600" b="1" dirty="0"/>
              <a:t>计算出的</a:t>
            </a:r>
            <a:r>
              <a:rPr lang="zh-CN" altLang="en-US" sz="8600" b="1" dirty="0">
                <a:solidFill>
                  <a:srgbClr val="C00000"/>
                </a:solidFill>
              </a:rPr>
              <a:t> </a:t>
            </a:r>
            <a:r>
              <a:rPr lang="zh-CN" altLang="en-US" sz="8600" b="1" dirty="0">
                <a:solidFill>
                  <a:srgbClr val="C00000"/>
                </a:solidFill>
                <a:sym typeface="Symbol" pitchFamily="18" charset="2"/>
              </a:rPr>
              <a:t></a:t>
            </a:r>
            <a:r>
              <a:rPr lang="en-US" altLang="zh-CN" sz="8600" b="1" baseline="-25000" dirty="0">
                <a:solidFill>
                  <a:srgbClr val="C00000"/>
                </a:solidFill>
                <a:sym typeface="Symbol" pitchFamily="18" charset="2"/>
              </a:rPr>
              <a:t>k </a:t>
            </a:r>
            <a:r>
              <a:rPr lang="zh-CN" altLang="en-US" sz="8600" b="1" dirty="0">
                <a:solidFill>
                  <a:srgbClr val="C00000"/>
                </a:solidFill>
              </a:rPr>
              <a:t>值越小</a:t>
            </a:r>
            <a:r>
              <a:rPr lang="zh-CN" altLang="en-US" sz="8600" b="1" dirty="0"/>
              <a:t>，表明</a:t>
            </a:r>
            <a:r>
              <a:rPr lang="zh-CN" altLang="en-US" sz="8600" b="1" dirty="0">
                <a:solidFill>
                  <a:srgbClr val="C00000"/>
                </a:solidFill>
              </a:rPr>
              <a:t>在该位 </a:t>
            </a:r>
            <a:r>
              <a:rPr lang="en-US" altLang="zh-CN" sz="8600" b="1" dirty="0">
                <a:solidFill>
                  <a:srgbClr val="C00000"/>
                </a:solidFill>
              </a:rPr>
              <a:t>(</a:t>
            </a:r>
            <a:r>
              <a:rPr lang="zh-CN" altLang="en-US" sz="8600" b="1" dirty="0">
                <a:solidFill>
                  <a:srgbClr val="C00000"/>
                </a:solidFill>
              </a:rPr>
              <a:t>第 </a:t>
            </a:r>
            <a:r>
              <a:rPr lang="en-US" altLang="zh-CN" sz="8600" b="1" dirty="0">
                <a:solidFill>
                  <a:srgbClr val="C00000"/>
                </a:solidFill>
              </a:rPr>
              <a:t>k </a:t>
            </a:r>
            <a:r>
              <a:rPr lang="zh-CN" altLang="en-US" sz="8600" b="1" dirty="0">
                <a:solidFill>
                  <a:srgbClr val="C00000"/>
                </a:solidFill>
              </a:rPr>
              <a:t>位</a:t>
            </a:r>
            <a:r>
              <a:rPr lang="en-US" altLang="zh-CN" sz="8600" b="1" dirty="0">
                <a:solidFill>
                  <a:srgbClr val="C00000"/>
                </a:solidFill>
              </a:rPr>
              <a:t>) </a:t>
            </a:r>
            <a:r>
              <a:rPr lang="zh-CN" altLang="en-US" sz="8600" b="1" dirty="0">
                <a:solidFill>
                  <a:srgbClr val="C00000"/>
                </a:solidFill>
              </a:rPr>
              <a:t>各种符号分布得越均匀</a:t>
            </a:r>
          </a:p>
          <a:p>
            <a:pPr marL="0" indent="0">
              <a:lnSpc>
                <a:spcPct val="120000"/>
              </a:lnSpc>
              <a:spcBef>
                <a:spcPts val="0"/>
              </a:spcBef>
              <a:buNone/>
            </a:pPr>
            <a:r>
              <a:rPr lang="zh-CN" altLang="en-US" sz="6000" dirty="0"/>
              <a:t>         </a:t>
            </a:r>
            <a:r>
              <a:rPr lang="en-US" altLang="zh-CN" sz="6000" dirty="0"/>
              <a:t>9   4   2   1   4   8	  ①</a:t>
            </a:r>
            <a:r>
              <a:rPr lang="zh-CN" altLang="en-US" sz="6000" dirty="0"/>
              <a:t>位， </a:t>
            </a:r>
            <a:r>
              <a:rPr lang="zh-CN" altLang="en-US" sz="6000" dirty="0">
                <a:sym typeface="Symbol" pitchFamily="18" charset="2"/>
              </a:rPr>
              <a:t></a:t>
            </a:r>
            <a:r>
              <a:rPr lang="en-US" altLang="zh-CN" sz="6000" dirty="0">
                <a:sym typeface="Symbol" pitchFamily="18" charset="2"/>
              </a:rPr>
              <a:t>1</a:t>
            </a:r>
            <a:r>
              <a:rPr lang="en-US" altLang="zh-CN" sz="6000" dirty="0"/>
              <a:t> = 57.60</a:t>
            </a:r>
          </a:p>
          <a:p>
            <a:pPr marL="0" indent="0">
              <a:lnSpc>
                <a:spcPct val="120000"/>
              </a:lnSpc>
              <a:spcBef>
                <a:spcPts val="0"/>
              </a:spcBef>
              <a:buNone/>
            </a:pPr>
            <a:r>
              <a:rPr lang="en-US" altLang="zh-CN" sz="6000" dirty="0"/>
              <a:t>         9   4   1   2   6   9	  ②</a:t>
            </a:r>
            <a:r>
              <a:rPr lang="zh-CN" altLang="en-US" sz="6000" dirty="0"/>
              <a:t>位， </a:t>
            </a:r>
            <a:r>
              <a:rPr lang="zh-CN" altLang="en-US" sz="6000" dirty="0">
                <a:sym typeface="Symbol" pitchFamily="18" charset="2"/>
              </a:rPr>
              <a:t></a:t>
            </a:r>
            <a:r>
              <a:rPr lang="en-US" altLang="zh-CN" sz="6000" dirty="0">
                <a:sym typeface="Symbol" pitchFamily="18" charset="2"/>
              </a:rPr>
              <a:t>2</a:t>
            </a:r>
            <a:r>
              <a:rPr lang="en-US" altLang="zh-CN" sz="6000" dirty="0"/>
              <a:t> = 57.60</a:t>
            </a:r>
          </a:p>
          <a:p>
            <a:pPr marL="0" indent="0">
              <a:lnSpc>
                <a:spcPct val="120000"/>
              </a:lnSpc>
              <a:spcBef>
                <a:spcPts val="0"/>
              </a:spcBef>
              <a:buNone/>
            </a:pPr>
            <a:r>
              <a:rPr lang="en-US" altLang="zh-CN" sz="6000" dirty="0"/>
              <a:t>         9   4   0   5   2   7	  ③</a:t>
            </a:r>
            <a:r>
              <a:rPr lang="zh-CN" altLang="en-US" sz="6000" dirty="0"/>
              <a:t>位， </a:t>
            </a:r>
            <a:r>
              <a:rPr lang="zh-CN" altLang="en-US" sz="6000" dirty="0">
                <a:sym typeface="Symbol" pitchFamily="18" charset="2"/>
              </a:rPr>
              <a:t></a:t>
            </a:r>
            <a:r>
              <a:rPr lang="en-US" altLang="zh-CN" sz="6000" dirty="0">
                <a:sym typeface="Symbol" pitchFamily="18" charset="2"/>
              </a:rPr>
              <a:t>3</a:t>
            </a:r>
            <a:r>
              <a:rPr lang="en-US" altLang="zh-CN" sz="6000" dirty="0"/>
              <a:t> = 17.60 </a:t>
            </a:r>
          </a:p>
          <a:p>
            <a:pPr marL="0" indent="0">
              <a:lnSpc>
                <a:spcPct val="120000"/>
              </a:lnSpc>
              <a:spcBef>
                <a:spcPts val="0"/>
              </a:spcBef>
              <a:buNone/>
            </a:pPr>
            <a:r>
              <a:rPr lang="en-US" altLang="zh-CN" sz="6000" dirty="0"/>
              <a:t>         9   4   1   6   3   0	  </a:t>
            </a:r>
            <a:r>
              <a:rPr lang="en-US" altLang="zh-CN" sz="6000" dirty="0">
                <a:solidFill>
                  <a:srgbClr val="C00000"/>
                </a:solidFill>
              </a:rPr>
              <a:t>④</a:t>
            </a:r>
            <a:r>
              <a:rPr lang="zh-CN" altLang="en-US" sz="6000" dirty="0">
                <a:solidFill>
                  <a:srgbClr val="C00000"/>
                </a:solidFill>
              </a:rPr>
              <a:t>位， </a:t>
            </a:r>
            <a:r>
              <a:rPr lang="zh-CN" altLang="en-US" sz="6000" dirty="0">
                <a:solidFill>
                  <a:srgbClr val="C00000"/>
                </a:solidFill>
                <a:sym typeface="Symbol" pitchFamily="18" charset="2"/>
              </a:rPr>
              <a:t></a:t>
            </a:r>
            <a:r>
              <a:rPr lang="en-US" altLang="zh-CN" sz="6000" dirty="0">
                <a:solidFill>
                  <a:srgbClr val="C00000"/>
                </a:solidFill>
                <a:sym typeface="Symbol" pitchFamily="18" charset="2"/>
              </a:rPr>
              <a:t>4</a:t>
            </a:r>
            <a:r>
              <a:rPr lang="en-US" altLang="zh-CN" sz="6000" dirty="0">
                <a:solidFill>
                  <a:srgbClr val="C00000"/>
                </a:solidFill>
              </a:rPr>
              <a:t> = 5.60 </a:t>
            </a:r>
          </a:p>
          <a:p>
            <a:pPr marL="0" indent="0">
              <a:lnSpc>
                <a:spcPct val="120000"/>
              </a:lnSpc>
              <a:spcBef>
                <a:spcPts val="0"/>
              </a:spcBef>
              <a:buNone/>
            </a:pPr>
            <a:r>
              <a:rPr lang="en-US" altLang="zh-CN" sz="6000" dirty="0"/>
              <a:t>         9   4   1   8   0   5	  </a:t>
            </a:r>
            <a:r>
              <a:rPr lang="en-US" altLang="zh-CN" sz="6000" dirty="0">
                <a:solidFill>
                  <a:srgbClr val="C00000"/>
                </a:solidFill>
              </a:rPr>
              <a:t>⑤</a:t>
            </a:r>
            <a:r>
              <a:rPr lang="zh-CN" altLang="en-US" sz="6000" dirty="0">
                <a:solidFill>
                  <a:srgbClr val="C00000"/>
                </a:solidFill>
              </a:rPr>
              <a:t>位， </a:t>
            </a:r>
            <a:r>
              <a:rPr lang="zh-CN" altLang="en-US" sz="6000" dirty="0">
                <a:solidFill>
                  <a:srgbClr val="C00000"/>
                </a:solidFill>
                <a:sym typeface="Symbol" pitchFamily="18" charset="2"/>
              </a:rPr>
              <a:t></a:t>
            </a:r>
            <a:r>
              <a:rPr lang="en-US" altLang="zh-CN" sz="6000" dirty="0">
                <a:solidFill>
                  <a:srgbClr val="C00000"/>
                </a:solidFill>
                <a:sym typeface="Symbol" pitchFamily="18" charset="2"/>
              </a:rPr>
              <a:t>5</a:t>
            </a:r>
            <a:r>
              <a:rPr lang="en-US" altLang="zh-CN" sz="6000" dirty="0">
                <a:solidFill>
                  <a:srgbClr val="C00000"/>
                </a:solidFill>
              </a:rPr>
              <a:t> = 5.60</a:t>
            </a:r>
          </a:p>
          <a:p>
            <a:pPr marL="0" indent="0">
              <a:lnSpc>
                <a:spcPct val="120000"/>
              </a:lnSpc>
              <a:spcBef>
                <a:spcPts val="0"/>
              </a:spcBef>
              <a:buNone/>
            </a:pPr>
            <a:r>
              <a:rPr lang="en-US" altLang="zh-CN" sz="6000" dirty="0"/>
              <a:t>         9   4   1   5   5   8	  </a:t>
            </a:r>
            <a:r>
              <a:rPr lang="en-US" altLang="zh-CN" sz="6000" dirty="0">
                <a:solidFill>
                  <a:srgbClr val="C00000"/>
                </a:solidFill>
              </a:rPr>
              <a:t>⑥</a:t>
            </a:r>
            <a:r>
              <a:rPr lang="zh-CN" altLang="en-US" sz="6000" dirty="0">
                <a:solidFill>
                  <a:srgbClr val="C00000"/>
                </a:solidFill>
              </a:rPr>
              <a:t>位， </a:t>
            </a:r>
            <a:r>
              <a:rPr lang="zh-CN" altLang="en-US" sz="6000" dirty="0">
                <a:solidFill>
                  <a:srgbClr val="C00000"/>
                </a:solidFill>
                <a:sym typeface="Symbol" pitchFamily="18" charset="2"/>
              </a:rPr>
              <a:t></a:t>
            </a:r>
            <a:r>
              <a:rPr lang="en-US" altLang="zh-CN" sz="6000" dirty="0">
                <a:solidFill>
                  <a:srgbClr val="C00000"/>
                </a:solidFill>
                <a:sym typeface="Symbol" pitchFamily="18" charset="2"/>
              </a:rPr>
              <a:t>6</a:t>
            </a:r>
            <a:r>
              <a:rPr lang="en-US" altLang="zh-CN" sz="6000" dirty="0">
                <a:solidFill>
                  <a:srgbClr val="C00000"/>
                </a:solidFill>
              </a:rPr>
              <a:t> = 5.60</a:t>
            </a:r>
          </a:p>
          <a:p>
            <a:pPr marL="0" indent="0">
              <a:lnSpc>
                <a:spcPct val="120000"/>
              </a:lnSpc>
              <a:spcBef>
                <a:spcPts val="0"/>
              </a:spcBef>
              <a:buNone/>
            </a:pPr>
            <a:r>
              <a:rPr lang="en-US" altLang="zh-CN" sz="6000" dirty="0"/>
              <a:t>         9   4   2   0   4   7		</a:t>
            </a:r>
          </a:p>
          <a:p>
            <a:pPr marL="0" indent="0">
              <a:lnSpc>
                <a:spcPct val="120000"/>
              </a:lnSpc>
              <a:spcBef>
                <a:spcPts val="0"/>
              </a:spcBef>
              <a:buNone/>
            </a:pPr>
            <a:r>
              <a:rPr lang="en-US" altLang="zh-CN" sz="6000" dirty="0"/>
              <a:t>         9   4   0   0   0   1</a:t>
            </a:r>
          </a:p>
          <a:p>
            <a:pPr marL="0" indent="0">
              <a:lnSpc>
                <a:spcPct val="120000"/>
              </a:lnSpc>
              <a:spcBef>
                <a:spcPts val="0"/>
              </a:spcBef>
              <a:buNone/>
            </a:pPr>
            <a:r>
              <a:rPr lang="en-US" altLang="zh-CN" sz="6000" dirty="0"/>
              <a:t>        ① ② ③ ④ ⑤ ⑥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a:p>
        </p:txBody>
      </p:sp>
      <p:graphicFrame>
        <p:nvGraphicFramePr>
          <p:cNvPr id="5" name="Object 2"/>
          <p:cNvGraphicFramePr>
            <a:graphicFrameLocks noChangeAspect="1"/>
          </p:cNvGraphicFramePr>
          <p:nvPr/>
        </p:nvGraphicFramePr>
        <p:xfrm>
          <a:off x="5940152" y="1124744"/>
          <a:ext cx="2540483" cy="950414"/>
        </p:xfrm>
        <a:graphic>
          <a:graphicData uri="http://schemas.openxmlformats.org/presentationml/2006/ole">
            <mc:AlternateContent xmlns:mc="http://schemas.openxmlformats.org/markup-compatibility/2006">
              <mc:Choice xmlns:v="urn:schemas-microsoft-com:vml" Requires="v">
                <p:oleObj name="公式" r:id="rId3" imgW="1244520" imgH="431640" progId="Equation.3">
                  <p:embed/>
                </p:oleObj>
              </mc:Choice>
              <mc:Fallback>
                <p:oleObj name="公式" r:id="rId3" imgW="124452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1124744"/>
                        <a:ext cx="2540483" cy="950414"/>
                      </a:xfrm>
                      <a:prstGeom prst="rect">
                        <a:avLst/>
                      </a:prstGeom>
                      <a:noFill/>
                      <a:ln>
                        <a:noFill/>
                      </a:ln>
                      <a:effectLst/>
                    </p:spPr>
                  </p:pic>
                </p:oleObj>
              </mc:Fallback>
            </mc:AlternateContent>
          </a:graphicData>
        </a:graphic>
      </p:graphicFrame>
      <p:graphicFrame>
        <p:nvGraphicFramePr>
          <p:cNvPr id="6" name="Object 3"/>
          <p:cNvGraphicFramePr>
            <a:graphicFrameLocks noChangeAspect="1"/>
          </p:cNvGraphicFramePr>
          <p:nvPr/>
        </p:nvGraphicFramePr>
        <p:xfrm>
          <a:off x="2128292" y="2060848"/>
          <a:ext cx="571500" cy="654050"/>
        </p:xfrm>
        <a:graphic>
          <a:graphicData uri="http://schemas.openxmlformats.org/presentationml/2006/ole">
            <mc:AlternateContent xmlns:mc="http://schemas.openxmlformats.org/markup-compatibility/2006">
              <mc:Choice xmlns:v="urn:schemas-microsoft-com:vml" Requires="v">
                <p:oleObj name="公式" r:id="rId5" imgW="177480" imgH="241200" progId="Equation.3">
                  <p:embed/>
                </p:oleObj>
              </mc:Choice>
              <mc:Fallback>
                <p:oleObj name="公式" r:id="rId5" imgW="17748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8292" y="2060848"/>
                        <a:ext cx="571500" cy="654050"/>
                      </a:xfrm>
                      <a:prstGeom prst="rect">
                        <a:avLst/>
                      </a:prstGeom>
                      <a:noFill/>
                      <a:ln>
                        <a:noFill/>
                      </a:ln>
                      <a:effectLst/>
                    </p:spPr>
                  </p:pic>
                </p:oleObj>
              </mc:Fallback>
            </mc:AlternateContent>
          </a:graphicData>
        </a:graphic>
      </p:graphicFrame>
      <p:sp>
        <p:nvSpPr>
          <p:cNvPr id="13" name="文本框 12"/>
          <p:cNvSpPr txBox="1"/>
          <p:nvPr/>
        </p:nvSpPr>
        <p:spPr>
          <a:xfrm>
            <a:off x="5796136" y="4005064"/>
            <a:ext cx="3060848" cy="1569660"/>
          </a:xfrm>
          <a:prstGeom prst="rect">
            <a:avLst/>
          </a:prstGeom>
          <a:noFill/>
        </p:spPr>
        <p:txBody>
          <a:bodyPr wrap="square" rtlCol="0">
            <a:spAutoFit/>
          </a:bodyPr>
          <a:lstStyle/>
          <a:p>
            <a:r>
              <a:rPr lang="zh-CN" altLang="en-US" sz="2400" dirty="0"/>
              <a:t>若哈希表地址范围有 </a:t>
            </a:r>
            <a:r>
              <a:rPr lang="en-US" altLang="zh-CN" sz="2400" dirty="0"/>
              <a:t>3 </a:t>
            </a:r>
            <a:r>
              <a:rPr lang="zh-CN" altLang="en-US" sz="2400" dirty="0"/>
              <a:t>位数字</a:t>
            </a:r>
            <a:r>
              <a:rPr lang="en-US" altLang="zh-CN" sz="2400" dirty="0"/>
              <a:t>, </a:t>
            </a:r>
            <a:r>
              <a:rPr lang="zh-CN" altLang="en-US" sz="2400" dirty="0"/>
              <a:t>则</a:t>
            </a:r>
            <a:r>
              <a:rPr lang="zh-CN" altLang="en-US" sz="2400" b="1" dirty="0">
                <a:solidFill>
                  <a:schemeClr val="accent6">
                    <a:lumMod val="50000"/>
                  </a:schemeClr>
                </a:solidFill>
              </a:rPr>
              <a:t>取各关键码的 ④⑤⑥ 位</a:t>
            </a:r>
            <a:r>
              <a:rPr lang="zh-CN" altLang="en-US" sz="2400" dirty="0"/>
              <a:t>做为记录的哈希地址</a:t>
            </a:r>
            <a:endParaRPr lang="zh-CN" altLang="en-US" dirty="0"/>
          </a:p>
        </p:txBody>
      </p:sp>
    </p:spTree>
    <p:extLst>
      <p:ext uri="{BB962C8B-B14F-4D97-AF65-F5344CB8AC3E}">
        <p14:creationId xmlns:p14="http://schemas.microsoft.com/office/powerpoint/2010/main" val="93262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5647</TotalTime>
  <Words>4213</Words>
  <Application>Microsoft Office PowerPoint</Application>
  <PresentationFormat>全屏显示(4:3)</PresentationFormat>
  <Paragraphs>564</Paragraphs>
  <Slides>38</Slides>
  <Notes>23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9" baseType="lpstr">
      <vt:lpstr>楷体_GB2312</vt:lpstr>
      <vt:lpstr>宋体</vt:lpstr>
      <vt:lpstr>Arial</vt:lpstr>
      <vt:lpstr>Calibri</vt:lpstr>
      <vt:lpstr>Cambria Math</vt:lpstr>
      <vt:lpstr>Symbol</vt:lpstr>
      <vt:lpstr>Times New Roman</vt:lpstr>
      <vt:lpstr>Verdana</vt:lpstr>
      <vt:lpstr>Wingdings</vt:lpstr>
      <vt:lpstr>Office 主题</vt:lpstr>
      <vt:lpstr>公式</vt:lpstr>
      <vt:lpstr>第9章 查找</vt:lpstr>
      <vt:lpstr>目录</vt:lpstr>
      <vt:lpstr>4. 哈希表/散列表：基本思想</vt:lpstr>
      <vt:lpstr>哈希表： 基本概念</vt:lpstr>
      <vt:lpstr>哈希表举例</vt:lpstr>
      <vt:lpstr>哈希表设计要素</vt:lpstr>
      <vt:lpstr>哈希函数的构造</vt:lpstr>
      <vt:lpstr>数字分析法举例-I</vt:lpstr>
      <vt:lpstr>数字分析法举例-II</vt:lpstr>
      <vt:lpstr>哈希函数的构造-平方取中法</vt:lpstr>
      <vt:lpstr>平方取中法举例</vt:lpstr>
      <vt:lpstr>哈希函数的构造-折叠法</vt:lpstr>
      <vt:lpstr>折叠法举例</vt:lpstr>
      <vt:lpstr>哈希函数的构造-除留余数法</vt:lpstr>
      <vt:lpstr>p的选取：不好的例子</vt:lpstr>
      <vt:lpstr>哈希函数的构造-随机数法</vt:lpstr>
      <vt:lpstr>哈希函数的构造-不好的例子</vt:lpstr>
      <vt:lpstr>冲突处理的方法- (1)开放定址法</vt:lpstr>
      <vt:lpstr> 线性探测法</vt:lpstr>
      <vt:lpstr>线性探测法：举例</vt:lpstr>
      <vt:lpstr>二次探测法</vt:lpstr>
      <vt:lpstr>定理：当表长m是质数，且装填因子小于等于0.5，可以找出空闲地址</vt:lpstr>
      <vt:lpstr>定理：表长 m 是形如 4j+3的质数时，可以保证查找链的前m项均互异</vt:lpstr>
      <vt:lpstr>二次探测法：举例</vt:lpstr>
      <vt:lpstr>开放定址法处理冲突：举例</vt:lpstr>
      <vt:lpstr>开放定址法对关键字插入、删除的影响</vt:lpstr>
      <vt:lpstr>冲突处理的方法 - (2)多哈希法/双哈希法</vt:lpstr>
      <vt:lpstr>冲突处理的方法 - (3)链地址法</vt:lpstr>
      <vt:lpstr>链地址法处理冲突：举例</vt:lpstr>
      <vt:lpstr>冲突处理的方法-(4)建立公共溢出区</vt:lpstr>
      <vt:lpstr>哈希查找过程</vt:lpstr>
      <vt:lpstr>开放定址哈希表的结构</vt:lpstr>
      <vt:lpstr>在哈希表H中查找关键码为K的元素</vt:lpstr>
      <vt:lpstr>哈希表插入算法</vt:lpstr>
      <vt:lpstr>哈希查找的性能分析</vt:lpstr>
      <vt:lpstr>哈希表的平均查找长度(ASL)</vt:lpstr>
      <vt:lpstr>哈希表的ASL举例</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Beihong</dc:creator>
  <cp:lastModifiedBy>BH Jin</cp:lastModifiedBy>
  <cp:revision>574</cp:revision>
  <cp:lastPrinted>2018-06-11T06:51:48Z</cp:lastPrinted>
  <dcterms:created xsi:type="dcterms:W3CDTF">2015-07-19T09:35:25Z</dcterms:created>
  <dcterms:modified xsi:type="dcterms:W3CDTF">2025-05-21T06:45:53Z</dcterms:modified>
</cp:coreProperties>
</file>