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7" r:id="rId4"/>
    <p:sldId id="258" r:id="rId5"/>
    <p:sldId id="259" r:id="rId6"/>
    <p:sldId id="264" r:id="rId7"/>
    <p:sldId id="268" r:id="rId8"/>
    <p:sldId id="275" r:id="rId9"/>
    <p:sldId id="277" r:id="rId10"/>
    <p:sldId id="270" r:id="rId11"/>
    <p:sldId id="271" r:id="rId12"/>
    <p:sldId id="272" r:id="rId13"/>
    <p:sldId id="274" r:id="rId14"/>
    <p:sldId id="279" r:id="rId15"/>
    <p:sldId id="28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EAF9D-11A1-49FF-B959-EDDCA5ECAD47}" v="1892" dt="2023-11-01T10:26:18.330"/>
    <p1510:client id="{50697CC7-5AB2-4A54-AE2A-A8B04CC6347F}" v="6" dt="2023-11-01T10:40:4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842C45-1231-4262-BE15-5E282AA03C15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4705" y="3140967"/>
            <a:ext cx="6629400" cy="1368153"/>
          </a:xfrm>
        </p:spPr>
        <p:txBody>
          <a:bodyPr/>
          <a:lstStyle/>
          <a:p>
            <a:r>
              <a:rPr lang="pl-PL" dirty="0"/>
              <a:t>Badania operacyjne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Algorytm Symulowanego Wyżarzania(SA) dla Problemu Przypisania Pracowników w Czasie.</a:t>
            </a:r>
          </a:p>
          <a:p>
            <a:r>
              <a:rPr lang="pl-PL" dirty="0"/>
              <a:t>Antoni </a:t>
            </a:r>
            <a:r>
              <a:rPr lang="pl-PL" dirty="0" err="1"/>
              <a:t>Kraczowski</a:t>
            </a:r>
            <a:endParaRPr lang="pl-PL" dirty="0"/>
          </a:p>
          <a:p>
            <a:r>
              <a:rPr lang="pl-PL" dirty="0"/>
              <a:t>Jakub </a:t>
            </a:r>
            <a:r>
              <a:rPr lang="pl-PL" dirty="0" err="1"/>
              <a:t>Kołton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184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DE53A-FAC3-3074-CC07-3F7A82F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Rozwiązanie dopuszczalne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E97633-8120-853B-0919-68686AB49F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342900" indent="-342900"/>
            <a:r>
              <a:rPr lang="pl-PL" dirty="0"/>
              <a:t>Losowa macierz o wymiarach M x P x G</a:t>
            </a:r>
          </a:p>
          <a:p>
            <a:pPr marL="342900" indent="-342900"/>
            <a:r>
              <a:rPr lang="pl-PL" dirty="0"/>
              <a:t>Każdy M-ty wiersz zawiera od 0 do </a:t>
            </a:r>
            <a:r>
              <a:rPr lang="pl-PL" dirty="0" err="1"/>
              <a:t>P</a:t>
            </a:r>
            <a:r>
              <a:rPr lang="pl-PL" baseline="-25000" dirty="0" err="1"/>
              <a:t>M_max</a:t>
            </a:r>
            <a:r>
              <a:rPr lang="pl-PL" dirty="0"/>
              <a:t> 1</a:t>
            </a:r>
          </a:p>
          <a:p>
            <a:pPr marL="342900" indent="-342900"/>
            <a:r>
              <a:rPr lang="pl-PL" dirty="0"/>
              <a:t>Każda P-ta kolumna zawiera co najwyżej jedną 1 i M-1 0(warunek pracy jednego pracownika na jednym stanowisku), kombinacje 1 i 0 w kolumnie dla zmieniającego się wymiaru g spełniają ograniczenia dotyczące pracowników</a:t>
            </a:r>
          </a:p>
          <a:p>
            <a:pPr marL="342900" indent="-342900"/>
            <a:r>
              <a:rPr lang="pl-PL" dirty="0"/>
              <a:t>Wymiar G &lt;= </a:t>
            </a:r>
            <a:r>
              <a:rPr lang="pl-PL" dirty="0" err="1"/>
              <a:t>T</a:t>
            </a:r>
            <a:r>
              <a:rPr lang="pl-PL" baseline="-25000" dirty="0" err="1"/>
              <a:t>max</a:t>
            </a:r>
            <a:r>
              <a:rPr lang="pl-PL" dirty="0"/>
              <a:t>, </a:t>
            </a:r>
            <a:r>
              <a:rPr lang="pl-PL" dirty="0" err="1"/>
              <a:t>T</a:t>
            </a:r>
            <a:r>
              <a:rPr lang="pl-PL" baseline="-25000" dirty="0" err="1"/>
              <a:t>max</a:t>
            </a:r>
            <a:r>
              <a:rPr lang="pl-PL" dirty="0"/>
              <a:t> to maksymalny czas realizacji zamówienia</a:t>
            </a:r>
          </a:p>
        </p:txBody>
      </p:sp>
    </p:spTree>
    <p:extLst>
      <p:ext uri="{BB962C8B-B14F-4D97-AF65-F5344CB8AC3E}">
        <p14:creationId xmlns:p14="http://schemas.microsoft.com/office/powerpoint/2010/main" val="27990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6ED6A-6B9E-A0FB-0271-9BC9FEEB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Wybór rozwiązania początkowego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7BF577-2F97-D4C8-D255-92439289F2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Może to być dowolna macierz spełniająca warunki rozwiązania dopuszczalnego</a:t>
            </a:r>
          </a:p>
          <a:p>
            <a:r>
              <a:rPr lang="pl-PL" dirty="0"/>
              <a:t>Utworzenie "inteligentnego generatora" rozwiązań startowych</a:t>
            </a:r>
          </a:p>
          <a:p>
            <a:r>
              <a:rPr lang="pl-PL" dirty="0"/>
              <a:t>Rozwiązanie startowe musi być dopuszczalne, ale nie powinno być bardzo optymalne, tak żeby algorytm mógł zadziałać poprawnie</a:t>
            </a:r>
          </a:p>
        </p:txBody>
      </p:sp>
      <p:pic>
        <p:nvPicPr>
          <p:cNvPr id="4" name="Obraz 3" descr="Obraz zawierający tekst, Czcionka, zrzut ekranu, linia&#10;&#10;Opis wygenerowany automatycznie">
            <a:extLst>
              <a:ext uri="{FF2B5EF4-FFF2-40B4-BE49-F238E27FC236}">
                <a16:creationId xmlns:a16="http://schemas.microsoft.com/office/drawing/2014/main" id="{99853453-445C-1D6C-684E-52B1B48A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42" y="4898739"/>
            <a:ext cx="5699115" cy="7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FAE2-51E8-6F53-F9FC-F912959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Wybór losowego sąsiada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6F2E61-23B9-6FF5-BA67-40D5C09DF5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Zmiana alokacji jedynki</a:t>
            </a:r>
          </a:p>
          <a:p>
            <a:r>
              <a:rPr lang="pl-PL" dirty="0"/>
              <a:t>Zmiana alokacji wielu jedynek na raz</a:t>
            </a:r>
          </a:p>
          <a:p>
            <a:r>
              <a:rPr lang="pl-PL" dirty="0"/>
              <a:t>Zmiana przypisania pracownika do zmiany(tylko w wypadku nieliniowej funkcji kosztu pracy, dla liniowych kosztów brak zmiany funkcji celu)</a:t>
            </a:r>
          </a:p>
        </p:txBody>
      </p:sp>
      <p:pic>
        <p:nvPicPr>
          <p:cNvPr id="5" name="Obraz 4" descr="Obraz zawierający Czcionka, typografia, pismo odręczne, kaligrafia&#10;&#10;Opis wygenerowany automatycznie">
            <a:extLst>
              <a:ext uri="{FF2B5EF4-FFF2-40B4-BE49-F238E27FC236}">
                <a16:creationId xmlns:a16="http://schemas.microsoft.com/office/drawing/2014/main" id="{27DAFDAA-34DC-4AA5-0DCD-804EFC9A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86" y="4035521"/>
            <a:ext cx="4732228" cy="6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539D6-C953-BA3B-7975-C1FFF165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Akceptacja zmiany stanu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0EE4C4-75C7-5CB1-D844-D7FB3A62F2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342900" indent="-342900"/>
            <a:r>
              <a:rPr lang="pl-PL" dirty="0"/>
              <a:t>Wyliczenie różnicy energii czyli różnicy funkcji celu rozwiązania i sąsiada</a:t>
            </a:r>
          </a:p>
          <a:p>
            <a:pPr marL="342900" indent="-342900"/>
            <a:r>
              <a:rPr lang="pl-PL" dirty="0"/>
              <a:t>Losowanie wartości na celu dopuszczenie przejścia do gorszego rozwiązania</a:t>
            </a:r>
          </a:p>
        </p:txBody>
      </p:sp>
      <p:pic>
        <p:nvPicPr>
          <p:cNvPr id="5" name="Obraz 4" descr="Obraz zawierający tekst, Czcionka, pismo odręczne, zrzut ekranu&#10;&#10;Opis wygenerowany automatycznie">
            <a:extLst>
              <a:ext uri="{FF2B5EF4-FFF2-40B4-BE49-F238E27FC236}">
                <a16:creationId xmlns:a16="http://schemas.microsoft.com/office/drawing/2014/main" id="{C19C1C6E-B722-2416-A0EC-5C19B323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08" y="3428341"/>
            <a:ext cx="4345471" cy="24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9762AC-AC70-0D16-6FF3-E3DB4AAE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Chłodzenie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2605B3-CDEE-0A89-5D74-86D6B47374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Funkcja, która zapewnia spadek wartości temperatury w kolejnych iteracjach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Harmonogram Kirkpatricka: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sz="1600" dirty="0"/>
              <a:t>T</a:t>
            </a:r>
            <a:r>
              <a:rPr lang="pl-PL" sz="1600" baseline="-25000" dirty="0"/>
              <a:t>0</a:t>
            </a:r>
            <a:r>
              <a:rPr lang="pl-PL" sz="1600" dirty="0"/>
              <a:t> – temperatura początkowa</a:t>
            </a:r>
          </a:p>
          <a:p>
            <a:r>
              <a:rPr lang="pl-PL" sz="1600" dirty="0">
                <a:ea typeface="+mn-lt"/>
                <a:cs typeface="+mn-lt"/>
              </a:rPr>
              <a:t>η - współczynnik chłodzenia wartość z przedziału (0, 1)</a:t>
            </a:r>
          </a:p>
          <a:p>
            <a:r>
              <a:rPr lang="pl-PL" sz="1600" dirty="0">
                <a:ea typeface="+mn-lt"/>
                <a:cs typeface="+mn-lt"/>
              </a:rPr>
              <a:t>k – </a:t>
            </a:r>
            <a:r>
              <a:rPr lang="pl-PL" sz="1600" dirty="0" err="1">
                <a:ea typeface="+mn-lt"/>
                <a:cs typeface="+mn-lt"/>
              </a:rPr>
              <a:t>iterator</a:t>
            </a:r>
            <a:endParaRPr lang="pl-PL" sz="1600" dirty="0">
              <a:ea typeface="+mn-lt"/>
              <a:cs typeface="+mn-lt"/>
            </a:endParaRPr>
          </a:p>
          <a:p>
            <a:r>
              <a:rPr lang="pl-PL" sz="1600" dirty="0">
                <a:ea typeface="+mn-lt"/>
                <a:cs typeface="+mn-lt"/>
              </a:rPr>
              <a:t>T(k) - temperatura w k-tej iteracji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7AC5C0-6A08-7C3C-B34C-CD7B6DC7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01" y="3688362"/>
            <a:ext cx="3264398" cy="69679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CC55C5C-FB77-4C56-19E1-F597CF35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72" y="2473820"/>
            <a:ext cx="6721254" cy="3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B07CA1-D7C5-C783-EEBF-DF53A98D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Warunek stopu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484316-85EC-F951-95DB-8C081CB02D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Osiągnięcie zadanej liczby iteracji</a:t>
            </a:r>
          </a:p>
          <a:p>
            <a:r>
              <a:rPr lang="pl-PL" dirty="0"/>
              <a:t>Brak istotnej poprawy, przy braku kandydatów ze znacznie lepszą wartością funkcji celu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EDD8C79-8984-7050-112F-4D819773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5" y="3429483"/>
            <a:ext cx="7253042" cy="3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47151-268C-C8DD-3BAA-94FA04EA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C85BEB-966B-ADD8-EED0-203C3970E8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pl-PL" dirty="0"/>
              <a:t>Poprawki wprowadzone do założeń</a:t>
            </a:r>
          </a:p>
          <a:p>
            <a:r>
              <a:rPr lang="pl-PL" dirty="0"/>
              <a:t>Adaptacja algorytmu do rozpatrywanego problemu</a:t>
            </a:r>
          </a:p>
        </p:txBody>
      </p:sp>
    </p:spTree>
    <p:extLst>
      <p:ext uri="{BB962C8B-B14F-4D97-AF65-F5344CB8AC3E}">
        <p14:creationId xmlns:p14="http://schemas.microsoft.com/office/powerpoint/2010/main" val="311371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81A616-845E-B819-8ECF-D497371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9" y="2857610"/>
            <a:ext cx="7467600" cy="1143000"/>
          </a:xfrm>
        </p:spPr>
        <p:txBody>
          <a:bodyPr vert="horz" lIns="91440" tIns="45720" rIns="91440" bIns="45720" anchor="b">
            <a:normAutofit/>
          </a:bodyPr>
          <a:lstStyle/>
          <a:p>
            <a:pPr algn="ctr"/>
            <a:r>
              <a:rPr lang="pl-PL" sz="4000" dirty="0"/>
              <a:t>Poprawki</a:t>
            </a:r>
          </a:p>
        </p:txBody>
      </p:sp>
    </p:spTree>
    <p:extLst>
      <p:ext uri="{BB962C8B-B14F-4D97-AF65-F5344CB8AC3E}">
        <p14:creationId xmlns:p14="http://schemas.microsoft.com/office/powerpoint/2010/main" val="16730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pl-PL" dirty="0"/>
              <a:t>Maszyna – struktura posiadająca określone pola:</a:t>
            </a:r>
          </a:p>
          <a:p>
            <a:pPr>
              <a:buFontTx/>
              <a:buChar char="-"/>
            </a:pPr>
            <a:r>
              <a:rPr lang="pl-PL" dirty="0"/>
              <a:t>koszt pracy wyrażony w złotówkach na jednostkę czasu;</a:t>
            </a:r>
          </a:p>
          <a:p>
            <a:pPr>
              <a:buFontTx/>
              <a:buChar char="-"/>
            </a:pPr>
            <a:r>
              <a:rPr lang="pl-PL" strike="sngStrike" dirty="0">
                <a:solidFill>
                  <a:srgbClr val="FF0000"/>
                </a:solidFill>
              </a:rPr>
              <a:t>minimalna i</a:t>
            </a:r>
            <a:r>
              <a:rPr lang="pl-PL" dirty="0"/>
              <a:t> maksymalna liczba pracowników potrzebna do obsługi stanowiska, </a:t>
            </a:r>
            <a:r>
              <a:rPr lang="pl-PL" dirty="0">
                <a:solidFill>
                  <a:srgbClr val="92D050"/>
                </a:solidFill>
              </a:rPr>
              <a:t>minimalna zawsze zero</a:t>
            </a:r>
            <a:r>
              <a:rPr lang="pl-PL" dirty="0"/>
              <a:t>;</a:t>
            </a:r>
          </a:p>
          <a:p>
            <a:pPr>
              <a:buFontTx/>
              <a:buChar char="-"/>
            </a:pPr>
            <a:r>
              <a:rPr lang="pl-PL" dirty="0"/>
              <a:t>produktywność wyrażona w ilości produktu wytwarzanego na jednostkę czasu (np. kg/h).  </a:t>
            </a:r>
          </a:p>
        </p:txBody>
      </p:sp>
    </p:spTree>
    <p:extLst>
      <p:ext uri="{BB962C8B-B14F-4D97-AF65-F5344CB8AC3E}">
        <p14:creationId xmlns:p14="http://schemas.microsoft.com/office/powerpoint/2010/main" val="24793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Pracownik – struktura posiadająca określone pola:</a:t>
            </a:r>
          </a:p>
          <a:p>
            <a:pPr>
              <a:buFontTx/>
              <a:buChar char="-"/>
            </a:pPr>
            <a:r>
              <a:rPr lang="pl-PL" dirty="0"/>
              <a:t>doświadczenie - </a:t>
            </a:r>
            <a:r>
              <a:rPr lang="pl-PL" strike="sngStrike" dirty="0">
                <a:solidFill>
                  <a:srgbClr val="FF0000"/>
                </a:solidFill>
              </a:rPr>
              <a:t>współczynnik nie mniejszy niż 1,</a:t>
            </a:r>
            <a:r>
              <a:rPr lang="pl-PL" dirty="0"/>
              <a:t> </a:t>
            </a:r>
            <a:r>
              <a:rPr lang="pl-PL" dirty="0">
                <a:solidFill>
                  <a:srgbClr val="92D050"/>
                </a:solidFill>
              </a:rPr>
              <a:t>struktura mapująca doświadczenie pracownika na danej maszynie,</a:t>
            </a:r>
            <a:r>
              <a:rPr lang="pl-PL" dirty="0"/>
              <a:t> określająca ile razy szybciej pracownik wykonuje pracę od niedoświadczonego pracownika;</a:t>
            </a:r>
          </a:p>
          <a:p>
            <a:pPr>
              <a:buFontTx/>
              <a:buChar char="-"/>
            </a:pPr>
            <a:r>
              <a:rPr lang="pl-PL" dirty="0"/>
              <a:t>wynagrodzenie wyrażone w zł/h;</a:t>
            </a:r>
          </a:p>
          <a:p>
            <a:pPr>
              <a:buFontTx/>
              <a:buChar char="-"/>
            </a:pPr>
            <a:r>
              <a:rPr lang="pl-PL" dirty="0"/>
              <a:t>ilość godzin przepracowanych na obecnej zmianie (nie może przekroczyć 8);</a:t>
            </a:r>
          </a:p>
          <a:p>
            <a:pPr>
              <a:buFontTx/>
              <a:buChar char="-"/>
            </a:pPr>
            <a:r>
              <a:rPr lang="pl-PL" dirty="0"/>
              <a:t>ilość godzin po opuszczeniu zmiany (nie może być mniejsza niż </a:t>
            </a:r>
            <a:r>
              <a:rPr lang="pl-PL" strike="sngStrike" dirty="0">
                <a:solidFill>
                  <a:srgbClr val="C00000"/>
                </a:solidFill>
              </a:rPr>
              <a:t>12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>
                <a:solidFill>
                  <a:srgbClr val="92D050"/>
                </a:solidFill>
              </a:rPr>
              <a:t>13</a:t>
            </a:r>
            <a:r>
              <a:rPr lang="pl-PL" dirty="0"/>
              <a:t>), </a:t>
            </a:r>
            <a:r>
              <a:rPr lang="pl-PL" dirty="0">
                <a:solidFill>
                  <a:srgbClr val="92D050"/>
                </a:solidFill>
              </a:rPr>
              <a:t>wykluczenie możliwości przypisania pracownika do pracy 2 razy w ten sam dzień</a:t>
            </a:r>
            <a:r>
              <a:rPr lang="pl-PL" dirty="0"/>
              <a:t>;</a:t>
            </a:r>
          </a:p>
          <a:p>
            <a:pPr>
              <a:buFontTx/>
              <a:buChar char="-"/>
            </a:pPr>
            <a:r>
              <a:rPr lang="pl-PL" dirty="0">
                <a:solidFill>
                  <a:srgbClr val="92D050"/>
                </a:solidFill>
              </a:rPr>
              <a:t>pracownicy mogą pracować tylko w systemach 4/8 godzin, wynika z kodeksu pracy i rodzajów umów zawieranych przez firmę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2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Ograniczenia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 lnSpcReduction="10000"/>
          </a:bodyPr>
          <a:lstStyle/>
          <a:p>
            <a:r>
              <a:rPr lang="pl-PL" dirty="0"/>
              <a:t>pracownik nie może pracować więcej niż 8 godzin od przyjścia na zmianę;</a:t>
            </a:r>
          </a:p>
          <a:p>
            <a:r>
              <a:rPr lang="pl-PL" dirty="0"/>
              <a:t>pracownik nie może przyjść na kolejną zmianę jeżeli od zakończenia poprzedniej nie minęło co najmniej </a:t>
            </a:r>
            <a:r>
              <a:rPr lang="pl-PL" strike="sngStrike" dirty="0">
                <a:solidFill>
                  <a:srgbClr val="FF0000"/>
                </a:solidFill>
              </a:rPr>
              <a:t>12</a:t>
            </a:r>
            <a:r>
              <a:rPr lang="pl-PL" dirty="0"/>
              <a:t> </a:t>
            </a:r>
            <a:r>
              <a:rPr lang="pl-PL" dirty="0">
                <a:solidFill>
                  <a:srgbClr val="92D050"/>
                </a:solidFill>
              </a:rPr>
              <a:t>13</a:t>
            </a:r>
            <a:r>
              <a:rPr lang="pl-PL" dirty="0"/>
              <a:t> godzin;</a:t>
            </a:r>
          </a:p>
          <a:p>
            <a:r>
              <a:rPr lang="pl-PL" dirty="0"/>
              <a:t>aby maszyna miała coś produkować musi być do niej przedzielona minimalna liczba pracowników;</a:t>
            </a:r>
          </a:p>
          <a:p>
            <a:r>
              <a:rPr lang="pl-PL" dirty="0"/>
              <a:t>do jednej maszyny nie można przydzielić więcej pracowników niż wynosi maksymalna ilość potrzebna do obsługi;</a:t>
            </a:r>
          </a:p>
          <a:p>
            <a:r>
              <a:rPr lang="pl-PL" dirty="0"/>
              <a:t>jeden pracownik nie może być przydzielony do dwóch maszyn na raz. </a:t>
            </a:r>
          </a:p>
          <a:p>
            <a:r>
              <a:rPr lang="pl-PL" dirty="0">
                <a:solidFill>
                  <a:srgbClr val="92D050"/>
                </a:solidFill>
              </a:rPr>
              <a:t>łączna ilość wyprodukowanych towarów nie może być mniejsza niż zamówiona przez zleceniodawcę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9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18D58-FCA1-2AA5-757F-C05B4AE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9" y="2857611"/>
            <a:ext cx="7467600" cy="1143000"/>
          </a:xfrm>
        </p:spPr>
        <p:txBody>
          <a:bodyPr vert="horz" lIns="91440" tIns="45720" rIns="91440" bIns="45720" anchor="b">
            <a:normAutofit/>
          </a:bodyPr>
          <a:lstStyle/>
          <a:p>
            <a:pPr algn="ctr"/>
            <a:r>
              <a:rPr lang="pl-PL" sz="4000" dirty="0"/>
              <a:t>Adaptacja algorytmu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847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18BCC-6F92-F332-9822-22AF8C84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l-PL" dirty="0"/>
              <a:t>Prawdopodobieństwo zmiany stanu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C184E-2E38-52A7-40A6-CBBB6EC77584}"/>
              </a:ext>
            </a:extLst>
          </p:cNvPr>
          <p:cNvSpPr txBox="1"/>
          <p:nvPr/>
        </p:nvSpPr>
        <p:spPr>
          <a:xfrm>
            <a:off x="569773" y="1476230"/>
            <a:ext cx="75106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+mn-lt"/>
                <a:cs typeface="+mn-lt"/>
              </a:rPr>
              <a:t>"The </a:t>
            </a:r>
            <a:r>
              <a:rPr lang="pl-PL" dirty="0" err="1">
                <a:ea typeface="+mn-lt"/>
                <a:cs typeface="+mn-lt"/>
              </a:rPr>
              <a:t>laws</a:t>
            </a:r>
            <a:r>
              <a:rPr lang="pl-PL" dirty="0">
                <a:ea typeface="+mn-lt"/>
                <a:cs typeface="+mn-lt"/>
              </a:rPr>
              <a:t> of </a:t>
            </a:r>
            <a:r>
              <a:rPr lang="pl-PL" dirty="0" err="1">
                <a:ea typeface="+mn-lt"/>
                <a:cs typeface="+mn-lt"/>
              </a:rPr>
              <a:t>thermodynamics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state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that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at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temperature</a:t>
            </a:r>
            <a:r>
              <a:rPr lang="pl-PL" dirty="0">
                <a:ea typeface="+mn-lt"/>
                <a:cs typeface="+mn-lt"/>
              </a:rPr>
              <a:t> T, the </a:t>
            </a:r>
            <a:r>
              <a:rPr lang="pl-PL" dirty="0" err="1">
                <a:ea typeface="+mn-lt"/>
                <a:cs typeface="+mn-lt"/>
              </a:rPr>
              <a:t>probability</a:t>
            </a:r>
            <a:r>
              <a:rPr lang="pl-PL" dirty="0">
                <a:ea typeface="+mn-lt"/>
                <a:cs typeface="+mn-lt"/>
              </a:rPr>
              <a:t> of a </a:t>
            </a:r>
            <a:r>
              <a:rPr lang="pl-PL" dirty="0" err="1">
                <a:ea typeface="+mn-lt"/>
                <a:cs typeface="+mn-lt"/>
              </a:rPr>
              <a:t>change</a:t>
            </a:r>
            <a:r>
              <a:rPr lang="pl-PL" dirty="0">
                <a:ea typeface="+mn-lt"/>
                <a:cs typeface="+mn-lt"/>
              </a:rPr>
              <a:t> in </a:t>
            </a:r>
            <a:r>
              <a:rPr lang="pl-PL" dirty="0" err="1">
                <a:ea typeface="+mn-lt"/>
                <a:cs typeface="+mn-lt"/>
              </a:rPr>
              <a:t>energy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magnitude</a:t>
            </a:r>
            <a:r>
              <a:rPr lang="pl-PL" dirty="0">
                <a:ea typeface="+mn-lt"/>
                <a:cs typeface="+mn-lt"/>
              </a:rPr>
              <a:t> ∆E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given</a:t>
            </a:r>
            <a:r>
              <a:rPr lang="pl-PL" dirty="0">
                <a:ea typeface="+mn-lt"/>
                <a:cs typeface="+mn-lt"/>
              </a:rPr>
              <a:t> by6 "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D58999B-A791-B37F-5572-6AEC69AA279A}"/>
              </a:ext>
            </a:extLst>
          </p:cNvPr>
          <p:cNvSpPr txBox="1"/>
          <p:nvPr/>
        </p:nvSpPr>
        <p:spPr>
          <a:xfrm>
            <a:off x="569773" y="3342670"/>
            <a:ext cx="73500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800" baseline="0" dirty="0">
                <a:latin typeface="Century Schoolbook"/>
              </a:rPr>
              <a:t>"</a:t>
            </a:r>
            <a:r>
              <a:rPr lang="pl-PL" sz="1800" baseline="0" dirty="0" err="1">
                <a:latin typeface="Century Schoolbook"/>
              </a:rPr>
              <a:t>where</a:t>
            </a:r>
            <a:r>
              <a:rPr lang="pl-PL" sz="1800" baseline="0" dirty="0">
                <a:latin typeface="Century Schoolbook"/>
              </a:rPr>
              <a:t> ∆E = Ej − </a:t>
            </a:r>
            <a:r>
              <a:rPr lang="pl-PL" sz="1800" baseline="0" dirty="0" err="1">
                <a:latin typeface="Century Schoolbook"/>
              </a:rPr>
              <a:t>Ei</a:t>
            </a:r>
            <a:r>
              <a:rPr lang="pl-PL" sz="1800" baseline="0" dirty="0">
                <a:latin typeface="Century Schoolbook"/>
              </a:rPr>
              <a:t>, </a:t>
            </a:r>
            <a:r>
              <a:rPr lang="pl-PL" sz="1800" baseline="0" dirty="0" err="1">
                <a:latin typeface="Century Schoolbook"/>
              </a:rPr>
              <a:t>Ei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is</a:t>
            </a:r>
            <a:r>
              <a:rPr lang="pl-PL" sz="1800" baseline="0" dirty="0">
                <a:latin typeface="Century Schoolbook"/>
              </a:rPr>
              <a:t> the </a:t>
            </a:r>
            <a:r>
              <a:rPr lang="pl-PL" sz="1800" baseline="0" dirty="0" err="1">
                <a:latin typeface="Century Schoolbook"/>
              </a:rPr>
              <a:t>current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energy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state</a:t>
            </a:r>
            <a:r>
              <a:rPr lang="pl-PL" sz="1800" baseline="0" dirty="0">
                <a:latin typeface="Century Schoolbook"/>
              </a:rPr>
              <a:t>, Ej </a:t>
            </a:r>
            <a:r>
              <a:rPr lang="pl-PL" sz="1800" baseline="0" dirty="0" err="1">
                <a:latin typeface="Century Schoolbook"/>
              </a:rPr>
              <a:t>is</a:t>
            </a:r>
            <a:r>
              <a:rPr lang="pl-PL" sz="1800" baseline="0" dirty="0">
                <a:latin typeface="Century Schoolbook"/>
              </a:rPr>
              <a:t> a </a:t>
            </a:r>
            <a:r>
              <a:rPr lang="pl-PL" sz="1800" baseline="0" dirty="0" err="1">
                <a:latin typeface="Century Schoolbook"/>
              </a:rPr>
              <a:t>new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energy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state</a:t>
            </a:r>
            <a:r>
              <a:rPr lang="pl-PL" sz="1800" baseline="0" dirty="0">
                <a:latin typeface="Century Schoolbook"/>
              </a:rPr>
              <a:t> and </a:t>
            </a:r>
            <a:r>
              <a:rPr lang="pl-PL" sz="1800" baseline="0" dirty="0" err="1">
                <a:latin typeface="Century Schoolbook"/>
              </a:rPr>
              <a:t>kB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is</a:t>
            </a:r>
            <a:r>
              <a:rPr lang="pl-PL" sz="1800" baseline="0" dirty="0">
                <a:latin typeface="Century Schoolbook"/>
              </a:rPr>
              <a:t> a </a:t>
            </a:r>
            <a:r>
              <a:rPr lang="pl-PL" sz="1800" baseline="0" dirty="0" err="1">
                <a:latin typeface="Century Schoolbook"/>
              </a:rPr>
              <a:t>physical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constant</a:t>
            </a:r>
            <a:r>
              <a:rPr lang="pl-PL" sz="1800" baseline="0" dirty="0">
                <a:latin typeface="Century Schoolbook"/>
              </a:rPr>
              <a:t> </a:t>
            </a:r>
            <a:r>
              <a:rPr lang="pl-PL" sz="1800" baseline="0" dirty="0" err="1">
                <a:latin typeface="Century Schoolbook"/>
              </a:rPr>
              <a:t>known</a:t>
            </a:r>
            <a:r>
              <a:rPr lang="pl-PL" sz="1800" baseline="0" dirty="0">
                <a:latin typeface="Century Schoolbook"/>
              </a:rPr>
              <a:t> as Boltzmann </a:t>
            </a:r>
            <a:r>
              <a:rPr lang="pl-PL" sz="1800" baseline="0" dirty="0" err="1">
                <a:latin typeface="Century Schoolbook"/>
              </a:rPr>
              <a:t>constant</a:t>
            </a:r>
            <a:r>
              <a:rPr lang="pl-PL" sz="1800" baseline="0" dirty="0">
                <a:latin typeface="Century Schoolbook"/>
              </a:rPr>
              <a:t>."</a:t>
            </a:r>
            <a:r>
              <a:rPr lang="pl-PL" sz="1800" dirty="0">
                <a:latin typeface="Century Schoolbook"/>
                <a:ea typeface="Century Schoolbook"/>
                <a:cs typeface="Century Schoolbook"/>
              </a:rPr>
              <a:t>​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AACE65-E2A0-DBE7-D7C7-C6D4C1C8F1F9}"/>
              </a:ext>
            </a:extLst>
          </p:cNvPr>
          <p:cNvSpPr txBox="1"/>
          <p:nvPr/>
        </p:nvSpPr>
        <p:spPr>
          <a:xfrm>
            <a:off x="571500" y="4963935"/>
            <a:ext cx="73604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Źródło: </a:t>
            </a:r>
            <a:r>
              <a:rPr lang="pl-PL" dirty="0" err="1">
                <a:ea typeface="+mn-lt"/>
                <a:cs typeface="+mn-lt"/>
              </a:rPr>
              <a:t>Siddique</a:t>
            </a:r>
            <a:r>
              <a:rPr lang="pl-PL" dirty="0">
                <a:ea typeface="+mn-lt"/>
                <a:cs typeface="+mn-lt"/>
              </a:rPr>
              <a:t>, N., &amp; Adeli, H. (2016). </a:t>
            </a:r>
            <a:r>
              <a:rPr lang="pl-PL" dirty="0" err="1">
                <a:ea typeface="+mn-lt"/>
                <a:cs typeface="+mn-lt"/>
              </a:rPr>
              <a:t>Simulated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Annealing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Its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Variants</a:t>
            </a:r>
            <a:r>
              <a:rPr lang="pl-PL" dirty="0">
                <a:ea typeface="+mn-lt"/>
                <a:cs typeface="+mn-lt"/>
              </a:rPr>
              <a:t> and Engineering Applications. International </a:t>
            </a:r>
            <a:r>
              <a:rPr lang="pl-PL" dirty="0" err="1">
                <a:ea typeface="+mn-lt"/>
                <a:cs typeface="+mn-lt"/>
              </a:rPr>
              <a:t>Journal</a:t>
            </a:r>
            <a:r>
              <a:rPr lang="pl-PL" dirty="0">
                <a:ea typeface="+mn-lt"/>
                <a:cs typeface="+mn-lt"/>
              </a:rPr>
              <a:t> on </a:t>
            </a:r>
            <a:r>
              <a:rPr lang="pl-PL" dirty="0" err="1">
                <a:ea typeface="+mn-lt"/>
                <a:cs typeface="+mn-lt"/>
              </a:rPr>
              <a:t>Artificial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Intelligence</a:t>
            </a:r>
            <a:r>
              <a:rPr lang="pl-PL" dirty="0">
                <a:ea typeface="+mn-lt"/>
                <a:cs typeface="+mn-lt"/>
              </a:rPr>
              <a:t> Tools, 25(06), 1630001. doi:10.1142/s0218213016300015 </a:t>
            </a:r>
            <a:endParaRPr lang="pl-PL" dirty="0"/>
          </a:p>
        </p:txBody>
      </p:sp>
      <p:pic>
        <p:nvPicPr>
          <p:cNvPr id="6" name="Obraz 5" descr="Obraz zawierający zrzut ekranu, linia, diagram, Czcionka&#10;&#10;Opis wygenerowany automatycznie">
            <a:extLst>
              <a:ext uri="{FF2B5EF4-FFF2-40B4-BE49-F238E27FC236}">
                <a16:creationId xmlns:a16="http://schemas.microsoft.com/office/drawing/2014/main" id="{1C68CBEF-58F2-044B-74B4-581037C1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8" y="2223414"/>
            <a:ext cx="7398076" cy="8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8F8A6B-7939-F85E-F4B4-4E4BB3D1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000" baseline="0">
                <a:solidFill>
                  <a:srgbClr val="575F6D"/>
                </a:solidFill>
                <a:latin typeface="Century Schoolbook"/>
              </a:rPr>
              <a:t>Algorytm Symulowanego Wyżarzania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1D8911-DF4A-F8F5-4D19-6DEA6D9244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3784677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F97224-BF16-4DA2-C3ED-E99928BD995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0694" cy="3784677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pl-PL" sz="1600" dirty="0"/>
              <a:t>k– </a:t>
            </a:r>
            <a:r>
              <a:rPr lang="pl-PL" sz="1600" dirty="0" err="1"/>
              <a:t>iterator</a:t>
            </a:r>
            <a:r>
              <a:rPr lang="pl-PL" sz="1600" dirty="0"/>
              <a:t> kroku</a:t>
            </a:r>
          </a:p>
          <a:p>
            <a:r>
              <a:rPr lang="pl-PL" sz="1600" dirty="0"/>
              <a:t>x</a:t>
            </a:r>
            <a:r>
              <a:rPr lang="pl-PL" sz="1600" baseline="-25000" dirty="0"/>
              <a:t>i</a:t>
            </a:r>
            <a:r>
              <a:rPr lang="pl-PL" sz="1600" dirty="0"/>
              <a:t> - aktualne rozwiązanie</a:t>
            </a:r>
            <a:endParaRPr lang="pl-PL"/>
          </a:p>
          <a:p>
            <a:r>
              <a:rPr lang="pl-PL" sz="1600" dirty="0"/>
              <a:t>f(x</a:t>
            </a:r>
            <a:r>
              <a:rPr lang="pl-PL" sz="1600" baseline="-25000" dirty="0"/>
              <a:t>i</a:t>
            </a:r>
            <a:r>
              <a:rPr lang="pl-PL" sz="1600" dirty="0"/>
              <a:t>) - funkcja celu</a:t>
            </a:r>
          </a:p>
          <a:p>
            <a:r>
              <a:rPr lang="pl-PL" sz="1600" dirty="0"/>
              <a:t>N(x</a:t>
            </a:r>
            <a:r>
              <a:rPr lang="pl-PL" sz="1600" baseline="-25000" dirty="0"/>
              <a:t>i</a:t>
            </a:r>
            <a:r>
              <a:rPr lang="pl-PL" sz="1600" dirty="0"/>
              <a:t>) - wybór sąsiada rozwiązania</a:t>
            </a:r>
          </a:p>
          <a:p>
            <a:r>
              <a:rPr lang="pl-PL" sz="1600" dirty="0"/>
              <a:t>p(x) - prawdopodobieństwo zmiany stanu</a:t>
            </a:r>
          </a:p>
          <a:p>
            <a:r>
              <a:rPr lang="pl-PL" sz="1600" dirty="0"/>
              <a:t>g(T, k) - funkcja chłodzenia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6B5CD2F-057C-AF32-0821-750C8BDF2BB2}"/>
              </a:ext>
            </a:extLst>
          </p:cNvPr>
          <p:cNvSpPr txBox="1"/>
          <p:nvPr/>
        </p:nvSpPr>
        <p:spPr>
          <a:xfrm>
            <a:off x="455817" y="5383495"/>
            <a:ext cx="74657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Źródło: </a:t>
            </a:r>
            <a:r>
              <a:rPr lang="pl-PL" dirty="0" err="1"/>
              <a:t>Siddique</a:t>
            </a:r>
            <a:r>
              <a:rPr lang="pl-PL" dirty="0"/>
              <a:t>, N., &amp; Adeli, H. (2016). </a:t>
            </a:r>
            <a:r>
              <a:rPr lang="pl-PL" dirty="0" err="1"/>
              <a:t>Simulated</a:t>
            </a:r>
            <a:r>
              <a:rPr lang="pl-PL" dirty="0"/>
              <a:t> </a:t>
            </a:r>
            <a:r>
              <a:rPr lang="pl-PL" dirty="0" err="1"/>
              <a:t>Annealing</a:t>
            </a:r>
            <a:r>
              <a:rPr lang="pl-PL" dirty="0"/>
              <a:t>, </a:t>
            </a:r>
            <a:r>
              <a:rPr lang="pl-PL" dirty="0" err="1"/>
              <a:t>Its</a:t>
            </a:r>
            <a:r>
              <a:rPr lang="pl-PL" dirty="0"/>
              <a:t> </a:t>
            </a:r>
            <a:r>
              <a:rPr lang="pl-PL" dirty="0" err="1"/>
              <a:t>Variants</a:t>
            </a:r>
            <a:r>
              <a:rPr lang="pl-PL" dirty="0"/>
              <a:t> and Engineering Applications. International </a:t>
            </a:r>
            <a:r>
              <a:rPr lang="pl-PL" dirty="0" err="1"/>
              <a:t>Journal</a:t>
            </a:r>
            <a:r>
              <a:rPr lang="pl-PL" dirty="0"/>
              <a:t> on </a:t>
            </a:r>
            <a:r>
              <a:rPr lang="pl-PL" dirty="0" err="1"/>
              <a:t>Artificial</a:t>
            </a:r>
            <a:r>
              <a:rPr lang="pl-PL" dirty="0"/>
              <a:t> </a:t>
            </a:r>
            <a:r>
              <a:rPr lang="pl-PL" dirty="0" err="1"/>
              <a:t>Intelligence</a:t>
            </a:r>
            <a:r>
              <a:rPr lang="pl-PL" dirty="0"/>
              <a:t> Tools, 25(06), 1630001. doi:10.1142/s0218213016300015</a:t>
            </a:r>
          </a:p>
        </p:txBody>
      </p:sp>
      <p:pic>
        <p:nvPicPr>
          <p:cNvPr id="8" name="Obraz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1DF98E4-8F88-2034-436C-EED1B22A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1" y="1598319"/>
            <a:ext cx="3654836" cy="24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498</Words>
  <Application>Microsoft Office PowerPoint</Application>
  <PresentationFormat>Pokaz na ekranie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Wykusz</vt:lpstr>
      <vt:lpstr>Badania operacyjne</vt:lpstr>
      <vt:lpstr>Spis treści</vt:lpstr>
      <vt:lpstr>Poprawki</vt:lpstr>
      <vt:lpstr>Struktury danych</vt:lpstr>
      <vt:lpstr>Struktury danych</vt:lpstr>
      <vt:lpstr>Ograniczenia</vt:lpstr>
      <vt:lpstr>Adaptacja algorytmu</vt:lpstr>
      <vt:lpstr>Prawdopodobieństwo zmiany stanu</vt:lpstr>
      <vt:lpstr>Algorytm Symulowanego Wyżarzania</vt:lpstr>
      <vt:lpstr>Rozwiązanie dopuszczalne</vt:lpstr>
      <vt:lpstr>Wybór rozwiązania początkowego</vt:lpstr>
      <vt:lpstr>Wybór losowego sąsiada</vt:lpstr>
      <vt:lpstr>Akceptacja zmiany stanu</vt:lpstr>
      <vt:lpstr>Chłodzenie</vt:lpstr>
      <vt:lpstr>Warunek stopu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operacyjne</dc:title>
  <dc:creator>user</dc:creator>
  <cp:lastModifiedBy>user</cp:lastModifiedBy>
  <cp:revision>426</cp:revision>
  <dcterms:created xsi:type="dcterms:W3CDTF">2023-10-28T12:33:09Z</dcterms:created>
  <dcterms:modified xsi:type="dcterms:W3CDTF">2023-11-01T10:41:14Z</dcterms:modified>
</cp:coreProperties>
</file>