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ostokąt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Łącznik prostoliniowy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Łącznik prostoliniowy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ostokąt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rostokąt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Łącznik prostoliniowy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Łącznik prostoliniowy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ostokąt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Łącznik prostoliniowy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Łącznik prostoliniowy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Łącznik prostoliniowy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Łącznik prostoliniowy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ymbol zastępczy daty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842C45-1231-4262-BE15-5E282AA03C15}" type="datetimeFigureOut">
              <a:rPr lang="pl-PL" smtClean="0"/>
              <a:t>28.10.2023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550411-3450-4189-B6CF-DDEF22D4B83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4705" y="3140967"/>
            <a:ext cx="6629400" cy="1368153"/>
          </a:xfrm>
        </p:spPr>
        <p:txBody>
          <a:bodyPr/>
          <a:lstStyle/>
          <a:p>
            <a:r>
              <a:rPr lang="pl-PL" dirty="0" smtClean="0"/>
              <a:t>Badania operacyjne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Problem przydziału pracowników do stanowisk.</a:t>
            </a:r>
          </a:p>
          <a:p>
            <a:r>
              <a:rPr lang="pl-PL" dirty="0" smtClean="0"/>
              <a:t>Antoni </a:t>
            </a:r>
            <a:r>
              <a:rPr lang="pl-PL" dirty="0" err="1" smtClean="0"/>
              <a:t>Kraczowski</a:t>
            </a:r>
            <a:endParaRPr lang="pl-PL" dirty="0" smtClean="0"/>
          </a:p>
          <a:p>
            <a:r>
              <a:rPr lang="pl-PL" dirty="0" smtClean="0"/>
              <a:t>Jakub </a:t>
            </a:r>
            <a:r>
              <a:rPr lang="pl-PL" dirty="0" err="1" smtClean="0"/>
              <a:t>Kołton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1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Do fabryki przychodzi zamówienie na różne towary.</a:t>
            </a:r>
          </a:p>
          <a:p>
            <a:r>
              <a:rPr lang="pl-PL" dirty="0" smtClean="0"/>
              <a:t>Każdy towar jest produkowany na jednym konkretnym stanowisku.</a:t>
            </a:r>
          </a:p>
          <a:p>
            <a:r>
              <a:rPr lang="pl-PL" dirty="0" smtClean="0"/>
              <a:t>Zamówienie musi być wykonane w całości.</a:t>
            </a:r>
          </a:p>
          <a:p>
            <a:r>
              <a:rPr lang="pl-PL" dirty="0" smtClean="0"/>
              <a:t>Jak dobrać pracowników do stanowisk, aby zminimalizować koszt i/lub czas przedsięwzięcia?</a:t>
            </a:r>
          </a:p>
        </p:txBody>
      </p:sp>
    </p:spTree>
    <p:extLst>
      <p:ext uri="{BB962C8B-B14F-4D97-AF65-F5344CB8AC3E}">
        <p14:creationId xmlns:p14="http://schemas.microsoft.com/office/powerpoint/2010/main" val="10480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Postać rozwiązania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l-PL" dirty="0"/>
                  <a:t>Wynikiem będzie macierz</a:t>
                </a:r>
                <a:r>
                  <a:rPr lang="pl-PL" dirty="0" smtClean="0"/>
                  <a:t> S</a:t>
                </a:r>
                <a14:m>
                  <m:oMath xmlns:m="http://schemas.openxmlformats.org/officeDocument/2006/math">
                    <m:r>
                      <a:rPr lang="pl-PL">
                        <a:latin typeface="Cambria Math"/>
                      </a:rPr>
                      <m:t> </m:t>
                    </m:r>
                    <m:r>
                      <a:rPr lang="pl-PL" i="1">
                        <a:latin typeface="Cambria Math"/>
                      </a:rPr>
                      <m:t>𝑀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×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×</m:t>
                    </m:r>
                    <m:r>
                      <a:rPr lang="pl-PL" i="1">
                        <a:latin typeface="Cambria Math"/>
                        <a:ea typeface="Cambria Math"/>
                      </a:rPr>
                      <m:t>𝐺</m:t>
                    </m:r>
                  </m:oMath>
                </a14:m>
                <a:r>
                  <a:rPr lang="pl-PL" dirty="0"/>
                  <a:t>, gdzie M to liczba stanowisk, P to liczba pracowników, a G to liczba godzin w rozkładzie</a:t>
                </a:r>
                <a:r>
                  <a:rPr lang="pl-PL" dirty="0" smtClean="0"/>
                  <a:t>.</a:t>
                </a:r>
              </a:p>
              <a:p>
                <a:r>
                  <a:rPr lang="pl-PL" dirty="0"/>
                  <a:t>Macierz będzie wypełniona zerami i </a:t>
                </a:r>
                <a:r>
                  <a:rPr lang="pl-PL" dirty="0" smtClean="0"/>
                  <a:t>jedynkami – S[</a:t>
                </a:r>
                <a:r>
                  <a:rPr lang="pl-PL" dirty="0" err="1" smtClean="0"/>
                  <a:t>i,j,k</a:t>
                </a:r>
                <a:r>
                  <a:rPr lang="pl-PL" dirty="0" smtClean="0"/>
                  <a:t>] = 1 oznacza, że na i-tym stanowisku w k-tej godzinie pracuje j-ty pracownik.</a:t>
                </a:r>
                <a:endParaRPr lang="pl-PL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8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Maszyna – struktura posiadająca określone pola:</a:t>
            </a:r>
          </a:p>
          <a:p>
            <a:pPr>
              <a:buFontTx/>
              <a:buChar char="-"/>
            </a:pPr>
            <a:r>
              <a:rPr lang="pl-PL" dirty="0" smtClean="0"/>
              <a:t>koszt pracy wyrażony w złotówkach na jednostkę czasu;</a:t>
            </a:r>
          </a:p>
          <a:p>
            <a:pPr>
              <a:buFontTx/>
              <a:buChar char="-"/>
            </a:pPr>
            <a:r>
              <a:rPr lang="pl-PL" dirty="0"/>
              <a:t>m</a:t>
            </a:r>
            <a:r>
              <a:rPr lang="pl-PL" dirty="0" smtClean="0"/>
              <a:t>inimalna i maksymalna liczba pracowników potrzebna do obsługi stanowiska;</a:t>
            </a:r>
          </a:p>
          <a:p>
            <a:pPr>
              <a:buFontTx/>
              <a:buChar char="-"/>
            </a:pPr>
            <a:r>
              <a:rPr lang="pl-PL" dirty="0" smtClean="0"/>
              <a:t>produktywność wyrażona w ilości produktu wytwarzanego na jednostkę czasu (np. kg/h).  </a:t>
            </a:r>
          </a:p>
        </p:txBody>
      </p:sp>
    </p:spTree>
    <p:extLst>
      <p:ext uri="{BB962C8B-B14F-4D97-AF65-F5344CB8AC3E}">
        <p14:creationId xmlns:p14="http://schemas.microsoft.com/office/powerpoint/2010/main" val="24793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Pracownik – struktura posiadająca określone pola:</a:t>
            </a:r>
          </a:p>
          <a:p>
            <a:pPr>
              <a:buFontTx/>
              <a:buChar char="-"/>
            </a:pPr>
            <a:r>
              <a:rPr lang="pl-PL" dirty="0" smtClean="0"/>
              <a:t>doświadczenie - współczynnik nie mniejszy niż 1, określający ile razy szybciej pracownik wykonuje pracę od niedoświadczonego pracownika;</a:t>
            </a:r>
          </a:p>
          <a:p>
            <a:pPr>
              <a:buFontTx/>
              <a:buChar char="-"/>
            </a:pPr>
            <a:r>
              <a:rPr lang="pl-PL" dirty="0" smtClean="0"/>
              <a:t>wynagrodzenie wyrażone w zł/h;</a:t>
            </a:r>
          </a:p>
          <a:p>
            <a:pPr>
              <a:buFontTx/>
              <a:buChar char="-"/>
            </a:pPr>
            <a:r>
              <a:rPr lang="pl-PL" dirty="0" smtClean="0"/>
              <a:t>ilość godzin przepracowanych na obecnej zmianie (nie może przekroczyć 8);</a:t>
            </a:r>
          </a:p>
          <a:p>
            <a:pPr>
              <a:buFontTx/>
              <a:buChar char="-"/>
            </a:pPr>
            <a:r>
              <a:rPr lang="pl-PL" dirty="0"/>
              <a:t>i</a:t>
            </a:r>
            <a:r>
              <a:rPr lang="pl-PL" dirty="0" smtClean="0"/>
              <a:t>lość godzin po opuszczeniu zmiany (nie może być mniejsza niż 12).</a:t>
            </a:r>
          </a:p>
          <a:p>
            <a:pPr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42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Dodatkowo będą musiały być zdefiniowane dwa wektory </a:t>
            </a:r>
            <a:r>
              <a:rPr lang="pl-PL" dirty="0" err="1" smtClean="0"/>
              <a:t>Mvec</a:t>
            </a:r>
            <a:r>
              <a:rPr lang="pl-PL" dirty="0" smtClean="0"/>
              <a:t> i </a:t>
            </a:r>
            <a:r>
              <a:rPr lang="pl-PL" dirty="0" err="1" smtClean="0"/>
              <a:t>Pvec</a:t>
            </a:r>
            <a:r>
              <a:rPr lang="pl-PL" dirty="0" smtClean="0"/>
              <a:t> o długościach równych odpowiednio liczbie maszyn i pracowników, które będą przechowywały uporządkowane maszyny i pracowników.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17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celu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dirty="0" smtClean="0"/>
                  <a:t>Minimalizacji ma podlegać koszt przedsięwzięcia i/lub czas jego wykonania. Ogólna postać powinna wyglądać następująco: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𝑓</m:t>
                      </m:r>
                      <m:r>
                        <a:rPr lang="pl-PL" b="0" i="1" smtClean="0">
                          <a:latin typeface="Cambria Math"/>
                        </a:rPr>
                        <m:t>=</m:t>
                      </m:r>
                      <m:r>
                        <a:rPr lang="pl-PL" b="0" i="1" smtClean="0">
                          <a:latin typeface="Cambria Math"/>
                        </a:rPr>
                        <m:t>𝐶</m:t>
                      </m:r>
                      <m:r>
                        <a:rPr lang="pl-PL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pl-PL" b="0" i="1" smtClean="0">
                          <a:latin typeface="Cambria Math"/>
                        </a:rPr>
                        <m:t>+</m:t>
                      </m:r>
                      <m:r>
                        <a:rPr lang="pl-PL" b="0" i="1" smtClean="0">
                          <a:latin typeface="Cambria Math"/>
                        </a:rPr>
                        <m:t>𝑇</m:t>
                      </m:r>
                      <m:r>
                        <a:rPr lang="pl-PL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𝑡𝑖𝑚𝑒</m:t>
                          </m:r>
                        </m:sub>
                      </m:sSub>
                    </m:oMath>
                  </m:oMathPara>
                </a14:m>
                <a:endParaRPr lang="pl-PL" b="0" dirty="0" smtClean="0"/>
              </a:p>
              <a:p>
                <a:pPr marL="0" indent="0">
                  <a:buNone/>
                </a:pPr>
                <a:r>
                  <a:rPr lang="pl-PL" dirty="0" err="1"/>
                  <a:t>f</a:t>
                </a:r>
                <a:r>
                  <a:rPr lang="pl-PL" sz="1200" b="0" dirty="0" err="1" smtClean="0"/>
                  <a:t>cost</a:t>
                </a:r>
                <a:r>
                  <a:rPr lang="pl-PL" sz="1800" b="0" dirty="0" smtClean="0"/>
                  <a:t> </a:t>
                </a:r>
                <a:r>
                  <a:rPr lang="pl-PL" b="0" dirty="0" smtClean="0"/>
                  <a:t>– funkcja minimalizująca koszt;</a:t>
                </a:r>
              </a:p>
              <a:p>
                <a:pPr marL="0" indent="0">
                  <a:buNone/>
                </a:pPr>
                <a:r>
                  <a:rPr lang="pl-PL" dirty="0" err="1" smtClean="0"/>
                  <a:t>f</a:t>
                </a:r>
                <a:r>
                  <a:rPr lang="pl-PL" sz="1200" dirty="0" err="1" smtClean="0"/>
                  <a:t>time</a:t>
                </a:r>
                <a:r>
                  <a:rPr lang="pl-PL" sz="1800" dirty="0" smtClean="0"/>
                  <a:t> </a:t>
                </a:r>
                <a:r>
                  <a:rPr lang="pl-PL" dirty="0"/>
                  <a:t>– funkcja </a:t>
                </a:r>
                <a:r>
                  <a:rPr lang="pl-PL" dirty="0" smtClean="0"/>
                  <a:t>minimalizująca czas;</a:t>
                </a:r>
              </a:p>
              <a:p>
                <a:pPr marL="0" indent="0">
                  <a:buNone/>
                </a:pPr>
                <a:r>
                  <a:rPr lang="pl-PL" dirty="0" smtClean="0"/>
                  <a:t>C, T – współczynniki określające priorytety funkcji nad drugą.</a:t>
                </a:r>
                <a:endParaRPr lang="pl-PL" dirty="0"/>
              </a:p>
              <a:p>
                <a:pPr marL="0" indent="0">
                  <a:buNone/>
                </a:pPr>
                <a:endParaRPr lang="pl-PL" b="0" dirty="0" smtClean="0"/>
              </a:p>
              <a:p>
                <a:pPr marL="0" indent="0">
                  <a:buNone/>
                </a:pPr>
                <a:endParaRPr lang="pl-PL" b="0" dirty="0" smtClean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 t="-876" r="-228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celu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pl-PL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pl-PL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l-PL" sz="2000" b="0" i="1" smtClean="0">
                              <a:latin typeface="Cambria Math"/>
                            </a:rPr>
                            <m:t>𝐺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l-PL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pl-PL" sz="20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l-PL" sz="2000" b="0" i="1" smtClean="0">
                                  <a:latin typeface="Cambria Math"/>
                                </a:rPr>
                                <m:t>𝑃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l-PL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l-PL" sz="20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l-PL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0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pl-PL" sz="20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l-PL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pl-PL" sz="20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l-PL" sz="2000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∗(</m:t>
                                  </m:r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𝑀𝑣𝑒𝑐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l-PL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0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𝑐𝑜𝑠𝑡</m:t>
                                  </m:r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𝑃𝑣𝑒𝑐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l-PL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𝑠𝑎𝑙𝑎𝑟𝑦</m:t>
                                  </m:r>
                                  <m:r>
                                    <a:rPr lang="pl-PL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l-PL" sz="2000" dirty="0" smtClean="0"/>
              </a:p>
              <a:p>
                <a:pPr marL="0" indent="0">
                  <a:buNone/>
                </a:pPr>
                <a:r>
                  <a:rPr lang="pl-PL" sz="2000" dirty="0" smtClean="0"/>
                  <a:t>Funkcja dla każdej godziny rozkładu sprawdza czy do maszyny m jest przydzielony pracownik p. Jeśli tak to S[</a:t>
                </a:r>
                <a:r>
                  <a:rPr lang="pl-PL" sz="2000" dirty="0" err="1" smtClean="0"/>
                  <a:t>m,p,g</a:t>
                </a:r>
                <a:r>
                  <a:rPr lang="pl-PL" sz="2000" dirty="0" smtClean="0"/>
                  <a:t>] wynosi 1 i do funkcji dodawany jest koszt pracy maszyny i wynagrodzenie pracownika.</a:t>
                </a:r>
              </a:p>
              <a:p>
                <a:pPr marL="0" indent="0">
                  <a:buNone/>
                </a:pPr>
                <a:r>
                  <a:rPr lang="pl-PL" sz="2000" dirty="0" smtClean="0"/>
                  <a:t>Funkcja czasu jest trudna do rozpisania jako wzór. </a:t>
                </a:r>
                <a:r>
                  <a:rPr lang="pl-PL" sz="2000" dirty="0" smtClean="0"/>
                  <a:t>Trzeci wymiar macierzy (tj. liczba godzin w rozkładzie) ustalamy </a:t>
                </a:r>
                <a:r>
                  <a:rPr lang="pl-PL" sz="2000" dirty="0"/>
                  <a:t>z góry (np.168 – liczba godzin w </a:t>
                </a:r>
                <a:r>
                  <a:rPr lang="pl-PL" sz="2000" dirty="0" smtClean="0"/>
                  <a:t>tygodniu). Aby zminimalizować czas wykonania przedsięwzięcia trzeba minimalizować liczbę macierzy S[:,:,</a:t>
                </a:r>
                <a:r>
                  <a:rPr lang="pl-PL" sz="2000" smtClean="0"/>
                  <a:t>n], </a:t>
                </a:r>
                <a:r>
                  <a:rPr lang="pl-PL" sz="2000" dirty="0" smtClean="0"/>
                  <a:t>które zawierają co najmniej </a:t>
                </a:r>
                <a:r>
                  <a:rPr lang="pl-PL" sz="2000" smtClean="0"/>
                  <a:t>jedną jedynkę.</a:t>
                </a:r>
                <a:endParaRPr lang="pl-PL" sz="2000" dirty="0"/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16" r="-171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Ograniczenia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racownik nie może pracować więcej niż 8 godzin od przyjścia na zmianę;</a:t>
            </a:r>
          </a:p>
          <a:p>
            <a:r>
              <a:rPr lang="pl-PL" dirty="0" smtClean="0"/>
              <a:t>pracownik nie może przyjść na kolejną zmianę jeżeli od zakończenia poprzedniej nie minęło co najmniej 12 godzin;</a:t>
            </a:r>
          </a:p>
          <a:p>
            <a:r>
              <a:rPr lang="pl-PL" dirty="0" smtClean="0"/>
              <a:t>aby maszyna miała coś produkować musi być do niej przedzielona minimalna liczba pracowników;</a:t>
            </a:r>
          </a:p>
          <a:p>
            <a:r>
              <a:rPr lang="pl-PL" dirty="0" smtClean="0"/>
              <a:t>do jednej maszyny nie można przydzielić więcej pracowników niż wynosi maksymalna ilość potrzebna do obsługi;</a:t>
            </a:r>
          </a:p>
          <a:p>
            <a:r>
              <a:rPr lang="pl-PL" dirty="0" smtClean="0"/>
              <a:t>jeden pracownik nie może być przydzielony do dwóch maszyn </a:t>
            </a:r>
            <a:r>
              <a:rPr lang="pl-PL" smtClean="0"/>
              <a:t>na raz.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9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kusz">
  <a:themeElements>
    <a:clrScheme name="Wykusz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Wykusz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</TotalTime>
  <Words>498</Words>
  <Application>Microsoft Office PowerPoint</Application>
  <PresentationFormat>Pokaz na ekranie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Wykusz</vt:lpstr>
      <vt:lpstr>Badania operacyjne</vt:lpstr>
      <vt:lpstr>Opis problemu</vt:lpstr>
      <vt:lpstr>Postać rozwiązania</vt:lpstr>
      <vt:lpstr>Struktury danych</vt:lpstr>
      <vt:lpstr>Struktury danych</vt:lpstr>
      <vt:lpstr>Struktury danych</vt:lpstr>
      <vt:lpstr>Funkcja celu</vt:lpstr>
      <vt:lpstr>Funkcja celu</vt:lpstr>
      <vt:lpstr>Ograniczenia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Badania operacyjne</dc:title>
  <dc:creator>user</dc:creator>
  <cp:lastModifiedBy>user</cp:lastModifiedBy>
  <cp:revision>7</cp:revision>
  <dcterms:created xsi:type="dcterms:W3CDTF">2023-10-28T12:33:09Z</dcterms:created>
  <dcterms:modified xsi:type="dcterms:W3CDTF">2023-10-28T14:41:26Z</dcterms:modified>
</cp:coreProperties>
</file>