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Raleway" panose="020B0604020202020204" charset="-52"/>
      <p:regular r:id="rId15"/>
      <p:bold r:id="rId16"/>
      <p:italic r:id="rId17"/>
      <p:boldItalic r:id="rId18"/>
    </p:embeddedFont>
    <p:embeddedFont>
      <p:font typeface="Arial Black" panose="020B0A04020102020204" pitchFamily="34" charset="0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91a036df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91a036df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91a036df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91a036df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91a036df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91a036dfe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91a036df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91a036df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91a036dfe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91a036dfe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91a036dfe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91a036dfe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91a036dfe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91a036dfe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проекта: Парсер цен на недвижимость сайта ЦИАН с использованием Telegram бота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5913" y="1307570"/>
            <a:ext cx="7688700" cy="494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 b="0" dirty="0">
                <a:solidFill>
                  <a:schemeClr val="accent1"/>
                </a:solidFill>
                <a:latin typeface="Arial Black" panose="020B0A04020102020204" pitchFamily="34" charset="0"/>
                <a:ea typeface="Lato"/>
                <a:cs typeface="Lato"/>
                <a:sym typeface="Lato"/>
              </a:rPr>
              <a:t>Цели и задачи проекта:</a:t>
            </a:r>
            <a:endParaRPr sz="2400" dirty="0">
              <a:latin typeface="Arial Black" panose="020B0A04020102020204" pitchFamily="34" charset="0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5913" y="1961863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 dirty="0">
                <a:latin typeface="Arial Black" panose="020B0A04020102020204" pitchFamily="34" charset="0"/>
              </a:rPr>
              <a:t>• Разработать скрипт для парсинга сайта cian.ru и извлечения информации об</a:t>
            </a:r>
            <a:endParaRPr sz="1900" dirty="0">
              <a:latin typeface="Arial Black" panose="020B0A040201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 dirty="0">
                <a:latin typeface="Arial Black" panose="020B0A04020102020204" pitchFamily="34" charset="0"/>
              </a:rPr>
              <a:t>объявлениях о продаже квартир</a:t>
            </a:r>
            <a:endParaRPr sz="1900" dirty="0">
              <a:latin typeface="Arial Black" panose="020B0A040201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 dirty="0">
                <a:latin typeface="Arial Black" panose="020B0A04020102020204" pitchFamily="34" charset="0"/>
              </a:rPr>
              <a:t>• Реализовать бота в Telegram для общения с пользователем и запуска процесса</a:t>
            </a:r>
            <a:endParaRPr sz="1900" dirty="0">
              <a:latin typeface="Arial Black" panose="020B0A040201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 dirty="0">
                <a:latin typeface="Arial Black" panose="020B0A04020102020204" pitchFamily="34" charset="0"/>
              </a:rPr>
              <a:t>парсинга</a:t>
            </a:r>
            <a:endParaRPr sz="1900" dirty="0">
              <a:latin typeface="Arial Black" panose="020B0A040201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 dirty="0">
                <a:latin typeface="Arial Black" panose="020B0A04020102020204" pitchFamily="34" charset="0"/>
              </a:rPr>
              <a:t>• Предоставить пользователю возможность задавать фильтры поиска и получать</a:t>
            </a:r>
            <a:endParaRPr sz="1900" dirty="0">
              <a:latin typeface="Arial Black" panose="020B0A040201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900" dirty="0">
                <a:latin typeface="Arial Black" panose="020B0A04020102020204" pitchFamily="34" charset="0"/>
              </a:rPr>
              <a:t>результаты в виде JSON-файла</a:t>
            </a:r>
            <a:endParaRPr sz="19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650" y="1307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 b="0" dirty="0">
                <a:solidFill>
                  <a:schemeClr val="accent1"/>
                </a:solidFill>
                <a:latin typeface="Arial Black" panose="020B0A04020102020204" pitchFamily="34" charset="0"/>
                <a:ea typeface="Lato"/>
                <a:cs typeface="Lato"/>
                <a:sym typeface="Lato"/>
              </a:rPr>
              <a:t>Используемые технологии и модули:</a:t>
            </a:r>
            <a:endParaRPr sz="2400" dirty="0">
              <a:latin typeface="Arial Black" panose="020B0A04020102020204" pitchFamily="34" charset="0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7650" y="199166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latin typeface="Arial Black" panose="020B0A04020102020204" pitchFamily="34" charset="0"/>
              </a:rPr>
              <a:t>• BeautifulSoup - для парсинга HTML</a:t>
            </a:r>
            <a:endParaRPr dirty="0">
              <a:latin typeface="Arial Black" panose="020B0A040201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latin typeface="Arial Black" panose="020B0A04020102020204" pitchFamily="34" charset="0"/>
              </a:rPr>
              <a:t>• Cloudscraper - для обхода защиты от ботов</a:t>
            </a:r>
            <a:endParaRPr dirty="0">
              <a:latin typeface="Arial Black" panose="020B0A040201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latin typeface="Arial Black" panose="020B0A04020102020204" pitchFamily="34" charset="0"/>
              </a:rPr>
              <a:t>• Telegram Bot API - для разработки Telegram бота</a:t>
            </a:r>
            <a:endParaRPr dirty="0">
              <a:latin typeface="Arial Black" panose="020B0A040201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latin typeface="Arial Black" panose="020B0A04020102020204" pitchFamily="34" charset="0"/>
              </a:rPr>
              <a:t>• logging - для логирования</a:t>
            </a:r>
            <a:endParaRPr dirty="0">
              <a:latin typeface="Arial Black" panose="020B0A040201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latin typeface="Arial Black" panose="020B0A04020102020204" pitchFamily="34" charset="0"/>
              </a:rPr>
              <a:t>• transliterate - для транслитерации русских символов</a:t>
            </a:r>
            <a:endParaRPr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 b="0" dirty="0">
                <a:solidFill>
                  <a:schemeClr val="accent1"/>
                </a:solidFill>
                <a:latin typeface="Arial Black" panose="020B0A04020102020204" pitchFamily="34" charset="0"/>
                <a:ea typeface="Lato"/>
                <a:cs typeface="Lato"/>
                <a:sym typeface="Lato"/>
              </a:rPr>
              <a:t>Реализация парсера cian.ru (класс Parser):</a:t>
            </a:r>
            <a:endParaRPr sz="2400" dirty="0">
              <a:latin typeface="Arial Black" panose="020B0A04020102020204" pitchFamily="34" charset="0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• </a:t>
            </a:r>
            <a:r>
              <a:rPr lang="ru" dirty="0">
                <a:latin typeface="Arial Black" panose="020B0A04020102020204" pitchFamily="34" charset="0"/>
              </a:rPr>
              <a:t>Описание параметров класса (мин. цена, макс. цена, регион, кол-во комнат, номер</a:t>
            </a:r>
            <a:endParaRPr dirty="0">
              <a:latin typeface="Arial Black" panose="020B0A040201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latin typeface="Arial Black" panose="020B0A04020102020204" pitchFamily="34" charset="0"/>
              </a:rPr>
              <a:t>страницы)</a:t>
            </a:r>
            <a:endParaRPr dirty="0">
              <a:latin typeface="Arial Black" panose="020B0A040201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latin typeface="Arial Black" panose="020B0A04020102020204" pitchFamily="34" charset="0"/>
              </a:rPr>
              <a:t>• Методы класса:</a:t>
            </a:r>
            <a:endParaRPr dirty="0">
              <a:latin typeface="Arial Black" panose="020B0A04020102020204" pitchFamily="34" charset="0"/>
            </a:endParaRPr>
          </a:p>
          <a:p>
            <a:pPr marL="457200" lvl="0" indent="-287972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ru" dirty="0">
                <a:latin typeface="Arial Black" panose="020B0A04020102020204" pitchFamily="34" charset="0"/>
              </a:rPr>
              <a:t>start_session() - запуск парсинга и возвращение списка с результатами</a:t>
            </a:r>
            <a:endParaRPr dirty="0">
              <a:latin typeface="Arial Black" panose="020B0A04020102020204" pitchFamily="34" charset="0"/>
            </a:endParaRPr>
          </a:p>
          <a:p>
            <a:pPr marL="457200" lvl="0" indent="-28797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ru" dirty="0">
                <a:latin typeface="Arial Black" panose="020B0A04020102020204" pitchFamily="34" charset="0"/>
              </a:rPr>
              <a:t>get_price() - получение цены квартиры из объявления</a:t>
            </a:r>
            <a:endParaRPr dirty="0">
              <a:latin typeface="Arial Black" panose="020B0A04020102020204" pitchFamily="34" charset="0"/>
            </a:endParaRPr>
          </a:p>
          <a:p>
            <a:pPr marL="457200" lvl="0" indent="-28797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ru" dirty="0">
                <a:latin typeface="Arial Black" panose="020B0A04020102020204" pitchFamily="34" charset="0"/>
              </a:rPr>
              <a:t>get_rooms_count() - определение количества комнат</a:t>
            </a:r>
            <a:endParaRPr dirty="0">
              <a:latin typeface="Arial Black" panose="020B0A04020102020204" pitchFamily="34" charset="0"/>
            </a:endParaRPr>
          </a:p>
          <a:p>
            <a:pPr marL="457200" lvl="0" indent="-28797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ru" dirty="0">
                <a:latin typeface="Arial Black" panose="020B0A04020102020204" pitchFamily="34" charset="0"/>
              </a:rPr>
              <a:t>get_phone_number() - получение телефона продавца</a:t>
            </a:r>
            <a:endParaRPr dirty="0">
              <a:latin typeface="Arial Black" panose="020B0A04020102020204" pitchFamily="34" charset="0"/>
            </a:endParaRPr>
          </a:p>
          <a:p>
            <a:pPr marL="457200" lvl="0" indent="-28797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ru" dirty="0">
                <a:latin typeface="Arial Black" panose="020B0A04020102020204" pitchFamily="34" charset="0"/>
              </a:rPr>
              <a:t>parse_listing() - парсинг одного объявления</a:t>
            </a:r>
            <a:endParaRPr dirty="0">
              <a:latin typeface="Arial Black" panose="020B0A040201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06" name="Google Shape;106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 b="0" dirty="0">
                <a:solidFill>
                  <a:schemeClr val="accent1"/>
                </a:solidFill>
                <a:latin typeface="Arial Black" panose="020B0A04020102020204" pitchFamily="34" charset="0"/>
                <a:ea typeface="Lato"/>
                <a:cs typeface="Lato"/>
                <a:sym typeface="Lato"/>
              </a:rPr>
              <a:t>Обход защиты от ботов (модуль Cloudscraper):</a:t>
            </a:r>
            <a:endParaRPr sz="2400" b="0" dirty="0">
              <a:latin typeface="Arial Black" panose="020B0A04020102020204" pitchFamily="34" charset="0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 dirty="0">
                <a:latin typeface="Arial Black" panose="020B0A04020102020204" pitchFamily="34" charset="0"/>
              </a:rPr>
              <a:t>Cloudscraper имитирует поведение браузера для обхода защиты от ботов на сайтах.</a:t>
            </a:r>
            <a:endParaRPr dirty="0">
              <a:latin typeface="Arial Black" panose="020B0A04020102020204" pitchFamily="34" charset="0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 dirty="0">
                <a:latin typeface="Arial Black" panose="020B0A04020102020204" pitchFamily="34" charset="0"/>
              </a:rPr>
              <a:t>Модуль используется для парсинга сайта </a:t>
            </a:r>
            <a:r>
              <a:rPr lang="en-US" dirty="0" smtClean="0">
                <a:latin typeface="Arial Black" panose="020B0A04020102020204" pitchFamily="34" charset="0"/>
              </a:rPr>
              <a:t>cian.ru</a:t>
            </a:r>
            <a:r>
              <a:rPr lang="ru" dirty="0" smtClean="0">
                <a:latin typeface="Arial Black" panose="020B0A04020102020204" pitchFamily="34" charset="0"/>
              </a:rPr>
              <a:t>, </a:t>
            </a:r>
            <a:r>
              <a:rPr lang="ru" dirty="0">
                <a:latin typeface="Arial Black" panose="020B0A04020102020204" pitchFamily="34" charset="0"/>
              </a:rPr>
              <a:t>чтобы избежать блокировки.</a:t>
            </a:r>
            <a:endParaRPr dirty="0">
              <a:latin typeface="Arial Black" panose="020B0A040201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 b="0" dirty="0">
                <a:solidFill>
                  <a:schemeClr val="accent1"/>
                </a:solidFill>
                <a:latin typeface="Arial Black" panose="020B0A04020102020204" pitchFamily="34" charset="0"/>
                <a:ea typeface="Lato"/>
                <a:cs typeface="Lato"/>
                <a:sym typeface="Lato"/>
              </a:rPr>
              <a:t>Реализация Telegram бота:</a:t>
            </a:r>
            <a:endParaRPr sz="2400" dirty="0">
              <a:latin typeface="Arial Black" panose="020B0A04020102020204" pitchFamily="34" charset="0"/>
            </a:endParaRPr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729450" y="1742661"/>
            <a:ext cx="7688700" cy="2597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500" dirty="0">
                <a:latin typeface="Arial Black" panose="020B0A04020102020204" pitchFamily="34" charset="0"/>
              </a:rPr>
              <a:t>• Сохранение настроек пользователя (город, комнаты, цена)</a:t>
            </a:r>
            <a:endParaRPr sz="2500" dirty="0">
              <a:latin typeface="Arial Black" panose="020B0A040201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500" dirty="0">
                <a:latin typeface="Arial Black" panose="020B0A04020102020204" pitchFamily="34" charset="0"/>
              </a:rPr>
              <a:t>• Обработка команд от пользователя (/start, /help, /settings</a:t>
            </a:r>
            <a:r>
              <a:rPr lang="ru" sz="2500" dirty="0" smtClean="0">
                <a:latin typeface="Arial Black" panose="020B0A04020102020204" pitchFamily="34" charset="0"/>
              </a:rPr>
              <a:t>,</a:t>
            </a:r>
            <a:r>
              <a:rPr lang="en-US" sz="2500" dirty="0" smtClean="0">
                <a:latin typeface="Arial Black" panose="020B0A04020102020204" pitchFamily="34" charset="0"/>
              </a:rPr>
              <a:t> /available,</a:t>
            </a:r>
            <a:r>
              <a:rPr lang="ru" sz="2500" dirty="0" smtClean="0">
                <a:latin typeface="Arial Black" panose="020B0A04020102020204" pitchFamily="34" charset="0"/>
              </a:rPr>
              <a:t> </a:t>
            </a:r>
            <a:r>
              <a:rPr lang="ru" sz="2500" dirty="0">
                <a:latin typeface="Arial Black" panose="020B0A04020102020204" pitchFamily="34" charset="0"/>
              </a:rPr>
              <a:t>/</a:t>
            </a:r>
            <a:r>
              <a:rPr lang="ru" sz="2500" dirty="0" smtClean="0">
                <a:latin typeface="Arial Black" panose="020B0A04020102020204" pitchFamily="34" charset="0"/>
              </a:rPr>
              <a:t>minprice</a:t>
            </a:r>
            <a:r>
              <a:rPr lang="ru" sz="2500" dirty="0">
                <a:latin typeface="Arial Black" panose="020B0A04020102020204" pitchFamily="34" charset="0"/>
              </a:rPr>
              <a:t>, /</a:t>
            </a:r>
            <a:r>
              <a:rPr lang="ru" sz="2500" dirty="0" smtClean="0">
                <a:latin typeface="Arial Black" panose="020B0A04020102020204" pitchFamily="34" charset="0"/>
              </a:rPr>
              <a:t>maxprice</a:t>
            </a:r>
            <a:r>
              <a:rPr lang="ru" sz="2500" dirty="0">
                <a:latin typeface="Arial Black" panose="020B0A04020102020204" pitchFamily="34" charset="0"/>
              </a:rPr>
              <a:t>, /city, /rooms, /pages)</a:t>
            </a:r>
            <a:endParaRPr sz="2500" dirty="0">
              <a:latin typeface="Arial Black" panose="020B0A040201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500" dirty="0">
                <a:latin typeface="Arial Black" panose="020B0A04020102020204" pitchFamily="34" charset="0"/>
              </a:rPr>
              <a:t>• Запуск парсинга по команде /parse и отправка результатов в JSON-файле</a:t>
            </a:r>
            <a:endParaRPr sz="2500" dirty="0">
              <a:latin typeface="Arial Black" panose="020B0A040201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500" dirty="0">
                <a:latin typeface="Arial Black" panose="020B0A04020102020204" pitchFamily="34" charset="0"/>
              </a:rPr>
              <a:t>• Логика работы функции parse - получение данных от пользователя, отправка</a:t>
            </a:r>
            <a:endParaRPr sz="2500" dirty="0">
              <a:latin typeface="Arial Black" panose="020B0A040201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500" dirty="0">
                <a:latin typeface="Arial Black" panose="020B0A04020102020204" pitchFamily="34" charset="0"/>
              </a:rPr>
              <a:t>сообщения о начале парсинга, запуск парсинга cian.ru, отправка результатов в</a:t>
            </a:r>
            <a:endParaRPr sz="2500" dirty="0">
              <a:latin typeface="Arial Black" panose="020B0A040201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500" dirty="0">
                <a:latin typeface="Arial Black" panose="020B0A04020102020204" pitchFamily="34" charset="0"/>
              </a:rPr>
              <a:t>JSON.</a:t>
            </a:r>
            <a:endParaRPr sz="25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 b="0" dirty="0">
                <a:solidFill>
                  <a:schemeClr val="accent1"/>
                </a:solidFill>
                <a:latin typeface="Arial Black" panose="020B0A04020102020204" pitchFamily="34" charset="0"/>
                <a:ea typeface="Lato"/>
                <a:cs typeface="Lato"/>
                <a:sym typeface="Lato"/>
              </a:rPr>
              <a:t>Возможности развития проекта:</a:t>
            </a:r>
            <a:endParaRPr sz="2400" dirty="0">
              <a:latin typeface="Arial Black" panose="020B0A04020102020204" pitchFamily="34" charset="0"/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latin typeface="Arial Black" panose="020B0A04020102020204" pitchFamily="34" charset="0"/>
              </a:rPr>
              <a:t>• Реализовать </a:t>
            </a:r>
            <a:r>
              <a:rPr lang="ru" dirty="0" smtClean="0">
                <a:latin typeface="Arial Black" panose="020B0A04020102020204" pitchFamily="34" charset="0"/>
              </a:rPr>
              <a:t>парсинг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ru" dirty="0" smtClean="0">
                <a:latin typeface="Arial Black" panose="020B0A04020102020204" pitchFamily="34" charset="0"/>
              </a:rPr>
              <a:t>других </a:t>
            </a:r>
            <a:r>
              <a:rPr lang="ru" dirty="0">
                <a:latin typeface="Arial Black" panose="020B0A04020102020204" pitchFamily="34" charset="0"/>
              </a:rPr>
              <a:t>параметров объявлений</a:t>
            </a:r>
            <a:endParaRPr dirty="0">
              <a:latin typeface="Arial Black" panose="020B0A040201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latin typeface="Arial Black" panose="020B0A04020102020204" pitchFamily="34" charset="0"/>
              </a:rPr>
              <a:t>• Добавить возможность задавать дополнительные фильтры поиска (этаж, метраж, тип</a:t>
            </a:r>
            <a:endParaRPr dirty="0">
              <a:latin typeface="Arial Black" panose="020B0A040201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latin typeface="Arial Black" panose="020B0A04020102020204" pitchFamily="34" charset="0"/>
              </a:rPr>
              <a:t>объекта и т.д.)</a:t>
            </a:r>
            <a:endParaRPr dirty="0">
              <a:latin typeface="Arial Black" panose="020B0A040201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latin typeface="Arial Black" panose="020B0A04020102020204" pitchFamily="34" charset="0"/>
              </a:rPr>
              <a:t>• Реализовать рассылку новых объявлений, соответствующих настройкам</a:t>
            </a:r>
            <a:endParaRPr dirty="0">
              <a:latin typeface="Arial Black" panose="020B0A040201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latin typeface="Arial Black" panose="020B0A04020102020204" pitchFamily="34" charset="0"/>
              </a:rPr>
              <a:t>пользователя</a:t>
            </a:r>
            <a:endParaRPr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570424" y="2218023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 dirty="0">
                <a:latin typeface="Arial Black" panose="020B0A04020102020204" pitchFamily="34" charset="0"/>
              </a:rPr>
              <a:t>Разработан скрипт для парсинга сайта ЦИАН и Telegram бот для управления им</a:t>
            </a:r>
            <a:endParaRPr dirty="0">
              <a:latin typeface="Arial Black" panose="020B0A04020102020204" pitchFamily="34" charset="0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 dirty="0">
                <a:latin typeface="Arial Black" panose="020B0A04020102020204" pitchFamily="34" charset="0"/>
              </a:rPr>
              <a:t>Пользователь может получать актуальные данные по интересующим его квартирам</a:t>
            </a:r>
            <a:endParaRPr dirty="0">
              <a:latin typeface="Arial Black" panose="020B0A04020102020204" pitchFamily="34" charset="0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 dirty="0">
                <a:latin typeface="Arial Black" panose="020B0A04020102020204" pitchFamily="34" charset="0"/>
              </a:rPr>
              <a:t>Проект имеет хороший потенциал для дальнейшего развития и доработки</a:t>
            </a:r>
            <a:endParaRPr dirty="0">
              <a:latin typeface="Arial Black" panose="020B0A040201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350</Words>
  <Application>Microsoft Office PowerPoint</Application>
  <PresentationFormat>Экран (16:9)</PresentationFormat>
  <Paragraphs>48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Lato</vt:lpstr>
      <vt:lpstr>Arial</vt:lpstr>
      <vt:lpstr>Raleway</vt:lpstr>
      <vt:lpstr>Arial Black</vt:lpstr>
      <vt:lpstr>Streamline</vt:lpstr>
      <vt:lpstr>Тема проекта: Парсер цен на недвижимость сайта ЦИАН с использованием Telegram бота</vt:lpstr>
      <vt:lpstr>Цели и задачи проекта:</vt:lpstr>
      <vt:lpstr>Используемые технологии и модули:</vt:lpstr>
      <vt:lpstr>Реализация парсера cian.ru (класс Parser):</vt:lpstr>
      <vt:lpstr>Обход защиты от ботов (модуль Cloudscraper):</vt:lpstr>
      <vt:lpstr>Реализация Telegram бота:</vt:lpstr>
      <vt:lpstr>Возможности развития проекта:</vt:lpstr>
      <vt:lpstr>Заключение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проекта: Парсер цен на недвижимость сайта ЦИАН с использованием Telegram бота</dc:title>
  <cp:lastModifiedBy>andre</cp:lastModifiedBy>
  <cp:revision>2</cp:revision>
  <dcterms:modified xsi:type="dcterms:W3CDTF">2023-04-24T13:03:28Z</dcterms:modified>
</cp:coreProperties>
</file>