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9" r:id="rId4"/>
    <p:sldId id="262" r:id="rId5"/>
    <p:sldId id="261" r:id="rId6"/>
    <p:sldId id="263" r:id="rId7"/>
    <p:sldId id="269" r:id="rId8"/>
    <p:sldId id="270"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935D2-F2A2-4D75-99B6-0977A7B55001}"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3742C-3885-4765-B05C-D8E7A6140DAC}" type="slidenum">
              <a:rPr lang="en-IN" smtClean="0"/>
              <a:t>‹#›</a:t>
            </a:fld>
            <a:endParaRPr lang="en-IN"/>
          </a:p>
        </p:txBody>
      </p:sp>
    </p:spTree>
    <p:extLst>
      <p:ext uri="{BB962C8B-B14F-4D97-AF65-F5344CB8AC3E}">
        <p14:creationId xmlns:p14="http://schemas.microsoft.com/office/powerpoint/2010/main" val="2749048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E3742C-3885-4765-B05C-D8E7A6140DAC}" type="slidenum">
              <a:rPr lang="en-IN" smtClean="0"/>
              <a:t>3</a:t>
            </a:fld>
            <a:endParaRPr lang="en-IN"/>
          </a:p>
        </p:txBody>
      </p:sp>
    </p:spTree>
    <p:extLst>
      <p:ext uri="{BB962C8B-B14F-4D97-AF65-F5344CB8AC3E}">
        <p14:creationId xmlns:p14="http://schemas.microsoft.com/office/powerpoint/2010/main" val="393782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5/15/2024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5/15/2024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5/15/2024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5/15/2024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EE0F00-2337-AA61-3DD7-1C52766B4ED5}"/>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39E57F7-33C6-865B-57D3-0AEDFD856D76}"/>
              </a:ext>
            </a:extLst>
          </p:cNvPr>
          <p:cNvSpPr txBox="1"/>
          <p:nvPr/>
        </p:nvSpPr>
        <p:spPr>
          <a:xfrm>
            <a:off x="680322" y="2735719"/>
            <a:ext cx="8144134" cy="646331"/>
          </a:xfrm>
          <a:prstGeom prst="rect">
            <a:avLst/>
          </a:prstGeom>
          <a:noFill/>
        </p:spPr>
        <p:txBody>
          <a:bodyPr wrap="square" rtlCol="0">
            <a:spAutoFit/>
          </a:bodyPr>
          <a:lstStyle/>
          <a:p>
            <a:r>
              <a:rPr lang="en-IN" sz="3600" dirty="0">
                <a:solidFill>
                  <a:srgbClr val="FFFF00"/>
                </a:solidFill>
              </a:rPr>
              <a:t> DATA  ANALYSIS  AND  VISUALISATION</a:t>
            </a:r>
            <a:endParaRPr lang="en-IN" sz="3600" dirty="0"/>
          </a:p>
        </p:txBody>
      </p:sp>
      <p:sp>
        <p:nvSpPr>
          <p:cNvPr id="6" name="TextBox 5">
            <a:extLst>
              <a:ext uri="{FF2B5EF4-FFF2-40B4-BE49-F238E27FC236}">
                <a16:creationId xmlns:a16="http://schemas.microsoft.com/office/drawing/2014/main" id="{92A3DC2B-051B-3388-FEFC-F426DBD475CB}"/>
              </a:ext>
            </a:extLst>
          </p:cNvPr>
          <p:cNvSpPr txBox="1"/>
          <p:nvPr/>
        </p:nvSpPr>
        <p:spPr>
          <a:xfrm>
            <a:off x="9677400" y="3058885"/>
            <a:ext cx="2046514" cy="646331"/>
          </a:xfrm>
          <a:prstGeom prst="rect">
            <a:avLst/>
          </a:prstGeom>
          <a:noFill/>
        </p:spPr>
        <p:txBody>
          <a:bodyPr wrap="square" rtlCol="0">
            <a:spAutoFit/>
          </a:bodyPr>
          <a:lstStyle/>
          <a:p>
            <a:r>
              <a:rPr lang="en-IN" sz="3600" dirty="0">
                <a:solidFill>
                  <a:srgbClr val="FFFF00"/>
                </a:solidFill>
              </a:rPr>
              <a:t>CSE2015</a:t>
            </a:r>
          </a:p>
        </p:txBody>
      </p:sp>
      <p:sp>
        <p:nvSpPr>
          <p:cNvPr id="7" name="TextBox 6">
            <a:extLst>
              <a:ext uri="{FF2B5EF4-FFF2-40B4-BE49-F238E27FC236}">
                <a16:creationId xmlns:a16="http://schemas.microsoft.com/office/drawing/2014/main" id="{0B0BA16A-04C6-A26F-4DC5-02866ABA0804}"/>
              </a:ext>
            </a:extLst>
          </p:cNvPr>
          <p:cNvSpPr txBox="1"/>
          <p:nvPr/>
        </p:nvSpPr>
        <p:spPr>
          <a:xfrm>
            <a:off x="3222172" y="4452256"/>
            <a:ext cx="5602284" cy="707886"/>
          </a:xfrm>
          <a:prstGeom prst="rect">
            <a:avLst/>
          </a:prstGeom>
          <a:noFill/>
        </p:spPr>
        <p:txBody>
          <a:bodyPr wrap="square" rtlCol="0">
            <a:spAutoFit/>
          </a:bodyPr>
          <a:lstStyle/>
          <a:p>
            <a:r>
              <a:rPr lang="en-IN" sz="4000" dirty="0"/>
              <a:t>PROJECT REVIEW -1</a:t>
            </a:r>
          </a:p>
        </p:txBody>
      </p:sp>
      <p:sp>
        <p:nvSpPr>
          <p:cNvPr id="8" name="TextBox 7">
            <a:extLst>
              <a:ext uri="{FF2B5EF4-FFF2-40B4-BE49-F238E27FC236}">
                <a16:creationId xmlns:a16="http://schemas.microsoft.com/office/drawing/2014/main" id="{BC9D66E2-C916-DABE-9530-27F31478162C}"/>
              </a:ext>
            </a:extLst>
          </p:cNvPr>
          <p:cNvSpPr txBox="1"/>
          <p:nvPr/>
        </p:nvSpPr>
        <p:spPr>
          <a:xfrm>
            <a:off x="680322" y="3501654"/>
            <a:ext cx="7899170" cy="830997"/>
          </a:xfrm>
          <a:prstGeom prst="rect">
            <a:avLst/>
          </a:prstGeom>
          <a:noFill/>
        </p:spPr>
        <p:txBody>
          <a:bodyPr wrap="square" rtlCol="0">
            <a:spAutoFit/>
          </a:bodyPr>
          <a:lstStyle/>
          <a:p>
            <a:r>
              <a:rPr lang="en-IN" sz="2400" dirty="0">
                <a:solidFill>
                  <a:srgbClr val="0070C0"/>
                </a:solidFill>
              </a:rPr>
              <a:t>ANALYSIS OF HEART DISEASES USING MACHINE LEARNING .</a:t>
            </a:r>
          </a:p>
        </p:txBody>
      </p:sp>
    </p:spTree>
    <p:extLst>
      <p:ext uri="{BB962C8B-B14F-4D97-AF65-F5344CB8AC3E}">
        <p14:creationId xmlns:p14="http://schemas.microsoft.com/office/powerpoint/2010/main" val="8834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E9D0-C1AA-E9B8-9D13-153BD41D7321}"/>
              </a:ext>
            </a:extLst>
          </p:cNvPr>
          <p:cNvSpPr>
            <a:spLocks noGrp="1"/>
          </p:cNvSpPr>
          <p:nvPr>
            <p:ph type="title"/>
          </p:nvPr>
        </p:nvSpPr>
        <p:spPr/>
        <p:txBody>
          <a:bodyPr/>
          <a:lstStyle/>
          <a:p>
            <a:r>
              <a:rPr lang="en-US" sz="3600" dirty="0"/>
              <a:t>Implementation :-</a:t>
            </a:r>
            <a:endParaRPr lang="en-IN" dirty="0"/>
          </a:p>
        </p:txBody>
      </p:sp>
      <p:pic>
        <p:nvPicPr>
          <p:cNvPr id="6150" name="Picture 6" descr="Implementation of Heart Disease Prediction System using Data Mining  Technique | Semantic Scholar">
            <a:extLst>
              <a:ext uri="{FF2B5EF4-FFF2-40B4-BE49-F238E27FC236}">
                <a16:creationId xmlns:a16="http://schemas.microsoft.com/office/drawing/2014/main" id="{2A8C3E80-BF44-0F68-E49C-8143740BA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286" y="2002970"/>
            <a:ext cx="7794171" cy="4680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54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9DC9-AA5C-9C95-DA35-39E15D7FAE4D}"/>
              </a:ext>
            </a:extLst>
          </p:cNvPr>
          <p:cNvSpPr>
            <a:spLocks noGrp="1"/>
          </p:cNvSpPr>
          <p:nvPr>
            <p:ph type="title"/>
          </p:nvPr>
        </p:nvSpPr>
        <p:spPr/>
        <p:txBody>
          <a:bodyPr>
            <a:normAutofit/>
          </a:bodyPr>
          <a:lstStyle/>
          <a:p>
            <a:r>
              <a:rPr lang="en-US" sz="4400" dirty="0"/>
              <a:t>Summary:-</a:t>
            </a:r>
            <a:endParaRPr lang="en-IN" sz="4400" dirty="0"/>
          </a:p>
        </p:txBody>
      </p:sp>
      <p:sp>
        <p:nvSpPr>
          <p:cNvPr id="4" name="Rectangle 1">
            <a:extLst>
              <a:ext uri="{FF2B5EF4-FFF2-40B4-BE49-F238E27FC236}">
                <a16:creationId xmlns:a16="http://schemas.microsoft.com/office/drawing/2014/main" id="{69EDCB8C-98D8-56B9-5D01-E4CBAA0CD22A}"/>
              </a:ext>
            </a:extLst>
          </p:cNvPr>
          <p:cNvSpPr>
            <a:spLocks noChangeArrowheads="1"/>
          </p:cNvSpPr>
          <p:nvPr/>
        </p:nvSpPr>
        <p:spPr bwMode="auto">
          <a:xfrm>
            <a:off x="680321" y="2483830"/>
            <a:ext cx="1101093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Risk factors include high blood pressure, high cholesterol, smoking, obesity, and a sedentary lifestyle. Symptoms vary but may include chest pain, shortness of breath, fatigue, and palpitations. Diagnosis involves medical history, physical exams, imaging tests, and blood tests. Treatment ranges from lifestyle changes and medications to surgical interventions, emphasizing early detection and management for improved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CD70D75-1C0E-08EE-4FFB-33A1D83DAB3D}"/>
              </a:ext>
            </a:extLst>
          </p:cNvPr>
          <p:cNvSpPr>
            <a:spLocks noChangeArrowheads="1"/>
          </p:cNvSpPr>
          <p:nvPr/>
        </p:nvSpPr>
        <p:spPr bwMode="auto">
          <a:xfrm>
            <a:off x="189571" y="2321792"/>
            <a:ext cx="20899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26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9F12-DD64-8D63-AF63-4A9553CF988B}"/>
              </a:ext>
            </a:extLst>
          </p:cNvPr>
          <p:cNvSpPr>
            <a:spLocks noGrp="1"/>
          </p:cNvSpPr>
          <p:nvPr>
            <p:ph type="title"/>
          </p:nvPr>
        </p:nvSpPr>
        <p:spPr/>
        <p:txBody>
          <a:bodyPr>
            <a:normAutofit/>
          </a:bodyPr>
          <a:lstStyle/>
          <a:p>
            <a:r>
              <a:rPr lang="en-US" sz="4400" dirty="0"/>
              <a:t>Conclusion :-</a:t>
            </a:r>
            <a:endParaRPr lang="en-IN" sz="4400" dirty="0"/>
          </a:p>
        </p:txBody>
      </p:sp>
      <p:sp>
        <p:nvSpPr>
          <p:cNvPr id="4" name="Rectangle 1">
            <a:extLst>
              <a:ext uri="{FF2B5EF4-FFF2-40B4-BE49-F238E27FC236}">
                <a16:creationId xmlns:a16="http://schemas.microsoft.com/office/drawing/2014/main" id="{047137D2-407C-0719-9530-976A7372E793}"/>
              </a:ext>
            </a:extLst>
          </p:cNvPr>
          <p:cNvSpPr>
            <a:spLocks noChangeArrowheads="1"/>
          </p:cNvSpPr>
          <p:nvPr/>
        </p:nvSpPr>
        <p:spPr bwMode="auto">
          <a:xfrm>
            <a:off x="680321" y="2319120"/>
            <a:ext cx="990228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heart diseases represent a significant global health challenge, encompassing various conditions with diverse risk factors and symptoms. Timely diagnosis, effective management, and preventive measures are vital in addressing this issue. Promoting heart-healthy lifestyles, early detection through regular screenings, and advancements in medical interventions are key strategies in reducing the burden of heart diseases and improving overall cardiac health. Continued research and public health initiatives are essential in combating this leading cause of morbidity and mortality worldwide.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D3D9998-DCBD-CC3B-1CE2-05F88756D663}"/>
              </a:ext>
            </a:extLst>
          </p:cNvPr>
          <p:cNvSpPr>
            <a:spLocks noChangeArrowheads="1"/>
          </p:cNvSpPr>
          <p:nvPr/>
        </p:nvSpPr>
        <p:spPr bwMode="auto">
          <a:xfrm>
            <a:off x="89209" y="2243733"/>
            <a:ext cx="834462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970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894 Thank You Presentation Stock Photos - Free &amp; Royalty ...">
            <a:extLst>
              <a:ext uri="{FF2B5EF4-FFF2-40B4-BE49-F238E27FC236}">
                <a16:creationId xmlns:a16="http://schemas.microsoft.com/office/drawing/2014/main" id="{C86F8AB4-274C-86BE-0A5A-C9C4021D5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580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7FB2C-96D0-DA1C-A18E-DB08003C5C83}"/>
              </a:ext>
            </a:extLst>
          </p:cNvPr>
          <p:cNvSpPr txBox="1"/>
          <p:nvPr/>
        </p:nvSpPr>
        <p:spPr>
          <a:xfrm>
            <a:off x="3537857" y="1045029"/>
            <a:ext cx="5562599" cy="646331"/>
          </a:xfrm>
          <a:prstGeom prst="rect">
            <a:avLst/>
          </a:prstGeom>
          <a:noFill/>
        </p:spPr>
        <p:txBody>
          <a:bodyPr wrap="square" rtlCol="0">
            <a:spAutoFit/>
          </a:bodyPr>
          <a:lstStyle/>
          <a:p>
            <a:r>
              <a:rPr lang="en-IN" sz="3600" dirty="0">
                <a:solidFill>
                  <a:srgbClr val="FFFF00"/>
                </a:solidFill>
                <a:latin typeface="Algerian" panose="04020705040A02060702" pitchFamily="82" charset="0"/>
              </a:rPr>
              <a:t>MY TEAM MEMBERS</a:t>
            </a:r>
          </a:p>
        </p:txBody>
      </p:sp>
      <p:graphicFrame>
        <p:nvGraphicFramePr>
          <p:cNvPr id="4" name="Table 3">
            <a:extLst>
              <a:ext uri="{FF2B5EF4-FFF2-40B4-BE49-F238E27FC236}">
                <a16:creationId xmlns:a16="http://schemas.microsoft.com/office/drawing/2014/main" id="{189F3DBA-AD37-9E06-77BE-DEDCCA7B0E28}"/>
              </a:ext>
            </a:extLst>
          </p:cNvPr>
          <p:cNvGraphicFramePr>
            <a:graphicFrameLocks noGrp="1"/>
          </p:cNvGraphicFramePr>
          <p:nvPr>
            <p:extLst>
              <p:ext uri="{D42A27DB-BD31-4B8C-83A1-F6EECF244321}">
                <p14:modId xmlns:p14="http://schemas.microsoft.com/office/powerpoint/2010/main" val="2218616452"/>
              </p:ext>
            </p:extLst>
          </p:nvPr>
        </p:nvGraphicFramePr>
        <p:xfrm>
          <a:off x="2032000" y="2501899"/>
          <a:ext cx="8128000" cy="29409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04543731"/>
                    </a:ext>
                  </a:extLst>
                </a:gridCol>
                <a:gridCol w="4064000">
                  <a:extLst>
                    <a:ext uri="{9D8B030D-6E8A-4147-A177-3AD203B41FA5}">
                      <a16:colId xmlns:a16="http://schemas.microsoft.com/office/drawing/2014/main" val="391438373"/>
                    </a:ext>
                  </a:extLst>
                </a:gridCol>
              </a:tblGrid>
              <a:tr h="589807">
                <a:tc>
                  <a:txBody>
                    <a:bodyPr/>
                    <a:lstStyle/>
                    <a:p>
                      <a:r>
                        <a:rPr lang="en-IN" dirty="0"/>
                        <a:t>NAME </a:t>
                      </a:r>
                    </a:p>
                  </a:txBody>
                  <a:tcPr/>
                </a:tc>
                <a:tc>
                  <a:txBody>
                    <a:bodyPr/>
                    <a:lstStyle/>
                    <a:p>
                      <a:r>
                        <a:rPr lang="en-IN" dirty="0"/>
                        <a:t>ROLL NUMBER</a:t>
                      </a:r>
                    </a:p>
                  </a:txBody>
                  <a:tcPr/>
                </a:tc>
                <a:extLst>
                  <a:ext uri="{0D108BD9-81ED-4DB2-BD59-A6C34878D82A}">
                    <a16:rowId xmlns:a16="http://schemas.microsoft.com/office/drawing/2014/main" val="567693283"/>
                  </a:ext>
                </a:extLst>
              </a:tr>
              <a:tr h="589807">
                <a:tc>
                  <a:txBody>
                    <a:bodyPr/>
                    <a:lstStyle/>
                    <a:p>
                      <a:r>
                        <a:rPr lang="en-IN" dirty="0"/>
                        <a:t>M.ADHARSH</a:t>
                      </a:r>
                    </a:p>
                  </a:txBody>
                  <a:tcPr/>
                </a:tc>
                <a:tc>
                  <a:txBody>
                    <a:bodyPr/>
                    <a:lstStyle/>
                    <a:p>
                      <a:r>
                        <a:rPr lang="en-IN" dirty="0"/>
                        <a:t>20211ISD0018</a:t>
                      </a:r>
                    </a:p>
                  </a:txBody>
                  <a:tcPr/>
                </a:tc>
                <a:extLst>
                  <a:ext uri="{0D108BD9-81ED-4DB2-BD59-A6C34878D82A}">
                    <a16:rowId xmlns:a16="http://schemas.microsoft.com/office/drawing/2014/main" val="1644380172"/>
                  </a:ext>
                </a:extLst>
              </a:tr>
              <a:tr h="589807">
                <a:tc>
                  <a:txBody>
                    <a:bodyPr/>
                    <a:lstStyle/>
                    <a:p>
                      <a:r>
                        <a:rPr lang="en-IN" dirty="0"/>
                        <a:t>K.VISHNU VARDHAN</a:t>
                      </a:r>
                    </a:p>
                  </a:txBody>
                  <a:tcPr/>
                </a:tc>
                <a:tc>
                  <a:txBody>
                    <a:bodyPr/>
                    <a:lstStyle/>
                    <a:p>
                      <a:r>
                        <a:rPr lang="en-IN" dirty="0"/>
                        <a:t>20211ISD0021</a:t>
                      </a:r>
                    </a:p>
                  </a:txBody>
                  <a:tcPr/>
                </a:tc>
                <a:extLst>
                  <a:ext uri="{0D108BD9-81ED-4DB2-BD59-A6C34878D82A}">
                    <a16:rowId xmlns:a16="http://schemas.microsoft.com/office/drawing/2014/main" val="723666571"/>
                  </a:ext>
                </a:extLst>
              </a:tr>
              <a:tr h="589807">
                <a:tc>
                  <a:txBody>
                    <a:bodyPr/>
                    <a:lstStyle/>
                    <a:p>
                      <a:r>
                        <a:rPr lang="en-IN" dirty="0"/>
                        <a:t>JATHIN.B.S</a:t>
                      </a:r>
                    </a:p>
                  </a:txBody>
                  <a:tcPr/>
                </a:tc>
                <a:tc>
                  <a:txBody>
                    <a:bodyPr/>
                    <a:lstStyle/>
                    <a:p>
                      <a:r>
                        <a:rPr lang="en-IN" dirty="0"/>
                        <a:t>20211ISD0031</a:t>
                      </a:r>
                    </a:p>
                  </a:txBody>
                  <a:tcPr/>
                </a:tc>
                <a:extLst>
                  <a:ext uri="{0D108BD9-81ED-4DB2-BD59-A6C34878D82A}">
                    <a16:rowId xmlns:a16="http://schemas.microsoft.com/office/drawing/2014/main" val="3706114327"/>
                  </a:ext>
                </a:extLst>
              </a:tr>
              <a:tr h="581728">
                <a:tc>
                  <a:txBody>
                    <a:bodyPr/>
                    <a:lstStyle/>
                    <a:p>
                      <a:r>
                        <a:rPr lang="en-IN" dirty="0"/>
                        <a:t>ABHAY R ACHARYA</a:t>
                      </a:r>
                    </a:p>
                  </a:txBody>
                  <a:tcPr/>
                </a:tc>
                <a:tc>
                  <a:txBody>
                    <a:bodyPr/>
                    <a:lstStyle/>
                    <a:p>
                      <a:r>
                        <a:rPr lang="en-IN" dirty="0"/>
                        <a:t>20211ISD0023</a:t>
                      </a:r>
                    </a:p>
                  </a:txBody>
                  <a:tcPr/>
                </a:tc>
                <a:extLst>
                  <a:ext uri="{0D108BD9-81ED-4DB2-BD59-A6C34878D82A}">
                    <a16:rowId xmlns:a16="http://schemas.microsoft.com/office/drawing/2014/main" val="3308273937"/>
                  </a:ext>
                </a:extLst>
              </a:tr>
            </a:tbl>
          </a:graphicData>
        </a:graphic>
      </p:graphicFrame>
    </p:spTree>
    <p:extLst>
      <p:ext uri="{BB962C8B-B14F-4D97-AF65-F5344CB8AC3E}">
        <p14:creationId xmlns:p14="http://schemas.microsoft.com/office/powerpoint/2010/main" val="234238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DDB2-C480-1A2E-BABE-787714737026}"/>
              </a:ext>
            </a:extLst>
          </p:cNvPr>
          <p:cNvSpPr>
            <a:spLocks noGrp="1"/>
          </p:cNvSpPr>
          <p:nvPr>
            <p:ph type="title"/>
          </p:nvPr>
        </p:nvSpPr>
        <p:spPr/>
        <p:txBody>
          <a:bodyPr>
            <a:normAutofit/>
          </a:bodyPr>
          <a:lstStyle/>
          <a:p>
            <a:r>
              <a:rPr lang="en-US" sz="6000" dirty="0">
                <a:solidFill>
                  <a:srgbClr val="00B0F0"/>
                </a:solidFill>
              </a:rPr>
              <a:t>AGENDA :-</a:t>
            </a:r>
            <a:endParaRPr lang="en-IN" sz="6000" dirty="0">
              <a:solidFill>
                <a:srgbClr val="00B0F0"/>
              </a:solidFill>
            </a:endParaRPr>
          </a:p>
        </p:txBody>
      </p:sp>
      <p:sp>
        <p:nvSpPr>
          <p:cNvPr id="4" name="Text Placeholder 3">
            <a:extLst>
              <a:ext uri="{FF2B5EF4-FFF2-40B4-BE49-F238E27FC236}">
                <a16:creationId xmlns:a16="http://schemas.microsoft.com/office/drawing/2014/main" id="{25EED72E-70B2-04A1-62B2-CC55C7AB315C}"/>
              </a:ext>
            </a:extLst>
          </p:cNvPr>
          <p:cNvSpPr>
            <a:spLocks noGrp="1"/>
          </p:cNvSpPr>
          <p:nvPr>
            <p:ph type="body" sz="half" idx="2"/>
          </p:nvPr>
        </p:nvSpPr>
        <p:spPr>
          <a:xfrm>
            <a:off x="881743" y="3074989"/>
            <a:ext cx="4816964" cy="3291042"/>
          </a:xfrm>
        </p:spPr>
        <p:txBody>
          <a:bodyPr>
            <a:normAutofit lnSpcReduction="10000"/>
          </a:bodyPr>
          <a:lstStyle/>
          <a:p>
            <a:pPr marL="457200" indent="-457200">
              <a:buFont typeface="Wingdings" panose="05000000000000000000" pitchFamily="2" charset="2"/>
              <a:buChar char="Ø"/>
            </a:pPr>
            <a:r>
              <a:rPr lang="en-US" sz="2800" dirty="0"/>
              <a:t> Introduction</a:t>
            </a:r>
          </a:p>
          <a:p>
            <a:pPr marL="457200" indent="-457200">
              <a:buFont typeface="Wingdings" panose="05000000000000000000" pitchFamily="2" charset="2"/>
              <a:buChar char="Ø"/>
            </a:pPr>
            <a:r>
              <a:rPr lang="en-US" sz="2800" dirty="0"/>
              <a:t>Tools Used and libraries</a:t>
            </a:r>
          </a:p>
          <a:p>
            <a:pPr marL="457200" indent="-457200">
              <a:buFont typeface="Wingdings" panose="05000000000000000000" pitchFamily="2" charset="2"/>
              <a:buChar char="Ø"/>
            </a:pPr>
            <a:r>
              <a:rPr lang="en-IN" sz="2800" dirty="0"/>
              <a:t>Algorithms</a:t>
            </a:r>
            <a:endParaRPr lang="en-US" sz="2800" dirty="0"/>
          </a:p>
          <a:p>
            <a:pPr marL="457200" indent="-457200">
              <a:buFont typeface="Wingdings" panose="05000000000000000000" pitchFamily="2" charset="2"/>
              <a:buChar char="Ø"/>
            </a:pPr>
            <a:r>
              <a:rPr lang="en-US" sz="2800" dirty="0"/>
              <a:t>Graph</a:t>
            </a:r>
          </a:p>
          <a:p>
            <a:pPr marL="457200" indent="-457200">
              <a:buFont typeface="Wingdings" panose="05000000000000000000" pitchFamily="2" charset="2"/>
              <a:buChar char="Ø"/>
            </a:pPr>
            <a:r>
              <a:rPr lang="en-US" sz="2800" dirty="0"/>
              <a:t>Implementation</a:t>
            </a:r>
          </a:p>
          <a:p>
            <a:pPr marL="457200" indent="-457200">
              <a:buFont typeface="Wingdings" panose="05000000000000000000" pitchFamily="2" charset="2"/>
              <a:buChar char="Ø"/>
            </a:pPr>
            <a:r>
              <a:rPr lang="en-US" sz="2800" dirty="0"/>
              <a:t>Summary</a:t>
            </a:r>
          </a:p>
          <a:p>
            <a:pPr marL="457200" indent="-457200">
              <a:buFont typeface="Wingdings" panose="05000000000000000000" pitchFamily="2" charset="2"/>
              <a:buChar char="Ø"/>
            </a:pPr>
            <a:r>
              <a:rPr lang="en-US" sz="2800" dirty="0"/>
              <a:t>conclusion</a:t>
            </a:r>
          </a:p>
          <a:p>
            <a:endParaRPr lang="en-IN" sz="3200" b="0" dirty="0">
              <a:solidFill>
                <a:srgbClr val="000000"/>
              </a:solidFill>
              <a:effectLst/>
              <a:highlight>
                <a:srgbClr val="F7F7F7"/>
              </a:highlight>
              <a:latin typeface="Courier New" panose="02070309020205020404" pitchFamily="49" charset="0"/>
            </a:endParaRPr>
          </a:p>
          <a:p>
            <a:pPr marL="457200" indent="-457200">
              <a:buFont typeface="Wingdings" panose="05000000000000000000" pitchFamily="2" charset="2"/>
              <a:buChar char="Ø"/>
            </a:pPr>
            <a:endParaRPr lang="en-US" sz="2800" dirty="0"/>
          </a:p>
          <a:p>
            <a:endParaRPr lang="en-US" sz="2800" dirty="0"/>
          </a:p>
        </p:txBody>
      </p:sp>
      <p:pic>
        <p:nvPicPr>
          <p:cNvPr id="1026" name="Picture 2" descr="A closer look at heart disease risk - Harvard Health">
            <a:extLst>
              <a:ext uri="{FF2B5EF4-FFF2-40B4-BE49-F238E27FC236}">
                <a16:creationId xmlns:a16="http://schemas.microsoft.com/office/drawing/2014/main" id="{4E57A1A1-5D20-AE1C-74E8-596795CD97E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676249" y="2336800"/>
            <a:ext cx="4731980" cy="359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18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1043-7EA2-C5C1-CD8B-456970839285}"/>
              </a:ext>
            </a:extLst>
          </p:cNvPr>
          <p:cNvSpPr>
            <a:spLocks noGrp="1"/>
          </p:cNvSpPr>
          <p:nvPr>
            <p:ph type="title"/>
          </p:nvPr>
        </p:nvSpPr>
        <p:spPr/>
        <p:txBody>
          <a:bodyPr/>
          <a:lstStyle/>
          <a:p>
            <a:r>
              <a:rPr lang="en-US" sz="3600" dirty="0">
                <a:solidFill>
                  <a:srgbClr val="FFFF00"/>
                </a:solidFill>
              </a:rPr>
              <a:t>INTRODUCTION :-</a:t>
            </a:r>
            <a:endParaRPr lang="en-IN" dirty="0"/>
          </a:p>
        </p:txBody>
      </p:sp>
      <p:sp>
        <p:nvSpPr>
          <p:cNvPr id="4" name="TextBox 3">
            <a:extLst>
              <a:ext uri="{FF2B5EF4-FFF2-40B4-BE49-F238E27FC236}">
                <a16:creationId xmlns:a16="http://schemas.microsoft.com/office/drawing/2014/main" id="{32B5AC27-E41C-EDCE-6257-BABF87B1EC5B}"/>
              </a:ext>
            </a:extLst>
          </p:cNvPr>
          <p:cNvSpPr txBox="1"/>
          <p:nvPr/>
        </p:nvSpPr>
        <p:spPr>
          <a:xfrm>
            <a:off x="827314" y="2340428"/>
            <a:ext cx="9906000" cy="440120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Heart disease encompasses a range of conditions affecting the heart's functionality and structure, posing significant health risks worldwide. It includes coronary artery disease, heart failure, arrhythmias, and congenital heart defects. Lifestyle factors like high blood pressure, cholesterol, smoking, and obesity contribute to its development. Early detection and management through lifestyle changes, medications, and interventions are crucial for better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68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764E-33FF-A6D4-BB16-1923514DCAD0}"/>
              </a:ext>
            </a:extLst>
          </p:cNvPr>
          <p:cNvSpPr>
            <a:spLocks noGrp="1"/>
          </p:cNvSpPr>
          <p:nvPr>
            <p:ph type="title"/>
          </p:nvPr>
        </p:nvSpPr>
        <p:spPr/>
        <p:txBody>
          <a:bodyPr>
            <a:normAutofit/>
          </a:bodyPr>
          <a:lstStyle/>
          <a:p>
            <a:r>
              <a:rPr lang="en-IN" sz="4800" dirty="0">
                <a:solidFill>
                  <a:srgbClr val="FFFF00"/>
                </a:solidFill>
              </a:rPr>
              <a:t>TOOLS USED :-</a:t>
            </a:r>
          </a:p>
        </p:txBody>
      </p:sp>
      <p:sp>
        <p:nvSpPr>
          <p:cNvPr id="3" name="TextBox 2">
            <a:extLst>
              <a:ext uri="{FF2B5EF4-FFF2-40B4-BE49-F238E27FC236}">
                <a16:creationId xmlns:a16="http://schemas.microsoft.com/office/drawing/2014/main" id="{F9E96336-C223-2A2D-D5DD-385CF4F7AE3C}"/>
              </a:ext>
            </a:extLst>
          </p:cNvPr>
          <p:cNvSpPr txBox="1"/>
          <p:nvPr/>
        </p:nvSpPr>
        <p:spPr>
          <a:xfrm>
            <a:off x="1273627" y="1959427"/>
            <a:ext cx="8196943" cy="56938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rPr>
              <a:t>Software: </a:t>
            </a:r>
          </a:p>
          <a:p>
            <a:pPr marL="457200" lvl="1" indent="0" algn="just">
              <a:buNone/>
            </a:pPr>
            <a:r>
              <a:rPr lang="en-US" sz="2800" b="0" i="0" u="none" strike="noStrike" baseline="0" dirty="0">
                <a:solidFill>
                  <a:srgbClr val="000000"/>
                </a:solidFill>
                <a:latin typeface="Times New Roman" panose="02020603050405020304" pitchFamily="18" charset="0"/>
              </a:rPr>
              <a:t>Google </a:t>
            </a:r>
            <a:r>
              <a:rPr lang="en-US" sz="2800" b="0" i="0" u="none" strike="noStrike" baseline="0" dirty="0" err="1">
                <a:solidFill>
                  <a:srgbClr val="000000"/>
                </a:solidFill>
                <a:latin typeface="Times New Roman" panose="02020603050405020304" pitchFamily="18" charset="0"/>
              </a:rPr>
              <a:t>Colab</a:t>
            </a:r>
            <a:r>
              <a:rPr lang="en-US" sz="2800" b="0" i="0" u="none" strike="noStrike" baseline="0" dirty="0">
                <a:solidFill>
                  <a:srgbClr val="000000"/>
                </a:solidFill>
                <a:latin typeface="Times New Roman" panose="02020603050405020304" pitchFamily="18" charset="0"/>
              </a:rPr>
              <a:t>: </a:t>
            </a:r>
            <a:r>
              <a:rPr lang="en-US" sz="2800" b="0" i="0" u="none" strike="noStrike" baseline="0" dirty="0" err="1">
                <a:solidFill>
                  <a:srgbClr val="000000"/>
                </a:solidFill>
                <a:latin typeface="Times New Roman" panose="02020603050405020304" pitchFamily="18" charset="0"/>
              </a:rPr>
              <a:t>Colaboratory</a:t>
            </a:r>
            <a:r>
              <a:rPr lang="en-US" sz="2800" b="0" i="0" u="none" strike="noStrike" baseline="0" dirty="0">
                <a:solidFill>
                  <a:srgbClr val="000000"/>
                </a:solidFill>
                <a:latin typeface="Times New Roman" panose="02020603050405020304" pitchFamily="18" charset="0"/>
              </a:rPr>
              <a:t> allows us to write and execute Python codes in our browser. </a:t>
            </a:r>
          </a:p>
          <a:p>
            <a:pPr marL="457200" indent="-457200" algn="just">
              <a:lnSpc>
                <a:spcPct val="150000"/>
              </a:lnSpc>
              <a:buFont typeface="Wingdings" panose="05000000000000000000" pitchFamily="2" charset="2"/>
              <a:buChar char="Ø"/>
            </a:pPr>
            <a:r>
              <a:rPr lang="en-IN" sz="2800" b="0" i="0" u="none" strike="noStrike" baseline="0" dirty="0">
                <a:solidFill>
                  <a:srgbClr val="000000"/>
                </a:solidFill>
                <a:latin typeface="Times New Roman" panose="02020603050405020304" pitchFamily="18" charset="0"/>
              </a:rPr>
              <a:t>Libraries: </a:t>
            </a:r>
          </a:p>
          <a:p>
            <a:pPr marL="800100" lvl="1" indent="-34290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NumPy</a:t>
            </a:r>
          </a:p>
          <a:p>
            <a:pPr marL="800100" lvl="1" indent="-34290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Pandas</a:t>
            </a:r>
          </a:p>
          <a:p>
            <a:pPr marL="800100" lvl="1" indent="-34290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Seaborn</a:t>
            </a:r>
          </a:p>
          <a:p>
            <a:pPr marL="914400" lvl="1" indent="-45720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Matplotlib</a:t>
            </a:r>
          </a:p>
          <a:p>
            <a:pPr marL="800100" lvl="1" indent="-342900" algn="just">
              <a:buFont typeface="Wingdings" panose="05000000000000000000" pitchFamily="2" charset="2"/>
              <a:buChar char="Ø"/>
            </a:pPr>
            <a:r>
              <a:rPr lang="en-IN" sz="2800" b="0" i="0" u="none" strike="noStrike" baseline="0" dirty="0">
                <a:solidFill>
                  <a:srgbClr val="000000"/>
                </a:solidFill>
                <a:latin typeface="Times New Roman" panose="02020603050405020304" pitchFamily="18" charset="0"/>
              </a:rPr>
              <a:t>Database:  </a:t>
            </a:r>
            <a:r>
              <a:rPr lang="en-IN" sz="2800" b="0" i="0" u="none" strike="noStrike" baseline="0" dirty="0">
                <a:solidFill>
                  <a:schemeClr val="bg1"/>
                </a:solidFill>
                <a:latin typeface="Times New Roman" panose="02020603050405020304" pitchFamily="18" charset="0"/>
              </a:rPr>
              <a:t>Heart disease </a:t>
            </a:r>
            <a:r>
              <a:rPr lang="en-IN" sz="2800" b="0" i="0" u="none" strike="noStrike" baseline="0" dirty="0">
                <a:solidFill>
                  <a:srgbClr val="000000"/>
                </a:solidFill>
                <a:latin typeface="Times New Roman" panose="02020603050405020304" pitchFamily="18" charset="0"/>
              </a:rPr>
              <a:t>across the Globe</a:t>
            </a:r>
          </a:p>
          <a:p>
            <a:pPr marL="914400" lvl="1" indent="-457200" algn="just">
              <a:buFont typeface="Wingdings" panose="05000000000000000000" pitchFamily="2" charset="2"/>
              <a:buChar char="Ø"/>
            </a:pPr>
            <a:endParaRPr lang="en-US" sz="2800" dirty="0">
              <a:solidFill>
                <a:srgbClr val="000000"/>
              </a:solidFill>
              <a:latin typeface="Times New Roman" panose="02020603050405020304" pitchFamily="18" charset="0"/>
            </a:endParaRPr>
          </a:p>
          <a:p>
            <a:endParaRPr lang="en-IN" sz="2800" dirty="0"/>
          </a:p>
          <a:p>
            <a:endParaRPr lang="en-IN" sz="2800" dirty="0"/>
          </a:p>
        </p:txBody>
      </p:sp>
    </p:spTree>
    <p:extLst>
      <p:ext uri="{BB962C8B-B14F-4D97-AF65-F5344CB8AC3E}">
        <p14:creationId xmlns:p14="http://schemas.microsoft.com/office/powerpoint/2010/main" val="238939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4FB8-9923-5DDD-B7B9-763243A204B3}"/>
              </a:ext>
            </a:extLst>
          </p:cNvPr>
          <p:cNvSpPr>
            <a:spLocks noGrp="1"/>
          </p:cNvSpPr>
          <p:nvPr>
            <p:ph type="title"/>
          </p:nvPr>
        </p:nvSpPr>
        <p:spPr/>
        <p:txBody>
          <a:bodyPr/>
          <a:lstStyle/>
          <a:p>
            <a:r>
              <a:rPr lang="en-IN" dirty="0"/>
              <a:t>ALGORITHMS :-</a:t>
            </a:r>
          </a:p>
        </p:txBody>
      </p:sp>
      <p:sp>
        <p:nvSpPr>
          <p:cNvPr id="3" name="TextBox 2">
            <a:extLst>
              <a:ext uri="{FF2B5EF4-FFF2-40B4-BE49-F238E27FC236}">
                <a16:creationId xmlns:a16="http://schemas.microsoft.com/office/drawing/2014/main" id="{5047D944-429B-2DDB-F7E0-078489004869}"/>
              </a:ext>
            </a:extLst>
          </p:cNvPr>
          <p:cNvSpPr txBox="1"/>
          <p:nvPr/>
        </p:nvSpPr>
        <p:spPr>
          <a:xfrm>
            <a:off x="1121229" y="2362199"/>
            <a:ext cx="9350828" cy="2862322"/>
          </a:xfrm>
          <a:prstGeom prst="rect">
            <a:avLst/>
          </a:prstGeom>
          <a:noFill/>
        </p:spPr>
        <p:txBody>
          <a:bodyPr wrap="square" rtlCol="0">
            <a:spAutoFit/>
          </a:bodyPr>
          <a:lstStyle/>
          <a:p>
            <a:pPr marL="571500" indent="-571500">
              <a:buFont typeface="Wingdings" panose="05000000000000000000" pitchFamily="2" charset="2"/>
              <a:buChar char="Ø"/>
            </a:pPr>
            <a:r>
              <a:rPr lang="en-US" sz="3600" b="0" dirty="0">
                <a:solidFill>
                  <a:srgbClr val="000000"/>
                </a:solidFill>
                <a:effectLst/>
                <a:highlight>
                  <a:srgbClr val="F7F7F7"/>
                </a:highlight>
                <a:latin typeface="Courier New" panose="02070309020205020404" pitchFamily="49" charset="0"/>
              </a:rPr>
              <a:t>Machine Learning algorithms.</a:t>
            </a:r>
          </a:p>
          <a:p>
            <a:pPr marL="571500" indent="-571500">
              <a:buFont typeface="Wingdings" panose="05000000000000000000" pitchFamily="2" charset="2"/>
              <a:buChar char="Ø"/>
            </a:pPr>
            <a:r>
              <a:rPr lang="en-US" sz="3600" b="0" dirty="0">
                <a:solidFill>
                  <a:srgbClr val="000000"/>
                </a:solidFill>
                <a:effectLst/>
                <a:highlight>
                  <a:srgbClr val="F7F7F7"/>
                </a:highlight>
                <a:latin typeface="Courier New" panose="02070309020205020404" pitchFamily="49" charset="0"/>
              </a:rPr>
              <a:t>Support Vector Classifier.</a:t>
            </a:r>
          </a:p>
          <a:p>
            <a:pPr marL="571500" indent="-571500">
              <a:buFont typeface="Wingdings" panose="05000000000000000000" pitchFamily="2" charset="2"/>
              <a:buChar char="Ø"/>
            </a:pPr>
            <a:r>
              <a:rPr lang="en-US" sz="3600" b="0" dirty="0">
                <a:solidFill>
                  <a:srgbClr val="000000"/>
                </a:solidFill>
                <a:effectLst/>
                <a:highlight>
                  <a:srgbClr val="F7F7F7"/>
                </a:highlight>
                <a:latin typeface="Courier New" panose="02070309020205020404" pitchFamily="49" charset="0"/>
              </a:rPr>
              <a:t>Decision Tree Classifier.</a:t>
            </a:r>
          </a:p>
          <a:p>
            <a:pPr marL="571500" indent="-571500">
              <a:buFont typeface="Wingdings" panose="05000000000000000000" pitchFamily="2" charset="2"/>
              <a:buChar char="Ø"/>
            </a:pPr>
            <a:r>
              <a:rPr lang="en-US" sz="3600" b="0" dirty="0">
                <a:solidFill>
                  <a:srgbClr val="000000"/>
                </a:solidFill>
                <a:effectLst/>
                <a:highlight>
                  <a:srgbClr val="F7F7F7"/>
                </a:highlight>
                <a:latin typeface="Courier New" panose="02070309020205020404" pitchFamily="49" charset="0"/>
              </a:rPr>
              <a:t>Random Forest Classifier.</a:t>
            </a:r>
          </a:p>
          <a:p>
            <a:endParaRPr lang="en-IN" sz="3600" dirty="0"/>
          </a:p>
        </p:txBody>
      </p:sp>
    </p:spTree>
    <p:extLst>
      <p:ext uri="{BB962C8B-B14F-4D97-AF65-F5344CB8AC3E}">
        <p14:creationId xmlns:p14="http://schemas.microsoft.com/office/powerpoint/2010/main" val="107492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5810-2352-B247-42E0-9FFFCF0425DC}"/>
              </a:ext>
            </a:extLst>
          </p:cNvPr>
          <p:cNvSpPr>
            <a:spLocks noGrp="1"/>
          </p:cNvSpPr>
          <p:nvPr>
            <p:ph type="title"/>
          </p:nvPr>
        </p:nvSpPr>
        <p:spPr/>
        <p:txBody>
          <a:bodyPr/>
          <a:lstStyle/>
          <a:p>
            <a:r>
              <a:rPr lang="en-US" sz="3600" b="0" dirty="0">
                <a:solidFill>
                  <a:srgbClr val="000000"/>
                </a:solidFill>
                <a:effectLst/>
                <a:highlight>
                  <a:srgbClr val="F7F7F7"/>
                </a:highlight>
                <a:latin typeface="Courier New" panose="02070309020205020404" pitchFamily="49" charset="0"/>
              </a:rPr>
              <a:t>Machine Learning algorithms</a:t>
            </a:r>
            <a:endParaRPr lang="en-IN" dirty="0"/>
          </a:p>
        </p:txBody>
      </p:sp>
      <p:sp>
        <p:nvSpPr>
          <p:cNvPr id="3" name="TextBox 2">
            <a:extLst>
              <a:ext uri="{FF2B5EF4-FFF2-40B4-BE49-F238E27FC236}">
                <a16:creationId xmlns:a16="http://schemas.microsoft.com/office/drawing/2014/main" id="{FC7E238B-5A36-1285-E79F-7F8F4AA27249}"/>
              </a:ext>
            </a:extLst>
          </p:cNvPr>
          <p:cNvSpPr txBox="1"/>
          <p:nvPr/>
        </p:nvSpPr>
        <p:spPr>
          <a:xfrm>
            <a:off x="1273629" y="2579914"/>
            <a:ext cx="9437914" cy="3539430"/>
          </a:xfrm>
          <a:prstGeom prst="rect">
            <a:avLst/>
          </a:prstGeom>
          <a:noFill/>
        </p:spPr>
        <p:txBody>
          <a:bodyPr wrap="square" rtlCol="0">
            <a:spAutoFit/>
          </a:bodyPr>
          <a:lstStyle/>
          <a:p>
            <a:pPr marL="457200" indent="-457200" algn="l">
              <a:buFont typeface="Arial" panose="020B0604020202020204" pitchFamily="34" charset="0"/>
              <a:buChar char="•"/>
            </a:pPr>
            <a:r>
              <a:rPr lang="en-IN" sz="3200" b="0" i="0" dirty="0">
                <a:solidFill>
                  <a:srgbClr val="202124"/>
                </a:solidFill>
                <a:effectLst/>
                <a:highlight>
                  <a:srgbClr val="FFFFFF"/>
                </a:highlight>
                <a:latin typeface="Google Sans"/>
              </a:rPr>
              <a:t>Using machine learning to classify cardiovascular disease occurrence can </a:t>
            </a:r>
            <a:r>
              <a:rPr lang="en-IN" sz="3200" b="0" i="0" dirty="0">
                <a:solidFill>
                  <a:srgbClr val="040C28"/>
                </a:solidFill>
                <a:effectLst/>
                <a:highlight>
                  <a:srgbClr val="FFFFFF"/>
                </a:highlight>
                <a:latin typeface="Google Sans"/>
              </a:rPr>
              <a:t>help diagnosticians reduce misdiagnosis</a:t>
            </a:r>
            <a:r>
              <a:rPr lang="en-IN" sz="3200" b="0" i="0" dirty="0">
                <a:solidFill>
                  <a:srgbClr val="202124"/>
                </a:solidFill>
                <a:effectLst/>
                <a:highlight>
                  <a:srgbClr val="FFFFFF"/>
                </a:highlight>
                <a:latin typeface="Google Sans"/>
              </a:rPr>
              <a:t>. This research develops a model that can correctly predict cardiovascular diseases to reduce the fatality caused by cardiovascular diseases.</a:t>
            </a:r>
            <a:endParaRPr lang="en-IN" sz="3200" b="0" i="0" dirty="0">
              <a:solidFill>
                <a:srgbClr val="202124"/>
              </a:solidFill>
              <a:effectLst/>
              <a:highlight>
                <a:srgbClr val="FFFFFF"/>
              </a:highlight>
              <a:latin typeface="arial" panose="020B0604020202020204" pitchFamily="34" charset="0"/>
            </a:endParaRPr>
          </a:p>
          <a:p>
            <a:br>
              <a:rPr lang="en-IN" sz="3200" b="0" i="0" dirty="0">
                <a:solidFill>
                  <a:srgbClr val="202124"/>
                </a:solidFill>
                <a:effectLst/>
                <a:highlight>
                  <a:srgbClr val="FFFFFF"/>
                </a:highlight>
                <a:latin typeface="arial" panose="020B0604020202020204" pitchFamily="34" charset="0"/>
              </a:rPr>
            </a:br>
            <a:endParaRPr lang="en-IN" sz="3200" dirty="0"/>
          </a:p>
        </p:txBody>
      </p:sp>
    </p:spTree>
    <p:extLst>
      <p:ext uri="{BB962C8B-B14F-4D97-AF65-F5344CB8AC3E}">
        <p14:creationId xmlns:p14="http://schemas.microsoft.com/office/powerpoint/2010/main" val="3397855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8FBE-DC3A-4017-4E0A-52A304BB1D20}"/>
              </a:ext>
            </a:extLst>
          </p:cNvPr>
          <p:cNvSpPr>
            <a:spLocks noGrp="1"/>
          </p:cNvSpPr>
          <p:nvPr>
            <p:ph type="title"/>
          </p:nvPr>
        </p:nvSpPr>
        <p:spPr/>
        <p:txBody>
          <a:bodyPr/>
          <a:lstStyle/>
          <a:p>
            <a:r>
              <a:rPr lang="en-IN" dirty="0">
                <a:solidFill>
                  <a:srgbClr val="FFFF00"/>
                </a:solidFill>
              </a:rPr>
              <a:t>ALGORITHMS :-</a:t>
            </a:r>
          </a:p>
        </p:txBody>
      </p:sp>
      <p:sp>
        <p:nvSpPr>
          <p:cNvPr id="3" name="Text Placeholder 2">
            <a:extLst>
              <a:ext uri="{FF2B5EF4-FFF2-40B4-BE49-F238E27FC236}">
                <a16:creationId xmlns:a16="http://schemas.microsoft.com/office/drawing/2014/main" id="{4B0A238C-A010-BA1D-525C-639CF2839AE5}"/>
              </a:ext>
            </a:extLst>
          </p:cNvPr>
          <p:cNvSpPr>
            <a:spLocks noGrp="1"/>
          </p:cNvSpPr>
          <p:nvPr>
            <p:ph type="body" idx="1"/>
          </p:nvPr>
        </p:nvSpPr>
        <p:spPr>
          <a:xfrm>
            <a:off x="208474" y="2254025"/>
            <a:ext cx="3433841" cy="576262"/>
          </a:xfrm>
        </p:spPr>
        <p:txBody>
          <a:bodyPr/>
          <a:lstStyle/>
          <a:p>
            <a:pPr marL="457200" indent="-457200">
              <a:buFont typeface="Arial" panose="020B0604020202020204" pitchFamily="34" charset="0"/>
              <a:buChar char="•"/>
            </a:pPr>
            <a:r>
              <a:rPr lang="en-IN" sz="3200" b="1" u="sng" dirty="0">
                <a:solidFill>
                  <a:srgbClr val="00B0F0"/>
                </a:solidFill>
                <a:effectLst>
                  <a:outerShdw blurRad="38100" dist="38100" dir="2700000" algn="tl">
                    <a:srgbClr val="000000">
                      <a:alpha val="43137"/>
                    </a:srgbClr>
                  </a:outerShdw>
                </a:effectLst>
              </a:rPr>
              <a:t>KNN Classifier</a:t>
            </a:r>
          </a:p>
        </p:txBody>
      </p:sp>
      <p:sp>
        <p:nvSpPr>
          <p:cNvPr id="4" name="Text Placeholder 3">
            <a:extLst>
              <a:ext uri="{FF2B5EF4-FFF2-40B4-BE49-F238E27FC236}">
                <a16:creationId xmlns:a16="http://schemas.microsoft.com/office/drawing/2014/main" id="{4184E411-F999-8E45-82EB-A816F9BCE024}"/>
              </a:ext>
            </a:extLst>
          </p:cNvPr>
          <p:cNvSpPr>
            <a:spLocks noGrp="1"/>
          </p:cNvSpPr>
          <p:nvPr>
            <p:ph type="body" sz="half" idx="15"/>
          </p:nvPr>
        </p:nvSpPr>
        <p:spPr>
          <a:xfrm>
            <a:off x="592613" y="3429000"/>
            <a:ext cx="3049702" cy="2913513"/>
          </a:xfrm>
        </p:spPr>
        <p:txBody>
          <a:bodyPr>
            <a:normAutofit lnSpcReduction="10000"/>
          </a:bodyPr>
          <a:lstStyle/>
          <a:p>
            <a:pPr marL="342900" indent="-342900" algn="l">
              <a:buFont typeface="Wingdings" panose="05000000000000000000" pitchFamily="2" charset="2"/>
              <a:buChar char="§"/>
            </a:pPr>
            <a:r>
              <a:rPr lang="en-IN" sz="2400" b="0" i="0" dirty="0">
                <a:solidFill>
                  <a:srgbClr val="040C28"/>
                </a:solidFill>
                <a:effectLst/>
                <a:highlight>
                  <a:srgbClr val="FFFFFF"/>
                </a:highlight>
                <a:latin typeface="Google Sans"/>
              </a:rPr>
              <a:t>If the data set contains redundant and irrelevant attributes, classification may produce less accurate result</a:t>
            </a:r>
            <a:r>
              <a:rPr lang="en-IN" sz="2400" b="0" i="0" dirty="0">
                <a:solidFill>
                  <a:srgbClr val="202124"/>
                </a:solidFill>
                <a:effectLst/>
                <a:highlight>
                  <a:srgbClr val="FFFFFF"/>
                </a:highlight>
                <a:latin typeface="Google Sans"/>
              </a:rPr>
              <a:t>.</a:t>
            </a:r>
            <a:endParaRPr lang="en-IN" sz="2400" b="0" i="0" dirty="0">
              <a:solidFill>
                <a:srgbClr val="202124"/>
              </a:solidFill>
              <a:effectLst/>
              <a:highlight>
                <a:srgbClr val="FFFFFF"/>
              </a:highlight>
              <a:latin typeface="arial" panose="020B0604020202020204" pitchFamily="34" charset="0"/>
            </a:endParaRPr>
          </a:p>
          <a:p>
            <a:br>
              <a:rPr lang="en-IN" sz="2400" b="0" i="0" dirty="0">
                <a:solidFill>
                  <a:srgbClr val="202124"/>
                </a:solidFill>
                <a:effectLst/>
                <a:highlight>
                  <a:srgbClr val="FFFFFF"/>
                </a:highlight>
                <a:latin typeface="arial" panose="020B0604020202020204" pitchFamily="34" charset="0"/>
              </a:rPr>
            </a:br>
            <a:endParaRPr lang="en-IN" sz="2400" dirty="0"/>
          </a:p>
        </p:txBody>
      </p:sp>
      <p:sp>
        <p:nvSpPr>
          <p:cNvPr id="5" name="Text Placeholder 4">
            <a:extLst>
              <a:ext uri="{FF2B5EF4-FFF2-40B4-BE49-F238E27FC236}">
                <a16:creationId xmlns:a16="http://schemas.microsoft.com/office/drawing/2014/main" id="{D1F7B96E-23A7-693F-3182-E69E91BBE797}"/>
              </a:ext>
            </a:extLst>
          </p:cNvPr>
          <p:cNvSpPr>
            <a:spLocks noGrp="1"/>
          </p:cNvSpPr>
          <p:nvPr>
            <p:ph type="body" sz="quarter" idx="3"/>
          </p:nvPr>
        </p:nvSpPr>
        <p:spPr>
          <a:xfrm>
            <a:off x="3730024" y="2254025"/>
            <a:ext cx="3287486" cy="768648"/>
          </a:xfrm>
        </p:spPr>
        <p:txBody>
          <a:bodyPr/>
          <a:lstStyle/>
          <a:p>
            <a:pPr marL="342900" indent="-342900">
              <a:buFont typeface="Arial" panose="020B0604020202020204" pitchFamily="34" charset="0"/>
              <a:buChar char="•"/>
            </a:pPr>
            <a:r>
              <a:rPr lang="en-IN" sz="2800" b="1" u="sng" dirty="0">
                <a:solidFill>
                  <a:srgbClr val="00B0F0"/>
                </a:solidFill>
                <a:effectLst>
                  <a:outerShdw blurRad="38100" dist="38100" dir="2700000" algn="tl">
                    <a:srgbClr val="000000">
                      <a:alpha val="43137"/>
                    </a:srgbClr>
                  </a:outerShdw>
                </a:effectLst>
              </a:rPr>
              <a:t>Support vector machine</a:t>
            </a:r>
          </a:p>
        </p:txBody>
      </p:sp>
      <p:sp>
        <p:nvSpPr>
          <p:cNvPr id="6" name="Text Placeholder 5">
            <a:extLst>
              <a:ext uri="{FF2B5EF4-FFF2-40B4-BE49-F238E27FC236}">
                <a16:creationId xmlns:a16="http://schemas.microsoft.com/office/drawing/2014/main" id="{43E4B7A8-1BA3-2EA2-4F3B-65CA0C211489}"/>
              </a:ext>
            </a:extLst>
          </p:cNvPr>
          <p:cNvSpPr>
            <a:spLocks noGrp="1"/>
          </p:cNvSpPr>
          <p:nvPr>
            <p:ph type="body" sz="half" idx="16"/>
          </p:nvPr>
        </p:nvSpPr>
        <p:spPr>
          <a:xfrm>
            <a:off x="3936670" y="3191259"/>
            <a:ext cx="3063240" cy="2913513"/>
          </a:xfrm>
        </p:spPr>
        <p:txBody>
          <a:bodyPr>
            <a:noAutofit/>
          </a:bodyPr>
          <a:lstStyle/>
          <a:p>
            <a:pPr marL="457200" indent="-457200" algn="l">
              <a:buFont typeface="Wingdings" panose="05000000000000000000" pitchFamily="2" charset="2"/>
              <a:buChar char="§"/>
            </a:pPr>
            <a:r>
              <a:rPr lang="en-US" sz="2800" b="0" i="0" dirty="0">
                <a:solidFill>
                  <a:srgbClr val="040C28"/>
                </a:solidFill>
                <a:effectLst/>
                <a:latin typeface="Google Sans"/>
              </a:rPr>
              <a:t> To calculate the best way to lower a patient's probability of developing heart disease in the next five years</a:t>
            </a:r>
            <a:r>
              <a:rPr lang="en-IN" sz="2800" b="0" i="0" dirty="0">
                <a:solidFill>
                  <a:srgbClr val="202124"/>
                </a:solidFill>
                <a:effectLst/>
                <a:highlight>
                  <a:srgbClr val="FFFFFF"/>
                </a:highlight>
                <a:latin typeface="Google Sans"/>
              </a:rPr>
              <a:t>.</a:t>
            </a:r>
            <a:endParaRPr lang="en-IN" sz="2800" b="0" i="0" dirty="0">
              <a:solidFill>
                <a:srgbClr val="202124"/>
              </a:solidFill>
              <a:effectLst/>
              <a:highlight>
                <a:srgbClr val="FFFFFF"/>
              </a:highlight>
              <a:latin typeface="arial" panose="020B0604020202020204" pitchFamily="34" charset="0"/>
            </a:endParaRPr>
          </a:p>
          <a:p>
            <a:br>
              <a:rPr lang="en-IN" sz="2800" b="0" i="0" dirty="0">
                <a:solidFill>
                  <a:srgbClr val="202124"/>
                </a:solidFill>
                <a:effectLst/>
                <a:highlight>
                  <a:srgbClr val="FFFFFF"/>
                </a:highlight>
                <a:latin typeface="arial" panose="020B0604020202020204" pitchFamily="34" charset="0"/>
              </a:rPr>
            </a:br>
            <a:endParaRPr lang="en-IN" sz="2800" dirty="0"/>
          </a:p>
        </p:txBody>
      </p:sp>
      <p:sp>
        <p:nvSpPr>
          <p:cNvPr id="7" name="Text Placeholder 6">
            <a:extLst>
              <a:ext uri="{FF2B5EF4-FFF2-40B4-BE49-F238E27FC236}">
                <a16:creationId xmlns:a16="http://schemas.microsoft.com/office/drawing/2014/main" id="{89E3421D-4F38-51F8-682C-F5BE4B697693}"/>
              </a:ext>
            </a:extLst>
          </p:cNvPr>
          <p:cNvSpPr>
            <a:spLocks noGrp="1"/>
          </p:cNvSpPr>
          <p:nvPr>
            <p:ph type="body" sz="quarter" idx="13"/>
          </p:nvPr>
        </p:nvSpPr>
        <p:spPr>
          <a:xfrm>
            <a:off x="8258299" y="2254025"/>
            <a:ext cx="3070025" cy="576262"/>
          </a:xfrm>
        </p:spPr>
        <p:txBody>
          <a:bodyPr/>
          <a:lstStyle/>
          <a:p>
            <a:r>
              <a:rPr lang="en-IN" sz="3200" b="1" u="sng" dirty="0">
                <a:solidFill>
                  <a:srgbClr val="00B0F0"/>
                </a:solidFill>
                <a:effectLst>
                  <a:outerShdw blurRad="38100" dist="38100" dir="2700000" algn="tl">
                    <a:srgbClr val="000000">
                      <a:alpha val="43137"/>
                    </a:srgbClr>
                  </a:outerShdw>
                </a:effectLst>
              </a:rPr>
              <a:t>Random Forest</a:t>
            </a:r>
          </a:p>
        </p:txBody>
      </p:sp>
      <p:sp>
        <p:nvSpPr>
          <p:cNvPr id="8" name="Text Placeholder 7">
            <a:extLst>
              <a:ext uri="{FF2B5EF4-FFF2-40B4-BE49-F238E27FC236}">
                <a16:creationId xmlns:a16="http://schemas.microsoft.com/office/drawing/2014/main" id="{A27FBDA8-3F20-74CA-3771-5F73FCC30751}"/>
              </a:ext>
            </a:extLst>
          </p:cNvPr>
          <p:cNvSpPr>
            <a:spLocks noGrp="1"/>
          </p:cNvSpPr>
          <p:nvPr>
            <p:ph type="body" sz="half" idx="17"/>
          </p:nvPr>
        </p:nvSpPr>
        <p:spPr>
          <a:xfrm>
            <a:off x="8258299" y="3429000"/>
            <a:ext cx="3454730" cy="2447542"/>
          </a:xfrm>
        </p:spPr>
        <p:txBody>
          <a:bodyPr>
            <a:noAutofit/>
          </a:bodyPr>
          <a:lstStyle/>
          <a:p>
            <a:pPr marL="571500" indent="-571500" algn="l">
              <a:buFont typeface="Wingdings" panose="05000000000000000000" pitchFamily="2" charset="2"/>
              <a:buChar char="§"/>
            </a:pPr>
            <a:r>
              <a:rPr lang="en-IN" sz="2400" b="0" i="0" dirty="0">
                <a:solidFill>
                  <a:srgbClr val="202124"/>
                </a:solidFill>
                <a:effectLst/>
                <a:highlight>
                  <a:srgbClr val="FFFFFF"/>
                </a:highlight>
                <a:latin typeface="Google Sans"/>
              </a:rPr>
              <a:t>During heart disease there will be heart beat problems with congenital heart disorders and coronary artery defects.</a:t>
            </a:r>
            <a:endParaRPr lang="en-IN" sz="2400" b="0" i="0" dirty="0">
              <a:solidFill>
                <a:srgbClr val="202124"/>
              </a:solidFill>
              <a:effectLst/>
              <a:highlight>
                <a:srgbClr val="FFFFFF"/>
              </a:highlight>
              <a:latin typeface="arial" panose="020B0604020202020204" pitchFamily="34" charset="0"/>
            </a:endParaRPr>
          </a:p>
          <a:p>
            <a:br>
              <a:rPr lang="en-IN" sz="2400" b="0" i="0" dirty="0">
                <a:solidFill>
                  <a:srgbClr val="202124"/>
                </a:solidFill>
                <a:effectLst/>
                <a:highlight>
                  <a:srgbClr val="FFFFFF"/>
                </a:highlight>
                <a:latin typeface="arial" panose="020B0604020202020204" pitchFamily="34" charset="0"/>
              </a:rPr>
            </a:br>
            <a:endParaRPr lang="en-IN" sz="2400" dirty="0"/>
          </a:p>
        </p:txBody>
      </p:sp>
    </p:spTree>
    <p:extLst>
      <p:ext uri="{BB962C8B-B14F-4D97-AF65-F5344CB8AC3E}">
        <p14:creationId xmlns:p14="http://schemas.microsoft.com/office/powerpoint/2010/main" val="163464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C446-ED77-959C-8CBE-E0B4C46E8ED5}"/>
              </a:ext>
            </a:extLst>
          </p:cNvPr>
          <p:cNvSpPr>
            <a:spLocks noGrp="1"/>
          </p:cNvSpPr>
          <p:nvPr>
            <p:ph type="title"/>
          </p:nvPr>
        </p:nvSpPr>
        <p:spPr/>
        <p:txBody>
          <a:bodyPr/>
          <a:lstStyle/>
          <a:p>
            <a:r>
              <a:rPr lang="en-IN" dirty="0"/>
              <a:t>GRAPH </a:t>
            </a:r>
          </a:p>
        </p:txBody>
      </p:sp>
      <p:pic>
        <p:nvPicPr>
          <p:cNvPr id="5122" name="Picture 2" descr="Heart Disease Prediction System Using Data Mining and Hybrid Intelligent  Techniques: A Review | Semantic Scholar">
            <a:extLst>
              <a:ext uri="{FF2B5EF4-FFF2-40B4-BE49-F238E27FC236}">
                <a16:creationId xmlns:a16="http://schemas.microsoft.com/office/drawing/2014/main" id="{669714AC-3163-5ECF-43D9-C38181EA6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2035629"/>
            <a:ext cx="10755085" cy="471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59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161</TotalTime>
  <Words>454</Words>
  <Application>Microsoft Office PowerPoint</Application>
  <PresentationFormat>Widescreen</PresentationFormat>
  <Paragraphs>63</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Arial</vt:lpstr>
      <vt:lpstr>Calibri</vt:lpstr>
      <vt:lpstr>Courier New</vt:lpstr>
      <vt:lpstr>Google Sans</vt:lpstr>
      <vt:lpstr>Söhne</vt:lpstr>
      <vt:lpstr>Times New Roman</vt:lpstr>
      <vt:lpstr>Trebuchet MS</vt:lpstr>
      <vt:lpstr>Wingdings</vt:lpstr>
      <vt:lpstr>Berlin</vt:lpstr>
      <vt:lpstr>PowerPoint Presentation</vt:lpstr>
      <vt:lpstr>PowerPoint Presentation</vt:lpstr>
      <vt:lpstr>AGENDA :-</vt:lpstr>
      <vt:lpstr>INTRODUCTION :-</vt:lpstr>
      <vt:lpstr>TOOLS USED :-</vt:lpstr>
      <vt:lpstr>ALGORITHMS :-</vt:lpstr>
      <vt:lpstr>Machine Learning algorithms</vt:lpstr>
      <vt:lpstr>ALGORITHMS :-</vt:lpstr>
      <vt:lpstr>GRAPH </vt:lpstr>
      <vt:lpstr>Implementation :-</vt:lpstr>
      <vt:lpstr>Summary:-</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Adharsh M</dc:creator>
  <cp:lastModifiedBy>Adharsh M</cp:lastModifiedBy>
  <cp:revision>1</cp:revision>
  <dcterms:created xsi:type="dcterms:W3CDTF">2024-05-15T15:42:05Z</dcterms:created>
  <dcterms:modified xsi:type="dcterms:W3CDTF">2024-05-15T18:23:36Z</dcterms:modified>
</cp:coreProperties>
</file>