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1"/>
  </p:notesMasterIdLst>
  <p:sldIdLst>
    <p:sldId id="256" r:id="rId2"/>
    <p:sldId id="268" r:id="rId3"/>
    <p:sldId id="258" r:id="rId4"/>
    <p:sldId id="266" r:id="rId5"/>
    <p:sldId id="264" r:id="rId6"/>
    <p:sldId id="269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al Aslanov" initials="JA" lastIdx="1" clrIdx="0">
    <p:extLst>
      <p:ext uri="{19B8F6BF-5375-455C-9EA6-DF929625EA0E}">
        <p15:presenceInfo xmlns:p15="http://schemas.microsoft.com/office/powerpoint/2012/main" userId="2feb521847ba13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78F12-032F-4248-8CA3-4EFFAE99AE18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DE27F-BD8C-43C9-83E5-F3C3E449F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47E-A5EA-4858-9CF3-159FAB8AD90D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2C8127EF-4B8C-4E4F-B929-2F90BD73F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3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47E-A5EA-4858-9CF3-159FAB8AD90D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27EF-4B8C-4E4F-B929-2F90BD73F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6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47E-A5EA-4858-9CF3-159FAB8AD90D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27EF-4B8C-4E4F-B929-2F90BD73F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4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47E-A5EA-4858-9CF3-159FAB8AD90D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27EF-4B8C-4E4F-B929-2F90BD73F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19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42DC47E-A5EA-4858-9CF3-159FAB8AD90D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C8127EF-4B8C-4E4F-B929-2F90BD73F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60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47E-A5EA-4858-9CF3-159FAB8AD90D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27EF-4B8C-4E4F-B929-2F90BD73F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31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47E-A5EA-4858-9CF3-159FAB8AD90D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27EF-4B8C-4E4F-B929-2F90BD73F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90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47E-A5EA-4858-9CF3-159FAB8AD90D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27EF-4B8C-4E4F-B929-2F90BD73F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2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47E-A5EA-4858-9CF3-159FAB8AD90D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27EF-4B8C-4E4F-B929-2F90BD73F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40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47E-A5EA-4858-9CF3-159FAB8AD90D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27EF-4B8C-4E4F-B929-2F90BD73F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12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42DC47E-A5EA-4858-9CF3-159FAB8AD90D}" type="datetimeFigureOut">
              <a:rPr lang="en-GB" smtClean="0"/>
              <a:t>05/07/2020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27EF-4B8C-4E4F-B929-2F90BD73F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95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42DC47E-A5EA-4858-9CF3-159FAB8AD90D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C8127EF-4B8C-4E4F-B929-2F90BD73F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47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2.wdp"/><Relationship Id="rId7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DD01-96D6-4491-A6EA-18A7F5313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5595" y="1833213"/>
            <a:ext cx="7880808" cy="1433769"/>
          </a:xfrm>
        </p:spPr>
        <p:txBody>
          <a:bodyPr/>
          <a:lstStyle/>
          <a:p>
            <a:pPr algn="ctr"/>
            <a:r>
              <a:rPr lang="en-150" sz="6600" i="1" dirty="0">
                <a:solidFill>
                  <a:schemeClr val="accent2">
                    <a:lumMod val="75000"/>
                  </a:schemeClr>
                </a:solidFill>
                <a:latin typeface="Eras Bold ITC" panose="020B0907030504020204" pitchFamily="34" charset="0"/>
              </a:rPr>
              <a:t>Water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  <a:latin typeface="Eras Bold ITC" panose="020B0907030504020204" pitchFamily="34" charset="0"/>
              </a:rPr>
              <a:t>ec</a:t>
            </a:r>
            <a:r>
              <a:rPr lang="en-150" sz="5400" dirty="0">
                <a:solidFill>
                  <a:schemeClr val="accent2">
                    <a:lumMod val="75000"/>
                  </a:schemeClr>
                </a:solidFill>
                <a:latin typeface="Eras Bold ITC" panose="020B0907030504020204" pitchFamily="34" charset="0"/>
              </a:rPr>
              <a:t> </a:t>
            </a:r>
            <a:endParaRPr lang="en-GB" sz="5400" dirty="0">
              <a:solidFill>
                <a:schemeClr val="accent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ADE84-D768-4735-89FD-FF6592C7D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5196" y="3124646"/>
            <a:ext cx="4841607" cy="1433769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/>
              <a:t>By</a:t>
            </a:r>
          </a:p>
          <a:p>
            <a:pPr algn="ctr"/>
            <a:r>
              <a:rPr lang="en-GB" sz="3200" i="1" dirty="0"/>
              <a:t>High Volunteers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407E9-4086-430E-B0E3-D72839B526BB}"/>
              </a:ext>
            </a:extLst>
          </p:cNvPr>
          <p:cNvSpPr txBox="1"/>
          <p:nvPr/>
        </p:nvSpPr>
        <p:spPr>
          <a:xfrm>
            <a:off x="890999" y="5473976"/>
            <a:ext cx="10326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Ulvi Yusifli</a:t>
            </a:r>
            <a:r>
              <a:rPr lang="en-150" sz="2800" dirty="0">
                <a:solidFill>
                  <a:schemeClr val="accent2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 (    )                                                                   Parviz Ramazan</a:t>
            </a:r>
            <a:r>
              <a:rPr lang="az-Latn-AZ" sz="2800" dirty="0">
                <a:solidFill>
                  <a:schemeClr val="accent2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l</a:t>
            </a:r>
            <a:r>
              <a:rPr lang="en-150" sz="2800" dirty="0">
                <a:solidFill>
                  <a:schemeClr val="accent2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i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                                                                                      </a:t>
            </a:r>
            <a:r>
              <a:rPr lang="az-Latn-AZ" sz="2800" dirty="0">
                <a:solidFill>
                  <a:schemeClr val="accent2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       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az-Latn-AZ" sz="2800" dirty="0">
                <a:solidFill>
                  <a:schemeClr val="accent2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           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Jamal Aslanov</a:t>
            </a:r>
            <a:r>
              <a:rPr lang="en-150" sz="2800" dirty="0">
                <a:solidFill>
                  <a:schemeClr val="accent2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                                                                      Askar Kolushev</a:t>
            </a:r>
            <a:endParaRPr lang="en-GB" sz="2800" dirty="0">
              <a:solidFill>
                <a:schemeClr val="accent2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ECBA12-0FFC-4C18-B478-FA66E7E8F899}"/>
              </a:ext>
            </a:extLst>
          </p:cNvPr>
          <p:cNvSpPr/>
          <p:nvPr/>
        </p:nvSpPr>
        <p:spPr>
          <a:xfrm>
            <a:off x="7477027" y="2228956"/>
            <a:ext cx="260203" cy="2764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Graphic 11" descr="Male profile">
            <a:extLst>
              <a:ext uri="{FF2B5EF4-FFF2-40B4-BE49-F238E27FC236}">
                <a16:creationId xmlns:a16="http://schemas.microsoft.com/office/drawing/2014/main" id="{5B2CF185-ACC5-474F-925C-79732A014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8530" y="5486119"/>
            <a:ext cx="502618" cy="50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C5F3D847-90AF-4F1F-83B2-412B0871C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0CE9D-801F-4969-AF12-3D33F748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29" y="0"/>
            <a:ext cx="7469171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150" sz="5400" i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GB" sz="5400" i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150" sz="5400" i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GB" sz="5400" i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150" sz="5400" i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GB" sz="5400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150" sz="5400" i="1" dirty="0">
                <a:solidFill>
                  <a:schemeClr val="accent2">
                    <a:lumMod val="75000"/>
                  </a:schemeClr>
                </a:solidFill>
              </a:rPr>
              <a:t>tion of Project</a:t>
            </a:r>
            <a:endParaRPr lang="en-GB" sz="5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Graphic 8" descr="Water">
            <a:extLst>
              <a:ext uri="{FF2B5EF4-FFF2-40B4-BE49-F238E27FC236}">
                <a16:creationId xmlns:a16="http://schemas.microsoft.com/office/drawing/2014/main" id="{7F58A4CB-0E6E-4107-93AD-868520133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463" y="3156404"/>
            <a:ext cx="2709120" cy="2709120"/>
          </a:xfrm>
          <a:prstGeom prst="rect">
            <a:avLst/>
          </a:prstGeom>
        </p:spPr>
      </p:pic>
      <p:pic>
        <p:nvPicPr>
          <p:cNvPr id="11" name="Content Placeholder 10" descr="Help">
            <a:extLst>
              <a:ext uri="{FF2B5EF4-FFF2-40B4-BE49-F238E27FC236}">
                <a16:creationId xmlns:a16="http://schemas.microsoft.com/office/drawing/2014/main" id="{275C2B50-8A1F-4369-8006-6AFC2F1E4B44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6463" y="500615"/>
            <a:ext cx="2646949" cy="2772000"/>
          </a:xfrm>
        </p:spPr>
      </p:pic>
      <p:grpSp>
        <p:nvGrpSpPr>
          <p:cNvPr id="25" name="Group 15">
            <a:extLst>
              <a:ext uri="{FF2B5EF4-FFF2-40B4-BE49-F238E27FC236}">
                <a16:creationId xmlns:a16="http://schemas.microsoft.com/office/drawing/2014/main" id="{E92C9014-AB11-4BFE-A139-83ABCB809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670FDA-BC77-44D7-BBA1-096C3455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17">
              <a:extLst>
                <a:ext uri="{FF2B5EF4-FFF2-40B4-BE49-F238E27FC236}">
                  <a16:creationId xmlns:a16="http://schemas.microsoft.com/office/drawing/2014/main" id="{FBE4B21F-AD73-4E2D-9C19-44858BA01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5A1E27D-3A58-4769-9D0C-D2C1C71B2C1E}"/>
              </a:ext>
            </a:extLst>
          </p:cNvPr>
          <p:cNvSpPr txBox="1"/>
          <p:nvPr/>
        </p:nvSpPr>
        <p:spPr>
          <a:xfrm>
            <a:off x="4650070" y="1886615"/>
            <a:ext cx="754193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g </a:t>
            </a: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f </a:t>
            </a: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sumption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f hu</a:t>
            </a: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150" sz="3200" i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GB" sz="3200" i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endParaRPr lang="en-150" sz="3200" i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13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529DD-4E3B-4BDD-9F6A-EA3478A38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1557"/>
            <a:ext cx="10058400" cy="1138137"/>
          </a:xfrm>
        </p:spPr>
        <p:txBody>
          <a:bodyPr/>
          <a:lstStyle/>
          <a:p>
            <a:pPr marL="0" indent="0" algn="ctr">
              <a:buNone/>
            </a:pPr>
            <a:r>
              <a:rPr lang="en-GB" sz="4000" b="1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150" sz="4000" b="1" i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GB" sz="4000" b="1" i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150" sz="4000" b="1" i="1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GB" sz="4000" b="1" i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150" sz="4000" b="1" i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GB" sz="4000" b="1" i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150" sz="40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4000" b="1" i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150" sz="4000" b="1" i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GB" sz="4000" b="1" i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150" sz="4000" b="1" i="1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n-GB" sz="4000" b="1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150" sz="4000" b="1" i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GB" sz="4000" b="1" i="1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150" sz="4000" b="1" i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GB" sz="4000" b="1" i="1" dirty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150" sz="4000" b="1" i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GB" sz="4000" b="1" i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150" sz="4000" b="1" i="1" dirty="0">
                <a:solidFill>
                  <a:schemeClr val="accent2">
                    <a:lumMod val="75000"/>
                  </a:schemeClr>
                </a:solidFill>
              </a:rPr>
              <a:t>s </a:t>
            </a:r>
            <a:r>
              <a:rPr lang="en-GB" sz="4000" b="1" i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150" sz="4000" b="1" i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GB" sz="4000" b="1" i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150" sz="4000" b="1" i="1" dirty="0">
                <a:solidFill>
                  <a:schemeClr val="accent2">
                    <a:lumMod val="75000"/>
                  </a:schemeClr>
                </a:solidFill>
              </a:rPr>
              <a:t> IoT</a:t>
            </a:r>
          </a:p>
          <a:p>
            <a:pPr marL="0" indent="0" algn="ctr">
              <a:buNone/>
            </a:pPr>
            <a:endParaRPr lang="en-150" b="1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15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A picture containing electronics, camera, indoor, sitting&#10;&#10;Description automatically generated">
            <a:extLst>
              <a:ext uri="{FF2B5EF4-FFF2-40B4-BE49-F238E27FC236}">
                <a16:creationId xmlns:a16="http://schemas.microsoft.com/office/drawing/2014/main" id="{B7E47E92-7CA0-4A7F-9C95-10D1CD834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10" y="1294265"/>
            <a:ext cx="3483142" cy="2953374"/>
          </a:xfrm>
          <a:prstGeom prst="rect">
            <a:avLst/>
          </a:prstGeom>
        </p:spPr>
      </p:pic>
      <p:pic>
        <p:nvPicPr>
          <p:cNvPr id="9" name="Picture 8" descr="A circuit board&#10;&#10;Description automatically generated">
            <a:extLst>
              <a:ext uri="{FF2B5EF4-FFF2-40B4-BE49-F238E27FC236}">
                <a16:creationId xmlns:a16="http://schemas.microsoft.com/office/drawing/2014/main" id="{F9DB429D-BB0A-4E9E-AB68-7107C1BBD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3" y="1294265"/>
            <a:ext cx="3667864" cy="29533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FC67A6-4E45-4C3B-B7E6-0918B0D3551B}"/>
              </a:ext>
            </a:extLst>
          </p:cNvPr>
          <p:cNvSpPr txBox="1"/>
          <p:nvPr/>
        </p:nvSpPr>
        <p:spPr>
          <a:xfrm>
            <a:off x="6400800" y="4429961"/>
            <a:ext cx="5924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>
                <a:solidFill>
                  <a:schemeClr val="accent2">
                    <a:lumMod val="75000"/>
                  </a:schemeClr>
                </a:solidFill>
              </a:rPr>
              <a:t>Genius FaceCam 320X </a:t>
            </a:r>
            <a:endParaRPr lang="en-150" sz="2400" b="1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pt-BR" sz="2400" b="1" i="1" dirty="0">
                <a:solidFill>
                  <a:schemeClr val="accent2">
                    <a:lumMod val="75000"/>
                  </a:schemeClr>
                </a:solidFill>
              </a:rPr>
              <a:t>VGA WebCam</a:t>
            </a:r>
            <a:endParaRPr lang="en-GB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2FFBB3-F039-4D7A-9135-3A639C7FBB01}"/>
              </a:ext>
            </a:extLst>
          </p:cNvPr>
          <p:cNvSpPr/>
          <p:nvPr/>
        </p:nvSpPr>
        <p:spPr>
          <a:xfrm>
            <a:off x="655653" y="4433837"/>
            <a:ext cx="4137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i="1" dirty="0">
                <a:solidFill>
                  <a:schemeClr val="accent2">
                    <a:lumMod val="75000"/>
                  </a:schemeClr>
                </a:solidFill>
              </a:rPr>
              <a:t>Raspberry Pi 3 Model B+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EE6C5-0D96-46CA-A8D4-94B2ECC133C0}"/>
              </a:ext>
            </a:extLst>
          </p:cNvPr>
          <p:cNvSpPr txBox="1"/>
          <p:nvPr/>
        </p:nvSpPr>
        <p:spPr>
          <a:xfrm>
            <a:off x="0" y="5240347"/>
            <a:ext cx="7149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i="1" dirty="0">
                <a:solidFill>
                  <a:schemeClr val="accent2">
                    <a:lumMod val="75000"/>
                  </a:schemeClr>
                </a:solidFill>
              </a:rPr>
              <a:t>Pr</a:t>
            </a:r>
            <a:r>
              <a:rPr lang="en-150" sz="2400" i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GB" sz="2400" i="1" dirty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150" sz="2400" i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GB" sz="2400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150" sz="2400" i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GB" sz="2400" i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150" sz="2400" i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GB" sz="2400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150" sz="2400" i="1" dirty="0">
                <a:solidFill>
                  <a:schemeClr val="accent2">
                    <a:lumMod val="75000"/>
                  </a:schemeClr>
                </a:solidFill>
              </a:rPr>
              <a:t>g </a:t>
            </a:r>
            <a:r>
              <a:rPr lang="en-GB" sz="2400" i="1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150" sz="2400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GB" sz="2400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150" sz="2400" i="1" dirty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GB" sz="2400" i="1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150" sz="2400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GB" sz="2400" i="1" dirty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150" sz="2400" i="1" dirty="0">
                <a:solidFill>
                  <a:schemeClr val="accent2">
                    <a:lumMod val="75000"/>
                  </a:schemeClr>
                </a:solidFill>
              </a:rPr>
              <a:t>e: </a:t>
            </a:r>
            <a:r>
              <a:rPr lang="en-GB" sz="2400" b="1" i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150" sz="2400" b="1" i="1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GB" sz="2400" b="1" i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150" sz="2400" b="1" i="1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n-GB" sz="2400" b="1" i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150" sz="2400" b="1" i="1" dirty="0">
                <a:solidFill>
                  <a:schemeClr val="accent2">
                    <a:lumMod val="75000"/>
                  </a:schemeClr>
                </a:solidFill>
              </a:rPr>
              <a:t>n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150" sz="2400" i="1" dirty="0">
                <a:solidFill>
                  <a:schemeClr val="accent2">
                    <a:lumMod val="75000"/>
                  </a:schemeClr>
                </a:solidFill>
              </a:rPr>
              <a:t>Optical character recognition: </a:t>
            </a:r>
            <a:r>
              <a:rPr lang="en-GB" sz="2400" b="1" i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150" sz="2400" b="1" i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GB" sz="2400" b="1" i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150" sz="2400" b="1" i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GB" sz="2400" b="1" i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150" sz="2400" b="1" i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GB" sz="2400" b="1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150" sz="2400" b="1" i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GB" sz="2400" b="1" i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GB" sz="24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71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6CA5-9B88-4110-90DA-85D3947D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98" y="260896"/>
            <a:ext cx="11994204" cy="1609344"/>
          </a:xfrm>
        </p:spPr>
        <p:txBody>
          <a:bodyPr>
            <a:normAutofit/>
          </a:bodyPr>
          <a:lstStyle/>
          <a:p>
            <a:pPr algn="ctr"/>
            <a:r>
              <a:rPr lang="en-GB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</a:t>
            </a:r>
            <a:r>
              <a:rPr lang="en-150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</a:t>
            </a:r>
            <a:r>
              <a:rPr lang="en-GB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</a:t>
            </a:r>
            <a:r>
              <a:rPr lang="en-150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</a:t>
            </a:r>
            <a:r>
              <a:rPr lang="en-GB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</a:t>
            </a:r>
            <a:r>
              <a:rPr lang="en-150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</a:t>
            </a:r>
            <a:r>
              <a:rPr lang="en-GB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</a:t>
            </a:r>
            <a:r>
              <a:rPr lang="en-150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GB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</a:t>
            </a:r>
            <a:r>
              <a:rPr lang="en-150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</a:t>
            </a:r>
            <a:r>
              <a:rPr lang="en-GB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</a:t>
            </a:r>
            <a:r>
              <a:rPr lang="en-150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h</a:t>
            </a:r>
            <a:r>
              <a:rPr lang="en-GB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n</a:t>
            </a:r>
            <a:r>
              <a:rPr lang="en-150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o</a:t>
            </a:r>
            <a:r>
              <a:rPr lang="en-GB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</a:t>
            </a:r>
            <a:r>
              <a:rPr lang="en-150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o</a:t>
            </a:r>
            <a:r>
              <a:rPr lang="en-GB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g</a:t>
            </a:r>
            <a:r>
              <a:rPr lang="en-150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</a:t>
            </a:r>
            <a:r>
              <a:rPr lang="en-GB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</a:t>
            </a:r>
            <a:r>
              <a:rPr lang="en-150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 </a:t>
            </a:r>
            <a:r>
              <a:rPr lang="en-GB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</a:t>
            </a:r>
            <a:r>
              <a:rPr lang="en-150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o</a:t>
            </a:r>
            <a:r>
              <a:rPr lang="en-GB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</a:t>
            </a:r>
            <a:r>
              <a:rPr lang="en-150" sz="4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Mobile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2562-B598-45DA-83E9-6C9AF08D4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64" y="2121408"/>
            <a:ext cx="11546732" cy="4050792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en-GB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programming languag</a:t>
            </a:r>
            <a:r>
              <a:rPr lang="en-150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(for Android application)          &amp; Python 3</a:t>
            </a:r>
            <a:endParaRPr lang="en-150" sz="24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storage: </a:t>
            </a:r>
            <a:r>
              <a:rPr lang="it-IT" sz="24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SQL Database</a:t>
            </a:r>
            <a:endParaRPr lang="en-150" sz="24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GB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access: </a:t>
            </a:r>
            <a:r>
              <a:rPr lang="en-GB" sz="24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Functions (for safety)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CAF55621-E90B-4C49-BF72-406FF624E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85" y="3348066"/>
            <a:ext cx="761312" cy="79873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E6990C5-C685-44E9-8B20-A8DAE3D2A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48" y="2210464"/>
            <a:ext cx="533400" cy="975677"/>
          </a:xfrm>
          <a:prstGeom prst="rect">
            <a:avLst/>
          </a:prstGeom>
        </p:spPr>
      </p:pic>
      <p:pic>
        <p:nvPicPr>
          <p:cNvPr id="13" name="Picture 12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7E87019-81E2-470D-B7BC-246AEBB5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600" y="4584549"/>
            <a:ext cx="977251" cy="65523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46A0422-6E5A-45EA-87F0-C893DF23F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051" y="2359956"/>
            <a:ext cx="983811" cy="82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3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8C9A-8E59-4256-984D-67A22278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81" y="-4384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Diagram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A1869485-6711-4971-9E1D-478CA6EA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53" y="1441151"/>
            <a:ext cx="3640817" cy="3819796"/>
          </a:xfrm>
          <a:prstGeom prst="rect">
            <a:avLst/>
          </a:prstGeom>
        </p:spPr>
      </p:pic>
      <p:pic>
        <p:nvPicPr>
          <p:cNvPr id="21" name="Picture 20" descr="A close up of a device&#10;&#10;Description automatically generated">
            <a:extLst>
              <a:ext uri="{FF2B5EF4-FFF2-40B4-BE49-F238E27FC236}">
                <a16:creationId xmlns:a16="http://schemas.microsoft.com/office/drawing/2014/main" id="{3E79C3F4-FC84-438B-9008-F831A005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758" y="1565502"/>
            <a:ext cx="1491775" cy="1491775"/>
          </a:xfrm>
          <a:prstGeom prst="rect">
            <a:avLst/>
          </a:prstGeom>
        </p:spPr>
      </p:pic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4ABB92B-597E-4930-BC36-A1A1884F0B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04191" y="4927960"/>
            <a:ext cx="2169910" cy="3822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B60162-61F2-4F4C-B8FC-F906D5B088B7}"/>
              </a:ext>
            </a:extLst>
          </p:cNvPr>
          <p:cNvCxnSpPr>
            <a:cxnSpLocks/>
          </p:cNvCxnSpPr>
          <p:nvPr/>
        </p:nvCxnSpPr>
        <p:spPr>
          <a:xfrm>
            <a:off x="1168924" y="6188795"/>
            <a:ext cx="1829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C2E19CE-FE45-4277-9C7C-AE0171934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60" y="3420926"/>
            <a:ext cx="1829102" cy="1226398"/>
          </a:xfrm>
          <a:prstGeom prst="rect">
            <a:avLst/>
          </a:prstGeom>
        </p:spPr>
      </p:pic>
      <p:pic>
        <p:nvPicPr>
          <p:cNvPr id="81" name="Picture 80" descr="A picture containing meter&#10;&#10;Description automatically generated">
            <a:extLst>
              <a:ext uri="{FF2B5EF4-FFF2-40B4-BE49-F238E27FC236}">
                <a16:creationId xmlns:a16="http://schemas.microsoft.com/office/drawing/2014/main" id="{B4664AD2-F376-4F0F-A9C3-F1AF3003F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" y="1671712"/>
            <a:ext cx="2353899" cy="1400697"/>
          </a:xfrm>
          <a:prstGeom prst="rect">
            <a:avLst/>
          </a:prstGeom>
        </p:spPr>
      </p:pic>
      <p:pic>
        <p:nvPicPr>
          <p:cNvPr id="82" name="Picture 81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EC971CD7-F989-49D3-95D8-697536A9F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50" y="1698190"/>
            <a:ext cx="1829102" cy="1226398"/>
          </a:xfrm>
          <a:prstGeom prst="rect">
            <a:avLst/>
          </a:prstGeom>
        </p:spPr>
      </p:pic>
      <p:pic>
        <p:nvPicPr>
          <p:cNvPr id="86" name="Picture 85" descr="A sign in the dark&#10;&#10;Description automatically generated">
            <a:extLst>
              <a:ext uri="{FF2B5EF4-FFF2-40B4-BE49-F238E27FC236}">
                <a16:creationId xmlns:a16="http://schemas.microsoft.com/office/drawing/2014/main" id="{558844F0-202E-48E1-A0D2-F1944B764F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17" y="5120898"/>
            <a:ext cx="1131126" cy="1106488"/>
          </a:xfrm>
          <a:prstGeom prst="rect">
            <a:avLst/>
          </a:prstGeom>
        </p:spPr>
      </p:pic>
      <p:pic>
        <p:nvPicPr>
          <p:cNvPr id="88" name="Picture 87" descr="A circuit board&#10;&#10;Description automatically generated">
            <a:extLst>
              <a:ext uri="{FF2B5EF4-FFF2-40B4-BE49-F238E27FC236}">
                <a16:creationId xmlns:a16="http://schemas.microsoft.com/office/drawing/2014/main" id="{BE90CE5C-C87D-4D6D-9DCB-97D9EDD40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04242" y="3476495"/>
            <a:ext cx="1706317" cy="1130692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8BF9507-D37E-452B-956B-F67EB7315BAB}"/>
              </a:ext>
            </a:extLst>
          </p:cNvPr>
          <p:cNvCxnSpPr>
            <a:cxnSpLocks/>
          </p:cNvCxnSpPr>
          <p:nvPr/>
        </p:nvCxnSpPr>
        <p:spPr>
          <a:xfrm flipH="1" flipV="1">
            <a:off x="548090" y="3505200"/>
            <a:ext cx="386688" cy="114212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E4B834-E617-4186-BE8F-E383B582735F}"/>
              </a:ext>
            </a:extLst>
          </p:cNvPr>
          <p:cNvCxnSpPr>
            <a:cxnSpLocks/>
          </p:cNvCxnSpPr>
          <p:nvPr/>
        </p:nvCxnSpPr>
        <p:spPr>
          <a:xfrm flipV="1">
            <a:off x="1200301" y="3403076"/>
            <a:ext cx="0" cy="121753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B26761F-7242-4D19-8066-17BCD433D64E}"/>
              </a:ext>
            </a:extLst>
          </p:cNvPr>
          <p:cNvCxnSpPr>
            <a:cxnSpLocks/>
          </p:cNvCxnSpPr>
          <p:nvPr/>
        </p:nvCxnSpPr>
        <p:spPr>
          <a:xfrm flipV="1">
            <a:off x="1481296" y="3429000"/>
            <a:ext cx="371342" cy="122639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1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14FF016-B451-44B9-8C2C-46DD73D5F361}"/>
              </a:ext>
            </a:extLst>
          </p:cNvPr>
          <p:cNvSpPr/>
          <p:nvPr/>
        </p:nvSpPr>
        <p:spPr>
          <a:xfrm>
            <a:off x="778213" y="5059316"/>
            <a:ext cx="6096000" cy="12890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market &amp; few competitors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counter replacement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F7DB11-FFF9-49BE-A932-B2D3FC2FDC9A}"/>
              </a:ext>
            </a:extLst>
          </p:cNvPr>
          <p:cNvSpPr/>
          <p:nvPr/>
        </p:nvSpPr>
        <p:spPr>
          <a:xfrm>
            <a:off x="7967452" y="5059316"/>
            <a:ext cx="6096000" cy="8735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to the technology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cost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36CE35-8B6E-4177-BA31-FF400711039B}"/>
              </a:ext>
            </a:extLst>
          </p:cNvPr>
          <p:cNvSpPr/>
          <p:nvPr/>
        </p:nvSpPr>
        <p:spPr>
          <a:xfrm>
            <a:off x="778213" y="2210532"/>
            <a:ext cx="6096000" cy="12890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setups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data via mobile 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usage regulation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D9CC34-E8CB-4159-86E9-62B772E719B4}"/>
              </a:ext>
            </a:extLst>
          </p:cNvPr>
          <p:cNvSpPr/>
          <p:nvPr/>
        </p:nvSpPr>
        <p:spPr>
          <a:xfrm>
            <a:off x="7967452" y="2210533"/>
            <a:ext cx="6096000" cy="12890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prone 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delays of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based app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C218EC-0D48-468D-9E4D-68B7F492B34D}"/>
              </a:ext>
            </a:extLst>
          </p:cNvPr>
          <p:cNvSpPr txBox="1"/>
          <p:nvPr/>
        </p:nvSpPr>
        <p:spPr>
          <a:xfrm>
            <a:off x="1621276" y="113776"/>
            <a:ext cx="9118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ngsanaUPC" panose="020B0502040204020203" pitchFamily="18" charset="-34"/>
              </a:rPr>
              <a:t>SWOT Analysis</a:t>
            </a:r>
            <a:endParaRPr lang="en-GB" sz="5400" b="1" dirty="0">
              <a:solidFill>
                <a:schemeClr val="tx1">
                  <a:lumMod val="75000"/>
                  <a:lumOff val="25000"/>
                </a:schemeClr>
              </a:solidFill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0089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387F-B605-4206-ADA7-7726B0AB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150" sz="66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GB" sz="6600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150" sz="6600" dirty="0">
                <a:solidFill>
                  <a:schemeClr val="accent2">
                    <a:lumMod val="75000"/>
                  </a:schemeClr>
                </a:solidFill>
              </a:rPr>
              <a:t>ket Analysis</a:t>
            </a:r>
            <a:endParaRPr lang="en-GB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0D50-38BE-4B14-8E5A-7A97ABBE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Opponents: Pixometer, Anyline</a:t>
            </a:r>
          </a:p>
          <a:p>
            <a:pPr lvl="1">
              <a:lnSpc>
                <a:spcPct val="25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via phone camera</a:t>
            </a:r>
          </a:p>
          <a:p>
            <a:pPr lvl="1">
              <a:lnSpc>
                <a:spcPct val="25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OCR</a:t>
            </a:r>
          </a:p>
          <a:p>
            <a:pPr lvl="1"/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Non-automation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E0417E3-C888-4FDC-B16E-7F3944EC1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512" y="3890912"/>
            <a:ext cx="1828800" cy="18288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BBEEC5-0047-4BDF-AAEB-7AF5D13A1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830" y="2774901"/>
            <a:ext cx="3312579" cy="66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8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4DF2-4F9A-4122-ACDF-66A3123E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9556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GB" sz="6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371DA-F189-48E9-9379-8432D7F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46372"/>
            <a:ext cx="10058400" cy="46470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of used technology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&amp; developing our OCR system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supported platforms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	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limitation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 control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 GUI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E068664E-AF39-45FD-A1D2-25B7E2263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44" y="1546372"/>
            <a:ext cx="3578905" cy="40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7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D0EF50-AC6D-4429-B393-D2DB5D82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5400" cap="all" dirty="0">
                <a:solidFill>
                  <a:srgbClr val="FFFFFF"/>
                </a:solidFill>
              </a:rPr>
              <a:t>Thank you for attention!!!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8295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272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Bahnschrift Light SemiCondensed</vt:lpstr>
      <vt:lpstr>Bookman Old Style</vt:lpstr>
      <vt:lpstr>Calibri</vt:lpstr>
      <vt:lpstr>Century Gothic</vt:lpstr>
      <vt:lpstr>Eras Bold ITC</vt:lpstr>
      <vt:lpstr>Rockwell Extra Bold</vt:lpstr>
      <vt:lpstr>Times New Roman</vt:lpstr>
      <vt:lpstr>Wingdings</vt:lpstr>
      <vt:lpstr>Wood Type</vt:lpstr>
      <vt:lpstr>Waterec </vt:lpstr>
      <vt:lpstr>Motivation of Project</vt:lpstr>
      <vt:lpstr>PowerPoint Presentation</vt:lpstr>
      <vt:lpstr>Applied Technologies for Mobile App</vt:lpstr>
      <vt:lpstr>Design Diagram</vt:lpstr>
      <vt:lpstr>PowerPoint Presentation</vt:lpstr>
      <vt:lpstr>Market Analysis</vt:lpstr>
      <vt:lpstr>Future work</vt:lpstr>
      <vt:lpstr>Thank you for attention!!!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Waterec </dc:title>
  <dc:creator>Jamal Aslanov</dc:creator>
  <cp:lastModifiedBy>Jamal Aslanov</cp:lastModifiedBy>
  <cp:revision>40</cp:revision>
  <dcterms:created xsi:type="dcterms:W3CDTF">2020-07-04T21:00:01Z</dcterms:created>
  <dcterms:modified xsi:type="dcterms:W3CDTF">2020-07-05T11:30:20Z</dcterms:modified>
</cp:coreProperties>
</file>