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7D7AC-721D-4F88-AC78-C1DE833B5436}" v="130" dt="2022-11-01T06:45:0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8BB0B-199B-4F40-A71D-031C0274E3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8A8AC2-F586-4148-B399-51B7614F310A}">
      <dgm:prSet/>
      <dgm:spPr/>
      <dgm:t>
        <a:bodyPr/>
        <a:lstStyle/>
        <a:p>
          <a:r>
            <a:rPr lang="ru-RU" b="1" u="sng"/>
            <a:t>Объект исследования</a:t>
          </a:r>
          <a:r>
            <a:rPr lang="ru-RU"/>
            <a:t>: общественные отношения, связанные с государственной политикой в сфере обеспечения прав коренных малочисленных народов Российской Федерации. </a:t>
          </a:r>
          <a:endParaRPr lang="en-US"/>
        </a:p>
      </dgm:t>
    </dgm:pt>
    <dgm:pt modelId="{5067BF26-F7B2-49B0-85D1-967745BC8964}" type="parTrans" cxnId="{63D3B629-DCA0-4F86-9821-173B88A8FA31}">
      <dgm:prSet/>
      <dgm:spPr/>
      <dgm:t>
        <a:bodyPr/>
        <a:lstStyle/>
        <a:p>
          <a:endParaRPr lang="en-US"/>
        </a:p>
      </dgm:t>
    </dgm:pt>
    <dgm:pt modelId="{38EA438A-2698-432C-8516-3CC53E96163E}" type="sibTrans" cxnId="{63D3B629-DCA0-4F86-9821-173B88A8FA31}">
      <dgm:prSet/>
      <dgm:spPr/>
      <dgm:t>
        <a:bodyPr/>
        <a:lstStyle/>
        <a:p>
          <a:endParaRPr lang="en-US"/>
        </a:p>
      </dgm:t>
    </dgm:pt>
    <dgm:pt modelId="{C59AD038-2D23-42C8-916A-C8E6DE1186BD}">
      <dgm:prSet/>
      <dgm:spPr/>
      <dgm:t>
        <a:bodyPr/>
        <a:lstStyle/>
        <a:p>
          <a:r>
            <a:rPr lang="ru-RU" b="1" u="sng"/>
            <a:t>Предмет исследования</a:t>
          </a:r>
          <a:r>
            <a:rPr lang="ru-RU"/>
            <a:t>: правовой статус коренных малочисленных народов России.</a:t>
          </a:r>
          <a:endParaRPr lang="en-US"/>
        </a:p>
      </dgm:t>
    </dgm:pt>
    <dgm:pt modelId="{F40B3686-1996-4E93-889A-9519EB6DAAB8}" type="parTrans" cxnId="{90A98858-14E4-4CC5-A97B-342755FEE19B}">
      <dgm:prSet/>
      <dgm:spPr/>
      <dgm:t>
        <a:bodyPr/>
        <a:lstStyle/>
        <a:p>
          <a:endParaRPr lang="en-US"/>
        </a:p>
      </dgm:t>
    </dgm:pt>
    <dgm:pt modelId="{926170A3-0313-4B7D-A7FA-1023B68EDF7B}" type="sibTrans" cxnId="{90A98858-14E4-4CC5-A97B-342755FEE19B}">
      <dgm:prSet/>
      <dgm:spPr/>
      <dgm:t>
        <a:bodyPr/>
        <a:lstStyle/>
        <a:p>
          <a:endParaRPr lang="en-US"/>
        </a:p>
      </dgm:t>
    </dgm:pt>
    <dgm:pt modelId="{2C055564-317B-4F42-AA2F-6F4ED94348D9}">
      <dgm:prSet/>
      <dgm:spPr/>
      <dgm:t>
        <a:bodyPr/>
        <a:lstStyle/>
        <a:p>
          <a:r>
            <a:rPr lang="ru-RU" b="1" u="sng"/>
            <a:t>Цель исследования</a:t>
          </a:r>
          <a:r>
            <a:rPr lang="ru-RU"/>
            <a:t>: изучение правовых и практических проблем государственной политики в сфере обеспечения прав коренных малочисленных народов России на современном этапе развития страны.</a:t>
          </a:r>
          <a:endParaRPr lang="en-US"/>
        </a:p>
      </dgm:t>
    </dgm:pt>
    <dgm:pt modelId="{BCF5FB23-1F3A-41FA-A9AF-4BB907A4E52E}" type="parTrans" cxnId="{B703F73D-F861-4A27-9963-D4C18BE1A4B9}">
      <dgm:prSet/>
      <dgm:spPr/>
      <dgm:t>
        <a:bodyPr/>
        <a:lstStyle/>
        <a:p>
          <a:endParaRPr lang="en-US"/>
        </a:p>
      </dgm:t>
    </dgm:pt>
    <dgm:pt modelId="{364145D7-CB28-44DA-B23B-7886827EEC7F}" type="sibTrans" cxnId="{B703F73D-F861-4A27-9963-D4C18BE1A4B9}">
      <dgm:prSet/>
      <dgm:spPr/>
      <dgm:t>
        <a:bodyPr/>
        <a:lstStyle/>
        <a:p>
          <a:endParaRPr lang="en-US"/>
        </a:p>
      </dgm:t>
    </dgm:pt>
    <dgm:pt modelId="{51A62D97-B00F-4D37-A086-53FA45E6B887}" type="pres">
      <dgm:prSet presAssocID="{1CC8BB0B-199B-4F40-A71D-031C0274E392}" presName="linear" presStyleCnt="0">
        <dgm:presLayoutVars>
          <dgm:animLvl val="lvl"/>
          <dgm:resizeHandles val="exact"/>
        </dgm:presLayoutVars>
      </dgm:prSet>
      <dgm:spPr/>
    </dgm:pt>
    <dgm:pt modelId="{1E835EFE-A3A1-4D00-89CA-7AAA8C1E5A5F}" type="pres">
      <dgm:prSet presAssocID="{C08A8AC2-F586-4148-B399-51B7614F31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26650-063B-4411-A93D-9107A743477F}" type="pres">
      <dgm:prSet presAssocID="{38EA438A-2698-432C-8516-3CC53E96163E}" presName="spacer" presStyleCnt="0"/>
      <dgm:spPr/>
    </dgm:pt>
    <dgm:pt modelId="{CC98A88E-9D07-4F14-B440-3A198A404965}" type="pres">
      <dgm:prSet presAssocID="{C59AD038-2D23-42C8-916A-C8E6DE1186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130932-E290-4689-BDFF-ED88FDB54C23}" type="pres">
      <dgm:prSet presAssocID="{926170A3-0313-4B7D-A7FA-1023B68EDF7B}" presName="spacer" presStyleCnt="0"/>
      <dgm:spPr/>
    </dgm:pt>
    <dgm:pt modelId="{824E6322-21CC-4162-B967-D8C1149AABA9}" type="pres">
      <dgm:prSet presAssocID="{2C055564-317B-4F42-AA2F-6F4ED94348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5246C20-5AB2-495A-B55F-E6B8FEEC0219}" type="presOf" srcId="{C59AD038-2D23-42C8-916A-C8E6DE1186BD}" destId="{CC98A88E-9D07-4F14-B440-3A198A404965}" srcOrd="0" destOrd="0" presId="urn:microsoft.com/office/officeart/2005/8/layout/vList2"/>
    <dgm:cxn modelId="{63D3B629-DCA0-4F86-9821-173B88A8FA31}" srcId="{1CC8BB0B-199B-4F40-A71D-031C0274E392}" destId="{C08A8AC2-F586-4148-B399-51B7614F310A}" srcOrd="0" destOrd="0" parTransId="{5067BF26-F7B2-49B0-85D1-967745BC8964}" sibTransId="{38EA438A-2698-432C-8516-3CC53E96163E}"/>
    <dgm:cxn modelId="{B703F73D-F861-4A27-9963-D4C18BE1A4B9}" srcId="{1CC8BB0B-199B-4F40-A71D-031C0274E392}" destId="{2C055564-317B-4F42-AA2F-6F4ED94348D9}" srcOrd="2" destOrd="0" parTransId="{BCF5FB23-1F3A-41FA-A9AF-4BB907A4E52E}" sibTransId="{364145D7-CB28-44DA-B23B-7886827EEC7F}"/>
    <dgm:cxn modelId="{5BEA8168-D912-4023-A3DE-E66AA90BB78E}" type="presOf" srcId="{2C055564-317B-4F42-AA2F-6F4ED94348D9}" destId="{824E6322-21CC-4162-B967-D8C1149AABA9}" srcOrd="0" destOrd="0" presId="urn:microsoft.com/office/officeart/2005/8/layout/vList2"/>
    <dgm:cxn modelId="{90A98858-14E4-4CC5-A97B-342755FEE19B}" srcId="{1CC8BB0B-199B-4F40-A71D-031C0274E392}" destId="{C59AD038-2D23-42C8-916A-C8E6DE1186BD}" srcOrd="1" destOrd="0" parTransId="{F40B3686-1996-4E93-889A-9519EB6DAAB8}" sibTransId="{926170A3-0313-4B7D-A7FA-1023B68EDF7B}"/>
    <dgm:cxn modelId="{BE0B04D6-CD05-46B8-993D-EF491253F9A3}" type="presOf" srcId="{C08A8AC2-F586-4148-B399-51B7614F310A}" destId="{1E835EFE-A3A1-4D00-89CA-7AAA8C1E5A5F}" srcOrd="0" destOrd="0" presId="urn:microsoft.com/office/officeart/2005/8/layout/vList2"/>
    <dgm:cxn modelId="{676D25EB-DCBA-4132-BA80-AE80A229E913}" type="presOf" srcId="{1CC8BB0B-199B-4F40-A71D-031C0274E392}" destId="{51A62D97-B00F-4D37-A086-53FA45E6B887}" srcOrd="0" destOrd="0" presId="urn:microsoft.com/office/officeart/2005/8/layout/vList2"/>
    <dgm:cxn modelId="{E27FFAA0-E4C9-4BDF-955B-D014B3263558}" type="presParOf" srcId="{51A62D97-B00F-4D37-A086-53FA45E6B887}" destId="{1E835EFE-A3A1-4D00-89CA-7AAA8C1E5A5F}" srcOrd="0" destOrd="0" presId="urn:microsoft.com/office/officeart/2005/8/layout/vList2"/>
    <dgm:cxn modelId="{FB201AA5-453A-446B-A250-51D5F284A43D}" type="presParOf" srcId="{51A62D97-B00F-4D37-A086-53FA45E6B887}" destId="{9F026650-063B-4411-A93D-9107A743477F}" srcOrd="1" destOrd="0" presId="urn:microsoft.com/office/officeart/2005/8/layout/vList2"/>
    <dgm:cxn modelId="{9605E209-15B5-4189-899D-C744756E3F27}" type="presParOf" srcId="{51A62D97-B00F-4D37-A086-53FA45E6B887}" destId="{CC98A88E-9D07-4F14-B440-3A198A404965}" srcOrd="2" destOrd="0" presId="urn:microsoft.com/office/officeart/2005/8/layout/vList2"/>
    <dgm:cxn modelId="{7ABBD219-CB37-4A03-B2B2-23040F3DA72B}" type="presParOf" srcId="{51A62D97-B00F-4D37-A086-53FA45E6B887}" destId="{E4130932-E290-4689-BDFF-ED88FDB54C23}" srcOrd="3" destOrd="0" presId="urn:microsoft.com/office/officeart/2005/8/layout/vList2"/>
    <dgm:cxn modelId="{EF57E34F-51D5-4024-ADBE-F422D5EC78E6}" type="presParOf" srcId="{51A62D97-B00F-4D37-A086-53FA45E6B887}" destId="{824E6322-21CC-4162-B967-D8C1149AAB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0ED7-2329-4724-B39A-54F33BE2DF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EECD73-4BA4-4EEB-AAF2-A2B7BBB10DAE}">
      <dgm:prSet/>
      <dgm:spPr/>
      <dgm:t>
        <a:bodyPr/>
        <a:lstStyle/>
        <a:p>
          <a:r>
            <a:rPr lang="ru-RU"/>
            <a:t>Недостаточная проработка в законодательстве Российской Федерации;</a:t>
          </a:r>
          <a:endParaRPr lang="en-US"/>
        </a:p>
      </dgm:t>
    </dgm:pt>
    <dgm:pt modelId="{EF3E4FA6-304D-4802-8E87-275DF0DC7E9A}" type="parTrans" cxnId="{0D00372A-B9B9-40D0-8B2D-987D588CD4E5}">
      <dgm:prSet/>
      <dgm:spPr/>
      <dgm:t>
        <a:bodyPr/>
        <a:lstStyle/>
        <a:p>
          <a:endParaRPr lang="en-US"/>
        </a:p>
      </dgm:t>
    </dgm:pt>
    <dgm:pt modelId="{FDC03D8C-AE62-4282-912A-1767AB11C17A}" type="sibTrans" cxnId="{0D00372A-B9B9-40D0-8B2D-987D588CD4E5}">
      <dgm:prSet/>
      <dgm:spPr/>
      <dgm:t>
        <a:bodyPr/>
        <a:lstStyle/>
        <a:p>
          <a:endParaRPr lang="en-US"/>
        </a:p>
      </dgm:t>
    </dgm:pt>
    <dgm:pt modelId="{39AA51AE-D719-4BB0-856E-B9E1C0F50716}">
      <dgm:prSet/>
      <dgm:spPr/>
      <dgm:t>
        <a:bodyPr/>
        <a:lstStyle/>
        <a:p>
          <a:r>
            <a:rPr lang="ru-RU"/>
            <a:t>В местах компактного проживания малочисленных народов высок уровень безработицы, денежные доходы ниже среднероссийского показателя;</a:t>
          </a:r>
          <a:endParaRPr lang="en-US"/>
        </a:p>
      </dgm:t>
    </dgm:pt>
    <dgm:pt modelId="{F772A52E-5B19-436D-8075-6A01DC6A7F05}" type="parTrans" cxnId="{A7AC163F-54A4-4066-BB75-3370DC79EF7F}">
      <dgm:prSet/>
      <dgm:spPr/>
      <dgm:t>
        <a:bodyPr/>
        <a:lstStyle/>
        <a:p>
          <a:endParaRPr lang="en-US"/>
        </a:p>
      </dgm:t>
    </dgm:pt>
    <dgm:pt modelId="{08EB576D-7390-487B-8EB8-55888EFCC54B}" type="sibTrans" cxnId="{A7AC163F-54A4-4066-BB75-3370DC79EF7F}">
      <dgm:prSet/>
      <dgm:spPr/>
      <dgm:t>
        <a:bodyPr/>
        <a:lstStyle/>
        <a:p>
          <a:endParaRPr lang="en-US"/>
        </a:p>
      </dgm:t>
    </dgm:pt>
    <dgm:pt modelId="{2F98FC03-D5C0-42A9-9984-AFFE32F2AF77}">
      <dgm:prSet/>
      <dgm:spPr/>
      <dgm:t>
        <a:bodyPr/>
        <a:lstStyle/>
        <a:p>
          <a:r>
            <a:rPr lang="ru-RU"/>
            <a:t>Кризисный характер приобретает ситуация в сфере образования, здравоохранения и культуры.</a:t>
          </a:r>
          <a:endParaRPr lang="en-US"/>
        </a:p>
      </dgm:t>
    </dgm:pt>
    <dgm:pt modelId="{0B2631A3-1542-47F7-A5E2-A0552E0F823D}" type="parTrans" cxnId="{3C63433F-5EDD-45F7-B1B8-A6B333106489}">
      <dgm:prSet/>
      <dgm:spPr/>
      <dgm:t>
        <a:bodyPr/>
        <a:lstStyle/>
        <a:p>
          <a:endParaRPr lang="en-US"/>
        </a:p>
      </dgm:t>
    </dgm:pt>
    <dgm:pt modelId="{E5304AC6-9610-43EB-9E42-4BE9B2D6CD8B}" type="sibTrans" cxnId="{3C63433F-5EDD-45F7-B1B8-A6B333106489}">
      <dgm:prSet/>
      <dgm:spPr/>
      <dgm:t>
        <a:bodyPr/>
        <a:lstStyle/>
        <a:p>
          <a:endParaRPr lang="en-US"/>
        </a:p>
      </dgm:t>
    </dgm:pt>
    <dgm:pt modelId="{F668A0C4-8923-4B20-9DC5-7A0EFB09C457}" type="pres">
      <dgm:prSet presAssocID="{8FB40ED7-2329-4724-B39A-54F33BE2DFDE}" presName="linear" presStyleCnt="0">
        <dgm:presLayoutVars>
          <dgm:animLvl val="lvl"/>
          <dgm:resizeHandles val="exact"/>
        </dgm:presLayoutVars>
      </dgm:prSet>
      <dgm:spPr/>
    </dgm:pt>
    <dgm:pt modelId="{94536F92-9A63-4792-B91F-4A2C1657BAA9}" type="pres">
      <dgm:prSet presAssocID="{2BEECD73-4BA4-4EEB-AAF2-A2B7BBB10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CAF53-A819-40DD-B248-C775E7A269C9}" type="pres">
      <dgm:prSet presAssocID="{FDC03D8C-AE62-4282-912A-1767AB11C17A}" presName="spacer" presStyleCnt="0"/>
      <dgm:spPr/>
    </dgm:pt>
    <dgm:pt modelId="{EC20211E-3D38-4F98-8B55-C52FD946444E}" type="pres">
      <dgm:prSet presAssocID="{39AA51AE-D719-4BB0-856E-B9E1C0F507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6C15AF-577E-4353-8EAE-F5931DE4E5F5}" type="pres">
      <dgm:prSet presAssocID="{08EB576D-7390-487B-8EB8-55888EFCC54B}" presName="spacer" presStyleCnt="0"/>
      <dgm:spPr/>
    </dgm:pt>
    <dgm:pt modelId="{02C862B5-F6D8-4041-8106-7149049CA41A}" type="pres">
      <dgm:prSet presAssocID="{2F98FC03-D5C0-42A9-9984-AFFE32F2AF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00372A-B9B9-40D0-8B2D-987D588CD4E5}" srcId="{8FB40ED7-2329-4724-B39A-54F33BE2DFDE}" destId="{2BEECD73-4BA4-4EEB-AAF2-A2B7BBB10DAE}" srcOrd="0" destOrd="0" parTransId="{EF3E4FA6-304D-4802-8E87-275DF0DC7E9A}" sibTransId="{FDC03D8C-AE62-4282-912A-1767AB11C17A}"/>
    <dgm:cxn modelId="{3C7EDC33-76C8-4B2C-BF08-20CA8DCB617B}" type="presOf" srcId="{2BEECD73-4BA4-4EEB-AAF2-A2B7BBB10DAE}" destId="{94536F92-9A63-4792-B91F-4A2C1657BAA9}" srcOrd="0" destOrd="0" presId="urn:microsoft.com/office/officeart/2005/8/layout/vList2"/>
    <dgm:cxn modelId="{A7AC163F-54A4-4066-BB75-3370DC79EF7F}" srcId="{8FB40ED7-2329-4724-B39A-54F33BE2DFDE}" destId="{39AA51AE-D719-4BB0-856E-B9E1C0F50716}" srcOrd="1" destOrd="0" parTransId="{F772A52E-5B19-436D-8075-6A01DC6A7F05}" sibTransId="{08EB576D-7390-487B-8EB8-55888EFCC54B}"/>
    <dgm:cxn modelId="{3C63433F-5EDD-45F7-B1B8-A6B333106489}" srcId="{8FB40ED7-2329-4724-B39A-54F33BE2DFDE}" destId="{2F98FC03-D5C0-42A9-9984-AFFE32F2AF77}" srcOrd="2" destOrd="0" parTransId="{0B2631A3-1542-47F7-A5E2-A0552E0F823D}" sibTransId="{E5304AC6-9610-43EB-9E42-4BE9B2D6CD8B}"/>
    <dgm:cxn modelId="{5E1226A7-2BC4-42CE-BEC9-9ABAF535B5DA}" type="presOf" srcId="{8FB40ED7-2329-4724-B39A-54F33BE2DFDE}" destId="{F668A0C4-8923-4B20-9DC5-7A0EFB09C457}" srcOrd="0" destOrd="0" presId="urn:microsoft.com/office/officeart/2005/8/layout/vList2"/>
    <dgm:cxn modelId="{CCCD46B6-99FC-4C55-99A3-116A094A066B}" type="presOf" srcId="{39AA51AE-D719-4BB0-856E-B9E1C0F50716}" destId="{EC20211E-3D38-4F98-8B55-C52FD946444E}" srcOrd="0" destOrd="0" presId="urn:microsoft.com/office/officeart/2005/8/layout/vList2"/>
    <dgm:cxn modelId="{E90E6BFF-AF79-4478-8D16-57C328BD1A5E}" type="presOf" srcId="{2F98FC03-D5C0-42A9-9984-AFFE32F2AF77}" destId="{02C862B5-F6D8-4041-8106-7149049CA41A}" srcOrd="0" destOrd="0" presId="urn:microsoft.com/office/officeart/2005/8/layout/vList2"/>
    <dgm:cxn modelId="{6C6E7F3D-C14F-4F4C-9A90-BB71EC4A623B}" type="presParOf" srcId="{F668A0C4-8923-4B20-9DC5-7A0EFB09C457}" destId="{94536F92-9A63-4792-B91F-4A2C1657BAA9}" srcOrd="0" destOrd="0" presId="urn:microsoft.com/office/officeart/2005/8/layout/vList2"/>
    <dgm:cxn modelId="{63F69306-2C91-48FB-8CAC-0F4AEF11AAC5}" type="presParOf" srcId="{F668A0C4-8923-4B20-9DC5-7A0EFB09C457}" destId="{0F8CAF53-A819-40DD-B248-C775E7A269C9}" srcOrd="1" destOrd="0" presId="urn:microsoft.com/office/officeart/2005/8/layout/vList2"/>
    <dgm:cxn modelId="{1B6F4718-F35D-4A77-9808-507CC301C57E}" type="presParOf" srcId="{F668A0C4-8923-4B20-9DC5-7A0EFB09C457}" destId="{EC20211E-3D38-4F98-8B55-C52FD946444E}" srcOrd="2" destOrd="0" presId="urn:microsoft.com/office/officeart/2005/8/layout/vList2"/>
    <dgm:cxn modelId="{88910FF6-4417-468A-B20D-3720218CCF5E}" type="presParOf" srcId="{F668A0C4-8923-4B20-9DC5-7A0EFB09C457}" destId="{956C15AF-577E-4353-8EAE-F5931DE4E5F5}" srcOrd="3" destOrd="0" presId="urn:microsoft.com/office/officeart/2005/8/layout/vList2"/>
    <dgm:cxn modelId="{940EDD0F-F769-465F-AE53-91143CFD5699}" type="presParOf" srcId="{F668A0C4-8923-4B20-9DC5-7A0EFB09C457}" destId="{02C862B5-F6D8-4041-8106-7149049CA4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35EFE-A3A1-4D00-89CA-7AAA8C1E5A5F}">
      <dsp:nvSpPr>
        <dsp:cNvPr id="0" name=""/>
        <dsp:cNvSpPr/>
      </dsp:nvSpPr>
      <dsp:spPr>
        <a:xfrm>
          <a:off x="0" y="711048"/>
          <a:ext cx="10867135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u="sng" kern="1200"/>
            <a:t>Объект исследования</a:t>
          </a:r>
          <a:r>
            <a:rPr lang="ru-RU" sz="2600" kern="1200"/>
            <a:t>: общественные отношения, связанные с государственной политикой в сфере обеспечения прав коренных малочисленных народов Российской Федерации. </a:t>
          </a:r>
          <a:endParaRPr lang="en-US" sz="2600" kern="1200"/>
        </a:p>
      </dsp:txBody>
      <dsp:txXfrm>
        <a:off x="69794" y="780842"/>
        <a:ext cx="10727547" cy="1290152"/>
      </dsp:txXfrm>
    </dsp:sp>
    <dsp:sp modelId="{CC98A88E-9D07-4F14-B440-3A198A404965}">
      <dsp:nvSpPr>
        <dsp:cNvPr id="0" name=""/>
        <dsp:cNvSpPr/>
      </dsp:nvSpPr>
      <dsp:spPr>
        <a:xfrm>
          <a:off x="0" y="2215668"/>
          <a:ext cx="10867135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u="sng" kern="1200"/>
            <a:t>Предмет исследования</a:t>
          </a:r>
          <a:r>
            <a:rPr lang="ru-RU" sz="2600" kern="1200"/>
            <a:t>: правовой статус коренных малочисленных народов России.</a:t>
          </a:r>
          <a:endParaRPr lang="en-US" sz="2600" kern="1200"/>
        </a:p>
      </dsp:txBody>
      <dsp:txXfrm>
        <a:off x="69794" y="2285462"/>
        <a:ext cx="10727547" cy="1290152"/>
      </dsp:txXfrm>
    </dsp:sp>
    <dsp:sp modelId="{824E6322-21CC-4162-B967-D8C1149AABA9}">
      <dsp:nvSpPr>
        <dsp:cNvPr id="0" name=""/>
        <dsp:cNvSpPr/>
      </dsp:nvSpPr>
      <dsp:spPr>
        <a:xfrm>
          <a:off x="0" y="3720288"/>
          <a:ext cx="10867135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u="sng" kern="1200"/>
            <a:t>Цель исследования</a:t>
          </a:r>
          <a:r>
            <a:rPr lang="ru-RU" sz="2600" kern="1200"/>
            <a:t>: изучение правовых и практических проблем государственной политики в сфере обеспечения прав коренных малочисленных народов России на современном этапе развития страны.</a:t>
          </a:r>
          <a:endParaRPr lang="en-US" sz="2600" kern="1200"/>
        </a:p>
      </dsp:txBody>
      <dsp:txXfrm>
        <a:off x="69794" y="3790082"/>
        <a:ext cx="10727547" cy="1290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6F92-9A63-4792-B91F-4A2C1657BAA9}">
      <dsp:nvSpPr>
        <dsp:cNvPr id="0" name=""/>
        <dsp:cNvSpPr/>
      </dsp:nvSpPr>
      <dsp:spPr>
        <a:xfrm>
          <a:off x="0" y="67409"/>
          <a:ext cx="11162580" cy="1553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Недостаточная проработка в законодательстве Российской Федерации;</a:t>
          </a:r>
          <a:endParaRPr lang="en-US" sz="2800" kern="1200"/>
        </a:p>
      </dsp:txBody>
      <dsp:txXfrm>
        <a:off x="75813" y="143222"/>
        <a:ext cx="11010954" cy="1401402"/>
      </dsp:txXfrm>
    </dsp:sp>
    <dsp:sp modelId="{EC20211E-3D38-4F98-8B55-C52FD946444E}">
      <dsp:nvSpPr>
        <dsp:cNvPr id="0" name=""/>
        <dsp:cNvSpPr/>
      </dsp:nvSpPr>
      <dsp:spPr>
        <a:xfrm>
          <a:off x="0" y="1701078"/>
          <a:ext cx="11162580" cy="1553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В местах компактного проживания малочисленных народов высок уровень безработицы, денежные доходы ниже среднероссийского показателя;</a:t>
          </a:r>
          <a:endParaRPr lang="en-US" sz="2800" kern="1200"/>
        </a:p>
      </dsp:txBody>
      <dsp:txXfrm>
        <a:off x="75813" y="1776891"/>
        <a:ext cx="11010954" cy="1401402"/>
      </dsp:txXfrm>
    </dsp:sp>
    <dsp:sp modelId="{02C862B5-F6D8-4041-8106-7149049CA41A}">
      <dsp:nvSpPr>
        <dsp:cNvPr id="0" name=""/>
        <dsp:cNvSpPr/>
      </dsp:nvSpPr>
      <dsp:spPr>
        <a:xfrm>
          <a:off x="0" y="3334747"/>
          <a:ext cx="11162580" cy="1553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Кризисный характер приобретает ситуация в сфере образования, здравоохранения и культуры.</a:t>
          </a:r>
          <a:endParaRPr lang="en-US" sz="2800" kern="1200"/>
        </a:p>
      </dsp:txBody>
      <dsp:txXfrm>
        <a:off x="75813" y="3410560"/>
        <a:ext cx="11010954" cy="140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0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2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3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1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4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1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1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8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0D65-26A7-411E-B76D-9BBC679CA7BB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5941-7733-49B4-82B2-B779BA18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4871" y="876666"/>
            <a:ext cx="11295019" cy="2717482"/>
          </a:xfrm>
        </p:spPr>
        <p:txBody>
          <a:bodyPr>
            <a:noAutofit/>
          </a:bodyPr>
          <a:lstStyle/>
          <a:p>
            <a:r>
              <a:rPr lang="ru-RU" sz="4800" b="1" dirty="0"/>
              <a:t>Тема: Реализация государственной политики в сфере обеспечения прав коренных, малочисленных народов Севера.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4354" y="4237762"/>
            <a:ext cx="9971315" cy="2511379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>
                <a:latin typeface="+mj-lt"/>
              </a:rPr>
              <a:t>Подготовила </a:t>
            </a:r>
          </a:p>
          <a:p>
            <a:pPr algn="l"/>
            <a:r>
              <a:rPr lang="ru-RU" sz="2000" dirty="0">
                <a:latin typeface="+mj-lt"/>
              </a:rPr>
              <a:t>студентка гр. ГМУ 20.01.                    	               Соловейко Валерия Сергеевна</a:t>
            </a:r>
          </a:p>
          <a:p>
            <a:pPr algn="l"/>
            <a:endParaRPr lang="ru-RU" sz="2000" dirty="0">
              <a:latin typeface="+mj-lt"/>
            </a:endParaRPr>
          </a:p>
          <a:p>
            <a:pPr algn="l"/>
            <a:r>
              <a:rPr lang="ru-RU" sz="2000" b="1" dirty="0">
                <a:latin typeface="+mj-lt"/>
              </a:rPr>
              <a:t>Научный руководитель</a:t>
            </a:r>
          </a:p>
          <a:p>
            <a:pPr algn="l"/>
            <a:r>
              <a:rPr lang="ru-RU" sz="2000" dirty="0">
                <a:latin typeface="+mj-lt"/>
              </a:rPr>
              <a:t>доктор ист. наук, профессор 			Носова Наталья Петровна 			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4" y="108914"/>
            <a:ext cx="1462009" cy="6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3F14D854-1CC3-BEB9-425A-45B0CC9B7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851085"/>
              </p:ext>
            </p:extLst>
          </p:nvPr>
        </p:nvGraphicFramePr>
        <p:xfrm>
          <a:off x="589935" y="809400"/>
          <a:ext cx="10867135" cy="5861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34" y="108914"/>
            <a:ext cx="1462009" cy="6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3446" y="820186"/>
            <a:ext cx="9147951" cy="991834"/>
          </a:xfrm>
        </p:spPr>
        <p:txBody>
          <a:bodyPr anchor="b">
            <a:normAutofit/>
          </a:bodyPr>
          <a:lstStyle/>
          <a:p>
            <a:r>
              <a:rPr lang="ru-RU" sz="4800" b="1" u="sng" dirty="0"/>
              <a:t>Основное понятие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6" y="156728"/>
            <a:ext cx="1503902" cy="66383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804" y="2405894"/>
            <a:ext cx="10772594" cy="3197464"/>
          </a:xfrm>
        </p:spPr>
        <p:txBody>
          <a:bodyPr anchor="t">
            <a:normAutofit/>
          </a:bodyPr>
          <a:lstStyle/>
          <a:p>
            <a:r>
              <a:rPr lang="ru-RU" b="1" u="sng" dirty="0"/>
              <a:t>КОРЕННЫЕ МАЛОЧИСЛЕННЫЕ НА­РОДЫ СЕВЕРА (КМНС) </a:t>
            </a:r>
            <a:r>
              <a:rPr lang="ru-RU" dirty="0"/>
              <a:t>- осо­бые груп­пы на­се­ле­ния в Российской Федерации, про­жи­ваю­щие на терри­то­ри­ях севера тра­ди­ци­он­но­го рас­се­ле­ния их пред­ков, сохраняю­щие тра­ди­ци­он­ные об­раз жиз­ни, хо­зяй­ст­во­ва­ние и промыслы.</a:t>
            </a:r>
            <a:endParaRPr lang="ru-RU" dirty="0">
              <a:cs typeface="Calibri" panose="020F0502020204030204"/>
            </a:endParaRPr>
          </a:p>
        </p:txBody>
      </p:sp>
      <p:sp>
        <p:nvSpPr>
          <p:cNvPr id="80" name="Rectangle 7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3400" b="1">
                <a:solidFill>
                  <a:srgbClr val="FFFFFF"/>
                </a:solidFill>
              </a:rPr>
              <a:t>Нормативно-правовое регулирование государственной политики в сфере обеспечения прав КМНС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9510" y="2346663"/>
            <a:ext cx="10183447" cy="4516077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ru-RU" sz="2200" dirty="0">
              <a:cs typeface="Calibri" panose="020F0502020204030204"/>
            </a:endParaRPr>
          </a:p>
          <a:p>
            <a:r>
              <a:rPr lang="ru-RU" sz="2200" dirty="0"/>
              <a:t>Конституция Российской Федерации (принята всенародным голосованием 12.12.1993 с изменениями, одобренными в ходе общероссийского голосования 01.07.2020);</a:t>
            </a:r>
            <a:endParaRPr lang="ru-RU" sz="2200">
              <a:cs typeface="Calibri"/>
            </a:endParaRPr>
          </a:p>
          <a:p>
            <a:r>
              <a:rPr lang="ru-RU" sz="2200" dirty="0"/>
              <a:t>Федеральный закон «О гарантиях прав коренных малочисленных народов Российской Федерации» от 30 апреля 1999 г. № 82-ФЗ;</a:t>
            </a:r>
            <a:endParaRPr lang="ru-RU" sz="2200">
              <a:cs typeface="Calibri"/>
            </a:endParaRPr>
          </a:p>
          <a:p>
            <a:r>
              <a:rPr lang="ru-RU" sz="2200" dirty="0"/>
              <a:t>Федеральный закон «Об общих принципах организации общин коренных малочисленных народов Севера, Сибири и Дальнего Востока Российской Федерации» от 20 июля 2000 г. № 104-ФЗ;</a:t>
            </a:r>
            <a:endParaRPr lang="ru-RU" sz="2200">
              <a:cs typeface="Calibri"/>
            </a:endParaRPr>
          </a:p>
          <a:p>
            <a:r>
              <a:rPr lang="ru-RU" sz="2200" dirty="0"/>
              <a:t>Постановление Правительства Российской Федерации от 29 декабря 2016 года № 1532 «Об утверждении государственной программы Российской Федерации «Реализация государственной национальной политики»;</a:t>
            </a:r>
            <a:endParaRPr lang="ru-RU" sz="2200">
              <a:cs typeface="Calibri"/>
            </a:endParaRPr>
          </a:p>
          <a:p>
            <a:r>
              <a:rPr lang="ru-RU" sz="2200" dirty="0"/>
              <a:t>Устав (Основной Закон) Ямало-Ненецкого автономного округа (в редакции Закона от 11.02.2004 года № 4-ЗАО </a:t>
            </a:r>
            <a:endParaRPr lang="ru-RU" sz="2200" dirty="0">
              <a:cs typeface="Calibri"/>
            </a:endParaRPr>
          </a:p>
          <a:p>
            <a:endParaRPr lang="ru-RU" sz="1700"/>
          </a:p>
          <a:p>
            <a:endParaRPr lang="ru-RU" sz="1700"/>
          </a:p>
          <a:p>
            <a:endParaRPr lang="ru-RU" sz="1700"/>
          </a:p>
          <a:p>
            <a:endParaRPr lang="ru-RU" sz="17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2" y="51405"/>
            <a:ext cx="1318236" cy="5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6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5731" y="106333"/>
            <a:ext cx="9672484" cy="159873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Проблемы в реализация государственной политики в сфере обеспечения прав КМНС: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FAC2AC2E-08F9-8D09-E22E-AE5DECC88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90322"/>
              </p:ext>
            </p:extLst>
          </p:nvPr>
        </p:nvGraphicFramePr>
        <p:xfrm>
          <a:off x="579408" y="1724984"/>
          <a:ext cx="11162580" cy="4955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34" y="108914"/>
            <a:ext cx="1462009" cy="6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8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FFFFFF"/>
                </a:solidFill>
              </a:rPr>
              <a:t>Перспективы развития государственной политики в отношении КМНС: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7624" y="2174135"/>
            <a:ext cx="10269711" cy="440105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активная поддержка со стороны органов государственной власти и местного самоуправления общинных и иных форм самоорганизации коренных народов через бюджетную и налоговую политику;</a:t>
            </a:r>
            <a:endParaRPr lang="ru-RU" sz="2400" dirty="0">
              <a:cs typeface="Calibri"/>
            </a:endParaRPr>
          </a:p>
          <a:p>
            <a:r>
              <a:rPr lang="ru-RU" sz="2400" dirty="0"/>
              <a:t> создание механизмов для участия в совместном управлении ресурсами коренных малочисленных народов Севера, закрепленных законодательно;</a:t>
            </a:r>
            <a:endParaRPr lang="ru-RU" sz="2400" dirty="0">
              <a:cs typeface="Calibri"/>
            </a:endParaRPr>
          </a:p>
          <a:p>
            <a:r>
              <a:rPr lang="ru-RU" sz="2400" dirty="0"/>
              <a:t> помощь со стороны государства в изучении и фиксации норм обычного права для локальных групп с перспективой использования этих знаний для более полного применения новых федеральных законов, учитывающих обычаи и традиции коренных народов Севера.</a:t>
            </a:r>
            <a:endParaRPr lang="ru-RU" sz="2400" dirty="0">
              <a:cs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3" y="13245"/>
            <a:ext cx="1318236" cy="6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4614" y="1783959"/>
            <a:ext cx="4360476" cy="3651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Спасибо</a:t>
            </a:r>
            <a:r>
              <a:rPr lang="en-US" sz="6600" dirty="0"/>
              <a:t> </a:t>
            </a:r>
            <a:r>
              <a:rPr lang="en-US" sz="6600" dirty="0" err="1"/>
              <a:t>за</a:t>
            </a:r>
            <a:r>
              <a:rPr lang="en-US" sz="6600" dirty="0"/>
              <a:t> </a:t>
            </a:r>
            <a:r>
              <a:rPr lang="en-US" sz="6600" dirty="0" err="1"/>
              <a:t>внимание</a:t>
            </a:r>
            <a:r>
              <a:rPr lang="en-US" sz="6600" dirty="0"/>
              <a:t>!</a:t>
            </a:r>
          </a:p>
        </p:txBody>
      </p:sp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4" descr="Изображение выглядит как небо, внешний, снег&#10;&#10;Автоматически созданное описание">
            <a:extLst>
              <a:ext uri="{FF2B5EF4-FFF2-40B4-BE49-F238E27FC236}">
                <a16:creationId xmlns:a16="http://schemas.microsoft.com/office/drawing/2014/main" id="{50FB7A14-B202-BB4A-2F66-B71009850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57" r="553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4" y="108914"/>
            <a:ext cx="1462009" cy="6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4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298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Тема: Реализация государственной политики в сфере обеспечения прав коренных, малочисленных народов Севера.</vt:lpstr>
      <vt:lpstr>Презентация PowerPoint</vt:lpstr>
      <vt:lpstr>Основное понятие</vt:lpstr>
      <vt:lpstr>Нормативно-правовое регулирование государственной политики в сфере обеспечения прав КМНС</vt:lpstr>
      <vt:lpstr>Проблемы в реализация государственной политики в сфере обеспечения прав КМНС:</vt:lpstr>
      <vt:lpstr>Перспективы развития государственной политики в отношении КМНС: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Реализация государственной политики в сфере обеспечения прав коренных, малочисленных народов Севера.</dc:title>
  <dc:creator>Шнырь</dc:creator>
  <cp:lastModifiedBy>User</cp:lastModifiedBy>
  <cp:revision>93</cp:revision>
  <dcterms:created xsi:type="dcterms:W3CDTF">2022-10-27T18:37:32Z</dcterms:created>
  <dcterms:modified xsi:type="dcterms:W3CDTF">2022-11-01T06:45:11Z</dcterms:modified>
</cp:coreProperties>
</file>