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  <p:sldMasterId id="2147483656" r:id="rId5"/>
  </p:sldMasterIdLst>
  <p:notesMasterIdLst>
    <p:notesMasterId r:id="rId32"/>
  </p:notesMasterIdLst>
  <p:sldIdLst>
    <p:sldId id="257" r:id="rId6"/>
    <p:sldId id="259" r:id="rId7"/>
    <p:sldId id="262" r:id="rId8"/>
    <p:sldId id="263" r:id="rId9"/>
    <p:sldId id="264" r:id="rId10"/>
    <p:sldId id="265" r:id="rId11"/>
    <p:sldId id="281" r:id="rId12"/>
    <p:sldId id="266" r:id="rId13"/>
    <p:sldId id="267" r:id="rId14"/>
    <p:sldId id="268" r:id="rId15"/>
    <p:sldId id="269" r:id="rId16"/>
    <p:sldId id="270" r:id="rId17"/>
    <p:sldId id="271" r:id="rId18"/>
    <p:sldId id="282" r:id="rId19"/>
    <p:sldId id="272" r:id="rId20"/>
    <p:sldId id="274" r:id="rId21"/>
    <p:sldId id="283" r:id="rId22"/>
    <p:sldId id="284" r:id="rId23"/>
    <p:sldId id="285" r:id="rId24"/>
    <p:sldId id="275" r:id="rId25"/>
    <p:sldId id="276" r:id="rId26"/>
    <p:sldId id="277" r:id="rId27"/>
    <p:sldId id="278" r:id="rId28"/>
    <p:sldId id="279" r:id="rId29"/>
    <p:sldId id="286" r:id="rId30"/>
    <p:sldId id="280" r:id="rId31"/>
  </p:sldIdLst>
  <p:sldSz cx="12192000" cy="6858000"/>
  <p:notesSz cx="6858000" cy="9144000"/>
  <p:embeddedFontLst>
    <p:embeddedFont>
      <p:font typeface="Proxima Nova Black" panose="020B0604020202020204" charset="0"/>
      <p:bold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Open Sans" panose="020B0604020202020204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957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4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font" Target="fonts/font3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6B4B7-9539-47C3-A760-F8E23313F309}" type="datetimeFigureOut">
              <a:rPr lang="uk-UA" smtClean="0"/>
              <a:t>24.10.2019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A45DC-DE27-4AE1-9772-BC5B35DDEFA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6275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lask.palletsprojects.com/en/master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anic.readthedocs.io/en/latest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anic.readthedocs.io/en/latest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anic.readthedocs.io/en/latest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anic.readthedocs.io/en/latest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anic.readthedocs.io/en/latest/sanic/request_data.html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anic.readthedocs.io/en/latest/sanic/request_data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anic.readthedocs.io/en/latest/sanic/request_data.html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anic.readthedocs.io/en/latest/sanic/request_data.html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https://flask.palletsprojects.com/en/master/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A45DC-DE27-4AE1-9772-BC5B35DDEFA2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6880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A45DC-DE27-4AE1-9772-BC5B35DDEFA2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8386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A45DC-DE27-4AE1-9772-BC5B35DDEFA2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2833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https://sanic.readthedocs.io/en/latest/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A45DC-DE27-4AE1-9772-BC5B35DDEFA2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3896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https://sanic.readthedocs.io/en/latest/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A45DC-DE27-4AE1-9772-BC5B35DDEFA2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4359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https://sanic.readthedocs.io/en/latest/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A45DC-DE27-4AE1-9772-BC5B35DDEFA2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0464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https://sanic.readthedocs.io/en/latest/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A45DC-DE27-4AE1-9772-BC5B35DDEFA2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608418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A45DC-DE27-4AE1-9772-BC5B35DDEFA2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6612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A45DC-DE27-4AE1-9772-BC5B35DDEFA2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3959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https://sanic.readthedocs.io/en/latest/sanic/request_data.html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A45DC-DE27-4AE1-9772-BC5B35DDEFA2}" type="slidenum">
              <a:rPr lang="uk-UA" smtClean="0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3248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https://sanic.readthedocs.io/en/latest/sanic/request_data.html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A45DC-DE27-4AE1-9772-BC5B35DDEFA2}" type="slidenum">
              <a:rPr lang="uk-UA" smtClean="0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47542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A45DC-DE27-4AE1-9772-BC5B35DDEFA2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5457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https://sanic.readthedocs.io/en/latest/sanic/request_data.html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A45DC-DE27-4AE1-9772-BC5B35DDEFA2}" type="slidenum">
              <a:rPr lang="uk-UA" smtClean="0"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82567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https://sanic.readthedocs.io/en/latest/sanic/request_data.html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A45DC-DE27-4AE1-9772-BC5B35DDEFA2}" type="slidenum">
              <a:rPr lang="uk-UA" smtClean="0"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6630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A45DC-DE27-4AE1-9772-BC5B35DDEFA2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8548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A45DC-DE27-4AE1-9772-BC5B35DDEFA2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2318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A45DC-DE27-4AE1-9772-BC5B35DDEFA2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1982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A45DC-DE27-4AE1-9772-BC5B35DDEFA2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045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A45DC-DE27-4AE1-9772-BC5B35DDEFA2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2800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A45DC-DE27-4AE1-9772-BC5B35DDEFA2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9254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A45DC-DE27-4AE1-9772-BC5B35DDEFA2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5022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5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39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25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734514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3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57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75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38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168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9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86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97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87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89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787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54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046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78070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21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63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72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88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36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2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76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3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2" r:id="rId3"/>
    <p:sldLayoutId id="2147483654" r:id="rId4"/>
    <p:sldLayoutId id="2147483657" r:id="rId5"/>
    <p:sldLayoutId id="2147483661" r:id="rId6"/>
    <p:sldLayoutId id="2147483663" r:id="rId7"/>
    <p:sldLayoutId id="2147483665" r:id="rId8"/>
    <p:sldLayoutId id="2147483667" r:id="rId9"/>
    <p:sldLayoutId id="2147483670" r:id="rId10"/>
    <p:sldLayoutId id="2147483669" r:id="rId11"/>
    <p:sldLayoutId id="2147483671" r:id="rId12"/>
    <p:sldLayoutId id="2147483672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724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864" userDrawn="1">
          <p15:clr>
            <a:srgbClr val="F26B43"/>
          </p15:clr>
        </p15:guide>
        <p15:guide id="7" orient="horz" pos="3456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pos="1680" userDrawn="1">
          <p15:clr>
            <a:srgbClr val="F26B43"/>
          </p15:clr>
        </p15:guide>
        <p15:guide id="10" pos="1824" userDrawn="1">
          <p15:clr>
            <a:srgbClr val="F26B43"/>
          </p15:clr>
        </p15:guide>
        <p15:guide id="11" pos="2616" userDrawn="1">
          <p15:clr>
            <a:srgbClr val="F26B43"/>
          </p15:clr>
        </p15:guide>
        <p15:guide id="12" pos="3072" userDrawn="1">
          <p15:clr>
            <a:srgbClr val="F26B43"/>
          </p15:clr>
        </p15:guide>
        <p15:guide id="13" pos="2760" userDrawn="1">
          <p15:clr>
            <a:srgbClr val="F26B43"/>
          </p15:clr>
        </p15:guide>
        <p15:guide id="14" pos="3216" userDrawn="1">
          <p15:clr>
            <a:srgbClr val="F26B43"/>
          </p15:clr>
        </p15:guide>
        <p15:guide id="15" pos="4464" userDrawn="1">
          <p15:clr>
            <a:srgbClr val="F26B43"/>
          </p15:clr>
        </p15:guide>
        <p15:guide id="16" pos="4608" userDrawn="1">
          <p15:clr>
            <a:srgbClr val="F26B43"/>
          </p15:clr>
        </p15:guide>
        <p15:guide id="17" pos="4920" userDrawn="1">
          <p15:clr>
            <a:srgbClr val="F26B43"/>
          </p15:clr>
        </p15:guide>
        <p15:guide id="18" pos="5064" userDrawn="1">
          <p15:clr>
            <a:srgbClr val="F26B43"/>
          </p15:clr>
        </p15:guide>
        <p15:guide id="19" pos="5856" userDrawn="1">
          <p15:clr>
            <a:srgbClr val="F26B43"/>
          </p15:clr>
        </p15:guide>
        <p15:guide id="20" pos="6000" userDrawn="1">
          <p15:clr>
            <a:srgbClr val="F26B43"/>
          </p15:clr>
        </p15:guide>
        <p15:guide id="21" orient="horz" pos="1296" userDrawn="1">
          <p15:clr>
            <a:srgbClr val="F26B43"/>
          </p15:clr>
        </p15:guide>
        <p15:guide id="22" orient="horz" pos="1728" userDrawn="1">
          <p15:clr>
            <a:srgbClr val="F26B43"/>
          </p15:clr>
        </p15:guide>
        <p15:guide id="23" pos="3768" userDrawn="1">
          <p15:clr>
            <a:srgbClr val="F26B43"/>
          </p15:clr>
        </p15:guide>
        <p15:guide id="24" pos="391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4" r:id="rId7"/>
    <p:sldLayoutId id="2147483666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s.gd/21bZnB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90196"/>
            <a:ext cx="12192000" cy="4072466"/>
          </a:xfrm>
        </p:spPr>
        <p:txBody>
          <a:bodyPr/>
          <a:lstStyle/>
          <a:p>
            <a:pPr algn="ctr"/>
            <a:r>
              <a:rPr lang="en-US" sz="9600" dirty="0" smtClean="0">
                <a:latin typeface="Proxima Nova Black" panose="02000506030000020004" pitchFamily="2" charset="0"/>
              </a:rPr>
              <a:t>HTML5</a:t>
            </a:r>
            <a:endParaRPr lang="en-US" sz="9600" dirty="0">
              <a:latin typeface="Proxima Nova Black" panose="02000506030000020004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5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smtClean="0"/>
              <a:t>Nested tags</a:t>
            </a:r>
            <a:br>
              <a:rPr lang="en-US" sz="4800" dirty="0" smtClean="0"/>
            </a:b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674024" y="2196203"/>
            <a:ext cx="583143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HTML elements can be nested (elements can contain elements).</a:t>
            </a:r>
          </a:p>
          <a:p>
            <a:r>
              <a:rPr lang="en-US" sz="2800" dirty="0"/>
              <a:t>All HTML documents consist of nested HTML elements.</a:t>
            </a:r>
          </a:p>
          <a:p>
            <a:endParaRPr lang="uk-UA" dirty="0"/>
          </a:p>
        </p:txBody>
      </p:sp>
      <p:pic>
        <p:nvPicPr>
          <p:cNvPr id="7170" name="Picture 2" descr="Результат пошуку зображень за запитом &quot;html nesti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830" y="1599983"/>
            <a:ext cx="3177829" cy="366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984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smtClean="0"/>
              <a:t>HTML Validators</a:t>
            </a:r>
            <a:br>
              <a:rPr lang="en-US" sz="4800" dirty="0" smtClean="0"/>
            </a:b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sp>
        <p:nvSpPr>
          <p:cNvPr id="13" name="TextBox 12"/>
          <p:cNvSpPr txBox="1"/>
          <p:nvPr/>
        </p:nvSpPr>
        <p:spPr>
          <a:xfrm>
            <a:off x="3611185" y="1405167"/>
            <a:ext cx="486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linkClick r:id="rId3"/>
              </a:rPr>
              <a:t>https://validator.w3.org/</a:t>
            </a:r>
            <a:endParaRPr lang="en-US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097443"/>
            <a:ext cx="6849379" cy="371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3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smtClean="0"/>
              <a:t>Tag &lt;</a:t>
            </a:r>
            <a:r>
              <a:rPr lang="en-US" sz="4800" dirty="0" err="1" smtClean="0"/>
              <a:t>img</a:t>
            </a:r>
            <a:r>
              <a:rPr lang="en-US" sz="4800" dirty="0" smtClean="0"/>
              <a:t>&gt;</a:t>
            </a:r>
            <a:br>
              <a:rPr lang="en-US" sz="4800" dirty="0" smtClean="0"/>
            </a:b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sp>
        <p:nvSpPr>
          <p:cNvPr id="10" name="TextBox 9"/>
          <p:cNvSpPr txBox="1"/>
          <p:nvPr/>
        </p:nvSpPr>
        <p:spPr>
          <a:xfrm>
            <a:off x="647007" y="2056271"/>
            <a:ext cx="108979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&lt;</a:t>
            </a:r>
            <a:r>
              <a:rPr lang="en-US" sz="2800" dirty="0" err="1"/>
              <a:t>img</a:t>
            </a:r>
            <a:r>
              <a:rPr lang="en-US" sz="2800" dirty="0"/>
              <a:t>&gt; tag defines an image in an HTML page.</a:t>
            </a:r>
          </a:p>
          <a:p>
            <a:r>
              <a:rPr lang="en-US" sz="2800" dirty="0"/>
              <a:t>The &lt;</a:t>
            </a:r>
            <a:r>
              <a:rPr lang="en-US" sz="2800" dirty="0" err="1"/>
              <a:t>img</a:t>
            </a:r>
            <a:r>
              <a:rPr lang="en-US" sz="2800" dirty="0"/>
              <a:t>&gt; tag has two required attributes: </a:t>
            </a:r>
            <a:r>
              <a:rPr lang="en-US" sz="2800" dirty="0" err="1"/>
              <a:t>src</a:t>
            </a:r>
            <a:r>
              <a:rPr lang="en-US" sz="2800" dirty="0"/>
              <a:t> and alt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Ex.:</a:t>
            </a:r>
            <a:endParaRPr lang="en-US" sz="2800" dirty="0"/>
          </a:p>
          <a:p>
            <a:r>
              <a:rPr lang="en-US" sz="2800" dirty="0"/>
              <a:t>&lt;</a:t>
            </a:r>
            <a:r>
              <a:rPr lang="en-US" sz="2800" dirty="0" err="1"/>
              <a:t>img</a:t>
            </a:r>
            <a:r>
              <a:rPr lang="en-US" sz="2800" dirty="0"/>
              <a:t> </a:t>
            </a:r>
            <a:r>
              <a:rPr lang="en-US" sz="2800" dirty="0" err="1"/>
              <a:t>src</a:t>
            </a:r>
            <a:r>
              <a:rPr lang="en-US" sz="2800" dirty="0"/>
              <a:t>="</a:t>
            </a:r>
            <a:r>
              <a:rPr lang="en-US" sz="2800" dirty="0" smtClean="0"/>
              <a:t>smiley.jpg"</a:t>
            </a:r>
            <a:r>
              <a:rPr lang="en-US" sz="2800" dirty="0"/>
              <a:t> alt="Smiley face" height="42" width="42"&gt;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93512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smtClean="0"/>
              <a:t>Tags &lt;</a:t>
            </a:r>
            <a:r>
              <a:rPr lang="en-US" sz="4800" dirty="0" err="1" smtClean="0"/>
              <a:t>svg</a:t>
            </a:r>
            <a:r>
              <a:rPr lang="en-US" sz="4800" dirty="0" smtClean="0"/>
              <a:t>&gt;, &lt;video&gt;, &lt;audio&gt;</a:t>
            </a:r>
            <a:br>
              <a:rPr lang="en-US" sz="4800" dirty="0" smtClean="0"/>
            </a:b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1914005" y="1591652"/>
            <a:ext cx="83639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&lt;audio&gt; tag defines sound, such as music or other audio </a:t>
            </a:r>
            <a:r>
              <a:rPr lang="en-US" dirty="0" smtClean="0"/>
              <a:t>streams.</a:t>
            </a:r>
          </a:p>
          <a:p>
            <a:r>
              <a:rPr lang="en-US" dirty="0" smtClean="0"/>
              <a:t> </a:t>
            </a:r>
            <a:r>
              <a:rPr lang="en-US" sz="1400" dirty="0"/>
              <a:t>&lt;</a:t>
            </a:r>
            <a:r>
              <a:rPr lang="en-US" sz="1400" dirty="0" smtClean="0"/>
              <a:t>audio controls </a:t>
            </a:r>
            <a:r>
              <a:rPr lang="en-US" sz="1400" dirty="0" err="1" smtClean="0"/>
              <a:t>src</a:t>
            </a:r>
            <a:r>
              <a:rPr lang="en-US" sz="1400" dirty="0"/>
              <a:t>="/media/examples/t-rex-roar.mp3"&gt;</a:t>
            </a:r>
          </a:p>
          <a:p>
            <a:r>
              <a:rPr lang="en-US" sz="1400" dirty="0"/>
              <a:t>            Your browser does not support </a:t>
            </a:r>
            <a:r>
              <a:rPr lang="en-US" sz="1400" dirty="0" smtClean="0"/>
              <a:t>the &lt;code&gt;audio</a:t>
            </a:r>
            <a:r>
              <a:rPr lang="en-US" sz="1400" dirty="0"/>
              <a:t>&lt;/code&gt; element.</a:t>
            </a:r>
          </a:p>
          <a:p>
            <a:r>
              <a:rPr lang="en-US" sz="1400" dirty="0"/>
              <a:t>    &lt;/audio</a:t>
            </a:r>
            <a:r>
              <a:rPr lang="en-US" sz="1400" dirty="0" smtClean="0"/>
              <a:t>&gt;</a:t>
            </a:r>
          </a:p>
          <a:p>
            <a:endParaRPr lang="en-US" dirty="0"/>
          </a:p>
          <a:p>
            <a:r>
              <a:rPr lang="en-US" dirty="0"/>
              <a:t>The HTML &lt;</a:t>
            </a:r>
            <a:r>
              <a:rPr lang="en-US" dirty="0" err="1"/>
              <a:t>svg</a:t>
            </a:r>
            <a:r>
              <a:rPr lang="en-US" dirty="0"/>
              <a:t>&gt; element is a container for SVG graphics</a:t>
            </a:r>
            <a:r>
              <a:rPr lang="en-US" dirty="0" smtClean="0"/>
              <a:t>.</a:t>
            </a:r>
          </a:p>
          <a:p>
            <a:r>
              <a:rPr lang="en-US" sz="1400" dirty="0"/>
              <a:t>&lt;</a:t>
            </a:r>
            <a:r>
              <a:rPr lang="en-US" sz="1400" dirty="0" err="1"/>
              <a:t>svg</a:t>
            </a:r>
            <a:r>
              <a:rPr lang="en-US" sz="1400" dirty="0"/>
              <a:t> width="100" height="100"&gt;</a:t>
            </a:r>
          </a:p>
          <a:p>
            <a:r>
              <a:rPr lang="en-US" sz="1400" dirty="0"/>
              <a:t>  &lt;circle cx="50" cy="50" r="40" stroke="green" stroke-width="4" fill="yellow" /&gt;</a:t>
            </a:r>
          </a:p>
          <a:p>
            <a:r>
              <a:rPr lang="en-US" sz="1400" dirty="0"/>
              <a:t>&lt;/</a:t>
            </a:r>
            <a:r>
              <a:rPr lang="en-US" sz="1400" dirty="0" err="1"/>
              <a:t>svg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/>
              <a:t>The &lt;video&gt; tag specifies video, such as a movie clip or other video streams</a:t>
            </a:r>
            <a:r>
              <a:rPr lang="en-US" dirty="0" smtClean="0"/>
              <a:t>.</a:t>
            </a:r>
          </a:p>
          <a:p>
            <a:r>
              <a:rPr lang="en-US" sz="1400" dirty="0"/>
              <a:t>&lt;video width="320" height="240" controls&gt;</a:t>
            </a:r>
            <a:br>
              <a:rPr lang="en-US" sz="1400" dirty="0"/>
            </a:br>
            <a:r>
              <a:rPr lang="en-US" sz="1400" dirty="0"/>
              <a:t>  &lt;source </a:t>
            </a:r>
            <a:r>
              <a:rPr lang="en-US" sz="1400" dirty="0" err="1"/>
              <a:t>src</a:t>
            </a:r>
            <a:r>
              <a:rPr lang="en-US" sz="1400" dirty="0"/>
              <a:t>="movie.mp4" type="video/mp4"&gt;</a:t>
            </a:r>
            <a:br>
              <a:rPr lang="en-US" sz="1400" dirty="0"/>
            </a:br>
            <a:r>
              <a:rPr lang="en-US" sz="1400" dirty="0"/>
              <a:t>  &lt;source </a:t>
            </a:r>
            <a:r>
              <a:rPr lang="en-US" sz="1400" dirty="0" err="1"/>
              <a:t>src</a:t>
            </a:r>
            <a:r>
              <a:rPr lang="en-US" sz="1400" dirty="0"/>
              <a:t>="movie.ogg" type="video/</a:t>
            </a:r>
            <a:r>
              <a:rPr lang="en-US" sz="1400" dirty="0" err="1"/>
              <a:t>ogg</a:t>
            </a:r>
            <a:r>
              <a:rPr lang="en-US" sz="1400" dirty="0"/>
              <a:t>"&gt;</a:t>
            </a:r>
            <a:br>
              <a:rPr lang="en-US" sz="1400" dirty="0"/>
            </a:br>
            <a:r>
              <a:rPr lang="en-US" sz="1400" dirty="0"/>
              <a:t>  Your browser does not support the video tag.</a:t>
            </a:r>
            <a:br>
              <a:rPr lang="en-US" sz="1400" dirty="0"/>
            </a:br>
            <a:r>
              <a:rPr lang="en-US" sz="1400" dirty="0"/>
              <a:t>&lt;/video&gt;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290271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smtClean="0"/>
              <a:t>Tag &lt;div&gt;</a:t>
            </a:r>
            <a:br>
              <a:rPr lang="en-US" sz="4800" dirty="0" smtClean="0"/>
            </a:b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sp>
        <p:nvSpPr>
          <p:cNvPr id="10" name="TextBox 9"/>
          <p:cNvSpPr txBox="1"/>
          <p:nvPr/>
        </p:nvSpPr>
        <p:spPr>
          <a:xfrm>
            <a:off x="561109" y="1863020"/>
            <a:ext cx="59200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</a:t>
            </a:r>
            <a:r>
              <a:rPr lang="en-US" sz="2800" dirty="0"/>
              <a:t>HTML Content Division element (&lt;div&gt;) is the generic container for flow content. It has no effect on the content or layout until styled using CSS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This image for HTML 4.01</a:t>
            </a:r>
            <a:endParaRPr lang="uk-UA" sz="2800" dirty="0"/>
          </a:p>
        </p:txBody>
      </p:sp>
      <p:pic>
        <p:nvPicPr>
          <p:cNvPr id="11268" name="Picture 4" descr="Результат пошуку зображень за запитом &quot;div ta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536" y="1863020"/>
            <a:ext cx="51244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64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smtClean="0"/>
              <a:t>Semantic elements</a:t>
            </a:r>
            <a:br>
              <a:rPr lang="en-US" sz="4800" dirty="0" smtClean="0"/>
            </a:b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647007" y="1491005"/>
            <a:ext cx="53797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semantic element clearly describes its meaning to both the browser and the developer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Examples of </a:t>
            </a:r>
            <a:r>
              <a:rPr lang="en-US" sz="2000" dirty="0" smtClean="0"/>
              <a:t>non</a:t>
            </a:r>
            <a:r>
              <a:rPr lang="uk-UA" sz="2000" dirty="0" smtClean="0"/>
              <a:t>-</a:t>
            </a:r>
            <a:r>
              <a:rPr lang="en-US" sz="2000" dirty="0" smtClean="0"/>
              <a:t>semantic</a:t>
            </a:r>
            <a:r>
              <a:rPr lang="en-US" sz="2000" dirty="0"/>
              <a:t> elements: &lt;div&gt; and &lt;span&gt; - Tells nothing about its content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Examples of semantic elements: &lt;form&gt;, &lt;table&gt;, and &lt;article&gt; - Clearly defines its content.</a:t>
            </a:r>
          </a:p>
        </p:txBody>
      </p:sp>
      <p:pic>
        <p:nvPicPr>
          <p:cNvPr id="1030" name="Picture 6" descr="Результат пошуку зображень за запитом &quot;html semantic tags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127" y="1615454"/>
            <a:ext cx="57340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0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smtClean="0"/>
              <a:t>&lt;article&gt;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138467"/>
            <a:ext cx="603088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HTML &lt;article&gt; element represents a self-contained composition in a document, page, application, or site, which is intended to be independently distributable or </a:t>
            </a:r>
            <a:r>
              <a:rPr lang="en-US" sz="2400" dirty="0" smtClean="0"/>
              <a:t>reusable.</a:t>
            </a:r>
          </a:p>
          <a:p>
            <a:endParaRPr lang="uk-UA" sz="3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856" y="1820052"/>
            <a:ext cx="37909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9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smtClean="0"/>
              <a:t>&lt;section&gt;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975579"/>
            <a:ext cx="60308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HTML &lt;section&gt; element represents a standalone section — which doesn't have a more specific semantic element to represent it — contained within an HTML document. Typically, but not always, sections have a heading.</a:t>
            </a:r>
            <a:endParaRPr lang="uk-UA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763" y="1820053"/>
            <a:ext cx="52959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4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smtClean="0"/>
              <a:t>&lt;article&gt; vs &lt;section&gt;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153" y="3231399"/>
            <a:ext cx="9569875" cy="108716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152" y="2027266"/>
            <a:ext cx="9569875" cy="103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0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smtClean="0"/>
              <a:t>&lt;aside&gt;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469669" y="2160244"/>
            <a:ext cx="60308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HTML &lt;aside&gt; element represents a portion of a document whose content is only indirectly related to the document's main content. Asides are frequently presented as sidebars or call-out boxes.</a:t>
            </a:r>
            <a:endParaRPr lang="uk-UA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160" y="1327461"/>
            <a:ext cx="5086350" cy="27717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160" y="4314479"/>
            <a:ext cx="30480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0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smtClean="0"/>
              <a:t>HTML5</a:t>
            </a:r>
            <a:br>
              <a:rPr lang="en-US" sz="4800" dirty="0" smtClean="0"/>
            </a:b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1674163"/>
            <a:ext cx="109353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Hypertext </a:t>
            </a:r>
            <a:r>
              <a:rPr lang="en-US" sz="2400" b="1" dirty="0"/>
              <a:t>Markup Language</a:t>
            </a:r>
            <a:r>
              <a:rPr lang="en-US" sz="2400" dirty="0"/>
              <a:t> (</a:t>
            </a:r>
            <a:r>
              <a:rPr lang="en-US" sz="2400" b="1" dirty="0"/>
              <a:t>HTML</a:t>
            </a:r>
            <a:r>
              <a:rPr lang="en-US" sz="2400" dirty="0"/>
              <a:t>) is the standard markup language for documents designed to be displayed in a web browser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It can be assisted by technologies such as Cascading Style Sheets (CSS) and scripting languages such as JavaScript.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65838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smtClean="0"/>
              <a:t>&lt;</a:t>
            </a:r>
            <a:r>
              <a:rPr lang="en-US" sz="4800" dirty="0" err="1" smtClean="0"/>
              <a:t>nav</a:t>
            </a:r>
            <a:r>
              <a:rPr lang="en-US" sz="4800" dirty="0" smtClean="0"/>
              <a:t>&gt;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979007"/>
            <a:ext cx="625532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HTML &lt;</a:t>
            </a:r>
            <a:r>
              <a:rPr lang="en-US" sz="2400" dirty="0" err="1"/>
              <a:t>nav</a:t>
            </a:r>
            <a:r>
              <a:rPr lang="en-US" sz="2400" dirty="0"/>
              <a:t>&gt; element represents a section of a page whose purpose is to provide navigation links, either within the current document or to other documents. Common examples of navigation sections are menus, tables of contents, and indexes.</a:t>
            </a:r>
          </a:p>
          <a:p>
            <a:endParaRPr lang="en-US" sz="3200" dirty="0"/>
          </a:p>
          <a:p>
            <a:endParaRPr lang="uk-UA" sz="3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764" y="2429480"/>
            <a:ext cx="46767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smtClean="0"/>
              <a:t>&lt;table&gt;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41023" y="1975579"/>
            <a:ext cx="52411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cs typeface="Courier New" pitchFamily="49" charset="0"/>
              </a:rPr>
              <a:t>&lt;table&gt;</a:t>
            </a:r>
            <a:r>
              <a:rPr lang="en-US" sz="2400" dirty="0"/>
              <a:t> defines overall table</a:t>
            </a:r>
          </a:p>
          <a:p>
            <a:r>
              <a:rPr lang="en-US" sz="2400" dirty="0">
                <a:cs typeface="Courier New" pitchFamily="49" charset="0"/>
              </a:rPr>
              <a:t>&lt;</a:t>
            </a:r>
            <a:r>
              <a:rPr lang="en-US" sz="2400" dirty="0" err="1">
                <a:cs typeface="Courier New" pitchFamily="49" charset="0"/>
              </a:rPr>
              <a:t>tr</a:t>
            </a:r>
            <a:r>
              <a:rPr lang="en-US" sz="2400" dirty="0">
                <a:cs typeface="Courier New" pitchFamily="49" charset="0"/>
              </a:rPr>
              <a:t>&gt;</a:t>
            </a:r>
            <a:r>
              <a:rPr lang="en-US" sz="2400" dirty="0"/>
              <a:t> defines rows</a:t>
            </a:r>
          </a:p>
          <a:p>
            <a:r>
              <a:rPr lang="en-US" sz="2400" dirty="0">
                <a:cs typeface="Courier New" pitchFamily="49" charset="0"/>
              </a:rPr>
              <a:t>&lt;</a:t>
            </a:r>
            <a:r>
              <a:rPr lang="en-US" sz="2400" dirty="0" err="1">
                <a:cs typeface="Courier New" pitchFamily="49" charset="0"/>
              </a:rPr>
              <a:t>th</a:t>
            </a:r>
            <a:r>
              <a:rPr lang="en-US" sz="2400" dirty="0">
                <a:cs typeface="Courier New" pitchFamily="49" charset="0"/>
              </a:rPr>
              <a:t>&gt;</a:t>
            </a:r>
            <a:r>
              <a:rPr lang="en-US" sz="2400" dirty="0"/>
              <a:t> defines column headers</a:t>
            </a:r>
          </a:p>
          <a:p>
            <a:r>
              <a:rPr lang="en-US" sz="2400" dirty="0">
                <a:cs typeface="Courier New" pitchFamily="49" charset="0"/>
              </a:rPr>
              <a:t>&lt;td&gt;</a:t>
            </a:r>
            <a:r>
              <a:rPr lang="en-US" sz="2400" dirty="0"/>
              <a:t> defines cells</a:t>
            </a:r>
          </a:p>
          <a:p>
            <a:endParaRPr lang="en-US" sz="2400" dirty="0" smtClean="0"/>
          </a:p>
          <a:p>
            <a:r>
              <a:rPr lang="en-US" sz="2400" dirty="0" smtClean="0"/>
              <a:t>Long</a:t>
            </a:r>
            <a:r>
              <a:rPr lang="en-US" sz="2400" dirty="0"/>
              <a:t>, scrolling tables use </a:t>
            </a:r>
            <a:r>
              <a:rPr lang="en-US" sz="2400" dirty="0">
                <a:cs typeface="Courier New" pitchFamily="49" charset="0"/>
              </a:rPr>
              <a:t>&lt;</a:t>
            </a:r>
            <a:r>
              <a:rPr lang="en-US" sz="2400" dirty="0" err="1">
                <a:cs typeface="Courier New" pitchFamily="49" charset="0"/>
              </a:rPr>
              <a:t>thead</a:t>
            </a:r>
            <a:r>
              <a:rPr lang="en-US" sz="2400" dirty="0">
                <a:cs typeface="Courier New" pitchFamily="49" charset="0"/>
              </a:rPr>
              <a:t>&gt;</a:t>
            </a:r>
            <a:r>
              <a:rPr lang="en-US" sz="2400" dirty="0"/>
              <a:t>, </a:t>
            </a:r>
            <a:r>
              <a:rPr lang="en-US" sz="2400" dirty="0">
                <a:cs typeface="Courier New" pitchFamily="49" charset="0"/>
              </a:rPr>
              <a:t>&lt;</a:t>
            </a:r>
            <a:r>
              <a:rPr lang="en-US" sz="2400" dirty="0" err="1">
                <a:cs typeface="Courier New" pitchFamily="49" charset="0"/>
              </a:rPr>
              <a:t>tfoot</a:t>
            </a:r>
            <a:r>
              <a:rPr lang="en-US" sz="2400" dirty="0">
                <a:cs typeface="Courier New" pitchFamily="49" charset="0"/>
              </a:rPr>
              <a:t>&gt;</a:t>
            </a:r>
            <a:r>
              <a:rPr lang="en-US" sz="2400" dirty="0"/>
              <a:t>, and </a:t>
            </a:r>
            <a:r>
              <a:rPr lang="en-US" sz="2400" dirty="0">
                <a:cs typeface="Courier New" pitchFamily="49" charset="0"/>
              </a:rPr>
              <a:t>&lt;</a:t>
            </a:r>
            <a:r>
              <a:rPr lang="en-US" sz="2400" dirty="0" err="1">
                <a:cs typeface="Courier New" pitchFamily="49" charset="0"/>
              </a:rPr>
              <a:t>tbody</a:t>
            </a:r>
            <a:r>
              <a:rPr lang="en-US" sz="2400" dirty="0"/>
              <a:t>&gt; tags</a:t>
            </a:r>
            <a:endParaRPr lang="en-US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415" y="2104732"/>
            <a:ext cx="26574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6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smtClean="0"/>
              <a:t>Ordered lists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20931" y="161785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 err="1"/>
              <a:t>The</a:t>
            </a:r>
            <a:r>
              <a:rPr lang="uk-UA" dirty="0"/>
              <a:t> HTML &lt;</a:t>
            </a:r>
            <a:r>
              <a:rPr lang="uk-UA" dirty="0" err="1"/>
              <a:t>ol</a:t>
            </a:r>
            <a:r>
              <a:rPr lang="uk-UA" dirty="0"/>
              <a:t>&gt; </a:t>
            </a:r>
            <a:r>
              <a:rPr lang="uk-UA" dirty="0" err="1"/>
              <a:t>element</a:t>
            </a:r>
            <a:r>
              <a:rPr lang="uk-UA" dirty="0"/>
              <a:t> </a:t>
            </a:r>
            <a:r>
              <a:rPr lang="uk-UA" dirty="0" err="1"/>
              <a:t>represents</a:t>
            </a:r>
            <a:r>
              <a:rPr lang="uk-UA" dirty="0"/>
              <a:t> </a:t>
            </a:r>
            <a:r>
              <a:rPr lang="uk-UA" dirty="0" err="1"/>
              <a:t>an</a:t>
            </a:r>
            <a:r>
              <a:rPr lang="uk-UA" dirty="0"/>
              <a:t> </a:t>
            </a:r>
            <a:r>
              <a:rPr lang="uk-UA" dirty="0" err="1"/>
              <a:t>ordered</a:t>
            </a:r>
            <a:r>
              <a:rPr lang="uk-UA" dirty="0"/>
              <a:t> </a:t>
            </a:r>
            <a:r>
              <a:rPr lang="uk-UA" dirty="0" err="1"/>
              <a:t>list</a:t>
            </a:r>
            <a:r>
              <a:rPr lang="uk-UA" dirty="0"/>
              <a:t> </a:t>
            </a:r>
            <a:r>
              <a:rPr lang="uk-UA" dirty="0" err="1"/>
              <a:t>of</a:t>
            </a:r>
            <a:r>
              <a:rPr lang="uk-UA" dirty="0"/>
              <a:t> </a:t>
            </a:r>
            <a:r>
              <a:rPr lang="uk-UA" dirty="0" err="1"/>
              <a:t>items</a:t>
            </a:r>
            <a:r>
              <a:rPr lang="uk-UA" dirty="0"/>
              <a:t>, </a:t>
            </a:r>
            <a:r>
              <a:rPr lang="uk-UA" dirty="0" err="1"/>
              <a:t>typically</a:t>
            </a:r>
            <a:r>
              <a:rPr lang="uk-UA" dirty="0"/>
              <a:t> </a:t>
            </a:r>
            <a:r>
              <a:rPr lang="uk-UA" dirty="0" err="1"/>
              <a:t>rendered</a:t>
            </a:r>
            <a:r>
              <a:rPr lang="uk-UA" dirty="0"/>
              <a:t> </a:t>
            </a:r>
            <a:r>
              <a:rPr lang="uk-UA" dirty="0" err="1"/>
              <a:t>as</a:t>
            </a:r>
            <a:r>
              <a:rPr lang="uk-UA" dirty="0"/>
              <a:t> a </a:t>
            </a:r>
            <a:r>
              <a:rPr lang="uk-UA" dirty="0" err="1"/>
              <a:t>numbered</a:t>
            </a:r>
            <a:r>
              <a:rPr lang="uk-UA" dirty="0"/>
              <a:t> </a:t>
            </a:r>
            <a:r>
              <a:rPr lang="uk-UA" dirty="0" err="1"/>
              <a:t>list</a:t>
            </a:r>
            <a:r>
              <a:rPr lang="uk-UA" dirty="0" smtClean="0"/>
              <a:t>.</a:t>
            </a:r>
            <a:endParaRPr lang="en-US" dirty="0" smtClean="0"/>
          </a:p>
          <a:p>
            <a:r>
              <a:rPr lang="en-US" dirty="0"/>
              <a:t>compact 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Attributes: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reversed </a:t>
            </a:r>
            <a:r>
              <a:rPr lang="en-US" dirty="0" smtClean="0"/>
              <a:t>(HTML5)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 (HTML5 for </a:t>
            </a:r>
            <a:r>
              <a:rPr lang="en-US" dirty="0"/>
              <a:t>example, to start numbering elements from the letter "d" or the Roman numeral "iv," use start="</a:t>
            </a:r>
            <a:r>
              <a:rPr lang="en-US" dirty="0" smtClean="0"/>
              <a:t>4“)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Type - this </a:t>
            </a:r>
            <a:r>
              <a:rPr lang="en-US" dirty="0"/>
              <a:t>attribute sets the numbering type:</a:t>
            </a:r>
          </a:p>
          <a:p>
            <a:r>
              <a:rPr lang="en-US" dirty="0" smtClean="0"/>
              <a:t>	'a</a:t>
            </a:r>
            <a:r>
              <a:rPr lang="en-US" dirty="0"/>
              <a:t>' indicates lowercase letters</a:t>
            </a:r>
          </a:p>
          <a:p>
            <a:r>
              <a:rPr lang="en-US" dirty="0" smtClean="0"/>
              <a:t>	'A</a:t>
            </a:r>
            <a:r>
              <a:rPr lang="en-US" dirty="0"/>
              <a:t>' indicates uppercase letters</a:t>
            </a:r>
          </a:p>
          <a:p>
            <a:r>
              <a:rPr lang="en-US" dirty="0" smtClean="0"/>
              <a:t>	'</a:t>
            </a:r>
            <a:r>
              <a:rPr lang="en-US" dirty="0" err="1" smtClean="0"/>
              <a:t>i</a:t>
            </a:r>
            <a:r>
              <a:rPr lang="en-US" dirty="0"/>
              <a:t>' indicates lowercase Roman numerals</a:t>
            </a:r>
          </a:p>
          <a:p>
            <a:r>
              <a:rPr lang="en-US" dirty="0" smtClean="0"/>
              <a:t>	'I</a:t>
            </a:r>
            <a:r>
              <a:rPr lang="en-US" dirty="0"/>
              <a:t>' indicates uppercase Roman numerals</a:t>
            </a:r>
          </a:p>
          <a:p>
            <a:r>
              <a:rPr lang="en-US" dirty="0" smtClean="0"/>
              <a:t>	'1</a:t>
            </a:r>
            <a:r>
              <a:rPr lang="en-US" dirty="0"/>
              <a:t>' indicates numbers (default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134" y="1535343"/>
            <a:ext cx="4724400" cy="14763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284" y="3133465"/>
            <a:ext cx="30861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smtClean="0"/>
              <a:t>Unordered lists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85800" y="1559667"/>
            <a:ext cx="58895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/>
              <a:t>The</a:t>
            </a:r>
            <a:r>
              <a:rPr lang="uk-UA" dirty="0"/>
              <a:t> HTML &lt;</a:t>
            </a:r>
            <a:r>
              <a:rPr lang="uk-UA" dirty="0" err="1"/>
              <a:t>ul</a:t>
            </a:r>
            <a:r>
              <a:rPr lang="uk-UA" dirty="0"/>
              <a:t>&gt; </a:t>
            </a:r>
            <a:r>
              <a:rPr lang="uk-UA" dirty="0" err="1"/>
              <a:t>element</a:t>
            </a:r>
            <a:r>
              <a:rPr lang="uk-UA" dirty="0"/>
              <a:t> </a:t>
            </a:r>
            <a:r>
              <a:rPr lang="uk-UA" dirty="0" err="1"/>
              <a:t>represents</a:t>
            </a:r>
            <a:r>
              <a:rPr lang="uk-UA" dirty="0"/>
              <a:t> </a:t>
            </a:r>
            <a:r>
              <a:rPr lang="uk-UA" dirty="0" err="1"/>
              <a:t>an</a:t>
            </a:r>
            <a:r>
              <a:rPr lang="uk-UA" dirty="0"/>
              <a:t> </a:t>
            </a:r>
            <a:r>
              <a:rPr lang="uk-UA" dirty="0" err="1"/>
              <a:t>unordered</a:t>
            </a:r>
            <a:r>
              <a:rPr lang="uk-UA" dirty="0"/>
              <a:t> </a:t>
            </a:r>
            <a:r>
              <a:rPr lang="uk-UA" dirty="0" err="1"/>
              <a:t>list</a:t>
            </a:r>
            <a:r>
              <a:rPr lang="uk-UA" dirty="0"/>
              <a:t> </a:t>
            </a:r>
            <a:r>
              <a:rPr lang="uk-UA" dirty="0" err="1"/>
              <a:t>of</a:t>
            </a:r>
            <a:r>
              <a:rPr lang="uk-UA" dirty="0"/>
              <a:t> </a:t>
            </a:r>
            <a:r>
              <a:rPr lang="uk-UA" dirty="0" err="1"/>
              <a:t>items</a:t>
            </a:r>
            <a:r>
              <a:rPr lang="uk-UA" dirty="0"/>
              <a:t>, </a:t>
            </a:r>
            <a:r>
              <a:rPr lang="uk-UA" dirty="0" err="1"/>
              <a:t>typically</a:t>
            </a:r>
            <a:r>
              <a:rPr lang="uk-UA" dirty="0"/>
              <a:t> </a:t>
            </a:r>
            <a:r>
              <a:rPr lang="uk-UA" dirty="0" err="1"/>
              <a:t>rendered</a:t>
            </a:r>
            <a:r>
              <a:rPr lang="uk-UA" dirty="0"/>
              <a:t> </a:t>
            </a:r>
            <a:r>
              <a:rPr lang="uk-UA" dirty="0" err="1"/>
              <a:t>as</a:t>
            </a:r>
            <a:r>
              <a:rPr lang="uk-UA" dirty="0"/>
              <a:t> a </a:t>
            </a:r>
            <a:r>
              <a:rPr lang="uk-UA" dirty="0" err="1"/>
              <a:t>bulleted</a:t>
            </a:r>
            <a:r>
              <a:rPr lang="uk-UA" dirty="0"/>
              <a:t> </a:t>
            </a:r>
            <a:r>
              <a:rPr lang="uk-UA" dirty="0" err="1"/>
              <a:t>list</a:t>
            </a:r>
            <a:r>
              <a:rPr lang="uk-UA" dirty="0"/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63" y="2289794"/>
            <a:ext cx="4171950" cy="18573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183" y="4342786"/>
            <a:ext cx="3124200" cy="12096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5367" y="1559667"/>
            <a:ext cx="5312394" cy="406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3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smtClean="0"/>
              <a:t>Forms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02673" y="1551355"/>
            <a:ext cx="6096000" cy="35702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Form input is the information a user enters into fields in a Web or client application form</a:t>
            </a:r>
            <a:r>
              <a:rPr lang="en-US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en-US" dirty="0"/>
              <a:t>Common syntax:</a:t>
            </a:r>
          </a:p>
          <a:p>
            <a:pPr marL="457200" indent="0">
              <a:buNone/>
            </a:pPr>
            <a:r>
              <a:rPr lang="en-US" dirty="0">
                <a:cs typeface="Courier New" pitchFamily="49" charset="0"/>
              </a:rPr>
              <a:t>&lt;form id="</a:t>
            </a:r>
            <a:r>
              <a:rPr lang="en-US" i="1" dirty="0">
                <a:cs typeface="Courier New" pitchFamily="49" charset="0"/>
              </a:rPr>
              <a:t>keyword</a:t>
            </a:r>
            <a:r>
              <a:rPr lang="en-US" dirty="0">
                <a:cs typeface="Courier New" pitchFamily="49" charset="0"/>
              </a:rPr>
              <a:t>"&gt;</a:t>
            </a:r>
          </a:p>
          <a:p>
            <a:pPr marL="457200" indent="0">
              <a:buNone/>
            </a:pPr>
            <a:r>
              <a:rPr lang="en-US" dirty="0">
                <a:cs typeface="Courier New" pitchFamily="49" charset="0"/>
              </a:rPr>
              <a:t>&lt;</a:t>
            </a:r>
            <a:r>
              <a:rPr lang="en-US" i="1" dirty="0">
                <a:cs typeface="Courier New" pitchFamily="49" charset="0"/>
              </a:rPr>
              <a:t>content and fields</a:t>
            </a:r>
            <a:r>
              <a:rPr lang="en-US" dirty="0">
                <a:cs typeface="Courier New" pitchFamily="49" charset="0"/>
              </a:rPr>
              <a:t>&gt;</a:t>
            </a:r>
          </a:p>
          <a:p>
            <a:pPr marL="457200" indent="0">
              <a:buNone/>
            </a:pPr>
            <a:r>
              <a:rPr lang="en-US" dirty="0">
                <a:cs typeface="Courier New" pitchFamily="49" charset="0"/>
              </a:rPr>
              <a:t>&lt;/form</a:t>
            </a:r>
            <a:r>
              <a:rPr lang="en-US" dirty="0" smtClean="0">
                <a:cs typeface="Courier New" pitchFamily="49" charset="0"/>
              </a:rPr>
              <a:t>&gt;</a:t>
            </a:r>
          </a:p>
          <a:p>
            <a:pPr marL="457200" indent="0">
              <a:buNone/>
            </a:pPr>
            <a:endParaRPr lang="en-US" dirty="0" smtClean="0">
              <a:cs typeface="Courier New" pitchFamily="49" charset="0"/>
            </a:endParaRPr>
          </a:p>
          <a:p>
            <a:r>
              <a:rPr lang="en-US" dirty="0"/>
              <a:t>The </a:t>
            </a:r>
            <a:r>
              <a:rPr lang="en-US" sz="1600" dirty="0" err="1">
                <a:cs typeface="Courier New" pitchFamily="49" charset="0"/>
              </a:rPr>
              <a:t>fieldset</a:t>
            </a:r>
            <a:r>
              <a:rPr lang="en-US" dirty="0"/>
              <a:t> element is used with many forms to group related elements.</a:t>
            </a:r>
          </a:p>
          <a:p>
            <a:r>
              <a:rPr lang="en-US" dirty="0"/>
              <a:t>The </a:t>
            </a:r>
            <a:r>
              <a:rPr lang="en-US" sz="1600" dirty="0">
                <a:cs typeface="Courier New" pitchFamily="49" charset="0"/>
              </a:rPr>
              <a:t>&lt;</a:t>
            </a:r>
            <a:r>
              <a:rPr lang="en-US" sz="1600" dirty="0" err="1">
                <a:cs typeface="Courier New" pitchFamily="49" charset="0"/>
              </a:rPr>
              <a:t>fieldset</a:t>
            </a:r>
            <a:r>
              <a:rPr lang="en-US" sz="1600" dirty="0">
                <a:cs typeface="Courier New" pitchFamily="49" charset="0"/>
              </a:rPr>
              <a:t>&gt;</a:t>
            </a:r>
            <a:r>
              <a:rPr lang="en-US" dirty="0"/>
              <a:t> tag draws a box around individual elements and/or around the entire form.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525" y="1434977"/>
            <a:ext cx="4708060" cy="238056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525" y="4117793"/>
            <a:ext cx="4772932" cy="94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smtClean="0"/>
              <a:t>Inputs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77735" y="206674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HTML &lt;input&gt; element is used to create interactive controls for web-based forms in order to accept data from the user; a wide variety of types of input data and control widgets are available, depending on the device and user agent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Input types and attributes: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is.gd/21bZnB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290" y="2429678"/>
            <a:ext cx="5105400" cy="8286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6328" y="3430212"/>
            <a:ext cx="29813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6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785552"/>
            <a:ext cx="10820400" cy="4800601"/>
          </a:xfrm>
        </p:spPr>
        <p:txBody>
          <a:bodyPr/>
          <a:lstStyle/>
          <a:p>
            <a:pPr algn="ctr"/>
            <a:r>
              <a:rPr lang="en-US" sz="9600" dirty="0" smtClean="0"/>
              <a:t>Thank you for attention!</a:t>
            </a:r>
            <a:endParaRPr lang="uk-UA" sz="96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4853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smtClean="0"/>
              <a:t>HTML VERSIONS</a:t>
            </a:r>
            <a:br>
              <a:rPr lang="en-US" sz="4800" dirty="0" smtClean="0"/>
            </a:b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1763540"/>
            <a:ext cx="65047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HTML </a:t>
            </a:r>
            <a:r>
              <a:rPr lang="en-US" sz="2400" dirty="0" smtClean="0"/>
              <a:t>2 (November </a:t>
            </a:r>
            <a:r>
              <a:rPr lang="en-US" sz="2400" dirty="0"/>
              <a:t>24, </a:t>
            </a:r>
            <a:r>
              <a:rPr lang="en-US" sz="2400" dirty="0" smtClean="0"/>
              <a:t>1995)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HTML 3 (January </a:t>
            </a:r>
            <a:r>
              <a:rPr lang="en-US" sz="2400" dirty="0"/>
              <a:t>14, </a:t>
            </a:r>
            <a:r>
              <a:rPr lang="en-US" sz="2400" dirty="0" smtClean="0"/>
              <a:t>1997)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HTML </a:t>
            </a:r>
            <a:r>
              <a:rPr lang="en-US" sz="2400" dirty="0" smtClean="0"/>
              <a:t>4 (December </a:t>
            </a:r>
            <a:r>
              <a:rPr lang="en-US" sz="2400" dirty="0"/>
              <a:t>18, </a:t>
            </a:r>
            <a:r>
              <a:rPr lang="en-US" sz="2400" dirty="0" smtClean="0"/>
              <a:t>1997)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HTML 5 (October </a:t>
            </a:r>
            <a:r>
              <a:rPr lang="en-US" sz="2400" dirty="0"/>
              <a:t>28, </a:t>
            </a:r>
            <a:r>
              <a:rPr lang="en-US" sz="2400" dirty="0" smtClean="0"/>
              <a:t>2014)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HTML 5.1 (</a:t>
            </a:r>
            <a:r>
              <a:rPr lang="en-US" sz="2400" dirty="0"/>
              <a:t>November 1, </a:t>
            </a:r>
            <a:r>
              <a:rPr lang="en-US" sz="2400" dirty="0" smtClean="0"/>
              <a:t>2016)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HTML 5.2 (</a:t>
            </a:r>
            <a:r>
              <a:rPr lang="en-US" sz="2400" dirty="0"/>
              <a:t>December 14, </a:t>
            </a:r>
            <a:r>
              <a:rPr lang="en-US" sz="2400" dirty="0" smtClean="0"/>
              <a:t>2017</a:t>
            </a:r>
            <a:r>
              <a:rPr lang="en-US" sz="2400" dirty="0"/>
              <a:t>)</a:t>
            </a:r>
          </a:p>
        </p:txBody>
      </p:sp>
      <p:pic>
        <p:nvPicPr>
          <p:cNvPr id="1028" name="Picture 4" descr="Результат пошуку зображень за запитом &quot;html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019" y="1147157"/>
            <a:ext cx="4372495" cy="437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54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smtClean="0"/>
              <a:t>HTML document</a:t>
            </a:r>
            <a:br>
              <a:rPr lang="en-US" sz="4800" dirty="0" smtClean="0"/>
            </a:b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1763540"/>
            <a:ext cx="65047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HTML document is a text document created to represent formatted information including text, vide, images, </a:t>
            </a:r>
            <a:r>
              <a:rPr lang="en-US" sz="2400" dirty="0" smtClean="0"/>
              <a:t>sounds.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HTML document is created by </a:t>
            </a:r>
            <a:r>
              <a:rPr lang="en-US" sz="2400" i="1" dirty="0"/>
              <a:t>tags</a:t>
            </a:r>
            <a:r>
              <a:rPr lang="en-US" sz="2400" dirty="0"/>
              <a:t> and consists of </a:t>
            </a:r>
            <a:r>
              <a:rPr lang="en-US" sz="2400" i="1" dirty="0" smtClean="0"/>
              <a:t>sections.</a:t>
            </a:r>
            <a:endParaRPr lang="en-US" sz="2400" dirty="0"/>
          </a:p>
        </p:txBody>
      </p:sp>
      <p:pic>
        <p:nvPicPr>
          <p:cNvPr id="2054" name="Picture 6" descr="Результат пошуку зображень за запитом &quot;html structur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8" y="1970650"/>
            <a:ext cx="4299617" cy="256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01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smtClean="0"/>
              <a:t>&lt;head&gt; and &lt;body&gt;</a:t>
            </a:r>
            <a:br>
              <a:rPr lang="en-US" sz="4800" dirty="0" smtClean="0"/>
            </a:b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83023"/>
            <a:ext cx="10428316" cy="3787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&lt;head&gt; element is a container for metadata (data about data) and is placed between the &lt;html&gt; tag and the &lt;body&gt; </a:t>
            </a:r>
            <a:r>
              <a:rPr lang="en-US" dirty="0" smtClean="0"/>
              <a:t>tag. HTML </a:t>
            </a:r>
            <a:r>
              <a:rPr lang="en-US" dirty="0"/>
              <a:t>metadata is data about the HTML document. Metadata is not </a:t>
            </a:r>
            <a:r>
              <a:rPr lang="en-US" dirty="0" smtClean="0"/>
              <a:t>displayed. Metadata </a:t>
            </a:r>
            <a:r>
              <a:rPr lang="en-US" dirty="0"/>
              <a:t>typically define the document title, character set, styles, scripts, and other meta </a:t>
            </a:r>
            <a:r>
              <a:rPr lang="en-US" dirty="0" smtClean="0"/>
              <a:t>information. The </a:t>
            </a:r>
            <a:r>
              <a:rPr lang="en-US" dirty="0"/>
              <a:t>following tags describe metadata: &lt;title&gt;, &lt;style&gt;, &lt;meta&gt;, &lt;link&gt;, &lt;script&gt;, and &lt;base&gt;. The &lt;meta&gt; element is used to specify which character set is used, page description, keywords, author, and other metadata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The &lt;body&gt; element contains all the contents of an HTML document, such as text, hyperlinks, images, tables, lists, etc.</a:t>
            </a:r>
          </a:p>
        </p:txBody>
      </p:sp>
    </p:spTree>
    <p:extLst>
      <p:ext uri="{BB962C8B-B14F-4D97-AF65-F5344CB8AC3E}">
        <p14:creationId xmlns:p14="http://schemas.microsoft.com/office/powerpoint/2010/main" val="1094091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smtClean="0"/>
              <a:t>Paired tags</a:t>
            </a:r>
            <a:br>
              <a:rPr lang="en-US" sz="4800" dirty="0" smtClean="0"/>
            </a:b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pic>
        <p:nvPicPr>
          <p:cNvPr id="4098" name="Picture 2" descr="Пов’язане зображенн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704" y="1985118"/>
            <a:ext cx="5492511" cy="249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1109" y="1306340"/>
            <a:ext cx="5374178" cy="4280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Tags are keywords that determine structure of an HTML </a:t>
            </a:r>
            <a:r>
              <a:rPr lang="en-US" sz="2000" dirty="0" smtClean="0"/>
              <a:t>page.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/>
              <a:t>There are two types of tags: start tags and end tags. Start tags are used to begin an effect, and end tags are used to end that effect. End tags always repeat the keyword with a slash (/) in front.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0970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smtClean="0"/>
              <a:t>Unpaired tags, HTML elements</a:t>
            </a:r>
            <a:br>
              <a:rPr lang="en-US" sz="4800" dirty="0" smtClean="0"/>
            </a:b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569421" y="1879132"/>
            <a:ext cx="5374178" cy="2249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An </a:t>
            </a:r>
            <a:r>
              <a:rPr lang="en-US" sz="2400" b="1" dirty="0"/>
              <a:t>unpaired tag</a:t>
            </a:r>
            <a:r>
              <a:rPr lang="en-US" sz="2400" dirty="0"/>
              <a:t> does not have a companion tag. Unpaired tags are also known as </a:t>
            </a:r>
            <a:r>
              <a:rPr lang="en-US" sz="2400" i="1" dirty="0"/>
              <a:t>Singular tags </a:t>
            </a:r>
            <a:r>
              <a:rPr lang="en-US" sz="2400" dirty="0"/>
              <a:t>or </a:t>
            </a:r>
            <a:r>
              <a:rPr lang="en-US" sz="2400" i="1" dirty="0"/>
              <a:t>Stand-Alone</a:t>
            </a:r>
            <a:r>
              <a:rPr lang="en-US" sz="2400" dirty="0"/>
              <a:t> Tags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001017"/>
              </p:ext>
            </p:extLst>
          </p:nvPr>
        </p:nvGraphicFramePr>
        <p:xfrm>
          <a:off x="7092911" y="1952207"/>
          <a:ext cx="4685451" cy="1737360"/>
        </p:xfrm>
        <a:graphic>
          <a:graphicData uri="http://schemas.openxmlformats.org/drawingml/2006/table">
            <a:tbl>
              <a:tblPr/>
              <a:tblGrid>
                <a:gridCol w="284726">
                  <a:extLst>
                    <a:ext uri="{9D8B030D-6E8A-4147-A177-3AD203B41FA5}">
                      <a16:colId xmlns:a16="http://schemas.microsoft.com/office/drawing/2014/main" val="3294937562"/>
                    </a:ext>
                  </a:extLst>
                </a:gridCol>
                <a:gridCol w="4400725">
                  <a:extLst>
                    <a:ext uri="{9D8B030D-6E8A-4147-A177-3AD203B41FA5}">
                      <a16:colId xmlns:a16="http://schemas.microsoft.com/office/drawing/2014/main" val="2842549621"/>
                    </a:ext>
                  </a:extLst>
                </a:gridCol>
              </a:tblGrid>
              <a:tr h="1478712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US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br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US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hr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US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img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US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meta</a:t>
                      </a:r>
                      <a:r>
                        <a:rPr lang="en-US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&lt;!</a:t>
                      </a:r>
                      <a:r>
                        <a:rPr lang="en-US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DOCTYPE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95183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9421" y="4057066"/>
            <a:ext cx="10611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Paired tags or unpaired tags also called element.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An element can describe content, insert graphics, and create hyperlinks.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98581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smtClean="0"/>
              <a:t>Attributes</a:t>
            </a:r>
            <a:br>
              <a:rPr lang="en-US" sz="4800" dirty="0" smtClean="0"/>
            </a:b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238597"/>
            <a:ext cx="64298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Attributes provide additional information about HTML elements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All </a:t>
            </a:r>
            <a:r>
              <a:rPr lang="en-US" sz="2400" dirty="0"/>
              <a:t>HTML elements can have attributes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Attributes provide additional information about an </a:t>
            </a:r>
            <a:r>
              <a:rPr lang="en-US" sz="2400" dirty="0" smtClean="0"/>
              <a:t>element.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Attributes are always specified in the start </a:t>
            </a:r>
            <a:r>
              <a:rPr lang="en-US" sz="2400" dirty="0" smtClean="0"/>
              <a:t>tag.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List: https://is.gd/Sdsyv9</a:t>
            </a:r>
            <a:endParaRPr lang="en-US" sz="2400" dirty="0" smtClean="0"/>
          </a:p>
        </p:txBody>
      </p:sp>
      <p:pic>
        <p:nvPicPr>
          <p:cNvPr id="6146" name="Picture 2" descr="Результат пошуку зображень за запитом &quot;html attributes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320" y="2142923"/>
            <a:ext cx="4873926" cy="227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012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smtClean="0"/>
              <a:t>Common HTML tags</a:t>
            </a:r>
            <a:br>
              <a:rPr lang="en-US" sz="4800" dirty="0" smtClean="0"/>
            </a:b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743989" y="1629295"/>
            <a:ext cx="10820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Courier New" pitchFamily="49" charset="0"/>
              </a:rPr>
              <a:t>&lt;a </a:t>
            </a:r>
            <a:r>
              <a:rPr lang="en-US" sz="2800" dirty="0" err="1">
                <a:cs typeface="Courier New" pitchFamily="49" charset="0"/>
              </a:rPr>
              <a:t>href</a:t>
            </a:r>
            <a:r>
              <a:rPr lang="en-US" sz="2800" dirty="0">
                <a:cs typeface="Courier New" pitchFamily="49" charset="0"/>
              </a:rPr>
              <a:t>=URL</a:t>
            </a:r>
            <a:r>
              <a:rPr lang="en-US" sz="2800" dirty="0" smtClean="0">
                <a:cs typeface="Courier New" pitchFamily="49" charset="0"/>
              </a:rPr>
              <a:t>&gt;</a:t>
            </a:r>
            <a:r>
              <a:rPr lang="en-US" sz="2800" dirty="0" smtClean="0"/>
              <a:t>:</a:t>
            </a:r>
            <a:r>
              <a:rPr lang="en-US" sz="2800" dirty="0"/>
              <a:t> defines a hyperlink, which is used to link from one page to another</a:t>
            </a:r>
            <a:r>
              <a:rPr lang="en-US" sz="2800" dirty="0" smtClean="0"/>
              <a:t>.</a:t>
            </a:r>
          </a:p>
          <a:p>
            <a:r>
              <a:rPr lang="en-US" sz="2800" dirty="0" smtClean="0">
                <a:cs typeface="Courier New" pitchFamily="49" charset="0"/>
              </a:rPr>
              <a:t>&lt;h[1-6]&gt;</a:t>
            </a:r>
            <a:r>
              <a:rPr lang="en-US" sz="2800" dirty="0" smtClean="0"/>
              <a:t>: creates </a:t>
            </a:r>
            <a:r>
              <a:rPr lang="en-US" sz="2800" dirty="0"/>
              <a:t>a </a:t>
            </a:r>
            <a:r>
              <a:rPr lang="en-US" sz="2800" dirty="0" smtClean="0"/>
              <a:t>heading</a:t>
            </a:r>
          </a:p>
          <a:p>
            <a:r>
              <a:rPr lang="en-US" sz="2800" dirty="0">
                <a:cs typeface="Courier New" pitchFamily="49" charset="0"/>
              </a:rPr>
              <a:t>&lt;p&gt;</a:t>
            </a:r>
            <a:r>
              <a:rPr lang="en-US" sz="2800" dirty="0"/>
              <a:t>: </a:t>
            </a:r>
            <a:r>
              <a:rPr lang="en-US" sz="2800" dirty="0" smtClean="0"/>
              <a:t>defines </a:t>
            </a:r>
            <a:r>
              <a:rPr lang="en-US" sz="2800" dirty="0"/>
              <a:t>text as a paragraph</a:t>
            </a:r>
          </a:p>
          <a:p>
            <a:r>
              <a:rPr lang="en-US" sz="2800" dirty="0">
                <a:cs typeface="Courier New" pitchFamily="49" charset="0"/>
              </a:rPr>
              <a:t>&lt;b&gt;</a:t>
            </a:r>
            <a:r>
              <a:rPr lang="en-US" sz="2800" dirty="0"/>
              <a:t>: applies boldface to text</a:t>
            </a:r>
          </a:p>
          <a:p>
            <a:r>
              <a:rPr lang="en-US" sz="2800" dirty="0" smtClean="0"/>
              <a:t>&lt;</a:t>
            </a:r>
            <a:r>
              <a:rPr lang="en-US" sz="2800" dirty="0" err="1" smtClean="0"/>
              <a:t>i</a:t>
            </a:r>
            <a:r>
              <a:rPr lang="en-US" sz="2800" dirty="0" smtClean="0"/>
              <a:t>&gt;: </a:t>
            </a:r>
            <a:r>
              <a:rPr lang="en-US" sz="2800" dirty="0"/>
              <a:t>defines a part of text in an alternate voice or mood.</a:t>
            </a:r>
          </a:p>
          <a:p>
            <a:r>
              <a:rPr lang="en-US" sz="2800" dirty="0" smtClean="0">
                <a:cs typeface="Courier New" pitchFamily="49" charset="0"/>
              </a:rPr>
              <a:t>&lt;</a:t>
            </a:r>
            <a:r>
              <a:rPr lang="en-US" sz="2800" dirty="0" err="1" smtClean="0">
                <a:cs typeface="Courier New" pitchFamily="49" charset="0"/>
              </a:rPr>
              <a:t>img</a:t>
            </a:r>
            <a:r>
              <a:rPr lang="en-US" sz="2800" dirty="0">
                <a:cs typeface="Courier New" pitchFamily="49" charset="0"/>
              </a:rPr>
              <a:t>&gt;</a:t>
            </a:r>
            <a:r>
              <a:rPr lang="en-US" sz="2800" dirty="0"/>
              <a:t>: Inserts an image from a file or another Web </a:t>
            </a:r>
            <a:r>
              <a:rPr lang="en-US" sz="2800" dirty="0" smtClean="0"/>
              <a:t>site.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3415889"/>
      </p:ext>
    </p:extLst>
  </p:cSld>
  <p:clrMapOvr>
    <a:masterClrMapping/>
  </p:clrMapOvr>
</p:sld>
</file>

<file path=ppt/theme/theme1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444DEE5D-51F1-4029-8FDB-DB417F7B394A}"/>
    </a:ext>
  </a:extLst>
</a:theme>
</file>

<file path=ppt/theme/theme2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0103479C-70CD-40C7-BA0E-A151EE336BCC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195FC54A15F344D83577B1CDDD67A5D" ma:contentTypeVersion="9" ma:contentTypeDescription="Создание документа." ma:contentTypeScope="" ma:versionID="961ec8db58076c7d3e9f84b9cd82fd45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bd9f0c80ada20ee560e77d723f3ef44e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A1340B-3A1B-4156-ADE3-51DF6C2C795D}">
  <ds:schemaRefs>
    <ds:schemaRef ds:uri="http://schemas.microsoft.com/office/2006/documentManagement/types"/>
    <ds:schemaRef ds:uri="http://purl.org/dc/elements/1.1/"/>
    <ds:schemaRef ds:uri="835f28f2-30f1-4728-84d2-86d96e143488"/>
    <ds:schemaRef ds:uri="http://purl.org/dc/dcmitype/"/>
    <ds:schemaRef ds:uri="http://schemas.microsoft.com/office/infopath/2007/PartnerControls"/>
    <ds:schemaRef ds:uri="341e6018-ac0a-4dfb-8409-db9e0d25502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AFDAB34-20E1-438F-BCB2-ECDA5496F3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SoftServeTemplate_Black</Template>
  <TotalTime>765</TotalTime>
  <Words>1166</Words>
  <Application>Microsoft Office PowerPoint</Application>
  <PresentationFormat>Широкоэкранный</PresentationFormat>
  <Paragraphs>184</Paragraphs>
  <Slides>26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26</vt:i4>
      </vt:variant>
    </vt:vector>
  </HeadingPairs>
  <TitlesOfParts>
    <vt:vector size="34" baseType="lpstr">
      <vt:lpstr>Courier New</vt:lpstr>
      <vt:lpstr>Proxima Nova Black</vt:lpstr>
      <vt:lpstr>Arial</vt:lpstr>
      <vt:lpstr>inherit</vt:lpstr>
      <vt:lpstr>Calibri</vt:lpstr>
      <vt:lpstr>Open Sans</vt:lpstr>
      <vt:lpstr>DARK THEME</vt:lpstr>
      <vt:lpstr>LIGHT-THEME</vt:lpstr>
      <vt:lpstr>HTML5</vt:lpstr>
      <vt:lpstr>HTML5 </vt:lpstr>
      <vt:lpstr>HTML VERSIONS </vt:lpstr>
      <vt:lpstr>HTML document </vt:lpstr>
      <vt:lpstr>&lt;head&gt; and &lt;body&gt; </vt:lpstr>
      <vt:lpstr>Paired tags </vt:lpstr>
      <vt:lpstr>Unpaired tags, HTML elements </vt:lpstr>
      <vt:lpstr>Attributes </vt:lpstr>
      <vt:lpstr>Common HTML tags </vt:lpstr>
      <vt:lpstr>Nested tags </vt:lpstr>
      <vt:lpstr>HTML Validators </vt:lpstr>
      <vt:lpstr>Tag &lt;img&gt; </vt:lpstr>
      <vt:lpstr>Tags &lt;svg&gt;, &lt;video&gt;, &lt;audio&gt; </vt:lpstr>
      <vt:lpstr>Tag &lt;div&gt; </vt:lpstr>
      <vt:lpstr>Semantic elements </vt:lpstr>
      <vt:lpstr>&lt;article&gt; </vt:lpstr>
      <vt:lpstr>&lt;section&gt; </vt:lpstr>
      <vt:lpstr>&lt;article&gt; vs &lt;section&gt; </vt:lpstr>
      <vt:lpstr>&lt;aside&gt; </vt:lpstr>
      <vt:lpstr>&lt;nav&gt; </vt:lpstr>
      <vt:lpstr>&lt;table&gt; </vt:lpstr>
      <vt:lpstr>Ordered lists </vt:lpstr>
      <vt:lpstr>Unordered lists </vt:lpstr>
      <vt:lpstr>Forms </vt:lpstr>
      <vt:lpstr>Inputs </vt:lpstr>
      <vt:lpstr>Thank you for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Liubov Koliasa</dc:creator>
  <cp:lastModifiedBy>Валентин Маленчак</cp:lastModifiedBy>
  <cp:revision>57</cp:revision>
  <dcterms:created xsi:type="dcterms:W3CDTF">2018-12-11T16:43:22Z</dcterms:created>
  <dcterms:modified xsi:type="dcterms:W3CDTF">2019-10-24T11:00:55Z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