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4" r:id="rId16"/>
    <p:sldId id="269" r:id="rId17"/>
    <p:sldId id="277" r:id="rId18"/>
    <p:sldId id="270" r:id="rId19"/>
    <p:sldId id="278" r:id="rId20"/>
    <p:sldId id="271" r:id="rId21"/>
    <p:sldId id="279" r:id="rId22"/>
    <p:sldId id="272" r:id="rId23"/>
    <p:sldId id="281" r:id="rId24"/>
    <p:sldId id="282" r:id="rId25"/>
    <p:sldId id="283" r:id="rId26"/>
    <p:sldId id="284" r:id="rId27"/>
    <p:sldId id="285" r:id="rId28"/>
    <p:sldId id="286" r:id="rId29"/>
    <p:sldId id="291" r:id="rId30"/>
    <p:sldId id="292" r:id="rId31"/>
    <p:sldId id="293" r:id="rId32"/>
    <p:sldId id="294" r:id="rId33"/>
    <p:sldId id="304" r:id="rId34"/>
    <p:sldId id="295" r:id="rId35"/>
    <p:sldId id="296" r:id="rId36"/>
    <p:sldId id="297" r:id="rId37"/>
    <p:sldId id="305" r:id="rId38"/>
    <p:sldId id="306" r:id="rId39"/>
    <p:sldId id="298" r:id="rId40"/>
    <p:sldId id="301" r:id="rId41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Proxima Nova Black" panose="020B0604020202020204" charset="0"/>
      <p:bold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dirty="0"/>
              <a:t>DB. Normalization.</a:t>
            </a:r>
            <a:br>
              <a:rPr lang="en-US" sz="10000" dirty="0"/>
            </a:br>
            <a:r>
              <a:rPr lang="en-US" sz="10000" dirty="0"/>
              <a:t>MySQL, SQL.</a:t>
            </a:r>
            <a:endParaRPr lang="uk-UA" sz="1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05D5-3E7A-4EA3-AF5A-41BE159D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databases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15DB-CD59-4E96-BD5D-BDF5F05CB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226076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model represents one- to- many relationships</a:t>
            </a:r>
            <a:endParaRPr lang="uk-U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is represented in the tree-like structure</a:t>
            </a:r>
            <a:endParaRPr lang="uk-U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only one parent for each child node </a:t>
            </a:r>
            <a:endParaRPr lang="uk-U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parent nodes can have more than one child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not very flexible to reorganize the model.</a:t>
            </a:r>
          </a:p>
          <a:p>
            <a:endParaRPr lang="uk-UA" sz="2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21506B0-013F-41B6-87A5-1413655D760F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654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FBDCF60-2DB4-4623-8AFA-02BD69DC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09335"/>
              </p:ext>
            </p:extLst>
          </p:nvPr>
        </p:nvGraphicFramePr>
        <p:xfrm>
          <a:off x="673719" y="2069646"/>
          <a:ext cx="2824083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41361">
                  <a:extLst>
                    <a:ext uri="{9D8B030D-6E8A-4147-A177-3AD203B41FA5}">
                      <a16:colId xmlns:a16="http://schemas.microsoft.com/office/drawing/2014/main" val="1060291156"/>
                    </a:ext>
                  </a:extLst>
                </a:gridCol>
                <a:gridCol w="941361">
                  <a:extLst>
                    <a:ext uri="{9D8B030D-6E8A-4147-A177-3AD203B41FA5}">
                      <a16:colId xmlns:a16="http://schemas.microsoft.com/office/drawing/2014/main" val="2309742797"/>
                    </a:ext>
                  </a:extLst>
                </a:gridCol>
                <a:gridCol w="941361">
                  <a:extLst>
                    <a:ext uri="{9D8B030D-6E8A-4147-A177-3AD203B41FA5}">
                      <a16:colId xmlns:a16="http://schemas.microsoft.com/office/drawing/2014/main" val="361959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Yurii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82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DC84A21-BAD3-4223-B4C5-B504ED572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63788"/>
              </p:ext>
            </p:extLst>
          </p:nvPr>
        </p:nvGraphicFramePr>
        <p:xfrm>
          <a:off x="4618366" y="2069646"/>
          <a:ext cx="2824083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41361">
                  <a:extLst>
                    <a:ext uri="{9D8B030D-6E8A-4147-A177-3AD203B41FA5}">
                      <a16:colId xmlns:a16="http://schemas.microsoft.com/office/drawing/2014/main" val="1060291156"/>
                    </a:ext>
                  </a:extLst>
                </a:gridCol>
                <a:gridCol w="941361">
                  <a:extLst>
                    <a:ext uri="{9D8B030D-6E8A-4147-A177-3AD203B41FA5}">
                      <a16:colId xmlns:a16="http://schemas.microsoft.com/office/drawing/2014/main" val="2309742797"/>
                    </a:ext>
                  </a:extLst>
                </a:gridCol>
                <a:gridCol w="941361">
                  <a:extLst>
                    <a:ext uri="{9D8B030D-6E8A-4147-A177-3AD203B41FA5}">
                      <a16:colId xmlns:a16="http://schemas.microsoft.com/office/drawing/2014/main" val="361959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821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C23D8D6-66AB-44D4-95A7-E4AACDA9B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57004"/>
              </p:ext>
            </p:extLst>
          </p:nvPr>
        </p:nvGraphicFramePr>
        <p:xfrm>
          <a:off x="8335148" y="2069646"/>
          <a:ext cx="2824083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41361">
                  <a:extLst>
                    <a:ext uri="{9D8B030D-6E8A-4147-A177-3AD203B41FA5}">
                      <a16:colId xmlns:a16="http://schemas.microsoft.com/office/drawing/2014/main" val="1060291156"/>
                    </a:ext>
                  </a:extLst>
                </a:gridCol>
                <a:gridCol w="941361">
                  <a:extLst>
                    <a:ext uri="{9D8B030D-6E8A-4147-A177-3AD203B41FA5}">
                      <a16:colId xmlns:a16="http://schemas.microsoft.com/office/drawing/2014/main" val="2309742797"/>
                    </a:ext>
                  </a:extLst>
                </a:gridCol>
                <a:gridCol w="941361">
                  <a:extLst>
                    <a:ext uri="{9D8B030D-6E8A-4147-A177-3AD203B41FA5}">
                      <a16:colId xmlns:a16="http://schemas.microsoft.com/office/drawing/2014/main" val="361959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Oleh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82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2359FF4-92BA-4398-877A-8080B734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12879"/>
              </p:ext>
            </p:extLst>
          </p:nvPr>
        </p:nvGraphicFramePr>
        <p:xfrm>
          <a:off x="4618366" y="684156"/>
          <a:ext cx="2824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083">
                  <a:extLst>
                    <a:ext uri="{9D8B030D-6E8A-4147-A177-3AD203B41FA5}">
                      <a16:colId xmlns:a16="http://schemas.microsoft.com/office/drawing/2014/main" val="636523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Node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5211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DF223FE-D66A-4F28-A812-C3D0B5D3F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29586"/>
              </p:ext>
            </p:extLst>
          </p:nvPr>
        </p:nvGraphicFramePr>
        <p:xfrm>
          <a:off x="242161" y="5059740"/>
          <a:ext cx="22026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325">
                  <a:extLst>
                    <a:ext uri="{9D8B030D-6E8A-4147-A177-3AD203B41FA5}">
                      <a16:colId xmlns:a16="http://schemas.microsoft.com/office/drawing/2014/main" val="3386750464"/>
                    </a:ext>
                  </a:extLst>
                </a:gridCol>
                <a:gridCol w="1101325">
                  <a:extLst>
                    <a:ext uri="{9D8B030D-6E8A-4147-A177-3AD203B41FA5}">
                      <a16:colId xmlns:a16="http://schemas.microsoft.com/office/drawing/2014/main" val="276937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43614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C406E80F-5EAF-44B2-88B6-AF2A21DC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17633"/>
              </p:ext>
            </p:extLst>
          </p:nvPr>
        </p:nvGraphicFramePr>
        <p:xfrm>
          <a:off x="4994675" y="3852377"/>
          <a:ext cx="22026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325">
                  <a:extLst>
                    <a:ext uri="{9D8B030D-6E8A-4147-A177-3AD203B41FA5}">
                      <a16:colId xmlns:a16="http://schemas.microsoft.com/office/drawing/2014/main" val="3386750464"/>
                    </a:ext>
                  </a:extLst>
                </a:gridCol>
                <a:gridCol w="1101325">
                  <a:extLst>
                    <a:ext uri="{9D8B030D-6E8A-4147-A177-3AD203B41FA5}">
                      <a16:colId xmlns:a16="http://schemas.microsoft.com/office/drawing/2014/main" val="276937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43614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9DFAE434-65B7-40E3-9FEF-502085A90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70560"/>
              </p:ext>
            </p:extLst>
          </p:nvPr>
        </p:nvGraphicFramePr>
        <p:xfrm>
          <a:off x="8645864" y="3852377"/>
          <a:ext cx="22026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325">
                  <a:extLst>
                    <a:ext uri="{9D8B030D-6E8A-4147-A177-3AD203B41FA5}">
                      <a16:colId xmlns:a16="http://schemas.microsoft.com/office/drawing/2014/main" val="3386750464"/>
                    </a:ext>
                  </a:extLst>
                </a:gridCol>
                <a:gridCol w="1101325">
                  <a:extLst>
                    <a:ext uri="{9D8B030D-6E8A-4147-A177-3AD203B41FA5}">
                      <a16:colId xmlns:a16="http://schemas.microsoft.com/office/drawing/2014/main" val="276937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43614"/>
                  </a:ext>
                </a:extLst>
              </a:tr>
            </a:tbl>
          </a:graphicData>
        </a:graphic>
      </p:graphicFrame>
      <p:graphicFrame>
        <p:nvGraphicFramePr>
          <p:cNvPr id="18" name="Table 14">
            <a:extLst>
              <a:ext uri="{FF2B5EF4-FFF2-40B4-BE49-F238E27FC236}">
                <a16:creationId xmlns:a16="http://schemas.microsoft.com/office/drawing/2014/main" id="{27E0F312-F1DC-4715-9F38-32D0E6C2D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03910"/>
              </p:ext>
            </p:extLst>
          </p:nvPr>
        </p:nvGraphicFramePr>
        <p:xfrm>
          <a:off x="5341889" y="5059740"/>
          <a:ext cx="22026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325">
                  <a:extLst>
                    <a:ext uri="{9D8B030D-6E8A-4147-A177-3AD203B41FA5}">
                      <a16:colId xmlns:a16="http://schemas.microsoft.com/office/drawing/2014/main" val="3386750464"/>
                    </a:ext>
                  </a:extLst>
                </a:gridCol>
                <a:gridCol w="1101325">
                  <a:extLst>
                    <a:ext uri="{9D8B030D-6E8A-4147-A177-3AD203B41FA5}">
                      <a16:colId xmlns:a16="http://schemas.microsoft.com/office/drawing/2014/main" val="276937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43614"/>
                  </a:ext>
                </a:extLst>
              </a:tr>
            </a:tbl>
          </a:graphicData>
        </a:graphic>
      </p:graphicFrame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82F8CCCA-26CD-4C50-8B62-24E56A8F6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56488"/>
              </p:ext>
            </p:extLst>
          </p:nvPr>
        </p:nvGraphicFramePr>
        <p:xfrm>
          <a:off x="2792025" y="5059740"/>
          <a:ext cx="22026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1325">
                  <a:extLst>
                    <a:ext uri="{9D8B030D-6E8A-4147-A177-3AD203B41FA5}">
                      <a16:colId xmlns:a16="http://schemas.microsoft.com/office/drawing/2014/main" val="3386750464"/>
                    </a:ext>
                  </a:extLst>
                </a:gridCol>
                <a:gridCol w="1101325">
                  <a:extLst>
                    <a:ext uri="{9D8B030D-6E8A-4147-A177-3AD203B41FA5}">
                      <a16:colId xmlns:a16="http://schemas.microsoft.com/office/drawing/2014/main" val="276937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4361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A99B8-3BFD-46B6-995D-B74A55628F16}"/>
              </a:ext>
            </a:extLst>
          </p:cNvPr>
          <p:cNvCxnSpPr/>
          <p:nvPr/>
        </p:nvCxnSpPr>
        <p:spPr>
          <a:xfrm flipH="1">
            <a:off x="1189608" y="2525260"/>
            <a:ext cx="585926" cy="24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81EAB2-435F-47C1-8751-F3243F9EB1D9}"/>
              </a:ext>
            </a:extLst>
          </p:cNvPr>
          <p:cNvCxnSpPr>
            <a:cxnSpLocks/>
          </p:cNvCxnSpPr>
          <p:nvPr/>
        </p:nvCxnSpPr>
        <p:spPr>
          <a:xfrm>
            <a:off x="2222130" y="2525260"/>
            <a:ext cx="1169140" cy="24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22DB3-67C8-4900-851D-E96F4E1B1A5E}"/>
              </a:ext>
            </a:extLst>
          </p:cNvPr>
          <p:cNvCxnSpPr>
            <a:cxnSpLocks/>
          </p:cNvCxnSpPr>
          <p:nvPr/>
        </p:nvCxnSpPr>
        <p:spPr>
          <a:xfrm>
            <a:off x="3224073" y="2525259"/>
            <a:ext cx="2244572" cy="235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033154-4414-44D2-AEBD-C59A3146F2B9}"/>
              </a:ext>
            </a:extLst>
          </p:cNvPr>
          <p:cNvCxnSpPr>
            <a:cxnSpLocks/>
          </p:cNvCxnSpPr>
          <p:nvPr/>
        </p:nvCxnSpPr>
        <p:spPr>
          <a:xfrm>
            <a:off x="6111537" y="2525260"/>
            <a:ext cx="0" cy="104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029FD-D4C1-47DC-AC87-074C2BA698A7}"/>
              </a:ext>
            </a:extLst>
          </p:cNvPr>
          <p:cNvCxnSpPr>
            <a:cxnSpLocks/>
          </p:cNvCxnSpPr>
          <p:nvPr/>
        </p:nvCxnSpPr>
        <p:spPr>
          <a:xfrm>
            <a:off x="9764452" y="2525260"/>
            <a:ext cx="0" cy="104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BE94A0-7905-4844-897A-F87661371B14}"/>
              </a:ext>
            </a:extLst>
          </p:cNvPr>
          <p:cNvCxnSpPr/>
          <p:nvPr/>
        </p:nvCxnSpPr>
        <p:spPr>
          <a:xfrm flipH="1">
            <a:off x="2885243" y="1054996"/>
            <a:ext cx="2982897" cy="88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BCCD74-69EF-4C41-BF2D-C75137BC0F0E}"/>
              </a:ext>
            </a:extLst>
          </p:cNvPr>
          <p:cNvCxnSpPr>
            <a:cxnSpLocks/>
          </p:cNvCxnSpPr>
          <p:nvPr/>
        </p:nvCxnSpPr>
        <p:spPr>
          <a:xfrm>
            <a:off x="6233605" y="1057637"/>
            <a:ext cx="3008049" cy="92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68AEE9-4B01-4249-8711-A16F024C1D23}"/>
              </a:ext>
            </a:extLst>
          </p:cNvPr>
          <p:cNvCxnSpPr/>
          <p:nvPr/>
        </p:nvCxnSpPr>
        <p:spPr>
          <a:xfrm>
            <a:off x="6030407" y="1054996"/>
            <a:ext cx="0" cy="88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5D3EE3-6B79-4205-A0C0-7CD7F1151AA6}"/>
              </a:ext>
            </a:extLst>
          </p:cNvPr>
          <p:cNvSpPr txBox="1"/>
          <p:nvPr/>
        </p:nvSpPr>
        <p:spPr>
          <a:xfrm>
            <a:off x="747453" y="1515648"/>
            <a:ext cx="28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s_id</a:t>
            </a:r>
            <a:r>
              <a:rPr lang="en-US" dirty="0"/>
              <a:t>     </a:t>
            </a:r>
            <a:r>
              <a:rPr lang="en-US" dirty="0" err="1"/>
              <a:t>s_name</a:t>
            </a:r>
            <a:r>
              <a:rPr lang="en-US" dirty="0"/>
              <a:t>    </a:t>
            </a:r>
            <a:r>
              <a:rPr lang="en-US" dirty="0" err="1"/>
              <a:t>s_age</a:t>
            </a:r>
            <a:endParaRPr lang="uk-U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1E44A-73DE-49EC-95AE-4DCC47738481}"/>
              </a:ext>
            </a:extLst>
          </p:cNvPr>
          <p:cNvSpPr txBox="1"/>
          <p:nvPr/>
        </p:nvSpPr>
        <p:spPr>
          <a:xfrm>
            <a:off x="367805" y="4605633"/>
            <a:ext cx="195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t_id</a:t>
            </a:r>
            <a:r>
              <a:rPr lang="en-US" dirty="0"/>
              <a:t>          </a:t>
            </a:r>
            <a:r>
              <a:rPr lang="en-US" dirty="0" err="1"/>
              <a:t>t_name</a:t>
            </a:r>
            <a:endParaRPr lang="uk-UA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5A88CB5-A181-4F76-916C-3F89A24E0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514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C219-1D03-4C0B-8038-B3B91688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databases</a:t>
            </a:r>
            <a:endParaRPr lang="uk-UA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B414BE-2529-4438-BE3B-DF414C5379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02490" y="1937764"/>
            <a:ext cx="1158701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Supports many to many relationships.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parents can have many children.</a:t>
            </a:r>
            <a:r>
              <a:rPr lang="ru-RU" sz="2800" dirty="0"/>
              <a:t> </a:t>
            </a:r>
            <a:r>
              <a:rPr lang="en-US" sz="2800" dirty="0"/>
              <a:t>Many children can have many parents.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Entities are represented as a connected network with each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very flexible to reorganize the model.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0D5107-A47D-4EF0-9594-1132CD79D62C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512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5EF6D-5CCD-41ED-AC2F-2E0FFC11EAEB}"/>
              </a:ext>
            </a:extLst>
          </p:cNvPr>
          <p:cNvSpPr/>
          <p:nvPr/>
        </p:nvSpPr>
        <p:spPr>
          <a:xfrm>
            <a:off x="4554244" y="585926"/>
            <a:ext cx="2556769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University</a:t>
            </a:r>
            <a:endParaRPr lang="uk-UA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1170D-4057-4D7C-B5FE-B8A0C4C19AE2}"/>
              </a:ext>
            </a:extLst>
          </p:cNvPr>
          <p:cNvSpPr/>
          <p:nvPr/>
        </p:nvSpPr>
        <p:spPr>
          <a:xfrm>
            <a:off x="827102" y="2425082"/>
            <a:ext cx="2839375" cy="14367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Applied Mathematics Department</a:t>
            </a:r>
            <a:endParaRPr lang="uk-U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CE51E-B552-43E4-869B-D1C3599EA4EF}"/>
              </a:ext>
            </a:extLst>
          </p:cNvPr>
          <p:cNvSpPr/>
          <p:nvPr/>
        </p:nvSpPr>
        <p:spPr>
          <a:xfrm>
            <a:off x="7884849" y="2425082"/>
            <a:ext cx="2839375" cy="14367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Electronics</a:t>
            </a:r>
          </a:p>
          <a:p>
            <a:pPr algn="ctr"/>
            <a:r>
              <a:rPr lang="en-US" sz="2800" dirty="0"/>
              <a:t>Department</a:t>
            </a:r>
            <a:endParaRPr lang="uk-UA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D3043-666E-4EBC-AC37-88C74BFBD2B5}"/>
              </a:ext>
            </a:extLst>
          </p:cNvPr>
          <p:cNvSpPr/>
          <p:nvPr/>
        </p:nvSpPr>
        <p:spPr>
          <a:xfrm>
            <a:off x="313676" y="4829453"/>
            <a:ext cx="1846556" cy="97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Room 365</a:t>
            </a:r>
            <a:endParaRPr lang="uk-UA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00697-146C-44EF-BA2D-9D36BD4746F3}"/>
              </a:ext>
            </a:extLst>
          </p:cNvPr>
          <p:cNvSpPr/>
          <p:nvPr/>
        </p:nvSpPr>
        <p:spPr>
          <a:xfrm>
            <a:off x="2414725" y="4829453"/>
            <a:ext cx="1846556" cy="97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Room 111</a:t>
            </a:r>
            <a:endParaRPr lang="uk-UA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6DCCB-77D2-4829-AEA5-9984C1C0F979}"/>
              </a:ext>
            </a:extLst>
          </p:cNvPr>
          <p:cNvSpPr/>
          <p:nvPr/>
        </p:nvSpPr>
        <p:spPr>
          <a:xfrm>
            <a:off x="4554244" y="4829454"/>
            <a:ext cx="1846556" cy="97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Computer</a:t>
            </a:r>
          </a:p>
          <a:p>
            <a:pPr algn="ctr"/>
            <a:r>
              <a:rPr lang="en-US" sz="2400" dirty="0"/>
              <a:t>Lab</a:t>
            </a:r>
            <a:endParaRPr lang="uk-UA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2E5C9-FEB5-44CE-9C52-EF9F526B1934}"/>
              </a:ext>
            </a:extLst>
          </p:cNvPr>
          <p:cNvSpPr/>
          <p:nvPr/>
        </p:nvSpPr>
        <p:spPr>
          <a:xfrm>
            <a:off x="8381258" y="4829454"/>
            <a:ext cx="1846556" cy="97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Room 321</a:t>
            </a:r>
            <a:endParaRPr lang="uk-UA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3AD5A-FCA5-412D-AA34-A9E3AB1DE724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2246790" y="1149658"/>
            <a:ext cx="2307454" cy="127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41041C-D459-4A17-925A-6FBE227A365E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7111013" y="1149658"/>
            <a:ext cx="2193524" cy="127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513048-3C39-41A2-93BF-22CE0526E04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1236954" y="3861785"/>
            <a:ext cx="1009836" cy="96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80D8FE-D1ED-4A13-93AC-D6F0D1D1B54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246790" y="3861785"/>
            <a:ext cx="1091213" cy="96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38DEBD-4BF3-4FA4-BF51-ED1A18040E4E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246790" y="3861785"/>
            <a:ext cx="3230732" cy="9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F6A3DB-8F56-4031-9481-493A336011A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5477522" y="3861785"/>
            <a:ext cx="3827015" cy="9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C9A317-A081-421B-9027-BDA64BB2746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9304536" y="3861785"/>
            <a:ext cx="1" cy="9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9AF8D17-A85A-4FBD-9CAF-556E8BAB1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6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C63-4FE8-4965-AAC2-8EF6AB2A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databases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29BA-1CFA-49BB-A9C5-B8291C470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10666"/>
            <a:ext cx="10820400" cy="810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is represented in the form of objects, as used in 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8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03B3FD6-C798-4200-A945-6A4FDFA958C0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54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B0B376-E7B7-4104-8610-C8B2D42E6EDB}"/>
              </a:ext>
            </a:extLst>
          </p:cNvPr>
          <p:cNvSpPr/>
          <p:nvPr/>
        </p:nvSpPr>
        <p:spPr>
          <a:xfrm>
            <a:off x="4518733" y="1340526"/>
            <a:ext cx="3000653" cy="123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Shape</a:t>
            </a:r>
            <a:endParaRPr lang="uk-UA" sz="2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346AB6-AF3E-4E4F-B1F3-520025A0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7583"/>
              </p:ext>
            </p:extLst>
          </p:nvPr>
        </p:nvGraphicFramePr>
        <p:xfrm>
          <a:off x="718105" y="3645097"/>
          <a:ext cx="261989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9899">
                  <a:extLst>
                    <a:ext uri="{9D8B030D-6E8A-4147-A177-3AD203B41FA5}">
                      <a16:colId xmlns:a16="http://schemas.microsoft.com/office/drawing/2014/main" val="250479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Circle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Center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Radius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7161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FF466AC-D210-4E66-85E9-808D4595E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7863"/>
              </p:ext>
            </p:extLst>
          </p:nvPr>
        </p:nvGraphicFramePr>
        <p:xfrm>
          <a:off x="4709109" y="3645097"/>
          <a:ext cx="261989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9899">
                  <a:extLst>
                    <a:ext uri="{9D8B030D-6E8A-4147-A177-3AD203B41FA5}">
                      <a16:colId xmlns:a16="http://schemas.microsoft.com/office/drawing/2014/main" val="250479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Rectangle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71619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8D8F24E7-F676-4BB3-B3EA-0C7D945B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14230"/>
              </p:ext>
            </p:extLst>
          </p:nvPr>
        </p:nvGraphicFramePr>
        <p:xfrm>
          <a:off x="8700113" y="3645097"/>
          <a:ext cx="261989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9899">
                  <a:extLst>
                    <a:ext uri="{9D8B030D-6E8A-4147-A177-3AD203B41FA5}">
                      <a16:colId xmlns:a16="http://schemas.microsoft.com/office/drawing/2014/main" val="250479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Triangle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7161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6F74F8-CD8F-430C-B1E2-322708C349B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028054" y="2574523"/>
            <a:ext cx="3991006" cy="10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AEF5F5-F8C6-4BCA-83A1-7E3421B330E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019060" y="2574523"/>
            <a:ext cx="3991002" cy="10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858139-4C7F-46EA-AE91-8EE5814CA2B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6019058" y="2574523"/>
            <a:ext cx="2" cy="10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365FB00-97D7-4C16-8A55-A600AB58C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249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F2CC-EC05-4D46-9130-6E902C33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25A98-0F41-4AF1-AAB3-94378E565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243831"/>
            <a:ext cx="10820400" cy="3429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a structure that allows us to identify and access data in relation to another piece of data in the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represents the database as a collection of relations (tables)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3BC34CD-1994-4C52-9465-48DC024A7CBB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752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2D6E9A-751D-4EC2-ACD1-A9B9D756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4" y="710213"/>
            <a:ext cx="11024982" cy="514799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7F78C0-15A7-4539-B113-3259BCB4C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716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096A-94A4-4050-8ACA-3EE91ADA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D</a:t>
            </a:r>
            <a:r>
              <a:rPr lang="en-US" b="1" dirty="0"/>
              <a:t>atabase normalization</a:t>
            </a:r>
            <a:endParaRPr lang="uk-UA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9E3A49A-E6F2-4A4A-86FC-64931B529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378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F111-016F-4748-8C68-DE4B09B0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Normal Form (1NF)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F80E-EE3C-4768-AB27-37E21BE1D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63932"/>
            <a:ext cx="10820400" cy="3429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Single Valued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Attribute Domain should not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Unique name for Attributes/Columns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doesn't matters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16651F1-7505-4AB4-A053-3A056CA22637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375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4E631-E1B8-43F1-A5F6-A689BC9F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639A-BB5F-44C0-9595-EA36DC8DC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A database is an organized collection of structured information, or data, typically stored electronically in a computer system.</a:t>
            </a:r>
          </a:p>
          <a:p>
            <a:endParaRPr lang="en-US" sz="2800" dirty="0"/>
          </a:p>
          <a:p>
            <a:r>
              <a:rPr lang="en-US" sz="2800" dirty="0"/>
              <a:t>A database is a collection of information that is organized so that it can easily be accessed, managed, and updated.</a:t>
            </a:r>
          </a:p>
          <a:p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47942-24A1-4452-9875-E4041B9F9E78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44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DA68B0-A53D-4366-81CF-0CFFE4B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58742"/>
              </p:ext>
            </p:extLst>
          </p:nvPr>
        </p:nvGraphicFramePr>
        <p:xfrm>
          <a:off x="238711" y="861709"/>
          <a:ext cx="5531775" cy="1584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43925">
                  <a:extLst>
                    <a:ext uri="{9D8B030D-6E8A-4147-A177-3AD203B41FA5}">
                      <a16:colId xmlns:a16="http://schemas.microsoft.com/office/drawing/2014/main" val="3886694029"/>
                    </a:ext>
                  </a:extLst>
                </a:gridCol>
                <a:gridCol w="1843925">
                  <a:extLst>
                    <a:ext uri="{9D8B030D-6E8A-4147-A177-3AD203B41FA5}">
                      <a16:colId xmlns:a16="http://schemas.microsoft.com/office/drawing/2014/main" val="3922790281"/>
                    </a:ext>
                  </a:extLst>
                </a:gridCol>
                <a:gridCol w="1843925">
                  <a:extLst>
                    <a:ext uri="{9D8B030D-6E8A-4147-A177-3AD203B41FA5}">
                      <a16:colId xmlns:a16="http://schemas.microsoft.com/office/drawing/2014/main" val="2637567673"/>
                    </a:ext>
                  </a:extLst>
                </a:gridCol>
              </a:tblGrid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subject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02480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144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Boris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C++, C#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8734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145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Olesya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Java, Ruby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50031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146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Oleh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Python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5794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6B031-E58A-4C69-AC0F-43A59760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26255"/>
              </p:ext>
            </p:extLst>
          </p:nvPr>
        </p:nvGraphicFramePr>
        <p:xfrm>
          <a:off x="5900691" y="3180260"/>
          <a:ext cx="5531775" cy="2377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43925">
                  <a:extLst>
                    <a:ext uri="{9D8B030D-6E8A-4147-A177-3AD203B41FA5}">
                      <a16:colId xmlns:a16="http://schemas.microsoft.com/office/drawing/2014/main" val="3886694029"/>
                    </a:ext>
                  </a:extLst>
                </a:gridCol>
                <a:gridCol w="1843925">
                  <a:extLst>
                    <a:ext uri="{9D8B030D-6E8A-4147-A177-3AD203B41FA5}">
                      <a16:colId xmlns:a16="http://schemas.microsoft.com/office/drawing/2014/main" val="3922790281"/>
                    </a:ext>
                  </a:extLst>
                </a:gridCol>
                <a:gridCol w="1843925">
                  <a:extLst>
                    <a:ext uri="{9D8B030D-6E8A-4147-A177-3AD203B41FA5}">
                      <a16:colId xmlns:a16="http://schemas.microsoft.com/office/drawing/2014/main" val="2637567673"/>
                    </a:ext>
                  </a:extLst>
                </a:gridCol>
              </a:tblGrid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subject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02480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144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Boris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C++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8734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144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Boris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C#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03742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145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Olesya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50031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145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Olesya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Ruby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65736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146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Oleh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Python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57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12A5BF-E03C-40A6-AA09-758E6BEEB075}"/>
              </a:ext>
            </a:extLst>
          </p:cNvPr>
          <p:cNvSpPr txBox="1"/>
          <p:nvPr/>
        </p:nvSpPr>
        <p:spPr>
          <a:xfrm>
            <a:off x="6421516" y="1362444"/>
            <a:ext cx="3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 in the 1NF</a:t>
            </a:r>
            <a:endParaRPr lang="uk-UA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90DC-434D-4C7F-BFD8-E7DE934A8BC5}"/>
              </a:ext>
            </a:extLst>
          </p:cNvPr>
          <p:cNvSpPr txBox="1"/>
          <p:nvPr/>
        </p:nvSpPr>
        <p:spPr>
          <a:xfrm>
            <a:off x="1979721" y="4000838"/>
            <a:ext cx="379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Satisfies the 1NF</a:t>
            </a:r>
            <a:endParaRPr lang="uk-UA" sz="2800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6BCB7B6-576C-4345-9608-BCFFB9AA0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439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4A7D-8042-432F-A4B2-D1EC657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Normal Form (2NF)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26B4E-8CBE-4BE4-9FAB-FECFA3511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should be in the </a:t>
            </a:r>
            <a:r>
              <a:rPr lang="en-US" sz="2800" b="1" dirty="0"/>
              <a:t>First Normal 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should </a:t>
            </a:r>
            <a:r>
              <a:rPr lang="en-US" sz="2800" b="1" dirty="0"/>
              <a:t>not</a:t>
            </a:r>
            <a:r>
              <a:rPr lang="en-US" sz="2800" dirty="0"/>
              <a:t> have </a:t>
            </a:r>
            <a:r>
              <a:rPr lang="en-US" sz="2800" b="1" dirty="0"/>
              <a:t>Partial Dependency</a:t>
            </a:r>
            <a:r>
              <a:rPr lang="en-US" sz="2800" dirty="0"/>
              <a:t>.</a:t>
            </a:r>
            <a:endParaRPr lang="uk-UA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91D64-71AB-4A74-997F-D5FB4500BB80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935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E86DE-DB3E-46B6-861D-749BED5ECB58}"/>
              </a:ext>
            </a:extLst>
          </p:cNvPr>
          <p:cNvSpPr txBox="1"/>
          <p:nvPr/>
        </p:nvSpPr>
        <p:spPr>
          <a:xfrm>
            <a:off x="6421516" y="1362444"/>
            <a:ext cx="3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 in the 2NF</a:t>
            </a:r>
            <a:endParaRPr lang="uk-UA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5BA8F-ECCF-47C3-9485-2289297C98E7}"/>
              </a:ext>
            </a:extLst>
          </p:cNvPr>
          <p:cNvSpPr txBox="1"/>
          <p:nvPr/>
        </p:nvSpPr>
        <p:spPr>
          <a:xfrm>
            <a:off x="1508709" y="4000838"/>
            <a:ext cx="379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Satisfies the 2NF</a:t>
            </a:r>
            <a:endParaRPr lang="uk-UA" sz="28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A476CC-537F-403D-BD87-6AD84EF3D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2135"/>
              </p:ext>
            </p:extLst>
          </p:nvPr>
        </p:nvGraphicFramePr>
        <p:xfrm>
          <a:off x="1037700" y="1044638"/>
          <a:ext cx="4732785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7595">
                  <a:extLst>
                    <a:ext uri="{9D8B030D-6E8A-4147-A177-3AD203B41FA5}">
                      <a16:colId xmlns:a16="http://schemas.microsoft.com/office/drawing/2014/main" val="1196016783"/>
                    </a:ext>
                  </a:extLst>
                </a:gridCol>
                <a:gridCol w="1577595">
                  <a:extLst>
                    <a:ext uri="{9D8B030D-6E8A-4147-A177-3AD203B41FA5}">
                      <a16:colId xmlns:a16="http://schemas.microsoft.com/office/drawing/2014/main" val="1124590264"/>
                    </a:ext>
                  </a:extLst>
                </a:gridCol>
                <a:gridCol w="1577595">
                  <a:extLst>
                    <a:ext uri="{9D8B030D-6E8A-4147-A177-3AD203B41FA5}">
                      <a16:colId xmlns:a16="http://schemas.microsoft.com/office/drawing/2014/main" val="4013829945"/>
                    </a:ext>
                  </a:extLst>
                </a:gridCol>
              </a:tblGrid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teacher_id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subject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7811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Roman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History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75718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Physics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08060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Maths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42279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Oleksandr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English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448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B43430-D397-4F69-AE5C-1846C0B5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56837"/>
              </p:ext>
            </p:extLst>
          </p:nvPr>
        </p:nvGraphicFramePr>
        <p:xfrm>
          <a:off x="4917962" y="4972336"/>
          <a:ext cx="3155190" cy="158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7595">
                  <a:extLst>
                    <a:ext uri="{9D8B030D-6E8A-4147-A177-3AD203B41FA5}">
                      <a16:colId xmlns:a16="http://schemas.microsoft.com/office/drawing/2014/main" val="3466908752"/>
                    </a:ext>
                  </a:extLst>
                </a:gridCol>
                <a:gridCol w="1577595">
                  <a:extLst>
                    <a:ext uri="{9D8B030D-6E8A-4147-A177-3AD203B41FA5}">
                      <a16:colId xmlns:a16="http://schemas.microsoft.com/office/drawing/2014/main" val="125870731"/>
                    </a:ext>
                  </a:extLst>
                </a:gridCol>
              </a:tblGrid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teacher_id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74905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Roman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04423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Jan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41187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Oleksandr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9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FE3EA4-8541-4353-A010-D3FA6E77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00682"/>
              </p:ext>
            </p:extLst>
          </p:nvPr>
        </p:nvGraphicFramePr>
        <p:xfrm>
          <a:off x="8528152" y="3271848"/>
          <a:ext cx="315519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7595">
                  <a:extLst>
                    <a:ext uri="{9D8B030D-6E8A-4147-A177-3AD203B41FA5}">
                      <a16:colId xmlns:a16="http://schemas.microsoft.com/office/drawing/2014/main" val="3466908752"/>
                    </a:ext>
                  </a:extLst>
                </a:gridCol>
                <a:gridCol w="1577595">
                  <a:extLst>
                    <a:ext uri="{9D8B030D-6E8A-4147-A177-3AD203B41FA5}">
                      <a16:colId xmlns:a16="http://schemas.microsoft.com/office/drawing/2014/main" val="125870731"/>
                    </a:ext>
                  </a:extLst>
                </a:gridCol>
              </a:tblGrid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teacher_id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subject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74905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History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04423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Physics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54448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Maths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89660"/>
                  </a:ext>
                </a:extLst>
              </a:tr>
              <a:tr h="38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English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9709"/>
                  </a:ext>
                </a:extLst>
              </a:tr>
            </a:tbl>
          </a:graphicData>
        </a:graphic>
      </p:graphicFrame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7C07031-D414-437C-9C3C-7F9CC4BC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584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FC18-37B1-451D-9562-91ECED7F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Normal Form (3NF)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6AB0-4AC6-4971-A569-CA7C02CDA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is in the Second Normal 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doesn't have Transitive Dependency.</a:t>
            </a:r>
          </a:p>
          <a:p>
            <a:endParaRPr lang="uk-UA" sz="36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D4CFE1D-DD02-4FE7-9E44-06CF5BB27D35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782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F53D5E-6EA0-44AC-A4D3-24EB2178D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32798"/>
              </p:ext>
            </p:extLst>
          </p:nvPr>
        </p:nvGraphicFramePr>
        <p:xfrm>
          <a:off x="490245" y="737421"/>
          <a:ext cx="5664939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88313">
                  <a:extLst>
                    <a:ext uri="{9D8B030D-6E8A-4147-A177-3AD203B41FA5}">
                      <a16:colId xmlns:a16="http://schemas.microsoft.com/office/drawing/2014/main" val="841654237"/>
                    </a:ext>
                  </a:extLst>
                </a:gridCol>
                <a:gridCol w="1888313">
                  <a:extLst>
                    <a:ext uri="{9D8B030D-6E8A-4147-A177-3AD203B41FA5}">
                      <a16:colId xmlns:a16="http://schemas.microsoft.com/office/drawing/2014/main" val="325516981"/>
                    </a:ext>
                  </a:extLst>
                </a:gridCol>
                <a:gridCol w="1888313">
                  <a:extLst>
                    <a:ext uri="{9D8B030D-6E8A-4147-A177-3AD203B41FA5}">
                      <a16:colId xmlns:a16="http://schemas.microsoft.com/office/drawing/2014/main" val="251481490"/>
                    </a:ext>
                  </a:extLst>
                </a:gridCol>
              </a:tblGrid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Guest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Hotel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Price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34418"/>
                  </a:ext>
                </a:extLst>
              </a:tr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Johnson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Marriott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2300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83002"/>
                  </a:ext>
                </a:extLst>
              </a:tr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Steinberg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Hilton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4000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32987"/>
                  </a:ext>
                </a:extLst>
              </a:tr>
              <a:tr h="3926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Pavlov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Radisson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2500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668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DE83F2-E527-4635-9ACA-470252706F24}"/>
              </a:ext>
            </a:extLst>
          </p:cNvPr>
          <p:cNvSpPr txBox="1"/>
          <p:nvPr/>
        </p:nvSpPr>
        <p:spPr>
          <a:xfrm>
            <a:off x="7300405" y="1268291"/>
            <a:ext cx="3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 in the 3NF</a:t>
            </a:r>
            <a:endParaRPr lang="uk-UA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64DE3-A62C-45B4-B520-D3BC5B7F288F}"/>
              </a:ext>
            </a:extLst>
          </p:cNvPr>
          <p:cNvSpPr txBox="1"/>
          <p:nvPr/>
        </p:nvSpPr>
        <p:spPr>
          <a:xfrm>
            <a:off x="825624" y="4810827"/>
            <a:ext cx="379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Satisfies the 3NF</a:t>
            </a:r>
            <a:endParaRPr lang="uk-UA" sz="2800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182158-8936-4390-863E-8345CE90E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2969"/>
              </p:ext>
            </p:extLst>
          </p:nvPr>
        </p:nvGraphicFramePr>
        <p:xfrm>
          <a:off x="4616389" y="4271036"/>
          <a:ext cx="3568824" cy="15909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4087866584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2877130049"/>
                    </a:ext>
                  </a:extLst>
                </a:gridCol>
              </a:tblGrid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Guest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Hotel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47345"/>
                  </a:ext>
                </a:extLst>
              </a:tr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Johnson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Marriott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8109"/>
                  </a:ext>
                </a:extLst>
              </a:tr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Steinberg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Hilton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72254"/>
                  </a:ext>
                </a:extLst>
              </a:tr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Pavlov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Radisson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35132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36D9CD2-4BAF-456A-BE7A-10F8098E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31322"/>
              </p:ext>
            </p:extLst>
          </p:nvPr>
        </p:nvGraphicFramePr>
        <p:xfrm>
          <a:off x="8913181" y="2633546"/>
          <a:ext cx="3019888" cy="15909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944">
                  <a:extLst>
                    <a:ext uri="{9D8B030D-6E8A-4147-A177-3AD203B41FA5}">
                      <a16:colId xmlns:a16="http://schemas.microsoft.com/office/drawing/2014/main" val="4087866584"/>
                    </a:ext>
                  </a:extLst>
                </a:gridCol>
                <a:gridCol w="1509944">
                  <a:extLst>
                    <a:ext uri="{9D8B030D-6E8A-4147-A177-3AD203B41FA5}">
                      <a16:colId xmlns:a16="http://schemas.microsoft.com/office/drawing/2014/main" val="2877130049"/>
                    </a:ext>
                  </a:extLst>
                </a:gridCol>
              </a:tblGrid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Hotel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Price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47345"/>
                  </a:ext>
                </a:extLst>
              </a:tr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Marriott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2300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8109"/>
                  </a:ext>
                </a:extLst>
              </a:tr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Hilton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4000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72254"/>
                  </a:ext>
                </a:extLst>
              </a:tr>
              <a:tr h="3977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Radisson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2500</a:t>
                      </a:r>
                      <a:endParaRPr lang="uk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351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0CFA93-7F12-4664-92BC-48C614C1450A}"/>
              </a:ext>
            </a:extLst>
          </p:cNvPr>
          <p:cNvSpPr txBox="1"/>
          <p:nvPr/>
        </p:nvSpPr>
        <p:spPr>
          <a:xfrm>
            <a:off x="1260629" y="209524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PK</a:t>
            </a:r>
            <a:endParaRPr lang="uk-UA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EE2A8-C7F0-4C79-B0A1-07ABC8958271}"/>
              </a:ext>
            </a:extLst>
          </p:cNvPr>
          <p:cNvSpPr txBox="1"/>
          <p:nvPr/>
        </p:nvSpPr>
        <p:spPr>
          <a:xfrm>
            <a:off x="5265937" y="3870926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PK</a:t>
            </a:r>
            <a:endParaRPr lang="uk-UA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ACDE4-FDF2-4B61-A1D6-5B3CC1E145A0}"/>
              </a:ext>
            </a:extLst>
          </p:cNvPr>
          <p:cNvSpPr txBox="1"/>
          <p:nvPr/>
        </p:nvSpPr>
        <p:spPr>
          <a:xfrm>
            <a:off x="9447320" y="2233436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PK</a:t>
            </a:r>
            <a:endParaRPr lang="uk-UA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C9ECC-A099-483F-A393-3EC7BDF844E1}"/>
              </a:ext>
            </a:extLst>
          </p:cNvPr>
          <p:cNvSpPr txBox="1"/>
          <p:nvPr/>
        </p:nvSpPr>
        <p:spPr>
          <a:xfrm>
            <a:off x="7148004" y="5999245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FK</a:t>
            </a:r>
            <a:endParaRPr lang="uk-UA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50881F-0299-4E85-9736-FCFC25F67E9D}"/>
              </a:ext>
            </a:extLst>
          </p:cNvPr>
          <p:cNvCxnSpPr/>
          <p:nvPr/>
        </p:nvCxnSpPr>
        <p:spPr>
          <a:xfrm>
            <a:off x="7803472" y="5861944"/>
            <a:ext cx="0" cy="53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0A57D1-A8D2-4A92-96FF-120EC0E1E272}"/>
              </a:ext>
            </a:extLst>
          </p:cNvPr>
          <p:cNvCxnSpPr/>
          <p:nvPr/>
        </p:nvCxnSpPr>
        <p:spPr>
          <a:xfrm>
            <a:off x="7830105" y="6399355"/>
            <a:ext cx="1748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274EC-E49A-4943-87BD-F87B093FDBC5}"/>
              </a:ext>
            </a:extLst>
          </p:cNvPr>
          <p:cNvCxnSpPr/>
          <p:nvPr/>
        </p:nvCxnSpPr>
        <p:spPr>
          <a:xfrm flipV="1">
            <a:off x="9587883" y="4271036"/>
            <a:ext cx="0" cy="212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C7C2208-F173-4725-B01C-D16AD8FC5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371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58DB-5F1F-48C2-AFFE-B8F821ED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SQL</a:t>
            </a:r>
            <a:endParaRPr lang="uk-UA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E77CE14-6696-4481-96B5-2F1F49B16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6160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CA68-4270-4614-9767-699F6C7B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4E79-75E9-4142-8F54-B891A6E76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30767"/>
            <a:ext cx="10820400" cy="3429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SQL stands for </a:t>
            </a:r>
            <a:r>
              <a:rPr lang="en-US" sz="2800" b="1" dirty="0"/>
              <a:t>Structured Query Language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computer language that is used to interact with and </a:t>
            </a:r>
            <a:r>
              <a:rPr lang="en-US" sz="2800" b="1" dirty="0"/>
              <a:t>manage a database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the </a:t>
            </a:r>
            <a:r>
              <a:rPr lang="en-US" sz="2800" b="1" dirty="0"/>
              <a:t>most widely used </a:t>
            </a:r>
            <a:r>
              <a:rPr lang="en-US" sz="2800" dirty="0"/>
              <a:t>language used to manage databases.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thing that is important to note is that SQL is not a specific database system, there are many </a:t>
            </a:r>
            <a:r>
              <a:rPr lang="en-US" sz="2800" b="1" dirty="0"/>
              <a:t>database systems that use SQL.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79014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2DBB-14A0-4937-AFD7-A14BD404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0391"/>
            <a:ext cx="10820400" cy="685800"/>
          </a:xfrm>
        </p:spPr>
        <p:txBody>
          <a:bodyPr/>
          <a:lstStyle/>
          <a:p>
            <a:r>
              <a:rPr lang="en-US" dirty="0"/>
              <a:t>Commands: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A3C-86B2-4D86-8A3F-A61FFADCF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99089"/>
            <a:ext cx="10820400" cy="4934875"/>
          </a:xfrm>
        </p:spPr>
        <p:txBody>
          <a:bodyPr/>
          <a:lstStyle/>
          <a:p>
            <a:r>
              <a:rPr lang="en-US" b="1" dirty="0"/>
              <a:t>Data Definition Language (DDL)</a:t>
            </a:r>
            <a:r>
              <a:rPr lang="en-US" dirty="0"/>
              <a:t>: Related to the data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Alter</a:t>
            </a:r>
          </a:p>
          <a:p>
            <a:r>
              <a:rPr lang="en-US" b="1" dirty="0"/>
              <a:t>Data Manipulation Language (DML)</a:t>
            </a:r>
            <a:r>
              <a:rPr lang="en-US" dirty="0"/>
              <a:t>: Related to stored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Delete</a:t>
            </a:r>
          </a:p>
          <a:p>
            <a:r>
              <a:rPr lang="en-US" b="1" dirty="0"/>
              <a:t>Data Control Language (DCL):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GRANT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DENY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cap="all" dirty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287990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1AA4768-DE4D-45B7-B20D-8EC05829C2C6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002A8-8C17-4C5C-B6DB-BF8F22BB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046299"/>
            <a:ext cx="2638425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B7169-D34F-4D2E-9E03-EC124409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269" y="4605525"/>
            <a:ext cx="25336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A58F0-7E9C-424F-975A-20D18F571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33387"/>
            <a:ext cx="22383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7CBA1-A59A-4F65-90FC-F15C37C4A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118" y="1349127"/>
            <a:ext cx="2143125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90C9E-3A8D-4D62-8EDA-1F5872C7399F}"/>
              </a:ext>
            </a:extLst>
          </p:cNvPr>
          <p:cNvSpPr txBox="1"/>
          <p:nvPr/>
        </p:nvSpPr>
        <p:spPr>
          <a:xfrm>
            <a:off x="3219450" y="386089"/>
            <a:ext cx="460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Creates a database </a:t>
            </a:r>
            <a:r>
              <a:rPr lang="en-US" sz="2800" dirty="0" err="1"/>
              <a:t>textDB</a:t>
            </a:r>
            <a:endParaRPr lang="uk-U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4A4F1-DB21-4F12-95C7-037FA2E29580}"/>
              </a:ext>
            </a:extLst>
          </p:cNvPr>
          <p:cNvSpPr txBox="1"/>
          <p:nvPr/>
        </p:nvSpPr>
        <p:spPr>
          <a:xfrm>
            <a:off x="4553145" y="1316836"/>
            <a:ext cx="4590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Deletes a database </a:t>
            </a:r>
            <a:r>
              <a:rPr lang="en-US" sz="2800" dirty="0" err="1"/>
              <a:t>textDB</a:t>
            </a:r>
            <a:endParaRPr lang="uk-UA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EE380-5CF2-4E20-B5CA-0A8761EACC63}"/>
              </a:ext>
            </a:extLst>
          </p:cNvPr>
          <p:cNvSpPr txBox="1"/>
          <p:nvPr/>
        </p:nvSpPr>
        <p:spPr>
          <a:xfrm>
            <a:off x="3771345" y="2775289"/>
            <a:ext cx="599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Creates a table with columns listed</a:t>
            </a:r>
            <a:endParaRPr lang="uk-U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EEF99-9FD1-46C6-8618-50721C8E5D3F}"/>
              </a:ext>
            </a:extLst>
          </p:cNvPr>
          <p:cNvSpPr txBox="1"/>
          <p:nvPr/>
        </p:nvSpPr>
        <p:spPr>
          <a:xfrm>
            <a:off x="2661637" y="4734440"/>
            <a:ext cx="6118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Addes</a:t>
            </a:r>
            <a:r>
              <a:rPr lang="en-US" sz="2800" dirty="0"/>
              <a:t> a column to an existing table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59773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F5049-32AB-425F-9682-96C96B52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2" y="511992"/>
            <a:ext cx="4143375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936A9-2002-49BC-9804-0A6C856D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2" y="1578145"/>
            <a:ext cx="267652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10222-C24D-4C26-9277-6C842E34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95" y="2480569"/>
            <a:ext cx="808672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FDA17-AB43-4CB6-ACC7-5E16E687F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32" y="3586402"/>
            <a:ext cx="5200650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F5C4D-EC44-486E-BDA3-CA002B592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56" y="4878148"/>
            <a:ext cx="615315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6EA55F-3F3D-4232-BB77-02D247EF40FF}"/>
              </a:ext>
            </a:extLst>
          </p:cNvPr>
          <p:cNvSpPr txBox="1"/>
          <p:nvPr/>
        </p:nvSpPr>
        <p:spPr>
          <a:xfrm>
            <a:off x="5007006" y="531697"/>
            <a:ext cx="598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Selects listed columns from a table</a:t>
            </a:r>
            <a:endParaRPr lang="uk-U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3F257-31E6-497B-B65E-118772750B2F}"/>
              </a:ext>
            </a:extLst>
          </p:cNvPr>
          <p:cNvSpPr txBox="1"/>
          <p:nvPr/>
        </p:nvSpPr>
        <p:spPr>
          <a:xfrm>
            <a:off x="3661807" y="1578145"/>
            <a:ext cx="611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Selects all the columns from a table</a:t>
            </a:r>
            <a:endParaRPr lang="uk-UA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CA796-7A9D-4D22-9A1B-73408E25BD8A}"/>
              </a:ext>
            </a:extLst>
          </p:cNvPr>
          <p:cNvSpPr txBox="1"/>
          <p:nvPr/>
        </p:nvSpPr>
        <p:spPr>
          <a:xfrm>
            <a:off x="8825883" y="2474893"/>
            <a:ext cx="3087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Inserts a new record</a:t>
            </a:r>
            <a:endParaRPr lang="uk-U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26E64-AA44-428C-9BF3-A440BA55AA33}"/>
              </a:ext>
            </a:extLst>
          </p:cNvPr>
          <p:cNvSpPr txBox="1"/>
          <p:nvPr/>
        </p:nvSpPr>
        <p:spPr>
          <a:xfrm>
            <a:off x="5910170" y="3556220"/>
            <a:ext cx="61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Changes the record, where </a:t>
            </a:r>
            <a:r>
              <a:rPr lang="en-US" sz="2800" dirty="0" err="1"/>
              <a:t>CustomerID</a:t>
            </a:r>
            <a:r>
              <a:rPr lang="en-US" sz="2800" dirty="0"/>
              <a:t>=1</a:t>
            </a:r>
            <a:endParaRPr lang="uk-UA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BA59-8693-415D-A75C-1E20C8230967}"/>
              </a:ext>
            </a:extLst>
          </p:cNvPr>
          <p:cNvSpPr txBox="1"/>
          <p:nvPr/>
        </p:nvSpPr>
        <p:spPr>
          <a:xfrm>
            <a:off x="460737" y="5488128"/>
            <a:ext cx="7165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Deletes the customer "</a:t>
            </a:r>
            <a:r>
              <a:rPr lang="en-US" sz="2800" dirty="0" err="1"/>
              <a:t>Alfreds</a:t>
            </a:r>
            <a:r>
              <a:rPr lang="en-US" sz="2800" dirty="0"/>
              <a:t> </a:t>
            </a:r>
            <a:r>
              <a:rPr lang="en-US" sz="2800" dirty="0" err="1"/>
              <a:t>Futterkiste</a:t>
            </a:r>
            <a:r>
              <a:rPr lang="en-US" sz="2800" dirty="0"/>
              <a:t>" from the table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7124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66C4-0C01-45E7-833C-F5681ABD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VS </a:t>
            </a:r>
            <a:r>
              <a:rPr lang="en-US" b="1" dirty="0"/>
              <a:t>Spreadsheet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7C10-1054-4028-8D7B-8DD1AC06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95256"/>
            <a:ext cx="10820400" cy="3429000"/>
          </a:xfrm>
        </p:spPr>
        <p:txBody>
          <a:bodyPr/>
          <a:lstStyle/>
          <a:p>
            <a:r>
              <a:rPr lang="en-US" sz="2800" dirty="0"/>
              <a:t>Primary 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How</a:t>
            </a:r>
            <a:r>
              <a:rPr lang="en-US" sz="2800" dirty="0"/>
              <a:t> the data is stored and manipulated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Who</a:t>
            </a:r>
            <a:r>
              <a:rPr lang="en-US" sz="2800" dirty="0"/>
              <a:t> can access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How much </a:t>
            </a:r>
            <a:r>
              <a:rPr lang="en-US" sz="2800" dirty="0"/>
              <a:t>data can be stored</a:t>
            </a:r>
          </a:p>
          <a:p>
            <a:endParaRPr lang="uk-UA" sz="28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2C2124A-1CF8-48D3-BEDF-A782F4F80EA2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385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019A-D0D7-4B8C-9511-9B70468F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8248"/>
            <a:ext cx="10820400" cy="685800"/>
          </a:xfrm>
        </p:spPr>
        <p:txBody>
          <a:bodyPr/>
          <a:lstStyle/>
          <a:p>
            <a:pPr algn="ctr"/>
            <a:r>
              <a:rPr lang="en-US" b="1" dirty="0"/>
              <a:t>SQL JOINs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47300-E9F8-45D6-B0CD-FF2F87DC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92" y="1194048"/>
            <a:ext cx="6688216" cy="48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ED4555C-F4DB-403E-9D17-1DF5296DFA35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1348A4-6B55-42DA-94F2-A9BF8471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85557"/>
              </p:ext>
            </p:extLst>
          </p:nvPr>
        </p:nvGraphicFramePr>
        <p:xfrm>
          <a:off x="2419350" y="1029685"/>
          <a:ext cx="3467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62273782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99825158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2551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Iryna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9244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028EE56-7B8A-4EC4-BF48-D71E8B1CE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70973"/>
              </p:ext>
            </p:extLst>
          </p:nvPr>
        </p:nvGraphicFramePr>
        <p:xfrm>
          <a:off x="6446604" y="1030259"/>
          <a:ext cx="293061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5309">
                  <a:extLst>
                    <a:ext uri="{9D8B030D-6E8A-4147-A177-3AD203B41FA5}">
                      <a16:colId xmlns:a16="http://schemas.microsoft.com/office/drawing/2014/main" val="1639733779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249160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0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3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893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1605D6-EA1C-45EB-A2A0-B281D9C16236}"/>
              </a:ext>
            </a:extLst>
          </p:cNvPr>
          <p:cNvSpPr txBox="1"/>
          <p:nvPr/>
        </p:nvSpPr>
        <p:spPr>
          <a:xfrm>
            <a:off x="2419349" y="629575"/>
            <a:ext cx="114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workers</a:t>
            </a:r>
            <a:endParaRPr lang="uk-U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0BEA2-E84E-4A30-895B-5A2545A5294A}"/>
              </a:ext>
            </a:extLst>
          </p:cNvPr>
          <p:cNvSpPr txBox="1"/>
          <p:nvPr/>
        </p:nvSpPr>
        <p:spPr>
          <a:xfrm>
            <a:off x="6446604" y="629575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departments</a:t>
            </a:r>
            <a:endParaRPr lang="uk-U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87271-59DA-49A1-9416-74F5117567DA}"/>
              </a:ext>
            </a:extLst>
          </p:cNvPr>
          <p:cNvSpPr txBox="1"/>
          <p:nvPr/>
        </p:nvSpPr>
        <p:spPr>
          <a:xfrm>
            <a:off x="2217720" y="3348402"/>
            <a:ext cx="820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workers.name, </a:t>
            </a:r>
            <a:r>
              <a:rPr lang="en-US" sz="2000" dirty="0" err="1"/>
              <a:t>departments.dep_name</a:t>
            </a:r>
            <a:endParaRPr lang="en-US" sz="2000" dirty="0"/>
          </a:p>
          <a:p>
            <a:r>
              <a:rPr lang="en-US" sz="2000" dirty="0"/>
              <a:t>FROM workers</a:t>
            </a:r>
          </a:p>
          <a:p>
            <a:r>
              <a:rPr lang="en-US" sz="2000" dirty="0"/>
              <a:t>INNER JOIN departments ON </a:t>
            </a:r>
            <a:r>
              <a:rPr lang="en-US" sz="2000" dirty="0" err="1"/>
              <a:t>workers.dep_id</a:t>
            </a:r>
            <a:r>
              <a:rPr lang="en-US" sz="2000" dirty="0"/>
              <a:t> = </a:t>
            </a:r>
            <a:r>
              <a:rPr lang="en-US" sz="2000" dirty="0" err="1"/>
              <a:t>departments.dep_id</a:t>
            </a:r>
            <a:endParaRPr lang="uk-UA" sz="20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DE0ECBB-A28A-42D8-A953-6FA648F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06482"/>
              </p:ext>
            </p:extLst>
          </p:nvPr>
        </p:nvGraphicFramePr>
        <p:xfrm>
          <a:off x="4052717" y="4918550"/>
          <a:ext cx="366746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3732">
                  <a:extLst>
                    <a:ext uri="{9D8B030D-6E8A-4147-A177-3AD203B41FA5}">
                      <a16:colId xmlns:a16="http://schemas.microsoft.com/office/drawing/2014/main" val="1525415534"/>
                    </a:ext>
                  </a:extLst>
                </a:gridCol>
                <a:gridCol w="1833732">
                  <a:extLst>
                    <a:ext uri="{9D8B030D-6E8A-4147-A177-3AD203B41FA5}">
                      <a16:colId xmlns:a16="http://schemas.microsoft.com/office/drawing/2014/main" val="72543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2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7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54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C2C565-1D75-4FAE-8E42-9743DDA9292C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Marta Kozak</a:t>
            </a:r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BBAA-064C-470A-8E1A-CBD30C3B8534}"/>
              </a:ext>
            </a:extLst>
          </p:cNvPr>
          <p:cNvSpPr txBox="1"/>
          <p:nvPr/>
        </p:nvSpPr>
        <p:spPr>
          <a:xfrm>
            <a:off x="2155921" y="2921168"/>
            <a:ext cx="8893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workers.name, </a:t>
            </a:r>
            <a:r>
              <a:rPr lang="en-US" sz="2000" dirty="0" err="1"/>
              <a:t>departments.dep_name</a:t>
            </a:r>
            <a:endParaRPr lang="en-US" sz="2000" dirty="0"/>
          </a:p>
          <a:p>
            <a:r>
              <a:rPr lang="en-US" sz="2000" dirty="0"/>
              <a:t>FROM workers</a:t>
            </a:r>
          </a:p>
          <a:p>
            <a:r>
              <a:rPr lang="en-US" sz="2000" dirty="0"/>
              <a:t>LEFT OUTER JOIN departments ON </a:t>
            </a:r>
            <a:r>
              <a:rPr lang="en-US" sz="2000" dirty="0" err="1"/>
              <a:t>workers.dep_id</a:t>
            </a:r>
            <a:r>
              <a:rPr lang="en-US" sz="2000" dirty="0"/>
              <a:t> = </a:t>
            </a:r>
            <a:r>
              <a:rPr lang="en-US" sz="2000" dirty="0" err="1"/>
              <a:t>departments.dep_id</a:t>
            </a:r>
            <a:endParaRPr lang="uk-UA" sz="2000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79F4459-9A6A-4FD0-AC36-21B1376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19993"/>
              </p:ext>
            </p:extLst>
          </p:nvPr>
        </p:nvGraphicFramePr>
        <p:xfrm>
          <a:off x="2546539" y="878764"/>
          <a:ext cx="3467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62273782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99825158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2551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Iryna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92444"/>
                  </a:ext>
                </a:extLst>
              </a:tr>
            </a:tbl>
          </a:graphicData>
        </a:graphic>
      </p:graphicFrame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D2CD9DEC-3ECD-40FE-8FD1-8203EC0C5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93413"/>
              </p:ext>
            </p:extLst>
          </p:nvPr>
        </p:nvGraphicFramePr>
        <p:xfrm>
          <a:off x="6573793" y="879338"/>
          <a:ext cx="293061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5309">
                  <a:extLst>
                    <a:ext uri="{9D8B030D-6E8A-4147-A177-3AD203B41FA5}">
                      <a16:colId xmlns:a16="http://schemas.microsoft.com/office/drawing/2014/main" val="1639733779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249160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0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3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893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156F22-86C5-4CBA-82FF-9411603F930B}"/>
              </a:ext>
            </a:extLst>
          </p:cNvPr>
          <p:cNvSpPr txBox="1"/>
          <p:nvPr/>
        </p:nvSpPr>
        <p:spPr>
          <a:xfrm>
            <a:off x="2546538" y="478654"/>
            <a:ext cx="114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workers</a:t>
            </a:r>
            <a:endParaRPr lang="uk-U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82E86-94AC-4CB6-B31D-FAC6B182A91B}"/>
              </a:ext>
            </a:extLst>
          </p:cNvPr>
          <p:cNvSpPr txBox="1"/>
          <p:nvPr/>
        </p:nvSpPr>
        <p:spPr>
          <a:xfrm>
            <a:off x="6573793" y="478654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departments</a:t>
            </a:r>
            <a:endParaRPr lang="uk-UA" sz="2000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6EF3A2E-18C9-4816-BF19-0EF1F7BDB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410"/>
              </p:ext>
            </p:extLst>
          </p:nvPr>
        </p:nvGraphicFramePr>
        <p:xfrm>
          <a:off x="4742555" y="4356100"/>
          <a:ext cx="26970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510">
                  <a:extLst>
                    <a:ext uri="{9D8B030D-6E8A-4147-A177-3AD203B41FA5}">
                      <a16:colId xmlns:a16="http://schemas.microsoft.com/office/drawing/2014/main" val="998251580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02551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Iryna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9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81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DD47E-DDA2-4016-B1E5-451CBD42361F}"/>
              </a:ext>
            </a:extLst>
          </p:cNvPr>
          <p:cNvSpPr txBox="1"/>
          <p:nvPr/>
        </p:nvSpPr>
        <p:spPr>
          <a:xfrm>
            <a:off x="2155921" y="2921168"/>
            <a:ext cx="909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workers.name, </a:t>
            </a:r>
            <a:r>
              <a:rPr lang="en-US" sz="2000" dirty="0" err="1"/>
              <a:t>departments.dep_name</a:t>
            </a:r>
            <a:endParaRPr lang="en-US" sz="2000" dirty="0"/>
          </a:p>
          <a:p>
            <a:r>
              <a:rPr lang="en-US" sz="2000" dirty="0"/>
              <a:t>FROM workers</a:t>
            </a:r>
          </a:p>
          <a:p>
            <a:r>
              <a:rPr lang="en-US" sz="2000" dirty="0"/>
              <a:t>RIGHT OUTER JOIN departments ON </a:t>
            </a:r>
            <a:r>
              <a:rPr lang="en-US" sz="2000" dirty="0" err="1"/>
              <a:t>workers.dep_id</a:t>
            </a:r>
            <a:r>
              <a:rPr lang="en-US" sz="2000" dirty="0"/>
              <a:t> = </a:t>
            </a:r>
            <a:r>
              <a:rPr lang="en-US" sz="2000" dirty="0" err="1"/>
              <a:t>departments.dep_id</a:t>
            </a:r>
            <a:endParaRPr lang="uk-UA" sz="20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11BBDD1-3C05-46B0-9FDB-0B55624C6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4525"/>
              </p:ext>
            </p:extLst>
          </p:nvPr>
        </p:nvGraphicFramePr>
        <p:xfrm>
          <a:off x="2546539" y="878764"/>
          <a:ext cx="3467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62273782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99825158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2551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Iryna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92444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559693E0-D4B1-448C-9874-BB2FC32C6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25543"/>
              </p:ext>
            </p:extLst>
          </p:nvPr>
        </p:nvGraphicFramePr>
        <p:xfrm>
          <a:off x="6573793" y="879338"/>
          <a:ext cx="293061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5309">
                  <a:extLst>
                    <a:ext uri="{9D8B030D-6E8A-4147-A177-3AD203B41FA5}">
                      <a16:colId xmlns:a16="http://schemas.microsoft.com/office/drawing/2014/main" val="1639733779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249160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0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3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893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73C883-4DF8-475D-BEC3-C277C3E23E8C}"/>
              </a:ext>
            </a:extLst>
          </p:cNvPr>
          <p:cNvSpPr txBox="1"/>
          <p:nvPr/>
        </p:nvSpPr>
        <p:spPr>
          <a:xfrm>
            <a:off x="2546538" y="478654"/>
            <a:ext cx="114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workers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19BB3-DA35-4C5E-98C3-CFD51FF8B435}"/>
              </a:ext>
            </a:extLst>
          </p:cNvPr>
          <p:cNvSpPr txBox="1"/>
          <p:nvPr/>
        </p:nvSpPr>
        <p:spPr>
          <a:xfrm>
            <a:off x="6573793" y="478654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departments</a:t>
            </a:r>
            <a:endParaRPr lang="uk-UA" sz="20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C3CA44B-96D0-4FCB-8DA0-4AEB82999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93306"/>
              </p:ext>
            </p:extLst>
          </p:nvPr>
        </p:nvGraphicFramePr>
        <p:xfrm>
          <a:off x="4747490" y="4285078"/>
          <a:ext cx="26970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510">
                  <a:extLst>
                    <a:ext uri="{9D8B030D-6E8A-4147-A177-3AD203B41FA5}">
                      <a16:colId xmlns:a16="http://schemas.microsoft.com/office/drawing/2014/main" val="998251580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02551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92444"/>
                  </a:ext>
                </a:extLst>
              </a:tr>
            </a:tbl>
          </a:graphicData>
        </a:graphic>
      </p:graphicFrame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0A8E023-86E9-4B7D-B796-13D6ADB5A3BC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726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A288D-C432-4C1E-A10E-754681770507}"/>
              </a:ext>
            </a:extLst>
          </p:cNvPr>
          <p:cNvSpPr txBox="1"/>
          <p:nvPr/>
        </p:nvSpPr>
        <p:spPr>
          <a:xfrm>
            <a:off x="1815732" y="2708103"/>
            <a:ext cx="8927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workers.name, </a:t>
            </a:r>
            <a:r>
              <a:rPr lang="en-US" sz="2000" dirty="0" err="1"/>
              <a:t>departments.dep_name</a:t>
            </a:r>
            <a:endParaRPr lang="en-US" sz="2000" dirty="0"/>
          </a:p>
          <a:p>
            <a:r>
              <a:rPr lang="en-US" sz="2000" dirty="0"/>
              <a:t>FROM workers</a:t>
            </a:r>
          </a:p>
          <a:p>
            <a:r>
              <a:rPr lang="en-US" sz="2000" dirty="0"/>
              <a:t>FULL OUTER JOIN departments ON </a:t>
            </a:r>
            <a:r>
              <a:rPr lang="en-US" sz="2000" dirty="0" err="1"/>
              <a:t>workers.dep_id</a:t>
            </a:r>
            <a:r>
              <a:rPr lang="en-US" sz="2000" dirty="0"/>
              <a:t> = </a:t>
            </a:r>
            <a:r>
              <a:rPr lang="en-US" sz="2000" dirty="0" err="1"/>
              <a:t>departments.dep_id</a:t>
            </a:r>
            <a:endParaRPr lang="uk-UA" sz="20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01790F5-9A74-49D6-90FE-B18B96CE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82095"/>
              </p:ext>
            </p:extLst>
          </p:nvPr>
        </p:nvGraphicFramePr>
        <p:xfrm>
          <a:off x="2206350" y="665699"/>
          <a:ext cx="3467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62273782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99825158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2551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Iryna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92444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FA648954-AC97-4B93-B143-A3B42084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93135"/>
              </p:ext>
            </p:extLst>
          </p:nvPr>
        </p:nvGraphicFramePr>
        <p:xfrm>
          <a:off x="6233604" y="666273"/>
          <a:ext cx="293061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5309">
                  <a:extLst>
                    <a:ext uri="{9D8B030D-6E8A-4147-A177-3AD203B41FA5}">
                      <a16:colId xmlns:a16="http://schemas.microsoft.com/office/drawing/2014/main" val="1639733779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249160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dep_id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0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3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893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7DEA5B-5BEA-4C16-9CA6-E115D7FD4F8F}"/>
              </a:ext>
            </a:extLst>
          </p:cNvPr>
          <p:cNvSpPr txBox="1"/>
          <p:nvPr/>
        </p:nvSpPr>
        <p:spPr>
          <a:xfrm>
            <a:off x="2206349" y="265589"/>
            <a:ext cx="114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workers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37675-9DDD-443A-9D66-CCDF12D5F8E5}"/>
              </a:ext>
            </a:extLst>
          </p:cNvPr>
          <p:cNvSpPr txBox="1"/>
          <p:nvPr/>
        </p:nvSpPr>
        <p:spPr>
          <a:xfrm>
            <a:off x="6233604" y="26558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departments</a:t>
            </a:r>
            <a:endParaRPr lang="uk-UA" sz="2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538647-C575-4526-A0F7-78FD9806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7937"/>
              </p:ext>
            </p:extLst>
          </p:nvPr>
        </p:nvGraphicFramePr>
        <p:xfrm>
          <a:off x="4493087" y="3911396"/>
          <a:ext cx="3205826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2913">
                  <a:extLst>
                    <a:ext uri="{9D8B030D-6E8A-4147-A177-3AD203B41FA5}">
                      <a16:colId xmlns:a16="http://schemas.microsoft.com/office/drawing/2014/main" val="3203989888"/>
                    </a:ext>
                  </a:extLst>
                </a:gridCol>
                <a:gridCol w="1602913">
                  <a:extLst>
                    <a:ext uri="{9D8B030D-6E8A-4147-A177-3AD203B41FA5}">
                      <a16:colId xmlns:a16="http://schemas.microsoft.com/office/drawing/2014/main" val="3906415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dep_name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1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Iryna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6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16332"/>
                  </a:ext>
                </a:extLst>
              </a:tr>
            </a:tbl>
          </a:graphicData>
        </a:graphic>
      </p:graphicFrame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01B81A-E68B-44A7-83E8-9B94C3314105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7836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061-A5C3-4BA6-9310-EEB7839F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88146"/>
            <a:ext cx="10820400" cy="685800"/>
          </a:xfrm>
        </p:spPr>
        <p:txBody>
          <a:bodyPr/>
          <a:lstStyle/>
          <a:p>
            <a:r>
              <a:rPr lang="en-US" dirty="0"/>
              <a:t>MySQL Database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9963-8B1E-4577-B1C9-52A571ABE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1171"/>
            <a:ext cx="10820400" cy="46541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 fast, easy-to-use </a:t>
            </a:r>
            <a:r>
              <a:rPr lang="en-US" b="1" dirty="0"/>
              <a:t>RDBMS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released under an </a:t>
            </a:r>
            <a:r>
              <a:rPr lang="en-US" b="1" dirty="0"/>
              <a:t>open-source license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uses a </a:t>
            </a:r>
            <a:r>
              <a:rPr lang="en-US" b="1" dirty="0"/>
              <a:t>standard form of the well-known SQL data language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works on many operating systems and with many languages including PHP, PERL, C, C++, JAVA,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works </a:t>
            </a:r>
            <a:r>
              <a:rPr lang="en-US" b="1" dirty="0"/>
              <a:t>very quickly </a:t>
            </a:r>
            <a:r>
              <a:rPr lang="en-US" dirty="0"/>
              <a:t>and works well even with large data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supports </a:t>
            </a:r>
            <a:r>
              <a:rPr lang="en-US" b="1" dirty="0"/>
              <a:t>large databases</a:t>
            </a:r>
            <a:r>
              <a:rPr lang="en-US" dirty="0"/>
              <a:t>, up to 50 million rows or more in a table. The default file size limit for a table is 4GB, but you can increase this (if your operating system can handle it) to a theoretical limit of 8 million terabytes (TB).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</a:t>
            </a:r>
            <a:r>
              <a:rPr lang="en-US" b="1" dirty="0"/>
              <a:t>customizable</a:t>
            </a:r>
            <a:r>
              <a:rPr lang="en-US" dirty="0"/>
              <a:t>. The open-source GPL license allows programmers to modify the MySQL software to fit their own specific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8364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6602-9050-4712-AA59-CA8B3F0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Thanks for attention!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8311EB3-4168-4E71-BA90-F330BAB5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51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A357-1001-4EBC-B890-6A6A6A6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DBMS?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F3A7-60A0-47C0-A176-C31F2AC89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9947"/>
            <a:ext cx="10820400" cy="3429000"/>
          </a:xfrm>
        </p:spPr>
        <p:txBody>
          <a:bodyPr/>
          <a:lstStyle/>
          <a:p>
            <a:r>
              <a:rPr lang="en-US" sz="2800" dirty="0"/>
              <a:t>A DBMS serves as an interface between the database and its end users or programs.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35BBA8-0717-48E5-A5F3-D78AC40F8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6" y="2858170"/>
            <a:ext cx="8954000" cy="331402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6424B-A664-4575-95EF-6EA459787E67}"/>
              </a:ext>
            </a:extLst>
          </p:cNvPr>
          <p:cNvSpPr txBox="1">
            <a:spLocks/>
          </p:cNvSpPr>
          <p:nvPr/>
        </p:nvSpPr>
        <p:spPr>
          <a:xfrm>
            <a:off x="588146" y="6038063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877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ADD7-A679-4B48-AD7F-848015D6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Purpose: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B46F-DF5B-4A44-BAEB-D0C055BEA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778" y="2172809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store data properly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provide simultaneous access to the data for many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delimit the access to the data for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allow users to retrieve, update, and manage how the information is organized and optimized.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prevent data from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35A0CD1-FAB6-48C4-B393-DAA8671693DF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86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59B8-5A77-40A7-BB90-B373AE8F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DBMSs: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2093-5ABD-4D27-81CB-AAE246EC0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Microsoft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Microsoft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Oracle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PostgreSQL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1BABF-AD17-45B0-8F2C-F4D47AC7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1225"/>
            <a:ext cx="5529198" cy="24039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6E1CFC-59F0-4972-AFB3-8858E048E1EC}"/>
              </a:ext>
            </a:extLst>
          </p:cNvPr>
          <p:cNvSpPr txBox="1">
            <a:spLocks/>
          </p:cNvSpPr>
          <p:nvPr/>
        </p:nvSpPr>
        <p:spPr>
          <a:xfrm>
            <a:off x="685800" y="5923903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433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25E-F520-45C8-B409-973A4D6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or Function of DBMS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189F8-58F5-47E6-B125-6DD257674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2887462"/>
            <a:ext cx="11506200" cy="3970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Banking</a:t>
            </a:r>
            <a:r>
              <a:rPr lang="en-US" sz="2800" dirty="0"/>
              <a:t>: all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Airlines</a:t>
            </a:r>
            <a:r>
              <a:rPr lang="en-US" sz="2800" dirty="0"/>
              <a:t>: reservations, schedules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Universities</a:t>
            </a:r>
            <a:r>
              <a:rPr lang="en-US" sz="2800" dirty="0"/>
              <a:t>: registration, grades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Online retailers</a:t>
            </a:r>
            <a:r>
              <a:rPr lang="en-US" sz="2800" dirty="0"/>
              <a:t>: order tracking, customized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Human resources</a:t>
            </a:r>
            <a:r>
              <a:rPr lang="en-US" sz="2800" dirty="0"/>
              <a:t>: employee records, salaries, tax deductions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6350BC-89AA-45BB-A7E4-9FD8D6A0D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77" y="1597980"/>
            <a:ext cx="3465482" cy="257896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E2FAA-ADB0-411C-B543-DF902D883C2C}"/>
              </a:ext>
            </a:extLst>
          </p:cNvPr>
          <p:cNvSpPr txBox="1">
            <a:spLocks/>
          </p:cNvSpPr>
          <p:nvPr/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3298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D4D5D-D678-4133-98A7-CF43498C4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68" y="401038"/>
            <a:ext cx="7912045" cy="5878369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EBC66E8-86E7-4549-8265-6FDDA60DA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586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D60-0CDD-4BE5-BC36-81C074C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b="1" dirty="0"/>
              <a:t>Types of Databases</a:t>
            </a:r>
            <a:endParaRPr lang="uk-UA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31BFC32-CBD1-44EA-9970-C15D85DD8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295275"/>
          </a:xfrm>
        </p:spPr>
        <p:txBody>
          <a:bodyPr/>
          <a:lstStyle/>
          <a:p>
            <a:r>
              <a:rPr lang="en-US" dirty="0"/>
              <a:t>Marta Kozak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83984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543</TotalTime>
  <Words>1247</Words>
  <Application>Microsoft Office PowerPoint</Application>
  <PresentationFormat>Widescreen</PresentationFormat>
  <Paragraphs>433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Open Sans</vt:lpstr>
      <vt:lpstr>Calibri</vt:lpstr>
      <vt:lpstr>Proxima Nova Black</vt:lpstr>
      <vt:lpstr>Arial</vt:lpstr>
      <vt:lpstr>DARK THEME</vt:lpstr>
      <vt:lpstr>LIGHT-THEME</vt:lpstr>
      <vt:lpstr>DB. Normalization. MySQL, SQL.</vt:lpstr>
      <vt:lpstr>What is a Database?</vt:lpstr>
      <vt:lpstr>Database VS Spreadsheet </vt:lpstr>
      <vt:lpstr>What is DBMS?</vt:lpstr>
      <vt:lpstr>DBMS Purpose:</vt:lpstr>
      <vt:lpstr>Popular DBMSs:</vt:lpstr>
      <vt:lpstr>Application or Function of DBMS </vt:lpstr>
      <vt:lpstr>PowerPoint Presentation</vt:lpstr>
      <vt:lpstr>Types of Databases</vt:lpstr>
      <vt:lpstr>Hierarchical databases</vt:lpstr>
      <vt:lpstr>PowerPoint Presentation</vt:lpstr>
      <vt:lpstr>Network databases</vt:lpstr>
      <vt:lpstr>PowerPoint Presentation</vt:lpstr>
      <vt:lpstr>Object-oriented databases</vt:lpstr>
      <vt:lpstr>PowerPoint Presentation</vt:lpstr>
      <vt:lpstr>Relational databases</vt:lpstr>
      <vt:lpstr>PowerPoint Presentation</vt:lpstr>
      <vt:lpstr>Database normalization</vt:lpstr>
      <vt:lpstr>First Normal Form (1NF) </vt:lpstr>
      <vt:lpstr>PowerPoint Presentation</vt:lpstr>
      <vt:lpstr>Second Normal Form (2NF) </vt:lpstr>
      <vt:lpstr>PowerPoint Presentation</vt:lpstr>
      <vt:lpstr>Third Normal Form (3NF) </vt:lpstr>
      <vt:lpstr>PowerPoint Presentation</vt:lpstr>
      <vt:lpstr>SQL</vt:lpstr>
      <vt:lpstr>General information</vt:lpstr>
      <vt:lpstr>Commands:</vt:lpstr>
      <vt:lpstr>PowerPoint Presentation</vt:lpstr>
      <vt:lpstr>PowerPoint Presentation</vt:lpstr>
      <vt:lpstr>SQL JOINs</vt:lpstr>
      <vt:lpstr>PowerPoint Presentation</vt:lpstr>
      <vt:lpstr>PowerPoint Presentation</vt:lpstr>
      <vt:lpstr>PowerPoint Presentation</vt:lpstr>
      <vt:lpstr>PowerPoint Presentation</vt:lpstr>
      <vt:lpstr>MySQL Database</vt:lpstr>
      <vt:lpstr>Thanks for attention!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Марта Козак</cp:lastModifiedBy>
  <cp:revision>87</cp:revision>
  <dcterms:created xsi:type="dcterms:W3CDTF">2018-12-11T16:43:22Z</dcterms:created>
  <dcterms:modified xsi:type="dcterms:W3CDTF">2019-10-11T17:23:33Z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