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28"/>
  </p:notesMasterIdLst>
  <p:sldIdLst>
    <p:sldId id="257" r:id="rId6"/>
    <p:sldId id="259" r:id="rId7"/>
    <p:sldId id="262" r:id="rId8"/>
    <p:sldId id="263" r:id="rId9"/>
    <p:sldId id="264" r:id="rId10"/>
    <p:sldId id="265" r:id="rId11"/>
    <p:sldId id="287" r:id="rId12"/>
    <p:sldId id="281" r:id="rId13"/>
    <p:sldId id="266" r:id="rId14"/>
    <p:sldId id="267" r:id="rId15"/>
    <p:sldId id="268" r:id="rId16"/>
    <p:sldId id="269" r:id="rId17"/>
    <p:sldId id="270" r:id="rId18"/>
    <p:sldId id="271" r:id="rId19"/>
    <p:sldId id="282" r:id="rId20"/>
    <p:sldId id="272" r:id="rId21"/>
    <p:sldId id="288" r:id="rId22"/>
    <p:sldId id="274" r:id="rId23"/>
    <p:sldId id="283" r:id="rId24"/>
    <p:sldId id="284" r:id="rId25"/>
    <p:sldId id="285" r:id="rId26"/>
    <p:sldId id="280"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Proxima Nova Black" panose="020B0604020202020204" charset="0"/>
      <p:bold r:id="rId33"/>
    </p:embeddedFont>
    <p:embeddedFont>
      <p:font typeface="Open Sans" panose="020B060402020202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957"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6B4B7-9539-47C3-A760-F8E23313F309}" type="datetimeFigureOut">
              <a:rPr lang="uk-UA" smtClean="0"/>
              <a:t>21.11.2019</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A45DC-DE27-4AE1-9772-BC5B35DDEFA2}" type="slidenum">
              <a:rPr lang="uk-UA" smtClean="0"/>
              <a:t>‹#›</a:t>
            </a:fld>
            <a:endParaRPr lang="uk-UA"/>
          </a:p>
        </p:txBody>
      </p:sp>
    </p:spTree>
    <p:extLst>
      <p:ext uri="{BB962C8B-B14F-4D97-AF65-F5344CB8AC3E}">
        <p14:creationId xmlns:p14="http://schemas.microsoft.com/office/powerpoint/2010/main" val="326275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flask.palletsprojects.com/en/mast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anic.readthedocs.io/en/lates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anic.readthedocs.io/en/lates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anic.readthedocs.io/en/lates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anic.readthedocs.io/en/lates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hlinkClick r:id="rId3"/>
              </a:rPr>
              <a:t>https://flask.palletsprojects.com/en/master/</a:t>
            </a:r>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3</a:t>
            </a:fld>
            <a:endParaRPr lang="uk-UA"/>
          </a:p>
        </p:txBody>
      </p:sp>
    </p:spTree>
    <p:extLst>
      <p:ext uri="{BB962C8B-B14F-4D97-AF65-F5344CB8AC3E}">
        <p14:creationId xmlns:p14="http://schemas.microsoft.com/office/powerpoint/2010/main" val="3796880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14</a:t>
            </a:fld>
            <a:endParaRPr lang="uk-UA"/>
          </a:p>
        </p:txBody>
      </p:sp>
    </p:spTree>
    <p:extLst>
      <p:ext uri="{BB962C8B-B14F-4D97-AF65-F5344CB8AC3E}">
        <p14:creationId xmlns:p14="http://schemas.microsoft.com/office/powerpoint/2010/main" val="66502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15</a:t>
            </a:fld>
            <a:endParaRPr lang="uk-UA"/>
          </a:p>
        </p:txBody>
      </p:sp>
    </p:spTree>
    <p:extLst>
      <p:ext uri="{BB962C8B-B14F-4D97-AF65-F5344CB8AC3E}">
        <p14:creationId xmlns:p14="http://schemas.microsoft.com/office/powerpoint/2010/main" val="4078386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16</a:t>
            </a:fld>
            <a:endParaRPr lang="uk-UA"/>
          </a:p>
        </p:txBody>
      </p:sp>
    </p:spTree>
    <p:extLst>
      <p:ext uri="{BB962C8B-B14F-4D97-AF65-F5344CB8AC3E}">
        <p14:creationId xmlns:p14="http://schemas.microsoft.com/office/powerpoint/2010/main" val="264283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17</a:t>
            </a:fld>
            <a:endParaRPr lang="uk-UA"/>
          </a:p>
        </p:txBody>
      </p:sp>
    </p:spTree>
    <p:extLst>
      <p:ext uri="{BB962C8B-B14F-4D97-AF65-F5344CB8AC3E}">
        <p14:creationId xmlns:p14="http://schemas.microsoft.com/office/powerpoint/2010/main" val="2658574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hlinkClick r:id="rId3"/>
              </a:rPr>
              <a:t>https://sanic.readthedocs.io/en/latest/</a:t>
            </a:r>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18</a:t>
            </a:fld>
            <a:endParaRPr lang="uk-UA"/>
          </a:p>
        </p:txBody>
      </p:sp>
    </p:spTree>
    <p:extLst>
      <p:ext uri="{BB962C8B-B14F-4D97-AF65-F5344CB8AC3E}">
        <p14:creationId xmlns:p14="http://schemas.microsoft.com/office/powerpoint/2010/main" val="3723896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hlinkClick r:id="rId3"/>
              </a:rPr>
              <a:t>https://sanic.readthedocs.io/en/latest/</a:t>
            </a:r>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19</a:t>
            </a:fld>
            <a:endParaRPr lang="uk-UA"/>
          </a:p>
        </p:txBody>
      </p:sp>
    </p:spTree>
    <p:extLst>
      <p:ext uri="{BB962C8B-B14F-4D97-AF65-F5344CB8AC3E}">
        <p14:creationId xmlns:p14="http://schemas.microsoft.com/office/powerpoint/2010/main" val="414435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hlinkClick r:id="rId3"/>
              </a:rPr>
              <a:t>https://sanic.readthedocs.io/en/latest/</a:t>
            </a:r>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20</a:t>
            </a:fld>
            <a:endParaRPr lang="uk-UA"/>
          </a:p>
        </p:txBody>
      </p:sp>
    </p:spTree>
    <p:extLst>
      <p:ext uri="{BB962C8B-B14F-4D97-AF65-F5344CB8AC3E}">
        <p14:creationId xmlns:p14="http://schemas.microsoft.com/office/powerpoint/2010/main" val="3030464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hlinkClick r:id="rId3"/>
              </a:rPr>
              <a:t>https://sanic.readthedocs.io/en/latest/</a:t>
            </a:r>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21</a:t>
            </a:fld>
            <a:endParaRPr lang="uk-UA"/>
          </a:p>
        </p:txBody>
      </p:sp>
    </p:spTree>
    <p:extLst>
      <p:ext uri="{BB962C8B-B14F-4D97-AF65-F5344CB8AC3E}">
        <p14:creationId xmlns:p14="http://schemas.microsoft.com/office/powerpoint/2010/main" val="126084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6</a:t>
            </a:fld>
            <a:endParaRPr lang="uk-UA"/>
          </a:p>
        </p:txBody>
      </p:sp>
    </p:spTree>
    <p:extLst>
      <p:ext uri="{BB962C8B-B14F-4D97-AF65-F5344CB8AC3E}">
        <p14:creationId xmlns:p14="http://schemas.microsoft.com/office/powerpoint/2010/main" val="87545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7</a:t>
            </a:fld>
            <a:endParaRPr lang="uk-UA"/>
          </a:p>
        </p:txBody>
      </p:sp>
    </p:spTree>
    <p:extLst>
      <p:ext uri="{BB962C8B-B14F-4D97-AF65-F5344CB8AC3E}">
        <p14:creationId xmlns:p14="http://schemas.microsoft.com/office/powerpoint/2010/main" val="328167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8</a:t>
            </a:fld>
            <a:endParaRPr lang="uk-UA"/>
          </a:p>
        </p:txBody>
      </p:sp>
    </p:spTree>
    <p:extLst>
      <p:ext uri="{BB962C8B-B14F-4D97-AF65-F5344CB8AC3E}">
        <p14:creationId xmlns:p14="http://schemas.microsoft.com/office/powerpoint/2010/main" val="99854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9</a:t>
            </a:fld>
            <a:endParaRPr lang="uk-UA"/>
          </a:p>
        </p:txBody>
      </p:sp>
    </p:spTree>
    <p:extLst>
      <p:ext uri="{BB962C8B-B14F-4D97-AF65-F5344CB8AC3E}">
        <p14:creationId xmlns:p14="http://schemas.microsoft.com/office/powerpoint/2010/main" val="303231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10</a:t>
            </a:fld>
            <a:endParaRPr lang="uk-UA"/>
          </a:p>
        </p:txBody>
      </p:sp>
    </p:spTree>
    <p:extLst>
      <p:ext uri="{BB962C8B-B14F-4D97-AF65-F5344CB8AC3E}">
        <p14:creationId xmlns:p14="http://schemas.microsoft.com/office/powerpoint/2010/main" val="196198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11</a:t>
            </a:fld>
            <a:endParaRPr lang="uk-UA"/>
          </a:p>
        </p:txBody>
      </p:sp>
    </p:spTree>
    <p:extLst>
      <p:ext uri="{BB962C8B-B14F-4D97-AF65-F5344CB8AC3E}">
        <p14:creationId xmlns:p14="http://schemas.microsoft.com/office/powerpoint/2010/main" val="16204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12</a:t>
            </a:fld>
            <a:endParaRPr lang="uk-UA"/>
          </a:p>
        </p:txBody>
      </p:sp>
    </p:spTree>
    <p:extLst>
      <p:ext uri="{BB962C8B-B14F-4D97-AF65-F5344CB8AC3E}">
        <p14:creationId xmlns:p14="http://schemas.microsoft.com/office/powerpoint/2010/main" val="113280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C5A45DC-DE27-4AE1-9772-BC5B35DDEFA2}" type="slidenum">
              <a:rPr lang="uk-UA" smtClean="0"/>
              <a:t>13</a:t>
            </a:fld>
            <a:endParaRPr lang="uk-UA"/>
          </a:p>
        </p:txBody>
      </p:sp>
    </p:spTree>
    <p:extLst>
      <p:ext uri="{BB962C8B-B14F-4D97-AF65-F5344CB8AC3E}">
        <p14:creationId xmlns:p14="http://schemas.microsoft.com/office/powerpoint/2010/main" val="3139254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codecamp.org/news/javascript-naming-conventions-dos-and-don-ts-99c0e2fdd78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1803"/>
            <a:ext cx="12192000" cy="4072466"/>
          </a:xfrm>
        </p:spPr>
        <p:txBody>
          <a:bodyPr/>
          <a:lstStyle/>
          <a:p>
            <a:pPr algn="ctr"/>
            <a:r>
              <a:rPr lang="en-US" sz="9600" dirty="0" smtClean="0">
                <a:latin typeface="Proxima Nova Black" panose="02000506030000020004" pitchFamily="2" charset="0"/>
              </a:rPr>
              <a:t>JavaScript</a:t>
            </a:r>
            <a:r>
              <a:rPr lang="en-US" sz="9600" dirty="0">
                <a:latin typeface="Proxima Nova Black" panose="02000506030000020004" pitchFamily="2" charset="0"/>
              </a:rPr>
              <a:t/>
            </a:r>
            <a:br>
              <a:rPr lang="en-US" sz="9600" dirty="0">
                <a:latin typeface="Proxima Nova Black" panose="02000506030000020004" pitchFamily="2" charset="0"/>
              </a:rPr>
            </a:br>
            <a:r>
              <a:rPr lang="en-US" sz="9600" dirty="0" smtClean="0">
                <a:latin typeface="Proxima Nova Black" panose="02000506030000020004" pitchFamily="2" charset="0"/>
              </a:rPr>
              <a:t>Syntax (part 1)</a:t>
            </a:r>
            <a:endParaRPr lang="en-US" sz="96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Casting</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813429" y="4573060"/>
            <a:ext cx="10182755" cy="1121335"/>
          </a:xfrm>
          <a:prstGeom prst="rect">
            <a:avLst/>
          </a:prstGeom>
        </p:spPr>
      </p:pic>
      <p:pic>
        <p:nvPicPr>
          <p:cNvPr id="3" name="Рисунок 2"/>
          <p:cNvPicPr>
            <a:picLocks noChangeAspect="1"/>
          </p:cNvPicPr>
          <p:nvPr/>
        </p:nvPicPr>
        <p:blipFill>
          <a:blip r:embed="rId4"/>
          <a:stretch>
            <a:fillRect/>
          </a:stretch>
        </p:blipFill>
        <p:spPr>
          <a:xfrm>
            <a:off x="7270085" y="1318271"/>
            <a:ext cx="2635346" cy="3175115"/>
          </a:xfrm>
          <a:prstGeom prst="rect">
            <a:avLst/>
          </a:prstGeom>
        </p:spPr>
      </p:pic>
      <p:sp>
        <p:nvSpPr>
          <p:cNvPr id="7" name="TextBox 6"/>
          <p:cNvSpPr txBox="1"/>
          <p:nvPr/>
        </p:nvSpPr>
        <p:spPr>
          <a:xfrm>
            <a:off x="1118061" y="2189275"/>
            <a:ext cx="6346767" cy="1200329"/>
          </a:xfrm>
          <a:prstGeom prst="rect">
            <a:avLst/>
          </a:prstGeom>
          <a:noFill/>
        </p:spPr>
        <p:txBody>
          <a:bodyPr wrap="square" rtlCol="0">
            <a:spAutoFit/>
          </a:bodyPr>
          <a:lstStyle/>
          <a:p>
            <a:r>
              <a:rPr lang="en-US" altLang="en-US" sz="2400" dirty="0"/>
              <a:t>All scalar types try to convert itself to largest scalar type: </a:t>
            </a:r>
            <a:r>
              <a:rPr lang="en-US" altLang="en-US" sz="2400" i="1" dirty="0"/>
              <a:t>Boolean</a:t>
            </a:r>
            <a:r>
              <a:rPr lang="en-US" altLang="en-US" sz="2400" dirty="0"/>
              <a:t> to </a:t>
            </a:r>
            <a:r>
              <a:rPr lang="en-US" altLang="en-US" sz="2400" i="1" dirty="0"/>
              <a:t>Number</a:t>
            </a:r>
            <a:r>
              <a:rPr lang="en-US" altLang="en-US" sz="2400" dirty="0"/>
              <a:t>, </a:t>
            </a:r>
            <a:r>
              <a:rPr lang="en-US" altLang="en-US" sz="2400" i="1" dirty="0"/>
              <a:t>Number</a:t>
            </a:r>
            <a:r>
              <a:rPr lang="en-US" altLang="en-US" sz="2400" dirty="0"/>
              <a:t> to </a:t>
            </a:r>
            <a:r>
              <a:rPr lang="en-US" altLang="en-US" sz="2400" i="1" dirty="0"/>
              <a:t>String</a:t>
            </a:r>
            <a:r>
              <a:rPr lang="en-US" altLang="en-US" sz="2400" dirty="0"/>
              <a:t>.</a:t>
            </a:r>
            <a:endParaRPr lang="en-US" sz="2400" dirty="0"/>
          </a:p>
        </p:txBody>
      </p:sp>
    </p:spTree>
    <p:extLst>
      <p:ext uri="{BB962C8B-B14F-4D97-AF65-F5344CB8AC3E}">
        <p14:creationId xmlns:p14="http://schemas.microsoft.com/office/powerpoint/2010/main" val="45341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Assignment operators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2293923" y="1360690"/>
            <a:ext cx="7604154" cy="4058522"/>
          </a:xfrm>
          <a:prstGeom prst="rect">
            <a:avLst/>
          </a:prstGeom>
        </p:spPr>
      </p:pic>
    </p:spTree>
    <p:extLst>
      <p:ext uri="{BB962C8B-B14F-4D97-AF65-F5344CB8AC3E}">
        <p14:creationId xmlns:p14="http://schemas.microsoft.com/office/powerpoint/2010/main" val="180198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Comparison operators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2657304" y="1896432"/>
            <a:ext cx="6395258" cy="3915847"/>
          </a:xfrm>
          <a:prstGeom prst="rect">
            <a:avLst/>
          </a:prstGeom>
        </p:spPr>
      </p:pic>
      <p:pic>
        <p:nvPicPr>
          <p:cNvPr id="6" name="Рисунок 5"/>
          <p:cNvPicPr>
            <a:picLocks noChangeAspect="1"/>
          </p:cNvPicPr>
          <p:nvPr/>
        </p:nvPicPr>
        <p:blipFill>
          <a:blip r:embed="rId4"/>
          <a:stretch>
            <a:fillRect/>
          </a:stretch>
        </p:blipFill>
        <p:spPr>
          <a:xfrm>
            <a:off x="2657304" y="1343226"/>
            <a:ext cx="6395258" cy="450460"/>
          </a:xfrm>
          <a:prstGeom prst="rect">
            <a:avLst/>
          </a:prstGeom>
        </p:spPr>
      </p:pic>
    </p:spTree>
    <p:extLst>
      <p:ext uri="{BB962C8B-B14F-4D97-AF65-F5344CB8AC3E}">
        <p14:creationId xmlns:p14="http://schemas.microsoft.com/office/powerpoint/2010/main" val="3249734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Arithmetic operators</a:t>
            </a: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1441219" y="1345016"/>
            <a:ext cx="9024505" cy="4117211"/>
          </a:xfrm>
          <a:prstGeom prst="rect">
            <a:avLst/>
          </a:prstGeom>
        </p:spPr>
      </p:pic>
    </p:spTree>
    <p:extLst>
      <p:ext uri="{BB962C8B-B14F-4D97-AF65-F5344CB8AC3E}">
        <p14:creationId xmlns:p14="http://schemas.microsoft.com/office/powerpoint/2010/main" val="935127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Bitwise operators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1209675" y="1540799"/>
            <a:ext cx="9772650" cy="3676650"/>
          </a:xfrm>
          <a:prstGeom prst="rect">
            <a:avLst/>
          </a:prstGeom>
        </p:spPr>
      </p:pic>
    </p:spTree>
    <p:extLst>
      <p:ext uri="{BB962C8B-B14F-4D97-AF65-F5344CB8AC3E}">
        <p14:creationId xmlns:p14="http://schemas.microsoft.com/office/powerpoint/2010/main" val="290271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Logical operators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1064808" y="2075930"/>
            <a:ext cx="9763125" cy="2190750"/>
          </a:xfrm>
          <a:prstGeom prst="rect">
            <a:avLst/>
          </a:prstGeom>
        </p:spPr>
      </p:pic>
    </p:spTree>
    <p:extLst>
      <p:ext uri="{BB962C8B-B14F-4D97-AF65-F5344CB8AC3E}">
        <p14:creationId xmlns:p14="http://schemas.microsoft.com/office/powerpoint/2010/main" val="2146647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Operator </a:t>
            </a:r>
            <a:r>
              <a:rPr lang="en-US" sz="4800" dirty="0" err="1" smtClean="0"/>
              <a:t>precendence</a:t>
            </a:r>
            <a:r>
              <a:rPr lang="en-US" sz="4800" dirty="0" smtClean="0"/>
              <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2793943" y="1401993"/>
            <a:ext cx="6616064" cy="4308891"/>
          </a:xfrm>
          <a:prstGeom prst="rect">
            <a:avLst/>
          </a:prstGeom>
        </p:spPr>
      </p:pic>
    </p:spTree>
    <p:extLst>
      <p:ext uri="{BB962C8B-B14F-4D97-AF65-F5344CB8AC3E}">
        <p14:creationId xmlns:p14="http://schemas.microsoft.com/office/powerpoint/2010/main" val="405405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b="1" dirty="0"/>
              <a:t>Spread syntax</a:t>
            </a:r>
            <a:r>
              <a:rPr lang="en-US" sz="4800" dirty="0" smtClean="0"/>
              <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6" name="TextBox 5"/>
          <p:cNvSpPr txBox="1"/>
          <p:nvPr/>
        </p:nvSpPr>
        <p:spPr>
          <a:xfrm>
            <a:off x="752301" y="1913925"/>
            <a:ext cx="5440681" cy="3416320"/>
          </a:xfrm>
          <a:prstGeom prst="rect">
            <a:avLst/>
          </a:prstGeom>
          <a:noFill/>
        </p:spPr>
        <p:txBody>
          <a:bodyPr wrap="square" rtlCol="0">
            <a:spAutoFit/>
          </a:bodyPr>
          <a:lstStyle/>
          <a:p>
            <a:r>
              <a:rPr lang="en-US" sz="2400" b="1" dirty="0"/>
              <a:t>Spread syntax</a:t>
            </a:r>
            <a:r>
              <a:rPr lang="en-US" sz="2400" dirty="0"/>
              <a:t> allows an </a:t>
            </a:r>
            <a:r>
              <a:rPr lang="en-US" sz="2400" dirty="0" err="1"/>
              <a:t>iterable</a:t>
            </a:r>
            <a:r>
              <a:rPr lang="en-US" sz="2400"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endParaRPr lang="en-US" sz="2400" dirty="0" smtClean="0"/>
          </a:p>
        </p:txBody>
      </p:sp>
      <p:pic>
        <p:nvPicPr>
          <p:cNvPr id="3" name="Рисунок 2"/>
          <p:cNvPicPr>
            <a:picLocks noChangeAspect="1"/>
          </p:cNvPicPr>
          <p:nvPr/>
        </p:nvPicPr>
        <p:blipFill>
          <a:blip r:embed="rId3"/>
          <a:stretch>
            <a:fillRect/>
          </a:stretch>
        </p:blipFill>
        <p:spPr>
          <a:xfrm>
            <a:off x="7346373" y="1418097"/>
            <a:ext cx="3102045" cy="1674235"/>
          </a:xfrm>
          <a:prstGeom prst="rect">
            <a:avLst/>
          </a:prstGeom>
        </p:spPr>
      </p:pic>
      <p:pic>
        <p:nvPicPr>
          <p:cNvPr id="7" name="Рисунок 6"/>
          <p:cNvPicPr>
            <a:picLocks noChangeAspect="1"/>
          </p:cNvPicPr>
          <p:nvPr/>
        </p:nvPicPr>
        <p:blipFill>
          <a:blip r:embed="rId4"/>
          <a:stretch>
            <a:fillRect/>
          </a:stretch>
        </p:blipFill>
        <p:spPr>
          <a:xfrm>
            <a:off x="6330229" y="3271833"/>
            <a:ext cx="5470872" cy="2174789"/>
          </a:xfrm>
          <a:prstGeom prst="rect">
            <a:avLst/>
          </a:prstGeom>
        </p:spPr>
      </p:pic>
    </p:spTree>
    <p:extLst>
      <p:ext uri="{BB962C8B-B14F-4D97-AF65-F5344CB8AC3E}">
        <p14:creationId xmlns:p14="http://schemas.microsoft.com/office/powerpoint/2010/main" val="1597381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Expressions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6" name="TextBox 5"/>
          <p:cNvSpPr txBox="1"/>
          <p:nvPr/>
        </p:nvSpPr>
        <p:spPr>
          <a:xfrm>
            <a:off x="594359" y="1687049"/>
            <a:ext cx="603088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Arithmetic </a:t>
            </a:r>
            <a:r>
              <a:rPr lang="en-US" sz="2000" dirty="0" smtClean="0"/>
              <a:t>expressions</a:t>
            </a:r>
            <a:endParaRPr lang="en-US" sz="2000" dirty="0"/>
          </a:p>
          <a:p>
            <a:pPr marL="342900" indent="-342900">
              <a:buFont typeface="Arial" panose="020B0604020202020204" pitchFamily="34" charset="0"/>
              <a:buChar char="•"/>
            </a:pPr>
            <a:r>
              <a:rPr lang="en-US" sz="2000" dirty="0" smtClean="0"/>
              <a:t>String expressions</a:t>
            </a:r>
            <a:endParaRPr lang="en-US" sz="2000" dirty="0"/>
          </a:p>
          <a:p>
            <a:pPr marL="342900" indent="-342900">
              <a:buFont typeface="Arial" panose="020B0604020202020204" pitchFamily="34" charset="0"/>
              <a:buChar char="•"/>
            </a:pPr>
            <a:r>
              <a:rPr lang="en-US" sz="2000" dirty="0" smtClean="0"/>
              <a:t>Primary expressions (under </a:t>
            </a:r>
            <a:r>
              <a:rPr lang="en-US" sz="2000" dirty="0"/>
              <a:t>this category go variable references, literals and </a:t>
            </a:r>
            <a:r>
              <a:rPr lang="en-US" sz="2000" dirty="0" smtClean="0"/>
              <a:t>constants)</a:t>
            </a:r>
            <a:endParaRPr lang="en-US" sz="2000" dirty="0"/>
          </a:p>
          <a:p>
            <a:pPr marL="342900" indent="-342900">
              <a:buFont typeface="Arial" panose="020B0604020202020204" pitchFamily="34" charset="0"/>
              <a:buChar char="•"/>
            </a:pPr>
            <a:r>
              <a:rPr lang="en-US" sz="2000" dirty="0" smtClean="0"/>
              <a:t>Logical expressions</a:t>
            </a:r>
            <a:endParaRPr lang="en-US" sz="2000" dirty="0"/>
          </a:p>
          <a:p>
            <a:pPr marL="342900" indent="-342900">
              <a:buFont typeface="Arial" panose="020B0604020202020204" pitchFamily="34" charset="0"/>
              <a:buChar char="•"/>
            </a:pPr>
            <a:r>
              <a:rPr lang="en-US" sz="2000" dirty="0" smtClean="0"/>
              <a:t>Left-hand-side expressions</a:t>
            </a:r>
            <a:endParaRPr lang="en-US" sz="2000" dirty="0"/>
          </a:p>
          <a:p>
            <a:pPr marL="342900" indent="-342900">
              <a:buFont typeface="Arial" panose="020B0604020202020204" pitchFamily="34" charset="0"/>
              <a:buChar char="•"/>
            </a:pPr>
            <a:r>
              <a:rPr lang="en-US" sz="2000" dirty="0"/>
              <a:t>Property access </a:t>
            </a:r>
            <a:r>
              <a:rPr lang="en-US" sz="2000" dirty="0" smtClean="0"/>
              <a:t>expressions</a:t>
            </a:r>
          </a:p>
          <a:p>
            <a:pPr marL="342900" indent="-342900">
              <a:buFont typeface="Arial" panose="020B0604020202020204" pitchFamily="34" charset="0"/>
              <a:buChar char="•"/>
            </a:pPr>
            <a:r>
              <a:rPr lang="en-US" sz="2000" dirty="0" smtClean="0"/>
              <a:t>Object creation expressions</a:t>
            </a:r>
          </a:p>
          <a:p>
            <a:pPr marL="342900" indent="-342900">
              <a:buFont typeface="Arial" panose="020B0604020202020204" pitchFamily="34" charset="0"/>
              <a:buChar char="•"/>
            </a:pPr>
            <a:r>
              <a:rPr lang="en-US" sz="2000" dirty="0" smtClean="0"/>
              <a:t>Function definition expressions</a:t>
            </a:r>
          </a:p>
          <a:p>
            <a:pPr marL="342900" indent="-342900">
              <a:buFont typeface="Arial" panose="020B0604020202020204" pitchFamily="34" charset="0"/>
              <a:buChar char="•"/>
            </a:pPr>
            <a:r>
              <a:rPr lang="en-US" sz="2000" dirty="0" smtClean="0"/>
              <a:t>Invocation expressions (the syntax for calling a function or method)</a:t>
            </a:r>
          </a:p>
        </p:txBody>
      </p:sp>
      <p:pic>
        <p:nvPicPr>
          <p:cNvPr id="9" name="Рисунок 8"/>
          <p:cNvPicPr>
            <a:picLocks noChangeAspect="1"/>
          </p:cNvPicPr>
          <p:nvPr/>
        </p:nvPicPr>
        <p:blipFill>
          <a:blip r:embed="rId3"/>
          <a:stretch>
            <a:fillRect/>
          </a:stretch>
        </p:blipFill>
        <p:spPr>
          <a:xfrm>
            <a:off x="6876834" y="1338350"/>
            <a:ext cx="4629366" cy="4364181"/>
          </a:xfrm>
          <a:prstGeom prst="rect">
            <a:avLst/>
          </a:prstGeom>
        </p:spPr>
      </p:pic>
    </p:spTree>
    <p:extLst>
      <p:ext uri="{BB962C8B-B14F-4D97-AF65-F5344CB8AC3E}">
        <p14:creationId xmlns:p14="http://schemas.microsoft.com/office/powerpoint/2010/main" val="281649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Statements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4721631" y="1359131"/>
            <a:ext cx="7140632" cy="4203668"/>
          </a:xfrm>
          <a:prstGeom prst="rect">
            <a:avLst/>
          </a:prstGeom>
        </p:spPr>
      </p:pic>
      <p:sp>
        <p:nvSpPr>
          <p:cNvPr id="8" name="TextBox 7"/>
          <p:cNvSpPr txBox="1"/>
          <p:nvPr/>
        </p:nvSpPr>
        <p:spPr>
          <a:xfrm>
            <a:off x="436418" y="1919806"/>
            <a:ext cx="4185458"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Control flow</a:t>
            </a:r>
          </a:p>
          <a:p>
            <a:pPr marL="342900" indent="-342900">
              <a:buFont typeface="Arial" panose="020B0604020202020204" pitchFamily="34" charset="0"/>
              <a:buChar char="•"/>
            </a:pPr>
            <a:r>
              <a:rPr lang="en-US" sz="2800" dirty="0" smtClean="0"/>
              <a:t>Declarations</a:t>
            </a:r>
          </a:p>
          <a:p>
            <a:pPr marL="342900" indent="-342900">
              <a:buFont typeface="Arial" panose="020B0604020202020204" pitchFamily="34" charset="0"/>
              <a:buChar char="•"/>
            </a:pPr>
            <a:r>
              <a:rPr lang="en-US" sz="2800" dirty="0" smtClean="0"/>
              <a:t>Functions and classes</a:t>
            </a:r>
          </a:p>
          <a:p>
            <a:pPr marL="342900" indent="-342900">
              <a:buFont typeface="Arial" panose="020B0604020202020204" pitchFamily="34" charset="0"/>
              <a:buChar char="•"/>
            </a:pPr>
            <a:r>
              <a:rPr lang="en-US" sz="2800" dirty="0" smtClean="0"/>
              <a:t>Iterations</a:t>
            </a:r>
          </a:p>
          <a:p>
            <a:pPr marL="342900" indent="-342900">
              <a:buFont typeface="Arial" panose="020B0604020202020204" pitchFamily="34" charset="0"/>
              <a:buChar char="•"/>
            </a:pPr>
            <a:r>
              <a:rPr lang="en-US" sz="2800" dirty="0" smtClean="0"/>
              <a:t>Other (export, import, etc.)</a:t>
            </a:r>
          </a:p>
        </p:txBody>
      </p:sp>
    </p:spTree>
    <p:extLst>
      <p:ext uri="{BB962C8B-B14F-4D97-AF65-F5344CB8AC3E}">
        <p14:creationId xmlns:p14="http://schemas.microsoft.com/office/powerpoint/2010/main" val="1928145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JavaScript</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2" name="TextBox 1"/>
          <p:cNvSpPr txBox="1"/>
          <p:nvPr/>
        </p:nvSpPr>
        <p:spPr>
          <a:xfrm>
            <a:off x="685800" y="1238597"/>
            <a:ext cx="6803967" cy="4524315"/>
          </a:xfrm>
          <a:prstGeom prst="rect">
            <a:avLst/>
          </a:prstGeom>
          <a:noFill/>
        </p:spPr>
        <p:txBody>
          <a:bodyPr wrap="square" rtlCol="0">
            <a:spAutoFit/>
          </a:bodyPr>
          <a:lstStyle/>
          <a:p>
            <a:pPr>
              <a:lnSpc>
                <a:spcPct val="150000"/>
              </a:lnSpc>
            </a:pPr>
            <a:r>
              <a:rPr lang="en-US" sz="2400" dirty="0"/>
              <a:t>JavaScript is a scripting or programming language that allows you to implement complex things on web pages — every time a web page does more than just sit there and display static information for you to look at — displaying timely content updates, interactive maps, animated 2D/3D graphics, scrolling video jukeboxes, etc.</a:t>
            </a:r>
            <a:endParaRPr lang="uk-UA" sz="2400" dirty="0"/>
          </a:p>
        </p:txBody>
      </p:sp>
      <p:pic>
        <p:nvPicPr>
          <p:cNvPr id="1028" name="Picture 4" descr="Результат пошуку зображень за запитом j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325" y="1238597"/>
            <a:ext cx="4064923" cy="4064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a:t>i</a:t>
            </a:r>
            <a:r>
              <a:rPr lang="en-US" sz="4800" dirty="0" smtClean="0"/>
              <a:t>f … else and ternary operator</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2" name="Рисунок 1"/>
          <p:cNvPicPr>
            <a:picLocks noChangeAspect="1"/>
          </p:cNvPicPr>
          <p:nvPr/>
        </p:nvPicPr>
        <p:blipFill>
          <a:blip r:embed="rId3"/>
          <a:stretch>
            <a:fillRect/>
          </a:stretch>
        </p:blipFill>
        <p:spPr>
          <a:xfrm>
            <a:off x="7335117" y="1820573"/>
            <a:ext cx="3257550" cy="2219325"/>
          </a:xfrm>
          <a:prstGeom prst="rect">
            <a:avLst/>
          </a:prstGeom>
        </p:spPr>
      </p:pic>
      <p:sp>
        <p:nvSpPr>
          <p:cNvPr id="8" name="TextBox 7"/>
          <p:cNvSpPr txBox="1"/>
          <p:nvPr/>
        </p:nvSpPr>
        <p:spPr>
          <a:xfrm>
            <a:off x="577733" y="1571191"/>
            <a:ext cx="6247015" cy="3539430"/>
          </a:xfrm>
          <a:prstGeom prst="rect">
            <a:avLst/>
          </a:prstGeom>
          <a:noFill/>
        </p:spPr>
        <p:txBody>
          <a:bodyPr wrap="square" rtlCol="0">
            <a:spAutoFit/>
          </a:bodyPr>
          <a:lstStyle/>
          <a:p>
            <a:r>
              <a:rPr lang="en-US" sz="2800" dirty="0"/>
              <a:t>The conditional (ternary) operator is the only JavaScript operator that takes three operands: a condition followed by a question mark (?), then an expression to execute if the condition is </a:t>
            </a:r>
            <a:r>
              <a:rPr lang="en-US" sz="2800" dirty="0" err="1"/>
              <a:t>truthy</a:t>
            </a:r>
            <a:r>
              <a:rPr lang="en-US" sz="2800" dirty="0"/>
              <a:t> followed by a colon (:), and finally the expression to execute if the condition is </a:t>
            </a:r>
            <a:r>
              <a:rPr lang="en-US" sz="2800" dirty="0" err="1"/>
              <a:t>falsy</a:t>
            </a:r>
            <a:r>
              <a:rPr lang="en-US" sz="2800" dirty="0"/>
              <a:t>.</a:t>
            </a:r>
            <a:endParaRPr lang="en-US" sz="2800" dirty="0" smtClean="0"/>
          </a:p>
        </p:txBody>
      </p:sp>
      <p:pic>
        <p:nvPicPr>
          <p:cNvPr id="12" name="Рисунок 11"/>
          <p:cNvPicPr>
            <a:picLocks noChangeAspect="1"/>
          </p:cNvPicPr>
          <p:nvPr/>
        </p:nvPicPr>
        <p:blipFill>
          <a:blip r:embed="rId4"/>
          <a:stretch>
            <a:fillRect/>
          </a:stretch>
        </p:blipFill>
        <p:spPr>
          <a:xfrm>
            <a:off x="7335117" y="4269104"/>
            <a:ext cx="3257550" cy="430092"/>
          </a:xfrm>
          <a:prstGeom prst="rect">
            <a:avLst/>
          </a:prstGeom>
        </p:spPr>
      </p:pic>
    </p:spTree>
    <p:extLst>
      <p:ext uri="{BB962C8B-B14F-4D97-AF65-F5344CB8AC3E}">
        <p14:creationId xmlns:p14="http://schemas.microsoft.com/office/powerpoint/2010/main" val="1419602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switch</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3" name="Рисунок 2"/>
          <p:cNvPicPr>
            <a:picLocks noChangeAspect="1"/>
          </p:cNvPicPr>
          <p:nvPr/>
        </p:nvPicPr>
        <p:blipFill>
          <a:blip r:embed="rId3"/>
          <a:stretch>
            <a:fillRect/>
          </a:stretch>
        </p:blipFill>
        <p:spPr>
          <a:xfrm>
            <a:off x="6896880" y="1305099"/>
            <a:ext cx="4749252" cy="4227454"/>
          </a:xfrm>
          <a:prstGeom prst="rect">
            <a:avLst/>
          </a:prstGeom>
        </p:spPr>
      </p:pic>
      <p:sp>
        <p:nvSpPr>
          <p:cNvPr id="8" name="TextBox 7"/>
          <p:cNvSpPr txBox="1"/>
          <p:nvPr/>
        </p:nvSpPr>
        <p:spPr>
          <a:xfrm>
            <a:off x="469668" y="1679256"/>
            <a:ext cx="6247015" cy="3108543"/>
          </a:xfrm>
          <a:prstGeom prst="rect">
            <a:avLst/>
          </a:prstGeom>
          <a:noFill/>
        </p:spPr>
        <p:txBody>
          <a:bodyPr wrap="square" rtlCol="0">
            <a:spAutoFit/>
          </a:bodyPr>
          <a:lstStyle/>
          <a:p>
            <a:r>
              <a:rPr lang="en-US" sz="2800" dirty="0"/>
              <a:t>The switch statement evaluates an expression, matching the expression's value to a case clause, and executes statements associated with that case, as well as statements in cases that follow the matching case</a:t>
            </a:r>
            <a:r>
              <a:rPr lang="en-US" sz="2800" dirty="0" smtClean="0"/>
              <a:t>.</a:t>
            </a:r>
            <a:endParaRPr lang="en-US" sz="2800" dirty="0"/>
          </a:p>
        </p:txBody>
      </p:sp>
    </p:spTree>
    <p:extLst>
      <p:ext uri="{BB962C8B-B14F-4D97-AF65-F5344CB8AC3E}">
        <p14:creationId xmlns:p14="http://schemas.microsoft.com/office/powerpoint/2010/main" val="3373403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785552"/>
            <a:ext cx="10820400" cy="4800601"/>
          </a:xfrm>
        </p:spPr>
        <p:txBody>
          <a:bodyPr/>
          <a:lstStyle/>
          <a:p>
            <a:pPr algn="ctr"/>
            <a:r>
              <a:rPr lang="en-US" sz="9600" dirty="0" smtClean="0"/>
              <a:t>Thank you for attention!</a:t>
            </a:r>
            <a:endParaRPr lang="uk-UA" sz="9600" dirty="0"/>
          </a:p>
        </p:txBody>
      </p:sp>
      <p:sp>
        <p:nvSpPr>
          <p:cNvPr id="3" name="Текст 2"/>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Tree>
    <p:extLst>
      <p:ext uri="{BB962C8B-B14F-4D97-AF65-F5344CB8AC3E}">
        <p14:creationId xmlns:p14="http://schemas.microsoft.com/office/powerpoint/2010/main" val="64853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Comments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2" name="TextBox 1"/>
          <p:cNvSpPr txBox="1"/>
          <p:nvPr/>
        </p:nvSpPr>
        <p:spPr>
          <a:xfrm>
            <a:off x="935182" y="1433558"/>
            <a:ext cx="10777450" cy="1754326"/>
          </a:xfrm>
          <a:prstGeom prst="rect">
            <a:avLst/>
          </a:prstGeom>
          <a:noFill/>
        </p:spPr>
        <p:txBody>
          <a:bodyPr wrap="square" rtlCol="0">
            <a:spAutoFit/>
          </a:bodyPr>
          <a:lstStyle/>
          <a:p>
            <a:pPr>
              <a:lnSpc>
                <a:spcPct val="150000"/>
              </a:lnSpc>
            </a:pPr>
            <a:r>
              <a:rPr lang="en-US" sz="2400" dirty="0"/>
              <a:t>Comments - part of the program text which will be ignored by language </a:t>
            </a:r>
            <a:r>
              <a:rPr lang="en-US" sz="2400" dirty="0" smtClean="0"/>
              <a:t>interpreter.</a:t>
            </a:r>
            <a:endParaRPr lang="en-US" sz="2400" dirty="0"/>
          </a:p>
          <a:p>
            <a:pPr>
              <a:lnSpc>
                <a:spcPct val="150000"/>
              </a:lnSpc>
            </a:pPr>
            <a:endParaRPr lang="en-US" sz="2400" dirty="0"/>
          </a:p>
        </p:txBody>
      </p:sp>
      <p:pic>
        <p:nvPicPr>
          <p:cNvPr id="6" name="Рисунок 5"/>
          <p:cNvPicPr>
            <a:picLocks noChangeAspect="1"/>
          </p:cNvPicPr>
          <p:nvPr/>
        </p:nvPicPr>
        <p:blipFill>
          <a:blip r:embed="rId3"/>
          <a:stretch>
            <a:fillRect/>
          </a:stretch>
        </p:blipFill>
        <p:spPr>
          <a:xfrm>
            <a:off x="1060652" y="2891802"/>
            <a:ext cx="10220325" cy="1600200"/>
          </a:xfrm>
          <a:prstGeom prst="rect">
            <a:avLst/>
          </a:prstGeom>
        </p:spPr>
      </p:pic>
    </p:spTree>
    <p:extLst>
      <p:ext uri="{BB962C8B-B14F-4D97-AF65-F5344CB8AC3E}">
        <p14:creationId xmlns:p14="http://schemas.microsoft.com/office/powerpoint/2010/main" val="2851549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Variables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8" name="TextBox 7"/>
          <p:cNvSpPr txBox="1"/>
          <p:nvPr/>
        </p:nvSpPr>
        <p:spPr>
          <a:xfrm>
            <a:off x="552797" y="1313412"/>
            <a:ext cx="5823065" cy="4154984"/>
          </a:xfrm>
          <a:prstGeom prst="rect">
            <a:avLst/>
          </a:prstGeom>
          <a:noFill/>
        </p:spPr>
        <p:txBody>
          <a:bodyPr wrap="square" rtlCol="0">
            <a:spAutoFit/>
          </a:bodyPr>
          <a:lstStyle/>
          <a:p>
            <a:r>
              <a:rPr lang="en-US" sz="2400" dirty="0"/>
              <a:t>A </a:t>
            </a:r>
            <a:r>
              <a:rPr lang="en-US" sz="2400" b="1" dirty="0"/>
              <a:t>JavaScript variable</a:t>
            </a:r>
            <a:r>
              <a:rPr lang="en-US" sz="2400" dirty="0"/>
              <a:t> is simply a name of storage </a:t>
            </a:r>
            <a:r>
              <a:rPr lang="en-US" sz="2400" dirty="0" smtClean="0"/>
              <a:t>location.</a:t>
            </a:r>
          </a:p>
          <a:p>
            <a:endParaRPr lang="en-US" sz="2400" dirty="0" smtClean="0"/>
          </a:p>
          <a:p>
            <a:r>
              <a:rPr lang="en-US" sz="2400" dirty="0" smtClean="0"/>
              <a:t>There </a:t>
            </a:r>
            <a:r>
              <a:rPr lang="en-US" sz="2400" dirty="0"/>
              <a:t>are two types of variables in JavaScript : local variable and global </a:t>
            </a:r>
            <a:r>
              <a:rPr lang="en-US" sz="2400" dirty="0" smtClean="0"/>
              <a:t>variable.</a:t>
            </a:r>
          </a:p>
          <a:p>
            <a:endParaRPr lang="en-US" sz="2400" dirty="0"/>
          </a:p>
          <a:p>
            <a:r>
              <a:rPr lang="en-US" sz="2400" dirty="0" smtClean="0"/>
              <a:t>Naming conversation:</a:t>
            </a:r>
          </a:p>
          <a:p>
            <a:r>
              <a:rPr lang="en-US" sz="2400" dirty="0" smtClean="0">
                <a:hlinkClick r:id="rId2"/>
              </a:rPr>
              <a:t>https</a:t>
            </a:r>
            <a:r>
              <a:rPr lang="en-US" sz="2400" dirty="0">
                <a:hlinkClick r:id="rId2"/>
              </a:rPr>
              <a:t>://www.freecodecamp.org/news/javascript-naming-conventions-dos-and-don-ts-99c0e2fdd78a/</a:t>
            </a:r>
            <a:endParaRPr lang="en-US" sz="2400" dirty="0"/>
          </a:p>
        </p:txBody>
      </p:sp>
      <p:pic>
        <p:nvPicPr>
          <p:cNvPr id="3" name="Рисунок 2"/>
          <p:cNvPicPr>
            <a:picLocks noChangeAspect="1"/>
          </p:cNvPicPr>
          <p:nvPr/>
        </p:nvPicPr>
        <p:blipFill>
          <a:blip r:embed="rId3"/>
          <a:stretch>
            <a:fillRect/>
          </a:stretch>
        </p:blipFill>
        <p:spPr>
          <a:xfrm>
            <a:off x="6649489" y="1997565"/>
            <a:ext cx="5410200" cy="2181225"/>
          </a:xfrm>
          <a:prstGeom prst="rect">
            <a:avLst/>
          </a:prstGeom>
        </p:spPr>
      </p:pic>
    </p:spTree>
    <p:extLst>
      <p:ext uri="{BB962C8B-B14F-4D97-AF65-F5344CB8AC3E}">
        <p14:creationId xmlns:p14="http://schemas.microsoft.com/office/powerpoint/2010/main" val="3814013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0"/>
            <a:ext cx="11687693" cy="1238597"/>
          </a:xfrm>
        </p:spPr>
        <p:txBody>
          <a:bodyPr/>
          <a:lstStyle/>
          <a:p>
            <a:pPr algn="ctr"/>
            <a:r>
              <a:rPr lang="en-US" sz="4800" dirty="0" smtClean="0"/>
              <a:t>Variable declaration rules and keywords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6" name="TextBox 5"/>
          <p:cNvSpPr txBox="1"/>
          <p:nvPr/>
        </p:nvSpPr>
        <p:spPr>
          <a:xfrm>
            <a:off x="610985" y="1591583"/>
            <a:ext cx="6388331" cy="4201150"/>
          </a:xfrm>
          <a:prstGeom prst="rect">
            <a:avLst/>
          </a:prstGeom>
          <a:noFill/>
        </p:spPr>
        <p:txBody>
          <a:bodyPr wrap="square" rtlCol="0">
            <a:spAutoFit/>
          </a:bodyPr>
          <a:lstStyle/>
          <a:p>
            <a:r>
              <a:rPr lang="en-US" sz="2400" dirty="0"/>
              <a:t>Rules:</a:t>
            </a:r>
          </a:p>
          <a:p>
            <a:pPr marL="342900" indent="-342900">
              <a:buFont typeface="Arial" panose="020B0604020202020204" pitchFamily="34" charset="0"/>
              <a:buChar char="•"/>
            </a:pPr>
            <a:r>
              <a:rPr lang="en-US" sz="2400" dirty="0"/>
              <a:t>name must start with a letter (a to z or A to Z), underscore( _ ), or dollar( $ ) sign;</a:t>
            </a:r>
          </a:p>
          <a:p>
            <a:pPr marL="342900" indent="-342900">
              <a:buFont typeface="Arial" panose="020B0604020202020204" pitchFamily="34" charset="0"/>
              <a:buChar char="•"/>
            </a:pPr>
            <a:r>
              <a:rPr lang="en-US" sz="2400" dirty="0"/>
              <a:t>after first letter we can use digits (0 to 9), for example value1.</a:t>
            </a:r>
          </a:p>
          <a:p>
            <a:pPr marL="342900" indent="-342900">
              <a:buFont typeface="Arial" panose="020B0604020202020204" pitchFamily="34" charset="0"/>
              <a:buChar char="•"/>
            </a:pPr>
            <a:r>
              <a:rPr lang="en-US" sz="2400" dirty="0"/>
              <a:t>JavaScript variables are case sensitive, for example x and X are different variables;</a:t>
            </a:r>
          </a:p>
          <a:p>
            <a:pPr marL="342900" indent="-342900">
              <a:buFont typeface="Arial" panose="020B0604020202020204" pitchFamily="34" charset="0"/>
              <a:buChar char="•"/>
            </a:pPr>
            <a:r>
              <a:rPr lang="en-US" sz="2400" dirty="0"/>
              <a:t>You can't use one of JavaScript's </a:t>
            </a:r>
            <a:r>
              <a:rPr lang="en-US" sz="2400" i="1" dirty="0"/>
              <a:t>reserved words</a:t>
            </a:r>
            <a:r>
              <a:rPr lang="en-US" sz="2400" dirty="0"/>
              <a:t> as a variable name</a:t>
            </a:r>
          </a:p>
          <a:p>
            <a:pPr>
              <a:lnSpc>
                <a:spcPct val="150000"/>
              </a:lnSpc>
            </a:pPr>
            <a:endParaRPr lang="en-US" dirty="0"/>
          </a:p>
        </p:txBody>
      </p:sp>
      <p:pic>
        <p:nvPicPr>
          <p:cNvPr id="2050" name="Picture 2" descr="Результат пошуку зображень за запитом js keyword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92" y="1804813"/>
            <a:ext cx="4753609" cy="35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09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Variable declaration and initialization</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8" name="TextBox 7"/>
          <p:cNvSpPr txBox="1"/>
          <p:nvPr/>
        </p:nvSpPr>
        <p:spPr>
          <a:xfrm>
            <a:off x="561108" y="1583338"/>
            <a:ext cx="6687590" cy="3416320"/>
          </a:xfrm>
          <a:prstGeom prst="rect">
            <a:avLst/>
          </a:prstGeom>
          <a:noFill/>
        </p:spPr>
        <p:txBody>
          <a:bodyPr wrap="square" rtlCol="0">
            <a:spAutoFit/>
          </a:bodyPr>
          <a:lstStyle/>
          <a:p>
            <a:pPr>
              <a:lnSpc>
                <a:spcPct val="150000"/>
              </a:lnSpc>
            </a:pPr>
            <a:r>
              <a:rPr lang="en-US" altLang="en-US" sz="2400" dirty="0"/>
              <a:t>Declaration –</a:t>
            </a:r>
            <a:r>
              <a:rPr lang="en-US" altLang="en-US" sz="2400" b="1" dirty="0"/>
              <a:t> </a:t>
            </a:r>
            <a:r>
              <a:rPr lang="en-US" altLang="en-US" sz="2400" dirty="0"/>
              <a:t>process of variable's specifying. Usually declaration consist of defining: type, name and default value of variable</a:t>
            </a:r>
            <a:r>
              <a:rPr lang="en-US" altLang="en-US" sz="2400" dirty="0" smtClean="0"/>
              <a:t>.</a:t>
            </a:r>
          </a:p>
          <a:p>
            <a:pPr>
              <a:lnSpc>
                <a:spcPct val="150000"/>
              </a:lnSpc>
            </a:pPr>
            <a:endParaRPr lang="en-US" altLang="en-US" sz="2400" dirty="0" smtClean="0"/>
          </a:p>
          <a:p>
            <a:pPr>
              <a:lnSpc>
                <a:spcPct val="150000"/>
              </a:lnSpc>
            </a:pPr>
            <a:r>
              <a:rPr lang="en-US" altLang="en-US" sz="2400" dirty="0" smtClean="0"/>
              <a:t>Initialization - </a:t>
            </a:r>
            <a:r>
              <a:rPr lang="en-US" altLang="en-US" sz="2400" dirty="0"/>
              <a:t>process in which a variable is set to its first value is </a:t>
            </a:r>
            <a:r>
              <a:rPr lang="en-US" altLang="en-US" sz="2400" dirty="0" smtClean="0"/>
              <a:t>called</a:t>
            </a:r>
            <a:r>
              <a:rPr lang="en-US" altLang="en-US" sz="2400" b="1" dirty="0" smtClean="0"/>
              <a:t>.</a:t>
            </a:r>
            <a:endParaRPr lang="en-US" sz="2400" dirty="0"/>
          </a:p>
        </p:txBody>
      </p:sp>
      <p:pic>
        <p:nvPicPr>
          <p:cNvPr id="2" name="Рисунок 1"/>
          <p:cNvPicPr>
            <a:picLocks noChangeAspect="1"/>
          </p:cNvPicPr>
          <p:nvPr/>
        </p:nvPicPr>
        <p:blipFill>
          <a:blip r:embed="rId3"/>
          <a:stretch>
            <a:fillRect/>
          </a:stretch>
        </p:blipFill>
        <p:spPr>
          <a:xfrm>
            <a:off x="7480935" y="2696186"/>
            <a:ext cx="4362450" cy="1190625"/>
          </a:xfrm>
          <a:prstGeom prst="rect">
            <a:avLst/>
          </a:prstGeom>
        </p:spPr>
      </p:pic>
    </p:spTree>
    <p:extLst>
      <p:ext uri="{BB962C8B-B14F-4D97-AF65-F5344CB8AC3E}">
        <p14:creationId xmlns:p14="http://schemas.microsoft.com/office/powerpoint/2010/main" val="404097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let / </a:t>
            </a:r>
            <a:r>
              <a:rPr lang="en-US" sz="4800" dirty="0" err="1" smtClean="0"/>
              <a:t>var</a:t>
            </a:r>
            <a:r>
              <a:rPr lang="en-US" sz="4800" dirty="0" smtClean="0"/>
              <a:t> / </a:t>
            </a:r>
            <a:r>
              <a:rPr lang="en-US" sz="4800" dirty="0" err="1" smtClean="0"/>
              <a:t>const</a:t>
            </a:r>
            <a:r>
              <a:rPr lang="en-US" sz="4800" dirty="0" smtClean="0"/>
              <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pic>
        <p:nvPicPr>
          <p:cNvPr id="4098" name="Picture 2" descr="Результат пошуку зображень за запитом js let var cons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46" y="1971501"/>
            <a:ext cx="5812964" cy="29064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Результат пошуку зображень за запитом js let var cons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7290" y="1966810"/>
            <a:ext cx="5175419" cy="291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02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Primitive data types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8" name="TextBox 7"/>
          <p:cNvSpPr txBox="1"/>
          <p:nvPr/>
        </p:nvSpPr>
        <p:spPr>
          <a:xfrm>
            <a:off x="602672" y="1406986"/>
            <a:ext cx="6263641" cy="4708981"/>
          </a:xfrm>
          <a:prstGeom prst="rect">
            <a:avLst/>
          </a:prstGeom>
          <a:noFill/>
        </p:spPr>
        <p:txBody>
          <a:bodyPr wrap="square" rtlCol="0">
            <a:spAutoFit/>
          </a:bodyPr>
          <a:lstStyle/>
          <a:p>
            <a:r>
              <a:rPr lang="en-US" sz="2400" dirty="0"/>
              <a:t>In JavaScript there are two different kinds of data: </a:t>
            </a:r>
            <a:r>
              <a:rPr lang="en-US" sz="2400" b="1" dirty="0"/>
              <a:t>primitives</a:t>
            </a:r>
            <a:r>
              <a:rPr lang="en-US" sz="2400" dirty="0"/>
              <a:t>, and </a:t>
            </a:r>
            <a:r>
              <a:rPr lang="en-US" sz="2400" b="1" dirty="0"/>
              <a:t>objects</a:t>
            </a:r>
            <a:r>
              <a:rPr lang="en-US" sz="2400" dirty="0"/>
              <a:t>. A primitive is simply a data type that is not an object, and has no methods.</a:t>
            </a:r>
          </a:p>
          <a:p>
            <a:r>
              <a:rPr lang="en-US" sz="2400" dirty="0"/>
              <a:t>In JS, there are six primitive data types:</a:t>
            </a:r>
          </a:p>
          <a:p>
            <a:r>
              <a:rPr lang="en-US" sz="2400" dirty="0"/>
              <a:t>Boolean</a:t>
            </a:r>
          </a:p>
          <a:p>
            <a:pPr marL="342900" indent="-342900">
              <a:buFont typeface="Arial" panose="020B0604020202020204" pitchFamily="34" charset="0"/>
              <a:buChar char="•"/>
            </a:pPr>
            <a:r>
              <a:rPr lang="en-US" sz="2400" dirty="0"/>
              <a:t>Number</a:t>
            </a:r>
          </a:p>
          <a:p>
            <a:pPr marL="342900" indent="-342900">
              <a:buFont typeface="Arial" panose="020B0604020202020204" pitchFamily="34" charset="0"/>
              <a:buChar char="•"/>
            </a:pPr>
            <a:r>
              <a:rPr lang="en-US" sz="2400" dirty="0"/>
              <a:t>String</a:t>
            </a:r>
          </a:p>
          <a:p>
            <a:pPr marL="342900" indent="-342900">
              <a:buFont typeface="Arial" panose="020B0604020202020204" pitchFamily="34" charset="0"/>
              <a:buChar char="•"/>
            </a:pPr>
            <a:r>
              <a:rPr lang="en-US" sz="2400" dirty="0"/>
              <a:t>Null</a:t>
            </a:r>
          </a:p>
          <a:p>
            <a:pPr marL="342900" indent="-342900">
              <a:buFont typeface="Arial" panose="020B0604020202020204" pitchFamily="34" charset="0"/>
              <a:buChar char="•"/>
            </a:pPr>
            <a:r>
              <a:rPr lang="en-US" sz="2400" dirty="0"/>
              <a:t>Undefined</a:t>
            </a:r>
          </a:p>
          <a:p>
            <a:pPr marL="342900" indent="-342900">
              <a:buFont typeface="Arial" panose="020B0604020202020204" pitchFamily="34" charset="0"/>
              <a:buChar char="•"/>
            </a:pPr>
            <a:r>
              <a:rPr lang="en-US" sz="2400" dirty="0"/>
              <a:t>Symbol</a:t>
            </a:r>
          </a:p>
          <a:p>
            <a:pPr>
              <a:lnSpc>
                <a:spcPct val="150000"/>
              </a:lnSpc>
            </a:pPr>
            <a:endParaRPr lang="en-US" sz="2400" dirty="0"/>
          </a:p>
        </p:txBody>
      </p:sp>
      <p:pic>
        <p:nvPicPr>
          <p:cNvPr id="3" name="Рисунок 2"/>
          <p:cNvPicPr>
            <a:picLocks noChangeAspect="1"/>
          </p:cNvPicPr>
          <p:nvPr/>
        </p:nvPicPr>
        <p:blipFill>
          <a:blip r:embed="rId3"/>
          <a:stretch>
            <a:fillRect/>
          </a:stretch>
        </p:blipFill>
        <p:spPr>
          <a:xfrm>
            <a:off x="7015942" y="1735369"/>
            <a:ext cx="4948052" cy="3842472"/>
          </a:xfrm>
          <a:prstGeom prst="rect">
            <a:avLst/>
          </a:prstGeom>
        </p:spPr>
      </p:pic>
    </p:spTree>
    <p:extLst>
      <p:ext uri="{BB962C8B-B14F-4D97-AF65-F5344CB8AC3E}">
        <p14:creationId xmlns:p14="http://schemas.microsoft.com/office/powerpoint/2010/main" val="209858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10820400" cy="1238597"/>
          </a:xfrm>
        </p:spPr>
        <p:txBody>
          <a:bodyPr/>
          <a:lstStyle/>
          <a:p>
            <a:pPr algn="ctr"/>
            <a:r>
              <a:rPr lang="en-US" sz="4800" dirty="0" smtClean="0"/>
              <a:t>Objects</a:t>
            </a:r>
            <a:br>
              <a:rPr lang="en-US" sz="4800" dirty="0" smtClean="0"/>
            </a:br>
            <a:endParaRPr lang="uk-UA" sz="4800" dirty="0"/>
          </a:p>
        </p:txBody>
      </p:sp>
      <p:sp>
        <p:nvSpPr>
          <p:cNvPr id="5" name="Text Placeholder 4"/>
          <p:cNvSpPr>
            <a:spLocks noGrp="1"/>
          </p:cNvSpPr>
          <p:nvPr>
            <p:ph type="body" sz="quarter" idx="10"/>
          </p:nvPr>
        </p:nvSpPr>
        <p:spPr/>
        <p:txBody>
          <a:bodyPr/>
          <a:lstStyle/>
          <a:p>
            <a:r>
              <a:rPr lang="en-US" dirty="0" err="1" smtClean="0"/>
              <a:t>Valentyn</a:t>
            </a:r>
            <a:r>
              <a:rPr lang="en-US" dirty="0" smtClean="0"/>
              <a:t> </a:t>
            </a:r>
            <a:r>
              <a:rPr lang="en-US" dirty="0" err="1" smtClean="0"/>
              <a:t>Malenchak</a:t>
            </a:r>
            <a:endParaRPr lang="uk-UA" dirty="0"/>
          </a:p>
        </p:txBody>
      </p:sp>
      <p:sp>
        <p:nvSpPr>
          <p:cNvPr id="6" name="TextBox 5"/>
          <p:cNvSpPr txBox="1"/>
          <p:nvPr/>
        </p:nvSpPr>
        <p:spPr>
          <a:xfrm>
            <a:off x="685800" y="1499319"/>
            <a:ext cx="5947756" cy="4154984"/>
          </a:xfrm>
          <a:prstGeom prst="rect">
            <a:avLst/>
          </a:prstGeom>
          <a:noFill/>
        </p:spPr>
        <p:txBody>
          <a:bodyPr wrap="square" rtlCol="0">
            <a:spAutoFit/>
          </a:bodyPr>
          <a:lstStyle/>
          <a:p>
            <a:r>
              <a:rPr lang="en-US" sz="2400" dirty="0"/>
              <a:t>Objects are </a:t>
            </a:r>
            <a:r>
              <a:rPr lang="en-US" sz="2400" b="1" dirty="0"/>
              <a:t>not</a:t>
            </a:r>
            <a:r>
              <a:rPr lang="en-US" sz="2400" dirty="0"/>
              <a:t> a primitive data Type.</a:t>
            </a:r>
          </a:p>
          <a:p>
            <a:r>
              <a:rPr lang="en-US" sz="2400" dirty="0"/>
              <a:t>An object is a collection of properties. These properties are stored in key/value pairs. Properties can reference any type of data, including objects and/or primitive values</a:t>
            </a:r>
            <a:r>
              <a:rPr lang="en-US" sz="2400" dirty="0" smtClean="0"/>
              <a:t>.</a:t>
            </a:r>
            <a:endParaRPr lang="uk-UA" sz="2400" dirty="0" smtClean="0"/>
          </a:p>
          <a:p>
            <a:endParaRPr lang="en-US" sz="2400" dirty="0" smtClean="0"/>
          </a:p>
          <a:p>
            <a:r>
              <a:rPr lang="en-US" sz="2400" dirty="0"/>
              <a:t>The JavaScript Array class is a global object that is used in the construction of arrays; which are high-level, list-like objects.</a:t>
            </a:r>
          </a:p>
        </p:txBody>
      </p:sp>
      <p:pic>
        <p:nvPicPr>
          <p:cNvPr id="12" name="Рисунок 11"/>
          <p:cNvPicPr>
            <a:picLocks noChangeAspect="1"/>
          </p:cNvPicPr>
          <p:nvPr/>
        </p:nvPicPr>
        <p:blipFill>
          <a:blip r:embed="rId3"/>
          <a:stretch>
            <a:fillRect/>
          </a:stretch>
        </p:blipFill>
        <p:spPr>
          <a:xfrm>
            <a:off x="6707852" y="2253355"/>
            <a:ext cx="5276850" cy="1819275"/>
          </a:xfrm>
          <a:prstGeom prst="rect">
            <a:avLst/>
          </a:prstGeom>
        </p:spPr>
      </p:pic>
    </p:spTree>
    <p:extLst>
      <p:ext uri="{BB962C8B-B14F-4D97-AF65-F5344CB8AC3E}">
        <p14:creationId xmlns:p14="http://schemas.microsoft.com/office/powerpoint/2010/main" val="2406012396"/>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purl.org/dc/dcmitype/"/>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341e6018-ac0a-4dfb-8409-db9e0d25502e"/>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1020</TotalTime>
  <Words>487</Words>
  <Application>Microsoft Office PowerPoint</Application>
  <PresentationFormat>Широкоэкранный</PresentationFormat>
  <Paragraphs>112</Paragraphs>
  <Slides>22</Slides>
  <Notes>17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22</vt:i4>
      </vt:variant>
    </vt:vector>
  </HeadingPairs>
  <TitlesOfParts>
    <vt:vector size="28" baseType="lpstr">
      <vt:lpstr>Arial</vt:lpstr>
      <vt:lpstr>Calibri</vt:lpstr>
      <vt:lpstr>Proxima Nova Black</vt:lpstr>
      <vt:lpstr>Open Sans</vt:lpstr>
      <vt:lpstr>DARK THEME</vt:lpstr>
      <vt:lpstr>LIGHT-THEME</vt:lpstr>
      <vt:lpstr>JavaScript Syntax (part 1)</vt:lpstr>
      <vt:lpstr>JavaScript </vt:lpstr>
      <vt:lpstr>Comments </vt:lpstr>
      <vt:lpstr>Variables </vt:lpstr>
      <vt:lpstr>Variable declaration rules and keywords </vt:lpstr>
      <vt:lpstr>Variable declaration and initialization </vt:lpstr>
      <vt:lpstr>let / var / const </vt:lpstr>
      <vt:lpstr>Primitive data types </vt:lpstr>
      <vt:lpstr>Objects </vt:lpstr>
      <vt:lpstr>Casting </vt:lpstr>
      <vt:lpstr>Assignment operators </vt:lpstr>
      <vt:lpstr>Comparison operators </vt:lpstr>
      <vt:lpstr>Arithmetic operators</vt:lpstr>
      <vt:lpstr>Bitwise operators </vt:lpstr>
      <vt:lpstr>Logical operators </vt:lpstr>
      <vt:lpstr>Operator precendence </vt:lpstr>
      <vt:lpstr>Spread syntax </vt:lpstr>
      <vt:lpstr>Expressions </vt:lpstr>
      <vt:lpstr>Statements </vt:lpstr>
      <vt:lpstr>if … else and ternary operator </vt:lpstr>
      <vt:lpstr>switch </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Валентин Маленчак</cp:lastModifiedBy>
  <cp:revision>82</cp:revision>
  <dcterms:created xsi:type="dcterms:W3CDTF">2018-12-11T16:43:22Z</dcterms:created>
  <dcterms:modified xsi:type="dcterms:W3CDTF">2019-11-21T09:24:26Z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