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30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ru-RU"/>
              <a:t>Рейтинг по версии </a:t>
            </a:r>
            <a:r>
              <a:rPr lang="en-US"/>
              <a:t>DB-engines</a:t>
            </a:r>
          </a:p>
        </c:rich>
      </c:tx>
      <c:layout>
        <c:manualLayout>
          <c:xMode val="edge"/>
          <c:yMode val="edge"/>
          <c:x val="0.33191944746411373"/>
          <c:y val="3.04552593576405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chemeClr val="accent1"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725-427C-AAFB-B8221D6D105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725-427C-AAFB-B8221D6D105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725-427C-AAFB-B8221D6D105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725-427C-AAFB-B8221D6D105E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1725-427C-AAFB-B8221D6D105E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1725-427C-AAFB-B8221D6D105E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1725-427C-AAFB-B8221D6D105E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1725-427C-AAFB-B8221D6D105E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>
                  <a:lumMod val="60000"/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1725-427C-AAFB-B8221D6D105E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60000"/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1725-427C-AAFB-B8221D6D105E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5">
                  <a:lumMod val="60000"/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1725-427C-AAFB-B8221D6D105E}"/>
              </c:ext>
            </c:extLst>
          </c:dPt>
          <c:dLbls>
            <c:dLbl>
              <c:idx val="4"/>
              <c:layout>
                <c:manualLayout>
                  <c:x val="-3.1458905504218549E-3"/>
                  <c:y val="1.855790026246709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1725-427C-AAFB-B8221D6D105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Лист3!$A$1:$A$11</c:f>
              <c:strCache>
                <c:ptCount val="11"/>
                <c:pt idx="0">
                  <c:v>Hive</c:v>
                </c:pt>
                <c:pt idx="1">
                  <c:v>Impala</c:v>
                </c:pt>
                <c:pt idx="2">
                  <c:v>Presto</c:v>
                </c:pt>
                <c:pt idx="3">
                  <c:v>Spark SQL</c:v>
                </c:pt>
                <c:pt idx="4">
                  <c:v>Drill</c:v>
                </c:pt>
                <c:pt idx="5">
                  <c:v>HAWQ</c:v>
                </c:pt>
                <c:pt idx="6">
                  <c:v>BigSQL</c:v>
                </c:pt>
                <c:pt idx="7">
                  <c:v>Pheonix</c:v>
                </c:pt>
                <c:pt idx="8">
                  <c:v>Tajo</c:v>
                </c:pt>
                <c:pt idx="9">
                  <c:v>Oracle BigData SQL</c:v>
                </c:pt>
                <c:pt idx="10">
                  <c:v>Hadapt</c:v>
                </c:pt>
              </c:strCache>
            </c:strRef>
          </c:cat>
          <c:val>
            <c:numRef>
              <c:f>Лист3!$B$1:$B$11</c:f>
              <c:numCache>
                <c:formatCode>General</c:formatCode>
                <c:ptCount val="11"/>
                <c:pt idx="0">
                  <c:v>43</c:v>
                </c:pt>
                <c:pt idx="1">
                  <c:v>13</c:v>
                </c:pt>
                <c:pt idx="2">
                  <c:v>1</c:v>
                </c:pt>
                <c:pt idx="3">
                  <c:v>10</c:v>
                </c:pt>
                <c:pt idx="4">
                  <c:v>3.23</c:v>
                </c:pt>
                <c:pt idx="5">
                  <c:v>1.08</c:v>
                </c:pt>
                <c:pt idx="6">
                  <c:v>0</c:v>
                </c:pt>
                <c:pt idx="7">
                  <c:v>0</c:v>
                </c:pt>
                <c:pt idx="8">
                  <c:v>0.23</c:v>
                </c:pt>
                <c:pt idx="9">
                  <c:v>0</c:v>
                </c:pt>
                <c:pt idx="10">
                  <c:v>0.82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1725-427C-AAFB-B8221D6D105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373905264"/>
        <c:axId val="373904848"/>
      </c:barChart>
      <c:catAx>
        <c:axId val="37390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3904848"/>
        <c:crosses val="autoZero"/>
        <c:auto val="1"/>
        <c:lblAlgn val="ctr"/>
        <c:lblOffset val="100"/>
        <c:noMultiLvlLbl val="0"/>
      </c:catAx>
      <c:valAx>
        <c:axId val="373904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200"/>
                  <a:t>Рейтинг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390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ru-RU" sz="2800"/>
              <a:t>Количество выполненных запросов с правками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chemeClr val="accent1"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117-4816-9028-71EE18C91C1D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117-4816-9028-71EE18C91C1D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117-4816-9028-71EE18C91C1D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117-4816-9028-71EE18C91C1D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117-4816-9028-71EE18C91C1D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117-4816-9028-71EE18C91C1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Лист5!$A$11:$A$16</c:f>
              <c:strCache>
                <c:ptCount val="6"/>
                <c:pt idx="0">
                  <c:v>Hive</c:v>
                </c:pt>
                <c:pt idx="1">
                  <c:v>Impala</c:v>
                </c:pt>
                <c:pt idx="2">
                  <c:v>Presto</c:v>
                </c:pt>
                <c:pt idx="3">
                  <c:v>Spark SQL</c:v>
                </c:pt>
                <c:pt idx="4">
                  <c:v>Drill</c:v>
                </c:pt>
                <c:pt idx="5">
                  <c:v>HAWQ</c:v>
                </c:pt>
              </c:strCache>
            </c:strRef>
          </c:cat>
          <c:val>
            <c:numRef>
              <c:f>Лист5!$B$11:$B$16</c:f>
              <c:numCache>
                <c:formatCode>General</c:formatCode>
                <c:ptCount val="6"/>
                <c:pt idx="0">
                  <c:v>15</c:v>
                </c:pt>
                <c:pt idx="1">
                  <c:v>21</c:v>
                </c:pt>
                <c:pt idx="2">
                  <c:v>22</c:v>
                </c:pt>
                <c:pt idx="3">
                  <c:v>13</c:v>
                </c:pt>
                <c:pt idx="4">
                  <c:v>18</c:v>
                </c:pt>
                <c:pt idx="5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117-4816-9028-71EE18C91C1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329838688"/>
        <c:axId val="329836608"/>
      </c:barChart>
      <c:catAx>
        <c:axId val="329838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29836608"/>
        <c:crosses val="autoZero"/>
        <c:auto val="1"/>
        <c:lblAlgn val="ctr"/>
        <c:lblOffset val="100"/>
        <c:noMultiLvlLbl val="0"/>
      </c:catAx>
      <c:valAx>
        <c:axId val="329836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600"/>
                  <a:t>Количество запросов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29838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23F17-0611-4828-9F9C-B7166F2E683B}" type="datetimeFigureOut">
              <a:rPr lang="ru-RU" smtClean="0"/>
              <a:t>11.03.2020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D500-B8F3-45C7-83E8-82217320D7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5566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23F17-0611-4828-9F9C-B7166F2E683B}" type="datetimeFigureOut">
              <a:rPr lang="ru-RU" smtClean="0"/>
              <a:t>11.03.2020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D500-B8F3-45C7-83E8-82217320D7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94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23F17-0611-4828-9F9C-B7166F2E683B}" type="datetimeFigureOut">
              <a:rPr lang="ru-RU" smtClean="0"/>
              <a:t>11.03.2020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D500-B8F3-45C7-83E8-82217320D7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438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23F17-0611-4828-9F9C-B7166F2E683B}" type="datetimeFigureOut">
              <a:rPr lang="ru-RU" smtClean="0"/>
              <a:t>11.03.2020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D500-B8F3-45C7-83E8-82217320D7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55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23F17-0611-4828-9F9C-B7166F2E683B}" type="datetimeFigureOut">
              <a:rPr lang="ru-RU" smtClean="0"/>
              <a:t>11.03.2020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D500-B8F3-45C7-83E8-82217320D7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9356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23F17-0611-4828-9F9C-B7166F2E683B}" type="datetimeFigureOut">
              <a:rPr lang="ru-RU" smtClean="0"/>
              <a:t>11.03.2020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D500-B8F3-45C7-83E8-82217320D7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4698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23F17-0611-4828-9F9C-B7166F2E683B}" type="datetimeFigureOut">
              <a:rPr lang="ru-RU" smtClean="0"/>
              <a:t>11.03.2020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D500-B8F3-45C7-83E8-82217320D7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539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23F17-0611-4828-9F9C-B7166F2E683B}" type="datetimeFigureOut">
              <a:rPr lang="ru-RU" smtClean="0"/>
              <a:t>11.03.2020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D500-B8F3-45C7-83E8-82217320D7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2684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23F17-0611-4828-9F9C-B7166F2E683B}" type="datetimeFigureOut">
              <a:rPr lang="ru-RU" smtClean="0"/>
              <a:t>11.03.2020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D500-B8F3-45C7-83E8-82217320D7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312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23F17-0611-4828-9F9C-B7166F2E683B}" type="datetimeFigureOut">
              <a:rPr lang="ru-RU" smtClean="0"/>
              <a:t>11.03.2020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D500-B8F3-45C7-83E8-82217320D7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343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23F17-0611-4828-9F9C-B7166F2E683B}" type="datetimeFigureOut">
              <a:rPr lang="ru-RU" smtClean="0"/>
              <a:t>11.03.2020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D500-B8F3-45C7-83E8-82217320D7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8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23F17-0611-4828-9F9C-B7166F2E683B}" type="datetimeFigureOut">
              <a:rPr lang="ru-RU" smtClean="0"/>
              <a:t>11.03.2020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7D500-B8F3-45C7-83E8-82217320D7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7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Hadoop &amp; Hive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Немного теории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6524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Устройство </a:t>
            </a:r>
            <a:r>
              <a:rPr lang="en-US" dirty="0" smtClean="0"/>
              <a:t>HDFS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6336" y="1453243"/>
            <a:ext cx="8915400" cy="496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634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большой размер блока </a:t>
            </a:r>
          </a:p>
          <a:p>
            <a:r>
              <a:rPr lang="ru-RU" dirty="0"/>
              <a:t>ориентация на недорогие и, поэтому не самые надежные сервера</a:t>
            </a:r>
          </a:p>
          <a:p>
            <a:r>
              <a:rPr lang="ru-RU" dirty="0"/>
              <a:t>HDFS оптимизирована для потоковых считываний файлов</a:t>
            </a:r>
          </a:p>
          <a:p>
            <a:r>
              <a:rPr lang="ru-RU" dirty="0"/>
              <a:t>клиенты могут считывать и писать файлы HDFS напрямую через программный интерфейс </a:t>
            </a:r>
            <a:r>
              <a:rPr lang="ru-RU" dirty="0" err="1"/>
              <a:t>Java</a:t>
            </a:r>
            <a:r>
              <a:rPr lang="ru-RU" dirty="0"/>
              <a:t>;</a:t>
            </a:r>
          </a:p>
          <a:p>
            <a:r>
              <a:rPr lang="ru-RU" dirty="0"/>
              <a:t>принцип WORM (</a:t>
            </a:r>
            <a:r>
              <a:rPr lang="ru-RU" dirty="0" err="1"/>
              <a:t>Write-once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read-many</a:t>
            </a:r>
            <a:r>
              <a:rPr lang="ru-RU" dirty="0"/>
              <a:t>, один раз записать – много раз прочитать) HDFS оптимизирована под потоковую передачу данных;</a:t>
            </a:r>
          </a:p>
          <a:p>
            <a:r>
              <a:rPr lang="ru-RU" dirty="0"/>
              <a:t>все метаданные сервера имен хранятся в оперативной памяти.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0119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45029"/>
          </a:xfrm>
        </p:spPr>
        <p:txBody>
          <a:bodyPr/>
          <a:lstStyle/>
          <a:p>
            <a:r>
              <a:rPr lang="en-US" dirty="0" smtClean="0"/>
              <a:t>YARN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881743"/>
            <a:ext cx="10515600" cy="5295220"/>
          </a:xfrm>
        </p:spPr>
        <p:txBody>
          <a:bodyPr/>
          <a:lstStyle/>
          <a:p>
            <a:r>
              <a:rPr lang="ru-RU" dirty="0" smtClean="0"/>
              <a:t>самостоятельный демон — планировщик ресурсов (абстрагирующий все вычислительные ресурсы кластера и управляющий их предоставлением приложениям распределённой обработки.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509" y="2287361"/>
            <a:ext cx="492442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304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4638" y="1128160"/>
            <a:ext cx="5456512" cy="504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911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движки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9905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67993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7275103"/>
              </p:ext>
            </p:extLst>
          </p:nvPr>
        </p:nvGraphicFramePr>
        <p:xfrm>
          <a:off x="838200" y="542925"/>
          <a:ext cx="10515600" cy="56340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48255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Картинки по запросу &quot;том уайт hadoop. подробное руководство&quot;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171614"/>
            <a:ext cx="4152269" cy="600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111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71525" y="484786"/>
            <a:ext cx="4514850" cy="5974282"/>
          </a:xfrm>
          <a:prstGeom prst="rect">
            <a:avLst/>
          </a:prstGeom>
        </p:spPr>
      </p:pic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Фредерик Брукс</a:t>
            </a:r>
          </a:p>
          <a:p>
            <a:pPr marL="0" indent="0">
              <a:buNone/>
            </a:pPr>
            <a:r>
              <a:rPr lang="ru-RU" b="1" dirty="0" err="1" smtClean="0"/>
              <a:t>МИФИ</a:t>
            </a:r>
            <a:r>
              <a:rPr lang="ru-RU" dirty="0" err="1" smtClean="0"/>
              <a:t>ческий</a:t>
            </a:r>
            <a:r>
              <a:rPr lang="ru-RU" dirty="0" smtClean="0"/>
              <a:t> человеко-месяц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04388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</TotalTime>
  <Words>51</Words>
  <Application>Microsoft Office PowerPoint</Application>
  <PresentationFormat>Широкоэкранный</PresentationFormat>
  <Paragraphs>21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Hadoop &amp; Hive</vt:lpstr>
      <vt:lpstr>Устройство HDFS</vt:lpstr>
      <vt:lpstr>HDFS</vt:lpstr>
      <vt:lpstr>YARN</vt:lpstr>
      <vt:lpstr>Hive</vt:lpstr>
      <vt:lpstr>Другие движки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&amp; Hive</dc:title>
  <dc:creator>Kolychev</dc:creator>
  <cp:lastModifiedBy>Kolychev</cp:lastModifiedBy>
  <cp:revision>11</cp:revision>
  <dcterms:created xsi:type="dcterms:W3CDTF">2020-03-08T12:28:37Z</dcterms:created>
  <dcterms:modified xsi:type="dcterms:W3CDTF">2020-03-11T19:39:38Z</dcterms:modified>
</cp:coreProperties>
</file>