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81" r:id="rId3"/>
    <p:sldMasterId id="2147483682" r:id="rId4"/>
    <p:sldMasterId id="214748368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</p:sldIdLst>
  <p:sldSz cy="5143500" cx="9144000"/>
  <p:notesSz cx="6858000" cy="9144000"/>
  <p:embeddedFontLst>
    <p:embeddedFont>
      <p:font typeface="Montserrat"/>
      <p:regular r:id="rId50"/>
      <p:bold r:id="rId51"/>
      <p:italic r:id="rId52"/>
      <p:boldItalic r:id="rId53"/>
    </p:embeddedFont>
    <p:embeddedFont>
      <p:font typeface="PT Sans"/>
      <p:regular r:id="rId54"/>
      <p:bold r:id="rId55"/>
      <p:italic r:id="rId56"/>
      <p:boldItalic r:id="rId57"/>
    </p:embeddedFont>
    <p:embeddedFont>
      <p:font typeface="Open Sans"/>
      <p:regular r:id="rId58"/>
      <p:bold r:id="rId59"/>
      <p:italic r:id="rId60"/>
      <p:boldItalic r:id="rId6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3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1" Type="http://schemas.openxmlformats.org/officeDocument/2006/relationships/font" Target="fonts/OpenSans-boldItalic.fnt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60" Type="http://schemas.openxmlformats.org/officeDocument/2006/relationships/font" Target="fonts/OpenSans-italic.fntdata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Montserrat-bold.fntdata"/><Relationship Id="rId50" Type="http://schemas.openxmlformats.org/officeDocument/2006/relationships/font" Target="fonts/Montserrat-regular.fntdata"/><Relationship Id="rId53" Type="http://schemas.openxmlformats.org/officeDocument/2006/relationships/font" Target="fonts/Montserrat-boldItalic.fntdata"/><Relationship Id="rId52" Type="http://schemas.openxmlformats.org/officeDocument/2006/relationships/font" Target="fonts/Montserrat-italic.fntdata"/><Relationship Id="rId11" Type="http://schemas.openxmlformats.org/officeDocument/2006/relationships/slide" Target="slides/slide5.xml"/><Relationship Id="rId55" Type="http://schemas.openxmlformats.org/officeDocument/2006/relationships/font" Target="fonts/PTSans-bold.fntdata"/><Relationship Id="rId10" Type="http://schemas.openxmlformats.org/officeDocument/2006/relationships/slide" Target="slides/slide4.xml"/><Relationship Id="rId54" Type="http://schemas.openxmlformats.org/officeDocument/2006/relationships/font" Target="fonts/PTSans-regular.fntdata"/><Relationship Id="rId13" Type="http://schemas.openxmlformats.org/officeDocument/2006/relationships/slide" Target="slides/slide7.xml"/><Relationship Id="rId57" Type="http://schemas.openxmlformats.org/officeDocument/2006/relationships/font" Target="fonts/PTSans-boldItalic.fntdata"/><Relationship Id="rId12" Type="http://schemas.openxmlformats.org/officeDocument/2006/relationships/slide" Target="slides/slide6.xml"/><Relationship Id="rId56" Type="http://schemas.openxmlformats.org/officeDocument/2006/relationships/font" Target="fonts/PTSans-italic.fntdata"/><Relationship Id="rId15" Type="http://schemas.openxmlformats.org/officeDocument/2006/relationships/slide" Target="slides/slide9.xml"/><Relationship Id="rId59" Type="http://schemas.openxmlformats.org/officeDocument/2006/relationships/font" Target="fonts/OpenSans-bold.fntdata"/><Relationship Id="rId14" Type="http://schemas.openxmlformats.org/officeDocument/2006/relationships/slide" Target="slides/slide8.xml"/><Relationship Id="rId58" Type="http://schemas.openxmlformats.org/officeDocument/2006/relationships/font" Target="fonts/OpenSans-regular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Shape 2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Shape 2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Shape 2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Shape 2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Shape 2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Shape 2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Shape 2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Shape 2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Shape 2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Shape 2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Shape 2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Shape 3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Shape 3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Shape 3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Shape 3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Shape 3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Shape 3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Shape 3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Shape 3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Shape 3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Shape 3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Shape 3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Shape 3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Shape 3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Shape 3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Shape 3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Shape 3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Shape 3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Shape 3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Shape 4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Shape 4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hape 4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Shape 4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Shape 4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Shape 4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Shape 4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Shape 4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4.jp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4.jp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Shape 5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Shape 6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Shape 7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Shape 8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Shape 8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5" name="Shape 8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8" name="Shape 8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Shape 9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Font typeface="Open Sans"/>
              <a:buNone/>
              <a:defRPr sz="5200"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Font typeface="Open Sans"/>
              <a:buNone/>
              <a:defRPr sz="5200"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Font typeface="Open Sans"/>
              <a:buNone/>
              <a:defRPr sz="5200"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Font typeface="Open Sans"/>
              <a:buNone/>
              <a:defRPr sz="5200"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Font typeface="Open Sans"/>
              <a:buNone/>
              <a:defRPr sz="5200"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Font typeface="Open Sans"/>
              <a:buNone/>
              <a:defRPr sz="5200"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Font typeface="Open Sans"/>
              <a:buNone/>
              <a:defRPr sz="5200"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Font typeface="Open Sans"/>
              <a:buNone/>
              <a:defRPr sz="5200"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Font typeface="Open Sans"/>
              <a:buNone/>
              <a:defRPr sz="52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01" name="Shape 10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02" name="Shape 10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311700" y="368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5" name="Shape 10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06" name="Shape 106"/>
          <p:cNvGrpSpPr/>
          <p:nvPr/>
        </p:nvGrpSpPr>
        <p:grpSpPr>
          <a:xfrm>
            <a:off x="8" y="0"/>
            <a:ext cx="9152946" cy="5143506"/>
            <a:chOff x="8" y="0"/>
            <a:chExt cx="9152946" cy="5143506"/>
          </a:xfrm>
        </p:grpSpPr>
        <p:pic>
          <p:nvPicPr>
            <p:cNvPr id="107" name="Shape 107"/>
            <p:cNvPicPr preferRelativeResize="0"/>
            <p:nvPr/>
          </p:nvPicPr>
          <p:blipFill>
            <a:blip r:embed="rId2">
              <a:alphaModFix amt="80000"/>
            </a:blip>
            <a:stretch>
              <a:fillRect/>
            </a:stretch>
          </p:blipFill>
          <p:spPr>
            <a:xfrm>
              <a:off x="8" y="6"/>
              <a:ext cx="4302129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8" name="Shape 108"/>
            <p:cNvPicPr preferRelativeResize="0"/>
            <p:nvPr/>
          </p:nvPicPr>
          <p:blipFill>
            <a:blip r:embed="rId2">
              <a:alphaModFix amt="80000"/>
            </a:blip>
            <a:stretch>
              <a:fillRect/>
            </a:stretch>
          </p:blipFill>
          <p:spPr>
            <a:xfrm>
              <a:off x="4302129" y="6"/>
              <a:ext cx="4302129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9" name="Shape 109"/>
            <p:cNvPicPr preferRelativeResize="0"/>
            <p:nvPr/>
          </p:nvPicPr>
          <p:blipFill rotWithShape="1">
            <a:blip r:embed="rId2">
              <a:alphaModFix amt="80000"/>
            </a:blip>
            <a:srcRect b="0" l="0" r="87245" t="0"/>
            <a:stretch/>
          </p:blipFill>
          <p:spPr>
            <a:xfrm>
              <a:off x="8604253" y="0"/>
              <a:ext cx="548700" cy="514350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110" name="Shape 110"/>
          <p:cNvCxnSpPr/>
          <p:nvPr/>
        </p:nvCxnSpPr>
        <p:spPr>
          <a:xfrm>
            <a:off x="0" y="5114604"/>
            <a:ext cx="9154200" cy="0"/>
          </a:xfrm>
          <a:prstGeom prst="straightConnector1">
            <a:avLst/>
          </a:prstGeom>
          <a:noFill/>
          <a:ln cap="flat" cmpd="sng" w="76200">
            <a:solidFill>
              <a:srgbClr val="F15A24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Shape 112"/>
          <p:cNvGrpSpPr/>
          <p:nvPr/>
        </p:nvGrpSpPr>
        <p:grpSpPr>
          <a:xfrm>
            <a:off x="8" y="0"/>
            <a:ext cx="9152946" cy="5143506"/>
            <a:chOff x="8" y="0"/>
            <a:chExt cx="9152946" cy="5143506"/>
          </a:xfrm>
        </p:grpSpPr>
        <p:pic>
          <p:nvPicPr>
            <p:cNvPr id="113" name="Shape 113"/>
            <p:cNvPicPr preferRelativeResize="0"/>
            <p:nvPr/>
          </p:nvPicPr>
          <p:blipFill>
            <a:blip r:embed="rId2">
              <a:alphaModFix amt="80000"/>
            </a:blip>
            <a:stretch>
              <a:fillRect/>
            </a:stretch>
          </p:blipFill>
          <p:spPr>
            <a:xfrm>
              <a:off x="8" y="6"/>
              <a:ext cx="4302129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4" name="Shape 114"/>
            <p:cNvPicPr preferRelativeResize="0"/>
            <p:nvPr/>
          </p:nvPicPr>
          <p:blipFill>
            <a:blip r:embed="rId2">
              <a:alphaModFix amt="80000"/>
            </a:blip>
            <a:stretch>
              <a:fillRect/>
            </a:stretch>
          </p:blipFill>
          <p:spPr>
            <a:xfrm>
              <a:off x="4302129" y="6"/>
              <a:ext cx="4302129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5" name="Shape 115"/>
            <p:cNvPicPr preferRelativeResize="0"/>
            <p:nvPr/>
          </p:nvPicPr>
          <p:blipFill rotWithShape="1">
            <a:blip r:embed="rId2">
              <a:alphaModFix amt="80000"/>
            </a:blip>
            <a:srcRect b="0" l="0" r="87245" t="0"/>
            <a:stretch/>
          </p:blipFill>
          <p:spPr>
            <a:xfrm>
              <a:off x="8604253" y="0"/>
              <a:ext cx="548700" cy="51435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6" name="Shape 1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8" name="Shape 1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22" name="Shape 122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23" name="Shape 1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6" name="Shape 1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30" name="Shape 1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3" name="Shape 1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Shape 13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37" name="Shape 13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38" name="Shape 13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9" name="Shape 1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42" name="Shape 142"/>
          <p:cNvCxnSpPr/>
          <p:nvPr/>
        </p:nvCxnSpPr>
        <p:spPr>
          <a:xfrm>
            <a:off x="0" y="5114604"/>
            <a:ext cx="9154200" cy="0"/>
          </a:xfrm>
          <a:prstGeom prst="straightConnector1">
            <a:avLst/>
          </a:prstGeom>
          <a:noFill/>
          <a:ln cap="flat" cmpd="sng" w="76200">
            <a:solidFill>
              <a:srgbClr val="F15A24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6" name="Shape 1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"/>
              <a:buNone/>
              <a:defRPr sz="2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T Sans"/>
              <a:buChar char="●"/>
              <a:defRPr sz="1800">
                <a:solidFill>
                  <a:schemeClr val="dk2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T Sans"/>
              <a:buChar char="○"/>
              <a:defRPr>
                <a:solidFill>
                  <a:schemeClr val="dk2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T Sans"/>
              <a:buChar char="■"/>
              <a:defRPr>
                <a:solidFill>
                  <a:schemeClr val="dk2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T Sans"/>
              <a:buChar char="●"/>
              <a:defRPr>
                <a:solidFill>
                  <a:schemeClr val="dk2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T Sans"/>
              <a:buChar char="○"/>
              <a:defRPr>
                <a:solidFill>
                  <a:schemeClr val="dk2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T Sans"/>
              <a:buChar char="■"/>
              <a:defRPr>
                <a:solidFill>
                  <a:schemeClr val="dk2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T Sans"/>
              <a:buChar char="●"/>
              <a:defRPr>
                <a:solidFill>
                  <a:schemeClr val="dk2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T Sans"/>
              <a:buChar char="○"/>
              <a:defRPr>
                <a:solidFill>
                  <a:schemeClr val="dk2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T Sans"/>
              <a:buChar char="■"/>
              <a:defRPr>
                <a:solidFill>
                  <a:schemeClr val="dk2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jp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docs.google.com/forms/d/e/1FAIpQLSeGNFA9YYgP2Awz_2RnGm1RjdEDx-CWul6nTT5BQ4f7lDI4Ug/viewform?usp=pp_url&amp;entry.1364471353=YOUR+SESSION+NAME&amp;entry.1404187043&amp;entry.1060203151&amp;entry.936748505&amp;entry.90248072" TargetMode="External"/><Relationship Id="rId4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3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42.xml"/><Relationship Id="rId3" Type="http://schemas.openxmlformats.org/officeDocument/2006/relationships/hyperlink" Target="https://blog.hubspot.com/marketing/the-ultimate-guide-to-non_awkward-effective-networking" TargetMode="External"/><Relationship Id="rId4" Type="http://schemas.openxmlformats.org/officeDocument/2006/relationships/hyperlink" Target="https://blog.hubspot.com/sales/face-to-face-networking-stats" TargetMode="External"/><Relationship Id="rId5" Type="http://schemas.openxmlformats.org/officeDocument/2006/relationships/hyperlink" Target="https://www.socialtalent.com/blog/recruitment/the-incredible-true-value-of-an-employee-referral-infographic" TargetMode="External"/><Relationship Id="rId6" Type="http://schemas.openxmlformats.org/officeDocument/2006/relationships/hyperlink" Target="http://www.businessinsider.com/example-cold-email-linkedin-message-2017-4" TargetMode="External"/><Relationship Id="rId7" Type="http://schemas.openxmlformats.org/officeDocument/2006/relationships/hyperlink" Target="https://campuspress.yale.edu/cnspy/2016/03/02/how-to-cold-connect-on-linkedin/" TargetMode="External"/><Relationship Id="rId8" Type="http://schemas.openxmlformats.org/officeDocument/2006/relationships/hyperlink" Target="https://campuspress.yale.edu/cnspy/2016/03/02/how-to-cold-connect-on-linkedin/" TargetMode="Externa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43.xml"/><Relationship Id="rId3" Type="http://schemas.openxmlformats.org/officeDocument/2006/relationships/hyperlink" Target="https://docs.google.com/forms/d/e/1FAIpQLSeGNFA9YYgP2Awz_2RnGm1RjdEDx-CWul6nTT5BQ4f7lDI4Ug/viewform?usp=pp_url&amp;entry.1364471353=YOUR+SESSION+NAME&amp;entry.1404187043&amp;entry.1060203151&amp;entry.936748505&amp;entry.90248072" TargetMode="External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linkedin.com/in/karaeunlee/" TargetMode="External"/><Relationship Id="rId4" Type="http://schemas.openxmlformats.org/officeDocument/2006/relationships/image" Target="../media/image7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Shape 153"/>
          <p:cNvPicPr preferRelativeResize="0"/>
          <p:nvPr/>
        </p:nvPicPr>
        <p:blipFill rotWithShape="1">
          <a:blip r:embed="rId3">
            <a:alphaModFix/>
          </a:blip>
          <a:srcRect b="2950" l="603" r="3546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Shape 154"/>
          <p:cNvSpPr txBox="1"/>
          <p:nvPr/>
        </p:nvSpPr>
        <p:spPr>
          <a:xfrm>
            <a:off x="507750" y="1951700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Networking 101:</a:t>
            </a:r>
            <a:endParaRPr b="1" sz="2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The Foundations</a:t>
            </a:r>
            <a:endParaRPr b="1" sz="2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5" name="Shape 1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2300" y="736625"/>
            <a:ext cx="2930850" cy="121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/>
          <p:nvPr/>
        </p:nvSpPr>
        <p:spPr>
          <a:xfrm>
            <a:off x="380000" y="564400"/>
            <a:ext cx="76827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3133D7"/>
                </a:solidFill>
                <a:latin typeface="Montserrat"/>
                <a:ea typeface="Montserrat"/>
                <a:cs typeface="Montserrat"/>
                <a:sym typeface="Montserrat"/>
              </a:rPr>
              <a:t>To Break it Down...</a:t>
            </a:r>
            <a:endParaRPr b="1" sz="2800">
              <a:solidFill>
                <a:srgbClr val="3133D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2" name="Shape 212"/>
          <p:cNvSpPr txBox="1"/>
          <p:nvPr/>
        </p:nvSpPr>
        <p:spPr>
          <a:xfrm>
            <a:off x="380000" y="1538425"/>
            <a:ext cx="8109300" cy="24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Desired Outcome</a:t>
            </a:r>
            <a:r>
              <a:rPr lang="en" sz="180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: A Job (X) using your newly acquired skills</a:t>
            </a:r>
            <a:endParaRPr sz="180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Key Players for that Outcome:</a:t>
            </a:r>
            <a:r>
              <a:rPr lang="en" sz="180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 Valuable Contacts (Y) in the industry who can introduce you to many (X)s</a:t>
            </a:r>
            <a:endParaRPr sz="180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Achieving that Outcome:</a:t>
            </a:r>
            <a:r>
              <a:rPr lang="en" sz="180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 Get to know (Y), to get closer to landing (X)</a:t>
            </a:r>
            <a:endParaRPr sz="180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= Networking!</a:t>
            </a:r>
            <a:endParaRPr sz="180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/>
          <p:nvPr/>
        </p:nvSpPr>
        <p:spPr>
          <a:xfrm>
            <a:off x="366300" y="440425"/>
            <a:ext cx="76827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3133D7"/>
                </a:solidFill>
                <a:latin typeface="Montserrat"/>
                <a:ea typeface="Montserrat"/>
                <a:cs typeface="Montserrat"/>
                <a:sym typeface="Montserrat"/>
              </a:rPr>
              <a:t>But it’s not that simple.</a:t>
            </a:r>
            <a:endParaRPr b="1" sz="2800">
              <a:solidFill>
                <a:srgbClr val="3133D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18" name="Shape 2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52025" y="983625"/>
            <a:ext cx="3547850" cy="354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/>
          <p:nvPr/>
        </p:nvSpPr>
        <p:spPr>
          <a:xfrm>
            <a:off x="366300" y="592825"/>
            <a:ext cx="76827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3133D7"/>
                </a:solidFill>
                <a:latin typeface="Montserrat"/>
                <a:ea typeface="Montserrat"/>
                <a:cs typeface="Montserrat"/>
                <a:sym typeface="Montserrat"/>
              </a:rPr>
              <a:t>Common Questions</a:t>
            </a:r>
            <a:endParaRPr b="1" sz="2800">
              <a:solidFill>
                <a:srgbClr val="3133D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4" name="Shape 224"/>
          <p:cNvSpPr txBox="1"/>
          <p:nvPr/>
        </p:nvSpPr>
        <p:spPr>
          <a:xfrm>
            <a:off x="325075" y="1347650"/>
            <a:ext cx="8397000" cy="32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ontserrat"/>
              <a:buAutoNum type="arabicPeriod"/>
            </a:pPr>
            <a:r>
              <a:rPr b="1" lang="en" sz="2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Who</a:t>
            </a:r>
            <a:r>
              <a:rPr lang="en" sz="2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are the “key players” to pursue relationships with?</a:t>
            </a:r>
            <a:br>
              <a:rPr lang="en" sz="2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sz="22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683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ontserrat"/>
              <a:buAutoNum type="arabicPeriod"/>
            </a:pPr>
            <a:r>
              <a:rPr b="1" lang="en" sz="2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Where</a:t>
            </a:r>
            <a:r>
              <a:rPr lang="en" sz="2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do I meet them? </a:t>
            </a:r>
            <a:br>
              <a:rPr lang="en" sz="2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sz="22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683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ontserrat"/>
              <a:buAutoNum type="arabicPeriod"/>
            </a:pPr>
            <a:r>
              <a:rPr b="1" lang="en" sz="2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How</a:t>
            </a:r>
            <a:r>
              <a:rPr lang="en" sz="2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do I drive the relationship to meet my end goal? </a:t>
            </a:r>
            <a:endParaRPr sz="22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/>
          <p:nvPr/>
        </p:nvSpPr>
        <p:spPr>
          <a:xfrm>
            <a:off x="380000" y="584425"/>
            <a:ext cx="76827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3133D7"/>
                </a:solidFill>
                <a:latin typeface="Montserrat"/>
                <a:ea typeface="Montserrat"/>
                <a:cs typeface="Montserrat"/>
                <a:sym typeface="Montserrat"/>
              </a:rPr>
              <a:t>Who are “key players” to get to know? </a:t>
            </a:r>
            <a:endParaRPr b="1" sz="2800">
              <a:solidFill>
                <a:srgbClr val="3133D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0" name="Shape 230"/>
          <p:cNvSpPr txBox="1"/>
          <p:nvPr/>
        </p:nvSpPr>
        <p:spPr>
          <a:xfrm>
            <a:off x="380000" y="1216175"/>
            <a:ext cx="7746600" cy="32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AutoNum type="arabicPeriod"/>
            </a:pPr>
            <a:r>
              <a:rPr lang="en" sz="2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Hiring Managers</a:t>
            </a:r>
            <a:br>
              <a:rPr lang="en" sz="2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sz="24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AutoNum type="arabicPeriod"/>
            </a:pPr>
            <a:r>
              <a:rPr lang="en" sz="2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Others on the Team</a:t>
            </a:r>
            <a:br>
              <a:rPr lang="en" sz="2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sz="24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AutoNum type="arabicPeriod"/>
            </a:pPr>
            <a:r>
              <a:rPr lang="en" sz="2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Recruiters</a:t>
            </a:r>
            <a:endParaRPr sz="24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/>
          <p:nvPr/>
        </p:nvSpPr>
        <p:spPr>
          <a:xfrm>
            <a:off x="380000" y="485625"/>
            <a:ext cx="76827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406400" lvl="0" marL="457200" rtl="0">
              <a:spcBef>
                <a:spcPts val="0"/>
              </a:spcBef>
              <a:spcAft>
                <a:spcPts val="0"/>
              </a:spcAft>
              <a:buClr>
                <a:srgbClr val="3133D7"/>
              </a:buClr>
              <a:buSzPts val="2800"/>
              <a:buFont typeface="Montserrat"/>
              <a:buAutoNum type="arabicPeriod"/>
            </a:pPr>
            <a:r>
              <a:rPr b="1" lang="en" sz="2800">
                <a:solidFill>
                  <a:srgbClr val="3133D7"/>
                </a:solidFill>
                <a:latin typeface="Montserrat"/>
                <a:ea typeface="Montserrat"/>
                <a:cs typeface="Montserrat"/>
                <a:sym typeface="Montserrat"/>
              </a:rPr>
              <a:t>Hiring Managers</a:t>
            </a:r>
            <a:endParaRPr b="1" sz="2800">
              <a:solidFill>
                <a:srgbClr val="3133D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6" name="Shape 236"/>
          <p:cNvSpPr txBox="1"/>
          <p:nvPr/>
        </p:nvSpPr>
        <p:spPr>
          <a:xfrm>
            <a:off x="380000" y="991475"/>
            <a:ext cx="8109300" cy="20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Who is the decision maker for hiring?</a:t>
            </a:r>
            <a:endParaRPr sz="240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“Manager”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“Director”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“Head of”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“CTO”, “CMO”, “CEO”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7" name="Shape 237"/>
          <p:cNvSpPr txBox="1"/>
          <p:nvPr/>
        </p:nvSpPr>
        <p:spPr>
          <a:xfrm>
            <a:off x="373700" y="3194750"/>
            <a:ext cx="8121900" cy="17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Why network with them?</a:t>
            </a:r>
            <a:endParaRPr sz="240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Shortcut to job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Mentorship 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Access to other senior level folks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/>
          <p:nvPr/>
        </p:nvSpPr>
        <p:spPr>
          <a:xfrm>
            <a:off x="423600" y="365900"/>
            <a:ext cx="6821700" cy="143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>
                <a:solidFill>
                  <a:srgbClr val="3133D7"/>
                </a:solidFill>
                <a:latin typeface="Montserrat"/>
                <a:ea typeface="Montserrat"/>
                <a:cs typeface="Montserrat"/>
                <a:sym typeface="Montserrat"/>
              </a:rPr>
              <a:t>Example: </a:t>
            </a:r>
            <a:endParaRPr b="1" sz="4200">
              <a:solidFill>
                <a:srgbClr val="3133D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133D7"/>
                </a:solidFill>
                <a:latin typeface="Montserrat"/>
                <a:ea typeface="Montserrat"/>
                <a:cs typeface="Montserrat"/>
                <a:sym typeface="Montserrat"/>
              </a:rPr>
              <a:t>Director of Design (LinkedIn) </a:t>
            </a:r>
            <a:endParaRPr sz="2400">
              <a:solidFill>
                <a:srgbClr val="3133D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133D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43" name="Shape 2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072396"/>
            <a:ext cx="9144000" cy="71104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Shape 244"/>
          <p:cNvSpPr txBox="1"/>
          <p:nvPr/>
        </p:nvSpPr>
        <p:spPr>
          <a:xfrm>
            <a:off x="423600" y="1541300"/>
            <a:ext cx="8611500" cy="278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133D7"/>
                </a:solidFill>
                <a:latin typeface="Montserrat"/>
                <a:ea typeface="Montserrat"/>
                <a:cs typeface="Montserrat"/>
                <a:sym typeface="Montserrat"/>
              </a:rPr>
              <a:t>Step 1</a:t>
            </a:r>
            <a:r>
              <a:rPr lang="en" sz="1800">
                <a:solidFill>
                  <a:srgbClr val="3133D7"/>
                </a:solidFill>
                <a:latin typeface="Montserrat"/>
                <a:ea typeface="Montserrat"/>
                <a:cs typeface="Montserrat"/>
                <a:sym typeface="Montserrat"/>
              </a:rPr>
              <a:t>. Reached out and connected on LinkedIn/Email</a:t>
            </a:r>
            <a:endParaRPr sz="1800">
              <a:solidFill>
                <a:srgbClr val="3133D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133D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133D7"/>
                </a:solidFill>
                <a:latin typeface="Montserrat"/>
                <a:ea typeface="Montserrat"/>
                <a:cs typeface="Montserrat"/>
                <a:sym typeface="Montserrat"/>
              </a:rPr>
              <a:t>Step 2</a:t>
            </a:r>
            <a:r>
              <a:rPr lang="en" sz="1800">
                <a:solidFill>
                  <a:srgbClr val="3133D7"/>
                </a:solidFill>
                <a:latin typeface="Montserrat"/>
                <a:ea typeface="Montserrat"/>
                <a:cs typeface="Montserrat"/>
                <a:sym typeface="Montserrat"/>
              </a:rPr>
              <a:t>. Scheduled a call, and sent over resume/links to work</a:t>
            </a:r>
            <a:endParaRPr sz="1800">
              <a:solidFill>
                <a:srgbClr val="3133D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133D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133D7"/>
                </a:solidFill>
                <a:latin typeface="Montserrat"/>
                <a:ea typeface="Montserrat"/>
                <a:cs typeface="Montserrat"/>
                <a:sym typeface="Montserrat"/>
              </a:rPr>
              <a:t>Step 3</a:t>
            </a:r>
            <a:r>
              <a:rPr lang="en" sz="1800">
                <a:solidFill>
                  <a:srgbClr val="3133D7"/>
                </a:solidFill>
                <a:latin typeface="Montserrat"/>
                <a:ea typeface="Montserrat"/>
                <a:cs typeface="Montserrat"/>
                <a:sym typeface="Montserrat"/>
              </a:rPr>
              <a:t>. Had the call, accelerated interview process</a:t>
            </a:r>
            <a:endParaRPr sz="1800">
              <a:solidFill>
                <a:srgbClr val="3133D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3133D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133D7"/>
                </a:solidFill>
                <a:latin typeface="Montserrat"/>
                <a:ea typeface="Montserrat"/>
                <a:cs typeface="Montserrat"/>
                <a:sym typeface="Montserrat"/>
              </a:rPr>
              <a:t>Step 4</a:t>
            </a:r>
            <a:r>
              <a:rPr lang="en" sz="1800">
                <a:solidFill>
                  <a:srgbClr val="3133D7"/>
                </a:solidFill>
                <a:latin typeface="Montserrat"/>
                <a:ea typeface="Montserrat"/>
                <a:cs typeface="Montserrat"/>
                <a:sym typeface="Montserrat"/>
              </a:rPr>
              <a:t>. Skipped “traditional” application process to final round on-site!</a:t>
            </a:r>
            <a:endParaRPr sz="1800">
              <a:solidFill>
                <a:srgbClr val="3133D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/>
          <p:nvPr/>
        </p:nvSpPr>
        <p:spPr>
          <a:xfrm>
            <a:off x="380000" y="592175"/>
            <a:ext cx="76827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3133D7"/>
                </a:solidFill>
                <a:latin typeface="Montserrat"/>
                <a:ea typeface="Montserrat"/>
                <a:cs typeface="Montserrat"/>
                <a:sym typeface="Montserrat"/>
              </a:rPr>
              <a:t>2.  Others on the Team</a:t>
            </a:r>
            <a:endParaRPr b="1" sz="2800">
              <a:solidFill>
                <a:srgbClr val="3133D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0" name="Shape 250"/>
          <p:cNvSpPr txBox="1"/>
          <p:nvPr/>
        </p:nvSpPr>
        <p:spPr>
          <a:xfrm>
            <a:off x="380000" y="1117400"/>
            <a:ext cx="8109300" cy="17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Who on the team is worth networking with?</a:t>
            </a:r>
            <a:endParaRPr sz="240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Senior level team member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Any team member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NOT any random person at the company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1" name="Shape 251"/>
          <p:cNvSpPr txBox="1"/>
          <p:nvPr/>
        </p:nvSpPr>
        <p:spPr>
          <a:xfrm>
            <a:off x="357950" y="2938925"/>
            <a:ext cx="8153400" cy="17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Why them?</a:t>
            </a:r>
            <a:endParaRPr sz="240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Access to internal referral system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Insight into the team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Friend to access other industry friends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/>
          <p:nvPr/>
        </p:nvSpPr>
        <p:spPr>
          <a:xfrm>
            <a:off x="423600" y="365900"/>
            <a:ext cx="6821700" cy="143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>
                <a:solidFill>
                  <a:srgbClr val="3133D7"/>
                </a:solidFill>
                <a:latin typeface="Montserrat"/>
                <a:ea typeface="Montserrat"/>
                <a:cs typeface="Montserrat"/>
                <a:sym typeface="Montserrat"/>
              </a:rPr>
              <a:t>Example: </a:t>
            </a:r>
            <a:endParaRPr b="1" sz="4200">
              <a:solidFill>
                <a:srgbClr val="3133D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133D7"/>
                </a:solidFill>
                <a:latin typeface="Montserrat"/>
                <a:ea typeface="Montserrat"/>
                <a:cs typeface="Montserrat"/>
                <a:sym typeface="Montserrat"/>
              </a:rPr>
              <a:t>Another Developer (Personal Connection)</a:t>
            </a:r>
            <a:endParaRPr sz="2400">
              <a:solidFill>
                <a:srgbClr val="3133D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133D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57" name="Shape 2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072396"/>
            <a:ext cx="9144000" cy="71104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Shape 258"/>
          <p:cNvSpPr txBox="1"/>
          <p:nvPr/>
        </p:nvSpPr>
        <p:spPr>
          <a:xfrm>
            <a:off x="423600" y="1541300"/>
            <a:ext cx="8825100" cy="278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133D7"/>
                </a:solidFill>
                <a:latin typeface="Montserrat"/>
                <a:ea typeface="Montserrat"/>
                <a:cs typeface="Montserrat"/>
                <a:sym typeface="Montserrat"/>
              </a:rPr>
              <a:t>Step 1</a:t>
            </a:r>
            <a:r>
              <a:rPr lang="en" sz="1800">
                <a:solidFill>
                  <a:srgbClr val="3133D7"/>
                </a:solidFill>
                <a:latin typeface="Montserrat"/>
                <a:ea typeface="Montserrat"/>
                <a:cs typeface="Montserrat"/>
                <a:sym typeface="Montserrat"/>
              </a:rPr>
              <a:t>. Researched that development team on LinkedIn/Glassdoor, etc.</a:t>
            </a:r>
            <a:endParaRPr sz="1800">
              <a:solidFill>
                <a:srgbClr val="3133D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133D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133D7"/>
                </a:solidFill>
                <a:latin typeface="Montserrat"/>
                <a:ea typeface="Montserrat"/>
                <a:cs typeface="Montserrat"/>
                <a:sym typeface="Montserrat"/>
              </a:rPr>
              <a:t>Step 2</a:t>
            </a:r>
            <a:r>
              <a:rPr lang="en" sz="1800">
                <a:solidFill>
                  <a:srgbClr val="3133D7"/>
                </a:solidFill>
                <a:latin typeface="Montserrat"/>
                <a:ea typeface="Montserrat"/>
                <a:cs typeface="Montserrat"/>
                <a:sym typeface="Montserrat"/>
              </a:rPr>
              <a:t>. Scheduled chat with personal connection, asking good questions</a:t>
            </a:r>
            <a:endParaRPr sz="1800">
              <a:solidFill>
                <a:srgbClr val="3133D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133D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133D7"/>
                </a:solidFill>
                <a:latin typeface="Montserrat"/>
                <a:ea typeface="Montserrat"/>
                <a:cs typeface="Montserrat"/>
                <a:sym typeface="Montserrat"/>
              </a:rPr>
              <a:t>Step 3</a:t>
            </a:r>
            <a:r>
              <a:rPr lang="en" sz="1800">
                <a:solidFill>
                  <a:srgbClr val="3133D7"/>
                </a:solidFill>
                <a:latin typeface="Montserrat"/>
                <a:ea typeface="Montserrat"/>
                <a:cs typeface="Montserrat"/>
                <a:sym typeface="Montserrat"/>
              </a:rPr>
              <a:t>. Asked a low pressure favor of that personal connection</a:t>
            </a:r>
            <a:endParaRPr sz="1800">
              <a:solidFill>
                <a:srgbClr val="3133D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3133D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133D7"/>
                </a:solidFill>
                <a:latin typeface="Montserrat"/>
                <a:ea typeface="Montserrat"/>
                <a:cs typeface="Montserrat"/>
                <a:sym typeface="Montserrat"/>
              </a:rPr>
              <a:t>Step 4</a:t>
            </a:r>
            <a:r>
              <a:rPr lang="en" sz="1800">
                <a:solidFill>
                  <a:srgbClr val="3133D7"/>
                </a:solidFill>
                <a:latin typeface="Montserrat"/>
                <a:ea typeface="Montserrat"/>
                <a:cs typeface="Montserrat"/>
                <a:sym typeface="Montserrat"/>
              </a:rPr>
              <a:t>. Got introduced to the hiring manager to have a next step chat</a:t>
            </a:r>
            <a:endParaRPr sz="1800">
              <a:solidFill>
                <a:srgbClr val="3133D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/>
          <p:nvPr/>
        </p:nvSpPr>
        <p:spPr>
          <a:xfrm>
            <a:off x="380000" y="592175"/>
            <a:ext cx="76827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3133D7"/>
                </a:solidFill>
                <a:latin typeface="Montserrat"/>
                <a:ea typeface="Montserrat"/>
                <a:cs typeface="Montserrat"/>
                <a:sym typeface="Montserrat"/>
              </a:rPr>
              <a:t>3.  Recruiters</a:t>
            </a:r>
            <a:endParaRPr b="1" sz="2800">
              <a:solidFill>
                <a:srgbClr val="3133D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4" name="Shape 264"/>
          <p:cNvSpPr txBox="1"/>
          <p:nvPr/>
        </p:nvSpPr>
        <p:spPr>
          <a:xfrm>
            <a:off x="380000" y="1117400"/>
            <a:ext cx="8109300" cy="17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What kind are there?</a:t>
            </a:r>
            <a:endParaRPr sz="240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3rd Party Agency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In-House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HR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5" name="Shape 265"/>
          <p:cNvSpPr txBox="1"/>
          <p:nvPr/>
        </p:nvSpPr>
        <p:spPr>
          <a:xfrm>
            <a:off x="380000" y="2970425"/>
            <a:ext cx="6073200" cy="7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Why them?</a:t>
            </a:r>
            <a:endParaRPr sz="240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Getting the resume looked at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Receiving feedback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Access to the hiring manager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/>
          <p:nvPr/>
        </p:nvSpPr>
        <p:spPr>
          <a:xfrm>
            <a:off x="423600" y="365900"/>
            <a:ext cx="6821700" cy="143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>
                <a:solidFill>
                  <a:srgbClr val="3133D7"/>
                </a:solidFill>
                <a:latin typeface="Montserrat"/>
                <a:ea typeface="Montserrat"/>
                <a:cs typeface="Montserrat"/>
                <a:sym typeface="Montserrat"/>
              </a:rPr>
              <a:t>Example: </a:t>
            </a:r>
            <a:endParaRPr b="1" sz="4200">
              <a:solidFill>
                <a:srgbClr val="3133D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133D7"/>
                </a:solidFill>
                <a:latin typeface="Montserrat"/>
                <a:ea typeface="Montserrat"/>
                <a:cs typeface="Montserrat"/>
                <a:sym typeface="Montserrat"/>
              </a:rPr>
              <a:t>Recruiter (Meetup)</a:t>
            </a:r>
            <a:endParaRPr sz="2400">
              <a:solidFill>
                <a:srgbClr val="3133D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133D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71" name="Shape 2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072396"/>
            <a:ext cx="9144000" cy="71104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Shape 272"/>
          <p:cNvSpPr txBox="1"/>
          <p:nvPr/>
        </p:nvSpPr>
        <p:spPr>
          <a:xfrm>
            <a:off x="423600" y="1541300"/>
            <a:ext cx="8825100" cy="278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133D7"/>
                </a:solidFill>
                <a:latin typeface="Montserrat"/>
                <a:ea typeface="Montserrat"/>
                <a:cs typeface="Montserrat"/>
                <a:sym typeface="Montserrat"/>
              </a:rPr>
              <a:t>Step 1</a:t>
            </a:r>
            <a:r>
              <a:rPr lang="en" sz="1800">
                <a:solidFill>
                  <a:srgbClr val="3133D7"/>
                </a:solidFill>
                <a:latin typeface="Montserrat"/>
                <a:ea typeface="Montserrat"/>
                <a:cs typeface="Montserrat"/>
                <a:sym typeface="Montserrat"/>
              </a:rPr>
              <a:t>. Researched and attended local Meetups weekly</a:t>
            </a:r>
            <a:endParaRPr sz="1800">
              <a:solidFill>
                <a:srgbClr val="3133D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133D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133D7"/>
                </a:solidFill>
                <a:latin typeface="Montserrat"/>
                <a:ea typeface="Montserrat"/>
                <a:cs typeface="Montserrat"/>
                <a:sym typeface="Montserrat"/>
              </a:rPr>
              <a:t>Step 2</a:t>
            </a:r>
            <a:r>
              <a:rPr lang="en" sz="1800">
                <a:solidFill>
                  <a:srgbClr val="3133D7"/>
                </a:solidFill>
                <a:latin typeface="Montserrat"/>
                <a:ea typeface="Montserrat"/>
                <a:cs typeface="Montserrat"/>
                <a:sym typeface="Montserrat"/>
              </a:rPr>
              <a:t>. Connected with the in-house recruiter of a tech company </a:t>
            </a:r>
            <a:endParaRPr sz="1800">
              <a:solidFill>
                <a:srgbClr val="3133D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133D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133D7"/>
                </a:solidFill>
                <a:latin typeface="Montserrat"/>
                <a:ea typeface="Montserrat"/>
                <a:cs typeface="Montserrat"/>
                <a:sym typeface="Montserrat"/>
              </a:rPr>
              <a:t>Step 3</a:t>
            </a:r>
            <a:r>
              <a:rPr lang="en" sz="1800">
                <a:solidFill>
                  <a:srgbClr val="3133D7"/>
                </a:solidFill>
                <a:latin typeface="Montserrat"/>
                <a:ea typeface="Montserrat"/>
                <a:cs typeface="Montserrat"/>
                <a:sym typeface="Montserrat"/>
              </a:rPr>
              <a:t>. Got contact info, followed up with email + resume</a:t>
            </a:r>
            <a:endParaRPr sz="1800">
              <a:solidFill>
                <a:srgbClr val="3133D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3133D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133D7"/>
                </a:solidFill>
                <a:latin typeface="Montserrat"/>
                <a:ea typeface="Montserrat"/>
                <a:cs typeface="Montserrat"/>
                <a:sym typeface="Montserrat"/>
              </a:rPr>
              <a:t>Step 4</a:t>
            </a:r>
            <a:r>
              <a:rPr lang="en" sz="1800">
                <a:solidFill>
                  <a:srgbClr val="3133D7"/>
                </a:solidFill>
                <a:latin typeface="Montserrat"/>
                <a:ea typeface="Montserrat"/>
                <a:cs typeface="Montserrat"/>
                <a:sym typeface="Montserrat"/>
              </a:rPr>
              <a:t>. Recruiter elevated the status of his application for next steps</a:t>
            </a:r>
            <a:endParaRPr sz="1800">
              <a:solidFill>
                <a:srgbClr val="3133D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7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7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7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7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7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7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/>
        </p:nvSpPr>
        <p:spPr>
          <a:xfrm>
            <a:off x="1088100" y="1811175"/>
            <a:ext cx="7741500" cy="160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3133D7"/>
                </a:solidFill>
                <a:latin typeface="Montserrat"/>
                <a:ea typeface="Montserrat"/>
                <a:cs typeface="Montserrat"/>
                <a:sym typeface="Montserrat"/>
              </a:rPr>
              <a:t>Before we start…</a:t>
            </a:r>
            <a:endParaRPr b="1" sz="3600">
              <a:solidFill>
                <a:srgbClr val="3133D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3133D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>
              <a:spcBef>
                <a:spcPts val="0"/>
              </a:spcBef>
              <a:spcAft>
                <a:spcPts val="0"/>
              </a:spcAft>
              <a:buClr>
                <a:srgbClr val="3133D7"/>
              </a:buClr>
              <a:buSzPts val="2800"/>
              <a:buFont typeface="Montserrat"/>
              <a:buAutoNum type="arabicPeriod"/>
            </a:pPr>
            <a:r>
              <a:rPr lang="en" sz="2800">
                <a:solidFill>
                  <a:srgbClr val="3133D7"/>
                </a:solidFill>
                <a:latin typeface="Montserrat"/>
                <a:ea typeface="Montserrat"/>
                <a:cs typeface="Montserrat"/>
                <a:sym typeface="Montserrat"/>
              </a:rPr>
              <a:t>You will have access to these slides</a:t>
            </a:r>
            <a:endParaRPr sz="2800">
              <a:solidFill>
                <a:srgbClr val="3133D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>
              <a:spcBef>
                <a:spcPts val="0"/>
              </a:spcBef>
              <a:spcAft>
                <a:spcPts val="0"/>
              </a:spcAft>
              <a:buClr>
                <a:srgbClr val="3133D7"/>
              </a:buClr>
              <a:buSzPts val="2800"/>
              <a:buFont typeface="Montserrat"/>
              <a:buAutoNum type="arabicPeriod"/>
            </a:pPr>
            <a:r>
              <a:rPr lang="en" sz="2800">
                <a:solidFill>
                  <a:srgbClr val="3133D7"/>
                </a:solidFill>
                <a:latin typeface="Montserrat"/>
                <a:ea typeface="Montserrat"/>
                <a:cs typeface="Montserrat"/>
                <a:sym typeface="Montserrat"/>
              </a:rPr>
              <a:t>There will be 15 mins for Q&amp;A at the end</a:t>
            </a:r>
            <a:endParaRPr sz="2800">
              <a:solidFill>
                <a:srgbClr val="3133D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>
              <a:spcBef>
                <a:spcPts val="0"/>
              </a:spcBef>
              <a:spcAft>
                <a:spcPts val="0"/>
              </a:spcAft>
              <a:buClr>
                <a:srgbClr val="3133D7"/>
              </a:buClr>
              <a:buSzPts val="2800"/>
              <a:buFont typeface="Montserrat"/>
              <a:buAutoNum type="arabicPeriod"/>
            </a:pPr>
            <a:r>
              <a:rPr b="1" lang="en" sz="2800" u="sng">
                <a:solidFill>
                  <a:srgbClr val="3133D7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Tell Us What You Think!</a:t>
            </a:r>
            <a:endParaRPr b="1" sz="2800" u="sng">
              <a:solidFill>
                <a:srgbClr val="3133D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>
              <a:solidFill>
                <a:srgbClr val="3133D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1" name="Shape 1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5072396"/>
            <a:ext cx="9144000" cy="711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/>
          <p:nvPr/>
        </p:nvSpPr>
        <p:spPr>
          <a:xfrm>
            <a:off x="380000" y="432025"/>
            <a:ext cx="76827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3133D7"/>
                </a:solidFill>
                <a:latin typeface="Montserrat"/>
                <a:ea typeface="Montserrat"/>
                <a:cs typeface="Montserrat"/>
                <a:sym typeface="Montserrat"/>
              </a:rPr>
              <a:t>Where do I meet them?</a:t>
            </a:r>
            <a:endParaRPr b="1" sz="2800">
              <a:solidFill>
                <a:srgbClr val="3133D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8" name="Shape 278"/>
          <p:cNvSpPr txBox="1"/>
          <p:nvPr/>
        </p:nvSpPr>
        <p:spPr>
          <a:xfrm>
            <a:off x="418750" y="1160650"/>
            <a:ext cx="7746600" cy="32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AutoNum type="arabicPeriod"/>
            </a:pPr>
            <a:r>
              <a:rPr lang="en" sz="2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In-Person</a:t>
            </a:r>
            <a:br>
              <a:rPr lang="en" sz="2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sz="24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AutoNum type="arabicPeriod"/>
            </a:pPr>
            <a:r>
              <a:rPr lang="en" sz="2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Online</a:t>
            </a:r>
            <a:br>
              <a:rPr lang="en" sz="2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sz="24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AutoNum type="arabicPeriod"/>
            </a:pPr>
            <a:r>
              <a:rPr lang="en" sz="2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Personal Connections</a:t>
            </a:r>
            <a:endParaRPr sz="24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/>
          <p:nvPr/>
        </p:nvSpPr>
        <p:spPr>
          <a:xfrm>
            <a:off x="380000" y="485625"/>
            <a:ext cx="76827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406400" lvl="0" marL="457200" rtl="0">
              <a:spcBef>
                <a:spcPts val="0"/>
              </a:spcBef>
              <a:spcAft>
                <a:spcPts val="0"/>
              </a:spcAft>
              <a:buClr>
                <a:srgbClr val="3133D7"/>
              </a:buClr>
              <a:buSzPts val="2800"/>
              <a:buFont typeface="Montserrat"/>
              <a:buAutoNum type="arabicPeriod"/>
            </a:pPr>
            <a:r>
              <a:rPr b="1" lang="en" sz="2800">
                <a:solidFill>
                  <a:srgbClr val="3133D7"/>
                </a:solidFill>
                <a:latin typeface="Montserrat"/>
                <a:ea typeface="Montserrat"/>
                <a:cs typeface="Montserrat"/>
                <a:sym typeface="Montserrat"/>
              </a:rPr>
              <a:t>In Person</a:t>
            </a:r>
            <a:endParaRPr b="1" sz="2800">
              <a:solidFill>
                <a:srgbClr val="3133D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4" name="Shape 284"/>
          <p:cNvSpPr txBox="1"/>
          <p:nvPr/>
        </p:nvSpPr>
        <p:spPr>
          <a:xfrm>
            <a:off x="380000" y="991475"/>
            <a:ext cx="8109300" cy="18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What kinds of events?</a:t>
            </a:r>
            <a:endParaRPr sz="240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Hackathons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Meetups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Tech Talks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5" name="Shape 285"/>
          <p:cNvSpPr txBox="1"/>
          <p:nvPr/>
        </p:nvSpPr>
        <p:spPr>
          <a:xfrm>
            <a:off x="378950" y="2804075"/>
            <a:ext cx="8111400" cy="18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Advantages?</a:t>
            </a:r>
            <a:endParaRPr sz="240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They get to know you “beyond a resume”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Build a network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Collaborate to build on your skills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/>
          <p:nvPr/>
        </p:nvSpPr>
        <p:spPr>
          <a:xfrm>
            <a:off x="423600" y="365900"/>
            <a:ext cx="7427400" cy="143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>
                <a:solidFill>
                  <a:srgbClr val="3133D7"/>
                </a:solidFill>
                <a:latin typeface="Montserrat"/>
                <a:ea typeface="Montserrat"/>
                <a:cs typeface="Montserrat"/>
                <a:sym typeface="Montserrat"/>
              </a:rPr>
              <a:t>Example: </a:t>
            </a:r>
            <a:endParaRPr b="1" sz="4200">
              <a:solidFill>
                <a:srgbClr val="3133D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133D7"/>
                </a:solidFill>
                <a:latin typeface="Montserrat"/>
                <a:ea typeface="Montserrat"/>
                <a:cs typeface="Montserrat"/>
                <a:sym typeface="Montserrat"/>
              </a:rPr>
              <a:t>Sr Developer at a Women in Tech Conference</a:t>
            </a:r>
            <a:endParaRPr sz="2400">
              <a:solidFill>
                <a:srgbClr val="3133D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133D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91" name="Shape 2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072396"/>
            <a:ext cx="9144000" cy="71104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Shape 292"/>
          <p:cNvSpPr txBox="1"/>
          <p:nvPr/>
        </p:nvSpPr>
        <p:spPr>
          <a:xfrm>
            <a:off x="423600" y="1541300"/>
            <a:ext cx="8825100" cy="29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133D7"/>
                </a:solidFill>
                <a:latin typeface="Montserrat"/>
                <a:ea typeface="Montserrat"/>
                <a:cs typeface="Montserrat"/>
                <a:sym typeface="Montserrat"/>
              </a:rPr>
              <a:t>Step 1</a:t>
            </a:r>
            <a:r>
              <a:rPr lang="en" sz="1800">
                <a:solidFill>
                  <a:srgbClr val="3133D7"/>
                </a:solidFill>
                <a:latin typeface="Montserrat"/>
                <a:ea typeface="Montserrat"/>
                <a:cs typeface="Montserrat"/>
                <a:sym typeface="Montserrat"/>
              </a:rPr>
              <a:t>. Researched the conference ahead of time to prepare who to connect with (4 target connections)</a:t>
            </a:r>
            <a:endParaRPr sz="1800">
              <a:solidFill>
                <a:srgbClr val="3133D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133D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133D7"/>
                </a:solidFill>
                <a:latin typeface="Montserrat"/>
                <a:ea typeface="Montserrat"/>
                <a:cs typeface="Montserrat"/>
                <a:sym typeface="Montserrat"/>
              </a:rPr>
              <a:t>Step 2</a:t>
            </a:r>
            <a:r>
              <a:rPr lang="en" sz="1800">
                <a:solidFill>
                  <a:srgbClr val="3133D7"/>
                </a:solidFill>
                <a:latin typeface="Montserrat"/>
                <a:ea typeface="Montserrat"/>
                <a:cs typeface="Montserrat"/>
                <a:sym typeface="Montserrat"/>
              </a:rPr>
              <a:t>. Connected with a seasoned, senior developer </a:t>
            </a:r>
            <a:endParaRPr sz="1800">
              <a:solidFill>
                <a:srgbClr val="3133D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133D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133D7"/>
                </a:solidFill>
                <a:latin typeface="Montserrat"/>
                <a:ea typeface="Montserrat"/>
                <a:cs typeface="Montserrat"/>
                <a:sym typeface="Montserrat"/>
              </a:rPr>
              <a:t>Step 3</a:t>
            </a:r>
            <a:r>
              <a:rPr lang="en" sz="1800">
                <a:solidFill>
                  <a:srgbClr val="3133D7"/>
                </a:solidFill>
                <a:latin typeface="Montserrat"/>
                <a:ea typeface="Montserrat"/>
                <a:cs typeface="Montserrat"/>
                <a:sym typeface="Montserrat"/>
              </a:rPr>
              <a:t>. Followed up for coffee after the conference</a:t>
            </a:r>
            <a:endParaRPr sz="1800">
              <a:solidFill>
                <a:srgbClr val="3133D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3133D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133D7"/>
                </a:solidFill>
                <a:latin typeface="Montserrat"/>
                <a:ea typeface="Montserrat"/>
                <a:cs typeface="Montserrat"/>
                <a:sym typeface="Montserrat"/>
              </a:rPr>
              <a:t>Step 4</a:t>
            </a:r>
            <a:r>
              <a:rPr lang="en" sz="1800">
                <a:solidFill>
                  <a:srgbClr val="3133D7"/>
                </a:solidFill>
                <a:latin typeface="Montserrat"/>
                <a:ea typeface="Montserrat"/>
                <a:cs typeface="Montserrat"/>
                <a:sym typeface="Montserrat"/>
              </a:rPr>
              <a:t>. Senior developer opened up her network to the student, and offered mentorship</a:t>
            </a:r>
            <a:endParaRPr sz="1800">
              <a:solidFill>
                <a:srgbClr val="3133D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/>
          <p:nvPr/>
        </p:nvSpPr>
        <p:spPr>
          <a:xfrm>
            <a:off x="380000" y="485625"/>
            <a:ext cx="76827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3133D7"/>
                </a:solidFill>
                <a:latin typeface="Montserrat"/>
                <a:ea typeface="Montserrat"/>
                <a:cs typeface="Montserrat"/>
                <a:sym typeface="Montserrat"/>
              </a:rPr>
              <a:t>2.  Online</a:t>
            </a:r>
            <a:endParaRPr b="1" sz="2800">
              <a:solidFill>
                <a:srgbClr val="3133D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8" name="Shape 298"/>
          <p:cNvSpPr txBox="1"/>
          <p:nvPr/>
        </p:nvSpPr>
        <p:spPr>
          <a:xfrm>
            <a:off x="380000" y="991475"/>
            <a:ext cx="8109300" cy="17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Where?</a:t>
            </a:r>
            <a:endParaRPr sz="240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LinkedIn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Twitter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Email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9" name="Shape 299"/>
          <p:cNvSpPr txBox="1"/>
          <p:nvPr/>
        </p:nvSpPr>
        <p:spPr>
          <a:xfrm>
            <a:off x="380000" y="2845525"/>
            <a:ext cx="6083700" cy="7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Advantages?</a:t>
            </a:r>
            <a:endParaRPr sz="240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Don’t need to rely on events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Targeted outreach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Build your own brand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 txBox="1"/>
          <p:nvPr/>
        </p:nvSpPr>
        <p:spPr>
          <a:xfrm>
            <a:off x="423600" y="365900"/>
            <a:ext cx="7427400" cy="143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>
                <a:solidFill>
                  <a:srgbClr val="3133D7"/>
                </a:solidFill>
                <a:latin typeface="Montserrat"/>
                <a:ea typeface="Montserrat"/>
                <a:cs typeface="Montserrat"/>
                <a:sym typeface="Montserrat"/>
              </a:rPr>
              <a:t>Example: </a:t>
            </a:r>
            <a:endParaRPr b="1" sz="4200">
              <a:solidFill>
                <a:srgbClr val="3133D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133D7"/>
                </a:solidFill>
                <a:latin typeface="Montserrat"/>
                <a:ea typeface="Montserrat"/>
                <a:cs typeface="Montserrat"/>
                <a:sym typeface="Montserrat"/>
              </a:rPr>
              <a:t>Lead Engineer at a Local Company</a:t>
            </a:r>
            <a:endParaRPr sz="2400">
              <a:solidFill>
                <a:srgbClr val="3133D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133D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05" name="Shape 3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072396"/>
            <a:ext cx="9144000" cy="71104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Shape 306"/>
          <p:cNvSpPr txBox="1"/>
          <p:nvPr/>
        </p:nvSpPr>
        <p:spPr>
          <a:xfrm>
            <a:off x="423600" y="1541300"/>
            <a:ext cx="8543400" cy="29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133D7"/>
                </a:solidFill>
                <a:latin typeface="Montserrat"/>
                <a:ea typeface="Montserrat"/>
                <a:cs typeface="Montserrat"/>
                <a:sym typeface="Montserrat"/>
              </a:rPr>
              <a:t>Step 1</a:t>
            </a:r>
            <a:r>
              <a:rPr lang="en" sz="1800">
                <a:solidFill>
                  <a:srgbClr val="3133D7"/>
                </a:solidFill>
                <a:latin typeface="Montserrat"/>
                <a:ea typeface="Montserrat"/>
                <a:cs typeface="Montserrat"/>
                <a:sym typeface="Montserrat"/>
              </a:rPr>
              <a:t>. Committed to pair every single online application with LinkedIn attempt to connect</a:t>
            </a:r>
            <a:endParaRPr sz="1800">
              <a:solidFill>
                <a:srgbClr val="3133D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133D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133D7"/>
                </a:solidFill>
                <a:latin typeface="Montserrat"/>
                <a:ea typeface="Montserrat"/>
                <a:cs typeface="Montserrat"/>
                <a:sym typeface="Montserrat"/>
              </a:rPr>
              <a:t>Step 2</a:t>
            </a:r>
            <a:r>
              <a:rPr lang="en" sz="1800">
                <a:solidFill>
                  <a:srgbClr val="3133D7"/>
                </a:solidFill>
                <a:latin typeface="Montserrat"/>
                <a:ea typeface="Montserrat"/>
                <a:cs typeface="Montserrat"/>
                <a:sym typeface="Montserrat"/>
              </a:rPr>
              <a:t>. Connected with a member of the engineering team, engaged them for a phone call</a:t>
            </a:r>
            <a:endParaRPr sz="1800">
              <a:solidFill>
                <a:srgbClr val="3133D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133D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133D7"/>
                </a:solidFill>
                <a:latin typeface="Montserrat"/>
                <a:ea typeface="Montserrat"/>
                <a:cs typeface="Montserrat"/>
                <a:sym typeface="Montserrat"/>
              </a:rPr>
              <a:t>Step 3</a:t>
            </a:r>
            <a:r>
              <a:rPr lang="en" sz="1800">
                <a:solidFill>
                  <a:srgbClr val="3133D7"/>
                </a:solidFill>
                <a:latin typeface="Montserrat"/>
                <a:ea typeface="Montserrat"/>
                <a:cs typeface="Montserrat"/>
                <a:sym typeface="Montserrat"/>
              </a:rPr>
              <a:t>. Had the phone chat, resurfaced application</a:t>
            </a:r>
            <a:endParaRPr sz="1800">
              <a:solidFill>
                <a:srgbClr val="3133D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3133D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133D7"/>
                </a:solidFill>
                <a:latin typeface="Montserrat"/>
                <a:ea typeface="Montserrat"/>
                <a:cs typeface="Montserrat"/>
                <a:sym typeface="Montserrat"/>
              </a:rPr>
              <a:t>Step 4</a:t>
            </a:r>
            <a:r>
              <a:rPr lang="en" sz="1800">
                <a:solidFill>
                  <a:srgbClr val="3133D7"/>
                </a:solidFill>
                <a:latin typeface="Montserrat"/>
                <a:ea typeface="Montserrat"/>
                <a:cs typeface="Montserrat"/>
                <a:sym typeface="Montserrat"/>
              </a:rPr>
              <a:t>. Brought attention to application with hiring manager for next steps</a:t>
            </a:r>
            <a:endParaRPr sz="1800">
              <a:solidFill>
                <a:srgbClr val="3133D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 txBox="1"/>
          <p:nvPr/>
        </p:nvSpPr>
        <p:spPr>
          <a:xfrm>
            <a:off x="380000" y="485625"/>
            <a:ext cx="76827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3133D7"/>
                </a:solidFill>
                <a:latin typeface="Montserrat"/>
                <a:ea typeface="Montserrat"/>
                <a:cs typeface="Montserrat"/>
                <a:sym typeface="Montserrat"/>
              </a:rPr>
              <a:t>3.  Personal Connections</a:t>
            </a:r>
            <a:endParaRPr b="1" sz="2800">
              <a:solidFill>
                <a:srgbClr val="3133D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2" name="Shape 312"/>
          <p:cNvSpPr txBox="1"/>
          <p:nvPr/>
        </p:nvSpPr>
        <p:spPr>
          <a:xfrm>
            <a:off x="380000" y="991475"/>
            <a:ext cx="8109300" cy="16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Through who?</a:t>
            </a:r>
            <a:endParaRPr sz="240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Family friends, family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Alumni networks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Friends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3" name="Shape 313"/>
          <p:cNvSpPr txBox="1"/>
          <p:nvPr/>
        </p:nvSpPr>
        <p:spPr>
          <a:xfrm>
            <a:off x="380000" y="2739925"/>
            <a:ext cx="6083400" cy="7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Advantages?</a:t>
            </a:r>
            <a:endParaRPr sz="240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Access to contacts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They know you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Insight driven networking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/>
          <p:nvPr/>
        </p:nvSpPr>
        <p:spPr>
          <a:xfrm>
            <a:off x="423600" y="365900"/>
            <a:ext cx="7427400" cy="143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>
                <a:solidFill>
                  <a:srgbClr val="3133D7"/>
                </a:solidFill>
                <a:latin typeface="Montserrat"/>
                <a:ea typeface="Montserrat"/>
                <a:cs typeface="Montserrat"/>
                <a:sym typeface="Montserrat"/>
              </a:rPr>
              <a:t>Example: </a:t>
            </a:r>
            <a:endParaRPr b="1" sz="4200">
              <a:solidFill>
                <a:srgbClr val="3133D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133D7"/>
                </a:solidFill>
                <a:latin typeface="Montserrat"/>
                <a:ea typeface="Montserrat"/>
                <a:cs typeface="Montserrat"/>
                <a:sym typeface="Montserrat"/>
              </a:rPr>
              <a:t>Friend’s Development Team</a:t>
            </a:r>
            <a:endParaRPr sz="2400">
              <a:solidFill>
                <a:srgbClr val="3133D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133D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19" name="Shape 3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072396"/>
            <a:ext cx="9144000" cy="71104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Shape 320"/>
          <p:cNvSpPr txBox="1"/>
          <p:nvPr/>
        </p:nvSpPr>
        <p:spPr>
          <a:xfrm>
            <a:off x="423600" y="1541300"/>
            <a:ext cx="8543400" cy="29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133D7"/>
                </a:solidFill>
                <a:latin typeface="Montserrat"/>
                <a:ea typeface="Montserrat"/>
                <a:cs typeface="Montserrat"/>
                <a:sym typeface="Montserrat"/>
              </a:rPr>
              <a:t>Step 1</a:t>
            </a:r>
            <a:r>
              <a:rPr lang="en" sz="1800">
                <a:solidFill>
                  <a:srgbClr val="3133D7"/>
                </a:solidFill>
                <a:latin typeface="Montserrat"/>
                <a:ea typeface="Montserrat"/>
                <a:cs typeface="Montserrat"/>
                <a:sym typeface="Montserrat"/>
              </a:rPr>
              <a:t>. Let friend know that he was going through Bloc and was seeking work opportunities</a:t>
            </a:r>
            <a:endParaRPr sz="1800">
              <a:solidFill>
                <a:srgbClr val="3133D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133D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133D7"/>
                </a:solidFill>
                <a:latin typeface="Montserrat"/>
                <a:ea typeface="Montserrat"/>
                <a:cs typeface="Montserrat"/>
                <a:sym typeface="Montserrat"/>
              </a:rPr>
              <a:t>Step 2</a:t>
            </a:r>
            <a:r>
              <a:rPr lang="en" sz="1800">
                <a:solidFill>
                  <a:srgbClr val="3133D7"/>
                </a:solidFill>
                <a:latin typeface="Montserrat"/>
                <a:ea typeface="Montserrat"/>
                <a:cs typeface="Montserrat"/>
                <a:sym typeface="Montserrat"/>
              </a:rPr>
              <a:t>. Friend connected him with the manager of his dev team</a:t>
            </a:r>
            <a:endParaRPr sz="1800">
              <a:solidFill>
                <a:srgbClr val="3133D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133D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133D7"/>
                </a:solidFill>
                <a:latin typeface="Montserrat"/>
                <a:ea typeface="Montserrat"/>
                <a:cs typeface="Montserrat"/>
                <a:sym typeface="Montserrat"/>
              </a:rPr>
              <a:t>Step 3</a:t>
            </a:r>
            <a:r>
              <a:rPr lang="en" sz="1800">
                <a:solidFill>
                  <a:srgbClr val="3133D7"/>
                </a:solidFill>
                <a:latin typeface="Montserrat"/>
                <a:ea typeface="Montserrat"/>
                <a:cs typeface="Montserrat"/>
                <a:sym typeface="Montserrat"/>
              </a:rPr>
              <a:t>. They interviewed him as soon as possible based on referral</a:t>
            </a:r>
            <a:endParaRPr sz="1800">
              <a:solidFill>
                <a:srgbClr val="3133D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3133D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133D7"/>
                </a:solidFill>
                <a:latin typeface="Montserrat"/>
                <a:ea typeface="Montserrat"/>
                <a:cs typeface="Montserrat"/>
                <a:sym typeface="Montserrat"/>
              </a:rPr>
              <a:t>Step 4</a:t>
            </a:r>
            <a:r>
              <a:rPr lang="en" sz="1800">
                <a:solidFill>
                  <a:srgbClr val="3133D7"/>
                </a:solidFill>
                <a:latin typeface="Montserrat"/>
                <a:ea typeface="Montserrat"/>
                <a:cs typeface="Montserrat"/>
                <a:sym typeface="Montserrat"/>
              </a:rPr>
              <a:t>. Offered an internship </a:t>
            </a:r>
            <a:endParaRPr sz="1800">
              <a:solidFill>
                <a:srgbClr val="3133D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 txBox="1"/>
          <p:nvPr/>
        </p:nvSpPr>
        <p:spPr>
          <a:xfrm>
            <a:off x="411950" y="809800"/>
            <a:ext cx="76827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3133D7"/>
                </a:solidFill>
                <a:latin typeface="Montserrat"/>
                <a:ea typeface="Montserrat"/>
                <a:cs typeface="Montserrat"/>
                <a:sym typeface="Montserrat"/>
              </a:rPr>
              <a:t>How do I drive the relationship to my end goal?</a:t>
            </a:r>
            <a:endParaRPr b="1" sz="2800">
              <a:solidFill>
                <a:srgbClr val="3133D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6" name="Shape 326"/>
          <p:cNvSpPr txBox="1"/>
          <p:nvPr/>
        </p:nvSpPr>
        <p:spPr>
          <a:xfrm>
            <a:off x="380000" y="1538425"/>
            <a:ext cx="7746600" cy="32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AutoNum type="arabicPeriod"/>
            </a:pPr>
            <a:r>
              <a:rPr lang="en" sz="2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Plan</a:t>
            </a:r>
            <a:br>
              <a:rPr lang="en" sz="2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sz="24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AutoNum type="arabicPeriod"/>
            </a:pPr>
            <a:r>
              <a:rPr lang="en" sz="2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Be kind</a:t>
            </a:r>
            <a:br>
              <a:rPr lang="en" sz="2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sz="24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AutoNum type="arabicPeriod"/>
            </a:pPr>
            <a:r>
              <a:rPr lang="en" sz="2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Follow up</a:t>
            </a:r>
            <a:endParaRPr sz="24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 txBox="1"/>
          <p:nvPr/>
        </p:nvSpPr>
        <p:spPr>
          <a:xfrm>
            <a:off x="380000" y="485625"/>
            <a:ext cx="76827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406400" lvl="0" marL="457200" rtl="0">
              <a:spcBef>
                <a:spcPts val="0"/>
              </a:spcBef>
              <a:spcAft>
                <a:spcPts val="0"/>
              </a:spcAft>
              <a:buClr>
                <a:srgbClr val="3133D7"/>
              </a:buClr>
              <a:buSzPts val="2800"/>
              <a:buFont typeface="Montserrat"/>
              <a:buAutoNum type="arabicPeriod"/>
            </a:pPr>
            <a:r>
              <a:rPr b="1" lang="en" sz="2800">
                <a:solidFill>
                  <a:srgbClr val="3133D7"/>
                </a:solidFill>
                <a:latin typeface="Montserrat"/>
                <a:ea typeface="Montserrat"/>
                <a:cs typeface="Montserrat"/>
                <a:sym typeface="Montserrat"/>
              </a:rPr>
              <a:t>Plan</a:t>
            </a:r>
            <a:endParaRPr b="1" sz="2800">
              <a:solidFill>
                <a:srgbClr val="3133D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2" name="Shape 332"/>
          <p:cNvSpPr txBox="1"/>
          <p:nvPr/>
        </p:nvSpPr>
        <p:spPr>
          <a:xfrm>
            <a:off x="380000" y="991475"/>
            <a:ext cx="8109300" cy="17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Research, research, research</a:t>
            </a:r>
            <a:endParaRPr sz="240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How can I relate with them?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Who can they connect me with?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What will be my ask?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3" name="Shape 333"/>
          <p:cNvSpPr txBox="1"/>
          <p:nvPr/>
        </p:nvSpPr>
        <p:spPr>
          <a:xfrm>
            <a:off x="380000" y="2856025"/>
            <a:ext cx="6083400" cy="7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Strategizing the next step</a:t>
            </a:r>
            <a:endParaRPr sz="240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Assess appropriate timing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Always end with a call to action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Log everything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 txBox="1"/>
          <p:nvPr/>
        </p:nvSpPr>
        <p:spPr>
          <a:xfrm>
            <a:off x="911400" y="1451450"/>
            <a:ext cx="7321200" cy="211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>
                <a:solidFill>
                  <a:srgbClr val="3133D7"/>
                </a:solidFill>
                <a:latin typeface="Montserrat"/>
                <a:ea typeface="Montserrat"/>
                <a:cs typeface="Montserrat"/>
                <a:sym typeface="Montserrat"/>
              </a:rPr>
              <a:t>Most Common Mistake: </a:t>
            </a:r>
            <a:endParaRPr b="1" sz="4200">
              <a:solidFill>
                <a:srgbClr val="3133D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133D7"/>
                </a:solidFill>
                <a:latin typeface="Montserrat"/>
                <a:ea typeface="Montserrat"/>
                <a:cs typeface="Montserrat"/>
                <a:sym typeface="Montserrat"/>
              </a:rPr>
              <a:t>Burning out without evaluating efforts.</a:t>
            </a:r>
            <a:endParaRPr sz="2400">
              <a:solidFill>
                <a:srgbClr val="3133D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39" name="Shape 3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072396"/>
            <a:ext cx="9144000" cy="711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/>
        </p:nvSpPr>
        <p:spPr>
          <a:xfrm>
            <a:off x="355350" y="1065750"/>
            <a:ext cx="8433300" cy="211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 u="sng">
                <a:solidFill>
                  <a:srgbClr val="3133D7"/>
                </a:solidFill>
                <a:latin typeface="Montserrat"/>
                <a:ea typeface="Montserrat"/>
                <a:cs typeface="Montserrat"/>
                <a:sym typeface="Montserrat"/>
              </a:rPr>
              <a:t>DISCUSSION</a:t>
            </a:r>
            <a:endParaRPr b="1" sz="4200" u="sng">
              <a:solidFill>
                <a:srgbClr val="3133D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200">
              <a:solidFill>
                <a:srgbClr val="3133D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133D7"/>
                </a:solidFill>
                <a:latin typeface="Montserrat"/>
                <a:ea typeface="Montserrat"/>
                <a:cs typeface="Montserrat"/>
                <a:sym typeface="Montserrat"/>
              </a:rPr>
              <a:t>What are your “feels” about networking?</a:t>
            </a:r>
            <a:endParaRPr b="1" sz="3000">
              <a:solidFill>
                <a:srgbClr val="3133D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3133D7"/>
                </a:solidFill>
                <a:latin typeface="Montserrat"/>
                <a:ea typeface="Montserrat"/>
                <a:cs typeface="Montserrat"/>
                <a:sym typeface="Montserrat"/>
              </a:rPr>
              <a:t>(Reminder: Unmute yourself!)</a:t>
            </a:r>
            <a:endParaRPr b="1" sz="3000">
              <a:solidFill>
                <a:srgbClr val="3133D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7" name="Shape 1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072396"/>
            <a:ext cx="9144000" cy="711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 txBox="1"/>
          <p:nvPr/>
        </p:nvSpPr>
        <p:spPr>
          <a:xfrm>
            <a:off x="1024800" y="1470850"/>
            <a:ext cx="7094400" cy="211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>
                <a:solidFill>
                  <a:srgbClr val="3133D7"/>
                </a:solidFill>
                <a:latin typeface="Montserrat"/>
                <a:ea typeface="Montserrat"/>
                <a:cs typeface="Montserrat"/>
                <a:sym typeface="Montserrat"/>
              </a:rPr>
              <a:t>Best Practice: </a:t>
            </a:r>
            <a:endParaRPr b="1" sz="4200">
              <a:solidFill>
                <a:srgbClr val="3133D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133D7"/>
                </a:solidFill>
                <a:latin typeface="Montserrat"/>
                <a:ea typeface="Montserrat"/>
                <a:cs typeface="Montserrat"/>
                <a:sym typeface="Montserrat"/>
              </a:rPr>
              <a:t>Test, experiment, learn.</a:t>
            </a:r>
            <a:endParaRPr sz="2400">
              <a:solidFill>
                <a:srgbClr val="3133D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45" name="Shape 3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072396"/>
            <a:ext cx="9144000" cy="711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 txBox="1"/>
          <p:nvPr/>
        </p:nvSpPr>
        <p:spPr>
          <a:xfrm>
            <a:off x="1024800" y="1470850"/>
            <a:ext cx="7094400" cy="211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>
                <a:solidFill>
                  <a:srgbClr val="3133D7"/>
                </a:solidFill>
                <a:latin typeface="Montserrat"/>
                <a:ea typeface="Montserrat"/>
                <a:cs typeface="Montserrat"/>
                <a:sym typeface="Montserrat"/>
              </a:rPr>
              <a:t>Think: </a:t>
            </a:r>
            <a:endParaRPr b="1" sz="4200">
              <a:solidFill>
                <a:srgbClr val="3133D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133D7"/>
                </a:solidFill>
                <a:latin typeface="Montserrat"/>
                <a:ea typeface="Montserrat"/>
                <a:cs typeface="Montserrat"/>
                <a:sym typeface="Montserrat"/>
              </a:rPr>
              <a:t>What is my conversion ratio?</a:t>
            </a:r>
            <a:endParaRPr sz="2400">
              <a:solidFill>
                <a:srgbClr val="3133D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51" name="Shape 3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072396"/>
            <a:ext cx="9144000" cy="711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 txBox="1"/>
          <p:nvPr/>
        </p:nvSpPr>
        <p:spPr>
          <a:xfrm>
            <a:off x="380000" y="485625"/>
            <a:ext cx="76827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3133D7"/>
                </a:solidFill>
                <a:latin typeface="Montserrat"/>
                <a:ea typeface="Montserrat"/>
                <a:cs typeface="Montserrat"/>
                <a:sym typeface="Montserrat"/>
              </a:rPr>
              <a:t>2.  Be Kind</a:t>
            </a:r>
            <a:endParaRPr b="1" sz="2800">
              <a:solidFill>
                <a:srgbClr val="3133D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7" name="Shape 357"/>
          <p:cNvSpPr txBox="1"/>
          <p:nvPr/>
        </p:nvSpPr>
        <p:spPr>
          <a:xfrm>
            <a:off x="380000" y="991475"/>
            <a:ext cx="8109300" cy="17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Flip the situation...</a:t>
            </a:r>
            <a:endParaRPr sz="240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How would I respond to a stranger’s outreach?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When would I start feeling “used”?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What would prompt me to help someone vs vice versa?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8" name="Shape 358"/>
          <p:cNvSpPr txBox="1"/>
          <p:nvPr/>
        </p:nvSpPr>
        <p:spPr>
          <a:xfrm>
            <a:off x="380000" y="2888475"/>
            <a:ext cx="6083400" cy="7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Think about the long haul</a:t>
            </a:r>
            <a:endParaRPr sz="240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Friendship vs. Contact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Kindness begets kindness 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See value beyond the job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 txBox="1"/>
          <p:nvPr/>
        </p:nvSpPr>
        <p:spPr>
          <a:xfrm>
            <a:off x="911400" y="1451450"/>
            <a:ext cx="7321200" cy="211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>
                <a:solidFill>
                  <a:srgbClr val="3133D7"/>
                </a:solidFill>
                <a:latin typeface="Montserrat"/>
                <a:ea typeface="Montserrat"/>
                <a:cs typeface="Montserrat"/>
                <a:sym typeface="Montserrat"/>
              </a:rPr>
              <a:t>Most Common Mistake: </a:t>
            </a:r>
            <a:endParaRPr b="1" sz="4200">
              <a:solidFill>
                <a:srgbClr val="3133D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133D7"/>
                </a:solidFill>
                <a:latin typeface="Montserrat"/>
                <a:ea typeface="Montserrat"/>
                <a:cs typeface="Montserrat"/>
                <a:sym typeface="Montserrat"/>
              </a:rPr>
              <a:t>Demanding too early.</a:t>
            </a:r>
            <a:endParaRPr sz="2400">
              <a:solidFill>
                <a:srgbClr val="3133D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64" name="Shape 3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072396"/>
            <a:ext cx="9144000" cy="711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 txBox="1"/>
          <p:nvPr/>
        </p:nvSpPr>
        <p:spPr>
          <a:xfrm>
            <a:off x="1024800" y="1470850"/>
            <a:ext cx="7094400" cy="211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>
                <a:solidFill>
                  <a:srgbClr val="3133D7"/>
                </a:solidFill>
                <a:latin typeface="Montserrat"/>
                <a:ea typeface="Montserrat"/>
                <a:cs typeface="Montserrat"/>
                <a:sym typeface="Montserrat"/>
              </a:rPr>
              <a:t>Best Practice: </a:t>
            </a:r>
            <a:endParaRPr b="1" sz="4200">
              <a:solidFill>
                <a:srgbClr val="3133D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133D7"/>
                </a:solidFill>
                <a:latin typeface="Montserrat"/>
                <a:ea typeface="Montserrat"/>
                <a:cs typeface="Montserrat"/>
                <a:sym typeface="Montserrat"/>
              </a:rPr>
              <a:t>Time out your asks in relation to the progress of your new friendship.</a:t>
            </a:r>
            <a:endParaRPr sz="2400">
              <a:solidFill>
                <a:srgbClr val="3133D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70" name="Shape 3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072396"/>
            <a:ext cx="9144000" cy="711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 txBox="1"/>
          <p:nvPr/>
        </p:nvSpPr>
        <p:spPr>
          <a:xfrm>
            <a:off x="1024800" y="1470850"/>
            <a:ext cx="7094400" cy="211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>
                <a:solidFill>
                  <a:srgbClr val="3133D7"/>
                </a:solidFill>
                <a:latin typeface="Montserrat"/>
                <a:ea typeface="Montserrat"/>
                <a:cs typeface="Montserrat"/>
                <a:sym typeface="Montserrat"/>
              </a:rPr>
              <a:t>Think: </a:t>
            </a:r>
            <a:endParaRPr b="1" sz="4200">
              <a:solidFill>
                <a:srgbClr val="3133D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133D7"/>
                </a:solidFill>
                <a:latin typeface="Montserrat"/>
                <a:ea typeface="Montserrat"/>
                <a:cs typeface="Montserrat"/>
                <a:sym typeface="Montserrat"/>
              </a:rPr>
              <a:t>How would I want to be treated?</a:t>
            </a:r>
            <a:endParaRPr sz="2400">
              <a:solidFill>
                <a:srgbClr val="3133D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76" name="Shape 3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072396"/>
            <a:ext cx="9144000" cy="711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 txBox="1"/>
          <p:nvPr/>
        </p:nvSpPr>
        <p:spPr>
          <a:xfrm>
            <a:off x="380000" y="485625"/>
            <a:ext cx="76827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3133D7"/>
                </a:solidFill>
                <a:latin typeface="Montserrat"/>
                <a:ea typeface="Montserrat"/>
                <a:cs typeface="Montserrat"/>
                <a:sym typeface="Montserrat"/>
              </a:rPr>
              <a:t>3.  Follow Up</a:t>
            </a:r>
            <a:endParaRPr b="1" sz="2800">
              <a:solidFill>
                <a:srgbClr val="3133D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2" name="Shape 382"/>
          <p:cNvSpPr txBox="1"/>
          <p:nvPr/>
        </p:nvSpPr>
        <p:spPr>
          <a:xfrm>
            <a:off x="380000" y="991475"/>
            <a:ext cx="8109300" cy="17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Again, flip the situation...</a:t>
            </a:r>
            <a:endParaRPr sz="240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They are busy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They have competing priorities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They forgot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3" name="Shape 383"/>
          <p:cNvSpPr txBox="1"/>
          <p:nvPr/>
        </p:nvSpPr>
        <p:spPr>
          <a:xfrm>
            <a:off x="380000" y="2824525"/>
            <a:ext cx="6083400" cy="7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How to follow up</a:t>
            </a:r>
            <a:endParaRPr sz="240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Be respectful, with a “gentle reminder” 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Have a specific ask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Don’t demand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hape 388"/>
          <p:cNvSpPr txBox="1"/>
          <p:nvPr/>
        </p:nvSpPr>
        <p:spPr>
          <a:xfrm>
            <a:off x="911400" y="1451450"/>
            <a:ext cx="7321200" cy="211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>
                <a:solidFill>
                  <a:srgbClr val="3133D7"/>
                </a:solidFill>
                <a:latin typeface="Montserrat"/>
                <a:ea typeface="Montserrat"/>
                <a:cs typeface="Montserrat"/>
                <a:sym typeface="Montserrat"/>
              </a:rPr>
              <a:t>Most Common Mistake: </a:t>
            </a:r>
            <a:endParaRPr b="1" sz="4200">
              <a:solidFill>
                <a:srgbClr val="3133D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133D7"/>
                </a:solidFill>
                <a:latin typeface="Montserrat"/>
                <a:ea typeface="Montserrat"/>
                <a:cs typeface="Montserrat"/>
                <a:sym typeface="Montserrat"/>
              </a:rPr>
              <a:t>Waiting on them endlessly; being forgotten.</a:t>
            </a:r>
            <a:endParaRPr sz="2400">
              <a:solidFill>
                <a:srgbClr val="3133D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89" name="Shape 3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072396"/>
            <a:ext cx="9144000" cy="711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 txBox="1"/>
          <p:nvPr/>
        </p:nvSpPr>
        <p:spPr>
          <a:xfrm>
            <a:off x="1024800" y="1470850"/>
            <a:ext cx="7094400" cy="211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>
                <a:solidFill>
                  <a:srgbClr val="3133D7"/>
                </a:solidFill>
                <a:latin typeface="Montserrat"/>
                <a:ea typeface="Montserrat"/>
                <a:cs typeface="Montserrat"/>
                <a:sym typeface="Montserrat"/>
              </a:rPr>
              <a:t>Best Practice: </a:t>
            </a:r>
            <a:endParaRPr b="1" sz="4200">
              <a:solidFill>
                <a:srgbClr val="3133D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133D7"/>
                </a:solidFill>
                <a:latin typeface="Montserrat"/>
                <a:ea typeface="Montserrat"/>
                <a:cs typeface="Montserrat"/>
                <a:sym typeface="Montserrat"/>
              </a:rPr>
              <a:t>Plan follow up - 1~2 weeks without a response is usually a good time to check in.</a:t>
            </a:r>
            <a:endParaRPr sz="2400">
              <a:solidFill>
                <a:srgbClr val="3133D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95" name="Shape 3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072396"/>
            <a:ext cx="9144000" cy="711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Shape 400"/>
          <p:cNvSpPr txBox="1"/>
          <p:nvPr/>
        </p:nvSpPr>
        <p:spPr>
          <a:xfrm>
            <a:off x="1024800" y="1470850"/>
            <a:ext cx="7094400" cy="211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>
                <a:solidFill>
                  <a:srgbClr val="3133D7"/>
                </a:solidFill>
                <a:latin typeface="Montserrat"/>
                <a:ea typeface="Montserrat"/>
                <a:cs typeface="Montserrat"/>
                <a:sym typeface="Montserrat"/>
              </a:rPr>
              <a:t>Think: </a:t>
            </a:r>
            <a:endParaRPr b="1" sz="4200">
              <a:solidFill>
                <a:srgbClr val="3133D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133D7"/>
                </a:solidFill>
                <a:latin typeface="Montserrat"/>
                <a:ea typeface="Montserrat"/>
                <a:cs typeface="Montserrat"/>
                <a:sym typeface="Montserrat"/>
              </a:rPr>
              <a:t>How can I gently remind people of me?</a:t>
            </a:r>
            <a:endParaRPr sz="2400">
              <a:solidFill>
                <a:srgbClr val="3133D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01" name="Shape 4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072396"/>
            <a:ext cx="9144000" cy="711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/>
        </p:nvSpPr>
        <p:spPr>
          <a:xfrm>
            <a:off x="380000" y="525650"/>
            <a:ext cx="76827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2800">
                <a:solidFill>
                  <a:srgbClr val="3133D7"/>
                </a:solidFill>
                <a:latin typeface="Montserrat"/>
                <a:ea typeface="Montserrat"/>
                <a:cs typeface="Montserrat"/>
                <a:sym typeface="Montserrat"/>
              </a:rPr>
              <a:t>Learning Objectives</a:t>
            </a:r>
            <a:endParaRPr b="1" sz="2800">
              <a:solidFill>
                <a:srgbClr val="3133D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3" name="Shape 173"/>
          <p:cNvSpPr txBox="1"/>
          <p:nvPr/>
        </p:nvSpPr>
        <p:spPr>
          <a:xfrm>
            <a:off x="380000" y="1081225"/>
            <a:ext cx="8109300" cy="26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Define</a:t>
            </a:r>
            <a:r>
              <a:rPr lang="en"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networking </a:t>
            </a:r>
            <a:endParaRPr sz="1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3 Questions</a:t>
            </a:r>
            <a:r>
              <a:rPr lang="en"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: </a:t>
            </a:r>
            <a:endParaRPr sz="1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Montserrat"/>
              <a:buAutoNum type="arabicPeriod"/>
            </a:pPr>
            <a:r>
              <a:rPr lang="en"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Who?</a:t>
            </a:r>
            <a:endParaRPr sz="1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Montserrat"/>
              <a:buAutoNum type="arabicPeriod"/>
            </a:pPr>
            <a:r>
              <a:rPr lang="en"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Where?</a:t>
            </a:r>
            <a:endParaRPr sz="1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Montserrat"/>
              <a:buAutoNum type="arabicPeriod"/>
            </a:pPr>
            <a:r>
              <a:rPr lang="en"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How? </a:t>
            </a:r>
            <a:endParaRPr sz="1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3 Answers</a:t>
            </a:r>
            <a:r>
              <a:rPr lang="en"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"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Each</a:t>
            </a:r>
            <a:endParaRPr b="1" sz="1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Shape 406"/>
          <p:cNvSpPr txBox="1"/>
          <p:nvPr/>
        </p:nvSpPr>
        <p:spPr>
          <a:xfrm>
            <a:off x="380000" y="525650"/>
            <a:ext cx="76827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2800">
                <a:solidFill>
                  <a:srgbClr val="3133D7"/>
                </a:solidFill>
                <a:latin typeface="Montserrat"/>
                <a:ea typeface="Montserrat"/>
                <a:cs typeface="Montserrat"/>
                <a:sym typeface="Montserrat"/>
              </a:rPr>
              <a:t>To recap...</a:t>
            </a:r>
            <a:endParaRPr b="1" sz="2800">
              <a:solidFill>
                <a:srgbClr val="3133D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7" name="Shape 407"/>
          <p:cNvSpPr txBox="1"/>
          <p:nvPr/>
        </p:nvSpPr>
        <p:spPr>
          <a:xfrm>
            <a:off x="380000" y="1081225"/>
            <a:ext cx="8109300" cy="26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Who</a:t>
            </a:r>
            <a:r>
              <a:rPr lang="en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are the “key players” to pursue relationships with?</a:t>
            </a:r>
            <a:endParaRPr sz="12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AutoNum type="arabicPeriod"/>
            </a:pPr>
            <a:r>
              <a:rPr lang="en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Hiring Managers</a:t>
            </a:r>
            <a:endParaRPr sz="12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AutoNum type="arabicPeriod"/>
            </a:pPr>
            <a:r>
              <a:rPr lang="en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Others on the Team</a:t>
            </a:r>
            <a:endParaRPr sz="12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AutoNum type="arabicPeriod"/>
            </a:pPr>
            <a:r>
              <a:rPr lang="en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Recruiters</a:t>
            </a:r>
            <a:endParaRPr sz="12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Where</a:t>
            </a:r>
            <a:r>
              <a:rPr lang="en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do I meet them? </a:t>
            </a:r>
            <a:endParaRPr sz="12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AutoNum type="arabicPeriod"/>
            </a:pPr>
            <a:r>
              <a:rPr lang="en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In Person</a:t>
            </a:r>
            <a:endParaRPr sz="12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AutoNum type="arabicPeriod"/>
            </a:pPr>
            <a:r>
              <a:rPr lang="en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Online</a:t>
            </a:r>
            <a:endParaRPr sz="12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AutoNum type="arabicPeriod"/>
            </a:pPr>
            <a:r>
              <a:rPr lang="en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Personal Network</a:t>
            </a:r>
            <a:endParaRPr sz="12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How</a:t>
            </a:r>
            <a:r>
              <a:rPr lang="en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do I drive the relationship to meet my end goal? </a:t>
            </a:r>
            <a:endParaRPr sz="12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AutoNum type="arabicPeriod"/>
            </a:pPr>
            <a:r>
              <a:rPr lang="en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Plan</a:t>
            </a:r>
            <a:endParaRPr sz="12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AutoNum type="arabicPeriod"/>
            </a:pPr>
            <a:r>
              <a:rPr lang="en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Be kind</a:t>
            </a:r>
            <a:endParaRPr sz="12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AutoNum type="arabicPeriod"/>
            </a:pPr>
            <a:r>
              <a:rPr lang="en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Follow Up</a:t>
            </a:r>
            <a:endParaRPr sz="12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 txBox="1"/>
          <p:nvPr/>
        </p:nvSpPr>
        <p:spPr>
          <a:xfrm>
            <a:off x="1900800" y="1364450"/>
            <a:ext cx="5342400" cy="211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>
                <a:solidFill>
                  <a:srgbClr val="3133D7"/>
                </a:solidFill>
                <a:latin typeface="Montserrat"/>
                <a:ea typeface="Montserrat"/>
                <a:cs typeface="Montserrat"/>
                <a:sym typeface="Montserrat"/>
              </a:rPr>
              <a:t>Question time!</a:t>
            </a:r>
            <a:endParaRPr b="1" sz="4200">
              <a:solidFill>
                <a:srgbClr val="3133D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13" name="Shape 4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072396"/>
            <a:ext cx="9144000" cy="711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Shape 418"/>
          <p:cNvSpPr txBox="1"/>
          <p:nvPr/>
        </p:nvSpPr>
        <p:spPr>
          <a:xfrm>
            <a:off x="380000" y="485625"/>
            <a:ext cx="76827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3133D7"/>
                </a:solidFill>
                <a:latin typeface="Montserrat"/>
                <a:ea typeface="Montserrat"/>
                <a:cs typeface="Montserrat"/>
                <a:sym typeface="Montserrat"/>
              </a:rPr>
              <a:t>Further Reading</a:t>
            </a:r>
            <a:endParaRPr b="1" sz="2800">
              <a:solidFill>
                <a:srgbClr val="3133D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9" name="Shape 419"/>
          <p:cNvSpPr txBox="1"/>
          <p:nvPr/>
        </p:nvSpPr>
        <p:spPr>
          <a:xfrm>
            <a:off x="380000" y="991475"/>
            <a:ext cx="8109300" cy="38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>
              <a:lnSpc>
                <a:spcPct val="143478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A Guideline: </a:t>
            </a:r>
            <a:r>
              <a:rPr lang="en" sz="16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How to Master Non-Awkward, Effective In-Person Networking</a:t>
            </a:r>
            <a:endParaRPr sz="1600">
              <a:solidFill>
                <a:srgbClr val="2D3E5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>
              <a:lnSpc>
                <a:spcPct val="143478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</a:pPr>
            <a:r>
              <a:rPr lang="en" sz="1600">
                <a:solidFill>
                  <a:srgbClr val="2D3E50"/>
                </a:solidFill>
                <a:latin typeface="Montserrat"/>
                <a:ea typeface="Montserrat"/>
                <a:cs typeface="Montserrat"/>
                <a:sym typeface="Montserrat"/>
              </a:rPr>
              <a:t>More convincing statistics: </a:t>
            </a:r>
            <a:r>
              <a:rPr lang="en" sz="16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4"/>
              </a:rPr>
              <a:t>15 Surprising Stats on Networking and Face-to-Face Communication</a:t>
            </a:r>
            <a:endParaRPr sz="1600">
              <a:solidFill>
                <a:srgbClr val="2D3E5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>
              <a:lnSpc>
                <a:spcPct val="143478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</a:pPr>
            <a:r>
              <a:rPr lang="en" sz="1600">
                <a:solidFill>
                  <a:srgbClr val="2D3E50"/>
                </a:solidFill>
                <a:latin typeface="Montserrat"/>
                <a:ea typeface="Montserrat"/>
                <a:cs typeface="Montserrat"/>
                <a:sym typeface="Montserrat"/>
              </a:rPr>
              <a:t>Why referrals: </a:t>
            </a:r>
            <a:r>
              <a:rPr lang="en" sz="16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5"/>
              </a:rPr>
              <a:t>The Incredible True Value of an Employee Referral (Infographic)</a:t>
            </a:r>
            <a:endParaRPr sz="160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>
              <a:lnSpc>
                <a:spcPct val="143478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</a:pPr>
            <a:r>
              <a:rPr lang="en" sz="16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Cold outreach breakdown: </a:t>
            </a:r>
            <a:r>
              <a:rPr lang="en" sz="16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6"/>
              </a:rPr>
              <a:t>Here's the cold LinkedIn message that prompted a CEO to give the sender a job</a:t>
            </a:r>
            <a:endParaRPr sz="1600">
              <a:solidFill>
                <a:srgbClr val="22222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>
              <a:lnSpc>
                <a:spcPct val="143478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</a:pPr>
            <a:r>
              <a:rPr lang="en" sz="1600">
                <a:solidFill>
                  <a:srgbClr val="222222"/>
                </a:solidFill>
                <a:latin typeface="Montserrat"/>
                <a:ea typeface="Montserrat"/>
                <a:cs typeface="Montserrat"/>
                <a:sym typeface="Montserrat"/>
              </a:rPr>
              <a:t>The magic of LinkedIn: </a:t>
            </a:r>
            <a:r>
              <a:rPr lang="en" sz="16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7"/>
              </a:rPr>
              <a:t>How to Cold Connect on LinkedIn</a:t>
            </a:r>
            <a:endParaRPr b="1" sz="5750" u="sng">
              <a:solidFill>
                <a:srgbClr val="2D2D2D"/>
              </a:solidFill>
              <a:latin typeface="Montserrat"/>
              <a:ea typeface="Montserrat"/>
              <a:cs typeface="Montserrat"/>
              <a:sym typeface="Montserrat"/>
              <a:hlinkClick r:id="rId8"/>
            </a:endParaRPr>
          </a:p>
          <a:p>
            <a:pPr indent="0" lvl="0" marL="0" rtl="0">
              <a:lnSpc>
                <a:spcPct val="143478"/>
              </a:lnSpc>
              <a:spcBef>
                <a:spcPts val="19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22222"/>
              </a:solidFill>
            </a:endParaRPr>
          </a:p>
          <a:p>
            <a:pPr indent="0" lvl="0" marL="0" rtl="0">
              <a:lnSpc>
                <a:spcPct val="143478"/>
              </a:lnSpc>
              <a:spcBef>
                <a:spcPts val="19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lnSpc>
                <a:spcPct val="143478"/>
              </a:lnSpc>
              <a:spcBef>
                <a:spcPts val="19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D3E5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lnSpc>
                <a:spcPct val="143478"/>
              </a:lnSpc>
              <a:spcBef>
                <a:spcPts val="19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D3E5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lnSpc>
                <a:spcPct val="143478"/>
              </a:lnSpc>
              <a:spcBef>
                <a:spcPts val="19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D3E5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lnSpc>
                <a:spcPct val="143478"/>
              </a:lnSpc>
              <a:spcBef>
                <a:spcPts val="190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2D3E50"/>
              </a:solidFill>
            </a:endParaRPr>
          </a:p>
          <a:p>
            <a:pPr indent="0" lvl="0" marL="0" rtl="0">
              <a:lnSpc>
                <a:spcPct val="143478"/>
              </a:lnSpc>
              <a:spcBef>
                <a:spcPts val="190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2D3E50"/>
              </a:solidFill>
            </a:endParaRPr>
          </a:p>
          <a:p>
            <a:pPr indent="0" lvl="0" marL="0" rtl="0">
              <a:lnSpc>
                <a:spcPct val="143478"/>
              </a:lnSpc>
              <a:spcBef>
                <a:spcPts val="19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D3E50"/>
              </a:solidFill>
            </a:endParaRPr>
          </a:p>
          <a:p>
            <a:pPr indent="0" lvl="0" marL="0" rtl="0">
              <a:lnSpc>
                <a:spcPct val="143478"/>
              </a:lnSpc>
              <a:spcBef>
                <a:spcPts val="19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D3E50"/>
              </a:solidFill>
            </a:endParaRPr>
          </a:p>
          <a:p>
            <a:pPr indent="0" lvl="0" marL="0" rtl="0">
              <a:lnSpc>
                <a:spcPct val="143478"/>
              </a:lnSpc>
              <a:spcBef>
                <a:spcPts val="1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300">
              <a:solidFill>
                <a:srgbClr val="2D3E50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19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Shape 424"/>
          <p:cNvSpPr txBox="1"/>
          <p:nvPr/>
        </p:nvSpPr>
        <p:spPr>
          <a:xfrm>
            <a:off x="1900800" y="1279650"/>
            <a:ext cx="5342400" cy="211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Tell Us What You Think!</a:t>
            </a:r>
            <a:endParaRPr sz="4200">
              <a:solidFill>
                <a:srgbClr val="3133D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25" name="Shape 4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5072396"/>
            <a:ext cx="9144000" cy="711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/>
        </p:nvSpPr>
        <p:spPr>
          <a:xfrm>
            <a:off x="380000" y="525650"/>
            <a:ext cx="76827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2800">
                <a:solidFill>
                  <a:srgbClr val="3133D7"/>
                </a:solidFill>
                <a:latin typeface="Montserrat"/>
                <a:ea typeface="Montserrat"/>
                <a:cs typeface="Montserrat"/>
                <a:sym typeface="Montserrat"/>
              </a:rPr>
              <a:t>A bit about me...</a:t>
            </a:r>
            <a:endParaRPr b="1" sz="2800">
              <a:solidFill>
                <a:srgbClr val="3133D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9" name="Shape 179"/>
          <p:cNvSpPr txBox="1"/>
          <p:nvPr/>
        </p:nvSpPr>
        <p:spPr>
          <a:xfrm>
            <a:off x="380000" y="1081225"/>
            <a:ext cx="8109300" cy="26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Networked 24/7 as the </a:t>
            </a:r>
            <a:endParaRPr sz="1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Partner Relations Manager @Galvanize.</a:t>
            </a:r>
            <a:endParaRPr sz="1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Built 200+ company connections from zero.</a:t>
            </a:r>
            <a:endParaRPr sz="1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Favorite networking moments include playing </a:t>
            </a:r>
            <a:endParaRPr sz="1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table fusball</a:t>
            </a:r>
            <a:r>
              <a:rPr lang="en" sz="1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with data science geniuses over at</a:t>
            </a:r>
            <a:endParaRPr sz="1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HQ of a top auto company’s office, and </a:t>
            </a:r>
            <a:endParaRPr sz="1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grabbing pizza with the </a:t>
            </a:r>
            <a:r>
              <a:rPr b="1" lang="en" sz="1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inventor of “the hashtag”</a:t>
            </a:r>
            <a:r>
              <a:rPr lang="en" sz="1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1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at a workshop event.</a:t>
            </a:r>
            <a:endParaRPr sz="1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Still nervous.</a:t>
            </a:r>
            <a:endParaRPr sz="1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Doing it anyway. :) (P.S. </a:t>
            </a:r>
            <a:r>
              <a:rPr lang="en" sz="16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Connect</a:t>
            </a:r>
            <a:r>
              <a:rPr lang="en" sz="1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with me!)</a:t>
            </a:r>
            <a:endParaRPr sz="1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80" name="Shape 18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23900" y="1425763"/>
            <a:ext cx="2291977" cy="22919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/>
        </p:nvSpPr>
        <p:spPr>
          <a:xfrm>
            <a:off x="7966913" y="3736002"/>
            <a:ext cx="2669700" cy="12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6" name="Shape 186"/>
          <p:cNvSpPr txBox="1"/>
          <p:nvPr/>
        </p:nvSpPr>
        <p:spPr>
          <a:xfrm>
            <a:off x="410675" y="387075"/>
            <a:ext cx="4831800" cy="14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3133D7"/>
                </a:solidFill>
                <a:latin typeface="Montserrat"/>
                <a:ea typeface="Montserrat"/>
                <a:cs typeface="Montserrat"/>
                <a:sym typeface="Montserrat"/>
              </a:rPr>
              <a:t>Networking</a:t>
            </a:r>
            <a:endParaRPr sz="2800">
              <a:solidFill>
                <a:srgbClr val="3133D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7" name="Shape 187"/>
          <p:cNvSpPr txBox="1"/>
          <p:nvPr/>
        </p:nvSpPr>
        <p:spPr>
          <a:xfrm>
            <a:off x="3069725" y="1933350"/>
            <a:ext cx="5294400" cy="127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…the exchange of information or services among individuals, groups, or institutions; </a:t>
            </a:r>
            <a:endParaRPr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specifically</a:t>
            </a:r>
            <a:r>
              <a:rPr lang="en" sz="180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 : the cultivation of productive relationships for employment or business</a:t>
            </a:r>
            <a:endParaRPr sz="180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88" name="Shape 1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1125" y="1646500"/>
            <a:ext cx="1850475" cy="185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/>
        </p:nvSpPr>
        <p:spPr>
          <a:xfrm>
            <a:off x="1461000" y="988075"/>
            <a:ext cx="6222000" cy="211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 u="sng">
                <a:solidFill>
                  <a:srgbClr val="3133D7"/>
                </a:solidFill>
                <a:latin typeface="Montserrat"/>
                <a:ea typeface="Montserrat"/>
                <a:cs typeface="Montserrat"/>
                <a:sym typeface="Montserrat"/>
              </a:rPr>
              <a:t>DISCUSSION!</a:t>
            </a:r>
            <a:endParaRPr b="1" sz="4200" u="sng">
              <a:solidFill>
                <a:srgbClr val="3133D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200">
              <a:solidFill>
                <a:srgbClr val="3133D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133D7"/>
                </a:solidFill>
                <a:latin typeface="Montserrat"/>
                <a:ea typeface="Montserrat"/>
                <a:cs typeface="Montserrat"/>
                <a:sym typeface="Montserrat"/>
              </a:rPr>
              <a:t>Networking success stories?</a:t>
            </a:r>
            <a:endParaRPr b="1" sz="3000">
              <a:solidFill>
                <a:srgbClr val="3133D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3133D7"/>
                </a:solidFill>
                <a:latin typeface="Montserrat"/>
                <a:ea typeface="Montserrat"/>
                <a:cs typeface="Montserrat"/>
                <a:sym typeface="Montserrat"/>
              </a:rPr>
              <a:t>(Reminder: Unmute yourself!)</a:t>
            </a:r>
            <a:endParaRPr b="1" sz="1200">
              <a:solidFill>
                <a:srgbClr val="3133D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94" name="Shape 1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072396"/>
            <a:ext cx="9144000" cy="711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/>
        </p:nvSpPr>
        <p:spPr>
          <a:xfrm>
            <a:off x="380000" y="564400"/>
            <a:ext cx="76827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3133D7"/>
                </a:solidFill>
                <a:latin typeface="Montserrat"/>
                <a:ea typeface="Montserrat"/>
                <a:cs typeface="Montserrat"/>
                <a:sym typeface="Montserrat"/>
              </a:rPr>
              <a:t>Does it really work? </a:t>
            </a:r>
            <a:endParaRPr b="1" sz="2800">
              <a:solidFill>
                <a:srgbClr val="3133D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0" name="Shape 200"/>
          <p:cNvSpPr txBox="1"/>
          <p:nvPr/>
        </p:nvSpPr>
        <p:spPr>
          <a:xfrm>
            <a:off x="312425" y="1343750"/>
            <a:ext cx="8109300" cy="29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70% of jobs found through personal connections.</a:t>
            </a:r>
            <a:endParaRPr sz="1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85% of job opportunities open up through networking.</a:t>
            </a:r>
            <a:br>
              <a:rPr lang="en"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sz="1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80% of jobs don’t get posted online because they are filled internally or through referrals.</a:t>
            </a:r>
            <a:br>
              <a:rPr lang="en"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sz="1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40% of internal referrals lead to job offers vs. 21% of online applications lead to job offers.</a:t>
            </a:r>
            <a:endParaRPr sz="1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/>
        </p:nvSpPr>
        <p:spPr>
          <a:xfrm>
            <a:off x="652350" y="1343675"/>
            <a:ext cx="7839300" cy="211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3133D7"/>
                </a:solidFill>
                <a:latin typeface="Montserrat"/>
                <a:ea typeface="Montserrat"/>
                <a:cs typeface="Montserrat"/>
                <a:sym typeface="Montserrat"/>
              </a:rPr>
              <a:t>Why?</a:t>
            </a:r>
            <a:endParaRPr b="1" sz="4800">
              <a:solidFill>
                <a:srgbClr val="3133D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133D7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 sz="3000">
              <a:solidFill>
                <a:srgbClr val="3133D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3133D7"/>
                </a:solidFill>
                <a:latin typeface="Montserrat"/>
                <a:ea typeface="Montserrat"/>
                <a:cs typeface="Montserrat"/>
                <a:sym typeface="Montserrat"/>
              </a:rPr>
              <a:t>The traditional process takes too much a) </a:t>
            </a:r>
            <a:r>
              <a:rPr lang="en" sz="3000" u="sng">
                <a:solidFill>
                  <a:srgbClr val="3133D7"/>
                </a:solidFill>
                <a:latin typeface="Montserrat"/>
                <a:ea typeface="Montserrat"/>
                <a:cs typeface="Montserrat"/>
                <a:sym typeface="Montserrat"/>
              </a:rPr>
              <a:t>time</a:t>
            </a:r>
            <a:r>
              <a:rPr lang="en" sz="3000">
                <a:solidFill>
                  <a:srgbClr val="3133D7"/>
                </a:solidFill>
                <a:latin typeface="Montserrat"/>
                <a:ea typeface="Montserrat"/>
                <a:cs typeface="Montserrat"/>
                <a:sym typeface="Montserrat"/>
              </a:rPr>
              <a:t> and b) </a:t>
            </a:r>
            <a:r>
              <a:rPr lang="en" sz="3000" u="sng">
                <a:solidFill>
                  <a:srgbClr val="3133D7"/>
                </a:solidFill>
                <a:latin typeface="Montserrat"/>
                <a:ea typeface="Montserrat"/>
                <a:cs typeface="Montserrat"/>
                <a:sym typeface="Montserrat"/>
              </a:rPr>
              <a:t>effort</a:t>
            </a:r>
            <a:r>
              <a:rPr lang="en" sz="3000">
                <a:solidFill>
                  <a:srgbClr val="3133D7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3000">
              <a:solidFill>
                <a:srgbClr val="3133D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3133D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3133D7"/>
                </a:solidFill>
                <a:latin typeface="Montserrat"/>
                <a:ea typeface="Montserrat"/>
                <a:cs typeface="Montserrat"/>
                <a:sym typeface="Montserrat"/>
              </a:rPr>
              <a:t>It’s easier just to know people.</a:t>
            </a:r>
            <a:endParaRPr sz="3000">
              <a:solidFill>
                <a:srgbClr val="3133D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06" name="Shape 2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072396"/>
            <a:ext cx="9144000" cy="711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