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-206216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743" y="1749551"/>
            <a:ext cx="3214307" cy="3774555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Email Marketing Campaign Success Prediction </a:t>
            </a:r>
            <a:br>
              <a:rPr lang="en-US" sz="3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</a:br>
            <a:br>
              <a:rPr lang="en-US" sz="3200" dirty="0"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</a:b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Group 2:</a:t>
            </a:r>
            <a:b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</a:b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    1. </a:t>
            </a:r>
            <a:r>
              <a:rPr lang="en-US" sz="20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Umme</a:t>
            </a: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 Umara </a:t>
            </a:r>
            <a:r>
              <a:rPr lang="en-US" sz="20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Savantwadi</a:t>
            </a:r>
            <a:b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</a:b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    2. Karthick </a:t>
            </a:r>
            <a:b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</a:b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    3.Vinutha </a:t>
            </a:r>
            <a:b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</a:b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    4.Abhijeet </a:t>
            </a:r>
            <a:r>
              <a:rPr lang="en-US" sz="20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Sudam</a:t>
            </a: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 Pawar</a:t>
            </a:r>
            <a:b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</a:b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    5.Komal </a:t>
            </a:r>
            <a:r>
              <a:rPr lang="en-US" sz="20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Dadarao</a:t>
            </a: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Ghatol</a:t>
            </a:r>
            <a:b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</a:b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    6.Gugoloth Supriya</a:t>
            </a:r>
            <a:b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  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9525-B0C4-138B-A3A3-51093DD2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8370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42CD-F5CE-1BB7-4FB2-DDEECC356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8201"/>
            <a:ext cx="11155680" cy="3760891"/>
          </a:xfrm>
        </p:spPr>
        <p:txBody>
          <a:bodyPr/>
          <a:lstStyle/>
          <a:p>
            <a:endParaRPr lang="en-IN" b="1" dirty="0">
              <a:latin typeface="+mj-lt"/>
            </a:endParaRPr>
          </a:p>
          <a:p>
            <a:pPr marL="0" indent="0">
              <a:buNone/>
            </a:pPr>
            <a:r>
              <a:rPr lang="en-IN" b="1" dirty="0">
                <a:latin typeface="+mj-lt"/>
              </a:rPr>
              <a:t> Code:</a:t>
            </a:r>
          </a:p>
          <a:p>
            <a:pPr>
              <a:lnSpc>
                <a:spcPts val="1425"/>
              </a:lnSpc>
            </a:pPr>
            <a:r>
              <a:rPr lang="en-IN" sz="14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plt.figure</a:t>
            </a:r>
            <a:r>
              <a:rPr lang="en-IN" sz="1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IN" sz="14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figsize</a:t>
            </a:r>
            <a:r>
              <a:rPr lang="en-IN" sz="1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=(</a:t>
            </a:r>
            <a:r>
              <a:rPr lang="en-IN" sz="1400" b="0" dirty="0">
                <a:solidFill>
                  <a:srgbClr val="116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15</a:t>
            </a:r>
            <a:r>
              <a:rPr lang="en-IN" sz="1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en-IN" sz="1400" b="0" dirty="0">
                <a:solidFill>
                  <a:srgbClr val="116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  <a:r>
              <a:rPr lang="en-IN" sz="1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sz="14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sns.pairplot</a:t>
            </a:r>
            <a:r>
              <a:rPr lang="en-IN" sz="1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IN" sz="14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df,palette</a:t>
            </a:r>
            <a:r>
              <a:rPr lang="en-IN" sz="1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  <a:r>
              <a:rPr lang="en-IN" sz="1400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</a:t>
            </a:r>
            <a:r>
              <a:rPr lang="en-IN" sz="1400" b="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cividis</a:t>
            </a:r>
            <a:r>
              <a:rPr lang="en-IN" sz="1400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</a:t>
            </a:r>
            <a:r>
              <a:rPr lang="en-IN" sz="1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,hue=</a:t>
            </a:r>
            <a:r>
              <a:rPr lang="en-IN" sz="1400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</a:t>
            </a:r>
            <a:r>
              <a:rPr lang="en-IN" sz="1400" b="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Opened_Previous_Emails</a:t>
            </a:r>
            <a:r>
              <a:rPr lang="en-IN" sz="1400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</a:t>
            </a:r>
            <a:r>
              <a:rPr lang="en-IN" sz="1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plt.show</a:t>
            </a:r>
            <a:r>
              <a:rPr lang="en-IN" sz="1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()</a:t>
            </a:r>
          </a:p>
          <a:p>
            <a:endParaRPr lang="en-IN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B1A7D-1401-9626-C9A7-048569FC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53" y="452487"/>
            <a:ext cx="6283955" cy="578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01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9F10-7D53-35E9-A110-C37F1CEC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8370"/>
            <a:ext cx="10058400" cy="1450757"/>
          </a:xfrm>
        </p:spPr>
        <p:txBody>
          <a:bodyPr/>
          <a:lstStyle/>
          <a:p>
            <a:r>
              <a:rPr lang="en-IN" dirty="0"/>
              <a:t>Model Selection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8AA4-2CB6-1D21-8850-7991C5AD7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2108201"/>
            <a:ext cx="5656082" cy="3760891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Models Considered: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 trained several models, including Logistic Regression, Random Forest, Support Vector Machines (SVM) and Gradient Boosting But we have got the highest accuracy in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XGBOOST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Model without Hyperparameter tuning.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B4D50-03F7-5FB7-495A-797ECE527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301" y="1084082"/>
            <a:ext cx="5957740" cy="51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3009-03FB-BE1C-9067-72A1A2B5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82" y="173481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TREAMLIT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8BEA-5B10-1321-B58C-149DC422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53" y="2079920"/>
            <a:ext cx="10450556" cy="376089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Streamlit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allows you to quickly create web apps that are interactive and easy to use. It turns your Python code into a fully functioning app in just a few lines. In this case, it’s helping to make E-mail Marketing Campaign predictions accessible and understandable to anyone, without needing complex technical knowledge.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This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Streamlit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E-mail Marketing Campaign application let you quickly predict whether a customer opened a previous e-mail based on their data and input features. By entering simple information like how long they spent time on website(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hrs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),customer engagement score and how long days since customer last open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e_mail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and customers device type the app tells you whether the customer opened e-mail or not.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2821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1F5-0E64-1397-662A-B389E41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CAMPAIGN PREDICTION(STREAMLIT)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CBB63-E2E4-70EB-2033-C3239C166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9980"/>
            <a:ext cx="6096000" cy="45282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F4BED-1D8F-A890-04DE-E9F968A8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7896"/>
            <a:ext cx="6017443" cy="45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07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822C-A14A-4F7E-01DA-B16E06A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1871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4E13FF-48B0-1DD9-6322-46660CDC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66" y="1947945"/>
            <a:ext cx="10058400" cy="4820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Why E-mail marketing matters: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Predicting whether customer opened previous e-mail or not is a game changer for Marketing companies. It helps to influencing customer engagement., so the company can step in early with targeted efforts to keep them satisfied.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What We Learned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By using machine learning techniques like decision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trees,random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forests and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xgboost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we can predict opened previous e-mail based on patterns in customer behavior, usage, and demographics. This means we can Improve campaign targeting to increase conversion rates.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Impact on the Business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With these insights, Marketing companies can craft more effective    marketing strategies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reduce marketing costs, and enhance campaign performance.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and boosting revenue.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What’s Next: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the future, using real-time data and exploring more advanced techniques like deep learning could help take E-mail prediction campaign to the next level, making it even more precise and personalized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3975FA-2FA3-BDA7-FE27-12C5B8CE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593" y="3007423"/>
            <a:ext cx="964974" cy="857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13D24E-A9EA-D29D-20FD-4F1F8E3A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592" y="4006680"/>
            <a:ext cx="1018676" cy="882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A9FB0D-158C-5C39-1DCE-1CE87B21B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592" y="5031338"/>
            <a:ext cx="1018676" cy="8826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B49332-876C-3783-C0CE-416079C42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592" y="1947945"/>
            <a:ext cx="888770" cy="89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90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242D-5F22-E713-4209-772C956A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48" y="-193172"/>
            <a:ext cx="10058400" cy="1653003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EC6939-E675-3D2E-0DB8-401704E2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4" y="1960942"/>
            <a:ext cx="10977597" cy="439321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Email Marketing Campaign Success Prediction helps companies to predict whether a customer will open a E-mail in marketing campaign.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Why E-mail marketing matters: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Email marketing is a cost-effective way to reach customers, but success depends on engagement, particularly email open rates.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i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Problem Statement: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"The goal of this project is to predict whether a customer will open an email, helping marketing teams optimize their campaigns and improve engagement."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7707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1CB6-412C-2FCF-A406-FA0FF6B0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59" y="-197963"/>
            <a:ext cx="10058400" cy="1715678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41A27B-775F-B28A-057C-F09F1B0D1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5308" y="1920932"/>
            <a:ext cx="1157265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Build a machine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learning model to predict whether a customer will open an email.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Identify key factors influencing customer engagement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 insights to segment audiences and create tailored campaigns.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Improve campaign targeting to increase conversion rates.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Optimize marketing resources by focusing on effective strategies.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Optimize engagement, reduce marketing costs, and enhance campaign performance. </a:t>
            </a:r>
          </a:p>
        </p:txBody>
      </p:sp>
    </p:spTree>
    <p:extLst>
      <p:ext uri="{BB962C8B-B14F-4D97-AF65-F5344CB8AC3E}">
        <p14:creationId xmlns:p14="http://schemas.microsoft.com/office/powerpoint/2010/main" val="971333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A474-6389-2904-714C-56BE9416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" y="116920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DISCRIPTION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121D-ECA9-34F7-7A33-A6705304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35" y="1894788"/>
            <a:ext cx="11312165" cy="484629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dataset contains the information of 1000 E-mail marketing campaign customer variables that help in understanding customer behavior, engagement, and interactions with email marketing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campaigns.Here’s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 breakdown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Details of the Dataset used:                         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Customer_Age,Emails_opened,Emails_clicked,Purchase_History,Time_spent_on_website,Days_since_last_open,Customer_engagement_score,Opened_previous_emails,Clicked_previous_emails and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Device_type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Target Variable: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Opened_previous_emails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Status-(0:Not opened,1:Opened)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Numerical variables: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Customer_Age,Emails_opened,Emails_clicked,Purchase_History,Time_spent_on_website,Days_since_last_open,Customer_engagement_score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Categorical/Binary variables: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Opened_previous_emails,Clicked_previous_emails,Device_type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E62ECF-9FAA-FAEF-A56C-7C7BE5F8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92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BB4E-2A37-7E94-1E70-FB0795EA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14" y="0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E9B1-E4BA-25D6-ADE7-00C6A500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32" y="2296737"/>
            <a:ext cx="10774837" cy="437744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Get to Know the Data: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Load the dataset and Understand what’s in the dataset—basic customer info.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Clean Up the Data:</a:t>
            </a:r>
            <a:r>
              <a:rPr lang="en-US" sz="2000" b="1" dirty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Handle any missing values, check for duplicate rows, and ensure data types look right.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Spot Trends and Patterns:</a:t>
            </a:r>
            <a:r>
              <a:rPr lang="en-US" sz="2000" dirty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Understand patterns in customer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engagement,Frequency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of email opens, clicks, and customer preferences.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Visualize Key Insights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Use simple charts like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Histogram,Pairplot,Boxplot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etc.. to detect Outliers  and identify any clear patterns of Customer Emails.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0701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7522-938C-DA68-557B-BD4E6F29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379"/>
            <a:ext cx="10058400" cy="1450757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BA0D-D6A7-655C-BB92-659E52CE2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1" y="1976226"/>
            <a:ext cx="10844595" cy="4302026"/>
          </a:xfrm>
        </p:spPr>
        <p:txBody>
          <a:bodyPr/>
          <a:lstStyle/>
          <a:p>
            <a:pPr>
              <a:lnSpc>
                <a:spcPts val="1425"/>
              </a:lnSpc>
            </a:pPr>
            <a:endParaRPr lang="en-IN" b="1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lnSpc>
                <a:spcPts val="1425"/>
              </a:lnSpc>
            </a:pPr>
            <a:endParaRPr lang="en-IN" b="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ts val="1425"/>
              </a:lnSpc>
            </a:pPr>
            <a:endParaRPr lang="en-IN" b="1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en-IN" b="1" dirty="0">
                <a:solidFill>
                  <a:srgbClr val="000000"/>
                </a:solidFill>
                <a:effectLst/>
                <a:latin typeface="+mj-lt"/>
              </a:rPr>
              <a:t>Box Plot: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plt.figure</a:t>
            </a:r>
            <a:r>
              <a:rPr lang="en-I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figsize</a:t>
            </a:r>
            <a:r>
              <a:rPr lang="en-I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=(</a:t>
            </a:r>
            <a:r>
              <a:rPr lang="en-IN" b="0" dirty="0">
                <a:solidFill>
                  <a:srgbClr val="116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12</a:t>
            </a:r>
            <a:r>
              <a:rPr lang="en-I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en-IN" b="0" dirty="0">
                <a:solidFill>
                  <a:srgbClr val="116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  <a:r>
              <a:rPr lang="en-I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sns.boxplot</a:t>
            </a:r>
            <a:r>
              <a:rPr lang="en-I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df,palette</a:t>
            </a:r>
            <a:r>
              <a:rPr lang="en-I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  <a:r>
              <a:rPr lang="en-IN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'inferno'</a:t>
            </a:r>
            <a:r>
              <a:rPr lang="en-I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plt.xticks</a:t>
            </a:r>
            <a:r>
              <a:rPr lang="en-I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(rotation=</a:t>
            </a:r>
            <a:r>
              <a:rPr lang="en-IN" b="0" dirty="0">
                <a:solidFill>
                  <a:srgbClr val="116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90</a:t>
            </a:r>
            <a:r>
              <a:rPr lang="en-I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plt.show</a:t>
            </a:r>
            <a:r>
              <a:rPr lang="en-I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()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16EC4-03B5-AAFE-3DFD-65156C89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355" y="579748"/>
            <a:ext cx="7447175" cy="58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21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3128-8B54-1B62-D4F7-0362C7AD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0" y="-269578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ADC9-EA49-2B47-2EB3-DF089541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8" y="1630837"/>
            <a:ext cx="11061412" cy="4769963"/>
          </a:xfrm>
        </p:spPr>
        <p:txBody>
          <a:bodyPr/>
          <a:lstStyle/>
          <a:p>
            <a:endParaRPr lang="en-IN" b="1" dirty="0">
              <a:latin typeface="+mj-lt"/>
            </a:endParaRPr>
          </a:p>
          <a:p>
            <a:endParaRPr lang="en-IN" b="1" dirty="0">
              <a:latin typeface="+mj-lt"/>
            </a:endParaRPr>
          </a:p>
          <a:p>
            <a:r>
              <a:rPr lang="en-IN" sz="1800" b="1" dirty="0">
                <a:latin typeface="+mj-lt"/>
              </a:rPr>
              <a:t>Count plot (Target variable):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count=[</a:t>
            </a:r>
            <a:r>
              <a:rPr lang="en-IN" sz="1200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'Opened_Previous_Emails'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en-IN" sz="1200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'Clicked_Previous_Emails'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en-IN" sz="1200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'Device_Type'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AF00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IN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count: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   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plt.figure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figsize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=(</a:t>
            </a:r>
            <a:r>
              <a:rPr lang="en-IN" sz="1200" b="0" dirty="0">
                <a:solidFill>
                  <a:srgbClr val="116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en-IN" sz="1200" b="0" dirty="0">
                <a:solidFill>
                  <a:srgbClr val="116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   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sns.countplot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(data=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df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x=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color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'Red'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   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plt.title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IN" sz="1200" b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</a:t>
            </a:r>
            <a:r>
              <a:rPr lang="en-IN" sz="1200" b="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'Count</a:t>
            </a:r>
            <a:r>
              <a:rPr lang="en-IN" sz="1200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of 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}</a:t>
            </a:r>
            <a:r>
              <a:rPr lang="en-IN" sz="1200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   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plt.show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()</a:t>
            </a:r>
          </a:p>
          <a:p>
            <a:endParaRPr lang="en-IN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0F181-07D3-9AD7-F3AE-D8F3B8F04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92" y="1891135"/>
            <a:ext cx="5693789" cy="45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75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4324-3DDE-462D-E461-16D896FB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461849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A6EA-5D5E-B63C-2FCE-C2B6CD17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2108201"/>
            <a:ext cx="10750327" cy="3760891"/>
          </a:xfrm>
        </p:spPr>
        <p:txBody>
          <a:bodyPr/>
          <a:lstStyle/>
          <a:p>
            <a:endParaRPr lang="en-IN" b="1" dirty="0">
              <a:latin typeface="+mj-lt"/>
            </a:endParaRPr>
          </a:p>
          <a:p>
            <a:pPr marL="0" indent="0">
              <a:buNone/>
            </a:pPr>
            <a:r>
              <a:rPr lang="en-IN" b="1" dirty="0">
                <a:latin typeface="+mj-lt"/>
              </a:rPr>
              <a:t> Code: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df.hist</a:t>
            </a:r>
            <a:r>
              <a:rPr 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figsize</a:t>
            </a:r>
            <a:r>
              <a:rPr 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=(</a:t>
            </a:r>
            <a:r>
              <a:rPr lang="en-US" b="0" dirty="0">
                <a:solidFill>
                  <a:srgbClr val="116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12</a:t>
            </a:r>
            <a:r>
              <a:rPr 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en-US" b="0" dirty="0">
                <a:solidFill>
                  <a:srgbClr val="116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  <a:r>
              <a:rPr 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),color=</a:t>
            </a:r>
            <a:r>
              <a:rPr lang="en-US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Hotpink</a:t>
            </a:r>
            <a:r>
              <a:rPr lang="en-US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</a:t>
            </a:r>
            <a:r>
              <a:rPr 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plt.tight_layout</a:t>
            </a:r>
            <a:r>
              <a:rPr 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10357-382F-6529-40EC-9D9601E95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56" y="609235"/>
            <a:ext cx="6603791" cy="56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72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EAE8-FD90-3153-858C-05E2A1C5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3529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778E-E14F-7A2D-0438-BCED6679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8" y="1960775"/>
            <a:ext cx="11061412" cy="3908317"/>
          </a:xfrm>
        </p:spPr>
        <p:txBody>
          <a:bodyPr/>
          <a:lstStyle/>
          <a:p>
            <a:endParaRPr lang="en-IN" b="1" dirty="0">
              <a:latin typeface="+mj-lt"/>
            </a:endParaRPr>
          </a:p>
          <a:p>
            <a:pPr marL="0" indent="0">
              <a:buNone/>
            </a:pPr>
            <a:r>
              <a:rPr lang="en-IN" b="1" dirty="0">
                <a:latin typeface="+mj-lt"/>
              </a:rPr>
              <a:t> Code:</a:t>
            </a:r>
          </a:p>
          <a:p>
            <a:pPr>
              <a:lnSpc>
                <a:spcPts val="1425"/>
              </a:lnSpc>
            </a:pP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plt.figure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figsize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=(</a:t>
            </a:r>
            <a:r>
              <a:rPr lang="en-IN" sz="1200" b="0" dirty="0">
                <a:solidFill>
                  <a:srgbClr val="116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12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en-IN" sz="1200" b="0" dirty="0">
                <a:solidFill>
                  <a:srgbClr val="116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sns.heatmap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df.corr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numeric_only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),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annot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  <a:r>
              <a:rPr lang="en-IN" sz="1200" b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True</a:t>
            </a: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,cmap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viridis</a:t>
            </a:r>
            <a:r>
              <a:rPr lang="en-IN" sz="1200" b="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plt.xticks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(rotation=</a:t>
            </a:r>
            <a:r>
              <a:rPr lang="en-IN" sz="1200" b="0" dirty="0">
                <a:solidFill>
                  <a:srgbClr val="116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90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plt.show</a:t>
            </a:r>
            <a:r>
              <a:rPr lang="en-IN" sz="1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04D93-BB68-5243-C0ED-E05680BB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563" y="988908"/>
            <a:ext cx="6292556" cy="53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0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373</TotalTime>
  <Words>1013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Cambria</vt:lpstr>
      <vt:lpstr>Franklin Gothic Book</vt:lpstr>
      <vt:lpstr>Custom</vt:lpstr>
      <vt:lpstr>Email Marketing Campaign Success Prediction   Group 2:     1. Umme Umara Savantwadi     2. Karthick      3.Vinutha      4.Abhijeet Sudam Pawar     5.Komal Dadarao Ghatol     6.Gugoloth Supriya   </vt:lpstr>
      <vt:lpstr>INTRODUCTION</vt:lpstr>
      <vt:lpstr>PROJECT OBJECTIVE</vt:lpstr>
      <vt:lpstr>DATASET DISCRIPTION</vt:lpstr>
      <vt:lpstr>EXPLORATORY DATA ANALYSIS (EDA)</vt:lpstr>
      <vt:lpstr>FEATURE DISTRIBUTIONS</vt:lpstr>
      <vt:lpstr>COUNT PLOT</vt:lpstr>
      <vt:lpstr>HISTOGRAM</vt:lpstr>
      <vt:lpstr>CORRELATION MATRIX</vt:lpstr>
      <vt:lpstr>PAIRPLOT</vt:lpstr>
      <vt:lpstr>Model Selection and Development</vt:lpstr>
      <vt:lpstr>STREAMLIT</vt:lpstr>
      <vt:lpstr>E-MAIL MARKETING CAMPAIGN PREDICTION(STREAMLIT)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Karthick Jeyakumar</dc:creator>
  <cp:lastModifiedBy>Karthick Jeyakumar</cp:lastModifiedBy>
  <cp:revision>5</cp:revision>
  <dcterms:created xsi:type="dcterms:W3CDTF">2024-12-18T11:38:50Z</dcterms:created>
  <dcterms:modified xsi:type="dcterms:W3CDTF">2024-12-19T06:54:08Z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