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bUbn4gLTX/y0z34wbizu6QxyZ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830392" y="1191256"/>
            <a:ext cx="745763" cy="45826"/>
            <a:chOff x="4580561" y="2589004"/>
            <a:chExt cx="1064464" cy="25200"/>
          </a:xfrm>
        </p:grpSpPr>
        <p:sp>
          <p:nvSpPr>
            <p:cNvPr id="12" name="Google Shape;12;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1"/>
          <p:cNvGrpSpPr/>
          <p:nvPr/>
        </p:nvGrpSpPr>
        <p:grpSpPr>
          <a:xfrm>
            <a:off x="830392" y="4169130"/>
            <a:ext cx="745763" cy="45826"/>
            <a:chOff x="4580561" y="2589004"/>
            <a:chExt cx="1064464" cy="25200"/>
          </a:xfrm>
        </p:grpSpPr>
        <p:sp>
          <p:nvSpPr>
            <p:cNvPr id="75" name="Google Shape;75;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3"/>
          <p:cNvGrpSpPr/>
          <p:nvPr/>
        </p:nvGrpSpPr>
        <p:grpSpPr>
          <a:xfrm>
            <a:off x="830392" y="1191256"/>
            <a:ext cx="745763" cy="45826"/>
            <a:chOff x="4580561" y="2589004"/>
            <a:chExt cx="1064464" cy="25200"/>
          </a:xfrm>
        </p:grpSpPr>
        <p:sp>
          <p:nvSpPr>
            <p:cNvPr id="20" name="Google Shape;20;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4"/>
          <p:cNvGrpSpPr/>
          <p:nvPr/>
        </p:nvGrpSpPr>
        <p:grpSpPr>
          <a:xfrm>
            <a:off x="830392" y="1191256"/>
            <a:ext cx="745763" cy="45826"/>
            <a:chOff x="4580561" y="2589004"/>
            <a:chExt cx="1064464" cy="25200"/>
          </a:xfrm>
        </p:grpSpPr>
        <p:sp>
          <p:nvSpPr>
            <p:cNvPr id="27" name="Google Shape;27;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5"/>
          <p:cNvGrpSpPr/>
          <p:nvPr/>
        </p:nvGrpSpPr>
        <p:grpSpPr>
          <a:xfrm>
            <a:off x="830392" y="1191256"/>
            <a:ext cx="745763" cy="45826"/>
            <a:chOff x="4580561" y="2589004"/>
            <a:chExt cx="1064464" cy="25200"/>
          </a:xfrm>
        </p:grpSpPr>
        <p:sp>
          <p:nvSpPr>
            <p:cNvPr id="34" name="Google Shape;34;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6"/>
          <p:cNvGrpSpPr/>
          <p:nvPr/>
        </p:nvGrpSpPr>
        <p:grpSpPr>
          <a:xfrm>
            <a:off x="830392" y="1191256"/>
            <a:ext cx="745763" cy="45826"/>
            <a:chOff x="4580561" y="2589004"/>
            <a:chExt cx="1064464" cy="25200"/>
          </a:xfrm>
        </p:grpSpPr>
        <p:sp>
          <p:nvSpPr>
            <p:cNvPr id="43" name="Google Shape;4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7"/>
          <p:cNvGrpSpPr/>
          <p:nvPr/>
        </p:nvGrpSpPr>
        <p:grpSpPr>
          <a:xfrm>
            <a:off x="830392" y="1191256"/>
            <a:ext cx="745763" cy="45826"/>
            <a:chOff x="4580561" y="2589004"/>
            <a:chExt cx="1064464" cy="25200"/>
          </a:xfrm>
        </p:grpSpPr>
        <p:sp>
          <p:nvSpPr>
            <p:cNvPr id="50" name="Google Shape;5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8"/>
          <p:cNvGrpSpPr/>
          <p:nvPr/>
        </p:nvGrpSpPr>
        <p:grpSpPr>
          <a:xfrm>
            <a:off x="830392" y="4169130"/>
            <a:ext cx="745763" cy="45826"/>
            <a:chOff x="4580561" y="2589004"/>
            <a:chExt cx="1064464" cy="25200"/>
          </a:xfrm>
        </p:grpSpPr>
        <p:sp>
          <p:nvSpPr>
            <p:cNvPr id="57" name="Google Shape;57;p1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9"/>
          <p:cNvGrpSpPr/>
          <p:nvPr/>
        </p:nvGrpSpPr>
        <p:grpSpPr>
          <a:xfrm>
            <a:off x="830392" y="1191256"/>
            <a:ext cx="745763" cy="45826"/>
            <a:chOff x="4580561" y="2589004"/>
            <a:chExt cx="1064464" cy="25200"/>
          </a:xfrm>
        </p:grpSpPr>
        <p:sp>
          <p:nvSpPr>
            <p:cNvPr id="64" name="Google Shape;64;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70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667"/>
              <a:buNone/>
            </a:pPr>
            <a:r>
              <a:rPr lang="en" sz="4500"/>
              <a:t>Patient Room Monitoring System</a:t>
            </a:r>
            <a:endParaRPr sz="4500"/>
          </a:p>
        </p:txBody>
      </p:sp>
      <p:sp>
        <p:nvSpPr>
          <p:cNvPr id="87" name="Google Shape;87;p1"/>
          <p:cNvSpPr txBox="1"/>
          <p:nvPr>
            <p:ph idx="1" type="subTitle"/>
          </p:nvPr>
        </p:nvSpPr>
        <p:spPr>
          <a:xfrm>
            <a:off x="729450" y="2961775"/>
            <a:ext cx="7688100" cy="149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a:p>
            <a:pPr indent="0" lvl="0" marL="0" rtl="0" algn="ctr">
              <a:lnSpc>
                <a:spcPct val="100000"/>
              </a:lnSpc>
              <a:spcBef>
                <a:spcPts val="0"/>
              </a:spcBef>
              <a:spcAft>
                <a:spcPts val="0"/>
              </a:spcAft>
              <a:buSzPts val="1600"/>
              <a:buNone/>
            </a:pPr>
            <a:r>
              <a:rPr lang="en" sz="3500"/>
              <a:t>Presented By Komal Rane</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ctrTitle"/>
          </p:nvPr>
        </p:nvSpPr>
        <p:spPr>
          <a:xfrm>
            <a:off x="727950" y="2318200"/>
            <a:ext cx="7688100" cy="102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6000"/>
              <a:t>Thank You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1845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Agenda </a:t>
            </a:r>
            <a:endParaRPr/>
          </a:p>
        </p:txBody>
      </p:sp>
      <p:sp>
        <p:nvSpPr>
          <p:cNvPr id="93" name="Google Shape;93;p2"/>
          <p:cNvSpPr txBox="1"/>
          <p:nvPr>
            <p:ph idx="1" type="body"/>
          </p:nvPr>
        </p:nvSpPr>
        <p:spPr>
          <a:xfrm>
            <a:off x="729450" y="1786350"/>
            <a:ext cx="7688700" cy="2261100"/>
          </a:xfrm>
          <a:prstGeom prst="rect">
            <a:avLst/>
          </a:prstGeom>
          <a:noFill/>
          <a:ln>
            <a:noFill/>
          </a:ln>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SzPts val="1900"/>
              <a:buChar char="●"/>
            </a:pPr>
            <a:r>
              <a:rPr lang="en" sz="1900"/>
              <a:t>Introduction</a:t>
            </a:r>
            <a:endParaRPr sz="1900"/>
          </a:p>
          <a:p>
            <a:pPr indent="-349250" lvl="0" marL="457200" rtl="0" algn="l">
              <a:lnSpc>
                <a:spcPct val="130000"/>
              </a:lnSpc>
              <a:spcBef>
                <a:spcPts val="0"/>
              </a:spcBef>
              <a:spcAft>
                <a:spcPts val="0"/>
              </a:spcAft>
              <a:buSzPts val="1900"/>
              <a:buChar char="●"/>
            </a:pPr>
            <a:r>
              <a:rPr lang="en" sz="1900"/>
              <a:t>Literature Survey</a:t>
            </a:r>
            <a:endParaRPr sz="1900"/>
          </a:p>
          <a:p>
            <a:pPr indent="-349250" lvl="0" marL="457200" rtl="0" algn="l">
              <a:lnSpc>
                <a:spcPct val="130000"/>
              </a:lnSpc>
              <a:spcBef>
                <a:spcPts val="0"/>
              </a:spcBef>
              <a:spcAft>
                <a:spcPts val="0"/>
              </a:spcAft>
              <a:buSzPts val="1900"/>
              <a:buChar char="●"/>
            </a:pPr>
            <a:r>
              <a:rPr lang="en" sz="1900"/>
              <a:t>Results</a:t>
            </a:r>
            <a:endParaRPr sz="1900"/>
          </a:p>
          <a:p>
            <a:pPr indent="-349250" lvl="0" marL="457200" rtl="0" algn="l">
              <a:lnSpc>
                <a:spcPct val="130000"/>
              </a:lnSpc>
              <a:spcBef>
                <a:spcPts val="0"/>
              </a:spcBef>
              <a:spcAft>
                <a:spcPts val="0"/>
              </a:spcAft>
              <a:buSzPts val="1900"/>
              <a:buChar char="●"/>
            </a:pPr>
            <a:r>
              <a:rPr lang="en" sz="1900"/>
              <a:t>Working Circuit &amp; Model</a:t>
            </a:r>
            <a:endParaRPr sz="1900"/>
          </a:p>
          <a:p>
            <a:pPr indent="-349250" lvl="0" marL="457200" rtl="0" algn="l">
              <a:lnSpc>
                <a:spcPct val="130000"/>
              </a:lnSpc>
              <a:spcBef>
                <a:spcPts val="0"/>
              </a:spcBef>
              <a:spcAft>
                <a:spcPts val="0"/>
              </a:spcAft>
              <a:buSzPts val="1900"/>
              <a:buChar char="●"/>
            </a:pPr>
            <a:r>
              <a:rPr lang="en" sz="1900"/>
              <a:t>Conclusion</a:t>
            </a:r>
            <a:endParaRPr sz="1900"/>
          </a:p>
          <a:p>
            <a:pPr indent="-349250" lvl="0" marL="457200" rtl="0" algn="l">
              <a:lnSpc>
                <a:spcPct val="130000"/>
              </a:lnSpc>
              <a:spcBef>
                <a:spcPts val="0"/>
              </a:spcBef>
              <a:spcAft>
                <a:spcPts val="0"/>
              </a:spcAft>
              <a:buSzPts val="1900"/>
              <a:buChar char="●"/>
            </a:pPr>
            <a:r>
              <a:rPr lang="en" sz="1900"/>
              <a:t>Future Scope</a:t>
            </a:r>
            <a:endParaRPr sz="1900"/>
          </a:p>
          <a:p>
            <a:pPr indent="-349250" lvl="0" marL="457200" rtl="0" algn="l">
              <a:lnSpc>
                <a:spcPct val="130000"/>
              </a:lnSpc>
              <a:spcBef>
                <a:spcPts val="0"/>
              </a:spcBef>
              <a:spcAft>
                <a:spcPts val="0"/>
              </a:spcAft>
              <a:buSzPts val="1900"/>
              <a:buChar char="●"/>
            </a:pPr>
            <a:r>
              <a:rPr lang="en" sz="1900"/>
              <a:t>References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99" name="Google Shape;99;p3"/>
          <p:cNvSpPr txBox="1"/>
          <p:nvPr>
            <p:ph idx="1" type="body"/>
          </p:nvPr>
        </p:nvSpPr>
        <p:spPr>
          <a:xfrm>
            <a:off x="727650" y="1798550"/>
            <a:ext cx="7688700" cy="2261100"/>
          </a:xfrm>
          <a:prstGeom prst="rect">
            <a:avLst/>
          </a:prstGeom>
          <a:noFill/>
          <a:ln>
            <a:noFill/>
          </a:ln>
        </p:spPr>
        <p:txBody>
          <a:bodyPr anchorCtr="0" anchor="t" bIns="91425" lIns="91425" spcFirstLastPara="1" rIns="91425" wrap="square" tIns="91425">
            <a:noAutofit/>
          </a:bodyPr>
          <a:lstStyle/>
          <a:p>
            <a:pPr indent="-330389" lvl="0" marL="457200" rtl="0" algn="just">
              <a:lnSpc>
                <a:spcPct val="115000"/>
              </a:lnSpc>
              <a:spcBef>
                <a:spcPts val="0"/>
              </a:spcBef>
              <a:spcAft>
                <a:spcPts val="0"/>
              </a:spcAft>
              <a:buSzPts val="1603"/>
              <a:buChar char="●"/>
            </a:pPr>
            <a:r>
              <a:rPr lang="en" sz="1602"/>
              <a:t>There is a big loophole and in majority of cases lack of proper healthcare facilities to tackle the rising need by the patients.</a:t>
            </a:r>
            <a:endParaRPr sz="1602"/>
          </a:p>
          <a:p>
            <a:pPr indent="-330389" lvl="0" marL="457200" rtl="0" algn="just">
              <a:lnSpc>
                <a:spcPct val="115000"/>
              </a:lnSpc>
              <a:spcBef>
                <a:spcPts val="0"/>
              </a:spcBef>
              <a:spcAft>
                <a:spcPts val="0"/>
              </a:spcAft>
              <a:buSzPts val="1603"/>
              <a:buChar char="●"/>
            </a:pPr>
            <a:r>
              <a:rPr lang="en" sz="1602"/>
              <a:t>This project provides a combination of process of sensing several gas levels in the air and also the ambient temperature and humidity along with light intensity, thus sensing the quality of the air and intensity of light. </a:t>
            </a:r>
            <a:endParaRPr sz="1602"/>
          </a:p>
          <a:p>
            <a:pPr indent="-330389" lvl="0" marL="457200" rtl="0" algn="just">
              <a:lnSpc>
                <a:spcPct val="115000"/>
              </a:lnSpc>
              <a:spcBef>
                <a:spcPts val="0"/>
              </a:spcBef>
              <a:spcAft>
                <a:spcPts val="0"/>
              </a:spcAft>
              <a:buSzPts val="1603"/>
              <a:buChar char="●"/>
            </a:pPr>
            <a:r>
              <a:rPr lang="en" sz="1602"/>
              <a:t>The levels of the gases and the temperature is displayed on the Blynk panel which continuously shows the real time output values of the gas sensors, temperature and humidity sensor and LDR sensor.</a:t>
            </a:r>
            <a:endParaRPr sz="1602"/>
          </a:p>
          <a:p>
            <a:pPr indent="0" lvl="0" marL="0" rtl="0" algn="l">
              <a:lnSpc>
                <a:spcPct val="95000"/>
              </a:lnSpc>
              <a:spcBef>
                <a:spcPts val="1200"/>
              </a:spcBef>
              <a:spcAft>
                <a:spcPts val="1200"/>
              </a:spcAft>
              <a:buSzPts val="1300"/>
              <a:buNone/>
            </a:pPr>
            <a:r>
              <a:t/>
            </a:r>
            <a:endParaRPr sz="12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Survey</a:t>
            </a:r>
            <a:endParaRPr/>
          </a:p>
        </p:txBody>
      </p:sp>
      <p:sp>
        <p:nvSpPr>
          <p:cNvPr id="105" name="Google Shape;105;p4"/>
          <p:cNvSpPr txBox="1"/>
          <p:nvPr>
            <p:ph idx="1" type="body"/>
          </p:nvPr>
        </p:nvSpPr>
        <p:spPr>
          <a:xfrm>
            <a:off x="729450" y="1908225"/>
            <a:ext cx="7688700" cy="2261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 sz="1600"/>
              <a:t>Continued deterioration of public health resources and poor environmental conditions is a major public health concern in developed and developing countries.</a:t>
            </a:r>
            <a:endParaRPr sz="1600"/>
          </a:p>
          <a:p>
            <a:pPr indent="-330200" lvl="0" marL="457200" rtl="0" algn="just">
              <a:lnSpc>
                <a:spcPct val="115000"/>
              </a:lnSpc>
              <a:spcBef>
                <a:spcPts val="0"/>
              </a:spcBef>
              <a:spcAft>
                <a:spcPts val="0"/>
              </a:spcAft>
              <a:buSzPts val="1600"/>
              <a:buChar char="●"/>
            </a:pPr>
            <a:r>
              <a:rPr lang="en" sz="1600"/>
              <a:t>In the current scenario of technological developments the healthcare infrastructure is still underdeveloped and facing a lot of issues.</a:t>
            </a:r>
            <a:endParaRPr sz="1600"/>
          </a:p>
          <a:p>
            <a:pPr indent="-330200" lvl="0" marL="457200" rtl="0" algn="just">
              <a:lnSpc>
                <a:spcPct val="115000"/>
              </a:lnSpc>
              <a:spcBef>
                <a:spcPts val="0"/>
              </a:spcBef>
              <a:spcAft>
                <a:spcPts val="0"/>
              </a:spcAft>
              <a:buSzPts val="1600"/>
              <a:buChar char="●"/>
            </a:pPr>
            <a:r>
              <a:rPr lang="en" sz="1600"/>
              <a:t>It is estimated that 2.4% of the deaths in the country are incurred due to improper hygiene and non-monitored medical facilities.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a:t>
            </a:r>
            <a:endParaRPr/>
          </a:p>
        </p:txBody>
      </p:sp>
      <p:sp>
        <p:nvSpPr>
          <p:cNvPr id="111" name="Google Shape;111;p5"/>
          <p:cNvSpPr txBox="1"/>
          <p:nvPr>
            <p:ph idx="1" type="body"/>
          </p:nvPr>
        </p:nvSpPr>
        <p:spPr>
          <a:xfrm>
            <a:off x="826950" y="1853850"/>
            <a:ext cx="7812600" cy="2261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 sz="1600"/>
              <a:t>The system is aimed at monitoring the temperature, air quality, humidity and light intensity in the room of the patient. </a:t>
            </a:r>
            <a:endParaRPr sz="1600"/>
          </a:p>
          <a:p>
            <a:pPr indent="-330200" lvl="0" marL="457200" rtl="0" algn="just">
              <a:lnSpc>
                <a:spcPct val="115000"/>
              </a:lnSpc>
              <a:spcBef>
                <a:spcPts val="0"/>
              </a:spcBef>
              <a:spcAft>
                <a:spcPts val="0"/>
              </a:spcAft>
              <a:buSzPts val="1600"/>
              <a:buChar char="●"/>
            </a:pPr>
            <a:r>
              <a:rPr lang="en" sz="1600"/>
              <a:t>The major aim is to provide a monitored facility to avoid chances of any mishaps and to enhance our existing infrastructure.</a:t>
            </a:r>
            <a:endParaRPr sz="1600"/>
          </a:p>
          <a:p>
            <a:pPr indent="-330200" lvl="0" marL="457200" rtl="0" algn="just">
              <a:lnSpc>
                <a:spcPct val="115000"/>
              </a:lnSpc>
              <a:spcBef>
                <a:spcPts val="0"/>
              </a:spcBef>
              <a:spcAft>
                <a:spcPts val="0"/>
              </a:spcAft>
              <a:buSzPts val="1600"/>
              <a:buChar char="●"/>
            </a:pPr>
            <a:r>
              <a:rPr lang="en" sz="1600"/>
              <a:t>The model is a robust solution which can efficiently detect the room temperature, humidity, air quality and light intensity.</a:t>
            </a:r>
            <a:endParaRPr sz="1600"/>
          </a:p>
          <a:p>
            <a:pPr indent="-330200" lvl="0" marL="457200" rtl="0" algn="just">
              <a:lnSpc>
                <a:spcPct val="115000"/>
              </a:lnSpc>
              <a:spcBef>
                <a:spcPts val="0"/>
              </a:spcBef>
              <a:spcAft>
                <a:spcPts val="0"/>
              </a:spcAft>
              <a:buSzPts val="1600"/>
              <a:buChar char="●"/>
            </a:pPr>
            <a:r>
              <a:rPr lang="en" sz="1600"/>
              <a:t>It can be efficiently used as a room monitoring system especially in the medical fields where it can be deployed to monitor conditions of  patient’s room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1200"/>
              </a:spcAft>
              <a:buSzPts val="2600"/>
              <a:buNone/>
            </a:pPr>
            <a:r>
              <a:rPr lang="en" sz="2300">
                <a:solidFill>
                  <a:srgbClr val="000000"/>
                </a:solidFill>
              </a:rPr>
              <a:t>Working Circuit &amp; Model</a:t>
            </a:r>
            <a:endParaRPr sz="2300">
              <a:solidFill>
                <a:srgbClr val="000000"/>
              </a:solidFill>
            </a:endParaRPr>
          </a:p>
        </p:txBody>
      </p:sp>
      <p:sp>
        <p:nvSpPr>
          <p:cNvPr id="117" name="Google Shape;117;p6"/>
          <p:cNvSpPr txBox="1"/>
          <p:nvPr>
            <p:ph idx="1" type="body"/>
          </p:nvPr>
        </p:nvSpPr>
        <p:spPr>
          <a:xfrm>
            <a:off x="805625" y="1906675"/>
            <a:ext cx="7869900" cy="276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600"/>
              <a:t>Circuit Diagram:							Working On Blynk App:</a:t>
            </a:r>
            <a:endParaRPr b="1" sz="1600"/>
          </a:p>
          <a:p>
            <a:pPr indent="0" lvl="0" marL="0" rtl="0" algn="l">
              <a:lnSpc>
                <a:spcPct val="115000"/>
              </a:lnSpc>
              <a:spcBef>
                <a:spcPts val="1200"/>
              </a:spcBef>
              <a:spcAft>
                <a:spcPts val="0"/>
              </a:spcAft>
              <a:buSzPts val="1300"/>
              <a:buNone/>
            </a:pPr>
            <a:r>
              <a:t/>
            </a:r>
            <a:endParaRPr b="1"/>
          </a:p>
          <a:p>
            <a:pPr indent="0" lvl="0" marL="0" rtl="0" algn="l">
              <a:lnSpc>
                <a:spcPct val="115000"/>
              </a:lnSpc>
              <a:spcBef>
                <a:spcPts val="1200"/>
              </a:spcBef>
              <a:spcAft>
                <a:spcPts val="1200"/>
              </a:spcAft>
              <a:buSzPts val="1300"/>
              <a:buNone/>
            </a:pPr>
            <a:r>
              <a:rPr lang="en"/>
              <a:t>     </a:t>
            </a:r>
            <a:endParaRPr/>
          </a:p>
        </p:txBody>
      </p:sp>
      <p:pic>
        <p:nvPicPr>
          <p:cNvPr id="118" name="Google Shape;118;p6"/>
          <p:cNvPicPr preferRelativeResize="0"/>
          <p:nvPr/>
        </p:nvPicPr>
        <p:blipFill rotWithShape="1">
          <a:blip r:embed="rId3">
            <a:alphaModFix/>
          </a:blip>
          <a:srcRect b="0" l="0" r="0" t="0"/>
          <a:stretch/>
        </p:blipFill>
        <p:spPr>
          <a:xfrm>
            <a:off x="805625" y="2437013"/>
            <a:ext cx="2859974" cy="2046425"/>
          </a:xfrm>
          <a:prstGeom prst="rect">
            <a:avLst/>
          </a:prstGeom>
          <a:noFill/>
          <a:ln cap="flat" cmpd="sng" w="19050">
            <a:solidFill>
              <a:schemeClr val="dk2"/>
            </a:solidFill>
            <a:prstDash val="solid"/>
            <a:round/>
            <a:headEnd len="sm" w="sm" type="none"/>
            <a:tailEnd len="sm" w="sm" type="none"/>
          </a:ln>
        </p:spPr>
      </p:pic>
      <p:pic>
        <p:nvPicPr>
          <p:cNvPr id="119" name="Google Shape;119;p6"/>
          <p:cNvPicPr preferRelativeResize="0"/>
          <p:nvPr/>
        </p:nvPicPr>
        <p:blipFill rotWithShape="1">
          <a:blip r:embed="rId4">
            <a:alphaModFix/>
          </a:blip>
          <a:srcRect b="0" l="0" r="0" t="0"/>
          <a:stretch/>
        </p:blipFill>
        <p:spPr>
          <a:xfrm>
            <a:off x="4923875" y="2489412"/>
            <a:ext cx="3136524" cy="20464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25" name="Google Shape;125;p7"/>
          <p:cNvSpPr txBox="1"/>
          <p:nvPr>
            <p:ph idx="1" type="body"/>
          </p:nvPr>
        </p:nvSpPr>
        <p:spPr>
          <a:xfrm>
            <a:off x="729450" y="1969175"/>
            <a:ext cx="7688700" cy="22611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en" sz="1600"/>
              <a:t>In this project, a patient room monitoring system is developed that allows patients to be mobile in their social areas. </a:t>
            </a:r>
            <a:endParaRPr sz="1600"/>
          </a:p>
          <a:p>
            <a:pPr indent="-330200" lvl="0" marL="457200" rtl="0" algn="just">
              <a:lnSpc>
                <a:spcPct val="115000"/>
              </a:lnSpc>
              <a:spcBef>
                <a:spcPts val="0"/>
              </a:spcBef>
              <a:spcAft>
                <a:spcPts val="0"/>
              </a:spcAft>
              <a:buSzPts val="1600"/>
              <a:buChar char="●"/>
            </a:pPr>
            <a:r>
              <a:rPr lang="en" sz="1600"/>
              <a:t>The system is intended to help monitor the room conditions of the patient like the air quality, room temperature and light intensity. </a:t>
            </a:r>
            <a:endParaRPr sz="1600"/>
          </a:p>
          <a:p>
            <a:pPr indent="-330200" lvl="0" marL="457200" rtl="0" algn="just">
              <a:lnSpc>
                <a:spcPct val="115000"/>
              </a:lnSpc>
              <a:spcBef>
                <a:spcPts val="0"/>
              </a:spcBef>
              <a:spcAft>
                <a:spcPts val="0"/>
              </a:spcAft>
              <a:buSzPts val="1600"/>
              <a:buChar char="●"/>
            </a:pPr>
            <a:r>
              <a:rPr lang="en" sz="1600"/>
              <a:t>The main purpose of the device is to make sure that they get medical aid as soon as possible, in case of a possible discomfort. </a:t>
            </a:r>
            <a:endParaRPr sz="1600"/>
          </a:p>
          <a:p>
            <a:pPr indent="-330200" lvl="0" marL="457200" rtl="0" algn="just">
              <a:lnSpc>
                <a:spcPct val="115000"/>
              </a:lnSpc>
              <a:spcBef>
                <a:spcPts val="0"/>
              </a:spcBef>
              <a:spcAft>
                <a:spcPts val="0"/>
              </a:spcAft>
              <a:buSzPts val="1600"/>
              <a:buChar char="●"/>
            </a:pPr>
            <a:r>
              <a:rPr lang="en" sz="1600"/>
              <a:t>So there will be an increased chance of survival of patients.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Scope</a:t>
            </a:r>
            <a:endParaRPr/>
          </a:p>
        </p:txBody>
      </p:sp>
      <p:sp>
        <p:nvSpPr>
          <p:cNvPr id="131" name="Google Shape;131;p8"/>
          <p:cNvSpPr txBox="1"/>
          <p:nvPr>
            <p:ph idx="1" type="body"/>
          </p:nvPr>
        </p:nvSpPr>
        <p:spPr>
          <a:xfrm>
            <a:off x="790375" y="1853850"/>
            <a:ext cx="7688700" cy="22611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 sz="1600"/>
              <a:t>We can add a GPS module in IOT patient monitoring using Arduino MEGA. This GPS module will find out the position or the location of the patient using the longitude and latitude received. Then it will send this location to the cloud that is the IOT using the Wi-Fi module. Then doctors can find out the position of the patient in case they have to take some preventive action. </a:t>
            </a:r>
            <a:endParaRPr sz="1600"/>
          </a:p>
          <a:p>
            <a:pPr indent="-330200" lvl="0" marL="457200" rtl="0" algn="just">
              <a:lnSpc>
                <a:spcPct val="115000"/>
              </a:lnSpc>
              <a:spcBef>
                <a:spcPts val="0"/>
              </a:spcBef>
              <a:spcAft>
                <a:spcPts val="0"/>
              </a:spcAft>
              <a:buSzPts val="1600"/>
              <a:buChar char="●"/>
            </a:pPr>
            <a:r>
              <a:rPr lang="en" sz="1600"/>
              <a:t> Nowadays people are suffering from BP and heart attacks so if we add BP, ECG, EEG sensors in this project. With the help of these sensors we will find Blood pressure and we will check heart condition. Wi-Fi is an external module connected to Arduino mega. It is better if it is built, so complexity can be reduced.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37" name="Google Shape;137;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30389" lvl="0" marL="457200" rtl="0" algn="just">
              <a:lnSpc>
                <a:spcPct val="115000"/>
              </a:lnSpc>
              <a:spcBef>
                <a:spcPts val="0"/>
              </a:spcBef>
              <a:spcAft>
                <a:spcPts val="0"/>
              </a:spcAft>
              <a:buSzPts val="1603"/>
              <a:buChar char="●"/>
            </a:pPr>
            <a:r>
              <a:rPr lang="en" sz="1602"/>
              <a:t>S. M. Riazul islam, Daehan kwak, MD. Humaun kabir, Mahmud hossain, and Kyung-sup kwak,” The Internet of Things for Health Care:A Comprehensive Survey” , DOI 10.1109/TDSC.2015.240699, IEEE Transactions. </a:t>
            </a:r>
            <a:endParaRPr sz="1602"/>
          </a:p>
          <a:p>
            <a:pPr indent="-330389" lvl="0" marL="457200" rtl="0" algn="just">
              <a:lnSpc>
                <a:spcPct val="115000"/>
              </a:lnSpc>
              <a:spcBef>
                <a:spcPts val="0"/>
              </a:spcBef>
              <a:spcAft>
                <a:spcPts val="0"/>
              </a:spcAft>
              <a:buSzPts val="1603"/>
              <a:buChar char="●"/>
            </a:pPr>
            <a:r>
              <a:rPr lang="en" sz="1602"/>
              <a:t>Junaid Mohammed, Abhinav Thakral, Adrian Filip Ocneanu, Colin Jones, Chung-Horng Lung, Andy Adler,” Internet of Things: Remote Patient Monitoring Using Web Services and Cloud Computing”, 2014 IEEE International Conference on Internet of Things (iThings 2014), Green Computing and Communications (GreenCom2014), and CyberPhysical- pp 256-263, 2014 </a:t>
            </a:r>
            <a:endParaRPr sz="1602"/>
          </a:p>
          <a:p>
            <a:pPr indent="0" lvl="0" marL="0" rtl="0" algn="just">
              <a:lnSpc>
                <a:spcPct val="115000"/>
              </a:lnSpc>
              <a:spcBef>
                <a:spcPts val="0"/>
              </a:spcBef>
              <a:spcAft>
                <a:spcPts val="0"/>
              </a:spcAft>
              <a:buNone/>
            </a:pPr>
            <a:r>
              <a:t/>
            </a:r>
            <a:endParaRPr sz="1602"/>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