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b2b242b7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b2b242b7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b2b242b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b2b242b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b2b242b7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b2b242b7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b2b242b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b2b242b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b2b242b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b2b242b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b2b242b7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b2b242b7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a5ac64aad_0_2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a5ac64aad_0_2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b2b242b7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b2b242b7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b2b242b7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b2b242b7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a5ac64aad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a5ac64aad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a5ac64aad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a5ac64aad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a5ac64aad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a5ac64aad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b2b242b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b2b242b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b2b242b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b2b242b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b2b242b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b2b242b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b2b242b7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b2b242b7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b2b242b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b2b242b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Lead Score Case Study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 sz="1800"/>
              <a:t>Komal Suthar</a:t>
            </a:r>
            <a:endParaRPr sz="1800"/>
          </a:p>
          <a:p>
            <a:pPr indent="0" lvl="0" marL="0" rtl="0" algn="ctr">
              <a:lnSpc>
                <a:spcPct val="80000"/>
              </a:lnSpc>
              <a:spcBef>
                <a:spcPts val="0"/>
              </a:spcBef>
              <a:spcAft>
                <a:spcPts val="0"/>
              </a:spcAft>
              <a:buSzPts val="523"/>
              <a:buNone/>
            </a:pPr>
            <a:r>
              <a:rPr lang="en" sz="1800"/>
              <a:t>Kishor Mahajan</a:t>
            </a:r>
            <a:endParaRPr sz="1800"/>
          </a:p>
          <a:p>
            <a:pPr indent="0" lvl="0" marL="0" rtl="0" algn="ctr">
              <a:lnSpc>
                <a:spcPct val="80000"/>
              </a:lnSpc>
              <a:spcBef>
                <a:spcPts val="0"/>
              </a:spcBef>
              <a:spcAft>
                <a:spcPts val="0"/>
              </a:spcAft>
              <a:buSzPts val="523"/>
              <a:buNone/>
            </a:pPr>
            <a:r>
              <a:rPr lang="en" sz="1800"/>
              <a:t>Kavitha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Bivariate Analysis</a:t>
            </a:r>
            <a:endParaRPr sz="2600"/>
          </a:p>
          <a:p>
            <a:pPr indent="0" lvl="0" marL="0" rtl="0" algn="l">
              <a:spcBef>
                <a:spcPts val="0"/>
              </a:spcBef>
              <a:spcAft>
                <a:spcPts val="0"/>
              </a:spcAft>
              <a:buSzPts val="990"/>
              <a:buNone/>
            </a:pPr>
            <a:r>
              <a:t/>
            </a:r>
            <a:endParaRPr sz="2600"/>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361750" y="1152475"/>
            <a:ext cx="8420526" cy="331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Multivariate Analysis</a:t>
            </a:r>
            <a:endParaRPr sz="2600"/>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311700" y="1152475"/>
            <a:ext cx="4260301" cy="3416399"/>
          </a:xfrm>
          <a:prstGeom prst="rect">
            <a:avLst/>
          </a:prstGeom>
          <a:noFill/>
          <a:ln>
            <a:noFill/>
          </a:ln>
        </p:spPr>
      </p:pic>
      <p:pic>
        <p:nvPicPr>
          <p:cNvPr id="134" name="Google Shape;134;p23"/>
          <p:cNvPicPr preferRelativeResize="0"/>
          <p:nvPr/>
        </p:nvPicPr>
        <p:blipFill>
          <a:blip r:embed="rId4">
            <a:alphaModFix/>
          </a:blip>
          <a:stretch>
            <a:fillRect/>
          </a:stretch>
        </p:blipFill>
        <p:spPr>
          <a:xfrm>
            <a:off x="4991050" y="1152475"/>
            <a:ext cx="3841251"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Multivariate Analysis</a:t>
            </a:r>
            <a:endParaRPr sz="2600"/>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4"/>
          <p:cNvPicPr preferRelativeResize="0"/>
          <p:nvPr/>
        </p:nvPicPr>
        <p:blipFill>
          <a:blip r:embed="rId3">
            <a:alphaModFix/>
          </a:blip>
          <a:stretch>
            <a:fillRect/>
          </a:stretch>
        </p:blipFill>
        <p:spPr>
          <a:xfrm>
            <a:off x="311700" y="1152475"/>
            <a:ext cx="8520602" cy="348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Solution Methodology</a:t>
            </a:r>
            <a:endParaRPr sz="2600"/>
          </a:p>
          <a:p>
            <a:pPr indent="0" lvl="0" marL="0" rtl="0" algn="l">
              <a:spcBef>
                <a:spcPts val="0"/>
              </a:spcBef>
              <a:spcAft>
                <a:spcPts val="0"/>
              </a:spcAft>
              <a:buSzPts val="990"/>
              <a:buNone/>
            </a:pPr>
            <a:r>
              <a:t/>
            </a:r>
            <a:endParaRPr sz="2600"/>
          </a:p>
        </p:txBody>
      </p:sp>
      <p:sp>
        <p:nvSpPr>
          <p:cNvPr id="147" name="Google Shape;147;p25"/>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Data Preparation</a:t>
            </a:r>
            <a:endParaRPr b="1" sz="1600"/>
          </a:p>
          <a:p>
            <a:pPr indent="-330200" lvl="1" marL="914400" rtl="0" algn="l">
              <a:lnSpc>
                <a:spcPct val="95000"/>
              </a:lnSpc>
              <a:spcBef>
                <a:spcPts val="0"/>
              </a:spcBef>
              <a:spcAft>
                <a:spcPts val="0"/>
              </a:spcAft>
              <a:buSzPts val="1600"/>
              <a:buChar char="➢"/>
            </a:pPr>
            <a:r>
              <a:rPr lang="en" sz="1600"/>
              <a:t>Convert binary variables (Yes/No) to 0/1.</a:t>
            </a:r>
            <a:endParaRPr sz="1600"/>
          </a:p>
          <a:p>
            <a:pPr indent="-330200" lvl="1" marL="914400" rtl="0" algn="l">
              <a:lnSpc>
                <a:spcPct val="95000"/>
              </a:lnSpc>
              <a:spcBef>
                <a:spcPts val="0"/>
              </a:spcBef>
              <a:spcAft>
                <a:spcPts val="0"/>
              </a:spcAft>
              <a:buSzPts val="1600"/>
              <a:buChar char="➢"/>
            </a:pPr>
            <a:r>
              <a:rPr lang="en" sz="1600"/>
              <a:t>Create Dummy Variables.</a:t>
            </a:r>
            <a:endParaRPr sz="1600"/>
          </a:p>
          <a:p>
            <a:pPr indent="-330200" lvl="0" marL="457200" rtl="0" algn="l">
              <a:lnSpc>
                <a:spcPct val="95000"/>
              </a:lnSpc>
              <a:spcBef>
                <a:spcPts val="0"/>
              </a:spcBef>
              <a:spcAft>
                <a:spcPts val="0"/>
              </a:spcAft>
              <a:buSzPts val="1600"/>
              <a:buChar char="❖"/>
            </a:pPr>
            <a:r>
              <a:rPr b="1" lang="en" sz="1600"/>
              <a:t>Train-Test split</a:t>
            </a:r>
            <a:endParaRPr b="1" sz="1600"/>
          </a:p>
          <a:p>
            <a:pPr indent="-330200" lvl="1" marL="914400" rtl="0" algn="l">
              <a:lnSpc>
                <a:spcPct val="95000"/>
              </a:lnSpc>
              <a:spcBef>
                <a:spcPts val="0"/>
              </a:spcBef>
              <a:spcAft>
                <a:spcPts val="0"/>
              </a:spcAft>
              <a:buSzPts val="1600"/>
              <a:buChar char="➢"/>
            </a:pPr>
            <a:r>
              <a:rPr lang="en" sz="1600"/>
              <a:t>Split data into 2 sets : Train &amp; Test.</a:t>
            </a:r>
            <a:endParaRPr sz="1600"/>
          </a:p>
          <a:p>
            <a:pPr indent="-330200" lvl="0" marL="457200" rtl="0" algn="l">
              <a:lnSpc>
                <a:spcPct val="95000"/>
              </a:lnSpc>
              <a:spcBef>
                <a:spcPts val="0"/>
              </a:spcBef>
              <a:spcAft>
                <a:spcPts val="0"/>
              </a:spcAft>
              <a:buSzPts val="1600"/>
              <a:buChar char="❖"/>
            </a:pPr>
            <a:r>
              <a:rPr b="1" lang="en" sz="1600"/>
              <a:t>Feature Scaling</a:t>
            </a:r>
            <a:endParaRPr b="1" sz="1600"/>
          </a:p>
          <a:p>
            <a:pPr indent="-330200" lvl="1" marL="914400" rtl="0" algn="l">
              <a:spcBef>
                <a:spcPts val="0"/>
              </a:spcBef>
              <a:spcAft>
                <a:spcPts val="0"/>
              </a:spcAft>
              <a:buSzPts val="1600"/>
              <a:buChar char="➢"/>
            </a:pPr>
            <a:r>
              <a:rPr lang="en" sz="1600"/>
              <a:t>Use MinMaxScaler for data standardization for numeric columns.</a:t>
            </a:r>
            <a:endParaRPr sz="1600"/>
          </a:p>
          <a:p>
            <a:pPr indent="-330200" lvl="1" marL="914400" rtl="0" algn="l">
              <a:spcBef>
                <a:spcPts val="0"/>
              </a:spcBef>
              <a:spcAft>
                <a:spcPts val="0"/>
              </a:spcAft>
              <a:buSzPts val="1600"/>
              <a:buChar char="➢"/>
            </a:pPr>
            <a:r>
              <a:rPr lang="en" sz="1600"/>
              <a:t>Drop variables which are highly correlated.</a:t>
            </a:r>
            <a:endParaRPr b="1" sz="1600"/>
          </a:p>
          <a:p>
            <a:pPr indent="-330200" lvl="0" marL="457200" rtl="0" algn="l">
              <a:lnSpc>
                <a:spcPct val="95000"/>
              </a:lnSpc>
              <a:spcBef>
                <a:spcPts val="0"/>
              </a:spcBef>
              <a:spcAft>
                <a:spcPts val="0"/>
              </a:spcAft>
              <a:buSzPts val="1600"/>
              <a:buChar char="❖"/>
            </a:pPr>
            <a:r>
              <a:rPr b="1" lang="en" sz="1600"/>
              <a:t>Model Building</a:t>
            </a:r>
            <a:endParaRPr b="1" sz="1600"/>
          </a:p>
          <a:p>
            <a:pPr indent="-330200" lvl="1" marL="914400" rtl="0" algn="l">
              <a:lnSpc>
                <a:spcPct val="95000"/>
              </a:lnSpc>
              <a:spcBef>
                <a:spcPts val="0"/>
              </a:spcBef>
              <a:spcAft>
                <a:spcPts val="0"/>
              </a:spcAft>
              <a:buSzPts val="1600"/>
              <a:buChar char="➢"/>
            </a:pPr>
            <a:r>
              <a:rPr lang="en" sz="1600"/>
              <a:t>Use Logistic Regression. </a:t>
            </a:r>
            <a:endParaRPr sz="1600"/>
          </a:p>
          <a:p>
            <a:pPr indent="-330200" lvl="1" marL="914400" rtl="0" algn="l">
              <a:lnSpc>
                <a:spcPct val="95000"/>
              </a:lnSpc>
              <a:spcBef>
                <a:spcPts val="0"/>
              </a:spcBef>
              <a:spcAft>
                <a:spcPts val="0"/>
              </a:spcAft>
              <a:buSzPts val="1600"/>
              <a:buChar char="➢"/>
            </a:pPr>
            <a:r>
              <a:rPr lang="en" sz="1600"/>
              <a:t>Use RFE to select the top 15 relevant variables. </a:t>
            </a:r>
            <a:endParaRPr sz="1600"/>
          </a:p>
          <a:p>
            <a:pPr indent="-330200" lvl="1" marL="914400" rtl="0" algn="l">
              <a:lnSpc>
                <a:spcPct val="95000"/>
              </a:lnSpc>
              <a:spcBef>
                <a:spcPts val="0"/>
              </a:spcBef>
              <a:spcAft>
                <a:spcPts val="0"/>
              </a:spcAft>
              <a:buSzPts val="1600"/>
              <a:buChar char="➢"/>
            </a:pPr>
            <a:r>
              <a:rPr lang="en" sz="1600"/>
              <a:t>Later the rest of the variables will remove manually depending on the p-value &amp; VIF values.(The variables with VIF &lt; 5 &amp; p-value &lt; 0.05). </a:t>
            </a:r>
            <a:endParaRPr sz="1600"/>
          </a:p>
          <a:p>
            <a:pPr indent="-330200" lvl="1" marL="914400" rtl="0" algn="l">
              <a:lnSpc>
                <a:spcPct val="95000"/>
              </a:lnSpc>
              <a:spcBef>
                <a:spcPts val="0"/>
              </a:spcBef>
              <a:spcAft>
                <a:spcPts val="0"/>
              </a:spcAft>
              <a:buSzPts val="1600"/>
              <a:buChar char="➢"/>
            </a:pPr>
            <a:r>
              <a:rPr lang="en" sz="1600"/>
              <a:t>Use final model for making prediction on Train &amp; Test set.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Solution Methodology</a:t>
            </a:r>
            <a:endParaRPr sz="2600"/>
          </a:p>
          <a:p>
            <a:pPr indent="0" lvl="0" marL="0" rtl="0" algn="l">
              <a:spcBef>
                <a:spcPts val="0"/>
              </a:spcBef>
              <a:spcAft>
                <a:spcPts val="0"/>
              </a:spcAft>
              <a:buSzPts val="990"/>
              <a:buNone/>
            </a:pPr>
            <a:r>
              <a:t/>
            </a:r>
            <a:endParaRPr sz="2600"/>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Char char="❖"/>
            </a:pPr>
            <a:r>
              <a:rPr b="1" lang="en" sz="1600"/>
              <a:t>Model Evaluation</a:t>
            </a:r>
            <a:endParaRPr b="1" sz="1600"/>
          </a:p>
          <a:p>
            <a:pPr indent="-330200" lvl="1" marL="914400" rtl="0" algn="l">
              <a:lnSpc>
                <a:spcPct val="95000"/>
              </a:lnSpc>
              <a:spcBef>
                <a:spcPts val="0"/>
              </a:spcBef>
              <a:spcAft>
                <a:spcPts val="0"/>
              </a:spcAft>
              <a:buSzPts val="1600"/>
              <a:buChar char="➢"/>
            </a:pPr>
            <a:r>
              <a:rPr lang="en" sz="1600"/>
              <a:t>With the 0.41 cut off Precision around 75% and Recall around 76%.</a:t>
            </a:r>
            <a:endParaRPr sz="1600"/>
          </a:p>
          <a:p>
            <a:pPr indent="-330200" lvl="1" marL="914400" rtl="0" algn="l">
              <a:lnSpc>
                <a:spcPct val="95000"/>
              </a:lnSpc>
              <a:spcBef>
                <a:spcPts val="0"/>
              </a:spcBef>
              <a:spcAft>
                <a:spcPts val="0"/>
              </a:spcAft>
              <a:buSzPts val="1600"/>
              <a:buChar char="➢"/>
            </a:pPr>
            <a:r>
              <a:rPr lang="en" sz="1600"/>
              <a:t>Precision-recall threshold cut-off at 0.41 the values in True Positive Rate, Sensitivity, Recall is dropped to around 75%, but we need it close to 80% as the Business Objective.</a:t>
            </a:r>
            <a:endParaRPr sz="1600"/>
          </a:p>
          <a:p>
            <a:pPr indent="-330200" lvl="1" marL="914400" rtl="0" algn="l">
              <a:lnSpc>
                <a:spcPct val="95000"/>
              </a:lnSpc>
              <a:spcBef>
                <a:spcPts val="0"/>
              </a:spcBef>
              <a:spcAft>
                <a:spcPts val="0"/>
              </a:spcAft>
              <a:buSzPts val="1600"/>
              <a:buChar char="➢"/>
            </a:pPr>
            <a:r>
              <a:rPr lang="en" sz="1600"/>
              <a:t>80% for the metrics we are getting with the sensitivity-specificity cut-off threshold at  0.35. </a:t>
            </a:r>
            <a:endParaRPr sz="1600"/>
          </a:p>
          <a:p>
            <a:pPr indent="-330200" lvl="1" marL="914400" rtl="0" algn="l">
              <a:lnSpc>
                <a:spcPct val="95000"/>
              </a:lnSpc>
              <a:spcBef>
                <a:spcPts val="0"/>
              </a:spcBef>
              <a:spcAft>
                <a:spcPts val="0"/>
              </a:spcAft>
              <a:buSzPts val="1600"/>
              <a:buChar char="➢"/>
            </a:pPr>
            <a:r>
              <a:rPr lang="en" sz="1600"/>
              <a:t>So, we are going with sensitivity-specificity view for our Optimal cut-off for final predictions.</a:t>
            </a:r>
            <a:endParaRPr sz="1600"/>
          </a:p>
          <a:p>
            <a:pPr indent="-330200" lvl="1" marL="914400" rtl="0" algn="l">
              <a:lnSpc>
                <a:spcPct val="95000"/>
              </a:lnSpc>
              <a:spcBef>
                <a:spcPts val="0"/>
              </a:spcBef>
              <a:spcAft>
                <a:spcPts val="0"/>
              </a:spcAft>
              <a:buSzPts val="1600"/>
              <a:buChar char="➢"/>
            </a:pPr>
            <a:r>
              <a:rPr lang="en" sz="1600"/>
              <a:t>Lead Score is assigned based on 0.35 cut off for Train data set. </a:t>
            </a:r>
            <a:endParaRPr sz="1600"/>
          </a:p>
          <a:p>
            <a:pPr indent="0" lvl="0" marL="457200" rtl="0" algn="l">
              <a:lnSpc>
                <a:spcPct val="95000"/>
              </a:lnSpc>
              <a:spcBef>
                <a:spcPts val="1200"/>
              </a:spcBef>
              <a:spcAft>
                <a:spcPts val="0"/>
              </a:spcAft>
              <a:buNone/>
            </a:pPr>
            <a:r>
              <a:t/>
            </a:r>
            <a:endParaRPr b="1" sz="1600"/>
          </a:p>
          <a:p>
            <a:pPr indent="0" lvl="0" marL="0" rtl="0" algn="l">
              <a:spcBef>
                <a:spcPts val="0"/>
              </a:spcBef>
              <a:spcAft>
                <a:spcPts val="12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Solution Methodology</a:t>
            </a:r>
            <a:endParaRPr sz="2600"/>
          </a:p>
          <a:p>
            <a:pPr indent="0" lvl="0" marL="0" rtl="0" algn="l">
              <a:spcBef>
                <a:spcPts val="0"/>
              </a:spcBef>
              <a:spcAft>
                <a:spcPts val="0"/>
              </a:spcAft>
              <a:buSzPts val="990"/>
              <a:buNone/>
            </a:pPr>
            <a:r>
              <a:t/>
            </a:r>
            <a:endParaRPr sz="2600"/>
          </a:p>
          <a:p>
            <a:pPr indent="0" lvl="0" marL="0" rtl="0" algn="l">
              <a:spcBef>
                <a:spcPts val="0"/>
              </a:spcBef>
              <a:spcAft>
                <a:spcPts val="0"/>
              </a:spcAft>
              <a:buSzPts val="990"/>
              <a:buNone/>
            </a:pPr>
            <a:r>
              <a:t/>
            </a:r>
            <a:endParaRPr sz="2600"/>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0" lvl="0" marL="0" rtl="0" algn="l">
              <a:lnSpc>
                <a:spcPct val="95000"/>
              </a:lnSpc>
              <a:spcBef>
                <a:spcPts val="0"/>
              </a:spcBef>
              <a:spcAft>
                <a:spcPts val="0"/>
              </a:spcAft>
              <a:buNone/>
            </a:pPr>
            <a:r>
              <a:t/>
            </a:r>
            <a:endParaRPr b="1" sz="1600"/>
          </a:p>
          <a:p>
            <a:pPr indent="-330200" lvl="0" marL="457200" rtl="0" algn="l">
              <a:lnSpc>
                <a:spcPct val="95000"/>
              </a:lnSpc>
              <a:spcBef>
                <a:spcPts val="0"/>
              </a:spcBef>
              <a:spcAft>
                <a:spcPts val="0"/>
              </a:spcAft>
              <a:buSzPts val="1600"/>
              <a:buChar char="❖"/>
            </a:pPr>
            <a:r>
              <a:rPr b="1" lang="en" sz="1600"/>
              <a:t>Predictions on Test Data: </a:t>
            </a:r>
            <a:endParaRPr b="1" sz="1600"/>
          </a:p>
          <a:p>
            <a:pPr indent="-330200" lvl="1" marL="914400" rtl="0" algn="l">
              <a:lnSpc>
                <a:spcPct val="95000"/>
              </a:lnSpc>
              <a:spcBef>
                <a:spcPts val="0"/>
              </a:spcBef>
              <a:spcAft>
                <a:spcPts val="0"/>
              </a:spcAft>
              <a:buSzPts val="1600"/>
              <a:buChar char="➢"/>
            </a:pPr>
            <a:r>
              <a:rPr lang="en" sz="1600"/>
              <a:t>Prediction is done on the test data frame and with an optimum cut off as 0.35 with accuracy, sensitivity and specificity of 80%.</a:t>
            </a:r>
            <a:endParaRPr sz="1600"/>
          </a:p>
          <a:p>
            <a:pPr indent="-330200" lvl="1" marL="914400" rtl="0" algn="l">
              <a:lnSpc>
                <a:spcPct val="95000"/>
              </a:lnSpc>
              <a:spcBef>
                <a:spcPts val="0"/>
              </a:spcBef>
              <a:spcAft>
                <a:spcPts val="0"/>
              </a:spcAft>
              <a:buSzPts val="1600"/>
              <a:buChar char="➢"/>
            </a:pPr>
            <a:r>
              <a:rPr lang="en" sz="1600"/>
              <a:t>Lead Score is assigned based on the 0.35 cut off for the Test data set.</a:t>
            </a:r>
            <a:endParaRPr sz="1600"/>
          </a:p>
          <a:p>
            <a:pPr indent="0" lvl="0" marL="0" rtl="0" algn="l">
              <a:lnSpc>
                <a:spcPct val="95000"/>
              </a:lnSpc>
              <a:spcBef>
                <a:spcPts val="0"/>
              </a:spcBef>
              <a:spcAft>
                <a:spcPts val="0"/>
              </a:spcAft>
              <a:buNone/>
            </a:pPr>
            <a:r>
              <a:t/>
            </a:r>
            <a:endParaRPr sz="1600"/>
          </a:p>
          <a:p>
            <a:pPr indent="0" lvl="0" marL="0" rtl="0" algn="l">
              <a:lnSpc>
                <a:spcPct val="95000"/>
              </a:lnSpc>
              <a:spcBef>
                <a:spcPts val="0"/>
              </a:spcBef>
              <a:spcAft>
                <a:spcPts val="0"/>
              </a:spcAft>
              <a:buNone/>
            </a:pPr>
            <a:r>
              <a:t/>
            </a:r>
            <a:endParaRPr sz="1600"/>
          </a:p>
          <a:p>
            <a:pPr indent="0" lvl="0" marL="0" rtl="0" algn="l">
              <a:spcBef>
                <a:spcPts val="0"/>
              </a:spcBef>
              <a:spcAft>
                <a:spcPts val="1200"/>
              </a:spcAft>
              <a:buNone/>
            </a:pPr>
            <a:r>
              <a:t/>
            </a:r>
            <a:endParaRPr sz="1600"/>
          </a:p>
        </p:txBody>
      </p:sp>
      <p:pic>
        <p:nvPicPr>
          <p:cNvPr id="160" name="Google Shape;160;p27"/>
          <p:cNvPicPr preferRelativeResize="0"/>
          <p:nvPr/>
        </p:nvPicPr>
        <p:blipFill>
          <a:blip r:embed="rId3">
            <a:alphaModFix/>
          </a:blip>
          <a:stretch>
            <a:fillRect/>
          </a:stretch>
        </p:blipFill>
        <p:spPr>
          <a:xfrm>
            <a:off x="311700" y="1152475"/>
            <a:ext cx="4022799" cy="1997125"/>
          </a:xfrm>
          <a:prstGeom prst="rect">
            <a:avLst/>
          </a:prstGeom>
          <a:noFill/>
          <a:ln>
            <a:noFill/>
          </a:ln>
        </p:spPr>
      </p:pic>
      <p:pic>
        <p:nvPicPr>
          <p:cNvPr id="161" name="Google Shape;161;p27"/>
          <p:cNvPicPr preferRelativeResize="0"/>
          <p:nvPr/>
        </p:nvPicPr>
        <p:blipFill>
          <a:blip r:embed="rId4">
            <a:alphaModFix/>
          </a:blip>
          <a:stretch>
            <a:fillRect/>
          </a:stretch>
        </p:blipFill>
        <p:spPr>
          <a:xfrm>
            <a:off x="4809500" y="1152475"/>
            <a:ext cx="4022801" cy="199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Conclusion</a:t>
            </a:r>
            <a:endParaRPr sz="2600"/>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variables that mattered the most in the potential buyers are:  </a:t>
            </a:r>
            <a:endParaRPr sz="1600"/>
          </a:p>
          <a:p>
            <a:pPr indent="-330200" lvl="0" marL="457200" rtl="0" algn="l">
              <a:spcBef>
                <a:spcPts val="1200"/>
              </a:spcBef>
              <a:spcAft>
                <a:spcPts val="0"/>
              </a:spcAft>
              <a:buSzPts val="1600"/>
              <a:buChar char="❖"/>
            </a:pPr>
            <a:r>
              <a:rPr lang="en" sz="1600"/>
              <a:t>The total time </a:t>
            </a:r>
            <a:r>
              <a:rPr lang="en" sz="1600"/>
              <a:t>spent</a:t>
            </a:r>
            <a:r>
              <a:rPr lang="en" sz="1600"/>
              <a:t> on the Website.  </a:t>
            </a:r>
            <a:endParaRPr sz="1600"/>
          </a:p>
          <a:p>
            <a:pPr indent="-330200" lvl="0" marL="457200" rtl="0" algn="l">
              <a:spcBef>
                <a:spcPts val="0"/>
              </a:spcBef>
              <a:spcAft>
                <a:spcPts val="0"/>
              </a:spcAft>
              <a:buSzPts val="1600"/>
              <a:buChar char="❖"/>
            </a:pPr>
            <a:r>
              <a:rPr lang="en" sz="1600"/>
              <a:t>When their current occupation is as a working professional.</a:t>
            </a:r>
            <a:endParaRPr sz="1600"/>
          </a:p>
          <a:p>
            <a:pPr indent="-330200" lvl="0" marL="457200" rtl="0" algn="l">
              <a:spcBef>
                <a:spcPts val="0"/>
              </a:spcBef>
              <a:spcAft>
                <a:spcPts val="0"/>
              </a:spcAft>
              <a:buSzPts val="1600"/>
              <a:buChar char="❖"/>
            </a:pPr>
            <a:r>
              <a:rPr lang="en" sz="1600"/>
              <a:t>When the lead source are: </a:t>
            </a:r>
            <a:endParaRPr sz="1600"/>
          </a:p>
          <a:p>
            <a:pPr indent="-330200" lvl="1" marL="914400" rtl="0" algn="l">
              <a:spcBef>
                <a:spcPts val="0"/>
              </a:spcBef>
              <a:spcAft>
                <a:spcPts val="0"/>
              </a:spcAft>
              <a:buSzPts val="1600"/>
              <a:buChar char="➢"/>
            </a:pPr>
            <a:r>
              <a:rPr lang="en" sz="1600"/>
              <a:t>a. </a:t>
            </a:r>
            <a:r>
              <a:rPr lang="en" sz="1600"/>
              <a:t>Welingak website</a:t>
            </a:r>
            <a:endParaRPr sz="1600"/>
          </a:p>
          <a:p>
            <a:pPr indent="-330200" lvl="1" marL="914400" rtl="0" algn="l">
              <a:spcBef>
                <a:spcPts val="0"/>
              </a:spcBef>
              <a:spcAft>
                <a:spcPts val="0"/>
              </a:spcAft>
              <a:buSzPts val="1600"/>
              <a:buChar char="➢"/>
            </a:pPr>
            <a:r>
              <a:rPr lang="en" sz="1600"/>
              <a:t>b. Reference </a:t>
            </a:r>
            <a:endParaRPr sz="1600"/>
          </a:p>
          <a:p>
            <a:pPr indent="-330200" lvl="1" marL="914400" rtl="0" algn="l">
              <a:spcBef>
                <a:spcPts val="0"/>
              </a:spcBef>
              <a:spcAft>
                <a:spcPts val="0"/>
              </a:spcAft>
              <a:buSzPts val="1600"/>
              <a:buChar char="➢"/>
            </a:pPr>
            <a:r>
              <a:rPr lang="en" sz="1600"/>
              <a:t>c. Landing Page Submission  </a:t>
            </a:r>
            <a:endParaRPr sz="1600"/>
          </a:p>
          <a:p>
            <a:pPr indent="-330200" lvl="0" marL="457200" rtl="0" algn="l">
              <a:spcBef>
                <a:spcPts val="0"/>
              </a:spcBef>
              <a:spcAft>
                <a:spcPts val="0"/>
              </a:spcAft>
              <a:buSzPts val="1600"/>
              <a:buChar char="❖"/>
            </a:pPr>
            <a:r>
              <a:rPr lang="en" sz="1600"/>
              <a:t>When the last activity was: </a:t>
            </a:r>
            <a:endParaRPr sz="1600"/>
          </a:p>
          <a:p>
            <a:pPr indent="-330200" lvl="1" marL="914400" rtl="0" algn="l">
              <a:spcBef>
                <a:spcPts val="0"/>
              </a:spcBef>
              <a:spcAft>
                <a:spcPts val="0"/>
              </a:spcAft>
              <a:buSzPts val="1600"/>
              <a:buChar char="➢"/>
            </a:pPr>
            <a:r>
              <a:rPr lang="en" sz="1600"/>
              <a:t>a. SMS </a:t>
            </a:r>
            <a:endParaRPr sz="1600"/>
          </a:p>
          <a:p>
            <a:pPr indent="-330200" lvl="1" marL="914400" rtl="0" algn="l">
              <a:spcBef>
                <a:spcPts val="0"/>
              </a:spcBef>
              <a:spcAft>
                <a:spcPts val="0"/>
              </a:spcAft>
              <a:buSzPts val="1600"/>
              <a:buChar char="➢"/>
            </a:pPr>
            <a:r>
              <a:rPr lang="en" sz="1600"/>
              <a:t>b. Olark chat conversation  </a:t>
            </a:r>
            <a:endParaRPr sz="1600"/>
          </a:p>
          <a:p>
            <a:pPr indent="0" lvl="0" marL="457200" rtl="0" algn="l">
              <a:spcBef>
                <a:spcPts val="1200"/>
              </a:spcBef>
              <a:spcAft>
                <a:spcPts val="12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Conclusion</a:t>
            </a:r>
            <a:endParaRPr sz="2600"/>
          </a:p>
          <a:p>
            <a:pPr indent="0" lvl="0" marL="0" rtl="0" algn="l">
              <a:spcBef>
                <a:spcPts val="0"/>
              </a:spcBef>
              <a:spcAft>
                <a:spcPts val="0"/>
              </a:spcAft>
              <a:buSzPts val="990"/>
              <a:buNone/>
            </a:pPr>
            <a:r>
              <a:t/>
            </a:r>
            <a:endParaRPr sz="2600"/>
          </a:p>
          <a:p>
            <a:pPr indent="0" lvl="0" marL="0" rtl="0" algn="l">
              <a:spcBef>
                <a:spcPts val="0"/>
              </a:spcBef>
              <a:spcAft>
                <a:spcPts val="0"/>
              </a:spcAft>
              <a:buSzPts val="990"/>
              <a:buNone/>
            </a:pPr>
            <a:r>
              <a:t/>
            </a:r>
            <a:endParaRPr sz="2600"/>
          </a:p>
          <a:p>
            <a:pPr indent="0" lvl="0" marL="0" rtl="0" algn="l">
              <a:spcBef>
                <a:spcPts val="0"/>
              </a:spcBef>
              <a:spcAft>
                <a:spcPts val="0"/>
              </a:spcAft>
              <a:buSzPts val="990"/>
              <a:buNone/>
            </a:pPr>
            <a:r>
              <a:t/>
            </a:r>
            <a:endParaRPr sz="2600"/>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final Logistic Regression Model has 14 features with coefficient:</a:t>
            </a:r>
            <a:endParaRPr sz="1600"/>
          </a:p>
          <a:p>
            <a:pPr indent="0" lvl="0" marL="914400" rtl="0" algn="l">
              <a:spcBef>
                <a:spcPts val="1200"/>
              </a:spcBef>
              <a:spcAft>
                <a:spcPts val="0"/>
              </a:spcAft>
              <a:buNone/>
            </a:pPr>
            <a:r>
              <a:rPr lang="en" sz="1200"/>
              <a:t>1.  Lead Source_Welingak Website                      	5.486350</a:t>
            </a:r>
            <a:endParaRPr sz="1200"/>
          </a:p>
          <a:p>
            <a:pPr indent="0" lvl="0" marL="914400" rtl="0" algn="l">
              <a:spcBef>
                <a:spcPts val="0"/>
              </a:spcBef>
              <a:spcAft>
                <a:spcPts val="0"/>
              </a:spcAft>
              <a:buNone/>
            </a:pPr>
            <a:r>
              <a:rPr lang="en" sz="1200"/>
              <a:t>2.  Lead Source_Reference                                   	2.962948</a:t>
            </a:r>
            <a:endParaRPr sz="1200"/>
          </a:p>
          <a:p>
            <a:pPr indent="0" lvl="0" marL="914400" rtl="0" algn="l">
              <a:spcBef>
                <a:spcPts val="0"/>
              </a:spcBef>
              <a:spcAft>
                <a:spcPts val="0"/>
              </a:spcAft>
              <a:buNone/>
            </a:pPr>
            <a:r>
              <a:rPr lang="en" sz="1200"/>
              <a:t>3.  What is your current occupation_Working Professional    2.638583</a:t>
            </a:r>
            <a:endParaRPr sz="1200"/>
          </a:p>
          <a:p>
            <a:pPr indent="0" lvl="0" marL="914400" rtl="0" algn="l">
              <a:spcBef>
                <a:spcPts val="0"/>
              </a:spcBef>
              <a:spcAft>
                <a:spcPts val="0"/>
              </a:spcAft>
              <a:buNone/>
            </a:pPr>
            <a:r>
              <a:rPr lang="en" sz="1200"/>
              <a:t>4.  Last Activity_SMS Sent                                  	1.931975</a:t>
            </a:r>
            <a:endParaRPr sz="1200"/>
          </a:p>
          <a:p>
            <a:pPr indent="0" lvl="0" marL="914400" rtl="0" algn="l">
              <a:spcBef>
                <a:spcPts val="0"/>
              </a:spcBef>
              <a:spcAft>
                <a:spcPts val="0"/>
              </a:spcAft>
              <a:buNone/>
            </a:pPr>
            <a:r>
              <a:rPr lang="en" sz="1200"/>
              <a:t>5.  Last Activity_Others                                    	1.406916</a:t>
            </a:r>
            <a:endParaRPr sz="1200"/>
          </a:p>
          <a:p>
            <a:pPr indent="0" lvl="0" marL="914400" rtl="0" algn="l">
              <a:spcBef>
                <a:spcPts val="0"/>
              </a:spcBef>
              <a:spcAft>
                <a:spcPts val="0"/>
              </a:spcAft>
              <a:buNone/>
            </a:pPr>
            <a:r>
              <a:rPr lang="en" sz="1200"/>
              <a:t>6.  Lead Source_Others                                      	1.078488</a:t>
            </a:r>
            <a:endParaRPr sz="1200"/>
          </a:p>
          <a:p>
            <a:pPr indent="0" lvl="0" marL="914400" rtl="0" algn="l">
              <a:spcBef>
                <a:spcPts val="0"/>
              </a:spcBef>
              <a:spcAft>
                <a:spcPts val="0"/>
              </a:spcAft>
              <a:buNone/>
            </a:pPr>
            <a:r>
              <a:rPr lang="en" sz="1200"/>
              <a:t>7.  Total Time Spent on Website                             	1.046326</a:t>
            </a:r>
            <a:endParaRPr sz="1200"/>
          </a:p>
          <a:p>
            <a:pPr indent="0" lvl="0" marL="914400" rtl="0" algn="l">
              <a:spcBef>
                <a:spcPts val="0"/>
              </a:spcBef>
              <a:spcAft>
                <a:spcPts val="0"/>
              </a:spcAft>
              <a:buNone/>
            </a:pPr>
            <a:r>
              <a:rPr lang="en" sz="1200"/>
              <a:t>8.  Lead Source_Olark Chat                                  	0.927594</a:t>
            </a:r>
            <a:endParaRPr sz="1200"/>
          </a:p>
          <a:p>
            <a:pPr indent="0" lvl="0" marL="914400" rtl="0" algn="l">
              <a:spcBef>
                <a:spcPts val="0"/>
              </a:spcBef>
              <a:spcAft>
                <a:spcPts val="0"/>
              </a:spcAft>
              <a:buNone/>
            </a:pPr>
            <a:r>
              <a:rPr lang="en" sz="1200"/>
              <a:t>9.  Last Activity_Email Opened                              	0.752723</a:t>
            </a:r>
            <a:endParaRPr sz="1200"/>
          </a:p>
          <a:p>
            <a:pPr indent="0" lvl="0" marL="914400" rtl="0" algn="l">
              <a:spcBef>
                <a:spcPts val="0"/>
              </a:spcBef>
              <a:spcAft>
                <a:spcPts val="0"/>
              </a:spcAft>
              <a:buNone/>
            </a:pPr>
            <a:r>
              <a:rPr lang="en" sz="1200"/>
              <a:t>10. Last Activity_Olark Chat Conversation               	-0.722372</a:t>
            </a:r>
            <a:endParaRPr sz="1200"/>
          </a:p>
          <a:p>
            <a:pPr indent="0" lvl="0" marL="914400" rtl="0" algn="l">
              <a:spcBef>
                <a:spcPts val="0"/>
              </a:spcBef>
              <a:spcAft>
                <a:spcPts val="0"/>
              </a:spcAft>
              <a:buNone/>
            </a:pPr>
            <a:r>
              <a:rPr lang="en" sz="1200"/>
              <a:t>11. Specialization_Hospitality Management             	-1.067609</a:t>
            </a:r>
            <a:endParaRPr sz="1200"/>
          </a:p>
          <a:p>
            <a:pPr indent="0" lvl="0" marL="914400" rtl="0" algn="l">
              <a:spcBef>
                <a:spcPts val="0"/>
              </a:spcBef>
              <a:spcAft>
                <a:spcPts val="0"/>
              </a:spcAft>
              <a:buNone/>
            </a:pPr>
            <a:r>
              <a:rPr lang="en" sz="1200"/>
              <a:t>12. Do Not Email                                           		-1.117864</a:t>
            </a:r>
            <a:endParaRPr sz="1200"/>
          </a:p>
          <a:p>
            <a:pPr indent="0" lvl="0" marL="914400" rtl="0" algn="l">
              <a:spcBef>
                <a:spcPts val="0"/>
              </a:spcBef>
              <a:spcAft>
                <a:spcPts val="0"/>
              </a:spcAft>
              <a:buNone/>
            </a:pPr>
            <a:r>
              <a:rPr lang="en" sz="1200"/>
              <a:t>13. Specialization_Not Specified                           	-1.184853</a:t>
            </a:r>
            <a:endParaRPr sz="1200"/>
          </a:p>
          <a:p>
            <a:pPr indent="0" lvl="0" marL="914400" rtl="0" algn="l">
              <a:spcBef>
                <a:spcPts val="0"/>
              </a:spcBef>
              <a:spcAft>
                <a:spcPts val="0"/>
              </a:spcAft>
              <a:buNone/>
            </a:pPr>
            <a:r>
              <a:rPr lang="en" sz="1200"/>
              <a:t>14. Lead Origin_Landing Page Submission   	-1.214762</a:t>
            </a:r>
            <a:endParaRPr sz="1200"/>
          </a:p>
          <a:p>
            <a:pPr indent="0" lvl="0" marL="0" rtl="0" algn="l">
              <a:spcBef>
                <a:spcPts val="0"/>
              </a:spcBef>
              <a:spcAft>
                <a:spcPts val="1200"/>
              </a:spcAft>
              <a:buNone/>
            </a:pPr>
            <a:r>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Recommandation</a:t>
            </a:r>
            <a:endParaRPr sz="2600"/>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Focus on features with positive coefficients.</a:t>
            </a:r>
            <a:endParaRPr sz="1600"/>
          </a:p>
          <a:p>
            <a:pPr indent="-330200" lvl="0" marL="457200" rtl="0" algn="l">
              <a:spcBef>
                <a:spcPts val="0"/>
              </a:spcBef>
              <a:spcAft>
                <a:spcPts val="0"/>
              </a:spcAft>
              <a:buSzPts val="1600"/>
              <a:buChar char="❖"/>
            </a:pPr>
            <a:r>
              <a:rPr lang="en" sz="1600"/>
              <a:t>More spend can be done on Welingak Website in terms of advertising, etc.</a:t>
            </a:r>
            <a:endParaRPr sz="1600"/>
          </a:p>
          <a:p>
            <a:pPr indent="-330200" lvl="0" marL="457200" rtl="0" algn="l">
              <a:spcBef>
                <a:spcPts val="0"/>
              </a:spcBef>
              <a:spcAft>
                <a:spcPts val="0"/>
              </a:spcAft>
              <a:buSzPts val="1600"/>
              <a:buChar char="❖"/>
            </a:pPr>
            <a:r>
              <a:rPr lang="en" sz="1600"/>
              <a:t>Engage working professionals with messaging.</a:t>
            </a:r>
            <a:endParaRPr sz="1600"/>
          </a:p>
          <a:p>
            <a:pPr indent="-330200" lvl="0" marL="457200" rtl="0" algn="l">
              <a:spcBef>
                <a:spcPts val="0"/>
              </a:spcBef>
              <a:spcAft>
                <a:spcPts val="0"/>
              </a:spcAft>
              <a:buSzPts val="1600"/>
              <a:buChar char="❖"/>
            </a:pPr>
            <a:r>
              <a:rPr lang="en" sz="1600"/>
              <a:t>Incentives or discounts for providing reference that convert to lead, encourage providing more references.</a:t>
            </a:r>
            <a:endParaRPr sz="1600"/>
          </a:p>
          <a:p>
            <a:pPr indent="-330200" lvl="0" marL="457200" rtl="0" algn="l">
              <a:spcBef>
                <a:spcPts val="0"/>
              </a:spcBef>
              <a:spcAft>
                <a:spcPts val="0"/>
              </a:spcAft>
              <a:buSzPts val="1600"/>
              <a:buChar char="❖"/>
            </a:pPr>
            <a:r>
              <a:rPr lang="en" sz="1600"/>
              <a:t>Working professionals to be aggressively targeted as they have high conversion rate.</a:t>
            </a:r>
            <a:endParaRPr sz="1600"/>
          </a:p>
          <a:p>
            <a:pPr indent="-330200" lvl="0" marL="457200" rtl="0" algn="l">
              <a:spcBef>
                <a:spcPts val="0"/>
              </a:spcBef>
              <a:spcAft>
                <a:spcPts val="0"/>
              </a:spcAft>
              <a:buSzPts val="1600"/>
              <a:buChar char="❖"/>
            </a:pPr>
            <a:r>
              <a:rPr lang="en" sz="1600"/>
              <a:t>Develop strategies to attract high-quality leads from top-performing lead sources.</a:t>
            </a:r>
            <a:endParaRPr sz="1600"/>
          </a:p>
          <a:p>
            <a:pPr indent="-330200" lvl="0" marL="457200" rtl="0" algn="l">
              <a:spcBef>
                <a:spcPts val="0"/>
              </a:spcBef>
              <a:spcAft>
                <a:spcPts val="0"/>
              </a:spcAft>
              <a:buSzPts val="1600"/>
              <a:buChar char="❖"/>
            </a:pPr>
            <a:r>
              <a:rPr lang="en" sz="1600"/>
              <a:t>Analyze negative coefficients.</a:t>
            </a:r>
            <a:endParaRPr sz="1600"/>
          </a:p>
          <a:p>
            <a:pPr indent="-330200" lvl="0" marL="457200" rtl="0" algn="l">
              <a:spcBef>
                <a:spcPts val="0"/>
              </a:spcBef>
              <a:spcAft>
                <a:spcPts val="0"/>
              </a:spcAft>
              <a:buSzPts val="1600"/>
              <a:buChar char="❖"/>
            </a:pPr>
            <a:r>
              <a:rPr lang="en" sz="1600"/>
              <a:t>Review landing page submission process for areas of improvement.</a:t>
            </a:r>
            <a:endParaRPr sz="1600"/>
          </a:p>
          <a:p>
            <a:pPr indent="0" lvl="0" marL="457200" rtl="0" algn="l">
              <a:spcBef>
                <a:spcPts val="500"/>
              </a:spcBef>
              <a:spcAft>
                <a:spcPts val="1200"/>
              </a:spcAft>
              <a:buNone/>
            </a:pPr>
            <a:r>
              <a:rPr lang="en" sz="1600"/>
              <a:t>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Problem Statement</a:t>
            </a:r>
            <a:endParaRPr sz="26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X Education sells online courses to industry professionals.  </a:t>
            </a:r>
            <a:endParaRPr sz="1600"/>
          </a:p>
          <a:p>
            <a:pPr indent="-330200" lvl="0" marL="457200" rtl="0" algn="l">
              <a:spcBef>
                <a:spcPts val="0"/>
              </a:spcBef>
              <a:spcAft>
                <a:spcPts val="0"/>
              </a:spcAft>
              <a:buSzPts val="1600"/>
              <a:buChar char="❖"/>
            </a:pPr>
            <a:r>
              <a:rPr lang="en" sz="1600"/>
              <a:t>X Education gets a lot of leads, but lead conversion rate is very poor. For example, they acquire 100 leads in a day, only about 30 of them are converted.  </a:t>
            </a:r>
            <a:endParaRPr sz="1600"/>
          </a:p>
          <a:p>
            <a:pPr indent="-330200" lvl="0" marL="457200" rtl="0" algn="l">
              <a:spcBef>
                <a:spcPts val="0"/>
              </a:spcBef>
              <a:spcAft>
                <a:spcPts val="0"/>
              </a:spcAft>
              <a:buSzPts val="1600"/>
              <a:buChar char="❖"/>
            </a:pPr>
            <a:r>
              <a:rPr lang="en" sz="1600"/>
              <a:t>To make this process more efficient, the company wants to identify the most potential leads, also known as ‘Hot Leads’.  </a:t>
            </a:r>
            <a:endParaRPr sz="1600"/>
          </a:p>
          <a:p>
            <a:pPr indent="-330200" lvl="0" marL="457200" rtl="0" algn="l">
              <a:spcBef>
                <a:spcPts val="0"/>
              </a:spcBef>
              <a:spcAft>
                <a:spcPts val="0"/>
              </a:spcAft>
              <a:buSzPts val="1600"/>
              <a:buChar char="❖"/>
            </a:pPr>
            <a:r>
              <a:rPr lang="en" sz="1600"/>
              <a:t>If they successfully identify this set of leads, the lead conversion rate should go up as the sales team will now be focusing more on communicating with the potential leads rather than making calls to everyone.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Business Objective</a:t>
            </a:r>
            <a:endParaRPr sz="2600"/>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X education wants to know most promising leads.  </a:t>
            </a:r>
            <a:endParaRPr sz="1600"/>
          </a:p>
          <a:p>
            <a:pPr indent="-330200" lvl="0" marL="457200" rtl="0" algn="l">
              <a:spcBef>
                <a:spcPts val="0"/>
              </a:spcBef>
              <a:spcAft>
                <a:spcPts val="0"/>
              </a:spcAft>
              <a:buSzPts val="1600"/>
              <a:buChar char="❖"/>
            </a:pPr>
            <a:r>
              <a:rPr lang="en" sz="1600"/>
              <a:t>For that they want to build a Model which identifies the hot leads.  </a:t>
            </a:r>
            <a:endParaRPr sz="1600"/>
          </a:p>
          <a:p>
            <a:pPr indent="-330200" lvl="0" marL="457200" rtl="0" algn="l">
              <a:spcBef>
                <a:spcPts val="0"/>
              </a:spcBef>
              <a:spcAft>
                <a:spcPts val="0"/>
              </a:spcAft>
              <a:buSzPts val="1600"/>
              <a:buChar char="❖"/>
            </a:pPr>
            <a:r>
              <a:rPr lang="en" sz="1600"/>
              <a:t>Deployment of the model for the future use.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Solution Methodology</a:t>
            </a:r>
            <a:endParaRPr sz="2600"/>
          </a:p>
        </p:txBody>
      </p:sp>
      <p:sp>
        <p:nvSpPr>
          <p:cNvPr id="78" name="Google Shape;78;p16"/>
          <p:cNvSpPr txBox="1"/>
          <p:nvPr>
            <p:ph idx="1" type="body"/>
          </p:nvPr>
        </p:nvSpPr>
        <p:spPr>
          <a:xfrm>
            <a:off x="505775" y="117327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Import Libraries and Read Data</a:t>
            </a:r>
            <a:endParaRPr b="1" sz="1600"/>
          </a:p>
          <a:p>
            <a:pPr indent="-330200" lvl="1" marL="914400" rtl="0" algn="l">
              <a:spcBef>
                <a:spcPts val="0"/>
              </a:spcBef>
              <a:spcAft>
                <a:spcPts val="0"/>
              </a:spcAft>
              <a:buSzPts val="1600"/>
              <a:buChar char="➢"/>
            </a:pPr>
            <a:r>
              <a:rPr lang="en" sz="1600"/>
              <a:t>Import libraries like numpy, pandas, sklearn, matplotlib, seaborn, statsmodels etc and read csv file.</a:t>
            </a:r>
            <a:endParaRPr sz="1600"/>
          </a:p>
          <a:p>
            <a:pPr indent="-330200" lvl="0" marL="457200" rtl="0" algn="l">
              <a:spcBef>
                <a:spcPts val="0"/>
              </a:spcBef>
              <a:spcAft>
                <a:spcPts val="0"/>
              </a:spcAft>
              <a:buSzPts val="1600"/>
              <a:buChar char="❖"/>
            </a:pPr>
            <a:r>
              <a:rPr b="1" lang="en" sz="1600"/>
              <a:t>Data Understanding and Inspection</a:t>
            </a:r>
            <a:endParaRPr b="1" sz="1600"/>
          </a:p>
          <a:p>
            <a:pPr indent="-330200" lvl="1" marL="914400" rtl="0" algn="l">
              <a:spcBef>
                <a:spcPts val="0"/>
              </a:spcBef>
              <a:spcAft>
                <a:spcPts val="0"/>
              </a:spcAft>
              <a:buSzPts val="1600"/>
              <a:buChar char="➢"/>
            </a:pPr>
            <a:r>
              <a:rPr lang="en" sz="1600"/>
              <a:t>Understand basic data for Analysis.</a:t>
            </a:r>
            <a:endParaRPr sz="1600"/>
          </a:p>
          <a:p>
            <a:pPr indent="-330200" lvl="0" marL="457200" rtl="0" algn="l">
              <a:spcBef>
                <a:spcPts val="0"/>
              </a:spcBef>
              <a:spcAft>
                <a:spcPts val="0"/>
              </a:spcAft>
              <a:buSzPts val="1600"/>
              <a:buChar char="❖"/>
            </a:pPr>
            <a:r>
              <a:rPr lang="en" sz="1600"/>
              <a:t>Data Cleaning</a:t>
            </a:r>
            <a:endParaRPr sz="1600"/>
          </a:p>
          <a:p>
            <a:pPr indent="-330200" lvl="1" marL="914400" rtl="0" algn="l">
              <a:spcBef>
                <a:spcPts val="0"/>
              </a:spcBef>
              <a:spcAft>
                <a:spcPts val="0"/>
              </a:spcAft>
              <a:buSzPts val="1600"/>
              <a:buChar char="➢"/>
            </a:pPr>
            <a:r>
              <a:rPr lang="en" sz="1600"/>
              <a:t>Drop columns, if it contains large amount of missing values. </a:t>
            </a:r>
            <a:endParaRPr sz="1600"/>
          </a:p>
          <a:p>
            <a:pPr indent="-330200" lvl="1" marL="914400" rtl="0" algn="l">
              <a:spcBef>
                <a:spcPts val="0"/>
              </a:spcBef>
              <a:spcAft>
                <a:spcPts val="0"/>
              </a:spcAft>
              <a:buSzPts val="1600"/>
              <a:buChar char="➢"/>
            </a:pPr>
            <a:r>
              <a:rPr lang="en" sz="1600"/>
              <a:t>Drop</a:t>
            </a:r>
            <a:r>
              <a:rPr lang="en" sz="1600"/>
              <a:t> unnecessary columns.</a:t>
            </a:r>
            <a:endParaRPr sz="1600"/>
          </a:p>
          <a:p>
            <a:pPr indent="-330200" lvl="1" marL="914400" rtl="0" algn="l">
              <a:spcBef>
                <a:spcPts val="0"/>
              </a:spcBef>
              <a:spcAft>
                <a:spcPts val="0"/>
              </a:spcAft>
              <a:buSzPts val="1600"/>
              <a:buChar char="➢"/>
            </a:pPr>
            <a:r>
              <a:rPr lang="en" sz="1600"/>
              <a:t>Remove variable which have imbalance data.</a:t>
            </a:r>
            <a:endParaRPr sz="1600"/>
          </a:p>
          <a:p>
            <a:pPr indent="-330200" lvl="1" marL="914400" rtl="0" algn="l">
              <a:spcBef>
                <a:spcPts val="0"/>
              </a:spcBef>
              <a:spcAft>
                <a:spcPts val="0"/>
              </a:spcAft>
              <a:buSzPts val="1600"/>
              <a:buChar char="➢"/>
            </a:pPr>
            <a:r>
              <a:rPr lang="en" sz="1600"/>
              <a:t>Imputation of the values, if necessary. </a:t>
            </a:r>
            <a:endParaRPr sz="1600"/>
          </a:p>
          <a:p>
            <a:pPr indent="-330200" lvl="1" marL="914400" rtl="0" algn="l">
              <a:spcBef>
                <a:spcPts val="0"/>
              </a:spcBef>
              <a:spcAft>
                <a:spcPts val="0"/>
              </a:spcAft>
              <a:buSzPts val="1600"/>
              <a:buChar char="➢"/>
            </a:pPr>
            <a:r>
              <a:rPr lang="en" sz="1600"/>
              <a:t>Fixed Invalid values &amp; Standardising Data.</a:t>
            </a:r>
            <a:endParaRPr sz="1600"/>
          </a:p>
          <a:p>
            <a:pPr indent="-330200" lvl="1" marL="914400" rtl="0" algn="l">
              <a:spcBef>
                <a:spcPts val="0"/>
              </a:spcBef>
              <a:spcAft>
                <a:spcPts val="0"/>
              </a:spcAft>
              <a:buSzPts val="1600"/>
              <a:buChar char="➢"/>
            </a:pPr>
            <a:r>
              <a:rPr lang="en" sz="1600"/>
              <a:t>Check and handle outliers in data.</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Solution Methodology</a:t>
            </a:r>
            <a:endParaRPr sz="2600"/>
          </a:p>
          <a:p>
            <a:pPr indent="0" lvl="0" marL="0" rtl="0" algn="l">
              <a:spcBef>
                <a:spcPts val="0"/>
              </a:spcBef>
              <a:spcAft>
                <a:spcPts val="0"/>
              </a:spcAft>
              <a:buSzPts val="990"/>
              <a:buNone/>
            </a:pPr>
            <a:r>
              <a:t/>
            </a:r>
            <a:endParaRPr sz="2600"/>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0200" lvl="0" marL="457200" rtl="0" algn="l">
              <a:spcBef>
                <a:spcPts val="1200"/>
              </a:spcBef>
              <a:spcAft>
                <a:spcPts val="0"/>
              </a:spcAft>
              <a:buSzPts val="1600"/>
              <a:buChar char="❖"/>
            </a:pPr>
            <a:r>
              <a:rPr lang="en" sz="1600"/>
              <a:t>EDA </a:t>
            </a:r>
            <a:endParaRPr sz="1600"/>
          </a:p>
          <a:p>
            <a:pPr indent="-330200" lvl="1" marL="914400" rtl="0" algn="l">
              <a:spcBef>
                <a:spcPts val="0"/>
              </a:spcBef>
              <a:spcAft>
                <a:spcPts val="0"/>
              </a:spcAft>
              <a:buSzPts val="1600"/>
              <a:buChar char="➢"/>
            </a:pPr>
            <a:r>
              <a:rPr lang="en" sz="1600"/>
              <a:t>Check Data Imbalance.</a:t>
            </a:r>
            <a:endParaRPr sz="1600"/>
          </a:p>
          <a:p>
            <a:pPr indent="-330200" lvl="1" marL="914400" rtl="0" algn="l">
              <a:spcBef>
                <a:spcPts val="0"/>
              </a:spcBef>
              <a:spcAft>
                <a:spcPts val="0"/>
              </a:spcAft>
              <a:buSzPts val="1600"/>
              <a:buChar char="➢"/>
            </a:pPr>
            <a:r>
              <a:rPr lang="en" sz="1600"/>
              <a:t>Univariate data analysis.</a:t>
            </a:r>
            <a:endParaRPr sz="1600"/>
          </a:p>
          <a:p>
            <a:pPr indent="-330200" lvl="1" marL="914400" rtl="0" algn="l">
              <a:spcBef>
                <a:spcPts val="0"/>
              </a:spcBef>
              <a:spcAft>
                <a:spcPts val="0"/>
              </a:spcAft>
              <a:buSzPts val="1600"/>
              <a:buChar char="➢"/>
            </a:pPr>
            <a:r>
              <a:rPr lang="en" sz="1600"/>
              <a:t>Bivariate data analysis.</a:t>
            </a:r>
            <a:endParaRPr sz="1600"/>
          </a:p>
          <a:p>
            <a:pPr indent="-330200" lvl="1" marL="914400" rtl="0" algn="l">
              <a:spcBef>
                <a:spcPts val="0"/>
              </a:spcBef>
              <a:spcAft>
                <a:spcPts val="0"/>
              </a:spcAft>
              <a:buSzPts val="1600"/>
              <a:buChar char="➢"/>
            </a:pPr>
            <a:r>
              <a:rPr lang="en" sz="1600"/>
              <a:t>Multivariate analysis: correlation coefficients</a:t>
            </a:r>
            <a:endParaRPr sz="1600"/>
          </a:p>
        </p:txBody>
      </p:sp>
      <p:pic>
        <p:nvPicPr>
          <p:cNvPr id="85" name="Google Shape;85;p17"/>
          <p:cNvPicPr preferRelativeResize="0"/>
          <p:nvPr/>
        </p:nvPicPr>
        <p:blipFill>
          <a:blip r:embed="rId3">
            <a:alphaModFix/>
          </a:blip>
          <a:stretch>
            <a:fillRect/>
          </a:stretch>
        </p:blipFill>
        <p:spPr>
          <a:xfrm>
            <a:off x="311700" y="1094500"/>
            <a:ext cx="8520602" cy="1477250"/>
          </a:xfrm>
          <a:prstGeom prst="rect">
            <a:avLst/>
          </a:prstGeom>
          <a:noFill/>
          <a:ln>
            <a:noFill/>
          </a:ln>
        </p:spPr>
      </p:pic>
      <p:pic>
        <p:nvPicPr>
          <p:cNvPr id="86" name="Google Shape;86;p17"/>
          <p:cNvPicPr preferRelativeResize="0"/>
          <p:nvPr/>
        </p:nvPicPr>
        <p:blipFill>
          <a:blip r:embed="rId4">
            <a:alphaModFix/>
          </a:blip>
          <a:stretch>
            <a:fillRect/>
          </a:stretch>
        </p:blipFill>
        <p:spPr>
          <a:xfrm>
            <a:off x="6008850" y="2747675"/>
            <a:ext cx="2823450" cy="182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Univariate Analysis</a:t>
            </a:r>
            <a:endParaRPr sz="2600"/>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360275" y="3017200"/>
            <a:ext cx="4078126" cy="1557625"/>
          </a:xfrm>
          <a:prstGeom prst="rect">
            <a:avLst/>
          </a:prstGeom>
          <a:noFill/>
          <a:ln>
            <a:noFill/>
          </a:ln>
        </p:spPr>
      </p:pic>
      <p:pic>
        <p:nvPicPr>
          <p:cNvPr id="94" name="Google Shape;94;p18"/>
          <p:cNvPicPr preferRelativeResize="0"/>
          <p:nvPr/>
        </p:nvPicPr>
        <p:blipFill>
          <a:blip r:embed="rId4">
            <a:alphaModFix/>
          </a:blip>
          <a:stretch>
            <a:fillRect/>
          </a:stretch>
        </p:blipFill>
        <p:spPr>
          <a:xfrm>
            <a:off x="4754175" y="1152475"/>
            <a:ext cx="4078125" cy="1745549"/>
          </a:xfrm>
          <a:prstGeom prst="rect">
            <a:avLst/>
          </a:prstGeom>
          <a:noFill/>
          <a:ln>
            <a:noFill/>
          </a:ln>
        </p:spPr>
      </p:pic>
      <p:pic>
        <p:nvPicPr>
          <p:cNvPr id="95" name="Google Shape;95;p18"/>
          <p:cNvPicPr preferRelativeResize="0"/>
          <p:nvPr/>
        </p:nvPicPr>
        <p:blipFill>
          <a:blip r:embed="rId5">
            <a:alphaModFix/>
          </a:blip>
          <a:stretch>
            <a:fillRect/>
          </a:stretch>
        </p:blipFill>
        <p:spPr>
          <a:xfrm>
            <a:off x="360275" y="1187550"/>
            <a:ext cx="4078125" cy="1659826"/>
          </a:xfrm>
          <a:prstGeom prst="rect">
            <a:avLst/>
          </a:prstGeom>
          <a:noFill/>
          <a:ln>
            <a:noFill/>
          </a:ln>
        </p:spPr>
      </p:pic>
      <p:pic>
        <p:nvPicPr>
          <p:cNvPr id="96" name="Google Shape;96;p18"/>
          <p:cNvPicPr preferRelativeResize="0"/>
          <p:nvPr/>
        </p:nvPicPr>
        <p:blipFill>
          <a:blip r:embed="rId6">
            <a:alphaModFix/>
          </a:blip>
          <a:stretch>
            <a:fillRect/>
          </a:stretch>
        </p:blipFill>
        <p:spPr>
          <a:xfrm>
            <a:off x="4754175" y="2978850"/>
            <a:ext cx="4078125" cy="155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Univariate Analysis</a:t>
            </a:r>
            <a:endParaRPr sz="2600"/>
          </a:p>
          <a:p>
            <a:pPr indent="0" lvl="0" marL="0" rtl="0" algn="l">
              <a:spcBef>
                <a:spcPts val="0"/>
              </a:spcBef>
              <a:spcAft>
                <a:spcPts val="0"/>
              </a:spcAft>
              <a:buSzPts val="990"/>
              <a:buNone/>
            </a:pPr>
            <a:r>
              <a:t/>
            </a:r>
            <a:endParaRPr sz="2600"/>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311700" y="1152475"/>
            <a:ext cx="4035350" cy="3416399"/>
          </a:xfrm>
          <a:prstGeom prst="rect">
            <a:avLst/>
          </a:prstGeom>
          <a:noFill/>
          <a:ln>
            <a:noFill/>
          </a:ln>
        </p:spPr>
      </p:pic>
      <p:pic>
        <p:nvPicPr>
          <p:cNvPr id="104" name="Google Shape;104;p19"/>
          <p:cNvPicPr preferRelativeResize="0"/>
          <p:nvPr/>
        </p:nvPicPr>
        <p:blipFill>
          <a:blip r:embed="rId4">
            <a:alphaModFix/>
          </a:blip>
          <a:stretch>
            <a:fillRect/>
          </a:stretch>
        </p:blipFill>
        <p:spPr>
          <a:xfrm>
            <a:off x="4620900" y="1152475"/>
            <a:ext cx="42114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Univariate Analysis</a:t>
            </a:r>
            <a:endParaRPr sz="2600"/>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311700" y="1152475"/>
            <a:ext cx="4065750" cy="3366826"/>
          </a:xfrm>
          <a:prstGeom prst="rect">
            <a:avLst/>
          </a:prstGeom>
          <a:noFill/>
          <a:ln>
            <a:noFill/>
          </a:ln>
        </p:spPr>
      </p:pic>
      <p:pic>
        <p:nvPicPr>
          <p:cNvPr id="112" name="Google Shape;112;p20"/>
          <p:cNvPicPr preferRelativeResize="0"/>
          <p:nvPr/>
        </p:nvPicPr>
        <p:blipFill>
          <a:blip r:embed="rId4">
            <a:alphaModFix/>
          </a:blip>
          <a:stretch>
            <a:fillRect/>
          </a:stretch>
        </p:blipFill>
        <p:spPr>
          <a:xfrm>
            <a:off x="4572000" y="1153875"/>
            <a:ext cx="4416449" cy="33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Bivariate Analysis</a:t>
            </a:r>
            <a:endParaRPr sz="2600"/>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350400" y="1152475"/>
            <a:ext cx="8443201"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