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56200"/>
  <p:notesSz cx="9144000" cy="5156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7516" y="1368628"/>
            <a:ext cx="7528966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800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959" y="1191260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2109" y="0"/>
                </a:moveTo>
                <a:lnTo>
                  <a:pt x="0" y="0"/>
                </a:lnTo>
                <a:lnTo>
                  <a:pt x="0" y="45720"/>
                </a:lnTo>
                <a:lnTo>
                  <a:pt x="372109" y="45720"/>
                </a:lnTo>
                <a:lnTo>
                  <a:pt x="372109" y="0"/>
                </a:lnTo>
                <a:close/>
              </a:path>
            </a:pathLst>
          </a:custGeom>
          <a:solidFill>
            <a:srgbClr val="EB5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8675" y="1191260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8459" y="0"/>
                </a:moveTo>
                <a:lnTo>
                  <a:pt x="0" y="0"/>
                </a:lnTo>
                <a:lnTo>
                  <a:pt x="0" y="45720"/>
                </a:lnTo>
                <a:lnTo>
                  <a:pt x="378459" y="45720"/>
                </a:lnTo>
                <a:lnTo>
                  <a:pt x="378459" y="0"/>
                </a:lnTo>
                <a:close/>
              </a:path>
            </a:pathLst>
          </a:custGeom>
          <a:solidFill>
            <a:srgbClr val="1A99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463" y="2372309"/>
            <a:ext cx="3243072" cy="78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925" y="2036826"/>
            <a:ext cx="8512149" cy="1725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3331" y="4816551"/>
            <a:ext cx="11696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031" y="4829251"/>
            <a:ext cx="114427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 spc="-5">
                <a:latin typeface="Calibri"/>
                <a:cs typeface="Calibri"/>
              </a:rPr>
              <a:t>Classification: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Internal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87679"/>
            <a:ext cx="9144000" cy="4657090"/>
          </a:xfrm>
          <a:custGeom>
            <a:avLst/>
            <a:gdLst/>
            <a:ahLst/>
            <a:cxnLst/>
            <a:rect l="l" t="t" r="r" b="b"/>
            <a:pathLst>
              <a:path w="9144000" h="4657090">
                <a:moveTo>
                  <a:pt x="9144000" y="0"/>
                </a:moveTo>
                <a:lnTo>
                  <a:pt x="0" y="0"/>
                </a:lnTo>
                <a:lnTo>
                  <a:pt x="0" y="4657090"/>
                </a:lnTo>
                <a:lnTo>
                  <a:pt x="9144000" y="4657090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4958" y="2174047"/>
            <a:ext cx="4968875" cy="1287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8650" marR="5080" indent="-615950">
              <a:lnSpc>
                <a:spcPct val="114999"/>
              </a:lnSpc>
              <a:spcBef>
                <a:spcPts val="100"/>
              </a:spcBef>
            </a:pPr>
            <a:r>
              <a:rPr dirty="0" sz="3600" spc="190">
                <a:solidFill>
                  <a:srgbClr val="000000"/>
                </a:solidFill>
                <a:latin typeface="Trebuchet MS"/>
                <a:cs typeface="Trebuchet MS"/>
              </a:rPr>
              <a:t>IMA</a:t>
            </a:r>
            <a:r>
              <a:rPr dirty="0" sz="3600" spc="22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3600" spc="20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00" spc="-24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17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00" spc="18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00" spc="220">
                <a:solidFill>
                  <a:srgbClr val="000000"/>
                </a:solidFill>
                <a:latin typeface="Trebuchet MS"/>
                <a:cs typeface="Trebuchet MS"/>
              </a:rPr>
              <a:t>RA</a:t>
            </a:r>
            <a:r>
              <a:rPr dirty="0" sz="3600" spc="18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600" spc="16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dirty="0" sz="3600" spc="24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3600" spc="-18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175">
                <a:solidFill>
                  <a:srgbClr val="000000"/>
                </a:solidFill>
                <a:latin typeface="Trebuchet MS"/>
                <a:cs typeface="Trebuchet MS"/>
              </a:rPr>
              <a:t>AND  </a:t>
            </a:r>
            <a:r>
              <a:rPr dirty="0" sz="3600" spc="185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81100"/>
            <a:ext cx="746760" cy="45720"/>
            <a:chOff x="828675" y="118110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8110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8675" y="118110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3406140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Evaluating</a:t>
            </a:r>
            <a:r>
              <a:rPr dirty="0" sz="2600" spc="-8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the</a:t>
            </a:r>
            <a:r>
              <a:rPr dirty="0" sz="2600" spc="-114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989" y="2158745"/>
            <a:ext cx="47396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575757"/>
                </a:solidFill>
                <a:latin typeface="Tahoma"/>
                <a:cs typeface="Tahoma"/>
              </a:rPr>
              <a:t>On</a:t>
            </a:r>
            <a:r>
              <a:rPr dirty="0" sz="1300" spc="-14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5">
                <a:solidFill>
                  <a:srgbClr val="575757"/>
                </a:solidFill>
                <a:latin typeface="Tahoma"/>
                <a:cs typeface="Tahoma"/>
              </a:rPr>
              <a:t>testing/evaluating</a:t>
            </a:r>
            <a:r>
              <a:rPr dirty="0" sz="1300" spc="-8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dirty="0" sz="1300" spc="-145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model,</a:t>
            </a:r>
            <a:r>
              <a:rPr dirty="0" sz="1300" spc="-125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dirty="0" sz="1300" spc="-145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accuracy</a:t>
            </a:r>
            <a:r>
              <a:rPr dirty="0" sz="1300" spc="-8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obtained</a:t>
            </a:r>
            <a:r>
              <a:rPr dirty="0" sz="1300" spc="-11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is</a:t>
            </a:r>
            <a:r>
              <a:rPr dirty="0" sz="1300" spc="-135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89.78%.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2656611"/>
            <a:ext cx="7120890" cy="19424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1767205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600" spc="65">
                <a:solidFill>
                  <a:srgbClr val="1A1A1A"/>
                </a:solidFill>
                <a:latin typeface="Trebuchet MS"/>
                <a:cs typeface="Trebuchet MS"/>
              </a:rPr>
              <a:t>on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us</a:t>
            </a:r>
            <a:r>
              <a:rPr dirty="0" sz="2600" spc="45">
                <a:solidFill>
                  <a:srgbClr val="1A1A1A"/>
                </a:solidFill>
                <a:latin typeface="Trebuchet MS"/>
                <a:cs typeface="Trebuchet MS"/>
              </a:rPr>
              <a:t>io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262632"/>
            <a:ext cx="7185025" cy="195198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29565" marR="5080" indent="-311150">
              <a:lnSpc>
                <a:spcPts val="1560"/>
              </a:lnSpc>
              <a:spcBef>
                <a:spcPts val="240"/>
              </a:spcBef>
              <a:buClr>
                <a:srgbClr val="575757"/>
              </a:buClr>
              <a:buSzPct val="92857"/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task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classifying</a:t>
            </a:r>
            <a:r>
              <a:rPr dirty="0" sz="14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in-depth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knowledge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expertise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anomalies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●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multi-class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dirty="0" sz="14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problem.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150">
              <a:latin typeface="Tahoma"/>
              <a:cs typeface="Tahoma"/>
            </a:endParaRPr>
          </a:p>
          <a:p>
            <a:pPr marL="329565" marR="314960" indent="-317500">
              <a:lnSpc>
                <a:spcPct val="114399"/>
              </a:lnSpc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project,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discussed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obtained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Amazon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saree,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jeans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trousers,</a:t>
            </a:r>
            <a:r>
              <a:rPr dirty="0" sz="14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Deep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learning.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pc="-310"/>
              <a:t>T</a:t>
            </a:r>
            <a:r>
              <a:rPr dirty="0" spc="-330"/>
              <a:t>h</a:t>
            </a:r>
            <a:r>
              <a:rPr dirty="0" spc="-320"/>
              <a:t>a</a:t>
            </a:r>
            <a:r>
              <a:rPr dirty="0" spc="-320"/>
              <a:t>n</a:t>
            </a:r>
            <a:r>
              <a:rPr dirty="0" spc="-320"/>
              <a:t>k</a:t>
            </a:r>
            <a:r>
              <a:rPr dirty="0" spc="-280"/>
              <a:t> </a:t>
            </a:r>
            <a:r>
              <a:rPr dirty="0" spc="-325"/>
              <a:t>Yo</a:t>
            </a:r>
            <a:r>
              <a:rPr dirty="0" spc="-330"/>
              <a:t>u</a:t>
            </a:r>
            <a:r>
              <a:rPr dirty="0" spc="-185"/>
              <a:t>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70553" y="0"/>
            <a:ext cx="1365885" cy="5149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80" b="1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dirty="0" sz="1600" spc="-125" b="1">
                <a:solidFill>
                  <a:srgbClr val="666666"/>
                </a:solidFill>
                <a:latin typeface="Tahoma"/>
                <a:cs typeface="Tahoma"/>
              </a:rPr>
              <a:t>ub</a:t>
            </a:r>
            <a:r>
              <a:rPr dirty="0" sz="1600" spc="-140" b="1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dirty="0" sz="1600" spc="-55" b="1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dirty="0" sz="1600" spc="-70" b="1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dirty="0" sz="1600" spc="-75" b="1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dirty="0" sz="1600" spc="-90" b="1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dirty="0" sz="1600" spc="-114" b="1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dirty="0" sz="1600" spc="-155" b="1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600" spc="-114" b="1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dirty="0" sz="1600" spc="-105" b="1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dirty="0" sz="1600" spc="-160" b="1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600" spc="-80" b="1">
                <a:solidFill>
                  <a:srgbClr val="666666"/>
                </a:solidFill>
                <a:latin typeface="Tahoma"/>
                <a:cs typeface="Tahoma"/>
              </a:rPr>
              <a:t>-</a:t>
            </a:r>
            <a:endParaRPr sz="1600">
              <a:latin typeface="Tahoma"/>
              <a:cs typeface="Tahoma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666666"/>
                </a:solidFill>
                <a:latin typeface="Tahoma"/>
                <a:cs typeface="Tahoma"/>
              </a:rPr>
              <a:t>Komal</a:t>
            </a:r>
            <a:r>
              <a:rPr dirty="0" sz="1600" spc="-4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Tahoma"/>
                <a:cs typeface="Tahoma"/>
              </a:rPr>
              <a:t>Singh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1554937"/>
            <a:ext cx="300672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60">
                <a:solidFill>
                  <a:srgbClr val="1A1A1A"/>
                </a:solidFill>
                <a:latin typeface="Trebuchet MS"/>
                <a:cs typeface="Trebuchet MS"/>
              </a:rPr>
              <a:t>Problem</a:t>
            </a:r>
            <a:r>
              <a:rPr dirty="0" sz="2500" spc="-18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500" spc="60">
                <a:solidFill>
                  <a:srgbClr val="1A1A1A"/>
                </a:solidFill>
                <a:latin typeface="Trebuchet MS"/>
                <a:cs typeface="Trebuchet MS"/>
              </a:rPr>
              <a:t>Statement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420" y="2109114"/>
            <a:ext cx="7559675" cy="706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338455" marR="5080" indent="-326390">
              <a:lnSpc>
                <a:spcPct val="113900"/>
              </a:lnSpc>
              <a:spcBef>
                <a:spcPts val="125"/>
              </a:spcBef>
              <a:buClr>
                <a:srgbClr val="434343"/>
              </a:buClr>
              <a:buSzPct val="115384"/>
              <a:buChar char="●"/>
              <a:tabLst>
                <a:tab pos="339090" algn="l"/>
              </a:tabLst>
            </a:pPr>
            <a:r>
              <a:rPr dirty="0" sz="1300" spc="-5">
                <a:latin typeface="Tahoma"/>
                <a:cs typeface="Tahoma"/>
              </a:rPr>
              <a:t>Images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are one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of</a:t>
            </a:r>
            <a:r>
              <a:rPr dirty="0" sz="1300" spc="-5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major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sources</a:t>
            </a:r>
            <a:r>
              <a:rPr dirty="0" sz="1300" spc="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of</a:t>
            </a:r>
            <a:r>
              <a:rPr dirty="0" sz="1300" spc="-4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data</a:t>
            </a:r>
            <a:r>
              <a:rPr dirty="0" sz="1300" spc="-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in</a:t>
            </a:r>
            <a:r>
              <a:rPr dirty="0" sz="1300" spc="-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the </a:t>
            </a:r>
            <a:r>
              <a:rPr dirty="0" sz="1300" spc="-5">
                <a:latin typeface="Tahoma"/>
                <a:cs typeface="Tahoma"/>
              </a:rPr>
              <a:t>field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of</a:t>
            </a:r>
            <a:r>
              <a:rPr dirty="0" sz="1300" spc="-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data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science</a:t>
            </a:r>
            <a:r>
              <a:rPr dirty="0" sz="1300" spc="-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and</a:t>
            </a:r>
            <a:r>
              <a:rPr dirty="0" sz="1300" spc="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AI.</a:t>
            </a:r>
            <a:r>
              <a:rPr dirty="0" sz="1300" spc="-3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This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field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is</a:t>
            </a:r>
            <a:r>
              <a:rPr dirty="0" sz="1300" spc="-4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making </a:t>
            </a:r>
            <a:r>
              <a:rPr dirty="0" sz="1300" spc="-39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appropriate </a:t>
            </a:r>
            <a:r>
              <a:rPr dirty="0" sz="1300">
                <a:latin typeface="Tahoma"/>
                <a:cs typeface="Tahoma"/>
              </a:rPr>
              <a:t>use </a:t>
            </a:r>
            <a:r>
              <a:rPr dirty="0" sz="1300" spc="-10">
                <a:latin typeface="Tahoma"/>
                <a:cs typeface="Tahoma"/>
              </a:rPr>
              <a:t>of </a:t>
            </a:r>
            <a:r>
              <a:rPr dirty="0" sz="1300" spc="-5">
                <a:latin typeface="Tahoma"/>
                <a:cs typeface="Tahoma"/>
              </a:rPr>
              <a:t>information that </a:t>
            </a:r>
            <a:r>
              <a:rPr dirty="0" sz="1300" spc="-10">
                <a:latin typeface="Tahoma"/>
                <a:cs typeface="Tahoma"/>
              </a:rPr>
              <a:t>can </a:t>
            </a:r>
            <a:r>
              <a:rPr dirty="0" sz="1300" spc="10">
                <a:latin typeface="Tahoma"/>
                <a:cs typeface="Tahoma"/>
              </a:rPr>
              <a:t>be </a:t>
            </a:r>
            <a:r>
              <a:rPr dirty="0" sz="1300" spc="-10">
                <a:latin typeface="Tahoma"/>
                <a:cs typeface="Tahoma"/>
              </a:rPr>
              <a:t>gathered </a:t>
            </a:r>
            <a:r>
              <a:rPr dirty="0" sz="1300" spc="-5">
                <a:latin typeface="Tahoma"/>
                <a:cs typeface="Tahoma"/>
              </a:rPr>
              <a:t>through </a:t>
            </a:r>
            <a:r>
              <a:rPr dirty="0" sz="1300" spc="-10">
                <a:latin typeface="Tahoma"/>
                <a:cs typeface="Tahoma"/>
              </a:rPr>
              <a:t>images </a:t>
            </a:r>
            <a:r>
              <a:rPr dirty="0" sz="1300" spc="-5">
                <a:latin typeface="Tahoma"/>
                <a:cs typeface="Tahoma"/>
              </a:rPr>
              <a:t>by examining </a:t>
            </a:r>
            <a:r>
              <a:rPr dirty="0" sz="1300">
                <a:latin typeface="Tahoma"/>
                <a:cs typeface="Tahoma"/>
              </a:rPr>
              <a:t>its </a:t>
            </a:r>
            <a:r>
              <a:rPr dirty="0" sz="1300" spc="-5">
                <a:latin typeface="Tahoma"/>
                <a:cs typeface="Tahoma"/>
              </a:rPr>
              <a:t>features </a:t>
            </a:r>
            <a:r>
              <a:rPr dirty="0" sz="1300" spc="-10">
                <a:latin typeface="Tahoma"/>
                <a:cs typeface="Tahoma"/>
              </a:rPr>
              <a:t>and </a:t>
            </a:r>
            <a:r>
              <a:rPr dirty="0" sz="1300" spc="-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details.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56" y="3323361"/>
            <a:ext cx="7661275" cy="4705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12300"/>
              </a:lnSpc>
              <a:spcBef>
                <a:spcPts val="100"/>
              </a:spcBef>
              <a:buClr>
                <a:srgbClr val="434343"/>
              </a:buClr>
              <a:buSzPct val="115384"/>
              <a:buChar char="●"/>
              <a:tabLst>
                <a:tab pos="335280" algn="l"/>
                <a:tab pos="335915" algn="l"/>
              </a:tabLst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4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idea behind</a:t>
            </a:r>
            <a:r>
              <a:rPr dirty="0" sz="1300" spc="6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this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project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is</a:t>
            </a:r>
            <a:r>
              <a:rPr dirty="0" sz="1300" spc="-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to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build</a:t>
            </a:r>
            <a:r>
              <a:rPr dirty="0" sz="1300" spc="3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deep</a:t>
            </a:r>
            <a:r>
              <a:rPr dirty="0" sz="1300" spc="3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learning-based</a:t>
            </a:r>
            <a:r>
              <a:rPr dirty="0" sz="1300" spc="8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Image</a:t>
            </a:r>
            <a:r>
              <a:rPr dirty="0" sz="1300" spc="5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Classification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model</a:t>
            </a:r>
            <a:r>
              <a:rPr dirty="0" sz="1300" spc="5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on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images </a:t>
            </a:r>
            <a:r>
              <a:rPr dirty="0" sz="1300" spc="-39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that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will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be</a:t>
            </a:r>
            <a:r>
              <a:rPr dirty="0" sz="1300" spc="-3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scraped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from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e-commerce </a:t>
            </a:r>
            <a:r>
              <a:rPr dirty="0" sz="1300" spc="-5">
                <a:latin typeface="Tahoma"/>
                <a:cs typeface="Tahoma"/>
              </a:rPr>
              <a:t>portal.</a:t>
            </a:r>
            <a:r>
              <a:rPr dirty="0" sz="1300" spc="-4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This</a:t>
            </a:r>
            <a:r>
              <a:rPr dirty="0" sz="1300" spc="-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is</a:t>
            </a:r>
            <a:r>
              <a:rPr dirty="0" sz="1300" spc="-7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done</a:t>
            </a:r>
            <a:r>
              <a:rPr dirty="0" sz="1300" spc="-10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to</a:t>
            </a:r>
            <a:r>
              <a:rPr dirty="0" sz="1300" spc="-5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make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5">
                <a:latin typeface="Tahoma"/>
                <a:cs typeface="Tahoma"/>
              </a:rPr>
              <a:t> model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more </a:t>
            </a:r>
            <a:r>
              <a:rPr dirty="0" sz="1300">
                <a:latin typeface="Tahoma"/>
                <a:cs typeface="Tahoma"/>
              </a:rPr>
              <a:t>and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more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robust.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612" y="4330395"/>
            <a:ext cx="56216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300" spc="-5">
                <a:latin typeface="Tahoma"/>
                <a:cs typeface="Tahoma"/>
              </a:rPr>
              <a:t>This</a:t>
            </a:r>
            <a:r>
              <a:rPr dirty="0" sz="1300" spc="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task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is</a:t>
            </a:r>
            <a:r>
              <a:rPr dirty="0" sz="1300" spc="-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divided</a:t>
            </a:r>
            <a:r>
              <a:rPr dirty="0" sz="1300" spc="-1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into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two</a:t>
            </a:r>
            <a:r>
              <a:rPr dirty="0" sz="1300" spc="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phases:</a:t>
            </a:r>
            <a:r>
              <a:rPr dirty="0" sz="1300" spc="5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Data</a:t>
            </a:r>
            <a:r>
              <a:rPr dirty="0" sz="1300" spc="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Collection</a:t>
            </a:r>
            <a:r>
              <a:rPr dirty="0" sz="1300" spc="-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and</a:t>
            </a:r>
            <a:r>
              <a:rPr dirty="0" sz="1300" spc="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</a:t>
            </a:r>
            <a:r>
              <a:rPr dirty="0" sz="1300" spc="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Building.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457450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75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dirty="0" sz="2600" spc="75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dirty="0" sz="2600" spc="2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dirty="0" sz="2600" spc="-12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ll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ectio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158746"/>
            <a:ext cx="5349240" cy="162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latin typeface="Tahoma"/>
                <a:cs typeface="Tahoma"/>
              </a:rPr>
              <a:t>The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data</a:t>
            </a:r>
            <a:r>
              <a:rPr dirty="0" sz="1400" spc="-10">
                <a:latin typeface="Tahoma"/>
                <a:cs typeface="Tahoma"/>
              </a:rPr>
              <a:t> is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collected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by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scraping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images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from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Amazon.com.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latin typeface="Tahoma"/>
                <a:cs typeface="Tahoma"/>
              </a:rPr>
              <a:t>The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clothing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categories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used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scraping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will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be:</a:t>
            </a:r>
            <a:endParaRPr sz="1400">
              <a:latin typeface="Tahoma"/>
              <a:cs typeface="Tahoma"/>
            </a:endParaRPr>
          </a:p>
          <a:p>
            <a:pPr lvl="1" marL="786765" indent="-317500">
              <a:lnSpc>
                <a:spcPct val="100000"/>
              </a:lnSpc>
              <a:spcBef>
                <a:spcPts val="290"/>
              </a:spcBef>
              <a:buChar char="○"/>
              <a:tabLst>
                <a:tab pos="786765" algn="l"/>
                <a:tab pos="787400" algn="l"/>
              </a:tabLst>
            </a:pPr>
            <a:r>
              <a:rPr dirty="0" sz="1400" spc="-10">
                <a:latin typeface="Tahoma"/>
                <a:cs typeface="Tahoma"/>
              </a:rPr>
              <a:t>Sarees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(women)</a:t>
            </a:r>
            <a:endParaRPr sz="1400">
              <a:latin typeface="Tahoma"/>
              <a:cs typeface="Tahoma"/>
            </a:endParaRPr>
          </a:p>
          <a:p>
            <a:pPr lvl="1" marL="786765" indent="-317500">
              <a:lnSpc>
                <a:spcPct val="100000"/>
              </a:lnSpc>
              <a:spcBef>
                <a:spcPts val="244"/>
              </a:spcBef>
              <a:buChar char="○"/>
              <a:tabLst>
                <a:tab pos="786765" algn="l"/>
                <a:tab pos="787400" algn="l"/>
              </a:tabLst>
            </a:pPr>
            <a:r>
              <a:rPr dirty="0" sz="1400" spc="-5">
                <a:latin typeface="Tahoma"/>
                <a:cs typeface="Tahoma"/>
              </a:rPr>
              <a:t>Trousers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  <a:p>
            <a:pPr lvl="1" marL="786765" indent="-317500">
              <a:lnSpc>
                <a:spcPct val="100000"/>
              </a:lnSpc>
              <a:spcBef>
                <a:spcPts val="260"/>
              </a:spcBef>
              <a:buChar char="○"/>
              <a:tabLst>
                <a:tab pos="786765" algn="l"/>
                <a:tab pos="787400" algn="l"/>
              </a:tabLst>
            </a:pPr>
            <a:r>
              <a:rPr dirty="0" sz="1400" spc="-10">
                <a:latin typeface="Tahoma"/>
                <a:cs typeface="Tahoma"/>
              </a:rPr>
              <a:t>Jeans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545793"/>
            <a:ext cx="236791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65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dirty="0" sz="2500" spc="5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dirty="0" sz="2500" spc="6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500" spc="5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dirty="0" sz="2500" spc="-12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500" spc="7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500" spc="45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500" spc="25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dirty="0" sz="2500" spc="45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dirty="0" sz="2500" spc="65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500" spc="4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500" spc="5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500" spc="35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dirty="0" sz="2500" spc="45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500" spc="55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96075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961390" algn="l"/>
                <a:tab pos="962025" algn="l"/>
              </a:tabLst>
            </a:pPr>
            <a:r>
              <a:rPr dirty="0" spc="-5"/>
              <a:t>To</a:t>
            </a:r>
            <a:r>
              <a:rPr dirty="0" spc="5"/>
              <a:t> </a:t>
            </a:r>
            <a:r>
              <a:rPr dirty="0" spc="-10"/>
              <a:t>scrape</a:t>
            </a:r>
            <a:r>
              <a:rPr dirty="0" spc="25"/>
              <a:t> </a:t>
            </a:r>
            <a:r>
              <a:rPr dirty="0" spc="-5"/>
              <a:t>the</a:t>
            </a:r>
            <a:r>
              <a:rPr dirty="0" spc="25"/>
              <a:t> </a:t>
            </a:r>
            <a:r>
              <a:rPr dirty="0" spc="-5"/>
              <a:t>images,</a:t>
            </a:r>
            <a:r>
              <a:rPr dirty="0" spc="30"/>
              <a:t> </a:t>
            </a:r>
            <a:r>
              <a:rPr dirty="0" spc="-10"/>
              <a:t>Selenium</a:t>
            </a:r>
            <a:r>
              <a:rPr dirty="0" spc="75"/>
              <a:t> </a:t>
            </a:r>
            <a:r>
              <a:rPr dirty="0" spc="-10"/>
              <a:t>is</a:t>
            </a:r>
            <a:r>
              <a:rPr dirty="0" spc="15"/>
              <a:t> </a:t>
            </a:r>
            <a:r>
              <a:rPr dirty="0"/>
              <a:t>used.</a:t>
            </a:r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960755" marR="5080" indent="-317500">
              <a:lnSpc>
                <a:spcPts val="1590"/>
              </a:lnSpc>
              <a:spcBef>
                <a:spcPts val="1055"/>
              </a:spcBef>
              <a:buChar char="●"/>
              <a:tabLst>
                <a:tab pos="961390" algn="l"/>
                <a:tab pos="962025" algn="l"/>
              </a:tabLst>
            </a:pPr>
            <a:r>
              <a:rPr dirty="0" spc="-10"/>
              <a:t>The</a:t>
            </a:r>
            <a:r>
              <a:rPr dirty="0" spc="250"/>
              <a:t> </a:t>
            </a:r>
            <a:r>
              <a:rPr dirty="0" spc="-5"/>
              <a:t>scraped</a:t>
            </a:r>
            <a:r>
              <a:rPr dirty="0" spc="260"/>
              <a:t> </a:t>
            </a:r>
            <a:r>
              <a:rPr dirty="0" spc="-5"/>
              <a:t>images</a:t>
            </a:r>
            <a:r>
              <a:rPr dirty="0" spc="290"/>
              <a:t> </a:t>
            </a:r>
            <a:r>
              <a:rPr dirty="0" spc="-15"/>
              <a:t>are</a:t>
            </a:r>
            <a:r>
              <a:rPr dirty="0" spc="275"/>
              <a:t> </a:t>
            </a:r>
            <a:r>
              <a:rPr dirty="0" spc="-10"/>
              <a:t>then</a:t>
            </a:r>
            <a:r>
              <a:rPr dirty="0" spc="275"/>
              <a:t> </a:t>
            </a:r>
            <a:r>
              <a:rPr dirty="0" spc="-5"/>
              <a:t>downloaded</a:t>
            </a:r>
            <a:r>
              <a:rPr dirty="0" spc="265"/>
              <a:t> </a:t>
            </a:r>
            <a:r>
              <a:rPr dirty="0" spc="-5"/>
              <a:t>and</a:t>
            </a:r>
            <a:r>
              <a:rPr dirty="0" spc="265"/>
              <a:t> </a:t>
            </a:r>
            <a:r>
              <a:rPr dirty="0" spc="-5"/>
              <a:t>saved</a:t>
            </a:r>
            <a:r>
              <a:rPr dirty="0" spc="260"/>
              <a:t> </a:t>
            </a:r>
            <a:r>
              <a:rPr dirty="0" spc="-5"/>
              <a:t>into</a:t>
            </a:r>
            <a:r>
              <a:rPr dirty="0" spc="275"/>
              <a:t> </a:t>
            </a:r>
            <a:r>
              <a:rPr dirty="0" spc="-15"/>
              <a:t>the</a:t>
            </a:r>
            <a:r>
              <a:rPr dirty="0" spc="270"/>
              <a:t> </a:t>
            </a:r>
            <a:r>
              <a:rPr dirty="0" spc="-5"/>
              <a:t>destination</a:t>
            </a:r>
            <a:r>
              <a:rPr dirty="0" spc="305"/>
              <a:t> </a:t>
            </a:r>
            <a:r>
              <a:rPr dirty="0" spc="-5"/>
              <a:t>folder</a:t>
            </a:r>
            <a:r>
              <a:rPr dirty="0" spc="265"/>
              <a:t> </a:t>
            </a:r>
            <a:r>
              <a:rPr dirty="0" spc="-10"/>
              <a:t>in</a:t>
            </a:r>
            <a:r>
              <a:rPr dirty="0" spc="275"/>
              <a:t> </a:t>
            </a:r>
            <a:r>
              <a:rPr dirty="0" spc="-15"/>
              <a:t>the</a:t>
            </a:r>
            <a:r>
              <a:rPr dirty="0" spc="280"/>
              <a:t> </a:t>
            </a:r>
            <a:r>
              <a:rPr dirty="0" spc="-5"/>
              <a:t>.jpg </a:t>
            </a:r>
            <a:r>
              <a:rPr dirty="0" spc="-425"/>
              <a:t> </a:t>
            </a:r>
            <a:r>
              <a:rPr dirty="0" spc="-10"/>
              <a:t>format.</a:t>
            </a:r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631190">
              <a:lnSpc>
                <a:spcPct val="100000"/>
              </a:lnSpc>
              <a:spcBef>
                <a:spcPts val="10"/>
              </a:spcBef>
              <a:buClr>
                <a:srgbClr val="434343"/>
              </a:buClr>
              <a:buFont typeface="Tahoma"/>
              <a:buChar char="●"/>
            </a:pPr>
          </a:p>
          <a:p>
            <a:pPr marL="1009650" indent="-366395">
              <a:lnSpc>
                <a:spcPct val="100000"/>
              </a:lnSpc>
              <a:buChar char="●"/>
              <a:tabLst>
                <a:tab pos="1010285" algn="l"/>
                <a:tab pos="1010919" algn="l"/>
              </a:tabLst>
            </a:pPr>
            <a:r>
              <a:rPr dirty="0" spc="-10"/>
              <a:t>Labels</a:t>
            </a:r>
            <a:r>
              <a:rPr dirty="0" spc="70"/>
              <a:t> </a:t>
            </a:r>
            <a:r>
              <a:rPr dirty="0" spc="-15"/>
              <a:t>are</a:t>
            </a:r>
            <a:r>
              <a:rPr dirty="0" spc="35"/>
              <a:t> </a:t>
            </a:r>
            <a:r>
              <a:rPr dirty="0" spc="-5"/>
              <a:t>assigned</a:t>
            </a:r>
            <a:r>
              <a:rPr dirty="0" spc="50"/>
              <a:t> </a:t>
            </a:r>
            <a:r>
              <a:rPr dirty="0" spc="-10"/>
              <a:t>to</a:t>
            </a:r>
            <a:r>
              <a:rPr dirty="0" spc="10"/>
              <a:t> </a:t>
            </a:r>
            <a:r>
              <a:rPr dirty="0" spc="-5"/>
              <a:t>each</a:t>
            </a:r>
            <a:r>
              <a:rPr dirty="0" spc="10"/>
              <a:t> </a:t>
            </a:r>
            <a:r>
              <a:rPr dirty="0" spc="-5"/>
              <a:t>class</a:t>
            </a:r>
            <a:r>
              <a:rPr dirty="0" spc="30"/>
              <a:t> </a:t>
            </a:r>
            <a:r>
              <a:rPr dirty="0" spc="-5"/>
              <a:t>and</a:t>
            </a:r>
            <a:r>
              <a:rPr dirty="0" spc="45"/>
              <a:t> </a:t>
            </a:r>
            <a:r>
              <a:rPr dirty="0" spc="-15"/>
              <a:t>are</a:t>
            </a:r>
            <a:r>
              <a:rPr dirty="0" spc="35"/>
              <a:t> </a:t>
            </a:r>
            <a:r>
              <a:rPr dirty="0" spc="-15"/>
              <a:t>also</a:t>
            </a:r>
            <a:r>
              <a:rPr dirty="0" spc="40"/>
              <a:t> </a:t>
            </a:r>
            <a:r>
              <a:rPr dirty="0" spc="-5"/>
              <a:t>saved</a:t>
            </a:r>
            <a:r>
              <a:rPr dirty="0" spc="4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5"/>
              <a:t>a</a:t>
            </a:r>
            <a:r>
              <a:rPr dirty="0" spc="15"/>
              <a:t> </a:t>
            </a:r>
            <a:r>
              <a:rPr dirty="0" spc="-5"/>
              <a:t>csv</a:t>
            </a:r>
            <a:r>
              <a:rPr dirty="0" spc="25"/>
              <a:t> </a:t>
            </a:r>
            <a:r>
              <a:rPr dirty="0" spc="-5"/>
              <a:t>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197940"/>
            <a:ext cx="139319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7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500" spc="55">
                <a:solidFill>
                  <a:srgbClr val="1A1A1A"/>
                </a:solidFill>
                <a:latin typeface="Trebuchet MS"/>
                <a:cs typeface="Trebuchet MS"/>
              </a:rPr>
              <a:t>he</a:t>
            </a:r>
            <a:r>
              <a:rPr dirty="0" sz="2500" spc="-14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500" spc="65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dirty="0" sz="2500" spc="5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dirty="0" sz="2500" spc="6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500" spc="5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14" y="2132914"/>
            <a:ext cx="2331720" cy="2247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2650" y="2132952"/>
            <a:ext cx="2334260" cy="2247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3925" y="2132914"/>
            <a:ext cx="2331720" cy="2247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4312920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Splitting</a:t>
            </a:r>
            <a:r>
              <a:rPr dirty="0" sz="2600" spc="12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train</a:t>
            </a:r>
            <a:r>
              <a:rPr dirty="0" sz="2600" spc="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dirty="0" sz="2600" spc="9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test</a:t>
            </a:r>
            <a:r>
              <a:rPr dirty="0" sz="2600" spc="8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2068880"/>
            <a:ext cx="3115945" cy="230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7390" marR="5080" indent="-317500">
              <a:lnSpc>
                <a:spcPct val="117300"/>
              </a:lnSpc>
              <a:spcBef>
                <a:spcPts val="100"/>
              </a:spcBef>
              <a:buChar char="●"/>
              <a:tabLst>
                <a:tab pos="707390" algn="l"/>
                <a:tab pos="708025" algn="l"/>
              </a:tabLst>
            </a:pP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Data</a:t>
            </a:r>
            <a:r>
              <a:rPr dirty="0" sz="1400" spc="-9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8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first</a:t>
            </a:r>
            <a:r>
              <a:rPr dirty="0" sz="1400" spc="-5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converted 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into </a:t>
            </a:r>
            <a:r>
              <a:rPr dirty="0" sz="1400" spc="-4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434343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329565" marR="208279" indent="-329565">
              <a:lnSpc>
                <a:spcPct val="114500"/>
              </a:lnSpc>
              <a:spcBef>
                <a:spcPts val="1090"/>
              </a:spcBef>
              <a:buClr>
                <a:srgbClr val="434343"/>
              </a:buClr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111111"/>
                </a:solidFill>
                <a:latin typeface="Tahoma"/>
                <a:cs typeface="Tahoma"/>
              </a:rPr>
              <a:t>The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data </a:t>
            </a:r>
            <a:r>
              <a:rPr dirty="0" sz="1400" spc="-10">
                <a:solidFill>
                  <a:srgbClr val="111111"/>
                </a:solidFill>
                <a:latin typeface="Tahoma"/>
                <a:cs typeface="Tahoma"/>
              </a:rPr>
              <a:t>is splitted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into </a:t>
            </a:r>
            <a:r>
              <a:rPr dirty="0" sz="1400" spc="-10">
                <a:solidFill>
                  <a:srgbClr val="111111"/>
                </a:solidFill>
                <a:latin typeface="Tahoma"/>
                <a:cs typeface="Tahoma"/>
              </a:rPr>
              <a:t>training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11111"/>
                </a:solidFill>
                <a:latin typeface="Tahoma"/>
                <a:cs typeface="Tahoma"/>
              </a:rPr>
              <a:t>testing</a:t>
            </a:r>
            <a:r>
              <a:rPr dirty="0" sz="1400" spc="1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data</a:t>
            </a:r>
            <a:r>
              <a:rPr dirty="0" sz="1400" spc="-15">
                <a:solidFill>
                  <a:srgbClr val="111111"/>
                </a:solidFill>
                <a:latin typeface="Tahoma"/>
                <a:cs typeface="Tahoma"/>
              </a:rPr>
              <a:t> as</a:t>
            </a:r>
            <a:r>
              <a:rPr dirty="0" sz="1400" spc="-35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X </a:t>
            </a:r>
            <a:r>
              <a:rPr dirty="0" sz="1400" spc="-1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dirty="0" sz="1400" spc="-35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22225" indent="-329565">
              <a:lnSpc>
                <a:spcPct val="115700"/>
              </a:lnSpc>
              <a:spcBef>
                <a:spcPts val="107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114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1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9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1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vi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  </a:t>
            </a:r>
            <a:r>
              <a:rPr dirty="0" sz="1400" spc="-40">
                <a:solidFill>
                  <a:srgbClr val="434343"/>
                </a:solidFill>
                <a:latin typeface="Tahoma"/>
                <a:cs typeface="Tahoma"/>
              </a:rPr>
              <a:t>into</a:t>
            </a:r>
            <a:r>
              <a:rPr dirty="0" sz="1400" spc="-5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80%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20%</a:t>
            </a:r>
            <a:r>
              <a:rPr dirty="0" sz="1400" spc="-3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434343"/>
                </a:solidFill>
                <a:latin typeface="Tahoma"/>
                <a:cs typeface="Tahoma"/>
              </a:rPr>
              <a:t>respectively.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804" y="2173579"/>
            <a:ext cx="4162171" cy="20834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386965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r>
              <a:rPr dirty="0" sz="2600" spc="2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Building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2307133"/>
            <a:ext cx="3159125" cy="199898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12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8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10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434343"/>
                </a:solidFill>
                <a:latin typeface="Tahoma"/>
                <a:cs typeface="Tahoma"/>
              </a:rPr>
              <a:t>b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ui</a:t>
            </a:r>
            <a:r>
              <a:rPr dirty="0" sz="1400" spc="1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d.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Activation</a:t>
            </a:r>
            <a:r>
              <a:rPr dirty="0" sz="1400" spc="-10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functions</a:t>
            </a:r>
            <a:r>
              <a:rPr dirty="0" sz="1400" spc="-9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lvl="1" marL="789940" indent="-320675">
              <a:lnSpc>
                <a:spcPct val="100000"/>
              </a:lnSpc>
              <a:spcBef>
                <a:spcPts val="244"/>
              </a:spcBef>
              <a:buChar char="○"/>
              <a:tabLst>
                <a:tab pos="789940" algn="l"/>
                <a:tab pos="790575" algn="l"/>
              </a:tabLst>
            </a:pP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lu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dirty="0" sz="1400" spc="-8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1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dd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6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  <a:p>
            <a:pPr lvl="1" marL="789940" indent="-320675">
              <a:lnSpc>
                <a:spcPct val="100000"/>
              </a:lnSpc>
              <a:spcBef>
                <a:spcPts val="260"/>
              </a:spcBef>
              <a:buChar char="○"/>
              <a:tabLst>
                <a:tab pos="789940" algn="l"/>
                <a:tab pos="790575" algn="l"/>
              </a:tabLst>
            </a:pP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‘S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x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1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/</a:t>
            </a:r>
            <a:r>
              <a:rPr dirty="0" sz="1400" spc="2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ut</a:t>
            </a:r>
            <a:r>
              <a:rPr dirty="0" sz="1400" spc="15">
                <a:solidFill>
                  <a:srgbClr val="434343"/>
                </a:solidFill>
                <a:latin typeface="Tahoma"/>
                <a:cs typeface="Tahoma"/>
              </a:rPr>
              <a:t>p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4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Op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15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7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10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Ad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14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13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‘sparse_categorical_crossentropy’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Me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ric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7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10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cc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1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y’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77290"/>
            <a:ext cx="746760" cy="45720"/>
            <a:chOff x="828675" y="117729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7729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8675" y="117729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370" y="624205"/>
            <a:ext cx="3413252" cy="43402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516" y="1368628"/>
            <a:ext cx="117411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60" b="1">
                <a:solidFill>
                  <a:srgbClr val="1A1A1A"/>
                </a:solidFill>
                <a:latin typeface="Trebuchet MS"/>
                <a:cs typeface="Trebuchet MS"/>
              </a:rPr>
              <a:t>Re</a:t>
            </a:r>
            <a:r>
              <a:rPr dirty="0" sz="2600" spc="55" b="1">
                <a:solidFill>
                  <a:srgbClr val="1A1A1A"/>
                </a:solidFill>
                <a:latin typeface="Trebuchet MS"/>
                <a:cs typeface="Trebuchet MS"/>
              </a:rPr>
              <a:t>su</a:t>
            </a:r>
            <a:r>
              <a:rPr dirty="0" sz="2600" spc="40" b="1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dirty="0" sz="2600" spc="40" b="1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600" spc="40" b="1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9532" y="2003298"/>
            <a:ext cx="44170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highest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 accuracy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obtained</a:t>
            </a:r>
            <a:r>
              <a:rPr dirty="0" sz="1400" spc="-3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90.32%</a:t>
            </a:r>
            <a:r>
              <a:rPr dirty="0" sz="1400" spc="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at</a:t>
            </a:r>
            <a:r>
              <a:rPr dirty="0" sz="1400" spc="-8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30th</a:t>
            </a:r>
            <a:r>
              <a:rPr dirty="0" sz="1400" spc="-6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epoch.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04" y="2371636"/>
            <a:ext cx="5554980" cy="25905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5"/>
              <a:t>Classification:</a:t>
            </a:r>
            <a:r>
              <a:rPr dirty="0" spc="-3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Anurag N Srivastav</dc:creator>
  <dcterms:created xsi:type="dcterms:W3CDTF">2021-06-17T11:32:51Z</dcterms:created>
  <dcterms:modified xsi:type="dcterms:W3CDTF">2021-06-17T11:32:51Z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2021-06-17T00:00:00Z</vt:filetime>
  </property>
</Properties>
</file>