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g5mQioy9xHZ5tcsngbFtoieeh1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53E0B6-7AD0-46DC-AB33-174FBD14A44F}">
  <a:tblStyle styleId="{E553E0B6-7AD0-46DC-AB33-174FBD14A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5867401" y="8991600"/>
            <a:ext cx="989013" cy="30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/>
        </p:nvSpPr>
        <p:spPr>
          <a:xfrm>
            <a:off x="0" y="8993214"/>
            <a:ext cx="1295400" cy="30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Park, Uni of AKron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33b195a4_0_24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23a33b195a4_0_24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3a33b195a4_0_24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33b195a4_0_42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23a33b195a4_0_42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3a33b195a4_0_42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33b195a4_0_6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23a33b195a4_0_6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3a33b195a4_0_6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33b195a4_0_66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23a33b195a4_0_66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3a33b195a4_0_66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33b195a4_0_54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23a33b195a4_0_54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3a33b195a4_0_54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33b195a4_0_36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23a33b195a4_0_36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3a33b195a4_0_36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a33b195a4_0_72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23a33b195a4_0_72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3a33b195a4_0_72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5867401" y="8991600"/>
            <a:ext cx="989013" cy="30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58921c17_0_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3a58921c17_0_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58921c17_0_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58921c17_0_8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23a58921c17_0_8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a58921c17_0_8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a58921c17_1_6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g23a58921c17_1_6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3a58921c17_1_6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58921c17_0_15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23a58921c17_0_15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a58921c17_0_15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80e80fcb_0_1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21d80e80fcb_0_1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80e80fcb_0_1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92fb4e1b_0_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23a92fb4e1b_0_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92fb4e1b_0_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a58921c17_0_22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3a58921c17_0_22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a58921c17_0_22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d80e80fcb_0_18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21d80e80fcb_0_18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d80e80fcb_0_18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5867401" y="8991600"/>
            <a:ext cx="989013" cy="30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a58921c17_0_4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23a58921c17_0_4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a58921c17_0_4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a470c0073_0_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3a470c0073_0_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a470c0073_0_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3a470c0073_0_6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23a470c0073_0_6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3a470c0073_0_6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3a58921c17_1_0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g23a58921c17_1_0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58921c17_1_0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11049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:notes"/>
          <p:cNvSpPr txBox="1"/>
          <p:nvPr>
            <p:ph idx="12" type="sldNum"/>
          </p:nvPr>
        </p:nvSpPr>
        <p:spPr>
          <a:xfrm>
            <a:off x="5867401" y="8991600"/>
            <a:ext cx="989013" cy="30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33b195a4_0_12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3a33b195a4_0_12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3a33b195a4_0_12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a33b195a4_0_18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3a33b195a4_0_18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3a33b195a4_0_18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33b195a4_0_6:notes"/>
          <p:cNvSpPr/>
          <p:nvPr>
            <p:ph idx="2" type="sldImg"/>
          </p:nvPr>
        </p:nvSpPr>
        <p:spPr>
          <a:xfrm>
            <a:off x="11049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23a33b195a4_0_6:notes"/>
          <p:cNvSpPr txBox="1"/>
          <p:nvPr>
            <p:ph idx="1" type="body"/>
          </p:nvPr>
        </p:nvSpPr>
        <p:spPr>
          <a:xfrm>
            <a:off x="685800" y="4415791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3a33b195a4_0_6:notes"/>
          <p:cNvSpPr txBox="1"/>
          <p:nvPr>
            <p:ph idx="12" type="sldNum"/>
          </p:nvPr>
        </p:nvSpPr>
        <p:spPr>
          <a:xfrm>
            <a:off x="5867401" y="8991600"/>
            <a:ext cx="98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F8F8">
            <a:alpha val="49803"/>
          </a:srgbClr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/>
          <p:nvPr/>
        </p:nvSpPr>
        <p:spPr>
          <a:xfrm>
            <a:off x="4433192" y="6581001"/>
            <a:ext cx="3674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0" y="6581001"/>
            <a:ext cx="10341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Project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672324"/>
            <a:ext cx="685800" cy="1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/>
          <p:nvPr/>
        </p:nvSpPr>
        <p:spPr>
          <a:xfrm>
            <a:off x="304800" y="1249681"/>
            <a:ext cx="8534400" cy="45719"/>
          </a:xfrm>
          <a:prstGeom prst="ellipse">
            <a:avLst/>
          </a:prstGeom>
          <a:gradFill>
            <a:gsLst>
              <a:gs pos="0">
                <a:srgbClr val="17365D"/>
              </a:gs>
              <a:gs pos="50000">
                <a:srgbClr val="BFCFEC"/>
              </a:gs>
              <a:gs pos="100000">
                <a:srgbClr val="E0E8F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1066800" y="4419600"/>
            <a:ext cx="7315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Team 2: Google Map Data System </a:t>
            </a:r>
            <a:br>
              <a:rPr lang="en-US" sz="3200"/>
            </a:br>
            <a:r>
              <a:rPr lang="en-US" sz="2000"/>
              <a:t>Yijia GU;</a:t>
            </a:r>
            <a:r>
              <a:rPr lang="en-US" sz="2000"/>
              <a:t> </a:t>
            </a:r>
            <a:r>
              <a:rPr lang="en-US" sz="2000"/>
              <a:t>Christine Nyasha </a:t>
            </a:r>
            <a:r>
              <a:rPr lang="en-US" sz="2000"/>
              <a:t>Mundiya;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000"/>
              <a:t>Komal </a:t>
            </a:r>
            <a:r>
              <a:rPr lang="en-US" sz="2000"/>
              <a:t>Patil; </a:t>
            </a:r>
            <a:r>
              <a:rPr lang="en-US" sz="2000"/>
              <a:t>Mingze </a:t>
            </a:r>
            <a:r>
              <a:rPr lang="en-US" sz="2000"/>
              <a:t>Yuan </a:t>
            </a:r>
            <a:endParaRPr sz="1500"/>
          </a:p>
        </p:txBody>
      </p:sp>
      <p:sp>
        <p:nvSpPr>
          <p:cNvPr id="25" name="Google Shape;25;p1"/>
          <p:cNvSpPr txBox="1"/>
          <p:nvPr/>
        </p:nvSpPr>
        <p:spPr>
          <a:xfrm>
            <a:off x="152400" y="152400"/>
            <a:ext cx="8915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ISTM 6202 Relational Database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Project Presentation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324600"/>
            <a:ext cx="1970131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25" y="2243138"/>
            <a:ext cx="42481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33b195a4_0_24"/>
          <p:cNvSpPr txBox="1"/>
          <p:nvPr>
            <p:ph type="title"/>
          </p:nvPr>
        </p:nvSpPr>
        <p:spPr>
          <a:xfrm>
            <a:off x="193425" y="3124200"/>
            <a:ext cx="2808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TO-BE Business Process</a:t>
            </a:r>
            <a:endParaRPr sz="4000"/>
          </a:p>
        </p:txBody>
      </p:sp>
      <p:pic>
        <p:nvPicPr>
          <p:cNvPr id="90" name="Google Shape;90;g23a33b195a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425" y="0"/>
            <a:ext cx="49699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33b195a4_0_42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TO-BE Database (ERD)</a:t>
            </a:r>
            <a:endParaRPr sz="4000"/>
          </a:p>
        </p:txBody>
      </p:sp>
      <p:sp>
        <p:nvSpPr>
          <p:cNvPr id="97" name="Google Shape;97;g23a33b195a4_0_42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To incorporate the new solution into the Google Maps system, the database needs to be updated and expanded to include the necessary entities.</a:t>
            </a:r>
            <a:endParaRPr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 </a:t>
            </a:r>
            <a:r>
              <a:rPr b="1" lang="en-US"/>
              <a:t>The new system will meet information requirements of the 5C’s in the following ways:</a:t>
            </a:r>
            <a:endParaRPr b="1"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b="1" lang="en-US"/>
              <a:t>Capture</a:t>
            </a:r>
            <a:r>
              <a:rPr lang="en-US"/>
              <a:t>- capturing real-time data on road conditions</a:t>
            </a:r>
            <a:endParaRPr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b="1" lang="en-US"/>
              <a:t>Convey</a:t>
            </a:r>
            <a:r>
              <a:rPr lang="en-US"/>
              <a:t>- Conveying data in real-time</a:t>
            </a:r>
            <a:endParaRPr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b="1" lang="en-US"/>
              <a:t>Create</a:t>
            </a:r>
            <a:r>
              <a:rPr lang="en-US"/>
              <a:t>- Creating more accurate and detailed road maps using user provided real-time data</a:t>
            </a:r>
            <a:endParaRPr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b="1" lang="en-US"/>
              <a:t>Cradle</a:t>
            </a:r>
            <a:r>
              <a:rPr lang="en-US"/>
              <a:t>- Real-time data needs to be cradled or protected to ensure its integrity and to prevent data loss. Robust data security protocols will be implemented. </a:t>
            </a:r>
            <a:endParaRPr/>
          </a:p>
          <a:p>
            <a:pPr indent="-260032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b="1" lang="en-US"/>
              <a:t>Communicate</a:t>
            </a:r>
            <a:r>
              <a:rPr lang="en-US"/>
              <a:t>- Communicating benefits of new system to users. Encouraging user feedback to optimize Google Maps.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33b195a4_0_6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Business Rules</a:t>
            </a:r>
            <a:endParaRPr/>
          </a:p>
        </p:txBody>
      </p:sp>
      <p:sp>
        <p:nvSpPr>
          <p:cNvPr id="104" name="Google Shape;104;g23a33b195a4_0_60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User can submit</a:t>
            </a: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/>
              <a:t>0</a:t>
            </a: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/>
              <a:t>or multiple reports, but Report could be only submitted by 1 user.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User can confirm 0 or multiple confirmations, but Confirmation can be only submitted by 1 user.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Notification can be sent to 0 or multiple users, and User can have 0 or multiple notifications.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An Incident can receive 0 or multiple confirmations, but a Confirmation should only commit to one incident.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An Incident can trigger 0 or 1 notification, and one Notification should only be trigger by one incident.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33b195a4_0_66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Business Rules ctd…</a:t>
            </a:r>
            <a:endParaRPr sz="4000"/>
          </a:p>
        </p:txBody>
      </p:sp>
      <p:sp>
        <p:nvSpPr>
          <p:cNvPr id="111" name="Google Shape;111;g23a33b195a4_0_66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An incident has four subtypes that can overlap, including traffic jams, accidents, police, and road construction.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Location can have 1 or multiple roads, but one Road only has one location.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Location can have 0 or multiple users, but one User only has one location.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 Road can have 0 or multiple incidents, and one Incident has only one road.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One or multiple Satellite Data can report 0 or multiple incidents, and one Incidents can have one or more satellite data.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a33b195a4_0_54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TO-BE Database (ERD) </a:t>
            </a:r>
            <a:endParaRPr sz="4000"/>
          </a:p>
        </p:txBody>
      </p:sp>
      <p:sp>
        <p:nvSpPr>
          <p:cNvPr id="118" name="Google Shape;118;g23a33b195a4_0_54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</p:txBody>
      </p:sp>
      <p:pic>
        <p:nvPicPr>
          <p:cNvPr id="119" name="Google Shape;119;g23a33b195a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0" y="1311100"/>
            <a:ext cx="7996200" cy="52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33b195a4_0_36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Business function to data Entity Matrix</a:t>
            </a:r>
            <a:endParaRPr sz="4000"/>
          </a:p>
        </p:txBody>
      </p:sp>
      <p:sp>
        <p:nvSpPr>
          <p:cNvPr id="126" name="Google Shape;126;g23a33b195a4_0_36"/>
          <p:cNvSpPr txBox="1"/>
          <p:nvPr>
            <p:ph idx="1" type="body"/>
          </p:nvPr>
        </p:nvSpPr>
        <p:spPr>
          <a:xfrm>
            <a:off x="241075" y="1339900"/>
            <a:ext cx="8229600" cy="5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g23a33b195a4_0_36"/>
          <p:cNvGraphicFramePr/>
          <p:nvPr/>
        </p:nvGraphicFramePr>
        <p:xfrm>
          <a:off x="777525" y="146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{E553E0B6-7AD0-46DC-AB33-174FBD14A44F}</a:tableStyleId>
              </a:tblPr>
              <a:tblGrid>
                <a:gridCol w="1242625"/>
                <a:gridCol w="726900"/>
                <a:gridCol w="702350"/>
                <a:gridCol w="740600"/>
                <a:gridCol w="592650"/>
                <a:gridCol w="640425"/>
                <a:gridCol w="659550"/>
                <a:gridCol w="755150"/>
                <a:gridCol w="726450"/>
                <a:gridCol w="1036100"/>
              </a:tblGrid>
              <a:tr h="780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000"/>
                        <a:t>Business Function/Data Entities</a:t>
                      </a:r>
                      <a:endParaRPr b="1" sz="10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User Profile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User History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Location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Place Data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Traffic Data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Transit Data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Map Data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Road Incident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Satellite Imagery</a:t>
                      </a:r>
                      <a:endParaRPr b="1" sz="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Maps &amp; Navigation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Traffic &amp; Routing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Search &amp; Discovery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Advertising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Analytics &amp; Insights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Business Operations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Customer Support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56615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Partnership Management</a:t>
                      </a:r>
                      <a:endParaRPr b="1"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33b195a4_0_72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3NF Relational  Schema</a:t>
            </a:r>
            <a:endParaRPr sz="4000"/>
          </a:p>
        </p:txBody>
      </p:sp>
      <p:sp>
        <p:nvSpPr>
          <p:cNvPr id="134" name="Google Shape;134;g23a33b195a4_0_72"/>
          <p:cNvSpPr txBox="1"/>
          <p:nvPr>
            <p:ph idx="1" type="body"/>
          </p:nvPr>
        </p:nvSpPr>
        <p:spPr>
          <a:xfrm>
            <a:off x="457200" y="13018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23a33b195a4_0_72"/>
          <p:cNvPicPr preferRelativeResize="0"/>
          <p:nvPr/>
        </p:nvPicPr>
        <p:blipFill rotWithShape="1">
          <a:blip r:embed="rId3">
            <a:alphaModFix/>
          </a:blip>
          <a:srcRect b="0" l="6195" r="-3908" t="20464"/>
          <a:stretch/>
        </p:blipFill>
        <p:spPr>
          <a:xfrm>
            <a:off x="457200" y="1301800"/>
            <a:ext cx="8686800" cy="52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Section III </a:t>
            </a:r>
            <a:endParaRPr sz="4000"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 Implementation  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Tables: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-	Which datatypes will we use?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-	What is our developing order?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SQLs: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-	How will we use other functions: views,group by,enum 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-	How will we constrain our PK and FK?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Results: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-	How does one sample look like?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58921c17_0_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Implementation: Data Type</a:t>
            </a:r>
            <a:endParaRPr/>
          </a:p>
        </p:txBody>
      </p:sp>
      <p:sp>
        <p:nvSpPr>
          <p:cNvPr id="149" name="Google Shape;149;g23a58921c17_0_0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Integer:ID, Speed Limit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Floating-point: Latitude, Longitude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Varchar: Description, state, name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Enum:State,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Timestamp: Incident Date, Satellite Date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58921c17_0_8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 Implementation: Develop Order</a:t>
            </a:r>
            <a:endParaRPr/>
          </a:p>
        </p:txBody>
      </p:sp>
      <p:pic>
        <p:nvPicPr>
          <p:cNvPr id="156" name="Google Shape;156;g23a58921c17_0_8"/>
          <p:cNvPicPr preferRelativeResize="0"/>
          <p:nvPr/>
        </p:nvPicPr>
        <p:blipFill rotWithShape="1">
          <a:blip r:embed="rId3">
            <a:alphaModFix/>
          </a:blip>
          <a:srcRect b="4848" l="45384" r="4660" t="67761"/>
          <a:stretch/>
        </p:blipFill>
        <p:spPr>
          <a:xfrm>
            <a:off x="0" y="1676400"/>
            <a:ext cx="9144001" cy="328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a58921c17_1_6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Background</a:t>
            </a:r>
            <a:endParaRPr/>
          </a:p>
        </p:txBody>
      </p:sp>
      <p:sp>
        <p:nvSpPr>
          <p:cNvPr id="34" name="Google Shape;34;g23a58921c17_1_6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Google Maps is a web-based mapping service developed by Google that allows users to view maps, get driving directions, search for locations, and explore areas in 3D 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Google Maps was first launched in 2005. It provides detailed information about nearly every location on Earth, and also includes real-time traffic updates and transit information (Google, 2022).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58921c17_0_15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 Implementation: Develop Order</a:t>
            </a:r>
            <a:endParaRPr/>
          </a:p>
        </p:txBody>
      </p:sp>
      <p:pic>
        <p:nvPicPr>
          <p:cNvPr id="163" name="Google Shape;163;g23a58921c17_0_15"/>
          <p:cNvPicPr preferRelativeResize="0"/>
          <p:nvPr/>
        </p:nvPicPr>
        <p:blipFill rotWithShape="1">
          <a:blip r:embed="rId3">
            <a:alphaModFix/>
          </a:blip>
          <a:srcRect b="7712" l="7105" r="58235" t="68425"/>
          <a:stretch/>
        </p:blipFill>
        <p:spPr>
          <a:xfrm>
            <a:off x="0" y="1304475"/>
            <a:ext cx="9144001" cy="412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d80e80fcb_0_1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 Implementation: Develop Order</a:t>
            </a:r>
            <a:endParaRPr/>
          </a:p>
        </p:txBody>
      </p:sp>
      <p:pic>
        <p:nvPicPr>
          <p:cNvPr id="170" name="Google Shape;170;g21d80e80fc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4" y="1546700"/>
            <a:ext cx="3569125" cy="4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1d80e80fcb_0_10"/>
          <p:cNvSpPr txBox="1"/>
          <p:nvPr/>
        </p:nvSpPr>
        <p:spPr>
          <a:xfrm>
            <a:off x="4205275" y="1829775"/>
            <a:ext cx="42606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SATELLITEDATA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(1,'2023-04-26 15:15:30',38.913611,77.013222,'All right');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92fb4e1b_0_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 Implementation: Develop Order</a:t>
            </a:r>
            <a:endParaRPr/>
          </a:p>
        </p:txBody>
      </p:sp>
      <p:sp>
        <p:nvSpPr>
          <p:cNvPr id="178" name="Google Shape;178;g23a92fb4e1b_0_0"/>
          <p:cNvSpPr txBox="1"/>
          <p:nvPr/>
        </p:nvSpPr>
        <p:spPr>
          <a:xfrm>
            <a:off x="353125" y="1537950"/>
            <a:ext cx="8229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create table road(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RoadID Int(11) not null,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LocationID Int(11) not null,  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RoadName varchar(100) not null,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RoadType enum('Freeways','Highways','Arterial','Collector','Local','Pedestrian','Private') not null,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SpeedLimit int(6) not null,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constraint road_PK primary key(RoadID),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constraint road_FK FOREIGN KEY (LocationID) REFERENCES location(LocationID)) 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58921c17_0_22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SQL Details</a:t>
            </a:r>
            <a:endParaRPr/>
          </a:p>
        </p:txBody>
      </p:sp>
      <p:sp>
        <p:nvSpPr>
          <p:cNvPr id="185" name="Google Shape;185;g23a58921c17_0_22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Views: Provide combined result for users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 by:Provide ordered data for further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23a58921c1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2750"/>
            <a:ext cx="9144000" cy="285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80e80fcb_0_18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SQL Details</a:t>
            </a:r>
            <a:endParaRPr/>
          </a:p>
        </p:txBody>
      </p:sp>
      <p:sp>
        <p:nvSpPr>
          <p:cNvPr id="193" name="Google Shape;193;g21d80e80fcb_0_18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Views: Provide combined result for users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 by:Provide ordered data for further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CREATE VIEW ReportOverview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SELECT A.UserID, B.ReportID, Status,B.Description,B.TmeStamp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FROM User A,Report 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WHERE A.UserID= B.UserID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Group By B.TmeStamp;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Conclusion </a:t>
            </a:r>
            <a:endParaRPr sz="4000"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Improvement on existing product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clear improvement for users’ experience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</a:t>
            </a:r>
            <a:r>
              <a:rPr lang="en-US"/>
              <a:t>database</a:t>
            </a:r>
            <a:r>
              <a:rPr lang="en-US"/>
              <a:t> to solve this requirements.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Potential problem: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Continue i</a:t>
            </a:r>
            <a:r>
              <a:rPr lang="en-US"/>
              <a:t>mprovement from users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Reasonable feedback, guidance as well as award for application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a58921c17_0_4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pic>
        <p:nvPicPr>
          <p:cNvPr id="207" name="Google Shape;207;g23a58921c1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13" y="1496425"/>
            <a:ext cx="7262974" cy="45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3a470c0073_0_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Problems</a:t>
            </a:r>
            <a:endParaRPr/>
          </a:p>
        </p:txBody>
      </p:sp>
      <p:sp>
        <p:nvSpPr>
          <p:cNvPr id="41" name="Google Shape;41;g23a470c0073_0_0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customers </a:t>
            </a:r>
            <a:r>
              <a:rPr lang="en-US" sz="2400"/>
              <a:t>complaining</a:t>
            </a:r>
            <a:r>
              <a:rPr lang="en-US" sz="2400"/>
              <a:t> about?</a:t>
            </a:r>
            <a:endParaRPr sz="24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/>
              <a:t>Here are some quoted real user reviews of Google Maps from the Apple Store (2023). </a:t>
            </a:r>
            <a:endParaRPr sz="24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“Wrong estimate time.”</a:t>
            </a:r>
            <a:endParaRPr sz="24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“Thank you for making me violate the paid bridge.”</a:t>
            </a:r>
            <a:endParaRPr sz="24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/>
              <a:t>“It gives me the one route with lanes closed.”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latin typeface="Cambria"/>
                <a:ea typeface="Cambria"/>
                <a:cs typeface="Cambria"/>
                <a:sym typeface="Cambria"/>
              </a:rPr>
              <a:t>Google Maps cannot collect enough </a:t>
            </a:r>
            <a:r>
              <a:rPr lang="en-US" sz="3300">
                <a:highlight>
                  <a:srgbClr val="93C47D"/>
                </a:highlight>
                <a:latin typeface="Cambria"/>
                <a:ea typeface="Cambria"/>
                <a:cs typeface="Cambria"/>
                <a:sym typeface="Cambria"/>
              </a:rPr>
              <a:t>real-time data</a:t>
            </a:r>
            <a:r>
              <a:rPr lang="en-US" sz="3300"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lang="en-US" sz="3300">
                <a:latin typeface="Cambria"/>
                <a:ea typeface="Cambria"/>
                <a:cs typeface="Cambria"/>
                <a:sym typeface="Cambria"/>
              </a:rPr>
              <a:t>satisfy</a:t>
            </a:r>
            <a:r>
              <a:rPr lang="en-US" sz="3300">
                <a:latin typeface="Cambria"/>
                <a:ea typeface="Cambria"/>
                <a:cs typeface="Cambria"/>
                <a:sym typeface="Cambria"/>
              </a:rPr>
              <a:t> users’ demand.</a:t>
            </a:r>
            <a:endParaRPr sz="3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3a470c0073_0_6"/>
          <p:cNvSpPr txBox="1"/>
          <p:nvPr>
            <p:ph type="title"/>
          </p:nvPr>
        </p:nvSpPr>
        <p:spPr>
          <a:xfrm>
            <a:off x="457175" y="2321525"/>
            <a:ext cx="2313600" cy="179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As-Is Business Process Map</a:t>
            </a:r>
            <a:endParaRPr/>
          </a:p>
        </p:txBody>
      </p:sp>
      <p:pic>
        <p:nvPicPr>
          <p:cNvPr id="48" name="Google Shape;48;g23a470c0073_0_6"/>
          <p:cNvPicPr preferRelativeResize="0"/>
          <p:nvPr/>
        </p:nvPicPr>
        <p:blipFill rotWithShape="1">
          <a:blip r:embed="rId3">
            <a:alphaModFix/>
          </a:blip>
          <a:srcRect b="6141" l="0" r="0" t="2324"/>
          <a:stretch/>
        </p:blipFill>
        <p:spPr>
          <a:xfrm>
            <a:off x="3049502" y="0"/>
            <a:ext cx="56372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3a58921c17_1_0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As-Is ERD</a:t>
            </a:r>
            <a:endParaRPr/>
          </a:p>
        </p:txBody>
      </p:sp>
      <p:pic>
        <p:nvPicPr>
          <p:cNvPr id="55" name="Google Shape;55;g23a58921c17_1_0"/>
          <p:cNvPicPr preferRelativeResize="0"/>
          <p:nvPr/>
        </p:nvPicPr>
        <p:blipFill rotWithShape="1">
          <a:blip r:embed="rId3">
            <a:alphaModFix/>
          </a:blip>
          <a:srcRect b="0" l="0" r="17177" t="76820"/>
          <a:stretch/>
        </p:blipFill>
        <p:spPr>
          <a:xfrm>
            <a:off x="0" y="1275300"/>
            <a:ext cx="9143999" cy="4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IT-Based Solution</a:t>
            </a:r>
            <a:endParaRPr sz="40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A web-based system to allow users to report real-time road information to Google Maps.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Users can report incidents (traffic jams, roadwork, police, accidents) to assist others in choosing/deciding on routes.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Provides an efficient and effective way for users to report real-time road information.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Helps improve safety and reduce congestion on our roads.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33b195a4_0_12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How</a:t>
            </a:r>
            <a:r>
              <a:rPr b="1" lang="en-US" sz="4000">
                <a:solidFill>
                  <a:schemeClr val="dk2"/>
                </a:solidFill>
              </a:rPr>
              <a:t> </a:t>
            </a:r>
            <a:r>
              <a:rPr lang="en-US"/>
              <a:t>the system works</a:t>
            </a:r>
            <a:endParaRPr/>
          </a:p>
        </p:txBody>
      </p:sp>
      <p:sp>
        <p:nvSpPr>
          <p:cNvPr id="69" name="Google Shape;69;g23a33b195a4_0_12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  </a:t>
            </a:r>
            <a:r>
              <a:rPr lang="en-US" sz="2400"/>
              <a:t>Users submit reports via the user interface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Users select type of incident to report and provide details such as location, severity and time of occurence.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To verify accuracy of report, Google Maps sends information across users passing through the area in the next 5 minutes.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Upon confirmation, Google Maps recognizes this information as “true”. Performs next step- data analysis. </a:t>
            </a:r>
            <a:endParaRPr sz="2400"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33b195a4_0_18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How</a:t>
            </a:r>
            <a:r>
              <a:rPr b="1" lang="en-US" sz="4000">
                <a:solidFill>
                  <a:schemeClr val="dk2"/>
                </a:solidFill>
              </a:rPr>
              <a:t> </a:t>
            </a:r>
            <a:r>
              <a:rPr lang="en-US"/>
              <a:t>the system works ctd…</a:t>
            </a:r>
            <a:endParaRPr/>
          </a:p>
        </p:txBody>
      </p:sp>
      <p:sp>
        <p:nvSpPr>
          <p:cNvPr id="76" name="Google Shape;76;g23a33b195a4_0_18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Data is processed and analyzed using Machine Learning algorithms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The algorithms identify the most critical incidents and prioritize them based on the level of urgency.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The most critical information is displayed first to the users. </a:t>
            </a:r>
            <a:endParaRPr sz="2400"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✔"/>
            </a:pPr>
            <a:r>
              <a:rPr lang="en-US" sz="2400"/>
              <a:t>Real-time alerts are generated to notify users of incidents in their area so that users can adjust their travel plans accordingly.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33b195a4_0_6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2"/>
                </a:solidFill>
              </a:rPr>
              <a:t>TO-BE Business Process</a:t>
            </a:r>
            <a:endParaRPr sz="4000"/>
          </a:p>
        </p:txBody>
      </p:sp>
      <p:sp>
        <p:nvSpPr>
          <p:cNvPr id="83" name="Google Shape;83;g23a33b195a4_0_6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Google Maps provides users with an interactive panel to report report real-time traffic conditions while driving.</a:t>
            </a:r>
            <a:endParaRPr/>
          </a:p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The data reported by users is stored in a database. </a:t>
            </a:r>
            <a:endParaRPr/>
          </a:p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Users can receive specific reports of events occuring in real-time along their routes together with navigation recommendations from Google Maps.</a:t>
            </a:r>
            <a:endParaRPr/>
          </a:p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Compared to previous satellite data on road congestion, the system provides more detailed and accurate real-time traffic reports.</a:t>
            </a:r>
            <a:endParaRPr/>
          </a:p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Information includes traffic congestion, accidents, police, road constructions.</a:t>
            </a:r>
            <a:endParaRPr/>
          </a:p>
          <a:p>
            <a:pPr indent="-268605" lvl="1" marL="742950" rtl="0" algn="l">
              <a:spcBef>
                <a:spcPts val="640"/>
              </a:spcBef>
              <a:spcAft>
                <a:spcPts val="0"/>
              </a:spcAft>
              <a:buSzPct val="64285"/>
              <a:buChar char="✔"/>
            </a:pPr>
            <a:r>
              <a:rPr lang="en-US"/>
              <a:t>Helps Google Maps navigation to accurately estimate arrival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Dr. Park,YoungKi</dc:creator>
</cp:coreProperties>
</file>