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4"/>
  </p:notesMasterIdLst>
  <p:handoutMasterIdLst>
    <p:handoutMasterId r:id="rId25"/>
  </p:handoutMasterIdLst>
  <p:sldIdLst>
    <p:sldId id="282" r:id="rId2"/>
    <p:sldId id="257" r:id="rId3"/>
    <p:sldId id="256" r:id="rId4"/>
    <p:sldId id="283" r:id="rId5"/>
    <p:sldId id="289" r:id="rId6"/>
    <p:sldId id="290" r:id="rId7"/>
    <p:sldId id="285" r:id="rId8"/>
    <p:sldId id="291" r:id="rId9"/>
    <p:sldId id="292" r:id="rId10"/>
    <p:sldId id="293" r:id="rId11"/>
    <p:sldId id="294" r:id="rId12"/>
    <p:sldId id="295" r:id="rId13"/>
    <p:sldId id="286" r:id="rId14"/>
    <p:sldId id="296" r:id="rId15"/>
    <p:sldId id="297" r:id="rId16"/>
    <p:sldId id="298" r:id="rId17"/>
    <p:sldId id="287" r:id="rId18"/>
    <p:sldId id="299" r:id="rId19"/>
    <p:sldId id="288" r:id="rId20"/>
    <p:sldId id="300" r:id="rId21"/>
    <p:sldId id="258" r:id="rId22"/>
    <p:sldId id="284" r:id="rId23"/>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87" autoAdjust="0"/>
    <p:restoredTop sz="75540" autoAdjust="0"/>
  </p:normalViewPr>
  <p:slideViewPr>
    <p:cSldViewPr>
      <p:cViewPr>
        <p:scale>
          <a:sx n="90" d="100"/>
          <a:sy n="90" d="100"/>
        </p:scale>
        <p:origin x="-297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3" d="100"/>
          <a:sy n="93" d="100"/>
        </p:scale>
        <p:origin x="-213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5179484"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8/23/2014</a:t>
            </a:fld>
            <a:endParaRPr lang="en-US"/>
          </a:p>
        </p:txBody>
      </p:sp>
      <p:sp>
        <p:nvSpPr>
          <p:cNvPr id="22532" name="Rectangle 4"/>
          <p:cNvSpPr>
            <a:spLocks noGrp="1" noChangeArrowheads="1"/>
          </p:cNvSpPr>
          <p:nvPr>
            <p:ph type="ftr" sz="quarter" idx="2"/>
          </p:nvPr>
        </p:nvSpPr>
        <p:spPr bwMode="auto">
          <a:xfrm>
            <a:off x="0" y="651391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5179484" y="651391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8/23/2014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There are two ways to start the task. </a:t>
            </a:r>
          </a:p>
          <a:p>
            <a:pPr marL="45720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first, and default, is to simply instantiate the task and call the execute() method. Each task instantiation can be executed only once. </a:t>
            </a:r>
          </a:p>
          <a:p>
            <a:pPr marL="45720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Second, on devices running at least API Level 11, tasks can be executed in parallel. On devices with multiple cores, this can allow execution to complete faster and, in the process, potentially increase your application’s performance and smoothness. If you modify the previous code to take an identifier for what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to update with the counter, you can execute several in parallel. Each task still has to be instantiated separately. </a:t>
            </a:r>
          </a:p>
          <a:p>
            <a:pPr marL="45720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lvl="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Here is a simple Activity class that performs an operation similar to the </a:t>
            </a:r>
            <a:r>
              <a:rPr lang="en-US" sz="1200" kern="1200" dirty="0" err="1" smtClean="0">
                <a:solidFill>
                  <a:schemeClr val="tx1"/>
                </a:solidFill>
                <a:effectLst/>
                <a:latin typeface="+mn-lt"/>
                <a:ea typeface="+mn-ea"/>
                <a:cs typeface="+mn-cs"/>
              </a:rPr>
              <a:t>AsyncTask</a:t>
            </a:r>
            <a:r>
              <a:rPr lang="en-US" sz="1200" kern="1200" dirty="0" smtClean="0">
                <a:solidFill>
                  <a:schemeClr val="tx1"/>
                </a:solidFill>
                <a:effectLst/>
                <a:latin typeface="+mn-lt"/>
                <a:ea typeface="+mn-ea"/>
                <a:cs typeface="+mn-cs"/>
              </a:rPr>
              <a:t> example shown earlier in this chapter.</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21</a:t>
            </a:fld>
            <a:endParaRPr lang="en-US" smtClean="0">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If your application is not responsive enough, it might be plagued with Application Not Responding (ANR) events. ANR events occur when the Android operating system decides that an application is not responding in a reasonable time and shuts that application down. Typically, these events happen when an application takes longer than 5 seconds to respond or complete a task or when an intent broadcast takes longer than 10 seconds to complete.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API Level 11 and later, moving certain operations off the main UI thread is mandatory. For example, networking code must be completed asynchronously. Your code violates system-wide </a:t>
            </a:r>
            <a:r>
              <a:rPr lang="en-US" sz="1200" kern="1200" dirty="0" err="1" smtClean="0">
                <a:solidFill>
                  <a:schemeClr val="tx1"/>
                </a:solidFill>
                <a:effectLst/>
                <a:latin typeface="+mn-lt"/>
                <a:ea typeface="+mn-ea"/>
                <a:cs typeface="+mn-cs"/>
              </a:rPr>
              <a:t>StrictMode</a:t>
            </a:r>
            <a:r>
              <a:rPr lang="en-US" sz="1200" kern="1200" dirty="0" smtClean="0">
                <a:solidFill>
                  <a:schemeClr val="tx1"/>
                </a:solidFill>
                <a:effectLst/>
                <a:latin typeface="+mn-lt"/>
                <a:ea typeface="+mn-ea"/>
                <a:cs typeface="+mn-cs"/>
              </a:rPr>
              <a:t> policies otherwise. To ensure that your asynchronous code operates off the main UI thread properly, make sure to test your application on real devices.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Offloading intensive operations from the main UI thread helps avoid the dreaded ANR event and provides a smoother, more stable experience to the user. However, you must still perform all UI operations on the main thread, so some communication between these tasks may be desired. Even certain </a:t>
            </a:r>
            <a:r>
              <a:rPr lang="en-US" sz="1200" kern="1200" dirty="0" err="1" smtClean="0">
                <a:solidFill>
                  <a:schemeClr val="tx1"/>
                </a:solidFill>
                <a:effectLst/>
                <a:latin typeface="+mn-lt"/>
                <a:ea typeface="+mn-ea"/>
                <a:cs typeface="+mn-cs"/>
              </a:rPr>
              <a:t>nonintensive</a:t>
            </a:r>
            <a:r>
              <a:rPr lang="en-US" sz="1200" kern="1200" dirty="0" smtClean="0">
                <a:solidFill>
                  <a:schemeClr val="tx1"/>
                </a:solidFill>
                <a:effectLst/>
                <a:latin typeface="+mn-lt"/>
                <a:ea typeface="+mn-ea"/>
                <a:cs typeface="+mn-cs"/>
              </a:rPr>
              <a:t> operations are important to offload, such as reading or writing to the file system. While these are normally fast, occasionally a read or write might block for various reasons, including contention on the file or the file system itself. Mobile devices often use flash-based storage that uses wear-reduction algorithms that can significantly delay disk writes on occasion. </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AsyncTask</a:t>
            </a:r>
            <a:r>
              <a:rPr lang="en-US" sz="1200" kern="1200" dirty="0" smtClean="0">
                <a:solidFill>
                  <a:schemeClr val="tx1"/>
                </a:solidFill>
                <a:effectLst/>
                <a:latin typeface="+mn-lt"/>
                <a:ea typeface="+mn-ea"/>
                <a:cs typeface="+mn-cs"/>
              </a:rPr>
              <a:t> class is an abstract helper class for managing background operations that eventually are posted back to the UI thread. It creates a simpler interface for asynchronous operations than manually creating a Thread class. Internally, </a:t>
            </a:r>
            <a:r>
              <a:rPr lang="en-US" sz="1200" kern="1200" dirty="0" err="1" smtClean="0">
                <a:solidFill>
                  <a:schemeClr val="tx1"/>
                </a:solidFill>
                <a:effectLst/>
                <a:latin typeface="+mn-lt"/>
                <a:ea typeface="+mn-ea"/>
                <a:cs typeface="+mn-cs"/>
              </a:rPr>
              <a:t>AsyncTask</a:t>
            </a:r>
            <a:r>
              <a:rPr lang="en-US" sz="1200" kern="1200" dirty="0" smtClean="0">
                <a:solidFill>
                  <a:schemeClr val="tx1"/>
                </a:solidFill>
                <a:effectLst/>
                <a:latin typeface="+mn-lt"/>
                <a:ea typeface="+mn-ea"/>
                <a:cs typeface="+mn-cs"/>
              </a:rPr>
              <a:t> improves with each new version of the Android SDK, and in later versions it can manage multiple tasks simultaneously using multiple physical cores and an internal thread pool.</a:t>
            </a:r>
          </a:p>
          <a:p>
            <a:r>
              <a:rPr lang="en-US" sz="1200" kern="1200" dirty="0" smtClean="0">
                <a:solidFill>
                  <a:schemeClr val="tx1"/>
                </a:solidFill>
                <a:effectLst/>
                <a:latin typeface="+mn-lt"/>
                <a:ea typeface="+mn-ea"/>
                <a:cs typeface="+mn-cs"/>
              </a:rPr>
              <a:t>Instead of creating threads for background processing and using messages and message handlers for updating the UI, you can create a subclass of </a:t>
            </a:r>
            <a:r>
              <a:rPr lang="en-US" sz="1200" kern="1200" dirty="0" err="1" smtClean="0">
                <a:solidFill>
                  <a:schemeClr val="tx1"/>
                </a:solidFill>
                <a:effectLst/>
                <a:latin typeface="+mn-lt"/>
                <a:ea typeface="+mn-ea"/>
                <a:cs typeface="+mn-cs"/>
              </a:rPr>
              <a:t>AsyncTask</a:t>
            </a:r>
            <a:r>
              <a:rPr lang="en-US" sz="1200" kern="1200" dirty="0" smtClean="0">
                <a:solidFill>
                  <a:schemeClr val="tx1"/>
                </a:solidFill>
                <a:effectLst/>
                <a:latin typeface="+mn-lt"/>
                <a:ea typeface="+mn-ea"/>
                <a:cs typeface="+mn-cs"/>
              </a:rPr>
              <a:t> and implement the appropriate callback methods. </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r>
              <a:rPr lang="en-US" sz="1400" dirty="0" smtClean="0"/>
              <a:t>The </a:t>
            </a:r>
            <a:r>
              <a:rPr lang="en-US" sz="1400" dirty="0" err="1" smtClean="0"/>
              <a:t>onPreExecute</a:t>
            </a:r>
            <a:r>
              <a:rPr lang="en-US" sz="1400" dirty="0" smtClean="0"/>
              <a:t>()</a:t>
            </a:r>
            <a:r>
              <a:rPr lang="en-US" dirty="0" smtClean="0"/>
              <a:t> method runs on the UI thread before background processing begins.</a:t>
            </a:r>
          </a:p>
          <a:p>
            <a:pPr lvl="1"/>
            <a:r>
              <a:rPr lang="en-US" sz="1400" dirty="0" smtClean="0"/>
              <a:t>The </a:t>
            </a:r>
            <a:r>
              <a:rPr lang="en-US" sz="1400" dirty="0" err="1" smtClean="0"/>
              <a:t>doInBackground</a:t>
            </a:r>
            <a:r>
              <a:rPr lang="en-US" sz="1400" dirty="0" smtClean="0"/>
              <a:t>()</a:t>
            </a:r>
            <a:r>
              <a:rPr lang="en-US" dirty="0" smtClean="0"/>
              <a:t> method runs in the background on a separate thread and is where all the real work is done.</a:t>
            </a:r>
          </a:p>
          <a:p>
            <a:pPr lvl="1"/>
            <a:r>
              <a:rPr lang="en-US" sz="1400" dirty="0" smtClean="0"/>
              <a:t>The </a:t>
            </a:r>
            <a:r>
              <a:rPr lang="en-US" sz="1400" dirty="0" err="1" smtClean="0"/>
              <a:t>publishProgress</a:t>
            </a:r>
            <a:r>
              <a:rPr lang="en-US" sz="1400" dirty="0" smtClean="0"/>
              <a:t>()</a:t>
            </a:r>
            <a:r>
              <a:rPr lang="en-US" dirty="0" smtClean="0"/>
              <a:t> method, called from the </a:t>
            </a:r>
            <a:r>
              <a:rPr lang="en-US" sz="1400" dirty="0" err="1" smtClean="0"/>
              <a:t>doInBackground</a:t>
            </a:r>
            <a:r>
              <a:rPr lang="en-US" sz="1400" dirty="0" smtClean="0"/>
              <a:t>()</a:t>
            </a:r>
            <a:r>
              <a:rPr lang="en-US" dirty="0" smtClean="0"/>
              <a:t> method, periodically informs the UI thread about progress of the background process. This method sends information to the UI process. Use this opportunity to send updated information to a progress bar that the user can see.</a:t>
            </a:r>
          </a:p>
          <a:p>
            <a:pPr lvl="1"/>
            <a:r>
              <a:rPr lang="en-US" sz="1400" dirty="0" smtClean="0"/>
              <a:t>The </a:t>
            </a:r>
            <a:r>
              <a:rPr lang="en-US" sz="1400" dirty="0" err="1" smtClean="0"/>
              <a:t>onProgressUpdate</a:t>
            </a:r>
            <a:r>
              <a:rPr lang="en-US" sz="1400" dirty="0" smtClean="0"/>
              <a:t>()</a:t>
            </a:r>
            <a:r>
              <a:rPr lang="en-US" dirty="0" smtClean="0"/>
              <a:t> method runs on the UI thread whenever the </a:t>
            </a:r>
            <a:r>
              <a:rPr lang="en-US" sz="1400" dirty="0" err="1" smtClean="0"/>
              <a:t>doInBackground</a:t>
            </a:r>
            <a:r>
              <a:rPr lang="en-US" sz="1400" dirty="0" smtClean="0"/>
              <a:t>()</a:t>
            </a:r>
            <a:r>
              <a:rPr lang="en-US" dirty="0" smtClean="0"/>
              <a:t> method calls </a:t>
            </a:r>
            <a:r>
              <a:rPr lang="en-US" sz="1400" dirty="0" err="1" smtClean="0"/>
              <a:t>publishProgress</a:t>
            </a:r>
            <a:r>
              <a:rPr lang="en-US" sz="1400" dirty="0" smtClean="0"/>
              <a:t>()</a:t>
            </a:r>
            <a:r>
              <a:rPr lang="en-US" dirty="0" smtClean="0"/>
              <a:t>. This method receives information from the background process. Use this opportunity to update a </a:t>
            </a:r>
            <a:r>
              <a:rPr lang="en-US" sz="1400" dirty="0" err="1" smtClean="0"/>
              <a:t>ProgressBar</a:t>
            </a:r>
            <a:r>
              <a:rPr lang="en-US" dirty="0" smtClean="0"/>
              <a:t> control that the user can see or to update the UI in other ways.</a:t>
            </a:r>
          </a:p>
          <a:p>
            <a:pPr lvl="1"/>
            <a:r>
              <a:rPr lang="en-US" sz="1400" dirty="0" smtClean="0"/>
              <a:t>The </a:t>
            </a:r>
            <a:r>
              <a:rPr lang="en-US" sz="1400" dirty="0" err="1" smtClean="0"/>
              <a:t>onPostExecute</a:t>
            </a:r>
            <a:r>
              <a:rPr lang="en-US" sz="1400" dirty="0" smtClean="0"/>
              <a:t>()</a:t>
            </a:r>
            <a:r>
              <a:rPr lang="en-US" dirty="0" smtClean="0"/>
              <a:t> method runs on the UI thread once the background processing is completed.</a:t>
            </a:r>
          </a:p>
          <a:p>
            <a:pPr lvl="1"/>
            <a:endParaRPr lang="en-US" dirty="0" smtClean="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When launched with the execute() method, the </a:t>
            </a:r>
            <a:r>
              <a:rPr lang="en-US" sz="1200" kern="1200" dirty="0" err="1" smtClean="0">
                <a:solidFill>
                  <a:schemeClr val="tx1"/>
                </a:solidFill>
                <a:effectLst/>
                <a:latin typeface="+mn-lt"/>
                <a:ea typeface="+mn-ea"/>
                <a:cs typeface="+mn-cs"/>
              </a:rPr>
              <a:t>AsyncTask</a:t>
            </a:r>
            <a:r>
              <a:rPr lang="en-US" sz="1200" kern="1200" dirty="0" smtClean="0">
                <a:solidFill>
                  <a:schemeClr val="tx1"/>
                </a:solidFill>
                <a:effectLst/>
                <a:latin typeface="+mn-lt"/>
                <a:ea typeface="+mn-ea"/>
                <a:cs typeface="+mn-cs"/>
              </a:rPr>
              <a:t> class handles processing in a background thread without blocking the UI thread. </a:t>
            </a:r>
          </a:p>
          <a:p>
            <a:pPr lvl="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Here we have an Activity class that simply displays a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control on the screen. In its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method, it launches an asynchronous task called </a:t>
            </a:r>
            <a:r>
              <a:rPr lang="en-US" sz="1200" kern="1200" dirty="0" err="1" smtClean="0">
                <a:solidFill>
                  <a:schemeClr val="tx1"/>
                </a:solidFill>
                <a:effectLst/>
                <a:latin typeface="+mn-lt"/>
                <a:ea typeface="+mn-ea"/>
                <a:cs typeface="+mn-cs"/>
              </a:rPr>
              <a:t>CounterTask</a:t>
            </a:r>
            <a:r>
              <a:rPr lang="en-US" sz="1200" kern="1200" dirty="0" smtClean="0">
                <a:solidFill>
                  <a:schemeClr val="tx1"/>
                </a:solidFill>
                <a:effectLst/>
                <a:latin typeface="+mn-lt"/>
                <a:ea typeface="+mn-ea"/>
                <a:cs typeface="+mn-cs"/>
              </a:rPr>
              <a:t>, which slowly counts to 100. Every time it makes some progress (defined here as 5 percent), it updates the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control in the UI.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smtClean="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dirty="0" smtClean="0"/>
              <a:t>Instructor Notes</a:t>
            </a:r>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Font typeface="Wingdings" pitchFamily="2" charset="2"/>
              <a:buNone/>
            </a:pPr>
            <a:r>
              <a:rPr lang="en-US" dirty="0" smtClean="0"/>
              <a:t>To the instructor: </a:t>
            </a:r>
          </a:p>
          <a:p>
            <a:pPr eaLnBrk="1" hangingPunct="1">
              <a:buFont typeface="Wingdings" pitchFamily="2" charset="2"/>
              <a:buNone/>
            </a:pPr>
            <a:r>
              <a:rPr lang="en-US" dirty="0" smtClean="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Font typeface="Wingdings" pitchFamily="2" charset="2"/>
              <a:buNone/>
            </a:pPr>
            <a:r>
              <a:rPr lang="en-US" dirty="0" smtClean="0"/>
              <a:t>	</a:t>
            </a:r>
          </a:p>
          <a:p>
            <a:pPr eaLnBrk="1" hangingPunct="1">
              <a:buFont typeface="Wingdings" pitchFamily="2" charset="2"/>
              <a:buNone/>
            </a:pPr>
            <a:r>
              <a:rPr lang="en-US" dirty="0" smtClean="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Font typeface="Wingdings" pitchFamily="2" charset="2"/>
              <a:buNone/>
            </a:pPr>
            <a:endParaRPr lang="en-US" dirty="0" smtClean="0"/>
          </a:p>
          <a:p>
            <a:pPr eaLnBrk="1" hangingPunct="1">
              <a:buFont typeface="Wingdings" pitchFamily="2" charset="2"/>
              <a:buNone/>
            </a:pPr>
            <a:r>
              <a:rPr lang="en-US" dirty="0" smtClean="0"/>
              <a:t>	In case you have not done this before, the instructor notes are found by pointing at Slide Show on the Menu Bar. Click on the Set Up Slide Show option and select Multiple Monitors </a:t>
            </a:r>
            <a:r>
              <a:rPr lang="en-US" dirty="0" smtClean="0">
                <a:sym typeface="Wingdings" pitchFamily="2" charset="2"/>
              </a:rPr>
              <a:t></a:t>
            </a:r>
            <a:r>
              <a:rPr lang="en-US" dirty="0" smtClean="0"/>
              <a:t> Show Presenter View.</a:t>
            </a:r>
          </a:p>
          <a:p>
            <a:pPr eaLnBrk="1" hangingPunct="1">
              <a:buFont typeface="Wingdings" pitchFamily="2" charset="2"/>
              <a:buNone/>
            </a:pPr>
            <a:r>
              <a:rPr lang="en-US" dirty="0" smtClean="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a:t>
            </a:r>
            <a:r>
              <a:rPr lang="en-US" b="1" dirty="0" err="1">
                <a:latin typeface="Courier New" panose="02070309020205020404" pitchFamily="49" charset="0"/>
                <a:cs typeface="Courier New" panose="02070309020205020404" pitchFamily="49" charset="0"/>
              </a:rPr>
              <a:t>AsyncTask</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19200"/>
            <a:ext cx="8229600" cy="4953000"/>
          </a:xfrm>
        </p:spPr>
        <p:txBody>
          <a:bodyPr/>
          <a:lstStyle/>
          <a:p>
            <a:pPr marL="1143000" lvl="3" indent="0">
              <a:buNone/>
            </a:pPr>
            <a:r>
              <a:rPr lang="en-US" dirty="0" smtClean="0"/>
              <a:t>….</a:t>
            </a:r>
            <a:endParaRPr lang="en-US" dirty="0"/>
          </a:p>
          <a:p>
            <a:pPr marL="0" indent="0">
              <a:buNone/>
            </a:pPr>
            <a:r>
              <a:rPr lang="en-US" dirty="0"/>
              <a:t>    </a:t>
            </a:r>
            <a:r>
              <a:rPr lang="en-US" sz="1400" dirty="0">
                <a:latin typeface="Courier New" panose="02070309020205020404" pitchFamily="49" charset="0"/>
                <a:cs typeface="Courier New" panose="02070309020205020404" pitchFamily="49" charset="0"/>
              </a:rPr>
              <a:t>private class </a:t>
            </a:r>
            <a:r>
              <a:rPr lang="en-US" sz="1400" dirty="0" err="1">
                <a:latin typeface="Courier New" panose="02070309020205020404" pitchFamily="49" charset="0"/>
                <a:cs typeface="Courier New" panose="02070309020205020404" pitchFamily="49" charset="0"/>
              </a:rPr>
              <a:t>CountingTask</a:t>
            </a:r>
            <a:r>
              <a:rPr lang="en-US" sz="1400" dirty="0">
                <a:latin typeface="Courier New" panose="02070309020205020404" pitchFamily="49" charset="0"/>
                <a:cs typeface="Courier New" panose="02070309020205020404" pitchFamily="49" charset="0"/>
              </a:rPr>
              <a:t> extends </a:t>
            </a:r>
            <a:r>
              <a:rPr lang="en-US" sz="1400" dirty="0" err="1">
                <a:latin typeface="Courier New" panose="02070309020205020404" pitchFamily="49" charset="0"/>
                <a:cs typeface="Courier New" panose="02070309020205020404" pitchFamily="49" charset="0"/>
              </a:rPr>
              <a:t>AsyncTask</a:t>
            </a:r>
            <a:r>
              <a:rPr lang="en-US" sz="1400" dirty="0">
                <a:latin typeface="Courier New" panose="02070309020205020404" pitchFamily="49" charset="0"/>
                <a:cs typeface="Courier New" panose="02070309020205020404" pitchFamily="49" charset="0"/>
              </a:rPr>
              <a:t>&lt;Void, Integer, Integer&gt;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CountingTask</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@Override</a:t>
            </a:r>
          </a:p>
          <a:p>
            <a:pPr marL="0" indent="0">
              <a:buNone/>
            </a:pPr>
            <a:r>
              <a:rPr lang="en-US" sz="1400" dirty="0">
                <a:latin typeface="Courier New" panose="02070309020205020404" pitchFamily="49" charset="0"/>
                <a:cs typeface="Courier New" panose="02070309020205020404" pitchFamily="49" charset="0"/>
              </a:rPr>
              <a:t>        protected Integer </a:t>
            </a:r>
            <a:r>
              <a:rPr lang="en-US" sz="1400" dirty="0" err="1">
                <a:latin typeface="Courier New" panose="02070309020205020404" pitchFamily="49" charset="0"/>
                <a:cs typeface="Courier New" panose="02070309020205020404" pitchFamily="49" charset="0"/>
              </a:rPr>
              <a:t>doInBackground</a:t>
            </a:r>
            <a:r>
              <a:rPr lang="en-US" sz="1400" dirty="0">
                <a:latin typeface="Courier New" panose="02070309020205020404" pitchFamily="49" charset="0"/>
                <a:cs typeface="Courier New" panose="02070309020205020404" pitchFamily="49" charset="0"/>
              </a:rPr>
              <a:t>(Void... unused)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a:t>
            </a:r>
          </a:p>
          <a:p>
            <a:pPr marL="0" indent="0">
              <a:buNone/>
            </a:pPr>
            <a:r>
              <a:rPr lang="en-US" sz="1400" dirty="0">
                <a:latin typeface="Courier New" panose="02070309020205020404" pitchFamily="49" charset="0"/>
                <a:cs typeface="Courier New" panose="02070309020205020404" pitchFamily="49" charset="0"/>
              </a:rPr>
              <a:t>            while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100)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SystemClock.sleep</a:t>
            </a:r>
            <a:r>
              <a:rPr lang="en-US" sz="1400" dirty="0">
                <a:latin typeface="Courier New" panose="02070309020205020404" pitchFamily="49" charset="0"/>
                <a:cs typeface="Courier New" panose="02070309020205020404" pitchFamily="49" charset="0"/>
              </a:rPr>
              <a:t>(250);</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5 == 0) {</a:t>
            </a:r>
          </a:p>
          <a:p>
            <a:pPr marL="0" indent="0">
              <a:buNone/>
            </a:pPr>
            <a:r>
              <a:rPr lang="en-US" sz="1400" dirty="0">
                <a:latin typeface="Courier New" panose="02070309020205020404" pitchFamily="49" charset="0"/>
                <a:cs typeface="Courier New" panose="02070309020205020404" pitchFamily="49" charset="0"/>
              </a:rPr>
              <a:t>                    // update UI with progress every 5%</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publishProgress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1143000" lvl="3" indent="0">
              <a:buNone/>
            </a:pPr>
            <a:r>
              <a:rPr lang="en-US" dirty="0" smtClean="0"/>
              <a:t>….</a:t>
            </a:r>
            <a:endParaRPr lang="en-US" dirty="0"/>
          </a:p>
        </p:txBody>
      </p:sp>
    </p:spTree>
    <p:extLst>
      <p:ext uri="{BB962C8B-B14F-4D97-AF65-F5344CB8AC3E}">
        <p14:creationId xmlns:p14="http://schemas.microsoft.com/office/powerpoint/2010/main" val="344370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down)">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down)">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wipe(down)">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wipe(down)">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wipe(down)">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wipe(down)">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wipe(down)">
                                      <p:cBhvr>
                                        <p:cTn id="82" dur="500"/>
                                        <p:tgtEl>
                                          <p:spTgt spid="2">
                                            <p:txEl>
                                              <p:pRg st="15" end="15"/>
                                            </p:txEl>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
                                            <p:txEl>
                                              <p:pRg st="16" end="16"/>
                                            </p:txEl>
                                          </p:spTgt>
                                        </p:tgtEl>
                                        <p:attrNameLst>
                                          <p:attrName>style.visibility</p:attrName>
                                        </p:attrNameLst>
                                      </p:cBhvr>
                                      <p:to>
                                        <p:strVal val="visible"/>
                                      </p:to>
                                    </p:set>
                                    <p:animEffect transition="in" filter="wipe(down)">
                                      <p:cBhvr>
                                        <p:cTn id="85"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a:t>
            </a:r>
            <a:r>
              <a:rPr lang="en-US" b="1" dirty="0" err="1">
                <a:latin typeface="Courier New" panose="02070309020205020404" pitchFamily="49" charset="0"/>
                <a:cs typeface="Courier New" panose="02070309020205020404" pitchFamily="49" charset="0"/>
              </a:rPr>
              <a:t>AsyncTask</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r>
              <a:rPr lang="en-US" dirty="0"/>
              <a:t> </a:t>
            </a:r>
            <a:r>
              <a:rPr lang="en-US" dirty="0" smtClean="0"/>
              <a:t>….</a:t>
            </a:r>
            <a:endParaRPr lang="en-US" dirty="0"/>
          </a:p>
          <a:p>
            <a:pPr marL="0" indent="0">
              <a:buNone/>
            </a:pPr>
            <a:r>
              <a:rPr lang="en-US" sz="1400" dirty="0">
                <a:latin typeface="Courier New" panose="02070309020205020404" pitchFamily="49" charset="0"/>
                <a:cs typeface="Courier New" panose="02070309020205020404" pitchFamily="49" charset="0"/>
              </a:rPr>
              <a:t>        protected void </a:t>
            </a:r>
            <a:r>
              <a:rPr lang="en-US" sz="1400" dirty="0" err="1">
                <a:latin typeface="Courier New" panose="02070309020205020404" pitchFamily="49" charset="0"/>
                <a:cs typeface="Courier New" panose="02070309020205020404" pitchFamily="49" charset="0"/>
              </a:rPr>
              <a:t>onProgressUpdate</a:t>
            </a:r>
            <a:r>
              <a:rPr lang="en-US" sz="1400" dirty="0">
                <a:latin typeface="Courier New" panose="02070309020205020404" pitchFamily="49" charset="0"/>
                <a:cs typeface="Courier New" panose="02070309020205020404" pitchFamily="49" charset="0"/>
              </a:rPr>
              <a:t>(Integer... progress)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tv</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R.id.counter</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tv.setText</a:t>
            </a:r>
            <a:r>
              <a:rPr lang="en-US" sz="1400" dirty="0">
                <a:latin typeface="Courier New" panose="02070309020205020404" pitchFamily="49" charset="0"/>
                <a:cs typeface="Courier New" panose="02070309020205020404" pitchFamily="49" charset="0"/>
              </a:rPr>
              <a:t>(progress[0] + "% Complete!");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protected void </a:t>
            </a:r>
            <a:r>
              <a:rPr lang="en-US" sz="1400" dirty="0" err="1">
                <a:latin typeface="Courier New" panose="02070309020205020404" pitchFamily="49" charset="0"/>
                <a:cs typeface="Courier New" panose="02070309020205020404" pitchFamily="49" charset="0"/>
              </a:rPr>
              <a:t>onPostExecute</a:t>
            </a:r>
            <a:r>
              <a:rPr lang="en-US" sz="1400" dirty="0">
                <a:latin typeface="Courier New" panose="02070309020205020404" pitchFamily="49" charset="0"/>
                <a:cs typeface="Courier New" panose="02070309020205020404" pitchFamily="49" charset="0"/>
              </a:rPr>
              <a:t>(Integer result)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tv</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R.id.counter</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tv.setText</a:t>
            </a:r>
            <a:r>
              <a:rPr lang="en-US" sz="1400" dirty="0">
                <a:latin typeface="Courier New" panose="02070309020205020404" pitchFamily="49" charset="0"/>
                <a:cs typeface="Courier New" panose="02070309020205020404" pitchFamily="49" charset="0"/>
              </a:rPr>
              <a:t>("Count Complete! Counted to " + </a:t>
            </a:r>
            <a:r>
              <a:rPr lang="en-US" sz="1400" dirty="0" err="1">
                <a:latin typeface="Courier New" panose="02070309020205020404" pitchFamily="49" charset="0"/>
                <a:cs typeface="Courier New" panose="02070309020205020404" pitchFamily="49" charset="0"/>
              </a:rPr>
              <a:t>result.toString</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312784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down)">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down)">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wipe(down)">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a:t>
            </a:r>
            <a:r>
              <a:rPr lang="en-US" b="1" dirty="0" err="1">
                <a:latin typeface="Courier New" panose="02070309020205020404" pitchFamily="49" charset="0"/>
                <a:cs typeface="Courier New" panose="02070309020205020404" pitchFamily="49" charset="0"/>
              </a:rPr>
              <a:t>AsyncTask</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endParaRPr lang="en-US" sz="1800" dirty="0" smtClean="0"/>
          </a:p>
          <a:p>
            <a:pPr marL="609600" lvl="1" indent="-609600">
              <a:buFont typeface="Wingdings" pitchFamily="2" charset="2"/>
              <a:buChar char="§"/>
            </a:pPr>
            <a:r>
              <a:rPr lang="en-US" sz="1800" kern="1200" dirty="0"/>
              <a:t>There are two ways to start the task. </a:t>
            </a:r>
          </a:p>
          <a:p>
            <a:pPr lvl="1"/>
            <a:r>
              <a:rPr lang="en-US" sz="1800" dirty="0" smtClean="0"/>
              <a:t>First:</a:t>
            </a:r>
          </a:p>
          <a:p>
            <a:pPr marL="1143000" lvl="3" indent="0">
              <a:buNone/>
            </a:pPr>
            <a:r>
              <a:rPr lang="en-US" sz="1800" dirty="0" err="1" smtClean="0">
                <a:latin typeface="Courier New" panose="02070309020205020404" pitchFamily="49" charset="0"/>
                <a:cs typeface="Courier New" panose="02070309020205020404" pitchFamily="49" charset="0"/>
              </a:rPr>
              <a:t>CountingTask</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tsk = new </a:t>
            </a:r>
            <a:r>
              <a:rPr lang="en-US" sz="1800" dirty="0" err="1">
                <a:latin typeface="Courier New" panose="02070309020205020404" pitchFamily="49" charset="0"/>
                <a:cs typeface="Courier New" panose="02070309020205020404" pitchFamily="49" charset="0"/>
              </a:rPr>
              <a:t>CountingTask</a:t>
            </a:r>
            <a:r>
              <a:rPr lang="en-US" sz="1800" dirty="0">
                <a:latin typeface="Courier New" panose="02070309020205020404" pitchFamily="49" charset="0"/>
                <a:cs typeface="Courier New" panose="02070309020205020404" pitchFamily="49" charset="0"/>
              </a:rPr>
              <a:t>();</a:t>
            </a:r>
          </a:p>
          <a:p>
            <a:pPr marL="1143000" lvl="3" indent="0">
              <a:buNone/>
            </a:pPr>
            <a:r>
              <a:rPr lang="en-US" sz="1800" dirty="0" err="1">
                <a:latin typeface="Courier New" panose="02070309020205020404" pitchFamily="49" charset="0"/>
                <a:cs typeface="Courier New" panose="02070309020205020404" pitchFamily="49" charset="0"/>
              </a:rPr>
              <a:t>tsk.execute</a:t>
            </a: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a:p>
          <a:p>
            <a:pPr lvl="1"/>
            <a:r>
              <a:rPr lang="en-US" sz="1800" dirty="0" smtClean="0"/>
              <a:t>Second:</a:t>
            </a:r>
          </a:p>
          <a:p>
            <a:pPr marL="1143000" lvl="3" indent="0">
              <a:buNone/>
            </a:pPr>
            <a:r>
              <a:rPr lang="en-US" sz="1800" dirty="0" err="1">
                <a:latin typeface="Courier New" panose="02070309020205020404" pitchFamily="49" charset="0"/>
                <a:cs typeface="Courier New" panose="02070309020205020404" pitchFamily="49" charset="0"/>
              </a:rPr>
              <a:t>CountingTask</a:t>
            </a:r>
            <a:r>
              <a:rPr lang="en-US" sz="1800" dirty="0">
                <a:latin typeface="Courier New" panose="02070309020205020404" pitchFamily="49" charset="0"/>
                <a:cs typeface="Courier New" panose="02070309020205020404" pitchFamily="49" charset="0"/>
              </a:rPr>
              <a:t> tsk = new </a:t>
            </a:r>
            <a:r>
              <a:rPr lang="en-US" sz="1800" dirty="0" err="1">
                <a:latin typeface="Courier New" panose="02070309020205020404" pitchFamily="49" charset="0"/>
                <a:cs typeface="Courier New" panose="02070309020205020404" pitchFamily="49" charset="0"/>
              </a:rPr>
              <a:t>CountingTask</a:t>
            </a:r>
            <a:r>
              <a:rPr lang="en-US" sz="1800" dirty="0">
                <a:latin typeface="Courier New" panose="02070309020205020404" pitchFamily="49" charset="0"/>
                <a:cs typeface="Courier New" panose="02070309020205020404" pitchFamily="49" charset="0"/>
              </a:rPr>
              <a:t>();</a:t>
            </a:r>
          </a:p>
          <a:p>
            <a:pPr marL="1143000" lvl="3" indent="0">
              <a:buNone/>
            </a:pPr>
            <a:r>
              <a:rPr lang="en-US" sz="1800" dirty="0" err="1" smtClean="0">
                <a:latin typeface="Courier New" panose="02070309020205020404" pitchFamily="49" charset="0"/>
                <a:cs typeface="Courier New" panose="02070309020205020404" pitchFamily="49" charset="0"/>
              </a:rPr>
              <a:t>tsk.executeOnExecutor</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AsyncTask</a:t>
            </a:r>
            <a:endParaRPr lang="en-US" sz="1800" dirty="0" smtClean="0">
              <a:latin typeface="Courier New" panose="02070309020205020404" pitchFamily="49" charset="0"/>
              <a:cs typeface="Courier New" panose="02070309020205020404" pitchFamily="49" charset="0"/>
            </a:endParaRPr>
          </a:p>
          <a:p>
            <a:pPr marL="1143000" lvl="3"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THREAD_POOL_EXECUTOR, id1);</a:t>
            </a:r>
          </a:p>
          <a:p>
            <a:pPr marL="1143000" lvl="3" indent="0">
              <a:buNone/>
            </a:pPr>
            <a:r>
              <a:rPr lang="en-US" sz="1800" dirty="0" err="1">
                <a:latin typeface="Courier New" panose="02070309020205020404" pitchFamily="49" charset="0"/>
                <a:cs typeface="Courier New" panose="02070309020205020404" pitchFamily="49" charset="0"/>
              </a:rPr>
              <a:t>CountingTask</a:t>
            </a:r>
            <a:r>
              <a:rPr lang="en-US" sz="1800" dirty="0">
                <a:latin typeface="Courier New" panose="02070309020205020404" pitchFamily="49" charset="0"/>
                <a:cs typeface="Courier New" panose="02070309020205020404" pitchFamily="49" charset="0"/>
              </a:rPr>
              <a:t> tsk2 = new </a:t>
            </a:r>
            <a:r>
              <a:rPr lang="en-US" sz="1800" dirty="0" err="1">
                <a:latin typeface="Courier New" panose="02070309020205020404" pitchFamily="49" charset="0"/>
                <a:cs typeface="Courier New" panose="02070309020205020404" pitchFamily="49" charset="0"/>
              </a:rPr>
              <a:t>CountingTask</a:t>
            </a:r>
            <a:r>
              <a:rPr lang="en-US" sz="1800" dirty="0">
                <a:latin typeface="Courier New" panose="02070309020205020404" pitchFamily="49" charset="0"/>
                <a:cs typeface="Courier New" panose="02070309020205020404" pitchFamily="49" charset="0"/>
              </a:rPr>
              <a:t>();</a:t>
            </a:r>
          </a:p>
          <a:p>
            <a:pPr marL="1143000" lvl="3" indent="0">
              <a:buNone/>
            </a:pPr>
            <a:r>
              <a:rPr lang="en-US" sz="1800" dirty="0" smtClean="0">
                <a:latin typeface="Courier New" panose="02070309020205020404" pitchFamily="49" charset="0"/>
                <a:cs typeface="Courier New" panose="02070309020205020404" pitchFamily="49" charset="0"/>
              </a:rPr>
              <a:t>tsk2.executeOnExecutor(</a:t>
            </a:r>
            <a:r>
              <a:rPr lang="en-US" sz="1800" dirty="0" err="1" smtClean="0">
                <a:latin typeface="Courier New" panose="02070309020205020404" pitchFamily="49" charset="0"/>
                <a:cs typeface="Courier New" panose="02070309020205020404" pitchFamily="49" charset="0"/>
              </a:rPr>
              <a:t>AsyncTask</a:t>
            </a:r>
            <a:endParaRPr lang="en-US" sz="1800" dirty="0" smtClean="0">
              <a:latin typeface="Courier New" panose="02070309020205020404" pitchFamily="49" charset="0"/>
              <a:cs typeface="Courier New" panose="02070309020205020404" pitchFamily="49" charset="0"/>
            </a:endParaRPr>
          </a:p>
          <a:p>
            <a:pPr marL="1143000" lvl="3"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THREAD_POOL_EXECUTOR, id2);</a:t>
            </a:r>
          </a:p>
        </p:txBody>
      </p:sp>
    </p:spTree>
    <p:extLst>
      <p:ext uri="{BB962C8B-B14F-4D97-AF65-F5344CB8AC3E}">
        <p14:creationId xmlns:p14="http://schemas.microsoft.com/office/powerpoint/2010/main" val="393332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down)">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wipe(down)">
                                      <p:cBhvr>
                                        <p:cTn id="30" dur="500"/>
                                        <p:tgtEl>
                                          <p:spTgt spid="2">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wipe(down)">
                                      <p:cBhvr>
                                        <p:cTn id="33" dur="500"/>
                                        <p:tgtEl>
                                          <p:spTgt spid="2">
                                            <p:txEl>
                                              <p:pRg st="8" end="8"/>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wipe(down)">
                                      <p:cBhvr>
                                        <p:cTn id="36" dur="500"/>
                                        <p:tgtEl>
                                          <p:spTgt spid="2">
                                            <p:txEl>
                                              <p:pRg st="9" end="9"/>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wipe(down)">
                                      <p:cBhvr>
                                        <p:cTn id="39" dur="500"/>
                                        <p:tgtEl>
                                          <p:spTgt spid="2">
                                            <p:txEl>
                                              <p:pRg st="10" end="10"/>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wipe(down)">
                                      <p:cBhvr>
                                        <p:cTn id="42" dur="500"/>
                                        <p:tgtEl>
                                          <p:spTgt spid="2">
                                            <p:txEl>
                                              <p:pRg st="11" end="11"/>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animEffect transition="in" filter="wipe(down)">
                                      <p:cBhvr>
                                        <p:cTn id="4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a:t>
            </a:r>
            <a:r>
              <a:rPr lang="en-US" b="1" dirty="0">
                <a:latin typeface="Courier New" panose="02070309020205020404" pitchFamily="49" charset="0"/>
                <a:cs typeface="Courier New" panose="02070309020205020404" pitchFamily="49" charset="0"/>
              </a:rPr>
              <a:t>Thread</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If you need to control a thread yourself, use the </a:t>
            </a:r>
            <a:r>
              <a:rPr lang="en-US" sz="2000" dirty="0">
                <a:latin typeface="Courier New" panose="02070309020205020404" pitchFamily="49" charset="0"/>
                <a:cs typeface="Courier New" panose="02070309020205020404" pitchFamily="49" charset="0"/>
              </a:rPr>
              <a:t>Thread</a:t>
            </a:r>
            <a:r>
              <a:rPr lang="en-US" sz="2000" dirty="0"/>
              <a:t> class (</a:t>
            </a:r>
            <a:r>
              <a:rPr lang="en-US" sz="2000" dirty="0" err="1" smtClean="0">
                <a:latin typeface="Courier New" panose="02070309020205020404" pitchFamily="49" charset="0"/>
                <a:cs typeface="Courier New" panose="02070309020205020404" pitchFamily="49" charset="0"/>
              </a:rPr>
              <a:t>java.lang.Thread</a:t>
            </a:r>
            <a:r>
              <a:rPr lang="en-US" sz="2000" dirty="0" smtClean="0"/>
              <a:t>).</a:t>
            </a:r>
          </a:p>
          <a:p>
            <a:r>
              <a:rPr lang="en-US" sz="2000" dirty="0" smtClean="0"/>
              <a:t>Porting </a:t>
            </a:r>
            <a:r>
              <a:rPr lang="en-US" sz="2000" dirty="0"/>
              <a:t>existing code might be simpler using the </a:t>
            </a:r>
            <a:r>
              <a:rPr lang="en-US" sz="2000" dirty="0">
                <a:latin typeface="Courier New" panose="02070309020205020404" pitchFamily="49" charset="0"/>
                <a:cs typeface="Courier New" panose="02070309020205020404" pitchFamily="49" charset="0"/>
              </a:rPr>
              <a:t>Thread</a:t>
            </a:r>
            <a:r>
              <a:rPr lang="en-US" sz="2000" dirty="0"/>
              <a:t> class directly, instead of </a:t>
            </a:r>
            <a:r>
              <a:rPr lang="en-US" sz="2000" dirty="0" err="1" smtClean="0">
                <a:latin typeface="Courier New" panose="02070309020205020404" pitchFamily="49" charset="0"/>
                <a:cs typeface="Courier New" panose="02070309020205020404" pitchFamily="49" charset="0"/>
              </a:rPr>
              <a:t>AsyncTask</a:t>
            </a:r>
            <a:r>
              <a:rPr lang="en-US" sz="2000" dirty="0" smtClean="0"/>
              <a:t>.</a:t>
            </a:r>
          </a:p>
          <a:p>
            <a:r>
              <a:rPr lang="en-US" sz="2000" dirty="0" smtClean="0"/>
              <a:t>The </a:t>
            </a:r>
            <a:r>
              <a:rPr lang="en-US" sz="2000" dirty="0">
                <a:latin typeface="Courier New" panose="02070309020205020404" pitchFamily="49" charset="0"/>
                <a:cs typeface="Courier New" panose="02070309020205020404" pitchFamily="49" charset="0"/>
              </a:rPr>
              <a:t>Activity</a:t>
            </a:r>
            <a:r>
              <a:rPr lang="en-US" sz="2000" dirty="0"/>
              <a:t> class that owns the thread is responsible for managing the lifecycle of the </a:t>
            </a:r>
            <a:r>
              <a:rPr lang="en-US" sz="2000" dirty="0" smtClean="0"/>
              <a:t>thread.</a:t>
            </a:r>
          </a:p>
          <a:p>
            <a:r>
              <a:rPr lang="en-US" sz="2000" dirty="0" smtClean="0"/>
              <a:t>The </a:t>
            </a:r>
            <a:r>
              <a:rPr lang="en-US" sz="2000" dirty="0" smtClean="0">
                <a:latin typeface="Courier New" panose="02070309020205020404" pitchFamily="49" charset="0"/>
                <a:cs typeface="Courier New" panose="02070309020205020404" pitchFamily="49" charset="0"/>
              </a:rPr>
              <a:t>Activity</a:t>
            </a:r>
            <a:r>
              <a:rPr lang="en-US" sz="2000" dirty="0" smtClean="0"/>
              <a:t> </a:t>
            </a:r>
            <a:r>
              <a:rPr lang="en-US" sz="2000" dirty="0"/>
              <a:t>includes a member variable of type </a:t>
            </a:r>
            <a:r>
              <a:rPr lang="en-US" sz="2000" dirty="0" smtClean="0">
                <a:latin typeface="Courier New" panose="02070309020205020404" pitchFamily="49" charset="0"/>
                <a:cs typeface="Courier New" panose="02070309020205020404" pitchFamily="49" charset="0"/>
              </a:rPr>
              <a:t>Handler</a:t>
            </a:r>
            <a:r>
              <a:rPr lang="en-US" sz="2000" dirty="0" smtClean="0"/>
              <a:t>.</a:t>
            </a:r>
          </a:p>
          <a:p>
            <a:r>
              <a:rPr lang="en-US" sz="2000" dirty="0" smtClean="0"/>
              <a:t>When </a:t>
            </a:r>
            <a:r>
              <a:rPr lang="en-US" sz="2000" dirty="0"/>
              <a:t>the </a:t>
            </a:r>
            <a:r>
              <a:rPr lang="en-US" sz="2000" dirty="0">
                <a:latin typeface="Courier New" panose="02070309020205020404" pitchFamily="49" charset="0"/>
                <a:cs typeface="Courier New" panose="02070309020205020404" pitchFamily="49" charset="0"/>
              </a:rPr>
              <a:t>Thread</a:t>
            </a:r>
            <a:r>
              <a:rPr lang="en-US" sz="2000" dirty="0"/>
              <a:t> is instantiated and started, the </a:t>
            </a:r>
            <a:r>
              <a:rPr lang="en-US" sz="2000" dirty="0">
                <a:latin typeface="Courier New" panose="02070309020205020404" pitchFamily="49" charset="0"/>
                <a:cs typeface="Courier New" panose="02070309020205020404" pitchFamily="49" charset="0"/>
              </a:rPr>
              <a:t>post()</a:t>
            </a:r>
            <a:r>
              <a:rPr lang="en-US" sz="2000" dirty="0"/>
              <a:t> method of the </a:t>
            </a:r>
            <a:r>
              <a:rPr lang="en-US" sz="2000" dirty="0">
                <a:latin typeface="Courier New" panose="02070309020205020404" pitchFamily="49" charset="0"/>
                <a:cs typeface="Courier New" panose="02070309020205020404" pitchFamily="49" charset="0"/>
              </a:rPr>
              <a:t>Handler</a:t>
            </a:r>
            <a:r>
              <a:rPr lang="en-US" sz="2000" dirty="0"/>
              <a:t> is used to communicate with the main UI thread. </a:t>
            </a:r>
            <a:endParaRPr lang="en-US" sz="2000" dirty="0" smtClean="0"/>
          </a:p>
          <a:p>
            <a:r>
              <a:rPr lang="en-US" sz="2000" dirty="0" smtClean="0"/>
              <a:t>You </a:t>
            </a:r>
            <a:r>
              <a:rPr lang="en-US" sz="2000" dirty="0"/>
              <a:t>can also communicate to the main UI thread using the </a:t>
            </a:r>
            <a:r>
              <a:rPr lang="en-US" sz="2000" dirty="0" err="1">
                <a:latin typeface="Courier New" panose="02070309020205020404" pitchFamily="49" charset="0"/>
                <a:cs typeface="Courier New" panose="02070309020205020404" pitchFamily="49" charset="0"/>
              </a:rPr>
              <a:t>runOnUiThread</a:t>
            </a:r>
            <a:r>
              <a:rPr lang="en-US" sz="2000" dirty="0">
                <a:latin typeface="Courier New" panose="02070309020205020404" pitchFamily="49" charset="0"/>
                <a:cs typeface="Courier New" panose="02070309020205020404" pitchFamily="49" charset="0"/>
              </a:rPr>
              <a:t>()</a:t>
            </a:r>
            <a:r>
              <a:rPr lang="en-US" sz="2000" dirty="0"/>
              <a:t> method of the </a:t>
            </a:r>
            <a:r>
              <a:rPr lang="en-US" sz="2000" dirty="0">
                <a:latin typeface="Courier New" panose="02070309020205020404" pitchFamily="49" charset="0"/>
                <a:cs typeface="Courier New" panose="02070309020205020404" pitchFamily="49" charset="0"/>
              </a:rPr>
              <a:t>Activity</a:t>
            </a:r>
            <a:r>
              <a:rPr lang="en-US" sz="2000" dirty="0"/>
              <a:t> class and the </a:t>
            </a:r>
            <a:r>
              <a:rPr lang="en-US" sz="2000" dirty="0">
                <a:latin typeface="Courier New" panose="02070309020205020404" pitchFamily="49" charset="0"/>
                <a:cs typeface="Courier New" panose="02070309020205020404" pitchFamily="49" charset="0"/>
              </a:rPr>
              <a:t>post()</a:t>
            </a:r>
            <a:r>
              <a:rPr lang="en-US" sz="2000" dirty="0"/>
              <a:t> and </a:t>
            </a:r>
            <a:r>
              <a:rPr lang="en-US" sz="2000" dirty="0" err="1">
                <a:latin typeface="Courier New" panose="02070309020205020404" pitchFamily="49" charset="0"/>
                <a:cs typeface="Courier New" panose="02070309020205020404" pitchFamily="49" charset="0"/>
              </a:rPr>
              <a:t>postDelayed</a:t>
            </a:r>
            <a:r>
              <a:rPr lang="en-US" sz="2000" dirty="0">
                <a:latin typeface="Courier New" panose="02070309020205020404" pitchFamily="49" charset="0"/>
                <a:cs typeface="Courier New" panose="02070309020205020404" pitchFamily="49" charset="0"/>
              </a:rPr>
              <a:t>()</a:t>
            </a:r>
            <a:r>
              <a:rPr lang="en-US" sz="2000" dirty="0"/>
              <a:t> methods of the </a:t>
            </a:r>
            <a:r>
              <a:rPr lang="en-US" sz="2000" dirty="0">
                <a:latin typeface="Courier New" panose="02070309020205020404" pitchFamily="49" charset="0"/>
                <a:cs typeface="Courier New" panose="02070309020205020404" pitchFamily="49" charset="0"/>
              </a:rPr>
              <a:t>View</a:t>
            </a:r>
            <a:r>
              <a:rPr lang="en-US" sz="2000" dirty="0"/>
              <a:t> </a:t>
            </a:r>
            <a:r>
              <a:rPr lang="en-US" sz="2000" dirty="0" smtClean="0"/>
              <a:t>class.</a:t>
            </a:r>
            <a:endParaRPr lang="en-US" sz="2000" dirty="0"/>
          </a:p>
        </p:txBody>
      </p:sp>
    </p:spTree>
    <p:extLst>
      <p:ext uri="{BB962C8B-B14F-4D97-AF65-F5344CB8AC3E}">
        <p14:creationId xmlns:p14="http://schemas.microsoft.com/office/powerpoint/2010/main" val="1714838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a:t>
            </a:r>
            <a:r>
              <a:rPr lang="en-US" b="1" dirty="0">
                <a:latin typeface="Courier New" panose="02070309020205020404" pitchFamily="49" charset="0"/>
                <a:cs typeface="Courier New" panose="02070309020205020404" pitchFamily="49" charset="0"/>
              </a:rPr>
              <a:t>Thread</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SimpleThreadActivity</a:t>
            </a:r>
            <a:r>
              <a:rPr lang="en-US" sz="1400" dirty="0">
                <a:latin typeface="Courier New" panose="02070309020205020404" pitchFamily="49" charset="0"/>
                <a:cs typeface="Courier New" panose="02070309020205020404" pitchFamily="49" charset="0"/>
              </a:rPr>
              <a:t> extends Activity {</a:t>
            </a:r>
          </a:p>
          <a:p>
            <a:pPr marL="0" indent="0">
              <a:buNone/>
            </a:pPr>
            <a:r>
              <a:rPr lang="en-US" sz="1400" dirty="0">
                <a:latin typeface="Courier New" panose="02070309020205020404" pitchFamily="49" charset="0"/>
                <a:cs typeface="Courier New" panose="02070309020205020404" pitchFamily="49" charset="0"/>
              </a:rPr>
              <a:t>    @Override</a:t>
            </a:r>
          </a:p>
          <a:p>
            <a:pPr marL="0"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onCreate</a:t>
            </a:r>
            <a:r>
              <a:rPr lang="en-US" sz="1400" dirty="0">
                <a:latin typeface="Courier New" panose="02070309020205020404" pitchFamily="49" charset="0"/>
                <a:cs typeface="Courier New" panose="02070309020205020404" pitchFamily="49" charset="0"/>
              </a:rPr>
              <a:t>(Bundle </a:t>
            </a:r>
            <a:r>
              <a:rPr lang="en-US" sz="1400" dirty="0" err="1">
                <a:latin typeface="Courier New" panose="02070309020205020404" pitchFamily="49" charset="0"/>
                <a:cs typeface="Courier New" panose="02070309020205020404" pitchFamily="49" charset="0"/>
              </a:rPr>
              <a:t>savedInstanceState</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super.onCreate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savedInstanceState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setContentView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R.layout.main</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final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tv</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TextView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R.id.counter</a:t>
            </a:r>
            <a:r>
              <a:rPr lang="en-US" sz="1400" dirty="0">
                <a:latin typeface="Courier New" panose="02070309020205020404" pitchFamily="49" charset="0"/>
                <a:cs typeface="Courier New" panose="02070309020205020404" pitchFamily="49" charset="0"/>
              </a:rPr>
              <a:t>);</a:t>
            </a:r>
          </a:p>
          <a:p>
            <a:pPr marL="0" indent="0">
              <a:buNone/>
            </a:pPr>
            <a:r>
              <a:rPr lang="en-US" sz="2000" dirty="0" smtClean="0"/>
              <a:t>….</a:t>
            </a:r>
            <a:endParaRPr lang="en-US" sz="2000" dirty="0"/>
          </a:p>
        </p:txBody>
      </p:sp>
    </p:spTree>
    <p:extLst>
      <p:ext uri="{BB962C8B-B14F-4D97-AF65-F5344CB8AC3E}">
        <p14:creationId xmlns:p14="http://schemas.microsoft.com/office/powerpoint/2010/main" val="210313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a:t>
            </a:r>
            <a:r>
              <a:rPr lang="en-US" b="1" dirty="0">
                <a:latin typeface="Courier New" panose="02070309020205020404" pitchFamily="49" charset="0"/>
                <a:cs typeface="Courier New" panose="02070309020205020404" pitchFamily="49" charset="0"/>
              </a:rPr>
              <a:t>Thread</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r>
              <a:rPr lang="en-US" sz="1400" dirty="0">
                <a:latin typeface="Courier New" panose="02070309020205020404" pitchFamily="49" charset="0"/>
                <a:cs typeface="Courier New" panose="02070309020205020404" pitchFamily="49" charset="0"/>
              </a:rPr>
              <a:t>new Thread(new Runnable() {</a:t>
            </a:r>
          </a:p>
          <a:p>
            <a:pPr marL="0" indent="0">
              <a:buNone/>
            </a:pPr>
            <a:r>
              <a:rPr lang="en-US" sz="1400" dirty="0">
                <a:latin typeface="Courier New" panose="02070309020205020404" pitchFamily="49" charset="0"/>
                <a:cs typeface="Courier New" panose="02070309020205020404" pitchFamily="49" charset="0"/>
              </a:rPr>
              <a:t>            public void run()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while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100)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SystemClock.sleep</a:t>
            </a:r>
            <a:r>
              <a:rPr lang="en-US" sz="1400" dirty="0">
                <a:latin typeface="Courier New" panose="02070309020205020404" pitchFamily="49" charset="0"/>
                <a:cs typeface="Courier New" panose="02070309020205020404" pitchFamily="49" charset="0"/>
              </a:rPr>
              <a:t>(250);</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final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curCount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curCount</a:t>
            </a:r>
            <a:r>
              <a:rPr lang="en-US" sz="1400" dirty="0">
                <a:latin typeface="Courier New" panose="02070309020205020404" pitchFamily="49" charset="0"/>
                <a:cs typeface="Courier New" panose="02070309020205020404" pitchFamily="49" charset="0"/>
              </a:rPr>
              <a:t> % 5 == 0) {</a:t>
            </a:r>
          </a:p>
          <a:p>
            <a:pPr marL="0" indent="0">
              <a:buNone/>
            </a:pPr>
            <a:r>
              <a:rPr lang="en-US" sz="1400" dirty="0">
                <a:latin typeface="Courier New" panose="02070309020205020404" pitchFamily="49" charset="0"/>
                <a:cs typeface="Courier New" panose="02070309020205020404" pitchFamily="49" charset="0"/>
              </a:rPr>
              <a:t>                        // update UI with progress every 5%</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tv.post</a:t>
            </a:r>
            <a:r>
              <a:rPr lang="en-US" sz="1400" dirty="0">
                <a:latin typeface="Courier New" panose="02070309020205020404" pitchFamily="49" charset="0"/>
                <a:cs typeface="Courier New" panose="02070309020205020404" pitchFamily="49" charset="0"/>
              </a:rPr>
              <a:t>(new Runnable() {</a:t>
            </a:r>
          </a:p>
          <a:p>
            <a:pPr marL="0" indent="0">
              <a:buNone/>
            </a:pPr>
            <a:r>
              <a:rPr lang="en-US" sz="1400" dirty="0">
                <a:latin typeface="Courier New" panose="02070309020205020404" pitchFamily="49" charset="0"/>
                <a:cs typeface="Courier New" panose="02070309020205020404" pitchFamily="49" charset="0"/>
              </a:rPr>
              <a:t>                            public void run()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tv.setText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curCount</a:t>
            </a:r>
            <a:r>
              <a:rPr lang="en-US" sz="1400" dirty="0">
                <a:latin typeface="Courier New" panose="02070309020205020404" pitchFamily="49" charset="0"/>
                <a:cs typeface="Courier New" panose="02070309020205020404" pitchFamily="49" charset="0"/>
              </a:rPr>
              <a:t> + "% Complete!");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0" indent="0">
              <a:buNone/>
            </a:pP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7539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ipe(down)">
                                      <p:cBhvr>
                                        <p:cTn id="34" dur="500"/>
                                        <p:tgtEl>
                                          <p:spTgt spid="2">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wipe(down)">
                                      <p:cBhvr>
                                        <p:cTn id="37" dur="500"/>
                                        <p:tgtEl>
                                          <p:spTgt spid="2">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wipe(down)">
                                      <p:cBhvr>
                                        <p:cTn id="40" dur="500"/>
                                        <p:tgtEl>
                                          <p:spTgt spid="2">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wipe(down)">
                                      <p:cBhvr>
                                        <p:cTn id="43" dur="500"/>
                                        <p:tgtEl>
                                          <p:spTgt spid="2">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
                                            <p:txEl>
                                              <p:pRg st="13" end="13"/>
                                            </p:txEl>
                                          </p:spTgt>
                                        </p:tgtEl>
                                        <p:attrNameLst>
                                          <p:attrName>style.visibility</p:attrName>
                                        </p:attrNameLst>
                                      </p:cBhvr>
                                      <p:to>
                                        <p:strVal val="visible"/>
                                      </p:to>
                                    </p:set>
                                    <p:animEffect transition="in" filter="wipe(down)">
                                      <p:cBhvr>
                                        <p:cTn id="46" dur="500"/>
                                        <p:tgtEl>
                                          <p:spTgt spid="2">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Effect transition="in" filter="wipe(down)">
                                      <p:cBhvr>
                                        <p:cTn id="49" dur="500"/>
                                        <p:tgtEl>
                                          <p:spTgt spid="2">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
                                            <p:txEl>
                                              <p:pRg st="15" end="15"/>
                                            </p:txEl>
                                          </p:spTgt>
                                        </p:tgtEl>
                                        <p:attrNameLst>
                                          <p:attrName>style.visibility</p:attrName>
                                        </p:attrNameLst>
                                      </p:cBhvr>
                                      <p:to>
                                        <p:strVal val="visible"/>
                                      </p:to>
                                    </p:set>
                                    <p:animEffect transition="in" filter="wipe(down)">
                                      <p:cBhvr>
                                        <p:cTn id="52" dur="500"/>
                                        <p:tgtEl>
                                          <p:spTgt spid="2">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animEffect transition="in" filter="wipe(down)">
                                      <p:cBhvr>
                                        <p:cTn id="55"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a:t>
            </a:r>
            <a:r>
              <a:rPr lang="en-US" b="1" dirty="0">
                <a:latin typeface="Courier New" panose="02070309020205020404" pitchFamily="49" charset="0"/>
                <a:cs typeface="Courier New" panose="02070309020205020404" pitchFamily="49" charset="0"/>
              </a:rPr>
              <a:t>Thread</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r>
              <a:rPr lang="en-US" sz="2000" dirty="0" smtClean="0"/>
              <a:t>….</a:t>
            </a:r>
          </a:p>
          <a:p>
            <a:pPr marL="0" indent="0">
              <a:buNone/>
            </a:pPr>
            <a:r>
              <a:rPr lang="en-US" sz="1400" dirty="0" err="1">
                <a:latin typeface="Courier New" panose="02070309020205020404" pitchFamily="49" charset="0"/>
                <a:cs typeface="Courier New" panose="02070309020205020404" pitchFamily="49" charset="0"/>
              </a:rPr>
              <a:t>tv.post</a:t>
            </a:r>
            <a:r>
              <a:rPr lang="en-US" sz="1400" dirty="0">
                <a:latin typeface="Courier New" panose="02070309020205020404" pitchFamily="49" charset="0"/>
                <a:cs typeface="Courier New" panose="02070309020205020404" pitchFamily="49" charset="0"/>
              </a:rPr>
              <a:t>(new Runnable() {</a:t>
            </a:r>
          </a:p>
          <a:p>
            <a:pPr marL="0" indent="0">
              <a:buNone/>
            </a:pPr>
            <a:r>
              <a:rPr lang="en-US" sz="1400" dirty="0">
                <a:latin typeface="Courier New" panose="02070309020205020404" pitchFamily="49" charset="0"/>
                <a:cs typeface="Courier New" panose="02070309020205020404" pitchFamily="49" charset="0"/>
              </a:rPr>
              <a:t>                    public void run()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tv.setText</a:t>
            </a:r>
            <a:r>
              <a:rPr lang="en-US" sz="1400" dirty="0">
                <a:latin typeface="Courier New" panose="02070309020205020404" pitchFamily="49" charset="0"/>
                <a:cs typeface="Courier New" panose="02070309020205020404" pitchFamily="49" charset="0"/>
              </a:rPr>
              <a:t>("Count Complete!");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}).start();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2000" dirty="0"/>
          </a:p>
        </p:txBody>
      </p:sp>
    </p:spTree>
    <p:extLst>
      <p:ext uri="{BB962C8B-B14F-4D97-AF65-F5344CB8AC3E}">
        <p14:creationId xmlns:p14="http://schemas.microsoft.com/office/powerpoint/2010/main" val="34516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ipe(down)">
                                      <p:cBhvr>
                                        <p:cTn id="3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r>
              <a:rPr lang="en-US" b="1" dirty="0"/>
              <a:t>Working with </a:t>
            </a:r>
            <a:r>
              <a:rPr lang="en-US" dirty="0" smtClean="0">
                <a:latin typeface="Courier New" panose="02070309020205020404" pitchFamily="49" charset="0"/>
                <a:cs typeface="Courier New" panose="02070309020205020404" pitchFamily="49" charset="0"/>
              </a:rPr>
              <a:t>Loader</a:t>
            </a:r>
            <a:r>
              <a:rPr lang="en-US" b="1" dirty="0" smtClean="0"/>
              <a:t>s</a:t>
            </a:r>
            <a:endParaRPr lang="en-US" b="1" dirty="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Android 3.0 (API Level 11) introduced the concept of a </a:t>
            </a:r>
            <a:r>
              <a:rPr lang="en-US" sz="2400" dirty="0">
                <a:latin typeface="Courier New" panose="02070309020205020404" pitchFamily="49" charset="0"/>
                <a:cs typeface="Courier New" panose="02070309020205020404" pitchFamily="49" charset="0"/>
              </a:rPr>
              <a:t>Loader</a:t>
            </a:r>
            <a:r>
              <a:rPr lang="en-US" sz="2400" dirty="0"/>
              <a:t> class, which helps asynchronously load data for an </a:t>
            </a:r>
            <a:r>
              <a:rPr lang="en-US" sz="2400" dirty="0">
                <a:latin typeface="Courier New" panose="02070309020205020404" pitchFamily="49" charset="0"/>
                <a:cs typeface="Courier New" panose="02070309020205020404" pitchFamily="49" charset="0"/>
              </a:rPr>
              <a:t>Activity</a:t>
            </a:r>
            <a:r>
              <a:rPr lang="en-US" sz="2400" dirty="0"/>
              <a:t> or </a:t>
            </a:r>
            <a:r>
              <a:rPr lang="en-US" sz="2400" dirty="0">
                <a:latin typeface="Courier New" panose="02070309020205020404" pitchFamily="49" charset="0"/>
                <a:cs typeface="Courier New" panose="02070309020205020404" pitchFamily="49" charset="0"/>
              </a:rPr>
              <a:t>Fragment</a:t>
            </a:r>
            <a:r>
              <a:rPr lang="en-US" sz="2400" dirty="0"/>
              <a:t> from a data source such as a content provider or the </a:t>
            </a:r>
            <a:r>
              <a:rPr lang="en-US" sz="2400" dirty="0" smtClean="0"/>
              <a:t>network.</a:t>
            </a:r>
          </a:p>
          <a:p>
            <a:r>
              <a:rPr lang="en-US" sz="2400" dirty="0" smtClean="0"/>
              <a:t>When </a:t>
            </a:r>
            <a:r>
              <a:rPr lang="en-US" sz="2400" dirty="0"/>
              <a:t>configured properly, a </a:t>
            </a:r>
            <a:r>
              <a:rPr lang="en-US" sz="2400" dirty="0">
                <a:latin typeface="Courier New" panose="02070309020205020404" pitchFamily="49" charset="0"/>
                <a:cs typeface="Courier New" panose="02070309020205020404" pitchFamily="49" charset="0"/>
              </a:rPr>
              <a:t>Loader</a:t>
            </a:r>
            <a:r>
              <a:rPr lang="en-US" sz="2400" dirty="0"/>
              <a:t> also monitors the data source for changes, updating the </a:t>
            </a:r>
            <a:r>
              <a:rPr lang="en-US" sz="2400" dirty="0">
                <a:latin typeface="Courier New" panose="02070309020205020404" pitchFamily="49" charset="0"/>
                <a:cs typeface="Courier New" panose="02070309020205020404" pitchFamily="49" charset="0"/>
              </a:rPr>
              <a:t>Activity</a:t>
            </a:r>
            <a:r>
              <a:rPr lang="en-US" sz="2400" dirty="0"/>
              <a:t> or </a:t>
            </a:r>
            <a:r>
              <a:rPr lang="en-US" sz="2400" dirty="0">
                <a:latin typeface="Courier New" panose="02070309020205020404" pitchFamily="49" charset="0"/>
                <a:cs typeface="Courier New" panose="02070309020205020404" pitchFamily="49" charset="0"/>
              </a:rPr>
              <a:t>Fragment</a:t>
            </a:r>
            <a:r>
              <a:rPr lang="en-US" sz="2400" dirty="0"/>
              <a:t> as necessary, which helps avoid unnecessary </a:t>
            </a:r>
            <a:r>
              <a:rPr lang="en-US" sz="2400" dirty="0" smtClean="0"/>
              <a:t>queries.</a:t>
            </a:r>
          </a:p>
          <a:p>
            <a:r>
              <a:rPr lang="en-US" sz="2400" dirty="0" smtClean="0"/>
              <a:t>The </a:t>
            </a:r>
            <a:r>
              <a:rPr lang="en-US" sz="2400" dirty="0"/>
              <a:t>most common reason to use a </a:t>
            </a:r>
            <a:r>
              <a:rPr lang="en-US" sz="2400" dirty="0">
                <a:latin typeface="Courier New" panose="02070309020205020404" pitchFamily="49" charset="0"/>
                <a:cs typeface="Courier New" panose="02070309020205020404" pitchFamily="49" charset="0"/>
              </a:rPr>
              <a:t>Loader</a:t>
            </a:r>
            <a:r>
              <a:rPr lang="en-US" sz="2400" dirty="0"/>
              <a:t> involves pulling data from a content </a:t>
            </a:r>
            <a:r>
              <a:rPr lang="en-US" sz="2400" dirty="0" smtClean="0"/>
              <a:t>provider.</a:t>
            </a:r>
            <a:endParaRPr lang="en-US" sz="2400" dirty="0"/>
          </a:p>
        </p:txBody>
      </p:sp>
    </p:spTree>
    <p:extLst>
      <p:ext uri="{BB962C8B-B14F-4D97-AF65-F5344CB8AC3E}">
        <p14:creationId xmlns:p14="http://schemas.microsoft.com/office/powerpoint/2010/main" val="1714838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r>
              <a:rPr lang="en-US" b="1" dirty="0"/>
              <a:t>Working with </a:t>
            </a:r>
            <a:r>
              <a:rPr lang="en-US" b="1" dirty="0" smtClean="0">
                <a:latin typeface="Courier New" panose="02070309020205020404" pitchFamily="49" charset="0"/>
                <a:cs typeface="Courier New" panose="02070309020205020404" pitchFamily="49" charset="0"/>
              </a:rPr>
              <a:t>Loader</a:t>
            </a:r>
            <a:r>
              <a:rPr lang="en-US" b="1" dirty="0" smtClean="0"/>
              <a:t>s</a:t>
            </a:r>
            <a:endParaRPr lang="en-US" b="1" dirty="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To use a </a:t>
            </a:r>
            <a:r>
              <a:rPr lang="en-US" dirty="0">
                <a:latin typeface="Courier New" panose="02070309020205020404" pitchFamily="49" charset="0"/>
                <a:cs typeface="Courier New" panose="02070309020205020404" pitchFamily="49" charset="0"/>
              </a:rPr>
              <a:t>Loader</a:t>
            </a:r>
            <a:r>
              <a:rPr lang="en-US" dirty="0"/>
              <a:t>, take the following </a:t>
            </a:r>
            <a:r>
              <a:rPr lang="en-US" dirty="0" smtClean="0"/>
              <a:t>steps:</a:t>
            </a:r>
          </a:p>
          <a:p>
            <a:pPr lvl="1">
              <a:buFont typeface="+mj-lt"/>
              <a:buAutoNum type="arabicPeriod"/>
            </a:pPr>
            <a:r>
              <a:rPr lang="en-US" dirty="0"/>
              <a:t>Use your </a:t>
            </a:r>
            <a:r>
              <a:rPr lang="en-US" dirty="0">
                <a:latin typeface="Courier New" panose="02070309020205020404" pitchFamily="49" charset="0"/>
                <a:cs typeface="Courier New" panose="02070309020205020404" pitchFamily="49" charset="0"/>
              </a:rPr>
              <a:t>Activity</a:t>
            </a:r>
            <a:r>
              <a:rPr lang="en-US" dirty="0"/>
              <a:t> or </a:t>
            </a:r>
            <a:r>
              <a:rPr lang="en-US" dirty="0">
                <a:latin typeface="Courier New" panose="02070309020205020404" pitchFamily="49" charset="0"/>
                <a:cs typeface="Courier New" panose="02070309020205020404" pitchFamily="49" charset="0"/>
              </a:rPr>
              <a:t>Fragment</a:t>
            </a:r>
            <a:r>
              <a:rPr lang="en-US" dirty="0"/>
              <a:t> class’s </a:t>
            </a:r>
            <a:r>
              <a:rPr lang="en-US" dirty="0" err="1">
                <a:latin typeface="Courier New" panose="02070309020205020404" pitchFamily="49" charset="0"/>
                <a:cs typeface="Courier New" panose="02070309020205020404" pitchFamily="49" charset="0"/>
              </a:rPr>
              <a:t>LoaderManager</a:t>
            </a:r>
            <a:r>
              <a:rPr lang="en-US" dirty="0"/>
              <a:t> to initialize a </a:t>
            </a:r>
            <a:r>
              <a:rPr lang="en-US" dirty="0" smtClean="0">
                <a:latin typeface="Courier New" panose="02070309020205020404" pitchFamily="49" charset="0"/>
                <a:cs typeface="Courier New" panose="02070309020205020404" pitchFamily="49" charset="0"/>
              </a:rPr>
              <a:t>Loader</a:t>
            </a:r>
            <a:r>
              <a:rPr lang="en-US" dirty="0" smtClean="0"/>
              <a:t>.</a:t>
            </a:r>
            <a:endParaRPr lang="en-US" dirty="0"/>
          </a:p>
          <a:p>
            <a:pPr lvl="1">
              <a:buFont typeface="+mj-lt"/>
              <a:buAutoNum type="arabicPeriod"/>
            </a:pPr>
            <a:r>
              <a:rPr lang="en-US" dirty="0" smtClean="0"/>
              <a:t>Provide </a:t>
            </a:r>
            <a:r>
              <a:rPr lang="en-US" dirty="0"/>
              <a:t>an implementation of the </a:t>
            </a:r>
            <a:r>
              <a:rPr lang="en-US" dirty="0" err="1" smtClean="0">
                <a:latin typeface="Courier New" panose="02070309020205020404" pitchFamily="49" charset="0"/>
                <a:cs typeface="Courier New" panose="02070309020205020404" pitchFamily="49" charset="0"/>
              </a:rPr>
              <a:t>LoaderManager.LoaderCallbacks</a:t>
            </a:r>
            <a:r>
              <a:rPr lang="en-US" dirty="0" smtClean="0"/>
              <a:t>. </a:t>
            </a:r>
            <a:endParaRPr lang="en-US" dirty="0"/>
          </a:p>
          <a:p>
            <a:pPr lvl="1">
              <a:buFont typeface="+mj-lt"/>
              <a:buAutoNum type="arabicPeriod"/>
            </a:pPr>
            <a:r>
              <a:rPr lang="en-US" dirty="0" smtClean="0"/>
              <a:t>The </a:t>
            </a:r>
            <a:r>
              <a:rPr lang="en-US" dirty="0" err="1">
                <a:latin typeface="Courier New" panose="02070309020205020404" pitchFamily="49" charset="0"/>
                <a:cs typeface="Courier New" panose="02070309020205020404" pitchFamily="49" charset="0"/>
              </a:rPr>
              <a:t>onCreateLoader</a:t>
            </a:r>
            <a:r>
              <a:rPr lang="en-US" dirty="0">
                <a:latin typeface="Courier New" panose="02070309020205020404" pitchFamily="49" charset="0"/>
                <a:cs typeface="Courier New" panose="02070309020205020404" pitchFamily="49" charset="0"/>
              </a:rPr>
              <a:t>()</a:t>
            </a:r>
            <a:r>
              <a:rPr lang="en-US" dirty="0"/>
              <a:t> method is used to return a new </a:t>
            </a:r>
            <a:r>
              <a:rPr lang="en-US" dirty="0">
                <a:latin typeface="Courier New" panose="02070309020205020404" pitchFamily="49" charset="0"/>
                <a:cs typeface="Courier New" panose="02070309020205020404" pitchFamily="49" charset="0"/>
              </a:rPr>
              <a:t>Loader</a:t>
            </a:r>
            <a:r>
              <a:rPr lang="en-US" dirty="0"/>
              <a:t> </a:t>
            </a:r>
            <a:r>
              <a:rPr lang="en-US" dirty="0" smtClean="0"/>
              <a:t>instance. </a:t>
            </a:r>
          </a:p>
          <a:p>
            <a:pPr lvl="2"/>
            <a:r>
              <a:rPr lang="en-US" dirty="0" smtClean="0"/>
              <a:t>It is typically </a:t>
            </a:r>
            <a:r>
              <a:rPr lang="en-US" dirty="0"/>
              <a:t>a </a:t>
            </a:r>
            <a:r>
              <a:rPr lang="en-US" dirty="0" err="1">
                <a:latin typeface="Courier New" panose="02070309020205020404" pitchFamily="49" charset="0"/>
                <a:cs typeface="Courier New" panose="02070309020205020404" pitchFamily="49" charset="0"/>
              </a:rPr>
              <a:t>CursorLoader</a:t>
            </a:r>
            <a:r>
              <a:rPr lang="en-US" dirty="0"/>
              <a:t> that queries a content provider from which the </a:t>
            </a:r>
            <a:r>
              <a:rPr lang="en-US" dirty="0">
                <a:latin typeface="Courier New" panose="02070309020205020404" pitchFamily="49" charset="0"/>
                <a:cs typeface="Courier New" panose="02070309020205020404" pitchFamily="49" charset="0"/>
              </a:rPr>
              <a:t>Activity</a:t>
            </a:r>
            <a:r>
              <a:rPr lang="en-US" dirty="0"/>
              <a:t> or </a:t>
            </a:r>
            <a:r>
              <a:rPr lang="en-US" dirty="0">
                <a:latin typeface="Courier New" panose="02070309020205020404" pitchFamily="49" charset="0"/>
                <a:cs typeface="Courier New" panose="02070309020205020404" pitchFamily="49" charset="0"/>
              </a:rPr>
              <a:t>Fragment</a:t>
            </a:r>
            <a:r>
              <a:rPr lang="en-US" dirty="0"/>
              <a:t> wants to display </a:t>
            </a:r>
            <a:r>
              <a:rPr lang="en-US" dirty="0" smtClean="0"/>
              <a:t>data.</a:t>
            </a:r>
            <a:endParaRPr lang="en-US" dirty="0"/>
          </a:p>
          <a:p>
            <a:pPr lvl="1">
              <a:buFont typeface="+mj-lt"/>
              <a:buAutoNum type="arabicPeriod"/>
            </a:pPr>
            <a:r>
              <a:rPr lang="en-US" dirty="0" smtClean="0"/>
              <a:t>The </a:t>
            </a:r>
            <a:r>
              <a:rPr lang="en-US" dirty="0" err="1">
                <a:latin typeface="Courier New" panose="02070309020205020404" pitchFamily="49" charset="0"/>
                <a:cs typeface="Courier New" panose="02070309020205020404" pitchFamily="49" charset="0"/>
              </a:rPr>
              <a:t>onLoadFinished</a:t>
            </a:r>
            <a:r>
              <a:rPr lang="en-US" dirty="0">
                <a:latin typeface="Courier New" panose="02070309020205020404" pitchFamily="49" charset="0"/>
                <a:cs typeface="Courier New" panose="02070309020205020404" pitchFamily="49" charset="0"/>
              </a:rPr>
              <a:t>()</a:t>
            </a:r>
            <a:r>
              <a:rPr lang="en-US" dirty="0"/>
              <a:t> method signals that all data has been loaded and is ready for use. </a:t>
            </a:r>
            <a:endParaRPr lang="en-US" dirty="0" smtClean="0"/>
          </a:p>
          <a:p>
            <a:pPr lvl="2"/>
            <a:r>
              <a:rPr lang="en-US" dirty="0" smtClean="0"/>
              <a:t>Typically</a:t>
            </a:r>
            <a:r>
              <a:rPr lang="en-US" dirty="0"/>
              <a:t>, your screen contains some sort of control, such as a </a:t>
            </a:r>
            <a:r>
              <a:rPr lang="en-US" dirty="0" err="1">
                <a:latin typeface="Courier New" panose="02070309020205020404" pitchFamily="49" charset="0"/>
                <a:cs typeface="Courier New" panose="02070309020205020404" pitchFamily="49" charset="0"/>
              </a:rPr>
              <a:t>ListView</a:t>
            </a:r>
            <a:r>
              <a:rPr lang="en-US" dirty="0"/>
              <a:t>, that leverages the </a:t>
            </a:r>
            <a:r>
              <a:rPr lang="en-US" dirty="0" err="1">
                <a:latin typeface="Courier New" panose="02070309020205020404" pitchFamily="49" charset="0"/>
                <a:cs typeface="Courier New" panose="02070309020205020404" pitchFamily="49" charset="0"/>
              </a:rPr>
              <a:t>CursorAdapter</a:t>
            </a:r>
            <a:r>
              <a:rPr lang="en-US" dirty="0"/>
              <a:t> associated with the </a:t>
            </a:r>
            <a:r>
              <a:rPr lang="en-US" dirty="0" err="1">
                <a:latin typeface="Courier New" panose="02070309020205020404" pitchFamily="49" charset="0"/>
                <a:cs typeface="Courier New" panose="02070309020205020404" pitchFamily="49" charset="0"/>
              </a:rPr>
              <a:t>CursorLoader</a:t>
            </a:r>
            <a:r>
              <a:rPr lang="en-US" dirty="0"/>
              <a:t>, so you want to swap the old and new </a:t>
            </a:r>
            <a:r>
              <a:rPr lang="en-US" dirty="0">
                <a:latin typeface="Courier New" panose="02070309020205020404" pitchFamily="49" charset="0"/>
                <a:cs typeface="Courier New" panose="02070309020205020404" pitchFamily="49" charset="0"/>
              </a:rPr>
              <a:t>Cursor</a:t>
            </a:r>
            <a:r>
              <a:rPr lang="en-US" dirty="0"/>
              <a:t> objects in the adapter at this </a:t>
            </a:r>
            <a:r>
              <a:rPr lang="en-US" dirty="0" smtClean="0"/>
              <a:t>time.</a:t>
            </a:r>
            <a:endParaRPr lang="en-US" dirty="0"/>
          </a:p>
          <a:p>
            <a:pPr lvl="1">
              <a:buFont typeface="+mj-lt"/>
              <a:buAutoNum type="arabicPeriod"/>
            </a:pPr>
            <a:r>
              <a:rPr lang="en-US" dirty="0" smtClean="0"/>
              <a:t>The </a:t>
            </a:r>
            <a:r>
              <a:rPr lang="en-US" dirty="0" err="1">
                <a:latin typeface="Courier New" panose="02070309020205020404" pitchFamily="49" charset="0"/>
                <a:cs typeface="Courier New" panose="02070309020205020404" pitchFamily="49" charset="0"/>
              </a:rPr>
              <a:t>onLoaderReset</a:t>
            </a:r>
            <a:r>
              <a:rPr lang="en-US" dirty="0">
                <a:latin typeface="Courier New" panose="02070309020205020404" pitchFamily="49" charset="0"/>
                <a:cs typeface="Courier New" panose="02070309020205020404" pitchFamily="49" charset="0"/>
              </a:rPr>
              <a:t>()</a:t>
            </a:r>
            <a:r>
              <a:rPr lang="en-US" dirty="0"/>
              <a:t> method is used to signify that the data is unavailable, and thus the </a:t>
            </a:r>
            <a:r>
              <a:rPr lang="en-US" dirty="0">
                <a:latin typeface="Courier New" panose="02070309020205020404" pitchFamily="49" charset="0"/>
                <a:cs typeface="Courier New" panose="02070309020205020404" pitchFamily="49" charset="0"/>
              </a:rPr>
              <a:t>Cursor</a:t>
            </a:r>
            <a:r>
              <a:rPr lang="en-US" dirty="0"/>
              <a:t> used by the adapter is no longer </a:t>
            </a:r>
            <a:r>
              <a:rPr lang="en-US" dirty="0" smtClean="0"/>
              <a:t>valid.</a:t>
            </a:r>
          </a:p>
          <a:p>
            <a:pPr lvl="2"/>
            <a:r>
              <a:rPr lang="en-US" dirty="0" smtClean="0"/>
              <a:t>Typically</a:t>
            </a:r>
            <a:r>
              <a:rPr lang="en-US" dirty="0"/>
              <a:t>, you need to swap out the </a:t>
            </a:r>
            <a:r>
              <a:rPr lang="en-US" dirty="0">
                <a:latin typeface="Courier New" panose="02070309020205020404" pitchFamily="49" charset="0"/>
                <a:cs typeface="Courier New" panose="02070309020205020404" pitchFamily="49" charset="0"/>
              </a:rPr>
              <a:t>Cursor</a:t>
            </a:r>
            <a:r>
              <a:rPr lang="en-US" dirty="0"/>
              <a:t> again at this </a:t>
            </a:r>
            <a:r>
              <a:rPr lang="en-US" dirty="0" smtClean="0"/>
              <a:t>time.</a:t>
            </a:r>
            <a:endParaRPr lang="en-US" dirty="0"/>
          </a:p>
        </p:txBody>
      </p:sp>
    </p:spTree>
    <p:extLst>
      <p:ext uri="{BB962C8B-B14F-4D97-AF65-F5344CB8AC3E}">
        <p14:creationId xmlns:p14="http://schemas.microsoft.com/office/powerpoint/2010/main" val="1886031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a:t>
            </a:r>
            <a:r>
              <a:rPr lang="en-US" b="1" dirty="0" err="1">
                <a:latin typeface="Courier New" panose="02070309020205020404" pitchFamily="49" charset="0"/>
                <a:cs typeface="Courier New" panose="02070309020205020404" pitchFamily="49" charset="0"/>
              </a:rPr>
              <a:t>StrictMode</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err="1">
                <a:latin typeface="Courier New" panose="02070309020205020404" pitchFamily="49" charset="0"/>
                <a:cs typeface="Courier New" panose="02070309020205020404" pitchFamily="49" charset="0"/>
              </a:rPr>
              <a:t>StrictMode</a:t>
            </a:r>
            <a:r>
              <a:rPr lang="en-US" sz="2400" dirty="0"/>
              <a:t> is a method developers can use to detect operations that should not be performed on the main </a:t>
            </a:r>
            <a:r>
              <a:rPr lang="en-US" sz="2400" dirty="0" smtClean="0"/>
              <a:t>thread.</a:t>
            </a:r>
          </a:p>
          <a:p>
            <a:r>
              <a:rPr lang="en-US" sz="2400" dirty="0" smtClean="0"/>
              <a:t>Beginning </a:t>
            </a:r>
            <a:r>
              <a:rPr lang="en-US" sz="2400" dirty="0"/>
              <a:t>in API Level 9, developers can enable </a:t>
            </a:r>
            <a:r>
              <a:rPr lang="en-US" sz="2400" dirty="0" err="1">
                <a:latin typeface="Courier New" panose="02070309020205020404" pitchFamily="49" charset="0"/>
                <a:cs typeface="Courier New" panose="02070309020205020404" pitchFamily="49" charset="0"/>
              </a:rPr>
              <a:t>StrictMod</a:t>
            </a:r>
            <a:r>
              <a:rPr lang="en-US" sz="2400" dirty="0" err="1"/>
              <a:t>e</a:t>
            </a:r>
            <a:r>
              <a:rPr lang="en-US" sz="2400" dirty="0"/>
              <a:t> in their own applications to detect when they are, for instance, performing network or disk operations on the main </a:t>
            </a:r>
            <a:r>
              <a:rPr lang="en-US" sz="2400" dirty="0" smtClean="0"/>
              <a:t>thread.</a:t>
            </a:r>
          </a:p>
          <a:p>
            <a:r>
              <a:rPr lang="en-US" sz="2400" dirty="0" smtClean="0"/>
              <a:t>In </a:t>
            </a:r>
            <a:r>
              <a:rPr lang="en-US" sz="2400" dirty="0"/>
              <a:t>API Level 11, </a:t>
            </a:r>
            <a:r>
              <a:rPr lang="en-US" sz="2400" dirty="0" err="1">
                <a:latin typeface="Courier New" panose="02070309020205020404" pitchFamily="49" charset="0"/>
                <a:cs typeface="Courier New" panose="02070309020205020404" pitchFamily="49" charset="0"/>
              </a:rPr>
              <a:t>StrictMode</a:t>
            </a:r>
            <a:r>
              <a:rPr lang="en-US" sz="2400" dirty="0"/>
              <a:t> was expanded with system-wide </a:t>
            </a:r>
            <a:r>
              <a:rPr lang="en-US" sz="2400" dirty="0" smtClean="0"/>
              <a:t>settings.</a:t>
            </a:r>
          </a:p>
          <a:p>
            <a:r>
              <a:rPr lang="en-US" sz="2400" dirty="0" smtClean="0"/>
              <a:t>These </a:t>
            </a:r>
            <a:r>
              <a:rPr lang="en-US" sz="2400" dirty="0"/>
              <a:t>settings disallow some operations on the main thread and instead throw </a:t>
            </a:r>
            <a:r>
              <a:rPr lang="en-US" sz="2400" dirty="0" smtClean="0"/>
              <a:t>exceptions.</a:t>
            </a:r>
            <a:endParaRPr lang="en-US" sz="2400" dirty="0"/>
          </a:p>
        </p:txBody>
      </p:sp>
    </p:spTree>
    <p:extLst>
      <p:ext uri="{BB962C8B-B14F-4D97-AF65-F5344CB8AC3E}">
        <p14:creationId xmlns:p14="http://schemas.microsoft.com/office/powerpoint/2010/main" val="1714838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smtClean="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Application Development, Fourth Edition</a:t>
            </a:r>
            <a:r>
              <a:rPr lang="en-US" sz="3800" dirty="0" smtClean="0"/>
              <a:t/>
            </a:r>
            <a:br>
              <a:rPr lang="en-US" sz="3800" dirty="0" smtClean="0"/>
            </a:br>
            <a:r>
              <a:rPr lang="en-US" sz="4200" dirty="0" smtClean="0"/>
              <a:t/>
            </a:r>
            <a:br>
              <a:rPr lang="en-US" sz="4200" dirty="0" smtClean="0"/>
            </a:br>
            <a:r>
              <a:rPr lang="en-US" sz="4200" dirty="0" smtClean="0"/>
              <a:t>Chapter 1</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smtClean="0">
                <a:latin typeface="Arial" charset="0"/>
              </a:rPr>
              <a:t>Threading </a:t>
            </a:r>
            <a:r>
              <a:rPr lang="en-US" sz="3800" b="1" dirty="0">
                <a:latin typeface="Arial" charset="0"/>
              </a:rPr>
              <a:t>and Asynchronous </a:t>
            </a:r>
            <a:r>
              <a:rPr lang="en-US" sz="3800" b="1" dirty="0" smtClean="0">
                <a:latin typeface="Arial" charset="0"/>
              </a:rPr>
              <a:t>Processing</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a:t>
            </a:r>
            <a:r>
              <a:rPr lang="en-US" b="1" dirty="0" err="1">
                <a:latin typeface="Courier New" panose="02070309020205020404" pitchFamily="49" charset="0"/>
                <a:cs typeface="Courier New" panose="02070309020205020404" pitchFamily="49" charset="0"/>
              </a:rPr>
              <a:t>StrictMod</a:t>
            </a:r>
            <a:r>
              <a:rPr lang="en-US" dirty="0" err="1"/>
              <a:t>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To enable </a:t>
            </a:r>
            <a:r>
              <a:rPr lang="en-US" sz="2400" dirty="0" err="1">
                <a:latin typeface="Courier New" panose="02070309020205020404" pitchFamily="49" charset="0"/>
                <a:cs typeface="Courier New" panose="02070309020205020404" pitchFamily="49" charset="0"/>
              </a:rPr>
              <a:t>StrictMode</a:t>
            </a:r>
            <a:r>
              <a:rPr lang="en-US" sz="2400" dirty="0"/>
              <a:t> in your own applications to behave like API Level 11 or later, use the following code</a:t>
            </a:r>
            <a:r>
              <a:rPr lang="en-US" sz="2400" dirty="0" smtClean="0"/>
              <a:t>:</a:t>
            </a:r>
          </a:p>
          <a:p>
            <a:pPr marL="0" indent="0">
              <a:buNone/>
            </a:pPr>
            <a:endParaRPr lang="en-US" sz="2400" dirty="0" smtClean="0"/>
          </a:p>
          <a:p>
            <a:pPr marL="762000" lvl="2" indent="0">
              <a:buNone/>
            </a:pPr>
            <a:r>
              <a:rPr lang="en-US" sz="1800" dirty="0" err="1" smtClean="0">
                <a:latin typeface="Courier New" panose="02070309020205020404" pitchFamily="49" charset="0"/>
                <a:cs typeface="Courier New" panose="02070309020205020404" pitchFamily="49" charset="0"/>
              </a:rPr>
              <a:t>StrictMode.ThreadPolicy</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policy = new </a:t>
            </a:r>
            <a:r>
              <a:rPr lang="en-US" sz="1800" dirty="0" err="1" smtClean="0">
                <a:latin typeface="Courier New" panose="02070309020205020404" pitchFamily="49" charset="0"/>
                <a:cs typeface="Courier New" panose="02070309020205020404" pitchFamily="49" charset="0"/>
              </a:rPr>
              <a:t>StrictMode.ThreadPolicy.Builder</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detectAll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penaltyDeath</a:t>
            </a:r>
            <a:r>
              <a:rPr lang="en-US" sz="1800" dirty="0">
                <a:latin typeface="Courier New" panose="02070309020205020404" pitchFamily="49" charset="0"/>
                <a:cs typeface="Courier New" panose="02070309020205020404" pitchFamily="49" charset="0"/>
              </a:rPr>
              <a:t>().build();</a:t>
            </a:r>
          </a:p>
          <a:p>
            <a:pPr marL="762000" lvl="2" indent="0">
              <a:buNone/>
            </a:pPr>
            <a:r>
              <a:rPr lang="en-US" sz="1800" dirty="0">
                <a:latin typeface="Courier New" panose="02070309020205020404" pitchFamily="49" charset="0"/>
                <a:cs typeface="Courier New" panose="02070309020205020404" pitchFamily="49" charset="0"/>
              </a:rPr>
              <a:t> </a:t>
            </a:r>
          </a:p>
          <a:p>
            <a:pPr marL="762000" lvl="2" indent="0">
              <a:buNone/>
            </a:pPr>
            <a:r>
              <a:rPr lang="en-US" sz="1800" dirty="0" err="1">
                <a:latin typeface="Courier New" panose="02070309020205020404" pitchFamily="49" charset="0"/>
                <a:cs typeface="Courier New" panose="02070309020205020404" pitchFamily="49" charset="0"/>
              </a:rPr>
              <a:t>StrictMode.setThreadPolicy</a:t>
            </a:r>
            <a:r>
              <a:rPr lang="en-US" sz="1800" dirty="0">
                <a:latin typeface="Courier New" panose="02070309020205020404" pitchFamily="49" charset="0"/>
                <a:cs typeface="Courier New" panose="02070309020205020404" pitchFamily="49" charset="0"/>
              </a:rPr>
              <a:t>(policy</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960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down)">
                                      <p:cBhvr>
                                        <p:cTn id="13" dur="500"/>
                                        <p:tgtEl>
                                          <p:spTgt spid="2">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down)">
                                      <p:cBhvr>
                                        <p:cTn id="16" dur="500"/>
                                        <p:tgtEl>
                                          <p:spTgt spid="2">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ipe(down)">
                                      <p:cBhvr>
                                        <p:cTn id="1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dirty="0" smtClean="0">
                <a:latin typeface="Arial" charset="0"/>
              </a:rPr>
              <a:t>Chapter 1</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why it is import to process asynchronously.</a:t>
            </a:r>
          </a:p>
          <a:p>
            <a:pPr eaLnBrk="1" hangingPunct="1"/>
            <a:r>
              <a:rPr lang="en-US" sz="2400" dirty="0" smtClean="0"/>
              <a:t>We have learned how to work with the </a:t>
            </a:r>
            <a:r>
              <a:rPr lang="en-US" sz="2400" dirty="0" err="1" smtClean="0">
                <a:latin typeface="Courier New" panose="02070309020205020404" pitchFamily="49" charset="0"/>
                <a:cs typeface="Courier New" panose="02070309020205020404" pitchFamily="49" charset="0"/>
              </a:rPr>
              <a:t>AyncTask</a:t>
            </a:r>
            <a:r>
              <a:rPr lang="en-US" sz="2400" dirty="0" smtClean="0">
                <a:latin typeface="Courier New" panose="02070309020205020404" pitchFamily="49" charset="0"/>
                <a:cs typeface="Courier New" panose="02070309020205020404" pitchFamily="49" charset="0"/>
              </a:rPr>
              <a:t> </a:t>
            </a:r>
            <a:r>
              <a:rPr lang="en-US" sz="2400" dirty="0" smtClean="0"/>
              <a:t>class.</a:t>
            </a:r>
          </a:p>
          <a:p>
            <a:pPr eaLnBrk="1" hangingPunct="1"/>
            <a:r>
              <a:rPr lang="en-US" sz="2400" dirty="0" smtClean="0"/>
              <a:t>We are now able to use the </a:t>
            </a:r>
            <a:r>
              <a:rPr lang="en-US" sz="2400" dirty="0" smtClean="0">
                <a:latin typeface="Courier New" panose="02070309020205020404" pitchFamily="49" charset="0"/>
                <a:cs typeface="Courier New" panose="02070309020205020404" pitchFamily="49" charset="0"/>
              </a:rPr>
              <a:t>Thread</a:t>
            </a:r>
            <a:r>
              <a:rPr lang="en-US" sz="2400" dirty="0" smtClean="0"/>
              <a:t> class.</a:t>
            </a:r>
          </a:p>
          <a:p>
            <a:pPr eaLnBrk="1" hangingPunct="1"/>
            <a:r>
              <a:rPr lang="en-US" sz="2400" dirty="0" smtClean="0"/>
              <a:t>We have learned how to work with </a:t>
            </a:r>
            <a:r>
              <a:rPr lang="en-US" sz="2400" dirty="0" smtClean="0">
                <a:latin typeface="Courier New" panose="02070309020205020404" pitchFamily="49" charset="0"/>
                <a:cs typeface="Courier New" panose="02070309020205020404" pitchFamily="49" charset="0"/>
              </a:rPr>
              <a:t>Loader</a:t>
            </a:r>
            <a:r>
              <a:rPr lang="en-US" sz="2400" dirty="0" smtClean="0"/>
              <a:t>s.</a:t>
            </a:r>
          </a:p>
          <a:p>
            <a:pPr eaLnBrk="1" hangingPunct="1"/>
            <a:r>
              <a:rPr lang="en-US" sz="2400" dirty="0" smtClean="0"/>
              <a:t>We should now have an understanding of </a:t>
            </a:r>
            <a:r>
              <a:rPr lang="en-US" sz="2400" dirty="0" err="1" smtClean="0">
                <a:latin typeface="Courier New" panose="02070309020205020404" pitchFamily="49" charset="0"/>
                <a:cs typeface="Courier New" panose="02070309020205020404" pitchFamily="49" charset="0"/>
              </a:rPr>
              <a:t>StrictMode</a:t>
            </a:r>
            <a:r>
              <a:rPr lang="en-US" sz="2400" dirty="0" smtClean="0"/>
              <a:t> and when to use it.</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066800"/>
            <a:ext cx="8229600" cy="4953000"/>
          </a:xfrm>
        </p:spPr>
        <p:txBody>
          <a:bodyPr/>
          <a:lstStyle/>
          <a:p>
            <a:r>
              <a:rPr lang="en-US" sz="1800" dirty="0"/>
              <a:t>Android </a:t>
            </a:r>
            <a:r>
              <a:rPr lang="en-US" sz="1800" dirty="0" smtClean="0"/>
              <a:t>Training: </a:t>
            </a:r>
            <a:r>
              <a:rPr lang="en-US" sz="1800" dirty="0"/>
              <a:t>“Keeping Your App Responsive”:</a:t>
            </a:r>
          </a:p>
          <a:p>
            <a:pPr lvl="1"/>
            <a:r>
              <a:rPr lang="en-US" sz="1800" i="1" dirty="0" smtClean="0"/>
              <a:t>http</a:t>
            </a:r>
            <a:r>
              <a:rPr lang="en-US" sz="1800" i="1" dirty="0"/>
              <a:t>://d.android.com/training/articles/perf-anr.html</a:t>
            </a:r>
          </a:p>
          <a:p>
            <a:r>
              <a:rPr lang="en-US" sz="1800" dirty="0"/>
              <a:t>Android API Guides: “Processes and Threads”:</a:t>
            </a:r>
          </a:p>
          <a:p>
            <a:pPr lvl="1"/>
            <a:r>
              <a:rPr lang="en-US" sz="1800" i="1" dirty="0" smtClean="0"/>
              <a:t>http</a:t>
            </a:r>
            <a:r>
              <a:rPr lang="en-US" sz="1800" i="1" dirty="0"/>
              <a:t>://d.android.com/guide/components/processes-and-threads.html</a:t>
            </a:r>
          </a:p>
          <a:p>
            <a:r>
              <a:rPr lang="en-US" sz="1800" dirty="0"/>
              <a:t>Android Reference documentation on the </a:t>
            </a:r>
            <a:r>
              <a:rPr lang="en-US" sz="1800" dirty="0">
                <a:latin typeface="Courier New" panose="02070309020205020404" pitchFamily="49" charset="0"/>
                <a:cs typeface="Courier New" panose="02070309020205020404" pitchFamily="49" charset="0"/>
              </a:rPr>
              <a:t>Thread</a:t>
            </a:r>
            <a:r>
              <a:rPr lang="en-US" sz="1800" dirty="0"/>
              <a:t> class:</a:t>
            </a:r>
          </a:p>
          <a:p>
            <a:pPr lvl="1"/>
            <a:r>
              <a:rPr lang="en-US" sz="1800" i="1" dirty="0" smtClean="0"/>
              <a:t>http</a:t>
            </a:r>
            <a:r>
              <a:rPr lang="en-US" sz="1800" i="1" dirty="0"/>
              <a:t>://d.android.com/reference/java/lang/Thread.html</a:t>
            </a:r>
          </a:p>
          <a:p>
            <a:r>
              <a:rPr lang="en-US" sz="1800" dirty="0"/>
              <a:t>Android Reference documentation on the </a:t>
            </a:r>
            <a:r>
              <a:rPr lang="en-US" sz="1800" dirty="0" err="1">
                <a:latin typeface="Courier New" panose="02070309020205020404" pitchFamily="49" charset="0"/>
                <a:cs typeface="Courier New" panose="02070309020205020404" pitchFamily="49" charset="0"/>
              </a:rPr>
              <a:t>ThreadPoolExecutor</a:t>
            </a:r>
            <a:r>
              <a:rPr lang="en-US" sz="1800" dirty="0"/>
              <a:t> class:</a:t>
            </a:r>
          </a:p>
          <a:p>
            <a:pPr lvl="1"/>
            <a:r>
              <a:rPr lang="en-US" sz="1800" i="1" dirty="0" smtClean="0"/>
              <a:t>http</a:t>
            </a:r>
            <a:r>
              <a:rPr lang="en-US" sz="1800" i="1" dirty="0"/>
              <a:t>://d.android.com/reference/java/util/concurrent/ThreadPoolExecutor.html</a:t>
            </a:r>
          </a:p>
          <a:p>
            <a:r>
              <a:rPr lang="en-US" sz="1800" dirty="0"/>
              <a:t>Android Reference documentation on the </a:t>
            </a:r>
            <a:r>
              <a:rPr lang="en-US" sz="1800" dirty="0" err="1">
                <a:latin typeface="Courier New" panose="02070309020205020404" pitchFamily="49" charset="0"/>
                <a:cs typeface="Courier New" panose="02070309020205020404" pitchFamily="49" charset="0"/>
              </a:rPr>
              <a:t>AsyncTask</a:t>
            </a:r>
            <a:r>
              <a:rPr lang="en-US" sz="1800" dirty="0"/>
              <a:t> class:</a:t>
            </a:r>
          </a:p>
          <a:p>
            <a:pPr lvl="1"/>
            <a:r>
              <a:rPr lang="en-US" sz="1800" i="1" dirty="0" smtClean="0"/>
              <a:t>http</a:t>
            </a:r>
            <a:r>
              <a:rPr lang="en-US" sz="1800" i="1" dirty="0"/>
              <a:t>://d.android.com/reference/android/os/AsyncTask.html</a:t>
            </a:r>
          </a:p>
          <a:p>
            <a:r>
              <a:rPr lang="en-US" sz="1800" dirty="0"/>
              <a:t>Android API Guides: “Loaders”:</a:t>
            </a:r>
          </a:p>
          <a:p>
            <a:pPr lvl="1"/>
            <a:r>
              <a:rPr lang="en-US" sz="1800" i="1" dirty="0" smtClean="0"/>
              <a:t>http</a:t>
            </a:r>
            <a:r>
              <a:rPr lang="en-US" sz="1800" i="1" dirty="0"/>
              <a:t>://d.android.com/guide/components/loaders.html</a:t>
            </a:r>
          </a:p>
          <a:p>
            <a:r>
              <a:rPr lang="en-US" sz="1800" dirty="0"/>
              <a:t>Android Reference documentation on the </a:t>
            </a:r>
            <a:r>
              <a:rPr lang="en-US" sz="1800" dirty="0" err="1">
                <a:latin typeface="Courier New" panose="02070309020205020404" pitchFamily="49" charset="0"/>
                <a:cs typeface="Courier New" panose="02070309020205020404" pitchFamily="49" charset="0"/>
              </a:rPr>
              <a:t>StrictMode</a:t>
            </a:r>
            <a:r>
              <a:rPr lang="en-US" sz="1800" dirty="0"/>
              <a:t> class:</a:t>
            </a:r>
          </a:p>
          <a:p>
            <a:pPr lvl="1"/>
            <a:r>
              <a:rPr lang="en-US" sz="1800" i="1" dirty="0" smtClean="0"/>
              <a:t>http</a:t>
            </a:r>
            <a:r>
              <a:rPr lang="en-US" sz="1800" i="1" dirty="0"/>
              <a:t>://</a:t>
            </a:r>
            <a:r>
              <a:rPr lang="en-US" sz="1800" i="1" dirty="0" smtClean="0"/>
              <a:t>d.android.com/reference/android/os/StrictMode.html</a:t>
            </a:r>
            <a:endParaRPr lang="en-US" sz="18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1</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The Importance of Processing </a:t>
            </a:r>
            <a:r>
              <a:rPr lang="en-US" sz="2400" dirty="0" smtClean="0"/>
              <a:t>Asynchronously</a:t>
            </a:r>
          </a:p>
          <a:p>
            <a:pPr eaLnBrk="1" hangingPunct="1"/>
            <a:r>
              <a:rPr lang="en-US" sz="2400" dirty="0"/>
              <a:t>Working with the </a:t>
            </a:r>
            <a:r>
              <a:rPr lang="en-US" sz="2400" dirty="0" err="1">
                <a:latin typeface="Courier New" panose="02070309020205020404" pitchFamily="49" charset="0"/>
                <a:cs typeface="Courier New" panose="02070309020205020404" pitchFamily="49" charset="0"/>
              </a:rPr>
              <a:t>AsyncTask</a:t>
            </a:r>
            <a:r>
              <a:rPr lang="en-US" sz="2400" dirty="0"/>
              <a:t> </a:t>
            </a:r>
            <a:r>
              <a:rPr lang="en-US" sz="2400" dirty="0" smtClean="0"/>
              <a:t>Class</a:t>
            </a:r>
          </a:p>
          <a:p>
            <a:pPr eaLnBrk="1" hangingPunct="1"/>
            <a:r>
              <a:rPr lang="en-US" sz="2400" dirty="0"/>
              <a:t>Working with the </a:t>
            </a:r>
            <a:r>
              <a:rPr lang="en-US" sz="2400" dirty="0">
                <a:latin typeface="Courier New" panose="02070309020205020404" pitchFamily="49" charset="0"/>
                <a:cs typeface="Courier New" panose="02070309020205020404" pitchFamily="49" charset="0"/>
              </a:rPr>
              <a:t>Thread</a:t>
            </a:r>
            <a:r>
              <a:rPr lang="en-US" sz="2400" dirty="0"/>
              <a:t> </a:t>
            </a:r>
            <a:r>
              <a:rPr lang="en-US" sz="2400" dirty="0" smtClean="0"/>
              <a:t>Class</a:t>
            </a:r>
          </a:p>
          <a:p>
            <a:pPr eaLnBrk="1" hangingPunct="1"/>
            <a:r>
              <a:rPr lang="en-US" sz="2400" dirty="0"/>
              <a:t>Working with </a:t>
            </a:r>
            <a:r>
              <a:rPr lang="en-US" sz="2400" dirty="0">
                <a:latin typeface="Courier New" panose="02070309020205020404" pitchFamily="49" charset="0"/>
                <a:cs typeface="Courier New" panose="02070309020205020404" pitchFamily="49" charset="0"/>
              </a:rPr>
              <a:t>Loader</a:t>
            </a:r>
            <a:r>
              <a:rPr lang="en-US" sz="2400" dirty="0"/>
              <a:t>s </a:t>
            </a:r>
            <a:endParaRPr lang="en-US" sz="2400" dirty="0" smtClean="0"/>
          </a:p>
          <a:p>
            <a:pPr eaLnBrk="1" hangingPunct="1"/>
            <a:r>
              <a:rPr lang="en-US" sz="2400" dirty="0"/>
              <a:t>Understanding </a:t>
            </a:r>
            <a:r>
              <a:rPr lang="en-US" sz="2400" dirty="0" err="1" smtClean="0">
                <a:latin typeface="Courier New" panose="02070309020205020404" pitchFamily="49" charset="0"/>
                <a:cs typeface="Courier New" panose="02070309020205020404" pitchFamily="49" charset="0"/>
              </a:rPr>
              <a:t>StrictMode</a:t>
            </a:r>
            <a:endParaRPr lang="en-US" sz="2400" dirty="0" smtClean="0">
              <a:latin typeface="Courier New" panose="02070309020205020404" pitchFamily="49" charset="0"/>
              <a:cs typeface="Courier New" panose="02070309020205020404" pitchFamily="49" charset="0"/>
            </a:endParaRP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The Importance of Processing Asynchronously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Users demand responsive </a:t>
            </a:r>
            <a:r>
              <a:rPr lang="en-US" sz="2400" dirty="0" smtClean="0"/>
              <a:t>applications.</a:t>
            </a:r>
          </a:p>
          <a:p>
            <a:r>
              <a:rPr lang="en-US" sz="2400" dirty="0" smtClean="0"/>
              <a:t>Time-intensive </a:t>
            </a:r>
            <a:r>
              <a:rPr lang="en-US" sz="2400" dirty="0"/>
              <a:t>operations </a:t>
            </a:r>
            <a:r>
              <a:rPr lang="en-US" sz="2400" dirty="0" smtClean="0"/>
              <a:t>should </a:t>
            </a:r>
            <a:r>
              <a:rPr lang="en-US" sz="2400" dirty="0"/>
              <a:t>not block the main UI </a:t>
            </a:r>
            <a:r>
              <a:rPr lang="en-US" sz="2400" dirty="0" smtClean="0"/>
              <a:t>thread.</a:t>
            </a:r>
            <a:endParaRPr lang="en-US" sz="24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The Importance of Processing Asynchronously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Some common blocking operations </a:t>
            </a:r>
            <a:r>
              <a:rPr lang="en-US" sz="2000" dirty="0" smtClean="0"/>
              <a:t>include</a:t>
            </a:r>
          </a:p>
          <a:p>
            <a:pPr lvl="1"/>
            <a:r>
              <a:rPr lang="en-US" sz="2000" dirty="0"/>
              <a:t>Any lengthy or complex calculation or operation</a:t>
            </a:r>
          </a:p>
          <a:p>
            <a:pPr lvl="1"/>
            <a:r>
              <a:rPr lang="en-US" sz="2000" dirty="0"/>
              <a:t>Querying a data set of indeterminate size</a:t>
            </a:r>
          </a:p>
          <a:p>
            <a:pPr lvl="1"/>
            <a:r>
              <a:rPr lang="en-US" sz="2000" dirty="0"/>
              <a:t>Parsing a data set</a:t>
            </a:r>
          </a:p>
          <a:p>
            <a:pPr lvl="1"/>
            <a:r>
              <a:rPr lang="en-US" sz="2000" dirty="0" smtClean="0"/>
              <a:t>Processing multimedia files, such as images, video, or audio</a:t>
            </a:r>
          </a:p>
          <a:p>
            <a:pPr lvl="1"/>
            <a:r>
              <a:rPr lang="en-US" sz="2000" dirty="0" smtClean="0"/>
              <a:t>Iterating </a:t>
            </a:r>
            <a:r>
              <a:rPr lang="en-US" sz="2000" dirty="0"/>
              <a:t>over a data structure of indeterminate size</a:t>
            </a:r>
          </a:p>
          <a:p>
            <a:pPr lvl="1"/>
            <a:r>
              <a:rPr lang="en-US" sz="2000" dirty="0"/>
              <a:t>Accessing network resources</a:t>
            </a:r>
          </a:p>
          <a:p>
            <a:pPr lvl="1"/>
            <a:r>
              <a:rPr lang="en-US" sz="2000" dirty="0"/>
              <a:t>Accessing location-based services</a:t>
            </a:r>
          </a:p>
          <a:p>
            <a:pPr lvl="1"/>
            <a:r>
              <a:rPr lang="en-US" sz="2000" dirty="0"/>
              <a:t>Accessing a content provider interface</a:t>
            </a:r>
          </a:p>
          <a:p>
            <a:pPr lvl="1"/>
            <a:r>
              <a:rPr lang="en-US" sz="2000" dirty="0"/>
              <a:t>Accessing a local database</a:t>
            </a:r>
          </a:p>
          <a:p>
            <a:pPr lvl="1"/>
            <a:r>
              <a:rPr lang="en-US" sz="2000" dirty="0"/>
              <a:t>Accessing a local file</a:t>
            </a:r>
          </a:p>
          <a:p>
            <a:pPr lvl="1"/>
            <a:r>
              <a:rPr lang="en-US" sz="2000" dirty="0"/>
              <a:t>Accessing any service that uses any of the previous </a:t>
            </a:r>
            <a:r>
              <a:rPr lang="en-US" sz="2000" dirty="0" smtClean="0"/>
              <a:t>services</a:t>
            </a:r>
            <a:endParaRPr lang="en-US" sz="2000" dirty="0"/>
          </a:p>
        </p:txBody>
      </p:sp>
    </p:spTree>
    <p:extLst>
      <p:ext uri="{BB962C8B-B14F-4D97-AF65-F5344CB8AC3E}">
        <p14:creationId xmlns:p14="http://schemas.microsoft.com/office/powerpoint/2010/main" val="2150362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The Importance of Processing Asynchronously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The Android SDK provides several ways to manage offload processing from the main UI thread</a:t>
            </a:r>
            <a:r>
              <a:rPr lang="en-US" sz="2400" dirty="0" smtClean="0"/>
              <a:t>:</a:t>
            </a:r>
          </a:p>
          <a:p>
            <a:pPr lvl="1"/>
            <a:r>
              <a:rPr lang="en-US" sz="2400" dirty="0"/>
              <a:t>Use the </a:t>
            </a:r>
            <a:r>
              <a:rPr lang="en-US" sz="2400" dirty="0" err="1">
                <a:latin typeface="Courier New" panose="02070309020205020404" pitchFamily="49" charset="0"/>
                <a:cs typeface="Courier New" panose="02070309020205020404" pitchFamily="49" charset="0"/>
              </a:rPr>
              <a:t>AsyncTask</a:t>
            </a:r>
            <a:r>
              <a:rPr lang="en-US" sz="2400" dirty="0"/>
              <a:t> helper class to easily complete tasks asynchronously and communicate back to the main UI </a:t>
            </a:r>
            <a:r>
              <a:rPr lang="en-US" sz="2400" dirty="0" smtClean="0"/>
              <a:t>thread.</a:t>
            </a:r>
            <a:endParaRPr lang="en-US" sz="2400" dirty="0"/>
          </a:p>
          <a:p>
            <a:pPr lvl="1"/>
            <a:r>
              <a:rPr lang="en-US" sz="2400" dirty="0"/>
              <a:t>Use the standard </a:t>
            </a:r>
            <a:r>
              <a:rPr lang="en-US" sz="2400" dirty="0">
                <a:latin typeface="Courier New" panose="02070309020205020404" pitchFamily="49" charset="0"/>
                <a:cs typeface="Courier New" panose="02070309020205020404" pitchFamily="49" charset="0"/>
              </a:rPr>
              <a:t>Thread</a:t>
            </a:r>
            <a:r>
              <a:rPr lang="en-US" sz="2400" dirty="0"/>
              <a:t> class to complete your processing, as you would in any Java </a:t>
            </a:r>
            <a:r>
              <a:rPr lang="en-US" sz="2400" dirty="0" smtClean="0"/>
              <a:t>application.</a:t>
            </a:r>
            <a:endParaRPr lang="en-US" sz="2400" dirty="0"/>
          </a:p>
          <a:p>
            <a:pPr lvl="1"/>
            <a:r>
              <a:rPr lang="en-US" sz="2400" dirty="0"/>
              <a:t>Use the </a:t>
            </a:r>
            <a:r>
              <a:rPr lang="en-US" sz="2400" dirty="0">
                <a:latin typeface="Courier New" panose="02070309020205020404" pitchFamily="49" charset="0"/>
                <a:cs typeface="Courier New" panose="02070309020205020404" pitchFamily="49" charset="0"/>
              </a:rPr>
              <a:t>Loader</a:t>
            </a:r>
            <a:r>
              <a:rPr lang="en-US" sz="2400" dirty="0"/>
              <a:t> class to facilitate the loading of data for use in an </a:t>
            </a:r>
            <a:r>
              <a:rPr lang="en-US" sz="2400" dirty="0">
                <a:latin typeface="Courier New" panose="02070309020205020404" pitchFamily="49" charset="0"/>
                <a:cs typeface="Courier New" panose="02070309020205020404" pitchFamily="49" charset="0"/>
              </a:rPr>
              <a:t>Activity</a:t>
            </a:r>
            <a:r>
              <a:rPr lang="en-US" sz="2400" dirty="0"/>
              <a:t> or </a:t>
            </a:r>
            <a:r>
              <a:rPr lang="en-US" sz="2400" dirty="0">
                <a:latin typeface="Courier New" panose="02070309020205020404" pitchFamily="49" charset="0"/>
                <a:cs typeface="Courier New" panose="02070309020205020404" pitchFamily="49" charset="0"/>
              </a:rPr>
              <a:t>Fragment</a:t>
            </a:r>
            <a:r>
              <a:rPr lang="en-US" sz="2400" dirty="0"/>
              <a:t> while still starting up </a:t>
            </a:r>
            <a:r>
              <a:rPr lang="en-US" sz="2400" dirty="0" smtClean="0"/>
              <a:t>quickly.</a:t>
            </a:r>
          </a:p>
        </p:txBody>
      </p:sp>
    </p:spTree>
    <p:extLst>
      <p:ext uri="{BB962C8B-B14F-4D97-AF65-F5344CB8AC3E}">
        <p14:creationId xmlns:p14="http://schemas.microsoft.com/office/powerpoint/2010/main" val="3974194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a:t>
            </a:r>
            <a:r>
              <a:rPr lang="en-US" b="1" dirty="0" err="1">
                <a:latin typeface="Courier New" panose="02070309020205020404" pitchFamily="49" charset="0"/>
                <a:cs typeface="Courier New" panose="02070309020205020404" pitchFamily="49" charset="0"/>
              </a:rPr>
              <a:t>AsyncTask</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The </a:t>
            </a:r>
            <a:r>
              <a:rPr lang="en-US" sz="2400" dirty="0" err="1">
                <a:latin typeface="Courier New" panose="02070309020205020404" pitchFamily="49" charset="0"/>
                <a:cs typeface="Courier New" panose="02070309020205020404" pitchFamily="49" charset="0"/>
              </a:rPr>
              <a:t>AsyncTask</a:t>
            </a:r>
            <a:r>
              <a:rPr lang="en-US" sz="2400" dirty="0"/>
              <a:t> class (</a:t>
            </a:r>
            <a:r>
              <a:rPr lang="en-US" sz="2400" dirty="0" err="1">
                <a:latin typeface="Courier New" panose="02070309020205020404" pitchFamily="49" charset="0"/>
                <a:cs typeface="Courier New" panose="02070309020205020404" pitchFamily="49" charset="0"/>
              </a:rPr>
              <a:t>android.os.AsyncTask</a:t>
            </a:r>
            <a:r>
              <a:rPr lang="en-US" sz="2400" dirty="0"/>
              <a:t>) is a special class for Android development that encapsulates background processing and helps facilitate communication to the UI thread while managing the lifecycle of the background task within the context of the </a:t>
            </a:r>
            <a:r>
              <a:rPr lang="en-US" sz="2400" dirty="0">
                <a:latin typeface="Courier New" panose="02070309020205020404" pitchFamily="49" charset="0"/>
                <a:cs typeface="Courier New" panose="02070309020205020404" pitchFamily="49" charset="0"/>
              </a:rPr>
              <a:t>Activity</a:t>
            </a:r>
            <a:r>
              <a:rPr lang="en-US" sz="2400" dirty="0"/>
              <a:t> </a:t>
            </a:r>
            <a:r>
              <a:rPr lang="en-US" sz="2400" dirty="0" smtClean="0"/>
              <a:t>lifecycle.</a:t>
            </a:r>
            <a:endParaRPr lang="en-US" sz="2400" dirty="0"/>
          </a:p>
        </p:txBody>
      </p:sp>
    </p:spTree>
    <p:extLst>
      <p:ext uri="{BB962C8B-B14F-4D97-AF65-F5344CB8AC3E}">
        <p14:creationId xmlns:p14="http://schemas.microsoft.com/office/powerpoint/2010/main" val="1714838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a:t>
            </a:r>
            <a:r>
              <a:rPr lang="en-US" b="1" dirty="0" err="1">
                <a:latin typeface="Courier New" panose="02070309020205020404" pitchFamily="49" charset="0"/>
                <a:cs typeface="Courier New" panose="02070309020205020404" pitchFamily="49" charset="0"/>
              </a:rPr>
              <a:t>AsyncTask</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The important callbacks </a:t>
            </a:r>
            <a:r>
              <a:rPr lang="en-US" sz="2400" dirty="0" smtClean="0"/>
              <a:t>are</a:t>
            </a:r>
          </a:p>
          <a:p>
            <a:pPr lvl="1"/>
            <a:r>
              <a:rPr lang="en-US" sz="2400" dirty="0" err="1" smtClean="0">
                <a:latin typeface="Courier New" panose="02070309020205020404" pitchFamily="49" charset="0"/>
                <a:cs typeface="Courier New" panose="02070309020205020404" pitchFamily="49" charset="0"/>
              </a:rPr>
              <a:t>onPreExecute</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400" dirty="0" err="1" smtClean="0">
                <a:latin typeface="Courier New" panose="02070309020205020404" pitchFamily="49" charset="0"/>
                <a:cs typeface="Courier New" panose="02070309020205020404" pitchFamily="49" charset="0"/>
              </a:rPr>
              <a:t>doInBackground</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400" dirty="0" err="1" smtClean="0">
                <a:latin typeface="Courier New" panose="02070309020205020404" pitchFamily="49" charset="0"/>
                <a:cs typeface="Courier New" panose="02070309020205020404" pitchFamily="49" charset="0"/>
              </a:rPr>
              <a:t>publishProgress</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400" dirty="0" err="1" smtClean="0">
                <a:latin typeface="Courier New" panose="02070309020205020404" pitchFamily="49" charset="0"/>
                <a:cs typeface="Courier New" panose="02070309020205020404" pitchFamily="49" charset="0"/>
              </a:rPr>
              <a:t>onProgressUpdate</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400" dirty="0" err="1" smtClean="0">
                <a:latin typeface="Courier New" panose="02070309020205020404" pitchFamily="49" charset="0"/>
                <a:cs typeface="Courier New" panose="02070309020205020404" pitchFamily="49" charset="0"/>
              </a:rPr>
              <a:t>onPostExecute</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3248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a:t>
            </a:r>
            <a:r>
              <a:rPr lang="en-US" b="1" dirty="0" err="1">
                <a:latin typeface="Courier New" panose="02070309020205020404" pitchFamily="49" charset="0"/>
                <a:cs typeface="Courier New" panose="02070309020205020404" pitchFamily="49" charset="0"/>
              </a:rPr>
              <a:t>AsyncTask</a:t>
            </a:r>
            <a:r>
              <a:rPr lang="en-US" dirty="0"/>
              <a:t> Class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SimpleAsyncActivity</a:t>
            </a:r>
            <a:r>
              <a:rPr lang="en-US" dirty="0">
                <a:latin typeface="Courier New" panose="02070309020205020404" pitchFamily="49" charset="0"/>
                <a:cs typeface="Courier New" panose="02070309020205020404" pitchFamily="49" charset="0"/>
              </a:rPr>
              <a:t> extends Activity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762000" lvl="2" indent="0">
              <a:buNone/>
            </a:pP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762000" lvl="2"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Override</a:t>
            </a:r>
          </a:p>
          <a:p>
            <a:pPr marL="762000" lvl="2" indent="0">
              <a:buNone/>
            </a:pP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7620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public </a:t>
            </a: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onCreate</a:t>
            </a:r>
            <a:r>
              <a:rPr lang="en-US" dirty="0">
                <a:latin typeface="Courier New" panose="02070309020205020404" pitchFamily="49" charset="0"/>
                <a:cs typeface="Courier New" panose="02070309020205020404" pitchFamily="49" charset="0"/>
              </a:rPr>
              <a:t>(Bundle </a:t>
            </a:r>
            <a:r>
              <a:rPr lang="en-US" dirty="0" err="1">
                <a:latin typeface="Courier New" panose="02070309020205020404" pitchFamily="49" charset="0"/>
                <a:cs typeface="Courier New" panose="02070309020205020404" pitchFamily="49" charset="0"/>
              </a:rPr>
              <a:t>savedInstanceState</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super.onCreate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savedInstanceState</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setContentView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R.layout.main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CountingTask</a:t>
            </a:r>
            <a:r>
              <a:rPr lang="en-US" dirty="0">
                <a:latin typeface="Courier New" panose="02070309020205020404" pitchFamily="49" charset="0"/>
                <a:cs typeface="Courier New" panose="02070309020205020404" pitchFamily="49" charset="0"/>
              </a:rPr>
              <a:t> tsk = new </a:t>
            </a:r>
            <a:r>
              <a:rPr lang="en-US" dirty="0" err="1">
                <a:latin typeface="Courier New" panose="02070309020205020404" pitchFamily="49" charset="0"/>
                <a:cs typeface="Courier New" panose="02070309020205020404" pitchFamily="49" charset="0"/>
              </a:rPr>
              <a:t>CountingTask</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tsk.execute</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marL="1143000" lvl="3" indent="0">
              <a:buNone/>
            </a:pPr>
            <a:endParaRPr lang="en-US" dirty="0">
              <a:latin typeface="Courier New" panose="02070309020205020404" pitchFamily="49" charset="0"/>
              <a:cs typeface="Courier New" panose="02070309020205020404" pitchFamily="49" charset="0"/>
            </a:endParaRPr>
          </a:p>
          <a:p>
            <a:pPr marL="762000" lvl="2" indent="0">
              <a:buNone/>
            </a:pPr>
            <a:r>
              <a:rPr lang="en-US" dirty="0" smtClean="0"/>
              <a:t>….</a:t>
            </a:r>
            <a:endParaRPr lang="en-US" dirty="0"/>
          </a:p>
          <a:p>
            <a:pPr marL="0" indent="0">
              <a:buNone/>
            </a:pP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36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ipe(down)">
                                      <p:cBhvr>
                                        <p:cTn id="3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2521</TotalTime>
  <Words>2883</Words>
  <Application>Microsoft Office PowerPoint</Application>
  <PresentationFormat>On-screen Show (4:3)</PresentationFormat>
  <Paragraphs>243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Pearson PTG Video Product PowerPoint Template 111006</vt:lpstr>
      <vt:lpstr>Instructor Notes</vt:lpstr>
      <vt:lpstr>  Advanced AndroidTM Application Development, Fourth Edition  Chapter 1  Threading and Asynchronous Processing </vt:lpstr>
      <vt:lpstr>Chapter 1 Overview</vt:lpstr>
      <vt:lpstr>The Importance of Processing Asynchronously</vt:lpstr>
      <vt:lpstr>The Importance of Processing Asynchronously</vt:lpstr>
      <vt:lpstr>The Importance of Processing Asynchronously</vt:lpstr>
      <vt:lpstr>Working with the AsyncTask Class</vt:lpstr>
      <vt:lpstr>Working with the AsyncTask Class</vt:lpstr>
      <vt:lpstr>Working with the AsyncTask Class</vt:lpstr>
      <vt:lpstr>Working with the AsyncTask Class</vt:lpstr>
      <vt:lpstr>Working with the AsyncTask Class</vt:lpstr>
      <vt:lpstr>Working with the AsyncTask Class</vt:lpstr>
      <vt:lpstr>Working with the Thread Class</vt:lpstr>
      <vt:lpstr>Working with the Thread Class</vt:lpstr>
      <vt:lpstr>Working with the Thread Class</vt:lpstr>
      <vt:lpstr>Working with the Thread Class</vt:lpstr>
      <vt:lpstr>Working with Loaders</vt:lpstr>
      <vt:lpstr>Working with Loaders</vt:lpstr>
      <vt:lpstr>Understanding StrictMode</vt:lpstr>
      <vt:lpstr>Understanding StrictMode</vt:lpstr>
      <vt:lpstr>Chapter 1 Summary</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925</cp:revision>
  <dcterms:created xsi:type="dcterms:W3CDTF">2006-12-28T22:00:41Z</dcterms:created>
  <dcterms:modified xsi:type="dcterms:W3CDTF">2014-08-24T02:33:04Z</dcterms:modified>
</cp:coreProperties>
</file>