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744" r:id="rId2"/>
  </p:sldMasterIdLst>
  <p:notesMasterIdLst>
    <p:notesMasterId r:id="rId49"/>
  </p:notesMasterIdLst>
  <p:handoutMasterIdLst>
    <p:handoutMasterId r:id="rId50"/>
  </p:handoutMasterIdLst>
  <p:sldIdLst>
    <p:sldId id="282" r:id="rId3"/>
    <p:sldId id="257" r:id="rId4"/>
    <p:sldId id="256" r:id="rId5"/>
    <p:sldId id="283" r:id="rId6"/>
    <p:sldId id="291" r:id="rId7"/>
    <p:sldId id="285" r:id="rId8"/>
    <p:sldId id="286" r:id="rId9"/>
    <p:sldId id="292" r:id="rId10"/>
    <p:sldId id="293" r:id="rId11"/>
    <p:sldId id="294" r:id="rId12"/>
    <p:sldId id="295" r:id="rId13"/>
    <p:sldId id="296" r:id="rId14"/>
    <p:sldId id="297" r:id="rId15"/>
    <p:sldId id="298" r:id="rId16"/>
    <p:sldId id="299" r:id="rId17"/>
    <p:sldId id="300" r:id="rId18"/>
    <p:sldId id="301" r:id="rId19"/>
    <p:sldId id="287" r:id="rId20"/>
    <p:sldId id="302" r:id="rId21"/>
    <p:sldId id="288" r:id="rId22"/>
    <p:sldId id="303" r:id="rId23"/>
    <p:sldId id="304" r:id="rId24"/>
    <p:sldId id="305" r:id="rId25"/>
    <p:sldId id="306" r:id="rId26"/>
    <p:sldId id="307" r:id="rId27"/>
    <p:sldId id="308" r:id="rId28"/>
    <p:sldId id="289" r:id="rId29"/>
    <p:sldId id="309" r:id="rId30"/>
    <p:sldId id="310" r:id="rId31"/>
    <p:sldId id="311" r:id="rId32"/>
    <p:sldId id="312" r:id="rId33"/>
    <p:sldId id="313" r:id="rId34"/>
    <p:sldId id="314" r:id="rId35"/>
    <p:sldId id="290" r:id="rId36"/>
    <p:sldId id="315" r:id="rId37"/>
    <p:sldId id="316" r:id="rId38"/>
    <p:sldId id="317" r:id="rId39"/>
    <p:sldId id="318" r:id="rId40"/>
    <p:sldId id="319" r:id="rId41"/>
    <p:sldId id="320" r:id="rId42"/>
    <p:sldId id="321" r:id="rId43"/>
    <p:sldId id="322" r:id="rId44"/>
    <p:sldId id="323" r:id="rId45"/>
    <p:sldId id="324" r:id="rId46"/>
    <p:sldId id="258" r:id="rId47"/>
    <p:sldId id="284"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4587" autoAdjust="0"/>
    <p:restoredTop sz="77698" autoAdjust="0"/>
  </p:normalViewPr>
  <p:slideViewPr>
    <p:cSldViewPr>
      <p:cViewPr varScale="1">
        <p:scale>
          <a:sx n="90" d="100"/>
          <a:sy n="90" d="100"/>
        </p:scale>
        <p:origin x="-292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8/23/2014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Here is the full implementation of the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method for the </a:t>
            </a:r>
            <a:r>
              <a:rPr lang="en-US" sz="1200" kern="1200" dirty="0" err="1" smtClean="0">
                <a:solidFill>
                  <a:schemeClr val="tx1"/>
                </a:solidFill>
                <a:effectLst/>
                <a:latin typeface="+mn-lt"/>
                <a:ea typeface="+mn-ea"/>
                <a:cs typeface="+mn-cs"/>
              </a:rPr>
              <a:t>GPXService</a:t>
            </a:r>
            <a:r>
              <a:rPr lang="en-US" sz="1200" kern="1200" dirty="0" smtClean="0">
                <a:solidFill>
                  <a:schemeClr val="tx1"/>
                </a:solidFill>
                <a:effectLst/>
                <a:latin typeface="+mn-lt"/>
                <a:ea typeface="+mn-ea"/>
                <a:cs typeface="+mn-cs"/>
              </a:rPr>
              <a:t> class previously introduced.</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Here are sample implementations of the </a:t>
            </a:r>
            <a:r>
              <a:rPr lang="en-US" sz="1200" kern="1200" dirty="0" err="1" smtClean="0">
                <a:solidFill>
                  <a:schemeClr val="tx1"/>
                </a:solidFill>
                <a:effectLst/>
                <a:latin typeface="+mn-lt"/>
                <a:ea typeface="+mn-ea"/>
                <a:cs typeface="+mn-cs"/>
              </a:rPr>
              <a:t>onStartCommand</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onStart</a:t>
            </a:r>
            <a:r>
              <a:rPr lang="en-US" sz="1200" kern="1200" dirty="0" smtClean="0">
                <a:solidFill>
                  <a:schemeClr val="tx1"/>
                </a:solidFill>
                <a:effectLst/>
                <a:latin typeface="+mn-lt"/>
                <a:ea typeface="+mn-ea"/>
                <a:cs typeface="+mn-cs"/>
              </a:rPr>
              <a:t>() methods.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Here are sample implementations of the </a:t>
            </a:r>
            <a:r>
              <a:rPr lang="en-US" sz="1200" kern="1200" dirty="0" err="1" smtClean="0">
                <a:solidFill>
                  <a:schemeClr val="tx1"/>
                </a:solidFill>
                <a:effectLst/>
                <a:latin typeface="+mn-lt"/>
                <a:ea typeface="+mn-ea"/>
                <a:cs typeface="+mn-cs"/>
              </a:rPr>
              <a:t>onStartCommand</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onStart</a:t>
            </a:r>
            <a:r>
              <a:rPr lang="en-US" sz="1200" kern="1200" dirty="0" smtClean="0">
                <a:solidFill>
                  <a:schemeClr val="tx1"/>
                </a:solidFill>
                <a:effectLst/>
                <a:latin typeface="+mn-lt"/>
                <a:ea typeface="+mn-ea"/>
                <a:cs typeface="+mn-cs"/>
              </a:rPr>
              <a:t>() methods.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Let’s look at the implementation of the </a:t>
            </a:r>
            <a:r>
              <a:rPr lang="en-US" sz="1200" kern="1200" dirty="0" err="1" smtClean="0">
                <a:solidFill>
                  <a:schemeClr val="tx1"/>
                </a:solidFill>
                <a:effectLst/>
                <a:latin typeface="+mn-lt"/>
                <a:ea typeface="+mn-ea"/>
                <a:cs typeface="+mn-cs"/>
              </a:rPr>
              <a:t>doServiceStart</a:t>
            </a:r>
            <a:r>
              <a:rPr lang="en-US" sz="1200" kern="1200" dirty="0" smtClean="0">
                <a:solidFill>
                  <a:schemeClr val="tx1"/>
                </a:solidFill>
                <a:effectLst/>
                <a:latin typeface="+mn-lt"/>
                <a:ea typeface="+mn-ea"/>
                <a:cs typeface="+mn-cs"/>
              </a:rPr>
              <a:t>() method in greater detail.</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background processing starts in the two start methods. In this example, though, the background processing is actually just registering for an update from another Service.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we turn on the GPS for the duration of the process, which might affect battery life even though we request a lower-power method of location determination. Keep power management in mind when developing services so that your Service does not drain the user’s battery.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Intent extras object retrieves data passed in by the process requesting the Service. Here, we retrieve one value, EXTRA_UPDATE_RATE, for determining the length of time between updates. The string for this, update-rate, must be published externally, either in developer documentation or in a publicly available class file, so that users of the Service know about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implementation details of the </a:t>
            </a:r>
            <a:r>
              <a:rPr lang="en-US" sz="1200" kern="1200" dirty="0" err="1" smtClean="0">
                <a:solidFill>
                  <a:schemeClr val="tx1"/>
                </a:solidFill>
                <a:effectLst/>
                <a:latin typeface="+mn-lt"/>
                <a:ea typeface="+mn-ea"/>
                <a:cs typeface="+mn-cs"/>
              </a:rPr>
              <a:t>LocationListener</a:t>
            </a:r>
            <a:r>
              <a:rPr lang="en-US" sz="1200" kern="1200" dirty="0" smtClean="0">
                <a:solidFill>
                  <a:schemeClr val="tx1"/>
                </a:solidFill>
                <a:effectLst/>
                <a:latin typeface="+mn-lt"/>
                <a:ea typeface="+mn-ea"/>
                <a:cs typeface="+mn-cs"/>
              </a:rPr>
              <a:t> object, </a:t>
            </a:r>
            <a:r>
              <a:rPr lang="en-US" sz="1200" kern="1200" dirty="0" err="1" smtClean="0">
                <a:solidFill>
                  <a:schemeClr val="tx1"/>
                </a:solidFill>
                <a:effectLst/>
                <a:latin typeface="+mn-lt"/>
                <a:ea typeface="+mn-ea"/>
                <a:cs typeface="+mn-cs"/>
              </a:rPr>
              <a:t>trackListener</a:t>
            </a:r>
            <a:r>
              <a:rPr lang="en-US" sz="1200" kern="1200" dirty="0" smtClean="0">
                <a:solidFill>
                  <a:schemeClr val="tx1"/>
                </a:solidFill>
                <a:effectLst/>
                <a:latin typeface="+mn-lt"/>
                <a:ea typeface="+mn-ea"/>
                <a:cs typeface="+mn-cs"/>
              </a:rPr>
              <a:t>, are not relevant to the discussion on services. However, processing should be kept to a minimum to avoid interrupting what the user is doing in the foreground. Some testing might be required to determine how much processing a particular phone can handle before the user notices performance issues.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common methods of communicating data to the user. The first is to use notifications. This is the least intrusive method and can be used to drive users to the application for more information. It also means the users don’t need to be actively using their phone at the time of the notification because it is queued. For instance, a weather application might use notifications to provide weather updates every hour.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other method is to use Toast messages. From some services, this might work well, especially if the user expects frequent updates and those updates work well overlaid briefly on the screen, regardless of what the user is currently doing. For instance, a background music player could briefly overlay the current song title when the song changes.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Here is an example of the </a:t>
            </a:r>
            <a:r>
              <a:rPr lang="en-US" sz="1200" kern="1200" dirty="0" err="1" smtClean="0">
                <a:solidFill>
                  <a:schemeClr val="tx1"/>
                </a:solidFill>
                <a:effectLst/>
                <a:latin typeface="+mn-lt"/>
                <a:ea typeface="+mn-ea"/>
                <a:cs typeface="+mn-cs"/>
              </a:rPr>
              <a:t>onDestroy</a:t>
            </a:r>
            <a:r>
              <a:rPr lang="en-US" sz="1200" kern="1200" dirty="0" smtClean="0">
                <a:solidFill>
                  <a:schemeClr val="tx1"/>
                </a:solidFill>
                <a:effectLst/>
                <a:latin typeface="+mn-lt"/>
                <a:ea typeface="+mn-ea"/>
                <a:cs typeface="+mn-cs"/>
              </a:rPr>
              <a:t>() method.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onDestroy</a:t>
            </a:r>
            <a:r>
              <a:rPr lang="en-US" sz="1200" kern="1200" dirty="0" smtClean="0">
                <a:solidFill>
                  <a:schemeClr val="tx1"/>
                </a:solidFill>
                <a:effectLst/>
                <a:latin typeface="+mn-lt"/>
                <a:ea typeface="+mn-ea"/>
                <a:cs typeface="+mn-cs"/>
              </a:rPr>
              <a:t>() method is called when no clients are bound to the Service and a request for the Service to be stopped has been made via a call to the </a:t>
            </a:r>
            <a:r>
              <a:rPr lang="en-US" sz="1200" kern="1200" dirty="0" err="1" smtClean="0">
                <a:solidFill>
                  <a:schemeClr val="tx1"/>
                </a:solidFill>
                <a:effectLst/>
                <a:latin typeface="+mn-lt"/>
                <a:ea typeface="+mn-ea"/>
                <a:cs typeface="+mn-cs"/>
              </a:rPr>
              <a:t>Context.stopService</a:t>
            </a:r>
            <a:r>
              <a:rPr lang="en-US" sz="1200" kern="1200" dirty="0" smtClean="0">
                <a:solidFill>
                  <a:schemeClr val="tx1"/>
                </a:solidFill>
                <a:effectLst/>
                <a:latin typeface="+mn-lt"/>
                <a:ea typeface="+mn-ea"/>
                <a:cs typeface="+mn-cs"/>
              </a:rPr>
              <a:t>() method, or a call has been made to the </a:t>
            </a:r>
            <a:r>
              <a:rPr lang="en-US" sz="1200" kern="1200" dirty="0" err="1" smtClean="0">
                <a:solidFill>
                  <a:schemeClr val="tx1"/>
                </a:solidFill>
                <a:effectLst/>
                <a:latin typeface="+mn-lt"/>
                <a:ea typeface="+mn-ea"/>
                <a:cs typeface="+mn-cs"/>
              </a:rPr>
              <a:t>stopSelf</a:t>
            </a:r>
            <a:r>
              <a:rPr lang="en-US" sz="1200" kern="1200" dirty="0" smtClean="0">
                <a:solidFill>
                  <a:schemeClr val="tx1"/>
                </a:solidFill>
                <a:effectLst/>
                <a:latin typeface="+mn-lt"/>
                <a:ea typeface="+mn-ea"/>
                <a:cs typeface="+mn-cs"/>
              </a:rPr>
              <a:t>() method from within the Service. At this point, everything should be gracefully cleaned up because the Service ceases to exist.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Here, we stop updates to the </a:t>
            </a:r>
            <a:r>
              <a:rPr lang="en-US" sz="1200" kern="1200" dirty="0" err="1" smtClean="0">
                <a:solidFill>
                  <a:schemeClr val="tx1"/>
                </a:solidFill>
                <a:effectLst/>
                <a:latin typeface="+mn-lt"/>
                <a:ea typeface="+mn-ea"/>
                <a:cs typeface="+mn-cs"/>
              </a:rPr>
              <a:t>LocationListener</a:t>
            </a:r>
            <a:r>
              <a:rPr lang="en-US" sz="1200" kern="1200" dirty="0" smtClean="0">
                <a:solidFill>
                  <a:schemeClr val="tx1"/>
                </a:solidFill>
                <a:effectLst/>
                <a:latin typeface="+mn-lt"/>
                <a:ea typeface="+mn-ea"/>
                <a:cs typeface="+mn-cs"/>
              </a:rPr>
              <a:t> object. This stops all our background processing. Then, we notify the user that the Service is terminating. Only a single call to the </a:t>
            </a:r>
            <a:r>
              <a:rPr lang="en-US" sz="1200" kern="1200" dirty="0" err="1" smtClean="0">
                <a:solidFill>
                  <a:schemeClr val="tx1"/>
                </a:solidFill>
                <a:effectLst/>
                <a:latin typeface="+mn-lt"/>
                <a:ea typeface="+mn-ea"/>
                <a:cs typeface="+mn-cs"/>
              </a:rPr>
              <a:t>onDestroy</a:t>
            </a:r>
            <a:r>
              <a:rPr lang="en-US" sz="1200" kern="1200" dirty="0" smtClean="0">
                <a:solidFill>
                  <a:schemeClr val="tx1"/>
                </a:solidFill>
                <a:effectLst/>
                <a:latin typeface="+mn-lt"/>
                <a:ea typeface="+mn-ea"/>
                <a:cs typeface="+mn-cs"/>
              </a:rPr>
              <a:t>() method happens, regardless of how many times the start methods are called.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system does not know about a Service unless it is defined within the AndroidManifest.xml permissions file using the &lt;service&gt; tag. Here is the &lt;service&gt; tag we must add to the Android manifest file.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block of XML defines the Service name, </a:t>
            </a:r>
            <a:r>
              <a:rPr lang="en-US" sz="1200" kern="1200" dirty="0" err="1" smtClean="0">
                <a:solidFill>
                  <a:schemeClr val="tx1"/>
                </a:solidFill>
                <a:effectLst/>
                <a:latin typeface="+mn-lt"/>
                <a:ea typeface="+mn-ea"/>
                <a:cs typeface="+mn-cs"/>
              </a:rPr>
              <a:t>GPXService</a:t>
            </a:r>
            <a:r>
              <a:rPr lang="en-US" sz="1200" kern="1200" dirty="0" smtClean="0">
                <a:solidFill>
                  <a:schemeClr val="tx1"/>
                </a:solidFill>
                <a:effectLst/>
                <a:latin typeface="+mn-lt"/>
                <a:ea typeface="+mn-ea"/>
                <a:cs typeface="+mn-cs"/>
              </a:rPr>
              <a:t>, and that the Service is enabled. Then, using an intent filter, we use the same string that we defined within the class. This is the string that is used later on when controlling the Service. With this block of XML inside the application section of the manifest, the system now knows that the Service exists and it can be used by other applications.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At this point, the example code has a complete implementation of a Service. Now we write code to control the Service we previously defined.</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Starting a Service is as straightforward as creating an Intent with the Service name and calling the </a:t>
            </a:r>
            <a:r>
              <a:rPr lang="en-US" sz="1200" kern="1200" dirty="0" err="1" smtClean="0">
                <a:solidFill>
                  <a:schemeClr val="tx1"/>
                </a:solidFill>
                <a:effectLst/>
                <a:latin typeface="+mn-lt"/>
                <a:ea typeface="+mn-ea"/>
                <a:cs typeface="+mn-cs"/>
              </a:rPr>
              <a:t>startService</a:t>
            </a:r>
            <a:r>
              <a:rPr lang="en-US" sz="1200" kern="1200" dirty="0" smtClean="0">
                <a:solidFill>
                  <a:schemeClr val="tx1"/>
                </a:solidFill>
                <a:effectLst/>
                <a:latin typeface="+mn-lt"/>
                <a:ea typeface="+mn-ea"/>
                <a:cs typeface="+mn-cs"/>
              </a:rPr>
              <a:t>() method. In this example, we also set the Intent extra parameter called update-rate to 5 seconds. That rate is quite frequent but works well for testing. For practical use, we probably want this set to 60 seconds or more. This code triggers a call to the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method, if the Service isn’t bound to or running already. It also triggers a call to the </a:t>
            </a:r>
            <a:r>
              <a:rPr lang="en-US" sz="1200" kern="1200" dirty="0" err="1" smtClean="0">
                <a:solidFill>
                  <a:schemeClr val="tx1"/>
                </a:solidFill>
                <a:effectLst/>
                <a:latin typeface="+mn-lt"/>
                <a:ea typeface="+mn-ea"/>
                <a:cs typeface="+mn-cs"/>
              </a:rPr>
              <a:t>onStart</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onStartCommand</a:t>
            </a:r>
            <a:r>
              <a:rPr lang="en-US" sz="1200" kern="1200" dirty="0" smtClean="0">
                <a:solidFill>
                  <a:schemeClr val="tx1"/>
                </a:solidFill>
                <a:effectLst/>
                <a:latin typeface="+mn-lt"/>
                <a:ea typeface="+mn-ea"/>
                <a:cs typeface="+mn-cs"/>
              </a:rPr>
              <a:t>() methods, even if the Service is already running.</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When we finish with the Service, it needs to be stopped using the code shown here.</a:t>
            </a:r>
          </a:p>
          <a:p>
            <a:pPr eaLnBrk="1" hangingPunct="1"/>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code is essentially the same as the code for starting the Service but with a call to the </a:t>
            </a:r>
            <a:r>
              <a:rPr lang="en-US" sz="1200" kern="1200" dirty="0" err="1" smtClean="0">
                <a:solidFill>
                  <a:schemeClr val="tx1"/>
                </a:solidFill>
                <a:effectLst/>
                <a:latin typeface="+mn-lt"/>
                <a:ea typeface="+mn-ea"/>
                <a:cs typeface="+mn-cs"/>
              </a:rPr>
              <a:t>stopService</a:t>
            </a:r>
            <a:r>
              <a:rPr lang="en-US" sz="1200" kern="1200" dirty="0" smtClean="0">
                <a:solidFill>
                  <a:schemeClr val="tx1"/>
                </a:solidFill>
                <a:effectLst/>
                <a:latin typeface="+mn-lt"/>
                <a:ea typeface="+mn-ea"/>
                <a:cs typeface="+mn-cs"/>
              </a:rPr>
              <a:t>() method. This calls the </a:t>
            </a:r>
            <a:r>
              <a:rPr lang="en-US" sz="1200" kern="1200" dirty="0" err="1" smtClean="0">
                <a:solidFill>
                  <a:schemeClr val="tx1"/>
                </a:solidFill>
                <a:effectLst/>
                <a:latin typeface="+mn-lt"/>
                <a:ea typeface="+mn-ea"/>
                <a:cs typeface="+mn-cs"/>
              </a:rPr>
              <a:t>onDestroy</a:t>
            </a:r>
            <a:r>
              <a:rPr lang="en-US" sz="1200" kern="1200" dirty="0" smtClean="0">
                <a:solidFill>
                  <a:schemeClr val="tx1"/>
                </a:solidFill>
                <a:effectLst/>
                <a:latin typeface="+mn-lt"/>
                <a:ea typeface="+mn-ea"/>
                <a:cs typeface="+mn-cs"/>
              </a:rPr>
              <a:t>() method if there are no bindings to it. However, if there are bindings, </a:t>
            </a:r>
            <a:r>
              <a:rPr lang="en-US" sz="1200" kern="1200" dirty="0" err="1" smtClean="0">
                <a:solidFill>
                  <a:schemeClr val="tx1"/>
                </a:solidFill>
                <a:effectLst/>
                <a:latin typeface="+mn-lt"/>
                <a:ea typeface="+mn-ea"/>
                <a:cs typeface="+mn-cs"/>
              </a:rPr>
              <a:t>onDestroy</a:t>
            </a:r>
            <a:r>
              <a:rPr lang="en-US" sz="1200" kern="1200" dirty="0" smtClean="0">
                <a:solidFill>
                  <a:schemeClr val="tx1"/>
                </a:solidFill>
                <a:effectLst/>
                <a:latin typeface="+mn-lt"/>
                <a:ea typeface="+mn-ea"/>
                <a:cs typeface="+mn-cs"/>
              </a:rPr>
              <a:t>() is not called until those are also terminated. This means background processing might continue despite a call to the </a:t>
            </a:r>
            <a:r>
              <a:rPr lang="en-US" sz="1200" kern="1200" dirty="0" err="1" smtClean="0">
                <a:solidFill>
                  <a:schemeClr val="tx1"/>
                </a:solidFill>
                <a:effectLst/>
                <a:latin typeface="+mn-lt"/>
                <a:ea typeface="+mn-ea"/>
                <a:cs typeface="+mn-cs"/>
              </a:rPr>
              <a:t>stopService</a:t>
            </a:r>
            <a:r>
              <a:rPr lang="en-US" sz="1200" kern="1200" dirty="0" smtClean="0">
                <a:solidFill>
                  <a:schemeClr val="tx1"/>
                </a:solidFill>
                <a:effectLst/>
                <a:latin typeface="+mn-lt"/>
                <a:ea typeface="+mn-ea"/>
                <a:cs typeface="+mn-cs"/>
              </a:rPr>
              <a:t>() method. If there is a need to control the background processing separate from these system calls, a remote interface is required.</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Here is the AIDL file for the </a:t>
            </a:r>
            <a:r>
              <a:rPr lang="en-US" sz="1200" kern="1200" dirty="0" err="1" smtClean="0">
                <a:solidFill>
                  <a:schemeClr val="tx1"/>
                </a:solidFill>
                <a:effectLst/>
                <a:latin typeface="+mn-lt"/>
                <a:ea typeface="+mn-ea"/>
                <a:cs typeface="+mn-cs"/>
              </a:rPr>
              <a:t>GPXService</a:t>
            </a:r>
            <a:r>
              <a:rPr lang="en-US" sz="1200" kern="1200" dirty="0" smtClean="0">
                <a:solidFill>
                  <a:schemeClr val="tx1"/>
                </a:solidFill>
                <a:effectLst/>
                <a:latin typeface="+mn-lt"/>
                <a:ea typeface="+mn-ea"/>
                <a:cs typeface="+mn-cs"/>
              </a:rPr>
              <a:t> interface, </a:t>
            </a:r>
            <a:r>
              <a:rPr lang="en-US" sz="1200" kern="1200" dirty="0" err="1" smtClean="0">
                <a:solidFill>
                  <a:schemeClr val="tx1"/>
                </a:solidFill>
                <a:effectLst/>
                <a:latin typeface="+mn-lt"/>
                <a:ea typeface="+mn-ea"/>
                <a:cs typeface="+mn-cs"/>
              </a:rPr>
              <a:t>IRemoteInterface</a:t>
            </a:r>
            <a:r>
              <a:rPr lang="en-US" sz="1200" kern="1200" dirty="0" smtClean="0">
                <a:solidFill>
                  <a:schemeClr val="tx1"/>
                </a:solidFill>
                <a:effectLst/>
                <a:latin typeface="+mn-lt"/>
                <a:ea typeface="+mn-ea"/>
                <a:cs typeface="+mn-cs"/>
              </a:rPr>
              <a:t>.</a:t>
            </a:r>
          </a:p>
          <a:p>
            <a:pPr eaLnBrk="1" hangingPunct="1"/>
            <a:endParaRPr lang="en-US" dirty="0" smtClean="0"/>
          </a:p>
          <a:p>
            <a:pPr eaLnBrk="1" hangingPunct="1"/>
            <a:r>
              <a:rPr lang="en-US" sz="1200" kern="1200" dirty="0" smtClean="0">
                <a:solidFill>
                  <a:schemeClr val="tx1"/>
                </a:solidFill>
                <a:effectLst/>
                <a:latin typeface="+mn-lt"/>
                <a:ea typeface="+mn-ea"/>
                <a:cs typeface="+mn-cs"/>
              </a:rPr>
              <a:t>When using the Android integrated development environment (IDE), you can add this AIDL file, </a:t>
            </a:r>
            <a:r>
              <a:rPr lang="en-US" sz="1200" kern="1200" dirty="0" err="1" smtClean="0">
                <a:solidFill>
                  <a:schemeClr val="tx1"/>
                </a:solidFill>
                <a:effectLst/>
                <a:latin typeface="+mn-lt"/>
                <a:ea typeface="+mn-ea"/>
                <a:cs typeface="+mn-cs"/>
              </a:rPr>
              <a:t>IRemoteInterface.aidl</a:t>
            </a:r>
            <a:r>
              <a:rPr lang="en-US" sz="1200" kern="1200" dirty="0" smtClean="0">
                <a:solidFill>
                  <a:schemeClr val="tx1"/>
                </a:solidFill>
                <a:effectLst/>
                <a:latin typeface="+mn-lt"/>
                <a:ea typeface="+mn-ea"/>
                <a:cs typeface="+mn-cs"/>
              </a:rPr>
              <a:t>, to the project under the appropriate package and the Android SDK does the rest.</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Now we must implement the code for the interface. Here is an example implementation of this interface.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Service code has already stored the last location received as a member variable, so we can simply return that value.</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With the interface implemented, it needs to be returned from the </a:t>
            </a:r>
            <a:r>
              <a:rPr lang="en-US" sz="1200" kern="1200" dirty="0" err="1" smtClean="0">
                <a:solidFill>
                  <a:schemeClr val="tx1"/>
                </a:solidFill>
                <a:effectLst/>
                <a:latin typeface="+mn-lt"/>
                <a:ea typeface="+mn-ea"/>
                <a:cs typeface="+mn-cs"/>
              </a:rPr>
              <a:t>onBind</a:t>
            </a:r>
            <a:r>
              <a:rPr lang="en-US" sz="1200" kern="1200" dirty="0" smtClean="0">
                <a:solidFill>
                  <a:schemeClr val="tx1"/>
                </a:solidFill>
                <a:effectLst/>
                <a:latin typeface="+mn-lt"/>
                <a:ea typeface="+mn-ea"/>
                <a:cs typeface="+mn-cs"/>
              </a:rPr>
              <a:t>() method of the Service.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If multiple interfaces are implemented, the Intent passed in can be checked within the </a:t>
            </a:r>
            <a:r>
              <a:rPr lang="en-US" sz="1200" kern="1200" dirty="0" err="1" smtClean="0">
                <a:solidFill>
                  <a:schemeClr val="tx1"/>
                </a:solidFill>
                <a:effectLst/>
                <a:latin typeface="+mn-lt"/>
                <a:ea typeface="+mn-ea"/>
                <a:cs typeface="+mn-cs"/>
              </a:rPr>
              <a:t>onBind</a:t>
            </a:r>
            <a:r>
              <a:rPr lang="en-US" sz="1200" kern="1200" dirty="0" smtClean="0">
                <a:solidFill>
                  <a:schemeClr val="tx1"/>
                </a:solidFill>
                <a:effectLst/>
                <a:latin typeface="+mn-lt"/>
                <a:ea typeface="+mn-ea"/>
                <a:cs typeface="+mn-cs"/>
              </a:rPr>
              <a:t>() method to determine what action is to be taken and which interface should be returned. In this example, though, we have only one interface and don’t expect any other information within the Intent, so we simply return the interface.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We also add the class name of the binder interface to the list of actions supported by the intent filter for the Service within the AndroidManifest.xml file. Doing this isn’t required but is a useful convention to follow and allows the class name to be used. The block of code shown here is added to the &lt;service&gt; tag definition.</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Service can now be used through this interface. This is done by implementing a </a:t>
            </a:r>
            <a:r>
              <a:rPr lang="en-US" sz="1200" kern="1200" dirty="0" err="1" smtClean="0">
                <a:solidFill>
                  <a:schemeClr val="tx1"/>
                </a:solidFill>
                <a:effectLst/>
                <a:latin typeface="+mn-lt"/>
                <a:ea typeface="+mn-ea"/>
                <a:cs typeface="+mn-cs"/>
              </a:rPr>
              <a:t>ServiceConnection</a:t>
            </a:r>
            <a:r>
              <a:rPr lang="en-US" sz="1200" kern="1200" dirty="0" smtClean="0">
                <a:solidFill>
                  <a:schemeClr val="tx1"/>
                </a:solidFill>
                <a:effectLst/>
                <a:latin typeface="+mn-lt"/>
                <a:ea typeface="+mn-ea"/>
                <a:cs typeface="+mn-cs"/>
              </a:rPr>
              <a:t> object and calling the </a:t>
            </a:r>
            <a:r>
              <a:rPr lang="en-US" sz="1200" kern="1200" dirty="0" err="1" smtClean="0">
                <a:solidFill>
                  <a:schemeClr val="tx1"/>
                </a:solidFill>
                <a:effectLst/>
                <a:latin typeface="+mn-lt"/>
                <a:ea typeface="+mn-ea"/>
                <a:cs typeface="+mn-cs"/>
              </a:rPr>
              <a:t>bindService</a:t>
            </a:r>
            <a:r>
              <a:rPr lang="en-US" sz="1200" kern="1200" dirty="0" smtClean="0">
                <a:solidFill>
                  <a:schemeClr val="tx1"/>
                </a:solidFill>
                <a:effectLst/>
                <a:latin typeface="+mn-lt"/>
                <a:ea typeface="+mn-ea"/>
                <a:cs typeface="+mn-cs"/>
              </a:rPr>
              <a:t>() method. When finished, the </a:t>
            </a:r>
            <a:r>
              <a:rPr lang="en-US" sz="1200" kern="1200" dirty="0" err="1" smtClean="0">
                <a:solidFill>
                  <a:schemeClr val="tx1"/>
                </a:solidFill>
                <a:effectLst/>
                <a:latin typeface="+mn-lt"/>
                <a:ea typeface="+mn-ea"/>
                <a:cs typeface="+mn-cs"/>
              </a:rPr>
              <a:t>unbindService</a:t>
            </a:r>
            <a:r>
              <a:rPr lang="en-US" sz="1200" kern="1200" dirty="0" smtClean="0">
                <a:solidFill>
                  <a:schemeClr val="tx1"/>
                </a:solidFill>
                <a:effectLst/>
                <a:latin typeface="+mn-lt"/>
                <a:ea typeface="+mn-ea"/>
                <a:cs typeface="+mn-cs"/>
              </a:rPr>
              <a:t>() method must be called so the system knows that the application has finished using the Service. The connection remains even if the reference to the interface is gone.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is an implementation of a </a:t>
            </a:r>
            <a:r>
              <a:rPr lang="en-US" sz="1200" kern="1200" dirty="0" err="1" smtClean="0">
                <a:solidFill>
                  <a:schemeClr val="tx1"/>
                </a:solidFill>
                <a:effectLst/>
                <a:latin typeface="+mn-lt"/>
                <a:ea typeface="+mn-ea"/>
                <a:cs typeface="+mn-cs"/>
              </a:rPr>
              <a:t>ServiceConnection</a:t>
            </a:r>
            <a:r>
              <a:rPr lang="en-US" sz="1200" kern="1200" dirty="0" smtClean="0">
                <a:solidFill>
                  <a:schemeClr val="tx1"/>
                </a:solidFill>
                <a:effectLst/>
                <a:latin typeface="+mn-lt"/>
                <a:ea typeface="+mn-ea"/>
                <a:cs typeface="+mn-cs"/>
              </a:rPr>
              <a:t> object’s two main methods, </a:t>
            </a:r>
            <a:r>
              <a:rPr lang="en-US" sz="1200" kern="1200" dirty="0" err="1" smtClean="0">
                <a:solidFill>
                  <a:schemeClr val="tx1"/>
                </a:solidFill>
                <a:effectLst/>
                <a:latin typeface="+mn-lt"/>
                <a:ea typeface="+mn-ea"/>
                <a:cs typeface="+mn-cs"/>
              </a:rPr>
              <a:t>onServiceConnected</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onServiceDisconnected</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 </a:t>
            </a:r>
            <a:r>
              <a:rPr lang="en-US" sz="1200" kern="1200" dirty="0" err="1" smtClean="0">
                <a:solidFill>
                  <a:schemeClr val="tx1"/>
                </a:solidFill>
                <a:effectLst/>
                <a:latin typeface="+mn-lt"/>
                <a:ea typeface="+mn-ea"/>
                <a:cs typeface="+mn-cs"/>
              </a:rPr>
              <a:t>onServiceConnected</a:t>
            </a:r>
            <a:r>
              <a:rPr lang="en-US" sz="1200" kern="1200" dirty="0" smtClean="0">
                <a:solidFill>
                  <a:schemeClr val="tx1"/>
                </a:solidFill>
                <a:effectLst/>
                <a:latin typeface="+mn-lt"/>
                <a:ea typeface="+mn-ea"/>
                <a:cs typeface="+mn-cs"/>
              </a:rPr>
              <a:t>() method is called, an </a:t>
            </a:r>
            <a:r>
              <a:rPr lang="en-US" sz="1200" kern="1200" dirty="0" err="1" smtClean="0">
                <a:solidFill>
                  <a:schemeClr val="tx1"/>
                </a:solidFill>
                <a:effectLst/>
                <a:latin typeface="+mn-lt"/>
                <a:ea typeface="+mn-ea"/>
                <a:cs typeface="+mn-cs"/>
              </a:rPr>
              <a:t>IRemoteInterface</a:t>
            </a:r>
            <a:r>
              <a:rPr lang="en-US" sz="1200" kern="1200" dirty="0" smtClean="0">
                <a:solidFill>
                  <a:schemeClr val="tx1"/>
                </a:solidFill>
                <a:effectLst/>
                <a:latin typeface="+mn-lt"/>
                <a:ea typeface="+mn-ea"/>
                <a:cs typeface="+mn-cs"/>
              </a:rPr>
              <a:t> instance that can be used to make calls to the interface we previously defined is retrieved. </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 call to the remote interface looks like any call to an interface now.</a:t>
            </a:r>
          </a:p>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GPXPoint</a:t>
            </a:r>
            <a:r>
              <a:rPr lang="en-US" sz="1200" kern="1200" dirty="0" smtClean="0">
                <a:solidFill>
                  <a:schemeClr val="tx1"/>
                </a:solidFill>
                <a:effectLst/>
                <a:latin typeface="+mn-lt"/>
                <a:ea typeface="+mn-ea"/>
                <a:cs typeface="+mn-cs"/>
              </a:rPr>
              <a:t> class defines a location point that is similar to a </a:t>
            </a:r>
            <a:r>
              <a:rPr lang="en-US" sz="1200" kern="1200" dirty="0" err="1" smtClean="0">
                <a:solidFill>
                  <a:schemeClr val="tx1"/>
                </a:solidFill>
                <a:effectLst/>
                <a:latin typeface="+mn-lt"/>
                <a:ea typeface="+mn-ea"/>
                <a:cs typeface="+mn-cs"/>
              </a:rPr>
              <a:t>GeoPoint</a:t>
            </a:r>
            <a:r>
              <a:rPr lang="en-US" sz="1200" kern="1200" dirty="0" smtClean="0">
                <a:solidFill>
                  <a:schemeClr val="tx1"/>
                </a:solidFill>
                <a:effectLst/>
                <a:latin typeface="+mn-lt"/>
                <a:ea typeface="+mn-ea"/>
                <a:cs typeface="+mn-cs"/>
              </a:rPr>
              <a:t> but also includes the time the location was recorded and the elevation. This data is commonly found in the popular GPX file format. On its own, the GPX file format is not a basic format that the system recognizes for passing through to a remote interface. However, if the class implements the </a:t>
            </a:r>
            <a:r>
              <a:rPr lang="en-US" sz="1200" kern="1200" dirty="0" err="1" smtClean="0">
                <a:solidFill>
                  <a:schemeClr val="tx1"/>
                </a:solidFill>
                <a:effectLst/>
                <a:latin typeface="+mn-lt"/>
                <a:ea typeface="+mn-ea"/>
                <a:cs typeface="+mn-cs"/>
              </a:rPr>
              <a:t>Parcelable</a:t>
            </a:r>
            <a:r>
              <a:rPr lang="en-US" sz="1200" kern="1200" dirty="0" smtClean="0">
                <a:solidFill>
                  <a:schemeClr val="tx1"/>
                </a:solidFill>
                <a:effectLst/>
                <a:latin typeface="+mn-lt"/>
                <a:ea typeface="+mn-ea"/>
                <a:cs typeface="+mn-cs"/>
              </a:rPr>
              <a:t> interface and we then create an AIDL file from it, the object can be used in a remote interface.</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To fully support the </a:t>
            </a:r>
            <a:r>
              <a:rPr lang="en-US" sz="1200" kern="1200" dirty="0" err="1" smtClean="0">
                <a:solidFill>
                  <a:schemeClr val="tx1"/>
                </a:solidFill>
                <a:effectLst/>
                <a:latin typeface="+mn-lt"/>
                <a:ea typeface="+mn-ea"/>
                <a:cs typeface="+mn-cs"/>
              </a:rPr>
              <a:t>Parcelable</a:t>
            </a:r>
            <a:r>
              <a:rPr lang="en-US" sz="1200" kern="1200" dirty="0" smtClean="0">
                <a:solidFill>
                  <a:schemeClr val="tx1"/>
                </a:solidFill>
                <a:effectLst/>
                <a:latin typeface="+mn-lt"/>
                <a:ea typeface="+mn-ea"/>
                <a:cs typeface="+mn-cs"/>
              </a:rPr>
              <a:t> type, we need to implement a few methods and a </a:t>
            </a:r>
            <a:r>
              <a:rPr lang="en-US" sz="1200" kern="1200" dirty="0" err="1" smtClean="0">
                <a:solidFill>
                  <a:schemeClr val="tx1"/>
                </a:solidFill>
                <a:effectLst/>
                <a:latin typeface="+mn-lt"/>
                <a:ea typeface="+mn-ea"/>
                <a:cs typeface="+mn-cs"/>
              </a:rPr>
              <a:t>Parcelable.Creator</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GPXPoint</a:t>
            </a:r>
            <a:r>
              <a:rPr lang="en-US" sz="1200" kern="1200" dirty="0" smtClean="0">
                <a:solidFill>
                  <a:schemeClr val="tx1"/>
                </a:solidFill>
                <a:effectLst/>
                <a:latin typeface="+mn-lt"/>
                <a:ea typeface="+mn-ea"/>
                <a:cs typeface="+mn-cs"/>
              </a:rPr>
              <a:t>&gt;. The following is the same class now modified to be a </a:t>
            </a:r>
            <a:r>
              <a:rPr lang="en-US" sz="1200" kern="1200" dirty="0" err="1" smtClean="0">
                <a:solidFill>
                  <a:schemeClr val="tx1"/>
                </a:solidFill>
                <a:effectLst/>
                <a:latin typeface="+mn-lt"/>
                <a:ea typeface="+mn-ea"/>
                <a:cs typeface="+mn-cs"/>
              </a:rPr>
              <a:t>Parcelable</a:t>
            </a:r>
            <a:r>
              <a:rPr lang="en-US" sz="1200" kern="1200" dirty="0" smtClean="0">
                <a:solidFill>
                  <a:schemeClr val="tx1"/>
                </a:solidFill>
                <a:effectLst/>
                <a:latin typeface="+mn-lt"/>
                <a:ea typeface="+mn-ea"/>
                <a:cs typeface="+mn-cs"/>
              </a:rPr>
              <a:t> class.</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writeToParcel</a:t>
            </a:r>
            <a:r>
              <a:rPr lang="en-US" sz="1200" kern="1200" dirty="0" smtClean="0">
                <a:solidFill>
                  <a:schemeClr val="tx1"/>
                </a:solidFill>
                <a:effectLst/>
                <a:latin typeface="+mn-lt"/>
                <a:ea typeface="+mn-ea"/>
                <a:cs typeface="+mn-cs"/>
              </a:rPr>
              <a:t>() method is required and flattens the object in a particular order using supported primitive types within a Parcel. When the class is created from a Parcel, the Creator is called, which in turn calls the private constructor. </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For readability, we also created a </a:t>
            </a:r>
            <a:r>
              <a:rPr lang="en-US" sz="1200" kern="1200" dirty="0" err="1" smtClean="0">
                <a:solidFill>
                  <a:schemeClr val="tx1"/>
                </a:solidFill>
                <a:effectLst/>
                <a:latin typeface="+mn-lt"/>
                <a:ea typeface="+mn-ea"/>
                <a:cs typeface="+mn-cs"/>
              </a:rPr>
              <a:t>readFromParcel</a:t>
            </a:r>
            <a:r>
              <a:rPr lang="en-US" sz="1200" kern="1200" dirty="0" smtClean="0">
                <a:solidFill>
                  <a:schemeClr val="tx1"/>
                </a:solidFill>
                <a:effectLst/>
                <a:latin typeface="+mn-lt"/>
                <a:ea typeface="+mn-ea"/>
                <a:cs typeface="+mn-cs"/>
              </a:rPr>
              <a:t>() method that reverses the flattening, reading the primitives in the same order that they were written and creating a new Date object.</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you must create the AIDL file for this class. You should place it in the same directory as the Java file and name it </a:t>
            </a:r>
            <a:r>
              <a:rPr lang="en-US" sz="1200" kern="1200" dirty="0" err="1" smtClean="0">
                <a:solidFill>
                  <a:schemeClr val="tx1"/>
                </a:solidFill>
                <a:effectLst/>
                <a:latin typeface="+mn-lt"/>
                <a:ea typeface="+mn-ea"/>
                <a:cs typeface="+mn-cs"/>
              </a:rPr>
              <a:t>GPXPoint.aidl</a:t>
            </a:r>
            <a:r>
              <a:rPr lang="en-US" sz="1200" kern="1200" dirty="0" smtClean="0">
                <a:solidFill>
                  <a:schemeClr val="tx1"/>
                </a:solidFill>
                <a:effectLst/>
                <a:latin typeface="+mn-lt"/>
                <a:ea typeface="+mn-ea"/>
                <a:cs typeface="+mn-cs"/>
              </a:rPr>
              <a:t> to match. You should make the contents look like the code shown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the </a:t>
            </a:r>
            <a:r>
              <a:rPr lang="en-US" sz="1200" kern="1200" dirty="0" err="1" smtClean="0">
                <a:solidFill>
                  <a:schemeClr val="tx1"/>
                </a:solidFill>
                <a:effectLst/>
                <a:latin typeface="+mn-lt"/>
                <a:ea typeface="+mn-ea"/>
                <a:cs typeface="+mn-cs"/>
              </a:rPr>
              <a:t>GPXPoint</a:t>
            </a:r>
            <a:r>
              <a:rPr lang="en-US" sz="1200" kern="1200" dirty="0" smtClean="0">
                <a:solidFill>
                  <a:schemeClr val="tx1"/>
                </a:solidFill>
                <a:effectLst/>
                <a:latin typeface="+mn-lt"/>
                <a:ea typeface="+mn-ea"/>
                <a:cs typeface="+mn-cs"/>
              </a:rPr>
              <a:t> class can be used in remote interfaces. This is done in the same way as for any other native type or </a:t>
            </a:r>
            <a:r>
              <a:rPr lang="en-US" sz="1200" kern="1200" dirty="0" err="1" smtClean="0">
                <a:solidFill>
                  <a:schemeClr val="tx1"/>
                </a:solidFill>
                <a:effectLst/>
                <a:latin typeface="+mn-lt"/>
                <a:ea typeface="+mn-ea"/>
                <a:cs typeface="+mn-cs"/>
              </a:rPr>
              <a:t>Parcelable</a:t>
            </a:r>
            <a:r>
              <a:rPr lang="en-US" sz="1200" kern="1200" dirty="0" smtClean="0">
                <a:solidFill>
                  <a:schemeClr val="tx1"/>
                </a:solidFill>
                <a:effectLst/>
                <a:latin typeface="+mn-lt"/>
                <a:ea typeface="+mn-ea"/>
                <a:cs typeface="+mn-cs"/>
              </a:rPr>
              <a:t> object. You can modify the </a:t>
            </a:r>
            <a:r>
              <a:rPr lang="en-US" sz="1200" kern="1200" dirty="0" err="1" smtClean="0">
                <a:solidFill>
                  <a:schemeClr val="tx1"/>
                </a:solidFill>
                <a:effectLst/>
                <a:latin typeface="+mn-lt"/>
                <a:ea typeface="+mn-ea"/>
                <a:cs typeface="+mn-cs"/>
              </a:rPr>
              <a:t>IRemoteInterface.aidl</a:t>
            </a:r>
            <a:r>
              <a:rPr lang="en-US" sz="1200" kern="1200" dirty="0" smtClean="0">
                <a:solidFill>
                  <a:schemeClr val="tx1"/>
                </a:solidFill>
                <a:effectLst/>
                <a:latin typeface="+mn-lt"/>
                <a:ea typeface="+mn-ea"/>
                <a:cs typeface="+mn-cs"/>
              </a:rPr>
              <a:t> file to look like this.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Additionally, we can provide an implementation for this method within the interface.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As can be seen, nothing particularly special needs to happen. Just by making the object </a:t>
            </a:r>
            <a:r>
              <a:rPr lang="en-US" sz="1200" kern="1200" dirty="0" err="1" smtClean="0">
                <a:solidFill>
                  <a:schemeClr val="tx1"/>
                </a:solidFill>
                <a:effectLst/>
                <a:latin typeface="+mn-lt"/>
                <a:ea typeface="+mn-ea"/>
                <a:cs typeface="+mn-cs"/>
              </a:rPr>
              <a:t>Parcelable</a:t>
            </a:r>
            <a:r>
              <a:rPr lang="en-US" sz="1200" kern="1200" dirty="0" smtClean="0">
                <a:solidFill>
                  <a:schemeClr val="tx1"/>
                </a:solidFill>
                <a:effectLst/>
                <a:latin typeface="+mn-lt"/>
                <a:ea typeface="+mn-ea"/>
                <a:cs typeface="+mn-cs"/>
              </a:rPr>
              <a:t>, it can now be used for this purpose.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Now let’s look at an example of how you might use </a:t>
            </a:r>
            <a:r>
              <a:rPr lang="en-US" sz="1200" kern="1200" dirty="0" err="1" smtClean="0">
                <a:solidFill>
                  <a:schemeClr val="tx1"/>
                </a:solidFill>
                <a:effectLst/>
                <a:latin typeface="+mn-lt"/>
                <a:ea typeface="+mn-ea"/>
                <a:cs typeface="+mn-cs"/>
              </a:rPr>
              <a:t>IntentService</a:t>
            </a:r>
            <a:r>
              <a:rPr lang="en-US" sz="1200" kern="1200" dirty="0" smtClean="0">
                <a:solidFill>
                  <a:schemeClr val="tx1"/>
                </a:solidFill>
                <a:effectLst/>
                <a:latin typeface="+mn-lt"/>
                <a:ea typeface="+mn-ea"/>
                <a:cs typeface="+mn-cs"/>
              </a:rPr>
              <a:t>. </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Let’s assume you have an application with a screen that performs some processing each time the user provides some input, and then displays the result. For example, you might have an </a:t>
            </a:r>
            <a:r>
              <a:rPr lang="en-US" sz="1200" kern="1200" dirty="0" err="1" smtClean="0">
                <a:solidFill>
                  <a:schemeClr val="tx1"/>
                </a:solidFill>
                <a:effectLst/>
                <a:latin typeface="+mn-lt"/>
                <a:ea typeface="+mn-ea"/>
                <a:cs typeface="+mn-cs"/>
              </a:rPr>
              <a:t>EditText</a:t>
            </a:r>
            <a:r>
              <a:rPr lang="en-US" sz="1200" kern="1200" dirty="0" smtClean="0">
                <a:solidFill>
                  <a:schemeClr val="tx1"/>
                </a:solidFill>
                <a:effectLst/>
                <a:latin typeface="+mn-lt"/>
                <a:ea typeface="+mn-ea"/>
                <a:cs typeface="+mn-cs"/>
              </a:rPr>
              <a:t> control for taking some textual input, a Button control to commit the text and start the processing, and a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control for displaying the result. The code in the Button click handler within the Activity class would look something like this.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All this click handler does is retrieve some text from an </a:t>
            </a:r>
            <a:r>
              <a:rPr lang="en-US" sz="1200" kern="1200" dirty="0" err="1" smtClean="0">
                <a:solidFill>
                  <a:schemeClr val="tx1"/>
                </a:solidFill>
                <a:effectLst/>
                <a:latin typeface="+mn-lt"/>
                <a:ea typeface="+mn-ea"/>
                <a:cs typeface="+mn-cs"/>
              </a:rPr>
              <a:t>EditText</a:t>
            </a:r>
            <a:r>
              <a:rPr lang="en-US" sz="1200" kern="1200" dirty="0" smtClean="0">
                <a:solidFill>
                  <a:schemeClr val="tx1"/>
                </a:solidFill>
                <a:effectLst/>
                <a:latin typeface="+mn-lt"/>
                <a:ea typeface="+mn-ea"/>
                <a:cs typeface="+mn-cs"/>
              </a:rPr>
              <a:t> control on the screen, hang around doing nothing for 5 seconds, and then generate some information to display in the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control as a result. In reality, your application would probably not just sit around sleeping but would do some real work. As written, the click processing runs on the main UI thread. This means that every time the user clicks on the Button control, the entire application becomes unresponsive for at least 5 seconds. The user must wait for the task to finish before continuing to use the application because the task is being completed on the main thread.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Wouldn’t it be great if we could dispatch the processing request each time the user clicked the Button, but let the user interface remain responsive so the user can go about his or her business? Let’s implement a simple </a:t>
            </a:r>
            <a:r>
              <a:rPr lang="en-US" sz="1200" kern="1200" dirty="0" err="1" smtClean="0">
                <a:solidFill>
                  <a:schemeClr val="tx1"/>
                </a:solidFill>
                <a:effectLst/>
                <a:latin typeface="+mn-lt"/>
                <a:ea typeface="+mn-ea"/>
                <a:cs typeface="+mn-cs"/>
              </a:rPr>
              <a:t>IntentService</a:t>
            </a:r>
            <a:r>
              <a:rPr lang="en-US" sz="1200" kern="1200" dirty="0" smtClean="0">
                <a:solidFill>
                  <a:schemeClr val="tx1"/>
                </a:solidFill>
                <a:effectLst/>
                <a:latin typeface="+mn-lt"/>
                <a:ea typeface="+mn-ea"/>
                <a:cs typeface="+mn-cs"/>
              </a:rPr>
              <a:t> that does just that. Here’s our simple </a:t>
            </a:r>
            <a:r>
              <a:rPr lang="en-US" sz="1200" kern="1200" dirty="0" err="1" smtClean="0">
                <a:solidFill>
                  <a:schemeClr val="tx1"/>
                </a:solidFill>
                <a:effectLst/>
                <a:latin typeface="+mn-lt"/>
                <a:ea typeface="+mn-ea"/>
                <a:cs typeface="+mn-cs"/>
              </a:rPr>
              <a:t>IntentService</a:t>
            </a:r>
            <a:r>
              <a:rPr lang="en-US" sz="1200" kern="1200" dirty="0" smtClean="0">
                <a:solidFill>
                  <a:schemeClr val="tx1"/>
                </a:solidFill>
                <a:effectLst/>
                <a:latin typeface="+mn-lt"/>
                <a:ea typeface="+mn-ea"/>
                <a:cs typeface="+mn-cs"/>
              </a:rPr>
              <a:t> implementation.</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We use Intent extras to send some data associated with the specific task request, in a manner similar to passing data between Activity classes. In this case, we take the incoming </a:t>
            </a:r>
            <a:r>
              <a:rPr lang="en-US" sz="1200" kern="1200" dirty="0" err="1" smtClean="0">
                <a:solidFill>
                  <a:schemeClr val="tx1"/>
                </a:solidFill>
                <a:effectLst/>
                <a:latin typeface="+mn-lt"/>
                <a:ea typeface="+mn-ea"/>
                <a:cs typeface="+mn-cs"/>
              </a:rPr>
              <a:t>EditText</a:t>
            </a:r>
            <a:r>
              <a:rPr lang="en-US" sz="1200" kern="1200" dirty="0" smtClean="0">
                <a:solidFill>
                  <a:schemeClr val="tx1"/>
                </a:solidFill>
                <a:effectLst/>
                <a:latin typeface="+mn-lt"/>
                <a:ea typeface="+mn-ea"/>
                <a:cs typeface="+mn-cs"/>
              </a:rPr>
              <a:t> text value and package it into the PARAM_IN_MSG extra. Once the processing is complete, we use a broadcast Intent to tell anyone interested that the Service has finished the task. Your </a:t>
            </a:r>
            <a:r>
              <a:rPr lang="en-US" sz="1200" kern="1200" dirty="0" err="1" smtClean="0">
                <a:solidFill>
                  <a:schemeClr val="tx1"/>
                </a:solidFill>
                <a:effectLst/>
                <a:latin typeface="+mn-lt"/>
                <a:ea typeface="+mn-ea"/>
                <a:cs typeface="+mn-cs"/>
              </a:rPr>
              <a:t>IntentService</a:t>
            </a:r>
            <a:r>
              <a:rPr lang="en-US" sz="1200" kern="1200" dirty="0" smtClean="0">
                <a:solidFill>
                  <a:schemeClr val="tx1"/>
                </a:solidFill>
                <a:effectLst/>
                <a:latin typeface="+mn-lt"/>
                <a:ea typeface="+mn-ea"/>
                <a:cs typeface="+mn-cs"/>
              </a:rPr>
              <a:t> needs to do this only if the user interface needs to be updated. If the task simply updates the underlying application database or the shared preferences or what have you, your application would not need to be informed directly, as Cursor objects and such would be updated automatically when some underlying data changed. </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Now, turn your attention back to the Activity class that hosts your application user interface with the Button control. Update the Button click handler to send a new task request to the </a:t>
            </a:r>
            <a:r>
              <a:rPr lang="en-US" sz="1200" kern="1200" dirty="0" err="1" smtClean="0">
                <a:solidFill>
                  <a:schemeClr val="tx1"/>
                </a:solidFill>
                <a:effectLst/>
                <a:latin typeface="+mn-lt"/>
                <a:ea typeface="+mn-ea"/>
                <a:cs typeface="+mn-cs"/>
              </a:rPr>
              <a:t>SimpleIntentService</a:t>
            </a:r>
            <a:r>
              <a:rPr lang="en-US" sz="1200" kern="1200" dirty="0" smtClean="0">
                <a:solidFill>
                  <a:schemeClr val="tx1"/>
                </a:solidFill>
                <a:effectLst/>
                <a:latin typeface="+mn-lt"/>
                <a:ea typeface="+mn-ea"/>
                <a:cs typeface="+mn-cs"/>
              </a:rPr>
              <a:t>. The request is packaged as an Intent, the incoming parameter is set (the data associated with the task), and the request is fired off using the </a:t>
            </a:r>
            <a:r>
              <a:rPr lang="en-US" sz="1200" kern="1200" dirty="0" err="1" smtClean="0">
                <a:solidFill>
                  <a:schemeClr val="tx1"/>
                </a:solidFill>
                <a:effectLst/>
                <a:latin typeface="+mn-lt"/>
                <a:ea typeface="+mn-ea"/>
                <a:cs typeface="+mn-cs"/>
              </a:rPr>
              <a:t>startService</a:t>
            </a:r>
            <a:r>
              <a:rPr lang="en-US" sz="1200" kern="1200" dirty="0" smtClean="0">
                <a:solidFill>
                  <a:schemeClr val="tx1"/>
                </a:solidFill>
                <a:effectLst/>
                <a:latin typeface="+mn-lt"/>
                <a:ea typeface="+mn-ea"/>
                <a:cs typeface="+mn-cs"/>
              </a:rPr>
              <a:t>() method.</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Finally, define a </a:t>
            </a:r>
            <a:r>
              <a:rPr lang="en-US" sz="1200" kern="1200" dirty="0" err="1" smtClean="0">
                <a:solidFill>
                  <a:schemeClr val="tx1"/>
                </a:solidFill>
                <a:effectLst/>
                <a:latin typeface="+mn-lt"/>
                <a:ea typeface="+mn-ea"/>
                <a:cs typeface="+mn-cs"/>
              </a:rPr>
              <a:t>BroadcastReceiver</a:t>
            </a:r>
            <a:r>
              <a:rPr lang="en-US" sz="1200" kern="1200" dirty="0" smtClean="0">
                <a:solidFill>
                  <a:schemeClr val="tx1"/>
                </a:solidFill>
                <a:effectLst/>
                <a:latin typeface="+mn-lt"/>
                <a:ea typeface="+mn-ea"/>
                <a:cs typeface="+mn-cs"/>
              </a:rPr>
              <a:t> object for use by the application Activity, to listen for the results of each task completing and update the user interface accordingly.</a:t>
            </a:r>
          </a:p>
          <a:p>
            <a:pPr eaLnBrk="1" hangingPunct="1"/>
            <a:endParaRPr lang="en-US" dirty="0" smtClean="0"/>
          </a:p>
          <a:p>
            <a:pPr eaLnBrk="1" hangingPunct="1"/>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BroadcastReceiver</a:t>
            </a:r>
            <a:r>
              <a:rPr lang="en-US" sz="1200" kern="1200" dirty="0" smtClean="0">
                <a:solidFill>
                  <a:schemeClr val="tx1"/>
                </a:solidFill>
                <a:effectLst/>
                <a:latin typeface="+mn-lt"/>
                <a:ea typeface="+mn-ea"/>
                <a:cs typeface="+mn-cs"/>
              </a:rPr>
              <a:t> class’s </a:t>
            </a:r>
            <a:r>
              <a:rPr lang="en-US" sz="1200" kern="1200" dirty="0" err="1" smtClean="0">
                <a:solidFill>
                  <a:schemeClr val="tx1"/>
                </a:solidFill>
                <a:effectLst/>
                <a:latin typeface="+mn-lt"/>
                <a:ea typeface="+mn-ea"/>
                <a:cs typeface="+mn-cs"/>
              </a:rPr>
              <a:t>onReceive</a:t>
            </a:r>
            <a:r>
              <a:rPr lang="en-US" sz="1200" kern="1200" dirty="0" smtClean="0">
                <a:solidFill>
                  <a:schemeClr val="tx1"/>
                </a:solidFill>
                <a:effectLst/>
                <a:latin typeface="+mn-lt"/>
                <a:ea typeface="+mn-ea"/>
                <a:cs typeface="+mn-cs"/>
              </a:rPr>
              <a:t>() callback method does the work of reacting to a new broadcast from your </a:t>
            </a:r>
            <a:r>
              <a:rPr lang="en-US" sz="1200" kern="1200" dirty="0" err="1" smtClean="0">
                <a:solidFill>
                  <a:schemeClr val="tx1"/>
                </a:solidFill>
                <a:effectLst/>
                <a:latin typeface="+mn-lt"/>
                <a:ea typeface="+mn-ea"/>
                <a:cs typeface="+mn-cs"/>
              </a:rPr>
              <a:t>SimpleIntentService</a:t>
            </a:r>
            <a:r>
              <a:rPr lang="en-US" sz="1200" kern="1200" dirty="0" smtClean="0">
                <a:solidFill>
                  <a:schemeClr val="tx1"/>
                </a:solidFill>
                <a:effectLst/>
                <a:latin typeface="+mn-lt"/>
                <a:ea typeface="+mn-ea"/>
                <a:cs typeface="+mn-cs"/>
              </a:rPr>
              <a:t>. It updates the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control based upon the Intent extra data, which is the “result” from the task processing.</a:t>
            </a: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Your application should register the broadcast receiver only when it needs to listen for results, and then unregister it when it’s no longer needed. To manage this, first add a private member variable to your Activity, like this.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Activities typically register for broadcasts in their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onResume</a:t>
            </a:r>
            <a:r>
              <a:rPr lang="en-US" sz="1200" kern="1200" dirty="0" smtClean="0">
                <a:solidFill>
                  <a:schemeClr val="tx1"/>
                </a:solidFill>
                <a:effectLst/>
                <a:latin typeface="+mn-lt"/>
                <a:ea typeface="+mn-ea"/>
                <a:cs typeface="+mn-cs"/>
              </a:rPr>
              <a:t>() methods by creating an </a:t>
            </a:r>
            <a:r>
              <a:rPr lang="en-US" sz="1200" kern="1200" dirty="0" err="1" smtClean="0">
                <a:solidFill>
                  <a:schemeClr val="tx1"/>
                </a:solidFill>
                <a:effectLst/>
                <a:latin typeface="+mn-lt"/>
                <a:ea typeface="+mn-ea"/>
                <a:cs typeface="+mn-cs"/>
              </a:rPr>
              <a:t>IntentFilter</a:t>
            </a:r>
            <a:r>
              <a:rPr lang="en-US" sz="1200" kern="1200" dirty="0" smtClean="0">
                <a:solidFill>
                  <a:schemeClr val="tx1"/>
                </a:solidFill>
                <a:effectLst/>
                <a:latin typeface="+mn-lt"/>
                <a:ea typeface="+mn-ea"/>
                <a:cs typeface="+mn-cs"/>
              </a:rPr>
              <a:t>, like this.</a:t>
            </a:r>
          </a:p>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Similarly, it is typical to unregister the receiver when the Activity class no longer needs to react to results, such as in the </a:t>
            </a:r>
            <a:r>
              <a:rPr lang="en-US" sz="1200" kern="1200" dirty="0" err="1" smtClean="0">
                <a:solidFill>
                  <a:schemeClr val="tx1"/>
                </a:solidFill>
                <a:effectLst/>
                <a:latin typeface="+mn-lt"/>
                <a:ea typeface="+mn-ea"/>
                <a:cs typeface="+mn-cs"/>
              </a:rPr>
              <a:t>onPause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onDestroy</a:t>
            </a:r>
            <a:r>
              <a:rPr lang="en-US" sz="1200" kern="1200" dirty="0" smtClean="0">
                <a:solidFill>
                  <a:schemeClr val="tx1"/>
                </a:solidFill>
                <a:effectLst/>
                <a:latin typeface="+mn-lt"/>
                <a:ea typeface="+mn-ea"/>
                <a:cs typeface="+mn-cs"/>
              </a:rPr>
              <a:t>() methods.</a:t>
            </a:r>
          </a:p>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Finally, don’t forget to register your </a:t>
            </a:r>
            <a:r>
              <a:rPr lang="en-US" sz="1200" kern="1200" dirty="0" err="1" smtClean="0">
                <a:solidFill>
                  <a:schemeClr val="tx1"/>
                </a:solidFill>
                <a:effectLst/>
                <a:latin typeface="+mn-lt"/>
                <a:ea typeface="+mn-ea"/>
                <a:cs typeface="+mn-cs"/>
              </a:rPr>
              <a:t>SimpleIntentService</a:t>
            </a:r>
            <a:r>
              <a:rPr lang="en-US" sz="1200" kern="1200" dirty="0" smtClean="0">
                <a:solidFill>
                  <a:schemeClr val="tx1"/>
                </a:solidFill>
                <a:effectLst/>
                <a:latin typeface="+mn-lt"/>
                <a:ea typeface="+mn-ea"/>
                <a:cs typeface="+mn-cs"/>
              </a:rPr>
              <a:t> in your Android manifest file, like this.</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That’s the complete implementation of our example </a:t>
            </a:r>
            <a:r>
              <a:rPr lang="en-US" sz="1200" kern="1200" dirty="0" err="1" smtClean="0">
                <a:solidFill>
                  <a:schemeClr val="tx1"/>
                </a:solidFill>
                <a:effectLst/>
                <a:latin typeface="+mn-lt"/>
                <a:ea typeface="+mn-ea"/>
                <a:cs typeface="+mn-cs"/>
              </a:rPr>
              <a:t>IntentService</a:t>
            </a:r>
            <a:r>
              <a:rPr lang="en-US" sz="1200" kern="1200" dirty="0" smtClean="0">
                <a:solidFill>
                  <a:schemeClr val="tx1"/>
                </a:solidFill>
                <a:effectLst/>
                <a:latin typeface="+mn-lt"/>
                <a:ea typeface="+mn-ea"/>
                <a:cs typeface="+mn-cs"/>
              </a:rPr>
              <a:t>. The Activity shoots off requests to the </a:t>
            </a:r>
            <a:r>
              <a:rPr lang="en-US" sz="1200" kern="1200" dirty="0" err="1" smtClean="0">
                <a:solidFill>
                  <a:schemeClr val="tx1"/>
                </a:solidFill>
                <a:effectLst/>
                <a:latin typeface="+mn-lt"/>
                <a:ea typeface="+mn-ea"/>
                <a:cs typeface="+mn-cs"/>
              </a:rPr>
              <a:t>SimpleIntentService</a:t>
            </a:r>
            <a:r>
              <a:rPr lang="en-US" sz="1200" kern="1200" dirty="0" smtClean="0">
                <a:solidFill>
                  <a:schemeClr val="tx1"/>
                </a:solidFill>
                <a:effectLst/>
                <a:latin typeface="+mn-lt"/>
                <a:ea typeface="+mn-ea"/>
                <a:cs typeface="+mn-cs"/>
              </a:rPr>
              <a:t> each time the Button control is clicked. The Service handles the queuing, processing, and broadcasting of the result of each task asynchronously. The Service shuts itself down when there’s nothing left to do and starts back up if a new request comes in. Meanwhile, the application Activity remains responsive because it is no longer processing each request on the same thread that handles the UI. The user interface is responsive throughout all processing, allowing the user to continue to use the application. The user can hit the Button control five times in succession and trigger five tasks to be sent to the </a:t>
            </a:r>
            <a:r>
              <a:rPr lang="en-US" sz="1200" kern="1200" dirty="0" err="1" smtClean="0">
                <a:solidFill>
                  <a:schemeClr val="tx1"/>
                </a:solidFill>
                <a:effectLst/>
                <a:latin typeface="+mn-lt"/>
                <a:ea typeface="+mn-ea"/>
                <a:cs typeface="+mn-cs"/>
              </a:rPr>
              <a:t>IntentService</a:t>
            </a:r>
            <a:r>
              <a:rPr lang="en-US" sz="1200" kern="1200" dirty="0" smtClean="0">
                <a:solidFill>
                  <a:schemeClr val="tx1"/>
                </a:solidFill>
                <a:effectLst/>
                <a:latin typeface="+mn-lt"/>
                <a:ea typeface="+mn-ea"/>
                <a:cs typeface="+mn-cs"/>
              </a:rPr>
              <a:t> without having to wait 5 seconds between each click. </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45</a:t>
            </a:fld>
            <a:endParaRPr lang="en-US" smtClean="0">
              <a:latin typeface="Calibri"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 following code gives a simple definition of the Service class called </a:t>
            </a:r>
            <a:r>
              <a:rPr lang="en-US" sz="1200" kern="1200" dirty="0" err="1" smtClean="0">
                <a:solidFill>
                  <a:schemeClr val="tx1"/>
                </a:solidFill>
                <a:effectLst/>
                <a:latin typeface="+mn-lt"/>
                <a:ea typeface="+mn-ea"/>
                <a:cs typeface="+mn-cs"/>
              </a:rPr>
              <a:t>GPXService</a:t>
            </a:r>
            <a:r>
              <a:rPr lang="en-US" sz="1200" kern="1200" dirty="0" smtClean="0">
                <a:solidFill>
                  <a:schemeClr val="tx1"/>
                </a:solidFill>
                <a:effectLst/>
                <a:latin typeface="+mn-lt"/>
                <a:ea typeface="+mn-ea"/>
                <a:cs typeface="+mn-cs"/>
              </a:rPr>
              <a:t>.</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need to understand the lifecycle of a Service because it’s different from that of an Activity. If a Service is started by the system with a call to the </a:t>
            </a:r>
            <a:r>
              <a:rPr lang="en-US" sz="1200" kern="1200" dirty="0" err="1" smtClean="0">
                <a:solidFill>
                  <a:schemeClr val="tx1"/>
                </a:solidFill>
                <a:effectLst/>
                <a:latin typeface="+mn-lt"/>
                <a:ea typeface="+mn-ea"/>
                <a:cs typeface="+mn-cs"/>
              </a:rPr>
              <a:t>Context.startService</a:t>
            </a:r>
            <a:r>
              <a:rPr lang="en-US" sz="1200" kern="1200" dirty="0" smtClean="0">
                <a:solidFill>
                  <a:schemeClr val="tx1"/>
                </a:solidFill>
                <a:effectLst/>
                <a:latin typeface="+mn-lt"/>
                <a:ea typeface="+mn-ea"/>
                <a:cs typeface="+mn-cs"/>
              </a:rPr>
              <a:t>() method, the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method is called just before the </a:t>
            </a:r>
            <a:r>
              <a:rPr lang="en-US" sz="1200" kern="1200" dirty="0" err="1" smtClean="0">
                <a:solidFill>
                  <a:schemeClr val="tx1"/>
                </a:solidFill>
                <a:effectLst/>
                <a:latin typeface="+mn-lt"/>
                <a:ea typeface="+mn-ea"/>
                <a:cs typeface="+mn-cs"/>
              </a:rPr>
              <a:t>onStart</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onStartCommand</a:t>
            </a:r>
            <a:r>
              <a:rPr lang="en-US" sz="1200" kern="1200" dirty="0" smtClean="0">
                <a:solidFill>
                  <a:schemeClr val="tx1"/>
                </a:solidFill>
                <a:effectLst/>
                <a:latin typeface="+mn-lt"/>
                <a:ea typeface="+mn-ea"/>
                <a:cs typeface="+mn-cs"/>
              </a:rPr>
              <a:t>() methods. However, if the Service is bound to with a call to the </a:t>
            </a:r>
            <a:r>
              <a:rPr lang="en-US" sz="1200" kern="1200" dirty="0" err="1" smtClean="0">
                <a:solidFill>
                  <a:schemeClr val="tx1"/>
                </a:solidFill>
                <a:effectLst/>
                <a:latin typeface="+mn-lt"/>
                <a:ea typeface="+mn-ea"/>
                <a:cs typeface="+mn-cs"/>
              </a:rPr>
              <a:t>Context.bindService</a:t>
            </a:r>
            <a:r>
              <a:rPr lang="en-US" sz="1200" kern="1200" dirty="0" smtClean="0">
                <a:solidFill>
                  <a:schemeClr val="tx1"/>
                </a:solidFill>
                <a:effectLst/>
                <a:latin typeface="+mn-lt"/>
                <a:ea typeface="+mn-ea"/>
                <a:cs typeface="+mn-cs"/>
              </a:rPr>
              <a:t>() method, the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method is called just before the </a:t>
            </a:r>
            <a:r>
              <a:rPr lang="en-US" sz="1200" kern="1200" dirty="0" err="1" smtClean="0">
                <a:solidFill>
                  <a:schemeClr val="tx1"/>
                </a:solidFill>
                <a:effectLst/>
                <a:latin typeface="+mn-lt"/>
                <a:ea typeface="+mn-ea"/>
                <a:cs typeface="+mn-cs"/>
              </a:rPr>
              <a:t>onBind</a:t>
            </a:r>
            <a:r>
              <a:rPr lang="en-US" sz="1200" kern="1200" dirty="0" smtClean="0">
                <a:solidFill>
                  <a:schemeClr val="tx1"/>
                </a:solidFill>
                <a:effectLst/>
                <a:latin typeface="+mn-lt"/>
                <a:ea typeface="+mn-ea"/>
                <a:cs typeface="+mn-cs"/>
              </a:rPr>
              <a:t>() method. The </a:t>
            </a:r>
            <a:r>
              <a:rPr lang="en-US" sz="1200" kern="1200" dirty="0" err="1" smtClean="0">
                <a:solidFill>
                  <a:schemeClr val="tx1"/>
                </a:solidFill>
                <a:effectLst/>
                <a:latin typeface="+mn-lt"/>
                <a:ea typeface="+mn-ea"/>
                <a:cs typeface="+mn-cs"/>
              </a:rPr>
              <a:t>onStart</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onStartCommand</a:t>
            </a:r>
            <a:r>
              <a:rPr lang="en-US" sz="1200" kern="1200" dirty="0" smtClean="0">
                <a:solidFill>
                  <a:schemeClr val="tx1"/>
                </a:solidFill>
                <a:effectLst/>
                <a:latin typeface="+mn-lt"/>
                <a:ea typeface="+mn-ea"/>
                <a:cs typeface="+mn-cs"/>
              </a:rPr>
              <a:t>() methods are not called in this case. Finally, when the Service is finished—that is, it is stopped and no other process is bound to it—the </a:t>
            </a:r>
            <a:r>
              <a:rPr lang="en-US" sz="1200" kern="1200" dirty="0" err="1" smtClean="0">
                <a:solidFill>
                  <a:schemeClr val="tx1"/>
                </a:solidFill>
                <a:effectLst/>
                <a:latin typeface="+mn-lt"/>
                <a:ea typeface="+mn-ea"/>
                <a:cs typeface="+mn-cs"/>
              </a:rPr>
              <a:t>onDestroy</a:t>
            </a:r>
            <a:r>
              <a:rPr lang="en-US" sz="1200" kern="1200" dirty="0" smtClean="0">
                <a:solidFill>
                  <a:schemeClr val="tx1"/>
                </a:solidFill>
                <a:effectLst/>
                <a:latin typeface="+mn-lt"/>
                <a:ea typeface="+mn-ea"/>
                <a:cs typeface="+mn-cs"/>
              </a:rPr>
              <a:t>() method is called. Everything for the Service must be cleaned up in this method.</a:t>
            </a:r>
          </a:p>
          <a:p>
            <a:pPr eaLnBrk="1" hangingPunct="1"/>
            <a:endParaRPr lang="en-US" dirty="0" smtClean="0"/>
          </a:p>
          <a:p>
            <a:pPr eaLnBrk="1" hangingPunct="1"/>
            <a:r>
              <a:rPr lang="en-US" sz="1200" kern="1200" dirty="0" smtClean="0">
                <a:solidFill>
                  <a:schemeClr val="tx1"/>
                </a:solidFill>
                <a:effectLst/>
                <a:latin typeface="+mn-lt"/>
                <a:ea typeface="+mn-ea"/>
                <a:cs typeface="+mn-cs"/>
              </a:rPr>
              <a:t>Because we can’t always predict what version of Android our code will run on, we can simply implement both the </a:t>
            </a:r>
            <a:r>
              <a:rPr lang="en-US" sz="1200" kern="1200" dirty="0" err="1" smtClean="0">
                <a:solidFill>
                  <a:schemeClr val="tx1"/>
                </a:solidFill>
                <a:effectLst/>
                <a:latin typeface="+mn-lt"/>
                <a:ea typeface="+mn-ea"/>
                <a:cs typeface="+mn-cs"/>
              </a:rPr>
              <a:t>onStart</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onStartCommand</a:t>
            </a:r>
            <a:r>
              <a:rPr lang="en-US" sz="1200" kern="1200" dirty="0" smtClean="0">
                <a:solidFill>
                  <a:schemeClr val="tx1"/>
                </a:solidFill>
                <a:effectLst/>
                <a:latin typeface="+mn-lt"/>
                <a:ea typeface="+mn-ea"/>
                <a:cs typeface="+mn-cs"/>
              </a:rPr>
              <a:t>() methods and have them call a third method that provides a common implementation. This enables us to customize behaviors on later Android versions while being compatible with earlier versions. To do this, the project needs to be built for an SDK of Level 5 or higher while having a </a:t>
            </a:r>
            <a:r>
              <a:rPr lang="en-US" sz="1200" kern="1200" dirty="0" err="1" smtClean="0">
                <a:solidFill>
                  <a:schemeClr val="tx1"/>
                </a:solidFill>
                <a:effectLst/>
                <a:latin typeface="+mn-lt"/>
                <a:ea typeface="+mn-ea"/>
                <a:cs typeface="+mn-cs"/>
              </a:rPr>
              <a:t>minSdkValue</a:t>
            </a:r>
            <a:r>
              <a:rPr lang="en-US" sz="1200" kern="1200" dirty="0" smtClean="0">
                <a:solidFill>
                  <a:schemeClr val="tx1"/>
                </a:solidFill>
                <a:effectLst/>
                <a:latin typeface="+mn-lt"/>
                <a:ea typeface="+mn-ea"/>
                <a:cs typeface="+mn-cs"/>
              </a:rPr>
              <a:t> of whatever earlier versions are supported. Of course, we highly recommend testing on multiple platform versions to verify that the behavior is as you expect. </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4267669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3"/>
          </p:nvPr>
        </p:nvSpPr>
        <p:spPr>
          <a:xfrm>
            <a:off x="457200" y="6245225"/>
            <a:ext cx="8229600" cy="476250"/>
          </a:xfrm>
          <a:prstGeom prst="rect">
            <a:avLst/>
          </a:prstGeom>
          <a:ln/>
        </p:spPr>
        <p:txBody>
          <a:bodyPr/>
          <a:lstStyle>
            <a:lvl1pPr>
              <a:defRPr sz="800"/>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84737705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417C1D9-FF4F-4BCF-B661-801AD783A579}" type="datetimeFigureOut">
              <a:rPr lang="en-US" smtClean="0"/>
              <a:t>8/23/2014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FA6990A-A1D5-49F6-899B-5C48097FCC29}" type="slidenum">
              <a:rPr lang="en-US" smtClean="0"/>
              <a:t>‹#›</a:t>
            </a:fld>
            <a:endParaRPr lang="en-US"/>
          </a:p>
        </p:txBody>
      </p:sp>
    </p:spTree>
    <p:extLst>
      <p:ext uri="{BB962C8B-B14F-4D97-AF65-F5344CB8AC3E}">
        <p14:creationId xmlns:p14="http://schemas.microsoft.com/office/powerpoint/2010/main" val="1103928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417C1D9-FF4F-4BCF-B661-801AD783A579}" type="datetimeFigureOut">
              <a:rPr lang="en-US" smtClean="0"/>
              <a:t>8/23/2014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FA6990A-A1D5-49F6-899B-5C48097FCC29}" type="slidenum">
              <a:rPr lang="en-US" smtClean="0"/>
              <a:t>‹#›</a:t>
            </a:fld>
            <a:endParaRPr lang="en-US"/>
          </a:p>
        </p:txBody>
      </p:sp>
    </p:spTree>
    <p:extLst>
      <p:ext uri="{BB962C8B-B14F-4D97-AF65-F5344CB8AC3E}">
        <p14:creationId xmlns:p14="http://schemas.microsoft.com/office/powerpoint/2010/main" val="4257557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417C1D9-FF4F-4BCF-B661-801AD783A579}" type="datetimeFigureOut">
              <a:rPr lang="en-US" smtClean="0"/>
              <a:t>8/23/2014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FA6990A-A1D5-49F6-899B-5C48097FCC29}" type="slidenum">
              <a:rPr lang="en-US" smtClean="0"/>
              <a:t>‹#›</a:t>
            </a:fld>
            <a:endParaRPr lang="en-US"/>
          </a:p>
        </p:txBody>
      </p:sp>
    </p:spTree>
    <p:extLst>
      <p:ext uri="{BB962C8B-B14F-4D97-AF65-F5344CB8AC3E}">
        <p14:creationId xmlns:p14="http://schemas.microsoft.com/office/powerpoint/2010/main" val="1667489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417C1D9-FF4F-4BCF-B661-801AD783A579}" type="datetimeFigureOut">
              <a:rPr lang="en-US" smtClean="0"/>
              <a:t>8/23/2014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FA6990A-A1D5-49F6-899B-5C48097FCC29}" type="slidenum">
              <a:rPr lang="en-US" smtClean="0"/>
              <a:t>‹#›</a:t>
            </a:fld>
            <a:endParaRPr lang="en-US"/>
          </a:p>
        </p:txBody>
      </p:sp>
    </p:spTree>
    <p:extLst>
      <p:ext uri="{BB962C8B-B14F-4D97-AF65-F5344CB8AC3E}">
        <p14:creationId xmlns:p14="http://schemas.microsoft.com/office/powerpoint/2010/main" val="263131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417C1D9-FF4F-4BCF-B661-801AD783A579}" type="datetimeFigureOut">
              <a:rPr lang="en-US" smtClean="0"/>
              <a:t>8/23/2014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FA6990A-A1D5-49F6-899B-5C48097FCC29}" type="slidenum">
              <a:rPr lang="en-US" smtClean="0"/>
              <a:t>‹#›</a:t>
            </a:fld>
            <a:endParaRPr lang="en-US"/>
          </a:p>
        </p:txBody>
      </p:sp>
    </p:spTree>
    <p:extLst>
      <p:ext uri="{BB962C8B-B14F-4D97-AF65-F5344CB8AC3E}">
        <p14:creationId xmlns:p14="http://schemas.microsoft.com/office/powerpoint/2010/main" val="3359978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417C1D9-FF4F-4BCF-B661-801AD783A579}" type="datetimeFigureOut">
              <a:rPr lang="en-US" smtClean="0"/>
              <a:t>8/23/2014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FA6990A-A1D5-49F6-899B-5C48097FCC29}" type="slidenum">
              <a:rPr lang="en-US" smtClean="0"/>
              <a:t>‹#›</a:t>
            </a:fld>
            <a:endParaRPr lang="en-US"/>
          </a:p>
        </p:txBody>
      </p:sp>
    </p:spTree>
    <p:extLst>
      <p:ext uri="{BB962C8B-B14F-4D97-AF65-F5344CB8AC3E}">
        <p14:creationId xmlns:p14="http://schemas.microsoft.com/office/powerpoint/2010/main" val="735682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417C1D9-FF4F-4BCF-B661-801AD783A579}" type="datetimeFigureOut">
              <a:rPr lang="en-US" smtClean="0"/>
              <a:t>8/23/2014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FA6990A-A1D5-49F6-899B-5C48097FCC29}" type="slidenum">
              <a:rPr lang="en-US" smtClean="0"/>
              <a:t>‹#›</a:t>
            </a:fld>
            <a:endParaRPr lang="en-US"/>
          </a:p>
        </p:txBody>
      </p:sp>
    </p:spTree>
    <p:extLst>
      <p:ext uri="{BB962C8B-B14F-4D97-AF65-F5344CB8AC3E}">
        <p14:creationId xmlns:p14="http://schemas.microsoft.com/office/powerpoint/2010/main" val="3910994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417C1D9-FF4F-4BCF-B661-801AD783A579}" type="datetimeFigureOut">
              <a:rPr lang="en-US" smtClean="0"/>
              <a:t>8/23/2014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FA6990A-A1D5-49F6-899B-5C48097FCC29}" type="slidenum">
              <a:rPr lang="en-US" smtClean="0"/>
              <a:t>‹#›</a:t>
            </a:fld>
            <a:endParaRPr lang="en-US"/>
          </a:p>
        </p:txBody>
      </p:sp>
    </p:spTree>
    <p:extLst>
      <p:ext uri="{BB962C8B-B14F-4D97-AF65-F5344CB8AC3E}">
        <p14:creationId xmlns:p14="http://schemas.microsoft.com/office/powerpoint/2010/main" val="9883221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417C1D9-FF4F-4BCF-B661-801AD783A579}" type="datetimeFigureOut">
              <a:rPr lang="en-US" smtClean="0"/>
              <a:t>8/23/2014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FA6990A-A1D5-49F6-899B-5C48097FCC29}" type="slidenum">
              <a:rPr lang="en-US" smtClean="0"/>
              <a:t>‹#›</a:t>
            </a:fld>
            <a:endParaRPr lang="en-US"/>
          </a:p>
        </p:txBody>
      </p:sp>
    </p:spTree>
    <p:extLst>
      <p:ext uri="{BB962C8B-B14F-4D97-AF65-F5344CB8AC3E}">
        <p14:creationId xmlns:p14="http://schemas.microsoft.com/office/powerpoint/2010/main" val="25361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5"/>
          <p:cNvSpPr>
            <a:spLocks noGrp="1" noChangeArrowheads="1"/>
          </p:cNvSpPr>
          <p:nvPr>
            <p:ph type="ftr" sz="quarter" idx="3"/>
          </p:nvPr>
        </p:nvSpPr>
        <p:spPr>
          <a:xfrm>
            <a:off x="457200" y="6245225"/>
            <a:ext cx="8229600" cy="476250"/>
          </a:xfrm>
          <a:prstGeom prst="rect">
            <a:avLst/>
          </a:prstGeom>
          <a:ln/>
        </p:spPr>
        <p:txBody>
          <a:bodyPr/>
          <a:lstStyle>
            <a:lvl1pPr>
              <a:defRPr sz="800"/>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39993908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txStyles>
    <p:titleStyle>
      <a:lvl1pPr algn="ctr" defTabSz="914400" rtl="0" eaLnBrk="1" latinLnBrk="0" hangingPunct="1">
        <a:spcBef>
          <a:spcPct val="0"/>
        </a:spcBef>
        <a:buNone/>
        <a:defRPr sz="3400" kern="1200">
          <a:solidFill>
            <a:schemeClr val="tx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endParaRPr lang="en-US" dirty="0" smtClean="0"/>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a:t>
            </a:r>
            <a:r>
              <a:rPr lang="en-US" b="1" dirty="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onCreate</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super.onCreate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location = (</a:t>
            </a:r>
            <a:r>
              <a:rPr lang="en-US" sz="1400" dirty="0" err="1">
                <a:latin typeface="Courier New" panose="02070309020205020404" pitchFamily="49" charset="0"/>
                <a:cs typeface="Courier New" panose="02070309020205020404" pitchFamily="49" charset="0"/>
              </a:rPr>
              <a:t>LocationManager</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762000" lvl="2"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getSystemService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Context.LOCATION_SERVICE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notifier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NotificationManager</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getSystemService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Context.NOTIFICATION_SERVICE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a:t>
            </a:r>
          </a:p>
          <a:p>
            <a:pPr marL="1600200" lvl="4" indent="0">
              <a:buNone/>
            </a:pPr>
            <a:endParaRPr lang="en-US" dirty="0"/>
          </a:p>
        </p:txBody>
      </p:sp>
    </p:spTree>
    <p:extLst>
      <p:ext uri="{BB962C8B-B14F-4D97-AF65-F5344CB8AC3E}">
        <p14:creationId xmlns:p14="http://schemas.microsoft.com/office/powerpoint/2010/main" val="64351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down)">
                                      <p:cBhvr>
                                        <p:cTn id="10" dur="500"/>
                                        <p:tgtEl>
                                          <p:spTgt spid="2">
                                            <p:txEl>
                                              <p:pRg st="4" end="4"/>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wipe(down)">
                                      <p:cBhvr>
                                        <p:cTn id="13" dur="500"/>
                                        <p:tgtEl>
                                          <p:spTgt spid="2">
                                            <p:txEl>
                                              <p:pRg st="5" end="5"/>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wipe(down)">
                                      <p:cBhvr>
                                        <p:cTn id="16" dur="500"/>
                                        <p:tgtEl>
                                          <p:spTgt spid="2">
                                            <p:txEl>
                                              <p:pRg st="6" end="6"/>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wipe(down)">
                                      <p:cBhvr>
                                        <p:cTn id="19" dur="500"/>
                                        <p:tgtEl>
                                          <p:spTgt spid="2">
                                            <p:txEl>
                                              <p:pRg st="7" end="7"/>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wipe(down)">
                                      <p:cBhvr>
                                        <p:cTn id="22" dur="500"/>
                                        <p:tgtEl>
                                          <p:spTgt spid="2">
                                            <p:txEl>
                                              <p:pRg st="8" end="8"/>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wipe(down)">
                                      <p:cBhvr>
                                        <p:cTn id="25" dur="500"/>
                                        <p:tgtEl>
                                          <p:spTgt spid="2">
                                            <p:txEl>
                                              <p:pRg st="9" end="9"/>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Effect transition="in" filter="wipe(down)">
                                      <p:cBhvr>
                                        <p:cTn id="2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a:t>
            </a:r>
            <a:r>
              <a:rPr lang="en-US" b="1" dirty="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sz="1200" dirty="0">
                <a:latin typeface="Courier New" panose="02070309020205020404" pitchFamily="49" charset="0"/>
                <a:cs typeface="Courier New" panose="02070309020205020404" pitchFamily="49" charset="0"/>
              </a:rPr>
              <a:t>@Override</a:t>
            </a:r>
          </a:p>
          <a:p>
            <a:pPr marL="381000" lvl="1" indent="0">
              <a:buNone/>
            </a:pPr>
            <a:r>
              <a:rPr lang="en-US" sz="1200" dirty="0">
                <a:latin typeface="Courier New" panose="02070309020205020404" pitchFamily="49" charset="0"/>
                <a:cs typeface="Courier New" panose="02070309020205020404" pitchFamily="49" charset="0"/>
              </a:rPr>
              <a:t>public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onStartCommand</a:t>
            </a:r>
            <a:r>
              <a:rPr lang="en-US" sz="1200" dirty="0">
                <a:latin typeface="Courier New" panose="02070309020205020404" pitchFamily="49" charset="0"/>
                <a:cs typeface="Courier New" panose="02070309020205020404" pitchFamily="49" charset="0"/>
              </a:rPr>
              <a:t>(Intent </a:t>
            </a:r>
            <a:r>
              <a:rPr lang="en-US" sz="1200" dirty="0" err="1">
                <a:latin typeface="Courier New" panose="02070309020205020404" pitchFamily="49" charset="0"/>
                <a:cs typeface="Courier New" panose="02070309020205020404" pitchFamily="49" charset="0"/>
              </a:rPr>
              <a:t>intent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flags,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startId</a:t>
            </a:r>
            <a:r>
              <a:rPr lang="en-US" sz="1200" dirty="0">
                <a:latin typeface="Courier New" panose="02070309020205020404" pitchFamily="49" charset="0"/>
                <a:cs typeface="Courier New" panose="02070309020205020404" pitchFamily="49" charset="0"/>
              </a:rPr>
              <a:t> ) {</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Log.v</a:t>
            </a:r>
            <a:r>
              <a:rPr lang="en-US" sz="1200" dirty="0">
                <a:latin typeface="Courier New" panose="02070309020205020404" pitchFamily="49" charset="0"/>
                <a:cs typeface="Courier New" panose="02070309020205020404" pitchFamily="49" charset="0"/>
              </a:rPr>
              <a:t>(DEBUG_TAG, "</a:t>
            </a:r>
            <a:r>
              <a:rPr lang="en-US" sz="1200" dirty="0" err="1">
                <a:latin typeface="Courier New" panose="02070309020205020404" pitchFamily="49" charset="0"/>
                <a:cs typeface="Courier New" panose="02070309020205020404" pitchFamily="49" charset="0"/>
              </a:rPr>
              <a:t>onStartCommand</a:t>
            </a:r>
            <a:r>
              <a:rPr lang="en-US" sz="1200" dirty="0">
                <a:latin typeface="Courier New" panose="02070309020205020404" pitchFamily="49" charset="0"/>
                <a:cs typeface="Courier New" panose="02070309020205020404" pitchFamily="49" charset="0"/>
              </a:rPr>
              <a:t>() called, must be on L5 or later</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381000" lvl="1" indent="0">
              <a:buNone/>
            </a:pPr>
            <a:r>
              <a:rPr lang="en-US" sz="1200" dirty="0">
                <a:latin typeface="Courier New" panose="02070309020205020404" pitchFamily="49" charset="0"/>
                <a:cs typeface="Courier New" panose="02070309020205020404" pitchFamily="49" charset="0"/>
              </a:rPr>
              <a:t>    if (flags != 0) {</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Log.w</a:t>
            </a:r>
            <a:r>
              <a:rPr lang="en-US" sz="1200" dirty="0">
                <a:latin typeface="Courier New" panose="02070309020205020404" pitchFamily="49" charset="0"/>
                <a:cs typeface="Courier New" panose="02070309020205020404" pitchFamily="49" charset="0"/>
              </a:rPr>
              <a:t>(DEBUG_TAG, "Redelivered or retrying service start: "+flags);</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doServiceStart</a:t>
            </a:r>
            <a:r>
              <a:rPr lang="en-US" sz="1200" dirty="0">
                <a:latin typeface="Courier New" panose="02070309020205020404" pitchFamily="49" charset="0"/>
                <a:cs typeface="Courier New" panose="02070309020205020404" pitchFamily="49" charset="0"/>
              </a:rPr>
              <a:t>(intent, </a:t>
            </a:r>
            <a:r>
              <a:rPr lang="en-US" sz="1200" dirty="0" err="1">
                <a:latin typeface="Courier New" panose="02070309020205020404" pitchFamily="49" charset="0"/>
                <a:cs typeface="Courier New" panose="02070309020205020404" pitchFamily="49" charset="0"/>
              </a:rPr>
              <a:t>startId</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Service.START_REDELIVER_INTENT</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@Override</a:t>
            </a:r>
          </a:p>
          <a:p>
            <a:pPr marL="381000" lvl="1" indent="0">
              <a:buNone/>
            </a:pPr>
            <a:r>
              <a:rPr lang="en-US" sz="1200" dirty="0">
                <a:latin typeface="Courier New" panose="02070309020205020404" pitchFamily="49" charset="0"/>
                <a:cs typeface="Courier New" panose="02070309020205020404" pitchFamily="49" charset="0"/>
              </a:rPr>
              <a:t>public void </a:t>
            </a:r>
            <a:r>
              <a:rPr lang="en-US" sz="1200" dirty="0" err="1">
                <a:latin typeface="Courier New" panose="02070309020205020404" pitchFamily="49" charset="0"/>
                <a:cs typeface="Courier New" panose="02070309020205020404" pitchFamily="49" charset="0"/>
              </a:rPr>
              <a:t>onStart</a:t>
            </a:r>
            <a:r>
              <a:rPr lang="en-US" sz="1200" dirty="0">
                <a:latin typeface="Courier New" panose="02070309020205020404" pitchFamily="49" charset="0"/>
                <a:cs typeface="Courier New" panose="02070309020205020404" pitchFamily="49" charset="0"/>
              </a:rPr>
              <a:t>(Intent </a:t>
            </a:r>
            <a:r>
              <a:rPr lang="en-US" sz="1200" dirty="0" err="1">
                <a:latin typeface="Courier New" panose="02070309020205020404" pitchFamily="49" charset="0"/>
                <a:cs typeface="Courier New" panose="02070309020205020404" pitchFamily="49" charset="0"/>
              </a:rPr>
              <a:t>intent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startId</a:t>
            </a: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super.onStart</a:t>
            </a:r>
            <a:r>
              <a:rPr lang="en-US" sz="1200" dirty="0">
                <a:latin typeface="Courier New" panose="02070309020205020404" pitchFamily="49" charset="0"/>
                <a:cs typeface="Courier New" panose="02070309020205020404" pitchFamily="49" charset="0"/>
              </a:rPr>
              <a:t>(intent, </a:t>
            </a:r>
            <a:r>
              <a:rPr lang="en-US" sz="1200" dirty="0" err="1">
                <a:latin typeface="Courier New" panose="02070309020205020404" pitchFamily="49" charset="0"/>
                <a:cs typeface="Courier New" panose="02070309020205020404" pitchFamily="49" charset="0"/>
              </a:rPr>
              <a:t>startId</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Log.v</a:t>
            </a:r>
            <a:r>
              <a:rPr lang="en-US" sz="1200" dirty="0">
                <a:latin typeface="Courier New" panose="02070309020205020404" pitchFamily="49" charset="0"/>
                <a:cs typeface="Courier New" panose="02070309020205020404" pitchFamily="49" charset="0"/>
              </a:rPr>
              <a:t>(DEBUG_TAG, "</a:t>
            </a:r>
            <a:r>
              <a:rPr lang="en-US" sz="1200" dirty="0" err="1">
                <a:latin typeface="Courier New" panose="02070309020205020404" pitchFamily="49" charset="0"/>
                <a:cs typeface="Courier New" panose="02070309020205020404" pitchFamily="49" charset="0"/>
              </a:rPr>
              <a:t>onStart</a:t>
            </a:r>
            <a:r>
              <a:rPr lang="en-US" sz="1200" dirty="0">
                <a:latin typeface="Courier New" panose="02070309020205020404" pitchFamily="49" charset="0"/>
                <a:cs typeface="Courier New" panose="02070309020205020404" pitchFamily="49" charset="0"/>
              </a:rPr>
              <a:t>() called, must be on L3 or L4");</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doServiceStart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intent,startId</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a:t>
            </a:r>
          </a:p>
          <a:p>
            <a:pPr marL="2057400" lvl="5" indent="0">
              <a:buNone/>
            </a:pPr>
            <a:endParaRPr lang="en-US" dirty="0"/>
          </a:p>
        </p:txBody>
      </p:sp>
    </p:spTree>
    <p:extLst>
      <p:ext uri="{BB962C8B-B14F-4D97-AF65-F5344CB8AC3E}">
        <p14:creationId xmlns:p14="http://schemas.microsoft.com/office/powerpoint/2010/main" val="420520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down)">
                                      <p:cBhvr>
                                        <p:cTn id="31" dur="500"/>
                                        <p:tgtEl>
                                          <p:spTgt spid="2">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wipe(down)">
                                      <p:cBhvr>
                                        <p:cTn id="34" dur="500"/>
                                        <p:tgtEl>
                                          <p:spTgt spid="2">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wipe(down)">
                                      <p:cBhvr>
                                        <p:cTn id="37" dur="500"/>
                                        <p:tgtEl>
                                          <p:spTgt spid="2">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wipe(down)">
                                      <p:cBhvr>
                                        <p:cTn id="40" dur="500"/>
                                        <p:tgtEl>
                                          <p:spTgt spid="2">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wipe(down)">
                                      <p:cBhvr>
                                        <p:cTn id="43" dur="500"/>
                                        <p:tgtEl>
                                          <p:spTgt spid="2">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
                                            <p:txEl>
                                              <p:pRg st="13" end="13"/>
                                            </p:txEl>
                                          </p:spTgt>
                                        </p:tgtEl>
                                        <p:attrNameLst>
                                          <p:attrName>style.visibility</p:attrName>
                                        </p:attrNameLst>
                                      </p:cBhvr>
                                      <p:to>
                                        <p:strVal val="visible"/>
                                      </p:to>
                                    </p:set>
                                    <p:animEffect transition="in" filter="wipe(down)">
                                      <p:cBhvr>
                                        <p:cTn id="46" dur="500"/>
                                        <p:tgtEl>
                                          <p:spTgt spid="2">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Effect transition="in" filter="wipe(down)">
                                      <p:cBhvr>
                                        <p:cTn id="49" dur="500"/>
                                        <p:tgtEl>
                                          <p:spTgt spid="2">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
                                            <p:txEl>
                                              <p:pRg st="15" end="15"/>
                                            </p:txEl>
                                          </p:spTgt>
                                        </p:tgtEl>
                                        <p:attrNameLst>
                                          <p:attrName>style.visibility</p:attrName>
                                        </p:attrNameLst>
                                      </p:cBhvr>
                                      <p:to>
                                        <p:strVal val="visible"/>
                                      </p:to>
                                    </p:set>
                                    <p:animEffect transition="in" filter="wipe(down)">
                                      <p:cBhvr>
                                        <p:cTn id="52"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a:t>
            </a:r>
            <a:r>
              <a:rPr lang="en-US" b="1" dirty="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sz="1200" dirty="0">
                <a:latin typeface="Courier New" panose="02070309020205020404" pitchFamily="49" charset="0"/>
                <a:cs typeface="Courier New" panose="02070309020205020404" pitchFamily="49" charset="0"/>
              </a:rPr>
              <a:t>@Override</a:t>
            </a:r>
          </a:p>
          <a:p>
            <a:pPr marL="381000" lvl="1" indent="0">
              <a:buNone/>
            </a:pPr>
            <a:r>
              <a:rPr lang="en-US" sz="1200" dirty="0">
                <a:latin typeface="Courier New" panose="02070309020205020404" pitchFamily="49" charset="0"/>
                <a:cs typeface="Courier New" panose="02070309020205020404" pitchFamily="49" charset="0"/>
              </a:rPr>
              <a:t>public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onStartCommand</a:t>
            </a:r>
            <a:r>
              <a:rPr lang="en-US" sz="1200" dirty="0">
                <a:latin typeface="Courier New" panose="02070309020205020404" pitchFamily="49" charset="0"/>
                <a:cs typeface="Courier New" panose="02070309020205020404" pitchFamily="49" charset="0"/>
              </a:rPr>
              <a:t>(Intent </a:t>
            </a:r>
            <a:r>
              <a:rPr lang="en-US" sz="1200" dirty="0" err="1">
                <a:latin typeface="Courier New" panose="02070309020205020404" pitchFamily="49" charset="0"/>
                <a:cs typeface="Courier New" panose="02070309020205020404" pitchFamily="49" charset="0"/>
              </a:rPr>
              <a:t>intent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flags,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startId</a:t>
            </a:r>
            <a:r>
              <a:rPr lang="en-US" sz="1200" dirty="0">
                <a:latin typeface="Courier New" panose="02070309020205020404" pitchFamily="49" charset="0"/>
                <a:cs typeface="Courier New" panose="02070309020205020404" pitchFamily="49" charset="0"/>
              </a:rPr>
              <a:t> ) {</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Log.v</a:t>
            </a:r>
            <a:r>
              <a:rPr lang="en-US" sz="1200" dirty="0">
                <a:latin typeface="Courier New" panose="02070309020205020404" pitchFamily="49" charset="0"/>
                <a:cs typeface="Courier New" panose="02070309020205020404" pitchFamily="49" charset="0"/>
              </a:rPr>
              <a:t>(DEBUG_TAG, "</a:t>
            </a:r>
            <a:r>
              <a:rPr lang="en-US" sz="1200" dirty="0" err="1">
                <a:latin typeface="Courier New" panose="02070309020205020404" pitchFamily="49" charset="0"/>
                <a:cs typeface="Courier New" panose="02070309020205020404" pitchFamily="49" charset="0"/>
              </a:rPr>
              <a:t>onStartCommand</a:t>
            </a:r>
            <a:r>
              <a:rPr lang="en-US" sz="1200" dirty="0">
                <a:latin typeface="Courier New" panose="02070309020205020404" pitchFamily="49" charset="0"/>
                <a:cs typeface="Courier New" panose="02070309020205020404" pitchFamily="49" charset="0"/>
              </a:rPr>
              <a:t>() called, must be on L5 or later</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381000" lvl="1" indent="0">
              <a:buNone/>
            </a:pPr>
            <a:r>
              <a:rPr lang="en-US" sz="1200" dirty="0">
                <a:latin typeface="Courier New" panose="02070309020205020404" pitchFamily="49" charset="0"/>
                <a:cs typeface="Courier New" panose="02070309020205020404" pitchFamily="49" charset="0"/>
              </a:rPr>
              <a:t>    if (flags != 0) {</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Log.w</a:t>
            </a:r>
            <a:r>
              <a:rPr lang="en-US" sz="1200" dirty="0">
                <a:latin typeface="Courier New" panose="02070309020205020404" pitchFamily="49" charset="0"/>
                <a:cs typeface="Courier New" panose="02070309020205020404" pitchFamily="49" charset="0"/>
              </a:rPr>
              <a:t>(DEBUG_TAG, "Redelivered or retrying service start: "+flags);</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doServiceStart</a:t>
            </a:r>
            <a:r>
              <a:rPr lang="en-US" sz="1200" dirty="0">
                <a:latin typeface="Courier New" panose="02070309020205020404" pitchFamily="49" charset="0"/>
                <a:cs typeface="Courier New" panose="02070309020205020404" pitchFamily="49" charset="0"/>
              </a:rPr>
              <a:t>(intent, </a:t>
            </a:r>
            <a:r>
              <a:rPr lang="en-US" sz="1200" dirty="0" err="1">
                <a:latin typeface="Courier New" panose="02070309020205020404" pitchFamily="49" charset="0"/>
                <a:cs typeface="Courier New" panose="02070309020205020404" pitchFamily="49" charset="0"/>
              </a:rPr>
              <a:t>startId</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Service.START_REDELIVER_INTENT</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@Override</a:t>
            </a:r>
          </a:p>
          <a:p>
            <a:pPr marL="381000" lvl="1" indent="0">
              <a:buNone/>
            </a:pPr>
            <a:r>
              <a:rPr lang="en-US" sz="1200" dirty="0">
                <a:latin typeface="Courier New" panose="02070309020205020404" pitchFamily="49" charset="0"/>
                <a:cs typeface="Courier New" panose="02070309020205020404" pitchFamily="49" charset="0"/>
              </a:rPr>
              <a:t>public void </a:t>
            </a:r>
            <a:r>
              <a:rPr lang="en-US" sz="1200" dirty="0" err="1">
                <a:latin typeface="Courier New" panose="02070309020205020404" pitchFamily="49" charset="0"/>
                <a:cs typeface="Courier New" panose="02070309020205020404" pitchFamily="49" charset="0"/>
              </a:rPr>
              <a:t>onStart</a:t>
            </a:r>
            <a:r>
              <a:rPr lang="en-US" sz="1200" dirty="0">
                <a:latin typeface="Courier New" panose="02070309020205020404" pitchFamily="49" charset="0"/>
                <a:cs typeface="Courier New" panose="02070309020205020404" pitchFamily="49" charset="0"/>
              </a:rPr>
              <a:t>(Intent </a:t>
            </a:r>
            <a:r>
              <a:rPr lang="en-US" sz="1200" dirty="0" err="1">
                <a:latin typeface="Courier New" panose="02070309020205020404" pitchFamily="49" charset="0"/>
                <a:cs typeface="Courier New" panose="02070309020205020404" pitchFamily="49" charset="0"/>
              </a:rPr>
              <a:t>intent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startId</a:t>
            </a:r>
            <a:r>
              <a:rPr lang="en-US" sz="1200" dirty="0">
                <a:latin typeface="Courier New" panose="02070309020205020404" pitchFamily="49" charset="0"/>
                <a:cs typeface="Courier New" panose="02070309020205020404" pitchFamily="49" charset="0"/>
              </a:rPr>
              <a:t>) {</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super.onStart</a:t>
            </a:r>
            <a:r>
              <a:rPr lang="en-US" sz="1200" dirty="0">
                <a:latin typeface="Courier New" panose="02070309020205020404" pitchFamily="49" charset="0"/>
                <a:cs typeface="Courier New" panose="02070309020205020404" pitchFamily="49" charset="0"/>
              </a:rPr>
              <a:t>(intent, </a:t>
            </a:r>
            <a:r>
              <a:rPr lang="en-US" sz="1200" dirty="0" err="1">
                <a:latin typeface="Courier New" panose="02070309020205020404" pitchFamily="49" charset="0"/>
                <a:cs typeface="Courier New" panose="02070309020205020404" pitchFamily="49" charset="0"/>
              </a:rPr>
              <a:t>startId</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Log.v</a:t>
            </a:r>
            <a:r>
              <a:rPr lang="en-US" sz="1200" dirty="0">
                <a:latin typeface="Courier New" panose="02070309020205020404" pitchFamily="49" charset="0"/>
                <a:cs typeface="Courier New" panose="02070309020205020404" pitchFamily="49" charset="0"/>
              </a:rPr>
              <a:t>(DEBUG_TAG, "</a:t>
            </a:r>
            <a:r>
              <a:rPr lang="en-US" sz="1200" dirty="0" err="1">
                <a:latin typeface="Courier New" panose="02070309020205020404" pitchFamily="49" charset="0"/>
                <a:cs typeface="Courier New" panose="02070309020205020404" pitchFamily="49" charset="0"/>
              </a:rPr>
              <a:t>onStart</a:t>
            </a:r>
            <a:r>
              <a:rPr lang="en-US" sz="1200" dirty="0">
                <a:latin typeface="Courier New" panose="02070309020205020404" pitchFamily="49" charset="0"/>
                <a:cs typeface="Courier New" panose="02070309020205020404" pitchFamily="49" charset="0"/>
              </a:rPr>
              <a:t>() called, must be on L3 or L4");</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doServiceStart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intent,startId</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a:t>
            </a:r>
          </a:p>
          <a:p>
            <a:pPr marL="2057400" lvl="5" indent="0">
              <a:buNone/>
            </a:pPr>
            <a:endParaRPr lang="en-US" dirty="0"/>
          </a:p>
        </p:txBody>
      </p:sp>
    </p:spTree>
    <p:extLst>
      <p:ext uri="{BB962C8B-B14F-4D97-AF65-F5344CB8AC3E}">
        <p14:creationId xmlns:p14="http://schemas.microsoft.com/office/powerpoint/2010/main" val="375659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down)">
                                      <p:cBhvr>
                                        <p:cTn id="31" dur="500"/>
                                        <p:tgtEl>
                                          <p:spTgt spid="2">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wipe(down)">
                                      <p:cBhvr>
                                        <p:cTn id="34" dur="500"/>
                                        <p:tgtEl>
                                          <p:spTgt spid="2">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wipe(down)">
                                      <p:cBhvr>
                                        <p:cTn id="37" dur="500"/>
                                        <p:tgtEl>
                                          <p:spTgt spid="2">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wipe(down)">
                                      <p:cBhvr>
                                        <p:cTn id="40" dur="500"/>
                                        <p:tgtEl>
                                          <p:spTgt spid="2">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wipe(down)">
                                      <p:cBhvr>
                                        <p:cTn id="43" dur="500"/>
                                        <p:tgtEl>
                                          <p:spTgt spid="2">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
                                            <p:txEl>
                                              <p:pRg st="13" end="13"/>
                                            </p:txEl>
                                          </p:spTgt>
                                        </p:tgtEl>
                                        <p:attrNameLst>
                                          <p:attrName>style.visibility</p:attrName>
                                        </p:attrNameLst>
                                      </p:cBhvr>
                                      <p:to>
                                        <p:strVal val="visible"/>
                                      </p:to>
                                    </p:set>
                                    <p:animEffect transition="in" filter="wipe(down)">
                                      <p:cBhvr>
                                        <p:cTn id="46" dur="500"/>
                                        <p:tgtEl>
                                          <p:spTgt spid="2">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Effect transition="in" filter="wipe(down)">
                                      <p:cBhvr>
                                        <p:cTn id="49" dur="500"/>
                                        <p:tgtEl>
                                          <p:spTgt spid="2">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
                                            <p:txEl>
                                              <p:pRg st="15" end="15"/>
                                            </p:txEl>
                                          </p:spTgt>
                                        </p:tgtEl>
                                        <p:attrNameLst>
                                          <p:attrName>style.visibility</p:attrName>
                                        </p:attrNameLst>
                                      </p:cBhvr>
                                      <p:to>
                                        <p:strVal val="visible"/>
                                      </p:to>
                                    </p:set>
                                    <p:animEffect transition="in" filter="wipe(down)">
                                      <p:cBhvr>
                                        <p:cTn id="52"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Creating a </a:t>
            </a:r>
            <a:r>
              <a:rPr lang="en-US" b="1" dirty="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2" name="Content Placeholder 1"/>
          <p:cNvSpPr>
            <a:spLocks noGrp="1"/>
          </p:cNvSpPr>
          <p:nvPr>
            <p:ph idx="1"/>
          </p:nvPr>
        </p:nvSpPr>
        <p:spPr/>
        <p:txBody>
          <a:bodyPr>
            <a:normAutofit/>
          </a:bodyPr>
          <a:lstStyle/>
          <a:p>
            <a:pPr marL="762000" lvl="2" indent="0">
              <a:buNone/>
            </a:pPr>
            <a:r>
              <a:rPr lang="en-US" sz="1200" dirty="0">
                <a:latin typeface="Courier New" panose="02070309020205020404" pitchFamily="49" charset="0"/>
                <a:cs typeface="Courier New" panose="02070309020205020404" pitchFamily="49" charset="0"/>
              </a:rPr>
              <a:t>@Override</a:t>
            </a:r>
          </a:p>
          <a:p>
            <a:pPr marL="762000" lvl="2" indent="0">
              <a:buNone/>
            </a:pPr>
            <a:r>
              <a:rPr lang="en-US" sz="1200" dirty="0">
                <a:latin typeface="Courier New" panose="02070309020205020404" pitchFamily="49" charset="0"/>
                <a:cs typeface="Courier New" panose="02070309020205020404" pitchFamily="49" charset="0"/>
              </a:rPr>
              <a:t>public void </a:t>
            </a:r>
            <a:r>
              <a:rPr lang="en-US" sz="1200" dirty="0" err="1">
                <a:latin typeface="Courier New" panose="02070309020205020404" pitchFamily="49" charset="0"/>
                <a:cs typeface="Courier New" panose="02070309020205020404" pitchFamily="49" charset="0"/>
              </a:rPr>
              <a:t>doServiceStart</a:t>
            </a:r>
            <a:r>
              <a:rPr lang="en-US" sz="1200" dirty="0">
                <a:latin typeface="Courier New" panose="02070309020205020404" pitchFamily="49" charset="0"/>
                <a:cs typeface="Courier New" panose="02070309020205020404" pitchFamily="49" charset="0"/>
              </a:rPr>
              <a:t>(Intent </a:t>
            </a:r>
            <a:r>
              <a:rPr lang="en-US" sz="1200" dirty="0" err="1">
                <a:latin typeface="Courier New" panose="02070309020205020404" pitchFamily="49" charset="0"/>
                <a:cs typeface="Courier New" panose="02070309020205020404" pitchFamily="49" charset="0"/>
              </a:rPr>
              <a:t>intent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startId</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updateRate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intent.getIntExtra</a:t>
            </a:r>
            <a:r>
              <a:rPr lang="en-US" sz="1200" dirty="0">
                <a:latin typeface="Courier New" panose="02070309020205020404" pitchFamily="49" charset="0"/>
                <a:cs typeface="Courier New" panose="02070309020205020404" pitchFamily="49" charset="0"/>
              </a:rPr>
              <a:t>(EXTRA_UPDATE_RATE, -1);</a:t>
            </a:r>
          </a:p>
          <a:p>
            <a:pPr marL="762000" lvl="2"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updateRate</a:t>
            </a:r>
            <a:r>
              <a:rPr lang="en-US" sz="1200" dirty="0">
                <a:latin typeface="Courier New" panose="02070309020205020404" pitchFamily="49" charset="0"/>
                <a:cs typeface="Courier New" panose="02070309020205020404" pitchFamily="49" charset="0"/>
              </a:rPr>
              <a:t> == -1)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updateRate</a:t>
            </a:r>
            <a:r>
              <a:rPr lang="en-US" sz="1200" dirty="0">
                <a:latin typeface="Courier New" panose="02070309020205020404" pitchFamily="49" charset="0"/>
                <a:cs typeface="Courier New" panose="02070309020205020404" pitchFamily="49" charset="0"/>
              </a:rPr>
              <a:t> = 60000;</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Criteria </a:t>
            </a:r>
            <a:r>
              <a:rPr lang="en-US" sz="1200" dirty="0" err="1">
                <a:latin typeface="Courier New" panose="02070309020205020404" pitchFamily="49" charset="0"/>
                <a:cs typeface="Courier New" panose="02070309020205020404" pitchFamily="49" charset="0"/>
              </a:rPr>
              <a:t>criteria</a:t>
            </a:r>
            <a:r>
              <a:rPr lang="en-US" sz="1200" dirty="0">
                <a:latin typeface="Courier New" panose="02070309020205020404" pitchFamily="49" charset="0"/>
                <a:cs typeface="Courier New" panose="02070309020205020404" pitchFamily="49" charset="0"/>
              </a:rPr>
              <a:t> = new Criteria();</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criteria.setAccuracy</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Criteria.NO_REQUIREMENT</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criteria.setPowerRequirement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Criteria.POWER_LOW</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location = (</a:t>
            </a:r>
            <a:r>
              <a:rPr lang="en-US" sz="1200" dirty="0" err="1">
                <a:latin typeface="Courier New" panose="02070309020205020404" pitchFamily="49" charset="0"/>
                <a:cs typeface="Courier New" panose="02070309020205020404" pitchFamily="49" charset="0"/>
              </a:rPr>
              <a:t>LocationManager</a:t>
            </a:r>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pPr marL="1676400" lvl="4" indent="0">
              <a:buNone/>
            </a:pPr>
            <a:r>
              <a:rPr lang="en-US" sz="1200" dirty="0" err="1" smtClean="0">
                <a:latin typeface="Courier New" panose="02070309020205020404" pitchFamily="49" charset="0"/>
                <a:cs typeface="Courier New" panose="02070309020205020404" pitchFamily="49" charset="0"/>
              </a:rPr>
              <a:t>getSystemService</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Context.LOCATION_SERVICE</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762000" lvl="2" indent="0">
              <a:buNone/>
            </a:pPr>
            <a:r>
              <a:rPr lang="en-US" sz="1200" dirty="0">
                <a:latin typeface="Courier New" panose="02070309020205020404" pitchFamily="49" charset="0"/>
                <a:cs typeface="Courier New" panose="02070309020205020404" pitchFamily="49" charset="0"/>
              </a:rPr>
              <a:t>    String best = </a:t>
            </a:r>
            <a:r>
              <a:rPr lang="en-US" sz="1200" dirty="0" err="1">
                <a:latin typeface="Courier New" panose="02070309020205020404" pitchFamily="49" charset="0"/>
                <a:cs typeface="Courier New" panose="02070309020205020404" pitchFamily="49" charset="0"/>
              </a:rPr>
              <a:t>location.getBestProvider</a:t>
            </a:r>
            <a:r>
              <a:rPr lang="en-US" sz="1200" dirty="0">
                <a:latin typeface="Courier New" panose="02070309020205020404" pitchFamily="49" charset="0"/>
                <a:cs typeface="Courier New" panose="02070309020205020404" pitchFamily="49" charset="0"/>
              </a:rPr>
              <a:t>(criteria, true</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location.requestLocationUpdates</a:t>
            </a:r>
            <a:r>
              <a:rPr lang="en-US" sz="1200" dirty="0">
                <a:latin typeface="Courier New" panose="02070309020205020404" pitchFamily="49" charset="0"/>
                <a:cs typeface="Courier New" panose="02070309020205020404" pitchFamily="49" charset="0"/>
              </a:rPr>
              <a:t>(best, </a:t>
            </a:r>
            <a:r>
              <a:rPr lang="en-US" sz="1200" dirty="0" err="1">
                <a:latin typeface="Courier New" panose="02070309020205020404" pitchFamily="49" charset="0"/>
                <a:cs typeface="Courier New" panose="02070309020205020404" pitchFamily="49" charset="0"/>
              </a:rPr>
              <a:t>updateRate</a:t>
            </a:r>
            <a:r>
              <a:rPr lang="en-US" sz="1200" dirty="0">
                <a:latin typeface="Courier New" panose="02070309020205020404" pitchFamily="49" charset="0"/>
                <a:cs typeface="Courier New" panose="02070309020205020404" pitchFamily="49" charset="0"/>
              </a:rPr>
              <a:t>, 0, </a:t>
            </a:r>
            <a:r>
              <a:rPr lang="en-US" sz="1200" dirty="0" err="1">
                <a:latin typeface="Courier New" panose="02070309020205020404" pitchFamily="49" charset="0"/>
                <a:cs typeface="Courier New" panose="02070309020205020404" pitchFamily="49" charset="0"/>
              </a:rPr>
              <a:t>trackListener</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smtClean="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Intent </a:t>
            </a:r>
            <a:r>
              <a:rPr lang="en-US" sz="1200" dirty="0" err="1">
                <a:latin typeface="Courier New" panose="02070309020205020404" pitchFamily="49" charset="0"/>
                <a:cs typeface="Courier New" panose="02070309020205020404" pitchFamily="49" charset="0"/>
              </a:rPr>
              <a:t>toLaunch</a:t>
            </a:r>
            <a:r>
              <a:rPr lang="en-US" sz="1200" dirty="0">
                <a:latin typeface="Courier New" panose="02070309020205020404" pitchFamily="49" charset="0"/>
                <a:cs typeface="Courier New" panose="02070309020205020404" pitchFamily="49" charset="0"/>
              </a:rPr>
              <a:t> = new Intent(</a:t>
            </a:r>
            <a:r>
              <a:rPr lang="en-US" sz="1200" dirty="0" err="1">
                <a:latin typeface="Courier New" panose="02070309020205020404" pitchFamily="49" charset="0"/>
                <a:cs typeface="Courier New" panose="02070309020205020404" pitchFamily="49" charset="0"/>
              </a:rPr>
              <a:t>getApplicationContext</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ServiceControlActivity.class</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762000" lvl="2" indent="0">
              <a:buNone/>
            </a:pPr>
            <a:r>
              <a:rPr lang="en-US" sz="1400" dirty="0" smtClean="0"/>
              <a:t>….</a:t>
            </a:r>
            <a:endParaRPr lang="en-US" sz="14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756593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Creating a </a:t>
            </a:r>
            <a:r>
              <a:rPr lang="en-US" b="1" dirty="0" smtClean="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2" name="Content Placeholder 1"/>
          <p:cNvSpPr>
            <a:spLocks noGrp="1"/>
          </p:cNvSpPr>
          <p:nvPr>
            <p:ph idx="1"/>
          </p:nvPr>
        </p:nvSpPr>
        <p:spPr/>
        <p:txBody>
          <a:bodyPr/>
          <a:lstStyle/>
          <a:p>
            <a:pPr marL="762000" lvl="2" indent="0">
              <a:buNone/>
            </a:pPr>
            <a:r>
              <a:rPr lang="en-US" sz="1400" dirty="0" smtClean="0"/>
              <a:t>….</a:t>
            </a:r>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PendingIntent</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intentBack</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PendingIntent.getActivity</a:t>
            </a:r>
            <a:r>
              <a:rPr lang="en-US" sz="1200" dirty="0" smtClean="0">
                <a:latin typeface="Courier New" panose="02070309020205020404" pitchFamily="49" charset="0"/>
                <a:cs typeface="Courier New" panose="02070309020205020404" pitchFamily="49" charset="0"/>
              </a:rPr>
              <a:t>(</a:t>
            </a:r>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getApplicationContext</a:t>
            </a:r>
            <a:r>
              <a:rPr lang="en-US" sz="1200" dirty="0" smtClean="0">
                <a:latin typeface="Courier New" panose="02070309020205020404" pitchFamily="49" charset="0"/>
                <a:cs typeface="Courier New" panose="02070309020205020404" pitchFamily="49" charset="0"/>
              </a:rPr>
              <a:t>(), 0, </a:t>
            </a:r>
            <a:r>
              <a:rPr lang="en-US" sz="1200" dirty="0" err="1" smtClean="0">
                <a:latin typeface="Courier New" panose="02070309020205020404" pitchFamily="49" charset="0"/>
                <a:cs typeface="Courier New" panose="02070309020205020404" pitchFamily="49" charset="0"/>
              </a:rPr>
              <a:t>toLaunch</a:t>
            </a:r>
            <a:r>
              <a:rPr lang="en-US" sz="1200" dirty="0" smtClean="0">
                <a:latin typeface="Courier New" panose="02070309020205020404" pitchFamily="49" charset="0"/>
                <a:cs typeface="Courier New" panose="02070309020205020404" pitchFamily="49" charset="0"/>
              </a:rPr>
              <a:t>, 0);</a:t>
            </a:r>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NotificationCompat.Builder</a:t>
            </a:r>
            <a:r>
              <a:rPr lang="en-US" sz="1200" dirty="0" smtClean="0">
                <a:latin typeface="Courier New" panose="02070309020205020404" pitchFamily="49" charset="0"/>
                <a:cs typeface="Courier New" panose="02070309020205020404" pitchFamily="49" charset="0"/>
              </a:rPr>
              <a:t> builder = new </a:t>
            </a:r>
            <a:r>
              <a:rPr lang="en-US" sz="1200" dirty="0" err="1" smtClean="0">
                <a:latin typeface="Courier New" panose="02070309020205020404" pitchFamily="49" charset="0"/>
                <a:cs typeface="Courier New" panose="02070309020205020404" pitchFamily="49" charset="0"/>
              </a:rPr>
              <a:t>NotificationCompat.Builder</a:t>
            </a:r>
            <a:r>
              <a:rPr lang="en-US" sz="1200" dirty="0" smtClean="0">
                <a:latin typeface="Courier New" panose="02070309020205020404" pitchFamily="49" charset="0"/>
                <a:cs typeface="Courier New" panose="02070309020205020404" pitchFamily="49" charset="0"/>
              </a:rPr>
              <a:t>(</a:t>
            </a:r>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getApplicationContext</a:t>
            </a:r>
            <a:r>
              <a:rPr lang="en-US" sz="1200" dirty="0" smtClean="0">
                <a:latin typeface="Courier New" panose="02070309020205020404" pitchFamily="49" charset="0"/>
                <a:cs typeface="Courier New" panose="02070309020205020404" pitchFamily="49" charset="0"/>
              </a:rPr>
              <a:t>());</a:t>
            </a:r>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builder.setTicker</a:t>
            </a:r>
            <a:r>
              <a:rPr lang="en-US" sz="1200" dirty="0" smtClean="0">
                <a:latin typeface="Courier New" panose="02070309020205020404" pitchFamily="49" charset="0"/>
                <a:cs typeface="Courier New" panose="02070309020205020404" pitchFamily="49" charset="0"/>
              </a:rPr>
              <a:t>("Builder GPS Tracking");</a:t>
            </a:r>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builder.setSmallIcon</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android.R.drawable.stat_notify_more</a:t>
            </a:r>
            <a:r>
              <a:rPr lang="en-US" sz="1200" dirty="0" smtClean="0">
                <a:latin typeface="Courier New" panose="02070309020205020404" pitchFamily="49" charset="0"/>
                <a:cs typeface="Courier New" panose="02070309020205020404" pitchFamily="49" charset="0"/>
              </a:rPr>
              <a:t>);</a:t>
            </a:r>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builder.setWhen</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System.currentTimeMillis</a:t>
            </a:r>
            <a:r>
              <a:rPr lang="en-US" sz="1200" dirty="0" smtClean="0">
                <a:latin typeface="Courier New" panose="02070309020205020404" pitchFamily="49" charset="0"/>
                <a:cs typeface="Courier New" panose="02070309020205020404" pitchFamily="49" charset="0"/>
              </a:rPr>
              <a:t>());</a:t>
            </a:r>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builder.setContentTitle</a:t>
            </a:r>
            <a:r>
              <a:rPr lang="en-US" sz="1200" dirty="0" smtClean="0">
                <a:latin typeface="Courier New" panose="02070309020205020404" pitchFamily="49" charset="0"/>
                <a:cs typeface="Courier New" panose="02070309020205020404" pitchFamily="49" charset="0"/>
              </a:rPr>
              <a:t>("Builder GPS Tracking");</a:t>
            </a:r>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builder.setContentText</a:t>
            </a:r>
            <a:r>
              <a:rPr lang="en-US" sz="1200" dirty="0" smtClean="0">
                <a:latin typeface="Courier New" panose="02070309020205020404" pitchFamily="49" charset="0"/>
                <a:cs typeface="Courier New" panose="02070309020205020404" pitchFamily="49" charset="0"/>
              </a:rPr>
              <a:t>("Tracking start at " + </a:t>
            </a:r>
            <a:r>
              <a:rPr lang="en-US" sz="1200" dirty="0" err="1" smtClean="0">
                <a:latin typeface="Courier New" panose="02070309020205020404" pitchFamily="49" charset="0"/>
                <a:cs typeface="Courier New" panose="02070309020205020404" pitchFamily="49" charset="0"/>
              </a:rPr>
              <a:t>updateRate</a:t>
            </a:r>
            <a:r>
              <a:rPr lang="en-US" sz="1200" dirty="0" smtClean="0">
                <a:latin typeface="Courier New" panose="02070309020205020404" pitchFamily="49" charset="0"/>
                <a:cs typeface="Courier New" panose="02070309020205020404" pitchFamily="49" charset="0"/>
              </a:rPr>
              <a:t> </a:t>
            </a:r>
          </a:p>
          <a:p>
            <a:pPr marL="762000" lvl="2" indent="0">
              <a:buNone/>
            </a:pP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ms</a:t>
            </a:r>
            <a:r>
              <a:rPr lang="en-US" sz="1200" dirty="0" smtClean="0">
                <a:latin typeface="Courier New" panose="02070309020205020404" pitchFamily="49" charset="0"/>
                <a:cs typeface="Courier New" panose="02070309020205020404" pitchFamily="49" charset="0"/>
              </a:rPr>
              <a:t> intervals with [" + best + "] as the provider.");</a:t>
            </a:r>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builder.setContentIntent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intentBack</a:t>
            </a:r>
            <a:r>
              <a:rPr lang="en-US" sz="1200" dirty="0" smtClean="0">
                <a:latin typeface="Courier New" panose="02070309020205020404" pitchFamily="49" charset="0"/>
                <a:cs typeface="Courier New" panose="02070309020205020404" pitchFamily="49" charset="0"/>
              </a:rPr>
              <a:t>);</a:t>
            </a:r>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builder.setAutoCancel</a:t>
            </a:r>
            <a:r>
              <a:rPr lang="en-US" sz="1200" dirty="0" smtClean="0">
                <a:latin typeface="Courier New" panose="02070309020205020404" pitchFamily="49" charset="0"/>
                <a:cs typeface="Courier New" panose="02070309020205020404" pitchFamily="49" charset="0"/>
              </a:rPr>
              <a:t>(true);</a:t>
            </a:r>
          </a:p>
          <a:p>
            <a:pPr marL="762000" lvl="2" indent="0">
              <a:buNone/>
            </a:pPr>
            <a:r>
              <a:rPr lang="en-US" sz="1200" dirty="0" smtClean="0">
                <a:latin typeface="Courier New" panose="02070309020205020404" pitchFamily="49" charset="0"/>
                <a:cs typeface="Courier New" panose="02070309020205020404" pitchFamily="49" charset="0"/>
              </a:rPr>
              <a:t>    Notification notify = </a:t>
            </a:r>
            <a:r>
              <a:rPr lang="en-US" sz="1200" dirty="0" err="1" smtClean="0">
                <a:latin typeface="Courier New" panose="02070309020205020404" pitchFamily="49" charset="0"/>
                <a:cs typeface="Courier New" panose="02070309020205020404" pitchFamily="49" charset="0"/>
              </a:rPr>
              <a:t>builder.build</a:t>
            </a:r>
            <a:r>
              <a:rPr lang="en-US" sz="1200" dirty="0" smtClean="0">
                <a:latin typeface="Courier New" panose="02070309020205020404" pitchFamily="49" charset="0"/>
                <a:cs typeface="Courier New" panose="02070309020205020404" pitchFamily="49" charset="0"/>
              </a:rPr>
              <a:t>();</a:t>
            </a:r>
          </a:p>
          <a:p>
            <a:pPr marL="762000" lvl="2"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notifier.notify</a:t>
            </a:r>
            <a:r>
              <a:rPr lang="en-US" sz="1200" dirty="0" smtClean="0">
                <a:latin typeface="Courier New" panose="02070309020205020404" pitchFamily="49" charset="0"/>
                <a:cs typeface="Courier New" panose="02070309020205020404" pitchFamily="49" charset="0"/>
              </a:rPr>
              <a:t>(GPS_NOTIFY, notify);</a:t>
            </a:r>
          </a:p>
          <a:p>
            <a:pPr marL="762000" lvl="2" indent="0">
              <a:buNone/>
            </a:pPr>
            <a:r>
              <a:rPr lang="en-US" sz="1200" dirty="0" smtClean="0">
                <a:latin typeface="Courier New" panose="02070309020205020404" pitchFamily="49" charset="0"/>
                <a:cs typeface="Courier New" panose="02070309020205020404" pitchFamily="49" charset="0"/>
              </a:rPr>
              <a:t>}</a:t>
            </a:r>
          </a:p>
          <a:p>
            <a:pPr marL="762000" lvl="2" indent="0">
              <a:buNone/>
            </a:pPr>
            <a:endParaRPr lang="en-US" sz="14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885708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Creating a </a:t>
            </a:r>
            <a:r>
              <a:rPr lang="en-US" b="1" dirty="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2" name="Content Placeholder 1"/>
          <p:cNvSpPr>
            <a:spLocks noGrp="1"/>
          </p:cNvSpPr>
          <p:nvPr>
            <p:ph idx="1"/>
          </p:nvPr>
        </p:nvSpPr>
        <p:spPr/>
        <p:txBody>
          <a:bodyPr>
            <a:normAutofit/>
          </a:bodyPr>
          <a:lstStyle/>
          <a:p>
            <a:pPr marL="762000" lvl="2" indent="0">
              <a:buNone/>
            </a:pPr>
            <a:r>
              <a:rPr lang="en-US" sz="1400" dirty="0">
                <a:latin typeface="Courier New" panose="02070309020205020404" pitchFamily="49" charset="0"/>
                <a:cs typeface="Courier New" panose="02070309020205020404" pitchFamily="49" charset="0"/>
              </a:rPr>
              <a:t>@Override</a:t>
            </a:r>
          </a:p>
          <a:p>
            <a:pPr marL="762000" lvl="2" indent="0">
              <a:buNone/>
            </a:pPr>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onDestroy</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if (location != null)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location.removeUpdates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trackListener</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location = null;</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Intent </a:t>
            </a:r>
            <a:r>
              <a:rPr lang="en-US" sz="1400" dirty="0" err="1">
                <a:latin typeface="Courier New" panose="02070309020205020404" pitchFamily="49" charset="0"/>
                <a:cs typeface="Courier New" panose="02070309020205020404" pitchFamily="49" charset="0"/>
              </a:rPr>
              <a:t>toLaunch</a:t>
            </a:r>
            <a:r>
              <a:rPr lang="en-US" sz="1400" dirty="0">
                <a:latin typeface="Courier New" panose="02070309020205020404" pitchFamily="49" charset="0"/>
                <a:cs typeface="Courier New" panose="02070309020205020404" pitchFamily="49" charset="0"/>
              </a:rPr>
              <a:t> = new Intent(</a:t>
            </a:r>
            <a:r>
              <a:rPr lang="en-US" sz="1400" dirty="0" err="1">
                <a:latin typeface="Courier New" panose="02070309020205020404" pitchFamily="49" charset="0"/>
                <a:cs typeface="Courier New" panose="02070309020205020404" pitchFamily="49" charset="0"/>
              </a:rPr>
              <a:t>getApplicationContext</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ServiceControlActivity.class</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PendingIntent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intentBack</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PendingIntent.getActivity</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getApplicationContext</a:t>
            </a:r>
            <a:r>
              <a:rPr lang="en-US" sz="1400" dirty="0">
                <a:latin typeface="Courier New" panose="02070309020205020404" pitchFamily="49" charset="0"/>
                <a:cs typeface="Courier New" panose="02070309020205020404" pitchFamily="49" charset="0"/>
              </a:rPr>
              <a:t>(), 0, </a:t>
            </a:r>
            <a:r>
              <a:rPr lang="en-US" sz="1400" dirty="0" err="1">
                <a:latin typeface="Courier New" panose="02070309020205020404" pitchFamily="49" charset="0"/>
                <a:cs typeface="Courier New" panose="02070309020205020404" pitchFamily="49" charset="0"/>
              </a:rPr>
              <a:t>toLaunch</a:t>
            </a:r>
            <a:r>
              <a:rPr lang="en-US" sz="1400" dirty="0">
                <a:latin typeface="Courier New" panose="02070309020205020404" pitchFamily="49" charset="0"/>
                <a:cs typeface="Courier New" panose="02070309020205020404" pitchFamily="49" charset="0"/>
              </a:rPr>
              <a:t>, 0);</a:t>
            </a:r>
          </a:p>
          <a:p>
            <a:pPr marL="762000" lvl="2" indent="0">
              <a:buNone/>
            </a:pPr>
            <a:r>
              <a:rPr lang="en-US" sz="1600" dirty="0"/>
              <a:t>	</a:t>
            </a:r>
            <a:r>
              <a:rPr lang="en-US" sz="1600" dirty="0" smtClean="0"/>
              <a:t>….</a:t>
            </a:r>
            <a:endParaRPr lang="en-US" sz="1600" dirty="0"/>
          </a:p>
          <a:p>
            <a:pPr marL="1600200" lvl="4" indent="0">
              <a:buNone/>
            </a:pPr>
            <a:endParaRPr lang="en-US" sz="16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122265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Creating a </a:t>
            </a:r>
            <a:r>
              <a:rPr lang="en-US" b="1" dirty="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2" name="Content Placeholder 1"/>
          <p:cNvSpPr>
            <a:spLocks noGrp="1"/>
          </p:cNvSpPr>
          <p:nvPr>
            <p:ph idx="1"/>
          </p:nvPr>
        </p:nvSpPr>
        <p:spPr/>
        <p:txBody>
          <a:bodyPr>
            <a:normAutofit/>
          </a:bodyPr>
          <a:lstStyle/>
          <a:p>
            <a:pPr marL="762000" lvl="2" indent="0">
              <a:buNone/>
            </a:pPr>
            <a:r>
              <a:rPr lang="en-US" dirty="0" smtClean="0"/>
              <a:t>….    </a:t>
            </a:r>
          </a:p>
          <a:p>
            <a:pPr marL="762000" lvl="2" indent="0">
              <a:buNone/>
            </a:pPr>
            <a:r>
              <a:rPr lang="en-US" sz="15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NotificationCompat.Builder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builder = new </a:t>
            </a:r>
            <a:endParaRPr lang="en-US" sz="1400" dirty="0" smtClean="0">
              <a:latin typeface="Courier New" panose="02070309020205020404" pitchFamily="49" charset="0"/>
              <a:cs typeface="Courier New" panose="02070309020205020404" pitchFamily="49" charset="0"/>
            </a:endParaRPr>
          </a:p>
          <a:p>
            <a:pPr marL="1676400" lvl="4" indent="0">
              <a:buNone/>
            </a:pPr>
            <a:r>
              <a:rPr lang="en-US" sz="1400" dirty="0" err="1" smtClean="0">
                <a:latin typeface="Courier New" panose="02070309020205020404" pitchFamily="49" charset="0"/>
                <a:cs typeface="Courier New" panose="02070309020205020404" pitchFamily="49" charset="0"/>
              </a:rPr>
              <a:t>NotificationCompat.Builder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getApplicationContext</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builder.setTicker</a:t>
            </a:r>
            <a:r>
              <a:rPr lang="en-US" sz="1400" dirty="0">
                <a:latin typeface="Courier New" panose="02070309020205020404" pitchFamily="49" charset="0"/>
                <a:cs typeface="Courier New" panose="02070309020205020404" pitchFamily="49" charset="0"/>
              </a:rPr>
              <a:t>("Builder GPS Tracking");</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builder.setSmallIcon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android.R.drawable.stat_notify_more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builder.setWhen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System.currentTimeMillis</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builder.setContentTitle</a:t>
            </a:r>
            <a:r>
              <a:rPr lang="en-US" sz="1400" dirty="0">
                <a:latin typeface="Courier New" panose="02070309020205020404" pitchFamily="49" charset="0"/>
                <a:cs typeface="Courier New" panose="02070309020205020404" pitchFamily="49" charset="0"/>
              </a:rPr>
              <a:t>("Builder GPS Tracking");</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builder.setContentText</a:t>
            </a:r>
            <a:r>
              <a:rPr lang="en-US" sz="1400" dirty="0">
                <a:latin typeface="Courier New" panose="02070309020205020404" pitchFamily="49" charset="0"/>
                <a:cs typeface="Courier New" panose="02070309020205020404" pitchFamily="49" charset="0"/>
              </a:rPr>
              <a:t>("Tracking stopped");</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builder.setContentIntent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intentBack</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builder.setAutoCancel</a:t>
            </a:r>
            <a:r>
              <a:rPr lang="en-US" sz="1400" dirty="0">
                <a:latin typeface="Courier New" panose="02070309020205020404" pitchFamily="49" charset="0"/>
                <a:cs typeface="Courier New" panose="02070309020205020404" pitchFamily="49" charset="0"/>
              </a:rPr>
              <a:t>(true);</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Notification notify = </a:t>
            </a:r>
            <a:r>
              <a:rPr lang="en-US" sz="1400" dirty="0" err="1">
                <a:latin typeface="Courier New" panose="02070309020205020404" pitchFamily="49" charset="0"/>
                <a:cs typeface="Courier New" panose="02070309020205020404" pitchFamily="49" charset="0"/>
              </a:rPr>
              <a:t>builder.build</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notifier.notify</a:t>
            </a:r>
            <a:r>
              <a:rPr lang="en-US" sz="1400" dirty="0">
                <a:latin typeface="Courier New" panose="02070309020205020404" pitchFamily="49" charset="0"/>
                <a:cs typeface="Courier New" panose="02070309020205020404" pitchFamily="49" charset="0"/>
              </a:rPr>
              <a:t>(GPS_NOTIFY, notify);</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super.onDestroy</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a:t>
            </a:r>
          </a:p>
          <a:p>
            <a:pPr marL="1600200" lvl="4" indent="0">
              <a:buNone/>
            </a:pPr>
            <a:endParaRPr lang="en-US" sz="14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880578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Creating a </a:t>
            </a:r>
            <a:r>
              <a:rPr lang="en-US" b="1" dirty="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2" name="Content Placeholder 1"/>
          <p:cNvSpPr>
            <a:spLocks noGrp="1"/>
          </p:cNvSpPr>
          <p:nvPr>
            <p:ph idx="1"/>
          </p:nvPr>
        </p:nvSpPr>
        <p:spPr/>
        <p:txBody>
          <a:bodyPr>
            <a:normAutofit/>
          </a:bodyPr>
          <a:lstStyle/>
          <a:p>
            <a:pPr marL="762000" lvl="2" indent="0">
              <a:buNone/>
            </a:pPr>
            <a:endParaRPr lang="en-US" sz="1600" dirty="0" smtClean="0"/>
          </a:p>
          <a:p>
            <a:pPr marL="762000" lvl="2" indent="0">
              <a:buNone/>
            </a:pPr>
            <a:endParaRPr lang="en-US" sz="1600" dirty="0"/>
          </a:p>
          <a:p>
            <a:pPr marL="762000" lvl="2" indent="0">
              <a:buNone/>
            </a:pP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service</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android:enabled</a:t>
            </a:r>
            <a:r>
              <a:rPr lang="en-US" sz="1400" dirty="0">
                <a:latin typeface="Courier New" panose="02070309020205020404" pitchFamily="49" charset="0"/>
                <a:cs typeface="Courier New" panose="02070309020205020404" pitchFamily="49" charset="0"/>
              </a:rPr>
              <a:t>="true"</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GPXService</a:t>
            </a:r>
            <a:r>
              <a:rPr lang="en-US" sz="1400" dirty="0">
                <a:latin typeface="Courier New" panose="02070309020205020404" pitchFamily="49" charset="0"/>
                <a:cs typeface="Courier New" panose="02070309020205020404" pitchFamily="49" charset="0"/>
              </a:rPr>
              <a:t>"&gt;</a:t>
            </a:r>
          </a:p>
          <a:p>
            <a:pPr marL="762000" lvl="2" indent="0">
              <a:buNone/>
            </a:pPr>
            <a:r>
              <a:rPr lang="en-US" sz="1400" dirty="0">
                <a:latin typeface="Courier New" panose="02070309020205020404" pitchFamily="49" charset="0"/>
                <a:cs typeface="Courier New" panose="02070309020205020404" pitchFamily="49" charset="0"/>
              </a:rPr>
              <a:t>    &lt;intent-filter&gt;</a:t>
            </a:r>
          </a:p>
          <a:p>
            <a:pPr marL="762000" lvl="2" indent="0">
              <a:buNone/>
            </a:pPr>
            <a:r>
              <a:rPr lang="en-US" sz="1400" dirty="0">
                <a:latin typeface="Courier New" panose="02070309020205020404" pitchFamily="49" charset="0"/>
                <a:cs typeface="Courier New" panose="02070309020205020404" pitchFamily="49" charset="0"/>
              </a:rPr>
              <a:t>        &lt;action </a:t>
            </a:r>
            <a:r>
              <a:rPr lang="en-US" sz="1400" dirty="0" err="1">
                <a:latin typeface="Courier New" panose="02070309020205020404" pitchFamily="49" charset="0"/>
                <a:cs typeface="Courier New" panose="02070309020205020404" pitchFamily="49" charset="0"/>
              </a:rPr>
              <a:t>android:name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com.advancedandroidbook.GPXService.SERVICE</a:t>
            </a:r>
            <a:r>
              <a:rPr lang="en-US" sz="1400" dirty="0">
                <a:latin typeface="Courier New" panose="02070309020205020404" pitchFamily="49" charset="0"/>
                <a:cs typeface="Courier New" panose="02070309020205020404" pitchFamily="49" charset="0"/>
              </a:rPr>
              <a:t>" /&gt;</a:t>
            </a:r>
          </a:p>
          <a:p>
            <a:pPr marL="762000" lvl="2" indent="0">
              <a:buNone/>
            </a:pPr>
            <a:r>
              <a:rPr lang="en-US" sz="1400" dirty="0">
                <a:latin typeface="Courier New" panose="02070309020205020404" pitchFamily="49" charset="0"/>
                <a:cs typeface="Courier New" panose="02070309020205020404" pitchFamily="49" charset="0"/>
              </a:rPr>
              <a:t>    &lt;/intent-filter&gt;</a:t>
            </a:r>
          </a:p>
          <a:p>
            <a:pPr marL="762000" lvl="2" indent="0">
              <a:buNone/>
            </a:pPr>
            <a:r>
              <a:rPr lang="en-US" sz="1400" dirty="0">
                <a:latin typeface="Courier New" panose="02070309020205020404" pitchFamily="49" charset="0"/>
                <a:cs typeface="Courier New" panose="02070309020205020404" pitchFamily="49" charset="0"/>
              </a:rPr>
              <a:t>&lt;/service&gt;</a:t>
            </a:r>
          </a:p>
          <a:p>
            <a:pPr marL="2514600" lvl="6" indent="0">
              <a:buNone/>
            </a:pPr>
            <a:endParaRPr lang="en-US" sz="16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2039331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Controlling a </a:t>
            </a:r>
            <a:r>
              <a:rPr lang="en-US" b="1" dirty="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2" name="Content Placeholder 1"/>
          <p:cNvSpPr>
            <a:spLocks noGrp="1"/>
          </p:cNvSpPr>
          <p:nvPr>
            <p:ph idx="1"/>
          </p:nvPr>
        </p:nvSpPr>
        <p:spPr/>
        <p:txBody>
          <a:bodyPr>
            <a:normAutofit/>
          </a:bodyPr>
          <a:lstStyle/>
          <a:p>
            <a:pPr marL="762000" lvl="2" indent="0">
              <a:buNone/>
            </a:pPr>
            <a:endParaRPr lang="en-US" sz="1600" dirty="0" smtClean="0"/>
          </a:p>
          <a:p>
            <a:pPr marL="762000" lvl="2" indent="0">
              <a:buNone/>
            </a:pPr>
            <a:endParaRPr lang="en-US" sz="1600" dirty="0"/>
          </a:p>
          <a:p>
            <a:pPr marL="762000" lvl="2" indent="0">
              <a:buNone/>
            </a:pPr>
            <a:endParaRPr lang="en-US" sz="1600" dirty="0" smtClean="0"/>
          </a:p>
          <a:p>
            <a:pPr marL="762000" lvl="2" indent="0">
              <a:buNone/>
            </a:pPr>
            <a:r>
              <a:rPr lang="en-US" sz="1400" dirty="0" smtClean="0">
                <a:latin typeface="Courier New" panose="02070309020205020404" pitchFamily="49" charset="0"/>
                <a:cs typeface="Courier New" panose="02070309020205020404" pitchFamily="49" charset="0"/>
              </a:rPr>
              <a:t>Intent </a:t>
            </a:r>
            <a:r>
              <a:rPr lang="en-US" sz="1400" dirty="0">
                <a:latin typeface="Courier New" panose="02070309020205020404" pitchFamily="49" charset="0"/>
                <a:cs typeface="Courier New" panose="02070309020205020404" pitchFamily="49" charset="0"/>
              </a:rPr>
              <a:t>service = new Intent("</a:t>
            </a:r>
            <a:r>
              <a:rPr lang="en-US" sz="1400" dirty="0" err="1">
                <a:latin typeface="Courier New" panose="02070309020205020404" pitchFamily="49" charset="0"/>
                <a:cs typeface="Courier New" panose="02070309020205020404" pitchFamily="49" charset="0"/>
              </a:rPr>
              <a:t>com.advancedandroidbook.GPXService.SERVICE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err="1">
                <a:latin typeface="Courier New" panose="02070309020205020404" pitchFamily="49" charset="0"/>
                <a:cs typeface="Courier New" panose="02070309020205020404" pitchFamily="49" charset="0"/>
              </a:rPr>
              <a:t>service.putExtra</a:t>
            </a:r>
            <a:r>
              <a:rPr lang="en-US" sz="1400" dirty="0">
                <a:latin typeface="Courier New" panose="02070309020205020404" pitchFamily="49" charset="0"/>
                <a:cs typeface="Courier New" panose="02070309020205020404" pitchFamily="49" charset="0"/>
              </a:rPr>
              <a:t>("update-rate", 5000);</a:t>
            </a:r>
          </a:p>
          <a:p>
            <a:pPr marL="762000" lvl="2" indent="0">
              <a:buNone/>
            </a:pPr>
            <a:r>
              <a:rPr lang="en-US" sz="1400" dirty="0" err="1">
                <a:latin typeface="Courier New" panose="02070309020205020404" pitchFamily="49" charset="0"/>
                <a:cs typeface="Courier New" panose="02070309020205020404" pitchFamily="49" charset="0"/>
              </a:rPr>
              <a:t>startService</a:t>
            </a:r>
            <a:r>
              <a:rPr lang="en-US" sz="1400" dirty="0">
                <a:latin typeface="Courier New" panose="02070309020205020404" pitchFamily="49" charset="0"/>
                <a:cs typeface="Courier New" panose="02070309020205020404" pitchFamily="49" charset="0"/>
              </a:rPr>
              <a:t>(service);</a:t>
            </a:r>
          </a:p>
          <a:p>
            <a:pPr marL="762000" lvl="2" indent="0">
              <a:buNone/>
            </a:pPr>
            <a:endParaRPr lang="en-US" sz="16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240025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Controlling a </a:t>
            </a:r>
            <a:r>
              <a:rPr lang="en-US" b="1" dirty="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2" name="Content Placeholder 1"/>
          <p:cNvSpPr>
            <a:spLocks noGrp="1"/>
          </p:cNvSpPr>
          <p:nvPr>
            <p:ph idx="1"/>
          </p:nvPr>
        </p:nvSpPr>
        <p:spPr/>
        <p:txBody>
          <a:bodyPr>
            <a:normAutofit/>
          </a:bodyPr>
          <a:lstStyle/>
          <a:p>
            <a:pPr marL="762000" lvl="2" indent="0">
              <a:buNone/>
            </a:pPr>
            <a:endParaRPr lang="en-US" sz="1600" dirty="0" smtClean="0"/>
          </a:p>
          <a:p>
            <a:pPr marL="762000" lvl="2" indent="0">
              <a:buNone/>
            </a:pPr>
            <a:endParaRPr lang="en-US" sz="1600" dirty="0"/>
          </a:p>
          <a:p>
            <a:pPr marL="762000" lvl="2" indent="0">
              <a:buNone/>
            </a:pPr>
            <a:endParaRPr lang="en-US" sz="1600" dirty="0" smtClean="0"/>
          </a:p>
          <a:p>
            <a:pPr marL="762000" lvl="2" indent="0">
              <a:buNone/>
            </a:pPr>
            <a:r>
              <a:rPr lang="en-US" sz="1200" dirty="0" smtClean="0">
                <a:latin typeface="Courier New" panose="02070309020205020404" pitchFamily="49" charset="0"/>
                <a:cs typeface="Courier New" panose="02070309020205020404" pitchFamily="49" charset="0"/>
              </a:rPr>
              <a:t>Intent </a:t>
            </a:r>
            <a:r>
              <a:rPr lang="en-US" sz="1200" dirty="0">
                <a:latin typeface="Courier New" panose="02070309020205020404" pitchFamily="49" charset="0"/>
                <a:cs typeface="Courier New" panose="02070309020205020404" pitchFamily="49" charset="0"/>
              </a:rPr>
              <a:t>service = new Intent("</a:t>
            </a:r>
            <a:r>
              <a:rPr lang="en-US" sz="1200" dirty="0" err="1">
                <a:latin typeface="Courier New" panose="02070309020205020404" pitchFamily="49" charset="0"/>
                <a:cs typeface="Courier New" panose="02070309020205020404" pitchFamily="49" charset="0"/>
              </a:rPr>
              <a:t>com.advancedandroidbook.GPXService.SERVICE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err="1">
                <a:latin typeface="Courier New" panose="02070309020205020404" pitchFamily="49" charset="0"/>
                <a:cs typeface="Courier New" panose="02070309020205020404" pitchFamily="49" charset="0"/>
              </a:rPr>
              <a:t>stopService</a:t>
            </a:r>
            <a:r>
              <a:rPr lang="en-US" sz="1200" dirty="0">
                <a:latin typeface="Courier New" panose="02070309020205020404" pitchFamily="49" charset="0"/>
                <a:cs typeface="Courier New" panose="02070309020205020404" pitchFamily="49" charset="0"/>
              </a:rPr>
              <a:t>(service);</a:t>
            </a:r>
          </a:p>
          <a:p>
            <a:pPr marL="1600200" lvl="4" indent="0">
              <a:buNone/>
            </a:pPr>
            <a:endParaRPr lang="en-US" sz="16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517454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2</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Working with Services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Implementing a Remote Interface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Sometimes it is useful to have more control over a </a:t>
            </a:r>
            <a:r>
              <a:rPr lang="en-US" sz="2400" dirty="0" smtClean="0">
                <a:latin typeface="Courier New" panose="02070309020205020404" pitchFamily="49" charset="0"/>
                <a:cs typeface="Courier New" panose="02070309020205020404" pitchFamily="49" charset="0"/>
              </a:rPr>
              <a:t>Service</a:t>
            </a:r>
            <a:r>
              <a:rPr lang="en-US" sz="2400" dirty="0" smtClean="0"/>
              <a:t> </a:t>
            </a:r>
            <a:r>
              <a:rPr lang="en-US" sz="2400" dirty="0"/>
              <a:t>than just system calls to start and stop its </a:t>
            </a:r>
            <a:r>
              <a:rPr lang="en-US" sz="2400" dirty="0" smtClean="0"/>
              <a:t>activities.</a:t>
            </a:r>
          </a:p>
          <a:p>
            <a:r>
              <a:rPr lang="en-US" sz="2400" dirty="0" smtClean="0"/>
              <a:t>However</a:t>
            </a:r>
            <a:r>
              <a:rPr lang="en-US" sz="2400" dirty="0"/>
              <a:t>, before a client application can bind to a </a:t>
            </a:r>
            <a:r>
              <a:rPr lang="en-US" sz="2400" dirty="0" smtClean="0">
                <a:latin typeface="Courier New" panose="02070309020205020404" pitchFamily="49" charset="0"/>
                <a:cs typeface="Courier New" panose="02070309020205020404" pitchFamily="49" charset="0"/>
              </a:rPr>
              <a:t>Service</a:t>
            </a:r>
            <a:r>
              <a:rPr lang="en-US" sz="2400" dirty="0" smtClean="0"/>
              <a:t> </a:t>
            </a:r>
            <a:r>
              <a:rPr lang="en-US" sz="2400" dirty="0"/>
              <a:t>for making other method calls, you need to define the </a:t>
            </a:r>
            <a:r>
              <a:rPr lang="en-US" sz="2400" dirty="0" smtClean="0"/>
              <a:t>interface.</a:t>
            </a:r>
          </a:p>
          <a:p>
            <a:r>
              <a:rPr lang="en-US" sz="2400" dirty="0" smtClean="0"/>
              <a:t>The </a:t>
            </a:r>
            <a:r>
              <a:rPr lang="en-US" sz="2400" dirty="0"/>
              <a:t>Android SDK includes a useful tool and file format for remote interfaces for this </a:t>
            </a:r>
            <a:r>
              <a:rPr lang="en-US" sz="2400" dirty="0" smtClean="0"/>
              <a:t>purpose.</a:t>
            </a:r>
          </a:p>
          <a:p>
            <a:r>
              <a:rPr lang="en-US" sz="2400" dirty="0"/>
              <a:t>To define a remote interface, you must declare the interface in an AIDL file, implement the interface, and then return an instance of the interface when the </a:t>
            </a:r>
            <a:r>
              <a:rPr lang="en-US" sz="2400" dirty="0" err="1">
                <a:latin typeface="Courier New" panose="02070309020205020404" pitchFamily="49" charset="0"/>
                <a:cs typeface="Courier New" panose="02070309020205020404" pitchFamily="49" charset="0"/>
              </a:rPr>
              <a:t>onBind</a:t>
            </a:r>
            <a:r>
              <a:rPr lang="en-US" sz="2400" dirty="0">
                <a:latin typeface="Courier New" panose="02070309020205020404" pitchFamily="49" charset="0"/>
                <a:cs typeface="Courier New" panose="02070309020205020404" pitchFamily="49" charset="0"/>
              </a:rPr>
              <a:t>()</a:t>
            </a:r>
            <a:r>
              <a:rPr lang="en-US" sz="2400" dirty="0"/>
              <a:t> method is </a:t>
            </a:r>
            <a:r>
              <a:rPr lang="en-US" sz="2400" dirty="0" smtClean="0"/>
              <a:t>called.</a:t>
            </a:r>
            <a:endParaRPr lang="en-US" sz="2400" dirty="0"/>
          </a:p>
        </p:txBody>
      </p:sp>
    </p:spTree>
    <p:extLst>
      <p:ext uri="{BB962C8B-B14F-4D97-AF65-F5344CB8AC3E}">
        <p14:creationId xmlns:p14="http://schemas.microsoft.com/office/powerpoint/2010/main" val="3240025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Remote Interface</a:t>
            </a:r>
            <a:endParaRPr lang="en-US" sz="2600" dirty="0" smtClean="0"/>
          </a:p>
        </p:txBody>
      </p:sp>
      <p:sp>
        <p:nvSpPr>
          <p:cNvPr id="2" name="Content Placeholder 1"/>
          <p:cNvSpPr>
            <a:spLocks noGrp="1"/>
          </p:cNvSpPr>
          <p:nvPr>
            <p:ph idx="1"/>
          </p:nvPr>
        </p:nvSpPr>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r>
              <a:rPr lang="en-US" sz="1400" dirty="0" smtClean="0">
                <a:latin typeface="Courier New" panose="02070309020205020404" pitchFamily="49" charset="0"/>
                <a:cs typeface="Courier New" panose="02070309020205020404" pitchFamily="49" charset="0"/>
              </a:rPr>
              <a:t>package </a:t>
            </a:r>
            <a:r>
              <a:rPr lang="en-US" sz="1400" dirty="0" err="1">
                <a:latin typeface="Courier New" panose="02070309020205020404" pitchFamily="49" charset="0"/>
                <a:cs typeface="Courier New" panose="02070309020205020404" pitchFamily="49" charset="0"/>
              </a:rPr>
              <a:t>com.advancedandroidbook.services</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1143000" lvl="3" indent="0">
              <a:buNone/>
            </a:pPr>
            <a:endParaRPr lang="en-US" sz="1400" dirty="0" smtClean="0">
              <a:latin typeface="Courier New" panose="02070309020205020404" pitchFamily="49" charset="0"/>
              <a:cs typeface="Courier New" panose="02070309020205020404" pitchFamily="49" charset="0"/>
            </a:endParaRPr>
          </a:p>
          <a:p>
            <a:pPr marL="1143000" lvl="3" indent="0">
              <a:buNone/>
            </a:pPr>
            <a:r>
              <a:rPr lang="en-US" sz="1400" dirty="0" smtClean="0">
                <a:latin typeface="Courier New" panose="02070309020205020404" pitchFamily="49" charset="0"/>
                <a:cs typeface="Courier New" panose="02070309020205020404" pitchFamily="49" charset="0"/>
              </a:rPr>
              <a:t>interface </a:t>
            </a:r>
            <a:r>
              <a:rPr lang="en-US" sz="1400" dirty="0" err="1">
                <a:latin typeface="Courier New" panose="02070309020205020404" pitchFamily="49" charset="0"/>
                <a:cs typeface="Courier New" panose="02070309020205020404" pitchFamily="49" charset="0"/>
              </a:rPr>
              <a:t>IRemoteInterface</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Location </a:t>
            </a:r>
            <a:r>
              <a:rPr lang="en-US" sz="1400" dirty="0" err="1">
                <a:latin typeface="Courier New" panose="02070309020205020404" pitchFamily="49" charset="0"/>
                <a:cs typeface="Courier New" panose="02070309020205020404" pitchFamily="49" charset="0"/>
              </a:rPr>
              <a:t>getLastLocation</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a:t>
            </a:r>
          </a:p>
          <a:p>
            <a:pPr marL="1143000" lvl="3" indent="0">
              <a:buNone/>
            </a:pPr>
            <a:endParaRPr lang="en-US" sz="14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2947896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Remote Interface</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1143000" lvl="3" indent="0">
              <a:buNone/>
            </a:pPr>
            <a:r>
              <a:rPr lang="en-US" sz="1400" dirty="0" smtClean="0">
                <a:latin typeface="Courier New" panose="02070309020205020404" pitchFamily="49" charset="0"/>
                <a:cs typeface="Courier New" panose="02070309020205020404" pitchFamily="49" charset="0"/>
              </a:rPr>
              <a:t>private </a:t>
            </a:r>
            <a:r>
              <a:rPr lang="en-US" sz="1400" dirty="0">
                <a:latin typeface="Courier New" panose="02070309020205020404" pitchFamily="49" charset="0"/>
                <a:cs typeface="Courier New" panose="02070309020205020404" pitchFamily="49" charset="0"/>
              </a:rPr>
              <a:t>final </a:t>
            </a:r>
            <a:r>
              <a:rPr lang="en-US" sz="1400" dirty="0" err="1">
                <a:latin typeface="Courier New" panose="02070309020205020404" pitchFamily="49" charset="0"/>
                <a:cs typeface="Courier New" panose="02070309020205020404" pitchFamily="49" charset="0"/>
              </a:rPr>
              <a:t>IRemoteInterface.Stub</a:t>
            </a:r>
            <a:endParaRPr lang="en-US" sz="1400" dirty="0">
              <a:latin typeface="Courier New" panose="02070309020205020404" pitchFamily="49" charset="0"/>
              <a:cs typeface="Courier New" panose="02070309020205020404" pitchFamily="49" charset="0"/>
            </a:endParaRP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mRemoteInterfaceBinder</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IRemoteInterface.Stub</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public Location </a:t>
            </a:r>
            <a:r>
              <a:rPr lang="en-US" sz="1400" dirty="0" err="1">
                <a:latin typeface="Courier New" panose="02070309020205020404" pitchFamily="49" charset="0"/>
                <a:cs typeface="Courier New" panose="02070309020205020404" pitchFamily="49" charset="0"/>
              </a:rPr>
              <a:t>getLastLocation</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Log.v</a:t>
            </a:r>
            <a:r>
              <a:rPr lang="en-US" sz="1400" dirty="0">
                <a:latin typeface="Courier New" panose="02070309020205020404" pitchFamily="49" charset="0"/>
                <a:cs typeface="Courier New" panose="02070309020205020404" pitchFamily="49" charset="0"/>
              </a:rPr>
              <a:t>("interface", "</a:t>
            </a:r>
            <a:r>
              <a:rPr lang="en-US" sz="1400" dirty="0" err="1">
                <a:latin typeface="Courier New" panose="02070309020205020404" pitchFamily="49" charset="0"/>
                <a:cs typeface="Courier New" panose="02070309020205020404" pitchFamily="49" charset="0"/>
              </a:rPr>
              <a:t>getLastLocation</a:t>
            </a:r>
            <a:r>
              <a:rPr lang="en-US" sz="1400" dirty="0">
                <a:latin typeface="Courier New" panose="02070309020205020404" pitchFamily="49" charset="0"/>
                <a:cs typeface="Courier New" panose="02070309020205020404" pitchFamily="49" charset="0"/>
              </a:rPr>
              <a:t>() called");</a:t>
            </a:r>
          </a:p>
          <a:p>
            <a:pPr marL="1143000" lvl="3" inden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lastLocation</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a:t>
            </a: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502877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Remote Interface</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1143000" lvl="3"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Override</a:t>
            </a:r>
          </a:p>
          <a:p>
            <a:pPr marL="1143000" lvl="3" indent="0">
              <a:buNone/>
            </a:pPr>
            <a:r>
              <a:rPr lang="en-US" sz="1400" dirty="0">
                <a:latin typeface="Courier New" panose="02070309020205020404" pitchFamily="49" charset="0"/>
                <a:cs typeface="Courier New" panose="02070309020205020404" pitchFamily="49" charset="0"/>
              </a:rPr>
              <a:t>public </a:t>
            </a:r>
            <a:r>
              <a:rPr lang="en-US" sz="1400" dirty="0" err="1">
                <a:latin typeface="Courier New" panose="02070309020205020404" pitchFamily="49" charset="0"/>
                <a:cs typeface="Courier New" panose="02070309020205020404" pitchFamily="49" charset="0"/>
              </a:rPr>
              <a:t>IBinder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onBind</a:t>
            </a:r>
            <a:r>
              <a:rPr lang="en-US" sz="1400" dirty="0">
                <a:latin typeface="Courier New" panose="02070309020205020404" pitchFamily="49" charset="0"/>
                <a:cs typeface="Courier New" panose="02070309020205020404" pitchFamily="49" charset="0"/>
              </a:rPr>
              <a:t>(Intent intent) {</a:t>
            </a:r>
          </a:p>
          <a:p>
            <a:pPr marL="1143000" lvl="3" indent="0">
              <a:buNone/>
            </a:pPr>
            <a:r>
              <a:rPr lang="en-US" sz="1400" dirty="0">
                <a:latin typeface="Courier New" panose="02070309020205020404" pitchFamily="49" charset="0"/>
                <a:cs typeface="Courier New" panose="02070309020205020404" pitchFamily="49" charset="0"/>
              </a:rPr>
              <a:t>    // we only have one, so no need to check the intent</a:t>
            </a:r>
          </a:p>
          <a:p>
            <a:pPr marL="1143000" lvl="3" inden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mRemoteInterfaceBinder</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651504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Remote Interface</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smtClean="0"/>
          </a:p>
          <a:p>
            <a:pPr marL="1143000" lvl="3" indent="0">
              <a:buNone/>
            </a:pP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action </a:t>
            </a:r>
            <a:r>
              <a:rPr lang="en-US" sz="1400" dirty="0" err="1" smtClean="0">
                <a:latin typeface="Courier New" panose="02070309020205020404" pitchFamily="49" charset="0"/>
                <a:cs typeface="Courier New" panose="02070309020205020404" pitchFamily="49" charset="0"/>
              </a:rPr>
              <a:t>android:name</a:t>
            </a:r>
            <a:r>
              <a:rPr lang="en-US" sz="1400" dirty="0" smtClean="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com.advancedandroidbook.services.IRemoteInterface</a:t>
            </a:r>
            <a:r>
              <a:rPr lang="en-US" sz="1400" dirty="0">
                <a:latin typeface="Courier New" panose="02070309020205020404" pitchFamily="49" charset="0"/>
                <a:cs typeface="Courier New" panose="02070309020205020404" pitchFamily="49" charset="0"/>
              </a:rPr>
              <a:t>" /&gt;</a:t>
            </a:r>
          </a:p>
          <a:p>
            <a:pPr marL="1143000" lvl="3" indent="0">
              <a:buNone/>
            </a:pPr>
            <a:endParaRPr lang="en-US" sz="14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2201256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Remote Interface</a:t>
            </a:r>
            <a:endParaRPr lang="en-US" sz="2600" dirty="0" smtClean="0"/>
          </a:p>
        </p:txBody>
      </p:sp>
      <p:sp>
        <p:nvSpPr>
          <p:cNvPr id="2" name="Content Placeholder 1"/>
          <p:cNvSpPr>
            <a:spLocks noGrp="1"/>
          </p:cNvSpPr>
          <p:nvPr>
            <p:ph idx="1"/>
          </p:nvPr>
        </p:nvSpPr>
        <p:spPr/>
        <p:txBody>
          <a:bodyPr>
            <a:normAutofit/>
          </a:bodyPr>
          <a:lstStyle/>
          <a:p>
            <a:pPr marL="762000" lvl="2" indent="0">
              <a:buNone/>
            </a:pPr>
            <a:endParaRPr lang="en-US" sz="1600" dirty="0" smtClean="0"/>
          </a:p>
          <a:p>
            <a:pPr marL="762000" lvl="2" indent="0">
              <a:buNone/>
            </a:pPr>
            <a:endParaRPr lang="en-US" sz="1600" dirty="0"/>
          </a:p>
          <a:p>
            <a:pPr marL="762000" lvl="2"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onServiceConnected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ComponentName</a:t>
            </a:r>
            <a:r>
              <a:rPr lang="en-US" sz="1400" dirty="0">
                <a:latin typeface="Courier New" panose="02070309020205020404" pitchFamily="49" charset="0"/>
                <a:cs typeface="Courier New" panose="02070309020205020404" pitchFamily="49" charset="0"/>
              </a:rPr>
              <a:t> name,</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IBinder</a:t>
            </a:r>
            <a:r>
              <a:rPr lang="en-US" sz="1400" dirty="0">
                <a:latin typeface="Courier New" panose="02070309020205020404" pitchFamily="49" charset="0"/>
                <a:cs typeface="Courier New" panose="02070309020205020404" pitchFamily="49" charset="0"/>
              </a:rPr>
              <a:t> service) {</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mRemoteInterface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IRemoteInterface.Stub.asInterface</a:t>
            </a:r>
            <a:r>
              <a:rPr lang="en-US" sz="1400" dirty="0">
                <a:latin typeface="Courier New" panose="02070309020205020404" pitchFamily="49" charset="0"/>
                <a:cs typeface="Courier New" panose="02070309020205020404" pitchFamily="49" charset="0"/>
              </a:rPr>
              <a:t>(service);</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Log.v</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ServiceControl</a:t>
            </a:r>
            <a:r>
              <a:rPr lang="en-US" sz="1400" dirty="0">
                <a:latin typeface="Courier New" panose="02070309020205020404" pitchFamily="49" charset="0"/>
                <a:cs typeface="Courier New" panose="02070309020205020404" pitchFamily="49" charset="0"/>
              </a:rPr>
              <a:t>", "Interface bound.");</a:t>
            </a:r>
          </a:p>
          <a:p>
            <a:pPr marL="762000" lvl="2" indent="0">
              <a:buNone/>
            </a:pP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onServiceDisconnected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ComponentName</a:t>
            </a:r>
            <a:r>
              <a:rPr lang="en-US" sz="1400" dirty="0">
                <a:latin typeface="Courier New" panose="02070309020205020404" pitchFamily="49" charset="0"/>
                <a:cs typeface="Courier New" panose="02070309020205020404" pitchFamily="49" charset="0"/>
              </a:rPr>
              <a:t> name)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mRemoteInterface</a:t>
            </a:r>
            <a:r>
              <a:rPr lang="en-US" sz="1400" dirty="0">
                <a:latin typeface="Courier New" panose="02070309020205020404" pitchFamily="49" charset="0"/>
                <a:cs typeface="Courier New" panose="02070309020205020404" pitchFamily="49" charset="0"/>
              </a:rPr>
              <a:t> = null;</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Log.v</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ServiceControl</a:t>
            </a:r>
            <a:r>
              <a:rPr lang="en-US" sz="1400" dirty="0">
                <a:latin typeface="Courier New" panose="02070309020205020404" pitchFamily="49" charset="0"/>
                <a:cs typeface="Courier New" panose="02070309020205020404" pitchFamily="49" charset="0"/>
              </a:rPr>
              <a:t>", "Remote interface no longer bound");</a:t>
            </a:r>
          </a:p>
          <a:p>
            <a:pPr marL="762000" lvl="2" indent="0">
              <a:buNone/>
            </a:pPr>
            <a:r>
              <a:rPr lang="en-US" sz="1400" dirty="0">
                <a:latin typeface="Courier New" panose="02070309020205020404" pitchFamily="49" charset="0"/>
                <a:cs typeface="Courier New" panose="02070309020205020404" pitchFamily="49" charset="0"/>
              </a:rPr>
              <a:t>}</a:t>
            </a:r>
          </a:p>
          <a:p>
            <a:pPr marL="2057400" lvl="5" indent="0">
              <a:buNone/>
            </a:pPr>
            <a:endParaRPr lang="en-US" sz="14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759100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Remote Interface</a:t>
            </a:r>
            <a:endParaRPr lang="en-US" sz="2600" dirty="0" smtClean="0"/>
          </a:p>
        </p:txBody>
      </p:sp>
      <p:sp>
        <p:nvSpPr>
          <p:cNvPr id="2" name="Content Placeholder 1"/>
          <p:cNvSpPr>
            <a:spLocks noGrp="1"/>
          </p:cNvSpPr>
          <p:nvPr>
            <p:ph idx="1"/>
          </p:nvPr>
        </p:nvSpPr>
        <p:spPr/>
        <p:txBody>
          <a:bodyPr/>
          <a:lstStyle/>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1143000" lvl="3" indent="0">
              <a:buNone/>
            </a:pPr>
            <a:endParaRPr lang="en-US" sz="2000" dirty="0"/>
          </a:p>
          <a:p>
            <a:pPr marL="1143000" lvl="3" indent="0">
              <a:buNone/>
            </a:pPr>
            <a:r>
              <a:rPr lang="en-US" sz="1600" dirty="0" smtClean="0">
                <a:latin typeface="Courier New" panose="02070309020205020404" pitchFamily="49" charset="0"/>
                <a:cs typeface="Courier New" panose="02070309020205020404" pitchFamily="49" charset="0"/>
              </a:rPr>
              <a:t>Location </a:t>
            </a:r>
            <a:r>
              <a:rPr lang="en-US" sz="1600" dirty="0" err="1">
                <a:latin typeface="Courier New" panose="02070309020205020404" pitchFamily="49" charset="0"/>
                <a:cs typeface="Courier New" panose="02070309020205020404" pitchFamily="49" charset="0"/>
              </a:rPr>
              <a:t>loc</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mRemoteInterface.getLastLocation</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2098573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a:t>
            </a:r>
            <a:r>
              <a:rPr lang="en-US" b="1" dirty="0" err="1">
                <a:latin typeface="Courier New" panose="02070309020205020404" pitchFamily="49" charset="0"/>
                <a:cs typeface="Courier New" panose="02070309020205020404" pitchFamily="49" charset="0"/>
              </a:rPr>
              <a:t>Parcelable</a:t>
            </a:r>
            <a:r>
              <a:rPr lang="en-US" dirty="0"/>
              <a:t> Class</a:t>
            </a:r>
            <a:endParaRPr lang="en-US" sz="2600" dirty="0" smtClean="0"/>
          </a:p>
        </p:txBody>
      </p:sp>
      <p:sp>
        <p:nvSpPr>
          <p:cNvPr id="2" name="Content Placeholder 1"/>
          <p:cNvSpPr>
            <a:spLocks noGrp="1"/>
          </p:cNvSpPr>
          <p:nvPr>
            <p:ph idx="1"/>
          </p:nvPr>
        </p:nvSpPr>
        <p:spPr/>
        <p:txBody>
          <a:bodyPr/>
          <a:lstStyle/>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r>
              <a:rPr lang="en-US" sz="1600" dirty="0" smtClean="0">
                <a:latin typeface="Courier New" panose="02070309020205020404" pitchFamily="49" charset="0"/>
                <a:cs typeface="Courier New" panose="02070309020205020404" pitchFamily="49" charset="0"/>
              </a:rPr>
              <a:t>public </a:t>
            </a:r>
            <a:r>
              <a:rPr lang="en-US" sz="1600" dirty="0">
                <a:latin typeface="Courier New" panose="02070309020205020404" pitchFamily="49" charset="0"/>
                <a:cs typeface="Courier New" panose="02070309020205020404" pitchFamily="49" charset="0"/>
              </a:rPr>
              <a:t>final class </a:t>
            </a:r>
            <a:r>
              <a:rPr lang="en-US" sz="1600" dirty="0" err="1">
                <a:latin typeface="Courier New" panose="02070309020205020404" pitchFamily="49" charset="0"/>
                <a:cs typeface="Courier New" panose="02070309020205020404" pitchFamily="49" charset="0"/>
              </a:rPr>
              <a:t>GPXPoint</a:t>
            </a:r>
            <a:r>
              <a:rPr lang="en-US" sz="1600" dirty="0">
                <a:latin typeface="Courier New" panose="02070309020205020404" pitchFamily="49" charset="0"/>
                <a:cs typeface="Courier New" panose="02070309020205020404" pitchFamily="49" charset="0"/>
              </a:rPr>
              <a:t> {</a:t>
            </a:r>
          </a:p>
          <a:p>
            <a:pPr marL="2057400" lvl="5" indent="0">
              <a:buNone/>
            </a:pPr>
            <a:r>
              <a:rPr lang="en-US" sz="1600" dirty="0">
                <a:latin typeface="Courier New" panose="02070309020205020404" pitchFamily="49" charset="0"/>
                <a:cs typeface="Courier New" panose="02070309020205020404" pitchFamily="49" charset="0"/>
              </a:rPr>
              <a:t>    public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latitude;</a:t>
            </a:r>
          </a:p>
          <a:p>
            <a:pPr marL="2057400" lvl="5" indent="0">
              <a:buNone/>
            </a:pPr>
            <a:r>
              <a:rPr lang="en-US" sz="1600" dirty="0">
                <a:latin typeface="Courier New" panose="02070309020205020404" pitchFamily="49" charset="0"/>
                <a:cs typeface="Courier New" panose="02070309020205020404" pitchFamily="49" charset="0"/>
              </a:rPr>
              <a:t>    public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longitude;</a:t>
            </a:r>
          </a:p>
          <a:p>
            <a:pPr marL="2057400" lvl="5" indent="0">
              <a:buNone/>
            </a:pPr>
            <a:r>
              <a:rPr lang="en-US" sz="1600" dirty="0">
                <a:latin typeface="Courier New" panose="02070309020205020404" pitchFamily="49" charset="0"/>
                <a:cs typeface="Courier New" panose="02070309020205020404" pitchFamily="49" charset="0"/>
              </a:rPr>
              <a:t>    public Date timestamp;</a:t>
            </a:r>
          </a:p>
          <a:p>
            <a:pPr marL="2057400" lvl="5" indent="0">
              <a:buNone/>
            </a:pPr>
            <a:r>
              <a:rPr lang="en-US" sz="1600" dirty="0">
                <a:latin typeface="Courier New" panose="02070309020205020404" pitchFamily="49" charset="0"/>
                <a:cs typeface="Courier New" panose="02070309020205020404" pitchFamily="49" charset="0"/>
              </a:rPr>
              <a:t>    public double elevation;</a:t>
            </a:r>
          </a:p>
          <a:p>
            <a:pPr marL="2057400" lvl="5" indent="0">
              <a:buNone/>
            </a:pPr>
            <a:r>
              <a:rPr lang="en-US" sz="1600" dirty="0">
                <a:latin typeface="Courier New" panose="02070309020205020404" pitchFamily="49" charset="0"/>
                <a:cs typeface="Courier New" panose="02070309020205020404" pitchFamily="49" charset="0"/>
              </a:rPr>
              <a:t> </a:t>
            </a:r>
          </a:p>
          <a:p>
            <a:pPr marL="2057400" lvl="5" indent="0">
              <a:buNone/>
            </a:pPr>
            <a:r>
              <a:rPr lang="en-US" sz="1600" dirty="0">
                <a:latin typeface="Courier New" panose="02070309020205020404" pitchFamily="49" charset="0"/>
                <a:cs typeface="Courier New" panose="02070309020205020404" pitchFamily="49" charset="0"/>
              </a:rPr>
              <a:t>    public </a:t>
            </a:r>
            <a:r>
              <a:rPr lang="en-US" sz="1600" dirty="0" err="1">
                <a:latin typeface="Courier New" panose="02070309020205020404" pitchFamily="49" charset="0"/>
                <a:cs typeface="Courier New" panose="02070309020205020404" pitchFamily="49" charset="0"/>
              </a:rPr>
              <a:t>GPXPoint</a:t>
            </a:r>
            <a:r>
              <a:rPr lang="en-US" sz="1600" dirty="0">
                <a:latin typeface="Courier New" panose="02070309020205020404" pitchFamily="49" charset="0"/>
                <a:cs typeface="Courier New" panose="02070309020205020404" pitchFamily="49" charset="0"/>
              </a:rPr>
              <a:t>() {}</a:t>
            </a:r>
          </a:p>
          <a:p>
            <a:pPr marL="2057400" lvl="5" indent="0">
              <a:buNone/>
            </a:pPr>
            <a:r>
              <a:rPr lang="en-US" sz="1600" dirty="0">
                <a:latin typeface="Courier New" panose="02070309020205020404" pitchFamily="49" charset="0"/>
                <a:cs typeface="Courier New" panose="02070309020205020404" pitchFamily="49" charset="0"/>
              </a:rPr>
              <a:t>}</a:t>
            </a:r>
          </a:p>
          <a:p>
            <a:pPr marL="2057400" lvl="5" indent="0">
              <a:buNone/>
            </a:pPr>
            <a:endParaRPr lang="en-US" sz="16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2400254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a:t>
            </a:r>
            <a:r>
              <a:rPr lang="en-US" b="1" dirty="0" err="1">
                <a:latin typeface="Courier New" panose="02070309020205020404" pitchFamily="49" charset="0"/>
                <a:cs typeface="Courier New" panose="02070309020205020404" pitchFamily="49" charset="0"/>
              </a:rPr>
              <a:t>Parcelable</a:t>
            </a:r>
            <a:r>
              <a:rPr lang="en-US" dirty="0"/>
              <a:t> Class</a:t>
            </a:r>
            <a:endParaRPr lang="en-US" sz="2600" dirty="0" smtClean="0"/>
          </a:p>
        </p:txBody>
      </p:sp>
      <p:sp>
        <p:nvSpPr>
          <p:cNvPr id="2" name="Content Placeholder 1"/>
          <p:cNvSpPr>
            <a:spLocks noGrp="1"/>
          </p:cNvSpPr>
          <p:nvPr>
            <p:ph idx="1"/>
          </p:nvPr>
        </p:nvSpPr>
        <p:spPr/>
        <p:txBody>
          <a:bodyPr>
            <a:normAutofit lnSpcReduction="10000"/>
          </a:bodyPr>
          <a:lstStyle/>
          <a:p>
            <a:pPr marL="1143000" lvl="3" indent="0">
              <a:buNone/>
            </a:pPr>
            <a:r>
              <a:rPr lang="en-US" sz="1400" dirty="0">
                <a:latin typeface="Courier New" panose="02070309020205020404" pitchFamily="49" charset="0"/>
                <a:cs typeface="Courier New" panose="02070309020205020404" pitchFamily="49" charset="0"/>
              </a:rPr>
              <a:t>public final class </a:t>
            </a:r>
            <a:r>
              <a:rPr lang="en-US" sz="1400" dirty="0" err="1">
                <a:latin typeface="Courier New" panose="02070309020205020404" pitchFamily="49" charset="0"/>
                <a:cs typeface="Courier New" panose="02070309020205020404" pitchFamily="49" charset="0"/>
              </a:rPr>
              <a:t>GPXPoint</a:t>
            </a:r>
            <a:r>
              <a:rPr lang="en-US" sz="1400" dirty="0">
                <a:latin typeface="Courier New" panose="02070309020205020404" pitchFamily="49" charset="0"/>
                <a:cs typeface="Courier New" panose="02070309020205020404" pitchFamily="49" charset="0"/>
              </a:rPr>
              <a:t> implements </a:t>
            </a:r>
            <a:r>
              <a:rPr lang="en-US" sz="1400" dirty="0" err="1">
                <a:latin typeface="Courier New" panose="02070309020205020404" pitchFamily="49" charset="0"/>
                <a:cs typeface="Courier New" panose="02070309020205020404" pitchFamily="49" charset="0"/>
              </a:rPr>
              <a:t>Parcelable</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latitude;</a:t>
            </a:r>
          </a:p>
          <a:p>
            <a:pPr marL="1143000" lvl="3" indent="0">
              <a:buNone/>
            </a:pPr>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longitude;</a:t>
            </a:r>
          </a:p>
          <a:p>
            <a:pPr marL="1143000" lvl="3" indent="0">
              <a:buNone/>
            </a:pPr>
            <a:r>
              <a:rPr lang="en-US" sz="1400" dirty="0">
                <a:latin typeface="Courier New" panose="02070309020205020404" pitchFamily="49" charset="0"/>
                <a:cs typeface="Courier New" panose="02070309020205020404" pitchFamily="49" charset="0"/>
              </a:rPr>
              <a:t>    public Date timestamp;</a:t>
            </a:r>
          </a:p>
          <a:p>
            <a:pPr marL="1143000" lvl="3" indent="0">
              <a:buNone/>
            </a:pPr>
            <a:r>
              <a:rPr lang="en-US" sz="1400" dirty="0">
                <a:latin typeface="Courier New" panose="02070309020205020404" pitchFamily="49" charset="0"/>
                <a:cs typeface="Courier New" panose="02070309020205020404" pitchFamily="49" charset="0"/>
              </a:rPr>
              <a:t>    public double elevation;</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public static final </a:t>
            </a:r>
            <a:r>
              <a:rPr lang="en-US" sz="1400" dirty="0" err="1">
                <a:latin typeface="Courier New" panose="02070309020205020404" pitchFamily="49" charset="0"/>
                <a:cs typeface="Courier New" panose="02070309020205020404" pitchFamily="49" charset="0"/>
              </a:rPr>
              <a:t>Parcelable.Creator</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GPXPoint</a:t>
            </a:r>
            <a:r>
              <a:rPr lang="en-US" sz="1400" dirty="0">
                <a:latin typeface="Courier New" panose="02070309020205020404" pitchFamily="49" charset="0"/>
                <a:cs typeface="Courier New" panose="02070309020205020404" pitchFamily="49" charset="0"/>
              </a:rPr>
              <a:t>&gt;</a:t>
            </a:r>
          </a:p>
          <a:p>
            <a:pPr marL="1143000" lvl="3" indent="0">
              <a:buNone/>
            </a:pPr>
            <a:r>
              <a:rPr lang="en-US" sz="1400" dirty="0">
                <a:latin typeface="Courier New" panose="02070309020205020404" pitchFamily="49" charset="0"/>
                <a:cs typeface="Courier New" panose="02070309020205020404" pitchFamily="49" charset="0"/>
              </a:rPr>
              <a:t>        CREATOR = new </a:t>
            </a:r>
            <a:r>
              <a:rPr lang="en-US" sz="1400" dirty="0" err="1">
                <a:latin typeface="Courier New" panose="02070309020205020404" pitchFamily="49" charset="0"/>
                <a:cs typeface="Courier New" panose="02070309020205020404" pitchFamily="49" charset="0"/>
              </a:rPr>
              <a:t>Parcelable.Creator</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GPXPoint</a:t>
            </a:r>
            <a:r>
              <a:rPr lang="en-US" sz="1400" dirty="0">
                <a:latin typeface="Courier New" panose="02070309020205020404" pitchFamily="49" charset="0"/>
                <a:cs typeface="Courier New" panose="02070309020205020404" pitchFamily="49" charset="0"/>
              </a:rPr>
              <a:t>&gt;() {</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GPXPoint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createFromParcel</a:t>
            </a:r>
            <a:r>
              <a:rPr lang="en-US" sz="1400" dirty="0">
                <a:latin typeface="Courier New" panose="02070309020205020404" pitchFamily="49" charset="0"/>
                <a:cs typeface="Courier New" panose="02070309020205020404" pitchFamily="49" charset="0"/>
              </a:rPr>
              <a:t>(Parcel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return new </a:t>
            </a:r>
            <a:r>
              <a:rPr lang="en-US" sz="1400" dirty="0" err="1">
                <a:latin typeface="Courier New" panose="02070309020205020404" pitchFamily="49" charset="0"/>
                <a:cs typeface="Courier New" panose="02070309020205020404" pitchFamily="49" charset="0"/>
              </a:rPr>
              <a:t>GPXPoint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GPXPoint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newArray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size) {</a:t>
            </a:r>
          </a:p>
          <a:p>
            <a:pPr marL="1143000" lvl="3" indent="0">
              <a:buNone/>
            </a:pPr>
            <a:r>
              <a:rPr lang="en-US" sz="1400" dirty="0">
                <a:latin typeface="Courier New" panose="02070309020205020404" pitchFamily="49" charset="0"/>
                <a:cs typeface="Courier New" panose="02070309020205020404" pitchFamily="49" charset="0"/>
              </a:rPr>
              <a:t>            return new </a:t>
            </a:r>
            <a:r>
              <a:rPr lang="en-US" sz="1400" dirty="0" err="1">
                <a:latin typeface="Courier New" panose="02070309020205020404" pitchFamily="49" charset="0"/>
                <a:cs typeface="Courier New" panose="02070309020205020404" pitchFamily="49" charset="0"/>
              </a:rPr>
              <a:t>GPXPoint</a:t>
            </a:r>
            <a:r>
              <a:rPr lang="en-US" sz="1400" dirty="0">
                <a:latin typeface="Courier New" panose="02070309020205020404" pitchFamily="49" charset="0"/>
                <a:cs typeface="Courier New" panose="02070309020205020404" pitchFamily="49" charset="0"/>
              </a:rPr>
              <a:t>[size];</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1143000" lvl="3" indent="0">
              <a:buNone/>
            </a:pPr>
            <a:r>
              <a:rPr lang="en-US" sz="1400" dirty="0" smtClean="0"/>
              <a:t>….</a:t>
            </a:r>
            <a:endParaRPr lang="en-US" sz="14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5746156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a:t>
            </a:r>
            <a:r>
              <a:rPr lang="en-US" b="1" dirty="0" err="1">
                <a:latin typeface="Courier New" panose="02070309020205020404" pitchFamily="49" charset="0"/>
                <a:cs typeface="Courier New" panose="02070309020205020404" pitchFamily="49" charset="0"/>
              </a:rPr>
              <a:t>Parcelable</a:t>
            </a:r>
            <a:r>
              <a:rPr lang="en-US" dirty="0"/>
              <a:t> Class</a:t>
            </a:r>
            <a:endParaRPr lang="en-US" sz="2600" dirty="0" smtClean="0"/>
          </a:p>
        </p:txBody>
      </p:sp>
      <p:sp>
        <p:nvSpPr>
          <p:cNvPr id="2" name="Content Placeholder 1"/>
          <p:cNvSpPr>
            <a:spLocks noGrp="1"/>
          </p:cNvSpPr>
          <p:nvPr>
            <p:ph idx="1"/>
          </p:nvPr>
        </p:nvSpPr>
        <p:spPr/>
        <p:txBody>
          <a:bodyPr/>
          <a:lstStyle/>
          <a:p>
            <a:pPr marL="1143000" lvl="3" indent="0">
              <a:buNone/>
            </a:pPr>
            <a:r>
              <a:rPr lang="en-US" sz="1400" dirty="0" smtClean="0"/>
              <a:t>….</a:t>
            </a:r>
          </a:p>
          <a:p>
            <a:pPr marL="1143000" lvl="3" indent="0">
              <a:buNone/>
            </a:pPr>
            <a:r>
              <a:rPr lang="en-US" sz="1400" dirty="0" smtClean="0">
                <a:latin typeface="Courier New" panose="02070309020205020404" pitchFamily="49" charset="0"/>
                <a:cs typeface="Courier New" panose="02070309020205020404" pitchFamily="49" charset="0"/>
              </a:rPr>
              <a:t>public </a:t>
            </a:r>
            <a:r>
              <a:rPr lang="en-US" sz="1400" dirty="0" err="1">
                <a:latin typeface="Courier New" panose="02070309020205020404" pitchFamily="49" charset="0"/>
                <a:cs typeface="Courier New" panose="02070309020205020404" pitchFamily="49" charset="0"/>
              </a:rPr>
              <a:t>GPXPoint</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private </a:t>
            </a:r>
            <a:r>
              <a:rPr lang="en-US" sz="1400" dirty="0" err="1">
                <a:latin typeface="Courier New" panose="02070309020205020404" pitchFamily="49" charset="0"/>
                <a:cs typeface="Courier New" panose="02070309020205020404" pitchFamily="49" charset="0"/>
              </a:rPr>
              <a:t>GPXPoint</a:t>
            </a:r>
            <a:r>
              <a:rPr lang="en-US" sz="1400" dirty="0">
                <a:latin typeface="Courier New" panose="02070309020205020404" pitchFamily="49" charset="0"/>
                <a:cs typeface="Courier New" panose="02070309020205020404" pitchFamily="49" charset="0"/>
              </a:rPr>
              <a:t>(Parcel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readFromParcel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writeToParcel</a:t>
            </a:r>
            <a:r>
              <a:rPr lang="en-US" sz="1400" dirty="0">
                <a:latin typeface="Courier New" panose="02070309020205020404" pitchFamily="49" charset="0"/>
                <a:cs typeface="Courier New" panose="02070309020205020404" pitchFamily="49" charset="0"/>
              </a:rPr>
              <a:t>(Parcel </a:t>
            </a:r>
            <a:r>
              <a:rPr lang="en-US" sz="1400" dirty="0" err="1">
                <a:latin typeface="Courier New" panose="02070309020205020404" pitchFamily="49" charset="0"/>
                <a:cs typeface="Courier New" panose="02070309020205020404" pitchFamily="49" charset="0"/>
              </a:rPr>
              <a:t>dest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flags)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dest.writeInt</a:t>
            </a:r>
            <a:r>
              <a:rPr lang="en-US" sz="1400" dirty="0">
                <a:latin typeface="Courier New" panose="02070309020205020404" pitchFamily="49" charset="0"/>
                <a:cs typeface="Courier New" panose="02070309020205020404" pitchFamily="49" charset="0"/>
              </a:rPr>
              <a:t>(latitude);</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dest.writeInt</a:t>
            </a:r>
            <a:r>
              <a:rPr lang="en-US" sz="1400" dirty="0">
                <a:latin typeface="Courier New" panose="02070309020205020404" pitchFamily="49" charset="0"/>
                <a:cs typeface="Courier New" panose="02070309020205020404" pitchFamily="49" charset="0"/>
              </a:rPr>
              <a:t>(longitude);</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dest.writeDouble</a:t>
            </a:r>
            <a:r>
              <a:rPr lang="en-US" sz="1400" dirty="0">
                <a:latin typeface="Courier New" panose="02070309020205020404" pitchFamily="49" charset="0"/>
                <a:cs typeface="Courier New" panose="02070309020205020404" pitchFamily="49" charset="0"/>
              </a:rPr>
              <a:t>(elevation);</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dest.writeLong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timestamp.getTime</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1143000" lvl="3" indent="0">
              <a:buNone/>
            </a:pPr>
            <a:r>
              <a:rPr lang="en-US" sz="1400" dirty="0" smtClean="0"/>
              <a:t> ….</a:t>
            </a:r>
            <a:endParaRPr lang="en-US" sz="14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764086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2</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Determining When to Use </a:t>
            </a:r>
            <a:r>
              <a:rPr lang="en-US" sz="2400" dirty="0" smtClean="0"/>
              <a:t>Services</a:t>
            </a:r>
          </a:p>
          <a:p>
            <a:pPr eaLnBrk="1" hangingPunct="1"/>
            <a:r>
              <a:rPr lang="en-US" sz="2400" dirty="0"/>
              <a:t>Understanding the </a:t>
            </a:r>
            <a:r>
              <a:rPr lang="en-US" sz="2400" dirty="0">
                <a:latin typeface="Courier New" panose="02070309020205020404" pitchFamily="49" charset="0"/>
                <a:cs typeface="Courier New" panose="02070309020205020404" pitchFamily="49" charset="0"/>
              </a:rPr>
              <a:t>Service</a:t>
            </a:r>
            <a:r>
              <a:rPr lang="en-US" sz="2400" dirty="0"/>
              <a:t> </a:t>
            </a:r>
            <a:r>
              <a:rPr lang="en-US" sz="2400" dirty="0" smtClean="0"/>
              <a:t>Lifecycle</a:t>
            </a:r>
          </a:p>
          <a:p>
            <a:pPr eaLnBrk="1" hangingPunct="1"/>
            <a:r>
              <a:rPr lang="en-US" sz="2400" dirty="0"/>
              <a:t>Creating a </a:t>
            </a:r>
            <a:r>
              <a:rPr lang="en-US" sz="2400" dirty="0" smtClean="0">
                <a:latin typeface="Courier New" panose="02070309020205020404" pitchFamily="49" charset="0"/>
                <a:cs typeface="Courier New" panose="02070309020205020404" pitchFamily="49" charset="0"/>
              </a:rPr>
              <a:t>Service</a:t>
            </a:r>
          </a:p>
          <a:p>
            <a:pPr eaLnBrk="1" hangingPunct="1"/>
            <a:r>
              <a:rPr lang="en-US" sz="2400" dirty="0"/>
              <a:t>Controlling a </a:t>
            </a:r>
            <a:r>
              <a:rPr lang="en-US" sz="2400" dirty="0" smtClean="0">
                <a:latin typeface="Courier New" panose="02070309020205020404" pitchFamily="49" charset="0"/>
                <a:cs typeface="Courier New" panose="02070309020205020404" pitchFamily="49" charset="0"/>
              </a:rPr>
              <a:t>Service</a:t>
            </a:r>
          </a:p>
          <a:p>
            <a:pPr eaLnBrk="1" hangingPunct="1"/>
            <a:r>
              <a:rPr lang="en-US" sz="2400" dirty="0"/>
              <a:t>Implementing a Remote </a:t>
            </a:r>
            <a:r>
              <a:rPr lang="en-US" sz="2400" dirty="0" smtClean="0"/>
              <a:t>Interface</a:t>
            </a:r>
          </a:p>
          <a:p>
            <a:pPr eaLnBrk="1" hangingPunct="1"/>
            <a:r>
              <a:rPr lang="en-US" sz="2400" dirty="0"/>
              <a:t>Implementing a </a:t>
            </a:r>
            <a:r>
              <a:rPr lang="en-US" sz="2400" dirty="0" err="1">
                <a:latin typeface="Courier New" panose="02070309020205020404" pitchFamily="49" charset="0"/>
                <a:cs typeface="Courier New" panose="02070309020205020404" pitchFamily="49" charset="0"/>
              </a:rPr>
              <a:t>Parcelable</a:t>
            </a:r>
            <a:r>
              <a:rPr lang="en-US" sz="2400" dirty="0"/>
              <a:t> </a:t>
            </a:r>
            <a:r>
              <a:rPr lang="en-US" sz="2400" dirty="0" smtClean="0"/>
              <a:t>Class</a:t>
            </a:r>
          </a:p>
          <a:p>
            <a:pPr eaLnBrk="1" hangingPunct="1"/>
            <a:r>
              <a:rPr lang="en-US" sz="2400" dirty="0"/>
              <a:t>Using the </a:t>
            </a:r>
            <a:r>
              <a:rPr lang="en-US" sz="2400" dirty="0" err="1">
                <a:latin typeface="Courier New" panose="02070309020205020404" pitchFamily="49" charset="0"/>
                <a:cs typeface="Courier New" panose="02070309020205020404" pitchFamily="49" charset="0"/>
              </a:rPr>
              <a:t>IntentService</a:t>
            </a:r>
            <a:r>
              <a:rPr lang="en-US" sz="2400" dirty="0"/>
              <a:t> </a:t>
            </a:r>
            <a:r>
              <a:rPr lang="en-US" sz="2400" dirty="0" smtClean="0"/>
              <a:t>Class</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a:t>
            </a:r>
            <a:r>
              <a:rPr lang="en-US" b="1" dirty="0" err="1">
                <a:latin typeface="Courier New" panose="02070309020205020404" pitchFamily="49" charset="0"/>
                <a:cs typeface="Courier New" panose="02070309020205020404" pitchFamily="49" charset="0"/>
              </a:rPr>
              <a:t>Parcelable</a:t>
            </a:r>
            <a:r>
              <a:rPr lang="en-US" dirty="0"/>
              <a:t> Class</a:t>
            </a:r>
            <a:endParaRPr lang="en-US" sz="2600" dirty="0" smtClean="0"/>
          </a:p>
        </p:txBody>
      </p:sp>
      <p:sp>
        <p:nvSpPr>
          <p:cNvPr id="2" name="Content Placeholder 1"/>
          <p:cNvSpPr>
            <a:spLocks noGrp="1"/>
          </p:cNvSpPr>
          <p:nvPr>
            <p:ph idx="1"/>
          </p:nvPr>
        </p:nvSpPr>
        <p:spPr/>
        <p:txBody>
          <a:bodyPr>
            <a:normAutofit/>
          </a:bodyPr>
          <a:lstStyle/>
          <a:p>
            <a:pPr marL="1143000" lvl="3" indent="0">
              <a:buNone/>
            </a:pPr>
            <a:r>
              <a:rPr lang="en-US" sz="1800" dirty="0"/>
              <a:t> </a:t>
            </a:r>
            <a:endParaRPr lang="en-US" sz="1800" dirty="0" smtClean="0"/>
          </a:p>
          <a:p>
            <a:pPr marL="1143000" lvl="3" indent="0">
              <a:buNone/>
            </a:pPr>
            <a:endParaRPr lang="en-US" sz="1800" dirty="0"/>
          </a:p>
          <a:p>
            <a:pPr marL="1143000" lvl="3"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readFromParcel</a:t>
            </a:r>
            <a:r>
              <a:rPr lang="en-US" sz="1400" dirty="0">
                <a:latin typeface="Courier New" panose="02070309020205020404" pitchFamily="49" charset="0"/>
                <a:cs typeface="Courier New" panose="02070309020205020404" pitchFamily="49" charset="0"/>
              </a:rPr>
              <a:t>(Parcel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latitude = </a:t>
            </a:r>
            <a:r>
              <a:rPr lang="en-US" sz="1400" dirty="0" err="1">
                <a:latin typeface="Courier New" panose="02070309020205020404" pitchFamily="49" charset="0"/>
                <a:cs typeface="Courier New" panose="02070309020205020404" pitchFamily="49" charset="0"/>
              </a:rPr>
              <a:t>src.readInt</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longitude = </a:t>
            </a:r>
            <a:r>
              <a:rPr lang="en-US" sz="1400" dirty="0" err="1">
                <a:latin typeface="Courier New" panose="02070309020205020404" pitchFamily="49" charset="0"/>
                <a:cs typeface="Courier New" panose="02070309020205020404" pitchFamily="49" charset="0"/>
              </a:rPr>
              <a:t>src.readInt</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elevation = </a:t>
            </a:r>
            <a:r>
              <a:rPr lang="en-US" sz="1400" dirty="0" err="1">
                <a:latin typeface="Courier New" panose="02070309020205020404" pitchFamily="49" charset="0"/>
                <a:cs typeface="Courier New" panose="02070309020205020404" pitchFamily="49" charset="0"/>
              </a:rPr>
              <a:t>src.readDouble</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timestamp = new Date(</a:t>
            </a:r>
            <a:r>
              <a:rPr lang="en-US" sz="1400" dirty="0" err="1">
                <a:latin typeface="Courier New" panose="02070309020205020404" pitchFamily="49" charset="0"/>
                <a:cs typeface="Courier New" panose="02070309020205020404" pitchFamily="49" charset="0"/>
              </a:rPr>
              <a:t>src.readLong</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describeContents</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return 0;</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399025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a:t>
            </a:r>
            <a:r>
              <a:rPr lang="en-US" b="1" dirty="0" err="1">
                <a:latin typeface="Courier New" panose="02070309020205020404" pitchFamily="49" charset="0"/>
                <a:cs typeface="Courier New" panose="02070309020205020404" pitchFamily="49" charset="0"/>
              </a:rPr>
              <a:t>Parcelable</a:t>
            </a:r>
            <a:r>
              <a:rPr lang="en-US" dirty="0"/>
              <a:t> Class</a:t>
            </a:r>
            <a:endParaRPr lang="en-US" sz="2600" dirty="0" smtClean="0"/>
          </a:p>
        </p:txBody>
      </p:sp>
      <p:sp>
        <p:nvSpPr>
          <p:cNvPr id="2" name="Content Placeholder 1"/>
          <p:cNvSpPr>
            <a:spLocks noGrp="1"/>
          </p:cNvSpPr>
          <p:nvPr>
            <p:ph idx="1"/>
          </p:nvPr>
        </p:nvSpPr>
        <p:spPr/>
        <p:txBody>
          <a:bodyPr/>
          <a:lstStyle/>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1143000" lvl="3" indent="0">
              <a:buNone/>
            </a:pPr>
            <a:endParaRPr lang="en-US" sz="2000" dirty="0"/>
          </a:p>
          <a:p>
            <a:pPr marL="1143000" lvl="3" indent="0">
              <a:buNone/>
            </a:pPr>
            <a:r>
              <a:rPr lang="en-US" sz="1600" dirty="0" smtClean="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com.advancedandroidbook.services</a:t>
            </a:r>
            <a:r>
              <a:rPr lang="en-US" sz="1600" dirty="0">
                <a:latin typeface="Courier New" panose="02070309020205020404" pitchFamily="49" charset="0"/>
                <a:cs typeface="Courier New" panose="02070309020205020404" pitchFamily="49" charset="0"/>
              </a:rPr>
              <a:t>;</a:t>
            </a:r>
          </a:p>
          <a:p>
            <a:pPr marL="1143000" lvl="3" indent="0">
              <a:buNone/>
            </a:pPr>
            <a:r>
              <a:rPr lang="en-US" sz="1600" dirty="0" err="1">
                <a:latin typeface="Courier New" panose="02070309020205020404" pitchFamily="49" charset="0"/>
                <a:cs typeface="Courier New" panose="02070309020205020404" pitchFamily="49" charset="0"/>
              </a:rPr>
              <a:t>parcelable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GPXPoint</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1106778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a:t>
            </a:r>
            <a:r>
              <a:rPr lang="en-US" b="1" dirty="0" err="1">
                <a:latin typeface="Courier New" panose="02070309020205020404" pitchFamily="49" charset="0"/>
                <a:cs typeface="Courier New" panose="02070309020205020404" pitchFamily="49" charset="0"/>
              </a:rPr>
              <a:t>Parcelable</a:t>
            </a:r>
            <a:r>
              <a:rPr lang="en-US" dirty="0"/>
              <a:t> Class</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r>
              <a:rPr lang="en-US" sz="1400" dirty="0" smtClean="0">
                <a:latin typeface="Courier New" panose="02070309020205020404" pitchFamily="49" charset="0"/>
                <a:cs typeface="Courier New" panose="02070309020205020404" pitchFamily="49" charset="0"/>
              </a:rPr>
              <a:t>package </a:t>
            </a:r>
            <a:r>
              <a:rPr lang="en-US" sz="1400" dirty="0" err="1">
                <a:latin typeface="Courier New" panose="02070309020205020404" pitchFamily="49" charset="0"/>
                <a:cs typeface="Courier New" panose="02070309020205020404" pitchFamily="49" charset="0"/>
              </a:rPr>
              <a:t>com.advancedandroidbook.services</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com.advancedandroidbook.services.GPXPoint</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interface </a:t>
            </a:r>
            <a:r>
              <a:rPr lang="en-US" sz="1400" dirty="0" err="1">
                <a:latin typeface="Courier New" panose="02070309020205020404" pitchFamily="49" charset="0"/>
                <a:cs typeface="Courier New" panose="02070309020205020404" pitchFamily="49" charset="0"/>
              </a:rPr>
              <a:t>IRemoteInterface</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Location </a:t>
            </a:r>
            <a:r>
              <a:rPr lang="en-US" sz="1400" dirty="0" err="1">
                <a:latin typeface="Courier New" panose="02070309020205020404" pitchFamily="49" charset="0"/>
                <a:cs typeface="Courier New" panose="02070309020205020404" pitchFamily="49" charset="0"/>
              </a:rPr>
              <a:t>getLastLocation</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GPXPoint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getGPXPoint</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26967641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Implementing a </a:t>
            </a:r>
            <a:r>
              <a:rPr lang="en-US" b="1" dirty="0" err="1">
                <a:latin typeface="Courier New" panose="02070309020205020404" pitchFamily="49" charset="0"/>
                <a:cs typeface="Courier New" panose="02070309020205020404" pitchFamily="49" charset="0"/>
              </a:rPr>
              <a:t>Parcelable</a:t>
            </a:r>
            <a:r>
              <a:rPr lang="en-US" dirty="0"/>
              <a:t> Class</a:t>
            </a:r>
            <a:endParaRPr lang="en-US" sz="2600" dirty="0" smtClean="0"/>
          </a:p>
        </p:txBody>
      </p:sp>
      <p:sp>
        <p:nvSpPr>
          <p:cNvPr id="2" name="Content Placeholder 1"/>
          <p:cNvSpPr>
            <a:spLocks noGrp="1"/>
          </p:cNvSpPr>
          <p:nvPr>
            <p:ph idx="1"/>
          </p:nvPr>
        </p:nvSpPr>
        <p:spPr/>
        <p:txBody>
          <a:bodyPr>
            <a:noAutofit/>
          </a:bodyPr>
          <a:lstStyle/>
          <a:p>
            <a:pPr marL="1143000" lvl="3" indent="0">
              <a:buNone/>
            </a:pPr>
            <a:endParaRPr lang="en-US" sz="1600" dirty="0" smtClean="0"/>
          </a:p>
          <a:p>
            <a:pPr marL="1143000" lvl="3" indent="0">
              <a:buNone/>
            </a:pPr>
            <a:r>
              <a:rPr lang="en-US" sz="1200" dirty="0" smtClean="0">
                <a:latin typeface="Courier New" panose="02070309020205020404" pitchFamily="49" charset="0"/>
                <a:cs typeface="Courier New" panose="02070309020205020404" pitchFamily="49" charset="0"/>
              </a:rPr>
              <a:t>public </a:t>
            </a:r>
            <a:r>
              <a:rPr lang="en-US" sz="1200" dirty="0" err="1">
                <a:latin typeface="Courier New" panose="02070309020205020404" pitchFamily="49" charset="0"/>
                <a:cs typeface="Courier New" panose="02070309020205020404" pitchFamily="49" charset="0"/>
              </a:rPr>
              <a:t>GPXPoint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getGPXPoint</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lastLocation</a:t>
            </a:r>
            <a:r>
              <a:rPr lang="en-US" sz="1200" dirty="0">
                <a:latin typeface="Courier New" panose="02070309020205020404" pitchFamily="49" charset="0"/>
                <a:cs typeface="Courier New" panose="02070309020205020404" pitchFamily="49" charset="0"/>
              </a:rPr>
              <a:t> == null) {</a:t>
            </a:r>
          </a:p>
          <a:p>
            <a:pPr marL="1143000" lvl="3" indent="0">
              <a:buNone/>
            </a:pPr>
            <a:r>
              <a:rPr lang="en-US" sz="1200" dirty="0">
                <a:latin typeface="Courier New" panose="02070309020205020404" pitchFamily="49" charset="0"/>
                <a:cs typeface="Courier New" panose="02070309020205020404" pitchFamily="49" charset="0"/>
              </a:rPr>
              <a:t>        return null;</a:t>
            </a:r>
          </a:p>
          <a:p>
            <a:pPr marL="1143000" lvl="3" indent="0">
              <a:buNone/>
            </a:pPr>
            <a:r>
              <a:rPr lang="en-US" sz="1200" dirty="0">
                <a:latin typeface="Courier New" panose="02070309020205020404" pitchFamily="49" charset="0"/>
                <a:cs typeface="Courier New" panose="02070309020205020404" pitchFamily="49" charset="0"/>
              </a:rPr>
              <a:t>    } else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Log.v</a:t>
            </a:r>
            <a:r>
              <a:rPr lang="en-US" sz="1200" dirty="0">
                <a:latin typeface="Courier New" panose="02070309020205020404" pitchFamily="49" charset="0"/>
                <a:cs typeface="Courier New" panose="02070309020205020404" pitchFamily="49" charset="0"/>
              </a:rPr>
              <a:t>("interface", "</a:t>
            </a:r>
            <a:r>
              <a:rPr lang="en-US" sz="1200" dirty="0" err="1">
                <a:latin typeface="Courier New" panose="02070309020205020404" pitchFamily="49" charset="0"/>
                <a:cs typeface="Courier New" panose="02070309020205020404" pitchFamily="49" charset="0"/>
              </a:rPr>
              <a:t>getGPXPoint</a:t>
            </a:r>
            <a:r>
              <a:rPr lang="en-US" sz="1200" dirty="0">
                <a:latin typeface="Courier New" panose="02070309020205020404" pitchFamily="49" charset="0"/>
                <a:cs typeface="Courier New" panose="02070309020205020404" pitchFamily="49" charset="0"/>
              </a:rPr>
              <a:t>() called");</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GPXPoint</a:t>
            </a:r>
            <a:r>
              <a:rPr lang="en-US" sz="1200" dirty="0">
                <a:latin typeface="Courier New" panose="02070309020205020404" pitchFamily="49" charset="0"/>
                <a:cs typeface="Courier New" panose="02070309020205020404" pitchFamily="49" charset="0"/>
              </a:rPr>
              <a:t> point = new </a:t>
            </a:r>
            <a:r>
              <a:rPr lang="en-US" sz="1200" dirty="0" err="1">
                <a:latin typeface="Courier New" panose="02070309020205020404" pitchFamily="49" charset="0"/>
                <a:cs typeface="Courier New" panose="02070309020205020404" pitchFamily="49" charset="0"/>
              </a:rPr>
              <a:t>GPXPoint</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point.elevation</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lastLocation.getAltitude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point.latitude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lastLocation.getLatitude</a:t>
            </a:r>
            <a:r>
              <a:rPr lang="en-US" sz="1200" dirty="0">
                <a:latin typeface="Courier New" panose="02070309020205020404" pitchFamily="49" charset="0"/>
                <a:cs typeface="Courier New" panose="02070309020205020404" pitchFamily="49" charset="0"/>
              </a:rPr>
              <a:t>() * 1E6);</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point.longitude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lastLocation.getLongitude</a:t>
            </a:r>
            <a:r>
              <a:rPr lang="en-US" sz="1200" dirty="0">
                <a:latin typeface="Courier New" panose="02070309020205020404" pitchFamily="49" charset="0"/>
                <a:cs typeface="Courier New" panose="02070309020205020404" pitchFamily="49" charset="0"/>
              </a:rPr>
              <a:t>() * 1E6);</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point.timestamp</a:t>
            </a:r>
            <a:r>
              <a:rPr lang="en-US" sz="1200" dirty="0">
                <a:latin typeface="Courier New" panose="02070309020205020404" pitchFamily="49" charset="0"/>
                <a:cs typeface="Courier New" panose="02070309020205020404" pitchFamily="49" charset="0"/>
              </a:rPr>
              <a:t> = new Date(</a:t>
            </a:r>
            <a:r>
              <a:rPr lang="en-US" sz="1200" dirty="0" err="1">
                <a:latin typeface="Courier New" panose="02070309020205020404" pitchFamily="49" charset="0"/>
                <a:cs typeface="Courier New" panose="02070309020205020404" pitchFamily="49" charset="0"/>
              </a:rPr>
              <a:t>lastLocation.getTime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return point;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a:t>
            </a:r>
          </a:p>
          <a:p>
            <a:pPr marL="2514600" lvl="6" indent="0">
              <a:buNone/>
            </a:pPr>
            <a:endParaRPr lang="en-US" sz="16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878553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the </a:t>
            </a:r>
            <a:r>
              <a:rPr lang="en-US" b="1" dirty="0" err="1">
                <a:latin typeface="Courier New" panose="02070309020205020404" pitchFamily="49" charset="0"/>
                <a:cs typeface="Courier New" panose="02070309020205020404" pitchFamily="49" charset="0"/>
              </a:rPr>
              <a:t>IntentService</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Offloading regularly performed tasks to a work queue is an easy and efficient way to process multiple requests without the cumbersome overhead of creating a full </a:t>
            </a:r>
            <a:r>
              <a:rPr lang="en-US" sz="2000" dirty="0" smtClean="0">
                <a:latin typeface="Courier New" panose="02070309020205020404" pitchFamily="49" charset="0"/>
                <a:cs typeface="Courier New" panose="02070309020205020404" pitchFamily="49" charset="0"/>
              </a:rPr>
              <a:t>Service</a:t>
            </a:r>
            <a:r>
              <a:rPr lang="en-US" sz="2000" dirty="0" smtClean="0"/>
              <a:t>.</a:t>
            </a:r>
          </a:p>
          <a:p>
            <a:r>
              <a:rPr lang="en-US" sz="2000" dirty="0" smtClean="0"/>
              <a:t>The </a:t>
            </a:r>
            <a:r>
              <a:rPr lang="en-US" sz="2000" dirty="0" err="1">
                <a:latin typeface="Courier New" panose="02070309020205020404" pitchFamily="49" charset="0"/>
                <a:cs typeface="Courier New" panose="02070309020205020404" pitchFamily="49" charset="0"/>
              </a:rPr>
              <a:t>IntentService</a:t>
            </a:r>
            <a:r>
              <a:rPr lang="en-US" sz="2000" dirty="0"/>
              <a:t> class (</a:t>
            </a:r>
            <a:r>
              <a:rPr lang="en-US" sz="2000" dirty="0" err="1">
                <a:latin typeface="Courier New" panose="02070309020205020404" pitchFamily="49" charset="0"/>
                <a:cs typeface="Courier New" panose="02070309020205020404" pitchFamily="49" charset="0"/>
              </a:rPr>
              <a:t>android.app.IntentService</a:t>
            </a:r>
            <a:r>
              <a:rPr lang="en-US" sz="2000" dirty="0"/>
              <a:t>) is a simple type of </a:t>
            </a:r>
            <a:r>
              <a:rPr lang="en-US" sz="2000" dirty="0" smtClean="0">
                <a:latin typeface="Courier New" panose="02070309020205020404" pitchFamily="49" charset="0"/>
                <a:cs typeface="Courier New" panose="02070309020205020404" pitchFamily="49" charset="0"/>
              </a:rPr>
              <a:t>Service</a:t>
            </a:r>
            <a:r>
              <a:rPr lang="en-US" sz="2000" dirty="0" smtClean="0"/>
              <a:t> </a:t>
            </a:r>
            <a:r>
              <a:rPr lang="en-US" sz="2000" dirty="0"/>
              <a:t>that can be used to handle such tasks asynchronously by way of </a:t>
            </a:r>
            <a:r>
              <a:rPr lang="en-US" sz="2000" dirty="0">
                <a:latin typeface="Courier New" panose="02070309020205020404" pitchFamily="49" charset="0"/>
                <a:cs typeface="Courier New" panose="02070309020205020404" pitchFamily="49" charset="0"/>
              </a:rPr>
              <a:t>Intent</a:t>
            </a:r>
            <a:r>
              <a:rPr lang="en-US" sz="2000" dirty="0"/>
              <a:t> </a:t>
            </a:r>
            <a:r>
              <a:rPr lang="en-US" sz="2000" dirty="0" smtClean="0"/>
              <a:t>requests.</a:t>
            </a:r>
          </a:p>
          <a:p>
            <a:r>
              <a:rPr lang="en-US" sz="2000" dirty="0" smtClean="0"/>
              <a:t>Each </a:t>
            </a:r>
            <a:r>
              <a:rPr lang="en-US" sz="2000" dirty="0">
                <a:latin typeface="Courier New" panose="02070309020205020404" pitchFamily="49" charset="0"/>
                <a:cs typeface="Courier New" panose="02070309020205020404" pitchFamily="49" charset="0"/>
              </a:rPr>
              <a:t>Intent</a:t>
            </a:r>
            <a:r>
              <a:rPr lang="en-US" sz="2000" dirty="0"/>
              <a:t> is added to the work queue associated with that </a:t>
            </a:r>
            <a:r>
              <a:rPr lang="en-US" sz="2000" dirty="0" err="1">
                <a:latin typeface="Courier New" panose="02070309020205020404" pitchFamily="49" charset="0"/>
                <a:cs typeface="Courier New" panose="02070309020205020404" pitchFamily="49" charset="0"/>
              </a:rPr>
              <a:t>IntentService</a:t>
            </a:r>
            <a:r>
              <a:rPr lang="en-US" sz="2000" dirty="0"/>
              <a:t> and is handled </a:t>
            </a:r>
            <a:r>
              <a:rPr lang="en-US" sz="2000" dirty="0" smtClean="0"/>
              <a:t>sequentially.</a:t>
            </a:r>
          </a:p>
          <a:p>
            <a:r>
              <a:rPr lang="en-US" sz="2000" dirty="0" smtClean="0"/>
              <a:t>You </a:t>
            </a:r>
            <a:r>
              <a:rPr lang="en-US" sz="2000" dirty="0"/>
              <a:t>can send data back to the application by simply broadcasting the result as an </a:t>
            </a:r>
            <a:r>
              <a:rPr lang="en-US" sz="2000" dirty="0">
                <a:latin typeface="Courier New" panose="02070309020205020404" pitchFamily="49" charset="0"/>
                <a:cs typeface="Courier New" panose="02070309020205020404" pitchFamily="49" charset="0"/>
              </a:rPr>
              <a:t>Intent</a:t>
            </a:r>
            <a:r>
              <a:rPr lang="en-US" sz="2000" dirty="0"/>
              <a:t> object and using a broadcast receiver to catch the result and use it within the </a:t>
            </a:r>
            <a:r>
              <a:rPr lang="en-US" sz="2000" dirty="0" smtClean="0"/>
              <a:t>application.</a:t>
            </a:r>
            <a:endParaRPr lang="en-US" sz="2000" dirty="0"/>
          </a:p>
        </p:txBody>
      </p:sp>
    </p:spTree>
    <p:extLst>
      <p:ext uri="{BB962C8B-B14F-4D97-AF65-F5344CB8AC3E}">
        <p14:creationId xmlns:p14="http://schemas.microsoft.com/office/powerpoint/2010/main" val="3240025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the </a:t>
            </a:r>
            <a:r>
              <a:rPr lang="en-US" dirty="0" err="1">
                <a:latin typeface="Courier New" panose="02070309020205020404" pitchFamily="49" charset="0"/>
                <a:cs typeface="Courier New" panose="02070309020205020404" pitchFamily="49" charset="0"/>
              </a:rPr>
              <a:t>IntentService</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Certainly, not all applications require or use a </a:t>
            </a:r>
            <a:r>
              <a:rPr lang="en-US" sz="2000" dirty="0">
                <a:latin typeface="Courier New" panose="02070309020205020404" pitchFamily="49" charset="0"/>
                <a:cs typeface="Courier New" panose="02070309020205020404" pitchFamily="49" charset="0"/>
              </a:rPr>
              <a:t>Service</a:t>
            </a:r>
            <a:r>
              <a:rPr lang="en-US" sz="2000" dirty="0"/>
              <a:t>, or more specifically an </a:t>
            </a:r>
            <a:r>
              <a:rPr lang="en-US" sz="2000" dirty="0" err="1">
                <a:latin typeface="Courier New" panose="02070309020205020404" pitchFamily="49" charset="0"/>
                <a:cs typeface="Courier New" panose="02070309020205020404" pitchFamily="49" charset="0"/>
              </a:rPr>
              <a:t>IntentService</a:t>
            </a:r>
            <a:r>
              <a:rPr lang="en-US" sz="2000" dirty="0"/>
              <a:t>. However, you may want to consider one if your application meets certain criteria, such as:</a:t>
            </a:r>
          </a:p>
          <a:p>
            <a:pPr lvl="1"/>
            <a:r>
              <a:rPr lang="en-US" sz="2000" dirty="0"/>
              <a:t>The application routinely performs the same or similar blocking or resource-intensive processing operations that do not require input from the user in which requests for such operations can “pile up,” requiring a queue to handle the requests in an organized </a:t>
            </a:r>
            <a:r>
              <a:rPr lang="en-US" sz="2000" dirty="0" smtClean="0"/>
              <a:t>fashion.</a:t>
            </a:r>
          </a:p>
          <a:p>
            <a:pPr lvl="1"/>
            <a:r>
              <a:rPr lang="en-US" sz="2000" dirty="0" smtClean="0"/>
              <a:t>The </a:t>
            </a:r>
            <a:r>
              <a:rPr lang="en-US" sz="2000" dirty="0"/>
              <a:t>application performs certain blocking operations at regular intervals but does not need to perform these routine tasks so frequently as to require a permanent, “always on” </a:t>
            </a:r>
            <a:r>
              <a:rPr lang="en-US" sz="2000" dirty="0" smtClean="0">
                <a:latin typeface="Courier New" panose="02070309020205020404" pitchFamily="49" charset="0"/>
                <a:cs typeface="Courier New" panose="02070309020205020404" pitchFamily="49" charset="0"/>
              </a:rPr>
              <a:t>Service</a:t>
            </a:r>
            <a:r>
              <a:rPr lang="en-US" sz="2000" dirty="0" smtClean="0"/>
              <a:t>.</a:t>
            </a:r>
          </a:p>
          <a:p>
            <a:pPr lvl="1"/>
            <a:r>
              <a:rPr lang="en-US" sz="2000" dirty="0" smtClean="0"/>
              <a:t>The </a:t>
            </a:r>
            <a:r>
              <a:rPr lang="en-US" sz="2000" dirty="0"/>
              <a:t>application routinely dispatches “work” but doesn’t need an immediate </a:t>
            </a:r>
            <a:r>
              <a:rPr lang="en-US" sz="2000" dirty="0" smtClean="0"/>
              <a:t>response.</a:t>
            </a:r>
            <a:endParaRPr lang="en-US" sz="2000" dirty="0"/>
          </a:p>
        </p:txBody>
      </p:sp>
    </p:spTree>
    <p:extLst>
      <p:ext uri="{BB962C8B-B14F-4D97-AF65-F5344CB8AC3E}">
        <p14:creationId xmlns:p14="http://schemas.microsoft.com/office/powerpoint/2010/main" val="1934225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Using the </a:t>
            </a:r>
            <a:r>
              <a:rPr lang="en-US" b="1" dirty="0" err="1">
                <a:latin typeface="Courier New" panose="02070309020205020404" pitchFamily="49" charset="0"/>
                <a:cs typeface="Courier New" panose="02070309020205020404" pitchFamily="49" charset="0"/>
              </a:rPr>
              <a:t>IntentService</a:t>
            </a:r>
            <a:r>
              <a:rPr lang="en-US" dirty="0"/>
              <a:t> Class</a:t>
            </a:r>
            <a:endParaRPr lang="en-US" sz="2600" dirty="0" smtClean="0"/>
          </a:p>
        </p:txBody>
      </p:sp>
      <p:sp>
        <p:nvSpPr>
          <p:cNvPr id="2" name="Content Placeholder 1"/>
          <p:cNvSpPr>
            <a:spLocks noGrp="1"/>
          </p:cNvSpPr>
          <p:nvPr>
            <p:ph idx="1"/>
          </p:nvPr>
        </p:nvSpPr>
        <p:spPr/>
        <p:txBody>
          <a:bodyPr>
            <a:normAutofit/>
          </a:bodyPr>
          <a:lstStyle/>
          <a:p>
            <a:pPr marL="762000" lvl="2" indent="0">
              <a:buNone/>
            </a:pPr>
            <a:endParaRPr lang="en-US" sz="1600" dirty="0" smtClean="0"/>
          </a:p>
          <a:p>
            <a:pPr marL="762000" lvl="2" indent="0">
              <a:buNone/>
            </a:pPr>
            <a:endParaRPr lang="en-US" sz="1600" dirty="0"/>
          </a:p>
          <a:p>
            <a:pPr marL="762000" lvl="2" indent="0">
              <a:buNone/>
            </a:pPr>
            <a:endParaRPr lang="en-US" sz="1600" dirty="0" smtClean="0"/>
          </a:p>
          <a:p>
            <a:pPr marL="762000" lvl="2" indent="0">
              <a:buNone/>
            </a:pPr>
            <a:r>
              <a:rPr lang="en-US" sz="1200" dirty="0" err="1" smtClean="0">
                <a:latin typeface="Courier New" panose="02070309020205020404" pitchFamily="49" charset="0"/>
                <a:cs typeface="Courier New" panose="02070309020205020404" pitchFamily="49" charset="0"/>
              </a:rPr>
              <a:t>EditText</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input = (</a:t>
            </a:r>
            <a:r>
              <a:rPr lang="en-US" sz="1200" dirty="0" err="1">
                <a:latin typeface="Courier New" panose="02070309020205020404" pitchFamily="49" charset="0"/>
                <a:cs typeface="Courier New" panose="02070309020205020404" pitchFamily="49" charset="0"/>
              </a:rPr>
              <a:t>EditText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findViewById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R.id.txt_input</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strInputMsg</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input.getText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toString</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err="1">
                <a:latin typeface="Courier New" panose="02070309020205020404" pitchFamily="49" charset="0"/>
                <a:cs typeface="Courier New" panose="02070309020205020404" pitchFamily="49" charset="0"/>
              </a:rPr>
              <a:t>SystemClock.sleep</a:t>
            </a:r>
            <a:r>
              <a:rPr lang="en-US" sz="1200" dirty="0">
                <a:latin typeface="Courier New" panose="02070309020205020404" pitchFamily="49" charset="0"/>
                <a:cs typeface="Courier New" panose="02070309020205020404" pitchFamily="49" charset="0"/>
              </a:rPr>
              <a:t>(5000); </a:t>
            </a:r>
          </a:p>
          <a:p>
            <a:pPr marL="762000" lvl="2" indent="0">
              <a:buNone/>
            </a:pPr>
            <a:r>
              <a:rPr lang="en-US" sz="1200" dirty="0" err="1">
                <a:latin typeface="Courier New" panose="02070309020205020404" pitchFamily="49" charset="0"/>
                <a:cs typeface="Courier New" panose="02070309020205020404" pitchFamily="49" charset="0"/>
              </a:rPr>
              <a:t>TextView</a:t>
            </a:r>
            <a:r>
              <a:rPr lang="en-US" sz="1200" dirty="0">
                <a:latin typeface="Courier New" panose="02070309020205020404" pitchFamily="49" charset="0"/>
                <a:cs typeface="Courier New" panose="02070309020205020404" pitchFamily="49" charset="0"/>
              </a:rPr>
              <a:t> result = (</a:t>
            </a:r>
            <a:r>
              <a:rPr lang="en-US" sz="1200" dirty="0" err="1">
                <a:latin typeface="Courier New" panose="02070309020205020404" pitchFamily="49" charset="0"/>
                <a:cs typeface="Courier New" panose="02070309020205020404" pitchFamily="49" charset="0"/>
              </a:rPr>
              <a:t>TextView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findViewById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R.id.txt_result</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err="1">
                <a:latin typeface="Courier New" panose="02070309020205020404" pitchFamily="49" charset="0"/>
                <a:cs typeface="Courier New" panose="02070309020205020404" pitchFamily="49" charset="0"/>
              </a:rPr>
              <a:t>result.setText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strInputMsg</a:t>
            </a:r>
            <a:r>
              <a:rPr lang="en-US" sz="1200" dirty="0">
                <a:latin typeface="Courier New" panose="02070309020205020404" pitchFamily="49" charset="0"/>
                <a:cs typeface="Courier New" panose="02070309020205020404" pitchFamily="49" charset="0"/>
              </a:rPr>
              <a:t> + " " </a:t>
            </a:r>
          </a:p>
          <a:p>
            <a:pPr marL="762000" lvl="2" indent="0">
              <a:buNone/>
            </a:pP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DateFormat.format</a:t>
            </a:r>
            <a:r>
              <a:rPr lang="en-US" sz="1200" dirty="0">
                <a:latin typeface="Courier New" panose="02070309020205020404" pitchFamily="49" charset="0"/>
                <a:cs typeface="Courier New" panose="02070309020205020404" pitchFamily="49" charset="0"/>
              </a:rPr>
              <a:t>("MM/</a:t>
            </a:r>
            <a:r>
              <a:rPr lang="en-US" sz="1200" dirty="0" err="1">
                <a:latin typeface="Courier New" panose="02070309020205020404" pitchFamily="49" charset="0"/>
                <a:cs typeface="Courier New" panose="02070309020205020404" pitchFamily="49" charset="0"/>
              </a:rPr>
              <a:t>dd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yy</a:t>
            </a:r>
            <a:r>
              <a:rPr lang="en-US" sz="1200" dirty="0">
                <a:latin typeface="Courier New" panose="02070309020205020404" pitchFamily="49" charset="0"/>
                <a:cs typeface="Courier New" panose="02070309020205020404" pitchFamily="49" charset="0"/>
              </a:rPr>
              <a:t> h:mmaa", </a:t>
            </a:r>
            <a:r>
              <a:rPr lang="en-US" sz="1200" dirty="0" err="1">
                <a:latin typeface="Courier New" panose="02070309020205020404" pitchFamily="49" charset="0"/>
                <a:cs typeface="Courier New" panose="02070309020205020404" pitchFamily="49" charset="0"/>
              </a:rPr>
              <a:t>System.currentTimeMillis</a:t>
            </a:r>
            <a:r>
              <a:rPr lang="en-US" sz="1200" dirty="0">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9342251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Using the </a:t>
            </a:r>
            <a:r>
              <a:rPr lang="en-US" b="1" dirty="0" err="1">
                <a:latin typeface="Courier New" panose="02070309020205020404" pitchFamily="49" charset="0"/>
                <a:cs typeface="Courier New" panose="02070309020205020404" pitchFamily="49" charset="0"/>
              </a:rPr>
              <a:t>IntentService</a:t>
            </a:r>
            <a:r>
              <a:rPr lang="en-US" dirty="0"/>
              <a:t> Class</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SimpleIntentService</a:t>
            </a:r>
            <a:r>
              <a:rPr lang="en-US" sz="1400" dirty="0">
                <a:latin typeface="Courier New" panose="02070309020205020404" pitchFamily="49" charset="0"/>
                <a:cs typeface="Courier New" panose="02070309020205020404" pitchFamily="49" charset="0"/>
              </a:rPr>
              <a:t> extends </a:t>
            </a:r>
            <a:r>
              <a:rPr lang="en-US" sz="1400" dirty="0" err="1">
                <a:latin typeface="Courier New" panose="02070309020205020404" pitchFamily="49" charset="0"/>
                <a:cs typeface="Courier New" panose="02070309020205020404" pitchFamily="49" charset="0"/>
              </a:rPr>
              <a:t>IntentService</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public static final String PARAM_IN_MSG = "</a:t>
            </a:r>
            <a:r>
              <a:rPr lang="en-US" sz="1400" dirty="0" err="1">
                <a:latin typeface="Courier New" panose="02070309020205020404" pitchFamily="49" charset="0"/>
                <a:cs typeface="Courier New" panose="02070309020205020404" pitchFamily="49" charset="0"/>
              </a:rPr>
              <a:t>imsg</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public static final String PARAM_OUT_MSG = "</a:t>
            </a:r>
            <a:r>
              <a:rPr lang="en-US" sz="1400" dirty="0" err="1">
                <a:latin typeface="Courier New" panose="02070309020205020404" pitchFamily="49" charset="0"/>
                <a:cs typeface="Courier New" panose="02070309020205020404" pitchFamily="49" charset="0"/>
              </a:rPr>
              <a:t>omsg</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SimpleIntentService</a:t>
            </a:r>
            <a:r>
              <a:rPr lang="en-US" sz="1400" dirty="0">
                <a:latin typeface="Courier New" panose="02070309020205020404" pitchFamily="49" charset="0"/>
                <a:cs typeface="Courier New" panose="02070309020205020404" pitchFamily="49" charset="0"/>
              </a:rPr>
              <a:t>() {</a:t>
            </a:r>
          </a:p>
          <a:p>
            <a:pPr marL="1143000" lvl="3" indent="0">
              <a:buNone/>
            </a:pPr>
            <a:r>
              <a:rPr lang="en-US" sz="1400" dirty="0">
                <a:latin typeface="Courier New" panose="02070309020205020404" pitchFamily="49" charset="0"/>
                <a:cs typeface="Courier New" panose="02070309020205020404" pitchFamily="49" charset="0"/>
              </a:rPr>
              <a:t>        super("</a:t>
            </a:r>
            <a:r>
              <a:rPr lang="en-US" sz="1400" dirty="0" err="1">
                <a:latin typeface="Courier New" panose="02070309020205020404" pitchFamily="49" charset="0"/>
                <a:cs typeface="Courier New" panose="02070309020205020404" pitchFamily="49" charset="0"/>
              </a:rPr>
              <a:t>SimpleIntentService</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p>
          <a:p>
            <a:pPr marL="1143000" lvl="3" indent="0">
              <a:buNone/>
            </a:pPr>
            <a:r>
              <a:rPr lang="en-US" sz="1600" dirty="0" smtClean="0"/>
              <a:t>….</a:t>
            </a:r>
            <a:endParaRPr lang="en-US" sz="16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00429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Using the </a:t>
            </a:r>
            <a:r>
              <a:rPr lang="en-US" b="1" dirty="0" err="1">
                <a:latin typeface="Courier New" panose="02070309020205020404" pitchFamily="49" charset="0"/>
                <a:cs typeface="Courier New" panose="02070309020205020404" pitchFamily="49" charset="0"/>
              </a:rPr>
              <a:t>IntentService</a:t>
            </a:r>
            <a:r>
              <a:rPr lang="en-US" dirty="0"/>
              <a:t> Class</a:t>
            </a:r>
            <a:endParaRPr lang="en-US" sz="2600" dirty="0" smtClean="0"/>
          </a:p>
        </p:txBody>
      </p:sp>
      <p:sp>
        <p:nvSpPr>
          <p:cNvPr id="2" name="Content Placeholder 1"/>
          <p:cNvSpPr>
            <a:spLocks noGrp="1"/>
          </p:cNvSpPr>
          <p:nvPr>
            <p:ph idx="1"/>
          </p:nvPr>
        </p:nvSpPr>
        <p:spPr/>
        <p:txBody>
          <a:bodyPr>
            <a:normAutofit/>
          </a:bodyPr>
          <a:lstStyle/>
          <a:p>
            <a:pPr marL="762000" lvl="2" indent="0">
              <a:buNone/>
            </a:pPr>
            <a:endParaRPr lang="en-US" dirty="0" smtClean="0"/>
          </a:p>
          <a:p>
            <a:pPr marL="762000" lvl="2" indent="0">
              <a:buNone/>
            </a:pPr>
            <a:r>
              <a:rPr lang="en-US" dirty="0" smtClean="0"/>
              <a:t>….</a:t>
            </a:r>
          </a:p>
          <a:p>
            <a:pPr marL="762000" lvl="2" indent="0">
              <a:buNone/>
            </a:pPr>
            <a:r>
              <a:rPr lang="en-US" sz="1400" dirty="0">
                <a:latin typeface="Courier New" panose="02070309020205020404" pitchFamily="49" charset="0"/>
                <a:cs typeface="Courier New" panose="02070309020205020404" pitchFamily="49" charset="0"/>
              </a:rPr>
              <a:t> @Override</a:t>
            </a:r>
          </a:p>
          <a:p>
            <a:pPr marL="762000" lvl="2" indent="0">
              <a:buNone/>
            </a:pPr>
            <a:r>
              <a:rPr lang="en-US" sz="1400" dirty="0">
                <a:latin typeface="Courier New" panose="02070309020205020404" pitchFamily="49" charset="0"/>
                <a:cs typeface="Courier New" panose="02070309020205020404" pitchFamily="49" charset="0"/>
              </a:rPr>
              <a:t>    protected void </a:t>
            </a:r>
            <a:r>
              <a:rPr lang="en-US" sz="1400" dirty="0" err="1">
                <a:latin typeface="Courier New" panose="02070309020205020404" pitchFamily="49" charset="0"/>
                <a:cs typeface="Courier New" panose="02070309020205020404" pitchFamily="49" charset="0"/>
              </a:rPr>
              <a:t>onHandleIntent</a:t>
            </a:r>
            <a:r>
              <a:rPr lang="en-US" sz="1400" dirty="0">
                <a:latin typeface="Courier New" panose="02070309020205020404" pitchFamily="49" charset="0"/>
                <a:cs typeface="Courier New" panose="02070309020205020404" pitchFamily="49" charset="0"/>
              </a:rPr>
              <a:t>(Intent intent) {</a:t>
            </a:r>
          </a:p>
          <a:p>
            <a:pPr marL="762000" lvl="2" inden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msg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intent.getStringExtra</a:t>
            </a:r>
            <a:r>
              <a:rPr lang="en-US" sz="1400" dirty="0">
                <a:latin typeface="Courier New" panose="02070309020205020404" pitchFamily="49" charset="0"/>
                <a:cs typeface="Courier New" panose="02070309020205020404" pitchFamily="49" charset="0"/>
              </a:rPr>
              <a:t>(PARAM_IN_MSG);</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SystemClock.sleep</a:t>
            </a:r>
            <a:r>
              <a:rPr lang="en-US" sz="1400" dirty="0">
                <a:latin typeface="Courier New" panose="02070309020205020404" pitchFamily="49" charset="0"/>
                <a:cs typeface="Courier New" panose="02070309020205020404" pitchFamily="49" charset="0"/>
              </a:rPr>
              <a:t>(5000); </a:t>
            </a:r>
          </a:p>
          <a:p>
            <a:pPr marL="762000" lvl="2" inden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resultTxt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msg</a:t>
            </a:r>
            <a:r>
              <a:rPr lang="en-US" sz="1400" dirty="0">
                <a:latin typeface="Courier New" panose="02070309020205020404" pitchFamily="49" charset="0"/>
                <a:cs typeface="Courier New" panose="02070309020205020404" pitchFamily="49" charset="0"/>
              </a:rPr>
              <a:t> + " " + </a:t>
            </a:r>
            <a:r>
              <a:rPr lang="en-US" sz="1400" dirty="0" err="1" smtClean="0">
                <a:latin typeface="Courier New" panose="02070309020205020404" pitchFamily="49" charset="0"/>
                <a:cs typeface="Courier New" panose="02070309020205020404" pitchFamily="49" charset="0"/>
              </a:rPr>
              <a:t>DateFormat</a:t>
            </a:r>
            <a:endParaRPr lang="en-US" sz="1400" dirty="0" smtClean="0">
              <a:latin typeface="Courier New" panose="02070309020205020404" pitchFamily="49" charset="0"/>
              <a:cs typeface="Courier New" panose="02070309020205020404" pitchFamily="49" charset="0"/>
            </a:endParaRPr>
          </a:p>
          <a:p>
            <a:pPr marL="2133600" lvl="5"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format("MM/</a:t>
            </a:r>
            <a:r>
              <a:rPr lang="en-US" sz="1400" dirty="0" err="1">
                <a:latin typeface="Courier New" panose="02070309020205020404" pitchFamily="49" charset="0"/>
                <a:cs typeface="Courier New" panose="02070309020205020404" pitchFamily="49" charset="0"/>
              </a:rPr>
              <a:t>dd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yy</a:t>
            </a:r>
            <a:r>
              <a:rPr lang="en-US" sz="1400" dirty="0">
                <a:latin typeface="Courier New" panose="02070309020205020404" pitchFamily="49" charset="0"/>
                <a:cs typeface="Courier New" panose="02070309020205020404" pitchFamily="49" charset="0"/>
              </a:rPr>
              <a:t> h:mmaa",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System.currentTimeMillis</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Intent </a:t>
            </a:r>
            <a:r>
              <a:rPr lang="en-US" sz="1400" dirty="0" err="1">
                <a:latin typeface="Courier New" panose="02070309020205020404" pitchFamily="49" charset="0"/>
                <a:cs typeface="Courier New" panose="02070309020205020404" pitchFamily="49" charset="0"/>
              </a:rPr>
              <a:t>broadcastIntent</a:t>
            </a:r>
            <a:r>
              <a:rPr lang="en-US" sz="1400" dirty="0">
                <a:latin typeface="Courier New" panose="02070309020205020404" pitchFamily="49" charset="0"/>
                <a:cs typeface="Courier New" panose="02070309020205020404" pitchFamily="49" charset="0"/>
              </a:rPr>
              <a:t> = new Intent();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broadcastIntent.setAction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ResponseReceiver.ACTION_RESP</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broadcastIntent.addCategory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Intent.CATEGORY_DEFAULT</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broadcastIntent.putExtra</a:t>
            </a:r>
            <a:r>
              <a:rPr lang="en-US" sz="1400" dirty="0">
                <a:latin typeface="Courier New" panose="02070309020205020404" pitchFamily="49" charset="0"/>
                <a:cs typeface="Courier New" panose="02070309020205020404" pitchFamily="49" charset="0"/>
              </a:rPr>
              <a:t>(PARAM_OUT_MSG, </a:t>
            </a:r>
            <a:r>
              <a:rPr lang="en-US" sz="1400" dirty="0" err="1">
                <a:latin typeface="Courier New" panose="02070309020205020404" pitchFamily="49" charset="0"/>
                <a:cs typeface="Courier New" panose="02070309020205020404" pitchFamily="49" charset="0"/>
              </a:rPr>
              <a:t>resultTxt</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sendBroadcast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broadcastIntent</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004296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Using the </a:t>
            </a:r>
            <a:r>
              <a:rPr lang="en-US" b="1" dirty="0" err="1">
                <a:latin typeface="Courier New" panose="02070309020205020404" pitchFamily="49" charset="0"/>
                <a:cs typeface="Courier New" panose="02070309020205020404" pitchFamily="49" charset="0"/>
              </a:rPr>
              <a:t>IntentService</a:t>
            </a:r>
            <a:r>
              <a:rPr lang="en-US" dirty="0"/>
              <a:t> Class</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1143000" lvl="3" indent="0">
              <a:buNone/>
            </a:pPr>
            <a:r>
              <a:rPr lang="en-US" sz="1400" dirty="0" err="1" smtClean="0">
                <a:latin typeface="Courier New" panose="02070309020205020404" pitchFamily="49" charset="0"/>
                <a:cs typeface="Courier New" panose="02070309020205020404" pitchFamily="49" charset="0"/>
              </a:rPr>
              <a:t>EditText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input = (</a:t>
            </a:r>
            <a:r>
              <a:rPr lang="en-US" sz="1400" dirty="0" err="1">
                <a:latin typeface="Courier New" panose="02070309020205020404" pitchFamily="49" charset="0"/>
                <a:cs typeface="Courier New" panose="02070309020205020404" pitchFamily="49" charset="0"/>
              </a:rPr>
              <a:t>EditText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R.id.txt_input</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strInputMsg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input.getText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toString</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Intent </a:t>
            </a:r>
            <a:r>
              <a:rPr lang="en-US" sz="1400" dirty="0" err="1">
                <a:latin typeface="Courier New" panose="02070309020205020404" pitchFamily="49" charset="0"/>
                <a:cs typeface="Courier New" panose="02070309020205020404" pitchFamily="49" charset="0"/>
              </a:rPr>
              <a:t>msgIntent</a:t>
            </a:r>
            <a:r>
              <a:rPr lang="en-US" sz="1400" dirty="0">
                <a:latin typeface="Courier New" panose="02070309020205020404" pitchFamily="49" charset="0"/>
                <a:cs typeface="Courier New" panose="02070309020205020404" pitchFamily="49" charset="0"/>
              </a:rPr>
              <a:t> = new Intent(this, </a:t>
            </a:r>
            <a:r>
              <a:rPr lang="en-US" sz="1400" dirty="0" err="1">
                <a:latin typeface="Courier New" panose="02070309020205020404" pitchFamily="49" charset="0"/>
                <a:cs typeface="Courier New" panose="02070309020205020404" pitchFamily="49" charset="0"/>
              </a:rPr>
              <a:t>SimpleIntentService.class</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err="1">
                <a:latin typeface="Courier New" panose="02070309020205020404" pitchFamily="49" charset="0"/>
                <a:cs typeface="Courier New" panose="02070309020205020404" pitchFamily="49" charset="0"/>
              </a:rPr>
              <a:t>msgIntent.putExtra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SimpleIntentService.PARAM_IN_MSG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strInputMsg</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err="1">
                <a:latin typeface="Courier New" panose="02070309020205020404" pitchFamily="49" charset="0"/>
                <a:cs typeface="Courier New" panose="02070309020205020404" pitchFamily="49" charset="0"/>
              </a:rPr>
              <a:t>startService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msgIntent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00429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Determining When to Use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 </a:t>
            </a:r>
            <a:r>
              <a:rPr lang="en-US" sz="2000" dirty="0" smtClean="0">
                <a:latin typeface="Courier New" panose="02070309020205020404" pitchFamily="49" charset="0"/>
                <a:cs typeface="Courier New" panose="02070309020205020404" pitchFamily="49" charset="0"/>
              </a:rPr>
              <a:t>Service</a:t>
            </a:r>
            <a:r>
              <a:rPr lang="en-US" sz="2000" dirty="0" smtClean="0"/>
              <a:t> </a:t>
            </a:r>
            <a:r>
              <a:rPr lang="en-US" sz="2000" dirty="0"/>
              <a:t>in the Android SDK can mean one of two </a:t>
            </a:r>
            <a:r>
              <a:rPr lang="en-US" sz="2000" dirty="0" smtClean="0"/>
              <a:t>things:</a:t>
            </a:r>
          </a:p>
          <a:p>
            <a:pPr lvl="1"/>
            <a:r>
              <a:rPr lang="en-US" sz="2000" dirty="0" smtClean="0"/>
              <a:t>A </a:t>
            </a:r>
            <a:r>
              <a:rPr lang="en-US" sz="2000" dirty="0"/>
              <a:t>background process that performs some useful operation at regular </a:t>
            </a:r>
            <a:r>
              <a:rPr lang="en-US" sz="2000" dirty="0" smtClean="0"/>
              <a:t>intervals</a:t>
            </a:r>
          </a:p>
          <a:p>
            <a:pPr lvl="1"/>
            <a:r>
              <a:rPr lang="en-US" sz="2000" dirty="0" smtClean="0"/>
              <a:t>An </a:t>
            </a:r>
            <a:r>
              <a:rPr lang="en-US" sz="2000" dirty="0"/>
              <a:t>interface for a remote object, called from within an </a:t>
            </a:r>
            <a:r>
              <a:rPr lang="en-US" sz="2000" dirty="0" smtClean="0"/>
              <a:t>application</a:t>
            </a:r>
          </a:p>
          <a:p>
            <a:r>
              <a:rPr lang="en-US" sz="2000" dirty="0" smtClean="0"/>
              <a:t>In </a:t>
            </a:r>
            <a:r>
              <a:rPr lang="en-US" sz="2000" dirty="0"/>
              <a:t>both cases, the </a:t>
            </a:r>
            <a:r>
              <a:rPr lang="en-US" sz="2000" dirty="0" smtClean="0">
                <a:latin typeface="Courier New" panose="02070309020205020404" pitchFamily="49" charset="0"/>
                <a:cs typeface="Courier New" panose="02070309020205020404" pitchFamily="49" charset="0"/>
              </a:rPr>
              <a:t>Service</a:t>
            </a:r>
            <a:r>
              <a:rPr lang="en-US" sz="2000" dirty="0" smtClean="0"/>
              <a:t> </a:t>
            </a:r>
            <a:r>
              <a:rPr lang="en-US" sz="2000" dirty="0"/>
              <a:t>object extends the </a:t>
            </a:r>
            <a:r>
              <a:rPr lang="en-US" sz="2000" dirty="0">
                <a:latin typeface="Courier New" panose="02070309020205020404" pitchFamily="49" charset="0"/>
                <a:cs typeface="Courier New" panose="02070309020205020404" pitchFamily="49" charset="0"/>
              </a:rPr>
              <a:t>Service</a:t>
            </a:r>
            <a:r>
              <a:rPr lang="en-US" sz="2000" dirty="0"/>
              <a:t> class from the Android SDK, and it can be a standalone component or part of an application with a complete user </a:t>
            </a:r>
            <a:r>
              <a:rPr lang="en-US" sz="2000" dirty="0" smtClean="0"/>
              <a:t>interface.</a:t>
            </a:r>
            <a:endParaRPr lang="en-US" sz="2000" dirty="0"/>
          </a:p>
          <a:p>
            <a:r>
              <a:rPr lang="en-US" sz="2000" dirty="0"/>
              <a:t>Certainly, not all applications require or use </a:t>
            </a:r>
            <a:r>
              <a:rPr lang="en-US" sz="2000" dirty="0" smtClean="0"/>
              <a:t>services.</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Using the </a:t>
            </a:r>
            <a:r>
              <a:rPr lang="en-US" b="1" dirty="0" err="1">
                <a:latin typeface="Courier New" panose="02070309020205020404" pitchFamily="49" charset="0"/>
                <a:cs typeface="Courier New" panose="02070309020205020404" pitchFamily="49" charset="0"/>
              </a:rPr>
              <a:t>IntentService</a:t>
            </a:r>
            <a:r>
              <a:rPr lang="en-US" dirty="0"/>
              <a:t> Class</a:t>
            </a:r>
            <a:endParaRPr lang="en-US" sz="2600" dirty="0" smtClean="0"/>
          </a:p>
        </p:txBody>
      </p:sp>
      <p:sp>
        <p:nvSpPr>
          <p:cNvPr id="2" name="Content Placeholder 1"/>
          <p:cNvSpPr>
            <a:spLocks noGrp="1"/>
          </p:cNvSpPr>
          <p:nvPr>
            <p:ph idx="1"/>
          </p:nvPr>
        </p:nvSpPr>
        <p:spPr/>
        <p:txBody>
          <a:bodyPr>
            <a:normAutofit/>
          </a:bodyPr>
          <a:lstStyle/>
          <a:p>
            <a:pPr marL="762000" lvl="2" indent="0">
              <a:buNone/>
            </a:pPr>
            <a:endParaRPr lang="en-US" sz="1600" dirty="0" smtClean="0"/>
          </a:p>
          <a:p>
            <a:pPr marL="762000" lvl="2" indent="0">
              <a:buNone/>
            </a:pPr>
            <a:endParaRPr lang="en-US" sz="1600" dirty="0"/>
          </a:p>
          <a:p>
            <a:pPr marL="762000" lvl="2" indent="0">
              <a:buNone/>
            </a:pPr>
            <a:r>
              <a:rPr lang="en-US" sz="1200" dirty="0" smtClean="0">
                <a:latin typeface="Courier New" panose="02070309020205020404" pitchFamily="49" charset="0"/>
                <a:cs typeface="Courier New" panose="02070309020205020404" pitchFamily="49" charset="0"/>
              </a:rPr>
              <a:t>public </a:t>
            </a:r>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ResponseReceiver</a:t>
            </a:r>
            <a:r>
              <a:rPr lang="en-US" sz="1200" dirty="0">
                <a:latin typeface="Courier New" panose="02070309020205020404" pitchFamily="49" charset="0"/>
                <a:cs typeface="Courier New" panose="02070309020205020404" pitchFamily="49" charset="0"/>
              </a:rPr>
              <a:t> extends </a:t>
            </a:r>
            <a:r>
              <a:rPr lang="en-US" sz="1200" dirty="0" err="1">
                <a:latin typeface="Courier New" panose="02070309020205020404" pitchFamily="49" charset="0"/>
                <a:cs typeface="Courier New" panose="02070309020205020404" pitchFamily="49" charset="0"/>
              </a:rPr>
              <a:t>BroadcastReceiver</a:t>
            </a: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public static final String ACTION_RESP =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com.mamlambo.intent.action.MESSAGE_PROCESSED</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@Override</a:t>
            </a:r>
          </a:p>
          <a:p>
            <a:pPr marL="762000" lvl="2" indent="0">
              <a:buNone/>
            </a:pPr>
            <a:r>
              <a:rPr lang="en-US" sz="1200" dirty="0">
                <a:latin typeface="Courier New" panose="02070309020205020404" pitchFamily="49" charset="0"/>
                <a:cs typeface="Courier New" panose="02070309020205020404" pitchFamily="49" charset="0"/>
              </a:rPr>
              <a:t>    public void </a:t>
            </a:r>
            <a:r>
              <a:rPr lang="en-US" sz="1200" dirty="0" err="1">
                <a:latin typeface="Courier New" panose="02070309020205020404" pitchFamily="49" charset="0"/>
                <a:cs typeface="Courier New" panose="02070309020205020404" pitchFamily="49" charset="0"/>
              </a:rPr>
              <a:t>onReceive</a:t>
            </a:r>
            <a:r>
              <a:rPr lang="en-US" sz="1200" dirty="0">
                <a:latin typeface="Courier New" panose="02070309020205020404" pitchFamily="49" charset="0"/>
                <a:cs typeface="Courier New" panose="02070309020205020404" pitchFamily="49" charset="0"/>
              </a:rPr>
              <a:t>(Context </a:t>
            </a:r>
            <a:r>
              <a:rPr lang="en-US" sz="1200" dirty="0" err="1">
                <a:latin typeface="Courier New" panose="02070309020205020404" pitchFamily="49" charset="0"/>
                <a:cs typeface="Courier New" panose="02070309020205020404" pitchFamily="49" charset="0"/>
              </a:rPr>
              <a:t>context</a:t>
            </a:r>
            <a:r>
              <a:rPr lang="en-US" sz="1200" dirty="0">
                <a:latin typeface="Courier New" panose="02070309020205020404" pitchFamily="49" charset="0"/>
                <a:cs typeface="Courier New" panose="02070309020205020404" pitchFamily="49" charset="0"/>
              </a:rPr>
              <a:t>, Intent intent)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TextView</a:t>
            </a:r>
            <a:r>
              <a:rPr lang="en-US" sz="1200" dirty="0">
                <a:latin typeface="Courier New" panose="02070309020205020404" pitchFamily="49" charset="0"/>
                <a:cs typeface="Courier New" panose="02070309020205020404" pitchFamily="49" charset="0"/>
              </a:rPr>
              <a:t> result = (</a:t>
            </a:r>
            <a:r>
              <a:rPr lang="en-US" sz="1200" dirty="0" err="1">
                <a:latin typeface="Courier New" panose="02070309020205020404" pitchFamily="49" charset="0"/>
                <a:cs typeface="Courier New" panose="02070309020205020404" pitchFamily="49" charset="0"/>
              </a:rPr>
              <a:t>TextView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findViewById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R.id.txt_result</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String text = </a:t>
            </a:r>
            <a:r>
              <a:rPr lang="en-US" sz="1200" dirty="0" smtClean="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intent.getStringExtra</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SimpleIntentService.PARAM_OUT_MSG</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result.setText</a:t>
            </a:r>
            <a:r>
              <a:rPr lang="en-US" sz="1200" dirty="0">
                <a:latin typeface="Courier New" panose="02070309020205020404" pitchFamily="49" charset="0"/>
                <a:cs typeface="Courier New" panose="02070309020205020404" pitchFamily="49" charset="0"/>
              </a:rPr>
              <a:t>(text);</a:t>
            </a:r>
          </a:p>
          <a:p>
            <a:pPr marL="762000" lvl="2" indent="0">
              <a:buNone/>
            </a:pPr>
            <a:r>
              <a:rPr lang="en-US" sz="1200" dirty="0">
                <a:latin typeface="Courier New" panose="02070309020205020404" pitchFamily="49" charset="0"/>
                <a:cs typeface="Courier New" panose="02070309020205020404" pitchFamily="49" charset="0"/>
              </a:rPr>
              <a:t>    }</a:t>
            </a:r>
          </a:p>
          <a:p>
            <a:pPr marL="762000" lvl="2" indent="0">
              <a:buNone/>
            </a:pPr>
            <a:r>
              <a:rPr lang="en-US" sz="1200" dirty="0">
                <a:latin typeface="Courier New" panose="02070309020205020404" pitchFamily="49" charset="0"/>
                <a:cs typeface="Courier New" panose="02070309020205020404" pitchFamily="49" charset="0"/>
              </a:rPr>
              <a:t>}</a:t>
            </a:r>
          </a:p>
          <a:p>
            <a:pPr marL="762000" lvl="2" indent="0">
              <a:buNone/>
            </a:pPr>
            <a:endParaRPr lang="en-US" sz="16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004296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Using the </a:t>
            </a:r>
            <a:r>
              <a:rPr lang="en-US" b="1" dirty="0" err="1">
                <a:latin typeface="Courier New" panose="02070309020205020404" pitchFamily="49" charset="0"/>
                <a:cs typeface="Courier New" panose="02070309020205020404" pitchFamily="49" charset="0"/>
              </a:rPr>
              <a:t>IntentService</a:t>
            </a:r>
            <a:r>
              <a:rPr lang="en-US" dirty="0"/>
              <a:t> Class</a:t>
            </a:r>
            <a:endParaRPr lang="en-US" sz="2600" dirty="0" smtClean="0"/>
          </a:p>
        </p:txBody>
      </p:sp>
      <p:sp>
        <p:nvSpPr>
          <p:cNvPr id="2" name="Content Placeholder 1"/>
          <p:cNvSpPr>
            <a:spLocks noGrp="1"/>
          </p:cNvSpPr>
          <p:nvPr>
            <p:ph idx="1"/>
          </p:nvPr>
        </p:nvSpPr>
        <p:spPr/>
        <p:txBody>
          <a:bodyPr>
            <a:normAutofit/>
          </a:bodyPr>
          <a:lstStyle/>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r>
              <a:rPr lang="en-US" sz="1600" dirty="0" smtClean="0">
                <a:latin typeface="Courier New" panose="02070309020205020404" pitchFamily="49" charset="0"/>
                <a:cs typeface="Courier New" panose="02070309020205020404" pitchFamily="49" charset="0"/>
              </a:rPr>
              <a:t>		private </a:t>
            </a:r>
            <a:r>
              <a:rPr lang="en-US" sz="1600" dirty="0" err="1">
                <a:latin typeface="Courier New" panose="02070309020205020404" pitchFamily="49" charset="0"/>
                <a:cs typeface="Courier New" panose="02070309020205020404" pitchFamily="49" charset="0"/>
              </a:rPr>
              <a:t>ResponseReceiver</a:t>
            </a:r>
            <a:r>
              <a:rPr lang="en-US" sz="1600" dirty="0">
                <a:latin typeface="Courier New" panose="02070309020205020404" pitchFamily="49" charset="0"/>
                <a:cs typeface="Courier New" panose="02070309020205020404" pitchFamily="49" charset="0"/>
              </a:rPr>
              <a:t> receiver;</a:t>
            </a: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1004296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Using the </a:t>
            </a:r>
            <a:r>
              <a:rPr lang="en-US" b="1" dirty="0" err="1">
                <a:latin typeface="Courier New" panose="02070309020205020404" pitchFamily="49" charset="0"/>
                <a:cs typeface="Courier New" panose="02070309020205020404" pitchFamily="49" charset="0"/>
              </a:rPr>
              <a:t>IntentService</a:t>
            </a:r>
            <a:r>
              <a:rPr lang="en-US" dirty="0"/>
              <a:t> Class</a:t>
            </a:r>
            <a:endParaRPr lang="en-US" sz="2600" dirty="0" smtClean="0"/>
          </a:p>
        </p:txBody>
      </p:sp>
      <p:sp>
        <p:nvSpPr>
          <p:cNvPr id="2" name="Content Placeholder 1"/>
          <p:cNvSpPr>
            <a:spLocks noGrp="1"/>
          </p:cNvSpPr>
          <p:nvPr>
            <p:ph idx="1"/>
          </p:nvPr>
        </p:nvSpPr>
        <p:spPr/>
        <p:txBody>
          <a:bodyPr>
            <a:normAutofit/>
          </a:bodyPr>
          <a:lstStyle/>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endParaRPr lang="en-US" sz="1600" dirty="0"/>
          </a:p>
          <a:p>
            <a:pPr marL="1143000" lvl="3" indent="0">
              <a:buNone/>
            </a:pPr>
            <a:endParaRPr lang="en-US" sz="1600" dirty="0" smtClean="0"/>
          </a:p>
          <a:p>
            <a:pPr marL="1143000" lvl="3" indent="0">
              <a:buNone/>
            </a:pPr>
            <a:r>
              <a:rPr lang="en-US" sz="1400" dirty="0" err="1" smtClean="0">
                <a:latin typeface="Courier New" panose="02070309020205020404" pitchFamily="49" charset="0"/>
                <a:cs typeface="Courier New" panose="02070309020205020404" pitchFamily="49" charset="0"/>
              </a:rPr>
              <a:t>IntentFilter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filter = new </a:t>
            </a:r>
            <a:r>
              <a:rPr lang="en-US" sz="1400" dirty="0" err="1">
                <a:latin typeface="Courier New" panose="02070309020205020404" pitchFamily="49" charset="0"/>
                <a:cs typeface="Courier New" panose="02070309020205020404" pitchFamily="49" charset="0"/>
              </a:rPr>
              <a:t>IntentFilter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ResponseReceiver.ACTION_RESP</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err="1">
                <a:latin typeface="Courier New" panose="02070309020205020404" pitchFamily="49" charset="0"/>
                <a:cs typeface="Courier New" panose="02070309020205020404" pitchFamily="49" charset="0"/>
              </a:rPr>
              <a:t>filter.addCategory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Intent.CATEGORY_DEFAULT</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receiver = new </a:t>
            </a:r>
            <a:r>
              <a:rPr lang="en-US" sz="1400" dirty="0" err="1">
                <a:latin typeface="Courier New" panose="02070309020205020404" pitchFamily="49" charset="0"/>
                <a:cs typeface="Courier New" panose="02070309020205020404" pitchFamily="49" charset="0"/>
              </a:rPr>
              <a:t>ResponseReceiver</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err="1">
                <a:latin typeface="Courier New" panose="02070309020205020404" pitchFamily="49" charset="0"/>
                <a:cs typeface="Courier New" panose="02070309020205020404" pitchFamily="49" charset="0"/>
              </a:rPr>
              <a:t>registerReceiver</a:t>
            </a:r>
            <a:r>
              <a:rPr lang="en-US" sz="1400" dirty="0">
                <a:latin typeface="Courier New" panose="02070309020205020404" pitchFamily="49" charset="0"/>
                <a:cs typeface="Courier New" panose="02070309020205020404" pitchFamily="49" charset="0"/>
              </a:rPr>
              <a:t>(receiver, filter); </a:t>
            </a:r>
          </a:p>
          <a:p>
            <a:pPr marL="1143000" lvl="3" indent="0">
              <a:buNone/>
            </a:pPr>
            <a:endParaRPr lang="en-US" sz="1600" dirty="0"/>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961011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Using the </a:t>
            </a:r>
            <a:r>
              <a:rPr lang="en-US" b="1" dirty="0" err="1">
                <a:latin typeface="Courier New" panose="02070309020205020404" pitchFamily="49" charset="0"/>
                <a:cs typeface="Courier New" panose="02070309020205020404" pitchFamily="49" charset="0"/>
              </a:rPr>
              <a:t>IntentService</a:t>
            </a:r>
            <a:r>
              <a:rPr lang="en-US" dirty="0"/>
              <a:t> Class</a:t>
            </a:r>
            <a:endParaRPr lang="en-US" sz="2600" dirty="0" smtClean="0"/>
          </a:p>
        </p:txBody>
      </p:sp>
      <p:sp>
        <p:nvSpPr>
          <p:cNvPr id="2" name="Content Placeholder 1"/>
          <p:cNvSpPr>
            <a:spLocks noGrp="1"/>
          </p:cNvSpPr>
          <p:nvPr>
            <p:ph idx="1"/>
          </p:nvPr>
        </p:nvSpPr>
        <p:spPr/>
        <p:txBody>
          <a:bodyPr>
            <a:normAutofit/>
          </a:bodyPr>
          <a:lstStyle/>
          <a:p>
            <a:pPr marL="0" indent="0">
              <a:buNone/>
            </a:pPr>
            <a:r>
              <a:rPr lang="en-US" sz="1600" dirty="0" smtClean="0"/>
              <a:t>		</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unregisterReceiver</a:t>
            </a:r>
            <a:r>
              <a:rPr lang="en-US" sz="1600" dirty="0" smtClean="0">
                <a:latin typeface="Courier New" panose="02070309020205020404" pitchFamily="49" charset="0"/>
                <a:cs typeface="Courier New" panose="02070309020205020404" pitchFamily="49" charset="0"/>
              </a:rPr>
              <a:t>(receiver</a:t>
            </a:r>
            <a:r>
              <a:rPr lang="en-US" sz="1600" dirty="0">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9610116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Using the </a:t>
            </a:r>
            <a:r>
              <a:rPr lang="en-US" b="1" dirty="0" err="1">
                <a:latin typeface="Courier New" panose="02070309020205020404" pitchFamily="49" charset="0"/>
                <a:cs typeface="Courier New" panose="02070309020205020404" pitchFamily="49" charset="0"/>
              </a:rPr>
              <a:t>IntentService</a:t>
            </a:r>
            <a:r>
              <a:rPr lang="en-US" dirty="0"/>
              <a:t> Class</a:t>
            </a:r>
            <a:endParaRPr lang="en-US" sz="2600" dirty="0" smtClean="0"/>
          </a:p>
        </p:txBody>
      </p:sp>
      <p:sp>
        <p:nvSpPr>
          <p:cNvPr id="2" name="Content Placeholder 1"/>
          <p:cNvSpPr>
            <a:spLocks noGrp="1"/>
          </p:cNvSpPr>
          <p:nvPr>
            <p:ph idx="1"/>
          </p:nvPr>
        </p:nvSpPr>
        <p:spPr/>
        <p:txBody>
          <a:bodyPr>
            <a:normAutofit/>
          </a:bodyPr>
          <a:lstStyle/>
          <a:p>
            <a:pPr marL="1600200" lvl="4" indent="0">
              <a:buNone/>
            </a:pPr>
            <a:endParaRPr lang="en-US" sz="1600" dirty="0" smtClean="0"/>
          </a:p>
          <a:p>
            <a:pPr marL="1600200" lvl="4" indent="0">
              <a:buNone/>
            </a:pPr>
            <a:endParaRPr lang="en-US" sz="1600" dirty="0"/>
          </a:p>
          <a:p>
            <a:pPr marL="1600200" lvl="4" indent="0">
              <a:buNone/>
            </a:pPr>
            <a:endParaRPr lang="en-US" sz="1600" dirty="0" smtClean="0"/>
          </a:p>
          <a:p>
            <a:pPr marL="1600200" lvl="4" indent="0">
              <a:buNone/>
            </a:pPr>
            <a:endParaRPr lang="en-US" sz="1600" dirty="0"/>
          </a:p>
          <a:p>
            <a:pPr marL="1600200" lvl="4" indent="0">
              <a:buNone/>
            </a:pPr>
            <a:endParaRPr lang="en-US" sz="1600" dirty="0" smtClean="0"/>
          </a:p>
          <a:p>
            <a:pPr marL="1600200" lvl="4" indent="0">
              <a:buNone/>
            </a:pPr>
            <a:endParaRPr lang="en-US" sz="1600" dirty="0"/>
          </a:p>
          <a:p>
            <a:pPr marL="1600200" lvl="4" indent="0">
              <a:buNone/>
            </a:pPr>
            <a:endParaRPr lang="en-US" sz="1600" dirty="0" smtClean="0"/>
          </a:p>
          <a:p>
            <a:pPr marL="1600200" lvl="4" indent="0">
              <a:buNone/>
            </a:pPr>
            <a:r>
              <a:rPr lang="en-US" sz="1600" dirty="0" smtClean="0">
                <a:latin typeface="Courier New" panose="02070309020205020404" pitchFamily="49" charset="0"/>
                <a:cs typeface="Courier New" panose="02070309020205020404" pitchFamily="49" charset="0"/>
              </a:rPr>
              <a:t>&lt;service </a:t>
            </a:r>
            <a:r>
              <a:rPr lang="en-US" sz="1600" dirty="0" err="1" smtClean="0">
                <a:latin typeface="Courier New" panose="02070309020205020404" pitchFamily="49" charset="0"/>
                <a:cs typeface="Courier New" panose="02070309020205020404" pitchFamily="49" charset="0"/>
              </a:rPr>
              <a:t>android:name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SimpleIntentService</a:t>
            </a: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3"/>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extLst>
      <p:ext uri="{BB962C8B-B14F-4D97-AF65-F5344CB8AC3E}">
        <p14:creationId xmlns:p14="http://schemas.microsoft.com/office/powerpoint/2010/main" val="39610116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dirty="0" smtClean="0">
                <a:latin typeface="Arial" charset="0"/>
              </a:rPr>
              <a:t>Chapter 2</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200" dirty="0" smtClean="0"/>
              <a:t>We have learned how to determine when to use services.</a:t>
            </a:r>
          </a:p>
          <a:p>
            <a:pPr eaLnBrk="1" hangingPunct="1"/>
            <a:r>
              <a:rPr lang="en-US" sz="2200" dirty="0" smtClean="0"/>
              <a:t>We now have an understanding of the </a:t>
            </a:r>
            <a:r>
              <a:rPr lang="en-US" sz="2200" dirty="0" smtClean="0">
                <a:latin typeface="Courier New" panose="02070309020205020404" pitchFamily="49" charset="0"/>
                <a:cs typeface="Courier New" panose="02070309020205020404" pitchFamily="49" charset="0"/>
              </a:rPr>
              <a:t>Service</a:t>
            </a:r>
            <a:r>
              <a:rPr lang="en-US" sz="2200" dirty="0" smtClean="0"/>
              <a:t> lifecycle.</a:t>
            </a:r>
          </a:p>
          <a:p>
            <a:pPr eaLnBrk="1" hangingPunct="1"/>
            <a:r>
              <a:rPr lang="en-US" sz="2200" dirty="0" smtClean="0"/>
              <a:t>We are now able to create a </a:t>
            </a:r>
            <a:r>
              <a:rPr lang="en-US" sz="2200" dirty="0" smtClean="0">
                <a:latin typeface="Courier New" panose="02070309020205020404" pitchFamily="49" charset="0"/>
                <a:cs typeface="Courier New" panose="02070309020205020404" pitchFamily="49" charset="0"/>
              </a:rPr>
              <a:t>Service</a:t>
            </a:r>
            <a:r>
              <a:rPr lang="en-US" sz="2200" dirty="0" smtClean="0"/>
              <a:t>.</a:t>
            </a:r>
          </a:p>
          <a:p>
            <a:pPr eaLnBrk="1" hangingPunct="1"/>
            <a:r>
              <a:rPr lang="en-US" sz="2200" dirty="0" smtClean="0"/>
              <a:t>We have learned how to control a </a:t>
            </a:r>
            <a:r>
              <a:rPr lang="en-US" sz="2200" dirty="0" smtClean="0">
                <a:latin typeface="Courier New" panose="02070309020205020404" pitchFamily="49" charset="0"/>
                <a:cs typeface="Courier New" panose="02070309020205020404" pitchFamily="49" charset="0"/>
              </a:rPr>
              <a:t>Service</a:t>
            </a:r>
            <a:r>
              <a:rPr lang="en-US" sz="2200" dirty="0" smtClean="0"/>
              <a:t>.</a:t>
            </a:r>
          </a:p>
          <a:p>
            <a:pPr eaLnBrk="1" hangingPunct="1"/>
            <a:r>
              <a:rPr lang="en-US" sz="2200" dirty="0" smtClean="0"/>
              <a:t>We have learned how to implement a remote interface.</a:t>
            </a:r>
          </a:p>
          <a:p>
            <a:pPr eaLnBrk="1" hangingPunct="1"/>
            <a:r>
              <a:rPr lang="en-US" sz="2200" dirty="0" smtClean="0"/>
              <a:t>We have learned how to implement a </a:t>
            </a:r>
            <a:r>
              <a:rPr lang="en-US" sz="2200" dirty="0" err="1" smtClean="0">
                <a:latin typeface="Courier New" panose="02070309020205020404" pitchFamily="49" charset="0"/>
                <a:cs typeface="Courier New" panose="02070309020205020404" pitchFamily="49" charset="0"/>
              </a:rPr>
              <a:t>Parcelable</a:t>
            </a:r>
            <a:r>
              <a:rPr lang="en-US" sz="2200" dirty="0" smtClean="0"/>
              <a:t> </a:t>
            </a:r>
            <a:r>
              <a:rPr lang="en-US" sz="2200" dirty="0"/>
              <a:t>c</a:t>
            </a:r>
            <a:r>
              <a:rPr lang="en-US" sz="2200" dirty="0" smtClean="0"/>
              <a:t>lass.</a:t>
            </a:r>
          </a:p>
          <a:p>
            <a:pPr eaLnBrk="1" hangingPunct="1"/>
            <a:r>
              <a:rPr lang="en-US" sz="2200" dirty="0" smtClean="0"/>
              <a:t>We now know how to use the </a:t>
            </a:r>
            <a:r>
              <a:rPr lang="en-US" sz="2200" dirty="0" err="1" smtClean="0">
                <a:latin typeface="Courier New" panose="02070309020205020404" pitchFamily="49" charset="0"/>
                <a:cs typeface="Courier New" panose="02070309020205020404" pitchFamily="49" charset="0"/>
              </a:rPr>
              <a:t>IntentService</a:t>
            </a:r>
            <a:r>
              <a:rPr lang="en-US" sz="2200" dirty="0" smtClean="0"/>
              <a:t> class.</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t>
            </a:r>
            <a:r>
              <a:rPr lang="en-US">
                <a:latin typeface="Verdana" charset="0"/>
              </a:rPr>
              <a:t>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1800" dirty="0"/>
              <a:t>Android Reference: “Service</a:t>
            </a:r>
            <a:r>
              <a:rPr lang="en-US" sz="1800" dirty="0" smtClean="0"/>
              <a:t>”:</a:t>
            </a:r>
            <a:endParaRPr lang="en-US" sz="1800" dirty="0"/>
          </a:p>
          <a:p>
            <a:pPr lvl="1"/>
            <a:r>
              <a:rPr lang="en-US" sz="1800" i="1" dirty="0"/>
              <a:t>http://d.android.com/reference/android/app/Service.html</a:t>
            </a:r>
          </a:p>
          <a:p>
            <a:r>
              <a:rPr lang="en-US" sz="1800" dirty="0"/>
              <a:t>Android API Guides: “Services”:</a:t>
            </a:r>
          </a:p>
          <a:p>
            <a:pPr lvl="1"/>
            <a:r>
              <a:rPr lang="en-US" sz="1800" i="1" dirty="0"/>
              <a:t>http://d.android.com/guide/components/services.html</a:t>
            </a:r>
          </a:p>
          <a:p>
            <a:r>
              <a:rPr lang="en-US" sz="1800" dirty="0"/>
              <a:t>Android API Guides: “Bound Services”:</a:t>
            </a:r>
          </a:p>
          <a:p>
            <a:pPr lvl="1"/>
            <a:r>
              <a:rPr lang="en-US" sz="1800" i="1" dirty="0"/>
              <a:t>http://d.android.com/guide/components/bound-services.html</a:t>
            </a:r>
          </a:p>
          <a:p>
            <a:r>
              <a:rPr lang="en-US" sz="1800" dirty="0"/>
              <a:t>Android API Guides: “Android Interface Definition Language (AIDL)”:</a:t>
            </a:r>
          </a:p>
          <a:p>
            <a:pPr lvl="1"/>
            <a:r>
              <a:rPr lang="en-US" sz="1800" i="1" dirty="0"/>
              <a:t>http://d.android.com/guide/components/aidl.html</a:t>
            </a:r>
          </a:p>
          <a:p>
            <a:r>
              <a:rPr lang="en-US" sz="1800" dirty="0"/>
              <a:t>Android API Guides: “Processes and Threads”:</a:t>
            </a:r>
          </a:p>
          <a:p>
            <a:pPr lvl="1"/>
            <a:r>
              <a:rPr lang="en-US" sz="1800" i="1" dirty="0"/>
              <a:t>http://d.android.com/guide/components/processes-and-threads.html</a:t>
            </a:r>
          </a:p>
          <a:p>
            <a:r>
              <a:rPr lang="en-US" sz="1800" dirty="0"/>
              <a:t>Android API Guides: “Android Application Framework FAQ”:</a:t>
            </a:r>
          </a:p>
          <a:p>
            <a:pPr lvl="1"/>
            <a:r>
              <a:rPr lang="en-US" sz="1800" i="1" dirty="0"/>
              <a:t>http://</a:t>
            </a:r>
            <a:r>
              <a:rPr lang="en-US" sz="1800" i="1" dirty="0" smtClean="0"/>
              <a:t>d.android.com/guide/faq/framework.html</a:t>
            </a:r>
            <a:endParaRPr lang="en-US" sz="18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Determining When to Use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Y</a:t>
            </a:r>
            <a:r>
              <a:rPr lang="en-US" dirty="0" smtClean="0"/>
              <a:t>ou </a:t>
            </a:r>
            <a:r>
              <a:rPr lang="en-US" dirty="0"/>
              <a:t>might want to consider a </a:t>
            </a:r>
            <a:r>
              <a:rPr lang="en-US" dirty="0" smtClean="0">
                <a:latin typeface="Courier New" panose="02070309020205020404" pitchFamily="49" charset="0"/>
                <a:cs typeface="Courier New" panose="02070309020205020404" pitchFamily="49" charset="0"/>
              </a:rPr>
              <a:t>Service</a:t>
            </a:r>
            <a:r>
              <a:rPr lang="en-US" dirty="0" smtClean="0"/>
              <a:t> </a:t>
            </a:r>
            <a:r>
              <a:rPr lang="en-US" dirty="0"/>
              <a:t>if your application meets certain criteria, such as the following:</a:t>
            </a:r>
          </a:p>
          <a:p>
            <a:pPr lvl="1"/>
            <a:r>
              <a:rPr lang="en-US" dirty="0"/>
              <a:t>The application performs lengthy or resource-intensive processing that does not require input from the </a:t>
            </a:r>
            <a:r>
              <a:rPr lang="en-US" dirty="0" smtClean="0"/>
              <a:t>user.</a:t>
            </a:r>
            <a:endParaRPr lang="en-US" dirty="0"/>
          </a:p>
          <a:p>
            <a:pPr lvl="1"/>
            <a:r>
              <a:rPr lang="en-US" dirty="0"/>
              <a:t>The application must perform certain functions routinely, or at regular intervals, such as uploading or downloading fresh content or logging the current </a:t>
            </a:r>
            <a:r>
              <a:rPr lang="en-US" dirty="0" smtClean="0"/>
              <a:t>location.</a:t>
            </a:r>
            <a:endParaRPr lang="en-US" dirty="0"/>
          </a:p>
          <a:p>
            <a:pPr lvl="1"/>
            <a:r>
              <a:rPr lang="en-US" dirty="0"/>
              <a:t>The application performs a lengthy operation that, if canceled because the application exits, would be wasteful to restart. An example of this is downloading large </a:t>
            </a:r>
            <a:r>
              <a:rPr lang="en-US" dirty="0" smtClean="0"/>
              <a:t>files.</a:t>
            </a:r>
            <a:endParaRPr lang="en-US" dirty="0"/>
          </a:p>
          <a:p>
            <a:pPr lvl="1"/>
            <a:r>
              <a:rPr lang="en-US" dirty="0"/>
              <a:t>The application performs a lengthy operation while the user might be doing multiple activities. A </a:t>
            </a:r>
            <a:r>
              <a:rPr lang="en-US" dirty="0" smtClean="0">
                <a:latin typeface="Courier New" panose="02070309020205020404" pitchFamily="49" charset="0"/>
                <a:cs typeface="Courier New" panose="02070309020205020404" pitchFamily="49" charset="0"/>
              </a:rPr>
              <a:t>Service</a:t>
            </a:r>
            <a:r>
              <a:rPr lang="en-US" dirty="0" smtClean="0"/>
              <a:t> </a:t>
            </a:r>
            <a:r>
              <a:rPr lang="en-US" dirty="0"/>
              <a:t>can be used to span processing across the bounds of </a:t>
            </a:r>
            <a:r>
              <a:rPr lang="en-US" dirty="0">
                <a:latin typeface="Courier New" panose="02070309020205020404" pitchFamily="49" charset="0"/>
                <a:cs typeface="Courier New" panose="02070309020205020404" pitchFamily="49" charset="0"/>
              </a:rPr>
              <a:t>Activity</a:t>
            </a:r>
            <a:r>
              <a:rPr lang="en-US" dirty="0"/>
              <a:t> </a:t>
            </a:r>
            <a:r>
              <a:rPr lang="en-US" dirty="0" smtClean="0"/>
              <a:t>lifecycles.</a:t>
            </a:r>
            <a:endParaRPr lang="en-US" dirty="0"/>
          </a:p>
          <a:p>
            <a:pPr lvl="1"/>
            <a:r>
              <a:rPr lang="en-US" dirty="0"/>
              <a:t>The application needs to expose and provide data or information services (think web services) to other Android applications without the need of a user </a:t>
            </a:r>
            <a:r>
              <a:rPr lang="en-US" dirty="0" smtClean="0"/>
              <a:t>interface.</a:t>
            </a:r>
            <a:endParaRPr lang="en-US" dirty="0"/>
          </a:p>
        </p:txBody>
      </p:sp>
    </p:spTree>
    <p:extLst>
      <p:ext uri="{BB962C8B-B14F-4D97-AF65-F5344CB8AC3E}">
        <p14:creationId xmlns:p14="http://schemas.microsoft.com/office/powerpoint/2010/main" val="2992886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the </a:t>
            </a:r>
            <a:r>
              <a:rPr lang="en-US" b="1" dirty="0">
                <a:latin typeface="Courier New" panose="02070309020205020404" pitchFamily="49" charset="0"/>
                <a:cs typeface="Courier New" panose="02070309020205020404" pitchFamily="49" charset="0"/>
              </a:rPr>
              <a:t>Service</a:t>
            </a:r>
            <a:r>
              <a:rPr lang="en-US" dirty="0"/>
              <a:t> Lifecycle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A</a:t>
            </a:r>
            <a:r>
              <a:rPr lang="en-US" dirty="0" smtClean="0"/>
              <a:t> </a:t>
            </a:r>
            <a:r>
              <a:rPr lang="en-US" dirty="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ervice</a:t>
            </a:r>
            <a:r>
              <a:rPr lang="en-US" dirty="0" smtClean="0"/>
              <a:t> </a:t>
            </a:r>
            <a:r>
              <a:rPr lang="en-US" dirty="0"/>
              <a:t>implementation must be registered in an application’s manifest file using the </a:t>
            </a:r>
            <a:r>
              <a:rPr lang="en-US" dirty="0">
                <a:latin typeface="Courier New" panose="02070309020205020404" pitchFamily="49" charset="0"/>
                <a:cs typeface="Courier New" panose="02070309020205020404" pitchFamily="49" charset="0"/>
              </a:rPr>
              <a:t>&lt;service&gt;</a:t>
            </a:r>
            <a:r>
              <a:rPr lang="en-US" dirty="0"/>
              <a:t> tag. </a:t>
            </a:r>
          </a:p>
          <a:p>
            <a:pPr lvl="1"/>
            <a:r>
              <a:rPr lang="en-US" dirty="0" smtClean="0"/>
              <a:t>The </a:t>
            </a:r>
            <a:r>
              <a:rPr lang="en-US" dirty="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ervice</a:t>
            </a:r>
            <a:r>
              <a:rPr lang="en-US" dirty="0" smtClean="0"/>
              <a:t> </a:t>
            </a:r>
            <a:r>
              <a:rPr lang="en-US" dirty="0"/>
              <a:t>implementation might also define and enforce any permissions needed for starting, stopping, and binding to the </a:t>
            </a:r>
            <a:r>
              <a:rPr lang="en-US" dirty="0" smtClean="0">
                <a:latin typeface="Courier New" panose="02070309020205020404" pitchFamily="49" charset="0"/>
                <a:cs typeface="Courier New" panose="02070309020205020404" pitchFamily="49" charset="0"/>
              </a:rPr>
              <a:t>Service</a:t>
            </a:r>
            <a:r>
              <a:rPr lang="en-US" dirty="0"/>
              <a:t>, as well as make specific </a:t>
            </a:r>
            <a:r>
              <a:rPr lang="en-US" dirty="0" smtClean="0">
                <a:latin typeface="Courier New" panose="02070309020205020404" pitchFamily="49" charset="0"/>
                <a:cs typeface="Courier New" panose="02070309020205020404" pitchFamily="49" charset="0"/>
              </a:rPr>
              <a:t>Service</a:t>
            </a:r>
            <a:r>
              <a:rPr lang="en-US" dirty="0" smtClean="0"/>
              <a:t> </a:t>
            </a:r>
            <a:r>
              <a:rPr lang="en-US" dirty="0"/>
              <a:t>calls.</a:t>
            </a:r>
          </a:p>
          <a:p>
            <a:r>
              <a:rPr lang="en-US" dirty="0"/>
              <a:t>After it has been implemented, an Android </a:t>
            </a:r>
            <a:r>
              <a:rPr lang="en-US" dirty="0" smtClean="0">
                <a:latin typeface="Courier New" panose="02070309020205020404" pitchFamily="49" charset="0"/>
                <a:cs typeface="Courier New" panose="02070309020205020404" pitchFamily="49" charset="0"/>
              </a:rPr>
              <a:t>Service</a:t>
            </a:r>
            <a:r>
              <a:rPr lang="en-US" dirty="0" smtClean="0"/>
              <a:t> </a:t>
            </a:r>
            <a:r>
              <a:rPr lang="en-US" dirty="0"/>
              <a:t>can be started using the </a:t>
            </a:r>
            <a:r>
              <a:rPr lang="en-US" dirty="0" err="1">
                <a:latin typeface="Courier New" panose="02070309020205020404" pitchFamily="49" charset="0"/>
                <a:cs typeface="Courier New" panose="02070309020205020404" pitchFamily="49" charset="0"/>
              </a:rPr>
              <a:t>Context.startService</a:t>
            </a:r>
            <a:r>
              <a:rPr lang="en-US" dirty="0">
                <a:latin typeface="Courier New" panose="02070309020205020404" pitchFamily="49" charset="0"/>
                <a:cs typeface="Courier New" panose="02070309020205020404" pitchFamily="49" charset="0"/>
              </a:rPr>
              <a:t>()</a:t>
            </a:r>
            <a:r>
              <a:rPr lang="en-US" dirty="0"/>
              <a:t> method. </a:t>
            </a:r>
            <a:endParaRPr lang="en-US" dirty="0" smtClean="0"/>
          </a:p>
          <a:p>
            <a:pPr lvl="1"/>
            <a:r>
              <a:rPr lang="en-US" dirty="0" smtClean="0"/>
              <a:t>If </a:t>
            </a:r>
            <a:r>
              <a:rPr lang="en-US" dirty="0"/>
              <a:t>the </a:t>
            </a:r>
            <a:r>
              <a:rPr lang="en-US" dirty="0" smtClean="0">
                <a:latin typeface="Courier New" panose="02070309020205020404" pitchFamily="49" charset="0"/>
                <a:cs typeface="Courier New" panose="02070309020205020404" pitchFamily="49" charset="0"/>
              </a:rPr>
              <a:t>Service</a:t>
            </a:r>
            <a:r>
              <a:rPr lang="en-US" dirty="0" smtClean="0"/>
              <a:t> </a:t>
            </a:r>
            <a:r>
              <a:rPr lang="en-US" dirty="0"/>
              <a:t>was already running when the </a:t>
            </a:r>
            <a:r>
              <a:rPr lang="en-US" dirty="0" err="1">
                <a:latin typeface="Courier New" panose="02070309020205020404" pitchFamily="49" charset="0"/>
                <a:cs typeface="Courier New" panose="02070309020205020404" pitchFamily="49" charset="0"/>
              </a:rPr>
              <a:t>startService</a:t>
            </a:r>
            <a:r>
              <a:rPr lang="en-US" dirty="0">
                <a:latin typeface="Courier New" panose="02070309020205020404" pitchFamily="49" charset="0"/>
                <a:cs typeface="Courier New" panose="02070309020205020404" pitchFamily="49" charset="0"/>
              </a:rPr>
              <a:t>()</a:t>
            </a:r>
            <a:r>
              <a:rPr lang="en-US" dirty="0"/>
              <a:t> method was called, these subsequent calls don’t start further instances of the </a:t>
            </a:r>
            <a:r>
              <a:rPr lang="en-US" dirty="0" smtClean="0">
                <a:latin typeface="Courier New" panose="02070309020205020404" pitchFamily="49" charset="0"/>
                <a:cs typeface="Courier New" panose="02070309020205020404" pitchFamily="49" charset="0"/>
              </a:rPr>
              <a:t>Service</a:t>
            </a:r>
            <a:r>
              <a:rPr lang="en-US" dirty="0"/>
              <a:t>. </a:t>
            </a:r>
            <a:endParaRPr lang="en-US" dirty="0" smtClean="0"/>
          </a:p>
          <a:p>
            <a:pPr lvl="1"/>
            <a:r>
              <a:rPr lang="en-US" dirty="0" smtClean="0"/>
              <a:t>The </a:t>
            </a:r>
            <a:r>
              <a:rPr lang="en-US" dirty="0" smtClean="0">
                <a:latin typeface="Courier New" panose="02070309020205020404" pitchFamily="49" charset="0"/>
                <a:cs typeface="Courier New" panose="02070309020205020404" pitchFamily="49" charset="0"/>
              </a:rPr>
              <a:t>Service</a:t>
            </a:r>
            <a:r>
              <a:rPr lang="en-US" dirty="0" smtClean="0"/>
              <a:t> </a:t>
            </a:r>
            <a:r>
              <a:rPr lang="en-US" dirty="0"/>
              <a:t>continues to run until either the </a:t>
            </a:r>
            <a:r>
              <a:rPr lang="en-US" dirty="0" err="1">
                <a:latin typeface="Courier New" panose="02070309020205020404" pitchFamily="49" charset="0"/>
                <a:cs typeface="Courier New" panose="02070309020205020404" pitchFamily="49" charset="0"/>
              </a:rPr>
              <a:t>Context.stopService</a:t>
            </a:r>
            <a:r>
              <a:rPr lang="en-US" dirty="0">
                <a:latin typeface="Courier New" panose="02070309020205020404" pitchFamily="49" charset="0"/>
                <a:cs typeface="Courier New" panose="02070309020205020404" pitchFamily="49" charset="0"/>
              </a:rPr>
              <a:t>()</a:t>
            </a:r>
            <a:r>
              <a:rPr lang="en-US" dirty="0"/>
              <a:t> method is called or the </a:t>
            </a:r>
            <a:r>
              <a:rPr lang="en-US" dirty="0" smtClean="0">
                <a:latin typeface="Courier New" panose="02070309020205020404" pitchFamily="49" charset="0"/>
                <a:cs typeface="Courier New" panose="02070309020205020404" pitchFamily="49" charset="0"/>
              </a:rPr>
              <a:t>Service</a:t>
            </a:r>
            <a:r>
              <a:rPr lang="en-US" dirty="0" smtClean="0"/>
              <a:t> </a:t>
            </a:r>
            <a:r>
              <a:rPr lang="en-US" dirty="0"/>
              <a:t>completes its tasks and stops itself using the </a:t>
            </a:r>
            <a:r>
              <a:rPr lang="en-US" dirty="0" err="1">
                <a:latin typeface="Courier New" panose="02070309020205020404" pitchFamily="49" charset="0"/>
                <a:cs typeface="Courier New" panose="02070309020205020404" pitchFamily="49" charset="0"/>
              </a:rPr>
              <a:t>stopSelf</a:t>
            </a:r>
            <a:r>
              <a:rPr lang="en-US" dirty="0">
                <a:latin typeface="Courier New" panose="02070309020205020404" pitchFamily="49" charset="0"/>
                <a:cs typeface="Courier New" panose="02070309020205020404" pitchFamily="49" charset="0"/>
              </a:rPr>
              <a:t>()</a:t>
            </a:r>
            <a:r>
              <a:rPr lang="en-US" dirty="0"/>
              <a:t> method.</a:t>
            </a:r>
          </a:p>
          <a:p>
            <a:r>
              <a:rPr lang="en-US" dirty="0"/>
              <a:t>To connect to a </a:t>
            </a:r>
            <a:r>
              <a:rPr lang="en-US" dirty="0" smtClean="0">
                <a:latin typeface="Courier New" panose="02070309020205020404" pitchFamily="49" charset="0"/>
                <a:cs typeface="Courier New" panose="02070309020205020404" pitchFamily="49" charset="0"/>
              </a:rPr>
              <a:t>Service</a:t>
            </a:r>
            <a:r>
              <a:rPr lang="en-US" dirty="0"/>
              <a:t>, interested applications use the </a:t>
            </a:r>
            <a:r>
              <a:rPr lang="en-US" dirty="0" err="1">
                <a:latin typeface="Courier New" panose="02070309020205020404" pitchFamily="49" charset="0"/>
                <a:cs typeface="Courier New" panose="02070309020205020404" pitchFamily="49" charset="0"/>
              </a:rPr>
              <a:t>Context.bindService</a:t>
            </a:r>
            <a:r>
              <a:rPr lang="en-US" dirty="0">
                <a:latin typeface="Courier New" panose="02070309020205020404" pitchFamily="49" charset="0"/>
                <a:cs typeface="Courier New" panose="02070309020205020404" pitchFamily="49" charset="0"/>
              </a:rPr>
              <a:t>()</a:t>
            </a:r>
            <a:r>
              <a:rPr lang="en-US" dirty="0"/>
              <a:t> </a:t>
            </a:r>
            <a:r>
              <a:rPr lang="en-US" dirty="0" smtClean="0"/>
              <a:t>method. </a:t>
            </a:r>
          </a:p>
          <a:p>
            <a:pPr lvl="1"/>
            <a:r>
              <a:rPr lang="en-US" dirty="0" smtClean="0"/>
              <a:t>If </a:t>
            </a:r>
            <a:r>
              <a:rPr lang="en-US" dirty="0"/>
              <a:t>that </a:t>
            </a:r>
            <a:r>
              <a:rPr lang="en-US" dirty="0" smtClean="0">
                <a:latin typeface="Courier New" panose="02070309020205020404" pitchFamily="49" charset="0"/>
                <a:cs typeface="Courier New" panose="02070309020205020404" pitchFamily="49" charset="0"/>
              </a:rPr>
              <a:t>Service</a:t>
            </a:r>
            <a:r>
              <a:rPr lang="en-US" dirty="0" smtClean="0"/>
              <a:t> </a:t>
            </a:r>
            <a:r>
              <a:rPr lang="en-US" dirty="0"/>
              <a:t>is not running, </a:t>
            </a:r>
            <a:r>
              <a:rPr lang="en-US" dirty="0" smtClean="0"/>
              <a:t>it is </a:t>
            </a:r>
            <a:r>
              <a:rPr lang="en-US" dirty="0"/>
              <a:t>created at that time. </a:t>
            </a:r>
            <a:endParaRPr lang="en-US" dirty="0" smtClean="0"/>
          </a:p>
          <a:p>
            <a:pPr lvl="1"/>
            <a:r>
              <a:rPr lang="en-US" dirty="0" smtClean="0"/>
              <a:t>After </a:t>
            </a:r>
            <a:r>
              <a:rPr lang="en-US" dirty="0"/>
              <a:t>the connection is established, the interested applications can begin making requests of that </a:t>
            </a:r>
            <a:r>
              <a:rPr lang="en-US" dirty="0" smtClean="0">
                <a:latin typeface="Courier New" panose="02070309020205020404" pitchFamily="49" charset="0"/>
                <a:cs typeface="Courier New" panose="02070309020205020404" pitchFamily="49" charset="0"/>
              </a:rPr>
              <a:t>Service</a:t>
            </a:r>
            <a:r>
              <a:rPr lang="en-US" dirty="0"/>
              <a:t>, if the applications have the appropriate permissions. </a:t>
            </a:r>
          </a:p>
        </p:txBody>
      </p:sp>
    </p:spTree>
    <p:extLst>
      <p:ext uri="{BB962C8B-B14F-4D97-AF65-F5344CB8AC3E}">
        <p14:creationId xmlns:p14="http://schemas.microsoft.com/office/powerpoint/2010/main" val="3240025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a:t>
            </a:r>
            <a:r>
              <a:rPr lang="en-US" b="1" dirty="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Creating an Android </a:t>
            </a:r>
            <a:r>
              <a:rPr lang="en-US" sz="2000" dirty="0" smtClean="0">
                <a:latin typeface="Courier New" panose="02070309020205020404" pitchFamily="49" charset="0"/>
                <a:cs typeface="Courier New" panose="02070309020205020404" pitchFamily="49" charset="0"/>
              </a:rPr>
              <a:t>Service</a:t>
            </a:r>
            <a:r>
              <a:rPr lang="en-US" sz="2000" dirty="0" smtClean="0"/>
              <a:t> </a:t>
            </a:r>
            <a:r>
              <a:rPr lang="en-US" sz="2000" dirty="0"/>
              <a:t>involves extending the </a:t>
            </a:r>
            <a:r>
              <a:rPr lang="en-US" sz="2000" dirty="0">
                <a:latin typeface="Courier New" panose="02070309020205020404" pitchFamily="49" charset="0"/>
                <a:cs typeface="Courier New" panose="02070309020205020404" pitchFamily="49" charset="0"/>
              </a:rPr>
              <a:t>Service</a:t>
            </a:r>
            <a:r>
              <a:rPr lang="en-US" sz="2000" dirty="0"/>
              <a:t> class and adding a </a:t>
            </a:r>
            <a:r>
              <a:rPr lang="en-US" sz="2000" dirty="0">
                <a:latin typeface="Courier New" panose="02070309020205020404" pitchFamily="49" charset="0"/>
                <a:cs typeface="Courier New" panose="02070309020205020404" pitchFamily="49" charset="0"/>
              </a:rPr>
              <a:t>&lt;service&gt;</a:t>
            </a:r>
            <a:r>
              <a:rPr lang="en-US" sz="2000" dirty="0"/>
              <a:t> block to the </a:t>
            </a:r>
            <a:r>
              <a:rPr lang="en-US" sz="2000" i="1" dirty="0"/>
              <a:t>AndroidManifest.xml</a:t>
            </a:r>
            <a:r>
              <a:rPr lang="en-US" sz="2000" dirty="0"/>
              <a:t> permissions </a:t>
            </a:r>
            <a:r>
              <a:rPr lang="en-US" sz="2000" dirty="0" smtClean="0"/>
              <a:t>file.</a:t>
            </a:r>
          </a:p>
          <a:p>
            <a:r>
              <a:rPr lang="en-US" sz="2000" dirty="0" smtClean="0"/>
              <a:t>A </a:t>
            </a:r>
            <a:r>
              <a:rPr lang="en-US" sz="2000" dirty="0" smtClean="0">
                <a:latin typeface="Courier New" panose="02070309020205020404" pitchFamily="49" charset="0"/>
                <a:cs typeface="Courier New" panose="02070309020205020404" pitchFamily="49" charset="0"/>
              </a:rPr>
              <a:t>Service</a:t>
            </a:r>
            <a:r>
              <a:rPr lang="en-US" sz="2000" dirty="0" smtClean="0"/>
              <a:t> usually </a:t>
            </a:r>
            <a:r>
              <a:rPr lang="en-US" sz="2000" dirty="0"/>
              <a:t>overrides the </a:t>
            </a:r>
            <a:r>
              <a:rPr lang="en-US" sz="2000" dirty="0" err="1">
                <a:latin typeface="Courier New" panose="02070309020205020404" pitchFamily="49" charset="0"/>
                <a:cs typeface="Courier New" panose="02070309020205020404" pitchFamily="49" charset="0"/>
              </a:rPr>
              <a:t>onCreate</a:t>
            </a:r>
            <a:r>
              <a:rPr lang="en-US" sz="2000" dirty="0">
                <a:latin typeface="Courier New" panose="02070309020205020404" pitchFamily="49" charset="0"/>
                <a:cs typeface="Courier New" panose="02070309020205020404" pitchFamily="49" charset="0"/>
              </a:rPr>
              <a:t>()</a:t>
            </a:r>
            <a:r>
              <a:rPr lang="en-US" sz="2000" dirty="0"/>
              <a:t>, </a:t>
            </a:r>
            <a:r>
              <a:rPr lang="en-US" sz="2000" dirty="0" err="1">
                <a:latin typeface="Courier New" panose="02070309020205020404" pitchFamily="49" charset="0"/>
                <a:cs typeface="Courier New" panose="02070309020205020404" pitchFamily="49" charset="0"/>
              </a:rPr>
              <a:t>onStart</a:t>
            </a:r>
            <a:r>
              <a:rPr lang="en-US" sz="2000" dirty="0">
                <a:latin typeface="Courier New" panose="02070309020205020404" pitchFamily="49" charset="0"/>
                <a:cs typeface="Courier New" panose="02070309020205020404" pitchFamily="49" charset="0"/>
              </a:rPr>
              <a:t>()</a:t>
            </a:r>
            <a:r>
              <a:rPr lang="en-US" sz="2000" dirty="0"/>
              <a:t>, </a:t>
            </a:r>
            <a:r>
              <a:rPr lang="en-US" sz="2000" dirty="0" err="1">
                <a:latin typeface="Courier New" panose="02070309020205020404" pitchFamily="49" charset="0"/>
                <a:cs typeface="Courier New" panose="02070309020205020404" pitchFamily="49" charset="0"/>
              </a:rPr>
              <a:t>onStartCommand</a:t>
            </a:r>
            <a:r>
              <a:rPr lang="en-US" sz="2000" dirty="0">
                <a:latin typeface="Courier New" panose="02070309020205020404" pitchFamily="49" charset="0"/>
                <a:cs typeface="Courier New" panose="02070309020205020404" pitchFamily="49" charset="0"/>
              </a:rPr>
              <a:t>()</a:t>
            </a:r>
            <a:r>
              <a:rPr lang="en-US" sz="2000" dirty="0"/>
              <a:t>, and </a:t>
            </a:r>
            <a:r>
              <a:rPr lang="en-US" sz="2000" dirty="0" err="1">
                <a:latin typeface="Courier New" panose="02070309020205020404" pitchFamily="49" charset="0"/>
                <a:cs typeface="Courier New" panose="02070309020205020404" pitchFamily="49" charset="0"/>
              </a:rPr>
              <a:t>onDestroy</a:t>
            </a:r>
            <a:r>
              <a:rPr lang="en-US" sz="2000" dirty="0">
                <a:latin typeface="Courier New" panose="02070309020205020404" pitchFamily="49" charset="0"/>
                <a:cs typeface="Courier New" panose="02070309020205020404" pitchFamily="49" charset="0"/>
              </a:rPr>
              <a:t>()</a:t>
            </a:r>
            <a:r>
              <a:rPr lang="en-US" sz="2000" dirty="0"/>
              <a:t> methods to begin </a:t>
            </a:r>
            <a:r>
              <a:rPr lang="en-US" sz="2000" dirty="0" smtClean="0"/>
              <a:t>with.</a:t>
            </a:r>
          </a:p>
          <a:p>
            <a:r>
              <a:rPr lang="en-US" sz="2000" dirty="0" smtClean="0"/>
              <a:t>Defining </a:t>
            </a:r>
            <a:r>
              <a:rPr lang="en-US" sz="2000" dirty="0"/>
              <a:t>the </a:t>
            </a:r>
            <a:r>
              <a:rPr lang="en-US" sz="2000" dirty="0" smtClean="0">
                <a:latin typeface="Courier New" panose="02070309020205020404" pitchFamily="49" charset="0"/>
                <a:cs typeface="Courier New" panose="02070309020205020404" pitchFamily="49" charset="0"/>
              </a:rPr>
              <a:t>Service</a:t>
            </a:r>
            <a:r>
              <a:rPr lang="en-US" sz="2000" dirty="0" smtClean="0"/>
              <a:t> </a:t>
            </a:r>
            <a:r>
              <a:rPr lang="en-US" sz="2000" dirty="0"/>
              <a:t>name enables other applications to start the </a:t>
            </a:r>
            <a:r>
              <a:rPr lang="en-US" sz="2000" dirty="0" smtClean="0">
                <a:latin typeface="Courier New" panose="02070309020205020404" pitchFamily="49" charset="0"/>
                <a:cs typeface="Courier New" panose="02070309020205020404" pitchFamily="49" charset="0"/>
              </a:rPr>
              <a:t>Service</a:t>
            </a:r>
            <a:r>
              <a:rPr lang="en-US" sz="2000" dirty="0" smtClean="0"/>
              <a:t> </a:t>
            </a:r>
            <a:r>
              <a:rPr lang="en-US" sz="2000" dirty="0"/>
              <a:t>that runs in the background and stop </a:t>
            </a:r>
            <a:r>
              <a:rPr lang="en-US" sz="2000" dirty="0" smtClean="0"/>
              <a:t>it.</a:t>
            </a:r>
          </a:p>
          <a:p>
            <a:r>
              <a:rPr lang="en-US" sz="2000" dirty="0" smtClean="0"/>
              <a:t>Both </a:t>
            </a:r>
            <a:r>
              <a:rPr lang="en-US" sz="2000" dirty="0"/>
              <a:t>the </a:t>
            </a:r>
            <a:r>
              <a:rPr lang="en-US" sz="2000" dirty="0" err="1">
                <a:latin typeface="Courier New" panose="02070309020205020404" pitchFamily="49" charset="0"/>
                <a:cs typeface="Courier New" panose="02070309020205020404" pitchFamily="49" charset="0"/>
              </a:rPr>
              <a:t>onStart</a:t>
            </a:r>
            <a:r>
              <a:rPr lang="en-US" sz="2000" dirty="0">
                <a:latin typeface="Courier New" panose="02070309020205020404" pitchFamily="49" charset="0"/>
                <a:cs typeface="Courier New" panose="02070309020205020404" pitchFamily="49" charset="0"/>
              </a:rPr>
              <a:t>()</a:t>
            </a:r>
            <a:r>
              <a:rPr lang="en-US" sz="2000" dirty="0"/>
              <a:t> and </a:t>
            </a:r>
            <a:r>
              <a:rPr lang="en-US" sz="2000" dirty="0" err="1">
                <a:latin typeface="Courier New" panose="02070309020205020404" pitchFamily="49" charset="0"/>
                <a:cs typeface="Courier New" panose="02070309020205020404" pitchFamily="49" charset="0"/>
              </a:rPr>
              <a:t>onStartCommand</a:t>
            </a:r>
            <a:r>
              <a:rPr lang="en-US" sz="2000" dirty="0">
                <a:latin typeface="Courier New" panose="02070309020205020404" pitchFamily="49" charset="0"/>
                <a:cs typeface="Courier New" panose="02070309020205020404" pitchFamily="49" charset="0"/>
              </a:rPr>
              <a:t>()</a:t>
            </a:r>
            <a:r>
              <a:rPr lang="en-US" sz="2000" dirty="0"/>
              <a:t> methods are essentially the same, with the exception that </a:t>
            </a:r>
            <a:r>
              <a:rPr lang="en-US" sz="2000" dirty="0" err="1">
                <a:latin typeface="Courier New" panose="02070309020205020404" pitchFamily="49" charset="0"/>
                <a:cs typeface="Courier New" panose="02070309020205020404" pitchFamily="49" charset="0"/>
              </a:rPr>
              <a:t>onStart</a:t>
            </a:r>
            <a:r>
              <a:rPr lang="en-US" sz="2000" dirty="0">
                <a:latin typeface="Courier New" panose="02070309020205020404" pitchFamily="49" charset="0"/>
                <a:cs typeface="Courier New" panose="02070309020205020404" pitchFamily="49" charset="0"/>
              </a:rPr>
              <a:t>()</a:t>
            </a:r>
            <a:r>
              <a:rPr lang="en-US" sz="2000" dirty="0"/>
              <a:t> is deprecated in API Level 5 and </a:t>
            </a:r>
            <a:r>
              <a:rPr lang="en-US" sz="2000" dirty="0" smtClean="0"/>
              <a:t>above.</a:t>
            </a:r>
          </a:p>
          <a:p>
            <a:pPr lvl="1"/>
            <a:r>
              <a:rPr lang="en-US" sz="2000" dirty="0" smtClean="0"/>
              <a:t>The </a:t>
            </a:r>
            <a:r>
              <a:rPr lang="en-US" sz="2000" dirty="0"/>
              <a:t>default implementation of </a:t>
            </a:r>
            <a:r>
              <a:rPr lang="en-US" sz="2000" dirty="0" err="1" smtClean="0">
                <a:latin typeface="Courier New" panose="02070309020205020404" pitchFamily="49" charset="0"/>
                <a:cs typeface="Courier New" panose="02070309020205020404" pitchFamily="49" charset="0"/>
              </a:rPr>
              <a:t>onStartCommand</a:t>
            </a:r>
            <a:r>
              <a:rPr lang="en-US" sz="2000" dirty="0">
                <a:latin typeface="Courier New" panose="02070309020205020404" pitchFamily="49" charset="0"/>
                <a:cs typeface="Courier New" panose="02070309020205020404" pitchFamily="49" charset="0"/>
              </a:rPr>
              <a:t>()</a:t>
            </a:r>
            <a:r>
              <a:rPr lang="en-US" sz="2000" dirty="0"/>
              <a:t> on API Level 5 or greater is to call </a:t>
            </a:r>
            <a:r>
              <a:rPr lang="en-US" sz="2000" dirty="0" err="1">
                <a:latin typeface="Courier New" panose="02070309020205020404" pitchFamily="49" charset="0"/>
                <a:cs typeface="Courier New" panose="02070309020205020404" pitchFamily="49" charset="0"/>
              </a:rPr>
              <a:t>onStart</a:t>
            </a:r>
            <a:r>
              <a:rPr lang="en-US" sz="2000" dirty="0">
                <a:latin typeface="Courier New" panose="02070309020205020404" pitchFamily="49" charset="0"/>
                <a:cs typeface="Courier New" panose="02070309020205020404" pitchFamily="49" charset="0"/>
              </a:rPr>
              <a:t>()</a:t>
            </a:r>
            <a:r>
              <a:rPr lang="en-US" sz="2000" dirty="0"/>
              <a:t>, which returns an appropriate value so that behavior is compatible with previous </a:t>
            </a:r>
            <a:r>
              <a:rPr lang="en-US" sz="2000" dirty="0" smtClean="0"/>
              <a:t>versions.</a:t>
            </a:r>
            <a:endParaRPr lang="en-US" sz="2000" dirty="0"/>
          </a:p>
        </p:txBody>
      </p:sp>
    </p:spTree>
    <p:extLst>
      <p:ext uri="{BB962C8B-B14F-4D97-AF65-F5344CB8AC3E}">
        <p14:creationId xmlns:p14="http://schemas.microsoft.com/office/powerpoint/2010/main" val="3240025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a:t>
            </a:r>
            <a:r>
              <a:rPr lang="en-US" b="1" dirty="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GPXService</a:t>
            </a:r>
            <a:r>
              <a:rPr lang="en-US" dirty="0">
                <a:latin typeface="Courier New" panose="02070309020205020404" pitchFamily="49" charset="0"/>
                <a:cs typeface="Courier New" panose="02070309020205020404" pitchFamily="49" charset="0"/>
              </a:rPr>
              <a:t> extends Service {</a:t>
            </a:r>
          </a:p>
          <a:p>
            <a:pPr marL="762000" lvl="2" indent="0">
              <a:buNone/>
            </a:pPr>
            <a:r>
              <a:rPr lang="en-US" dirty="0">
                <a:latin typeface="Courier New" panose="02070309020205020404" pitchFamily="49" charset="0"/>
                <a:cs typeface="Courier New" panose="02070309020205020404" pitchFamily="49" charset="0"/>
              </a:rPr>
              <a:t>    public static final String GPX_SERVICE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com.advancedandroidbook.GPXService.SERVICE</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private </a:t>
            </a:r>
            <a:r>
              <a:rPr lang="en-US" dirty="0" err="1">
                <a:latin typeface="Courier New" panose="02070309020205020404" pitchFamily="49" charset="0"/>
                <a:cs typeface="Courier New" panose="02070309020205020404" pitchFamily="49" charset="0"/>
              </a:rPr>
              <a:t>LocationManager</a:t>
            </a:r>
            <a:r>
              <a:rPr lang="en-US" dirty="0">
                <a:latin typeface="Courier New" panose="02070309020205020404" pitchFamily="49" charset="0"/>
                <a:cs typeface="Courier New" panose="02070309020205020404" pitchFamily="49" charset="0"/>
              </a:rPr>
              <a:t> location = null;</a:t>
            </a:r>
          </a:p>
          <a:p>
            <a:pPr marL="762000" lvl="2" indent="0">
              <a:buNone/>
            </a:pPr>
            <a:r>
              <a:rPr lang="en-US" dirty="0">
                <a:latin typeface="Courier New" panose="02070309020205020404" pitchFamily="49" charset="0"/>
                <a:cs typeface="Courier New" panose="02070309020205020404" pitchFamily="49" charset="0"/>
              </a:rPr>
              <a:t>    private </a:t>
            </a:r>
            <a:r>
              <a:rPr lang="en-US" dirty="0" err="1">
                <a:latin typeface="Courier New" panose="02070309020205020404" pitchFamily="49" charset="0"/>
                <a:cs typeface="Courier New" panose="02070309020205020404" pitchFamily="49" charset="0"/>
              </a:rPr>
              <a:t>NotificationManager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notifier</a:t>
            </a:r>
            <a:r>
              <a:rPr lang="en-US" dirty="0">
                <a:latin typeface="Courier New" panose="02070309020205020404" pitchFamily="49" charset="0"/>
                <a:cs typeface="Courier New" panose="02070309020205020404" pitchFamily="49" charset="0"/>
              </a:rPr>
              <a:t> = null;</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@Override</a:t>
            </a:r>
          </a:p>
          <a:p>
            <a:pPr marL="762000" lvl="2"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onCreate</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super.onCreate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smtClean="0"/>
              <a:t>….</a:t>
            </a:r>
            <a:endParaRPr lang="en-US" dirty="0"/>
          </a:p>
        </p:txBody>
      </p:sp>
    </p:spTree>
    <p:extLst>
      <p:ext uri="{BB962C8B-B14F-4D97-AF65-F5344CB8AC3E}">
        <p14:creationId xmlns:p14="http://schemas.microsoft.com/office/powerpoint/2010/main" val="370932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down)">
                                      <p:cBhvr>
                                        <p:cTn id="31" dur="500"/>
                                        <p:tgtEl>
                                          <p:spTgt spid="2">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wipe(down)">
                                      <p:cBhvr>
                                        <p:cTn id="34" dur="500"/>
                                        <p:tgtEl>
                                          <p:spTgt spid="2">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wipe(down)">
                                      <p:cBhvr>
                                        <p:cTn id="37" dur="500"/>
                                        <p:tgtEl>
                                          <p:spTgt spid="2">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wipe(down)">
                                      <p:cBhvr>
                                        <p:cTn id="4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a:t>
            </a:r>
            <a:r>
              <a:rPr lang="en-US" b="1" dirty="0">
                <a:latin typeface="Courier New" panose="02070309020205020404" pitchFamily="49" charset="0"/>
                <a:cs typeface="Courier New" panose="02070309020205020404" pitchFamily="49" charset="0"/>
              </a:rPr>
              <a:t>Service</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dirty="0" smtClean="0"/>
              <a:t>    ….</a:t>
            </a:r>
          </a:p>
          <a:p>
            <a:pPr marL="762000" lvl="2" indent="0">
              <a:buNone/>
            </a:pPr>
            <a:r>
              <a:rPr lang="en-US" dirty="0" smtClean="0"/>
              <a:t>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Override</a:t>
            </a:r>
          </a:p>
          <a:p>
            <a:pPr marL="762000" lvl="2"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onStart</a:t>
            </a:r>
            <a:r>
              <a:rPr lang="en-US" sz="1400" dirty="0">
                <a:latin typeface="Courier New" panose="02070309020205020404" pitchFamily="49" charset="0"/>
                <a:cs typeface="Courier New" panose="02070309020205020404" pitchFamily="49" charset="0"/>
              </a:rPr>
              <a:t>(Intent </a:t>
            </a:r>
            <a:r>
              <a:rPr lang="en-US" sz="1400" dirty="0" err="1">
                <a:latin typeface="Courier New" panose="02070309020205020404" pitchFamily="49" charset="0"/>
                <a:cs typeface="Courier New" panose="02070309020205020404" pitchFamily="49" charset="0"/>
              </a:rPr>
              <a:t>intent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startId</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super.onStart</a:t>
            </a:r>
            <a:r>
              <a:rPr lang="en-US" sz="1400" dirty="0">
                <a:latin typeface="Courier New" panose="02070309020205020404" pitchFamily="49" charset="0"/>
                <a:cs typeface="Courier New" panose="02070309020205020404" pitchFamily="49" charset="0"/>
              </a:rPr>
              <a:t>(intent, </a:t>
            </a:r>
            <a:r>
              <a:rPr lang="en-US" sz="1400" dirty="0" err="1">
                <a:latin typeface="Courier New" panose="02070309020205020404" pitchFamily="49" charset="0"/>
                <a:cs typeface="Courier New" panose="02070309020205020404" pitchFamily="49" charset="0"/>
              </a:rPr>
              <a:t>startId</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smtClean="0">
                <a:latin typeface="Courier New" panose="02070309020205020404" pitchFamily="49" charset="0"/>
                <a:cs typeface="Courier New" panose="02070309020205020404" pitchFamily="49" charset="0"/>
              </a:rPr>
              <a:t>    </a:t>
            </a:r>
          </a:p>
          <a:p>
            <a:pPr marL="762000" lvl="2"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Override</a:t>
            </a:r>
          </a:p>
          <a:p>
            <a:pPr marL="762000" lvl="2"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onStartCommand</a:t>
            </a:r>
            <a:r>
              <a:rPr lang="en-US" sz="1400" dirty="0">
                <a:latin typeface="Courier New" panose="02070309020205020404" pitchFamily="49" charset="0"/>
                <a:cs typeface="Courier New" panose="02070309020205020404" pitchFamily="49" charset="0"/>
              </a:rPr>
              <a:t>(Intent </a:t>
            </a:r>
            <a:r>
              <a:rPr lang="en-US" sz="1400" dirty="0" err="1">
                <a:latin typeface="Courier New" panose="02070309020205020404" pitchFamily="49" charset="0"/>
                <a:cs typeface="Courier New" panose="02070309020205020404" pitchFamily="49" charset="0"/>
              </a:rPr>
              <a:t>intent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flags, </a:t>
            </a:r>
            <a:endParaRPr lang="en-US" sz="1400" dirty="0" smtClean="0">
              <a:latin typeface="Courier New" panose="02070309020205020404" pitchFamily="49" charset="0"/>
              <a:cs typeface="Courier New" panose="02070309020205020404" pitchFamily="49" charset="0"/>
            </a:endParaRPr>
          </a:p>
          <a:p>
            <a:pPr marL="1600200" lvl="4" indent="0">
              <a:buNone/>
            </a:pP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startId</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super.onStart</a:t>
            </a:r>
            <a:r>
              <a:rPr lang="en-US" sz="1400" dirty="0">
                <a:latin typeface="Courier New" panose="02070309020205020404" pitchFamily="49" charset="0"/>
                <a:cs typeface="Courier New" panose="02070309020205020404" pitchFamily="49" charset="0"/>
              </a:rPr>
              <a:t>(intent, </a:t>
            </a:r>
            <a:r>
              <a:rPr lang="en-US" sz="1400" dirty="0" err="1">
                <a:latin typeface="Courier New" panose="02070309020205020404" pitchFamily="49" charset="0"/>
                <a:cs typeface="Courier New" panose="02070309020205020404" pitchFamily="49" charset="0"/>
              </a:rPr>
              <a:t>startId</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@Override</a:t>
            </a:r>
          </a:p>
          <a:p>
            <a:pPr marL="762000" lvl="2"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onDestroy</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super.onDestroy</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8499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down)">
                                      <p:cBhvr>
                                        <p:cTn id="31" dur="500"/>
                                        <p:tgtEl>
                                          <p:spTgt spid="2">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wipe(down)">
                                      <p:cBhvr>
                                        <p:cTn id="34" dur="500"/>
                                        <p:tgtEl>
                                          <p:spTgt spid="2">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wipe(down)">
                                      <p:cBhvr>
                                        <p:cTn id="37" dur="500"/>
                                        <p:tgtEl>
                                          <p:spTgt spid="2">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wipe(down)">
                                      <p:cBhvr>
                                        <p:cTn id="40" dur="500"/>
                                        <p:tgtEl>
                                          <p:spTgt spid="2">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wipe(down)">
                                      <p:cBhvr>
                                        <p:cTn id="43" dur="500"/>
                                        <p:tgtEl>
                                          <p:spTgt spid="2">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
                                            <p:txEl>
                                              <p:pRg st="13" end="13"/>
                                            </p:txEl>
                                          </p:spTgt>
                                        </p:tgtEl>
                                        <p:attrNameLst>
                                          <p:attrName>style.visibility</p:attrName>
                                        </p:attrNameLst>
                                      </p:cBhvr>
                                      <p:to>
                                        <p:strVal val="visible"/>
                                      </p:to>
                                    </p:set>
                                    <p:animEffect transition="in" filter="wipe(down)">
                                      <p:cBhvr>
                                        <p:cTn id="46" dur="500"/>
                                        <p:tgtEl>
                                          <p:spTgt spid="2">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Effect transition="in" filter="wipe(down)">
                                      <p:cBhvr>
                                        <p:cTn id="49" dur="500"/>
                                        <p:tgtEl>
                                          <p:spTgt spid="2">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
                                            <p:txEl>
                                              <p:pRg st="15" end="15"/>
                                            </p:txEl>
                                          </p:spTgt>
                                        </p:tgtEl>
                                        <p:attrNameLst>
                                          <p:attrName>style.visibility</p:attrName>
                                        </p:attrNameLst>
                                      </p:cBhvr>
                                      <p:to>
                                        <p:strVal val="visible"/>
                                      </p:to>
                                    </p:set>
                                    <p:animEffect transition="in" filter="wipe(down)">
                                      <p:cBhvr>
                                        <p:cTn id="52" dur="500"/>
                                        <p:tgtEl>
                                          <p:spTgt spid="2">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animEffect transition="in" filter="wipe(down)">
                                      <p:cBhvr>
                                        <p:cTn id="55"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2552</TotalTime>
  <Words>6820</Words>
  <Application>Microsoft Office PowerPoint</Application>
  <PresentationFormat>On-screen Show (4:3)</PresentationFormat>
  <Paragraphs>627</Paragraphs>
  <Slides>46</Slides>
  <Notes>46</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Pearson PTG Video Product PowerPoint Template 111006</vt:lpstr>
      <vt:lpstr>Custom Design</vt:lpstr>
      <vt:lpstr>Instructor Notes</vt:lpstr>
      <vt:lpstr>  Advanced AndroidTM Application Development, Fourth Edition  Chapter 2  Working with Services </vt:lpstr>
      <vt:lpstr>Chapter 2 Overview</vt:lpstr>
      <vt:lpstr>Determining When to Use Services</vt:lpstr>
      <vt:lpstr>Determining When to Use Services</vt:lpstr>
      <vt:lpstr>Understanding the Service Lifecycle</vt:lpstr>
      <vt:lpstr>Creating a Service</vt:lpstr>
      <vt:lpstr>Creating a Service</vt:lpstr>
      <vt:lpstr>Creating a Service</vt:lpstr>
      <vt:lpstr>Creating a Service</vt:lpstr>
      <vt:lpstr>Creating a Service</vt:lpstr>
      <vt:lpstr>Creating a Service</vt:lpstr>
      <vt:lpstr>Creating a Service</vt:lpstr>
      <vt:lpstr>Creating a Service</vt:lpstr>
      <vt:lpstr>Creating a Service</vt:lpstr>
      <vt:lpstr>Creating a Service</vt:lpstr>
      <vt:lpstr>Creating a Service</vt:lpstr>
      <vt:lpstr>Controlling a Service</vt:lpstr>
      <vt:lpstr>Controlling a Service</vt:lpstr>
      <vt:lpstr>Implementing a Remote Interface</vt:lpstr>
      <vt:lpstr>Implementing a Remote Interface</vt:lpstr>
      <vt:lpstr>Implementing a Remote Interface</vt:lpstr>
      <vt:lpstr>Implementing a Remote Interface</vt:lpstr>
      <vt:lpstr>Implementing a Remote Interface</vt:lpstr>
      <vt:lpstr>Implementing a Remote Interface</vt:lpstr>
      <vt:lpstr>Implementing a Remote Interface</vt:lpstr>
      <vt:lpstr>Implementing a Parcelable Class</vt:lpstr>
      <vt:lpstr>Implementing a Parcelable Class</vt:lpstr>
      <vt:lpstr>Implementing a Parcelable Class</vt:lpstr>
      <vt:lpstr>Implementing a Parcelable Class</vt:lpstr>
      <vt:lpstr>Implementing a Parcelable Class</vt:lpstr>
      <vt:lpstr>Implementing a Parcelable Class</vt:lpstr>
      <vt:lpstr>Implementing a Parcelable Class</vt:lpstr>
      <vt:lpstr>Using the IntentService Class</vt:lpstr>
      <vt:lpstr>Using the IntentService Class</vt:lpstr>
      <vt:lpstr>Using the IntentService Class</vt:lpstr>
      <vt:lpstr>Using the IntentService Class</vt:lpstr>
      <vt:lpstr>Using the IntentService Class</vt:lpstr>
      <vt:lpstr>Using the IntentService Class</vt:lpstr>
      <vt:lpstr>Using the IntentService Class</vt:lpstr>
      <vt:lpstr>Using the IntentService Class</vt:lpstr>
      <vt:lpstr>Using the IntentService Class</vt:lpstr>
      <vt:lpstr>Using the IntentService Class</vt:lpstr>
      <vt:lpstr>Using the IntentService Class</vt:lpstr>
      <vt:lpstr>Chapter 2 Summary</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967</cp:revision>
  <dcterms:created xsi:type="dcterms:W3CDTF">2006-12-28T22:00:41Z</dcterms:created>
  <dcterms:modified xsi:type="dcterms:W3CDTF">2014-08-24T02:40:55Z</dcterms:modified>
</cp:coreProperties>
</file>