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744" r:id="rId2"/>
  </p:sldMasterIdLst>
  <p:notesMasterIdLst>
    <p:notesMasterId r:id="rId64"/>
  </p:notesMasterIdLst>
  <p:handoutMasterIdLst>
    <p:handoutMasterId r:id="rId65"/>
  </p:handoutMasterIdLst>
  <p:sldIdLst>
    <p:sldId id="282" r:id="rId3"/>
    <p:sldId id="257" r:id="rId4"/>
    <p:sldId id="256" r:id="rId5"/>
    <p:sldId id="283" r:id="rId6"/>
    <p:sldId id="286" r:id="rId7"/>
    <p:sldId id="287" r:id="rId8"/>
    <p:sldId id="288" r:id="rId9"/>
    <p:sldId id="289" r:id="rId10"/>
    <p:sldId id="314" r:id="rId11"/>
    <p:sldId id="315" r:id="rId12"/>
    <p:sldId id="316" r:id="rId13"/>
    <p:sldId id="317" r:id="rId14"/>
    <p:sldId id="290" r:id="rId15"/>
    <p:sldId id="291" r:id="rId16"/>
    <p:sldId id="292" r:id="rId17"/>
    <p:sldId id="318" r:id="rId18"/>
    <p:sldId id="293" r:id="rId19"/>
    <p:sldId id="319" r:id="rId20"/>
    <p:sldId id="320" r:id="rId21"/>
    <p:sldId id="321" r:id="rId22"/>
    <p:sldId id="294" r:id="rId23"/>
    <p:sldId id="295" r:id="rId24"/>
    <p:sldId id="296" r:id="rId25"/>
    <p:sldId id="297" r:id="rId26"/>
    <p:sldId id="298" r:id="rId27"/>
    <p:sldId id="322" r:id="rId28"/>
    <p:sldId id="323" r:id="rId29"/>
    <p:sldId id="324" r:id="rId30"/>
    <p:sldId id="299" r:id="rId31"/>
    <p:sldId id="325" r:id="rId32"/>
    <p:sldId id="326" r:id="rId33"/>
    <p:sldId id="327" r:id="rId34"/>
    <p:sldId id="300" r:id="rId35"/>
    <p:sldId id="301" r:id="rId36"/>
    <p:sldId id="302" r:id="rId37"/>
    <p:sldId id="303" r:id="rId38"/>
    <p:sldId id="304" r:id="rId39"/>
    <p:sldId id="305" r:id="rId40"/>
    <p:sldId id="306" r:id="rId41"/>
    <p:sldId id="307" r:id="rId42"/>
    <p:sldId id="308" r:id="rId43"/>
    <p:sldId id="328" r:id="rId44"/>
    <p:sldId id="329" r:id="rId45"/>
    <p:sldId id="330" r:id="rId46"/>
    <p:sldId id="331" r:id="rId47"/>
    <p:sldId id="332" r:id="rId48"/>
    <p:sldId id="309" r:id="rId49"/>
    <p:sldId id="310" r:id="rId50"/>
    <p:sldId id="333" r:id="rId51"/>
    <p:sldId id="311" r:id="rId52"/>
    <p:sldId id="312" r:id="rId53"/>
    <p:sldId id="334" r:id="rId54"/>
    <p:sldId id="335" r:id="rId55"/>
    <p:sldId id="336" r:id="rId56"/>
    <p:sldId id="337" r:id="rId57"/>
    <p:sldId id="338" r:id="rId58"/>
    <p:sldId id="339" r:id="rId59"/>
    <p:sldId id="340" r:id="rId60"/>
    <p:sldId id="313" r:id="rId61"/>
    <p:sldId id="258" r:id="rId62"/>
    <p:sldId id="284"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2017" autoAdjust="0"/>
    <p:restoredTop sz="79281" autoAdjust="0"/>
  </p:normalViewPr>
  <p:slideViewPr>
    <p:cSldViewPr>
      <p:cViewPr varScale="1">
        <p:scale>
          <a:sx n="92" d="100"/>
          <a:sy n="92" d="100"/>
        </p:scale>
        <p:origin x="-286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8/23/2014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our application, we add another table called </a:t>
            </a:r>
            <a:r>
              <a:rPr lang="en-US" sz="1200" kern="1200" dirty="0" err="1" smtClean="0">
                <a:solidFill>
                  <a:schemeClr val="tx1"/>
                </a:solidFill>
                <a:effectLst/>
                <a:latin typeface="+mn-lt"/>
                <a:ea typeface="+mn-ea"/>
                <a:cs typeface="+mn-cs"/>
              </a:rPr>
              <a:t>tbl_books</a:t>
            </a:r>
            <a:r>
              <a:rPr lang="en-US" sz="1200" kern="1200" dirty="0" smtClean="0">
                <a:solidFill>
                  <a:schemeClr val="tx1"/>
                </a:solidFill>
                <a:effectLst/>
                <a:latin typeface="+mn-lt"/>
                <a:ea typeface="+mn-ea"/>
                <a:cs typeface="+mn-cs"/>
              </a:rPr>
              <a:t>. The schema for </a:t>
            </a:r>
            <a:r>
              <a:rPr lang="en-US" sz="1200" kern="1200" dirty="0" err="1" smtClean="0">
                <a:solidFill>
                  <a:schemeClr val="tx1"/>
                </a:solidFill>
                <a:effectLst/>
                <a:latin typeface="+mn-lt"/>
                <a:ea typeface="+mn-ea"/>
                <a:cs typeface="+mn-cs"/>
              </a:rPr>
              <a:t>tbl_books</a:t>
            </a:r>
            <a:r>
              <a:rPr lang="en-US" sz="1200" kern="1200" dirty="0" smtClean="0">
                <a:solidFill>
                  <a:schemeClr val="tx1"/>
                </a:solidFill>
                <a:effectLst/>
                <a:latin typeface="+mn-lt"/>
                <a:ea typeface="+mn-ea"/>
                <a:cs typeface="+mn-cs"/>
              </a:rPr>
              <a:t> looks like this.</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Unfortunately, SQLite does not enforce foreign key constraints. Instead, we must enforce them ourselves using custom SQL triggers, meaning that when a certain database event occurs, we run a particular SQL command. So we create triggers, such as this one that enforces that books have valid authors.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We can then create the trigger simply by executing the CREATE TRIGGER SQL statement.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We need to add several more triggers to help enforce our link between the author and book tables, one for updating </a:t>
            </a:r>
            <a:r>
              <a:rPr lang="en-US" sz="1200" kern="1200" dirty="0" err="1" smtClean="0">
                <a:solidFill>
                  <a:schemeClr val="tx1"/>
                </a:solidFill>
                <a:effectLst/>
                <a:latin typeface="+mn-lt"/>
                <a:ea typeface="+mn-ea"/>
                <a:cs typeface="+mn-cs"/>
              </a:rPr>
              <a:t>tbl_books</a:t>
            </a:r>
            <a:r>
              <a:rPr lang="en-US" sz="1200" kern="1200" dirty="0" smtClean="0">
                <a:solidFill>
                  <a:schemeClr val="tx1"/>
                </a:solidFill>
                <a:effectLst/>
                <a:latin typeface="+mn-lt"/>
                <a:ea typeface="+mn-ea"/>
                <a:cs typeface="+mn-cs"/>
              </a:rPr>
              <a:t> and one for deleting records from </a:t>
            </a:r>
            <a:r>
              <a:rPr lang="en-US" sz="1200" kern="1200" dirty="0" err="1" smtClean="0">
                <a:solidFill>
                  <a:schemeClr val="tx1"/>
                </a:solidFill>
                <a:effectLst/>
                <a:latin typeface="+mn-lt"/>
                <a:ea typeface="+mn-ea"/>
                <a:cs typeface="+mn-cs"/>
              </a:rPr>
              <a:t>tbl_authors</a:t>
            </a:r>
            <a:r>
              <a:rPr lang="en-US" sz="1200" kern="1200" dirty="0" smtClean="0">
                <a:solidFill>
                  <a:schemeClr val="tx1"/>
                </a:solidFill>
                <a:effectLst/>
                <a:latin typeface="+mn-lt"/>
                <a:ea typeface="+mn-ea"/>
                <a:cs typeface="+mn-cs"/>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We use the insert() method to add new data to our tables. We use the </a:t>
            </a:r>
            <a:r>
              <a:rPr lang="en-US" sz="1200" kern="1200" dirty="0" err="1" smtClean="0">
                <a:solidFill>
                  <a:schemeClr val="tx1"/>
                </a:solidFill>
                <a:effectLst/>
                <a:latin typeface="+mn-lt"/>
                <a:ea typeface="+mn-ea"/>
                <a:cs typeface="+mn-cs"/>
              </a:rPr>
              <a:t>ContentValues</a:t>
            </a:r>
            <a:r>
              <a:rPr lang="en-US" sz="1200" kern="1200" dirty="0" smtClean="0">
                <a:solidFill>
                  <a:schemeClr val="tx1"/>
                </a:solidFill>
                <a:effectLst/>
                <a:latin typeface="+mn-lt"/>
                <a:ea typeface="+mn-ea"/>
                <a:cs typeface="+mn-cs"/>
              </a:rPr>
              <a:t> object to pair the column names with the column values for the record we want to insert. For example, here we insert a record into </a:t>
            </a:r>
            <a:r>
              <a:rPr lang="en-US" sz="1200" kern="1200" dirty="0" err="1" smtClean="0">
                <a:solidFill>
                  <a:schemeClr val="tx1"/>
                </a:solidFill>
                <a:effectLst/>
                <a:latin typeface="+mn-lt"/>
                <a:ea typeface="+mn-ea"/>
                <a:cs typeface="+mn-cs"/>
              </a:rPr>
              <a:t>tbl_authors</a:t>
            </a:r>
            <a:r>
              <a:rPr lang="en-US" sz="1200" kern="1200" dirty="0" smtClean="0">
                <a:solidFill>
                  <a:schemeClr val="tx1"/>
                </a:solidFill>
                <a:effectLst/>
                <a:latin typeface="+mn-lt"/>
                <a:ea typeface="+mn-ea"/>
                <a:cs typeface="+mn-cs"/>
              </a:rPr>
              <a:t> for J. K. Rowling.</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insert() method returns the identifier of the newly created record. We use this author identifier to create book records for this author.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might want to create simple classes (that is, class Author and class Book) to encapsulate your application record data when it is used programmatically.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Most of the time, we want to modify individual records by their unique identifier. The function shown here takes two parameters: an updated book title and a </a:t>
            </a:r>
            <a:r>
              <a:rPr lang="en-US" sz="1200" kern="1200" dirty="0" err="1" smtClean="0">
                <a:solidFill>
                  <a:schemeClr val="tx1"/>
                </a:solidFill>
                <a:effectLst/>
                <a:latin typeface="+mn-lt"/>
                <a:ea typeface="+mn-ea"/>
                <a:cs typeface="+mn-cs"/>
              </a:rPr>
              <a:t>bookId</a:t>
            </a:r>
            <a:r>
              <a:rPr lang="en-US" sz="1200" kern="1200" dirty="0" smtClean="0">
                <a:solidFill>
                  <a:schemeClr val="tx1"/>
                </a:solidFill>
                <a:effectLst/>
                <a:latin typeface="+mn-lt"/>
                <a:ea typeface="+mn-ea"/>
                <a:cs typeface="+mn-cs"/>
              </a:rPr>
              <a:t>. We find the record in the table called </a:t>
            </a:r>
            <a:r>
              <a:rPr lang="en-US" sz="1200" kern="1200" dirty="0" err="1" smtClean="0">
                <a:solidFill>
                  <a:schemeClr val="tx1"/>
                </a:solidFill>
                <a:effectLst/>
                <a:latin typeface="+mn-lt"/>
                <a:ea typeface="+mn-ea"/>
                <a:cs typeface="+mn-cs"/>
              </a:rPr>
              <a:t>tbl_books</a:t>
            </a:r>
            <a:r>
              <a:rPr lang="en-US" sz="1200" kern="1200" dirty="0" smtClean="0">
                <a:solidFill>
                  <a:schemeClr val="tx1"/>
                </a:solidFill>
                <a:effectLst/>
                <a:latin typeface="+mn-lt"/>
                <a:ea typeface="+mn-ea"/>
                <a:cs typeface="+mn-cs"/>
              </a:rPr>
              <a:t> that corresponds to the id and update that book’s title. Again, we use the </a:t>
            </a:r>
            <a:r>
              <a:rPr lang="en-US" sz="1200" kern="1200" dirty="0" err="1" smtClean="0">
                <a:solidFill>
                  <a:schemeClr val="tx1"/>
                </a:solidFill>
                <a:effectLst/>
                <a:latin typeface="+mn-lt"/>
                <a:ea typeface="+mn-ea"/>
                <a:cs typeface="+mn-cs"/>
              </a:rPr>
              <a:t>ContentValues</a:t>
            </a:r>
            <a:r>
              <a:rPr lang="en-US" sz="1200" kern="1200" dirty="0" smtClean="0">
                <a:solidFill>
                  <a:schemeClr val="tx1"/>
                </a:solidFill>
                <a:effectLst/>
                <a:latin typeface="+mn-lt"/>
                <a:ea typeface="+mn-ea"/>
                <a:cs typeface="+mn-cs"/>
              </a:rPr>
              <a:t> object to bind our column names to our data values.</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Because we are not updating the other fields, we do not need to include them in the </a:t>
            </a:r>
            <a:r>
              <a:rPr lang="en-US" sz="1200" kern="1200" dirty="0" err="1" smtClean="0">
                <a:solidFill>
                  <a:schemeClr val="tx1"/>
                </a:solidFill>
                <a:effectLst/>
                <a:latin typeface="+mn-lt"/>
                <a:ea typeface="+mn-ea"/>
                <a:cs typeface="+mn-cs"/>
              </a:rPr>
              <a:t>ContentValues</a:t>
            </a:r>
            <a:r>
              <a:rPr lang="en-US" sz="1200" kern="1200" dirty="0" smtClean="0">
                <a:solidFill>
                  <a:schemeClr val="tx1"/>
                </a:solidFill>
                <a:effectLst/>
                <a:latin typeface="+mn-lt"/>
                <a:ea typeface="+mn-ea"/>
                <a:cs typeface="+mn-cs"/>
              </a:rPr>
              <a:t> object. We include only the title field because it is the only field we change.</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This function call deletes all records in the table called </a:t>
            </a:r>
            <a:r>
              <a:rPr lang="en-US" sz="1200" kern="1200" dirty="0" err="1" smtClean="0">
                <a:solidFill>
                  <a:schemeClr val="tx1"/>
                </a:solidFill>
                <a:effectLst/>
                <a:latin typeface="+mn-lt"/>
                <a:ea typeface="+mn-ea"/>
                <a:cs typeface="+mn-cs"/>
              </a:rPr>
              <a:t>tbl_authors</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Most of the time, though, we want to delete individual records by their unique identifiers. This function takes a parameter </a:t>
            </a:r>
            <a:r>
              <a:rPr lang="en-US" sz="1200" kern="1200" dirty="0" err="1" smtClean="0">
                <a:solidFill>
                  <a:schemeClr val="tx1"/>
                </a:solidFill>
                <a:effectLst/>
                <a:latin typeface="+mn-lt"/>
                <a:ea typeface="+mn-ea"/>
                <a:cs typeface="+mn-cs"/>
              </a:rPr>
              <a:t>bookId</a:t>
            </a:r>
            <a:r>
              <a:rPr lang="en-US" sz="1200" kern="1200" dirty="0" smtClean="0">
                <a:solidFill>
                  <a:schemeClr val="tx1"/>
                </a:solidFill>
                <a:effectLst/>
                <a:latin typeface="+mn-lt"/>
                <a:ea typeface="+mn-ea"/>
                <a:cs typeface="+mn-cs"/>
              </a:rPr>
              <a:t> and deletes the record corresponding to that unique id (primary key) in the table called </a:t>
            </a:r>
            <a:r>
              <a:rPr lang="en-US" sz="1200" kern="1200" dirty="0" err="1" smtClean="0">
                <a:solidFill>
                  <a:schemeClr val="tx1"/>
                </a:solidFill>
                <a:effectLst/>
                <a:latin typeface="+mn-lt"/>
                <a:ea typeface="+mn-ea"/>
                <a:cs typeface="+mn-cs"/>
              </a:rPr>
              <a:t>tbl_books</a:t>
            </a:r>
            <a:r>
              <a:rPr lang="en-US" sz="1200" kern="1200" dirty="0" smtClean="0">
                <a:solidFill>
                  <a:schemeClr val="tx1"/>
                </a:solidFill>
                <a:effectLst/>
                <a:latin typeface="+mn-lt"/>
                <a:ea typeface="+mn-ea"/>
                <a:cs typeface="+mn-cs"/>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need not use the primary key (id) to delete records; the WHERE clause is entirely up to you. For instance, this function deletes all book records in the table </a:t>
            </a:r>
            <a:r>
              <a:rPr lang="en-US" sz="1200" kern="1200" dirty="0" err="1" smtClean="0">
                <a:solidFill>
                  <a:schemeClr val="tx1"/>
                </a:solidFill>
                <a:effectLst/>
                <a:latin typeface="+mn-lt"/>
                <a:ea typeface="+mn-ea"/>
                <a:cs typeface="+mn-cs"/>
              </a:rPr>
              <a:t>tbl_books</a:t>
            </a:r>
            <a:r>
              <a:rPr lang="en-US" sz="1200" kern="1200" dirty="0" smtClean="0">
                <a:solidFill>
                  <a:schemeClr val="tx1"/>
                </a:solidFill>
                <a:effectLst/>
                <a:latin typeface="+mn-lt"/>
                <a:ea typeface="+mn-ea"/>
                <a:cs typeface="+mn-cs"/>
              </a:rPr>
              <a:t> for a given author by the author’s unique identifier.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Often there are multiple database operations that you want to happen all together or not at all. You can use SQL transactions to group operations together; if any of the operations fails, you can handle the error and either recover or roll back all operations. If all of the operations succeed, you can then commit them. Here we have the basic structure for a transaction.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let’s look at the transaction in a bit more detail. A transaction always begins with a call to the </a:t>
            </a:r>
            <a:r>
              <a:rPr lang="en-US" sz="1200" kern="1200" dirty="0" err="1" smtClean="0">
                <a:solidFill>
                  <a:schemeClr val="tx1"/>
                </a:solidFill>
                <a:effectLst/>
                <a:latin typeface="+mn-lt"/>
                <a:ea typeface="+mn-ea"/>
                <a:cs typeface="+mn-cs"/>
              </a:rPr>
              <a:t>beginTransaction</a:t>
            </a:r>
            <a:r>
              <a:rPr lang="en-US" sz="1200" kern="1200" dirty="0" smtClean="0">
                <a:solidFill>
                  <a:schemeClr val="tx1"/>
                </a:solidFill>
                <a:effectLst/>
                <a:latin typeface="+mn-lt"/>
                <a:ea typeface="+mn-ea"/>
                <a:cs typeface="+mn-cs"/>
              </a:rPr>
              <a:t>() method and a try/catch block. If your operations are successful, you can commit your changes with a call to the </a:t>
            </a:r>
            <a:r>
              <a:rPr lang="en-US" sz="1200" kern="1200" dirty="0" err="1" smtClean="0">
                <a:solidFill>
                  <a:schemeClr val="tx1"/>
                </a:solidFill>
                <a:effectLst/>
                <a:latin typeface="+mn-lt"/>
                <a:ea typeface="+mn-ea"/>
                <a:cs typeface="+mn-cs"/>
              </a:rPr>
              <a:t>setTransactionSuccessful</a:t>
            </a:r>
            <a:r>
              <a:rPr lang="en-US" sz="1200" kern="1200" dirty="0" smtClean="0">
                <a:solidFill>
                  <a:schemeClr val="tx1"/>
                </a:solidFill>
                <a:effectLst/>
                <a:latin typeface="+mn-lt"/>
                <a:ea typeface="+mn-ea"/>
                <a:cs typeface="+mn-cs"/>
              </a:rPr>
              <a:t>() method. If you do not call this method, all your operations are rolled back and not committed. Finally, you end your transaction by calling </a:t>
            </a:r>
            <a:r>
              <a:rPr lang="en-US" sz="1200" kern="1200" dirty="0" err="1" smtClean="0">
                <a:solidFill>
                  <a:schemeClr val="tx1"/>
                </a:solidFill>
                <a:effectLst/>
                <a:latin typeface="+mn-lt"/>
                <a:ea typeface="+mn-ea"/>
                <a:cs typeface="+mn-cs"/>
              </a:rPr>
              <a:t>endTransaction</a:t>
            </a:r>
            <a:r>
              <a:rPr lang="en-US" sz="1200" kern="1200" dirty="0" smtClean="0">
                <a:solidFill>
                  <a:schemeClr val="tx1"/>
                </a:solidFill>
                <a:effectLst/>
                <a:latin typeface="+mn-lt"/>
                <a:ea typeface="+mn-ea"/>
                <a:cs typeface="+mn-cs"/>
              </a:rPr>
              <a:t>() in the finally clause, guaranteeing that it will be called. It’s as simple as that.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some cases, you might recover from an exception and continue with the transaction. For example, if you have an exception for a read-only database, you can open the database and retry your operations.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Finally, note that transactions can be nested, with the outer transaction either committing or rolling back all inner transactions.</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When results are returned from a SQL query, you often access them using a Cursor found in the </a:t>
            </a:r>
            <a:r>
              <a:rPr lang="en-US" sz="1200" kern="1200" dirty="0" err="1" smtClean="0">
                <a:solidFill>
                  <a:schemeClr val="tx1"/>
                </a:solidFill>
                <a:effectLst/>
                <a:latin typeface="+mn-lt"/>
                <a:ea typeface="+mn-ea"/>
                <a:cs typeface="+mn-cs"/>
              </a:rPr>
              <a:t>android.database.Cursor</a:t>
            </a:r>
            <a:r>
              <a:rPr lang="en-US" sz="1200" kern="1200" dirty="0" smtClean="0">
                <a:solidFill>
                  <a:schemeClr val="tx1"/>
                </a:solidFill>
                <a:effectLst/>
                <a:latin typeface="+mn-lt"/>
                <a:ea typeface="+mn-ea"/>
                <a:cs typeface="+mn-cs"/>
              </a:rPr>
              <a:t> class. Cursor objects are like file pointers; they allow random access to query results.</a:t>
            </a:r>
          </a:p>
          <a:p>
            <a:r>
              <a:rPr lang="en-US" sz="1200" kern="1200" dirty="0" smtClean="0">
                <a:solidFill>
                  <a:schemeClr val="tx1"/>
                </a:solidFill>
                <a:effectLst/>
                <a:latin typeface="+mn-lt"/>
                <a:ea typeface="+mn-ea"/>
                <a:cs typeface="+mn-cs"/>
              </a:rPr>
              <a:t>You can think of query results as a table in which each row corresponds to a returned record. The Cursor object includes helpful methods for determining how many results were returned by the query the Cursor represents and methods for determining the column names (fields) for each returned record. The columns in the query results are defined by the query, not necessarily by the database columns. These might include calculated columns, column aliases, and composite columns.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Cursor objects are generally kept around for a time. If you do something simple (such as get a count of records) or in cases when you know you retrieved only a single simple record, you can execute your query and quickly extract what you need. Don’t forget to close the Cursor when you’re done, as shown here.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When a Cursor returns multiple records, or you do something more intensive, you need to consider running this operation on a thread separate from the UI thread. You also need to manage your Cursor.</a:t>
            </a:r>
          </a:p>
          <a:p>
            <a:r>
              <a:rPr lang="en-US" sz="1200" kern="1200" dirty="0" smtClean="0">
                <a:solidFill>
                  <a:schemeClr val="tx1"/>
                </a:solidFill>
                <a:effectLst/>
                <a:latin typeface="+mn-lt"/>
                <a:ea typeface="+mn-ea"/>
                <a:cs typeface="+mn-cs"/>
              </a:rPr>
              <a:t>Cursor objects must be managed as part of the application lifecycle. When the application pauses or shuts down, the Cursor must be deactivated with a call to the deactivate() method, and when the application restarts, the Cursor should refresh its data by requesting a new Cursor. When the Cursor is no longer needed, a call to close() must be made to release its resources.</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On a specific row, you can use the Cursor to extract the data for a given column in the query results. Because SQLite is not strongly typed, you can always pull fields out as strings using the </a:t>
            </a:r>
            <a:r>
              <a:rPr lang="en-US" sz="1200" kern="1200" dirty="0" err="1" smtClean="0">
                <a:solidFill>
                  <a:schemeClr val="tx1"/>
                </a:solidFill>
                <a:effectLst/>
                <a:latin typeface="+mn-lt"/>
                <a:ea typeface="+mn-ea"/>
                <a:cs typeface="+mn-cs"/>
              </a:rPr>
              <a:t>getString</a:t>
            </a:r>
            <a:r>
              <a:rPr lang="en-US" sz="1200" kern="1200" dirty="0" smtClean="0">
                <a:solidFill>
                  <a:schemeClr val="tx1"/>
                </a:solidFill>
                <a:effectLst/>
                <a:latin typeface="+mn-lt"/>
                <a:ea typeface="+mn-ea"/>
                <a:cs typeface="+mn-cs"/>
              </a:rPr>
              <a:t>() method, but you can also use the type-appropriate extraction utility function to enforce type safety in your application.</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For example, the method shown here takes a valid Cursor object, prints the number of returned results, and then prints some column information (name and number of columns). Next, it iterates through the query results, printing each record.</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output to the </a:t>
            </a:r>
            <a:r>
              <a:rPr lang="en-US" sz="1200" kern="1200" dirty="0" err="1" smtClean="0">
                <a:solidFill>
                  <a:schemeClr val="tx1"/>
                </a:solidFill>
                <a:effectLst/>
                <a:latin typeface="+mn-lt"/>
                <a:ea typeface="+mn-ea"/>
                <a:cs typeface="+mn-cs"/>
              </a:rPr>
              <a:t>LogCat</a:t>
            </a:r>
            <a:r>
              <a:rPr lang="en-US" sz="1200" kern="1200" dirty="0" smtClean="0">
                <a:solidFill>
                  <a:schemeClr val="tx1"/>
                </a:solidFill>
                <a:effectLst/>
                <a:latin typeface="+mn-lt"/>
                <a:ea typeface="+mn-ea"/>
                <a:cs typeface="+mn-cs"/>
              </a:rPr>
              <a:t> for this function might look something like this.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Selecting all results might be fine for tiny databases, but it is not terribly efficient. You should always tailor your SQL queries to return only the results you require with no extraneous information included. Use the powerful language of SQL to do the heavy lifting for you whenever possible, instead of programmatically processing results yourself. For example, if you need only the titles of each book in the book table, you might use this call to the query() method.</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As your queries get more complex and involve multiple tables, you should leverage the </a:t>
            </a:r>
            <a:r>
              <a:rPr lang="en-US" sz="1200" kern="1200" dirty="0" err="1" smtClean="0">
                <a:solidFill>
                  <a:schemeClr val="tx1"/>
                </a:solidFill>
                <a:effectLst/>
                <a:latin typeface="+mn-lt"/>
                <a:ea typeface="+mn-ea"/>
                <a:cs typeface="+mn-cs"/>
              </a:rPr>
              <a:t>SQLiteQueryBuilder</a:t>
            </a:r>
            <a:r>
              <a:rPr lang="en-US" sz="1200" kern="1200" dirty="0" smtClean="0">
                <a:solidFill>
                  <a:schemeClr val="tx1"/>
                </a:solidFill>
                <a:effectLst/>
                <a:latin typeface="+mn-lt"/>
                <a:ea typeface="+mn-ea"/>
                <a:cs typeface="+mn-cs"/>
              </a:rPr>
              <a:t> convenience class, which can build complex queries (such as joins) programmatically.</a:t>
            </a:r>
          </a:p>
          <a:p>
            <a:r>
              <a:rPr lang="en-US" sz="1200" kern="1200" dirty="0" smtClean="0">
                <a:solidFill>
                  <a:schemeClr val="tx1"/>
                </a:solidFill>
                <a:effectLst/>
                <a:latin typeface="+mn-lt"/>
                <a:ea typeface="+mn-ea"/>
                <a:cs typeface="+mn-cs"/>
              </a:rPr>
              <a:t>When more than one table is involved, you need to make sure you refer to columns in a table by their fully qualified names. For example, the title column in the </a:t>
            </a:r>
            <a:r>
              <a:rPr lang="en-US" sz="1200" kern="1200" dirty="0" err="1" smtClean="0">
                <a:solidFill>
                  <a:schemeClr val="tx1"/>
                </a:solidFill>
                <a:effectLst/>
                <a:latin typeface="+mn-lt"/>
                <a:ea typeface="+mn-ea"/>
                <a:cs typeface="+mn-cs"/>
              </a:rPr>
              <a:t>tbl_books</a:t>
            </a:r>
            <a:r>
              <a:rPr lang="en-US" sz="1200" kern="1200" dirty="0" smtClean="0">
                <a:solidFill>
                  <a:schemeClr val="tx1"/>
                </a:solidFill>
                <a:effectLst/>
                <a:latin typeface="+mn-lt"/>
                <a:ea typeface="+mn-ea"/>
                <a:cs typeface="+mn-cs"/>
              </a:rPr>
              <a:t> table is </a:t>
            </a:r>
            <a:r>
              <a:rPr lang="en-US" sz="1200" kern="1200" dirty="0" err="1" smtClean="0">
                <a:solidFill>
                  <a:schemeClr val="tx1"/>
                </a:solidFill>
                <a:effectLst/>
                <a:latin typeface="+mn-lt"/>
                <a:ea typeface="+mn-ea"/>
                <a:cs typeface="+mn-cs"/>
              </a:rPr>
              <a:t>tbl_books.title</a:t>
            </a:r>
            <a:r>
              <a:rPr lang="en-US" sz="1200" kern="1200" dirty="0" smtClean="0">
                <a:solidFill>
                  <a:schemeClr val="tx1"/>
                </a:solidFill>
                <a:effectLst/>
                <a:latin typeface="+mn-lt"/>
                <a:ea typeface="+mn-ea"/>
                <a:cs typeface="+mn-cs"/>
              </a:rPr>
              <a:t>. Here we use a </a:t>
            </a:r>
            <a:r>
              <a:rPr lang="en-US" sz="1200" kern="1200" dirty="0" err="1" smtClean="0">
                <a:solidFill>
                  <a:schemeClr val="tx1"/>
                </a:solidFill>
                <a:effectLst/>
                <a:latin typeface="+mn-lt"/>
                <a:ea typeface="+mn-ea"/>
                <a:cs typeface="+mn-cs"/>
              </a:rPr>
              <a:t>SQLiteQueryBuilder</a:t>
            </a:r>
            <a:r>
              <a:rPr lang="en-US" sz="1200" kern="1200" dirty="0" smtClean="0">
                <a:solidFill>
                  <a:schemeClr val="tx1"/>
                </a:solidFill>
                <a:effectLst/>
                <a:latin typeface="+mn-lt"/>
                <a:ea typeface="+mn-ea"/>
                <a:cs typeface="+mn-cs"/>
              </a:rPr>
              <a:t> to build and execute a simple INNER JOIN between two tables to get a list of books with their authors.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we instantiate a new </a:t>
            </a:r>
            <a:r>
              <a:rPr lang="en-US" sz="1200" kern="1200" dirty="0" err="1" smtClean="0">
                <a:solidFill>
                  <a:schemeClr val="tx1"/>
                </a:solidFill>
                <a:effectLst/>
                <a:latin typeface="+mn-lt"/>
                <a:ea typeface="+mn-ea"/>
                <a:cs typeface="+mn-cs"/>
              </a:rPr>
              <a:t>SQLiteQueryBuilder</a:t>
            </a:r>
            <a:r>
              <a:rPr lang="en-US" sz="1200" kern="1200" dirty="0" smtClean="0">
                <a:solidFill>
                  <a:schemeClr val="tx1"/>
                </a:solidFill>
                <a:effectLst/>
                <a:latin typeface="+mn-lt"/>
                <a:ea typeface="+mn-ea"/>
                <a:cs typeface="+mn-cs"/>
              </a:rPr>
              <a:t> object. Then we can set the tables involved as part of our JOIN and the WHERE clause that determines how the JOIN occurs. Then, we call the query() method of the </a:t>
            </a:r>
            <a:r>
              <a:rPr lang="en-US" sz="1200" kern="1200" dirty="0" err="1" smtClean="0">
                <a:solidFill>
                  <a:schemeClr val="tx1"/>
                </a:solidFill>
                <a:effectLst/>
                <a:latin typeface="+mn-lt"/>
                <a:ea typeface="+mn-ea"/>
                <a:cs typeface="+mn-cs"/>
              </a:rPr>
              <a:t>SQLiteQueryBuilder</a:t>
            </a:r>
            <a:r>
              <a:rPr lang="en-US" sz="1200" kern="1200" dirty="0" smtClean="0">
                <a:solidFill>
                  <a:schemeClr val="tx1"/>
                </a:solidFill>
                <a:effectLst/>
                <a:latin typeface="+mn-lt"/>
                <a:ea typeface="+mn-ea"/>
                <a:cs typeface="+mn-cs"/>
              </a:rPr>
              <a:t> that is similar to the query() method we have been using, except we supply the </a:t>
            </a:r>
            <a:r>
              <a:rPr lang="en-US" sz="1200" kern="1200" dirty="0" err="1" smtClean="0">
                <a:solidFill>
                  <a:schemeClr val="tx1"/>
                </a:solidFill>
                <a:effectLst/>
                <a:latin typeface="+mn-lt"/>
                <a:ea typeface="+mn-ea"/>
                <a:cs typeface="+mn-cs"/>
              </a:rPr>
              <a:t>SQLiteDatabase</a:t>
            </a:r>
            <a:r>
              <a:rPr lang="en-US" sz="1200" kern="1200" dirty="0" smtClean="0">
                <a:solidFill>
                  <a:schemeClr val="tx1"/>
                </a:solidFill>
                <a:effectLst/>
                <a:latin typeface="+mn-lt"/>
                <a:ea typeface="+mn-ea"/>
                <a:cs typeface="+mn-cs"/>
              </a:rPr>
              <a:t> instance instead of the table name.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All these helpful Android query utilities can sometimes make building and performing a nonstandard or complex query too verbose. In this case, you might want to consider the </a:t>
            </a:r>
            <a:r>
              <a:rPr lang="en-US" sz="1200" kern="1200" dirty="0" err="1" smtClean="0">
                <a:solidFill>
                  <a:schemeClr val="tx1"/>
                </a:solidFill>
                <a:effectLst/>
                <a:latin typeface="+mn-lt"/>
                <a:ea typeface="+mn-ea"/>
                <a:cs typeface="+mn-cs"/>
              </a:rPr>
              <a:t>rawQuery</a:t>
            </a:r>
            <a:r>
              <a:rPr lang="en-US" sz="1200" kern="1200" dirty="0" smtClean="0">
                <a:solidFill>
                  <a:schemeClr val="tx1"/>
                </a:solidFill>
                <a:effectLst/>
                <a:latin typeface="+mn-lt"/>
                <a:ea typeface="+mn-ea"/>
                <a:cs typeface="+mn-cs"/>
              </a:rPr>
              <a:t>() method. The </a:t>
            </a:r>
            <a:r>
              <a:rPr lang="en-US" sz="1200" kern="1200" dirty="0" err="1" smtClean="0">
                <a:solidFill>
                  <a:schemeClr val="tx1"/>
                </a:solidFill>
                <a:effectLst/>
                <a:latin typeface="+mn-lt"/>
                <a:ea typeface="+mn-ea"/>
                <a:cs typeface="+mn-cs"/>
              </a:rPr>
              <a:t>rawQuery</a:t>
            </a:r>
            <a:r>
              <a:rPr lang="en-US" sz="1200" kern="1200" dirty="0" smtClean="0">
                <a:solidFill>
                  <a:schemeClr val="tx1"/>
                </a:solidFill>
                <a:effectLst/>
                <a:latin typeface="+mn-lt"/>
                <a:ea typeface="+mn-ea"/>
                <a:cs typeface="+mn-cs"/>
              </a:rPr>
              <a:t>() method simply takes a SQL statement String (with optional selection arguments if you include ?s) and returns a Cursor of results. If you know your SQL and you don’t want to bother learning the ins and outs of all the different SQL query-building utilities, this is the method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example, let’s say we have a UNION query. These types of queries are feasible with the </a:t>
            </a:r>
            <a:r>
              <a:rPr lang="en-US" sz="1200" kern="1200" dirty="0" err="1" smtClean="0">
                <a:solidFill>
                  <a:schemeClr val="tx1"/>
                </a:solidFill>
                <a:effectLst/>
                <a:latin typeface="+mn-lt"/>
                <a:ea typeface="+mn-ea"/>
                <a:cs typeface="+mn-cs"/>
              </a:rPr>
              <a:t>QueryBuilder</a:t>
            </a:r>
            <a:r>
              <a:rPr lang="en-US" sz="1200" kern="1200" dirty="0" smtClean="0">
                <a:solidFill>
                  <a:schemeClr val="tx1"/>
                </a:solidFill>
                <a:effectLst/>
                <a:latin typeface="+mn-lt"/>
                <a:ea typeface="+mn-ea"/>
                <a:cs typeface="+mn-cs"/>
              </a:rPr>
              <a:t>, but their implementation is cumbersome when you start using column aliases and the like.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We make the substrings (</a:t>
            </a:r>
            <a:r>
              <a:rPr lang="en-US" sz="1200" kern="1200" dirty="0" err="1" smtClean="0">
                <a:solidFill>
                  <a:schemeClr val="tx1"/>
                </a:solidFill>
                <a:effectLst/>
                <a:latin typeface="+mn-lt"/>
                <a:ea typeface="+mn-ea"/>
                <a:cs typeface="+mn-cs"/>
              </a:rPr>
              <a:t>ow</a:t>
            </a:r>
            <a:r>
              <a:rPr lang="en-US" sz="1200" kern="1200" dirty="0" smtClean="0">
                <a:solidFill>
                  <a:schemeClr val="tx1"/>
                </a:solidFill>
                <a:effectLst/>
                <a:latin typeface="+mn-lt"/>
                <a:ea typeface="+mn-ea"/>
                <a:cs typeface="+mn-cs"/>
              </a:rPr>
              <a:t>) into selection arguments, so we can use this same code to look for other substrings.</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You delete tables and other SQLite objects in exactly the same way you create them. Format the appropriate SQLite statements and execute them. For example, to drop our tables and triggers, we can execute these three SQL statements.</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should close your database when you are not using it. You can close the database using the close() method of your </a:t>
            </a:r>
            <a:r>
              <a:rPr lang="en-US" sz="1200" kern="1200" dirty="0" err="1" smtClean="0">
                <a:solidFill>
                  <a:schemeClr val="tx1"/>
                </a:solidFill>
                <a:effectLst/>
                <a:latin typeface="+mn-lt"/>
                <a:ea typeface="+mn-ea"/>
                <a:cs typeface="+mn-cs"/>
              </a:rPr>
              <a:t>SQLiteDatabase</a:t>
            </a:r>
            <a:r>
              <a:rPr lang="en-US" sz="1200" kern="1200" dirty="0" smtClean="0">
                <a:solidFill>
                  <a:schemeClr val="tx1"/>
                </a:solidFill>
                <a:effectLst/>
                <a:latin typeface="+mn-lt"/>
                <a:ea typeface="+mn-ea"/>
                <a:cs typeface="+mn-cs"/>
              </a:rPr>
              <a:t> instance, like this.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simplest way to delete a </a:t>
            </a:r>
            <a:r>
              <a:rPr lang="en-US" sz="1200" kern="1200" dirty="0" err="1" smtClean="0">
                <a:solidFill>
                  <a:schemeClr val="tx1"/>
                </a:solidFill>
                <a:effectLst/>
                <a:latin typeface="+mn-lt"/>
                <a:ea typeface="+mn-ea"/>
                <a:cs typeface="+mn-cs"/>
              </a:rPr>
              <a:t>SQLiteDatabase</a:t>
            </a:r>
            <a:r>
              <a:rPr lang="en-US" sz="1200" kern="1200" dirty="0" smtClean="0">
                <a:solidFill>
                  <a:schemeClr val="tx1"/>
                </a:solidFill>
                <a:effectLst/>
                <a:latin typeface="+mn-lt"/>
                <a:ea typeface="+mn-ea"/>
                <a:cs typeface="+mn-cs"/>
              </a:rPr>
              <a:t> is to use the </a:t>
            </a:r>
            <a:r>
              <a:rPr lang="en-US" sz="1200" kern="1200" dirty="0" err="1" smtClean="0">
                <a:solidFill>
                  <a:schemeClr val="tx1"/>
                </a:solidFill>
                <a:effectLst/>
                <a:latin typeface="+mn-lt"/>
                <a:ea typeface="+mn-ea"/>
                <a:cs typeface="+mn-cs"/>
              </a:rPr>
              <a:t>deleteDatabase</a:t>
            </a:r>
            <a:r>
              <a:rPr lang="en-US" sz="1200" kern="1200" dirty="0" smtClean="0">
                <a:solidFill>
                  <a:schemeClr val="tx1"/>
                </a:solidFill>
                <a:effectLst/>
                <a:latin typeface="+mn-lt"/>
                <a:ea typeface="+mn-ea"/>
                <a:cs typeface="+mn-cs"/>
              </a:rPr>
              <a:t>() method of your application Context. You delete databases by name and the deletion is permanent. You lose all data and schema information.</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You’ve probably realized by now that it is time to start organizing your database fields programmatically to avoid typos and such in your SQL queries. One easy way to do this is to encapsulate your database schema in a class, such as </a:t>
            </a:r>
            <a:r>
              <a:rPr lang="en-US" sz="1200" kern="1200" dirty="0" err="1" smtClean="0">
                <a:solidFill>
                  <a:schemeClr val="tx1"/>
                </a:solidFill>
                <a:effectLst/>
                <a:latin typeface="+mn-lt"/>
                <a:ea typeface="+mn-ea"/>
                <a:cs typeface="+mn-cs"/>
              </a:rPr>
              <a:t>PetTrackerDatabase</a:t>
            </a:r>
            <a:r>
              <a:rPr lang="en-US" sz="1200" kern="1200" dirty="0" smtClean="0">
                <a:solidFill>
                  <a:schemeClr val="tx1"/>
                </a:solidFill>
                <a:effectLst/>
                <a:latin typeface="+mn-lt"/>
                <a:ea typeface="+mn-ea"/>
                <a:cs typeface="+mn-cs"/>
              </a:rPr>
              <a:t>, shown here.</a:t>
            </a:r>
          </a:p>
          <a:p>
            <a:pPr eaLnBrk="1" hangingPunct="1"/>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By implementing the </a:t>
            </a:r>
            <a:r>
              <a:rPr lang="en-US" sz="1200" kern="1200" dirty="0" err="1" smtClean="0">
                <a:solidFill>
                  <a:schemeClr val="tx1"/>
                </a:solidFill>
                <a:effectLst/>
                <a:latin typeface="+mn-lt"/>
                <a:ea typeface="+mn-ea"/>
                <a:cs typeface="+mn-cs"/>
              </a:rPr>
              <a:t>BaseColumns</a:t>
            </a:r>
            <a:r>
              <a:rPr lang="en-US" sz="1200" kern="1200" dirty="0" smtClean="0">
                <a:solidFill>
                  <a:schemeClr val="tx1"/>
                </a:solidFill>
                <a:effectLst/>
                <a:latin typeface="+mn-lt"/>
                <a:ea typeface="+mn-ea"/>
                <a:cs typeface="+mn-cs"/>
              </a:rPr>
              <a:t> interface, we begin to set up the underpinnings for using database-friendly user interface controls in the future, which often require a specially named column called _id to function properly. We rely on this column as our primary key.</a:t>
            </a:r>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We use our newly defined </a:t>
            </a:r>
            <a:r>
              <a:rPr lang="en-US" sz="1200" kern="1200" dirty="0" err="1" smtClean="0">
                <a:solidFill>
                  <a:schemeClr val="tx1"/>
                </a:solidFill>
                <a:effectLst/>
                <a:latin typeface="+mn-lt"/>
                <a:ea typeface="+mn-ea"/>
                <a:cs typeface="+mn-cs"/>
              </a:rPr>
              <a:t>PetTrackerDatabase</a:t>
            </a:r>
            <a:r>
              <a:rPr lang="en-US" sz="1200" kern="1200" dirty="0" smtClean="0">
                <a:solidFill>
                  <a:schemeClr val="tx1"/>
                </a:solidFill>
                <a:effectLst/>
                <a:latin typeface="+mn-lt"/>
                <a:ea typeface="+mn-ea"/>
                <a:cs typeface="+mn-cs"/>
              </a:rPr>
              <a:t> class to generate appropriate SQL statements, as shown here.</a:t>
            </a: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we can create a member variable for our database like this.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Now, whenever our application needs to interact with its database, we request a valid database object. We can request a read-only database or a database that we can also write to. We can also close the database. For example, here we get a database we can write data to.</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If you peruse the </a:t>
            </a:r>
            <a:r>
              <a:rPr lang="en-US" sz="1200" kern="1200" dirty="0" err="1" smtClean="0">
                <a:solidFill>
                  <a:schemeClr val="tx1"/>
                </a:solidFill>
                <a:effectLst/>
                <a:latin typeface="+mn-lt"/>
                <a:ea typeface="+mn-ea"/>
                <a:cs typeface="+mn-cs"/>
              </a:rPr>
              <a:t>PetTracker</a:t>
            </a:r>
            <a:r>
              <a:rPr lang="en-US" sz="1200" kern="1200" dirty="0" smtClean="0">
                <a:solidFill>
                  <a:schemeClr val="tx1"/>
                </a:solidFill>
                <a:effectLst/>
                <a:latin typeface="+mn-lt"/>
                <a:ea typeface="+mn-ea"/>
                <a:cs typeface="+mn-cs"/>
              </a:rPr>
              <a:t> application provided on the book’s website, you notice that its functionality includes no magical data-binding features, yet the application clearly uses the database as part of the user interface.</a:t>
            </a:r>
          </a:p>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PetTracker</a:t>
            </a:r>
            <a:r>
              <a:rPr lang="en-US" sz="1200" kern="1200" dirty="0" smtClean="0">
                <a:solidFill>
                  <a:schemeClr val="tx1"/>
                </a:solidFill>
                <a:effectLst/>
                <a:latin typeface="+mn-lt"/>
                <a:ea typeface="+mn-ea"/>
                <a:cs typeface="+mn-cs"/>
              </a:rPr>
              <a:t> application: Entry screen (left, middle) and Pet Listing screen (right).</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simplest way to create a new </a:t>
            </a:r>
            <a:r>
              <a:rPr lang="en-US" sz="1200" kern="1200" dirty="0" err="1" smtClean="0">
                <a:solidFill>
                  <a:schemeClr val="tx1"/>
                </a:solidFill>
                <a:effectLst/>
                <a:latin typeface="+mn-lt"/>
                <a:ea typeface="+mn-ea"/>
                <a:cs typeface="+mn-cs"/>
              </a:rPr>
              <a:t>SQLiteDatabase</a:t>
            </a:r>
            <a:r>
              <a:rPr lang="en-US" sz="1200" kern="1200" dirty="0" smtClean="0">
                <a:solidFill>
                  <a:schemeClr val="tx1"/>
                </a:solidFill>
                <a:effectLst/>
                <a:latin typeface="+mn-lt"/>
                <a:ea typeface="+mn-ea"/>
                <a:cs typeface="+mn-cs"/>
              </a:rPr>
              <a:t> instance for your application is to use the </a:t>
            </a:r>
            <a:r>
              <a:rPr lang="en-US" sz="1200" kern="1200" dirty="0" err="1" smtClean="0">
                <a:solidFill>
                  <a:schemeClr val="tx1"/>
                </a:solidFill>
                <a:effectLst/>
                <a:latin typeface="+mn-lt"/>
                <a:ea typeface="+mn-ea"/>
                <a:cs typeface="+mn-cs"/>
              </a:rPr>
              <a:t>openOrCreateDatabase</a:t>
            </a:r>
            <a:r>
              <a:rPr lang="en-US" sz="1200" kern="1200" dirty="0" smtClean="0">
                <a:solidFill>
                  <a:schemeClr val="tx1"/>
                </a:solidFill>
                <a:effectLst/>
                <a:latin typeface="+mn-lt"/>
                <a:ea typeface="+mn-ea"/>
                <a:cs typeface="+mn-cs"/>
              </a:rPr>
              <a:t>() method of your application Context, like this.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Let’s now look at how we can create a data adapter to mimic our Pet List screen, with each pet’s name and species listed. We also want to continue to have the ability to delete records from the list.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container can contain children such as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objects. In this case, we want to display each pet’s name and type. We therefore create a layout file called pet_item.xml that becomes our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item template.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Next, in our main layout file for the Pet List, we place our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in the appropriate place on the overall screen. The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portion of the layout file might look something like this.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this code, we perform the</a:t>
            </a:r>
            <a:r>
              <a:rPr lang="en-US" sz="1200" kern="1200" baseline="0" dirty="0" smtClean="0">
                <a:solidFill>
                  <a:schemeClr val="tx1"/>
                </a:solidFill>
                <a:effectLst/>
                <a:latin typeface="+mn-lt"/>
                <a:ea typeface="+mn-ea"/>
                <a:cs typeface="+mn-cs"/>
              </a:rPr>
              <a:t> previous slide’s</a:t>
            </a:r>
            <a:r>
              <a:rPr lang="en-US" sz="1200" kern="1200" dirty="0" smtClean="0">
                <a:solidFill>
                  <a:schemeClr val="tx1"/>
                </a:solidFill>
                <a:effectLst/>
                <a:latin typeface="+mn-lt"/>
                <a:ea typeface="+mn-ea"/>
                <a:cs typeface="+mn-cs"/>
              </a:rPr>
              <a:t> steps.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Notice that the _id column and the expected name and type columns appear in the query. This is required for the adapter and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to work properly.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Using a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(left) instead of a custom user interface enables us to take advantage of the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control’s built-in features, such as scrolling when the list becomes longer, and the ability to provide context menus as needed. The _id column is used as the unique identifier for each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child node. If we choose a specific item on the list, we can act on it using this identifier, for example, to delete the item.</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we </a:t>
            </a:r>
            <a:r>
              <a:rPr lang="en-US" sz="1200" kern="1200" dirty="0" err="1" smtClean="0">
                <a:solidFill>
                  <a:schemeClr val="tx1"/>
                </a:solidFill>
                <a:effectLst/>
                <a:latin typeface="+mn-lt"/>
                <a:ea typeface="+mn-ea"/>
                <a:cs typeface="+mn-cs"/>
              </a:rPr>
              <a:t>reimplement</a:t>
            </a:r>
            <a:r>
              <a:rPr lang="en-US" sz="1200" kern="1200" dirty="0" smtClean="0">
                <a:solidFill>
                  <a:schemeClr val="tx1"/>
                </a:solidFill>
                <a:effectLst/>
                <a:latin typeface="+mn-lt"/>
                <a:ea typeface="+mn-ea"/>
                <a:cs typeface="+mn-cs"/>
              </a:rPr>
              <a:t> the Delete functionality by listening for </a:t>
            </a:r>
            <a:r>
              <a:rPr lang="en-US" sz="1200" kern="1200" dirty="0" err="1" smtClean="0">
                <a:solidFill>
                  <a:schemeClr val="tx1"/>
                </a:solidFill>
                <a:effectLst/>
                <a:latin typeface="+mn-lt"/>
                <a:ea typeface="+mn-ea"/>
                <a:cs typeface="+mn-cs"/>
              </a:rPr>
              <a:t>onItemClick</a:t>
            </a:r>
            <a:r>
              <a:rPr lang="en-US" sz="1200" kern="1200" dirty="0" smtClean="0">
                <a:solidFill>
                  <a:schemeClr val="tx1"/>
                </a:solidFill>
                <a:effectLst/>
                <a:latin typeface="+mn-lt"/>
                <a:ea typeface="+mn-ea"/>
                <a:cs typeface="+mn-cs"/>
              </a:rPr>
              <a:t>() events and providing a Delete confirmation dialog.</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60</a:t>
            </a:fld>
            <a:endParaRPr lang="en-US" smtClean="0">
              <a:latin typeface="Calibri"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Now that you have a valid </a:t>
            </a:r>
            <a:r>
              <a:rPr lang="en-US" sz="1200" kern="1200" dirty="0" err="1" smtClean="0">
                <a:solidFill>
                  <a:schemeClr val="tx1"/>
                </a:solidFill>
                <a:effectLst/>
                <a:latin typeface="+mn-lt"/>
                <a:ea typeface="+mn-ea"/>
                <a:cs typeface="+mn-cs"/>
              </a:rPr>
              <a:t>SQLiteDatabase</a:t>
            </a:r>
            <a:r>
              <a:rPr lang="en-US" sz="1200" kern="1200" dirty="0" smtClean="0">
                <a:solidFill>
                  <a:schemeClr val="tx1"/>
                </a:solidFill>
                <a:effectLst/>
                <a:latin typeface="+mn-lt"/>
                <a:ea typeface="+mn-ea"/>
                <a:cs typeface="+mn-cs"/>
              </a:rPr>
              <a:t> instance, it’s time to configure it. Some important database configuration options include version and locale features.</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Creating tables and other SQLite schema objects is as simple as forming proper SQLite statements and executing them. Shown here is a valid CREATE TABLE SQL statement. This statement creates a table called </a:t>
            </a:r>
            <a:r>
              <a:rPr lang="en-US" sz="1200" kern="1200" dirty="0" err="1" smtClean="0">
                <a:solidFill>
                  <a:schemeClr val="tx1"/>
                </a:solidFill>
                <a:effectLst/>
                <a:latin typeface="+mn-lt"/>
                <a:ea typeface="+mn-ea"/>
                <a:cs typeface="+mn-cs"/>
              </a:rPr>
              <a:t>tbl_authors</a:t>
            </a:r>
            <a:r>
              <a:rPr lang="en-US" sz="1200" kern="1200" dirty="0" smtClean="0">
                <a:solidFill>
                  <a:schemeClr val="tx1"/>
                </a:solidFill>
                <a:effectLst/>
                <a:latin typeface="+mn-lt"/>
                <a:ea typeface="+mn-ea"/>
                <a:cs typeface="+mn-cs"/>
              </a:rPr>
              <a:t>. The table has three fields: a unique id number, which auto-increments with each record and acts as our primary key, and </a:t>
            </a:r>
            <a:r>
              <a:rPr lang="en-US" sz="1200" kern="1200" dirty="0" err="1" smtClean="0">
                <a:solidFill>
                  <a:schemeClr val="tx1"/>
                </a:solidFill>
                <a:effectLst/>
                <a:latin typeface="+mn-lt"/>
                <a:ea typeface="+mn-ea"/>
                <a:cs typeface="+mn-cs"/>
              </a:rPr>
              <a:t>firstname</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lastname</a:t>
            </a:r>
            <a:r>
              <a:rPr lang="en-US" sz="1200" kern="1200" dirty="0" smtClean="0">
                <a:solidFill>
                  <a:schemeClr val="tx1"/>
                </a:solidFill>
                <a:effectLst/>
                <a:latin typeface="+mn-lt"/>
                <a:ea typeface="+mn-ea"/>
                <a:cs typeface="+mn-cs"/>
              </a:rPr>
              <a:t> text fields.</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can encapsulate this CREATE TABLE SQL statement in a static final String variable (called CREATE_AUTHOR_TABLE) and then execute it on your database using the </a:t>
            </a:r>
            <a:r>
              <a:rPr lang="en-US" sz="1200" kern="1200" dirty="0" err="1" smtClean="0">
                <a:solidFill>
                  <a:schemeClr val="tx1"/>
                </a:solidFill>
                <a:effectLst/>
                <a:latin typeface="+mn-lt"/>
                <a:ea typeface="+mn-ea"/>
                <a:cs typeface="+mn-cs"/>
              </a:rPr>
              <a:t>execSQL</a:t>
            </a:r>
            <a:r>
              <a:rPr lang="en-US" sz="1200" kern="1200" dirty="0" smtClean="0">
                <a:solidFill>
                  <a:schemeClr val="tx1"/>
                </a:solidFill>
                <a:effectLst/>
                <a:latin typeface="+mn-lt"/>
                <a:ea typeface="+mn-ea"/>
                <a:cs typeface="+mn-cs"/>
              </a:rPr>
              <a:t>() method.</a:t>
            </a:r>
          </a:p>
          <a:p>
            <a:pPr eaLnBrk="1" hangingPunct="1"/>
            <a:endParaRPr lang="en-US" dirty="0" smtClean="0"/>
          </a:p>
          <a:p>
            <a:pPr eaLnBrk="1" hangingPunct="1"/>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execSQL</a:t>
            </a:r>
            <a:r>
              <a:rPr lang="en-US" sz="1200" kern="1200" dirty="0" smtClean="0">
                <a:solidFill>
                  <a:schemeClr val="tx1"/>
                </a:solidFill>
                <a:effectLst/>
                <a:latin typeface="+mn-lt"/>
                <a:ea typeface="+mn-ea"/>
                <a:cs typeface="+mn-cs"/>
              </a:rPr>
              <a:t>() method works for non-queries. You can use it to execute any valid SQLite SQL statement. For example, you can use it to create, update, and delete tables, views, triggers, and other common SQL objects.</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9775C1-1EC4-4547-BB53-9954FB001069}" type="datetimeFigureOut">
              <a:rPr lang="en-US" smtClean="0"/>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BBF32-F7F5-49CC-97A8-7167C522AA46}" type="slidenum">
              <a:rPr lang="en-US" smtClean="0"/>
              <a:t>‹#›</a:t>
            </a:fld>
            <a:endParaRPr lang="en-US"/>
          </a:p>
        </p:txBody>
      </p:sp>
    </p:spTree>
    <p:extLst>
      <p:ext uri="{BB962C8B-B14F-4D97-AF65-F5344CB8AC3E}">
        <p14:creationId xmlns:p14="http://schemas.microsoft.com/office/powerpoint/2010/main" val="35224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400">
                <a:latin typeface="Arial Black" panose="020B0A040201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ftr" sz="quarter" idx="11"/>
          </p:nvPr>
        </p:nvSpPr>
        <p:spPr>
          <a:xfrm>
            <a:off x="457200" y="6245225"/>
            <a:ext cx="8229600" cy="476250"/>
          </a:xfrm>
          <a:ln/>
        </p:spPr>
        <p:txBody>
          <a:bodyPr/>
          <a:lstStyle>
            <a:lvl1pPr algn="l">
              <a:defRPr sz="800">
                <a:solidFill>
                  <a:schemeClr val="tx1"/>
                </a:solidFill>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2341421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9775C1-1EC4-4547-BB53-9954FB001069}" type="datetimeFigureOut">
              <a:rPr lang="en-US" smtClean="0"/>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BBF32-F7F5-49CC-97A8-7167C522AA46}" type="slidenum">
              <a:rPr lang="en-US" smtClean="0"/>
              <a:t>‹#›</a:t>
            </a:fld>
            <a:endParaRPr lang="en-US"/>
          </a:p>
        </p:txBody>
      </p:sp>
    </p:spTree>
    <p:extLst>
      <p:ext uri="{BB962C8B-B14F-4D97-AF65-F5344CB8AC3E}">
        <p14:creationId xmlns:p14="http://schemas.microsoft.com/office/powerpoint/2010/main" val="4191860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9775C1-1EC4-4547-BB53-9954FB001069}" type="datetimeFigureOut">
              <a:rPr lang="en-US" smtClean="0"/>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BBF32-F7F5-49CC-97A8-7167C522AA46}" type="slidenum">
              <a:rPr lang="en-US" smtClean="0"/>
              <a:t>‹#›</a:t>
            </a:fld>
            <a:endParaRPr lang="en-US"/>
          </a:p>
        </p:txBody>
      </p:sp>
    </p:spTree>
    <p:extLst>
      <p:ext uri="{BB962C8B-B14F-4D97-AF65-F5344CB8AC3E}">
        <p14:creationId xmlns:p14="http://schemas.microsoft.com/office/powerpoint/2010/main" val="17840328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9775C1-1EC4-4547-BB53-9954FB001069}" type="datetimeFigureOut">
              <a:rPr lang="en-US" smtClean="0"/>
              <a:t>8/23/2014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BBF32-F7F5-49CC-97A8-7167C522AA46}" type="slidenum">
              <a:rPr lang="en-US" smtClean="0"/>
              <a:t>‹#›</a:t>
            </a:fld>
            <a:endParaRPr lang="en-US"/>
          </a:p>
        </p:txBody>
      </p:sp>
    </p:spTree>
    <p:extLst>
      <p:ext uri="{BB962C8B-B14F-4D97-AF65-F5344CB8AC3E}">
        <p14:creationId xmlns:p14="http://schemas.microsoft.com/office/powerpoint/2010/main" val="3769540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9775C1-1EC4-4547-BB53-9954FB001069}" type="datetimeFigureOut">
              <a:rPr lang="en-US" smtClean="0"/>
              <a:t>8/23/2014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BBF32-F7F5-49CC-97A8-7167C522AA46}" type="slidenum">
              <a:rPr lang="en-US" smtClean="0"/>
              <a:t>‹#›</a:t>
            </a:fld>
            <a:endParaRPr lang="en-US"/>
          </a:p>
        </p:txBody>
      </p:sp>
    </p:spTree>
    <p:extLst>
      <p:ext uri="{BB962C8B-B14F-4D97-AF65-F5344CB8AC3E}">
        <p14:creationId xmlns:p14="http://schemas.microsoft.com/office/powerpoint/2010/main" val="181749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775C1-1EC4-4547-BB53-9954FB001069}" type="datetimeFigureOut">
              <a:rPr lang="en-US" smtClean="0"/>
              <a:t>8/23/2014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BBF32-F7F5-49CC-97A8-7167C522AA46}" type="slidenum">
              <a:rPr lang="en-US" smtClean="0"/>
              <a:t>‹#›</a:t>
            </a:fld>
            <a:endParaRPr lang="en-US"/>
          </a:p>
        </p:txBody>
      </p:sp>
    </p:spTree>
    <p:extLst>
      <p:ext uri="{BB962C8B-B14F-4D97-AF65-F5344CB8AC3E}">
        <p14:creationId xmlns:p14="http://schemas.microsoft.com/office/powerpoint/2010/main" val="35521795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775C1-1EC4-4547-BB53-9954FB001069}" type="datetimeFigureOut">
              <a:rPr lang="en-US" smtClean="0"/>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BBF32-F7F5-49CC-97A8-7167C522AA46}" type="slidenum">
              <a:rPr lang="en-US" smtClean="0"/>
              <a:t>‹#›</a:t>
            </a:fld>
            <a:endParaRPr lang="en-US"/>
          </a:p>
        </p:txBody>
      </p:sp>
    </p:spTree>
    <p:extLst>
      <p:ext uri="{BB962C8B-B14F-4D97-AF65-F5344CB8AC3E}">
        <p14:creationId xmlns:p14="http://schemas.microsoft.com/office/powerpoint/2010/main" val="1285679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775C1-1EC4-4547-BB53-9954FB001069}" type="datetimeFigureOut">
              <a:rPr lang="en-US" smtClean="0"/>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BBF32-F7F5-49CC-97A8-7167C522AA46}" type="slidenum">
              <a:rPr lang="en-US" smtClean="0"/>
              <a:t>‹#›</a:t>
            </a:fld>
            <a:endParaRPr lang="en-US"/>
          </a:p>
        </p:txBody>
      </p:sp>
    </p:spTree>
    <p:extLst>
      <p:ext uri="{BB962C8B-B14F-4D97-AF65-F5344CB8AC3E}">
        <p14:creationId xmlns:p14="http://schemas.microsoft.com/office/powerpoint/2010/main" val="34236353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775C1-1EC4-4547-BB53-9954FB001069}" type="datetimeFigureOut">
              <a:rPr lang="en-US" smtClean="0"/>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BBF32-F7F5-49CC-97A8-7167C522AA46}" type="slidenum">
              <a:rPr lang="en-US" smtClean="0"/>
              <a:t>‹#›</a:t>
            </a:fld>
            <a:endParaRPr lang="en-US"/>
          </a:p>
        </p:txBody>
      </p:sp>
    </p:spTree>
    <p:extLst>
      <p:ext uri="{BB962C8B-B14F-4D97-AF65-F5344CB8AC3E}">
        <p14:creationId xmlns:p14="http://schemas.microsoft.com/office/powerpoint/2010/main" val="12717104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775C1-1EC4-4547-BB53-9954FB001069}" type="datetimeFigureOut">
              <a:rPr lang="en-US" smtClean="0"/>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BBF32-F7F5-49CC-97A8-7167C522AA46}" type="slidenum">
              <a:rPr lang="en-US" smtClean="0"/>
              <a:t>‹#›</a:t>
            </a:fld>
            <a:endParaRPr lang="en-US"/>
          </a:p>
        </p:txBody>
      </p:sp>
    </p:spTree>
    <p:extLst>
      <p:ext uri="{BB962C8B-B14F-4D97-AF65-F5344CB8AC3E}">
        <p14:creationId xmlns:p14="http://schemas.microsoft.com/office/powerpoint/2010/main" val="145885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775C1-1EC4-4547-BB53-9954FB001069}" type="datetimeFigureOut">
              <a:rPr lang="en-US" smtClean="0"/>
              <a:t>8/23/2014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BBF32-F7F5-49CC-97A8-7167C522AA46}" type="slidenum">
              <a:rPr lang="en-US" smtClean="0"/>
              <a:t>‹#›</a:t>
            </a:fld>
            <a:endParaRPr lang="en-US"/>
          </a:p>
        </p:txBody>
      </p:sp>
    </p:spTree>
    <p:extLst>
      <p:ext uri="{BB962C8B-B14F-4D97-AF65-F5344CB8AC3E}">
        <p14:creationId xmlns:p14="http://schemas.microsoft.com/office/powerpoint/2010/main" val="355431441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Creating Tables and Other SQLite Schema Objects</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r>
              <a:rPr lang="en-US" sz="1400" dirty="0" smtClean="0">
                <a:latin typeface="Courier New" panose="02070309020205020404" pitchFamily="49" charset="0"/>
                <a:cs typeface="Courier New" panose="02070309020205020404" pitchFamily="49" charset="0"/>
              </a:rPr>
              <a:t>CREATE </a:t>
            </a:r>
            <a:r>
              <a:rPr lang="en-US" sz="1400" dirty="0">
                <a:latin typeface="Courier New" panose="02070309020205020404" pitchFamily="49" charset="0"/>
                <a:cs typeface="Courier New" panose="02070309020205020404" pitchFamily="49" charset="0"/>
              </a:rPr>
              <a:t>TABLE </a:t>
            </a:r>
            <a:r>
              <a:rPr lang="en-US" sz="1400" dirty="0" err="1">
                <a:latin typeface="Courier New" panose="02070309020205020404" pitchFamily="49" charset="0"/>
                <a:cs typeface="Courier New" panose="02070309020205020404" pitchFamily="49" charset="0"/>
              </a:rPr>
              <a:t>tbl_books</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id INTEGER PRIMARY KEY AUTOINCREMENT,</a:t>
            </a:r>
          </a:p>
          <a:p>
            <a:pPr marL="1143000" lvl="3" indent="0">
              <a:buNone/>
            </a:pPr>
            <a:r>
              <a:rPr lang="en-US" sz="1400" dirty="0">
                <a:latin typeface="Courier New" panose="02070309020205020404" pitchFamily="49" charset="0"/>
                <a:cs typeface="Courier New" panose="02070309020205020404" pitchFamily="49" charset="0"/>
              </a:rPr>
              <a:t>title TEXT,</a:t>
            </a:r>
          </a:p>
          <a:p>
            <a:pPr marL="1143000" lvl="3" indent="0">
              <a:buNone/>
            </a:pPr>
            <a:r>
              <a:rPr lang="en-US" sz="1400" dirty="0" err="1">
                <a:latin typeface="Courier New" panose="02070309020205020404" pitchFamily="49" charset="0"/>
                <a:cs typeface="Courier New" panose="02070309020205020404" pitchFamily="49" charset="0"/>
              </a:rPr>
              <a:t>dateadded</a:t>
            </a:r>
            <a:r>
              <a:rPr lang="en-US" sz="1400" dirty="0">
                <a:latin typeface="Courier New" panose="02070309020205020404" pitchFamily="49" charset="0"/>
                <a:cs typeface="Courier New" panose="02070309020205020404" pitchFamily="49" charset="0"/>
              </a:rPr>
              <a:t> DATE,</a:t>
            </a:r>
          </a:p>
          <a:p>
            <a:pPr marL="1143000" lvl="3" indent="0">
              <a:buNone/>
            </a:pPr>
            <a:r>
              <a:rPr lang="en-US" sz="1400" dirty="0" err="1">
                <a:latin typeface="Courier New" panose="02070309020205020404" pitchFamily="49" charset="0"/>
                <a:cs typeface="Courier New" panose="02070309020205020404" pitchFamily="49" charset="0"/>
              </a:rPr>
              <a:t>authorid</a:t>
            </a:r>
            <a:r>
              <a:rPr lang="en-US" sz="1400" dirty="0">
                <a:latin typeface="Courier New" panose="02070309020205020404" pitchFamily="49" charset="0"/>
                <a:cs typeface="Courier New" panose="02070309020205020404" pitchFamily="49" charset="0"/>
              </a:rPr>
              <a:t> INTEGER NOT NULL CONSTRAINT </a:t>
            </a:r>
            <a:r>
              <a:rPr lang="en-US" sz="1400" dirty="0" err="1">
                <a:latin typeface="Courier New" panose="02070309020205020404" pitchFamily="49" charset="0"/>
                <a:cs typeface="Courier New" panose="02070309020205020404" pitchFamily="49" charset="0"/>
              </a:rPr>
              <a:t>authorid</a:t>
            </a:r>
            <a:r>
              <a:rPr lang="en-US" sz="1400" dirty="0">
                <a:latin typeface="Courier New" panose="02070309020205020404" pitchFamily="49" charset="0"/>
                <a:cs typeface="Courier New" panose="02070309020205020404" pitchFamily="49" charset="0"/>
              </a:rPr>
              <a:t> REFERENCES </a:t>
            </a:r>
            <a:r>
              <a:rPr lang="en-US" sz="1400" dirty="0" err="1">
                <a:latin typeface="Courier New" panose="02070309020205020404" pitchFamily="49" charset="0"/>
                <a:cs typeface="Courier New" panose="02070309020205020404" pitchFamily="49" charset="0"/>
              </a:rPr>
              <a:t>tbl_authors</a:t>
            </a:r>
            <a:r>
              <a:rPr lang="en-US" sz="1400" dirty="0">
                <a:latin typeface="Courier New" panose="02070309020205020404" pitchFamily="49" charset="0"/>
                <a:cs typeface="Courier New" panose="02070309020205020404" pitchFamily="49" charset="0"/>
              </a:rPr>
              <a:t>(id) ON DELETE CASCADE);</a:t>
            </a:r>
          </a:p>
          <a:p>
            <a:pPr marL="2971800" lvl="7" indent="0">
              <a:buNone/>
            </a:pPr>
            <a:endParaRPr lang="en-US" sz="1600" dirty="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598002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Creating Tables and Other SQLite Schema Objects</a:t>
            </a:r>
            <a:endParaRPr lang="en-US" sz="2600" dirty="0" smtClean="0"/>
          </a:p>
        </p:txBody>
      </p:sp>
      <p:sp>
        <p:nvSpPr>
          <p:cNvPr id="2" name="Content Placeholder 1"/>
          <p:cNvSpPr>
            <a:spLocks noGrp="1"/>
          </p:cNvSpPr>
          <p:nvPr>
            <p:ph idx="1"/>
          </p:nvPr>
        </p:nvSpPr>
        <p:spPr/>
        <p:txBody>
          <a:bodyPr>
            <a:normAutofit/>
          </a:bodyPr>
          <a:lstStyle/>
          <a:p>
            <a:pPr marL="381000" lvl="1" indent="0">
              <a:buNone/>
            </a:pPr>
            <a:endParaRPr lang="en-US" sz="1600" dirty="0" smtClean="0"/>
          </a:p>
          <a:p>
            <a:pPr marL="381000" lvl="1" indent="0">
              <a:buNone/>
            </a:pPr>
            <a:endParaRPr lang="en-US" sz="1600" dirty="0"/>
          </a:p>
          <a:p>
            <a:pPr marL="381000" lvl="1" indent="0">
              <a:buNone/>
            </a:pPr>
            <a:endParaRPr lang="en-US" sz="1600" dirty="0" smtClean="0"/>
          </a:p>
          <a:p>
            <a:pPr marL="381000" lvl="1" indent="0">
              <a:buNone/>
            </a:pPr>
            <a:r>
              <a:rPr lang="en-US" sz="1200" dirty="0" smtClean="0">
                <a:latin typeface="Courier New" panose="02070309020205020404" pitchFamily="49" charset="0"/>
                <a:cs typeface="Courier New" panose="02070309020205020404" pitchFamily="49" charset="0"/>
              </a:rPr>
              <a:t>private </a:t>
            </a:r>
            <a:r>
              <a:rPr lang="en-US" sz="1200" dirty="0">
                <a:latin typeface="Courier New" panose="02070309020205020404" pitchFamily="49" charset="0"/>
                <a:cs typeface="Courier New" panose="02070309020205020404" pitchFamily="49" charset="0"/>
              </a:rPr>
              <a:t>static final String CREATE_TRIGGER_ADD =</a:t>
            </a:r>
          </a:p>
          <a:p>
            <a:pPr marL="381000" lvl="1" indent="0">
              <a:buNone/>
            </a:pPr>
            <a:r>
              <a:rPr lang="en-US" sz="1200" dirty="0">
                <a:latin typeface="Courier New" panose="02070309020205020404" pitchFamily="49" charset="0"/>
                <a:cs typeface="Courier New" panose="02070309020205020404" pitchFamily="49" charset="0"/>
              </a:rPr>
              <a:t>"CREATE TRIGGER </a:t>
            </a:r>
            <a:r>
              <a:rPr lang="en-US" sz="1200" dirty="0" err="1">
                <a:latin typeface="Courier New" panose="02070309020205020404" pitchFamily="49" charset="0"/>
                <a:cs typeface="Courier New" panose="02070309020205020404" pitchFamily="49" charset="0"/>
              </a:rPr>
              <a:t>fk_insert_book</a:t>
            </a:r>
            <a:r>
              <a:rPr lang="en-US" sz="1200" dirty="0">
                <a:latin typeface="Courier New" panose="02070309020205020404" pitchFamily="49" charset="0"/>
                <a:cs typeface="Courier New" panose="02070309020205020404" pitchFamily="49" charset="0"/>
              </a:rPr>
              <a:t> BEFORE INSERT ON </a:t>
            </a:r>
            <a:r>
              <a:rPr lang="en-US" sz="1200" dirty="0" err="1">
                <a:latin typeface="Courier New" panose="02070309020205020404" pitchFamily="49" charset="0"/>
                <a:cs typeface="Courier New" panose="02070309020205020404" pitchFamily="49" charset="0"/>
              </a:rPr>
              <a:t>tbl_books</a:t>
            </a:r>
            <a:endParaRPr lang="en-US" sz="1200" dirty="0">
              <a:latin typeface="Courier New" panose="02070309020205020404" pitchFamily="49" charset="0"/>
              <a:cs typeface="Courier New" panose="02070309020205020404" pitchFamily="49" charset="0"/>
            </a:endParaRPr>
          </a:p>
          <a:p>
            <a:pPr marL="381000" lvl="1" indent="0">
              <a:buNone/>
            </a:pPr>
            <a:r>
              <a:rPr lang="en-US" sz="1200" dirty="0">
                <a:latin typeface="Courier New" panose="02070309020205020404" pitchFamily="49" charset="0"/>
                <a:cs typeface="Courier New" panose="02070309020205020404" pitchFamily="49" charset="0"/>
              </a:rPr>
              <a:t>FOR EACH ROW</a:t>
            </a:r>
          </a:p>
          <a:p>
            <a:pPr marL="381000" lvl="1" indent="0">
              <a:buNone/>
            </a:pPr>
            <a:r>
              <a:rPr lang="en-US" sz="1200" dirty="0">
                <a:latin typeface="Courier New" panose="02070309020205020404" pitchFamily="49" charset="0"/>
                <a:cs typeface="Courier New" panose="02070309020205020404" pitchFamily="49" charset="0"/>
              </a:rPr>
              <a:t>BEGIN</a:t>
            </a:r>
          </a:p>
          <a:p>
            <a:pPr marL="381000" lvl="1" indent="0">
              <a:buNone/>
            </a:pPr>
            <a:r>
              <a:rPr lang="en-US" sz="1200" dirty="0">
                <a:latin typeface="Courier New" panose="02070309020205020404" pitchFamily="49" charset="0"/>
                <a:cs typeface="Courier New" panose="02070309020205020404" pitchFamily="49" charset="0"/>
              </a:rPr>
              <a:t>SELECT RAISE(ROLLBACK, 'insert on table \"</a:t>
            </a:r>
            <a:r>
              <a:rPr lang="en-US" sz="1200" dirty="0" err="1">
                <a:latin typeface="Courier New" panose="02070309020205020404" pitchFamily="49" charset="0"/>
                <a:cs typeface="Courier New" panose="02070309020205020404" pitchFamily="49" charset="0"/>
              </a:rPr>
              <a:t>tbl_books</a:t>
            </a:r>
            <a:r>
              <a:rPr lang="en-US" sz="1200" dirty="0">
                <a:latin typeface="Courier New" panose="02070309020205020404" pitchFamily="49" charset="0"/>
                <a:cs typeface="Courier New" panose="02070309020205020404" pitchFamily="49" charset="0"/>
              </a:rPr>
              <a:t>\" violates foreign key</a:t>
            </a:r>
          </a:p>
          <a:p>
            <a:pPr marL="381000" lvl="1" indent="0">
              <a:buNone/>
            </a:pPr>
            <a:r>
              <a:rPr lang="en-US" sz="1200" dirty="0">
                <a:latin typeface="Courier New" panose="02070309020205020404" pitchFamily="49" charset="0"/>
                <a:cs typeface="Courier New" panose="02070309020205020404" pitchFamily="49" charset="0"/>
              </a:rPr>
              <a:t>constraint \"</a:t>
            </a:r>
            <a:r>
              <a:rPr lang="en-US" sz="1200" dirty="0" err="1">
                <a:latin typeface="Courier New" panose="02070309020205020404" pitchFamily="49" charset="0"/>
                <a:cs typeface="Courier New" panose="02070309020205020404" pitchFamily="49" charset="0"/>
              </a:rPr>
              <a:t>fk_authorid</a:t>
            </a:r>
            <a:r>
              <a:rPr lang="en-US" sz="1200" dirty="0">
                <a:latin typeface="Courier New" panose="02070309020205020404" pitchFamily="49" charset="0"/>
                <a:cs typeface="Courier New" panose="02070309020205020404" pitchFamily="49" charset="0"/>
              </a:rPr>
              <a:t>\"') WHERE (SELECT id FROM </a:t>
            </a:r>
            <a:r>
              <a:rPr lang="en-US" sz="1200" dirty="0" err="1">
                <a:latin typeface="Courier New" panose="02070309020205020404" pitchFamily="49" charset="0"/>
                <a:cs typeface="Courier New" panose="02070309020205020404" pitchFamily="49" charset="0"/>
              </a:rPr>
              <a:t>tbl_authors</a:t>
            </a:r>
            <a:r>
              <a:rPr lang="en-US" sz="1200" dirty="0">
                <a:latin typeface="Courier New" panose="02070309020205020404" pitchFamily="49" charset="0"/>
                <a:cs typeface="Courier New" panose="02070309020205020404" pitchFamily="49" charset="0"/>
              </a:rPr>
              <a:t> WHERE id =</a:t>
            </a:r>
          </a:p>
          <a:p>
            <a:pPr marL="381000" lvl="1" indent="0">
              <a:buNone/>
            </a:pPr>
            <a:r>
              <a:rPr lang="en-US" sz="1200" dirty="0" err="1">
                <a:latin typeface="Courier New" panose="02070309020205020404" pitchFamily="49" charset="0"/>
                <a:cs typeface="Courier New" panose="02070309020205020404" pitchFamily="49" charset="0"/>
              </a:rPr>
              <a:t>NEW.authorid</a:t>
            </a:r>
            <a:r>
              <a:rPr lang="en-US" sz="1200" dirty="0">
                <a:latin typeface="Courier New" panose="02070309020205020404" pitchFamily="49" charset="0"/>
                <a:cs typeface="Courier New" panose="02070309020205020404" pitchFamily="49" charset="0"/>
              </a:rPr>
              <a:t>) IS NULL;</a:t>
            </a:r>
          </a:p>
          <a:p>
            <a:pPr marL="381000" lvl="1" indent="0">
              <a:buNone/>
            </a:pPr>
            <a:r>
              <a:rPr lang="en-US" sz="1200" dirty="0">
                <a:latin typeface="Courier New" panose="02070309020205020404" pitchFamily="49" charset="0"/>
                <a:cs typeface="Courier New" panose="02070309020205020404" pitchFamily="49" charset="0"/>
              </a:rPr>
              <a:t>END</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758686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Creating Tables and Other SQLite Schema Objects</a:t>
            </a:r>
            <a:endParaRPr lang="en-US" sz="2600" dirty="0" smtClean="0"/>
          </a:p>
        </p:txBody>
      </p:sp>
      <p:sp>
        <p:nvSpPr>
          <p:cNvPr id="2" name="Content Placeholder 1"/>
          <p:cNvSpPr>
            <a:spLocks noGrp="1"/>
          </p:cNvSpPr>
          <p:nvPr>
            <p:ph idx="1"/>
          </p:nvPr>
        </p:nvSpPr>
        <p:spPr/>
        <p:txBody>
          <a:bodyPr>
            <a:normAutofit/>
          </a:bodyPr>
          <a:lstStyle/>
          <a:p>
            <a:pPr marL="0" indent="0">
              <a:buNone/>
            </a:pPr>
            <a:r>
              <a:rPr lang="en-US" sz="1600" dirty="0" smtClean="0"/>
              <a:t>		</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mDatabase.execSQL</a:t>
            </a:r>
            <a:r>
              <a:rPr lang="en-US" sz="1600" dirty="0" smtClean="0">
                <a:latin typeface="Courier New" panose="02070309020205020404" pitchFamily="49" charset="0"/>
                <a:cs typeface="Courier New" panose="02070309020205020404" pitchFamily="49" charset="0"/>
              </a:rPr>
              <a:t>(CREATE_TRIGGER_ADD</a:t>
            </a:r>
            <a:r>
              <a:rPr lang="en-US" sz="1600" dirty="0">
                <a:latin typeface="Courier New" panose="02070309020205020404" pitchFamily="49" charset="0"/>
                <a:cs typeface="Courier New" panose="02070309020205020404" pitchFamily="49" charset="0"/>
              </a:rPr>
              <a:t>);</a:t>
            </a:r>
          </a:p>
          <a:p>
            <a:pPr marL="381000" lvl="1" indent="0">
              <a:buNone/>
            </a:pPr>
            <a:endParaRPr lang="en-US" sz="1600" dirty="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414075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Updating, and Deleting Database Records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Now that we have a database set up, we need to create some </a:t>
            </a:r>
            <a:r>
              <a:rPr lang="en-US" sz="2400" dirty="0" smtClean="0"/>
              <a:t>data.</a:t>
            </a:r>
          </a:p>
          <a:p>
            <a:r>
              <a:rPr lang="en-US" sz="2400" dirty="0" smtClean="0"/>
              <a:t>The </a:t>
            </a:r>
            <a:r>
              <a:rPr lang="en-US" sz="2400" dirty="0" err="1">
                <a:latin typeface="Courier New" panose="02070309020205020404" pitchFamily="49" charset="0"/>
                <a:cs typeface="Courier New" panose="02070309020205020404" pitchFamily="49" charset="0"/>
              </a:rPr>
              <a:t>SQLiteDatabase</a:t>
            </a:r>
            <a:r>
              <a:rPr lang="en-US" sz="2400" dirty="0"/>
              <a:t> class includes three convenience methods to do </a:t>
            </a:r>
            <a:r>
              <a:rPr lang="en-US" sz="2400" dirty="0" smtClean="0"/>
              <a:t>that:</a:t>
            </a:r>
          </a:p>
          <a:p>
            <a:pPr lvl="1"/>
            <a:r>
              <a:rPr lang="en-US" sz="2400" dirty="0" smtClean="0">
                <a:latin typeface="Courier New" panose="02070309020205020404" pitchFamily="49" charset="0"/>
                <a:cs typeface="Courier New" panose="02070309020205020404" pitchFamily="49" charset="0"/>
              </a:rPr>
              <a:t>insert()</a:t>
            </a:r>
          </a:p>
          <a:p>
            <a:pPr lvl="1"/>
            <a:r>
              <a:rPr lang="en-US" sz="2400" dirty="0" smtClean="0">
                <a:latin typeface="Courier New" panose="02070309020205020404" pitchFamily="49" charset="0"/>
                <a:cs typeface="Courier New" panose="02070309020205020404" pitchFamily="49" charset="0"/>
              </a:rPr>
              <a:t>update()</a:t>
            </a:r>
          </a:p>
          <a:p>
            <a:pPr lvl="1"/>
            <a:r>
              <a:rPr lang="en-US" sz="2400" dirty="0" smtClean="0">
                <a:latin typeface="Courier New" panose="02070309020205020404" pitchFamily="49" charset="0"/>
                <a:cs typeface="Courier New" panose="02070309020205020404" pitchFamily="49" charset="0"/>
              </a:rPr>
              <a:t>delete()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Inserting Records</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r>
              <a:rPr lang="en-US" sz="1400" dirty="0" smtClean="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android.content.ContentValues</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a:t>
            </a:r>
          </a:p>
          <a:p>
            <a:pPr marL="1143000" lvl="3" indent="0">
              <a:buNone/>
            </a:pPr>
            <a:r>
              <a:rPr lang="en-US" sz="1400" dirty="0" err="1">
                <a:latin typeface="Courier New" panose="02070309020205020404" pitchFamily="49" charset="0"/>
                <a:cs typeface="Courier New" panose="02070309020205020404" pitchFamily="49" charset="0"/>
              </a:rPr>
              <a:t>ContentValues</a:t>
            </a:r>
            <a:r>
              <a:rPr lang="en-US" sz="1400" dirty="0">
                <a:latin typeface="Courier New" panose="02070309020205020404" pitchFamily="49" charset="0"/>
                <a:cs typeface="Courier New" panose="02070309020205020404" pitchFamily="49" charset="0"/>
              </a:rPr>
              <a:t> values = new </a:t>
            </a:r>
            <a:r>
              <a:rPr lang="en-US" sz="1400" dirty="0" err="1">
                <a:latin typeface="Courier New" panose="02070309020205020404" pitchFamily="49" charset="0"/>
                <a:cs typeface="Courier New" panose="02070309020205020404" pitchFamily="49" charset="0"/>
              </a:rPr>
              <a:t>ContentValues</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err="1">
                <a:latin typeface="Courier New" panose="02070309020205020404" pitchFamily="49" charset="0"/>
                <a:cs typeface="Courier New" panose="02070309020205020404" pitchFamily="49" charset="0"/>
              </a:rPr>
              <a:t>values.put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"J.K.");</a:t>
            </a:r>
          </a:p>
          <a:p>
            <a:pPr marL="1143000" lvl="3" indent="0">
              <a:buNone/>
            </a:pPr>
            <a:r>
              <a:rPr lang="en-US" sz="1400" dirty="0" err="1">
                <a:latin typeface="Courier New" panose="02070309020205020404" pitchFamily="49" charset="0"/>
                <a:cs typeface="Courier New" panose="02070309020205020404" pitchFamily="49" charset="0"/>
              </a:rPr>
              <a:t>values.put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"Rowling");</a:t>
            </a:r>
          </a:p>
          <a:p>
            <a:pPr marL="1143000" lvl="3" indent="0">
              <a:buNone/>
            </a:pPr>
            <a:r>
              <a:rPr lang="en-US" sz="1400" dirty="0">
                <a:latin typeface="Courier New" panose="02070309020205020404" pitchFamily="49" charset="0"/>
                <a:cs typeface="Courier New" panose="02070309020205020404" pitchFamily="49" charset="0"/>
              </a:rPr>
              <a:t>long </a:t>
            </a:r>
            <a:r>
              <a:rPr lang="en-US" sz="1400" dirty="0" err="1">
                <a:latin typeface="Courier New" panose="02070309020205020404" pitchFamily="49" charset="0"/>
                <a:cs typeface="Courier New" panose="02070309020205020404" pitchFamily="49" charset="0"/>
              </a:rPr>
              <a:t>newAuthorID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mDatabase.insert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tbl_authors</a:t>
            </a:r>
            <a:r>
              <a:rPr lang="en-US" sz="1400" dirty="0">
                <a:latin typeface="Courier New" panose="02070309020205020404" pitchFamily="49" charset="0"/>
                <a:cs typeface="Courier New" panose="02070309020205020404" pitchFamily="49" charset="0"/>
              </a:rPr>
              <a:t>", null, values);</a:t>
            </a:r>
          </a:p>
          <a:p>
            <a:pPr marL="1143000" lvl="3" indent="0">
              <a:buNone/>
            </a:pPr>
            <a:endParaRPr lang="en-US" sz="1600" dirty="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Updating Records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You can modify records in the database using the </a:t>
            </a:r>
            <a:r>
              <a:rPr lang="en-US" sz="2000" dirty="0">
                <a:latin typeface="Courier New" panose="02070309020205020404" pitchFamily="49" charset="0"/>
                <a:cs typeface="Courier New" panose="02070309020205020404" pitchFamily="49" charset="0"/>
              </a:rPr>
              <a:t>update() </a:t>
            </a:r>
            <a:r>
              <a:rPr lang="en-US" sz="2000" dirty="0"/>
              <a:t>method. The </a:t>
            </a:r>
            <a:r>
              <a:rPr lang="en-US" sz="2000" dirty="0">
                <a:latin typeface="Courier New" panose="02070309020205020404" pitchFamily="49" charset="0"/>
                <a:cs typeface="Courier New" panose="02070309020205020404" pitchFamily="49" charset="0"/>
              </a:rPr>
              <a:t>update()</a:t>
            </a:r>
            <a:r>
              <a:rPr lang="en-US" sz="2000" dirty="0"/>
              <a:t> method takes four arguments:</a:t>
            </a:r>
          </a:p>
          <a:p>
            <a:pPr lvl="1"/>
            <a:r>
              <a:rPr lang="en-US" sz="2000" dirty="0"/>
              <a:t>The table in which to update records</a:t>
            </a:r>
          </a:p>
          <a:p>
            <a:pPr lvl="1"/>
            <a:r>
              <a:rPr lang="en-US" sz="2000" dirty="0"/>
              <a:t>A </a:t>
            </a:r>
            <a:r>
              <a:rPr lang="en-US" sz="2000" dirty="0" err="1">
                <a:latin typeface="Courier New" panose="02070309020205020404" pitchFamily="49" charset="0"/>
                <a:cs typeface="Courier New" panose="02070309020205020404" pitchFamily="49" charset="0"/>
              </a:rPr>
              <a:t>ContentValues</a:t>
            </a:r>
            <a:r>
              <a:rPr lang="en-US" sz="2000" dirty="0"/>
              <a:t> object with the modified fields to update</a:t>
            </a:r>
          </a:p>
          <a:p>
            <a:pPr lvl="1"/>
            <a:r>
              <a:rPr lang="en-US" sz="2000" dirty="0"/>
              <a:t>An optional </a:t>
            </a:r>
            <a:r>
              <a:rPr lang="en-US" sz="2000" dirty="0">
                <a:latin typeface="Courier New" panose="02070309020205020404" pitchFamily="49" charset="0"/>
                <a:cs typeface="Courier New" panose="02070309020205020404" pitchFamily="49" charset="0"/>
              </a:rPr>
              <a:t>WHERE</a:t>
            </a:r>
            <a:r>
              <a:rPr lang="en-US" sz="2000" dirty="0"/>
              <a:t> clause, in which </a:t>
            </a:r>
            <a:r>
              <a:rPr lang="en-US" sz="2000" dirty="0">
                <a:latin typeface="Courier New" panose="02070309020205020404" pitchFamily="49" charset="0"/>
                <a:cs typeface="Courier New" panose="02070309020205020404" pitchFamily="49" charset="0"/>
              </a:rPr>
              <a:t>?</a:t>
            </a:r>
            <a:r>
              <a:rPr lang="en-US" sz="2000" dirty="0"/>
              <a:t> identifies a </a:t>
            </a:r>
            <a:r>
              <a:rPr lang="en-US" sz="2000" dirty="0">
                <a:latin typeface="Courier New" panose="02070309020205020404" pitchFamily="49" charset="0"/>
                <a:cs typeface="Courier New" panose="02070309020205020404" pitchFamily="49" charset="0"/>
              </a:rPr>
              <a:t>WHERE</a:t>
            </a:r>
            <a:r>
              <a:rPr lang="en-US" sz="2000" dirty="0"/>
              <a:t> clause </a:t>
            </a:r>
            <a:r>
              <a:rPr lang="en-US" sz="2000" dirty="0" smtClean="0"/>
              <a:t>argument</a:t>
            </a:r>
          </a:p>
          <a:p>
            <a:pPr lvl="2"/>
            <a:r>
              <a:rPr lang="en-US" sz="2000" dirty="0"/>
              <a:t>Passing null to the </a:t>
            </a:r>
            <a:r>
              <a:rPr lang="en-US" sz="2000" dirty="0">
                <a:latin typeface="Courier New" panose="02070309020205020404" pitchFamily="49" charset="0"/>
                <a:cs typeface="Courier New" panose="02070309020205020404" pitchFamily="49" charset="0"/>
              </a:rPr>
              <a:t>WHERE</a:t>
            </a:r>
            <a:r>
              <a:rPr lang="en-US" sz="2000" dirty="0"/>
              <a:t> clause modifies all records within the table, which can be useful for making sweeping changes to your database.</a:t>
            </a:r>
          </a:p>
          <a:p>
            <a:pPr lvl="1"/>
            <a:r>
              <a:rPr lang="en-US" sz="2000" dirty="0" smtClean="0"/>
              <a:t>An </a:t>
            </a:r>
            <a:r>
              <a:rPr lang="en-US" sz="2000" dirty="0"/>
              <a:t>array of </a:t>
            </a:r>
            <a:r>
              <a:rPr lang="en-US" sz="2000" dirty="0">
                <a:latin typeface="Courier New" panose="02070309020205020404" pitchFamily="49" charset="0"/>
                <a:cs typeface="Courier New" panose="02070309020205020404" pitchFamily="49" charset="0"/>
              </a:rPr>
              <a:t>WHERE</a:t>
            </a:r>
            <a:r>
              <a:rPr lang="en-US" sz="2000" dirty="0"/>
              <a:t> clause arguments, each of which is substituted in place of the </a:t>
            </a:r>
            <a:r>
              <a:rPr lang="en-US" sz="2000" dirty="0">
                <a:latin typeface="Courier New" panose="02070309020205020404" pitchFamily="49" charset="0"/>
                <a:cs typeface="Courier New" panose="02070309020205020404" pitchFamily="49" charset="0"/>
              </a:rPr>
              <a:t>?</a:t>
            </a:r>
            <a:r>
              <a:rPr lang="en-US" sz="2000" dirty="0"/>
              <a:t>s from the second parameter</a:t>
            </a:r>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Updating Records</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updateBookTitle</a:t>
            </a:r>
            <a:r>
              <a:rPr lang="en-US" sz="1400" dirty="0">
                <a:latin typeface="Courier New" panose="02070309020205020404" pitchFamily="49" charset="0"/>
                <a:cs typeface="Courier New" panose="02070309020205020404" pitchFamily="49" charset="0"/>
              </a:rPr>
              <a:t>(Integer </a:t>
            </a:r>
            <a:r>
              <a:rPr lang="en-US" sz="1400" dirty="0" err="1">
                <a:latin typeface="Courier New" panose="02070309020205020404" pitchFamily="49" charset="0"/>
                <a:cs typeface="Courier New" panose="02070309020205020404" pitchFamily="49" charset="0"/>
              </a:rPr>
              <a:t>bookId</a:t>
            </a: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newtitle</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ContentValues</a:t>
            </a:r>
            <a:r>
              <a:rPr lang="en-US" sz="1400" dirty="0">
                <a:latin typeface="Courier New" panose="02070309020205020404" pitchFamily="49" charset="0"/>
                <a:cs typeface="Courier New" panose="02070309020205020404" pitchFamily="49" charset="0"/>
              </a:rPr>
              <a:t> values = new </a:t>
            </a:r>
            <a:r>
              <a:rPr lang="en-US" sz="1400" dirty="0" err="1">
                <a:latin typeface="Courier New" panose="02070309020205020404" pitchFamily="49" charset="0"/>
                <a:cs typeface="Courier New" panose="02070309020205020404" pitchFamily="49" charset="0"/>
              </a:rPr>
              <a:t>ContentValues</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values.put</a:t>
            </a:r>
            <a:r>
              <a:rPr lang="en-US" sz="1400" dirty="0">
                <a:latin typeface="Courier New" panose="02070309020205020404" pitchFamily="49" charset="0"/>
                <a:cs typeface="Courier New" panose="02070309020205020404" pitchFamily="49" charset="0"/>
              </a:rPr>
              <a:t>("title", </a:t>
            </a:r>
            <a:r>
              <a:rPr lang="en-US" sz="1400" dirty="0" err="1">
                <a:latin typeface="Courier New" panose="02070309020205020404" pitchFamily="49" charset="0"/>
                <a:cs typeface="Courier New" panose="02070309020205020404" pitchFamily="49" charset="0"/>
              </a:rPr>
              <a:t>newtitle</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mDatabase.update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tbl_books</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values, "id=?", new String[] { </a:t>
            </a:r>
            <a:r>
              <a:rPr lang="en-US" sz="1400" dirty="0" err="1">
                <a:latin typeface="Courier New" panose="02070309020205020404" pitchFamily="49" charset="0"/>
                <a:cs typeface="Courier New" panose="02070309020205020404" pitchFamily="49" charset="0"/>
              </a:rPr>
              <a:t>bookId.toString</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2289880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Deleting Records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You can remove records from the database using the </a:t>
            </a:r>
            <a:r>
              <a:rPr lang="en-US" sz="2400" dirty="0">
                <a:latin typeface="Courier New" panose="02070309020205020404" pitchFamily="49" charset="0"/>
                <a:cs typeface="Courier New" panose="02070309020205020404" pitchFamily="49" charset="0"/>
              </a:rPr>
              <a:t>remove()</a:t>
            </a:r>
            <a:r>
              <a:rPr lang="en-US" sz="2400" dirty="0"/>
              <a:t> method. The </a:t>
            </a:r>
            <a:r>
              <a:rPr lang="en-US" sz="2400" dirty="0">
                <a:latin typeface="Courier New" panose="02070309020205020404" pitchFamily="49" charset="0"/>
                <a:cs typeface="Courier New" panose="02070309020205020404" pitchFamily="49" charset="0"/>
              </a:rPr>
              <a:t>remove()</a:t>
            </a:r>
            <a:r>
              <a:rPr lang="en-US" sz="2400" dirty="0"/>
              <a:t> method takes three arguments:</a:t>
            </a:r>
          </a:p>
          <a:p>
            <a:pPr lvl="1"/>
            <a:r>
              <a:rPr lang="en-US" sz="2400" dirty="0"/>
              <a:t>The table from which to delete the record </a:t>
            </a:r>
          </a:p>
          <a:p>
            <a:pPr lvl="1"/>
            <a:r>
              <a:rPr lang="en-US" sz="2400" dirty="0"/>
              <a:t>An optional </a:t>
            </a:r>
            <a:r>
              <a:rPr lang="en-US" sz="2400" dirty="0">
                <a:latin typeface="Courier New" panose="02070309020205020404" pitchFamily="49" charset="0"/>
                <a:cs typeface="Courier New" panose="02070309020205020404" pitchFamily="49" charset="0"/>
              </a:rPr>
              <a:t>WHERE</a:t>
            </a:r>
            <a:r>
              <a:rPr lang="en-US" sz="2400" dirty="0"/>
              <a:t> clause, in which </a:t>
            </a:r>
            <a:r>
              <a:rPr lang="en-US" sz="2400" dirty="0">
                <a:latin typeface="Courier New" panose="02070309020205020404" pitchFamily="49" charset="0"/>
                <a:cs typeface="Courier New" panose="02070309020205020404" pitchFamily="49" charset="0"/>
              </a:rPr>
              <a:t>?</a:t>
            </a:r>
            <a:r>
              <a:rPr lang="en-US" sz="2400" dirty="0"/>
              <a:t> identifies a </a:t>
            </a:r>
            <a:r>
              <a:rPr lang="en-US" sz="2400" dirty="0">
                <a:latin typeface="Courier New" panose="02070309020205020404" pitchFamily="49" charset="0"/>
                <a:cs typeface="Courier New" panose="02070309020205020404" pitchFamily="49" charset="0"/>
              </a:rPr>
              <a:t>WHERE</a:t>
            </a:r>
            <a:r>
              <a:rPr lang="en-US" sz="2400" dirty="0"/>
              <a:t> clause argument</a:t>
            </a:r>
          </a:p>
          <a:p>
            <a:pPr lvl="1"/>
            <a:r>
              <a:rPr lang="en-US" sz="2400" dirty="0"/>
              <a:t>An array of </a:t>
            </a:r>
            <a:r>
              <a:rPr lang="en-US" sz="2400" dirty="0">
                <a:latin typeface="Courier New" panose="02070309020205020404" pitchFamily="49" charset="0"/>
                <a:cs typeface="Courier New" panose="02070309020205020404" pitchFamily="49" charset="0"/>
              </a:rPr>
              <a:t>WHERE</a:t>
            </a:r>
            <a:r>
              <a:rPr lang="en-US" sz="2400" dirty="0"/>
              <a:t> clause arguments, each of which is substituted in place of the </a:t>
            </a:r>
            <a:r>
              <a:rPr lang="en-US" sz="2400" dirty="0">
                <a:latin typeface="Courier New" panose="02070309020205020404" pitchFamily="49" charset="0"/>
                <a:cs typeface="Courier New" panose="02070309020205020404" pitchFamily="49" charset="0"/>
              </a:rPr>
              <a:t>?</a:t>
            </a:r>
            <a:r>
              <a:rPr lang="en-US" sz="2400" dirty="0"/>
              <a:t>s from the second </a:t>
            </a:r>
            <a:r>
              <a:rPr lang="en-US" sz="2400" dirty="0" smtClean="0"/>
              <a:t>parameter</a:t>
            </a:r>
          </a:p>
          <a:p>
            <a:r>
              <a:rPr lang="en-US" sz="2400" smtClean="0"/>
              <a:t>Passing null to the </a:t>
            </a:r>
            <a:r>
              <a:rPr lang="en-US" sz="2400" smtClean="0">
                <a:latin typeface="Courier New" panose="02070309020205020404" pitchFamily="49" charset="0"/>
                <a:cs typeface="Courier New" panose="02070309020205020404" pitchFamily="49" charset="0"/>
              </a:rPr>
              <a:t>WHERE</a:t>
            </a:r>
            <a:r>
              <a:rPr lang="en-US" sz="2400" smtClean="0"/>
              <a:t> clause deletes all records in the table. </a:t>
            </a:r>
            <a:endParaRPr lang="en-US" sz="2400"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Deleting Records</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a:p>
          <a:p>
            <a:pPr marL="1143000" lvl="3" indent="0">
              <a:buNone/>
            </a:pPr>
            <a:r>
              <a:rPr lang="en-US" sz="1600" dirty="0" smtClean="0"/>
              <a:t>	</a:t>
            </a:r>
          </a:p>
          <a:p>
            <a:pPr marL="1143000" lvl="3"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mDatabase.delete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tbl_authors</a:t>
            </a:r>
            <a:r>
              <a:rPr lang="en-US" sz="1600" dirty="0" smtClean="0">
                <a:latin typeface="Courier New" panose="02070309020205020404" pitchFamily="49" charset="0"/>
                <a:cs typeface="Courier New" panose="02070309020205020404" pitchFamily="49" charset="0"/>
              </a:rPr>
              <a:t>", null, null);</a:t>
            </a:r>
          </a:p>
          <a:p>
            <a:pPr marL="1143000" lvl="3" indent="0">
              <a:buNone/>
            </a:pPr>
            <a:endParaRPr lang="en-US" sz="1600" dirty="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2275379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Deleting Records</a:t>
            </a:r>
            <a:endParaRPr lang="en-US" sz="2600" dirty="0" smtClean="0"/>
          </a:p>
        </p:txBody>
      </p:sp>
      <p:sp>
        <p:nvSpPr>
          <p:cNvPr id="2" name="Content Placeholder 1"/>
          <p:cNvSpPr>
            <a:spLocks noGrp="1"/>
          </p:cNvSpPr>
          <p:nvPr>
            <p:ph idx="1"/>
          </p:nvPr>
        </p:nvSpPr>
        <p:spPr/>
        <p:txBody>
          <a:bodyPr>
            <a:normAutofit/>
          </a:bodyPr>
          <a:lstStyle/>
          <a:p>
            <a:pPr marL="1600200" lvl="4" indent="0">
              <a:buNone/>
            </a:pPr>
            <a:endParaRPr lang="en-US" sz="1600" dirty="0" smtClean="0"/>
          </a:p>
          <a:p>
            <a:pPr marL="1600200" lvl="4" indent="0">
              <a:buNone/>
            </a:pPr>
            <a:endParaRPr lang="en-US" sz="1600" dirty="0"/>
          </a:p>
          <a:p>
            <a:pPr marL="1600200" lvl="4" indent="0">
              <a:buNone/>
            </a:pPr>
            <a:endParaRPr lang="en-US" sz="1600" dirty="0" smtClean="0"/>
          </a:p>
          <a:p>
            <a:pPr marL="1600200" lvl="4" indent="0">
              <a:buNone/>
            </a:pPr>
            <a:endParaRPr lang="en-US" sz="1600" dirty="0"/>
          </a:p>
          <a:p>
            <a:pPr marL="1600200" lvl="4" indent="0">
              <a:buNone/>
            </a:pPr>
            <a:endParaRPr lang="en-US" sz="1600" dirty="0" smtClean="0"/>
          </a:p>
          <a:p>
            <a:pPr marL="1600200" lvl="4"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deleteBook</a:t>
            </a:r>
            <a:r>
              <a:rPr lang="en-US" sz="1400" dirty="0">
                <a:latin typeface="Courier New" panose="02070309020205020404" pitchFamily="49" charset="0"/>
                <a:cs typeface="Courier New" panose="02070309020205020404" pitchFamily="49" charset="0"/>
              </a:rPr>
              <a:t>(Integer </a:t>
            </a:r>
            <a:r>
              <a:rPr lang="en-US" sz="1400" dirty="0" err="1">
                <a:latin typeface="Courier New" panose="02070309020205020404" pitchFamily="49" charset="0"/>
                <a:cs typeface="Courier New" panose="02070309020205020404" pitchFamily="49" charset="0"/>
              </a:rPr>
              <a:t>bookId</a:t>
            </a: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mDatabase.delete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tbl_books</a:t>
            </a:r>
            <a:r>
              <a:rPr lang="en-US" sz="1400" dirty="0">
                <a:latin typeface="Courier New" panose="02070309020205020404" pitchFamily="49" charset="0"/>
                <a:cs typeface="Courier New" panose="02070309020205020404" pitchFamily="49" charset="0"/>
              </a:rPr>
              <a:t>", "id=?",</a:t>
            </a:r>
          </a:p>
          <a:p>
            <a:pPr marL="1600200" lvl="4" indent="0">
              <a:buNone/>
            </a:pPr>
            <a:r>
              <a:rPr lang="en-US" sz="1400" dirty="0">
                <a:latin typeface="Courier New" panose="02070309020205020404" pitchFamily="49" charset="0"/>
                <a:cs typeface="Courier New" panose="02070309020205020404" pitchFamily="49" charset="0"/>
              </a:rPr>
              <a:t>        new String[] { </a:t>
            </a:r>
            <a:r>
              <a:rPr lang="en-US" sz="1400" dirty="0" err="1">
                <a:latin typeface="Courier New" panose="02070309020205020404" pitchFamily="49" charset="0"/>
                <a:cs typeface="Courier New" panose="02070309020205020404" pitchFamily="49" charset="0"/>
              </a:rPr>
              <a:t>bookId.toString</a:t>
            </a: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a:t>
            </a:r>
          </a:p>
          <a:p>
            <a:pPr marL="2971800" lvl="7" indent="0">
              <a:buNone/>
            </a:pPr>
            <a:endParaRPr lang="en-US" sz="1600" dirty="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866054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3</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Leveraging SQLite Application Databases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Deleting Records</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a:p>
          <a:p>
            <a:pPr marL="685800" lvl="2"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deleteBooksByAuthor</a:t>
            </a:r>
            <a:r>
              <a:rPr lang="en-US" sz="1400" dirty="0">
                <a:latin typeface="Courier New" panose="02070309020205020404" pitchFamily="49" charset="0"/>
                <a:cs typeface="Courier New" panose="02070309020205020404" pitchFamily="49" charset="0"/>
              </a:rPr>
              <a:t>(Integer </a:t>
            </a:r>
            <a:r>
              <a:rPr lang="en-US" sz="1400" dirty="0" err="1">
                <a:latin typeface="Courier New" panose="02070309020205020404" pitchFamily="49" charset="0"/>
                <a:cs typeface="Courier New" panose="02070309020205020404" pitchFamily="49" charset="0"/>
              </a:rPr>
              <a:t>authorID</a:t>
            </a:r>
            <a:r>
              <a:rPr lang="en-US" sz="1400" dirty="0">
                <a:latin typeface="Courier New" panose="02070309020205020404" pitchFamily="49" charset="0"/>
                <a:cs typeface="Courier New" panose="02070309020205020404" pitchFamily="49" charset="0"/>
              </a:rPr>
              <a:t>) {</a:t>
            </a:r>
          </a:p>
          <a:p>
            <a:pPr marL="6858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numBooksDeleted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mDatabase.delete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tbl_books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authorid</a:t>
            </a:r>
            <a:r>
              <a:rPr lang="en-US" sz="1400" dirty="0">
                <a:latin typeface="Courier New" panose="02070309020205020404" pitchFamily="49" charset="0"/>
                <a:cs typeface="Courier New" panose="02070309020205020404" pitchFamily="49" charset="0"/>
              </a:rPr>
              <a:t>=?",</a:t>
            </a:r>
          </a:p>
          <a:p>
            <a:pPr marL="685800" lvl="2" indent="0">
              <a:buNone/>
            </a:pPr>
            <a:r>
              <a:rPr lang="en-US" sz="1400" dirty="0">
                <a:latin typeface="Courier New" panose="02070309020205020404" pitchFamily="49" charset="0"/>
                <a:cs typeface="Courier New" panose="02070309020205020404" pitchFamily="49" charset="0"/>
              </a:rPr>
              <a:t>        new String[] { </a:t>
            </a:r>
            <a:r>
              <a:rPr lang="en-US" sz="1400" dirty="0" err="1">
                <a:latin typeface="Courier New" panose="02070309020205020404" pitchFamily="49" charset="0"/>
                <a:cs typeface="Courier New" panose="02070309020205020404" pitchFamily="49" charset="0"/>
              </a:rPr>
              <a:t>authorID.toString</a:t>
            </a:r>
            <a:r>
              <a:rPr lang="en-US" sz="1400" dirty="0">
                <a:latin typeface="Courier New" panose="02070309020205020404" pitchFamily="49" charset="0"/>
                <a:cs typeface="Courier New" panose="02070309020205020404" pitchFamily="49" charset="0"/>
              </a:rPr>
              <a:t>() });</a:t>
            </a:r>
          </a:p>
          <a:p>
            <a:pPr marL="685800" lvl="2" indent="0">
              <a:buNone/>
            </a:pPr>
            <a:r>
              <a:rPr lang="en-US" sz="1400" dirty="0">
                <a:latin typeface="Courier New" panose="02070309020205020404" pitchFamily="49" charset="0"/>
                <a:cs typeface="Courier New" panose="02070309020205020404" pitchFamily="49" charset="0"/>
              </a:rPr>
              <a:t>}</a:t>
            </a:r>
          </a:p>
          <a:p>
            <a:pPr marL="3429000" lvl="8" indent="0">
              <a:buNone/>
            </a:pPr>
            <a:endParaRPr lang="en-US" sz="1600" dirty="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2062348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Working with Transactions</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r>
              <a:rPr lang="en-US" sz="1400" dirty="0" err="1" smtClean="0">
                <a:latin typeface="Courier New" panose="02070309020205020404" pitchFamily="49" charset="0"/>
                <a:cs typeface="Courier New" panose="02070309020205020404" pitchFamily="49" charset="0"/>
              </a:rPr>
              <a:t>mDatabase.beginTransaction</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try {</a:t>
            </a:r>
          </a:p>
          <a:p>
            <a:pPr marL="1143000" lvl="3" indent="0">
              <a:buNone/>
            </a:pPr>
            <a:r>
              <a:rPr lang="en-US" sz="1400" dirty="0">
                <a:latin typeface="Courier New" panose="02070309020205020404" pitchFamily="49" charset="0"/>
                <a:cs typeface="Courier New" panose="02070309020205020404" pitchFamily="49" charset="0"/>
              </a:rPr>
              <a:t>    // Insert some records, update others, delete a few.</a:t>
            </a:r>
          </a:p>
          <a:p>
            <a:pPr marL="1143000" lvl="3" indent="0">
              <a:buNone/>
            </a:pPr>
            <a:r>
              <a:rPr lang="en-US" sz="1400" dirty="0">
                <a:latin typeface="Courier New" panose="02070309020205020404" pitchFamily="49" charset="0"/>
                <a:cs typeface="Courier New" panose="02070309020205020404" pitchFamily="49" charset="0"/>
              </a:rPr>
              <a:t>    // Do whatever you need to do as a unit, then commit it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mDatabase.setTransactionSuccessful</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catch (Exception e) {</a:t>
            </a:r>
          </a:p>
          <a:p>
            <a:pPr marL="1143000" lvl="3" indent="0">
              <a:buNone/>
            </a:pPr>
            <a:r>
              <a:rPr lang="en-US" sz="1400" dirty="0">
                <a:latin typeface="Courier New" panose="02070309020205020404" pitchFamily="49" charset="0"/>
                <a:cs typeface="Courier New" panose="02070309020205020404" pitchFamily="49" charset="0"/>
              </a:rPr>
              <a:t>    // Transaction failed. Failed! Do something here.</a:t>
            </a:r>
          </a:p>
          <a:p>
            <a:pPr marL="1143000" lvl="3" indent="0">
              <a:buNone/>
            </a:pPr>
            <a:r>
              <a:rPr lang="en-US" sz="1400" dirty="0">
                <a:latin typeface="Courier New" panose="02070309020205020404" pitchFamily="49" charset="0"/>
                <a:cs typeface="Courier New" panose="02070309020205020404" pitchFamily="49" charset="0"/>
              </a:rPr>
              <a:t>    // It's up to you.</a:t>
            </a:r>
          </a:p>
          <a:p>
            <a:pPr marL="1143000" lvl="3" indent="0">
              <a:buNone/>
            </a:pPr>
            <a:r>
              <a:rPr lang="en-US" sz="1400" dirty="0">
                <a:latin typeface="Courier New" panose="02070309020205020404" pitchFamily="49" charset="0"/>
                <a:cs typeface="Courier New" panose="02070309020205020404" pitchFamily="49" charset="0"/>
              </a:rPr>
              <a:t>} finally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mDatabase.endTransaction</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Querying SQLite Databases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Databases are great for storing data in any number of ways, but retrieving the data you want is what makes databases </a:t>
            </a:r>
            <a:r>
              <a:rPr lang="en-US" sz="2000" dirty="0" smtClean="0"/>
              <a:t>powerful.</a:t>
            </a:r>
          </a:p>
          <a:p>
            <a:pPr lvl="1"/>
            <a:r>
              <a:rPr lang="en-US" sz="2000" dirty="0" smtClean="0"/>
              <a:t>This </a:t>
            </a:r>
            <a:r>
              <a:rPr lang="en-US" sz="2000" dirty="0"/>
              <a:t>is achieved partly by designing an appropriate database schema and partly by crafting SQL queries, most of which are </a:t>
            </a:r>
            <a:r>
              <a:rPr lang="en-US" sz="2000" dirty="0">
                <a:latin typeface="Courier New" panose="02070309020205020404" pitchFamily="49" charset="0"/>
                <a:cs typeface="Courier New" panose="02070309020205020404" pitchFamily="49" charset="0"/>
              </a:rPr>
              <a:t>SELECT</a:t>
            </a:r>
            <a:r>
              <a:rPr lang="en-US" sz="2000" dirty="0"/>
              <a:t> </a:t>
            </a:r>
            <a:r>
              <a:rPr lang="en-US" sz="2000" dirty="0" smtClean="0"/>
              <a:t>statements.</a:t>
            </a:r>
            <a:endParaRPr lang="en-US" sz="2000" dirty="0"/>
          </a:p>
          <a:p>
            <a:r>
              <a:rPr lang="en-US" sz="2000" dirty="0"/>
              <a:t>Android provides many ways in which you can query your application </a:t>
            </a:r>
            <a:r>
              <a:rPr lang="en-US" sz="2000" dirty="0" smtClean="0"/>
              <a:t>database.</a:t>
            </a:r>
          </a:p>
          <a:p>
            <a:pPr lvl="1"/>
            <a:r>
              <a:rPr lang="en-US" sz="2000" dirty="0" smtClean="0"/>
              <a:t>You </a:t>
            </a:r>
            <a:r>
              <a:rPr lang="en-US" sz="2000" dirty="0"/>
              <a:t>can run raw SQL query statements (strings), use a number of different SQL statement builder utility classes to generate proper query statements from the ground up, and bind specific user interface controls such as container views to your back-end database </a:t>
            </a:r>
            <a:r>
              <a:rPr lang="en-US" sz="2000" dirty="0" smtClean="0"/>
              <a:t>directly.</a:t>
            </a:r>
            <a:endParaRPr lang="en-US" sz="2000"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Working with Cursors</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SIMPLE QUERY: select * from </a:t>
            </a:r>
            <a:r>
              <a:rPr lang="en-US" sz="1600" dirty="0" err="1">
                <a:latin typeface="Courier New" panose="02070309020205020404" pitchFamily="49" charset="0"/>
                <a:cs typeface="Courier New" panose="02070309020205020404" pitchFamily="49" charset="0"/>
              </a:rPr>
              <a:t>tbl_books</a:t>
            </a:r>
            <a:endParaRPr lang="en-US" sz="1600" dirty="0">
              <a:latin typeface="Courier New" panose="02070309020205020404" pitchFamily="49" charset="0"/>
              <a:cs typeface="Courier New" panose="02070309020205020404" pitchFamily="49" charset="0"/>
            </a:endParaRPr>
          </a:p>
          <a:p>
            <a:pPr marL="1143000" lvl="3" indent="0">
              <a:buNone/>
            </a:pPr>
            <a:r>
              <a:rPr lang="en-US" sz="1600" dirty="0">
                <a:latin typeface="Courier New" panose="02070309020205020404" pitchFamily="49" charset="0"/>
                <a:cs typeface="Courier New" panose="02070309020205020404" pitchFamily="49" charset="0"/>
              </a:rPr>
              <a:t>Cursor c = </a:t>
            </a:r>
            <a:r>
              <a:rPr lang="en-US" sz="1600" dirty="0" err="1">
                <a:latin typeface="Courier New" panose="02070309020205020404" pitchFamily="49" charset="0"/>
                <a:cs typeface="Courier New" panose="02070309020205020404" pitchFamily="49" charset="0"/>
              </a:rPr>
              <a:t>mDatabase.query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tbl_books</a:t>
            </a:r>
            <a:r>
              <a:rPr lang="en-US" sz="1600" dirty="0">
                <a:latin typeface="Courier New" panose="02070309020205020404" pitchFamily="49" charset="0"/>
                <a:cs typeface="Courier New" panose="02070309020205020404" pitchFamily="49" charset="0"/>
              </a:rPr>
              <a:t>", null, null, null, null, null, null);</a:t>
            </a:r>
          </a:p>
          <a:p>
            <a:pPr marL="1143000" lvl="3" indent="0">
              <a:buNone/>
            </a:pPr>
            <a:r>
              <a:rPr lang="en-US" sz="1600" dirty="0">
                <a:latin typeface="Courier New" panose="02070309020205020404" pitchFamily="49" charset="0"/>
                <a:cs typeface="Courier New" panose="02070309020205020404" pitchFamily="49" charset="0"/>
              </a:rPr>
              <a:t>// Do something quick with the Cursor here...</a:t>
            </a:r>
          </a:p>
          <a:p>
            <a:pPr marL="1143000" lvl="3" indent="0">
              <a:buNone/>
            </a:pPr>
            <a:r>
              <a:rPr lang="en-US" sz="1600" dirty="0" err="1">
                <a:latin typeface="Courier New" panose="02070309020205020404" pitchFamily="49" charset="0"/>
                <a:cs typeface="Courier New" panose="02070309020205020404" pitchFamily="49" charset="0"/>
              </a:rPr>
              <a:t>c.close</a:t>
            </a:r>
            <a:r>
              <a:rPr lang="en-US" sz="1600" dirty="0">
                <a:latin typeface="Courier New" panose="02070309020205020404" pitchFamily="49" charset="0"/>
                <a:cs typeface="Courier New" panose="02070309020205020404" pitchFamily="49" charset="0"/>
              </a:rPr>
              <a:t>();</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Managing Cursors as Part of the Application Lifecycle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smtClean="0"/>
              <a:t>You </a:t>
            </a:r>
            <a:r>
              <a:rPr lang="en-US" sz="2400" dirty="0"/>
              <a:t>can handle this by implementing </a:t>
            </a:r>
            <a:r>
              <a:rPr lang="en-US" sz="2400" dirty="0">
                <a:latin typeface="Courier New" panose="02070309020205020404" pitchFamily="49" charset="0"/>
                <a:cs typeface="Courier New" panose="02070309020205020404" pitchFamily="49" charset="0"/>
              </a:rPr>
              <a:t>Cursor</a:t>
            </a:r>
            <a:r>
              <a:rPr lang="en-US" sz="2400" dirty="0"/>
              <a:t> management calls within the various lifecycle </a:t>
            </a:r>
            <a:r>
              <a:rPr lang="en-US" sz="2400" dirty="0" smtClean="0"/>
              <a:t>callbacks:</a:t>
            </a:r>
          </a:p>
          <a:p>
            <a:pPr lvl="1"/>
            <a:r>
              <a:rPr lang="en-US" sz="2400" dirty="0" err="1" smtClean="0">
                <a:latin typeface="Courier New" panose="02070309020205020404" pitchFamily="49" charset="0"/>
                <a:cs typeface="Courier New" panose="02070309020205020404" pitchFamily="49" charset="0"/>
              </a:rPr>
              <a:t>onPause</a:t>
            </a:r>
            <a:r>
              <a:rPr lang="en-US" sz="2400" dirty="0" smtClean="0">
                <a:latin typeface="Courier New" panose="02070309020205020404" pitchFamily="49" charset="0"/>
                <a:cs typeface="Courier New" panose="02070309020205020404" pitchFamily="49" charset="0"/>
              </a:rPr>
              <a:t>()</a:t>
            </a:r>
          </a:p>
          <a:p>
            <a:pPr lvl="1"/>
            <a:r>
              <a:rPr lang="en-US" sz="2400" dirty="0" err="1" smtClean="0">
                <a:latin typeface="Courier New" panose="02070309020205020404" pitchFamily="49" charset="0"/>
                <a:cs typeface="Courier New" panose="02070309020205020404" pitchFamily="49" charset="0"/>
              </a:rPr>
              <a:t>onResume</a:t>
            </a:r>
            <a:r>
              <a:rPr lang="en-US" sz="2400" dirty="0" smtClean="0">
                <a:latin typeface="Courier New" panose="02070309020205020404" pitchFamily="49" charset="0"/>
                <a:cs typeface="Courier New" panose="02070309020205020404" pitchFamily="49" charset="0"/>
              </a:rPr>
              <a:t>()</a:t>
            </a:r>
          </a:p>
          <a:p>
            <a:pPr lvl="1"/>
            <a:r>
              <a:rPr lang="en-US" sz="2400" dirty="0" err="1" smtClean="0">
                <a:latin typeface="Courier New" panose="02070309020205020404" pitchFamily="49" charset="0"/>
                <a:cs typeface="Courier New" panose="02070309020205020404" pitchFamily="49" charset="0"/>
              </a:rPr>
              <a:t>onDestroy</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Iterating Rows of Query Results and Extracting Specific Data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You can use the </a:t>
            </a:r>
            <a:r>
              <a:rPr lang="en-US" sz="2400" dirty="0">
                <a:latin typeface="Courier New" panose="02070309020205020404" pitchFamily="49" charset="0"/>
                <a:cs typeface="Courier New" panose="02070309020205020404" pitchFamily="49" charset="0"/>
              </a:rPr>
              <a:t>Cursor</a:t>
            </a:r>
            <a:r>
              <a:rPr lang="en-US" sz="2400" dirty="0"/>
              <a:t> to iterate those results, one row at a time, using various navigation </a:t>
            </a:r>
            <a:r>
              <a:rPr lang="en-US" sz="2400" dirty="0" smtClean="0"/>
              <a:t>methods:</a:t>
            </a:r>
          </a:p>
          <a:p>
            <a:pPr lvl="1"/>
            <a:r>
              <a:rPr lang="en-US" sz="2400" dirty="0" err="1" smtClean="0">
                <a:latin typeface="Courier New" panose="02070309020205020404" pitchFamily="49" charset="0"/>
                <a:cs typeface="Courier New" panose="02070309020205020404" pitchFamily="49" charset="0"/>
              </a:rPr>
              <a:t>moveToFirst</a:t>
            </a:r>
            <a:r>
              <a:rPr lang="en-US" sz="2400" dirty="0" smtClean="0">
                <a:latin typeface="Courier New" panose="02070309020205020404" pitchFamily="49" charset="0"/>
                <a:cs typeface="Courier New" panose="02070309020205020404" pitchFamily="49" charset="0"/>
              </a:rPr>
              <a:t>()</a:t>
            </a:r>
          </a:p>
          <a:p>
            <a:pPr lvl="1"/>
            <a:r>
              <a:rPr lang="en-US" sz="2400" dirty="0" err="1" smtClean="0">
                <a:latin typeface="Courier New" panose="02070309020205020404" pitchFamily="49" charset="0"/>
                <a:cs typeface="Courier New" panose="02070309020205020404" pitchFamily="49" charset="0"/>
              </a:rPr>
              <a:t>moveToNext</a:t>
            </a:r>
            <a:r>
              <a:rPr lang="en-US" sz="2400" dirty="0" smtClean="0">
                <a:latin typeface="Courier New" panose="02070309020205020404" pitchFamily="49" charset="0"/>
                <a:cs typeface="Courier New" panose="02070309020205020404" pitchFamily="49" charset="0"/>
              </a:rPr>
              <a:t>()</a:t>
            </a:r>
          </a:p>
          <a:p>
            <a:pPr lvl="1"/>
            <a:r>
              <a:rPr lang="en-US" sz="2400" dirty="0" err="1" smtClean="0">
                <a:latin typeface="Courier New" panose="02070309020205020404" pitchFamily="49" charset="0"/>
                <a:cs typeface="Courier New" panose="02070309020205020404" pitchFamily="49" charset="0"/>
              </a:rPr>
              <a:t>isAfterLast</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Iterating Rows of Query Results and Extracting Specific Data</a:t>
            </a:r>
            <a:endParaRPr lang="en-US" sz="2600" dirty="0" smtClean="0"/>
          </a:p>
        </p:txBody>
      </p:sp>
      <p:sp>
        <p:nvSpPr>
          <p:cNvPr id="2" name="Content Placeholder 1"/>
          <p:cNvSpPr>
            <a:spLocks noGrp="1"/>
          </p:cNvSpPr>
          <p:nvPr>
            <p:ph idx="1"/>
          </p:nvPr>
        </p:nvSpPr>
        <p:spPr/>
        <p:txBody>
          <a:bodyPr>
            <a:normAutofit/>
          </a:bodyPr>
          <a:lstStyle/>
          <a:p>
            <a:pPr marL="1143000" lvl="3" indent="0">
              <a:buNone/>
            </a:pPr>
            <a:r>
              <a:rPr lang="en-US" sz="1300" dirty="0">
                <a:latin typeface="Courier New" panose="02070309020205020404" pitchFamily="49" charset="0"/>
                <a:cs typeface="Courier New" panose="02070309020205020404" pitchFamily="49" charset="0"/>
              </a:rPr>
              <a:t>public void </a:t>
            </a:r>
            <a:r>
              <a:rPr lang="en-US" sz="1300" dirty="0" err="1">
                <a:latin typeface="Courier New" panose="02070309020205020404" pitchFamily="49" charset="0"/>
                <a:cs typeface="Courier New" panose="02070309020205020404" pitchFamily="49" charset="0"/>
              </a:rPr>
              <a:t>logCursorInfo</a:t>
            </a:r>
            <a:r>
              <a:rPr lang="en-US" sz="1300" dirty="0">
                <a:latin typeface="Courier New" panose="02070309020205020404" pitchFamily="49" charset="0"/>
                <a:cs typeface="Courier New" panose="02070309020205020404" pitchFamily="49" charset="0"/>
              </a:rPr>
              <a:t>(Cursor c) {</a:t>
            </a:r>
          </a:p>
          <a:p>
            <a:pPr marL="1143000" lvl="3"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Log.i</a:t>
            </a:r>
            <a:r>
              <a:rPr lang="en-US" sz="1300" dirty="0">
                <a:latin typeface="Courier New" panose="02070309020205020404" pitchFamily="49" charset="0"/>
                <a:cs typeface="Courier New" panose="02070309020205020404" pitchFamily="49" charset="0"/>
              </a:rPr>
              <a:t>(DEBUG_TAG, "*** Cursor Begin *** " + " Results:" +</a:t>
            </a:r>
          </a:p>
          <a:p>
            <a:pPr marL="1143000" lvl="3"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c.getCount</a:t>
            </a:r>
            <a:r>
              <a:rPr lang="en-US" sz="1300" dirty="0">
                <a:latin typeface="Courier New" panose="02070309020205020404" pitchFamily="49" charset="0"/>
                <a:cs typeface="Courier New" panose="02070309020205020404" pitchFamily="49" charset="0"/>
              </a:rPr>
              <a:t>() + " Columns: " + </a:t>
            </a:r>
            <a:r>
              <a:rPr lang="en-US" sz="1300" dirty="0" err="1">
                <a:latin typeface="Courier New" panose="02070309020205020404" pitchFamily="49" charset="0"/>
                <a:cs typeface="Courier New" panose="02070309020205020404" pitchFamily="49" charset="0"/>
              </a:rPr>
              <a:t>c.getColumnCount</a:t>
            </a:r>
            <a:r>
              <a:rPr lang="en-US" sz="1300" dirty="0">
                <a:latin typeface="Courier New" panose="02070309020205020404" pitchFamily="49" charset="0"/>
                <a:cs typeface="Courier New" panose="02070309020205020404" pitchFamily="49" charset="0"/>
              </a:rPr>
              <a:t>());</a:t>
            </a:r>
          </a:p>
          <a:p>
            <a:pPr marL="1143000" lvl="3" indent="0">
              <a:buNone/>
            </a:pPr>
            <a:r>
              <a:rPr lang="en-US" sz="1300" dirty="0">
                <a:latin typeface="Courier New" panose="02070309020205020404" pitchFamily="49" charset="0"/>
                <a:cs typeface="Courier New" panose="02070309020205020404" pitchFamily="49" charset="0"/>
              </a:rPr>
              <a:t> </a:t>
            </a:r>
          </a:p>
          <a:p>
            <a:pPr marL="1143000" lvl="3" indent="0">
              <a:buNone/>
            </a:pPr>
            <a:r>
              <a:rPr lang="en-US" sz="1300" dirty="0">
                <a:latin typeface="Courier New" panose="02070309020205020404" pitchFamily="49" charset="0"/>
                <a:cs typeface="Courier New" panose="02070309020205020404" pitchFamily="49" charset="0"/>
              </a:rPr>
              <a:t>    // Print column names</a:t>
            </a:r>
          </a:p>
          <a:p>
            <a:pPr marL="1143000" lvl="3" indent="0">
              <a:buNone/>
            </a:pPr>
            <a:r>
              <a:rPr lang="en-US" sz="1300" dirty="0">
                <a:latin typeface="Courier New" panose="02070309020205020404" pitchFamily="49" charset="0"/>
                <a:cs typeface="Courier New" panose="02070309020205020404" pitchFamily="49" charset="0"/>
              </a:rPr>
              <a:t>    String </a:t>
            </a:r>
            <a:r>
              <a:rPr lang="en-US" sz="1300" dirty="0" err="1">
                <a:latin typeface="Courier New" panose="02070309020205020404" pitchFamily="49" charset="0"/>
                <a:cs typeface="Courier New" panose="02070309020205020404" pitchFamily="49" charset="0"/>
              </a:rPr>
              <a:t>rowHeaders</a:t>
            </a:r>
            <a:r>
              <a:rPr lang="en-US" sz="1300" dirty="0">
                <a:latin typeface="Courier New" panose="02070309020205020404" pitchFamily="49" charset="0"/>
                <a:cs typeface="Courier New" panose="02070309020205020404" pitchFamily="49" charset="0"/>
              </a:rPr>
              <a:t> = "|| ";</a:t>
            </a:r>
          </a:p>
          <a:p>
            <a:pPr marL="1143000" lvl="3" indent="0">
              <a:buNone/>
            </a:pPr>
            <a:r>
              <a:rPr lang="en-US" sz="1300" dirty="0">
                <a:latin typeface="Courier New" panose="02070309020205020404" pitchFamily="49" charset="0"/>
                <a:cs typeface="Courier New" panose="02070309020205020404" pitchFamily="49" charset="0"/>
              </a:rPr>
              <a:t>    for (</a:t>
            </a:r>
            <a:r>
              <a:rPr lang="en-US" sz="1300" dirty="0" err="1">
                <a:latin typeface="Courier New" panose="02070309020205020404" pitchFamily="49" charset="0"/>
                <a:cs typeface="Courier New" panose="02070309020205020404" pitchFamily="49" charset="0"/>
              </a:rPr>
              <a:t>int</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i</a:t>
            </a:r>
            <a:r>
              <a:rPr lang="en-US" sz="1300" dirty="0">
                <a:latin typeface="Courier New" panose="02070309020205020404" pitchFamily="49" charset="0"/>
                <a:cs typeface="Courier New" panose="02070309020205020404" pitchFamily="49" charset="0"/>
              </a:rPr>
              <a:t> = 0; </a:t>
            </a:r>
            <a:r>
              <a:rPr lang="en-US" sz="1300" dirty="0" err="1">
                <a:latin typeface="Courier New" panose="02070309020205020404" pitchFamily="49" charset="0"/>
                <a:cs typeface="Courier New" panose="02070309020205020404" pitchFamily="49" charset="0"/>
              </a:rPr>
              <a:t>i</a:t>
            </a:r>
            <a:r>
              <a:rPr lang="en-US" sz="1300" dirty="0">
                <a:latin typeface="Courier New" panose="02070309020205020404" pitchFamily="49" charset="0"/>
                <a:cs typeface="Courier New" panose="02070309020205020404" pitchFamily="49" charset="0"/>
              </a:rPr>
              <a:t> &lt; </a:t>
            </a:r>
            <a:r>
              <a:rPr lang="en-US" sz="1300" dirty="0" err="1">
                <a:latin typeface="Courier New" panose="02070309020205020404" pitchFamily="49" charset="0"/>
                <a:cs typeface="Courier New" panose="02070309020205020404" pitchFamily="49" charset="0"/>
              </a:rPr>
              <a:t>c.getColumnCount</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i</a:t>
            </a:r>
            <a:r>
              <a:rPr lang="en-US" sz="1300" dirty="0">
                <a:latin typeface="Courier New" panose="02070309020205020404" pitchFamily="49" charset="0"/>
                <a:cs typeface="Courier New" panose="02070309020205020404" pitchFamily="49" charset="0"/>
              </a:rPr>
              <a:t>++) {</a:t>
            </a:r>
          </a:p>
          <a:p>
            <a:pPr marL="1143000" lvl="3"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rowHeaders</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rowHeaders.concat</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c.getColumnName</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i</a:t>
            </a:r>
            <a:r>
              <a:rPr lang="en-US" sz="1300" dirty="0">
                <a:latin typeface="Courier New" panose="02070309020205020404" pitchFamily="49" charset="0"/>
                <a:cs typeface="Courier New" panose="02070309020205020404" pitchFamily="49" charset="0"/>
              </a:rPr>
              <a:t>) + " || ");</a:t>
            </a:r>
          </a:p>
          <a:p>
            <a:pPr marL="1143000" lvl="3" indent="0">
              <a:buNone/>
            </a:pPr>
            <a:r>
              <a:rPr lang="en-US" sz="1300" dirty="0">
                <a:latin typeface="Courier New" panose="02070309020205020404" pitchFamily="49" charset="0"/>
                <a:cs typeface="Courier New" panose="02070309020205020404" pitchFamily="49" charset="0"/>
              </a:rPr>
              <a:t>    }</a:t>
            </a:r>
          </a:p>
          <a:p>
            <a:pPr marL="1143000" lvl="3" indent="0">
              <a:buNone/>
            </a:pPr>
            <a:r>
              <a:rPr lang="en-US" sz="1300" dirty="0">
                <a:latin typeface="Courier New" panose="02070309020205020404" pitchFamily="49" charset="0"/>
                <a:cs typeface="Courier New" panose="02070309020205020404" pitchFamily="49" charset="0"/>
              </a:rPr>
              <a:t> </a:t>
            </a:r>
          </a:p>
          <a:p>
            <a:pPr marL="1143000" lvl="3"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Log.i</a:t>
            </a:r>
            <a:r>
              <a:rPr lang="en-US" sz="1300" dirty="0">
                <a:latin typeface="Courier New" panose="02070309020205020404" pitchFamily="49" charset="0"/>
                <a:cs typeface="Courier New" panose="02070309020205020404" pitchFamily="49" charset="0"/>
              </a:rPr>
              <a:t>(DEBUG_TAG, "COLUMNS " + </a:t>
            </a:r>
            <a:r>
              <a:rPr lang="en-US" sz="1300" dirty="0" err="1">
                <a:latin typeface="Courier New" panose="02070309020205020404" pitchFamily="49" charset="0"/>
                <a:cs typeface="Courier New" panose="02070309020205020404" pitchFamily="49" charset="0"/>
              </a:rPr>
              <a:t>rowHeaders</a:t>
            </a:r>
            <a:r>
              <a:rPr lang="en-US" sz="1300" dirty="0">
                <a:latin typeface="Courier New" panose="02070309020205020404" pitchFamily="49" charset="0"/>
                <a:cs typeface="Courier New" panose="02070309020205020404" pitchFamily="49" charset="0"/>
              </a:rPr>
              <a:t>);</a:t>
            </a:r>
          </a:p>
          <a:p>
            <a:pPr marL="1143000" lvl="3" indent="0">
              <a:buNone/>
            </a:pPr>
            <a:r>
              <a:rPr lang="en-US" sz="1300" dirty="0">
                <a:latin typeface="Courier New" panose="02070309020205020404" pitchFamily="49" charset="0"/>
                <a:cs typeface="Courier New" panose="02070309020205020404" pitchFamily="49" charset="0"/>
              </a:rPr>
              <a:t> </a:t>
            </a:r>
          </a:p>
          <a:p>
            <a:pPr marL="1143000" lvl="3" indent="0">
              <a:buNone/>
            </a:pPr>
            <a:r>
              <a:rPr lang="en-US" sz="1300" dirty="0">
                <a:latin typeface="Courier New" panose="02070309020205020404" pitchFamily="49" charset="0"/>
                <a:cs typeface="Courier New" panose="02070309020205020404" pitchFamily="49" charset="0"/>
              </a:rPr>
              <a:t>    // Print records</a:t>
            </a:r>
          </a:p>
          <a:p>
            <a:pPr marL="1143000" lvl="3"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c.moveToFirst</a:t>
            </a:r>
            <a:r>
              <a:rPr lang="en-US" sz="1300" dirty="0">
                <a:latin typeface="Courier New" panose="02070309020205020404" pitchFamily="49" charset="0"/>
                <a:cs typeface="Courier New" panose="02070309020205020404" pitchFamily="49" charset="0"/>
              </a:rPr>
              <a:t>();</a:t>
            </a:r>
          </a:p>
          <a:p>
            <a:pPr marL="1143000" lvl="3" indent="0">
              <a:buNone/>
            </a:pPr>
            <a:r>
              <a:rPr lang="en-US" dirty="0" smtClean="0"/>
              <a:t>….</a:t>
            </a:r>
            <a:endParaRPr lang="en-US" dirty="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2750305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Iterating Rows of Query Results and Extracting Specific Data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a:p>
          <a:p>
            <a:pPr marL="1143000" lvl="3" indent="0">
              <a:buNone/>
            </a:pPr>
            <a:r>
              <a:rPr lang="en-US" dirty="0" smtClean="0"/>
              <a:t>….</a:t>
            </a:r>
            <a:endParaRPr lang="en-US" dirty="0"/>
          </a:p>
          <a:p>
            <a:pPr marL="1143000" lvl="3" indent="0">
              <a:buNone/>
            </a:pPr>
            <a:r>
              <a:rPr lang="en-US" sz="1200" dirty="0" smtClean="0">
                <a:latin typeface="Courier New" panose="02070309020205020404" pitchFamily="49" charset="0"/>
                <a:cs typeface="Courier New" panose="02070309020205020404" pitchFamily="49" charset="0"/>
              </a:rPr>
              <a:t>while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c.isAfterLast</a:t>
            </a:r>
            <a:r>
              <a:rPr lang="en-US" sz="1200" dirty="0">
                <a:latin typeface="Courier New" panose="02070309020205020404" pitchFamily="49" charset="0"/>
                <a:cs typeface="Courier New" panose="02070309020205020404" pitchFamily="49" charset="0"/>
              </a:rPr>
              <a:t>() == false) {</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String </a:t>
            </a:r>
            <a:r>
              <a:rPr lang="en-US" sz="1200" dirty="0" err="1">
                <a:latin typeface="Courier New" panose="02070309020205020404" pitchFamily="49" charset="0"/>
                <a:cs typeface="Courier New" panose="02070309020205020404" pitchFamily="49" charset="0"/>
              </a:rPr>
              <a:t>rowResults</a:t>
            </a:r>
            <a:r>
              <a:rPr lang="en-US" sz="1200" dirty="0">
                <a:latin typeface="Courier New" panose="02070309020205020404" pitchFamily="49" charset="0"/>
                <a:cs typeface="Courier New" panose="02070309020205020404" pitchFamily="49" charset="0"/>
              </a:rPr>
              <a:t> = "|| ";</a:t>
            </a:r>
          </a:p>
          <a:p>
            <a:pPr marL="1143000" lvl="3" indent="0">
              <a:buNone/>
            </a:pPr>
            <a:r>
              <a:rPr lang="en-US" sz="1200" dirty="0">
                <a:latin typeface="Courier New" panose="02070309020205020404" pitchFamily="49" charset="0"/>
                <a:cs typeface="Courier New" panose="02070309020205020404" pitchFamily="49" charset="0"/>
              </a:rPr>
              <a:t>        for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c.getColumnCount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rowResults</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rowResults.concat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c.getString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 || ");</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Log.i</a:t>
            </a:r>
            <a:r>
              <a:rPr lang="en-US" sz="1200" dirty="0">
                <a:latin typeface="Courier New" panose="02070309020205020404" pitchFamily="49" charset="0"/>
                <a:cs typeface="Courier New" panose="02070309020205020404" pitchFamily="49" charset="0"/>
              </a:rPr>
              <a:t>(DEBUG_TAG, "Row " + </a:t>
            </a:r>
            <a:r>
              <a:rPr lang="en-US" sz="1200" dirty="0" err="1">
                <a:latin typeface="Courier New" panose="02070309020205020404" pitchFamily="49" charset="0"/>
                <a:cs typeface="Courier New" panose="02070309020205020404" pitchFamily="49" charset="0"/>
              </a:rPr>
              <a:t>c.getPosition</a:t>
            </a:r>
            <a:r>
              <a:rPr lang="en-US" sz="1200" dirty="0">
                <a:latin typeface="Courier New" panose="02070309020205020404" pitchFamily="49" charset="0"/>
                <a:cs typeface="Courier New" panose="02070309020205020404" pitchFamily="49" charset="0"/>
              </a:rPr>
              <a:t>() + ": " + </a:t>
            </a:r>
            <a:r>
              <a:rPr lang="en-US" sz="1200" dirty="0" err="1">
                <a:latin typeface="Courier New" panose="02070309020205020404" pitchFamily="49" charset="0"/>
                <a:cs typeface="Courier New" panose="02070309020205020404" pitchFamily="49" charset="0"/>
              </a:rPr>
              <a:t>rowResults</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c.moveToNext</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Log.i</a:t>
            </a:r>
            <a:r>
              <a:rPr lang="en-US" sz="1200" dirty="0">
                <a:latin typeface="Courier New" panose="02070309020205020404" pitchFamily="49" charset="0"/>
                <a:cs typeface="Courier New" panose="02070309020205020404" pitchFamily="49" charset="0"/>
              </a:rPr>
              <a:t>(DEBUG_TAG, "*** Cursor End ***");</a:t>
            </a:r>
          </a:p>
          <a:p>
            <a:pPr marL="1143000" lvl="3"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24510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Iterating Rows of Query Results and Extracting Specific Data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77225"/>
            <a:ext cx="8229600" cy="3867113"/>
          </a:xfrm>
        </p:spPr>
      </p:pic>
    </p:spTree>
    <p:extLst>
      <p:ext uri="{BB962C8B-B14F-4D97-AF65-F5344CB8AC3E}">
        <p14:creationId xmlns:p14="http://schemas.microsoft.com/office/powerpoint/2010/main" val="1249402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Executing Simple Queries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The </a:t>
            </a:r>
            <a:r>
              <a:rPr lang="en-US" sz="1800" dirty="0">
                <a:latin typeface="Courier New" panose="02070309020205020404" pitchFamily="49" charset="0"/>
                <a:cs typeface="Courier New" panose="02070309020205020404" pitchFamily="49" charset="0"/>
              </a:rPr>
              <a:t>query()</a:t>
            </a:r>
            <a:r>
              <a:rPr lang="en-US" sz="1800" dirty="0"/>
              <a:t> method we mainly use takes the following parameters:</a:t>
            </a:r>
          </a:p>
          <a:p>
            <a:pPr lvl="1"/>
            <a:r>
              <a:rPr lang="en-US" sz="1800" dirty="0" smtClean="0">
                <a:latin typeface="Courier New" panose="02070309020205020404" pitchFamily="49" charset="0"/>
                <a:cs typeface="Courier New" panose="02070309020205020404" pitchFamily="49" charset="0"/>
              </a:rPr>
              <a:t>[String</a:t>
            </a:r>
            <a:r>
              <a:rPr lang="en-US" sz="1800" dirty="0">
                <a:latin typeface="Courier New" panose="02070309020205020404" pitchFamily="49" charset="0"/>
                <a:cs typeface="Courier New" panose="02070309020205020404" pitchFamily="49" charset="0"/>
              </a:rPr>
              <a:t>]</a:t>
            </a:r>
            <a:r>
              <a:rPr lang="en-US" sz="1800" dirty="0"/>
              <a:t>: The name of the table against which to compile the query </a:t>
            </a:r>
          </a:p>
          <a:p>
            <a:pPr lvl="1"/>
            <a:r>
              <a:rPr lang="en-US" sz="1800" dirty="0">
                <a:latin typeface="Courier New" panose="02070309020205020404" pitchFamily="49" charset="0"/>
                <a:cs typeface="Courier New" panose="02070309020205020404" pitchFamily="49" charset="0"/>
              </a:rPr>
              <a:t>[String Array]</a:t>
            </a:r>
            <a:r>
              <a:rPr lang="en-US" sz="1800" dirty="0"/>
              <a:t>: List of specific column names to return (use </a:t>
            </a:r>
            <a:r>
              <a:rPr lang="en-US" sz="1800" dirty="0">
                <a:latin typeface="Courier New" panose="02070309020205020404" pitchFamily="49" charset="0"/>
                <a:cs typeface="Courier New" panose="02070309020205020404" pitchFamily="49" charset="0"/>
              </a:rPr>
              <a:t>null</a:t>
            </a:r>
            <a:r>
              <a:rPr lang="en-US" sz="1800" dirty="0"/>
              <a:t> for all)</a:t>
            </a:r>
          </a:p>
          <a:p>
            <a:pPr lvl="1"/>
            <a:r>
              <a:rPr lang="en-US" sz="1800" dirty="0" smtClean="0">
                <a:latin typeface="Courier New" panose="02070309020205020404" pitchFamily="49" charset="0"/>
                <a:cs typeface="Courier New" panose="02070309020205020404" pitchFamily="49" charset="0"/>
              </a:rPr>
              <a:t>[String]</a:t>
            </a:r>
            <a:r>
              <a:rPr lang="en-US" sz="1800" dirty="0" smtClean="0"/>
              <a:t>: The </a:t>
            </a:r>
            <a:r>
              <a:rPr lang="en-US" sz="1800" dirty="0" smtClean="0">
                <a:latin typeface="Courier New" panose="02070309020205020404" pitchFamily="49" charset="0"/>
                <a:cs typeface="Courier New" panose="02070309020205020404" pitchFamily="49" charset="0"/>
              </a:rPr>
              <a:t>WHERE</a:t>
            </a:r>
            <a:r>
              <a:rPr lang="en-US" sz="1800" dirty="0" smtClean="0"/>
              <a:t> clause: use </a:t>
            </a:r>
            <a:r>
              <a:rPr lang="en-US" sz="1800" dirty="0" smtClean="0">
                <a:latin typeface="Courier New" panose="02070309020205020404" pitchFamily="49" charset="0"/>
                <a:cs typeface="Courier New" panose="02070309020205020404" pitchFamily="49" charset="0"/>
              </a:rPr>
              <a:t>null</a:t>
            </a:r>
            <a:r>
              <a:rPr lang="en-US" sz="1800" dirty="0" smtClean="0"/>
              <a:t> for all; might include selection </a:t>
            </a:r>
            <a:r>
              <a:rPr lang="en-US" sz="1800" dirty="0" err="1" smtClean="0"/>
              <a:t>args</a:t>
            </a:r>
            <a:r>
              <a:rPr lang="en-US" sz="1800" dirty="0" smtClean="0"/>
              <a:t> as </a:t>
            </a:r>
            <a:r>
              <a:rPr lang="en-US" sz="1800" dirty="0" smtClean="0">
                <a:latin typeface="Courier New" panose="02070309020205020404" pitchFamily="49" charset="0"/>
                <a:cs typeface="Courier New" panose="02070309020205020404" pitchFamily="49" charset="0"/>
              </a:rPr>
              <a:t>?</a:t>
            </a:r>
            <a:r>
              <a:rPr lang="en-US" sz="1800" dirty="0" smtClean="0"/>
              <a:t>s</a:t>
            </a:r>
          </a:p>
          <a:p>
            <a:pPr lvl="1"/>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String Array]</a:t>
            </a:r>
            <a:r>
              <a:rPr lang="en-US" sz="1800" dirty="0"/>
              <a:t>: Any selection argument values to substitute for the </a:t>
            </a:r>
            <a:r>
              <a:rPr lang="en-US" sz="1800" dirty="0">
                <a:latin typeface="Courier New" panose="02070309020205020404" pitchFamily="49" charset="0"/>
                <a:cs typeface="Courier New" panose="02070309020205020404" pitchFamily="49" charset="0"/>
              </a:rPr>
              <a:t>?</a:t>
            </a:r>
            <a:r>
              <a:rPr lang="en-US" sz="1800" dirty="0"/>
              <a:t>s in the earlier parameter</a:t>
            </a:r>
          </a:p>
          <a:p>
            <a:pPr lvl="1"/>
            <a:r>
              <a:rPr lang="en-US" sz="1800" dirty="0">
                <a:latin typeface="Courier New" panose="02070309020205020404" pitchFamily="49" charset="0"/>
                <a:cs typeface="Courier New" panose="02070309020205020404" pitchFamily="49" charset="0"/>
              </a:rPr>
              <a:t>[String] GROUP BY</a:t>
            </a:r>
            <a:r>
              <a:rPr lang="en-US" sz="1800" dirty="0"/>
              <a:t> clause: </a:t>
            </a:r>
            <a:r>
              <a:rPr lang="en-US" sz="1800" dirty="0">
                <a:latin typeface="Courier New" panose="02070309020205020404" pitchFamily="49" charset="0"/>
                <a:cs typeface="Courier New" panose="02070309020205020404" pitchFamily="49" charset="0"/>
              </a:rPr>
              <a:t>null</a:t>
            </a:r>
            <a:r>
              <a:rPr lang="en-US" sz="1800" dirty="0"/>
              <a:t> for no grouping</a:t>
            </a:r>
          </a:p>
          <a:p>
            <a:pPr lvl="1"/>
            <a:r>
              <a:rPr lang="en-US" sz="1800" dirty="0">
                <a:latin typeface="Courier New" panose="02070309020205020404" pitchFamily="49" charset="0"/>
                <a:cs typeface="Courier New" panose="02070309020205020404" pitchFamily="49" charset="0"/>
              </a:rPr>
              <a:t>[String] HAVING</a:t>
            </a:r>
            <a:r>
              <a:rPr lang="en-US" sz="1800" dirty="0"/>
              <a:t> clause: </a:t>
            </a:r>
            <a:r>
              <a:rPr lang="en-US" sz="1800" dirty="0">
                <a:latin typeface="Courier New" panose="02070309020205020404" pitchFamily="49" charset="0"/>
                <a:cs typeface="Courier New" panose="02070309020205020404" pitchFamily="49" charset="0"/>
              </a:rPr>
              <a:t>null</a:t>
            </a:r>
            <a:r>
              <a:rPr lang="en-US" sz="1800" dirty="0"/>
              <a:t> unless the </a:t>
            </a:r>
            <a:r>
              <a:rPr lang="en-US" sz="1800" dirty="0">
                <a:latin typeface="Courier New" panose="02070309020205020404" pitchFamily="49" charset="0"/>
                <a:cs typeface="Courier New" panose="02070309020205020404" pitchFamily="49" charset="0"/>
              </a:rPr>
              <a:t>GROUP BY</a:t>
            </a:r>
            <a:r>
              <a:rPr lang="en-US" sz="1800" dirty="0"/>
              <a:t> clause requires one</a:t>
            </a:r>
          </a:p>
          <a:p>
            <a:pPr lvl="1"/>
            <a:r>
              <a:rPr lang="en-US" sz="1800" dirty="0">
                <a:latin typeface="Courier New" panose="02070309020205020404" pitchFamily="49" charset="0"/>
                <a:cs typeface="Courier New" panose="02070309020205020404" pitchFamily="49" charset="0"/>
              </a:rPr>
              <a:t>[String] ORDER BY</a:t>
            </a:r>
            <a:r>
              <a:rPr lang="en-US" sz="1800" dirty="0"/>
              <a:t> clause: </a:t>
            </a:r>
            <a:r>
              <a:rPr lang="en-US" sz="1800" dirty="0" smtClean="0"/>
              <a:t>If </a:t>
            </a:r>
            <a:r>
              <a:rPr lang="en-US" sz="1800" dirty="0">
                <a:latin typeface="Courier New" panose="02070309020205020404" pitchFamily="49" charset="0"/>
                <a:cs typeface="Courier New" panose="02070309020205020404" pitchFamily="49" charset="0"/>
              </a:rPr>
              <a:t>null</a:t>
            </a:r>
            <a:r>
              <a:rPr lang="en-US" sz="1800" dirty="0"/>
              <a:t>, default ordering is used</a:t>
            </a:r>
          </a:p>
          <a:p>
            <a:pPr lvl="1"/>
            <a:r>
              <a:rPr lang="en-US" sz="1800" dirty="0">
                <a:latin typeface="Courier New" panose="02070309020205020404" pitchFamily="49" charset="0"/>
                <a:cs typeface="Courier New" panose="02070309020205020404" pitchFamily="49" charset="0"/>
              </a:rPr>
              <a:t>[String] LIMIT</a:t>
            </a:r>
            <a:r>
              <a:rPr lang="en-US" sz="1800" dirty="0"/>
              <a:t> clause: </a:t>
            </a:r>
            <a:r>
              <a:rPr lang="en-US" sz="1800" dirty="0" smtClean="0"/>
              <a:t>If </a:t>
            </a:r>
            <a:r>
              <a:rPr lang="en-US" sz="1800" dirty="0">
                <a:latin typeface="Courier New" panose="02070309020205020404" pitchFamily="49" charset="0"/>
                <a:cs typeface="Courier New" panose="02070309020205020404" pitchFamily="49" charset="0"/>
              </a:rPr>
              <a:t>null</a:t>
            </a:r>
            <a:r>
              <a:rPr lang="en-US" sz="1800" dirty="0"/>
              <a:t>, no </a:t>
            </a:r>
            <a:r>
              <a:rPr lang="en-US" sz="1800" dirty="0" smtClean="0"/>
              <a:t>limit</a:t>
            </a:r>
            <a:endParaRPr lang="en-US" sz="1800"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3</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Storing Structured Data Using SQLite Databases</a:t>
            </a:r>
          </a:p>
          <a:p>
            <a:pPr eaLnBrk="1" hangingPunct="1"/>
            <a:r>
              <a:rPr lang="en-US" sz="2400" dirty="0"/>
              <a:t>Querying SQLite Databases</a:t>
            </a:r>
          </a:p>
          <a:p>
            <a:pPr eaLnBrk="1" hangingPunct="1"/>
            <a:r>
              <a:rPr lang="en-US" sz="2400" dirty="0"/>
              <a:t>Closing and Deleting a SQLite Database</a:t>
            </a:r>
          </a:p>
          <a:p>
            <a:pPr eaLnBrk="1" hangingPunct="1"/>
            <a:r>
              <a:rPr lang="en-US" sz="2400" dirty="0"/>
              <a:t>Designing Persistent Databases</a:t>
            </a:r>
          </a:p>
          <a:p>
            <a:pPr eaLnBrk="1" hangingPunct="1"/>
            <a:r>
              <a:rPr lang="en-US" sz="2400" dirty="0"/>
              <a:t>Binding Data to the Application User </a:t>
            </a:r>
            <a:r>
              <a:rPr lang="en-US" sz="2400" dirty="0" smtClean="0"/>
              <a:t>Interface</a:t>
            </a:r>
            <a:endParaRPr lang="en-US" sz="2400" dirty="0"/>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Executing Simple Queries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Previously, we called the </a:t>
            </a:r>
            <a:r>
              <a:rPr lang="en-US" sz="1800" dirty="0">
                <a:latin typeface="Courier New" panose="02070309020205020404" pitchFamily="49" charset="0"/>
                <a:cs typeface="Courier New" panose="02070309020205020404" pitchFamily="49" charset="0"/>
              </a:rPr>
              <a:t>query()</a:t>
            </a:r>
            <a:r>
              <a:rPr lang="en-US" sz="1800" dirty="0"/>
              <a:t> method with only one parameter set to the table name, as shown in the following code:</a:t>
            </a:r>
          </a:p>
          <a:p>
            <a:pPr marL="0" indent="0">
              <a:buNone/>
            </a:pPr>
            <a:endParaRPr lang="en-US" sz="1800" dirty="0" smtClean="0"/>
          </a:p>
          <a:p>
            <a:pPr marL="0" indent="0">
              <a:buNone/>
            </a:pPr>
            <a:r>
              <a:rPr lang="en-US" sz="1800" dirty="0" smtClean="0"/>
              <a:t>	</a:t>
            </a:r>
            <a:r>
              <a:rPr lang="en-US" sz="1800" dirty="0" smtClean="0">
                <a:latin typeface="Courier New" panose="02070309020205020404" pitchFamily="49" charset="0"/>
                <a:cs typeface="Courier New" panose="02070309020205020404" pitchFamily="49" charset="0"/>
              </a:rPr>
              <a:t>Cursor </a:t>
            </a:r>
            <a:r>
              <a:rPr lang="en-US" sz="1800" dirty="0">
                <a:latin typeface="Courier New" panose="02070309020205020404" pitchFamily="49" charset="0"/>
                <a:cs typeface="Courier New" panose="02070309020205020404" pitchFamily="49" charset="0"/>
              </a:rPr>
              <a:t>c = </a:t>
            </a:r>
            <a:r>
              <a:rPr lang="en-US" sz="1800" dirty="0" err="1">
                <a:latin typeface="Courier New" panose="02070309020205020404" pitchFamily="49" charset="0"/>
                <a:cs typeface="Courier New" panose="02070309020205020404" pitchFamily="49" charset="0"/>
              </a:rPr>
              <a:t>mDatabase.query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tbl_books</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null</a:t>
            </a:r>
            <a:r>
              <a:rPr lang="en-US" sz="1800" dirty="0">
                <a:latin typeface="Courier New" panose="02070309020205020404" pitchFamily="49" charset="0"/>
                <a:cs typeface="Courier New" panose="02070309020205020404" pitchFamily="49" charset="0"/>
              </a:rPr>
              <a:t>, null, null, null, null, null);</a:t>
            </a:r>
          </a:p>
          <a:p>
            <a:endParaRPr lang="en-US" sz="1800" dirty="0" smtClean="0"/>
          </a:p>
          <a:p>
            <a:r>
              <a:rPr lang="en-US" sz="1800" dirty="0" smtClean="0"/>
              <a:t>This </a:t>
            </a:r>
            <a:r>
              <a:rPr lang="en-US" sz="1800" dirty="0"/>
              <a:t>is equivalent to the SQL query</a:t>
            </a:r>
          </a:p>
          <a:p>
            <a:pPr marL="0" indent="0">
              <a:buNone/>
            </a:pPr>
            <a:endParaRPr lang="en-US" sz="1800" dirty="0" smtClean="0"/>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SELECT </a:t>
            </a:r>
            <a:r>
              <a:rPr lang="en-US" sz="1800" dirty="0">
                <a:latin typeface="Courier New" panose="02070309020205020404" pitchFamily="49" charset="0"/>
                <a:cs typeface="Courier New" panose="02070309020205020404" pitchFamily="49" charset="0"/>
              </a:rPr>
              <a:t>* FROM </a:t>
            </a:r>
            <a:r>
              <a:rPr lang="en-US" sz="1800" dirty="0" err="1">
                <a:latin typeface="Courier New" panose="02070309020205020404" pitchFamily="49" charset="0"/>
                <a:cs typeface="Courier New" panose="02070309020205020404" pitchFamily="49" charset="0"/>
              </a:rPr>
              <a:t>tbl_books</a:t>
            </a:r>
            <a:r>
              <a:rPr lang="en-US" sz="1800" dirty="0" smtClean="0">
                <a:latin typeface="Courier New" panose="02070309020205020404" pitchFamily="49" charset="0"/>
                <a:cs typeface="Courier New" panose="02070309020205020404" pitchFamily="49" charset="0"/>
              </a:rPr>
              <a:t>;</a:t>
            </a:r>
          </a:p>
          <a:p>
            <a:pPr marL="0" indent="0">
              <a:buNone/>
            </a:pPr>
            <a:endParaRPr lang="en-US" sz="1800" dirty="0"/>
          </a:p>
        </p:txBody>
      </p:sp>
    </p:spTree>
    <p:extLst>
      <p:ext uri="{BB962C8B-B14F-4D97-AF65-F5344CB8AC3E}">
        <p14:creationId xmlns:p14="http://schemas.microsoft.com/office/powerpoint/2010/main" val="678648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Executing Simple Queries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Add a </a:t>
            </a:r>
            <a:r>
              <a:rPr lang="en-US" sz="1800" dirty="0">
                <a:latin typeface="Courier New" panose="02070309020205020404" pitchFamily="49" charset="0"/>
                <a:cs typeface="Courier New" panose="02070309020205020404" pitchFamily="49" charset="0"/>
              </a:rPr>
              <a:t>WHERE</a:t>
            </a:r>
            <a:r>
              <a:rPr lang="en-US" sz="1800" dirty="0"/>
              <a:t> clause to your query, so you can retrieve one record at a time:</a:t>
            </a:r>
          </a:p>
          <a:p>
            <a:endParaRPr lang="en-US" sz="1800" dirty="0" smtClean="0"/>
          </a:p>
          <a:p>
            <a:pPr marL="0" indent="0">
              <a:buNone/>
            </a:pPr>
            <a:r>
              <a:rPr lang="en-US" sz="1800" dirty="0" smtClean="0"/>
              <a:t>	</a:t>
            </a:r>
            <a:r>
              <a:rPr lang="en-US" dirty="0" smtClean="0">
                <a:latin typeface="Courier New" panose="02070309020205020404" pitchFamily="49" charset="0"/>
                <a:cs typeface="Courier New" panose="02070309020205020404" pitchFamily="49" charset="0"/>
              </a:rPr>
              <a:t>Cursor </a:t>
            </a:r>
            <a:r>
              <a:rPr lang="en-US" dirty="0">
                <a:latin typeface="Courier New" panose="02070309020205020404" pitchFamily="49" charset="0"/>
                <a:cs typeface="Courier New" panose="02070309020205020404" pitchFamily="49" charset="0"/>
              </a:rPr>
              <a:t>c = </a:t>
            </a:r>
            <a:r>
              <a:rPr lang="en-US" dirty="0" err="1">
                <a:latin typeface="Courier New" panose="02070309020205020404" pitchFamily="49" charset="0"/>
                <a:cs typeface="Courier New" panose="02070309020205020404" pitchFamily="49" charset="0"/>
              </a:rPr>
              <a:t>mDatabase.query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tbl_books</a:t>
            </a:r>
            <a:r>
              <a:rPr lang="en-US" dirty="0">
                <a:latin typeface="Courier New" panose="02070309020205020404" pitchFamily="49" charset="0"/>
                <a:cs typeface="Courier New" panose="02070309020205020404" pitchFamily="49" charset="0"/>
              </a:rPr>
              <a:t>", null, "id=?",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new </a:t>
            </a:r>
            <a:r>
              <a:rPr lang="en-US" dirty="0">
                <a:latin typeface="Courier New" panose="02070309020205020404" pitchFamily="49" charset="0"/>
                <a:cs typeface="Courier New" panose="02070309020205020404" pitchFamily="49" charset="0"/>
              </a:rPr>
              <a:t>String[]{"9"},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null</a:t>
            </a:r>
            <a:r>
              <a:rPr lang="en-US" dirty="0">
                <a:latin typeface="Courier New" panose="02070309020205020404" pitchFamily="49" charset="0"/>
                <a:cs typeface="Courier New" panose="02070309020205020404" pitchFamily="49" charset="0"/>
              </a:rPr>
              <a:t>, null, null</a:t>
            </a:r>
            <a:r>
              <a:rPr lang="en-US" dirty="0" smtClean="0">
                <a:latin typeface="Courier New" panose="02070309020205020404" pitchFamily="49" charset="0"/>
                <a:cs typeface="Courier New" panose="02070309020205020404" pitchFamily="49" charset="0"/>
              </a:rPr>
              <a:t>);</a:t>
            </a:r>
          </a:p>
          <a:p>
            <a:pPr marL="0" indent="0">
              <a:buNone/>
            </a:pPr>
            <a:endParaRPr lang="en-US" sz="1800" dirty="0"/>
          </a:p>
          <a:p>
            <a:r>
              <a:rPr lang="en-US" sz="1800" dirty="0"/>
              <a:t>This is equivalent to the SQL query</a:t>
            </a:r>
          </a:p>
          <a:p>
            <a:endParaRPr lang="en-US" sz="1800" dirty="0" smtClean="0"/>
          </a:p>
          <a:p>
            <a:pPr marL="0" indent="0">
              <a:buNone/>
            </a:pPr>
            <a:r>
              <a:rPr lang="en-US" dirty="0" smtClean="0">
                <a:latin typeface="Courier New" panose="02070309020205020404" pitchFamily="49" charset="0"/>
                <a:cs typeface="Courier New" panose="02070309020205020404" pitchFamily="49" charset="0"/>
              </a:rPr>
              <a:t>	SELECT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tbl_books</a:t>
            </a:r>
            <a:r>
              <a:rPr lang="en-US" dirty="0">
                <a:latin typeface="Courier New" panose="02070309020205020404" pitchFamily="49" charset="0"/>
                <a:cs typeface="Courier New" panose="02070309020205020404" pitchFamily="49" charset="0"/>
              </a:rPr>
              <a:t> WHERE id=9;</a:t>
            </a:r>
          </a:p>
        </p:txBody>
      </p:sp>
    </p:spTree>
    <p:extLst>
      <p:ext uri="{BB962C8B-B14F-4D97-AF65-F5344CB8AC3E}">
        <p14:creationId xmlns:p14="http://schemas.microsoft.com/office/powerpoint/2010/main" val="8066722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Executing Simple Queries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endParaRPr lang="en-US" sz="1800" dirty="0" smtClean="0"/>
          </a:p>
          <a:p>
            <a:pPr marL="0" indent="0">
              <a:buNone/>
            </a:pPr>
            <a:endParaRPr lang="en-US" sz="1800" dirty="0"/>
          </a:p>
          <a:p>
            <a:pPr marL="762000" lvl="2" indent="0">
              <a:buNone/>
            </a:pPr>
            <a:r>
              <a:rPr lang="en-US" dirty="0" smtClean="0">
                <a:latin typeface="Courier New" panose="02070309020205020404" pitchFamily="49" charset="0"/>
                <a:cs typeface="Courier New" panose="02070309020205020404" pitchFamily="49" charset="0"/>
              </a:rPr>
              <a:t>String </a:t>
            </a:r>
            <a:r>
              <a:rPr lang="en-US" dirty="0" err="1" smtClean="0">
                <a:latin typeface="Courier New" panose="02070309020205020404" pitchFamily="49" charset="0"/>
                <a:cs typeface="Courier New" panose="02070309020205020404" pitchFamily="49" charset="0"/>
              </a:rPr>
              <a:t>asColumnsToReturn</a:t>
            </a:r>
            <a:r>
              <a:rPr lang="en-US" dirty="0" smtClean="0">
                <a:latin typeface="Courier New" panose="02070309020205020404" pitchFamily="49" charset="0"/>
                <a:cs typeface="Courier New" panose="02070309020205020404" pitchFamily="49" charset="0"/>
              </a:rPr>
              <a:t>[] = { "title", "id" };</a:t>
            </a:r>
          </a:p>
          <a:p>
            <a:pPr marL="762000" lvl="2" indent="0">
              <a:buNone/>
            </a:pPr>
            <a:r>
              <a:rPr lang="en-US" dirty="0" smtClean="0">
                <a:latin typeface="Courier New" panose="02070309020205020404" pitchFamily="49" charset="0"/>
                <a:cs typeface="Courier New" panose="02070309020205020404" pitchFamily="49" charset="0"/>
              </a:rPr>
              <a:t>String </a:t>
            </a:r>
            <a:r>
              <a:rPr lang="en-US" dirty="0" err="1" smtClean="0">
                <a:latin typeface="Courier New" panose="02070309020205020404" pitchFamily="49" charset="0"/>
                <a:cs typeface="Courier New" panose="02070309020205020404" pitchFamily="49" charset="0"/>
              </a:rPr>
              <a:t>strSortOrder</a:t>
            </a:r>
            <a:r>
              <a:rPr lang="en-US" dirty="0" smtClean="0">
                <a:latin typeface="Courier New" panose="02070309020205020404" pitchFamily="49" charset="0"/>
                <a:cs typeface="Courier New" panose="02070309020205020404" pitchFamily="49" charset="0"/>
              </a:rPr>
              <a:t> = "title ASC";</a:t>
            </a:r>
          </a:p>
          <a:p>
            <a:pPr marL="762000" lvl="2" indent="0">
              <a:buNone/>
            </a:pPr>
            <a:r>
              <a:rPr lang="en-US" dirty="0" smtClean="0">
                <a:latin typeface="Courier New" panose="02070309020205020404" pitchFamily="49" charset="0"/>
                <a:cs typeface="Courier New" panose="02070309020205020404" pitchFamily="49" charset="0"/>
              </a:rPr>
              <a:t>Cursor c = </a:t>
            </a:r>
            <a:r>
              <a:rPr lang="en-US" dirty="0" err="1" smtClean="0">
                <a:latin typeface="Courier New" panose="02070309020205020404" pitchFamily="49" charset="0"/>
                <a:cs typeface="Courier New" panose="02070309020205020404" pitchFamily="49" charset="0"/>
              </a:rPr>
              <a:t>mDatabase.query</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tbl_books</a:t>
            </a:r>
            <a:r>
              <a:rPr lang="en-US" dirty="0" smtClean="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asColumnsToReturn</a:t>
            </a:r>
            <a:r>
              <a:rPr lang="en-US" dirty="0" smtClean="0">
                <a:latin typeface="Courier New" panose="02070309020205020404" pitchFamily="49" charset="0"/>
                <a:cs typeface="Courier New" panose="02070309020205020404" pitchFamily="49" charset="0"/>
              </a:rPr>
              <a:t>, </a:t>
            </a:r>
          </a:p>
          <a:p>
            <a:pPr marL="762000" lvl="2" indent="0">
              <a:buNone/>
            </a:pPr>
            <a:r>
              <a:rPr lang="en-US" dirty="0" smtClean="0">
                <a:latin typeface="Courier New" panose="02070309020205020404" pitchFamily="49" charset="0"/>
                <a:cs typeface="Courier New" panose="02070309020205020404" pitchFamily="49" charset="0"/>
              </a:rPr>
              <a:t>        null, null, null, null,</a:t>
            </a:r>
          </a:p>
          <a:p>
            <a:pPr marL="762000" lvl="2"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strSortOrder</a:t>
            </a:r>
            <a:r>
              <a:rPr lang="en-US" dirty="0" smtClean="0">
                <a:latin typeface="Courier New" panose="02070309020205020404" pitchFamily="49" charset="0"/>
                <a:cs typeface="Courier New" panose="02070309020205020404" pitchFamily="49" charset="0"/>
              </a:rPr>
              <a:t>);</a:t>
            </a:r>
          </a:p>
          <a:p>
            <a:endParaRPr lang="en-US" sz="1800" dirty="0" smtClean="0"/>
          </a:p>
          <a:p>
            <a:r>
              <a:rPr lang="en-US" sz="1800" dirty="0" smtClean="0"/>
              <a:t>This </a:t>
            </a:r>
            <a:r>
              <a:rPr lang="en-US" sz="1800" dirty="0"/>
              <a:t>is equivalent to the SQL query</a:t>
            </a:r>
          </a:p>
          <a:p>
            <a:pPr marL="0" indent="0">
              <a:buNone/>
            </a:pPr>
            <a:endParaRPr lang="en-US" sz="1800" dirty="0" smtClean="0"/>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SELECT </a:t>
            </a:r>
            <a:r>
              <a:rPr lang="en-US" dirty="0">
                <a:latin typeface="Courier New" panose="02070309020205020404" pitchFamily="49" charset="0"/>
                <a:cs typeface="Courier New" panose="02070309020205020404" pitchFamily="49" charset="0"/>
              </a:rPr>
              <a:t>title, id FROM </a:t>
            </a:r>
            <a:r>
              <a:rPr lang="en-US" dirty="0" err="1">
                <a:latin typeface="Courier New" panose="02070309020205020404" pitchFamily="49" charset="0"/>
                <a:cs typeface="Courier New" panose="02070309020205020404" pitchFamily="49" charset="0"/>
              </a:rPr>
              <a:t>tbl_books</a:t>
            </a:r>
            <a:r>
              <a:rPr lang="en-US" dirty="0">
                <a:latin typeface="Courier New" panose="02070309020205020404" pitchFamily="49" charset="0"/>
                <a:cs typeface="Courier New" panose="02070309020205020404" pitchFamily="49" charset="0"/>
              </a:rPr>
              <a:t> ORDER BY title ASC</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9797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Executing More Complex Queries Using </a:t>
            </a:r>
            <a:r>
              <a:rPr lang="en-US" b="1" dirty="0" err="1">
                <a:latin typeface="Courier New" panose="02070309020205020404" pitchFamily="49" charset="0"/>
                <a:cs typeface="Courier New" panose="02070309020205020404" pitchFamily="49" charset="0"/>
              </a:rPr>
              <a:t>SQLiteQueryBuilder</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r>
              <a:rPr lang="en-US" sz="1200" dirty="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android.database.sqlite.SQLiteQueryBuilder</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a:t>
            </a:r>
          </a:p>
          <a:p>
            <a:pPr marL="1143000" lvl="3" indent="0">
              <a:buNone/>
            </a:pPr>
            <a:r>
              <a:rPr lang="en-US" sz="1200" dirty="0" err="1">
                <a:latin typeface="Courier New" panose="02070309020205020404" pitchFamily="49" charset="0"/>
                <a:cs typeface="Courier New" panose="02070309020205020404" pitchFamily="49" charset="0"/>
              </a:rPr>
              <a:t>SQLiteQueryBuilder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queryBuilder</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SQLiteQueryBuilder</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err="1">
                <a:latin typeface="Courier New" panose="02070309020205020404" pitchFamily="49" charset="0"/>
                <a:cs typeface="Courier New" panose="02070309020205020404" pitchFamily="49" charset="0"/>
              </a:rPr>
              <a:t>queryBuilder.setTables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tbl_books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tbl_authors</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err="1">
                <a:latin typeface="Courier New" panose="02070309020205020404" pitchFamily="49" charset="0"/>
                <a:cs typeface="Courier New" panose="02070309020205020404" pitchFamily="49" charset="0"/>
              </a:rPr>
              <a:t>queryBuilder.appendWhere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tbl_books.authorid</a:t>
            </a:r>
            <a:r>
              <a:rPr lang="en-US" sz="1200" dirty="0">
                <a:latin typeface="Courier New" panose="02070309020205020404" pitchFamily="49" charset="0"/>
                <a:cs typeface="Courier New" panose="02070309020205020404" pitchFamily="49" charset="0"/>
              </a:rPr>
              <a:t> = tbl_authors.id");</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String </a:t>
            </a:r>
            <a:r>
              <a:rPr lang="en-US" sz="1200" dirty="0" err="1">
                <a:latin typeface="Courier New" panose="02070309020205020404" pitchFamily="49" charset="0"/>
                <a:cs typeface="Courier New" panose="02070309020205020404" pitchFamily="49" charset="0"/>
              </a:rPr>
              <a:t>asColumnsToReturn</a:t>
            </a:r>
            <a:r>
              <a:rPr lang="en-US" sz="1200" dirty="0">
                <a:latin typeface="Courier New" panose="02070309020205020404" pitchFamily="49" charset="0"/>
                <a:cs typeface="Courier New" panose="02070309020205020404" pitchFamily="49" charset="0"/>
              </a:rPr>
              <a:t>[] =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tbl_books.title</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"tbl_books.id",</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tbl_authors.firstname</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tbl_authors.lastname</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tbl_books.authorid</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String </a:t>
            </a:r>
            <a:r>
              <a:rPr lang="en-US" sz="1200" dirty="0" err="1">
                <a:latin typeface="Courier New" panose="02070309020205020404" pitchFamily="49" charset="0"/>
                <a:cs typeface="Courier New" panose="02070309020205020404" pitchFamily="49" charset="0"/>
              </a:rPr>
              <a:t>strSortOrder</a:t>
            </a:r>
            <a:r>
              <a:rPr lang="en-US" sz="1200" dirty="0">
                <a:latin typeface="Courier New" panose="02070309020205020404" pitchFamily="49" charset="0"/>
                <a:cs typeface="Courier New" panose="02070309020205020404" pitchFamily="49" charset="0"/>
              </a:rPr>
              <a:t> = "title ASC";</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Cursor c = </a:t>
            </a:r>
            <a:r>
              <a:rPr lang="en-US" sz="1200" dirty="0" err="1">
                <a:latin typeface="Courier New" panose="02070309020205020404" pitchFamily="49" charset="0"/>
                <a:cs typeface="Courier New" panose="02070309020205020404" pitchFamily="49" charset="0"/>
              </a:rPr>
              <a:t>queryBuilder.query</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mDatabase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asColumnsToReturn</a:t>
            </a:r>
            <a:r>
              <a:rPr lang="en-US" sz="1200" dirty="0">
                <a:latin typeface="Courier New" panose="02070309020205020404" pitchFamily="49" charset="0"/>
                <a:cs typeface="Courier New" panose="02070309020205020404" pitchFamily="49" charset="0"/>
              </a:rPr>
              <a:t>, null, null, null,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null,strSortOrder</a:t>
            </a:r>
            <a:r>
              <a:rPr lang="en-US" sz="1200" dirty="0">
                <a:latin typeface="Courier New" panose="02070309020205020404" pitchFamily="49" charset="0"/>
                <a:cs typeface="Courier New" panose="02070309020205020404" pitchFamily="49" charset="0"/>
              </a:rPr>
              <a:t>);</a:t>
            </a:r>
          </a:p>
          <a:p>
            <a:pPr marL="1143000" lvl="3" indent="0">
              <a:buNone/>
            </a:pPr>
            <a:endParaRPr lang="en-US" sz="1400"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Executing Raw Queries without Builders and Column Mapping</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a:p>
          <a:p>
            <a:pPr marL="762000" lvl="2" indent="0">
              <a:buNone/>
            </a:pPr>
            <a:r>
              <a:rPr lang="en-US" sz="1200" dirty="0" smtClean="0">
                <a:latin typeface="Courier New" panose="02070309020205020404" pitchFamily="49" charset="0"/>
                <a:cs typeface="Courier New" panose="02070309020205020404" pitchFamily="49" charset="0"/>
              </a:rPr>
              <a:t>String </a:t>
            </a:r>
            <a:r>
              <a:rPr lang="en-US" sz="1200" dirty="0" err="1">
                <a:latin typeface="Courier New" panose="02070309020205020404" pitchFamily="49" charset="0"/>
                <a:cs typeface="Courier New" panose="02070309020205020404" pitchFamily="49" charset="0"/>
              </a:rPr>
              <a:t>sqlUnionExample</a:t>
            </a:r>
            <a:r>
              <a:rPr lang="en-US" sz="1200" dirty="0">
                <a:latin typeface="Courier New" panose="02070309020205020404" pitchFamily="49" charset="0"/>
                <a:cs typeface="Courier New" panose="02070309020205020404" pitchFamily="49" charset="0"/>
              </a:rPr>
              <a:t> = "SELECT title AS Name, '</a:t>
            </a:r>
            <a:r>
              <a:rPr lang="en-US" sz="1200" dirty="0" err="1">
                <a:latin typeface="Courier New" panose="02070309020205020404" pitchFamily="49" charset="0"/>
                <a:cs typeface="Courier New" panose="02070309020205020404" pitchFamily="49" charset="0"/>
              </a:rPr>
              <a:t>tbl_books</a:t>
            </a:r>
            <a:r>
              <a:rPr lang="en-US" sz="1200" dirty="0">
                <a:latin typeface="Courier New" panose="02070309020205020404" pitchFamily="49" charset="0"/>
                <a:cs typeface="Courier New" panose="02070309020205020404" pitchFamily="49" charset="0"/>
              </a:rPr>
              <a:t>' AS</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OriginalTable</a:t>
            </a:r>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tbl_books</a:t>
            </a:r>
            <a:r>
              <a:rPr lang="en-US" sz="1200" dirty="0">
                <a:latin typeface="Courier New" panose="02070309020205020404" pitchFamily="49" charset="0"/>
                <a:cs typeface="Courier New" panose="02070309020205020404" pitchFamily="49" charset="0"/>
              </a:rPr>
              <a:t> WHERE Name LIKE ? UNION SELECT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firstname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lastname</a:t>
            </a:r>
            <a:r>
              <a:rPr lang="en-US" sz="1200" dirty="0">
                <a:latin typeface="Courier New" panose="02070309020205020404" pitchFamily="49" charset="0"/>
                <a:cs typeface="Courier New" panose="02070309020205020404" pitchFamily="49" charset="0"/>
              </a:rPr>
              <a:t>) AS Name, '</a:t>
            </a:r>
            <a:r>
              <a:rPr lang="en-US" sz="1200" dirty="0" err="1">
                <a:latin typeface="Courier New" panose="02070309020205020404" pitchFamily="49" charset="0"/>
                <a:cs typeface="Courier New" panose="02070309020205020404" pitchFamily="49" charset="0"/>
              </a:rPr>
              <a:t>tbl_authors</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OriginalTable</a:t>
            </a:r>
            <a:endParaRPr lang="en-US" sz="1200" dirty="0">
              <a:latin typeface="Courier New" panose="02070309020205020404" pitchFamily="49" charset="0"/>
              <a:cs typeface="Courier New" panose="02070309020205020404" pitchFamily="49" charset="0"/>
            </a:endParaRPr>
          </a:p>
          <a:p>
            <a:pPr marL="762000" lvl="2" indent="0">
              <a:buNone/>
            </a:pPr>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tbl_authors</a:t>
            </a:r>
            <a:r>
              <a:rPr lang="en-US" sz="1200" dirty="0">
                <a:latin typeface="Courier New" panose="02070309020205020404" pitchFamily="49" charset="0"/>
                <a:cs typeface="Courier New" panose="02070309020205020404" pitchFamily="49" charset="0"/>
              </a:rPr>
              <a:t> WHERE Name LIKE ? ORDER BY Name ASC;";</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Cursor c = </a:t>
            </a:r>
            <a:r>
              <a:rPr lang="en-US" sz="1200" dirty="0" err="1">
                <a:latin typeface="Courier New" panose="02070309020205020404" pitchFamily="49" charset="0"/>
                <a:cs typeface="Courier New" panose="02070309020205020404" pitchFamily="49" charset="0"/>
              </a:rPr>
              <a:t>mDatabase.rawQuery</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sqlUnionExample</a:t>
            </a:r>
            <a:r>
              <a:rPr lang="en-US" sz="1200" dirty="0">
                <a:latin typeface="Courier New" panose="02070309020205020404" pitchFamily="49" charset="0"/>
                <a:cs typeface="Courier New" panose="02070309020205020404" pitchFamily="49" charset="0"/>
              </a:rPr>
              <a:t>, new String[]{ "%</a:t>
            </a:r>
            <a:r>
              <a:rPr lang="en-US" sz="1200" dirty="0" err="1">
                <a:latin typeface="Courier New" panose="02070309020205020404" pitchFamily="49" charset="0"/>
                <a:cs typeface="Courier New" panose="02070309020205020404" pitchFamily="49" charset="0"/>
              </a:rPr>
              <a:t>ow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ow</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wipe(down)">
                                      <p:cBhvr>
                                        <p:cTn id="7" dur="500"/>
                                        <p:tgtEl>
                                          <p:spTgt spid="2">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wipe(down)">
                                      <p:cBhvr>
                                        <p:cTn id="10" dur="500"/>
                                        <p:tgtEl>
                                          <p:spTgt spid="2">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wipe(down)">
                                      <p:cBhvr>
                                        <p:cTn id="13" dur="500"/>
                                        <p:tgtEl>
                                          <p:spTgt spid="2">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wipe(down)">
                                      <p:cBhvr>
                                        <p:cTn id="16" dur="500"/>
                                        <p:tgtEl>
                                          <p:spTgt spid="2">
                                            <p:txEl>
                                              <p:pRg st="7" end="7"/>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wipe(down)">
                                      <p:cBhvr>
                                        <p:cTn id="19" dur="500"/>
                                        <p:tgtEl>
                                          <p:spTgt spid="2">
                                            <p:txEl>
                                              <p:pRg st="8" end="8"/>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wipe(down)">
                                      <p:cBhvr>
                                        <p:cTn id="2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Closing and Deleting a SQLite Database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Although you should always close a database when you are not using it, you might on occasion also want to modify and delete tables and delete your </a:t>
            </a:r>
            <a:r>
              <a:rPr lang="en-US" sz="2400" dirty="0" smtClean="0"/>
              <a:t>database.</a:t>
            </a:r>
            <a:endParaRPr lang="en-US" sz="2400"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Deleting Tables and Other SQLite Objects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r>
              <a:rPr lang="en-US" sz="1400" dirty="0" err="1" smtClean="0">
                <a:latin typeface="Courier New" panose="02070309020205020404" pitchFamily="49" charset="0"/>
                <a:cs typeface="Courier New" panose="02070309020205020404" pitchFamily="49" charset="0"/>
              </a:rPr>
              <a:t>mDatabase.execSQL</a:t>
            </a:r>
            <a:r>
              <a:rPr lang="en-US" sz="1400" dirty="0">
                <a:latin typeface="Courier New" panose="02070309020205020404" pitchFamily="49" charset="0"/>
                <a:cs typeface="Courier New" panose="02070309020205020404" pitchFamily="49" charset="0"/>
              </a:rPr>
              <a:t>("DROP TABLE </a:t>
            </a:r>
            <a:r>
              <a:rPr lang="en-US" sz="1400" dirty="0" err="1">
                <a:latin typeface="Courier New" panose="02070309020205020404" pitchFamily="49" charset="0"/>
                <a:cs typeface="Courier New" panose="02070309020205020404" pitchFamily="49" charset="0"/>
              </a:rPr>
              <a:t>tbl_books</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err="1">
                <a:latin typeface="Courier New" panose="02070309020205020404" pitchFamily="49" charset="0"/>
                <a:cs typeface="Courier New" panose="02070309020205020404" pitchFamily="49" charset="0"/>
              </a:rPr>
              <a:t>mDatabase.execSQL</a:t>
            </a:r>
            <a:r>
              <a:rPr lang="en-US" sz="1400" dirty="0">
                <a:latin typeface="Courier New" panose="02070309020205020404" pitchFamily="49" charset="0"/>
                <a:cs typeface="Courier New" panose="02070309020205020404" pitchFamily="49" charset="0"/>
              </a:rPr>
              <a:t>("DROP TABLE </a:t>
            </a:r>
            <a:r>
              <a:rPr lang="en-US" sz="1400" dirty="0" err="1">
                <a:latin typeface="Courier New" panose="02070309020205020404" pitchFamily="49" charset="0"/>
                <a:cs typeface="Courier New" panose="02070309020205020404" pitchFamily="49" charset="0"/>
              </a:rPr>
              <a:t>tbl_authors</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err="1">
                <a:latin typeface="Courier New" panose="02070309020205020404" pitchFamily="49" charset="0"/>
                <a:cs typeface="Courier New" panose="02070309020205020404" pitchFamily="49" charset="0"/>
              </a:rPr>
              <a:t>mDatabase.execSQL</a:t>
            </a:r>
            <a:r>
              <a:rPr lang="en-US" sz="1400" dirty="0">
                <a:latin typeface="Courier New" panose="02070309020205020404" pitchFamily="49" charset="0"/>
                <a:cs typeface="Courier New" panose="02070309020205020404" pitchFamily="49" charset="0"/>
              </a:rPr>
              <a:t>("DROP TRIGGER IF EXISTS </a:t>
            </a:r>
            <a:r>
              <a:rPr lang="en-US" sz="1400" dirty="0" err="1">
                <a:latin typeface="Courier New" panose="02070309020205020404" pitchFamily="49" charset="0"/>
                <a:cs typeface="Courier New" panose="02070309020205020404" pitchFamily="49" charset="0"/>
              </a:rPr>
              <a:t>fk_insert_book</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Closing a SQLite Database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mDatabase.close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Deleting a SQLite Database Instance Using the Application </a:t>
            </a:r>
            <a:r>
              <a:rPr lang="en-US" b="1" dirty="0">
                <a:latin typeface="Courier New" panose="02070309020205020404" pitchFamily="49" charset="0"/>
                <a:cs typeface="Courier New" panose="02070309020205020404" pitchFamily="49" charset="0"/>
              </a:rPr>
              <a:t>Context</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dirty="0" smtClean="0"/>
          </a:p>
          <a:p>
            <a:pPr marL="1600200" lvl="4" indent="0">
              <a:buNone/>
            </a:pPr>
            <a:endParaRPr lang="en-US" dirty="0"/>
          </a:p>
          <a:p>
            <a:pPr marL="1600200" lvl="4" indent="0">
              <a:buNone/>
            </a:pPr>
            <a:endParaRPr lang="en-US" dirty="0" smtClean="0"/>
          </a:p>
          <a:p>
            <a:pPr marL="1600200" lvl="4" indent="0">
              <a:buNone/>
            </a:pPr>
            <a:endParaRPr lang="en-US" dirty="0"/>
          </a:p>
          <a:p>
            <a:pPr marL="1600200" lvl="4" indent="0">
              <a:buNone/>
            </a:pPr>
            <a:endParaRPr lang="en-US" dirty="0" smtClean="0"/>
          </a:p>
          <a:p>
            <a:pPr marL="1600200" lvl="4" indent="0">
              <a:buNone/>
            </a:pPr>
            <a:endParaRPr lang="en-US" dirty="0"/>
          </a:p>
          <a:p>
            <a:pPr marL="1600200" lvl="4" indent="0">
              <a:buNone/>
            </a:pPr>
            <a:endParaRPr lang="en-US" dirty="0" smtClean="0"/>
          </a:p>
          <a:p>
            <a:pPr marL="1600200" lvl="4" indent="0">
              <a:buNone/>
            </a:pPr>
            <a:r>
              <a:rPr lang="en-US" dirty="0" err="1" smtClean="0">
                <a:latin typeface="Courier New" panose="02070309020205020404" pitchFamily="49" charset="0"/>
                <a:cs typeface="Courier New" panose="02070309020205020404" pitchFamily="49" charset="0"/>
              </a:rPr>
              <a:t>deleteDatabase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my_sqlite_database.db</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Designing Persistent Databases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Generally speaking, an application creates a database and uses it for the rest of the application’s lifetime—by which we mean until the application is uninstalled from the </a:t>
            </a:r>
            <a:r>
              <a:rPr lang="en-US" sz="1800" dirty="0" smtClean="0"/>
              <a:t>device.</a:t>
            </a:r>
          </a:p>
          <a:p>
            <a:r>
              <a:rPr lang="en-US" sz="1800" dirty="0" smtClean="0"/>
              <a:t>So far, we’ve talked about the basics of creating a database, using it, and then deleting it.</a:t>
            </a:r>
          </a:p>
          <a:p>
            <a:r>
              <a:rPr lang="en-US" sz="1800" dirty="0" smtClean="0"/>
              <a:t>In </a:t>
            </a:r>
            <a:r>
              <a:rPr lang="en-US" sz="1800" dirty="0"/>
              <a:t>reality, most mobile applications do not create a database on the fly, use it, and then delete </a:t>
            </a:r>
            <a:r>
              <a:rPr lang="en-US" sz="1800" dirty="0" smtClean="0"/>
              <a:t>it.</a:t>
            </a:r>
          </a:p>
          <a:p>
            <a:r>
              <a:rPr lang="en-US" sz="1800" dirty="0" smtClean="0"/>
              <a:t>Instead</a:t>
            </a:r>
            <a:r>
              <a:rPr lang="en-US" sz="1800" dirty="0"/>
              <a:t>, they create a database the first time they need it and then use </a:t>
            </a:r>
            <a:r>
              <a:rPr lang="en-US" sz="1800" dirty="0" smtClean="0"/>
              <a:t>it.</a:t>
            </a:r>
          </a:p>
          <a:p>
            <a:r>
              <a:rPr lang="en-US" sz="1800" dirty="0" smtClean="0"/>
              <a:t>The </a:t>
            </a:r>
            <a:r>
              <a:rPr lang="en-US" sz="1800" dirty="0"/>
              <a:t>Android SDK provides a helper class called </a:t>
            </a:r>
            <a:r>
              <a:rPr lang="en-US" sz="1800" dirty="0" err="1">
                <a:latin typeface="Courier New" panose="02070309020205020404" pitchFamily="49" charset="0"/>
                <a:cs typeface="Courier New" panose="02070309020205020404" pitchFamily="49" charset="0"/>
              </a:rPr>
              <a:t>SQLiteOpenHelper</a:t>
            </a:r>
            <a:r>
              <a:rPr lang="en-US" sz="1800" dirty="0"/>
              <a:t> to help you manage your application’s </a:t>
            </a:r>
            <a:r>
              <a:rPr lang="en-US" sz="1800" dirty="0" smtClean="0"/>
              <a:t>database.</a:t>
            </a:r>
            <a:endParaRPr lang="en-US" sz="1800" dirty="0"/>
          </a:p>
          <a:p>
            <a:r>
              <a:rPr lang="en-US" sz="1800" dirty="0"/>
              <a:t>To create a SQLite database for your Android application using the </a:t>
            </a:r>
            <a:r>
              <a:rPr lang="en-US" sz="1800" dirty="0" err="1">
                <a:latin typeface="Courier New" panose="02070309020205020404" pitchFamily="49" charset="0"/>
                <a:cs typeface="Courier New" panose="02070309020205020404" pitchFamily="49" charset="0"/>
              </a:rPr>
              <a:t>SQLiteOpenHelper</a:t>
            </a:r>
            <a:r>
              <a:rPr lang="en-US" sz="1800" dirty="0"/>
              <a:t>, you need to extend that class and then instantiate an instance of it as a member variable for use in your application</a:t>
            </a:r>
            <a:r>
              <a:rPr lang="en-US" sz="1800" dirty="0" smtClean="0"/>
              <a:t>.</a:t>
            </a:r>
            <a:endParaRPr lang="en-US" sz="1800"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Storing Structured Data Using SQLite Databases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When your application requires a more robust data storage mechanism, you’ll be happy to hear that the Android file system includes support for application-specific relational databases using </a:t>
            </a:r>
            <a:r>
              <a:rPr lang="en-US" sz="1800" dirty="0" smtClean="0"/>
              <a:t>SQLite.</a:t>
            </a:r>
          </a:p>
          <a:p>
            <a:r>
              <a:rPr lang="en-US" sz="1800" dirty="0" smtClean="0"/>
              <a:t>SQLite </a:t>
            </a:r>
            <a:r>
              <a:rPr lang="en-US" sz="1800" dirty="0"/>
              <a:t>databases are lightweight and </a:t>
            </a:r>
            <a:r>
              <a:rPr lang="en-US" sz="1800" dirty="0" smtClean="0"/>
              <a:t>file based</a:t>
            </a:r>
            <a:r>
              <a:rPr lang="en-US" sz="1800" dirty="0"/>
              <a:t>, making them ideal for embedded </a:t>
            </a:r>
            <a:r>
              <a:rPr lang="en-US" sz="1800" dirty="0" smtClean="0"/>
              <a:t>devices.</a:t>
            </a:r>
            <a:endParaRPr lang="en-US" sz="1800" dirty="0"/>
          </a:p>
          <a:p>
            <a:r>
              <a:rPr lang="en-US" sz="1800" dirty="0"/>
              <a:t>These databases and the data in them are private to the application. To share application data with other applications, you must expose the data you want to share by making your application a content </a:t>
            </a:r>
            <a:r>
              <a:rPr lang="en-US" sz="1800" dirty="0" smtClean="0"/>
              <a:t>provider.</a:t>
            </a:r>
          </a:p>
          <a:p>
            <a:r>
              <a:rPr lang="en-US" sz="1800" dirty="0"/>
              <a:t>The Android SDK includes a number of useful SQLite database management classes. Many of these classes are found in the </a:t>
            </a:r>
            <a:r>
              <a:rPr lang="en-US" sz="1800" dirty="0" err="1">
                <a:latin typeface="Courier New" panose="02070309020205020404" pitchFamily="49" charset="0"/>
                <a:cs typeface="Courier New" panose="02070309020205020404" pitchFamily="49" charset="0"/>
              </a:rPr>
              <a:t>android.database.sqlite</a:t>
            </a:r>
            <a:r>
              <a:rPr lang="en-US" sz="1800" dirty="0"/>
              <a:t> </a:t>
            </a:r>
            <a:r>
              <a:rPr lang="en-US" sz="1800" dirty="0" smtClean="0"/>
              <a:t>package.</a:t>
            </a:r>
          </a:p>
          <a:p>
            <a:r>
              <a:rPr lang="en-US" sz="1800" dirty="0"/>
              <a:t>The package also includes specialized </a:t>
            </a:r>
            <a:r>
              <a:rPr lang="en-US" sz="1800" dirty="0">
                <a:latin typeface="Courier New" panose="02070309020205020404" pitchFamily="49" charset="0"/>
                <a:cs typeface="Courier New" panose="02070309020205020404" pitchFamily="49" charset="0"/>
              </a:rPr>
              <a:t>Cursor</a:t>
            </a:r>
            <a:r>
              <a:rPr lang="en-US" sz="1800" dirty="0"/>
              <a:t> objects for iterating query results. You can also find all the specialized exceptions associated with </a:t>
            </a:r>
            <a:r>
              <a:rPr lang="en-US" sz="1800" dirty="0" smtClean="0"/>
              <a:t>SQLite.</a:t>
            </a:r>
            <a:endParaRPr lang="en-US" sz="18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Keeping Track of Database Field Names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r>
              <a:rPr lang="en-US" sz="1200" dirty="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android.provider.BaseColumns</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public final class </a:t>
            </a:r>
            <a:r>
              <a:rPr lang="en-US" sz="1200" dirty="0" err="1">
                <a:latin typeface="Courier New" panose="02070309020205020404" pitchFamily="49" charset="0"/>
                <a:cs typeface="Courier New" panose="02070309020205020404" pitchFamily="49" charset="0"/>
              </a:rPr>
              <a:t>PetTrackerDatabase</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private </a:t>
            </a:r>
            <a:r>
              <a:rPr lang="en-US" sz="1200" dirty="0" err="1">
                <a:latin typeface="Courier New" panose="02070309020205020404" pitchFamily="49" charset="0"/>
                <a:cs typeface="Courier New" panose="02070309020205020404" pitchFamily="49" charset="0"/>
              </a:rPr>
              <a:t>PetTrackerDatabase</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public static final class Pets implements </a:t>
            </a:r>
            <a:r>
              <a:rPr lang="en-US" sz="1200" dirty="0" err="1">
                <a:latin typeface="Courier New" panose="02070309020205020404" pitchFamily="49" charset="0"/>
                <a:cs typeface="Courier New" panose="02070309020205020404" pitchFamily="49" charset="0"/>
              </a:rPr>
              <a:t>BaseColumns</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private Pets() {}</a:t>
            </a:r>
          </a:p>
          <a:p>
            <a:pPr marL="1143000" lvl="3" indent="0">
              <a:buNone/>
            </a:pPr>
            <a:r>
              <a:rPr lang="en-US" sz="1200" dirty="0">
                <a:latin typeface="Courier New" panose="02070309020205020404" pitchFamily="49" charset="0"/>
                <a:cs typeface="Courier New" panose="02070309020205020404" pitchFamily="49" charset="0"/>
              </a:rPr>
              <a:t>        public static final String PETS_TABLE_NAME = "</a:t>
            </a:r>
            <a:r>
              <a:rPr lang="en-US" sz="1200" dirty="0" err="1">
                <a:latin typeface="Courier New" panose="02070309020205020404" pitchFamily="49" charset="0"/>
                <a:cs typeface="Courier New" panose="02070309020205020404" pitchFamily="49" charset="0"/>
              </a:rPr>
              <a:t>table_pets</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public static final String PET_NAME = "</a:t>
            </a:r>
            <a:r>
              <a:rPr lang="en-US" sz="1200" dirty="0" err="1">
                <a:latin typeface="Courier New" panose="02070309020205020404" pitchFamily="49" charset="0"/>
                <a:cs typeface="Courier New" panose="02070309020205020404" pitchFamily="49" charset="0"/>
              </a:rPr>
              <a:t>pet_name</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public static final String PET_TYPE_ID = "</a:t>
            </a:r>
            <a:r>
              <a:rPr lang="en-US" sz="1200" dirty="0" err="1">
                <a:latin typeface="Courier New" panose="02070309020205020404" pitchFamily="49" charset="0"/>
                <a:cs typeface="Courier New" panose="02070309020205020404" pitchFamily="49" charset="0"/>
              </a:rPr>
              <a:t>pet_type_id</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public static final String DEFAULT_SORT_ORDER = "</a:t>
            </a:r>
            <a:r>
              <a:rPr lang="en-US" sz="1200" dirty="0" err="1">
                <a:latin typeface="Courier New" panose="02070309020205020404" pitchFamily="49" charset="0"/>
                <a:cs typeface="Courier New" panose="02070309020205020404" pitchFamily="49" charset="0"/>
              </a:rPr>
              <a:t>pet_name</a:t>
            </a:r>
            <a:r>
              <a:rPr lang="en-US" sz="1200" dirty="0">
                <a:latin typeface="Courier New" panose="02070309020205020404" pitchFamily="49" charset="0"/>
                <a:cs typeface="Courier New" panose="02070309020205020404" pitchFamily="49" charset="0"/>
              </a:rPr>
              <a:t> ASC";</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public static final class </a:t>
            </a:r>
            <a:r>
              <a:rPr lang="en-US" sz="1200" dirty="0" err="1">
                <a:latin typeface="Courier New" panose="02070309020205020404" pitchFamily="49" charset="0"/>
                <a:cs typeface="Courier New" panose="02070309020205020404" pitchFamily="49" charset="0"/>
              </a:rPr>
              <a:t>PetType</a:t>
            </a:r>
            <a:r>
              <a:rPr lang="en-US" sz="1200" dirty="0">
                <a:latin typeface="Courier New" panose="02070309020205020404" pitchFamily="49" charset="0"/>
                <a:cs typeface="Courier New" panose="02070309020205020404" pitchFamily="49" charset="0"/>
              </a:rPr>
              <a:t> implements </a:t>
            </a:r>
            <a:r>
              <a:rPr lang="en-US" sz="1200" dirty="0" err="1">
                <a:latin typeface="Courier New" panose="02070309020205020404" pitchFamily="49" charset="0"/>
                <a:cs typeface="Courier New" panose="02070309020205020404" pitchFamily="49" charset="0"/>
              </a:rPr>
              <a:t>BaseColumns</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private </a:t>
            </a:r>
            <a:r>
              <a:rPr lang="en-US" sz="1200" dirty="0" err="1">
                <a:latin typeface="Courier New" panose="02070309020205020404" pitchFamily="49" charset="0"/>
                <a:cs typeface="Courier New" panose="02070309020205020404" pitchFamily="49" charset="0"/>
              </a:rPr>
              <a:t>PetType</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public static final String PETTYPE_TABLE_NAME = "</a:t>
            </a:r>
            <a:r>
              <a:rPr lang="en-US" sz="1200" dirty="0" err="1">
                <a:latin typeface="Courier New" panose="02070309020205020404" pitchFamily="49" charset="0"/>
                <a:cs typeface="Courier New" panose="02070309020205020404" pitchFamily="49" charset="0"/>
              </a:rPr>
              <a:t>table_pettypes</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public static final String PET_TYPE_NAME = "</a:t>
            </a:r>
            <a:r>
              <a:rPr lang="en-US" sz="1200" dirty="0" err="1">
                <a:latin typeface="Courier New" panose="02070309020205020404" pitchFamily="49" charset="0"/>
                <a:cs typeface="Courier New" panose="02070309020205020404" pitchFamily="49" charset="0"/>
              </a:rPr>
              <a:t>pet_type</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public static final String DEFAULT_SORT_ORDER = "</a:t>
            </a:r>
            <a:r>
              <a:rPr lang="en-US" sz="1200" dirty="0" err="1">
                <a:latin typeface="Courier New" panose="02070309020205020404" pitchFamily="49" charset="0"/>
                <a:cs typeface="Courier New" panose="02070309020205020404" pitchFamily="49" charset="0"/>
              </a:rPr>
              <a:t>pet_type</a:t>
            </a:r>
            <a:r>
              <a:rPr lang="en-US" sz="1200" dirty="0">
                <a:latin typeface="Courier New" panose="02070309020205020404" pitchFamily="49" charset="0"/>
                <a:cs typeface="Courier New" panose="02070309020205020404" pitchFamily="49" charset="0"/>
              </a:rPr>
              <a:t> ASC";</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Extending the </a:t>
            </a:r>
            <a:r>
              <a:rPr lang="en-US" b="1" dirty="0" err="1">
                <a:latin typeface="Courier New" panose="02070309020205020404" pitchFamily="49" charset="0"/>
                <a:cs typeface="Courier New" panose="02070309020205020404" pitchFamily="49" charset="0"/>
              </a:rPr>
              <a:t>SQLiteOpenHelper</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To extend the </a:t>
            </a:r>
            <a:r>
              <a:rPr lang="en-US" sz="2400" dirty="0" err="1">
                <a:latin typeface="Courier New" panose="02070309020205020404" pitchFamily="49" charset="0"/>
                <a:cs typeface="Courier New" panose="02070309020205020404" pitchFamily="49" charset="0"/>
              </a:rPr>
              <a:t>SQLiteOpenHelper</a:t>
            </a:r>
            <a:r>
              <a:rPr lang="en-US" sz="2400" dirty="0"/>
              <a:t> class, we must implement several important methods, which help manage the database </a:t>
            </a:r>
            <a:r>
              <a:rPr lang="en-US" sz="2400" dirty="0" smtClean="0"/>
              <a:t>versioning.</a:t>
            </a:r>
          </a:p>
          <a:p>
            <a:r>
              <a:rPr lang="en-US" sz="2400" dirty="0" smtClean="0"/>
              <a:t>The </a:t>
            </a:r>
            <a:r>
              <a:rPr lang="en-US" sz="2400" dirty="0"/>
              <a:t>methods to override are </a:t>
            </a:r>
            <a:r>
              <a:rPr lang="en-US" sz="2400" dirty="0" err="1">
                <a:latin typeface="Courier New" panose="02070309020205020404" pitchFamily="49" charset="0"/>
                <a:cs typeface="Courier New" panose="02070309020205020404" pitchFamily="49" charset="0"/>
              </a:rPr>
              <a:t>onCreate</a:t>
            </a:r>
            <a:r>
              <a:rPr lang="en-US" sz="2400" dirty="0">
                <a:latin typeface="Courier New" panose="02070309020205020404" pitchFamily="49" charset="0"/>
                <a:cs typeface="Courier New" panose="02070309020205020404" pitchFamily="49" charset="0"/>
              </a:rPr>
              <a:t>()</a:t>
            </a:r>
            <a:r>
              <a:rPr lang="en-US" sz="2400" dirty="0"/>
              <a:t> and </a:t>
            </a:r>
            <a:r>
              <a:rPr lang="en-US" sz="2400" dirty="0" err="1">
                <a:latin typeface="Courier New" panose="02070309020205020404" pitchFamily="49" charset="0"/>
                <a:cs typeface="Courier New" panose="02070309020205020404" pitchFamily="49" charset="0"/>
              </a:rPr>
              <a:t>onUpgrade</a:t>
            </a:r>
            <a:r>
              <a:rPr lang="en-US" sz="2400" dirty="0">
                <a:latin typeface="Courier New" panose="02070309020205020404" pitchFamily="49" charset="0"/>
                <a:cs typeface="Courier New" panose="02070309020205020404" pitchFamily="49" charset="0"/>
              </a:rPr>
              <a:t>()</a:t>
            </a:r>
            <a:r>
              <a:rPr lang="en-US" sz="2400" dirty="0"/>
              <a:t> and optionally </a:t>
            </a:r>
            <a:r>
              <a:rPr lang="en-US" sz="2400" dirty="0" err="1">
                <a:latin typeface="Courier New" panose="02070309020205020404" pitchFamily="49" charset="0"/>
                <a:cs typeface="Courier New" panose="02070309020205020404" pitchFamily="49" charset="0"/>
              </a:rPr>
              <a:t>onDowngrade</a:t>
            </a:r>
            <a:r>
              <a:rPr lang="en-US" sz="2400" dirty="0">
                <a:latin typeface="Courier New" panose="02070309020205020404" pitchFamily="49" charset="0"/>
                <a:cs typeface="Courier New" panose="02070309020205020404" pitchFamily="49" charset="0"/>
              </a:rPr>
              <a:t>()</a:t>
            </a:r>
            <a:r>
              <a:rPr lang="en-US" sz="2400" dirty="0"/>
              <a:t> and </a:t>
            </a:r>
            <a:r>
              <a:rPr lang="en-US" sz="2400" dirty="0" err="1">
                <a:latin typeface="Courier New" panose="02070309020205020404" pitchFamily="49" charset="0"/>
                <a:cs typeface="Courier New" panose="02070309020205020404" pitchFamily="49" charset="0"/>
              </a:rPr>
              <a:t>onOpen</a:t>
            </a:r>
            <a:r>
              <a:rPr lang="en-US" sz="2400" dirty="0" smtClean="0">
                <a:latin typeface="Courier New" panose="02070309020205020404" pitchFamily="49" charset="0"/>
                <a:cs typeface="Courier New" panose="02070309020205020404" pitchFamily="49" charset="0"/>
              </a:rPr>
              <a:t>()</a:t>
            </a:r>
            <a:r>
              <a:rPr lang="en-US" sz="2400" dirty="0" smtClean="0"/>
              <a:t>.</a:t>
            </a:r>
            <a:endParaRPr lang="en-US" sz="2400"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Extending the </a:t>
            </a:r>
            <a:r>
              <a:rPr lang="en-US" b="1" dirty="0" err="1">
                <a:latin typeface="Courier New" panose="02070309020205020404" pitchFamily="49" charset="0"/>
                <a:cs typeface="Courier New" panose="02070309020205020404" pitchFamily="49" charset="0"/>
              </a:rPr>
              <a:t>SQLiteOpenHelper</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android.content.Context</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android.database.sqlite.SQLiteDatabase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android.database.sqlite.SQLiteOpenHelper</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com.advancedandroidbook.PetTracker.PetTrackerDatabase.PetType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com.advancedandroidbook.PetTracker.PetTrackerDatabase.Pets</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PetTrackerDatabaseHelper</a:t>
            </a:r>
            <a:r>
              <a:rPr lang="en-US" sz="1400" dirty="0">
                <a:latin typeface="Courier New" panose="02070309020205020404" pitchFamily="49" charset="0"/>
                <a:cs typeface="Courier New" panose="02070309020205020404" pitchFamily="49" charset="0"/>
              </a:rPr>
              <a:t> extends </a:t>
            </a:r>
            <a:r>
              <a:rPr lang="en-US" sz="1400" dirty="0" err="1">
                <a:latin typeface="Courier New" panose="02070309020205020404" pitchFamily="49" charset="0"/>
                <a:cs typeface="Courier New" panose="02070309020205020404" pitchFamily="49" charset="0"/>
              </a:rPr>
              <a:t>SQLiteOpenHelper</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private static final String DATABASE_NAME = "</a:t>
            </a:r>
            <a:r>
              <a:rPr lang="en-US" sz="1400" dirty="0" err="1">
                <a:latin typeface="Courier New" panose="02070309020205020404" pitchFamily="49" charset="0"/>
                <a:cs typeface="Courier New" panose="02070309020205020404" pitchFamily="49" charset="0"/>
              </a:rPr>
              <a:t>pet_tracker.db</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private static final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DATABASE_VERSION = 1;</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PetTrackerDatabaseHelper</a:t>
            </a:r>
            <a:r>
              <a:rPr lang="en-US" sz="1400" dirty="0">
                <a:latin typeface="Courier New" panose="02070309020205020404" pitchFamily="49" charset="0"/>
                <a:cs typeface="Courier New" panose="02070309020205020404" pitchFamily="49" charset="0"/>
              </a:rPr>
              <a:t>(Context context) {</a:t>
            </a:r>
          </a:p>
          <a:p>
            <a:pPr marL="762000" lvl="2" indent="0">
              <a:buNone/>
            </a:pPr>
            <a:r>
              <a:rPr lang="en-US" sz="1400" dirty="0">
                <a:latin typeface="Courier New" panose="02070309020205020404" pitchFamily="49" charset="0"/>
                <a:cs typeface="Courier New" panose="02070309020205020404" pitchFamily="49" charset="0"/>
              </a:rPr>
              <a:t>        super(context, DATABASE_NAME, null, DATABASE_VERSION);</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762000" lvl="2" indent="0">
              <a:buNone/>
            </a:pPr>
            <a:r>
              <a:rPr lang="en-US" dirty="0" smtClean="0"/>
              <a:t>….</a:t>
            </a:r>
            <a:endParaRPr lang="en-US" dirty="0"/>
          </a:p>
        </p:txBody>
      </p:sp>
    </p:spTree>
    <p:extLst>
      <p:ext uri="{BB962C8B-B14F-4D97-AF65-F5344CB8AC3E}">
        <p14:creationId xmlns:p14="http://schemas.microsoft.com/office/powerpoint/2010/main" val="19027629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Extending the </a:t>
            </a:r>
            <a:r>
              <a:rPr lang="en-US" b="1" dirty="0" err="1">
                <a:latin typeface="Courier New" panose="02070309020205020404" pitchFamily="49" charset="0"/>
                <a:cs typeface="Courier New" panose="02070309020205020404" pitchFamily="49" charset="0"/>
              </a:rPr>
              <a:t>SQLiteOpenHelper</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dirty="0" smtClean="0"/>
          </a:p>
          <a:p>
            <a:pPr marL="381000" lvl="1" indent="0">
              <a:buNone/>
            </a:pPr>
            <a:r>
              <a:rPr lang="en-US" dirty="0" smtClean="0"/>
              <a:t>….</a:t>
            </a:r>
            <a:endParaRPr lang="en-US" dirty="0"/>
          </a:p>
          <a:p>
            <a:pPr marL="381000" lvl="1"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@Override</a:t>
            </a:r>
          </a:p>
          <a:p>
            <a:pPr marL="381000" lvl="1"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onCreate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SQLiteDatabase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a:t>
            </a: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db.execSQL</a:t>
            </a:r>
            <a:r>
              <a:rPr lang="en-US" sz="1400" dirty="0">
                <a:latin typeface="Courier New" panose="02070309020205020404" pitchFamily="49" charset="0"/>
                <a:cs typeface="Courier New" panose="02070309020205020404" pitchFamily="49" charset="0"/>
              </a:rPr>
              <a:t>("CREATE TABLE " + </a:t>
            </a:r>
            <a:r>
              <a:rPr lang="en-US" sz="1400" dirty="0" err="1">
                <a:latin typeface="Courier New" panose="02070309020205020404" pitchFamily="49" charset="0"/>
                <a:cs typeface="Courier New" panose="02070309020205020404" pitchFamily="49" charset="0"/>
              </a:rPr>
              <a:t>PetType.PETTYPE_TABLE_NAME</a:t>
            </a:r>
            <a:r>
              <a:rPr lang="en-US" sz="1400" dirty="0">
                <a:latin typeface="Courier New" panose="02070309020205020404" pitchFamily="49" charset="0"/>
                <a:cs typeface="Courier New" panose="02070309020205020404" pitchFamily="49" charset="0"/>
              </a:rPr>
              <a:t> + " ("</a:t>
            </a:r>
          </a:p>
          <a:p>
            <a:pPr marL="381000" lvl="1" indent="0">
              <a:buNone/>
            </a:pP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PetType</a:t>
            </a:r>
            <a:r>
              <a:rPr lang="en-US" sz="1400" dirty="0">
                <a:latin typeface="Courier New" panose="02070309020205020404" pitchFamily="49" charset="0"/>
                <a:cs typeface="Courier New" panose="02070309020205020404" pitchFamily="49" charset="0"/>
              </a:rPr>
              <a:t>._ID + " INTEGER PRIMARY KEY AUTOINCREMENT ,"</a:t>
            </a:r>
          </a:p>
          <a:p>
            <a:pPr marL="381000" lvl="1" indent="0">
              <a:buNone/>
            </a:pP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PetType.PET_TYPE_NAME</a:t>
            </a:r>
            <a:r>
              <a:rPr lang="en-US" sz="1400" dirty="0">
                <a:latin typeface="Courier New" panose="02070309020205020404" pitchFamily="49" charset="0"/>
                <a:cs typeface="Courier New" panose="02070309020205020404" pitchFamily="49" charset="0"/>
              </a:rPr>
              <a:t> + " TEXT"</a:t>
            </a:r>
          </a:p>
          <a:p>
            <a:pPr marL="381000" lvl="1" indent="0">
              <a:buNone/>
            </a:pPr>
            <a:r>
              <a:rPr lang="en-US" sz="1400" dirty="0">
                <a:latin typeface="Courier New" panose="02070309020205020404" pitchFamily="49" charset="0"/>
                <a:cs typeface="Courier New" panose="02070309020205020404" pitchFamily="49" charset="0"/>
              </a:rPr>
              <a:t>            +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db.execSQL</a:t>
            </a:r>
            <a:r>
              <a:rPr lang="en-US" sz="1400" dirty="0">
                <a:latin typeface="Courier New" panose="02070309020205020404" pitchFamily="49" charset="0"/>
                <a:cs typeface="Courier New" panose="02070309020205020404" pitchFamily="49" charset="0"/>
              </a:rPr>
              <a:t>("CREATE TABLE " + </a:t>
            </a:r>
            <a:r>
              <a:rPr lang="en-US" sz="1400" dirty="0" err="1">
                <a:latin typeface="Courier New" panose="02070309020205020404" pitchFamily="49" charset="0"/>
                <a:cs typeface="Courier New" panose="02070309020205020404" pitchFamily="49" charset="0"/>
              </a:rPr>
              <a:t>Pets.PETS_TABLE_NAME</a:t>
            </a:r>
            <a:r>
              <a:rPr lang="en-US" sz="1400" dirty="0">
                <a:latin typeface="Courier New" panose="02070309020205020404" pitchFamily="49" charset="0"/>
                <a:cs typeface="Courier New" panose="02070309020205020404" pitchFamily="49" charset="0"/>
              </a:rPr>
              <a:t> + " ("</a:t>
            </a:r>
          </a:p>
          <a:p>
            <a:pPr marL="381000" lvl="1" indent="0">
              <a:buNone/>
            </a:pP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Pets._ID</a:t>
            </a:r>
            <a:r>
              <a:rPr lang="en-US" sz="1400" dirty="0">
                <a:latin typeface="Courier New" panose="02070309020205020404" pitchFamily="49" charset="0"/>
                <a:cs typeface="Courier New" panose="02070309020205020404" pitchFamily="49" charset="0"/>
              </a:rPr>
              <a:t> + " INTEGER PRIMARY KEY AUTOINCREMENT ,"</a:t>
            </a:r>
          </a:p>
          <a:p>
            <a:pPr marL="381000" lvl="1" indent="0">
              <a:buNone/>
            </a:pP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Pets.PET_NAME</a:t>
            </a:r>
            <a:r>
              <a:rPr lang="en-US" sz="1400" dirty="0">
                <a:latin typeface="Courier New" panose="02070309020205020404" pitchFamily="49" charset="0"/>
                <a:cs typeface="Courier New" panose="02070309020205020404" pitchFamily="49" charset="0"/>
              </a:rPr>
              <a:t> + " TEXT,"</a:t>
            </a:r>
          </a:p>
          <a:p>
            <a:pPr marL="381000" lvl="1" indent="0">
              <a:buNone/>
            </a:pP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Pets.PET_TYPE_ID</a:t>
            </a:r>
            <a:r>
              <a:rPr lang="en-US" sz="1400" dirty="0">
                <a:latin typeface="Courier New" panose="02070309020205020404" pitchFamily="49" charset="0"/>
                <a:cs typeface="Courier New" panose="02070309020205020404" pitchFamily="49" charset="0"/>
              </a:rPr>
              <a:t> + " INTEGER" // FK to pet type table</a:t>
            </a:r>
          </a:p>
          <a:p>
            <a:pPr marL="381000" lvl="1" indent="0">
              <a:buNone/>
            </a:pPr>
            <a:r>
              <a:rPr lang="en-US" sz="1400" dirty="0">
                <a:latin typeface="Courier New" panose="02070309020205020404" pitchFamily="49" charset="0"/>
                <a:cs typeface="Courier New" panose="02070309020205020404" pitchFamily="49" charset="0"/>
              </a:rPr>
              <a:t>            +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dirty="0"/>
              <a:t> </a:t>
            </a:r>
            <a:r>
              <a:rPr lang="en-US" dirty="0" smtClean="0"/>
              <a:t>….</a:t>
            </a:r>
            <a:endParaRPr lang="en-US" dirty="0"/>
          </a:p>
        </p:txBody>
      </p:sp>
    </p:spTree>
    <p:extLst>
      <p:ext uri="{BB962C8B-B14F-4D97-AF65-F5344CB8AC3E}">
        <p14:creationId xmlns:p14="http://schemas.microsoft.com/office/powerpoint/2010/main" val="7276880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Extending the </a:t>
            </a:r>
            <a:r>
              <a:rPr lang="en-US" b="1" dirty="0" err="1">
                <a:latin typeface="Courier New" panose="02070309020205020404" pitchFamily="49" charset="0"/>
                <a:cs typeface="Courier New" panose="02070309020205020404" pitchFamily="49" charset="0"/>
              </a:rPr>
              <a:t>SQLiteOpenHelper</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dirty="0"/>
              <a:t> </a:t>
            </a:r>
            <a:endParaRPr lang="en-US" dirty="0" smtClean="0"/>
          </a:p>
          <a:p>
            <a:pPr marL="762000" lvl="2" indent="0">
              <a:buNone/>
            </a:pPr>
            <a:r>
              <a:rPr lang="en-US" dirty="0" smtClean="0"/>
              <a:t>….</a:t>
            </a:r>
            <a:endParaRPr lang="en-US" dirty="0"/>
          </a:p>
          <a:p>
            <a:pPr marL="762000" lvl="2" indent="0">
              <a:buNone/>
            </a:pP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Override</a:t>
            </a:r>
          </a:p>
          <a:p>
            <a:pPr marL="762000" lvl="2" indent="0">
              <a:buNone/>
            </a:pPr>
            <a:r>
              <a:rPr lang="en-US" sz="1200" dirty="0">
                <a:latin typeface="Courier New" panose="02070309020205020404" pitchFamily="49" charset="0"/>
                <a:cs typeface="Courier New" panose="02070309020205020404" pitchFamily="49" charset="0"/>
              </a:rPr>
              <a:t>    public void </a:t>
            </a:r>
            <a:r>
              <a:rPr lang="en-US" sz="1200" dirty="0" err="1">
                <a:latin typeface="Courier New" panose="02070309020205020404" pitchFamily="49" charset="0"/>
                <a:cs typeface="Courier New" panose="02070309020205020404" pitchFamily="49" charset="0"/>
              </a:rPr>
              <a:t>onUpgrade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SQLiteDatabase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db</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oldVersion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newVersion</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 Housekeeping here.</a:t>
            </a:r>
          </a:p>
          <a:p>
            <a:pPr marL="762000" lvl="2" indent="0">
              <a:buNone/>
            </a:pPr>
            <a:r>
              <a:rPr lang="en-US" sz="1200" dirty="0">
                <a:latin typeface="Courier New" panose="02070309020205020404" pitchFamily="49" charset="0"/>
                <a:cs typeface="Courier New" panose="02070309020205020404" pitchFamily="49" charset="0"/>
              </a:rPr>
              <a:t>        // Implement how to "move" your application data</a:t>
            </a:r>
          </a:p>
          <a:p>
            <a:pPr marL="762000" lvl="2" indent="0">
              <a:buNone/>
            </a:pPr>
            <a:r>
              <a:rPr lang="en-US" sz="1200" dirty="0">
                <a:latin typeface="Courier New" panose="02070309020205020404" pitchFamily="49" charset="0"/>
                <a:cs typeface="Courier New" panose="02070309020205020404" pitchFamily="49" charset="0"/>
              </a:rPr>
              <a:t>        // during an upgrade of schema versions.</a:t>
            </a:r>
          </a:p>
          <a:p>
            <a:pPr marL="762000" lvl="2" indent="0">
              <a:buNone/>
            </a:pPr>
            <a:r>
              <a:rPr lang="en-US" sz="1200" dirty="0">
                <a:latin typeface="Courier New" panose="02070309020205020404" pitchFamily="49" charset="0"/>
                <a:cs typeface="Courier New" panose="02070309020205020404" pitchFamily="49" charset="0"/>
              </a:rPr>
              <a:t>        // Move or delete data as required. Your call.</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@Override</a:t>
            </a:r>
          </a:p>
          <a:p>
            <a:pPr marL="762000" lvl="2" indent="0">
              <a:buNone/>
            </a:pPr>
            <a:r>
              <a:rPr lang="en-US" sz="1200" dirty="0">
                <a:latin typeface="Courier New" panose="02070309020205020404" pitchFamily="49" charset="0"/>
                <a:cs typeface="Courier New" panose="02070309020205020404" pitchFamily="49" charset="0"/>
              </a:rPr>
              <a:t>    public void </a:t>
            </a:r>
            <a:r>
              <a:rPr lang="en-US" sz="1200" dirty="0" err="1">
                <a:latin typeface="Courier New" panose="02070309020205020404" pitchFamily="49" charset="0"/>
                <a:cs typeface="Courier New" panose="02070309020205020404" pitchFamily="49" charset="0"/>
              </a:rPr>
              <a:t>onOpen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SQLiteDatabase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db</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super.onOpen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db</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643825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Extending the </a:t>
            </a:r>
            <a:r>
              <a:rPr lang="en-US" b="1" dirty="0" err="1">
                <a:latin typeface="Courier New" panose="02070309020205020404" pitchFamily="49" charset="0"/>
                <a:cs typeface="Courier New" panose="02070309020205020404" pitchFamily="49" charset="0"/>
              </a:rPr>
              <a:t>SQLiteOpenHelper</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r>
              <a:rPr lang="en-US" sz="1400" dirty="0" err="1" smtClean="0">
                <a:latin typeface="Courier New" panose="02070309020205020404" pitchFamily="49" charset="0"/>
                <a:cs typeface="Courier New" panose="02070309020205020404" pitchFamily="49" charset="0"/>
              </a:rPr>
              <a:t>PetTrackerDatabaseHelper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mDatabase</a:t>
            </a:r>
            <a:r>
              <a:rPr lang="en-US" sz="1400" dirty="0">
                <a:latin typeface="Courier New" panose="02070309020205020404" pitchFamily="49" charset="0"/>
                <a:cs typeface="Courier New" panose="02070309020205020404" pitchFamily="49" charset="0"/>
              </a:rPr>
              <a:t> = new</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PetTrackerDatabaseHelper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this.getApplicationContext</a:t>
            </a:r>
            <a:r>
              <a:rPr lang="en-US" sz="1400" dirty="0">
                <a:latin typeface="Courier New" panose="02070309020205020404" pitchFamily="49" charset="0"/>
                <a:cs typeface="Courier New" panose="02070309020205020404" pitchFamily="49" charset="0"/>
              </a:rPr>
              <a:t>());</a:t>
            </a:r>
          </a:p>
          <a:p>
            <a:pPr marL="2057400" lvl="5" indent="0">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36643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Extending the </a:t>
            </a:r>
            <a:r>
              <a:rPr lang="en-US" b="1" dirty="0" err="1">
                <a:latin typeface="Courier New" panose="02070309020205020404" pitchFamily="49" charset="0"/>
                <a:cs typeface="Courier New" panose="02070309020205020404" pitchFamily="49" charset="0"/>
              </a:rPr>
              <a:t>SQLiteOpenHelper</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marL="533400" lvl="1" indent="0">
              <a:buNone/>
            </a:pP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SQLiteDatabase</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mDatabase.getWritableDatabase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497823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Binding Data to the Application User Interface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In many cases, you want to couple your user interface with the data in your application </a:t>
            </a:r>
            <a:r>
              <a:rPr lang="en-US" sz="2400" dirty="0" smtClean="0"/>
              <a:t>database.</a:t>
            </a:r>
          </a:p>
          <a:p>
            <a:r>
              <a:rPr lang="en-US" sz="2400" dirty="0" smtClean="0"/>
              <a:t>You </a:t>
            </a:r>
            <a:r>
              <a:rPr lang="en-US" sz="2400" dirty="0"/>
              <a:t>might want to fill drop-down lists with values from a database table, or fill out form values, or display only certain </a:t>
            </a:r>
            <a:r>
              <a:rPr lang="en-US" sz="2400" dirty="0" smtClean="0"/>
              <a:t>results.</a:t>
            </a:r>
          </a:p>
          <a:p>
            <a:r>
              <a:rPr lang="en-US" sz="2400" dirty="0" smtClean="0"/>
              <a:t>There </a:t>
            </a:r>
            <a:r>
              <a:rPr lang="en-US" sz="2400" dirty="0"/>
              <a:t>are various ways to bind database data to your user </a:t>
            </a:r>
            <a:r>
              <a:rPr lang="en-US" sz="2400" dirty="0" smtClean="0"/>
              <a:t>interface.</a:t>
            </a:r>
          </a:p>
          <a:p>
            <a:r>
              <a:rPr lang="en-US" sz="2400" dirty="0" smtClean="0"/>
              <a:t>You</a:t>
            </a:r>
            <a:r>
              <a:rPr lang="en-US" sz="2400" dirty="0"/>
              <a:t>, as the developer, can decide whether to use built-in data-binding functionality provided with certain user interface controls, or build your own user interfaces from the ground </a:t>
            </a:r>
            <a:r>
              <a:rPr lang="en-US" sz="2400" dirty="0" smtClean="0"/>
              <a:t>up.</a:t>
            </a:r>
            <a:endParaRPr lang="en-US" sz="2400"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Database Data Like Any Other Data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a:t>
            </a:r>
            <a:r>
              <a:rPr lang="en-US" sz="2000" dirty="0" smtClean="0"/>
              <a:t>he </a:t>
            </a:r>
            <a:r>
              <a:rPr lang="en-US" sz="2000" dirty="0"/>
              <a:t>database is leveraged:</a:t>
            </a:r>
          </a:p>
          <a:p>
            <a:pPr lvl="1"/>
            <a:r>
              <a:rPr lang="en-US" sz="2000" dirty="0"/>
              <a:t>When you fill out the Pet Species field; the </a:t>
            </a:r>
            <a:r>
              <a:rPr lang="en-US" sz="2000" dirty="0">
                <a:latin typeface="Courier New" panose="02070309020205020404" pitchFamily="49" charset="0"/>
                <a:cs typeface="Courier New" panose="02070309020205020404" pitchFamily="49" charset="0"/>
              </a:rPr>
              <a:t>AutoComplete</a:t>
            </a:r>
            <a:r>
              <a:rPr lang="en-US" sz="2000" dirty="0"/>
              <a:t> feature is seeded with pet species already listed in the </a:t>
            </a:r>
            <a:r>
              <a:rPr lang="en-US" sz="2000" dirty="0" err="1">
                <a:latin typeface="Courier New" panose="02070309020205020404" pitchFamily="49" charset="0"/>
                <a:cs typeface="Courier New" panose="02070309020205020404" pitchFamily="49" charset="0"/>
              </a:rPr>
              <a:t>table_pettypes</a:t>
            </a:r>
            <a:r>
              <a:rPr lang="en-US" sz="2000" dirty="0"/>
              <a:t> </a:t>
            </a:r>
            <a:r>
              <a:rPr lang="en-US" sz="2000" dirty="0" smtClean="0"/>
              <a:t>table.</a:t>
            </a:r>
            <a:endParaRPr lang="en-US" sz="2000" dirty="0"/>
          </a:p>
          <a:p>
            <a:pPr lvl="1"/>
            <a:r>
              <a:rPr lang="en-US" sz="2000" dirty="0"/>
              <a:t>When you save new records using the Pet Entry </a:t>
            </a:r>
            <a:r>
              <a:rPr lang="en-US" sz="2000" dirty="0" smtClean="0"/>
              <a:t>form.</a:t>
            </a:r>
          </a:p>
          <a:p>
            <a:pPr lvl="1"/>
            <a:r>
              <a:rPr lang="en-US" sz="2000" dirty="0" smtClean="0"/>
              <a:t>When </a:t>
            </a:r>
            <a:r>
              <a:rPr lang="en-US" sz="2000" dirty="0"/>
              <a:t>you display the Pet List screen; you query for all pets and use a </a:t>
            </a:r>
            <a:r>
              <a:rPr lang="en-US" sz="2000" dirty="0">
                <a:latin typeface="Courier New" panose="02070309020205020404" pitchFamily="49" charset="0"/>
                <a:cs typeface="Courier New" panose="02070309020205020404" pitchFamily="49" charset="0"/>
              </a:rPr>
              <a:t>Cursor</a:t>
            </a:r>
            <a:r>
              <a:rPr lang="en-US" sz="2000" dirty="0"/>
              <a:t> to programmatically build a </a:t>
            </a:r>
            <a:r>
              <a:rPr lang="en-US" sz="2000" dirty="0" err="1">
                <a:latin typeface="Courier New" panose="02070309020205020404" pitchFamily="49" charset="0"/>
                <a:cs typeface="Courier New" panose="02070309020205020404" pitchFamily="49" charset="0"/>
              </a:rPr>
              <a:t>TableLayout</a:t>
            </a:r>
            <a:r>
              <a:rPr lang="en-US" sz="2000" dirty="0"/>
              <a:t> on the </a:t>
            </a:r>
            <a:r>
              <a:rPr lang="en-US" sz="2000" dirty="0" smtClean="0"/>
              <a:t>fly.</a:t>
            </a:r>
            <a:endParaRPr lang="en-US" sz="2000"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Database Data Like Any Other Data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90600" y="1685068"/>
            <a:ext cx="7162800" cy="4051428"/>
          </a:xfrm>
        </p:spPr>
      </p:pic>
    </p:spTree>
    <p:extLst>
      <p:ext uri="{BB962C8B-B14F-4D97-AF65-F5344CB8AC3E}">
        <p14:creationId xmlns:p14="http://schemas.microsoft.com/office/powerpoint/2010/main" val="1238314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dirty="0"/>
              <a:t>Creating a SQLite Database Instance Using the Application Context</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a:p>
          <a:p>
            <a:pPr marL="1143000" lvl="3" indent="0">
              <a:buNone/>
            </a:pPr>
            <a:r>
              <a:rPr lang="en-US" sz="1400" dirty="0" smtClean="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android.database.sqlite.SQLiteDatabase</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a:t>
            </a:r>
          </a:p>
          <a:p>
            <a:pPr marL="1143000" lvl="3" indent="0">
              <a:buNone/>
            </a:pPr>
            <a:r>
              <a:rPr lang="en-US" sz="1400" dirty="0" err="1">
                <a:latin typeface="Courier New" panose="02070309020205020404" pitchFamily="49" charset="0"/>
                <a:cs typeface="Courier New" panose="02070309020205020404" pitchFamily="49" charset="0"/>
              </a:rPr>
              <a:t>SQLiteDatabase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mDatabase</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err="1">
                <a:latin typeface="Courier New" panose="02070309020205020404" pitchFamily="49" charset="0"/>
                <a:cs typeface="Courier New" panose="02070309020205020404" pitchFamily="49" charset="0"/>
              </a:rPr>
              <a:t>mDatabase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openOrCreateDatabase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my_sqlite_database.db</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SQLiteDatabase.CREATE_IF_NECESSARY</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null);</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Binding Data to Controls Using Data Adapters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Ideally, you’d like to bind your data to user interface controls and let them take care of the data </a:t>
            </a:r>
            <a:r>
              <a:rPr lang="en-US" sz="2000" dirty="0" smtClean="0"/>
              <a:t>display.</a:t>
            </a:r>
          </a:p>
          <a:p>
            <a:pPr lvl="1"/>
            <a:r>
              <a:rPr lang="en-US" sz="2000" dirty="0" smtClean="0"/>
              <a:t>For </a:t>
            </a:r>
            <a:r>
              <a:rPr lang="en-US" sz="2000" dirty="0"/>
              <a:t>example, we can use a fancy </a:t>
            </a:r>
            <a:r>
              <a:rPr lang="en-US" sz="2000" dirty="0" err="1">
                <a:latin typeface="Courier New" panose="02070309020205020404" pitchFamily="49" charset="0"/>
                <a:cs typeface="Courier New" panose="02070309020205020404" pitchFamily="49" charset="0"/>
              </a:rPr>
              <a:t>ListView</a:t>
            </a:r>
            <a:r>
              <a:rPr lang="en-US" sz="2000" dirty="0"/>
              <a:t> to display the pets instead of building a </a:t>
            </a:r>
            <a:r>
              <a:rPr lang="en-US" sz="2000" dirty="0" err="1">
                <a:latin typeface="Courier New" panose="02070309020205020404" pitchFamily="49" charset="0"/>
                <a:cs typeface="Courier New" panose="02070309020205020404" pitchFamily="49" charset="0"/>
              </a:rPr>
              <a:t>TableLayout</a:t>
            </a:r>
            <a:r>
              <a:rPr lang="en-US" sz="2000" dirty="0"/>
              <a:t> from </a:t>
            </a:r>
            <a:r>
              <a:rPr lang="en-US" sz="2000" dirty="0" smtClean="0"/>
              <a:t>scratch.</a:t>
            </a:r>
          </a:p>
          <a:p>
            <a:r>
              <a:rPr lang="en-US" sz="2000" dirty="0" smtClean="0"/>
              <a:t>We </a:t>
            </a:r>
            <a:r>
              <a:rPr lang="en-US" sz="2000" dirty="0"/>
              <a:t>can spin through our </a:t>
            </a:r>
            <a:r>
              <a:rPr lang="en-US" sz="2000" dirty="0">
                <a:latin typeface="Courier New" panose="02070309020205020404" pitchFamily="49" charset="0"/>
                <a:cs typeface="Courier New" panose="02070309020205020404" pitchFamily="49" charset="0"/>
              </a:rPr>
              <a:t>Cursor</a:t>
            </a:r>
            <a:r>
              <a:rPr lang="en-US" sz="2000" dirty="0"/>
              <a:t> and generate </a:t>
            </a:r>
            <a:r>
              <a:rPr lang="en-US" sz="2000" dirty="0" err="1">
                <a:latin typeface="Courier New" panose="02070309020205020404" pitchFamily="49" charset="0"/>
                <a:cs typeface="Courier New" panose="02070309020205020404" pitchFamily="49" charset="0"/>
              </a:rPr>
              <a:t>ListView</a:t>
            </a:r>
            <a:r>
              <a:rPr lang="en-US" sz="2000" dirty="0"/>
              <a:t> child items manually, or even better, we can simply create a data adapter to map the </a:t>
            </a:r>
            <a:r>
              <a:rPr lang="en-US" sz="2000" dirty="0">
                <a:latin typeface="Courier New" panose="02070309020205020404" pitchFamily="49" charset="0"/>
                <a:cs typeface="Courier New" panose="02070309020205020404" pitchFamily="49" charset="0"/>
              </a:rPr>
              <a:t>Cursor</a:t>
            </a:r>
            <a:r>
              <a:rPr lang="en-US" sz="2000" dirty="0"/>
              <a:t> results to each </a:t>
            </a:r>
            <a:r>
              <a:rPr lang="en-US" sz="2000" dirty="0" err="1">
                <a:latin typeface="Courier New" panose="02070309020205020404" pitchFamily="49" charset="0"/>
                <a:cs typeface="Courier New" panose="02070309020205020404" pitchFamily="49" charset="0"/>
              </a:rPr>
              <a:t>TextView</a:t>
            </a:r>
            <a:r>
              <a:rPr lang="en-US" sz="2000" dirty="0"/>
              <a:t> child within the </a:t>
            </a:r>
            <a:r>
              <a:rPr lang="en-US" sz="2000" dirty="0" err="1" smtClean="0">
                <a:latin typeface="Courier New" panose="02070309020205020404" pitchFamily="49" charset="0"/>
                <a:cs typeface="Courier New" panose="02070309020205020404" pitchFamily="49" charset="0"/>
              </a:rPr>
              <a:t>ListView</a:t>
            </a:r>
            <a:r>
              <a:rPr lang="en-US" sz="2000" dirty="0" smtClean="0"/>
              <a:t>.</a:t>
            </a:r>
            <a:endParaRPr lang="en-US" sz="2000"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Binding Data Using </a:t>
            </a:r>
            <a:r>
              <a:rPr lang="en-US" b="1" dirty="0" err="1">
                <a:latin typeface="Courier New" panose="02070309020205020404" pitchFamily="49" charset="0"/>
                <a:cs typeface="Courier New" panose="02070309020205020404" pitchFamily="49" charset="0"/>
              </a:rPr>
              <a:t>SimpleCursorAdapter</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RelativeLayout</a:t>
            </a:r>
            <a:endParaRPr lang="en-US" sz="1400" dirty="0">
              <a:latin typeface="Courier New" panose="02070309020205020404" pitchFamily="49" charset="0"/>
              <a:cs typeface="Courier New" panose="02070309020205020404" pitchFamily="49" charset="0"/>
            </a:endParaRP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xmlns:android</a:t>
            </a:r>
            <a:r>
              <a:rPr lang="en-US" sz="1400" dirty="0">
                <a:latin typeface="Courier New" panose="02070309020205020404" pitchFamily="49" charset="0"/>
                <a:cs typeface="Courier New" panose="02070309020205020404" pitchFamily="49" charset="0"/>
              </a:rPr>
              <a:t>="http://schemas.android.com/</a:t>
            </a:r>
            <a:r>
              <a:rPr lang="en-US" sz="1400" dirty="0" err="1">
                <a:latin typeface="Courier New" panose="02070309020205020404" pitchFamily="49" charset="0"/>
                <a:cs typeface="Courier New" panose="02070309020205020404" pitchFamily="49" charset="0"/>
              </a:rPr>
              <a:t>apk</a:t>
            </a:r>
            <a:r>
              <a:rPr lang="en-US" sz="1400" dirty="0">
                <a:latin typeface="Courier New" panose="02070309020205020404" pitchFamily="49" charset="0"/>
                <a:cs typeface="Courier New" panose="02070309020205020404" pitchFamily="49" charset="0"/>
              </a:rPr>
              <a:t>/res/android"</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android:id</a:t>
            </a:r>
            <a:r>
              <a:rPr lang="en-US" sz="1400" dirty="0">
                <a:latin typeface="Courier New" panose="02070309020205020404" pitchFamily="49" charset="0"/>
                <a:cs typeface="Courier New" panose="02070309020205020404" pitchFamily="49" charset="0"/>
              </a:rPr>
              <a:t>="@+id/</a:t>
            </a:r>
            <a:r>
              <a:rPr lang="en-US" sz="1400" dirty="0" err="1">
                <a:latin typeface="Courier New" panose="02070309020205020404" pitchFamily="49" charset="0"/>
                <a:cs typeface="Courier New" panose="02070309020205020404" pitchFamily="49" charset="0"/>
              </a:rPr>
              <a:t>RelativeLayoutHeader</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android:layout_height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wrap_content</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android:layout_width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match_parent</a:t>
            </a:r>
            <a:r>
              <a:rPr lang="en-US" sz="1400" dirty="0">
                <a:latin typeface="Courier New" panose="02070309020205020404" pitchFamily="49" charset="0"/>
                <a:cs typeface="Courier New" panose="02070309020205020404" pitchFamily="49" charset="0"/>
              </a:rPr>
              <a:t>"&gt;</a:t>
            </a:r>
          </a:p>
          <a:p>
            <a:pPr marL="381000" lvl="1"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TextView</a:t>
            </a:r>
            <a:endParaRPr lang="en-US" sz="1400" dirty="0">
              <a:latin typeface="Courier New" panose="02070309020205020404" pitchFamily="49" charset="0"/>
              <a:cs typeface="Courier New" panose="02070309020205020404" pitchFamily="49" charset="0"/>
            </a:endParaRP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android:id</a:t>
            </a:r>
            <a:r>
              <a:rPr lang="en-US" sz="1400" dirty="0">
                <a:latin typeface="Courier New" panose="02070309020205020404" pitchFamily="49" charset="0"/>
                <a:cs typeface="Courier New" panose="02070309020205020404" pitchFamily="49" charset="0"/>
              </a:rPr>
              <a:t>="@+id/</a:t>
            </a:r>
            <a:r>
              <a:rPr lang="en-US" sz="1400" dirty="0" err="1">
                <a:latin typeface="Courier New" panose="02070309020205020404" pitchFamily="49" charset="0"/>
                <a:cs typeface="Courier New" panose="02070309020205020404" pitchFamily="49" charset="0"/>
              </a:rPr>
              <a:t>TextView_PetName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android:layout_width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wrap_content</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android:layout_height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android:attr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listPreferredItemHeight</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android:layout_alignParentLeft</a:t>
            </a:r>
            <a:r>
              <a:rPr lang="en-US" sz="1400" dirty="0">
                <a:latin typeface="Courier New" panose="02070309020205020404" pitchFamily="49" charset="0"/>
                <a:cs typeface="Courier New" panose="02070309020205020404" pitchFamily="49" charset="0"/>
              </a:rPr>
              <a:t>="true" /&gt;</a:t>
            </a:r>
          </a:p>
          <a:p>
            <a:pPr marL="381000" lvl="1"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TextView</a:t>
            </a:r>
            <a:endParaRPr lang="en-US" sz="1400" dirty="0">
              <a:latin typeface="Courier New" panose="02070309020205020404" pitchFamily="49" charset="0"/>
              <a:cs typeface="Courier New" panose="02070309020205020404" pitchFamily="49" charset="0"/>
            </a:endParaRP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android:id</a:t>
            </a:r>
            <a:r>
              <a:rPr lang="en-US" sz="1400" dirty="0">
                <a:latin typeface="Courier New" panose="02070309020205020404" pitchFamily="49" charset="0"/>
                <a:cs typeface="Courier New" panose="02070309020205020404" pitchFamily="49" charset="0"/>
              </a:rPr>
              <a:t>="@+id/</a:t>
            </a:r>
            <a:r>
              <a:rPr lang="en-US" sz="1400" dirty="0" err="1">
                <a:latin typeface="Courier New" panose="02070309020205020404" pitchFamily="49" charset="0"/>
                <a:cs typeface="Courier New" panose="02070309020205020404" pitchFamily="49" charset="0"/>
              </a:rPr>
              <a:t>TextView_PetType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android:layout_width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wrap_content</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android:layout_height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android:attr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listPreferredItemHeight</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android:layout_alignParentRight</a:t>
            </a:r>
            <a:r>
              <a:rPr lang="en-US" sz="1400" dirty="0">
                <a:latin typeface="Courier New" panose="02070309020205020404" pitchFamily="49" charset="0"/>
                <a:cs typeface="Courier New" panose="02070309020205020404" pitchFamily="49" charset="0"/>
              </a:rPr>
              <a:t>="true" /&gt;</a:t>
            </a:r>
          </a:p>
          <a:p>
            <a:pPr marL="381000" lvl="1" indent="0">
              <a:buNone/>
            </a:pP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RelativeLayout</a:t>
            </a:r>
            <a:r>
              <a:rPr lang="en-US" sz="14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Binding Data Using </a:t>
            </a:r>
            <a:r>
              <a:rPr lang="en-US" b="1" dirty="0" err="1">
                <a:latin typeface="Courier New" panose="02070309020205020404" pitchFamily="49" charset="0"/>
                <a:cs typeface="Courier New" panose="02070309020205020404" pitchFamily="49" charset="0"/>
              </a:rPr>
              <a:t>SimpleCursorAdapter</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dirty="0" smtClean="0"/>
          </a:p>
          <a:p>
            <a:pPr marL="1600200" lvl="4" indent="0">
              <a:buNone/>
            </a:pPr>
            <a:endParaRPr lang="en-US" dirty="0"/>
          </a:p>
          <a:p>
            <a:pPr marL="1600200" lvl="4" indent="0">
              <a:buNone/>
            </a:pPr>
            <a:endParaRPr lang="en-US" dirty="0" smtClean="0"/>
          </a:p>
          <a:p>
            <a:pPr marL="1143000" lvl="3" indent="0">
              <a:buNone/>
            </a:pPr>
            <a:r>
              <a:rPr lang="en-US" dirty="0" smtClean="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ListView</a:t>
            </a:r>
            <a:endParaRPr lang="en-US" dirty="0">
              <a:latin typeface="Courier New" panose="02070309020205020404" pitchFamily="49" charset="0"/>
              <a:cs typeface="Courier New" panose="02070309020205020404" pitchFamily="49" charset="0"/>
            </a:endParaRP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android:id</a:t>
            </a:r>
            <a:r>
              <a:rPr lang="en-US" dirty="0">
                <a:latin typeface="Courier New" panose="02070309020205020404" pitchFamily="49" charset="0"/>
                <a:cs typeface="Courier New" panose="02070309020205020404" pitchFamily="49" charset="0"/>
              </a:rPr>
              <a:t>="@+id/</a:t>
            </a:r>
            <a:r>
              <a:rPr lang="en-US" dirty="0" err="1">
                <a:latin typeface="Courier New" panose="02070309020205020404" pitchFamily="49" charset="0"/>
                <a:cs typeface="Courier New" panose="02070309020205020404" pitchFamily="49" charset="0"/>
              </a:rPr>
              <a:t>petList</a:t>
            </a:r>
            <a:r>
              <a:rPr lang="en-US" dirty="0">
                <a:latin typeface="Courier New" panose="02070309020205020404" pitchFamily="49" charset="0"/>
                <a:cs typeface="Courier New" panose="02070309020205020404" pitchFamily="49" charset="0"/>
              </a:rPr>
              <a:t>"</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android:layout_width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wrap_content</a:t>
            </a:r>
            <a:r>
              <a:rPr lang="en-US" dirty="0">
                <a:latin typeface="Courier New" panose="02070309020205020404" pitchFamily="49" charset="0"/>
                <a:cs typeface="Courier New" panose="02070309020205020404" pitchFamily="49" charset="0"/>
              </a:rPr>
              <a:t>"</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android:layout_height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wrap_content</a:t>
            </a:r>
            <a:r>
              <a:rPr lang="en-US" dirty="0">
                <a:latin typeface="Courier New" panose="02070309020205020404" pitchFamily="49" charset="0"/>
                <a:cs typeface="Courier New" panose="02070309020205020404" pitchFamily="49" charset="0"/>
              </a:rPr>
              <a:t>"</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android:divider</a:t>
            </a:r>
            <a:r>
              <a:rPr lang="en-US" dirty="0">
                <a:latin typeface="Courier New" panose="02070309020205020404" pitchFamily="49" charset="0"/>
                <a:cs typeface="Courier New" panose="02070309020205020404" pitchFamily="49" charset="0"/>
              </a:rPr>
              <a:t>="#000" </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android:headerDividersEnabled</a:t>
            </a:r>
            <a:r>
              <a:rPr lang="en-US" dirty="0">
                <a:latin typeface="Courier New" panose="02070309020205020404" pitchFamily="49" charset="0"/>
                <a:cs typeface="Courier New" panose="02070309020205020404" pitchFamily="49" charset="0"/>
              </a:rPr>
              <a:t>="true"</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android:isScrollContainer</a:t>
            </a:r>
            <a:r>
              <a:rPr lang="en-US" dirty="0">
                <a:latin typeface="Courier New" panose="02070309020205020404" pitchFamily="49" charset="0"/>
                <a:cs typeface="Courier New" panose="02070309020205020404" pitchFamily="49" charset="0"/>
              </a:rPr>
              <a:t>="true"</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android:scrollbarAlwaysDrawVerticalTrack</a:t>
            </a:r>
            <a:r>
              <a:rPr lang="en-US" dirty="0">
                <a:latin typeface="Courier New" panose="02070309020205020404" pitchFamily="49" charset="0"/>
                <a:cs typeface="Courier New" panose="02070309020205020404" pitchFamily="49" charset="0"/>
              </a:rPr>
              <a:t>="true"</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android:scrollbars</a:t>
            </a:r>
            <a:r>
              <a:rPr lang="en-US" dirty="0">
                <a:latin typeface="Courier New" panose="02070309020205020404" pitchFamily="49" charset="0"/>
                <a:cs typeface="Courier New" panose="02070309020205020404" pitchFamily="49" charset="0"/>
              </a:rPr>
              <a:t>="vertical" /&gt;</a:t>
            </a:r>
          </a:p>
        </p:txBody>
      </p:sp>
    </p:spTree>
    <p:extLst>
      <p:ext uri="{BB962C8B-B14F-4D97-AF65-F5344CB8AC3E}">
        <p14:creationId xmlns:p14="http://schemas.microsoft.com/office/powerpoint/2010/main" val="7112101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Binding Data Using </a:t>
            </a:r>
            <a:r>
              <a:rPr lang="en-US" b="1" dirty="0" err="1">
                <a:latin typeface="Courier New" panose="02070309020205020404" pitchFamily="49" charset="0"/>
                <a:cs typeface="Courier New" panose="02070309020205020404" pitchFamily="49" charset="0"/>
              </a:rPr>
              <a:t>SimpleCursorAdapter</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Now to programmatically fill our </a:t>
            </a:r>
            <a:r>
              <a:rPr lang="en-US" sz="2400" dirty="0" err="1">
                <a:latin typeface="Courier New" panose="02070309020205020404" pitchFamily="49" charset="0"/>
                <a:cs typeface="Courier New" panose="02070309020205020404" pitchFamily="49" charset="0"/>
              </a:rPr>
              <a:t>ListView</a:t>
            </a:r>
            <a:r>
              <a:rPr lang="en-US" sz="2400" dirty="0"/>
              <a:t>, we must take the following steps:</a:t>
            </a:r>
          </a:p>
          <a:p>
            <a:pPr lvl="1">
              <a:buFont typeface="+mj-lt"/>
              <a:buAutoNum type="arabicPeriod"/>
            </a:pPr>
            <a:r>
              <a:rPr lang="en-US" sz="2400" dirty="0" smtClean="0"/>
              <a:t>Perform </a:t>
            </a:r>
            <a:r>
              <a:rPr lang="en-US" sz="2400" dirty="0"/>
              <a:t>the query and return a valid </a:t>
            </a:r>
            <a:r>
              <a:rPr lang="en-US" sz="2400" dirty="0">
                <a:latin typeface="Courier New" panose="02070309020205020404" pitchFamily="49" charset="0"/>
                <a:cs typeface="Courier New" panose="02070309020205020404" pitchFamily="49" charset="0"/>
              </a:rPr>
              <a:t>Cursor</a:t>
            </a:r>
            <a:r>
              <a:rPr lang="en-US" sz="2400" dirty="0"/>
              <a:t> (a member variable</a:t>
            </a:r>
            <a:r>
              <a:rPr lang="en-US" sz="2400" dirty="0" smtClean="0"/>
              <a:t>).</a:t>
            </a:r>
            <a:endParaRPr lang="en-US" sz="2400" dirty="0"/>
          </a:p>
          <a:p>
            <a:pPr lvl="1">
              <a:buFont typeface="+mj-lt"/>
              <a:buAutoNum type="arabicPeriod"/>
            </a:pPr>
            <a:r>
              <a:rPr lang="en-US" sz="2400" dirty="0" smtClean="0"/>
              <a:t>Create </a:t>
            </a:r>
            <a:r>
              <a:rPr lang="en-US" sz="2400" dirty="0"/>
              <a:t>a data adapter that maps the </a:t>
            </a:r>
            <a:r>
              <a:rPr lang="en-US" sz="2400" dirty="0">
                <a:latin typeface="Courier New" panose="02070309020205020404" pitchFamily="49" charset="0"/>
                <a:cs typeface="Courier New" panose="02070309020205020404" pitchFamily="49" charset="0"/>
              </a:rPr>
              <a:t>Cursor</a:t>
            </a:r>
            <a:r>
              <a:rPr lang="en-US" sz="2400" dirty="0"/>
              <a:t> columns to the appropriate </a:t>
            </a:r>
            <a:r>
              <a:rPr lang="en-US" sz="2400" dirty="0" err="1">
                <a:latin typeface="Courier New" panose="02070309020205020404" pitchFamily="49" charset="0"/>
                <a:cs typeface="Courier New" panose="02070309020205020404" pitchFamily="49" charset="0"/>
              </a:rPr>
              <a:t>TextView</a:t>
            </a:r>
            <a:r>
              <a:rPr lang="en-US" sz="2400" dirty="0"/>
              <a:t> controls within our </a:t>
            </a:r>
            <a:r>
              <a:rPr lang="en-US" sz="2400" dirty="0">
                <a:latin typeface="Courier New" panose="02070309020205020404" pitchFamily="49" charset="0"/>
                <a:cs typeface="Courier New" panose="02070309020205020404" pitchFamily="49" charset="0"/>
              </a:rPr>
              <a:t>pet_item.xml</a:t>
            </a:r>
            <a:r>
              <a:rPr lang="en-US" sz="2400" dirty="0"/>
              <a:t> layout </a:t>
            </a:r>
            <a:r>
              <a:rPr lang="en-US" sz="2400" dirty="0" smtClean="0"/>
              <a:t>template.</a:t>
            </a:r>
            <a:endParaRPr lang="en-US" sz="2400" dirty="0"/>
          </a:p>
          <a:p>
            <a:pPr lvl="1">
              <a:buFont typeface="+mj-lt"/>
              <a:buAutoNum type="arabicPeriod"/>
            </a:pPr>
            <a:r>
              <a:rPr lang="en-US" sz="2400" dirty="0" smtClean="0"/>
              <a:t>Attach </a:t>
            </a:r>
            <a:r>
              <a:rPr lang="en-US" sz="2400" dirty="0"/>
              <a:t>the adapter to the </a:t>
            </a:r>
            <a:r>
              <a:rPr lang="en-US" sz="2400" dirty="0" err="1" smtClean="0">
                <a:latin typeface="Courier New" panose="02070309020205020404" pitchFamily="49" charset="0"/>
                <a:cs typeface="Courier New" panose="02070309020205020404" pitchFamily="49" charset="0"/>
              </a:rPr>
              <a:t>ListView</a:t>
            </a:r>
            <a:r>
              <a:rPr lang="en-US" sz="2400" dirty="0" smtClean="0"/>
              <a:t>.</a:t>
            </a:r>
            <a:endParaRPr lang="en-US" sz="2400" dirty="0"/>
          </a:p>
        </p:txBody>
      </p:sp>
    </p:spTree>
    <p:extLst>
      <p:ext uri="{BB962C8B-B14F-4D97-AF65-F5344CB8AC3E}">
        <p14:creationId xmlns:p14="http://schemas.microsoft.com/office/powerpoint/2010/main" val="34151068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Binding Data Using </a:t>
            </a:r>
            <a:r>
              <a:rPr lang="en-US" b="1" dirty="0" err="1">
                <a:latin typeface="Courier New" panose="02070309020205020404" pitchFamily="49" charset="0"/>
                <a:cs typeface="Courier New" panose="02070309020205020404" pitchFamily="49" charset="0"/>
              </a:rPr>
              <a:t>SimpleCursorAdapter</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200" dirty="0" err="1">
                <a:latin typeface="Courier New" panose="02070309020205020404" pitchFamily="49" charset="0"/>
                <a:cs typeface="Courier New" panose="02070309020205020404" pitchFamily="49" charset="0"/>
              </a:rPr>
              <a:t>SQLiteQueryBuilder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queryBuilder</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SQLiteQueryBuilder</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err="1">
                <a:latin typeface="Courier New" panose="02070309020205020404" pitchFamily="49" charset="0"/>
                <a:cs typeface="Courier New" panose="02070309020205020404" pitchFamily="49" charset="0"/>
              </a:rPr>
              <a:t>queryBuilder.setTables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Pets.PETS_TABLE_NAME</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 ", " + </a:t>
            </a:r>
            <a:r>
              <a:rPr lang="en-US" sz="1200" dirty="0" err="1">
                <a:latin typeface="Courier New" panose="02070309020205020404" pitchFamily="49" charset="0"/>
                <a:cs typeface="Courier New" panose="02070309020205020404" pitchFamily="49" charset="0"/>
              </a:rPr>
              <a:t>PetType.PETTYPE_TABLE_NAME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err="1">
                <a:latin typeface="Courier New" panose="02070309020205020404" pitchFamily="49" charset="0"/>
                <a:cs typeface="Courier New" panose="02070309020205020404" pitchFamily="49" charset="0"/>
              </a:rPr>
              <a:t>queryBuilder.appendWhere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Pets.PETS_TABLE_NAME</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 "." + </a:t>
            </a:r>
            <a:r>
              <a:rPr lang="en-US" sz="1200" dirty="0" err="1">
                <a:latin typeface="Courier New" panose="02070309020205020404" pitchFamily="49" charset="0"/>
                <a:cs typeface="Courier New" panose="02070309020205020404" pitchFamily="49" charset="0"/>
              </a:rPr>
              <a:t>Pets.PET_TYPE_ID</a:t>
            </a:r>
            <a:r>
              <a:rPr lang="en-US" sz="1200" dirty="0">
                <a:latin typeface="Courier New" panose="02070309020205020404" pitchFamily="49" charset="0"/>
                <a:cs typeface="Courier New" panose="02070309020205020404" pitchFamily="49" charset="0"/>
              </a:rPr>
              <a:t> + "=" </a:t>
            </a:r>
          </a:p>
          <a:p>
            <a:pPr marL="762000" lvl="2" indent="0">
              <a:buNone/>
            </a:pP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PetType.PETTYPE_TABLE_NAME</a:t>
            </a:r>
            <a:r>
              <a:rPr lang="en-US" sz="1200" dirty="0">
                <a:latin typeface="Courier New" panose="02070309020205020404" pitchFamily="49" charset="0"/>
                <a:cs typeface="Courier New" panose="02070309020205020404" pitchFamily="49" charset="0"/>
              </a:rPr>
              <a:t> + "." + </a:t>
            </a:r>
            <a:r>
              <a:rPr lang="en-US" sz="1200" dirty="0" err="1">
                <a:latin typeface="Courier New" panose="02070309020205020404" pitchFamily="49" charset="0"/>
                <a:cs typeface="Courier New" panose="02070309020205020404" pitchFamily="49" charset="0"/>
              </a:rPr>
              <a:t>PetType</a:t>
            </a:r>
            <a:r>
              <a:rPr lang="en-US" sz="1200" dirty="0">
                <a:latin typeface="Courier New" panose="02070309020205020404" pitchFamily="49" charset="0"/>
                <a:cs typeface="Courier New" panose="02070309020205020404" pitchFamily="49" charset="0"/>
              </a:rPr>
              <a:t>._ID);</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String </a:t>
            </a:r>
            <a:r>
              <a:rPr lang="en-US" sz="1200" dirty="0" err="1">
                <a:latin typeface="Courier New" panose="02070309020205020404" pitchFamily="49" charset="0"/>
                <a:cs typeface="Courier New" panose="02070309020205020404" pitchFamily="49" charset="0"/>
              </a:rPr>
              <a:t>asColumnsToReturn</a:t>
            </a:r>
            <a:r>
              <a:rPr lang="en-US" sz="1200" dirty="0">
                <a:latin typeface="Courier New" panose="02070309020205020404" pitchFamily="49" charset="0"/>
                <a:cs typeface="Courier New" panose="02070309020205020404" pitchFamily="49" charset="0"/>
              </a:rPr>
              <a:t>[] = { </a:t>
            </a:r>
            <a:r>
              <a:rPr lang="en-US" sz="1200" dirty="0" err="1">
                <a:latin typeface="Courier New" panose="02070309020205020404" pitchFamily="49" charset="0"/>
                <a:cs typeface="Courier New" panose="02070309020205020404" pitchFamily="49" charset="0"/>
              </a:rPr>
              <a:t>Pets.PETS_TABLE_NAME</a:t>
            </a:r>
            <a:r>
              <a:rPr lang="en-US" sz="1200" dirty="0">
                <a:latin typeface="Courier New" panose="02070309020205020404" pitchFamily="49" charset="0"/>
                <a:cs typeface="Courier New" panose="02070309020205020404" pitchFamily="49" charset="0"/>
              </a:rPr>
              <a:t> + "." + </a:t>
            </a:r>
            <a:r>
              <a:rPr lang="en-US" sz="1200" dirty="0" smtClean="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Pets.PET_NAME</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Pets.PETS_TABLE_NAME</a:t>
            </a:r>
            <a:r>
              <a:rPr lang="en-US" sz="1200" dirty="0">
                <a:latin typeface="Courier New" panose="02070309020205020404" pitchFamily="49" charset="0"/>
                <a:cs typeface="Courier New" panose="02070309020205020404" pitchFamily="49" charset="0"/>
              </a:rPr>
              <a:t> + "." + </a:t>
            </a:r>
            <a:r>
              <a:rPr lang="en-US" sz="1200" dirty="0" err="1">
                <a:latin typeface="Courier New" panose="02070309020205020404" pitchFamily="49" charset="0"/>
                <a:cs typeface="Courier New" panose="02070309020205020404" pitchFamily="49" charset="0"/>
              </a:rPr>
              <a:t>Pets._ID</a:t>
            </a:r>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pPr marL="762000" lvl="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PetType.PETTYPE_TABLE_NAME</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PetType.PET_TYPE_NAME</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err="1">
                <a:latin typeface="Courier New" panose="02070309020205020404" pitchFamily="49" charset="0"/>
                <a:cs typeface="Courier New" panose="02070309020205020404" pitchFamily="49" charset="0"/>
              </a:rPr>
              <a:t>mCursor</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queryBuilder.query</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mDB</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asColumnsToReturn</a:t>
            </a:r>
            <a:r>
              <a:rPr lang="en-US" sz="1200" dirty="0">
                <a:latin typeface="Courier New" panose="02070309020205020404" pitchFamily="49" charset="0"/>
                <a:cs typeface="Courier New" panose="02070309020205020404" pitchFamily="49" charset="0"/>
              </a:rPr>
              <a:t>, null, null, null, null,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Pets.DEFAULT_SORT_ORDER</a:t>
            </a:r>
            <a:r>
              <a:rPr lang="en-US" sz="1200" dirty="0" smtClean="0">
                <a:latin typeface="Courier New" panose="02070309020205020404" pitchFamily="49" charset="0"/>
                <a:cs typeface="Courier New" panose="02070309020205020404" pitchFamily="49" charset="0"/>
              </a:rPr>
              <a:t>);</a:t>
            </a:r>
          </a:p>
          <a:p>
            <a:pPr marL="762000" lvl="2" indent="0">
              <a:buNone/>
            </a:pPr>
            <a:r>
              <a:rPr lang="en-US" dirty="0" smtClean="0"/>
              <a:t>….</a:t>
            </a:r>
            <a:endParaRPr lang="en-US" dirty="0"/>
          </a:p>
        </p:txBody>
      </p:sp>
    </p:spTree>
    <p:extLst>
      <p:ext uri="{BB962C8B-B14F-4D97-AF65-F5344CB8AC3E}">
        <p14:creationId xmlns:p14="http://schemas.microsoft.com/office/powerpoint/2010/main" val="32619595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Binding Data Using </a:t>
            </a:r>
            <a:r>
              <a:rPr lang="en-US" b="1" dirty="0" err="1">
                <a:latin typeface="Courier New" panose="02070309020205020404" pitchFamily="49" charset="0"/>
                <a:cs typeface="Courier New" panose="02070309020205020404" pitchFamily="49" charset="0"/>
              </a:rPr>
              <a:t>SimpleCursorAdapter</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endParaRPr lang="en-US" dirty="0"/>
          </a:p>
          <a:p>
            <a:pPr marL="762000" lvl="2" indent="0">
              <a:buNone/>
            </a:pPr>
            <a:r>
              <a:rPr lang="en-US" sz="1400" dirty="0" err="1" smtClean="0">
                <a:latin typeface="Courier New" panose="02070309020205020404" pitchFamily="49" charset="0"/>
                <a:cs typeface="Courier New" panose="02070309020205020404" pitchFamily="49" charset="0"/>
              </a:rPr>
              <a:t>ListAdapter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adapter = new </a:t>
            </a:r>
            <a:r>
              <a:rPr lang="en-US" sz="1400" dirty="0" err="1">
                <a:latin typeface="Courier New" panose="02070309020205020404" pitchFamily="49" charset="0"/>
                <a:cs typeface="Courier New" panose="02070309020205020404" pitchFamily="49" charset="0"/>
              </a:rPr>
              <a:t>SimpleCursorAdapter</a:t>
            </a:r>
            <a:r>
              <a:rPr lang="en-US" sz="1400" dirty="0">
                <a:latin typeface="Courier New" panose="02070309020205020404" pitchFamily="49" charset="0"/>
                <a:cs typeface="Courier New" panose="02070309020205020404" pitchFamily="49" charset="0"/>
              </a:rPr>
              <a:t>(this,</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R.layout.pet_item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mCursor</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new String[]{</a:t>
            </a:r>
            <a:r>
              <a:rPr lang="en-US" sz="1400" dirty="0" err="1">
                <a:latin typeface="Courier New" panose="02070309020205020404" pitchFamily="49" charset="0"/>
                <a:cs typeface="Courier New" panose="02070309020205020404" pitchFamily="49" charset="0"/>
              </a:rPr>
              <a:t>Pets.PET_NAME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PetType.PET_TYPE_NAME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R.id.TextView_PetName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R.id.TextView_PetType</a:t>
            </a:r>
            <a:r>
              <a:rPr lang="en-US" sz="1400" dirty="0">
                <a:latin typeface="Courier New" panose="02070309020205020404" pitchFamily="49" charset="0"/>
                <a:cs typeface="Courier New" panose="02070309020205020404" pitchFamily="49" charset="0"/>
              </a:rPr>
              <a:t> }, 1);</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err="1">
                <a:latin typeface="Courier New" panose="02070309020205020404" pitchFamily="49" charset="0"/>
                <a:cs typeface="Courier New" panose="02070309020205020404" pitchFamily="49" charset="0"/>
              </a:rPr>
              <a:t>ListView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av</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ListView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R.id.petList</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err="1">
                <a:latin typeface="Courier New" panose="02070309020205020404" pitchFamily="49" charset="0"/>
                <a:cs typeface="Courier New" panose="02070309020205020404" pitchFamily="49" charset="0"/>
              </a:rPr>
              <a:t>av.setAdapter</a:t>
            </a:r>
            <a:r>
              <a:rPr lang="en-US" sz="1400" dirty="0">
                <a:latin typeface="Courier New" panose="02070309020205020404" pitchFamily="49" charset="0"/>
                <a:cs typeface="Courier New" panose="02070309020205020404" pitchFamily="49" charset="0"/>
              </a:rPr>
              <a:t>(adapter);</a:t>
            </a:r>
          </a:p>
        </p:txBody>
      </p:sp>
    </p:spTree>
    <p:extLst>
      <p:ext uri="{BB962C8B-B14F-4D97-AF65-F5344CB8AC3E}">
        <p14:creationId xmlns:p14="http://schemas.microsoft.com/office/powerpoint/2010/main" val="8026552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Binding Data Using </a:t>
            </a:r>
            <a:r>
              <a:rPr lang="en-US" b="1" dirty="0" err="1">
                <a:latin typeface="Courier New" panose="02070309020205020404" pitchFamily="49" charset="0"/>
                <a:cs typeface="Courier New" panose="02070309020205020404" pitchFamily="49" charset="0"/>
              </a:rPr>
              <a:t>SimpleCursorAdapter</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8801" y="1369917"/>
            <a:ext cx="5486398" cy="4681728"/>
          </a:xfrm>
        </p:spPr>
      </p:pic>
    </p:spTree>
    <p:extLst>
      <p:ext uri="{BB962C8B-B14F-4D97-AF65-F5344CB8AC3E}">
        <p14:creationId xmlns:p14="http://schemas.microsoft.com/office/powerpoint/2010/main" val="15310649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Binding Data Using </a:t>
            </a:r>
            <a:r>
              <a:rPr lang="en-US" b="1" dirty="0" err="1">
                <a:latin typeface="Courier New" panose="02070309020205020404" pitchFamily="49" charset="0"/>
                <a:cs typeface="Courier New" panose="02070309020205020404" pitchFamily="49" charset="0"/>
              </a:rPr>
              <a:t>SimpleCursorAdapter</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r>
              <a:rPr lang="en-US" sz="1200" dirty="0" err="1" smtClean="0">
                <a:latin typeface="Courier New" panose="02070309020205020404" pitchFamily="49" charset="0"/>
                <a:cs typeface="Courier New" panose="02070309020205020404" pitchFamily="49" charset="0"/>
              </a:rPr>
              <a:t>av.setOnItemClickListener</a:t>
            </a:r>
            <a:r>
              <a:rPr lang="en-US" sz="1200" dirty="0" smtClean="0">
                <a:latin typeface="Courier New" panose="02070309020205020404" pitchFamily="49" charset="0"/>
                <a:cs typeface="Courier New" panose="02070309020205020404" pitchFamily="49" charset="0"/>
              </a:rPr>
              <a:t>(new </a:t>
            </a:r>
            <a:r>
              <a:rPr lang="en-US" sz="1200" dirty="0" err="1">
                <a:latin typeface="Courier New" panose="02070309020205020404" pitchFamily="49" charset="0"/>
                <a:cs typeface="Courier New" panose="02070309020205020404" pitchFamily="49" charset="0"/>
              </a:rPr>
              <a:t>AdapterView.OnItemClickListener</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public void </a:t>
            </a:r>
            <a:r>
              <a:rPr lang="en-US" sz="1200" dirty="0" err="1">
                <a:latin typeface="Courier New" panose="02070309020205020404" pitchFamily="49" charset="0"/>
                <a:cs typeface="Courier New" panose="02070309020205020404" pitchFamily="49" charset="0"/>
              </a:rPr>
              <a:t>onItemClick</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AdapterView</a:t>
            </a:r>
            <a:r>
              <a:rPr lang="en-US" sz="1200" dirty="0">
                <a:latin typeface="Courier New" panose="02070309020205020404" pitchFamily="49" charset="0"/>
                <a:cs typeface="Courier New" panose="02070309020205020404" pitchFamily="49" charset="0"/>
              </a:rPr>
              <a:t>&lt;?&gt; parent, View </a:t>
            </a:r>
            <a:r>
              <a:rPr lang="en-US" sz="1200" dirty="0" err="1">
                <a:latin typeface="Courier New" panose="02070309020205020404" pitchFamily="49" charset="0"/>
                <a:cs typeface="Courier New" panose="02070309020205020404" pitchFamily="49" charset="0"/>
              </a:rPr>
              <a:t>view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position, </a:t>
            </a:r>
          </a:p>
          <a:p>
            <a:pPr marL="0" indent="0">
              <a:buNone/>
            </a:pPr>
            <a:r>
              <a:rPr lang="en-US" sz="1200" dirty="0">
                <a:latin typeface="Courier New" panose="02070309020205020404" pitchFamily="49" charset="0"/>
                <a:cs typeface="Courier New" panose="02070309020205020404" pitchFamily="49" charset="0"/>
              </a:rPr>
              <a:t>                    long id) {</a:t>
            </a:r>
          </a:p>
          <a:p>
            <a:pPr marL="0" indent="0">
              <a:buNone/>
            </a:pPr>
            <a:r>
              <a:rPr lang="en-US" sz="1200" dirty="0">
                <a:latin typeface="Courier New" panose="02070309020205020404" pitchFamily="49" charset="0"/>
                <a:cs typeface="Courier New" panose="02070309020205020404" pitchFamily="49" charset="0"/>
              </a:rPr>
              <a:t>        final long </a:t>
            </a:r>
            <a:r>
              <a:rPr lang="en-US" sz="1200" dirty="0" err="1">
                <a:latin typeface="Courier New" panose="02070309020205020404" pitchFamily="49" charset="0"/>
                <a:cs typeface="Courier New" panose="02070309020205020404" pitchFamily="49" charset="0"/>
              </a:rPr>
              <a:t>deletePetId</a:t>
            </a:r>
            <a:r>
              <a:rPr lang="en-US" sz="1200" dirty="0">
                <a:latin typeface="Courier New" panose="02070309020205020404" pitchFamily="49" charset="0"/>
                <a:cs typeface="Courier New" panose="02070309020205020404" pitchFamily="49" charset="0"/>
              </a:rPr>
              <a:t> = id;</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RelativeLayout</a:t>
            </a:r>
            <a:r>
              <a:rPr lang="en-US" sz="1200" dirty="0">
                <a:latin typeface="Courier New" panose="02070309020205020404" pitchFamily="49" charset="0"/>
                <a:cs typeface="Courier New" panose="02070309020205020404" pitchFamily="49" charset="0"/>
              </a:rPr>
              <a:t> item = (</a:t>
            </a:r>
            <a:r>
              <a:rPr lang="en-US" sz="1200" dirty="0" err="1">
                <a:latin typeface="Courier New" panose="02070309020205020404" pitchFamily="49" charset="0"/>
                <a:cs typeface="Courier New" panose="02070309020205020404" pitchFamily="49" charset="0"/>
              </a:rPr>
              <a:t>RelativeLayout</a:t>
            </a:r>
            <a:r>
              <a:rPr lang="en-US" sz="1200" dirty="0">
                <a:latin typeface="Courier New" panose="02070309020205020404" pitchFamily="49" charset="0"/>
                <a:cs typeface="Courier New" panose="02070309020205020404" pitchFamily="49" charset="0"/>
              </a:rPr>
              <a:t>) view;</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TextView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nameView</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TextView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item.findViewById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R.id.TextView_PetName</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String name = </a:t>
            </a:r>
            <a:r>
              <a:rPr lang="en-US" sz="1200" dirty="0" err="1">
                <a:latin typeface="Courier New" panose="02070309020205020404" pitchFamily="49" charset="0"/>
                <a:cs typeface="Courier New" panose="02070309020205020404" pitchFamily="49" charset="0"/>
              </a:rPr>
              <a:t>nameView.getText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toString</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new </a:t>
            </a:r>
            <a:r>
              <a:rPr lang="en-US" sz="1200" dirty="0" err="1">
                <a:latin typeface="Courier New" panose="02070309020205020404" pitchFamily="49" charset="0"/>
                <a:cs typeface="Courier New" panose="02070309020205020404" pitchFamily="49" charset="0"/>
              </a:rPr>
              <a:t>AlertDialog.Builder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PetTrackerListActivity.this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setMessage</a:t>
            </a:r>
            <a:r>
              <a:rPr lang="en-US" sz="1200" dirty="0">
                <a:latin typeface="Courier New" panose="02070309020205020404" pitchFamily="49" charset="0"/>
                <a:cs typeface="Courier New" panose="02070309020205020404" pitchFamily="49" charset="0"/>
              </a:rPr>
              <a:t>("Delete Pet Record for " + name +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setPositiveButton</a:t>
            </a:r>
            <a:r>
              <a:rPr lang="en-US" sz="1200" dirty="0">
                <a:latin typeface="Courier New" panose="02070309020205020404" pitchFamily="49" charset="0"/>
                <a:cs typeface="Courier New" panose="02070309020205020404" pitchFamily="49" charset="0"/>
              </a:rPr>
              <a:t>("Delete", </a:t>
            </a:r>
          </a:p>
          <a:p>
            <a:pPr marL="0" indent="0">
              <a:buNone/>
            </a:pPr>
            <a:r>
              <a:rPr lang="en-US" sz="1200" dirty="0">
                <a:latin typeface="Courier New" panose="02070309020205020404" pitchFamily="49" charset="0"/>
                <a:cs typeface="Courier New" panose="02070309020205020404" pitchFamily="49" charset="0"/>
              </a:rPr>
              <a:t>                    new </a:t>
            </a:r>
            <a:r>
              <a:rPr lang="en-US" sz="1200" dirty="0" err="1">
                <a:latin typeface="Courier New" panose="02070309020205020404" pitchFamily="49" charset="0"/>
                <a:cs typeface="Courier New" panose="02070309020205020404" pitchFamily="49" charset="0"/>
              </a:rPr>
              <a:t>DialogInterface.OnClickListener</a:t>
            </a:r>
            <a:r>
              <a:rPr lang="en-US" sz="1200" dirty="0">
                <a:latin typeface="Courier New" panose="02070309020205020404" pitchFamily="49" charset="0"/>
                <a:cs typeface="Courier New" panose="02070309020205020404" pitchFamily="49" charset="0"/>
              </a:rPr>
              <a:t>() {</a:t>
            </a:r>
          </a:p>
          <a:p>
            <a:pPr marL="0" indent="0">
              <a:buNone/>
            </a:pPr>
            <a:r>
              <a:rPr lang="en-US" sz="1400" dirty="0" smtClean="0"/>
              <a:t>….</a:t>
            </a:r>
            <a:endParaRPr lang="en-US" sz="1400" dirty="0"/>
          </a:p>
        </p:txBody>
      </p:sp>
    </p:spTree>
    <p:extLst>
      <p:ext uri="{BB962C8B-B14F-4D97-AF65-F5344CB8AC3E}">
        <p14:creationId xmlns:p14="http://schemas.microsoft.com/office/powerpoint/2010/main" val="18979815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Binding Data Using </a:t>
            </a:r>
            <a:r>
              <a:rPr lang="en-US" b="1" dirty="0" err="1">
                <a:latin typeface="Courier New" panose="02070309020205020404" pitchFamily="49" charset="0"/>
                <a:cs typeface="Courier New" panose="02070309020205020404" pitchFamily="49" charset="0"/>
              </a:rPr>
              <a:t>SimpleCursorAdapter</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0" indent="0">
              <a:buNone/>
            </a:pPr>
            <a:r>
              <a:rPr lang="en-US" sz="1200" dirty="0" smtClean="0"/>
              <a:t>….                     </a:t>
            </a:r>
          </a:p>
          <a:p>
            <a:pPr marL="0" indent="0">
              <a:buNone/>
            </a:pPr>
            <a:r>
              <a:rPr lang="en-US" sz="1200" dirty="0" smtClean="0">
                <a:latin typeface="Courier New" panose="02070309020205020404" pitchFamily="49" charset="0"/>
                <a:cs typeface="Courier New" panose="02070309020205020404" pitchFamily="49" charset="0"/>
              </a:rPr>
              <a:t>                        public </a:t>
            </a:r>
            <a:r>
              <a:rPr lang="en-US" sz="1200" dirty="0">
                <a:latin typeface="Courier New" panose="02070309020205020404" pitchFamily="49" charset="0"/>
                <a:cs typeface="Courier New" panose="02070309020205020404" pitchFamily="49" charset="0"/>
              </a:rPr>
              <a:t>void </a:t>
            </a:r>
            <a:r>
              <a:rPr lang="en-US" sz="1200" dirty="0" err="1">
                <a:latin typeface="Courier New" panose="02070309020205020404" pitchFamily="49" charset="0"/>
                <a:cs typeface="Courier New" panose="02070309020205020404" pitchFamily="49" charset="0"/>
              </a:rPr>
              <a:t>onClick</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DialogInterface</a:t>
            </a:r>
            <a:r>
              <a:rPr lang="en-US" sz="1200" dirty="0">
                <a:latin typeface="Courier New" panose="02070309020205020404" pitchFamily="49" charset="0"/>
                <a:cs typeface="Courier New" panose="02070309020205020404" pitchFamily="49" charset="0"/>
              </a:rPr>
              <a:t> dialog,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which){</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deletePet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deletePetId</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mCursor</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queryBuilder.query</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mDB</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asColumnsToReturn</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null, null, null, null,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Pets.DEFAULT_SORT_ORDER</a:t>
            </a:r>
            <a:r>
              <a:rPr lang="en-US" sz="1200" dirty="0">
                <a:latin typeface="Courier New" panose="02070309020205020404" pitchFamily="49" charset="0"/>
                <a:cs typeface="Courier New" panose="02070309020205020404" pitchFamily="49" charset="0"/>
              </a:rPr>
              <a:t>, null);</a:t>
            </a:r>
          </a:p>
          <a:p>
            <a:pPr marL="0" indent="0">
              <a:buNone/>
            </a:pPr>
            <a:r>
              <a:rPr lang="en-US" sz="1200" dirty="0">
                <a:latin typeface="Courier New" panose="02070309020205020404" pitchFamily="49" charset="0"/>
                <a:cs typeface="Courier New" panose="02070309020205020404" pitchFamily="49" charset="0"/>
              </a:rPr>
              <a:t>                            adapter = new </a:t>
            </a:r>
            <a:r>
              <a:rPr lang="en-US" sz="1200" dirty="0" err="1">
                <a:latin typeface="Courier New" panose="02070309020205020404" pitchFamily="49" charset="0"/>
                <a:cs typeface="Courier New" panose="02070309020205020404" pitchFamily="49" charset="0"/>
              </a:rPr>
              <a:t>SimpleCursorAdapter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getApplicationContext</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R.layout.pet_item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mCursor</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new String[] { </a:t>
            </a:r>
            <a:r>
              <a:rPr lang="en-US" sz="1200" dirty="0" err="1">
                <a:latin typeface="Courier New" panose="02070309020205020404" pitchFamily="49" charset="0"/>
                <a:cs typeface="Courier New" panose="02070309020205020404" pitchFamily="49" charset="0"/>
              </a:rPr>
              <a:t>Pets.PET_NAME</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PetType.PET_TYPE_NAME</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new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R.id.TextView_PetName</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R.id.TextView_PetType</a:t>
            </a:r>
            <a:r>
              <a:rPr lang="en-US" sz="1200" dirty="0">
                <a:latin typeface="Courier New" panose="02070309020205020404" pitchFamily="49" charset="0"/>
                <a:cs typeface="Courier New" panose="02070309020205020404" pitchFamily="49" charset="0"/>
              </a:rPr>
              <a:t> },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av.setAdapter</a:t>
            </a:r>
            <a:r>
              <a:rPr lang="en-US" sz="1200" dirty="0">
                <a:latin typeface="Courier New" panose="02070309020205020404" pitchFamily="49" charset="0"/>
                <a:cs typeface="Courier New" panose="02070309020205020404" pitchFamily="49" charset="0"/>
              </a:rPr>
              <a:t>(adapter);</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}).show();</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442045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Storing </a:t>
            </a:r>
            <a:r>
              <a:rPr lang="en-US" dirty="0" err="1"/>
              <a:t>Nonprimitive</a:t>
            </a:r>
            <a:r>
              <a:rPr lang="en-US" dirty="0"/>
              <a:t> Types (Such as Images) in the Database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Because SQLite is a single file, it makes little sense to try to store binary data in the </a:t>
            </a:r>
            <a:r>
              <a:rPr lang="en-US" sz="2400" dirty="0" smtClean="0"/>
              <a:t>database.</a:t>
            </a:r>
          </a:p>
          <a:p>
            <a:r>
              <a:rPr lang="en-US" sz="2400" dirty="0" smtClean="0"/>
              <a:t>Instead store the </a:t>
            </a:r>
            <a:r>
              <a:rPr lang="en-US" sz="2400" i="1" dirty="0" smtClean="0"/>
              <a:t>location</a:t>
            </a:r>
            <a:r>
              <a:rPr lang="en-US" sz="2400" dirty="0" smtClean="0"/>
              <a:t> of data, as a file path or a URI in the database, and access it appropriately.</a:t>
            </a:r>
            <a:endParaRPr lang="en-US" sz="2400"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Finding the Application Database File on the Device File System</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Android applications store their databases (SQLite or otherwise) in a special application directory:</a:t>
            </a:r>
          </a:p>
          <a:p>
            <a:pPr lvl="1"/>
            <a:r>
              <a:rPr lang="en-US" sz="2000" dirty="0">
                <a:latin typeface="Courier New" panose="02070309020205020404" pitchFamily="49" charset="0"/>
                <a:cs typeface="Courier New" panose="02070309020205020404" pitchFamily="49" charset="0"/>
              </a:rPr>
              <a:t>/data/data/&lt;application package name&gt;/databases/&lt;</a:t>
            </a:r>
            <a:r>
              <a:rPr lang="en-US" sz="2000" dirty="0" err="1">
                <a:latin typeface="Courier New" panose="02070309020205020404" pitchFamily="49" charset="0"/>
                <a:cs typeface="Courier New" panose="02070309020205020404" pitchFamily="49" charset="0"/>
              </a:rPr>
              <a:t>databasename</a:t>
            </a:r>
            <a:r>
              <a:rPr lang="en-US" sz="2000" dirty="0">
                <a:latin typeface="Courier New" panose="02070309020205020404" pitchFamily="49" charset="0"/>
                <a:cs typeface="Courier New" panose="02070309020205020404" pitchFamily="49" charset="0"/>
              </a:rPr>
              <a:t>&gt;</a:t>
            </a:r>
          </a:p>
          <a:p>
            <a:r>
              <a:rPr lang="en-US" sz="2000" dirty="0"/>
              <a:t>So, in this case, the path to the database would be</a:t>
            </a:r>
          </a:p>
          <a:p>
            <a:pPr lvl="1"/>
            <a:r>
              <a:rPr lang="en-US" sz="2000" dirty="0">
                <a:latin typeface="Courier New" panose="02070309020205020404" pitchFamily="49" charset="0"/>
                <a:cs typeface="Courier New" panose="02070309020205020404" pitchFamily="49" charset="0"/>
              </a:rPr>
              <a:t>/data/data/</a:t>
            </a:r>
            <a:r>
              <a:rPr lang="en-US" sz="2000" dirty="0" err="1">
                <a:latin typeface="Courier New" panose="02070309020205020404" pitchFamily="49" charset="0"/>
                <a:cs typeface="Courier New" panose="02070309020205020404" pitchFamily="49" charset="0"/>
              </a:rPr>
              <a:t>com.advancedandroidbook.SimpleDatabase</a:t>
            </a:r>
            <a:r>
              <a:rPr lang="en-US" sz="2000" dirty="0">
                <a:latin typeface="Courier New" panose="02070309020205020404" pitchFamily="49" charset="0"/>
                <a:cs typeface="Courier New" panose="02070309020205020404" pitchFamily="49" charset="0"/>
              </a:rPr>
              <a:t>/databases/</a:t>
            </a:r>
            <a:r>
              <a:rPr lang="en-US" sz="2000" dirty="0" err="1">
                <a:latin typeface="Courier New" panose="02070309020205020404" pitchFamily="49" charset="0"/>
                <a:cs typeface="Courier New" panose="02070309020205020404" pitchFamily="49" charset="0"/>
              </a:rPr>
              <a:t>my_sqlite_database.db</a:t>
            </a:r>
            <a:endParaRPr lang="en-US" sz="2000" dirty="0">
              <a:latin typeface="Courier New" panose="02070309020205020404" pitchFamily="49" charset="0"/>
              <a:cs typeface="Courier New" panose="02070309020205020404" pitchFamily="49" charset="0"/>
            </a:endParaRPr>
          </a:p>
          <a:p>
            <a:r>
              <a:rPr lang="en-US" sz="2000" dirty="0"/>
              <a:t>You can access your database using the </a:t>
            </a:r>
            <a:r>
              <a:rPr lang="en-US" sz="2000" dirty="0">
                <a:latin typeface="Courier New" panose="02070309020205020404" pitchFamily="49" charset="0"/>
                <a:cs typeface="Courier New" panose="02070309020205020404" pitchFamily="49" charset="0"/>
              </a:rPr>
              <a:t>sqlite3</a:t>
            </a:r>
            <a:r>
              <a:rPr lang="en-US" sz="2000" dirty="0"/>
              <a:t> command-line interface using this path</a:t>
            </a:r>
            <a:r>
              <a:rPr lang="en-US" sz="2000" dirty="0" smtClean="0"/>
              <a:t>.</a:t>
            </a:r>
            <a:endParaRPr lang="en-US" sz="2000"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3</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how to store structured data using SQLite databases.</a:t>
            </a:r>
          </a:p>
          <a:p>
            <a:pPr eaLnBrk="1" hangingPunct="1"/>
            <a:r>
              <a:rPr lang="en-US" sz="2400" dirty="0" smtClean="0"/>
              <a:t>We have learned how to query SQLite databases. </a:t>
            </a:r>
          </a:p>
          <a:p>
            <a:pPr eaLnBrk="1" hangingPunct="1"/>
            <a:r>
              <a:rPr lang="en-US" sz="2400" dirty="0" smtClean="0"/>
              <a:t>We are now able to close and delete SQLite databases.</a:t>
            </a:r>
          </a:p>
          <a:p>
            <a:pPr eaLnBrk="1" hangingPunct="1"/>
            <a:r>
              <a:rPr lang="en-US" sz="2400" dirty="0" smtClean="0"/>
              <a:t>We have learned how to design persistent databases.</a:t>
            </a:r>
          </a:p>
          <a:p>
            <a:pPr eaLnBrk="1" hangingPunct="1"/>
            <a:r>
              <a:rPr lang="en-US" sz="2400" dirty="0" smtClean="0"/>
              <a:t>We have learned about binding data to the application user interface.</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t>
            </a:r>
            <a:r>
              <a:rPr lang="en-US">
                <a:latin typeface="Verdana" charset="0"/>
              </a:rPr>
              <a:t>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a:t>Android API Guides: “Storage Options”:</a:t>
            </a:r>
          </a:p>
          <a:p>
            <a:pPr lvl="1"/>
            <a:r>
              <a:rPr lang="en-US" sz="2000" i="1" dirty="0" smtClean="0"/>
              <a:t>http</a:t>
            </a:r>
            <a:r>
              <a:rPr lang="en-US" sz="2000" i="1" dirty="0"/>
              <a:t>://d.android.com/guide/topics/data/data-storage.html</a:t>
            </a:r>
          </a:p>
          <a:p>
            <a:r>
              <a:rPr lang="en-US" sz="2000" dirty="0"/>
              <a:t>Android SDK Reference for the </a:t>
            </a:r>
            <a:r>
              <a:rPr lang="en-US" sz="2000" dirty="0" err="1"/>
              <a:t>android.database.sqlite</a:t>
            </a:r>
            <a:r>
              <a:rPr lang="en-US" sz="2000" dirty="0"/>
              <a:t> package:</a:t>
            </a:r>
          </a:p>
          <a:p>
            <a:pPr lvl="1"/>
            <a:r>
              <a:rPr lang="en-US" sz="2000" i="1" dirty="0" smtClean="0"/>
              <a:t>http</a:t>
            </a:r>
            <a:r>
              <a:rPr lang="en-US" sz="2000" i="1" dirty="0"/>
              <a:t>://d.android.com/reference/android/database/sqlite/package-summary.html</a:t>
            </a:r>
          </a:p>
          <a:p>
            <a:r>
              <a:rPr lang="en-US" sz="2000" dirty="0"/>
              <a:t>SQLite website:</a:t>
            </a:r>
          </a:p>
          <a:p>
            <a:pPr lvl="1"/>
            <a:r>
              <a:rPr lang="en-US" sz="2000" i="1" dirty="0" smtClean="0"/>
              <a:t>http</a:t>
            </a:r>
            <a:r>
              <a:rPr lang="en-US" sz="2000" i="1" dirty="0"/>
              <a:t>://www.sqlite.org</a:t>
            </a:r>
          </a:p>
          <a:p>
            <a:r>
              <a:rPr lang="en-US" sz="2000" dirty="0"/>
              <a:t>SQLzoo.net: Interactive SQL Tutorial website:  </a:t>
            </a:r>
          </a:p>
          <a:p>
            <a:pPr lvl="1"/>
            <a:r>
              <a:rPr lang="en-US" sz="2000" i="1" dirty="0" smtClean="0"/>
              <a:t>http</a:t>
            </a:r>
            <a:r>
              <a:rPr lang="en-US" sz="2000" i="1" dirty="0"/>
              <a:t>://</a:t>
            </a:r>
            <a:r>
              <a:rPr lang="en-US" sz="2000" i="1" dirty="0" smtClean="0"/>
              <a:t>sqlzoo.net</a:t>
            </a:r>
            <a:endParaRPr lang="en-US" sz="20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Configuring the SQLite Database Properties</a:t>
            </a:r>
            <a:endParaRPr lang="en-US" sz="2600" dirty="0" smtClean="0"/>
          </a:p>
        </p:txBody>
      </p:sp>
      <p:sp>
        <p:nvSpPr>
          <p:cNvPr id="2" name="Content Placeholder 1"/>
          <p:cNvSpPr>
            <a:spLocks noGrp="1"/>
          </p:cNvSpPr>
          <p:nvPr>
            <p:ph idx="1"/>
          </p:nvPr>
        </p:nvSpPr>
        <p:spPr/>
        <p:txBody>
          <a:bodyPr>
            <a:normAutofit/>
          </a:bodyPr>
          <a:lstStyle/>
          <a:p>
            <a:pPr marL="1600200" lvl="4" indent="0">
              <a:buNone/>
            </a:pPr>
            <a:endParaRPr lang="en-US" sz="1600" dirty="0" smtClean="0"/>
          </a:p>
          <a:p>
            <a:pPr marL="1600200" lvl="4" indent="0">
              <a:buNone/>
            </a:pPr>
            <a:endParaRPr lang="en-US" sz="1600" dirty="0"/>
          </a:p>
          <a:p>
            <a:pPr marL="1600200" lvl="4" indent="0">
              <a:buNone/>
            </a:pPr>
            <a:endParaRPr lang="en-US" sz="1600" dirty="0" smtClean="0"/>
          </a:p>
          <a:p>
            <a:pPr marL="1600200" lvl="4" indent="0">
              <a:buNone/>
            </a:pPr>
            <a:endParaRPr lang="en-US" sz="1600" dirty="0"/>
          </a:p>
          <a:p>
            <a:pPr marL="1600200" lvl="4" indent="0">
              <a:buNone/>
            </a:pPr>
            <a:endParaRPr lang="en-US" sz="1600" dirty="0" smtClean="0"/>
          </a:p>
          <a:p>
            <a:pPr marL="1600200" lvl="4" indent="0">
              <a:buNone/>
            </a:pPr>
            <a:r>
              <a:rPr lang="en-US" sz="1600" dirty="0" smtClean="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java.util.Locale</a:t>
            </a:r>
            <a:r>
              <a:rPr lang="en-US" sz="1600" dirty="0">
                <a:latin typeface="Courier New" panose="02070309020205020404" pitchFamily="49" charset="0"/>
                <a:cs typeface="Courier New" panose="02070309020205020404" pitchFamily="49" charset="0"/>
              </a:rPr>
              <a:t>;</a:t>
            </a:r>
          </a:p>
          <a:p>
            <a:pPr marL="1600200" lvl="4" indent="0">
              <a:buNone/>
            </a:pPr>
            <a:r>
              <a:rPr lang="en-US" sz="1600" dirty="0">
                <a:latin typeface="Courier New" panose="02070309020205020404" pitchFamily="49" charset="0"/>
                <a:cs typeface="Courier New" panose="02070309020205020404" pitchFamily="49" charset="0"/>
              </a:rPr>
              <a:t>...</a:t>
            </a:r>
          </a:p>
          <a:p>
            <a:pPr marL="1600200" lvl="4" indent="0">
              <a:buNone/>
            </a:pPr>
            <a:r>
              <a:rPr lang="en-US" sz="1600" dirty="0" err="1">
                <a:latin typeface="Courier New" panose="02070309020205020404" pitchFamily="49" charset="0"/>
                <a:cs typeface="Courier New" panose="02070309020205020404" pitchFamily="49" charset="0"/>
              </a:rPr>
              <a:t>mDatabase.setLocale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Locale.getDefault</a:t>
            </a:r>
            <a:r>
              <a:rPr lang="en-US" sz="1600" dirty="0">
                <a:latin typeface="Courier New" panose="02070309020205020404" pitchFamily="49" charset="0"/>
                <a:cs typeface="Courier New" panose="02070309020205020404" pitchFamily="49" charset="0"/>
              </a:rPr>
              <a:t>());</a:t>
            </a:r>
          </a:p>
          <a:p>
            <a:pPr marL="1600200" lvl="4" indent="0">
              <a:buNone/>
            </a:pPr>
            <a:r>
              <a:rPr lang="en-US" sz="1600" dirty="0" err="1">
                <a:latin typeface="Courier New" panose="02070309020205020404" pitchFamily="49" charset="0"/>
                <a:cs typeface="Courier New" panose="02070309020205020404" pitchFamily="49" charset="0"/>
              </a:rPr>
              <a:t>mDatabase.setVersion</a:t>
            </a:r>
            <a:r>
              <a:rPr lang="en-US" sz="1600" dirty="0">
                <a:latin typeface="Courier New" panose="02070309020205020404" pitchFamily="49" charset="0"/>
                <a:cs typeface="Courier New" panose="02070309020205020404" pitchFamily="49" charset="0"/>
              </a:rPr>
              <a:t>(1);</a:t>
            </a:r>
          </a:p>
          <a:p>
            <a:pPr marL="1600200" lvl="4" indent="0">
              <a:buNone/>
            </a:pPr>
            <a:endParaRPr lang="en-US" sz="1600" dirty="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Creating Tables and Other SQLite Schema Objects</a:t>
            </a:r>
            <a:endParaRPr lang="en-US" sz="2600" dirty="0" smtClean="0"/>
          </a:p>
        </p:txBody>
      </p:sp>
      <p:sp>
        <p:nvSpPr>
          <p:cNvPr id="2" name="Content Placeholder 1"/>
          <p:cNvSpPr>
            <a:spLocks noGrp="1"/>
          </p:cNvSpPr>
          <p:nvPr>
            <p:ph idx="1"/>
          </p:nvPr>
        </p:nvSpPr>
        <p:spPr/>
        <p:txBody>
          <a:bodyPr>
            <a:normAutofit/>
          </a:bodyPr>
          <a:lstStyle/>
          <a:p>
            <a:pPr marL="1600200" lvl="4" indent="0">
              <a:buNone/>
            </a:pPr>
            <a:endParaRPr lang="en-US" sz="1600" dirty="0" smtClean="0"/>
          </a:p>
          <a:p>
            <a:pPr marL="1600200" lvl="4" indent="0">
              <a:buNone/>
            </a:pPr>
            <a:endParaRPr lang="en-US" sz="1600" dirty="0"/>
          </a:p>
          <a:p>
            <a:pPr marL="1600200" lvl="4" indent="0">
              <a:buNone/>
            </a:pPr>
            <a:endParaRPr lang="en-US" sz="1600" dirty="0" smtClean="0"/>
          </a:p>
          <a:p>
            <a:pPr marL="1600200" lvl="4" indent="0">
              <a:buNone/>
            </a:pPr>
            <a:endParaRPr lang="en-US" sz="1600" dirty="0"/>
          </a:p>
          <a:p>
            <a:pPr marL="1600200" lvl="4" indent="0">
              <a:buNone/>
            </a:pPr>
            <a:r>
              <a:rPr lang="en-US" sz="1600" dirty="0" smtClean="0">
                <a:latin typeface="Courier New" panose="02070309020205020404" pitchFamily="49" charset="0"/>
                <a:cs typeface="Courier New" panose="02070309020205020404" pitchFamily="49" charset="0"/>
              </a:rPr>
              <a:t>CREATE </a:t>
            </a:r>
            <a:r>
              <a:rPr lang="en-US" sz="1600" dirty="0">
                <a:latin typeface="Courier New" panose="02070309020205020404" pitchFamily="49" charset="0"/>
                <a:cs typeface="Courier New" panose="02070309020205020404" pitchFamily="49" charset="0"/>
              </a:rPr>
              <a:t>TABLE </a:t>
            </a:r>
            <a:r>
              <a:rPr lang="en-US" sz="1600" dirty="0" err="1">
                <a:latin typeface="Courier New" panose="02070309020205020404" pitchFamily="49" charset="0"/>
                <a:cs typeface="Courier New" panose="02070309020205020404" pitchFamily="49" charset="0"/>
              </a:rPr>
              <a:t>tbl_authors</a:t>
            </a:r>
            <a:r>
              <a:rPr lang="en-US" sz="1600" dirty="0">
                <a:latin typeface="Courier New" panose="02070309020205020404" pitchFamily="49" charset="0"/>
                <a:cs typeface="Courier New" panose="02070309020205020404" pitchFamily="49" charset="0"/>
              </a:rPr>
              <a:t> (</a:t>
            </a:r>
          </a:p>
          <a:p>
            <a:pPr marL="1600200" lvl="4" indent="0">
              <a:buNone/>
            </a:pPr>
            <a:r>
              <a:rPr lang="en-US" sz="1600" dirty="0">
                <a:latin typeface="Courier New" panose="02070309020205020404" pitchFamily="49" charset="0"/>
                <a:cs typeface="Courier New" panose="02070309020205020404" pitchFamily="49" charset="0"/>
              </a:rPr>
              <a:t>id INTEGER PRIMARY KEY AUTOINCREMENT,</a:t>
            </a:r>
          </a:p>
          <a:p>
            <a:pPr marL="1600200" lvl="4" indent="0">
              <a:buNone/>
            </a:pPr>
            <a:r>
              <a:rPr lang="en-US" sz="1600" dirty="0" err="1">
                <a:latin typeface="Courier New" panose="02070309020205020404" pitchFamily="49" charset="0"/>
                <a:cs typeface="Courier New" panose="02070309020205020404" pitchFamily="49" charset="0"/>
              </a:rPr>
              <a:t>firstname</a:t>
            </a:r>
            <a:r>
              <a:rPr lang="en-US" sz="1600" dirty="0">
                <a:latin typeface="Courier New" panose="02070309020205020404" pitchFamily="49" charset="0"/>
                <a:cs typeface="Courier New" panose="02070309020205020404" pitchFamily="49" charset="0"/>
              </a:rPr>
              <a:t> TEXT,</a:t>
            </a:r>
          </a:p>
          <a:p>
            <a:pPr marL="1600200" lvl="4" indent="0">
              <a:buNone/>
            </a:pPr>
            <a:r>
              <a:rPr lang="en-US" sz="1600" dirty="0" err="1">
                <a:latin typeface="Courier New" panose="02070309020205020404" pitchFamily="49" charset="0"/>
                <a:cs typeface="Courier New" panose="02070309020205020404" pitchFamily="49" charset="0"/>
              </a:rPr>
              <a:t>lastname</a:t>
            </a:r>
            <a:r>
              <a:rPr lang="en-US" sz="1600" dirty="0">
                <a:latin typeface="Courier New" panose="02070309020205020404" pitchFamily="49" charset="0"/>
                <a:cs typeface="Courier New" panose="02070309020205020404" pitchFamily="49" charset="0"/>
              </a:rPr>
              <a:t> TEXT);</a:t>
            </a:r>
          </a:p>
          <a:p>
            <a:pPr marL="1600200" lvl="4" indent="0">
              <a:buNone/>
            </a:pPr>
            <a:endParaRPr lang="en-US" sz="1600" dirty="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319328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Creating Tables and Other SQLite Schema Objects</a:t>
            </a:r>
            <a:endParaRPr lang="en-US" sz="2600" dirty="0" smtClean="0"/>
          </a:p>
        </p:txBody>
      </p:sp>
      <p:sp>
        <p:nvSpPr>
          <p:cNvPr id="2" name="Content Placeholder 1"/>
          <p:cNvSpPr>
            <a:spLocks noGrp="1"/>
          </p:cNvSpPr>
          <p:nvPr>
            <p:ph idx="1"/>
          </p:nvPr>
        </p:nvSpPr>
        <p:spPr/>
        <p:txBody>
          <a:bodyPr>
            <a:normAutofit/>
          </a:bodyPr>
          <a:lstStyle/>
          <a:p>
            <a:pPr marL="1600200" lvl="4" indent="0">
              <a:buNone/>
            </a:pPr>
            <a:endParaRPr lang="en-US" sz="1600" dirty="0" smtClean="0"/>
          </a:p>
          <a:p>
            <a:pPr marL="1600200" lvl="4" indent="0">
              <a:buNone/>
            </a:pPr>
            <a:endParaRPr lang="en-US" sz="1600" dirty="0"/>
          </a:p>
          <a:p>
            <a:pPr marL="1600200" lvl="4" indent="0">
              <a:buNone/>
            </a:pPr>
            <a:endParaRPr lang="en-US" sz="1600" dirty="0" smtClean="0"/>
          </a:p>
          <a:p>
            <a:pPr marL="1600200" lvl="4" indent="0">
              <a:buNone/>
            </a:pPr>
            <a:endParaRPr lang="en-US" sz="1600" dirty="0"/>
          </a:p>
          <a:p>
            <a:pPr marL="1600200" lvl="4" indent="0">
              <a:buNone/>
            </a:pPr>
            <a:endParaRPr lang="en-US" sz="1600" dirty="0" smtClean="0"/>
          </a:p>
          <a:p>
            <a:pPr marL="1600200" lvl="4" indent="0">
              <a:buNone/>
            </a:pPr>
            <a:endParaRPr lang="en-US" sz="1600" dirty="0"/>
          </a:p>
          <a:p>
            <a:pPr marL="1600200" lvl="4" indent="0">
              <a:buNone/>
            </a:pPr>
            <a:endParaRPr lang="en-US" sz="1600" dirty="0" smtClean="0"/>
          </a:p>
          <a:p>
            <a:pPr marL="1600200" lvl="4" indent="0">
              <a:buNone/>
            </a:pPr>
            <a:r>
              <a:rPr lang="en-US" sz="1600" dirty="0" err="1" smtClean="0">
                <a:latin typeface="Courier New" panose="02070309020205020404" pitchFamily="49" charset="0"/>
                <a:cs typeface="Courier New" panose="02070309020205020404" pitchFamily="49" charset="0"/>
              </a:rPr>
              <a:t>mDatabase.execSQL</a:t>
            </a:r>
            <a:r>
              <a:rPr lang="en-US" sz="1600" dirty="0" smtClean="0">
                <a:latin typeface="Courier New" panose="02070309020205020404" pitchFamily="49" charset="0"/>
                <a:cs typeface="Courier New" panose="02070309020205020404" pitchFamily="49" charset="0"/>
              </a:rPr>
              <a:t>(CREATE_AUTHOR_TABLE</a:t>
            </a:r>
            <a:r>
              <a:rPr lang="en-US" sz="1600" dirty="0">
                <a:latin typeface="Courier New" panose="02070309020205020404" pitchFamily="49" charset="0"/>
                <a:cs typeface="Courier New" panose="02070309020205020404" pitchFamily="49" charset="0"/>
              </a:rPr>
              <a:t>);</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695307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de 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2669</TotalTime>
  <Words>7776</Words>
  <Application>Microsoft Office PowerPoint</Application>
  <PresentationFormat>On-screen Show (4:3)</PresentationFormat>
  <Paragraphs>705</Paragraphs>
  <Slides>61</Slides>
  <Notes>61</Notes>
  <HiddenSlides>0</HiddenSlides>
  <MMClips>0</MMClips>
  <ScaleCrop>false</ScaleCrop>
  <HeadingPairs>
    <vt:vector size="4" baseType="variant">
      <vt:variant>
        <vt:lpstr>Theme</vt:lpstr>
      </vt:variant>
      <vt:variant>
        <vt:i4>2</vt:i4>
      </vt:variant>
      <vt:variant>
        <vt:lpstr>Slide Titles</vt:lpstr>
      </vt:variant>
      <vt:variant>
        <vt:i4>61</vt:i4>
      </vt:variant>
    </vt:vector>
  </HeadingPairs>
  <TitlesOfParts>
    <vt:vector size="63" baseType="lpstr">
      <vt:lpstr>Pearson PTG Video Product PowerPoint Template 111006</vt:lpstr>
      <vt:lpstr>Code Custom Design</vt:lpstr>
      <vt:lpstr>Instructor Notes</vt:lpstr>
      <vt:lpstr>  Advanced AndroidTM Application Development, Fourth Edition  Chapter 3  Leveraging SQLite Application Databases </vt:lpstr>
      <vt:lpstr>Chapter 3 Overview</vt:lpstr>
      <vt:lpstr>Storing Structured Data Using SQLite Databases</vt:lpstr>
      <vt:lpstr>Creating a SQLite Database Instance Using the Application Context</vt:lpstr>
      <vt:lpstr>Finding the Application Database File on the Device File System</vt:lpstr>
      <vt:lpstr>Configuring the SQLite Database Properties</vt:lpstr>
      <vt:lpstr>Creating Tables and Other SQLite Schema Objects</vt:lpstr>
      <vt:lpstr>Creating Tables and Other SQLite Schema Objects</vt:lpstr>
      <vt:lpstr>Creating Tables and Other SQLite Schema Objects</vt:lpstr>
      <vt:lpstr>Creating Tables and Other SQLite Schema Objects</vt:lpstr>
      <vt:lpstr>Creating Tables and Other SQLite Schema Objects</vt:lpstr>
      <vt:lpstr>Creating, Updating, and Deleting Database Records</vt:lpstr>
      <vt:lpstr>Inserting Records</vt:lpstr>
      <vt:lpstr>Updating Records</vt:lpstr>
      <vt:lpstr>Updating Records</vt:lpstr>
      <vt:lpstr>Deleting Records</vt:lpstr>
      <vt:lpstr>Deleting Records</vt:lpstr>
      <vt:lpstr>Deleting Records</vt:lpstr>
      <vt:lpstr>Deleting Records</vt:lpstr>
      <vt:lpstr>Working with Transactions</vt:lpstr>
      <vt:lpstr>Querying SQLite Databases</vt:lpstr>
      <vt:lpstr>Working with Cursors</vt:lpstr>
      <vt:lpstr>Managing Cursors as Part of the Application Lifecycle</vt:lpstr>
      <vt:lpstr>Iterating Rows of Query Results and Extracting Specific Data</vt:lpstr>
      <vt:lpstr>Iterating Rows of Query Results and Extracting Specific Data</vt:lpstr>
      <vt:lpstr>Iterating Rows of Query Results and Extracting Specific Data</vt:lpstr>
      <vt:lpstr>Iterating Rows of Query Results and Extracting Specific Data</vt:lpstr>
      <vt:lpstr>Executing Simple Queries</vt:lpstr>
      <vt:lpstr>Executing Simple Queries</vt:lpstr>
      <vt:lpstr>Executing Simple Queries</vt:lpstr>
      <vt:lpstr>Executing Simple Queries</vt:lpstr>
      <vt:lpstr>Executing More Complex Queries Using SQLiteQueryBuilder</vt:lpstr>
      <vt:lpstr>Executing Raw Queries without Builders and Column Mapping</vt:lpstr>
      <vt:lpstr>Closing and Deleting a SQLite Database</vt:lpstr>
      <vt:lpstr>Deleting Tables and Other SQLite Objects</vt:lpstr>
      <vt:lpstr>Closing a SQLite Database</vt:lpstr>
      <vt:lpstr>Deleting a SQLite Database Instance Using the Application Context</vt:lpstr>
      <vt:lpstr>Designing Persistent Databases</vt:lpstr>
      <vt:lpstr>Keeping Track of Database Field Names</vt:lpstr>
      <vt:lpstr>Extending the SQLiteOpenHelper Class</vt:lpstr>
      <vt:lpstr>Extending the SQLiteOpenHelper Class</vt:lpstr>
      <vt:lpstr>Extending the SQLiteOpenHelper Class</vt:lpstr>
      <vt:lpstr>Extending the SQLiteOpenHelper Class</vt:lpstr>
      <vt:lpstr>Extending the SQLiteOpenHelper Class</vt:lpstr>
      <vt:lpstr>Extending the SQLiteOpenHelper Class</vt:lpstr>
      <vt:lpstr>Binding Data to the Application User Interface</vt:lpstr>
      <vt:lpstr>Working with Database Data Like Any Other Data</vt:lpstr>
      <vt:lpstr>Working with Database Data Like Any Other Data</vt:lpstr>
      <vt:lpstr>Binding Data to Controls Using Data Adapters</vt:lpstr>
      <vt:lpstr>Binding Data Using SimpleCursorAdapter</vt:lpstr>
      <vt:lpstr>Binding Data Using SimpleCursorAdapter</vt:lpstr>
      <vt:lpstr>Binding Data Using SimpleCursorAdapter</vt:lpstr>
      <vt:lpstr>Binding Data Using SimpleCursorAdapter</vt:lpstr>
      <vt:lpstr>Binding Data Using SimpleCursorAdapter</vt:lpstr>
      <vt:lpstr>Binding Data Using SimpleCursorAdapter</vt:lpstr>
      <vt:lpstr>Binding Data Using SimpleCursorAdapter</vt:lpstr>
      <vt:lpstr>Binding Data Using SimpleCursorAdapter</vt:lpstr>
      <vt:lpstr>Storing Nonprimitive Types (Such as Images) in the Database</vt:lpstr>
      <vt:lpstr>Chapter 3 Summary</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982</cp:revision>
  <dcterms:created xsi:type="dcterms:W3CDTF">2006-12-28T22:00:41Z</dcterms:created>
  <dcterms:modified xsi:type="dcterms:W3CDTF">2014-08-24T02:47:10Z</dcterms:modified>
</cp:coreProperties>
</file>