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282" r:id="rId2"/>
    <p:sldId id="257" r:id="rId3"/>
    <p:sldId id="256" r:id="rId4"/>
    <p:sldId id="283" r:id="rId5"/>
    <p:sldId id="285" r:id="rId6"/>
    <p:sldId id="300" r:id="rId7"/>
    <p:sldId id="286" r:id="rId8"/>
    <p:sldId id="287" r:id="rId9"/>
    <p:sldId id="288" r:id="rId10"/>
    <p:sldId id="289" r:id="rId11"/>
    <p:sldId id="301" r:id="rId12"/>
    <p:sldId id="302" r:id="rId13"/>
    <p:sldId id="290" r:id="rId14"/>
    <p:sldId id="291" r:id="rId15"/>
    <p:sldId id="292" r:id="rId16"/>
    <p:sldId id="303" r:id="rId17"/>
    <p:sldId id="293" r:id="rId18"/>
    <p:sldId id="304" r:id="rId19"/>
    <p:sldId id="294" r:id="rId20"/>
    <p:sldId id="295" r:id="rId21"/>
    <p:sldId id="296" r:id="rId22"/>
    <p:sldId id="297" r:id="rId23"/>
    <p:sldId id="298" r:id="rId24"/>
    <p:sldId id="299" r:id="rId25"/>
    <p:sldId id="258" r:id="rId26"/>
    <p:sldId id="284"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87" autoAdjust="0"/>
    <p:restoredTop sz="73381" autoAdjust="0"/>
  </p:normalViewPr>
  <p:slideViewPr>
    <p:cSldViewPr>
      <p:cViewPr varScale="1">
        <p:scale>
          <a:sx n="85" d="100"/>
          <a:sy n="85" d="100"/>
        </p:scale>
        <p:origin x="-30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Let’s start with a sample query implementation. Any query implementation needs to return a Cursor object. One convenient way to get a Cursor object is to return the Cursor from the underlying SQLite database that many content providers use. In fact, the interface to </a:t>
            </a:r>
            <a:r>
              <a:rPr lang="en-US" sz="1200" kern="1200" dirty="0" err="1" smtClean="0">
                <a:solidFill>
                  <a:schemeClr val="tx1"/>
                </a:solidFill>
                <a:effectLst/>
                <a:latin typeface="+mn-lt"/>
                <a:ea typeface="+mn-ea"/>
                <a:cs typeface="+mn-cs"/>
              </a:rPr>
              <a:t>ContentProvider.query</a:t>
            </a:r>
            <a:r>
              <a:rPr lang="en-US" sz="1200" kern="1200" dirty="0" smtClean="0">
                <a:solidFill>
                  <a:schemeClr val="tx1"/>
                </a:solidFill>
                <a:effectLst/>
                <a:latin typeface="+mn-lt"/>
                <a:ea typeface="+mn-ea"/>
                <a:cs typeface="+mn-cs"/>
              </a:rPr>
              <a:t>() is compatible with the </a:t>
            </a:r>
            <a:r>
              <a:rPr lang="en-US" sz="1200" kern="1200" dirty="0" err="1" smtClean="0">
                <a:solidFill>
                  <a:schemeClr val="tx1"/>
                </a:solidFill>
                <a:effectLst/>
                <a:latin typeface="+mn-lt"/>
                <a:ea typeface="+mn-ea"/>
                <a:cs typeface="+mn-cs"/>
              </a:rPr>
              <a:t>SQLiteQueryBuilder.query</a:t>
            </a:r>
            <a:r>
              <a:rPr lang="en-US" sz="1200" kern="1200" dirty="0" smtClean="0">
                <a:solidFill>
                  <a:schemeClr val="tx1"/>
                </a:solidFill>
                <a:effectLst/>
                <a:latin typeface="+mn-lt"/>
                <a:ea typeface="+mn-ea"/>
                <a:cs typeface="+mn-cs"/>
              </a:rPr>
              <a:t>() call. This example uses it to quickly build the query and return a Cursor object.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First, the code gets an instance of a </a:t>
            </a:r>
            <a:r>
              <a:rPr lang="en-US" sz="1200" kern="1200" dirty="0" err="1" smtClean="0">
                <a:solidFill>
                  <a:schemeClr val="tx1"/>
                </a:solidFill>
                <a:effectLst/>
                <a:latin typeface="+mn-lt"/>
                <a:ea typeface="+mn-ea"/>
                <a:cs typeface="+mn-cs"/>
              </a:rPr>
              <a:t>SQLiteQueryBuilder</a:t>
            </a:r>
            <a:r>
              <a:rPr lang="en-US" sz="1200" kern="1200" dirty="0" smtClean="0">
                <a:solidFill>
                  <a:schemeClr val="tx1"/>
                </a:solidFill>
                <a:effectLst/>
                <a:latin typeface="+mn-lt"/>
                <a:ea typeface="+mn-ea"/>
                <a:cs typeface="+mn-cs"/>
              </a:rPr>
              <a:t> object, which builds a query with some method calls. Then, the </a:t>
            </a:r>
            <a:r>
              <a:rPr lang="en-US" sz="1200" kern="1200" dirty="0" err="1" smtClean="0">
                <a:solidFill>
                  <a:schemeClr val="tx1"/>
                </a:solidFill>
                <a:effectLst/>
                <a:latin typeface="+mn-lt"/>
                <a:ea typeface="+mn-ea"/>
                <a:cs typeface="+mn-cs"/>
              </a:rPr>
              <a:t>setTables</a:t>
            </a:r>
            <a:r>
              <a:rPr lang="en-US" sz="1200" kern="1200" dirty="0" smtClean="0">
                <a:solidFill>
                  <a:schemeClr val="tx1"/>
                </a:solidFill>
                <a:effectLst/>
                <a:latin typeface="+mn-lt"/>
                <a:ea typeface="+mn-ea"/>
                <a:cs typeface="+mn-cs"/>
              </a:rPr>
              <a:t>() method configures which table in the database is used. The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class checks to see which specific rows are requested.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is discussed in greater detail in the next section.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the actual query is called. The content provider query has fewer specifications than the SQLite query, so the parameters are passed through and the rest is ignored. The instance of the SQLite database is read-only. Because this is only a query for data, it’s acceptable.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the Cursor needs to know if the source data has changed. This is done by a call to the </a:t>
            </a:r>
            <a:r>
              <a:rPr lang="en-US" sz="1200" kern="1200" dirty="0" err="1" smtClean="0">
                <a:solidFill>
                  <a:schemeClr val="tx1"/>
                </a:solidFill>
                <a:effectLst/>
                <a:latin typeface="+mn-lt"/>
                <a:ea typeface="+mn-ea"/>
                <a:cs typeface="+mn-cs"/>
              </a:rPr>
              <a:t>setNotificationUri</a:t>
            </a:r>
            <a:r>
              <a:rPr lang="en-US" sz="1200" kern="1200" dirty="0" smtClean="0">
                <a:solidFill>
                  <a:schemeClr val="tx1"/>
                </a:solidFill>
                <a:effectLst/>
                <a:latin typeface="+mn-lt"/>
                <a:ea typeface="+mn-ea"/>
                <a:cs typeface="+mn-cs"/>
              </a:rPr>
              <a:t>() method telling it which URI to watch for data changes. The application’s query() method might be called from multiple threads, as it calls to update(), so it’s possible the data can change after the Cursor is returned. Doing this keeps the data synchronized.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class is a helper class for pattern matching on the URIs that are passed to this content provider. It is used frequently in the content provider functions that must be implemented. Here is the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used in these sample implementations.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arbitrary numeric values are defined to identify each different pattern. Next, a static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instance is created for use. The code parameter that the constructor wants is merely the value to return when there is no match. A value for this is provided for use within the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class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the URI values are added to the matcher with their corresponding identifiers. The URIs are broken up into the authority portion, defined in AUTHORITY, and the path portion, which is passed in as a literal string. The path can contain patterns, such as the # symbol to indicate a number. The * symbol is used as a wildcard to match anything.</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insert() method is used for adding data to the content provider. Here is a sample implementation of the insert() method.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Uri is first validated to make sure it’s one where inserting makes sense. A Uri targeting a particular row would not, for instance. Next, a writable database object instance is retrieved. Using this, the database insert() method is called on the table defined by the incoming Uri and with the values passed in. At this point, no error checking is performed on the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insert was successful, a Uri is created for notifying the system of a change to the underlying data via a call to the </a:t>
            </a:r>
            <a:r>
              <a:rPr lang="en-US" sz="1200" kern="1200" dirty="0" err="1" smtClean="0">
                <a:solidFill>
                  <a:schemeClr val="tx1"/>
                </a:solidFill>
                <a:effectLst/>
                <a:latin typeface="+mn-lt"/>
                <a:ea typeface="+mn-ea"/>
                <a:cs typeface="+mn-cs"/>
              </a:rPr>
              <a:t>notifyChange</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Otherwise, an exception is thrown.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update() method is used to modify an existing row of data. It has elements similar to the insert() and query() methods. The update is applied to a particular selection defined by the incoming Uri.</a:t>
            </a:r>
          </a:p>
          <a:p>
            <a:pPr eaLnBrk="1" hangingPunct="1"/>
            <a:endParaRPr lang="en-US" dirty="0" smtClean="0"/>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the</a:t>
            </a:r>
            <a:r>
              <a:rPr lang="en-US" sz="1200" kern="1200" baseline="0" dirty="0" smtClean="0">
                <a:solidFill>
                  <a:schemeClr val="tx1"/>
                </a:solidFill>
                <a:effectLst/>
                <a:latin typeface="+mn-lt"/>
                <a:ea typeface="+mn-ea"/>
                <a:cs typeface="+mn-cs"/>
              </a:rPr>
              <a:t> blocks of code on the previous two slides</a:t>
            </a:r>
            <a:r>
              <a:rPr lang="en-US" sz="1200" kern="1200" dirty="0" smtClean="0">
                <a:solidFill>
                  <a:schemeClr val="tx1"/>
                </a:solidFill>
                <a:effectLst/>
                <a:latin typeface="+mn-lt"/>
                <a:ea typeface="+mn-ea"/>
                <a:cs typeface="+mn-cs"/>
              </a:rPr>
              <a:t>, a writable </a:t>
            </a:r>
            <a:r>
              <a:rPr lang="en-US" sz="1200" kern="1200" dirty="0" err="1" smtClean="0">
                <a:solidFill>
                  <a:schemeClr val="tx1"/>
                </a:solidFill>
                <a:effectLst/>
                <a:latin typeface="+mn-lt"/>
                <a:ea typeface="+mn-ea"/>
                <a:cs typeface="+mn-cs"/>
              </a:rPr>
              <a:t>SQLiteDatabase</a:t>
            </a:r>
            <a:r>
              <a:rPr lang="en-US" sz="1200" kern="1200" dirty="0" smtClean="0">
                <a:solidFill>
                  <a:schemeClr val="tx1"/>
                </a:solidFill>
                <a:effectLst/>
                <a:latin typeface="+mn-lt"/>
                <a:ea typeface="+mn-ea"/>
                <a:cs typeface="+mn-cs"/>
              </a:rPr>
              <a:t> instance is retrieved and the Uri type the user passed in is determined with a call to the match() method of the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No checking of values or parameters is performed here. However, to block updates to a specific Uri, such as a Uri affecting multiple rows or a match on FIELDNOTE_ITEM, </a:t>
            </a:r>
            <a:r>
              <a:rPr lang="en-US" sz="1200" kern="1200" dirty="0" err="1" smtClean="0">
                <a:solidFill>
                  <a:schemeClr val="tx1"/>
                </a:solidFill>
                <a:effectLst/>
                <a:latin typeface="+mn-lt"/>
                <a:ea typeface="+mn-ea"/>
                <a:cs typeface="+mn-cs"/>
              </a:rPr>
              <a:t>java.lang.UnsupportedOperationException</a:t>
            </a:r>
            <a:r>
              <a:rPr lang="en-US" sz="1200" kern="1200" dirty="0" smtClean="0">
                <a:solidFill>
                  <a:schemeClr val="tx1"/>
                </a:solidFill>
                <a:effectLst/>
                <a:latin typeface="+mn-lt"/>
                <a:ea typeface="+mn-ea"/>
                <a:cs typeface="+mn-cs"/>
              </a:rPr>
              <a:t> can be thrown to indicate this. In this example, though, trust is placed in the user of this content provider.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calling the appropriate update() method, the system is notified of the change to the Uri with a call to the </a:t>
            </a:r>
            <a:r>
              <a:rPr lang="en-US" sz="1200" kern="1200" dirty="0" err="1" smtClean="0">
                <a:solidFill>
                  <a:schemeClr val="tx1"/>
                </a:solidFill>
                <a:effectLst/>
                <a:latin typeface="+mn-lt"/>
                <a:ea typeface="+mn-ea"/>
                <a:cs typeface="+mn-cs"/>
              </a:rPr>
              <a:t>notifyChange</a:t>
            </a:r>
            <a:r>
              <a:rPr lang="en-US" sz="1200" kern="1200" dirty="0" smtClean="0">
                <a:solidFill>
                  <a:schemeClr val="tx1"/>
                </a:solidFill>
                <a:effectLst/>
                <a:latin typeface="+mn-lt"/>
                <a:ea typeface="+mn-ea"/>
                <a:cs typeface="+mn-cs"/>
              </a:rPr>
              <a:t>() method. This tells any observers of the Uri that data has possibly changed. Finally, the affected number of rows is returned, which is information conveniently returned from the call to the update()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it’s time to clean up the database. Here is a sample implementation of the delete() method. It doesn’t check to see whether the user might be deleting more data than should be deleted. Also notice that this is similar to the update() method.</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Again, a writable database instance is retrieved and the Uri type is determined using the match method of </a:t>
            </a:r>
            <a:r>
              <a:rPr lang="en-US" sz="1200" kern="1200" dirty="0" err="1" smtClean="0">
                <a:solidFill>
                  <a:schemeClr val="tx1"/>
                </a:solidFill>
                <a:effectLst/>
                <a:latin typeface="+mn-lt"/>
                <a:ea typeface="+mn-ea"/>
                <a:cs typeface="+mn-cs"/>
              </a:rPr>
              <a:t>UriMatcher</a:t>
            </a:r>
            <a:r>
              <a:rPr lang="en-US" sz="1200" kern="1200" dirty="0" smtClean="0">
                <a:solidFill>
                  <a:schemeClr val="tx1"/>
                </a:solidFill>
                <a:effectLst/>
                <a:latin typeface="+mn-lt"/>
                <a:ea typeface="+mn-ea"/>
                <a:cs typeface="+mn-cs"/>
              </a:rPr>
              <a:t>. If the result is a directory Uri, the delete is called with the selection the user passed in. However, if the result is a specific row, the row index is used to further limit the delete, with or without the selection. Allowing this without a specific selection enables deletion of a specified identifier without having to also know exactly where it came from.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before, the system is then notified of this change with a call to the </a:t>
            </a:r>
            <a:r>
              <a:rPr lang="en-US" sz="1200" kern="1200" dirty="0" err="1" smtClean="0">
                <a:solidFill>
                  <a:schemeClr val="tx1"/>
                </a:solidFill>
                <a:effectLst/>
                <a:latin typeface="+mn-lt"/>
                <a:ea typeface="+mn-ea"/>
                <a:cs typeface="+mn-cs"/>
              </a:rPr>
              <a:t>notifyChange</a:t>
            </a:r>
            <a:r>
              <a:rPr lang="en-US" sz="1200" kern="1200" dirty="0" smtClean="0">
                <a:solidFill>
                  <a:schemeClr val="tx1"/>
                </a:solidFill>
                <a:effectLst/>
                <a:latin typeface="+mn-lt"/>
                <a:ea typeface="+mn-ea"/>
                <a:cs typeface="+mn-cs"/>
              </a:rPr>
              <a:t>() method of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Also as before, the number of affected rows is returned, which we stored after the call to the delete() method.</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last method to implement is the </a:t>
            </a:r>
            <a:r>
              <a:rPr lang="en-US" sz="1200" kern="1200" dirty="0" err="1" smtClean="0">
                <a:solidFill>
                  <a:schemeClr val="tx1"/>
                </a:solidFill>
                <a:effectLst/>
                <a:latin typeface="+mn-lt"/>
                <a:ea typeface="+mn-ea"/>
                <a:cs typeface="+mn-cs"/>
              </a:rPr>
              <a:t>getType</a:t>
            </a:r>
            <a:r>
              <a:rPr lang="en-US" sz="1200" kern="1200" dirty="0" smtClean="0">
                <a:solidFill>
                  <a:schemeClr val="tx1"/>
                </a:solidFill>
                <a:effectLst/>
                <a:latin typeface="+mn-lt"/>
                <a:ea typeface="+mn-ea"/>
                <a:cs typeface="+mn-cs"/>
              </a:rPr>
              <a:t>() method. The purpose of this method is to return the MIME type for a particular Uri that is passed in. It does not need to return MIME types for specific columns of data.</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start, a couple of MIME types are defined. The Android SDK provides some guideline values for single items and directories of items, which are used here. The corresponding strings for them are </a:t>
            </a:r>
            <a:r>
              <a:rPr lang="en-US" sz="1200" kern="1200" dirty="0" err="1" smtClean="0">
                <a:solidFill>
                  <a:schemeClr val="tx1"/>
                </a:solidFill>
                <a:effectLst/>
                <a:latin typeface="+mn-lt"/>
                <a:ea typeface="+mn-ea"/>
                <a:cs typeface="+mn-cs"/>
              </a:rPr>
              <a:t>vnd.android.cursor.item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vnd.android.cursor.dir</a:t>
            </a:r>
            <a:r>
              <a:rPr lang="en-US" sz="1200" kern="1200" dirty="0" smtClean="0">
                <a:solidFill>
                  <a:schemeClr val="tx1"/>
                </a:solidFill>
                <a:effectLst/>
                <a:latin typeface="+mn-lt"/>
                <a:ea typeface="+mn-ea"/>
                <a:cs typeface="+mn-cs"/>
              </a:rPr>
              <a:t>, respectively. Finally, the match() method is used to determine the type of the provided Uri so that the appropriate MIME type can be returned.</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you need to update your application’s AndroidManifest.xml file so that it reflects that a content provider interface is exposed to the rest of the system. Here, the class name and the authorities, or what might be considered the domain of the content:// URI, need to be set. For instance, content://com.advancedandroidbook.ssp.SimpleFieldnotesContentProvider is the base URI used in this content provider example, which means the authority is </a:t>
            </a:r>
            <a:r>
              <a:rPr lang="en-US" sz="1200" kern="1200" dirty="0" err="1" smtClean="0">
                <a:solidFill>
                  <a:schemeClr val="tx1"/>
                </a:solidFill>
                <a:effectLst/>
                <a:latin typeface="+mn-lt"/>
                <a:ea typeface="+mn-ea"/>
                <a:cs typeface="+mn-cs"/>
              </a:rPr>
              <a:t>com.advancedandroidbook.ssp.SimpleFieldnotesContentProvider</a:t>
            </a:r>
            <a:r>
              <a:rPr lang="en-US" sz="1200" kern="1200" dirty="0" smtClean="0">
                <a:solidFill>
                  <a:schemeClr val="tx1"/>
                </a:solidFill>
                <a:effectLst/>
                <a:latin typeface="+mn-lt"/>
                <a:ea typeface="+mn-ea"/>
                <a:cs typeface="+mn-cs"/>
              </a:rPr>
              <a:t>. This</a:t>
            </a:r>
            <a:r>
              <a:rPr lang="en-US" sz="1200" kern="1200" baseline="0" dirty="0" smtClean="0">
                <a:solidFill>
                  <a:schemeClr val="tx1"/>
                </a:solidFill>
                <a:effectLst/>
                <a:latin typeface="+mn-lt"/>
                <a:ea typeface="+mn-ea"/>
                <a:cs typeface="+mn-cs"/>
              </a:rPr>
              <a:t> slide’s </a:t>
            </a:r>
            <a:r>
              <a:rPr lang="en-US" sz="1200" kern="1200" dirty="0" smtClean="0">
                <a:solidFill>
                  <a:schemeClr val="tx1"/>
                </a:solidFill>
                <a:effectLst/>
                <a:latin typeface="+mn-lt"/>
                <a:ea typeface="+mn-ea"/>
                <a:cs typeface="+mn-cs"/>
              </a:rPr>
              <a:t>Extensible Markup Language (XML) shows an example of this.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value of </a:t>
            </a:r>
            <a:r>
              <a:rPr lang="en-US" sz="1200" kern="1200" dirty="0" err="1" smtClean="0">
                <a:solidFill>
                  <a:schemeClr val="tx1"/>
                </a:solidFill>
                <a:effectLst/>
                <a:latin typeface="+mn-lt"/>
                <a:ea typeface="+mn-ea"/>
                <a:cs typeface="+mn-cs"/>
              </a:rPr>
              <a:t>multiprocess</a:t>
            </a:r>
            <a:r>
              <a:rPr lang="en-US" sz="1200" kern="1200" dirty="0" smtClean="0">
                <a:solidFill>
                  <a:schemeClr val="tx1"/>
                </a:solidFill>
                <a:effectLst/>
                <a:latin typeface="+mn-lt"/>
                <a:ea typeface="+mn-ea"/>
                <a:cs typeface="+mn-cs"/>
              </a:rPr>
              <a:t> is set to true because the data does not need to be synchronized among multiple running versions of this content provider. It’s possible that two or more applications might access a content provider at the same time, so proper synchronization might be necessary. In addition, Android 4.2 (API Level 17) no longer exports content providers as the default setting, mainly for security reasons. If you would like other applications to make use of your application’s data through your provider, you need to set the </a:t>
            </a:r>
            <a:r>
              <a:rPr lang="en-US" sz="1200" kern="1200" dirty="0" err="1" smtClean="0">
                <a:solidFill>
                  <a:schemeClr val="tx1"/>
                </a:solidFill>
                <a:effectLst/>
                <a:latin typeface="+mn-lt"/>
                <a:ea typeface="+mn-ea"/>
                <a:cs typeface="+mn-cs"/>
              </a:rPr>
              <a:t>android:exported</a:t>
            </a:r>
            <a:r>
              <a:rPr lang="en-US" sz="1200" kern="1200" dirty="0" smtClean="0">
                <a:solidFill>
                  <a:schemeClr val="tx1"/>
                </a:solidFill>
                <a:effectLst/>
                <a:latin typeface="+mn-lt"/>
                <a:ea typeface="+mn-ea"/>
                <a:cs typeface="+mn-cs"/>
              </a:rPr>
              <a:t> attribute to true.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concept of a content provider is complex and best understood by working through examples. The </a:t>
            </a:r>
            <a:r>
              <a:rPr lang="en-US" dirty="0" err="1" smtClean="0"/>
              <a:t>SimpleSearchProvider</a:t>
            </a:r>
            <a:r>
              <a:rPr lang="en-US" dirty="0" smtClean="0"/>
              <a:t> application is nice on its own, but allowing another application to access and display the provider data in its own user interface is what we would like to see.</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this figure, you can see the results of accessing the database information of the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 application through the application itself.</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Most access to content providers comes in the form of queries: a list of contacts, a list of bookmarks, a list of calls, a list of pictures, and a list of audio files. Applications make these requests much as they would access a database, and they get the same type of structured results. The results of a query are often iterated through the use of a Cursor. However, instead of crafting queries, we use URIs.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a URI as an “address” to the location where content exists. URI addresses are hierarchical. Most content providers, such as the Contacts and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have URI addresses predefined. For example, to access thumbnails of the images on the external media device (sometimes a Secure Digital, or SD, card, not always user removable), we use the URI as presented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SimpleAccessProvider</a:t>
            </a:r>
            <a:r>
              <a:rPr lang="en-US" sz="1200" kern="1200" dirty="0" smtClean="0">
                <a:solidFill>
                  <a:schemeClr val="tx1"/>
                </a:solidFill>
                <a:effectLst/>
                <a:latin typeface="+mn-lt"/>
                <a:ea typeface="+mn-ea"/>
                <a:cs typeface="+mn-cs"/>
              </a:rPr>
              <a:t> needs to request access from the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 application to be able to read the database. We need to add a &lt;uses-permission&gt; tag to our </a:t>
            </a:r>
            <a:r>
              <a:rPr lang="en-US" sz="1200" kern="1200" dirty="0" err="1" smtClean="0">
                <a:solidFill>
                  <a:schemeClr val="tx1"/>
                </a:solidFill>
                <a:effectLst/>
                <a:latin typeface="+mn-lt"/>
                <a:ea typeface="+mn-ea"/>
                <a:cs typeface="+mn-cs"/>
              </a:rPr>
              <a:t>SimpleAccessProvider</a:t>
            </a:r>
            <a:r>
              <a:rPr lang="en-US" sz="1200" kern="1200" dirty="0" smtClean="0">
                <a:solidFill>
                  <a:schemeClr val="tx1"/>
                </a:solidFill>
                <a:effectLst/>
                <a:latin typeface="+mn-lt"/>
                <a:ea typeface="+mn-ea"/>
                <a:cs typeface="+mn-cs"/>
              </a:rPr>
              <a:t> manifest file like so.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can query the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 content provider using a URI much as we would query a database. We query() a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to return a Cursor containing all the field notes available from the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Then, we create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and a </a:t>
            </a:r>
            <a:r>
              <a:rPr lang="en-US" sz="1200" kern="1200" dirty="0" err="1" smtClean="0">
                <a:solidFill>
                  <a:schemeClr val="tx1"/>
                </a:solidFill>
                <a:effectLst/>
                <a:latin typeface="+mn-lt"/>
                <a:ea typeface="+mn-ea"/>
                <a:cs typeface="+mn-cs"/>
              </a:rPr>
              <a:t>SimpleCursorAdapter</a:t>
            </a:r>
            <a:r>
              <a:rPr lang="en-US" sz="1200" kern="1200" dirty="0" smtClean="0">
                <a:solidFill>
                  <a:schemeClr val="tx1"/>
                </a:solidFill>
                <a:effectLst/>
                <a:latin typeface="+mn-lt"/>
                <a:ea typeface="+mn-ea"/>
                <a:cs typeface="+mn-cs"/>
              </a:rPr>
              <a:t>, and we load the Cursor object into the adapter, binding the FIELDNOTES_TITLE and the FIELDNOTES_BODY data to two text fields of the </a:t>
            </a:r>
            <a:r>
              <a:rPr lang="en-US" sz="1200" kern="1200" dirty="0" err="1" smtClean="0">
                <a:solidFill>
                  <a:schemeClr val="tx1"/>
                </a:solidFill>
                <a:effectLst/>
                <a:latin typeface="+mn-lt"/>
                <a:ea typeface="+mn-ea"/>
                <a:cs typeface="+mn-cs"/>
              </a:rPr>
              <a:t>SimpleCursorAdapter</a:t>
            </a:r>
            <a:r>
              <a:rPr lang="en-US" sz="1200" kern="1200" dirty="0" smtClean="0">
                <a:solidFill>
                  <a:schemeClr val="tx1"/>
                </a:solidFill>
                <a:effectLst/>
                <a:latin typeface="+mn-lt"/>
                <a:ea typeface="+mn-ea"/>
                <a:cs typeface="+mn-cs"/>
              </a:rPr>
              <a:t>. We complete the example by loading the adapter into 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configured the example to retrieve the field note records of the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 content provider available within the application’s database, for display within the </a:t>
            </a:r>
            <a:r>
              <a:rPr lang="en-US" sz="1200" kern="1200" dirty="0" err="1" smtClean="0">
                <a:solidFill>
                  <a:schemeClr val="tx1"/>
                </a:solidFill>
                <a:effectLst/>
                <a:latin typeface="+mn-lt"/>
                <a:ea typeface="+mn-ea"/>
                <a:cs typeface="+mn-cs"/>
              </a:rPr>
              <a:t>SimpleAccessProvider</a:t>
            </a:r>
            <a:r>
              <a:rPr lang="en-US" sz="1200" kern="1200" dirty="0" smtClean="0">
                <a:solidFill>
                  <a:schemeClr val="tx1"/>
                </a:solidFill>
                <a:effectLst/>
                <a:latin typeface="+mn-lt"/>
                <a:ea typeface="+mn-ea"/>
                <a:cs typeface="+mn-cs"/>
              </a:rPr>
              <a:t> application.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25</a:t>
            </a:fld>
            <a:endParaRPr lang="en-US"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Implementing a content provider interface is relatively straightforward. This code shows the basic interface that an application needs to implement to become a content provider, requiring implementations of five important methods.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provider application needs to define a base URI that other applications will use to access this content provider. This must be in the form of a public static final URI named CONTENT_URI, and it must start with content://. The URI must be unique. The best practice for this naming is to use the fully qualified class name of the content provider. Here, we have created a URI name for our </a:t>
            </a:r>
            <a:r>
              <a:rPr lang="en-US" sz="1200" kern="1200" dirty="0" err="1" smtClean="0">
                <a:solidFill>
                  <a:schemeClr val="tx1"/>
                </a:solidFill>
                <a:effectLst/>
                <a:latin typeface="+mn-lt"/>
                <a:ea typeface="+mn-ea"/>
                <a:cs typeface="+mn-cs"/>
              </a:rPr>
              <a:t>SimpleSearchProvider</a:t>
            </a:r>
            <a:r>
              <a:rPr lang="en-US" sz="1200" kern="1200" dirty="0" smtClean="0">
                <a:solidFill>
                  <a:schemeClr val="tx1"/>
                </a:solidFill>
                <a:effectLst/>
                <a:latin typeface="+mn-lt"/>
                <a:ea typeface="+mn-ea"/>
                <a:cs typeface="+mn-cs"/>
              </a:rPr>
              <a:t> example.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user of the content provider needs to know what columns the content provider has available to it. In this case, the columns used are title and body. We also include a column for the record number, which is called _id.</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Users of the content provider use these same strings. A content provider for data such as this often stores the data in a SQLite database. If this is the case, matching these columns’ names to the database column names simplifies the code.</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query() </a:t>
            </a:r>
            <a:r>
              <a:rPr lang="en-US" dirty="0"/>
              <a:t>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Cursor query(Uri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String[] projection,</a:t>
            </a:r>
          </a:p>
          <a:p>
            <a:pPr marL="1143000" lvl="3" indent="0">
              <a:buNone/>
            </a:pPr>
            <a:r>
              <a:rPr lang="en-US" sz="1200" dirty="0">
                <a:latin typeface="Courier New" panose="02070309020205020404" pitchFamily="49" charset="0"/>
                <a:cs typeface="Courier New" panose="02070309020205020404" pitchFamily="49" charset="0"/>
              </a:rPr>
              <a:t>    String selection, String[]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sortOrder</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qBuilder</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SQLiteQueryBuilder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qBuilder.setTables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match = </a:t>
            </a:r>
            <a:r>
              <a:rPr lang="en-US" sz="1200" dirty="0" err="1">
                <a:latin typeface="Courier New" panose="02070309020205020404" pitchFamily="49" charset="0"/>
                <a:cs typeface="Courier New" panose="02070309020205020404" pitchFamily="49" charset="0"/>
              </a:rPr>
              <a:t>sURIMatcher.match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1143000" lvl="3" indent="0">
              <a:buNone/>
            </a:pPr>
            <a:r>
              <a:rPr lang="en-US" dirty="0" smtClean="0"/>
              <a:t>….</a:t>
            </a: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query()</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143000"/>
            <a:ext cx="8229600" cy="4830763"/>
          </a:xfrm>
        </p:spPr>
        <p:txBody>
          <a:bodyPr/>
          <a:lstStyle/>
          <a:p>
            <a:pPr marL="0" indent="0">
              <a:buNone/>
            </a:pPr>
            <a:r>
              <a:rPr lang="en-US" dirty="0" smtClean="0"/>
              <a:t>….</a:t>
            </a:r>
          </a:p>
          <a:p>
            <a:pPr marL="0" indent="0">
              <a:buNone/>
            </a:pPr>
            <a:r>
              <a:rPr lang="en-US" dirty="0" smtClean="0"/>
              <a:t> </a:t>
            </a:r>
            <a:r>
              <a:rPr lang="en-US" sz="1400" dirty="0">
                <a:latin typeface="Courier New" panose="02070309020205020404" pitchFamily="49" charset="0"/>
                <a:cs typeface="Courier New" panose="02070309020205020404" pitchFamily="49" charset="0"/>
              </a:rPr>
              <a:t>switch (match) {</a:t>
            </a:r>
          </a:p>
          <a:p>
            <a:pPr marL="0" indent="0">
              <a:buNone/>
            </a:pPr>
            <a:r>
              <a:rPr lang="en-US" sz="1400" dirty="0">
                <a:latin typeface="Courier New" panose="02070309020205020404" pitchFamily="49" charset="0"/>
                <a:cs typeface="Courier New" panose="02070309020205020404" pitchFamily="49" charset="0"/>
              </a:rPr>
              <a:t>    case FIELDNOTES_SEARCH_SUGGEST: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selectionArgs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new String[] { "%" + </a:t>
            </a:r>
            <a:r>
              <a:rPr lang="en-US" sz="1400" dirty="0" err="1">
                <a:latin typeface="Courier New" panose="02070309020205020404" pitchFamily="49" charset="0"/>
                <a:cs typeface="Courier New" panose="02070309020205020404" pitchFamily="49" charset="0"/>
              </a:rPr>
              <a:t>selectionArgs</a:t>
            </a:r>
            <a:r>
              <a:rPr lang="en-US" sz="1400" dirty="0">
                <a:latin typeface="Courier New" panose="02070309020205020404" pitchFamily="49" charset="0"/>
                <a:cs typeface="Courier New" panose="02070309020205020404" pitchFamily="49" charset="0"/>
              </a:rPr>
              <a:t>[0] +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queryBuilder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setProjectionMap</a:t>
            </a:r>
            <a:r>
              <a:rPr lang="en-US" sz="1400" dirty="0">
                <a:latin typeface="Courier New" panose="02070309020205020404" pitchFamily="49" charset="0"/>
                <a:cs typeface="Courier New" panose="02070309020205020404" pitchFamily="49" charset="0"/>
              </a:rPr>
              <a:t>(FIELDNOTES_SEARCH_SUGGEST_PROJECTION_MAP);</a:t>
            </a:r>
          </a:p>
          <a:p>
            <a:pPr marL="0" indent="0">
              <a:buNone/>
            </a:pPr>
            <a:r>
              <a:rPr lang="en-US" sz="1400" dirty="0">
                <a:latin typeface="Courier New" panose="02070309020205020404" pitchFamily="49" charset="0"/>
                <a:cs typeface="Courier New" panose="02070309020205020404" pitchFamily="49" charset="0"/>
              </a:rPr>
              <a:t>        break</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case FIELDNOTES:</a:t>
            </a:r>
          </a:p>
          <a:p>
            <a:pPr marL="0" indent="0">
              <a:buNone/>
            </a:pPr>
            <a:r>
              <a:rPr lang="en-US" sz="1400" dirty="0" smtClean="0">
                <a:latin typeface="Courier New" panose="02070309020205020404" pitchFamily="49" charset="0"/>
                <a:cs typeface="Courier New" panose="02070309020205020404" pitchFamily="49" charset="0"/>
              </a:rPr>
              <a:t>        break;</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case FIELDNOTE_ITEM:</a:t>
            </a:r>
          </a:p>
          <a:p>
            <a:pPr marL="0" indent="0">
              <a:buNone/>
            </a:pPr>
            <a:r>
              <a:rPr lang="en-US" sz="1400" dirty="0">
                <a:latin typeface="Courier New" panose="02070309020205020404" pitchFamily="49" charset="0"/>
                <a:cs typeface="Courier New" panose="02070309020205020404" pitchFamily="49" charset="0"/>
              </a:rPr>
              <a:t>        String id = </a:t>
            </a:r>
            <a:r>
              <a:rPr lang="en-US" sz="1400" dirty="0" err="1">
                <a:latin typeface="Courier New" panose="02070309020205020404" pitchFamily="49" charset="0"/>
                <a:cs typeface="Courier New" panose="02070309020205020404" pitchFamily="49" charset="0"/>
              </a:rPr>
              <a:t>uri.getLastPathSegment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queryBuilder.appendWhere</a:t>
            </a:r>
            <a:r>
              <a:rPr lang="en-US" sz="1400" dirty="0">
                <a:latin typeface="Courier New" panose="02070309020205020404" pitchFamily="49" charset="0"/>
                <a:cs typeface="Courier New" panose="02070309020205020404" pitchFamily="49" charset="0"/>
              </a:rPr>
              <a:t>(_ID + "=" + id);</a:t>
            </a:r>
          </a:p>
          <a:p>
            <a:pPr marL="0" indent="0">
              <a:buNone/>
            </a:pPr>
            <a:r>
              <a:rPr lang="en-US" sz="1400" dirty="0">
                <a:latin typeface="Courier New" panose="02070309020205020404" pitchFamily="49" charset="0"/>
                <a:cs typeface="Courier New" panose="02070309020205020404" pitchFamily="49" charset="0"/>
              </a:rPr>
              <a:t>        break</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default:</a:t>
            </a:r>
          </a:p>
          <a:p>
            <a:pPr marL="0" indent="0">
              <a:buNone/>
            </a:pPr>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IllegalArgumentException</a:t>
            </a:r>
            <a:r>
              <a:rPr lang="en-US" sz="1400" dirty="0">
                <a:latin typeface="Courier New" panose="02070309020205020404" pitchFamily="49" charset="0"/>
                <a:cs typeface="Courier New" panose="02070309020205020404" pitchFamily="49" charset="0"/>
              </a:rPr>
              <a:t>("Invalid URI: " + </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None/>
            </a:pPr>
            <a:r>
              <a:rPr lang="en-US" dirty="0" smtClean="0"/>
              <a:t>….</a:t>
            </a:r>
            <a:endParaRPr lang="en-US" dirty="0"/>
          </a:p>
        </p:txBody>
      </p:sp>
    </p:spTree>
    <p:extLst>
      <p:ext uri="{BB962C8B-B14F-4D97-AF65-F5344CB8AC3E}">
        <p14:creationId xmlns:p14="http://schemas.microsoft.com/office/powerpoint/2010/main" val="3101704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query()</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1430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r>
              <a:rPr lang="en-US" dirty="0" smtClean="0"/>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SQLiteDatabase</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database.getReadableDatabase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Cursor </a:t>
            </a:r>
            <a:r>
              <a:rPr lang="en-US" sz="1200" dirty="0" err="1">
                <a:latin typeface="Courier New" panose="02070309020205020404" pitchFamily="49" charset="0"/>
                <a:cs typeface="Courier New" panose="02070309020205020404" pitchFamily="49" charset="0"/>
              </a:rPr>
              <a:t>cursor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queryBuilder.query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sql</a:t>
            </a:r>
            <a:r>
              <a:rPr lang="en-US" sz="1200" dirty="0">
                <a:latin typeface="Courier New" panose="02070309020205020404" pitchFamily="49" charset="0"/>
                <a:cs typeface="Courier New" panose="02070309020205020404" pitchFamily="49" charset="0"/>
              </a:rPr>
              <a:t>, projection, selection,</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 null, null, </a:t>
            </a:r>
            <a:r>
              <a:rPr lang="en-US" sz="1200" dirty="0" err="1">
                <a:latin typeface="Courier New" panose="02070309020205020404" pitchFamily="49" charset="0"/>
                <a:cs typeface="Courier New" panose="02070309020205020404" pitchFamily="49" charset="0"/>
              </a:rPr>
              <a:t>sortOrder</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cursor.setNotificationUri</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getContentResolver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return cursor;</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9735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the </a:t>
            </a:r>
            <a:r>
              <a:rPr lang="en-US" b="1" dirty="0" err="1">
                <a:latin typeface="Courier New" panose="02070309020205020404" pitchFamily="49" charset="0"/>
                <a:cs typeface="Courier New" panose="02070309020205020404" pitchFamily="49" charset="0"/>
              </a:rPr>
              <a:t>UriMatcher</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200" dirty="0" smtClean="0"/>
          </a:p>
          <a:p>
            <a:pPr marL="1143000" lvl="3"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static final String AUTHORITY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com.advancedandroidbook.ssp.SimpleFieldnotesContentProvider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public static final String BASE_DATA_NAME = "</a:t>
            </a:r>
            <a:r>
              <a:rPr lang="en-US" sz="1200" dirty="0" err="1">
                <a:latin typeface="Courier New" panose="02070309020205020404" pitchFamily="49" charset="0"/>
                <a:cs typeface="Courier New" panose="02070309020205020404" pitchFamily="49" charset="0"/>
              </a:rPr>
              <a:t>fieldnotes_provider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private static final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FIELDNOTES = 0x1000;</a:t>
            </a:r>
          </a:p>
          <a:p>
            <a:pPr marL="1143000" lvl="3" indent="0">
              <a:buNone/>
            </a:pPr>
            <a:r>
              <a:rPr lang="en-US" sz="1200" dirty="0">
                <a:latin typeface="Courier New" panose="02070309020205020404" pitchFamily="49" charset="0"/>
                <a:cs typeface="Courier New" panose="02070309020205020404" pitchFamily="49" charset="0"/>
              </a:rPr>
              <a:t>private static final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FIELDNOTE_ITEM = 0x1001;</a:t>
            </a:r>
          </a:p>
          <a:p>
            <a:pPr marL="1143000" lvl="3" indent="0">
              <a:buNone/>
            </a:pPr>
            <a:r>
              <a:rPr lang="en-US" sz="1200" dirty="0">
                <a:latin typeface="Courier New" panose="02070309020205020404" pitchFamily="49" charset="0"/>
                <a:cs typeface="Courier New" panose="02070309020205020404" pitchFamily="49" charset="0"/>
              </a:rPr>
              <a:t>private static final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FIELDNOTES_SEARCH_SUGGEST = 0x1200;</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private static final </a:t>
            </a:r>
            <a:r>
              <a:rPr lang="en-US" sz="1200" dirty="0" err="1">
                <a:latin typeface="Courier New" panose="02070309020205020404" pitchFamily="49" charset="0"/>
                <a:cs typeface="Courier New" panose="02070309020205020404" pitchFamily="49" charset="0"/>
              </a:rPr>
              <a:t>UriMatcher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sURIMatcher</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new </a:t>
            </a:r>
            <a:r>
              <a:rPr lang="en-US" sz="1200" dirty="0" err="1">
                <a:latin typeface="Courier New" panose="02070309020205020404" pitchFamily="49" charset="0"/>
                <a:cs typeface="Courier New" panose="02070309020205020404" pitchFamily="49" charset="0"/>
              </a:rPr>
              <a:t>UriMatcher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UriMatcher.NO_MATCH</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static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sURIMatcher.addURI</a:t>
            </a:r>
            <a:r>
              <a:rPr lang="en-US" sz="1200" dirty="0">
                <a:latin typeface="Courier New" panose="02070309020205020404" pitchFamily="49" charset="0"/>
                <a:cs typeface="Courier New" panose="02070309020205020404" pitchFamily="49" charset="0"/>
              </a:rPr>
              <a:t>(AUTHORITY, BASE_DATA_NAME, FIELDNOTES);</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sURIMatcher.addURI</a:t>
            </a:r>
            <a:r>
              <a:rPr lang="en-US" sz="1200" dirty="0">
                <a:latin typeface="Courier New" panose="02070309020205020404" pitchFamily="49" charset="0"/>
                <a:cs typeface="Courier New" panose="02070309020205020404" pitchFamily="49" charset="0"/>
              </a:rPr>
              <a:t>(AUTHORITY, BASE_DATA_NAME + "/#", FIELDNOTE_ITEM);</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sURIMatcher.addURI</a:t>
            </a:r>
            <a:r>
              <a:rPr lang="en-US" sz="1200" dirty="0">
                <a:latin typeface="Courier New" panose="02070309020205020404" pitchFamily="49" charset="0"/>
                <a:cs typeface="Courier New" panose="02070309020205020404" pitchFamily="49" charset="0"/>
              </a:rPr>
              <a:t>(AUTHORITY, BASE_DATA_NAME + "/"</a:t>
            </a:r>
          </a:p>
          <a:p>
            <a:pPr marL="1143000" lvl="3"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SearchManager.SUGGEST_URI_PATH_QUERY</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FIELDNOTES_SEARCH_SUGGEST);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sURIMatcher.addURI</a:t>
            </a:r>
            <a:r>
              <a:rPr lang="en-US" sz="1200" dirty="0">
                <a:latin typeface="Courier New" panose="02070309020205020404" pitchFamily="49" charset="0"/>
                <a:cs typeface="Courier New" panose="02070309020205020404" pitchFamily="49" charset="0"/>
              </a:rPr>
              <a:t>(AUTHORITY, BASE_DATA_NAME + "/"</a:t>
            </a:r>
          </a:p>
          <a:p>
            <a:pPr marL="1143000" lvl="3"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SearchManager.SUGGEST_URI_PATH_QUERY</a:t>
            </a:r>
            <a:r>
              <a:rPr lang="en-US" sz="1200" dirty="0">
                <a:latin typeface="Courier New" panose="02070309020205020404" pitchFamily="49" charset="0"/>
                <a:cs typeface="Courier New" panose="02070309020205020404" pitchFamily="49" charset="0"/>
              </a:rPr>
              <a:t> + "/*",</a:t>
            </a:r>
          </a:p>
          <a:p>
            <a:pPr marL="1143000" lvl="3" indent="0">
              <a:buNone/>
            </a:pPr>
            <a:r>
              <a:rPr lang="en-US" sz="1200" dirty="0">
                <a:latin typeface="Courier New" panose="02070309020205020404" pitchFamily="49" charset="0"/>
                <a:cs typeface="Courier New" panose="02070309020205020404" pitchFamily="49" charset="0"/>
              </a:rPr>
              <a:t>        FIELDNOTES_SEARCH_SUGGEST);</a:t>
            </a:r>
          </a:p>
          <a:p>
            <a:pPr marL="1143000" lvl="3"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insert()</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Uri insert(Uri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ContentValues</a:t>
            </a:r>
            <a:r>
              <a:rPr lang="en-US" sz="1200" dirty="0">
                <a:latin typeface="Courier New" panose="02070309020205020404" pitchFamily="49" charset="0"/>
                <a:cs typeface="Courier New" panose="02070309020205020404" pitchFamily="49" charset="0"/>
              </a:rPr>
              <a:t> values) {</a:t>
            </a:r>
          </a:p>
          <a:p>
            <a:pPr marL="762000" lvl="2" indent="0">
              <a:buNone/>
            </a:pPr>
            <a:r>
              <a:rPr lang="en-US" sz="1200" dirty="0">
                <a:latin typeface="Courier New" panose="02070309020205020404" pitchFamily="49" charset="0"/>
                <a:cs typeface="Courier New" panose="02070309020205020404" pitchFamily="49" charset="0"/>
              </a:rPr>
              <a:t>    Uri </a:t>
            </a:r>
            <a:r>
              <a:rPr lang="en-US" sz="1200" dirty="0" err="1">
                <a:latin typeface="Courier New" panose="02070309020205020404" pitchFamily="49" charset="0"/>
                <a:cs typeface="Courier New" panose="02070309020205020404" pitchFamily="49" charset="0"/>
              </a:rPr>
              <a:t>newUri</a:t>
            </a:r>
            <a:r>
              <a:rPr lang="en-US" sz="1200" dirty="0">
                <a:latin typeface="Courier New" panose="02070309020205020404" pitchFamily="49" charset="0"/>
                <a:cs typeface="Courier New" panose="02070309020205020404" pitchFamily="49" charset="0"/>
              </a:rPr>
              <a:t> = null;</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match = </a:t>
            </a:r>
            <a:r>
              <a:rPr lang="en-US" sz="1200" dirty="0" err="1">
                <a:latin typeface="Courier New" panose="02070309020205020404" pitchFamily="49" charset="0"/>
                <a:cs typeface="Courier New" panose="02070309020205020404" pitchFamily="49" charset="0"/>
              </a:rPr>
              <a:t>sURIMatcher.match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if (match == FIELDNOTES)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SQLiteDatabase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database.getWritableDatabase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long </a:t>
            </a:r>
            <a:r>
              <a:rPr lang="en-US" sz="1200" dirty="0" err="1">
                <a:latin typeface="Courier New" panose="02070309020205020404" pitchFamily="49" charset="0"/>
                <a:cs typeface="Courier New" panose="02070309020205020404" pitchFamily="49" charset="0"/>
              </a:rPr>
              <a:t>newId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sql.insert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null, values);</a:t>
            </a:r>
          </a:p>
          <a:p>
            <a:pPr marL="762000" lvl="2"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newId</a:t>
            </a:r>
            <a:r>
              <a:rPr lang="en-US" sz="1200" dirty="0">
                <a:latin typeface="Courier New" panose="02070309020205020404" pitchFamily="49" charset="0"/>
                <a:cs typeface="Courier New" panose="02070309020205020404" pitchFamily="49" charset="0"/>
              </a:rPr>
              <a:t> &gt; 0)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newUri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ContentUris.withAppendedId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newId</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getContentResolver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notifyChange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null);</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newUri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a:t>
            </a:r>
          </a:p>
          <a:p>
            <a:pPr marL="762000" lvl="2" indent="0">
              <a:buNone/>
            </a:pP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update()</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200" dirty="0" smtClean="0"/>
          </a:p>
          <a:p>
            <a:pPr marL="762000" lvl="2" indent="0">
              <a:buNone/>
            </a:pPr>
            <a:endParaRPr lang="en-US" sz="1200" dirty="0"/>
          </a:p>
          <a:p>
            <a:pPr marL="762000" lvl="2" indent="0">
              <a:buNone/>
            </a:pPr>
            <a:endParaRPr lang="en-US" sz="1200" dirty="0" smtClean="0"/>
          </a:p>
          <a:p>
            <a:pPr marL="762000" lvl="2" indent="0">
              <a:buNone/>
            </a:pPr>
            <a:endParaRPr lang="en-US" sz="1200" dirty="0"/>
          </a:p>
          <a:p>
            <a:pPr marL="762000" lvl="2" indent="0">
              <a:buNone/>
            </a:pPr>
            <a:r>
              <a:rPr lang="en-US" sz="1200" dirty="0" smtClean="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update(Uri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ContentValues</a:t>
            </a:r>
            <a:r>
              <a:rPr lang="en-US" sz="1200" dirty="0">
                <a:latin typeface="Courier New" panose="02070309020205020404" pitchFamily="49" charset="0"/>
                <a:cs typeface="Courier New" panose="02070309020205020404" pitchFamily="49" charset="0"/>
              </a:rPr>
              <a:t> values,</a:t>
            </a:r>
          </a:p>
          <a:p>
            <a:pPr marL="762000" lvl="2" indent="0">
              <a:buNone/>
            </a:pPr>
            <a:r>
              <a:rPr lang="en-US" sz="1200" dirty="0">
                <a:latin typeface="Courier New" panose="02070309020205020404" pitchFamily="49" charset="0"/>
                <a:cs typeface="Courier New" panose="02070309020205020404" pitchFamily="49" charset="0"/>
              </a:rPr>
              <a:t>            String selection, String[]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match = </a:t>
            </a:r>
            <a:r>
              <a:rPr lang="en-US" sz="1200" dirty="0" err="1">
                <a:latin typeface="Courier New" panose="02070309020205020404" pitchFamily="49" charset="0"/>
                <a:cs typeface="Courier New" panose="02070309020205020404" pitchFamily="49" charset="0"/>
              </a:rPr>
              <a:t>sURIMatcher.match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SQLiteDatabase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sqlDB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mDB.getWritableDatabase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switch (match) {</a:t>
            </a:r>
          </a:p>
          <a:p>
            <a:pPr marL="762000" lvl="2" indent="0">
              <a:buNone/>
            </a:pPr>
            <a:r>
              <a:rPr lang="en-US" sz="1200" dirty="0">
                <a:latin typeface="Courier New" panose="02070309020205020404" pitchFamily="49" charset="0"/>
                <a:cs typeface="Courier New" panose="02070309020205020404" pitchFamily="49" charset="0"/>
              </a:rPr>
              <a:t>        case FIELDNOTES:</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sqlDB.update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values, selection,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break;</a:t>
            </a:r>
          </a:p>
          <a:p>
            <a:pPr marL="762000" lvl="2" indent="0">
              <a:buNone/>
            </a:pPr>
            <a:r>
              <a:rPr lang="en-US" sz="1200" dirty="0"/>
              <a:t> </a:t>
            </a:r>
          </a:p>
          <a:p>
            <a:pPr marL="762000" lvl="2" indent="0">
              <a:buNone/>
            </a:pPr>
            <a:r>
              <a:rPr lang="en-US" sz="1200" dirty="0" smtClean="0"/>
              <a:t>….</a:t>
            </a:r>
            <a:endParaRPr lang="en-US" sz="1200"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update()</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200" dirty="0" smtClean="0"/>
              <a:t>….</a:t>
            </a:r>
          </a:p>
          <a:p>
            <a:pPr marL="762000" lvl="2" indent="0">
              <a:buNone/>
            </a:pPr>
            <a:r>
              <a:rPr lang="en-US" sz="1200" dirty="0" smtClean="0">
                <a:latin typeface="Courier New" panose="02070309020205020404" pitchFamily="49" charset="0"/>
                <a:cs typeface="Courier New" panose="02070309020205020404" pitchFamily="49" charset="0"/>
              </a:rPr>
              <a:t>        case </a:t>
            </a:r>
            <a:r>
              <a:rPr lang="en-US" sz="1200" dirty="0">
                <a:latin typeface="Courier New" panose="02070309020205020404" pitchFamily="49" charset="0"/>
                <a:cs typeface="Courier New" panose="02070309020205020404" pitchFamily="49" charset="0"/>
              </a:rPr>
              <a:t>FIELDNOTE_ITEM:</a:t>
            </a:r>
          </a:p>
          <a:p>
            <a:pPr marL="762000" lvl="2" indent="0">
              <a:buNone/>
            </a:pPr>
            <a:r>
              <a:rPr lang="en-US" sz="1200" dirty="0">
                <a:latin typeface="Courier New" panose="02070309020205020404" pitchFamily="49" charset="0"/>
                <a:cs typeface="Courier New" panose="02070309020205020404" pitchFamily="49" charset="0"/>
              </a:rPr>
              <a:t>            String id = </a:t>
            </a:r>
            <a:r>
              <a:rPr lang="en-US" sz="1200" dirty="0" err="1">
                <a:latin typeface="Courier New" panose="02070309020205020404" pitchFamily="49" charset="0"/>
                <a:cs typeface="Courier New" panose="02070309020205020404" pitchFamily="49" charset="0"/>
              </a:rPr>
              <a:t>uri.getLastPathSegment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TextUtils.isEmpty</a:t>
            </a:r>
            <a:r>
              <a:rPr lang="en-US" sz="1200" dirty="0">
                <a:latin typeface="Courier New" panose="02070309020205020404" pitchFamily="49" charset="0"/>
                <a:cs typeface="Courier New" panose="02070309020205020404" pitchFamily="49" charset="0"/>
              </a:rPr>
              <a:t>(selection))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sqlDB.update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values, _ID + "=" + id, null);</a:t>
            </a:r>
          </a:p>
          <a:p>
            <a:pPr marL="762000" lvl="2" indent="0">
              <a:buNone/>
            </a:pPr>
            <a:r>
              <a:rPr lang="en-US" sz="1200" dirty="0">
                <a:latin typeface="Courier New" panose="02070309020205020404" pitchFamily="49" charset="0"/>
                <a:cs typeface="Courier New" panose="02070309020205020404" pitchFamily="49" charset="0"/>
              </a:rPr>
              <a:t>            } else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sqlDB.update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values, selection + " and " + _ID + "="</a:t>
            </a:r>
          </a:p>
          <a:p>
            <a:pPr marL="762000" lvl="2" indent="0">
              <a:buNone/>
            </a:pPr>
            <a:r>
              <a:rPr lang="en-US" sz="1200" dirty="0">
                <a:latin typeface="Courier New" panose="02070309020205020404" pitchFamily="49" charset="0"/>
                <a:cs typeface="Courier New" panose="02070309020205020404" pitchFamily="49" charset="0"/>
              </a:rPr>
              <a:t>                    + id,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break;</a:t>
            </a:r>
          </a:p>
          <a:p>
            <a:pPr marL="762000" lvl="2" indent="0">
              <a:buNone/>
            </a:pPr>
            <a:r>
              <a:rPr lang="en-US" sz="1200" dirty="0">
                <a:latin typeface="Courier New" panose="02070309020205020404" pitchFamily="49" charset="0"/>
                <a:cs typeface="Courier New" panose="02070309020205020404" pitchFamily="49" charset="0"/>
              </a:rPr>
              <a:t>        default:</a:t>
            </a:r>
          </a:p>
          <a:p>
            <a:pPr marL="762000" lvl="2"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IllegalArgumentException</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"Unknown or Invalid URI " +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getContentResolver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notifyChange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null);</a:t>
            </a:r>
          </a:p>
          <a:p>
            <a:pPr marL="762000" lvl="2"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6622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delete()</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delete(Uri </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 String selection, String[] </a:t>
            </a:r>
            <a:r>
              <a:rPr lang="en-US" sz="1400" dirty="0" err="1">
                <a:latin typeface="Courier New" panose="02070309020205020404" pitchFamily="49" charset="0"/>
                <a:cs typeface="Courier New" panose="02070309020205020404" pitchFamily="49" charset="0"/>
              </a:rPr>
              <a:t>selectionArgs</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match = </a:t>
            </a:r>
            <a:r>
              <a:rPr lang="en-US" sz="1400" dirty="0" err="1">
                <a:latin typeface="Courier New" panose="02070309020205020404" pitchFamily="49" charset="0"/>
                <a:cs typeface="Courier New" panose="02070309020205020404" pitchFamily="49" charset="0"/>
              </a:rPr>
              <a:t>sURIMatcher.match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SQLiteDatabase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sqlDB</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mDB.getWritableDatabase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rowsAffected</a:t>
            </a:r>
            <a:r>
              <a:rPr lang="en-US" sz="1400" dirty="0">
                <a:latin typeface="Courier New" panose="02070309020205020404" pitchFamily="49" charset="0"/>
                <a:cs typeface="Courier New" panose="02070309020205020404" pitchFamily="49" charset="0"/>
              </a:rPr>
              <a:t> = 0;</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switch (match)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case FIELDNOTES:</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rowsAffected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sqlDB.delete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SimpleFieldnotesDatabase.FIELDNOTES_TABLE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selection, </a:t>
            </a:r>
            <a:r>
              <a:rPr lang="en-US" sz="1400" dirty="0" err="1">
                <a:latin typeface="Courier New" panose="02070309020205020404" pitchFamily="49" charset="0"/>
                <a:cs typeface="Courier New" panose="02070309020205020404" pitchFamily="49" charset="0"/>
              </a:rPr>
              <a:t>selectionArgs</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break;</a:t>
            </a:r>
          </a:p>
          <a:p>
            <a:pPr marL="762000" lvl="2" indent="0">
              <a:buNone/>
            </a:pPr>
            <a:r>
              <a:rPr lang="en-US" dirty="0"/>
              <a:t> </a:t>
            </a:r>
          </a:p>
          <a:p>
            <a:pPr marL="762000" lvl="2" indent="0">
              <a:buNone/>
            </a:pPr>
            <a:r>
              <a:rPr lang="en-US" dirty="0" smtClean="0"/>
              <a:t>….</a:t>
            </a: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a:latin typeface="Courier New" panose="02070309020205020404" pitchFamily="49" charset="0"/>
                <a:cs typeface="Courier New" panose="02070309020205020404" pitchFamily="49" charset="0"/>
              </a:rPr>
              <a:t>delete()</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200" dirty="0" smtClean="0"/>
              <a:t>….</a:t>
            </a:r>
          </a:p>
          <a:p>
            <a:pPr marL="762000" lvl="2" indent="0">
              <a:buNone/>
            </a:pPr>
            <a:r>
              <a:rPr lang="en-US" sz="1200" dirty="0" smtClean="0">
                <a:latin typeface="Courier New" panose="02070309020205020404" pitchFamily="49" charset="0"/>
                <a:cs typeface="Courier New" panose="02070309020205020404" pitchFamily="49" charset="0"/>
              </a:rPr>
              <a:t>        case </a:t>
            </a:r>
            <a:r>
              <a:rPr lang="en-US" sz="1200" dirty="0">
                <a:latin typeface="Courier New" panose="02070309020205020404" pitchFamily="49" charset="0"/>
                <a:cs typeface="Courier New" panose="02070309020205020404" pitchFamily="49" charset="0"/>
              </a:rPr>
              <a:t>FIELDNOTE_ITEM:</a:t>
            </a:r>
          </a:p>
          <a:p>
            <a:pPr marL="762000" lvl="2" indent="0">
              <a:buNone/>
            </a:pPr>
            <a:r>
              <a:rPr lang="en-US" sz="1200" dirty="0">
                <a:latin typeface="Courier New" panose="02070309020205020404" pitchFamily="49" charset="0"/>
                <a:cs typeface="Courier New" panose="02070309020205020404" pitchFamily="49" charset="0"/>
              </a:rPr>
              <a:t>            String id = </a:t>
            </a:r>
            <a:r>
              <a:rPr lang="en-US" sz="1200" dirty="0" err="1">
                <a:latin typeface="Courier New" panose="02070309020205020404" pitchFamily="49" charset="0"/>
                <a:cs typeface="Courier New" panose="02070309020205020404" pitchFamily="49" charset="0"/>
              </a:rPr>
              <a:t>uri.getLastPathSegment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TextUtils.isEmpty</a:t>
            </a:r>
            <a:r>
              <a:rPr lang="en-US" sz="1200" dirty="0">
                <a:latin typeface="Courier New" panose="02070309020205020404" pitchFamily="49" charset="0"/>
                <a:cs typeface="Courier New" panose="02070309020205020404" pitchFamily="49" charset="0"/>
              </a:rPr>
              <a:t>(selection))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sqlDB.delete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_ID + " = " + id, null);</a:t>
            </a:r>
          </a:p>
          <a:p>
            <a:pPr marL="762000" lvl="2" indent="0">
              <a:buNone/>
            </a:pPr>
            <a:r>
              <a:rPr lang="en-US" sz="1200" dirty="0">
                <a:latin typeface="Courier New" panose="02070309020205020404" pitchFamily="49" charset="0"/>
                <a:cs typeface="Courier New" panose="02070309020205020404" pitchFamily="49" charset="0"/>
              </a:rPr>
              <a:t>            } else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sqlDB.delete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SimpleFieldnotesDatabase.FIELDNOTES_TABLE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selection + " and " + _ID + " = " + id,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break;</a:t>
            </a:r>
          </a:p>
          <a:p>
            <a:pPr marL="762000" lvl="2" indent="0">
              <a:buNone/>
            </a:pPr>
            <a:r>
              <a:rPr lang="en-US" sz="1200" dirty="0">
                <a:latin typeface="Courier New" panose="02070309020205020404" pitchFamily="49" charset="0"/>
                <a:cs typeface="Courier New" panose="02070309020205020404" pitchFamily="49" charset="0"/>
              </a:rPr>
              <a:t>        default:</a:t>
            </a:r>
          </a:p>
          <a:p>
            <a:pPr marL="762000" lvl="2"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IllegalArgumentException</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"Unknown or Invalid URI " +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getContentResolver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notifyChange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null);</a:t>
            </a:r>
          </a:p>
          <a:p>
            <a:pPr marL="762000" lvl="2"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rowsAffected</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9187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the </a:t>
            </a:r>
            <a:r>
              <a:rPr lang="en-US" b="1" dirty="0" err="1">
                <a:latin typeface="Courier New" panose="02070309020205020404" pitchFamily="49" charset="0"/>
                <a:cs typeface="Courier New" panose="02070309020205020404" pitchFamily="49" charset="0"/>
              </a:rPr>
              <a:t>getType</a:t>
            </a:r>
            <a:r>
              <a:rPr lang="en-US" b="1" dirty="0">
                <a:latin typeface="Courier New" panose="02070309020205020404" pitchFamily="49" charset="0"/>
                <a:cs typeface="Courier New" panose="02070309020205020404" pitchFamily="49" charset="0"/>
              </a:rPr>
              <a:t>()</a:t>
            </a:r>
            <a:r>
              <a:rPr lang="en-US" dirty="0"/>
              <a:t> Method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400" dirty="0">
                <a:latin typeface="Courier New" panose="02070309020205020404" pitchFamily="49" charset="0"/>
                <a:cs typeface="Courier New" panose="02070309020205020404" pitchFamily="49" charset="0"/>
              </a:rPr>
              <a:t>public static final String CONTENT_ITEM_TYPE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ContentResolver.CURSOR_ITEM_BASE_TYPE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vnd.advancedandroidbook.search.fieldnotes_provider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public static final String CONTENT_TYPE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ContentResolver.CURSOR_DIR_BASE_TYPE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vnd.advancedandroidbook.search.fieldnotes_provider</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public String </a:t>
            </a:r>
            <a:r>
              <a:rPr lang="en-US" sz="1400" dirty="0" err="1">
                <a:latin typeface="Courier New" panose="02070309020205020404" pitchFamily="49" charset="0"/>
                <a:cs typeface="Courier New" panose="02070309020205020404" pitchFamily="49" charset="0"/>
              </a:rPr>
              <a:t>getType</a:t>
            </a:r>
            <a:r>
              <a:rPr lang="en-US" sz="1400" dirty="0">
                <a:latin typeface="Courier New" panose="02070309020205020404" pitchFamily="49" charset="0"/>
                <a:cs typeface="Courier New" panose="02070309020205020404" pitchFamily="49" charset="0"/>
              </a:rPr>
              <a:t>(Uri </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Uri </a:t>
            </a:r>
            <a:r>
              <a:rPr lang="en-US" sz="1400" dirty="0" err="1">
                <a:latin typeface="Courier New" panose="02070309020205020404" pitchFamily="49" charset="0"/>
                <a:cs typeface="Courier New" panose="02070309020205020404" pitchFamily="49" charset="0"/>
              </a:rPr>
              <a:t>newUri</a:t>
            </a:r>
            <a:r>
              <a:rPr lang="en-US" sz="1400" dirty="0">
                <a:latin typeface="Courier New" panose="02070309020205020404" pitchFamily="49" charset="0"/>
                <a:cs typeface="Courier New" panose="02070309020205020404" pitchFamily="49" charset="0"/>
              </a:rPr>
              <a:t> = null;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matchType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sURIMatcher.match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matchType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case FIELDNOTES:</a:t>
            </a:r>
          </a:p>
          <a:p>
            <a:pPr marL="1143000" lvl="3" indent="0">
              <a:buNone/>
            </a:pPr>
            <a:r>
              <a:rPr lang="en-US" sz="1400" dirty="0">
                <a:latin typeface="Courier New" panose="02070309020205020404" pitchFamily="49" charset="0"/>
                <a:cs typeface="Courier New" panose="02070309020205020404" pitchFamily="49" charset="0"/>
              </a:rPr>
              <a:t>            return CONTENT_TYPE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case FIELDNOTE_ITEM:</a:t>
            </a:r>
          </a:p>
          <a:p>
            <a:pPr marL="1143000" lvl="3" indent="0">
              <a:buNone/>
            </a:pPr>
            <a:r>
              <a:rPr lang="en-US" sz="1400" dirty="0">
                <a:latin typeface="Courier New" panose="02070309020205020404" pitchFamily="49" charset="0"/>
                <a:cs typeface="Courier New" panose="02070309020205020404" pitchFamily="49" charset="0"/>
              </a:rPr>
              <a:t>            return CONTENT_ITEM_TYPE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default:</a:t>
            </a:r>
          </a:p>
          <a:p>
            <a:pPr marL="1143000" lvl="3" indent="0">
              <a:buNone/>
            </a:pPr>
            <a:r>
              <a:rPr lang="en-US" sz="1400" dirty="0">
                <a:latin typeface="Courier New" panose="02070309020205020404" pitchFamily="49" charset="0"/>
                <a:cs typeface="Courier New" panose="02070309020205020404" pitchFamily="49" charset="0"/>
              </a:rPr>
              <a:t>            return null;</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4</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Building Android Content Providers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Updating the Manifest File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381000" lvl="1" indent="0">
              <a:buNone/>
            </a:pPr>
            <a:r>
              <a:rPr lang="en-US" sz="1400" dirty="0" smtClean="0">
                <a:latin typeface="Courier New" panose="02070309020205020404" pitchFamily="49" charset="0"/>
                <a:cs typeface="Courier New" panose="02070309020205020404" pitchFamily="49" charset="0"/>
              </a:rPr>
              <a:t>&lt;provider</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android:authorities</a:t>
            </a:r>
            <a:r>
              <a:rPr lang="en-US" sz="1400" dirty="0" smtClean="0">
                <a:latin typeface="Courier New" panose="02070309020205020404" pitchFamily="49" charset="0"/>
                <a:cs typeface="Courier New" panose="02070309020205020404" pitchFamily="49" charset="0"/>
              </a:rPr>
              <a:t>=</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com.advancedandroidbook.ssp.SimpleFieldnotesContentProvider</a:t>
            </a:r>
            <a:r>
              <a:rPr lang="en-US" sz="1400" dirty="0" smtClean="0">
                <a:latin typeface="Courier New" panose="02070309020205020404" pitchFamily="49" charset="0"/>
                <a:cs typeface="Courier New" panose="02070309020205020404" pitchFamily="49" charset="0"/>
              </a:rPr>
              <a:t>"</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com.advancedandroidbook.ssp.SimpleFieldnotesContentProvider</a:t>
            </a:r>
            <a:r>
              <a:rPr lang="en-US" sz="1400" dirty="0" smtClean="0">
                <a:latin typeface="Courier New" panose="02070309020205020404" pitchFamily="49" charset="0"/>
                <a:cs typeface="Courier New" panose="02070309020205020404" pitchFamily="49" charset="0"/>
              </a:rPr>
              <a:t>" </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android:multiprocess</a:t>
            </a:r>
            <a:r>
              <a:rPr lang="en-US" sz="1400" dirty="0" smtClean="0">
                <a:latin typeface="Courier New" panose="02070309020205020404" pitchFamily="49" charset="0"/>
                <a:cs typeface="Courier New" panose="02070309020205020404" pitchFamily="49" charset="0"/>
              </a:rPr>
              <a:t>="true"</a:t>
            </a:r>
          </a:p>
          <a:p>
            <a:pPr marL="3810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android:exported</a:t>
            </a:r>
            <a:r>
              <a:rPr lang="en-US" sz="1400" dirty="0" smtClean="0">
                <a:latin typeface="Courier New" panose="02070309020205020404" pitchFamily="49" charset="0"/>
                <a:cs typeface="Courier New" panose="02070309020205020404" pitchFamily="49" charset="0"/>
              </a:rPr>
              <a:t>="true"&gt;</a:t>
            </a:r>
          </a:p>
          <a:p>
            <a:pPr marL="381000" lvl="1" indent="0">
              <a:buNone/>
            </a:pPr>
            <a:r>
              <a:rPr lang="en-US" sz="1400" dirty="0" smtClean="0">
                <a:latin typeface="Courier New" panose="02070309020205020404" pitchFamily="49" charset="0"/>
                <a:cs typeface="Courier New" panose="02070309020205020404" pitchFamily="49" charset="0"/>
              </a:rPr>
              <a:t>&lt;/provider&gt;</a:t>
            </a:r>
          </a:p>
          <a:p>
            <a:pPr marL="381000" lvl="1"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Enhancing Applications Using Content Providers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Locating Content on the Android System Using URIs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r>
              <a:rPr lang="en-US" sz="1400" dirty="0" smtClean="0">
                <a:latin typeface="Courier New" panose="02070309020205020404" pitchFamily="49" charset="0"/>
                <a:cs typeface="Courier New" panose="02070309020205020404" pitchFamily="49" charset="0"/>
              </a:rPr>
              <a:t>Uri </a:t>
            </a:r>
            <a:r>
              <a:rPr lang="en-US" sz="1400" dirty="0" err="1" smtClean="0">
                <a:latin typeface="Courier New" panose="02070309020205020404" pitchFamily="49" charset="0"/>
                <a:cs typeface="Courier New" panose="02070309020205020404" pitchFamily="49" charset="0"/>
              </a:rPr>
              <a:t>thumbnailUri</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MediaStore.Images.Thumbnails.EXTERNAL_CONTENT_URI</a:t>
            </a:r>
            <a:r>
              <a:rPr lang="en-US" sz="1400" dirty="0" smtClean="0">
                <a:latin typeface="Courier New" panose="02070309020205020404" pitchFamily="49" charset="0"/>
                <a:cs typeface="Courier New" panose="02070309020205020404" pitchFamily="49" charset="0"/>
              </a:rPr>
              <a:t>;</a:t>
            </a:r>
          </a:p>
          <a:p>
            <a:pPr marL="381000" lvl="1" indent="0">
              <a:buNone/>
            </a:pP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Setting Up Provider Access Permissions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uses-permission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android:name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com.advancedandroidbook.simplesearchprovider</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SimpleFieldnotesContentProvider.READ_DATABASE</a:t>
            </a:r>
            <a:r>
              <a:rPr lang="en-US" sz="1400"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Retrieving Content Provider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sz="1400" dirty="0" smtClean="0">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Uri </a:t>
            </a:r>
            <a:r>
              <a:rPr lang="en-US" sz="1400" dirty="0" err="1">
                <a:latin typeface="Courier New" panose="02070309020205020404" pitchFamily="49" charset="0"/>
                <a:cs typeface="Courier New" panose="02070309020205020404" pitchFamily="49" charset="0"/>
              </a:rPr>
              <a:t>mUri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Uri.parse</a:t>
            </a:r>
            <a:r>
              <a:rPr lang="en-US" sz="1400" dirty="0">
                <a:latin typeface="Courier New" panose="02070309020205020404" pitchFamily="49" charset="0"/>
                <a:cs typeface="Courier New" panose="02070309020205020404" pitchFamily="49" charset="0"/>
              </a:rPr>
              <a:t>("content://</a:t>
            </a:r>
            <a:r>
              <a:rPr lang="en-US" sz="1400" dirty="0" err="1">
                <a:latin typeface="Courier New" panose="02070309020205020404" pitchFamily="49" charset="0"/>
                <a:cs typeface="Courier New" panose="02070309020205020404" pitchFamily="49" charset="0"/>
              </a:rPr>
              <a:t>com.advancedandroidbook.simplesearchprovider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SimpleFieldnotesContentProvider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fieldnotes_provider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Cursor </a:t>
            </a:r>
            <a:r>
              <a:rPr lang="en-US" sz="1400" dirty="0" err="1">
                <a:latin typeface="Courier New" panose="02070309020205020404" pitchFamily="49" charset="0"/>
                <a:cs typeface="Courier New" panose="02070309020205020404" pitchFamily="49" charset="0"/>
              </a:rPr>
              <a:t>cursor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getContentResolver</a:t>
            </a:r>
            <a:r>
              <a:rPr lang="en-US" sz="1400" dirty="0">
                <a:latin typeface="Courier New" panose="02070309020205020404" pitchFamily="49" charset="0"/>
                <a:cs typeface="Courier New" panose="02070309020205020404" pitchFamily="49" charset="0"/>
              </a:rPr>
              <a:t>().query(</a:t>
            </a:r>
            <a:r>
              <a:rPr lang="en-US" sz="1400" dirty="0" err="1">
                <a:latin typeface="Courier New" panose="02070309020205020404" pitchFamily="49" charset="0"/>
                <a:cs typeface="Courier New" panose="02070309020205020404" pitchFamily="49" charset="0"/>
              </a:rPr>
              <a:t>mUri</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null, null, null,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fieldnotes_title</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ListView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listView</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ListView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R.id.provider</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SimpleCursorAdapter</a:t>
            </a:r>
            <a:r>
              <a:rPr lang="en-US" sz="1400" dirty="0">
                <a:latin typeface="Courier New" panose="02070309020205020404" pitchFamily="49" charset="0"/>
                <a:cs typeface="Courier New" panose="02070309020205020404" pitchFamily="49" charset="0"/>
              </a:rPr>
              <a:t> adapter = new </a:t>
            </a:r>
            <a:r>
              <a:rPr lang="en-US" sz="1400" dirty="0" err="1">
                <a:latin typeface="Courier New" panose="02070309020205020404" pitchFamily="49" charset="0"/>
                <a:cs typeface="Courier New" panose="02070309020205020404" pitchFamily="49" charset="0"/>
              </a:rPr>
              <a:t>SimpleCursorAdapter</a:t>
            </a:r>
            <a:r>
              <a:rPr lang="en-US" sz="1400" dirty="0">
                <a:latin typeface="Courier New" panose="02070309020205020404" pitchFamily="49" charset="0"/>
                <a:cs typeface="Courier New" panose="02070309020205020404" pitchFamily="49" charset="0"/>
              </a:rPr>
              <a:t>(this,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android.R.layout.two_line_list_item</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cursor, </a:t>
            </a:r>
          </a:p>
          <a:p>
            <a:pPr marL="0" indent="0">
              <a:buNone/>
            </a:pPr>
            <a:r>
              <a:rPr lang="en-US" sz="1400" dirty="0">
                <a:latin typeface="Courier New" panose="02070309020205020404" pitchFamily="49" charset="0"/>
                <a:cs typeface="Courier New" panose="02070309020205020404" pitchFamily="49" charset="0"/>
              </a:rPr>
              <a:t>                            new String[] { "FIELDNOTES_TITLE", </a:t>
            </a:r>
          </a:p>
          <a:p>
            <a:pPr marL="0" indent="0">
              <a:buNone/>
            </a:pPr>
            <a:r>
              <a:rPr lang="en-US" sz="1400" dirty="0">
                <a:latin typeface="Courier New" panose="02070309020205020404" pitchFamily="49" charset="0"/>
                <a:cs typeface="Courier New" panose="02070309020205020404" pitchFamily="49" charset="0"/>
              </a:rPr>
              <a:t>                                    "FIELDNOTES_BODY" }, </a:t>
            </a:r>
          </a:p>
          <a:p>
            <a:pPr marL="0"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android.R.id.text1, </a:t>
            </a:r>
          </a:p>
          <a:p>
            <a:pPr marL="0" indent="0">
              <a:buNone/>
            </a:pPr>
            <a:r>
              <a:rPr lang="en-US" sz="1400" dirty="0">
                <a:latin typeface="Courier New" panose="02070309020205020404" pitchFamily="49" charset="0"/>
                <a:cs typeface="Courier New" panose="02070309020205020404" pitchFamily="49" charset="0"/>
              </a:rPr>
              <a:t>                                    android.R.id.text2 }, </a:t>
            </a:r>
          </a:p>
          <a:p>
            <a:pPr marL="0" indent="0">
              <a:buNone/>
            </a:pPr>
            <a:r>
              <a:rPr lang="en-US" sz="1400" dirty="0">
                <a:latin typeface="Courier New" panose="02070309020205020404" pitchFamily="49" charset="0"/>
                <a:cs typeface="Courier New" panose="02070309020205020404" pitchFamily="49" charset="0"/>
              </a:rPr>
              <a:t>                            0);</a:t>
            </a:r>
          </a:p>
          <a:p>
            <a:pPr marL="0" indent="0">
              <a:buNone/>
            </a:pPr>
            <a:r>
              <a:rPr lang="en-US" sz="1400" dirty="0" err="1">
                <a:latin typeface="Courier New" panose="02070309020205020404" pitchFamily="49" charset="0"/>
                <a:cs typeface="Courier New" panose="02070309020205020404" pitchFamily="49" charset="0"/>
              </a:rPr>
              <a:t>listView.setAdapter</a:t>
            </a:r>
            <a:r>
              <a:rPr lang="en-US" sz="1400" dirty="0">
                <a:latin typeface="Courier New" panose="02070309020205020404" pitchFamily="49" charset="0"/>
                <a:cs typeface="Courier New" panose="02070309020205020404" pitchFamily="49" charset="0"/>
              </a:rPr>
              <a:t>(adapter); </a:t>
            </a:r>
          </a:p>
          <a:p>
            <a:pPr marL="0" indent="0">
              <a:buNone/>
            </a:pP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dirty="0" smtClean="0">
                <a:latin typeface="Arial" charset="0"/>
              </a:rPr>
              <a:t>Chapter 4</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implement a </a:t>
            </a:r>
            <a:r>
              <a:rPr lang="en-US" sz="2400" dirty="0"/>
              <a:t>c</a:t>
            </a:r>
            <a:r>
              <a:rPr lang="en-US" sz="2400" dirty="0" smtClean="0"/>
              <a:t>ontent provider interface.</a:t>
            </a:r>
          </a:p>
          <a:p>
            <a:pPr eaLnBrk="1" hangingPunct="1"/>
            <a:r>
              <a:rPr lang="en-US" sz="2400" dirty="0" smtClean="0"/>
              <a:t>We have learned how to implement the important content provider methods.</a:t>
            </a:r>
          </a:p>
          <a:p>
            <a:pPr eaLnBrk="1" hangingPunct="1"/>
            <a:r>
              <a:rPr lang="en-US" sz="2400" dirty="0" smtClean="0"/>
              <a:t>We are now able to use the </a:t>
            </a:r>
            <a:r>
              <a:rPr lang="en-US" sz="2400" dirty="0" err="1" smtClean="0">
                <a:latin typeface="Courier New" panose="02070309020205020404" pitchFamily="49" charset="0"/>
                <a:cs typeface="Courier New" panose="02070309020205020404" pitchFamily="49" charset="0"/>
              </a:rPr>
              <a:t>UriMatcher</a:t>
            </a:r>
            <a:r>
              <a:rPr lang="en-US" sz="2400" dirty="0" smtClean="0"/>
              <a:t> class.</a:t>
            </a:r>
          </a:p>
          <a:p>
            <a:pPr eaLnBrk="1" hangingPunct="1"/>
            <a:r>
              <a:rPr lang="en-US" sz="2400" dirty="0" smtClean="0"/>
              <a:t>We have learned how to update the manifest file for content providers.</a:t>
            </a:r>
          </a:p>
          <a:p>
            <a:pPr eaLnBrk="1" hangingPunct="1"/>
            <a:r>
              <a:rPr lang="en-US" sz="2400" dirty="0" smtClean="0"/>
              <a:t>We have learned how to enhance applications using content providers.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dirty="0"/>
              <a:t>Android API Guides: “Content Providers”:</a:t>
            </a:r>
          </a:p>
          <a:p>
            <a:pPr lvl="1"/>
            <a:r>
              <a:rPr lang="en-US" i="1" dirty="0" smtClean="0"/>
              <a:t>http</a:t>
            </a:r>
            <a:r>
              <a:rPr lang="en-US" i="1" dirty="0"/>
              <a:t>://developer.android.com/guide/topics/providers/content-providers.html</a:t>
            </a:r>
          </a:p>
          <a:p>
            <a:r>
              <a:rPr lang="en-US" dirty="0"/>
              <a:t>Android API Guides: “</a:t>
            </a:r>
            <a:r>
              <a:rPr lang="en-US" dirty="0">
                <a:latin typeface="Courier New" panose="02070309020205020404" pitchFamily="49" charset="0"/>
                <a:cs typeface="Courier New" panose="02070309020205020404" pitchFamily="49" charset="0"/>
              </a:rPr>
              <a:t>&lt;provider&gt;</a:t>
            </a:r>
            <a:r>
              <a:rPr lang="en-US" dirty="0"/>
              <a:t>”:</a:t>
            </a:r>
          </a:p>
          <a:p>
            <a:pPr lvl="1"/>
            <a:r>
              <a:rPr lang="en-US" i="1" dirty="0" smtClean="0"/>
              <a:t>http</a:t>
            </a:r>
            <a:r>
              <a:rPr lang="en-US" i="1" dirty="0"/>
              <a:t>://d.android.com/guide/topics/manifest/provider-element.html</a:t>
            </a:r>
          </a:p>
          <a:p>
            <a:r>
              <a:rPr lang="en-US" dirty="0"/>
              <a:t>Android SDK Reference documentation for the </a:t>
            </a:r>
            <a:r>
              <a:rPr lang="en-US" dirty="0" err="1">
                <a:latin typeface="Courier New" panose="02070309020205020404" pitchFamily="49" charset="0"/>
                <a:cs typeface="Courier New" panose="02070309020205020404" pitchFamily="49" charset="0"/>
              </a:rPr>
              <a:t>android.provider</a:t>
            </a:r>
            <a:r>
              <a:rPr lang="en-US" dirty="0"/>
              <a:t> package:</a:t>
            </a:r>
          </a:p>
          <a:p>
            <a:pPr lvl="1"/>
            <a:r>
              <a:rPr lang="en-US" i="1" dirty="0" smtClean="0"/>
              <a:t>http</a:t>
            </a:r>
            <a:r>
              <a:rPr lang="en-US" i="1" dirty="0"/>
              <a:t>://d.android.com/reference/android/provider/package-summary.html</a:t>
            </a:r>
          </a:p>
          <a:p>
            <a:r>
              <a:rPr lang="en-US" dirty="0"/>
              <a:t>Android SDK Reference documentation for the </a:t>
            </a:r>
            <a:r>
              <a:rPr lang="en-US" dirty="0" err="1">
                <a:latin typeface="Courier New" panose="02070309020205020404" pitchFamily="49" charset="0"/>
                <a:cs typeface="Courier New" panose="02070309020205020404" pitchFamily="49" charset="0"/>
              </a:rPr>
              <a:t>ContentProvider</a:t>
            </a:r>
            <a:r>
              <a:rPr lang="en-US" dirty="0"/>
              <a:t> class:</a:t>
            </a:r>
          </a:p>
          <a:p>
            <a:pPr lvl="1"/>
            <a:r>
              <a:rPr lang="en-US" i="1" dirty="0" smtClean="0"/>
              <a:t>http</a:t>
            </a:r>
            <a:r>
              <a:rPr lang="en-US" i="1" dirty="0"/>
              <a:t>://d.android.com/reference/android/content/ContentProvider.html</a:t>
            </a:r>
          </a:p>
          <a:p>
            <a:r>
              <a:rPr lang="en-US" dirty="0"/>
              <a:t>Android SDK Reference documentation for the </a:t>
            </a:r>
            <a:r>
              <a:rPr lang="en-US" dirty="0" err="1">
                <a:latin typeface="Courier New" panose="02070309020205020404" pitchFamily="49" charset="0"/>
                <a:cs typeface="Courier New" panose="02070309020205020404" pitchFamily="49" charset="0"/>
              </a:rPr>
              <a:t>ContentResolver</a:t>
            </a:r>
            <a:r>
              <a:rPr lang="en-US" dirty="0"/>
              <a:t> class:</a:t>
            </a:r>
          </a:p>
          <a:p>
            <a:pPr lvl="1"/>
            <a:r>
              <a:rPr lang="en-US" i="1" dirty="0" smtClean="0"/>
              <a:t>http</a:t>
            </a:r>
            <a:r>
              <a:rPr lang="en-US" i="1" dirty="0"/>
              <a:t>://d.android.com/reference/android/content/ContentResolver.html</a:t>
            </a:r>
          </a:p>
          <a:p>
            <a:r>
              <a:rPr lang="en-US" dirty="0"/>
              <a:t>Android Tools: “Content Provider Testing”:</a:t>
            </a:r>
          </a:p>
          <a:p>
            <a:pPr lvl="1"/>
            <a:r>
              <a:rPr lang="en-US" i="1" dirty="0" smtClean="0"/>
              <a:t>http</a:t>
            </a:r>
            <a:r>
              <a:rPr lang="en-US" i="1" dirty="0"/>
              <a:t>://</a:t>
            </a:r>
            <a:r>
              <a:rPr lang="en-US" i="1" dirty="0" smtClean="0"/>
              <a:t>d.android.com/tools/testing/contentprovider_testing.html</a:t>
            </a:r>
            <a:endParaRPr lang="en-US"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4</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r>
              <a:rPr lang="en-US" sz="2400" dirty="0"/>
              <a:t>Implementing a Content Provider </a:t>
            </a:r>
            <a:r>
              <a:rPr lang="en-US" sz="2400" dirty="0" smtClean="0"/>
              <a:t>Interface</a:t>
            </a:r>
          </a:p>
          <a:p>
            <a:r>
              <a:rPr lang="en-US" sz="2400" dirty="0"/>
              <a:t>Implementing Important Content Provider </a:t>
            </a:r>
            <a:r>
              <a:rPr lang="en-US" sz="2400" dirty="0" smtClean="0"/>
              <a:t>Methods</a:t>
            </a:r>
          </a:p>
          <a:p>
            <a:r>
              <a:rPr lang="en-US" sz="2400" dirty="0"/>
              <a:t>Exploring the </a:t>
            </a:r>
            <a:r>
              <a:rPr lang="en-US" sz="2400" dirty="0" err="1">
                <a:latin typeface="Courier New" panose="02070309020205020404" pitchFamily="49" charset="0"/>
                <a:cs typeface="Courier New" panose="02070309020205020404" pitchFamily="49" charset="0"/>
              </a:rPr>
              <a:t>UriMatcher</a:t>
            </a:r>
            <a:r>
              <a:rPr lang="en-US" sz="2400" dirty="0"/>
              <a:t> </a:t>
            </a:r>
            <a:r>
              <a:rPr lang="en-US" sz="2400" dirty="0" smtClean="0"/>
              <a:t>Class</a:t>
            </a:r>
          </a:p>
          <a:p>
            <a:r>
              <a:rPr lang="en-US" sz="2400" dirty="0"/>
              <a:t>Updating the Manifest </a:t>
            </a:r>
            <a:r>
              <a:rPr lang="en-US" sz="2400" dirty="0" smtClean="0"/>
              <a:t>File for Content Providers</a:t>
            </a:r>
            <a:endParaRPr lang="en-US" sz="2400" dirty="0"/>
          </a:p>
          <a:p>
            <a:r>
              <a:rPr lang="en-US" sz="2400" dirty="0" smtClean="0"/>
              <a:t>Enhancing </a:t>
            </a:r>
            <a:r>
              <a:rPr lang="en-US" sz="2400" dirty="0"/>
              <a:t>Applications Using Content </a:t>
            </a:r>
            <a:r>
              <a:rPr lang="en-US" sz="2400" dirty="0" smtClean="0"/>
              <a:t>Providers</a:t>
            </a:r>
            <a:endParaRPr lang="en-US" sz="2400" dirty="0"/>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Acting as a Content Provider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Do you have data in your application? Can another application do something interesting with that </a:t>
            </a:r>
            <a:r>
              <a:rPr lang="en-US" sz="2000" dirty="0" smtClean="0"/>
              <a:t>data? </a:t>
            </a:r>
          </a:p>
          <a:p>
            <a:r>
              <a:rPr lang="en-US" sz="2000" dirty="0" smtClean="0"/>
              <a:t>To </a:t>
            </a:r>
            <a:r>
              <a:rPr lang="en-US" sz="2000" dirty="0"/>
              <a:t>share the information in your application with other applications, you need to make the application a content provider by providing the standardized content provider interface for other applications; then you must register your application as a content provider in the Android manifest </a:t>
            </a:r>
            <a:r>
              <a:rPr lang="en-US" sz="2000" dirty="0" smtClean="0"/>
              <a:t>file.</a:t>
            </a:r>
          </a:p>
          <a:p>
            <a:r>
              <a:rPr lang="en-US" sz="2000" dirty="0" smtClean="0"/>
              <a:t>The </a:t>
            </a:r>
            <a:r>
              <a:rPr lang="en-US" sz="2000" dirty="0"/>
              <a:t>most straightforward way to make an application a content provider is to store the information you want to share in a SQLite </a:t>
            </a:r>
            <a:r>
              <a:rPr lang="en-US" sz="2000" dirty="0" smtClean="0"/>
              <a:t>database.</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a Content Provider Interface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SimpleFieldnotesContentProvider</a:t>
            </a:r>
            <a:r>
              <a:rPr lang="en-US" dirty="0">
                <a:latin typeface="Courier New" panose="02070309020205020404" pitchFamily="49" charset="0"/>
                <a:cs typeface="Courier New" panose="02070309020205020404" pitchFamily="49" charset="0"/>
              </a:rPr>
              <a:t> extends </a:t>
            </a:r>
            <a:r>
              <a:rPr lang="en-US" dirty="0" err="1">
                <a:latin typeface="Courier New" panose="02070309020205020404" pitchFamily="49" charset="0"/>
                <a:cs typeface="Courier New" panose="02070309020205020404" pitchFamily="49" charset="0"/>
              </a:rPr>
              <a:t>ContentProvider</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delete(Uri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String selection, String[] </a:t>
            </a:r>
            <a:r>
              <a:rPr lang="en-US" dirty="0" err="1">
                <a:latin typeface="Courier New" panose="02070309020205020404" pitchFamily="49" charset="0"/>
                <a:cs typeface="Courier New" panose="02070309020205020404" pitchFamily="49" charset="0"/>
              </a:rPr>
              <a:t>selectionArgs</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return 0;</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getType</a:t>
            </a:r>
            <a:r>
              <a:rPr lang="en-US" dirty="0">
                <a:latin typeface="Courier New" panose="02070309020205020404" pitchFamily="49" charset="0"/>
                <a:cs typeface="Courier New" panose="02070309020205020404" pitchFamily="49" charset="0"/>
              </a:rPr>
              <a:t>(Uri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return null;</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Uri insert(Uri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ContentValues</a:t>
            </a:r>
            <a:r>
              <a:rPr lang="en-US" dirty="0">
                <a:latin typeface="Courier New" panose="02070309020205020404" pitchFamily="49" charset="0"/>
                <a:cs typeface="Courier New" panose="02070309020205020404" pitchFamily="49" charset="0"/>
              </a:rPr>
              <a:t> values) {</a:t>
            </a:r>
          </a:p>
          <a:p>
            <a:pPr marL="762000" lvl="2" indent="0">
              <a:buNone/>
            </a:pPr>
            <a:r>
              <a:rPr lang="en-US" dirty="0">
                <a:latin typeface="Courier New" panose="02070309020205020404" pitchFamily="49" charset="0"/>
                <a:cs typeface="Courier New" panose="02070309020205020404" pitchFamily="49" charset="0"/>
              </a:rPr>
              <a:t>        return null;</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smtClean="0"/>
              <a:t>….</a:t>
            </a: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a Content Provider Interface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onCreate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return false;</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public Cursor query(Uri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String[] projection,</a:t>
            </a:r>
          </a:p>
          <a:p>
            <a:pPr marL="762000" lvl="2" indent="0">
              <a:buNone/>
            </a:pPr>
            <a:r>
              <a:rPr lang="en-US" sz="1200" dirty="0">
                <a:latin typeface="Courier New" panose="02070309020205020404" pitchFamily="49" charset="0"/>
                <a:cs typeface="Courier New" panose="02070309020205020404" pitchFamily="49" charset="0"/>
              </a:rPr>
              <a:t>        String selection, String[]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sortOrder</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return null;</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update(Uri </a:t>
            </a:r>
            <a:r>
              <a:rPr lang="en-US" sz="1200" dirty="0" err="1">
                <a:latin typeface="Courier New" panose="02070309020205020404" pitchFamily="49" charset="0"/>
                <a:cs typeface="Courier New" panose="02070309020205020404" pitchFamily="49" charset="0"/>
              </a:rPr>
              <a:t>uri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ContentValues</a:t>
            </a:r>
            <a:r>
              <a:rPr lang="en-US" sz="1200" dirty="0">
                <a:latin typeface="Courier New" panose="02070309020205020404" pitchFamily="49" charset="0"/>
                <a:cs typeface="Courier New" panose="02070309020205020404" pitchFamily="49" charset="0"/>
              </a:rPr>
              <a:t> values,</a:t>
            </a:r>
          </a:p>
          <a:p>
            <a:pPr marL="762000" lvl="2" indent="0">
              <a:buNone/>
            </a:pPr>
            <a:r>
              <a:rPr lang="en-US" sz="1200" dirty="0">
                <a:latin typeface="Courier New" panose="02070309020205020404" pitchFamily="49" charset="0"/>
                <a:cs typeface="Courier New" panose="02070309020205020404" pitchFamily="49" charset="0"/>
              </a:rPr>
              <a:t>        String selection, String[] </a:t>
            </a:r>
            <a:r>
              <a:rPr lang="en-US" sz="1200" dirty="0" err="1">
                <a:latin typeface="Courier New" panose="02070309020205020404" pitchFamily="49" charset="0"/>
                <a:cs typeface="Courier New" panose="02070309020205020404" pitchFamily="49" charset="0"/>
              </a:rPr>
              <a:t>selectionArgs</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 no updates allowed</a:t>
            </a:r>
          </a:p>
          <a:p>
            <a:pPr marL="762000" lvl="2" indent="0">
              <a:buNone/>
            </a:pPr>
            <a:r>
              <a:rPr lang="en-US" sz="1200" dirty="0">
                <a:latin typeface="Courier New" panose="02070309020205020404" pitchFamily="49" charset="0"/>
                <a:cs typeface="Courier New" panose="02070309020205020404" pitchFamily="49" charset="0"/>
              </a:rPr>
              <a:t>        return 0;</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908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the Data URI</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static final Uri CONTENT_URI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Uri.parse</a:t>
            </a:r>
            <a:r>
              <a:rPr lang="en-US" sz="1200" dirty="0">
                <a:latin typeface="Courier New" panose="02070309020205020404" pitchFamily="49" charset="0"/>
                <a:cs typeface="Courier New" panose="02070309020205020404" pitchFamily="49" charset="0"/>
              </a:rPr>
              <a:t>("content://</a:t>
            </a:r>
            <a:r>
              <a:rPr lang="en-US" sz="1200" dirty="0" err="1">
                <a:latin typeface="Courier New" panose="02070309020205020404" pitchFamily="49" charset="0"/>
                <a:cs typeface="Courier New" panose="02070309020205020404" pitchFamily="49" charset="0"/>
              </a:rPr>
              <a:t>com.advancedandroidbook.ssp</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SimpleFieldnotesContentProvider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fieldnotes_provider</a:t>
            </a:r>
            <a:r>
              <a:rPr lang="en-US" sz="1200" dirty="0">
                <a:latin typeface="Courier New" panose="02070309020205020404" pitchFamily="49" charset="0"/>
                <a:cs typeface="Courier New" panose="02070309020205020404" pitchFamily="49" charset="0"/>
              </a:rPr>
              <a:t>");</a:t>
            </a:r>
          </a:p>
          <a:p>
            <a:pPr marL="1143000" lvl="3" indent="0">
              <a:buNone/>
            </a:pP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Data Columns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final static String _ID = "_id";</a:t>
            </a:r>
          </a:p>
          <a:p>
            <a:pPr marL="762000" lvl="2" indent="0">
              <a:buNone/>
            </a:pPr>
            <a:r>
              <a:rPr lang="en-US" sz="1400" dirty="0">
                <a:latin typeface="Courier New" panose="02070309020205020404" pitchFamily="49" charset="0"/>
                <a:cs typeface="Courier New" panose="02070309020205020404" pitchFamily="49" charset="0"/>
              </a:rPr>
              <a:t>public final static String FIELDNOTES_TITLE = "</a:t>
            </a:r>
            <a:r>
              <a:rPr lang="en-US" sz="1400" dirty="0" err="1">
                <a:latin typeface="Courier New" panose="02070309020205020404" pitchFamily="49" charset="0"/>
                <a:cs typeface="Courier New" panose="02070309020205020404" pitchFamily="49" charset="0"/>
              </a:rPr>
              <a:t>fieldnotes_title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public final static String FIELDNOTES_BODY = "</a:t>
            </a:r>
            <a:r>
              <a:rPr lang="en-US" sz="1400" dirty="0" err="1">
                <a:latin typeface="Courier New" panose="02070309020205020404" pitchFamily="49" charset="0"/>
                <a:cs typeface="Courier New" panose="02070309020205020404" pitchFamily="49" charset="0"/>
              </a:rPr>
              <a:t>fieldnotes_body</a:t>
            </a:r>
            <a:r>
              <a:rPr lang="en-US" sz="1400" dirty="0">
                <a:latin typeface="Courier New" panose="02070309020205020404" pitchFamily="49" charset="0"/>
                <a:cs typeface="Courier New" panose="02070309020205020404" pitchFamily="49" charset="0"/>
              </a:rPr>
              <a:t>";</a:t>
            </a:r>
          </a:p>
          <a:p>
            <a:pPr marL="762000" lvl="2" indent="0">
              <a:buNone/>
            </a:pPr>
            <a:endParaRPr lang="en-US"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Important Content Provider Methods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This section shows example implementations of each of the methods that are used by the system to call this content provider when another application wants to use </a:t>
            </a:r>
            <a:r>
              <a:rPr lang="en-US" sz="2000" dirty="0" smtClean="0"/>
              <a:t>it.</a:t>
            </a:r>
          </a:p>
          <a:p>
            <a:r>
              <a:rPr lang="en-US" sz="2000" dirty="0" smtClean="0"/>
              <a:t>The </a:t>
            </a:r>
            <a:r>
              <a:rPr lang="en-US" sz="2000" dirty="0"/>
              <a:t>system, in this case, is the </a:t>
            </a:r>
            <a:r>
              <a:rPr lang="en-US" sz="2000" dirty="0" err="1">
                <a:latin typeface="Courier New" panose="02070309020205020404" pitchFamily="49" charset="0"/>
                <a:cs typeface="Courier New" panose="02070309020205020404" pitchFamily="49" charset="0"/>
              </a:rPr>
              <a:t>ContentResolver</a:t>
            </a:r>
            <a:r>
              <a:rPr lang="en-US" sz="2000" dirty="0"/>
              <a:t> interface that was used indirectly in the previous section when built-in content providers were </a:t>
            </a:r>
            <a:r>
              <a:rPr lang="en-US" sz="2000" dirty="0" smtClean="0"/>
              <a:t>used.</a:t>
            </a:r>
            <a:endParaRPr lang="en-US" sz="2000" dirty="0"/>
          </a:p>
          <a:p>
            <a:r>
              <a:rPr lang="en-US" sz="2000" dirty="0"/>
              <a:t>Some of these methods can make use of a helper class provided by the Android SDK, </a:t>
            </a:r>
            <a:r>
              <a:rPr lang="en-US" sz="2000" dirty="0" err="1">
                <a:latin typeface="Courier New" panose="02070309020205020404" pitchFamily="49" charset="0"/>
                <a:cs typeface="Courier New" panose="02070309020205020404" pitchFamily="49" charset="0"/>
              </a:rPr>
              <a:t>UriMatcher</a:t>
            </a:r>
            <a:r>
              <a:rPr lang="en-US" sz="2000" dirty="0"/>
              <a:t>, which is used to match incoming URI values to patterns that help speed up </a:t>
            </a:r>
            <a:r>
              <a:rPr lang="en-US" sz="2000" dirty="0" smtClean="0"/>
              <a:t>development.</a:t>
            </a:r>
          </a:p>
          <a:p>
            <a:r>
              <a:rPr lang="en-US" sz="2000" dirty="0" smtClean="0"/>
              <a:t>The </a:t>
            </a:r>
            <a:r>
              <a:rPr lang="en-US" sz="2000" dirty="0"/>
              <a:t>use of </a:t>
            </a:r>
            <a:r>
              <a:rPr lang="en-US" sz="2000" dirty="0" err="1">
                <a:latin typeface="Courier New" panose="02070309020205020404" pitchFamily="49" charset="0"/>
                <a:cs typeface="Courier New" panose="02070309020205020404" pitchFamily="49" charset="0"/>
              </a:rPr>
              <a:t>UriMatcher</a:t>
            </a:r>
            <a:r>
              <a:rPr lang="en-US" sz="2000" dirty="0"/>
              <a:t> is described and then used in the implementation of these </a:t>
            </a:r>
            <a:r>
              <a:rPr lang="en-US" sz="2000" dirty="0" smtClean="0"/>
              <a:t>methods.</a:t>
            </a:r>
            <a:endParaRPr lang="en-US" sz="2000" dirty="0"/>
          </a:p>
        </p:txBody>
      </p:sp>
    </p:spTree>
    <p:extLst>
      <p:ext uri="{BB962C8B-B14F-4D97-AF65-F5344CB8AC3E}">
        <p14:creationId xmlns:p14="http://schemas.microsoft.com/office/powerpoint/2010/main" val="64553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2419</TotalTime>
  <Words>4260</Words>
  <Application>Microsoft Office PowerPoint</Application>
  <PresentationFormat>On-screen Show (4:3)</PresentationFormat>
  <Paragraphs>399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Pearson PTG Video Product PowerPoint Template 111006</vt:lpstr>
      <vt:lpstr>Instructor Notes</vt:lpstr>
      <vt:lpstr>  Advanced AndroidTM Application Development, Fourth Edition  Chapter 4  Building Android Content Providers </vt:lpstr>
      <vt:lpstr>Chapter 4 Overview</vt:lpstr>
      <vt:lpstr>Acting as a Content Provider</vt:lpstr>
      <vt:lpstr>Implementing a Content Provider Interface</vt:lpstr>
      <vt:lpstr>Implementing a Content Provider Interface</vt:lpstr>
      <vt:lpstr>Defining the Data URI</vt:lpstr>
      <vt:lpstr>Defining Data Columns</vt:lpstr>
      <vt:lpstr>Implementing Important Content Provider Methods</vt:lpstr>
      <vt:lpstr>Implementing the query() Method</vt:lpstr>
      <vt:lpstr>Implementing the query() Method</vt:lpstr>
      <vt:lpstr>Implementing the query() Method</vt:lpstr>
      <vt:lpstr>Exploring the UriMatcher Class</vt:lpstr>
      <vt:lpstr>Implementing the insert() Method</vt:lpstr>
      <vt:lpstr>Implementing the update() Method</vt:lpstr>
      <vt:lpstr>Implementing the update() Method</vt:lpstr>
      <vt:lpstr>Implementing the delete() Method</vt:lpstr>
      <vt:lpstr>Implementing the delete() Method</vt:lpstr>
      <vt:lpstr>Implementing the getType() Method</vt:lpstr>
      <vt:lpstr>Updating the Manifest File</vt:lpstr>
      <vt:lpstr>Enhancing Applications Using Content Providers</vt:lpstr>
      <vt:lpstr>Locating Content on the Android System Using URIs</vt:lpstr>
      <vt:lpstr>Setting Up Provider Access Permissions</vt:lpstr>
      <vt:lpstr>Retrieving Content Provider Data</vt:lpstr>
      <vt:lpstr>Chapter 4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872</cp:revision>
  <dcterms:created xsi:type="dcterms:W3CDTF">2006-12-28T22:00:41Z</dcterms:created>
  <dcterms:modified xsi:type="dcterms:W3CDTF">2014-08-24T02:50:07Z</dcterms:modified>
</cp:coreProperties>
</file>