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handoutMasterIdLst>
    <p:handoutMasterId r:id="rId18"/>
  </p:handoutMasterIdLst>
  <p:sldIdLst>
    <p:sldId id="282" r:id="rId2"/>
    <p:sldId id="257" r:id="rId3"/>
    <p:sldId id="256" r:id="rId4"/>
    <p:sldId id="283" r:id="rId5"/>
    <p:sldId id="285" r:id="rId6"/>
    <p:sldId id="286" r:id="rId7"/>
    <p:sldId id="287" r:id="rId8"/>
    <p:sldId id="293" r:id="rId9"/>
    <p:sldId id="288" r:id="rId10"/>
    <p:sldId id="289" r:id="rId11"/>
    <p:sldId id="294" r:id="rId12"/>
    <p:sldId id="290" r:id="rId13"/>
    <p:sldId id="292" r:id="rId14"/>
    <p:sldId id="258" r:id="rId15"/>
    <p:sldId id="284"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34587" autoAdjust="0"/>
    <p:restoredTop sz="75683" autoAdjust="0"/>
  </p:normalViewPr>
  <p:slideViewPr>
    <p:cSldViewPr>
      <p:cViewPr varScale="1">
        <p:scale>
          <a:sx n="88" d="100"/>
          <a:sy n="88" d="100"/>
        </p:scale>
        <p:origin x="-303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8/23/2014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To register for specific broadcasts at runtime, use the </a:t>
            </a:r>
            <a:r>
              <a:rPr lang="en-US" sz="1200" kern="1200" dirty="0" err="1" smtClean="0">
                <a:solidFill>
                  <a:schemeClr val="tx1"/>
                </a:solidFill>
                <a:effectLst/>
                <a:latin typeface="+mn-lt"/>
                <a:ea typeface="+mn-ea"/>
                <a:cs typeface="+mn-cs"/>
              </a:rPr>
              <a:t>registerReceiver</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unregisterReceiver</a:t>
            </a:r>
            <a:r>
              <a:rPr lang="en-US" sz="1200" kern="1200" dirty="0" smtClean="0">
                <a:solidFill>
                  <a:schemeClr val="tx1"/>
                </a:solidFill>
                <a:effectLst/>
                <a:latin typeface="+mn-lt"/>
                <a:ea typeface="+mn-ea"/>
                <a:cs typeface="+mn-cs"/>
              </a:rPr>
              <a:t>() methods of the Context class. Registering dynamically enables your application to turn off receiving broadcasts of certain types when it can’t handle them or doesn’t need to. This can help improve performance compared to just ignoring broadcasts. It is fairly typical to register for broadcasts in the </a:t>
            </a:r>
            <a:r>
              <a:rPr lang="en-US" sz="1200" kern="1200" dirty="0" err="1" smtClean="0">
                <a:solidFill>
                  <a:schemeClr val="tx1"/>
                </a:solidFill>
                <a:effectLst/>
                <a:latin typeface="+mn-lt"/>
                <a:ea typeface="+mn-ea"/>
                <a:cs typeface="+mn-cs"/>
              </a:rPr>
              <a:t>onResume</a:t>
            </a:r>
            <a:r>
              <a:rPr lang="en-US" sz="1200" kern="1200" dirty="0" smtClean="0">
                <a:solidFill>
                  <a:schemeClr val="tx1"/>
                </a:solidFill>
                <a:effectLst/>
                <a:latin typeface="+mn-lt"/>
                <a:ea typeface="+mn-ea"/>
                <a:cs typeface="+mn-cs"/>
              </a:rPr>
              <a:t>() callback method of the Activity class, and unregister (stop listening for them) in the </a:t>
            </a:r>
            <a:r>
              <a:rPr lang="en-US" sz="1200" kern="1200" dirty="0" err="1" smtClean="0">
                <a:solidFill>
                  <a:schemeClr val="tx1"/>
                </a:solidFill>
                <a:effectLst/>
                <a:latin typeface="+mn-lt"/>
                <a:ea typeface="+mn-ea"/>
                <a:cs typeface="+mn-cs"/>
              </a:rPr>
              <a:t>onPause</a:t>
            </a:r>
            <a:r>
              <a:rPr lang="en-US" sz="1200" kern="1200" dirty="0" smtClean="0">
                <a:solidFill>
                  <a:schemeClr val="tx1"/>
                </a:solidFill>
                <a:effectLst/>
                <a:latin typeface="+mn-lt"/>
                <a:ea typeface="+mn-ea"/>
                <a:cs typeface="+mn-cs"/>
              </a:rPr>
              <a:t>() callback method. Here we have an example of how an Activity might manage its broadcast registration with a very simple intent filter that watches for a special Intent action type.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can also register to receive broadcasts in your application’s Android manifest file. Registering to receive broadcasts is useful when your application can always handle a particular broadcast. To re-create the same receiver configuration shown previously, where your broadcast receiver handles a specific Intent action type, you use the XML shown here in your application’s Android manifest file inside the &lt;application&gt; tag.</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can also set numerous tag attributes, such as priority, on the intent filter. </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Some broadcasts are meant to be “heard” by any application that is interested. Others are intended for specific recipients. For example, you might want to define a set of broadcasts that your suite of Android applications uses but cannot be used by other applications.</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14</a:t>
            </a:fld>
            <a:endParaRPr lang="en-US" smtClean="0">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Android framework supports two kinds of broadcasts. Normal broadcasts are delivered to all receivers and completed asynchronously in an undefined order. Ordered broadcasts are delivered to each receiver in priority order; the receiver can pass the event on to the next appropriate receiver in the queue or abort the broadcast before all receivers get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Broadcasts can also be sticky. This means that the Intent associated with the broadcast stays around after the broadcast has been completed, so that the broadcast receivers can retrieve valid Intent data from the </a:t>
            </a:r>
            <a:r>
              <a:rPr lang="en-US" sz="1200" kern="1200" dirty="0" err="1" smtClean="0">
                <a:solidFill>
                  <a:schemeClr val="tx1"/>
                </a:solidFill>
                <a:effectLst/>
                <a:latin typeface="+mn-lt"/>
                <a:ea typeface="+mn-ea"/>
                <a:cs typeface="+mn-cs"/>
              </a:rPr>
              <a:t>registerReceiver</a:t>
            </a:r>
            <a:r>
              <a:rPr lang="en-US" sz="1200" kern="1200" dirty="0" smtClean="0">
                <a:solidFill>
                  <a:schemeClr val="tx1"/>
                </a:solidFill>
                <a:effectLst/>
                <a:latin typeface="+mn-lt"/>
                <a:ea typeface="+mn-ea"/>
                <a:cs typeface="+mn-cs"/>
              </a:rPr>
              <a:t>() method return value. Both normal and ordered broadcasts can be sticky.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dispatching a broadcast of any type, you have the option of specifying any permissions that the broadcast receiver must hold in order to receive your broadcast. These permissions are enforced by the Android operating system at runtime when matching occurs. </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Sending basic broadcasts is as simple as configuring the appropriate Intent object and dispatching it to the system using the </a:t>
            </a:r>
            <a:r>
              <a:rPr lang="en-US" sz="1200" kern="1200" dirty="0" err="1" smtClean="0">
                <a:solidFill>
                  <a:schemeClr val="tx1"/>
                </a:solidFill>
                <a:effectLst/>
                <a:latin typeface="+mn-lt"/>
                <a:ea typeface="+mn-ea"/>
                <a:cs typeface="+mn-cs"/>
              </a:rPr>
              <a:t>sendBroadcast</a:t>
            </a:r>
            <a:r>
              <a:rPr lang="en-US" sz="1200" kern="1200" dirty="0" smtClean="0">
                <a:solidFill>
                  <a:schemeClr val="tx1"/>
                </a:solidFill>
                <a:effectLst/>
                <a:latin typeface="+mn-lt"/>
                <a:ea typeface="+mn-ea"/>
                <a:cs typeface="+mn-cs"/>
              </a:rPr>
              <a:t>() method of the Context class. For example, this code creates a simple Intent with a custom action type.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Intents may be much more specific, with data stored in the type, category, and extra data attributes. The Android operating system uses the action, data, and category information to match up the broadcast with the appropriate applications using intent filters. The Intent extra and flag information is not used as part of Intent resolution but may be used by the broadcast receivers when handling a broadcast.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To send a normal sticky broadcast, simply use the </a:t>
            </a:r>
            <a:r>
              <a:rPr lang="en-US" sz="1200" kern="1200" dirty="0" err="1" smtClean="0">
                <a:solidFill>
                  <a:schemeClr val="tx1"/>
                </a:solidFill>
                <a:effectLst/>
                <a:latin typeface="+mn-lt"/>
                <a:ea typeface="+mn-ea"/>
                <a:cs typeface="+mn-cs"/>
              </a:rPr>
              <a:t>sendStickyBroadcast</a:t>
            </a:r>
            <a:r>
              <a:rPr lang="en-US" sz="1200" kern="1200" dirty="0" smtClean="0">
                <a:solidFill>
                  <a:schemeClr val="tx1"/>
                </a:solidFill>
                <a:effectLst/>
                <a:latin typeface="+mn-lt"/>
                <a:ea typeface="+mn-ea"/>
                <a:cs typeface="+mn-cs"/>
              </a:rPr>
              <a:t>() method of the Context class instead of the </a:t>
            </a:r>
            <a:r>
              <a:rPr lang="en-US" sz="1200" kern="1200" dirty="0" err="1" smtClean="0">
                <a:solidFill>
                  <a:schemeClr val="tx1"/>
                </a:solidFill>
                <a:effectLst/>
                <a:latin typeface="+mn-lt"/>
                <a:ea typeface="+mn-ea"/>
                <a:cs typeface="+mn-cs"/>
              </a:rPr>
              <a:t>sendBroadcast</a:t>
            </a:r>
            <a:r>
              <a:rPr lang="en-US" sz="1200" kern="1200" dirty="0" smtClean="0">
                <a:solidFill>
                  <a:schemeClr val="tx1"/>
                </a:solidFill>
                <a:effectLst/>
                <a:latin typeface="+mn-lt"/>
                <a:ea typeface="+mn-ea"/>
                <a:cs typeface="+mn-cs"/>
              </a:rPr>
              <a:t>() method.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Android operating system handles the transmission of broadcasts. Certain broadcasts can be initiated by any application, whereas others are protected or require certain permissions. The Android operating system matches up a broadcast with suitable application(s) using intent filters. Intent filters are criteria that the system uses as matching rules when determining what should handle an Intent. A simple intent filter might catch all intents of a given action type (like our sample application). A more specific intent filter might specify the Intent action, data (URI and data type), and category details.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After your application has received a broadcast, it is handled by your broadcast receiver class—specifically by its </a:t>
            </a:r>
            <a:r>
              <a:rPr lang="en-US" sz="1200" kern="1200" dirty="0" err="1" smtClean="0">
                <a:solidFill>
                  <a:schemeClr val="tx1"/>
                </a:solidFill>
                <a:effectLst/>
                <a:latin typeface="+mn-lt"/>
                <a:ea typeface="+mn-ea"/>
                <a:cs typeface="+mn-cs"/>
              </a:rPr>
              <a:t>onReceive</a:t>
            </a:r>
            <a:r>
              <a:rPr lang="en-US" sz="1200" kern="1200" dirty="0" smtClean="0">
                <a:solidFill>
                  <a:schemeClr val="tx1"/>
                </a:solidFill>
                <a:effectLst/>
                <a:latin typeface="+mn-lt"/>
                <a:ea typeface="+mn-ea"/>
                <a:cs typeface="+mn-cs"/>
              </a:rPr>
              <a:t>() callback. The lifecycle of a </a:t>
            </a:r>
            <a:r>
              <a:rPr lang="en-US" sz="1200" kern="1200" dirty="0" err="1" smtClean="0">
                <a:solidFill>
                  <a:schemeClr val="tx1"/>
                </a:solidFill>
                <a:effectLst/>
                <a:latin typeface="+mn-lt"/>
                <a:ea typeface="+mn-ea"/>
                <a:cs typeface="+mn-cs"/>
              </a:rPr>
              <a:t>BroadcastReceiver</a:t>
            </a:r>
            <a:r>
              <a:rPr lang="en-US" sz="1200" kern="1200" dirty="0" smtClean="0">
                <a:solidFill>
                  <a:schemeClr val="tx1"/>
                </a:solidFill>
                <a:effectLst/>
                <a:latin typeface="+mn-lt"/>
                <a:ea typeface="+mn-ea"/>
                <a:cs typeface="+mn-cs"/>
              </a:rPr>
              <a:t> is short; it is valid only for the duration of the </a:t>
            </a:r>
            <a:r>
              <a:rPr lang="en-US" sz="1200" kern="1200" dirty="0" err="1" smtClean="0">
                <a:solidFill>
                  <a:schemeClr val="tx1"/>
                </a:solidFill>
                <a:effectLst/>
                <a:latin typeface="+mn-lt"/>
                <a:ea typeface="+mn-ea"/>
                <a:cs typeface="+mn-cs"/>
              </a:rPr>
              <a:t>onReceive</a:t>
            </a:r>
            <a:r>
              <a:rPr lang="en-US" sz="1200" kern="1200" dirty="0" smtClean="0">
                <a:solidFill>
                  <a:schemeClr val="tx1"/>
                </a:solidFill>
                <a:effectLst/>
                <a:latin typeface="+mn-lt"/>
                <a:ea typeface="+mn-ea"/>
                <a:cs typeface="+mn-cs"/>
              </a:rPr>
              <a:t>() method. This means that you should not perform lengthy synchronous operations within this callback method. It also means that any asynchronous processing might be killed off before it finishes. To perform an operation that goes beyond these limitations, create and launch a Service instance instead.</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Let’s look at a simple example of a broadcast receiver that can react to the dancing broadcast we sent earlier. First, you must extend the </a:t>
            </a:r>
            <a:r>
              <a:rPr lang="en-US" sz="1200" kern="1200" dirty="0" err="1" smtClean="0">
                <a:solidFill>
                  <a:schemeClr val="tx1"/>
                </a:solidFill>
                <a:effectLst/>
                <a:latin typeface="+mn-lt"/>
                <a:ea typeface="+mn-ea"/>
                <a:cs typeface="+mn-cs"/>
              </a:rPr>
              <a:t>BroadcastReceiver</a:t>
            </a:r>
            <a:r>
              <a:rPr lang="en-US" sz="1200" kern="1200" dirty="0" smtClean="0">
                <a:solidFill>
                  <a:schemeClr val="tx1"/>
                </a:solidFill>
                <a:effectLst/>
                <a:latin typeface="+mn-lt"/>
                <a:ea typeface="+mn-ea"/>
                <a:cs typeface="+mn-cs"/>
              </a:rPr>
              <a:t> class and implement your own event handling in the </a:t>
            </a:r>
            <a:r>
              <a:rPr lang="en-US" sz="1200" kern="1200" dirty="0" err="1" smtClean="0">
                <a:solidFill>
                  <a:schemeClr val="tx1"/>
                </a:solidFill>
                <a:effectLst/>
                <a:latin typeface="+mn-lt"/>
                <a:ea typeface="+mn-ea"/>
                <a:cs typeface="+mn-cs"/>
              </a:rPr>
              <a:t>onReceive</a:t>
            </a:r>
            <a:r>
              <a:rPr lang="en-US" sz="1200" kern="1200" dirty="0" smtClean="0">
                <a:solidFill>
                  <a:schemeClr val="tx1"/>
                </a:solidFill>
                <a:effectLst/>
                <a:latin typeface="+mn-lt"/>
                <a:ea typeface="+mn-ea"/>
                <a:cs typeface="+mn-cs"/>
              </a:rPr>
              <a:t>() callback method. The slide shows an example implementation of a </a:t>
            </a:r>
            <a:r>
              <a:rPr lang="en-US" sz="1200" kern="1200" dirty="0" err="1" smtClean="0">
                <a:solidFill>
                  <a:schemeClr val="tx1"/>
                </a:solidFill>
                <a:effectLst/>
                <a:latin typeface="+mn-lt"/>
                <a:ea typeface="+mn-ea"/>
                <a:cs typeface="+mn-cs"/>
              </a:rPr>
              <a:t>BroadcastReceiver</a:t>
            </a:r>
            <a:r>
              <a:rPr lang="en-US" sz="1200" kern="1200" dirty="0" smtClean="0">
                <a:solidFill>
                  <a:schemeClr val="tx1"/>
                </a:solidFill>
                <a:effectLst/>
                <a:latin typeface="+mn-lt"/>
                <a:ea typeface="+mn-ea"/>
                <a:cs typeface="+mn-cs"/>
              </a:rPr>
              <a:t> called </a:t>
            </a:r>
            <a:r>
              <a:rPr lang="en-US" sz="1200" kern="1200" dirty="0" err="1" smtClean="0">
                <a:solidFill>
                  <a:schemeClr val="tx1"/>
                </a:solidFill>
                <a:effectLst/>
                <a:latin typeface="+mn-lt"/>
                <a:ea typeface="+mn-ea"/>
                <a:cs typeface="+mn-cs"/>
              </a:rPr>
              <a:t>MyDancingBroadcastReceiver</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If this is an inner class, say of your Activity class, it must be declared as public static so it can be instantiated on its own. This is particularly important if the registration is done in the manifest file.</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p>
          <a:p>
            <a:pPr eaLnBrk="1" hangingPunct="1">
              <a:buFont typeface="Wingdings" pitchFamily="2" charset="2"/>
              <a:buNone/>
            </a:pPr>
            <a:endParaRPr lang="en-US" dirty="0" smtClean="0"/>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Registering to Receive Broadcasts Dynamically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SimpleBroadcastsActivity</a:t>
            </a:r>
            <a:r>
              <a:rPr lang="en-US" sz="1400" dirty="0">
                <a:latin typeface="Courier New" panose="02070309020205020404" pitchFamily="49" charset="0"/>
                <a:cs typeface="Courier New" panose="02070309020205020404" pitchFamily="49" charset="0"/>
              </a:rPr>
              <a:t> extends Activity {</a:t>
            </a:r>
          </a:p>
          <a:p>
            <a:pPr marL="762000" lvl="2" indent="0">
              <a:buNone/>
            </a:pPr>
            <a:r>
              <a:rPr lang="en-US" sz="1400" dirty="0">
                <a:latin typeface="Courier New" panose="02070309020205020404" pitchFamily="49" charset="0"/>
                <a:cs typeface="Courier New" panose="02070309020205020404" pitchFamily="49" charset="0"/>
              </a:rPr>
              <a:t>    public static String ACTION_DANCE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com.advancedandroidbook.simplebroadcasts.ACTION_DANCE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MyDancingBroadcastReceiver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mReceiver</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@Override</a:t>
            </a:r>
          </a:p>
          <a:p>
            <a:pPr marL="762000" lvl="2" indent="0">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onCreate</a:t>
            </a:r>
            <a:r>
              <a:rPr lang="en-US" sz="1400" dirty="0">
                <a:latin typeface="Courier New" panose="02070309020205020404" pitchFamily="49" charset="0"/>
                <a:cs typeface="Courier New" panose="02070309020205020404" pitchFamily="49" charset="0"/>
              </a:rPr>
              <a:t>(Bundle </a:t>
            </a:r>
            <a:r>
              <a:rPr lang="en-US" sz="1400" dirty="0" err="1">
                <a:latin typeface="Courier New" panose="02070309020205020404" pitchFamily="49" charset="0"/>
                <a:cs typeface="Courier New" panose="02070309020205020404" pitchFamily="49" charset="0"/>
              </a:rPr>
              <a:t>savedInstanceState</a:t>
            </a:r>
            <a:r>
              <a:rPr lang="en-US" sz="1400" dirty="0">
                <a:latin typeface="Courier New" panose="02070309020205020404" pitchFamily="49" charset="0"/>
                <a:cs typeface="Courier New" panose="02070309020205020404" pitchFamily="49" charset="0"/>
              </a:rPr>
              <a:t>) {</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super.onCreate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savedInstanceState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setContentView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R.layout.main</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mReceiver</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MyDancingBroadcastReceiver</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pPr marL="762000" lvl="2" indent="0">
              <a:buNone/>
            </a:pPr>
            <a:r>
              <a:rPr lang="en-US" dirty="0" smtClean="0"/>
              <a:t>…</a:t>
            </a:r>
            <a:endParaRPr lang="en-US" dirty="0"/>
          </a:p>
        </p:txBody>
      </p:sp>
    </p:spTree>
    <p:extLst>
      <p:ext uri="{BB962C8B-B14F-4D97-AF65-F5344CB8AC3E}">
        <p14:creationId xmlns:p14="http://schemas.microsoft.com/office/powerpoint/2010/main" val="49046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Registering to Receive Broadcasts Dynamically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dirty="0" smtClean="0"/>
              <a:t>…</a:t>
            </a:r>
          </a:p>
          <a:p>
            <a:pPr marL="762000" lvl="2"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@Override</a:t>
            </a:r>
          </a:p>
          <a:p>
            <a:pPr marL="762000" lvl="2" indent="0">
              <a:buNone/>
            </a:pPr>
            <a:r>
              <a:rPr lang="en-US" dirty="0">
                <a:latin typeface="Courier New" panose="02070309020205020404" pitchFamily="49" charset="0"/>
                <a:cs typeface="Courier New" panose="02070309020205020404" pitchFamily="49" charset="0"/>
              </a:rPr>
              <a:t>    protected void </a:t>
            </a:r>
            <a:r>
              <a:rPr lang="en-US" dirty="0" err="1">
                <a:latin typeface="Courier New" panose="02070309020205020404" pitchFamily="49" charset="0"/>
                <a:cs typeface="Courier New" panose="02070309020205020404" pitchFamily="49" charset="0"/>
              </a:rPr>
              <a:t>onPause</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super.onPause</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unregisterReceiver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mReceiver</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@Override</a:t>
            </a:r>
          </a:p>
          <a:p>
            <a:pPr marL="762000" lvl="2" indent="0">
              <a:buNone/>
            </a:pPr>
            <a:r>
              <a:rPr lang="en-US" dirty="0">
                <a:latin typeface="Courier New" panose="02070309020205020404" pitchFamily="49" charset="0"/>
                <a:cs typeface="Courier New" panose="02070309020205020404" pitchFamily="49" charset="0"/>
              </a:rPr>
              <a:t>    protected void </a:t>
            </a:r>
            <a:r>
              <a:rPr lang="en-US" dirty="0" err="1">
                <a:latin typeface="Courier New" panose="02070309020205020404" pitchFamily="49" charset="0"/>
                <a:cs typeface="Courier New" panose="02070309020205020404" pitchFamily="49" charset="0"/>
              </a:rPr>
              <a:t>onResume</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super.onResume</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IntentFilter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danceFilter</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new </a:t>
            </a:r>
            <a:r>
              <a:rPr lang="en-US" dirty="0" err="1">
                <a:latin typeface="Courier New" panose="02070309020205020404" pitchFamily="49" charset="0"/>
                <a:cs typeface="Courier New" panose="02070309020205020404" pitchFamily="49" charset="0"/>
              </a:rPr>
              <a:t>IntentFilter</a:t>
            </a:r>
            <a:r>
              <a:rPr lang="en-US" dirty="0">
                <a:latin typeface="Courier New" panose="02070309020205020404" pitchFamily="49" charset="0"/>
                <a:cs typeface="Courier New" panose="02070309020205020404" pitchFamily="49" charset="0"/>
              </a:rPr>
              <a:t>(ACTION_DANCE); </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registerReceiver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mReceiver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danceFilter</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13825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Registering to Receive Broadcasts Statically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dirty="0" smtClean="0"/>
          </a:p>
          <a:p>
            <a:pPr marL="762000" lvl="2" indent="0">
              <a:buNone/>
            </a:pPr>
            <a:endParaRPr lang="en-US" dirty="0"/>
          </a:p>
          <a:p>
            <a:pPr marL="762000" lvl="2" indent="0">
              <a:buNone/>
            </a:pPr>
            <a:endParaRPr lang="en-US" dirty="0" smtClean="0"/>
          </a:p>
          <a:p>
            <a:pPr marL="381000" lvl="1" indent="0">
              <a:buNone/>
            </a:pPr>
            <a:r>
              <a:rPr lang="en-US" sz="1200" dirty="0" smtClean="0">
                <a:latin typeface="Courier New" panose="02070309020205020404" pitchFamily="49" charset="0"/>
                <a:cs typeface="Courier New" panose="02070309020205020404" pitchFamily="49" charset="0"/>
              </a:rPr>
              <a:t>&lt;</a:t>
            </a:r>
            <a:r>
              <a:rPr lang="en-US" sz="1200" dirty="0">
                <a:latin typeface="Courier New" panose="02070309020205020404" pitchFamily="49" charset="0"/>
                <a:cs typeface="Courier New" panose="02070309020205020404" pitchFamily="49" charset="0"/>
              </a:rPr>
              <a:t>receiver </a:t>
            </a:r>
            <a:r>
              <a:rPr lang="en-US" sz="1200" dirty="0" err="1">
                <a:latin typeface="Courier New" panose="02070309020205020404" pitchFamily="49" charset="0"/>
                <a:cs typeface="Courier New" panose="02070309020205020404" pitchFamily="49" charset="0"/>
              </a:rPr>
              <a:t>android:name</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com.advancedandroidbook.simplebroadcasts</a:t>
            </a:r>
            <a:endParaRPr lang="en-US" sz="1200" dirty="0">
              <a:latin typeface="Courier New" panose="02070309020205020404" pitchFamily="49" charset="0"/>
              <a:cs typeface="Courier New" panose="02070309020205020404" pitchFamily="49" charset="0"/>
            </a:endParaRP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SimpleBroadcastsActivity$MyDancingBroadcastReceiver</a:t>
            </a:r>
            <a:r>
              <a:rPr lang="en-US" sz="1200" dirty="0">
                <a:latin typeface="Courier New" panose="02070309020205020404" pitchFamily="49" charset="0"/>
                <a:cs typeface="Courier New" panose="02070309020205020404" pitchFamily="49" charset="0"/>
              </a:rPr>
              <a:t>" &gt;</a:t>
            </a:r>
          </a:p>
          <a:p>
            <a:pPr marL="381000" lvl="1" indent="0">
              <a:buNone/>
            </a:pPr>
            <a:r>
              <a:rPr lang="en-US" sz="1200" dirty="0">
                <a:latin typeface="Courier New" panose="02070309020205020404" pitchFamily="49" charset="0"/>
                <a:cs typeface="Courier New" panose="02070309020205020404" pitchFamily="49" charset="0"/>
              </a:rPr>
              <a:t>    &lt;intent-filter&gt;</a:t>
            </a:r>
          </a:p>
          <a:p>
            <a:pPr marL="381000" lvl="1" indent="0">
              <a:buNone/>
            </a:pPr>
            <a:r>
              <a:rPr lang="en-US" sz="1200" dirty="0">
                <a:latin typeface="Courier New" panose="02070309020205020404" pitchFamily="49" charset="0"/>
                <a:cs typeface="Courier New" panose="02070309020205020404" pitchFamily="49" charset="0"/>
              </a:rPr>
              <a:t>        &lt;action</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android:name</a:t>
            </a:r>
            <a:r>
              <a:rPr lang="en-US" sz="1200" dirty="0">
                <a:latin typeface="Courier New" panose="02070309020205020404" pitchFamily="49" charset="0"/>
                <a:cs typeface="Courier New" panose="02070309020205020404" pitchFamily="49" charset="0"/>
              </a:rPr>
              <a:t>=</a:t>
            </a:r>
          </a:p>
          <a:p>
            <a:pPr marL="381000" lvl="1"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com.advancedandroidbook.simplebroadcasts.ACTION_DANCE</a:t>
            </a:r>
            <a:r>
              <a:rPr lang="en-US" sz="1200" dirty="0">
                <a:latin typeface="Courier New" panose="02070309020205020404" pitchFamily="49" charset="0"/>
                <a:cs typeface="Courier New" panose="02070309020205020404" pitchFamily="49" charset="0"/>
              </a:rPr>
              <a:t>" /&gt;</a:t>
            </a:r>
          </a:p>
          <a:p>
            <a:pPr marL="381000" lvl="1" indent="0">
              <a:buNone/>
            </a:pPr>
            <a:r>
              <a:rPr lang="en-US" sz="1200" dirty="0">
                <a:latin typeface="Courier New" panose="02070309020205020404" pitchFamily="49" charset="0"/>
                <a:cs typeface="Courier New" panose="02070309020205020404" pitchFamily="49" charset="0"/>
              </a:rPr>
              <a:t>    &lt;/intent-filter&gt;</a:t>
            </a:r>
          </a:p>
          <a:p>
            <a:pPr marL="381000" lvl="1" indent="0">
              <a:buNone/>
            </a:pPr>
            <a:r>
              <a:rPr lang="en-US" sz="1200" dirty="0">
                <a:latin typeface="Courier New" panose="02070309020205020404" pitchFamily="49" charset="0"/>
                <a:cs typeface="Courier New" panose="02070309020205020404" pitchFamily="49" charset="0"/>
              </a:rPr>
              <a:t>&lt;/receiver&gt;</a:t>
            </a:r>
          </a:p>
          <a:p>
            <a:pPr marL="762000" lvl="2" indent="0">
              <a:buNone/>
            </a:pPr>
            <a:endParaRPr lang="en-US" dirty="0"/>
          </a:p>
        </p:txBody>
      </p:sp>
    </p:spTree>
    <p:extLst>
      <p:ext uri="{BB962C8B-B14F-4D97-AF65-F5344CB8AC3E}">
        <p14:creationId xmlns:p14="http://schemas.microsoft.com/office/powerpoint/2010/main" val="49046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Securing Application Broadcasts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Here are some tips for securing the broadcasting and receiving ends of the broadcast system:</a:t>
            </a:r>
          </a:p>
          <a:p>
            <a:pPr lvl="1"/>
            <a:r>
              <a:rPr lang="en-US" sz="1800" dirty="0"/>
              <a:t>Create unique </a:t>
            </a:r>
            <a:r>
              <a:rPr lang="en-US" sz="1800" dirty="0">
                <a:latin typeface="Courier New" panose="02070309020205020404" pitchFamily="49" charset="0"/>
                <a:cs typeface="Courier New" panose="02070309020205020404" pitchFamily="49" charset="0"/>
              </a:rPr>
              <a:t>Intent</a:t>
            </a:r>
            <a:r>
              <a:rPr lang="en-US" sz="1800" dirty="0"/>
              <a:t> data for broadcast. If your application broadcasts only to specific target applications, create and enforce the permissions required for that broadcast when you send </a:t>
            </a:r>
            <a:r>
              <a:rPr lang="en-US" sz="1800" dirty="0" smtClean="0"/>
              <a:t>it.</a:t>
            </a:r>
            <a:endParaRPr lang="en-US" sz="1800" dirty="0"/>
          </a:p>
          <a:p>
            <a:pPr lvl="1"/>
            <a:r>
              <a:rPr lang="en-US" sz="1800" dirty="0"/>
              <a:t>Send the most specific broadcasts you can and create the most specific intent filters </a:t>
            </a:r>
            <a:r>
              <a:rPr lang="en-US" sz="1800" dirty="0" smtClean="0"/>
              <a:t>possible.</a:t>
            </a:r>
            <a:endParaRPr lang="en-US" sz="1800" dirty="0"/>
          </a:p>
          <a:p>
            <a:pPr lvl="1"/>
            <a:r>
              <a:rPr lang="en-US" sz="1800" dirty="0"/>
              <a:t>As of API Level 14, you can specify the package limitations using the </a:t>
            </a:r>
            <a:r>
              <a:rPr lang="en-US" sz="1800" dirty="0" err="1">
                <a:latin typeface="Courier New" panose="02070309020205020404" pitchFamily="49" charset="0"/>
                <a:cs typeface="Courier New" panose="02070309020205020404" pitchFamily="49" charset="0"/>
              </a:rPr>
              <a:t>setPackage</a:t>
            </a:r>
            <a:r>
              <a:rPr lang="en-US" sz="1800" dirty="0">
                <a:latin typeface="Courier New" panose="02070309020205020404" pitchFamily="49" charset="0"/>
                <a:cs typeface="Courier New" panose="02070309020205020404" pitchFamily="49" charset="0"/>
              </a:rPr>
              <a:t>()</a:t>
            </a:r>
            <a:r>
              <a:rPr lang="en-US" sz="1800" dirty="0"/>
              <a:t> method of the </a:t>
            </a:r>
            <a:r>
              <a:rPr lang="en-US" sz="1800" dirty="0">
                <a:latin typeface="Courier New" panose="02070309020205020404" pitchFamily="49" charset="0"/>
                <a:cs typeface="Courier New" panose="02070309020205020404" pitchFamily="49" charset="0"/>
              </a:rPr>
              <a:t>Intent</a:t>
            </a:r>
            <a:r>
              <a:rPr lang="en-US" sz="1800" dirty="0"/>
              <a:t> class, and these limitations will be </a:t>
            </a:r>
            <a:r>
              <a:rPr lang="en-US" sz="1800" dirty="0" smtClean="0"/>
              <a:t>enforced.</a:t>
            </a:r>
            <a:endParaRPr lang="en-US" sz="1800" dirty="0"/>
          </a:p>
          <a:p>
            <a:pPr lvl="1"/>
            <a:r>
              <a:rPr lang="en-US" sz="1800" dirty="0"/>
              <a:t>You can set the target </a:t>
            </a:r>
            <a:r>
              <a:rPr lang="en-US" sz="1800" dirty="0">
                <a:latin typeface="Courier New" panose="02070309020205020404" pitchFamily="49" charset="0"/>
                <a:cs typeface="Courier New" panose="02070309020205020404" pitchFamily="49" charset="0"/>
              </a:rPr>
              <a:t>Class</a:t>
            </a:r>
            <a:r>
              <a:rPr lang="en-US" sz="1800" dirty="0"/>
              <a:t> of the broadcast through either the appropriate constructor or the </a:t>
            </a:r>
            <a:r>
              <a:rPr lang="en-US" sz="1800" dirty="0" err="1">
                <a:latin typeface="Courier New" panose="02070309020205020404" pitchFamily="49" charset="0"/>
                <a:cs typeface="Courier New" panose="02070309020205020404" pitchFamily="49" charset="0"/>
              </a:rPr>
              <a:t>setClass</a:t>
            </a:r>
            <a:r>
              <a:rPr lang="en-US" sz="1800" dirty="0">
                <a:latin typeface="Courier New" panose="02070309020205020404" pitchFamily="49" charset="0"/>
                <a:cs typeface="Courier New" panose="02070309020205020404" pitchFamily="49" charset="0"/>
              </a:rPr>
              <a:t>()</a:t>
            </a:r>
            <a:r>
              <a:rPr lang="en-US" sz="1800" dirty="0"/>
              <a:t> </a:t>
            </a:r>
            <a:r>
              <a:rPr lang="en-US" sz="1800" dirty="0" smtClean="0"/>
              <a:t>method.</a:t>
            </a:r>
          </a:p>
          <a:p>
            <a:pPr lvl="1"/>
            <a:r>
              <a:rPr lang="en-US" sz="1800" dirty="0" smtClean="0"/>
              <a:t>You </a:t>
            </a:r>
            <a:r>
              <a:rPr lang="en-US" sz="1800" dirty="0"/>
              <a:t>can use the </a:t>
            </a:r>
            <a:r>
              <a:rPr lang="en-US" sz="1800" dirty="0" err="1">
                <a:latin typeface="Courier New" panose="02070309020205020404" pitchFamily="49" charset="0"/>
                <a:cs typeface="Courier New" panose="02070309020205020404" pitchFamily="49" charset="0"/>
              </a:rPr>
              <a:t>android:exported</a:t>
            </a:r>
            <a:r>
              <a:rPr lang="en-US" sz="1800" dirty="0"/>
              <a:t> attribute of the </a:t>
            </a:r>
            <a:r>
              <a:rPr lang="en-US" sz="1800" dirty="0">
                <a:latin typeface="Courier New" panose="02070309020205020404" pitchFamily="49" charset="0"/>
                <a:cs typeface="Courier New" panose="02070309020205020404" pitchFamily="49" charset="0"/>
              </a:rPr>
              <a:t>&lt;intent-filter&gt;</a:t>
            </a:r>
            <a:r>
              <a:rPr lang="en-US" sz="1800" dirty="0"/>
              <a:t> tag in your application’s Android manifest file to prevent other applications from sending broadcasts to your </a:t>
            </a:r>
            <a:r>
              <a:rPr lang="en-US" sz="1800" dirty="0" smtClean="0"/>
              <a:t>receiver.</a:t>
            </a:r>
            <a:endParaRPr lang="en-US" sz="1800" dirty="0"/>
          </a:p>
        </p:txBody>
      </p:sp>
    </p:spTree>
    <p:extLst>
      <p:ext uri="{BB962C8B-B14F-4D97-AF65-F5344CB8AC3E}">
        <p14:creationId xmlns:p14="http://schemas.microsoft.com/office/powerpoint/2010/main" val="49046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smtClean="0">
                <a:latin typeface="Arial" charset="0"/>
              </a:rPr>
              <a:t>Chapter 5</a:t>
            </a:r>
            <a:r>
              <a:rPr lang="en-US" dirty="0" smtClean="0">
                <a:latin typeface="Arial" charset="0"/>
              </a:rPr>
              <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have learned how to send broadcasts.</a:t>
            </a:r>
          </a:p>
          <a:p>
            <a:pPr eaLnBrk="1" hangingPunct="1"/>
            <a:r>
              <a:rPr lang="en-US" sz="2400" dirty="0" smtClean="0"/>
              <a:t>We have learned how to receive broadcasts.</a:t>
            </a:r>
          </a:p>
          <a:p>
            <a:pPr eaLnBrk="1" hangingPunct="1"/>
            <a:r>
              <a:rPr lang="en-US" sz="2400" dirty="0" smtClean="0"/>
              <a:t>We are now able to secure application broadcasts.</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t>
            </a:r>
            <a:r>
              <a:rPr lang="en-US">
                <a:latin typeface="Verdana" charset="0"/>
              </a:rPr>
              <a:t>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2000" dirty="0"/>
              <a:t>Android API Guides: “Application Fundamentals”: </a:t>
            </a:r>
          </a:p>
          <a:p>
            <a:pPr lvl="1"/>
            <a:r>
              <a:rPr lang="en-US" sz="2000" dirty="0" smtClean="0"/>
              <a:t>http</a:t>
            </a:r>
            <a:r>
              <a:rPr lang="en-US" sz="2000" dirty="0"/>
              <a:t>://d.android.com/guide/components/fundamentals.html</a:t>
            </a:r>
          </a:p>
          <a:p>
            <a:r>
              <a:rPr lang="en-US" sz="2000" dirty="0"/>
              <a:t>Android SDK Reference documentation regarding the </a:t>
            </a:r>
            <a:r>
              <a:rPr lang="en-US" sz="2000" dirty="0" err="1">
                <a:latin typeface="Courier New" panose="02070309020205020404" pitchFamily="49" charset="0"/>
                <a:cs typeface="Courier New" panose="02070309020205020404" pitchFamily="49" charset="0"/>
              </a:rPr>
              <a:t>BroadcastReceiver</a:t>
            </a:r>
            <a:r>
              <a:rPr lang="en-US" sz="2000" dirty="0"/>
              <a:t> class: </a:t>
            </a:r>
          </a:p>
          <a:p>
            <a:pPr lvl="1"/>
            <a:r>
              <a:rPr lang="en-US" sz="2000" dirty="0" smtClean="0"/>
              <a:t>http</a:t>
            </a:r>
            <a:r>
              <a:rPr lang="en-US" sz="2000" dirty="0"/>
              <a:t>://d.android.com/reference/android/content/BroadcastReceiver.html</a:t>
            </a:r>
          </a:p>
          <a:p>
            <a:r>
              <a:rPr lang="en-US" sz="2000" dirty="0"/>
              <a:t>Android API Guides: “Intent Resolution”: </a:t>
            </a:r>
          </a:p>
          <a:p>
            <a:pPr lvl="1"/>
            <a:r>
              <a:rPr lang="en-US" sz="2000" dirty="0" smtClean="0"/>
              <a:t>http</a:t>
            </a:r>
            <a:r>
              <a:rPr lang="en-US" sz="2000" dirty="0"/>
              <a:t>://</a:t>
            </a:r>
            <a:r>
              <a:rPr lang="en-US" sz="2000" dirty="0" smtClean="0"/>
              <a:t>d.android.com/guide/components/intents-filters.html#Resolution</a:t>
            </a:r>
            <a:endParaRPr lang="en-US" sz="2000"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5</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Broadcasting and Receiving Intents</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5</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Sending Broadcasts</a:t>
            </a:r>
          </a:p>
          <a:p>
            <a:pPr eaLnBrk="1" hangingPunct="1"/>
            <a:r>
              <a:rPr lang="en-US" sz="2400" dirty="0"/>
              <a:t>Receiving Broadcasts</a:t>
            </a:r>
          </a:p>
          <a:p>
            <a:pPr eaLnBrk="1" hangingPunct="1"/>
            <a:r>
              <a:rPr lang="en-US" sz="2400" dirty="0"/>
              <a:t>Securing Application </a:t>
            </a:r>
            <a:r>
              <a:rPr lang="en-US" sz="2400" dirty="0" smtClean="0"/>
              <a:t>Broadcasts</a:t>
            </a:r>
            <a:endParaRPr lang="en-US" sz="2400" dirty="0"/>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Sending Broadcasts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Android operating system uses broadcasts to communicate information to </a:t>
            </a:r>
            <a:r>
              <a:rPr lang="en-US" sz="2000" dirty="0" smtClean="0"/>
              <a:t>applications.</a:t>
            </a:r>
          </a:p>
          <a:p>
            <a:r>
              <a:rPr lang="en-US" sz="2000" dirty="0" smtClean="0"/>
              <a:t>The </a:t>
            </a:r>
            <a:r>
              <a:rPr lang="en-US" sz="2000" dirty="0"/>
              <a:t>system generates numerous broadcasts about the state of the device, such as when the device is docked, an SD card is ejected, or a call is about to be </a:t>
            </a:r>
            <a:r>
              <a:rPr lang="en-US" sz="2000" dirty="0" smtClean="0"/>
              <a:t>placed.</a:t>
            </a:r>
          </a:p>
          <a:p>
            <a:r>
              <a:rPr lang="en-US" sz="2000" dirty="0" smtClean="0"/>
              <a:t>Applications </a:t>
            </a:r>
            <a:r>
              <a:rPr lang="en-US" sz="2000" dirty="0"/>
              <a:t>can also generate and send </a:t>
            </a:r>
            <a:r>
              <a:rPr lang="en-US" sz="2000" dirty="0" smtClean="0"/>
              <a:t>broadcasts.</a:t>
            </a:r>
          </a:p>
          <a:p>
            <a:r>
              <a:rPr lang="en-US" sz="2000" dirty="0" smtClean="0"/>
              <a:t>Some </a:t>
            </a:r>
            <a:r>
              <a:rPr lang="en-US" sz="2000" dirty="0"/>
              <a:t>system broadcasts can be initiated by applications (with the appropriate permissions), or applications can create their own events and broadcast </a:t>
            </a:r>
            <a:r>
              <a:rPr lang="en-US" sz="2000" dirty="0" smtClean="0"/>
              <a:t>them.</a:t>
            </a:r>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Sending Basic Broadcasts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r>
              <a:rPr lang="en-US" dirty="0" smtClean="0">
                <a:latin typeface="Courier New" panose="02070309020205020404" pitchFamily="49" charset="0"/>
                <a:cs typeface="Courier New" panose="02070309020205020404" pitchFamily="49" charset="0"/>
              </a:rPr>
              <a:t>Intent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new Intent("ACTION_DO_A_LITTLE_DANCE"); </a:t>
            </a:r>
          </a:p>
          <a:p>
            <a:pPr marL="1143000" lvl="3" indent="0">
              <a:buNone/>
            </a:pPr>
            <a:r>
              <a:rPr lang="en-US" dirty="0" err="1">
                <a:latin typeface="Courier New" panose="02070309020205020404" pitchFamily="49" charset="0"/>
                <a:cs typeface="Courier New" panose="02070309020205020404" pitchFamily="49" charset="0"/>
              </a:rPr>
              <a:t>sendBroadcast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1143000" lvl="3" indent="0">
              <a:buNone/>
            </a:pPr>
            <a:endParaRPr lang="en-US" dirty="0"/>
          </a:p>
        </p:txBody>
      </p:sp>
    </p:spTree>
    <p:extLst>
      <p:ext uri="{BB962C8B-B14F-4D97-AF65-F5344CB8AC3E}">
        <p14:creationId xmlns:p14="http://schemas.microsoft.com/office/powerpoint/2010/main" val="49046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Sending Ordered Broadcasts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To send an ordered broadcast, simply create the appropriate </a:t>
            </a:r>
            <a:r>
              <a:rPr lang="en-US" sz="2400" dirty="0">
                <a:latin typeface="Courier New" panose="02070309020205020404" pitchFamily="49" charset="0"/>
                <a:cs typeface="Courier New" panose="02070309020205020404" pitchFamily="49" charset="0"/>
              </a:rPr>
              <a:t>Intent</a:t>
            </a:r>
            <a:r>
              <a:rPr lang="en-US" sz="2400" dirty="0"/>
              <a:t> object as normal and then dispatch it to the system using the </a:t>
            </a:r>
            <a:r>
              <a:rPr lang="en-US" sz="2400" dirty="0" err="1">
                <a:latin typeface="Courier New" panose="02070309020205020404" pitchFamily="49" charset="0"/>
                <a:cs typeface="Courier New" panose="02070309020205020404" pitchFamily="49" charset="0"/>
              </a:rPr>
              <a:t>sendOrderedBroadcast</a:t>
            </a:r>
            <a:r>
              <a:rPr lang="en-US" sz="2400" dirty="0">
                <a:latin typeface="Courier New" panose="02070309020205020404" pitchFamily="49" charset="0"/>
                <a:cs typeface="Courier New" panose="02070309020205020404" pitchFamily="49" charset="0"/>
              </a:rPr>
              <a:t>()</a:t>
            </a:r>
            <a:r>
              <a:rPr lang="en-US" sz="2400" dirty="0"/>
              <a:t> method of the </a:t>
            </a:r>
            <a:r>
              <a:rPr lang="en-US" sz="2400" dirty="0">
                <a:latin typeface="Courier New" panose="02070309020205020404" pitchFamily="49" charset="0"/>
                <a:cs typeface="Courier New" panose="02070309020205020404" pitchFamily="49" charset="0"/>
              </a:rPr>
              <a:t>Context</a:t>
            </a:r>
            <a:r>
              <a:rPr lang="en-US" sz="2400" dirty="0"/>
              <a:t> </a:t>
            </a:r>
            <a:r>
              <a:rPr lang="en-US" sz="2400" dirty="0" smtClean="0"/>
              <a:t>class.</a:t>
            </a:r>
          </a:p>
          <a:p>
            <a:r>
              <a:rPr lang="en-US" sz="2400" dirty="0"/>
              <a:t>To send an ordered sticky broadcast, simply use the </a:t>
            </a:r>
            <a:r>
              <a:rPr lang="en-US" sz="2400" dirty="0" err="1">
                <a:latin typeface="Courier New" panose="02070309020205020404" pitchFamily="49" charset="0"/>
                <a:cs typeface="Courier New" panose="02070309020205020404" pitchFamily="49" charset="0"/>
              </a:rPr>
              <a:t>sendStickyOrderedBroadcast</a:t>
            </a:r>
            <a:r>
              <a:rPr lang="en-US" sz="2400" dirty="0">
                <a:latin typeface="Courier New" panose="02070309020205020404" pitchFamily="49" charset="0"/>
                <a:cs typeface="Courier New" panose="02070309020205020404" pitchFamily="49" charset="0"/>
              </a:rPr>
              <a:t>()</a:t>
            </a:r>
            <a:r>
              <a:rPr lang="en-US" sz="2400" dirty="0"/>
              <a:t> method of the </a:t>
            </a:r>
            <a:r>
              <a:rPr lang="en-US" sz="2400" dirty="0">
                <a:latin typeface="Courier New" panose="02070309020205020404" pitchFamily="49" charset="0"/>
                <a:cs typeface="Courier New" panose="02070309020205020404" pitchFamily="49" charset="0"/>
              </a:rPr>
              <a:t>Context</a:t>
            </a:r>
            <a:r>
              <a:rPr lang="en-US" sz="2400" dirty="0"/>
              <a:t> class instead of the </a:t>
            </a:r>
            <a:r>
              <a:rPr lang="en-US" sz="2400" dirty="0" err="1">
                <a:latin typeface="Courier New" panose="02070309020205020404" pitchFamily="49" charset="0"/>
                <a:cs typeface="Courier New" panose="02070309020205020404" pitchFamily="49" charset="0"/>
              </a:rPr>
              <a:t>sendOrderedBroadcast</a:t>
            </a:r>
            <a:r>
              <a:rPr lang="en-US" sz="2400" dirty="0">
                <a:latin typeface="Courier New" panose="02070309020205020404" pitchFamily="49" charset="0"/>
                <a:cs typeface="Courier New" panose="02070309020205020404" pitchFamily="49" charset="0"/>
              </a:rPr>
              <a:t>()</a:t>
            </a:r>
            <a:r>
              <a:rPr lang="en-US" sz="2400" dirty="0"/>
              <a:t> </a:t>
            </a:r>
            <a:r>
              <a:rPr lang="en-US" sz="2400" dirty="0" smtClean="0"/>
              <a:t>method.</a:t>
            </a:r>
            <a:endParaRPr lang="en-US" sz="2400" dirty="0"/>
          </a:p>
        </p:txBody>
      </p:sp>
    </p:spTree>
    <p:extLst>
      <p:ext uri="{BB962C8B-B14F-4D97-AF65-F5344CB8AC3E}">
        <p14:creationId xmlns:p14="http://schemas.microsoft.com/office/powerpoint/2010/main" val="49046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Receiving Broadcasts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In order to become a broadcast receiver, your application must</a:t>
            </a:r>
          </a:p>
          <a:p>
            <a:pPr lvl="1"/>
            <a:r>
              <a:rPr lang="en-US" sz="2400" dirty="0"/>
              <a:t>Register to receive broadcasts, specifying a specific intent filter, which the Android operating system uses to match broadcasts to your receiver</a:t>
            </a:r>
          </a:p>
          <a:p>
            <a:pPr lvl="1"/>
            <a:r>
              <a:rPr lang="en-US" sz="2400" dirty="0"/>
              <a:t>Implement a broadcast receiver </a:t>
            </a:r>
            <a:r>
              <a:rPr lang="en-US" sz="2400" dirty="0" smtClean="0"/>
              <a:t>class</a:t>
            </a:r>
            <a:endParaRPr lang="en-US" sz="2400" dirty="0"/>
          </a:p>
        </p:txBody>
      </p:sp>
    </p:spTree>
    <p:extLst>
      <p:ext uri="{BB962C8B-B14F-4D97-AF65-F5344CB8AC3E}">
        <p14:creationId xmlns:p14="http://schemas.microsoft.com/office/powerpoint/2010/main" val="49046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Receiving Broadcasts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dirty="0" smtClean="0"/>
          </a:p>
          <a:p>
            <a:pPr marL="762000" lvl="2" indent="0">
              <a:buNone/>
            </a:pPr>
            <a:endParaRPr lang="en-US" dirty="0"/>
          </a:p>
          <a:p>
            <a:pPr marL="762000" lvl="2" indent="0">
              <a:buNone/>
            </a:pPr>
            <a:endParaRPr lang="en-US" dirty="0" smtClean="0"/>
          </a:p>
          <a:p>
            <a:pPr marL="762000" lvl="2" indent="0">
              <a:buNone/>
            </a:pPr>
            <a:endParaRPr lang="en-US" dirty="0"/>
          </a:p>
          <a:p>
            <a:pPr marL="381000" lvl="1" indent="0">
              <a:buNone/>
            </a:pPr>
            <a:r>
              <a:rPr lang="en-US" dirty="0" smtClean="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MyDancingBroadcastReceiver</a:t>
            </a:r>
            <a:r>
              <a:rPr lang="en-US" dirty="0">
                <a:latin typeface="Courier New" panose="02070309020205020404" pitchFamily="49" charset="0"/>
                <a:cs typeface="Courier New" panose="02070309020205020404" pitchFamily="49" charset="0"/>
              </a:rPr>
              <a:t> extends </a:t>
            </a:r>
            <a:r>
              <a:rPr lang="en-US" dirty="0" err="1" smtClean="0">
                <a:latin typeface="Courier New" panose="02070309020205020404" pitchFamily="49" charset="0"/>
                <a:cs typeface="Courier New" panose="02070309020205020404" pitchFamily="49" charset="0"/>
              </a:rPr>
              <a:t>BroadcastReceiver</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381000" lvl="1" indent="0">
              <a:buNone/>
            </a:pPr>
            <a:r>
              <a:rPr lang="en-US" dirty="0">
                <a:latin typeface="Courier New" panose="02070309020205020404" pitchFamily="49" charset="0"/>
                <a:cs typeface="Courier New" panose="02070309020205020404" pitchFamily="49" charset="0"/>
              </a:rPr>
              <a:t>    @Override</a:t>
            </a:r>
          </a:p>
          <a:p>
            <a:pPr marL="381000" lvl="1" indent="0">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onReceive</a:t>
            </a:r>
            <a:r>
              <a:rPr lang="en-US" dirty="0">
                <a:latin typeface="Courier New" panose="02070309020205020404" pitchFamily="49" charset="0"/>
                <a:cs typeface="Courier New" panose="02070309020205020404" pitchFamily="49" charset="0"/>
              </a:rPr>
              <a:t>(Context </a:t>
            </a:r>
            <a:r>
              <a:rPr lang="en-US" dirty="0" err="1">
                <a:latin typeface="Courier New" panose="02070309020205020404" pitchFamily="49" charset="0"/>
                <a:cs typeface="Courier New" panose="02070309020205020404" pitchFamily="49" charset="0"/>
              </a:rPr>
              <a:t>context</a:t>
            </a:r>
            <a:r>
              <a:rPr lang="en-US" dirty="0">
                <a:latin typeface="Courier New" panose="02070309020205020404" pitchFamily="49" charset="0"/>
                <a:cs typeface="Courier New" panose="02070309020205020404" pitchFamily="49" charset="0"/>
              </a:rPr>
              <a:t>, Intent intent)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Toast.makeText</a:t>
            </a:r>
            <a:r>
              <a:rPr lang="en-US" dirty="0">
                <a:latin typeface="Courier New" panose="02070309020205020404" pitchFamily="49" charset="0"/>
                <a:cs typeface="Courier New" panose="02070309020205020404" pitchFamily="49" charset="0"/>
              </a:rPr>
              <a:t>(context, "Get Down and Boogie!",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Toast.LENGTH_LONG</a:t>
            </a:r>
            <a:r>
              <a:rPr lang="en-US" dirty="0">
                <a:latin typeface="Courier New" panose="02070309020205020404" pitchFamily="49" charset="0"/>
                <a:cs typeface="Courier New" panose="02070309020205020404" pitchFamily="49" charset="0"/>
              </a:rPr>
              <a:t>).show(); </a:t>
            </a:r>
          </a:p>
          <a:p>
            <a:pPr marL="381000" lvl="1" indent="0">
              <a:buNone/>
            </a:pP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a:t>
            </a:r>
          </a:p>
          <a:p>
            <a:pPr marL="762000" lvl="2" indent="0">
              <a:buNone/>
            </a:pPr>
            <a:endParaRPr lang="en-US" dirty="0"/>
          </a:p>
        </p:txBody>
      </p:sp>
    </p:spTree>
    <p:extLst>
      <p:ext uri="{BB962C8B-B14F-4D97-AF65-F5344CB8AC3E}">
        <p14:creationId xmlns:p14="http://schemas.microsoft.com/office/powerpoint/2010/main" val="1498667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Registering to Receive Broadcasts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To listen for and react to broadcast events, your application must register with the Android operating system as a broadcast receiver at runtime or in its Android manifest </a:t>
            </a:r>
            <a:r>
              <a:rPr lang="en-US" sz="2000" dirty="0" smtClean="0"/>
              <a:t>file.</a:t>
            </a:r>
          </a:p>
          <a:p>
            <a:r>
              <a:rPr lang="en-US" sz="2000" dirty="0" smtClean="0"/>
              <a:t>The </a:t>
            </a:r>
            <a:r>
              <a:rPr lang="en-US" sz="2000" dirty="0"/>
              <a:t>type of events your application registers to listen for is dictated by what are called intent </a:t>
            </a:r>
            <a:r>
              <a:rPr lang="en-US" sz="2000" dirty="0" smtClean="0"/>
              <a:t>filters.</a:t>
            </a:r>
          </a:p>
          <a:p>
            <a:r>
              <a:rPr lang="en-US" sz="2000" dirty="0" smtClean="0"/>
              <a:t>You </a:t>
            </a:r>
            <a:r>
              <a:rPr lang="en-US" sz="2000" dirty="0"/>
              <a:t>can filter on a variety of </a:t>
            </a:r>
            <a:r>
              <a:rPr lang="en-US" sz="2000" dirty="0" smtClean="0"/>
              <a:t>rules.</a:t>
            </a:r>
          </a:p>
          <a:p>
            <a:r>
              <a:rPr lang="en-US" sz="2000" dirty="0" smtClean="0"/>
              <a:t>For </a:t>
            </a:r>
            <a:r>
              <a:rPr lang="en-US" sz="2000" dirty="0"/>
              <a:t>example, your application might want to listen only for broadcasts for specific Intent action types or some other Intent criteria.</a:t>
            </a:r>
          </a:p>
        </p:txBody>
      </p:sp>
    </p:spTree>
    <p:extLst>
      <p:ext uri="{BB962C8B-B14F-4D97-AF65-F5344CB8AC3E}">
        <p14:creationId xmlns:p14="http://schemas.microsoft.com/office/powerpoint/2010/main" val="49046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2393</TotalTime>
  <Words>2162</Words>
  <Application>Microsoft Office PowerPoint</Application>
  <PresentationFormat>On-screen Show (4:3)</PresentationFormat>
  <Paragraphs>153</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Pearson PTG Video Product PowerPoint Template 111006</vt:lpstr>
      <vt:lpstr>Instructor Notes</vt:lpstr>
      <vt:lpstr>  Advanced AndroidTM Application Development, Fourth Edition  Chapter 5  Broadcasting and Receiving Intents </vt:lpstr>
      <vt:lpstr>Chapter 5 Overview</vt:lpstr>
      <vt:lpstr>Sending Broadcasts</vt:lpstr>
      <vt:lpstr>Sending Basic Broadcasts</vt:lpstr>
      <vt:lpstr>Sending Ordered Broadcasts</vt:lpstr>
      <vt:lpstr>Receiving Broadcasts</vt:lpstr>
      <vt:lpstr>Receiving Broadcasts</vt:lpstr>
      <vt:lpstr>Registering to Receive Broadcasts</vt:lpstr>
      <vt:lpstr>Registering to Receive Broadcasts Dynamically</vt:lpstr>
      <vt:lpstr>Registering to Receive Broadcasts Dynamically</vt:lpstr>
      <vt:lpstr>Registering to Receive Broadcasts Statically</vt:lpstr>
      <vt:lpstr>Securing Application Broadcasts</vt:lpstr>
      <vt:lpstr>Chapter 5 Summary</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823</cp:revision>
  <dcterms:created xsi:type="dcterms:W3CDTF">2006-12-28T22:00:41Z</dcterms:created>
  <dcterms:modified xsi:type="dcterms:W3CDTF">2014-08-24T05:19:44Z</dcterms:modified>
</cp:coreProperties>
</file>