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handoutMasterIdLst>
    <p:handoutMasterId r:id="rId37"/>
  </p:handoutMasterIdLst>
  <p:sldIdLst>
    <p:sldId id="282" r:id="rId2"/>
    <p:sldId id="257" r:id="rId3"/>
    <p:sldId id="256" r:id="rId4"/>
    <p:sldId id="283" r:id="rId5"/>
    <p:sldId id="302" r:id="rId6"/>
    <p:sldId id="288" r:id="rId7"/>
    <p:sldId id="303" r:id="rId8"/>
    <p:sldId id="289" r:id="rId9"/>
    <p:sldId id="290" r:id="rId10"/>
    <p:sldId id="291" r:id="rId11"/>
    <p:sldId id="304" r:id="rId12"/>
    <p:sldId id="305" r:id="rId13"/>
    <p:sldId id="292" r:id="rId14"/>
    <p:sldId id="306" r:id="rId15"/>
    <p:sldId id="293" r:id="rId16"/>
    <p:sldId id="294" r:id="rId17"/>
    <p:sldId id="307" r:id="rId18"/>
    <p:sldId id="295" r:id="rId19"/>
    <p:sldId id="308" r:id="rId20"/>
    <p:sldId id="296" r:id="rId21"/>
    <p:sldId id="297" r:id="rId22"/>
    <p:sldId id="309" r:id="rId23"/>
    <p:sldId id="310" r:id="rId24"/>
    <p:sldId id="311" r:id="rId25"/>
    <p:sldId id="298" r:id="rId26"/>
    <p:sldId id="312" r:id="rId27"/>
    <p:sldId id="313" r:id="rId28"/>
    <p:sldId id="299" r:id="rId29"/>
    <p:sldId id="300" r:id="rId30"/>
    <p:sldId id="301" r:id="rId31"/>
    <p:sldId id="258" r:id="rId32"/>
    <p:sldId id="284" r:id="rId33"/>
    <p:sldId id="285" r:id="rId34"/>
    <p:sldId id="28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3" clrIdx="0"/>
  <p:cmAuthor id="1" name="precinct17x"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4964" autoAdjust="0"/>
  </p:normalViewPr>
  <p:slideViewPr>
    <p:cSldViewPr>
      <p:cViewPr varScale="1">
        <p:scale>
          <a:sx n="87" d="100"/>
          <a:sy n="87" d="100"/>
        </p:scale>
        <p:origin x="-30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the application is ready to actually notify the user of the event. All that is needed is a call to the notify() method of the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with an identifier and the Notification we configured using the </a:t>
            </a:r>
            <a:r>
              <a:rPr lang="en-US" sz="1200" kern="1200" dirty="0" err="1" smtClean="0">
                <a:solidFill>
                  <a:schemeClr val="tx1"/>
                </a:solidFill>
                <a:effectLst/>
                <a:latin typeface="+mn-lt"/>
                <a:ea typeface="+mn-ea"/>
                <a:cs typeface="+mn-cs"/>
              </a:rPr>
              <a:t>Notification.Builder</a:t>
            </a:r>
            <a:r>
              <a:rPr lang="en-US" sz="1200" kern="1200" dirty="0" smtClean="0">
                <a:solidFill>
                  <a:schemeClr val="tx1"/>
                </a:solidFill>
                <a:effectLst/>
                <a:latin typeface="+mn-lt"/>
                <a:ea typeface="+mn-ea"/>
                <a:cs typeface="+mn-cs"/>
              </a:rPr>
              <a:t>. This is demonstrated here.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identifier matches up a Notification with any previous Notification instances of that type. When the identifiers match, the old Notification is updated instead of a new one being created. You might have a Notification that some file is being downloaded. You can update the Notification when the download is complete, instead of filling the notification queue with a separate Notification, which quickly becomes obsolete. This Notification identifier needs to be unique only in your application.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Notification displays as an icon and ticker text on the status bar.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the status bar notification with an icon and ticker text.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Shortly after the ticker text displays, the status bar returns to normal with each notification icon shown. If the users expand the status bar, they see something like what is shown,</a:t>
            </a:r>
            <a:r>
              <a:rPr lang="en-US" sz="1200" kern="1200" baseline="0" dirty="0" smtClean="0">
                <a:solidFill>
                  <a:schemeClr val="tx1"/>
                </a:solidFill>
                <a:effectLst/>
                <a:latin typeface="+mn-lt"/>
                <a:ea typeface="+mn-ea"/>
                <a:cs typeface="+mn-cs"/>
              </a:rPr>
              <a:t> an e</a:t>
            </a:r>
            <a:r>
              <a:rPr lang="en-US" sz="1200" kern="1200" dirty="0" smtClean="0">
                <a:solidFill>
                  <a:schemeClr val="tx1"/>
                </a:solidFill>
                <a:effectLst/>
                <a:latin typeface="+mn-lt"/>
                <a:ea typeface="+mn-ea"/>
                <a:cs typeface="+mn-cs"/>
              </a:rPr>
              <a:t>xpanded status bar showing the icon, both text fields, and the time of the notification.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don’t want your application’s notifications to pile up in the status bar. Therefore, you might want to reuse or update notifications to keep the notification list manageable. For example, there is no reason to keep a notification informing the user that the application is downloading File X when you now want to send another notification saying File X has finished downloading. Instead, you can simply update the first notification with new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notification identifiers match, the old notification is updated. When a notification with a matching identifier is posted, the ticker text does not draw a second time. To show the user that something has changed, you can use a counter. The value of the number member variable of the </a:t>
            </a:r>
            <a:r>
              <a:rPr lang="en-US" sz="1200" kern="1200" dirty="0" err="1" smtClean="0">
                <a:solidFill>
                  <a:schemeClr val="tx1"/>
                </a:solidFill>
                <a:effectLst/>
                <a:latin typeface="+mn-lt"/>
                <a:ea typeface="+mn-ea"/>
                <a:cs typeface="+mn-cs"/>
              </a:rPr>
              <a:t>NotificationCompat.Builder</a:t>
            </a:r>
            <a:r>
              <a:rPr lang="en-US" sz="1200" kern="1200" dirty="0" smtClean="0">
                <a:solidFill>
                  <a:schemeClr val="tx1"/>
                </a:solidFill>
                <a:effectLst/>
                <a:latin typeface="+mn-lt"/>
                <a:ea typeface="+mn-ea"/>
                <a:cs typeface="+mn-cs"/>
              </a:rPr>
              <a:t>() object tracks and displays this. For instance, we can set it to the number 4.</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the status bar notification with the count of 4 showing in the pull-down area.</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a user clicks on the notification, the Intent assigned is triggered. At some point after this, the application might want to clear the notification from the system notifications queue. This is done through a call to the cancel() method of the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object. For instance, the notification we created earlier can be canceled</a:t>
            </a:r>
            <a:r>
              <a:rPr lang="en-US" sz="1200" kern="1200" baseline="0" dirty="0" smtClean="0">
                <a:solidFill>
                  <a:schemeClr val="tx1"/>
                </a:solidFill>
                <a:effectLst/>
                <a:latin typeface="+mn-lt"/>
                <a:ea typeface="+mn-ea"/>
                <a:cs typeface="+mn-cs"/>
              </a:rPr>
              <a:t> with the cancel() method.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cancels the notification that has the same identifier. However, if the application doesn’t care what the user does after clicking on the notification, there is an easier way to cancel notifications. Simply set a flag to do so.</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Setting the </a:t>
            </a:r>
            <a:r>
              <a:rPr lang="en-US" sz="1200" kern="1200" dirty="0" err="1" smtClean="0">
                <a:solidFill>
                  <a:schemeClr val="tx1"/>
                </a:solidFill>
                <a:effectLst/>
                <a:latin typeface="+mn-lt"/>
                <a:ea typeface="+mn-ea"/>
                <a:cs typeface="+mn-cs"/>
              </a:rPr>
              <a:t>setAutoCancel</a:t>
            </a:r>
            <a:r>
              <a:rPr lang="en-US" sz="1200" kern="1200" dirty="0" smtClean="0">
                <a:solidFill>
                  <a:schemeClr val="tx1"/>
                </a:solidFill>
                <a:effectLst/>
                <a:latin typeface="+mn-lt"/>
                <a:ea typeface="+mn-ea"/>
                <a:cs typeface="+mn-cs"/>
              </a:rPr>
              <a:t>() method to true causes notifications to be canceled when the user clicks on them. This is convenient and easy for the application when just launching the Intent is good enough.</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Vibration is a great way to enable notifications to catch the attention of a user in noisy environments or alert the user when visible and audible alerts are not appropriate (though a vibrating phone is often noisy on a hard surface). Android notifications give a fine level of control over how vibration is performed. However, before the application can use vibration with a notification, an explicit permission is needed. Place</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XML in your application’s AndroidManifest.xml file which is required to use vibration.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Without this permission, the vibrate functionality does not work, nor are there any errors</a:t>
            </a:r>
            <a:r>
              <a:rPr lang="en-US" sz="1200" kern="120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With the</a:t>
            </a:r>
            <a:r>
              <a:rPr lang="en-US" sz="1200" kern="1200" baseline="0" dirty="0" smtClean="0">
                <a:solidFill>
                  <a:schemeClr val="tx1"/>
                </a:solidFill>
                <a:effectLst/>
                <a:latin typeface="+mn-lt"/>
                <a:ea typeface="+mn-ea"/>
                <a:cs typeface="+mn-cs"/>
              </a:rPr>
              <a:t> VIBRATE </a:t>
            </a:r>
            <a:r>
              <a:rPr lang="en-US" sz="1200" kern="1200" dirty="0" smtClean="0">
                <a:solidFill>
                  <a:schemeClr val="tx1"/>
                </a:solidFill>
                <a:effectLst/>
                <a:latin typeface="+mn-lt"/>
                <a:ea typeface="+mn-ea"/>
                <a:cs typeface="+mn-cs"/>
              </a:rPr>
              <a:t>permission enabled, the application is free to vibrate the phone however it wants. This is accomplished by describing the vibrate member variable using the </a:t>
            </a:r>
            <a:r>
              <a:rPr lang="en-US" sz="1200" kern="1200" dirty="0" err="1" smtClean="0">
                <a:solidFill>
                  <a:schemeClr val="tx1"/>
                </a:solidFill>
                <a:effectLst/>
                <a:latin typeface="+mn-lt"/>
                <a:ea typeface="+mn-ea"/>
                <a:cs typeface="+mn-cs"/>
              </a:rPr>
              <a:t>setVibrate</a:t>
            </a:r>
            <a:r>
              <a:rPr lang="en-US" sz="1200" kern="1200" dirty="0" smtClean="0">
                <a:solidFill>
                  <a:schemeClr val="tx1"/>
                </a:solidFill>
                <a:effectLst/>
                <a:latin typeface="+mn-lt"/>
                <a:ea typeface="+mn-ea"/>
                <a:cs typeface="+mn-cs"/>
              </a:rPr>
              <a:t>() method, which determines the vibration pattern. An array of long values describes the different vibration durations for turning the vibrator on and off. Thus,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line of code enables a simple vibration pattern that occurs whenever the notification is triggered.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pattern causes the device to vibrate for 200 milliseconds and then stop for 200 milliseconds. After that, it vibrates for 600 milliseconds and then stops for that long.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An application can use different patterns of vibrations to alert the user to different types of events or even present counts. For instance, think about a grandfather clock with which you can deduce the time based on the tones that are played.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Blinking lights are a great way to pass information silently to the user when other forms of alert are not appropriate. The Android SDK provides reasonable control over a multicolored indicator light, when such a light is available on the device. Users might recognize this light as a Service indicator or battery level warning. An application can also take advantage of this light by changing its blinking rate or color.</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call methods on the </a:t>
            </a:r>
            <a:r>
              <a:rPr lang="en-US" sz="1200" kern="1200" dirty="0" err="1" smtClean="0">
                <a:solidFill>
                  <a:schemeClr val="tx1"/>
                </a:solidFill>
                <a:effectLst/>
                <a:latin typeface="+mn-lt"/>
                <a:ea typeface="+mn-ea"/>
                <a:cs typeface="+mn-cs"/>
              </a:rPr>
              <a:t>NotificationCompat.Builder</a:t>
            </a:r>
            <a:r>
              <a:rPr lang="en-US" sz="1200" kern="1200" dirty="0" smtClean="0">
                <a:solidFill>
                  <a:schemeClr val="tx1"/>
                </a:solidFill>
                <a:effectLst/>
                <a:latin typeface="+mn-lt"/>
                <a:ea typeface="+mn-ea"/>
                <a:cs typeface="+mn-cs"/>
              </a:rPr>
              <a:t>() object to use the indicator light. Then, the color of the light must be set as well as information about how it should blink.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configures the indicator light to shine green and blink at a rate of 1 second on and 1 second off.</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Although you can set arbitrary color values, a typical physical implementation of the indicator light has three small LEDs in red, green, and blue. Although the colors blend reasonably well, they won’t be as accurate as the colors on the screen.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An application can use different colors and different blinking rates to indicate different information to the user. For instance, the more times an event occurs, the more urgent the indicator light could be.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block of code shows changing the light based on the number of notifications that have been triggered, and the blinking light continues until the notification is cleared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Color and blinking rates can also be used to indicate other information. For instance, temperature from a weather service can be indicated with red and blue plus a blink rate. Use of such colors for passive data indication can be useful even when other forms would work. It is far less intrusive than annoying, loud rings or harsh, vibrating phone noises. For instance, a simple glance at the device can tell the user some useful piece of information without the need to launch any applications or change what he or she is doing.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Sometimes, the device has to make noise to get the user’s attention. Luckily, the Android SDK provides a means for doing this using the </a:t>
            </a:r>
            <a:r>
              <a:rPr lang="en-US" sz="1200" kern="1200" dirty="0" err="1" smtClean="0">
                <a:solidFill>
                  <a:schemeClr val="tx1"/>
                </a:solidFill>
                <a:effectLst/>
                <a:latin typeface="+mn-lt"/>
                <a:ea typeface="+mn-ea"/>
                <a:cs typeface="+mn-cs"/>
              </a:rPr>
              <a:t>NotificationCompat.Builder</a:t>
            </a:r>
            <a:r>
              <a:rPr lang="en-US" sz="1200" kern="1200" dirty="0" smtClean="0">
                <a:solidFill>
                  <a:schemeClr val="tx1"/>
                </a:solidFill>
                <a:effectLst/>
                <a:latin typeface="+mn-lt"/>
                <a:ea typeface="+mn-ea"/>
                <a:cs typeface="+mn-cs"/>
              </a:rPr>
              <a:t> object. Begin by calling the </a:t>
            </a:r>
            <a:r>
              <a:rPr lang="en-US" sz="1200" kern="1200" dirty="0" err="1" smtClean="0">
                <a:solidFill>
                  <a:schemeClr val="tx1"/>
                </a:solidFill>
                <a:effectLst/>
                <a:latin typeface="+mn-lt"/>
                <a:ea typeface="+mn-ea"/>
                <a:cs typeface="+mn-cs"/>
              </a:rPr>
              <a:t>setSound</a:t>
            </a:r>
            <a:r>
              <a:rPr lang="en-US" sz="1200" kern="1200" dirty="0" smtClean="0">
                <a:solidFill>
                  <a:schemeClr val="tx1"/>
                </a:solidFill>
                <a:effectLst/>
                <a:latin typeface="+mn-lt"/>
                <a:ea typeface="+mn-ea"/>
                <a:cs typeface="+mn-cs"/>
              </a:rPr>
              <a:t>() method and setting the URI of the sound, and also set the audio stream type to use when playing a sound. Generally, the most useful stream type is STREAM_NOTIFICATION.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demonstrates how to play a sound that is included as a project resource.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By default, the audio file is played once. No specific permissions are needed for this form of notification.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Although the default notification behavior in the expanded status bar tray is sufficient for most purposes, developers can customize how notifications are displayed if they so choose. To do so, developers can use the </a:t>
            </a:r>
            <a:r>
              <a:rPr lang="en-US" sz="1200" kern="1200" dirty="0" err="1" smtClean="0">
                <a:solidFill>
                  <a:schemeClr val="tx1"/>
                </a:solidFill>
                <a:effectLst/>
                <a:latin typeface="+mn-lt"/>
                <a:ea typeface="+mn-ea"/>
                <a:cs typeface="+mn-cs"/>
              </a:rPr>
              <a:t>RemoteViews</a:t>
            </a:r>
            <a:r>
              <a:rPr lang="en-US" sz="1200" kern="1200" dirty="0" smtClean="0">
                <a:solidFill>
                  <a:schemeClr val="tx1"/>
                </a:solidFill>
                <a:effectLst/>
                <a:latin typeface="+mn-lt"/>
                <a:ea typeface="+mn-ea"/>
                <a:cs typeface="+mn-cs"/>
              </a:rPr>
              <a:t> object to customize the look and feel of a notification.</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demonstrates how to create a </a:t>
            </a:r>
            <a:r>
              <a:rPr lang="en-US" sz="1200" kern="1200" dirty="0" err="1" smtClean="0">
                <a:solidFill>
                  <a:schemeClr val="tx1"/>
                </a:solidFill>
                <a:effectLst/>
                <a:latin typeface="+mn-lt"/>
                <a:ea typeface="+mn-ea"/>
                <a:cs typeface="+mn-cs"/>
              </a:rPr>
              <a:t>RemoteViews</a:t>
            </a:r>
            <a:r>
              <a:rPr lang="en-US" sz="1200" kern="1200" dirty="0" smtClean="0">
                <a:solidFill>
                  <a:schemeClr val="tx1"/>
                </a:solidFill>
                <a:effectLst/>
                <a:latin typeface="+mn-lt"/>
                <a:ea typeface="+mn-ea"/>
                <a:cs typeface="+mn-cs"/>
              </a:rPr>
              <a:t> object and assign custom text to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better understand this, here is the layout file remote.xml referenced by the preceding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particular example is similar to the default notification but does not contain an icon. The </a:t>
            </a:r>
            <a:r>
              <a:rPr lang="en-US" sz="1200" kern="1200" dirty="0" err="1" smtClean="0">
                <a:solidFill>
                  <a:schemeClr val="tx1"/>
                </a:solidFill>
                <a:effectLst/>
                <a:latin typeface="+mn-lt"/>
                <a:ea typeface="+mn-ea"/>
                <a:cs typeface="+mn-cs"/>
              </a:rPr>
              <a:t>setContentTitle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setContentText</a:t>
            </a:r>
            <a:r>
              <a:rPr lang="en-US" sz="1200" kern="1200" dirty="0" smtClean="0">
                <a:solidFill>
                  <a:schemeClr val="tx1"/>
                </a:solidFill>
                <a:effectLst/>
                <a:latin typeface="+mn-lt"/>
                <a:ea typeface="+mn-ea"/>
                <a:cs typeface="+mn-cs"/>
              </a:rPr>
              <a:t>() methods are normally used to assign the text to the default layout. In this example, we use our custom layout instead.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Intent still needs to be assigned, as shown.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is the end result of a custom notification showing just two lines of text</a:t>
            </a:r>
            <a:r>
              <a:rPr lang="en-US" sz="1200" kern="1200" baseline="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Using a custom notification layout can provide better control over the information on the expanded status bar. Additionally, it can help differentiate your application’s notifications from those of other applications by providing a themed or branded appearance.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default layout includes two fields of text: an icon and a time field for when the notification was triggered. Users are accustomed to this information. An application, where feasible and where it makes sense, should try to conform to at least this level of information when using custom notifications.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Android 4.1 (API Level 17) introduced the ability to create notifications that either expand or contract, depending on their order in the notification queue. Expanded notifications are the most recent notifications displayed in the status bar; are larger than contracted ones, as they provide more screen real estate for displaying notification content; and provide the option to include action buttons.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many different Notification style types that allow you to include large image previews as an attachment using the </a:t>
            </a:r>
            <a:r>
              <a:rPr lang="en-US" sz="1200" kern="1200" dirty="0" err="1" smtClean="0">
                <a:solidFill>
                  <a:schemeClr val="tx1"/>
                </a:solidFill>
                <a:effectLst/>
                <a:latin typeface="+mn-lt"/>
                <a:ea typeface="+mn-ea"/>
                <a:cs typeface="+mn-cs"/>
              </a:rPr>
              <a:t>Notification.BigPictureStyle</a:t>
            </a:r>
            <a:r>
              <a:rPr lang="en-US" sz="1200" kern="1200" dirty="0" smtClean="0">
                <a:solidFill>
                  <a:schemeClr val="tx1"/>
                </a:solidFill>
                <a:effectLst/>
                <a:latin typeface="+mn-lt"/>
                <a:ea typeface="+mn-ea"/>
                <a:cs typeface="+mn-cs"/>
              </a:rPr>
              <a:t> class, larger amounts of text such as the contents of a long article using the </a:t>
            </a:r>
            <a:r>
              <a:rPr lang="en-US" sz="1200" kern="1200" dirty="0" err="1" smtClean="0">
                <a:solidFill>
                  <a:schemeClr val="tx1"/>
                </a:solidFill>
                <a:effectLst/>
                <a:latin typeface="+mn-lt"/>
                <a:ea typeface="+mn-ea"/>
                <a:cs typeface="+mn-cs"/>
              </a:rPr>
              <a:t>Notification.BigTextStyle</a:t>
            </a:r>
            <a:r>
              <a:rPr lang="en-US" sz="1200" kern="1200" dirty="0" smtClean="0">
                <a:solidFill>
                  <a:schemeClr val="tx1"/>
                </a:solidFill>
                <a:effectLst/>
                <a:latin typeface="+mn-lt"/>
                <a:ea typeface="+mn-ea"/>
                <a:cs typeface="+mn-cs"/>
              </a:rPr>
              <a:t> class, or multiple text snippets such as multiple unread messages from an email inbox using the </a:t>
            </a:r>
            <a:r>
              <a:rPr lang="en-US" sz="1200" kern="1200" dirty="0" err="1" smtClean="0">
                <a:solidFill>
                  <a:schemeClr val="tx1"/>
                </a:solidFill>
                <a:effectLst/>
                <a:latin typeface="+mn-lt"/>
                <a:ea typeface="+mn-ea"/>
                <a:cs typeface="+mn-cs"/>
              </a:rPr>
              <a:t>Notification.InboxStyle</a:t>
            </a:r>
            <a:r>
              <a:rPr lang="en-US" sz="1200" kern="1200" dirty="0" smtClean="0">
                <a:solidFill>
                  <a:schemeClr val="tx1"/>
                </a:solidFill>
                <a:effectLst/>
                <a:latin typeface="+mn-lt"/>
                <a:ea typeface="+mn-ea"/>
                <a:cs typeface="+mn-cs"/>
              </a:rPr>
              <a:t> class.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create one of these Notification style types, use the </a:t>
            </a:r>
            <a:r>
              <a:rPr lang="en-US" sz="1200" kern="1200" dirty="0" err="1" smtClean="0">
                <a:solidFill>
                  <a:schemeClr val="tx1"/>
                </a:solidFill>
                <a:effectLst/>
                <a:latin typeface="+mn-lt"/>
                <a:ea typeface="+mn-ea"/>
                <a:cs typeface="+mn-cs"/>
              </a:rPr>
              <a:t>setStyle</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NotificationCompat.Builder</a:t>
            </a:r>
            <a:r>
              <a:rPr lang="en-US" sz="1200" kern="1200" dirty="0" smtClean="0">
                <a:solidFill>
                  <a:schemeClr val="tx1"/>
                </a:solidFill>
                <a:effectLst/>
                <a:latin typeface="+mn-lt"/>
                <a:ea typeface="+mn-ea"/>
                <a:cs typeface="+mn-cs"/>
              </a:rPr>
              <a:t> class. The </a:t>
            </a:r>
            <a:r>
              <a:rPr lang="en-US" sz="1200" kern="1200" dirty="0" err="1" smtClean="0">
                <a:solidFill>
                  <a:schemeClr val="tx1"/>
                </a:solidFill>
                <a:effectLst/>
                <a:latin typeface="+mn-lt"/>
                <a:ea typeface="+mn-ea"/>
                <a:cs typeface="+mn-cs"/>
              </a:rPr>
              <a:t>setStyle</a:t>
            </a:r>
            <a:r>
              <a:rPr lang="en-US" sz="1200" kern="1200" dirty="0" smtClean="0">
                <a:solidFill>
                  <a:schemeClr val="tx1"/>
                </a:solidFill>
                <a:effectLst/>
                <a:latin typeface="+mn-lt"/>
                <a:ea typeface="+mn-ea"/>
                <a:cs typeface="+mn-cs"/>
              </a:rPr>
              <a:t>() method requires passing in a Style, which is done as presented</a:t>
            </a:r>
            <a:r>
              <a:rPr lang="en-US" sz="1200" kern="1200" baseline="0" dirty="0" smtClean="0">
                <a:solidFill>
                  <a:schemeClr val="tx1"/>
                </a:solidFill>
                <a:effectLst/>
                <a:latin typeface="+mn-lt"/>
                <a:ea typeface="+mn-ea"/>
                <a:cs typeface="+mn-cs"/>
              </a:rPr>
              <a:t> here.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code sample, we call the </a:t>
            </a:r>
            <a:r>
              <a:rPr lang="en-US" sz="1200" kern="1200" dirty="0" err="1" smtClean="0">
                <a:solidFill>
                  <a:schemeClr val="tx1"/>
                </a:solidFill>
                <a:effectLst/>
                <a:latin typeface="+mn-lt"/>
                <a:ea typeface="+mn-ea"/>
                <a:cs typeface="+mn-cs"/>
              </a:rPr>
              <a:t>bigText</a:t>
            </a:r>
            <a:r>
              <a:rPr lang="en-US" sz="1200" kern="1200" dirty="0" smtClean="0">
                <a:solidFill>
                  <a:schemeClr val="tx1"/>
                </a:solidFill>
                <a:effectLst/>
                <a:latin typeface="+mn-lt"/>
                <a:ea typeface="+mn-ea"/>
                <a:cs typeface="+mn-cs"/>
              </a:rPr>
              <a:t>() method on our </a:t>
            </a:r>
            <a:r>
              <a:rPr lang="en-US" sz="1200" kern="1200" dirty="0" err="1" smtClean="0">
                <a:solidFill>
                  <a:schemeClr val="tx1"/>
                </a:solidFill>
                <a:effectLst/>
                <a:latin typeface="+mn-lt"/>
                <a:ea typeface="+mn-ea"/>
                <a:cs typeface="+mn-cs"/>
              </a:rPr>
              <a:t>BigTextStyle</a:t>
            </a:r>
            <a:r>
              <a:rPr lang="en-US" sz="1200" kern="1200" dirty="0" smtClean="0">
                <a:solidFill>
                  <a:schemeClr val="tx1"/>
                </a:solidFill>
                <a:effectLst/>
                <a:latin typeface="+mn-lt"/>
                <a:ea typeface="+mn-ea"/>
                <a:cs typeface="+mn-cs"/>
              </a:rPr>
              <a:t> class and include the text that we want displayed when the notification is expanded.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also possible to include action buttons in our Notification. To do so, we need to create a </a:t>
            </a:r>
            <a:r>
              <a:rPr lang="en-US" sz="1200" kern="1200" dirty="0" err="1" smtClean="0">
                <a:solidFill>
                  <a:schemeClr val="tx1"/>
                </a:solidFill>
                <a:effectLst/>
                <a:latin typeface="+mn-lt"/>
                <a:ea typeface="+mn-ea"/>
                <a:cs typeface="+mn-cs"/>
              </a:rPr>
              <a:t>PendingIntent</a:t>
            </a:r>
            <a:r>
              <a:rPr lang="en-US" sz="1200" kern="1200" dirty="0" smtClean="0">
                <a:solidFill>
                  <a:schemeClr val="tx1"/>
                </a:solidFill>
                <a:effectLst/>
                <a:latin typeface="+mn-lt"/>
                <a:ea typeface="+mn-ea"/>
                <a:cs typeface="+mn-cs"/>
              </a:rPr>
              <a:t> for each action that we include. The screen size of the device should determine how many action buttons you include, but we have found that more than two actions is usually too many.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what our notification looks like when expanded, including two action buttons.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should also include the </a:t>
            </a:r>
            <a:r>
              <a:rPr lang="en-US" sz="1200" kern="1200" dirty="0" err="1" smtClean="0">
                <a:solidFill>
                  <a:schemeClr val="tx1"/>
                </a:solidFill>
                <a:effectLst/>
                <a:latin typeface="+mn-lt"/>
                <a:ea typeface="+mn-ea"/>
                <a:cs typeface="+mn-cs"/>
              </a:rPr>
              <a:t>setContentTitle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setContentText</a:t>
            </a:r>
            <a:r>
              <a:rPr lang="en-US" sz="1200" kern="1200" dirty="0" smtClean="0">
                <a:solidFill>
                  <a:schemeClr val="tx1"/>
                </a:solidFill>
                <a:effectLst/>
                <a:latin typeface="+mn-lt"/>
                <a:ea typeface="+mn-ea"/>
                <a:cs typeface="+mn-cs"/>
              </a:rPr>
              <a:t>() methods as we have demonstrated in past examples, to ensure that your notification displays properly when it is contracted; otherwise the notification content area will be empty if in the contracted state. This figure shows what the same notification looks like when contracted.</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As you can see, the notification capabilities on the Android platform are quite robust—so robust that it is easy to overdo it and make your application tiresome for the user.</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notification framework is lightweight yet powerful. However, some applications such as alarm clocks or stock market monitors might also need to implement their own alert windows above and beyond the notification framework provided. In this case, they may use a background Service and launch full Activity windows when certain events occur. In Android 2.0 and later, developers can use the </a:t>
            </a:r>
            <a:r>
              <a:rPr lang="en-US" sz="1200" kern="1200" dirty="0" err="1" smtClean="0">
                <a:solidFill>
                  <a:schemeClr val="tx1"/>
                </a:solidFill>
                <a:effectLst/>
                <a:latin typeface="+mn-lt"/>
                <a:ea typeface="+mn-ea"/>
                <a:cs typeface="+mn-cs"/>
              </a:rPr>
              <a:t>WindowManager.LayoutParams</a:t>
            </a:r>
            <a:r>
              <a:rPr lang="en-US" sz="1200" kern="1200" dirty="0" smtClean="0">
                <a:solidFill>
                  <a:schemeClr val="tx1"/>
                </a:solidFill>
                <a:effectLst/>
                <a:latin typeface="+mn-lt"/>
                <a:ea typeface="+mn-ea"/>
                <a:cs typeface="+mn-cs"/>
              </a:rPr>
              <a:t> class to enable Activity windows to display, even when the screen is locked with a </a:t>
            </a:r>
            <a:r>
              <a:rPr lang="en-US" sz="1200" kern="1200" dirty="0" err="1" smtClean="0">
                <a:solidFill>
                  <a:schemeClr val="tx1"/>
                </a:solidFill>
                <a:effectLst/>
                <a:latin typeface="+mn-lt"/>
                <a:ea typeface="+mn-ea"/>
                <a:cs typeface="+mn-cs"/>
              </a:rPr>
              <a:t>keyguard</a:t>
            </a:r>
            <a:r>
              <a:rPr lang="en-US" sz="1200" kern="1200" dirty="0" smtClean="0">
                <a:solidFill>
                  <a:schemeClr val="tx1"/>
                </a:solidFill>
                <a:effectLst/>
                <a:latin typeface="+mn-lt"/>
                <a:ea typeface="+mn-ea"/>
                <a:cs typeface="+mn-cs"/>
              </a:rPr>
              <a:t>.</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31</a:t>
            </a:fld>
            <a:endParaRPr lang="en-US"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All notifications are created with the help of the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(in the </a:t>
            </a:r>
            <a:r>
              <a:rPr lang="en-US" sz="1200" kern="1200" dirty="0" err="1" smtClean="0">
                <a:solidFill>
                  <a:schemeClr val="tx1"/>
                </a:solidFill>
                <a:effectLst/>
                <a:latin typeface="+mn-lt"/>
                <a:ea typeface="+mn-ea"/>
                <a:cs typeface="+mn-cs"/>
              </a:rPr>
              <a:t>android.app</a:t>
            </a:r>
            <a:r>
              <a:rPr lang="en-US" sz="1200" kern="1200" dirty="0" smtClean="0">
                <a:solidFill>
                  <a:schemeClr val="tx1"/>
                </a:solidFill>
                <a:effectLst/>
                <a:latin typeface="+mn-lt"/>
                <a:ea typeface="+mn-ea"/>
                <a:cs typeface="+mn-cs"/>
              </a:rPr>
              <a:t> package) is a system Service that must be requested. This code demonstrates how to obtain a valid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object using the </a:t>
            </a:r>
            <a:r>
              <a:rPr lang="en-US" sz="1200" kern="1200" dirty="0" err="1" smtClean="0">
                <a:solidFill>
                  <a:schemeClr val="tx1"/>
                </a:solidFill>
                <a:effectLst/>
                <a:latin typeface="+mn-lt"/>
                <a:ea typeface="+mn-ea"/>
                <a:cs typeface="+mn-cs"/>
              </a:rPr>
              <a:t>getSystemService</a:t>
            </a:r>
            <a:r>
              <a:rPr lang="en-US" sz="1200" kern="1200" dirty="0" smtClean="0">
                <a:solidFill>
                  <a:schemeClr val="tx1"/>
                </a:solidFill>
                <a:effectLst/>
                <a:latin typeface="+mn-lt"/>
                <a:ea typeface="+mn-ea"/>
                <a:cs typeface="+mn-cs"/>
              </a:rPr>
              <a:t>() method.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NotificationManager</a:t>
            </a:r>
            <a:r>
              <a:rPr lang="en-US" sz="1200" kern="1200" dirty="0" smtClean="0">
                <a:solidFill>
                  <a:schemeClr val="tx1"/>
                </a:solidFill>
                <a:effectLst/>
                <a:latin typeface="+mn-lt"/>
                <a:ea typeface="+mn-ea"/>
                <a:cs typeface="+mn-cs"/>
              </a:rPr>
              <a:t> is not useful without having a valid Notification object to use with the notify() method. The Notification object defines what information displays to the user when the Notification is triggered. This includes text that displays on the status bar, a couple of lines of text that display on the expanded status bar, an icon displayed in both places, a count of the number of times this Notification has been triggered, and a time when the last event that caused this Notification took place.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remain backward compatible, first you must construct a </a:t>
            </a:r>
            <a:r>
              <a:rPr lang="en-US" sz="1200" kern="1200" dirty="0" err="1" smtClean="0">
                <a:solidFill>
                  <a:schemeClr val="tx1"/>
                </a:solidFill>
                <a:effectLst/>
                <a:latin typeface="+mn-lt"/>
                <a:ea typeface="+mn-ea"/>
                <a:cs typeface="+mn-cs"/>
              </a:rPr>
              <a:t>NotificationCompat.Builder</a:t>
            </a:r>
            <a:r>
              <a:rPr lang="en-US" sz="1200" kern="1200" dirty="0" smtClean="0">
                <a:solidFill>
                  <a:schemeClr val="tx1"/>
                </a:solidFill>
                <a:effectLst/>
                <a:latin typeface="+mn-lt"/>
                <a:ea typeface="+mn-ea"/>
                <a:cs typeface="+mn-cs"/>
              </a:rPr>
              <a:t> object, passing in the application Context as a parameter.</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then set the icon, ticker text, and notification timestamp, each of which displays on the status bar, through the </a:t>
            </a:r>
            <a:r>
              <a:rPr lang="en-US" sz="1200" kern="1200" dirty="0" err="1" smtClean="0">
                <a:solidFill>
                  <a:schemeClr val="tx1"/>
                </a:solidFill>
                <a:effectLst/>
                <a:latin typeface="+mn-lt"/>
                <a:ea typeface="+mn-ea"/>
                <a:cs typeface="+mn-cs"/>
              </a:rPr>
              <a:t>notifyBuilder</a:t>
            </a:r>
            <a:r>
              <a:rPr lang="en-US" sz="1200" kern="1200" dirty="0" smtClean="0">
                <a:solidFill>
                  <a:schemeClr val="tx1"/>
                </a:solidFill>
                <a:effectLst/>
                <a:latin typeface="+mn-lt"/>
                <a:ea typeface="+mn-ea"/>
                <a:cs typeface="+mn-cs"/>
              </a:rPr>
              <a:t> variable, using the available methods of the object.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need to set a couple more pieces of information before the call to the notify() method takes place. First, you need to make a call to the </a:t>
            </a:r>
            <a:r>
              <a:rPr lang="en-US" sz="1200" kern="1200" dirty="0" err="1" smtClean="0">
                <a:solidFill>
                  <a:schemeClr val="tx1"/>
                </a:solidFill>
                <a:effectLst/>
                <a:latin typeface="+mn-lt"/>
                <a:ea typeface="+mn-ea"/>
                <a:cs typeface="+mn-cs"/>
              </a:rPr>
              <a:t>setContentTitle</a:t>
            </a:r>
            <a:r>
              <a:rPr lang="en-US" sz="1200" kern="1200" dirty="0" smtClean="0">
                <a:solidFill>
                  <a:schemeClr val="tx1"/>
                </a:solidFill>
                <a:effectLst/>
                <a:latin typeface="+mn-lt"/>
                <a:ea typeface="+mn-ea"/>
                <a:cs typeface="+mn-cs"/>
              </a:rPr>
              <a:t>() method and the </a:t>
            </a:r>
            <a:r>
              <a:rPr lang="en-US" sz="1200" kern="1200" dirty="0" err="1" smtClean="0">
                <a:solidFill>
                  <a:schemeClr val="tx1"/>
                </a:solidFill>
                <a:effectLst/>
                <a:latin typeface="+mn-lt"/>
                <a:ea typeface="+mn-ea"/>
                <a:cs typeface="+mn-cs"/>
              </a:rPr>
              <a:t>setContentText</a:t>
            </a:r>
            <a:r>
              <a:rPr lang="en-US" sz="1200" kern="1200" dirty="0" smtClean="0">
                <a:solidFill>
                  <a:schemeClr val="tx1"/>
                </a:solidFill>
                <a:effectLst/>
                <a:latin typeface="+mn-lt"/>
                <a:ea typeface="+mn-ea"/>
                <a:cs typeface="+mn-cs"/>
              </a:rPr>
              <a:t>() method, which configure a View that displays in the expanded status bar.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Next, you must create the Notification object using the build() method, then call the notify() method of the notification to supply the notification’s title and body text as well as the Intent triggered when the user clicks on the notification. In this case, we’re using our own Activity so that when the user clicks on the notification, our Activity launches again.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Notification Queue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r>
              <a:rPr lang="en-US" dirty="0" smtClean="0">
                <a:latin typeface="Courier New" panose="02070309020205020404" pitchFamily="49" charset="0"/>
                <a:cs typeface="Courier New" panose="02070309020205020404" pitchFamily="49" charset="0"/>
              </a:rPr>
              <a:t>private </a:t>
            </a:r>
            <a:r>
              <a:rPr lang="en-US" dirty="0">
                <a:latin typeface="Courier New" panose="02070309020205020404" pitchFamily="49" charset="0"/>
                <a:cs typeface="Courier New" panose="02070309020205020404" pitchFamily="49" charset="0"/>
              </a:rPr>
              <a:t>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NOTIFY_1 = 0x1001;</a:t>
            </a:r>
          </a:p>
          <a:p>
            <a:pPr marL="1371600" lvl="3" indent="0">
              <a:buNone/>
            </a:pPr>
            <a:r>
              <a:rPr lang="en-US" dirty="0">
                <a:latin typeface="Courier New" panose="02070309020205020404" pitchFamily="49" charset="0"/>
                <a:cs typeface="Courier New" panose="02070309020205020404" pitchFamily="49" charset="0"/>
              </a:rPr>
              <a:t>// ...</a:t>
            </a:r>
          </a:p>
          <a:p>
            <a:pPr marL="1371600" lvl="3" indent="0">
              <a:buNone/>
            </a:pPr>
            <a:r>
              <a:rPr lang="en-US" dirty="0" err="1">
                <a:latin typeface="Courier New" panose="02070309020205020404" pitchFamily="49" charset="0"/>
                <a:cs typeface="Courier New" panose="02070309020205020404" pitchFamily="49" charset="0"/>
              </a:rPr>
              <a:t>notifier.notify</a:t>
            </a:r>
            <a:r>
              <a:rPr lang="en-US" dirty="0">
                <a:latin typeface="Courier New" panose="02070309020205020404" pitchFamily="49" charset="0"/>
                <a:cs typeface="Courier New" panose="02070309020205020404" pitchFamily="49" charset="0"/>
              </a:rPr>
              <a:t>(NOTIFY_1, notify);</a:t>
            </a:r>
          </a:p>
          <a:p>
            <a:pPr marL="1371600" lvl="3"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Notification Queue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238899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Notification Queue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874545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Updating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p>
          <a:p>
            <a:pPr marL="2057400" lvl="5" indent="0">
              <a:buNone/>
            </a:pPr>
            <a:endParaRPr lang="en-US" dirty="0"/>
          </a:p>
          <a:p>
            <a:pPr marL="2057400" lvl="5" indent="0">
              <a:buNone/>
            </a:pPr>
            <a:endParaRPr lang="en-US" dirty="0" smtClean="0"/>
          </a:p>
          <a:p>
            <a:pPr marL="2057400" lvl="5" indent="0">
              <a:buNone/>
            </a:pPr>
            <a:endParaRPr lang="en-US" dirty="0"/>
          </a:p>
          <a:p>
            <a:pPr marL="2057400" lvl="5" indent="0">
              <a:buNone/>
            </a:pPr>
            <a:endParaRPr lang="en-US" dirty="0" smtClean="0"/>
          </a:p>
          <a:p>
            <a:pPr marL="2057400" lvl="5" indent="0">
              <a:buNone/>
            </a:pPr>
            <a:r>
              <a:rPr lang="en-US" sz="1600" dirty="0" smtClean="0">
                <a:latin typeface="Arial" panose="020B0604020202020204" pitchFamily="34" charset="0"/>
                <a:cs typeface="Arial" panose="020B0604020202020204" pitchFamily="34" charset="0"/>
              </a:rPr>
              <a:t>	</a:t>
            </a:r>
          </a:p>
          <a:p>
            <a:pPr marL="2057400" lvl="5"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notifyBuilder.setNumber</a:t>
            </a:r>
            <a:r>
              <a:rPr lang="en-US" sz="1600" dirty="0" smtClean="0">
                <a:latin typeface="Courier New" panose="02070309020205020404" pitchFamily="49" charset="0"/>
                <a:cs typeface="Courier New" panose="02070309020205020404" pitchFamily="49" charset="0"/>
              </a:rPr>
              <a:t>(4</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Updating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355613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Clearing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828800" lvl="4" indent="0">
              <a:buNone/>
            </a:pPr>
            <a:endParaRPr lang="en-US" dirty="0" smtClean="0"/>
          </a:p>
          <a:p>
            <a:pPr marL="1828800" lvl="4" indent="0">
              <a:buNone/>
            </a:pPr>
            <a:endParaRPr lang="en-US" dirty="0"/>
          </a:p>
          <a:p>
            <a:pPr marL="1828800" lvl="4" indent="0">
              <a:buNone/>
            </a:pPr>
            <a:endParaRPr lang="en-US" dirty="0" smtClean="0"/>
          </a:p>
          <a:p>
            <a:pPr marL="1828800" lvl="4" indent="0">
              <a:buNone/>
            </a:pPr>
            <a:endParaRPr lang="en-US" dirty="0"/>
          </a:p>
          <a:p>
            <a:pPr marL="1828800" lvl="4" indent="0">
              <a:buNone/>
            </a:pPr>
            <a:endParaRPr lang="en-US" dirty="0" smtClean="0"/>
          </a:p>
          <a:p>
            <a:pPr marL="1828800" lvl="4" indent="0">
              <a:buNone/>
            </a:pPr>
            <a:endParaRPr lang="en-US" dirty="0"/>
          </a:p>
          <a:p>
            <a:pPr marL="1828800" lvl="4" indent="0">
              <a:buNone/>
            </a:pPr>
            <a:r>
              <a:rPr lang="en-US" dirty="0" err="1" smtClean="0">
                <a:latin typeface="Courier New" panose="02070309020205020404" pitchFamily="49" charset="0"/>
                <a:cs typeface="Courier New" panose="02070309020205020404" pitchFamily="49" charset="0"/>
              </a:rPr>
              <a:t>notifier.cancel</a:t>
            </a:r>
            <a:r>
              <a:rPr lang="en-US" dirty="0" smtClean="0">
                <a:latin typeface="Courier New" panose="02070309020205020404" pitchFamily="49" charset="0"/>
                <a:cs typeface="Courier New" panose="02070309020205020404" pitchFamily="49" charset="0"/>
              </a:rPr>
              <a:t>(NOTIFY_1</a:t>
            </a:r>
            <a:r>
              <a:rPr lang="en-US" dirty="0">
                <a:latin typeface="Courier New" panose="02070309020205020404" pitchFamily="49" charset="0"/>
                <a:cs typeface="Courier New" panose="02070309020205020404" pitchFamily="49" charset="0"/>
              </a:rPr>
              <a:t>);</a:t>
            </a:r>
          </a:p>
          <a:p>
            <a:pPr marL="1828800" lvl="4" indent="0">
              <a:buNone/>
            </a:pPr>
            <a:r>
              <a:rPr lang="en-US" dirty="0" err="1">
                <a:latin typeface="Courier New" panose="02070309020205020404" pitchFamily="49" charset="0"/>
                <a:cs typeface="Courier New" panose="02070309020205020404" pitchFamily="49" charset="0"/>
              </a:rPr>
              <a:t>notifyBuilder.setAutoCancel</a:t>
            </a:r>
            <a:r>
              <a:rPr lang="en-US" dirty="0">
                <a:latin typeface="Courier New" panose="02070309020205020404" pitchFamily="49" charset="0"/>
                <a:cs typeface="Courier New" panose="02070309020205020404" pitchFamily="49" charset="0"/>
              </a:rPr>
              <a:t>(true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Vibrating the Phone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762000" lvl="2" indent="0">
              <a:buNone/>
            </a:pPr>
            <a:endParaRPr lang="en-US" dirty="0" smtClean="0"/>
          </a:p>
          <a:p>
            <a:pPr marL="381000" lvl="1"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uses-permission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android.permission.VIBRATE</a:t>
            </a:r>
            <a:r>
              <a:rPr lang="en-US"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Vibrating the Phone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762000" lvl="2" indent="0">
              <a:buNone/>
            </a:pPr>
            <a:r>
              <a:rPr lang="en-US" sz="1400" dirty="0" err="1" smtClean="0">
                <a:latin typeface="Courier New" panose="02070309020205020404" pitchFamily="49" charset="0"/>
                <a:cs typeface="Courier New" panose="02070309020205020404" pitchFamily="49" charset="0"/>
              </a:rPr>
              <a:t>notifyBuilder.setVibrate</a:t>
            </a:r>
            <a:r>
              <a:rPr lang="en-US" sz="1400" dirty="0" smtClean="0">
                <a:latin typeface="Courier New" panose="02070309020205020404" pitchFamily="49" charset="0"/>
                <a:cs typeface="Courier New" panose="02070309020205020404" pitchFamily="49" charset="0"/>
              </a:rPr>
              <a:t>(new </a:t>
            </a:r>
            <a:r>
              <a:rPr lang="en-US" sz="1400" dirty="0">
                <a:latin typeface="Courier New" panose="02070309020205020404" pitchFamily="49" charset="0"/>
                <a:cs typeface="Courier New" panose="02070309020205020404" pitchFamily="49" charset="0"/>
              </a:rPr>
              <a:t>long[] {0, 200, 200, 600, 600});</a:t>
            </a:r>
          </a:p>
          <a:p>
            <a:pPr marL="1143000" lvl="3" indent="0">
              <a:buNone/>
            </a:pPr>
            <a:endParaRPr lang="en-US" dirty="0"/>
          </a:p>
        </p:txBody>
      </p:sp>
    </p:spTree>
    <p:extLst>
      <p:ext uri="{BB962C8B-B14F-4D97-AF65-F5344CB8AC3E}">
        <p14:creationId xmlns:p14="http://schemas.microsoft.com/office/powerpoint/2010/main" val="1051972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Blinking the Lights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endParaRPr lang="en-US" dirty="0"/>
          </a:p>
          <a:p>
            <a:pPr marL="990600" lvl="2" indent="0">
              <a:buNone/>
            </a:pPr>
            <a:r>
              <a:rPr lang="en-US" dirty="0" err="1" smtClean="0">
                <a:latin typeface="Courier New" panose="02070309020205020404" pitchFamily="49" charset="0"/>
                <a:cs typeface="Courier New" panose="02070309020205020404" pitchFamily="49" charset="0"/>
              </a:rPr>
              <a:t>notifyBuilder.setLights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Color.GREEN</a:t>
            </a:r>
            <a:r>
              <a:rPr lang="en-US" dirty="0">
                <a:latin typeface="Courier New" panose="02070309020205020404" pitchFamily="49" charset="0"/>
                <a:cs typeface="Courier New" panose="02070309020205020404" pitchFamily="49" charset="0"/>
              </a:rPr>
              <a:t>, 1000, 1000);</a:t>
            </a:r>
          </a:p>
          <a:p>
            <a:pPr marL="1371600" lvl="3" indent="0">
              <a:buNone/>
            </a:pPr>
            <a:endParaRPr lang="en-US" dirty="0"/>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Blinking the Lights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143000"/>
            <a:ext cx="8229600" cy="4830763"/>
          </a:xfrm>
        </p:spPr>
        <p:txBody>
          <a:bodyPr/>
          <a:lstStyle/>
          <a:p>
            <a:pPr marL="1600200" lvl="4" indent="0">
              <a:buNone/>
            </a:pPr>
            <a:r>
              <a:rPr lang="en-US" sz="1200" dirty="0">
                <a:latin typeface="Courier New" panose="02070309020205020404" pitchFamily="49" charset="0"/>
                <a:cs typeface="Courier New" panose="02070309020205020404" pitchFamily="49" charset="0"/>
              </a:rPr>
              <a:t>if (counterNotify3.getCount() &lt; 2)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Color.GREEN</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onMs</a:t>
            </a:r>
            <a:r>
              <a:rPr lang="en-US" sz="1200" dirty="0">
                <a:latin typeface="Courier New" panose="02070309020205020404" pitchFamily="49" charset="0"/>
                <a:cs typeface="Courier New" panose="02070309020205020404" pitchFamily="49" charset="0"/>
              </a:rPr>
              <a:t> = 1000;</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offMs</a:t>
            </a:r>
            <a:r>
              <a:rPr lang="en-US" sz="1200" dirty="0">
                <a:latin typeface="Courier New" panose="02070309020205020404" pitchFamily="49" charset="0"/>
                <a:cs typeface="Courier New" panose="02070309020205020404" pitchFamily="49" charset="0"/>
              </a:rPr>
              <a:t> = 1000;</a:t>
            </a:r>
          </a:p>
          <a:p>
            <a:pPr marL="1600200" lvl="4" indent="0">
              <a:buNone/>
            </a:pPr>
            <a:r>
              <a:rPr lang="en-US" sz="1200" dirty="0">
                <a:latin typeface="Courier New" panose="02070309020205020404" pitchFamily="49" charset="0"/>
                <a:cs typeface="Courier New" panose="02070309020205020404" pitchFamily="49" charset="0"/>
              </a:rPr>
              <a:t>} else if (counterNotify3.getCount() &lt; 3)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Color.BLUE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onMs</a:t>
            </a:r>
            <a:r>
              <a:rPr lang="en-US" sz="1200" dirty="0">
                <a:latin typeface="Courier New" panose="02070309020205020404" pitchFamily="49" charset="0"/>
                <a:cs typeface="Courier New" panose="02070309020205020404" pitchFamily="49" charset="0"/>
              </a:rPr>
              <a:t> = 750;</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offMs</a:t>
            </a:r>
            <a:r>
              <a:rPr lang="en-US" sz="1200" dirty="0">
                <a:latin typeface="Courier New" panose="02070309020205020404" pitchFamily="49" charset="0"/>
                <a:cs typeface="Courier New" panose="02070309020205020404" pitchFamily="49" charset="0"/>
              </a:rPr>
              <a:t> = 750;</a:t>
            </a:r>
          </a:p>
          <a:p>
            <a:pPr marL="1600200" lvl="4" indent="0">
              <a:buNone/>
            </a:pPr>
            <a:r>
              <a:rPr lang="en-US" sz="1200" dirty="0">
                <a:latin typeface="Courier New" panose="02070309020205020404" pitchFamily="49" charset="0"/>
                <a:cs typeface="Courier New" panose="02070309020205020404" pitchFamily="49" charset="0"/>
              </a:rPr>
              <a:t>} else if (counterNotify3.getCount() &lt; 4)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Color.WHITE</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onMs</a:t>
            </a:r>
            <a:r>
              <a:rPr lang="en-US" sz="1200" dirty="0">
                <a:latin typeface="Courier New" panose="02070309020205020404" pitchFamily="49" charset="0"/>
                <a:cs typeface="Courier New" panose="02070309020205020404" pitchFamily="49" charset="0"/>
              </a:rPr>
              <a:t> = 500;</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offMs</a:t>
            </a:r>
            <a:r>
              <a:rPr lang="en-US" sz="1200" dirty="0">
                <a:latin typeface="Courier New" panose="02070309020205020404" pitchFamily="49" charset="0"/>
                <a:cs typeface="Courier New" panose="02070309020205020404" pitchFamily="49" charset="0"/>
              </a:rPr>
              <a:t> = 500;</a:t>
            </a:r>
          </a:p>
          <a:p>
            <a:pPr marL="1600200" lvl="4" indent="0">
              <a:buNone/>
            </a:pPr>
            <a:r>
              <a:rPr lang="en-US" sz="1200" dirty="0">
                <a:latin typeface="Courier New" panose="02070309020205020404" pitchFamily="49" charset="0"/>
                <a:cs typeface="Courier New" panose="02070309020205020404" pitchFamily="49" charset="0"/>
              </a:rPr>
              <a:t>} else {</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argb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Color.RED</a:t>
            </a: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onMs</a:t>
            </a:r>
            <a:r>
              <a:rPr lang="en-US" sz="1200" dirty="0">
                <a:latin typeface="Courier New" panose="02070309020205020404" pitchFamily="49" charset="0"/>
                <a:cs typeface="Courier New" panose="02070309020205020404" pitchFamily="49" charset="0"/>
              </a:rPr>
              <a:t> = 50;</a:t>
            </a:r>
          </a:p>
          <a:p>
            <a:pPr marL="1600200" lvl="4"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offMs</a:t>
            </a:r>
            <a:r>
              <a:rPr lang="en-US" sz="1200" dirty="0">
                <a:latin typeface="Courier New" panose="02070309020205020404" pitchFamily="49" charset="0"/>
                <a:cs typeface="Courier New" panose="02070309020205020404" pitchFamily="49" charset="0"/>
              </a:rPr>
              <a:t> = 50;</a:t>
            </a:r>
          </a:p>
          <a:p>
            <a:pPr marL="1600200" lvl="4" indent="0">
              <a:buNone/>
            </a:pPr>
            <a:r>
              <a:rPr lang="en-US" sz="1200" dirty="0">
                <a:latin typeface="Courier New" panose="02070309020205020404" pitchFamily="49" charset="0"/>
                <a:cs typeface="Courier New" panose="02070309020205020404" pitchFamily="49" charset="0"/>
              </a:rPr>
              <a:t>}</a:t>
            </a:r>
          </a:p>
          <a:p>
            <a:pPr marL="1600200" lvl="4" indent="0">
              <a:buNone/>
            </a:pPr>
            <a:r>
              <a:rPr lang="en-US" sz="1200" dirty="0">
                <a:latin typeface="Courier New" panose="02070309020205020404" pitchFamily="49" charset="0"/>
                <a:cs typeface="Courier New" panose="02070309020205020404" pitchFamily="49" charset="0"/>
              </a:rPr>
              <a:t>counterNotify3.increment();</a:t>
            </a:r>
          </a:p>
          <a:p>
            <a:pPr marL="1600200" lvl="4" indent="0">
              <a:buNone/>
            </a:pPr>
            <a:r>
              <a:rPr lang="en-US" sz="1200" dirty="0" err="1">
                <a:latin typeface="Courier New" panose="02070309020205020404" pitchFamily="49" charset="0"/>
                <a:cs typeface="Courier New" panose="02070309020205020404" pitchFamily="49" charset="0"/>
              </a:rPr>
              <a:t>notifyBuilder.setLights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argb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onMs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offMs</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8893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6</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Working with Notifications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Making Noise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762000" lvl="2" indent="0">
              <a:buNone/>
            </a:pPr>
            <a:r>
              <a:rPr lang="en-US" sz="1200" dirty="0" err="1" smtClean="0">
                <a:latin typeface="Courier New" panose="02070309020205020404" pitchFamily="49" charset="0"/>
                <a:cs typeface="Courier New" panose="02070309020205020404" pitchFamily="49" charset="0"/>
              </a:rPr>
              <a:t>notifyBuilder.setSound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Uri.parse</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android.resource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com.advancedandroidbook.simplenotifications</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R.raw.fallbackring</a:t>
            </a:r>
            <a:r>
              <a:rPr lang="en-US" sz="1200" dirty="0">
                <a:latin typeface="Courier New" panose="02070309020205020404" pitchFamily="49" charset="0"/>
                <a:cs typeface="Courier New" panose="02070309020205020404" pitchFamily="49" charset="0"/>
              </a:rPr>
              <a:t>),</a:t>
            </a:r>
          </a:p>
          <a:p>
            <a:pPr marL="762000" lvl="2"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AudioManager.STREAM_NOTIFICATION</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Customizing the Notification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r>
              <a:rPr lang="en-US" sz="1400" dirty="0" err="1" smtClean="0">
                <a:latin typeface="Courier New" panose="02070309020205020404" pitchFamily="49" charset="0"/>
                <a:cs typeface="Courier New" panose="02070309020205020404" pitchFamily="49" charset="0"/>
              </a:rPr>
              <a:t>RemoteViews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remote = new </a:t>
            </a:r>
            <a:r>
              <a:rPr lang="en-US" sz="1400" dirty="0" err="1">
                <a:latin typeface="Courier New" panose="02070309020205020404" pitchFamily="49" charset="0"/>
                <a:cs typeface="Courier New" panose="02070309020205020404" pitchFamily="49" charset="0"/>
              </a:rPr>
              <a:t>RemoteViews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getPackageName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R.layout.remote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remote.setTextViewText</a:t>
            </a:r>
            <a:r>
              <a:rPr lang="en-US" sz="1400" dirty="0">
                <a:latin typeface="Courier New" panose="02070309020205020404" pitchFamily="49" charset="0"/>
                <a:cs typeface="Courier New" panose="02070309020205020404" pitchFamily="49" charset="0"/>
              </a:rPr>
              <a:t>(R.id.text1, "Big text here!");</a:t>
            </a:r>
          </a:p>
          <a:p>
            <a:pPr marL="381000" lvl="1" indent="0">
              <a:buNone/>
            </a:pPr>
            <a:r>
              <a:rPr lang="en-US" sz="1400" dirty="0" err="1">
                <a:latin typeface="Courier New" panose="02070309020205020404" pitchFamily="49" charset="0"/>
                <a:cs typeface="Courier New" panose="02070309020205020404" pitchFamily="49" charset="0"/>
              </a:rPr>
              <a:t>remote.setTextViewText</a:t>
            </a:r>
            <a:r>
              <a:rPr lang="en-US" sz="1400" dirty="0">
                <a:latin typeface="Courier New" panose="02070309020205020404" pitchFamily="49" charset="0"/>
                <a:cs typeface="Courier New" panose="02070309020205020404" pitchFamily="49" charset="0"/>
              </a:rPr>
              <a:t>(R.id.text2, "Red text down here!");</a:t>
            </a:r>
          </a:p>
          <a:p>
            <a:pPr marL="381000" lvl="1" indent="0">
              <a:buNone/>
            </a:pPr>
            <a:r>
              <a:rPr lang="en-US" sz="1400" dirty="0" err="1">
                <a:latin typeface="Courier New" panose="02070309020205020404" pitchFamily="49" charset="0"/>
                <a:cs typeface="Courier New" panose="02070309020205020404" pitchFamily="49" charset="0"/>
              </a:rPr>
              <a:t>notifyBuilder.setContent</a:t>
            </a:r>
            <a:r>
              <a:rPr lang="en-US" sz="1400" dirty="0">
                <a:latin typeface="Courier New" panose="02070309020205020404" pitchFamily="49" charset="0"/>
                <a:cs typeface="Courier New" panose="02070309020205020404" pitchFamily="49" charset="0"/>
              </a:rPr>
              <a:t>(remote);</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Customizing the Notification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LinearLayout</a:t>
            </a:r>
            <a:endParaRPr lang="en-US" sz="1400" dirty="0">
              <a:latin typeface="Courier New" panose="02070309020205020404" pitchFamily="49" charset="0"/>
              <a:cs typeface="Courier New" panose="02070309020205020404" pitchFamily="49" charset="0"/>
            </a:endParaRP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xmlns:android</a:t>
            </a:r>
            <a:r>
              <a:rPr lang="en-US" sz="1400" dirty="0">
                <a:latin typeface="Courier New" panose="02070309020205020404" pitchFamily="49" charset="0"/>
                <a:cs typeface="Courier New" panose="02070309020205020404" pitchFamily="49" charset="0"/>
              </a:rPr>
              <a:t>="http://schemas.android.com/</a:t>
            </a:r>
            <a:r>
              <a:rPr lang="en-US" sz="1400" dirty="0" err="1">
                <a:latin typeface="Courier New" panose="02070309020205020404" pitchFamily="49" charset="0"/>
                <a:cs typeface="Courier New" panose="02070309020205020404" pitchFamily="49" charset="0"/>
              </a:rPr>
              <a:t>apk</a:t>
            </a:r>
            <a:r>
              <a:rPr lang="en-US" sz="1400" dirty="0">
                <a:latin typeface="Courier New" panose="02070309020205020404" pitchFamily="49" charset="0"/>
                <a:cs typeface="Courier New" panose="02070309020205020404" pitchFamily="49" charset="0"/>
              </a:rPr>
              <a:t>/res/android"</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android:orientation</a:t>
            </a:r>
            <a:r>
              <a:rPr lang="en-US" sz="1400" dirty="0">
                <a:latin typeface="Courier New" panose="02070309020205020404" pitchFamily="49" charset="0"/>
                <a:cs typeface="Courier New" panose="02070309020205020404" pitchFamily="49" charset="0"/>
              </a:rPr>
              <a:t>="vertical"</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match_parent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match_parent</a:t>
            </a:r>
            <a:r>
              <a:rPr lang="en-US" sz="1400" dirty="0">
                <a:latin typeface="Courier New" panose="02070309020205020404" pitchFamily="49" charset="0"/>
                <a:cs typeface="Courier New" panose="02070309020205020404" pitchFamily="49" charset="0"/>
              </a:rPr>
              <a:t>"&gt;</a:t>
            </a:r>
          </a:p>
          <a:p>
            <a:pPr marL="762000" lvl="2"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TextView</a:t>
            </a:r>
            <a:endParaRPr lang="en-US" sz="1400" dirty="0">
              <a:latin typeface="Courier New" panose="02070309020205020404" pitchFamily="49" charset="0"/>
              <a:cs typeface="Courier New" panose="02070309020205020404" pitchFamily="49" charset="0"/>
            </a:endParaRP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android:id</a:t>
            </a:r>
            <a:r>
              <a:rPr lang="en-US" sz="1400" dirty="0">
                <a:latin typeface="Courier New" panose="02070309020205020404" pitchFamily="49" charset="0"/>
                <a:cs typeface="Courier New" panose="02070309020205020404" pitchFamily="49" charset="0"/>
              </a:rPr>
              <a:t>="@+id/text1"</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match_parent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wrap_content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android:textSize</a:t>
            </a:r>
            <a:r>
              <a:rPr lang="en-US" sz="1400" dirty="0">
                <a:latin typeface="Courier New" panose="02070309020205020404" pitchFamily="49" charset="0"/>
                <a:cs typeface="Courier New" panose="02070309020205020404" pitchFamily="49" charset="0"/>
              </a:rPr>
              <a:t>="31sp"</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android:textColor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ddd</a:t>
            </a:r>
            <a:r>
              <a:rPr lang="en-US" sz="1400" dirty="0">
                <a:latin typeface="Courier New" panose="02070309020205020404" pitchFamily="49" charset="0"/>
                <a:cs typeface="Courier New" panose="02070309020205020404" pitchFamily="49" charset="0"/>
              </a:rPr>
              <a:t>" /&gt;</a:t>
            </a:r>
          </a:p>
          <a:p>
            <a:pPr marL="762000" lvl="2"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TextView</a:t>
            </a:r>
            <a:endParaRPr lang="en-US" sz="1400" dirty="0">
              <a:latin typeface="Courier New" panose="02070309020205020404" pitchFamily="49" charset="0"/>
              <a:cs typeface="Courier New" panose="02070309020205020404" pitchFamily="49" charset="0"/>
            </a:endParaRP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android:id</a:t>
            </a:r>
            <a:r>
              <a:rPr lang="en-US" sz="1400" dirty="0">
                <a:latin typeface="Courier New" panose="02070309020205020404" pitchFamily="49" charset="0"/>
                <a:cs typeface="Courier New" panose="02070309020205020404" pitchFamily="49" charset="0"/>
              </a:rPr>
              <a:t>="@+id/text2"</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android:layout_width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match_parent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android:layout_height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wrap_content</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android:textSize</a:t>
            </a:r>
            <a:r>
              <a:rPr lang="en-US" sz="1400" dirty="0">
                <a:latin typeface="Courier New" panose="02070309020205020404" pitchFamily="49" charset="0"/>
                <a:cs typeface="Courier New" panose="02070309020205020404" pitchFamily="49" charset="0"/>
              </a:rPr>
              <a:t>="18sp"</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android:textColor</a:t>
            </a:r>
            <a:r>
              <a:rPr lang="en-US" sz="1400" dirty="0">
                <a:latin typeface="Courier New" panose="02070309020205020404" pitchFamily="49" charset="0"/>
                <a:cs typeface="Courier New" panose="02070309020205020404" pitchFamily="49" charset="0"/>
              </a:rPr>
              <a:t>="#f00" /&gt;</a:t>
            </a:r>
          </a:p>
          <a:p>
            <a:pPr marL="762000" lvl="2" indent="0">
              <a:buNone/>
            </a:pP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LinearLayout</a:t>
            </a:r>
            <a:r>
              <a:rPr lang="en-U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800508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Customizing the Notification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371600" lvl="3" indent="0">
              <a:buNone/>
            </a:pPr>
            <a:endParaRPr lang="en-US" dirty="0" smtClean="0"/>
          </a:p>
          <a:p>
            <a:pPr marL="1371600" lvl="3" indent="0">
              <a:buNone/>
            </a:pPr>
            <a:endParaRPr lang="en-US" dirty="0"/>
          </a:p>
          <a:p>
            <a:pPr marL="1371600" lvl="3" indent="0">
              <a:buNone/>
            </a:pPr>
            <a:endParaRPr lang="en-US" dirty="0" smtClean="0"/>
          </a:p>
          <a:p>
            <a:pPr marL="1371600" lvl="3" indent="0">
              <a:buNone/>
            </a:pPr>
            <a:endParaRPr lang="en-US" dirty="0"/>
          </a:p>
          <a:p>
            <a:pPr marL="1371600" lvl="3" indent="0">
              <a:buNone/>
            </a:pPr>
            <a:endParaRPr lang="en-US" dirty="0" smtClean="0"/>
          </a:p>
          <a:p>
            <a:pPr marL="609600" lvl="1" indent="0">
              <a:buNone/>
            </a:pPr>
            <a:r>
              <a:rPr lang="en-US" dirty="0" smtClean="0">
                <a:latin typeface="Courier New" panose="02070309020205020404" pitchFamily="49" charset="0"/>
                <a:cs typeface="Courier New" panose="02070309020205020404" pitchFamily="49" charset="0"/>
              </a:rPr>
              <a:t>Intent </a:t>
            </a:r>
            <a:r>
              <a:rPr lang="en-US" dirty="0" err="1">
                <a:latin typeface="Courier New" panose="02070309020205020404" pitchFamily="49" charset="0"/>
                <a:cs typeface="Courier New" panose="02070309020205020404" pitchFamily="49" charset="0"/>
              </a:rPr>
              <a:t>toLaunch</a:t>
            </a:r>
            <a:r>
              <a:rPr lang="en-US" dirty="0">
                <a:latin typeface="Courier New" panose="02070309020205020404" pitchFamily="49" charset="0"/>
                <a:cs typeface="Courier New" panose="02070309020205020404" pitchFamily="49" charset="0"/>
              </a:rPr>
              <a:t> = new Intent(</a:t>
            </a:r>
            <a:r>
              <a:rPr lang="en-US" dirty="0" err="1">
                <a:latin typeface="Courier New" panose="02070309020205020404" pitchFamily="49" charset="0"/>
                <a:cs typeface="Courier New" panose="02070309020205020404" pitchFamily="49" charset="0"/>
              </a:rPr>
              <a:t>SimpleNotificationsActivity.this</a:t>
            </a:r>
            <a:r>
              <a:rPr lang="en-US" dirty="0">
                <a:latin typeface="Courier New" panose="02070309020205020404" pitchFamily="49" charset="0"/>
                <a:cs typeface="Courier New" panose="02070309020205020404" pitchFamily="49" charset="0"/>
              </a:rPr>
              <a:t>,</a:t>
            </a:r>
          </a:p>
          <a:p>
            <a:pPr marL="6096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SimpleNotificationsActivity.class</a:t>
            </a:r>
            <a:r>
              <a:rPr lang="en-US" dirty="0">
                <a:latin typeface="Courier New" panose="02070309020205020404" pitchFamily="49" charset="0"/>
                <a:cs typeface="Courier New" panose="02070309020205020404" pitchFamily="49" charset="0"/>
              </a:rPr>
              <a:t>);</a:t>
            </a:r>
          </a:p>
          <a:p>
            <a:pPr marL="609600" lvl="1" indent="0">
              <a:buNone/>
            </a:pPr>
            <a:r>
              <a:rPr lang="en-US" dirty="0" err="1">
                <a:latin typeface="Courier New" panose="02070309020205020404" pitchFamily="49" charset="0"/>
                <a:cs typeface="Courier New" panose="02070309020205020404" pitchFamily="49" charset="0"/>
              </a:rPr>
              <a:t>notifyBuilder.setContentIntent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PendingIntent.getActivity</a:t>
            </a:r>
            <a:r>
              <a:rPr lang="en-US" dirty="0">
                <a:latin typeface="Courier New" panose="02070309020205020404" pitchFamily="49" charset="0"/>
                <a:cs typeface="Courier New" panose="02070309020205020404" pitchFamily="49" charset="0"/>
              </a:rPr>
              <a:t>(</a:t>
            </a:r>
          </a:p>
          <a:p>
            <a:pPr marL="6096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SimpleNotificationsActivity.this</a:t>
            </a:r>
            <a:r>
              <a:rPr lang="en-US" dirty="0">
                <a:latin typeface="Courier New" panose="02070309020205020404" pitchFamily="49" charset="0"/>
                <a:cs typeface="Courier New" panose="02070309020205020404" pitchFamily="49" charset="0"/>
              </a:rPr>
              <a:t>, 0, </a:t>
            </a:r>
            <a:r>
              <a:rPr lang="en-US" dirty="0" err="1">
                <a:latin typeface="Courier New" panose="02070309020205020404" pitchFamily="49" charset="0"/>
                <a:cs typeface="Courier New" panose="02070309020205020404" pitchFamily="49" charset="0"/>
              </a:rPr>
              <a:t>toLaunch</a:t>
            </a:r>
            <a:r>
              <a:rPr lang="en-US" dirty="0">
                <a:latin typeface="Courier New" panose="02070309020205020404" pitchFamily="49" charset="0"/>
                <a:cs typeface="Courier New" panose="02070309020205020404" pitchFamily="49" charset="0"/>
              </a:rPr>
              <a:t>, 0));</a:t>
            </a:r>
          </a:p>
          <a:p>
            <a:pPr marL="609600" lvl="1" indent="0">
              <a:buNone/>
            </a:pPr>
            <a:r>
              <a:rPr lang="en-US" dirty="0">
                <a:latin typeface="Courier New" panose="02070309020205020404" pitchFamily="49" charset="0"/>
                <a:cs typeface="Courier New" panose="02070309020205020404" pitchFamily="49" charset="0"/>
              </a:rPr>
              <a:t>Notification notify = </a:t>
            </a:r>
            <a:r>
              <a:rPr lang="en-US" dirty="0" err="1">
                <a:latin typeface="Courier New" panose="02070309020205020404" pitchFamily="49" charset="0"/>
                <a:cs typeface="Courier New" panose="02070309020205020404" pitchFamily="49" charset="0"/>
              </a:rPr>
              <a:t>notifyBuilder.build</a:t>
            </a:r>
            <a:r>
              <a:rPr lang="en-US" dirty="0">
                <a:latin typeface="Courier New" panose="02070309020205020404" pitchFamily="49" charset="0"/>
                <a:cs typeface="Courier New" panose="02070309020205020404" pitchFamily="49" charset="0"/>
              </a:rPr>
              <a:t>();</a:t>
            </a:r>
          </a:p>
          <a:p>
            <a:pPr marL="609600" lvl="1" indent="0">
              <a:buNone/>
            </a:pPr>
            <a:r>
              <a:rPr lang="en-US" dirty="0" err="1">
                <a:latin typeface="Courier New" panose="02070309020205020404" pitchFamily="49" charset="0"/>
                <a:cs typeface="Courier New" panose="02070309020205020404" pitchFamily="49" charset="0"/>
              </a:rPr>
              <a:t>notifier.notify</a:t>
            </a:r>
            <a:r>
              <a:rPr lang="en-US" dirty="0">
                <a:latin typeface="Courier New" panose="02070309020205020404" pitchFamily="49" charset="0"/>
                <a:cs typeface="Courier New" panose="02070309020205020404" pitchFamily="49" charset="0"/>
              </a:rPr>
              <a:t>(NOTIFY_5, notify);</a:t>
            </a:r>
          </a:p>
        </p:txBody>
      </p:sp>
    </p:spTree>
    <p:extLst>
      <p:ext uri="{BB962C8B-B14F-4D97-AF65-F5344CB8AC3E}">
        <p14:creationId xmlns:p14="http://schemas.microsoft.com/office/powerpoint/2010/main" val="2813539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Customizing the Notification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3841884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Expandable and Contractible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381000" lvl="1" indent="0">
              <a:buNone/>
            </a:pPr>
            <a:r>
              <a:rPr lang="en-US" sz="1400" dirty="0" err="1" smtClean="0">
                <a:latin typeface="Courier New" panose="02070309020205020404" pitchFamily="49" charset="0"/>
                <a:cs typeface="Courier New" panose="02070309020205020404" pitchFamily="49" charset="0"/>
              </a:rPr>
              <a:t>notifyBuilder.setStyle</a:t>
            </a:r>
            <a:r>
              <a:rPr lang="en-US" sz="1400" dirty="0" smtClean="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NotificationCompat.BigTextStyle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bigText</a:t>
            </a:r>
            <a:r>
              <a:rPr lang="en-US" sz="1400" dirty="0">
                <a:latin typeface="Courier New" panose="02070309020205020404" pitchFamily="49" charset="0"/>
                <a:cs typeface="Courier New" panose="02070309020205020404" pitchFamily="49" charset="0"/>
              </a:rPr>
              <a:t>("This is a really long message that is used "</a:t>
            </a:r>
          </a:p>
          <a:p>
            <a:pPr marL="381000" lvl="1" indent="0">
              <a:buNone/>
            </a:pPr>
            <a:r>
              <a:rPr lang="en-US" sz="1400" dirty="0">
                <a:latin typeface="Courier New" panose="02070309020205020404" pitchFamily="49" charset="0"/>
                <a:cs typeface="Courier New" panose="02070309020205020404" pitchFamily="49" charset="0"/>
              </a:rPr>
              <a:t>            + "for expanded notifications in the status bar"));</a:t>
            </a:r>
          </a:p>
          <a:p>
            <a:pPr marL="381000" lvl="1"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Expandable and Contractible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1848021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Expandable and Contractible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14211" y="1600200"/>
            <a:ext cx="2715577" cy="4525963"/>
          </a:xfrm>
        </p:spPr>
      </p:pic>
    </p:spTree>
    <p:extLst>
      <p:ext uri="{BB962C8B-B14F-4D97-AF65-F5344CB8AC3E}">
        <p14:creationId xmlns:p14="http://schemas.microsoft.com/office/powerpoint/2010/main" val="3022205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Notification Priority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Here is a list of priorities you are able to set for your notifications:</a:t>
            </a:r>
          </a:p>
          <a:p>
            <a:pPr lvl="1"/>
            <a:r>
              <a:rPr lang="en-US" sz="2000" dirty="0"/>
              <a:t>Min: Notifications do not show in the status bar when triggered, only when the user expands the notification tray.</a:t>
            </a:r>
          </a:p>
          <a:p>
            <a:pPr lvl="1"/>
            <a:r>
              <a:rPr lang="en-US" sz="2000" dirty="0"/>
              <a:t>Low: Notifications show in the status bar with a low priority.</a:t>
            </a:r>
          </a:p>
          <a:p>
            <a:pPr lvl="1"/>
            <a:r>
              <a:rPr lang="en-US" sz="2000" dirty="0"/>
              <a:t>Default: Notifications default to this when not specifically configured.</a:t>
            </a:r>
          </a:p>
          <a:p>
            <a:pPr lvl="1"/>
            <a:r>
              <a:rPr lang="en-US" sz="2000" dirty="0"/>
              <a:t>High: Notifications for including messages such </a:t>
            </a:r>
            <a:r>
              <a:rPr lang="en-US" sz="2000" dirty="0" smtClean="0"/>
              <a:t>as </a:t>
            </a:r>
            <a:r>
              <a:rPr lang="en-US" sz="2000" dirty="0"/>
              <a:t>SMS, emails, etc.</a:t>
            </a:r>
          </a:p>
          <a:p>
            <a:pPr lvl="1"/>
            <a:r>
              <a:rPr lang="en-US" sz="2000" dirty="0"/>
              <a:t>Max: Notifications for missed calls, voicemails, etc.</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the Notification Listener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700" dirty="0"/>
              <a:t>Android 4.3 (API Level 18) introduced the </a:t>
            </a:r>
            <a:r>
              <a:rPr lang="en-US" sz="1700" dirty="0" err="1">
                <a:latin typeface="Courier New" panose="02070309020205020404" pitchFamily="49" charset="0"/>
                <a:cs typeface="Courier New" panose="02070309020205020404" pitchFamily="49" charset="0"/>
              </a:rPr>
              <a:t>NotificationListenerService</a:t>
            </a:r>
            <a:r>
              <a:rPr lang="en-US" sz="1700" dirty="0"/>
              <a:t>, and Android 4.4 (API Level 19) quickly released enhancements to this new </a:t>
            </a:r>
            <a:r>
              <a:rPr lang="en-US" sz="1700" dirty="0">
                <a:latin typeface="Courier New" panose="02070309020205020404" pitchFamily="49" charset="0"/>
                <a:cs typeface="Courier New" panose="02070309020205020404" pitchFamily="49" charset="0"/>
              </a:rPr>
              <a:t>Service</a:t>
            </a:r>
            <a:r>
              <a:rPr lang="en-US" sz="1700" dirty="0"/>
              <a:t> </a:t>
            </a:r>
            <a:r>
              <a:rPr lang="en-US" sz="1700" dirty="0" smtClean="0"/>
              <a:t>class.</a:t>
            </a:r>
          </a:p>
          <a:p>
            <a:r>
              <a:rPr lang="en-US" sz="1700" dirty="0" smtClean="0"/>
              <a:t>The </a:t>
            </a:r>
            <a:r>
              <a:rPr lang="en-US" sz="1700" dirty="0"/>
              <a:t>class is designed so that you can configure your application to listen for notifications as the system triggers responses to </a:t>
            </a:r>
            <a:r>
              <a:rPr lang="en-US" sz="1700" dirty="0" smtClean="0"/>
              <a:t>them.</a:t>
            </a:r>
          </a:p>
          <a:p>
            <a:r>
              <a:rPr lang="en-US" sz="1700" dirty="0" smtClean="0"/>
              <a:t>The </a:t>
            </a:r>
            <a:r>
              <a:rPr lang="en-US" sz="1700" dirty="0"/>
              <a:t>Android 4.4 updates include special metadata with the notification messages sent by the system, allowing your application to learn more about the information included, such as the picture or title of a </a:t>
            </a:r>
            <a:r>
              <a:rPr lang="en-US" sz="1700" dirty="0" smtClean="0"/>
              <a:t>notification.</a:t>
            </a:r>
          </a:p>
          <a:p>
            <a:r>
              <a:rPr lang="en-US" sz="1700" dirty="0" smtClean="0"/>
              <a:t>This </a:t>
            </a:r>
            <a:r>
              <a:rPr lang="en-US" sz="1700" dirty="0"/>
              <a:t>metadata is included as a Bundle, and Android 4.4 also includes a </a:t>
            </a:r>
            <a:r>
              <a:rPr lang="en-US" sz="1700" dirty="0" err="1">
                <a:latin typeface="Courier New" panose="02070309020205020404" pitchFamily="49" charset="0"/>
                <a:cs typeface="Courier New" panose="02070309020205020404" pitchFamily="49" charset="0"/>
              </a:rPr>
              <a:t>Notification.Action</a:t>
            </a:r>
            <a:r>
              <a:rPr lang="en-US" sz="1700" dirty="0"/>
              <a:t> class that is useful for learning information about the actions posted by the </a:t>
            </a:r>
            <a:r>
              <a:rPr lang="en-US" sz="1700" dirty="0" smtClean="0"/>
              <a:t>notifications.</a:t>
            </a:r>
          </a:p>
          <a:p>
            <a:r>
              <a:rPr lang="en-US" sz="1700" dirty="0" smtClean="0"/>
              <a:t>You </a:t>
            </a:r>
            <a:r>
              <a:rPr lang="en-US" sz="1700" dirty="0"/>
              <a:t>must include the </a:t>
            </a:r>
            <a:r>
              <a:rPr lang="en-US" sz="1700" dirty="0">
                <a:latin typeface="Courier New" panose="02070309020205020404" pitchFamily="49" charset="0"/>
                <a:cs typeface="Courier New" panose="02070309020205020404" pitchFamily="49" charset="0"/>
              </a:rPr>
              <a:t>BIND_NOTIFICATION_LISTENER_SERVICE</a:t>
            </a:r>
            <a:r>
              <a:rPr lang="en-US" sz="1700" dirty="0"/>
              <a:t> permission on the </a:t>
            </a:r>
            <a:r>
              <a:rPr lang="en-US" sz="1700" dirty="0" err="1">
                <a:latin typeface="Courier New" panose="02070309020205020404" pitchFamily="49" charset="0"/>
                <a:cs typeface="Courier New" panose="02070309020205020404" pitchFamily="49" charset="0"/>
              </a:rPr>
              <a:t>NotificationListenerService</a:t>
            </a:r>
            <a:r>
              <a:rPr lang="en-US" sz="1700" dirty="0"/>
              <a:t> class registered in your manifest, in addition to including an </a:t>
            </a:r>
            <a:r>
              <a:rPr lang="en-US" sz="1700" dirty="0">
                <a:latin typeface="Courier New" panose="02070309020205020404" pitchFamily="49" charset="0"/>
                <a:cs typeface="Courier New" panose="02070309020205020404" pitchFamily="49" charset="0"/>
              </a:rPr>
              <a:t>&lt;intent-filter&gt;</a:t>
            </a:r>
            <a:r>
              <a:rPr lang="en-US" sz="1700" dirty="0"/>
              <a:t> action with a constant value of </a:t>
            </a:r>
            <a:r>
              <a:rPr lang="en-US" sz="1700" dirty="0" err="1" smtClean="0">
                <a:latin typeface="Courier New" panose="02070309020205020404" pitchFamily="49" charset="0"/>
                <a:cs typeface="Courier New" panose="02070309020205020404" pitchFamily="49" charset="0"/>
              </a:rPr>
              <a:t>android.service.notification.NotificationListenerService</a:t>
            </a:r>
            <a:r>
              <a:rPr lang="en-US" sz="1700" dirty="0" smtClean="0"/>
              <a:t>.</a:t>
            </a:r>
            <a:endParaRPr lang="en-US" sz="1700" dirty="0"/>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6</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000" dirty="0"/>
              <a:t>Notifying the User</a:t>
            </a:r>
          </a:p>
          <a:p>
            <a:pPr eaLnBrk="1" hangingPunct="1"/>
            <a:r>
              <a:rPr lang="en-US" sz="2000" dirty="0" smtClean="0"/>
              <a:t>Notifying </a:t>
            </a:r>
            <a:r>
              <a:rPr lang="en-US" sz="2000" dirty="0"/>
              <a:t>with the Status Bar</a:t>
            </a:r>
          </a:p>
          <a:p>
            <a:pPr eaLnBrk="1" hangingPunct="1"/>
            <a:r>
              <a:rPr lang="en-US" sz="2000" dirty="0"/>
              <a:t>Vibrating the Phone</a:t>
            </a:r>
          </a:p>
          <a:p>
            <a:pPr eaLnBrk="1" hangingPunct="1"/>
            <a:r>
              <a:rPr lang="en-US" sz="2000" dirty="0"/>
              <a:t>Blinking the Lights</a:t>
            </a:r>
          </a:p>
          <a:p>
            <a:pPr eaLnBrk="1" hangingPunct="1"/>
            <a:r>
              <a:rPr lang="en-US" sz="2000" dirty="0"/>
              <a:t>Making Noise</a:t>
            </a:r>
          </a:p>
          <a:p>
            <a:pPr eaLnBrk="1" hangingPunct="1"/>
            <a:r>
              <a:rPr lang="en-US" sz="2000" dirty="0"/>
              <a:t>Customizing the Notification</a:t>
            </a:r>
          </a:p>
          <a:p>
            <a:pPr eaLnBrk="1" hangingPunct="1"/>
            <a:r>
              <a:rPr lang="en-US" sz="2000" dirty="0"/>
              <a:t>Expandable and Contractible Notifications</a:t>
            </a:r>
          </a:p>
          <a:p>
            <a:pPr eaLnBrk="1" hangingPunct="1"/>
            <a:r>
              <a:rPr lang="en-US" sz="2000" dirty="0"/>
              <a:t>Notification Priority</a:t>
            </a:r>
          </a:p>
          <a:p>
            <a:pPr eaLnBrk="1" hangingPunct="1"/>
            <a:r>
              <a:rPr lang="en-US" sz="2000" dirty="0"/>
              <a:t>Introducing the Notification Listener</a:t>
            </a:r>
          </a:p>
          <a:p>
            <a:pPr eaLnBrk="1" hangingPunct="1"/>
            <a:r>
              <a:rPr lang="en-US" sz="2000" dirty="0"/>
              <a:t>Designing Useful </a:t>
            </a:r>
            <a:r>
              <a:rPr lang="en-US" sz="2000" dirty="0" smtClean="0"/>
              <a:t>Notifications</a:t>
            </a:r>
            <a:endParaRPr lang="en-US" sz="2000" dirty="0"/>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Designing Useful Notifications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Here are some tips for designing useful notifications:	</a:t>
            </a:r>
          </a:p>
          <a:p>
            <a:pPr lvl="1"/>
            <a:r>
              <a:rPr lang="en-US" sz="1800" dirty="0"/>
              <a:t>Use notifications only when your application is not in the foreground. When the application is in the foreground, use </a:t>
            </a:r>
            <a:r>
              <a:rPr lang="en-US" sz="1800" dirty="0">
                <a:latin typeface="Courier New" panose="02070309020205020404" pitchFamily="49" charset="0"/>
                <a:cs typeface="Courier New" panose="02070309020205020404" pitchFamily="49" charset="0"/>
              </a:rPr>
              <a:t>Toast</a:t>
            </a:r>
            <a:r>
              <a:rPr lang="en-US" sz="1800" dirty="0"/>
              <a:t> or </a:t>
            </a:r>
            <a:r>
              <a:rPr lang="en-US" sz="1800" dirty="0">
                <a:latin typeface="Courier New" panose="02070309020205020404" pitchFamily="49" charset="0"/>
                <a:cs typeface="Courier New" panose="02070309020205020404" pitchFamily="49" charset="0"/>
              </a:rPr>
              <a:t>Dialog</a:t>
            </a:r>
            <a:r>
              <a:rPr lang="en-US" sz="1800" dirty="0"/>
              <a:t> </a:t>
            </a:r>
            <a:r>
              <a:rPr lang="en-US" sz="1800" dirty="0" smtClean="0"/>
              <a:t>controls.</a:t>
            </a:r>
            <a:endParaRPr lang="en-US" sz="1800" dirty="0"/>
          </a:p>
          <a:p>
            <a:pPr lvl="1"/>
            <a:r>
              <a:rPr lang="en-US" sz="1800" dirty="0"/>
              <a:t>Allow users to determine what types (text, lights, sound, and vibration) and frequency of notifications they receive, as well as what events to trigger notifications </a:t>
            </a:r>
            <a:r>
              <a:rPr lang="en-US" sz="1800" dirty="0" smtClean="0"/>
              <a:t>for.</a:t>
            </a:r>
            <a:endParaRPr lang="en-US" sz="1800" dirty="0"/>
          </a:p>
          <a:p>
            <a:pPr lvl="1"/>
            <a:r>
              <a:rPr lang="en-US" sz="1800" dirty="0"/>
              <a:t>Whenever possible, update and reuse an existing notification instead of creating a new </a:t>
            </a:r>
            <a:r>
              <a:rPr lang="en-US" sz="1800" dirty="0" smtClean="0"/>
              <a:t>one</a:t>
            </a:r>
            <a:endParaRPr lang="en-US" sz="1800" dirty="0"/>
          </a:p>
          <a:p>
            <a:pPr lvl="1"/>
            <a:r>
              <a:rPr lang="en-US" sz="1800" dirty="0"/>
              <a:t>Clear notifications regularly so as not to overwhelm the user with dated </a:t>
            </a:r>
            <a:r>
              <a:rPr lang="en-US" sz="1800" dirty="0" smtClean="0"/>
              <a:t>information.</a:t>
            </a:r>
            <a:endParaRPr lang="en-US" sz="1800" dirty="0"/>
          </a:p>
          <a:p>
            <a:pPr lvl="1"/>
            <a:r>
              <a:rPr lang="en-US" sz="1800" dirty="0"/>
              <a:t>When in doubt, generate “polite” notifications (read as quiet</a:t>
            </a:r>
            <a:r>
              <a:rPr lang="en-US" sz="1800" dirty="0" smtClean="0"/>
              <a:t>).</a:t>
            </a:r>
            <a:endParaRPr lang="en-US" sz="1800" dirty="0"/>
          </a:p>
          <a:p>
            <a:pPr lvl="1"/>
            <a:r>
              <a:rPr lang="en-US" sz="1800" dirty="0"/>
              <a:t>Make sure your notifications contain useful information in the ticker, title, and body text fields and launch sensible </a:t>
            </a:r>
            <a:r>
              <a:rPr lang="en-US" sz="1800" dirty="0" smtClean="0"/>
              <a:t>intents.</a:t>
            </a:r>
            <a:endParaRPr lang="en-US" sz="1800" dirty="0"/>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6</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000" dirty="0" smtClean="0"/>
              <a:t>We have learned about notifying the user.</a:t>
            </a:r>
          </a:p>
          <a:p>
            <a:pPr eaLnBrk="1" hangingPunct="1"/>
            <a:r>
              <a:rPr lang="en-US" sz="2000" dirty="0" smtClean="0"/>
              <a:t>We have learned how to notify with the status bar.</a:t>
            </a:r>
          </a:p>
          <a:p>
            <a:pPr eaLnBrk="1" hangingPunct="1"/>
            <a:r>
              <a:rPr lang="en-US" sz="2000" dirty="0" smtClean="0"/>
              <a:t>We are now able to vibrate the phone using a </a:t>
            </a:r>
            <a:r>
              <a:rPr lang="en-US" sz="2000" dirty="0" smtClean="0">
                <a:latin typeface="Courier New" panose="02070309020205020404" pitchFamily="49" charset="0"/>
                <a:cs typeface="Courier New" panose="02070309020205020404" pitchFamily="49" charset="0"/>
              </a:rPr>
              <a:t>Notification</a:t>
            </a:r>
            <a:r>
              <a:rPr lang="en-US" sz="2000" dirty="0" smtClean="0"/>
              <a:t>.</a:t>
            </a:r>
          </a:p>
          <a:p>
            <a:pPr eaLnBrk="1" hangingPunct="1"/>
            <a:r>
              <a:rPr lang="en-US" sz="2000" dirty="0" smtClean="0"/>
              <a:t>We have learned how to make noise using a </a:t>
            </a:r>
            <a:r>
              <a:rPr lang="en-US" sz="2000" dirty="0" smtClean="0">
                <a:latin typeface="Courier New" panose="02070309020205020404" pitchFamily="49" charset="0"/>
                <a:cs typeface="Courier New" panose="02070309020205020404" pitchFamily="49" charset="0"/>
              </a:rPr>
              <a:t>Notification</a:t>
            </a:r>
            <a:r>
              <a:rPr lang="en-US" sz="2000" dirty="0" smtClean="0"/>
              <a:t>.</a:t>
            </a:r>
          </a:p>
          <a:p>
            <a:pPr eaLnBrk="1" hangingPunct="1"/>
            <a:r>
              <a:rPr lang="en-US" sz="2000" dirty="0" smtClean="0"/>
              <a:t>We have learned how to customize the </a:t>
            </a:r>
            <a:r>
              <a:rPr lang="en-US" sz="2000" dirty="0" smtClean="0">
                <a:latin typeface="Courier New" panose="02070309020205020404" pitchFamily="49" charset="0"/>
                <a:cs typeface="Courier New" panose="02070309020205020404" pitchFamily="49" charset="0"/>
              </a:rPr>
              <a:t>Notification</a:t>
            </a:r>
            <a:r>
              <a:rPr lang="en-US" sz="2000" dirty="0" smtClean="0"/>
              <a:t>.</a:t>
            </a:r>
          </a:p>
          <a:p>
            <a:pPr eaLnBrk="1" hangingPunct="1"/>
            <a:r>
              <a:rPr lang="en-US" sz="2000" dirty="0" smtClean="0"/>
              <a:t>We have learned about expandable and contractible notifications.</a:t>
            </a:r>
          </a:p>
          <a:p>
            <a:pPr eaLnBrk="1" hangingPunct="1"/>
            <a:r>
              <a:rPr lang="en-US" sz="2000" dirty="0" smtClean="0"/>
              <a:t>We have learned about</a:t>
            </a:r>
            <a:r>
              <a:rPr lang="en-US" sz="2000" dirty="0"/>
              <a:t> </a:t>
            </a:r>
            <a:r>
              <a:rPr lang="en-US" sz="2000" dirty="0" smtClean="0"/>
              <a:t>notification priority.</a:t>
            </a:r>
          </a:p>
          <a:p>
            <a:pPr eaLnBrk="1" hangingPunct="1"/>
            <a:r>
              <a:rPr lang="en-US" sz="2000" dirty="0" smtClean="0"/>
              <a:t>We have been introduced to the notification listener.</a:t>
            </a:r>
          </a:p>
          <a:p>
            <a:pPr eaLnBrk="1" hangingPunct="1"/>
            <a:r>
              <a:rPr lang="en-US" sz="2000" dirty="0" smtClean="0"/>
              <a:t>We have learned about designing useful notifications.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Design: “Notifications”:</a:t>
            </a:r>
          </a:p>
          <a:p>
            <a:pPr lvl="1"/>
            <a:r>
              <a:rPr lang="en-US" sz="2000" i="1" dirty="0" smtClean="0"/>
              <a:t>http</a:t>
            </a:r>
            <a:r>
              <a:rPr lang="en-US" sz="2000" i="1" dirty="0"/>
              <a:t>://d.android.com/design/patterns/notifications.html</a:t>
            </a:r>
          </a:p>
          <a:p>
            <a:r>
              <a:rPr lang="en-US" sz="2000" dirty="0"/>
              <a:t>Android Training: “Notifying the User”:</a:t>
            </a:r>
          </a:p>
          <a:p>
            <a:pPr lvl="1"/>
            <a:r>
              <a:rPr lang="en-US" sz="2000" i="1" dirty="0" smtClean="0"/>
              <a:t>http</a:t>
            </a:r>
            <a:r>
              <a:rPr lang="en-US" sz="2000" i="1" dirty="0"/>
              <a:t>://developer.android.com/training/notify-user/index.html</a:t>
            </a:r>
          </a:p>
          <a:p>
            <a:r>
              <a:rPr lang="en-US" sz="2000" dirty="0"/>
              <a:t>Android API Guides: “Notifications”:</a:t>
            </a:r>
          </a:p>
          <a:p>
            <a:pPr lvl="1"/>
            <a:r>
              <a:rPr lang="en-US" sz="2000" i="1" dirty="0" smtClean="0"/>
              <a:t>http</a:t>
            </a:r>
            <a:r>
              <a:rPr lang="en-US" sz="2000" i="1" dirty="0"/>
              <a:t>://d.android.com/guide/topics/ui/notifiers/notifications.html</a:t>
            </a:r>
          </a:p>
          <a:p>
            <a:r>
              <a:rPr lang="en-US" sz="2000" dirty="0"/>
              <a:t>Android Reference documentation for the </a:t>
            </a:r>
            <a:r>
              <a:rPr lang="en-US" sz="2000" dirty="0">
                <a:latin typeface="Courier New" panose="02070309020205020404" pitchFamily="49" charset="0"/>
                <a:cs typeface="Courier New" panose="02070309020205020404" pitchFamily="49" charset="0"/>
              </a:rPr>
              <a:t>Notification</a:t>
            </a:r>
            <a:r>
              <a:rPr lang="en-US" sz="2000" dirty="0"/>
              <a:t> class:</a:t>
            </a:r>
          </a:p>
          <a:p>
            <a:pPr lvl="1"/>
            <a:r>
              <a:rPr lang="en-US" sz="2000" i="1" dirty="0" smtClean="0"/>
              <a:t>http</a:t>
            </a:r>
            <a:r>
              <a:rPr lang="en-US" sz="2000" i="1" dirty="0"/>
              <a:t>://d.android.com/reference/android/app/Notification.html</a:t>
            </a:r>
          </a:p>
          <a:p>
            <a:r>
              <a:rPr lang="en-US" sz="2000" dirty="0"/>
              <a:t>Android SDK Reference documentation for the </a:t>
            </a:r>
            <a:r>
              <a:rPr lang="en-US" sz="2000" dirty="0" err="1">
                <a:latin typeface="Courier New" panose="02070309020205020404" pitchFamily="49" charset="0"/>
                <a:cs typeface="Courier New" panose="02070309020205020404" pitchFamily="49" charset="0"/>
              </a:rPr>
              <a:t>NotificationListenerService</a:t>
            </a:r>
            <a:r>
              <a:rPr lang="en-US" sz="2000" dirty="0"/>
              <a:t> class:</a:t>
            </a:r>
          </a:p>
          <a:p>
            <a:pPr lvl="1"/>
            <a:r>
              <a:rPr lang="en-US" sz="2000" i="1" dirty="0" smtClean="0"/>
              <a:t>http</a:t>
            </a:r>
            <a:r>
              <a:rPr lang="en-US" sz="2000" i="1" dirty="0"/>
              <a:t>://</a:t>
            </a:r>
            <a:r>
              <a:rPr lang="en-US" sz="2000" i="1" dirty="0" smtClean="0"/>
              <a:t>d.android.com/reference/android/service/notification/NotificationListenerService.html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smtClean="0"/>
              <a:t>Android </a:t>
            </a:r>
            <a:r>
              <a:rPr lang="en-US" sz="2000" dirty="0"/>
              <a:t>SDK Reference documentation for the </a:t>
            </a:r>
            <a:r>
              <a:rPr lang="en-US" sz="2000" dirty="0" err="1">
                <a:latin typeface="Courier New" panose="02070309020205020404" pitchFamily="49" charset="0"/>
                <a:cs typeface="Courier New" panose="02070309020205020404" pitchFamily="49" charset="0"/>
              </a:rPr>
              <a:t>StatusBarNotification</a:t>
            </a:r>
            <a:r>
              <a:rPr lang="en-US" sz="2000" dirty="0"/>
              <a:t> class:</a:t>
            </a:r>
          </a:p>
          <a:p>
            <a:pPr lvl="1"/>
            <a:r>
              <a:rPr lang="en-US" sz="2000" i="1" dirty="0" smtClean="0"/>
              <a:t>http</a:t>
            </a:r>
            <a:r>
              <a:rPr lang="en-US" sz="2000" i="1" dirty="0"/>
              <a:t>://d.android.com/reference/android/service/notification/StatusBarNotification.html</a:t>
            </a:r>
          </a:p>
          <a:p>
            <a:r>
              <a:rPr lang="en-US" sz="2000" dirty="0"/>
              <a:t>Android SDK Reference documentation for the </a:t>
            </a:r>
            <a:r>
              <a:rPr lang="en-US" sz="2000" dirty="0" err="1">
                <a:latin typeface="Courier New" panose="02070309020205020404" pitchFamily="49" charset="0"/>
                <a:cs typeface="Courier New" panose="02070309020205020404" pitchFamily="49" charset="0"/>
              </a:rPr>
              <a:t>NotificationManager</a:t>
            </a:r>
            <a:r>
              <a:rPr lang="en-US" sz="2000" dirty="0"/>
              <a:t> class:</a:t>
            </a:r>
          </a:p>
          <a:p>
            <a:pPr lvl="1"/>
            <a:r>
              <a:rPr lang="en-US" sz="2000" i="1" dirty="0" smtClean="0"/>
              <a:t>http</a:t>
            </a:r>
            <a:r>
              <a:rPr lang="en-US" sz="2000" i="1" dirty="0"/>
              <a:t>://d.android.com/reference/android/app/NotificationManager.html</a:t>
            </a:r>
          </a:p>
          <a:p>
            <a:r>
              <a:rPr lang="en-US" sz="2000" dirty="0"/>
              <a:t>Android SDK Reference documentation for the </a:t>
            </a:r>
            <a:r>
              <a:rPr lang="en-US" sz="2000" dirty="0" err="1">
                <a:latin typeface="Courier New" panose="02070309020205020404" pitchFamily="49" charset="0"/>
                <a:cs typeface="Courier New" panose="02070309020205020404" pitchFamily="49" charset="0"/>
              </a:rPr>
              <a:t>Notification.Builder</a:t>
            </a:r>
            <a:r>
              <a:rPr lang="en-US" sz="2000" dirty="0"/>
              <a:t> class:</a:t>
            </a:r>
          </a:p>
          <a:p>
            <a:pPr lvl="1"/>
            <a:r>
              <a:rPr lang="en-US" sz="2000" i="1" dirty="0" smtClean="0"/>
              <a:t>http</a:t>
            </a:r>
            <a:r>
              <a:rPr lang="en-US" sz="2000" i="1" dirty="0"/>
              <a:t>://</a:t>
            </a:r>
            <a:r>
              <a:rPr lang="en-US" sz="2000" i="1" dirty="0" smtClean="0"/>
              <a:t>d.android.com/reference/android/app/Notification.Builder.html</a:t>
            </a:r>
            <a:endParaRPr lang="en-US" sz="2000" i="1" dirty="0"/>
          </a:p>
        </p:txBody>
      </p:sp>
    </p:spTree>
    <p:extLst>
      <p:ext uri="{BB962C8B-B14F-4D97-AF65-F5344CB8AC3E}">
        <p14:creationId xmlns:p14="http://schemas.microsoft.com/office/powerpoint/2010/main" val="4166124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smtClean="0"/>
              <a:t>Android </a:t>
            </a:r>
            <a:r>
              <a:rPr lang="en-US" sz="2000" dirty="0"/>
              <a:t>SDK Reference documentation for the </a:t>
            </a:r>
            <a:r>
              <a:rPr lang="en-US" sz="2000" dirty="0" err="1">
                <a:latin typeface="Courier New" panose="02070309020205020404" pitchFamily="49" charset="0"/>
                <a:cs typeface="Courier New" panose="02070309020205020404" pitchFamily="49" charset="0"/>
              </a:rPr>
              <a:t>NotificationCompat</a:t>
            </a:r>
            <a:r>
              <a:rPr lang="en-US" sz="2000" dirty="0"/>
              <a:t> class:</a:t>
            </a:r>
          </a:p>
          <a:p>
            <a:pPr lvl="1"/>
            <a:r>
              <a:rPr lang="en-US" sz="2000" i="1" dirty="0" smtClean="0"/>
              <a:t>http</a:t>
            </a:r>
            <a:r>
              <a:rPr lang="en-US" sz="2000" i="1" dirty="0"/>
              <a:t>://d.android.com/reference/android/support/v4/app/NotificationCompat.html</a:t>
            </a:r>
          </a:p>
          <a:p>
            <a:r>
              <a:rPr lang="en-US" sz="2000" dirty="0"/>
              <a:t>YouTube Android Developers Channel: “Android Design in Action: Notifications and Design Process with Alex </a:t>
            </a:r>
            <a:r>
              <a:rPr lang="en-US" sz="2000" dirty="0" err="1"/>
              <a:t>Faaborg</a:t>
            </a:r>
            <a:r>
              <a:rPr lang="en-US" sz="2000" dirty="0"/>
              <a:t>”:</a:t>
            </a:r>
          </a:p>
          <a:p>
            <a:pPr lvl="1"/>
            <a:r>
              <a:rPr lang="en-US" sz="2000" i="1" dirty="0" smtClean="0"/>
              <a:t>http</a:t>
            </a:r>
            <a:r>
              <a:rPr lang="en-US" sz="2000" i="1" dirty="0"/>
              <a:t>://www.youtube.com/watch?v=FaW8PwhU_BY</a:t>
            </a:r>
          </a:p>
          <a:p>
            <a:r>
              <a:rPr lang="en-US" sz="2000" dirty="0"/>
              <a:t>YouTube Android Developers Channel: “2012-10-18 Android Developer Lab+ - Notifications”:</a:t>
            </a:r>
          </a:p>
          <a:p>
            <a:pPr lvl="1"/>
            <a:r>
              <a:rPr lang="en-US" sz="2000" i="1" dirty="0" smtClean="0"/>
              <a:t>http</a:t>
            </a:r>
            <a:r>
              <a:rPr lang="en-US" sz="2000" i="1" dirty="0"/>
              <a:t>://www.youtube.com/watch?v=s61Rbk3ynXQ</a:t>
            </a:r>
          </a:p>
          <a:p>
            <a:r>
              <a:rPr lang="en-US" sz="2000" dirty="0"/>
              <a:t>YouTube Android Developers Channel: “Android Design in Action: Local Video and Rich Notifications”:</a:t>
            </a:r>
          </a:p>
          <a:p>
            <a:pPr lvl="1"/>
            <a:r>
              <a:rPr lang="en-US" sz="2000" i="1" dirty="0" smtClean="0"/>
              <a:t>http</a:t>
            </a:r>
            <a:r>
              <a:rPr lang="en-US" sz="2000" i="1" dirty="0"/>
              <a:t>://</a:t>
            </a:r>
            <a:r>
              <a:rPr lang="en-US" sz="2000" i="1" dirty="0" smtClean="0"/>
              <a:t>www.youtube.com/watch?v=2YeTxWtxgPQ</a:t>
            </a:r>
            <a:endParaRPr lang="en-US" sz="2000" i="1" dirty="0"/>
          </a:p>
        </p:txBody>
      </p:sp>
    </p:spTree>
    <p:extLst>
      <p:ext uri="{BB962C8B-B14F-4D97-AF65-F5344CB8AC3E}">
        <p14:creationId xmlns:p14="http://schemas.microsoft.com/office/powerpoint/2010/main" val="121182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Notifying the User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Applications can use notifications to greatly improve the user’s experience. For example:</a:t>
            </a:r>
          </a:p>
          <a:p>
            <a:pPr lvl="1"/>
            <a:r>
              <a:rPr lang="en-US" sz="2000" dirty="0"/>
              <a:t>An email application might notify a user when new messages arrive. A newsreader application might notify a user when there are new articles to read.</a:t>
            </a:r>
          </a:p>
          <a:p>
            <a:pPr lvl="1"/>
            <a:r>
              <a:rPr lang="en-US" sz="2000" dirty="0"/>
              <a:t>A game might notify a user when a friend has signed in, or sent an invitation to play, or beaten a high score.</a:t>
            </a:r>
          </a:p>
          <a:p>
            <a:pPr lvl="1"/>
            <a:r>
              <a:rPr lang="en-US" sz="2000" dirty="0"/>
              <a:t>A weather application might notify a user of special weather alerts.</a:t>
            </a:r>
          </a:p>
          <a:p>
            <a:pPr lvl="1"/>
            <a:r>
              <a:rPr lang="en-US" sz="2000" dirty="0"/>
              <a:t>A stock market application might notify the user when certain stock price targets are met. (Sell now before it’s too late</a:t>
            </a:r>
            <a:r>
              <a:rPr lang="en-US" sz="2000" dirty="0" smtClean="0"/>
              <a:t>!)</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Notifying the </a:t>
            </a:r>
            <a:r>
              <a:rPr lang="en-US" dirty="0" smtClean="0"/>
              <a:t>User</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platform provides a number of different ways of notifying the user. Notifications are often displayed on the status bar at the top of the screen. They may involve</a:t>
            </a:r>
          </a:p>
          <a:p>
            <a:pPr lvl="1"/>
            <a:r>
              <a:rPr lang="en-US" sz="2000" dirty="0"/>
              <a:t>Textual information</a:t>
            </a:r>
          </a:p>
          <a:p>
            <a:pPr lvl="1"/>
            <a:r>
              <a:rPr lang="en-US" sz="2000" dirty="0"/>
              <a:t>Graphical indicators</a:t>
            </a:r>
          </a:p>
          <a:p>
            <a:pPr lvl="1"/>
            <a:r>
              <a:rPr lang="en-US" sz="2000" dirty="0"/>
              <a:t>Action indicators</a:t>
            </a:r>
          </a:p>
          <a:p>
            <a:pPr lvl="1"/>
            <a:r>
              <a:rPr lang="en-US" sz="2000" dirty="0"/>
              <a:t>Sound indicators</a:t>
            </a:r>
          </a:p>
          <a:p>
            <a:pPr lvl="1"/>
            <a:r>
              <a:rPr lang="en-US" sz="2000" dirty="0"/>
              <a:t>Vibration of the device</a:t>
            </a:r>
          </a:p>
          <a:p>
            <a:pPr lvl="1"/>
            <a:r>
              <a:rPr lang="en-US" sz="2000" dirty="0"/>
              <a:t>Control of the indicator </a:t>
            </a:r>
            <a:r>
              <a:rPr lang="en-US" sz="2000" dirty="0" smtClean="0"/>
              <a:t>light</a:t>
            </a:r>
            <a:endParaRPr lang="en-US" sz="2000" dirty="0"/>
          </a:p>
        </p:txBody>
      </p:sp>
    </p:spTree>
    <p:extLst>
      <p:ext uri="{BB962C8B-B14F-4D97-AF65-F5344CB8AC3E}">
        <p14:creationId xmlns:p14="http://schemas.microsoft.com/office/powerpoint/2010/main" val="2585139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Notifying with the Status Bar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standard location for displaying notifications and indicators on an Android device is the status bar that runs along the top of the </a:t>
            </a:r>
            <a:r>
              <a:rPr lang="en-US" sz="1800" dirty="0" smtClean="0"/>
              <a:t>screen.</a:t>
            </a:r>
          </a:p>
          <a:p>
            <a:r>
              <a:rPr lang="en-US" sz="1800" dirty="0" smtClean="0"/>
              <a:t>Typically</a:t>
            </a:r>
            <a:r>
              <a:rPr lang="en-US" sz="1800" dirty="0"/>
              <a:t>, the status bar shows information such as the current date and </a:t>
            </a:r>
            <a:r>
              <a:rPr lang="en-US" sz="1800" dirty="0" smtClean="0"/>
              <a:t>time.</a:t>
            </a:r>
          </a:p>
          <a:p>
            <a:r>
              <a:rPr lang="en-US" sz="1800" dirty="0" smtClean="0"/>
              <a:t>It </a:t>
            </a:r>
            <a:r>
              <a:rPr lang="en-US" sz="1800" dirty="0"/>
              <a:t>also displays notifications (such as incoming SMS messages) as they arrive—in short form along the bar and in full if the user pulls down the status bar to see the notification </a:t>
            </a:r>
            <a:r>
              <a:rPr lang="en-US" sz="1800" dirty="0" smtClean="0"/>
              <a:t>list.</a:t>
            </a:r>
          </a:p>
          <a:p>
            <a:r>
              <a:rPr lang="en-US" sz="1800" dirty="0" smtClean="0"/>
              <a:t>The </a:t>
            </a:r>
            <a:r>
              <a:rPr lang="en-US" sz="1800" dirty="0"/>
              <a:t>user can clear certain notifications by pulling down the status bar and hitting the Clear </a:t>
            </a:r>
            <a:r>
              <a:rPr lang="en-US" sz="1800" dirty="0" smtClean="0"/>
              <a:t>button.</a:t>
            </a:r>
          </a:p>
          <a:p>
            <a:r>
              <a:rPr lang="en-US" sz="1800" dirty="0" smtClean="0"/>
              <a:t>Other </a:t>
            </a:r>
            <a:r>
              <a:rPr lang="en-US" sz="1800" dirty="0"/>
              <a:t>notifications are intended to be ongoing, not dismissible by the user, and cleared only by the calling application or </a:t>
            </a:r>
            <a:r>
              <a:rPr lang="en-US" sz="1800" dirty="0" smtClean="0">
                <a:latin typeface="Courier New" panose="02070309020205020404" pitchFamily="49" charset="0"/>
                <a:cs typeface="Courier New" panose="02070309020205020404" pitchFamily="49" charset="0"/>
              </a:rPr>
              <a:t>Service</a:t>
            </a:r>
            <a:r>
              <a:rPr lang="en-US" sz="1800" dirty="0" smtClean="0"/>
              <a:t>.</a:t>
            </a:r>
            <a:endParaRPr lang="en-US" sz="1800" dirty="0"/>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Notifying with the Status Bar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A simple notification has a number of important components:	</a:t>
            </a:r>
          </a:p>
          <a:p>
            <a:pPr lvl="1"/>
            <a:r>
              <a:rPr lang="en-US" sz="2400" dirty="0"/>
              <a:t>An icon (appears on the status bar and the full notification)</a:t>
            </a:r>
          </a:p>
          <a:p>
            <a:pPr lvl="1"/>
            <a:r>
              <a:rPr lang="en-US" sz="2400" dirty="0"/>
              <a:t>Ticker text (appears on the status bar)</a:t>
            </a:r>
          </a:p>
          <a:p>
            <a:pPr lvl="1"/>
            <a:r>
              <a:rPr lang="en-US" sz="2400" dirty="0"/>
              <a:t>Notification title text (appears in the full notification)</a:t>
            </a:r>
          </a:p>
          <a:p>
            <a:pPr lvl="1"/>
            <a:r>
              <a:rPr lang="en-US" sz="2400" dirty="0"/>
              <a:t>Notification body text (appears in the full notification)</a:t>
            </a:r>
          </a:p>
          <a:p>
            <a:pPr lvl="1"/>
            <a:r>
              <a:rPr lang="en-US" sz="2400" dirty="0"/>
              <a:t>An </a:t>
            </a:r>
            <a:r>
              <a:rPr lang="en-US" sz="2400" dirty="0">
                <a:latin typeface="Courier New" panose="02070309020205020404" pitchFamily="49" charset="0"/>
                <a:cs typeface="Courier New" panose="02070309020205020404" pitchFamily="49" charset="0"/>
              </a:rPr>
              <a:t>Intent</a:t>
            </a:r>
            <a:r>
              <a:rPr lang="en-US" sz="2400" dirty="0"/>
              <a:t> (launches if the user clicks on the full notification)</a:t>
            </a:r>
          </a:p>
        </p:txBody>
      </p:sp>
    </p:spTree>
    <p:extLst>
      <p:ext uri="{BB962C8B-B14F-4D97-AF65-F5344CB8AC3E}">
        <p14:creationId xmlns:p14="http://schemas.microsoft.com/office/powerpoint/2010/main" val="4155672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a:t>
            </a:r>
            <a:r>
              <a:rPr lang="en-US" b="1" dirty="0" err="1">
                <a:latin typeface="Courier New" panose="02070309020205020404" pitchFamily="49" charset="0"/>
                <a:cs typeface="Courier New" panose="02070309020205020404" pitchFamily="49" charset="0"/>
              </a:rPr>
              <a:t>NotificationManager</a:t>
            </a:r>
            <a:r>
              <a:rPr lang="en-US" dirty="0"/>
              <a:t> Service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r>
              <a:rPr lang="en-US" sz="1400" dirty="0" err="1" smtClean="0">
                <a:latin typeface="Courier New" panose="02070309020205020404" pitchFamily="49" charset="0"/>
                <a:cs typeface="Courier New" panose="02070309020205020404" pitchFamily="49" charset="0"/>
              </a:rPr>
              <a:t>NotificationManager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notifier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NotificationManager</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getSystemService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Context.NOTIFICATION_SERVICE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Simple Text Notification with an Icon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r>
              <a:rPr lang="en-US" sz="1400" dirty="0" err="1" smtClean="0">
                <a:latin typeface="Courier New" panose="02070309020205020404" pitchFamily="49" charset="0"/>
                <a:cs typeface="Courier New" panose="02070309020205020404" pitchFamily="49" charset="0"/>
              </a:rPr>
              <a:t>NotificationCompat.Builder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notifyBuilder</a:t>
            </a:r>
            <a:r>
              <a:rPr lang="en-US" sz="1400" dirty="0">
                <a:latin typeface="Courier New" panose="02070309020205020404" pitchFamily="49" charset="0"/>
                <a:cs typeface="Courier New" panose="02070309020205020404" pitchFamily="49" charset="0"/>
              </a:rPr>
              <a:t> = new </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NotificationCompat.Builder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getApplicationContext</a:t>
            </a:r>
            <a:r>
              <a:rPr lang="en-US" sz="1400" dirty="0" smtClean="0">
                <a:latin typeface="Courier New" panose="02070309020205020404" pitchFamily="49" charset="0"/>
                <a:cs typeface="Courier New" panose="02070309020205020404" pitchFamily="49" charset="0"/>
              </a:rPr>
              <a:t>());</a:t>
            </a:r>
          </a:p>
          <a:p>
            <a:pPr marL="1143000" lvl="3" indent="0">
              <a:buNone/>
            </a:pPr>
            <a:endParaRPr lang="en-US" sz="1400" dirty="0">
              <a:latin typeface="Courier New" panose="02070309020205020404" pitchFamily="49" charset="0"/>
              <a:cs typeface="Courier New" panose="02070309020205020404" pitchFamily="49" charset="0"/>
            </a:endParaRPr>
          </a:p>
          <a:p>
            <a:pPr marL="1143000" lvl="3" indent="0">
              <a:buNone/>
            </a:pPr>
            <a:r>
              <a:rPr lang="en-US" sz="1400" dirty="0" err="1">
                <a:latin typeface="Courier New" panose="02070309020205020404" pitchFamily="49" charset="0"/>
                <a:cs typeface="Courier New" panose="02070309020205020404" pitchFamily="49" charset="0"/>
              </a:rPr>
              <a:t>notifyBuilder.setSmallIcon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R.drawable.ic_launcher</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notifyBuilder.setTicker</a:t>
            </a:r>
            <a:r>
              <a:rPr lang="en-US" sz="1400" dirty="0">
                <a:latin typeface="Courier New" panose="02070309020205020404" pitchFamily="49" charset="0"/>
                <a:cs typeface="Courier New" panose="02070309020205020404" pitchFamily="49" charset="0"/>
              </a:rPr>
              <a:t>("Hello!");</a:t>
            </a:r>
          </a:p>
          <a:p>
            <a:pPr marL="1143000" lvl="3" indent="0">
              <a:buNone/>
            </a:pPr>
            <a:r>
              <a:rPr lang="en-US" sz="1400" dirty="0" err="1">
                <a:latin typeface="Courier New" panose="02070309020205020404" pitchFamily="49" charset="0"/>
                <a:cs typeface="Courier New" panose="02070309020205020404" pitchFamily="49" charset="0"/>
              </a:rPr>
              <a:t>notifyBuilder.setWhen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System.currentTimeMillis</a:t>
            </a:r>
            <a:r>
              <a:rPr lang="en-US" sz="1400" dirty="0">
                <a:latin typeface="Courier New" panose="02070309020205020404" pitchFamily="49" charset="0"/>
                <a:cs typeface="Courier New" panose="02070309020205020404" pitchFamily="49" charset="0"/>
              </a:rPr>
              <a:t>());</a:t>
            </a:r>
          </a:p>
          <a:p>
            <a:pPr marL="1143000" lvl="3" indent="0">
              <a:buNone/>
            </a:pPr>
            <a:endParaRPr lang="en-US" sz="1400" dirty="0" smtClean="0">
              <a:latin typeface="Courier New" panose="02070309020205020404" pitchFamily="49" charset="0"/>
              <a:cs typeface="Courier New" panose="02070309020205020404" pitchFamily="49" charset="0"/>
            </a:endParaRPr>
          </a:p>
          <a:p>
            <a:pPr marL="1143000" lvl="3" indent="0">
              <a:buNone/>
            </a:pPr>
            <a:r>
              <a:rPr lang="en-US" sz="1400" dirty="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toLaunch</a:t>
            </a:r>
            <a:r>
              <a:rPr lang="en-US" sz="1400" dirty="0">
                <a:latin typeface="Courier New" panose="02070309020205020404" pitchFamily="49" charset="0"/>
                <a:cs typeface="Courier New" panose="02070309020205020404" pitchFamily="49" charset="0"/>
              </a:rPr>
              <a:t> = new Intent(</a:t>
            </a:r>
            <a:r>
              <a:rPr lang="en-US" sz="1400" dirty="0" err="1">
                <a:latin typeface="Courier New" panose="02070309020205020404" pitchFamily="49" charset="0"/>
                <a:cs typeface="Courier New" panose="02070309020205020404" pitchFamily="49" charset="0"/>
              </a:rPr>
              <a:t>SimpleNotificationsActivity.this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SimpleNotificationsActivity.class</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err="1">
                <a:latin typeface="Courier New" panose="02070309020205020404" pitchFamily="49" charset="0"/>
                <a:cs typeface="Courier New" panose="02070309020205020404" pitchFamily="49" charset="0"/>
              </a:rPr>
              <a:t>notifyBuilder.setContentIntent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PendingIntent.getActivity</a:t>
            </a:r>
            <a:r>
              <a:rPr lang="en-US" sz="1400" dirty="0">
                <a:latin typeface="Courier New" panose="02070309020205020404" pitchFamily="49" charset="0"/>
                <a:cs typeface="Courier New" panose="02070309020205020404" pitchFamily="49" charset="0"/>
              </a:rPr>
              <a:t>(</a:t>
            </a:r>
          </a:p>
          <a:p>
            <a:pPr marL="1143000" lvl="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SimpleNotificationsActivity.this</a:t>
            </a:r>
            <a:r>
              <a:rPr lang="en-US" sz="1400" dirty="0">
                <a:latin typeface="Courier New" panose="02070309020205020404" pitchFamily="49" charset="0"/>
                <a:cs typeface="Courier New" panose="02070309020205020404" pitchFamily="49" charset="0"/>
              </a:rPr>
              <a:t>, 0, </a:t>
            </a:r>
            <a:r>
              <a:rPr lang="en-US" sz="1400" dirty="0" err="1">
                <a:latin typeface="Courier New" panose="02070309020205020404" pitchFamily="49" charset="0"/>
                <a:cs typeface="Courier New" panose="02070309020205020404" pitchFamily="49" charset="0"/>
              </a:rPr>
              <a:t>toLaunch</a:t>
            </a:r>
            <a:r>
              <a:rPr lang="en-US" sz="1400" dirty="0">
                <a:latin typeface="Courier New" panose="02070309020205020404" pitchFamily="49" charset="0"/>
                <a:cs typeface="Courier New" panose="02070309020205020404" pitchFamily="49" charset="0"/>
              </a:rPr>
              <a:t>, 0));</a:t>
            </a:r>
          </a:p>
          <a:p>
            <a:pPr marL="1143000" lvl="3" indent="0">
              <a:buNone/>
            </a:pPr>
            <a:r>
              <a:rPr lang="en-US" sz="1400" dirty="0" err="1">
                <a:latin typeface="Courier New" panose="02070309020205020404" pitchFamily="49" charset="0"/>
                <a:cs typeface="Courier New" panose="02070309020205020404" pitchFamily="49" charset="0"/>
              </a:rPr>
              <a:t>notifyBuilder.setContentTitle</a:t>
            </a:r>
            <a:r>
              <a:rPr lang="en-US" sz="1400" dirty="0">
                <a:latin typeface="Courier New" panose="02070309020205020404" pitchFamily="49" charset="0"/>
                <a:cs typeface="Courier New" panose="02070309020205020404" pitchFamily="49" charset="0"/>
              </a:rPr>
              <a:t>("Hi there!");</a:t>
            </a:r>
          </a:p>
          <a:p>
            <a:pPr marL="1143000" lvl="3" indent="0">
              <a:buNone/>
            </a:pPr>
            <a:r>
              <a:rPr lang="en-US" sz="1400" dirty="0" err="1">
                <a:latin typeface="Courier New" panose="02070309020205020404" pitchFamily="49" charset="0"/>
                <a:cs typeface="Courier New" panose="02070309020205020404" pitchFamily="49" charset="0"/>
              </a:rPr>
              <a:t>notifyBuilder.setContentText</a:t>
            </a:r>
            <a:r>
              <a:rPr lang="en-US" sz="1400" dirty="0">
                <a:latin typeface="Courier New" panose="02070309020205020404" pitchFamily="49" charset="0"/>
                <a:cs typeface="Courier New" panose="02070309020205020404" pitchFamily="49" charset="0"/>
              </a:rPr>
              <a:t>("This is even more text.");</a:t>
            </a:r>
          </a:p>
          <a:p>
            <a:pPr marL="1143000" lvl="3" indent="0">
              <a:buNone/>
            </a:pPr>
            <a:endParaRPr lang="en-US" dirty="0"/>
          </a:p>
        </p:txBody>
      </p:sp>
    </p:spTree>
    <p:extLst>
      <p:ext uri="{BB962C8B-B14F-4D97-AF65-F5344CB8AC3E}">
        <p14:creationId xmlns:p14="http://schemas.microsoft.com/office/powerpoint/2010/main" val="3721290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2564</TotalTime>
  <Words>5094</Words>
  <Application>Microsoft Office PowerPoint</Application>
  <PresentationFormat>On-screen Show (4:3)</PresentationFormat>
  <Paragraphs>383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Pearson PTG Video Product PowerPoint Template 111006</vt:lpstr>
      <vt:lpstr>Instructor Notes</vt:lpstr>
      <vt:lpstr>  Advanced AndroidTM Application Development, Fourth Edition  Chapter 6  Working with Notifications </vt:lpstr>
      <vt:lpstr>Chapter 6 Overview</vt:lpstr>
      <vt:lpstr>Notifying the User</vt:lpstr>
      <vt:lpstr>Notifying the User</vt:lpstr>
      <vt:lpstr>Notifying with the Status Bar</vt:lpstr>
      <vt:lpstr>Notifying with the Status Bar</vt:lpstr>
      <vt:lpstr>Using the NotificationManager Service</vt:lpstr>
      <vt:lpstr>Creating a Simple Text Notification with an Icon</vt:lpstr>
      <vt:lpstr>Working with the Notification Queue</vt:lpstr>
      <vt:lpstr>Working with the Notification Queue</vt:lpstr>
      <vt:lpstr>Working with the Notification Queue</vt:lpstr>
      <vt:lpstr>Updating Notifications</vt:lpstr>
      <vt:lpstr>Updating Notifications</vt:lpstr>
      <vt:lpstr>Clearing Notifications</vt:lpstr>
      <vt:lpstr>Vibrating the Phone</vt:lpstr>
      <vt:lpstr>Vibrating the Phone</vt:lpstr>
      <vt:lpstr>Blinking the Lights</vt:lpstr>
      <vt:lpstr>Blinking the Lights</vt:lpstr>
      <vt:lpstr>Making Noise</vt:lpstr>
      <vt:lpstr>Customizing the Notification</vt:lpstr>
      <vt:lpstr>Customizing the Notification</vt:lpstr>
      <vt:lpstr>Customizing the Notification</vt:lpstr>
      <vt:lpstr>Customizing the Notification</vt:lpstr>
      <vt:lpstr>Expandable and Contractible Notifications</vt:lpstr>
      <vt:lpstr>Expandable and Contractible Notifications</vt:lpstr>
      <vt:lpstr>Expandable and Contractible Notifications</vt:lpstr>
      <vt:lpstr>Notification Priority</vt:lpstr>
      <vt:lpstr>Introducing the Notification Listener</vt:lpstr>
      <vt:lpstr>Designing Useful Notifications</vt:lpstr>
      <vt:lpstr>Chapter 6 Summary</vt:lpstr>
      <vt:lpstr>References and More Information</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910</cp:revision>
  <dcterms:created xsi:type="dcterms:W3CDTF">2006-12-28T22:00:41Z</dcterms:created>
  <dcterms:modified xsi:type="dcterms:W3CDTF">2014-08-24T05:22:52Z</dcterms:modified>
</cp:coreProperties>
</file>