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3"/>
  </p:notesMasterIdLst>
  <p:handoutMasterIdLst>
    <p:handoutMasterId r:id="rId34"/>
  </p:handoutMasterIdLst>
  <p:sldIdLst>
    <p:sldId id="282" r:id="rId2"/>
    <p:sldId id="257" r:id="rId3"/>
    <p:sldId id="256" r:id="rId4"/>
    <p:sldId id="283" r:id="rId5"/>
    <p:sldId id="285" r:id="rId6"/>
    <p:sldId id="286" r:id="rId7"/>
    <p:sldId id="304" r:id="rId8"/>
    <p:sldId id="305" r:id="rId9"/>
    <p:sldId id="306" r:id="rId10"/>
    <p:sldId id="287" r:id="rId11"/>
    <p:sldId id="288" r:id="rId12"/>
    <p:sldId id="289" r:id="rId13"/>
    <p:sldId id="290" r:id="rId14"/>
    <p:sldId id="291" r:id="rId15"/>
    <p:sldId id="293" r:id="rId16"/>
    <p:sldId id="307" r:id="rId17"/>
    <p:sldId id="294" r:id="rId18"/>
    <p:sldId id="308" r:id="rId19"/>
    <p:sldId id="295" r:id="rId20"/>
    <p:sldId id="296" r:id="rId21"/>
    <p:sldId id="297" r:id="rId22"/>
    <p:sldId id="298" r:id="rId23"/>
    <p:sldId id="309" r:id="rId24"/>
    <p:sldId id="299" r:id="rId25"/>
    <p:sldId id="300" r:id="rId26"/>
    <p:sldId id="301" r:id="rId27"/>
    <p:sldId id="302" r:id="rId28"/>
    <p:sldId id="303" r:id="rId29"/>
    <p:sldId id="310" r:id="rId30"/>
    <p:sldId id="258" r:id="rId31"/>
    <p:sldId id="284"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69209" autoAdjust="0"/>
  </p:normalViewPr>
  <p:slideViewPr>
    <p:cSldViewPr>
      <p:cViewPr varScale="1">
        <p:scale>
          <a:sx n="80" d="100"/>
          <a:sy n="80" d="100"/>
        </p:scale>
        <p:origin x="-32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Knowing what mode the screen is in is useful if you want to handle certain events. If, for instance, your application relies on the focus or lack of focus on a particular control, your application might need to know whether the device is in touch mode because the focus behavior is likely different.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application can register to find out when the touch mode changes by using the </a:t>
            </a:r>
            <a:r>
              <a:rPr lang="en-US" sz="1200" kern="1200" dirty="0" err="1" smtClean="0">
                <a:solidFill>
                  <a:schemeClr val="tx1"/>
                </a:solidFill>
                <a:effectLst/>
                <a:latin typeface="+mn-lt"/>
                <a:ea typeface="+mn-ea"/>
                <a:cs typeface="+mn-cs"/>
              </a:rPr>
              <a:t>addOnTouchModeChangeListener</a:t>
            </a:r>
            <a:r>
              <a:rPr lang="en-US" sz="1200" kern="1200" dirty="0" smtClean="0">
                <a:solidFill>
                  <a:schemeClr val="tx1"/>
                </a:solidFill>
                <a:effectLst/>
                <a:latin typeface="+mn-lt"/>
                <a:ea typeface="+mn-ea"/>
                <a:cs typeface="+mn-cs"/>
              </a:rPr>
              <a:t>() method in the </a:t>
            </a:r>
            <a:r>
              <a:rPr lang="en-US" sz="1200" kern="1200" dirty="0" err="1" smtClean="0">
                <a:solidFill>
                  <a:schemeClr val="tx1"/>
                </a:solidFill>
                <a:effectLst/>
                <a:latin typeface="+mn-lt"/>
                <a:ea typeface="+mn-ea"/>
                <a:cs typeface="+mn-cs"/>
              </a:rPr>
              <a:t>android.view.ViewTreeObserver</a:t>
            </a:r>
            <a:r>
              <a:rPr lang="en-US" sz="1200" kern="1200" dirty="0" smtClean="0">
                <a:solidFill>
                  <a:schemeClr val="tx1"/>
                </a:solidFill>
                <a:effectLst/>
                <a:latin typeface="+mn-lt"/>
                <a:ea typeface="+mn-ea"/>
                <a:cs typeface="+mn-cs"/>
              </a:rPr>
              <a:t> class. Your application needs to implement the </a:t>
            </a:r>
            <a:r>
              <a:rPr lang="en-US" sz="1200" kern="1200" dirty="0" err="1" smtClean="0">
                <a:solidFill>
                  <a:schemeClr val="tx1"/>
                </a:solidFill>
                <a:effectLst/>
                <a:latin typeface="+mn-lt"/>
                <a:ea typeface="+mn-ea"/>
                <a:cs typeface="+mn-cs"/>
              </a:rPr>
              <a:t>ViewTreeObserver.OnTouchModeChangeListener</a:t>
            </a:r>
            <a:r>
              <a:rPr lang="en-US" sz="1200" kern="1200" dirty="0" smtClean="0">
                <a:solidFill>
                  <a:schemeClr val="tx1"/>
                </a:solidFill>
                <a:effectLst/>
                <a:latin typeface="+mn-lt"/>
                <a:ea typeface="+mn-ea"/>
                <a:cs typeface="+mn-cs"/>
              </a:rPr>
              <a:t> class to listen for these events. </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this example, the top-level View in the layout is retrieved. A </a:t>
            </a:r>
            <a:r>
              <a:rPr lang="en-US" sz="1200" kern="1200" dirty="0" err="1" smtClean="0">
                <a:solidFill>
                  <a:schemeClr val="tx1"/>
                </a:solidFill>
                <a:effectLst/>
                <a:latin typeface="+mn-lt"/>
                <a:ea typeface="+mn-ea"/>
                <a:cs typeface="+mn-cs"/>
              </a:rPr>
              <a:t>ViewTreeObserver</a:t>
            </a:r>
            <a:r>
              <a:rPr lang="en-US" sz="1200" kern="1200" dirty="0" smtClean="0">
                <a:solidFill>
                  <a:schemeClr val="tx1"/>
                </a:solidFill>
                <a:effectLst/>
                <a:latin typeface="+mn-lt"/>
                <a:ea typeface="+mn-ea"/>
                <a:cs typeface="+mn-cs"/>
              </a:rPr>
              <a:t> listens to a View and all its child View objects. Using the top-level View of the layout means the </a:t>
            </a:r>
            <a:r>
              <a:rPr lang="en-US" sz="1200" kern="1200" dirty="0" err="1" smtClean="0">
                <a:solidFill>
                  <a:schemeClr val="tx1"/>
                </a:solidFill>
                <a:effectLst/>
                <a:latin typeface="+mn-lt"/>
                <a:ea typeface="+mn-ea"/>
                <a:cs typeface="+mn-cs"/>
              </a:rPr>
              <a:t>ViewTreeObserver</a:t>
            </a:r>
            <a:r>
              <a:rPr lang="en-US" sz="1200" kern="1200" dirty="0" smtClean="0">
                <a:solidFill>
                  <a:schemeClr val="tx1"/>
                </a:solidFill>
                <a:effectLst/>
                <a:latin typeface="+mn-lt"/>
                <a:ea typeface="+mn-ea"/>
                <a:cs typeface="+mn-cs"/>
              </a:rPr>
              <a:t> listens to events in the entire layout. An implementation of the </a:t>
            </a:r>
            <a:r>
              <a:rPr lang="en-US" sz="1200" kern="1200" dirty="0" err="1" smtClean="0">
                <a:solidFill>
                  <a:schemeClr val="tx1"/>
                </a:solidFill>
                <a:effectLst/>
                <a:latin typeface="+mn-lt"/>
                <a:ea typeface="+mn-ea"/>
                <a:cs typeface="+mn-cs"/>
              </a:rPr>
              <a:t>onTouchModeChanged</a:t>
            </a:r>
            <a:r>
              <a:rPr lang="en-US" sz="1200" kern="1200" dirty="0" smtClean="0">
                <a:solidFill>
                  <a:schemeClr val="tx1"/>
                </a:solidFill>
                <a:effectLst/>
                <a:latin typeface="+mn-lt"/>
                <a:ea typeface="+mn-ea"/>
                <a:cs typeface="+mn-cs"/>
              </a:rPr>
              <a:t>() method provides the </a:t>
            </a:r>
            <a:r>
              <a:rPr lang="en-US" sz="1200" kern="1200" dirty="0" err="1" smtClean="0">
                <a:solidFill>
                  <a:schemeClr val="tx1"/>
                </a:solidFill>
                <a:effectLst/>
                <a:latin typeface="+mn-lt"/>
                <a:ea typeface="+mn-ea"/>
                <a:cs typeface="+mn-cs"/>
              </a:rPr>
              <a:t>ViewTreeObserver</a:t>
            </a:r>
            <a:r>
              <a:rPr lang="en-US" sz="1200" kern="1200" dirty="0" smtClean="0">
                <a:solidFill>
                  <a:schemeClr val="tx1"/>
                </a:solidFill>
                <a:effectLst/>
                <a:latin typeface="+mn-lt"/>
                <a:ea typeface="+mn-ea"/>
                <a:cs typeface="+mn-cs"/>
              </a:rPr>
              <a:t> with a method to call when the touch mode changes. It merely passes in which mode the View is now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mode is written to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named events. We use this same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in further event handling examples to show on the screen which events our application has been told about. The </a:t>
            </a:r>
            <a:r>
              <a:rPr lang="en-US" sz="1200" kern="1200" dirty="0" err="1" smtClean="0">
                <a:solidFill>
                  <a:schemeClr val="tx1"/>
                </a:solidFill>
                <a:effectLst/>
                <a:latin typeface="+mn-lt"/>
                <a:ea typeface="+mn-ea"/>
                <a:cs typeface="+mn-cs"/>
              </a:rPr>
              <a:t>ViewTreeObserver</a:t>
            </a:r>
            <a:r>
              <a:rPr lang="en-US" sz="1200" kern="1200" dirty="0" smtClean="0">
                <a:solidFill>
                  <a:schemeClr val="tx1"/>
                </a:solidFill>
                <a:effectLst/>
                <a:latin typeface="+mn-lt"/>
                <a:ea typeface="+mn-ea"/>
                <a:cs typeface="+mn-cs"/>
              </a:rPr>
              <a:t> can enable applications to listen to a few other events on an entire screen.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running this sample code, we can demonstrate the touch mode changing to true immediately when the user taps on the touchscreen. Conversely, when the user chooses to use any other input method, the application reports that touch mode is false immediately after the input event, such as a key being pressed.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Your application might want to perform some actions before the screen is drawn. You can do this by calling the method </a:t>
            </a:r>
            <a:r>
              <a:rPr lang="en-US" sz="1200" kern="1200" dirty="0" err="1" smtClean="0">
                <a:solidFill>
                  <a:schemeClr val="tx1"/>
                </a:solidFill>
                <a:effectLst/>
                <a:latin typeface="+mn-lt"/>
                <a:ea typeface="+mn-ea"/>
                <a:cs typeface="+mn-cs"/>
              </a:rPr>
              <a:t>addOnPreDrawListener</a:t>
            </a:r>
            <a:r>
              <a:rPr lang="en-US" sz="1200" kern="1200" dirty="0" smtClean="0">
                <a:solidFill>
                  <a:schemeClr val="tx1"/>
                </a:solidFill>
                <a:effectLst/>
                <a:latin typeface="+mn-lt"/>
                <a:ea typeface="+mn-ea"/>
                <a:cs typeface="+mn-cs"/>
              </a:rPr>
              <a:t>() with an implementation of the </a:t>
            </a:r>
            <a:r>
              <a:rPr lang="en-US" sz="1200" kern="1200" dirty="0" err="1" smtClean="0">
                <a:solidFill>
                  <a:schemeClr val="tx1"/>
                </a:solidFill>
                <a:effectLst/>
                <a:latin typeface="+mn-lt"/>
                <a:ea typeface="+mn-ea"/>
                <a:cs typeface="+mn-cs"/>
              </a:rPr>
              <a:t>ViewTreeObserver.OnPreDrawListener</a:t>
            </a:r>
            <a:r>
              <a:rPr lang="en-US" sz="1200" kern="1200" dirty="0" smtClean="0">
                <a:solidFill>
                  <a:schemeClr val="tx1"/>
                </a:solidFill>
                <a:effectLst/>
                <a:latin typeface="+mn-lt"/>
                <a:ea typeface="+mn-ea"/>
                <a:cs typeface="+mn-cs"/>
              </a:rPr>
              <a:t> class interface or by calling the method </a:t>
            </a:r>
            <a:r>
              <a:rPr lang="en-US" sz="1200" kern="1200" dirty="0" err="1" smtClean="0">
                <a:solidFill>
                  <a:schemeClr val="tx1"/>
                </a:solidFill>
                <a:effectLst/>
                <a:latin typeface="+mn-lt"/>
                <a:ea typeface="+mn-ea"/>
                <a:cs typeface="+mn-cs"/>
              </a:rPr>
              <a:t>addOnDrawListener</a:t>
            </a:r>
            <a:r>
              <a:rPr lang="en-US" sz="1200" kern="1200" dirty="0" smtClean="0">
                <a:solidFill>
                  <a:schemeClr val="tx1"/>
                </a:solidFill>
                <a:effectLst/>
                <a:latin typeface="+mn-lt"/>
                <a:ea typeface="+mn-ea"/>
                <a:cs typeface="+mn-cs"/>
              </a:rPr>
              <a:t>() with an implementation of the </a:t>
            </a:r>
            <a:r>
              <a:rPr lang="en-US" sz="1200" kern="1200" dirty="0" err="1" smtClean="0">
                <a:solidFill>
                  <a:schemeClr val="tx1"/>
                </a:solidFill>
                <a:effectLst/>
                <a:latin typeface="+mn-lt"/>
                <a:ea typeface="+mn-ea"/>
                <a:cs typeface="+mn-cs"/>
              </a:rPr>
              <a:t>ViewTreeObserver.OnDrawListener</a:t>
            </a:r>
            <a:r>
              <a:rPr lang="en-US" sz="1200" kern="1200" dirty="0" smtClean="0">
                <a:solidFill>
                  <a:schemeClr val="tx1"/>
                </a:solidFill>
                <a:effectLst/>
                <a:latin typeface="+mn-lt"/>
                <a:ea typeface="+mn-ea"/>
                <a:cs typeface="+mn-cs"/>
              </a:rPr>
              <a:t> class interface.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Similarly, your application can find out when the layout or visibility of a View has changed. This might be useful if your application dynamically changes the display contents of a View and you want to check to see whether a View still fits on the screen. Your application needs to provide an implementation of the </a:t>
            </a:r>
            <a:r>
              <a:rPr lang="en-US" sz="1200" kern="1200" dirty="0" err="1" smtClean="0">
                <a:solidFill>
                  <a:schemeClr val="tx1"/>
                </a:solidFill>
                <a:effectLst/>
                <a:latin typeface="+mn-lt"/>
                <a:ea typeface="+mn-ea"/>
                <a:cs typeface="+mn-cs"/>
              </a:rPr>
              <a:t>ViewTreeObserver.OnGlobalLayoutListener</a:t>
            </a:r>
            <a:r>
              <a:rPr lang="en-US" sz="1200" kern="1200" dirty="0" smtClean="0">
                <a:solidFill>
                  <a:schemeClr val="tx1"/>
                </a:solidFill>
                <a:effectLst/>
                <a:latin typeface="+mn-lt"/>
                <a:ea typeface="+mn-ea"/>
                <a:cs typeface="+mn-cs"/>
              </a:rPr>
              <a:t> class interface to the </a:t>
            </a:r>
            <a:r>
              <a:rPr lang="en-US" sz="1200" kern="1200" dirty="0" err="1" smtClean="0">
                <a:solidFill>
                  <a:schemeClr val="tx1"/>
                </a:solidFill>
                <a:effectLst/>
                <a:latin typeface="+mn-lt"/>
                <a:ea typeface="+mn-ea"/>
                <a:cs typeface="+mn-cs"/>
              </a:rPr>
              <a:t>addGlobalLayoutListener</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ViewTreeObserver</a:t>
            </a:r>
            <a:r>
              <a:rPr lang="en-US" sz="1200" kern="1200" dirty="0" smtClean="0">
                <a:solidFill>
                  <a:schemeClr val="tx1"/>
                </a:solidFill>
                <a:effectLst/>
                <a:latin typeface="+mn-lt"/>
                <a:ea typeface="+mn-ea"/>
                <a:cs typeface="+mn-cs"/>
              </a:rPr>
              <a:t>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your application can register to find out when the focus changes between a View control and any of its child View controls. Your application might want to do this to monitor how a user moves about on the screen. When in touch mode, though, there might be fewer focus changes than when touch mode is not set. In this case, your application needs to provide an implementation of the </a:t>
            </a:r>
            <a:r>
              <a:rPr lang="en-US" sz="1200" kern="1200" dirty="0" err="1" smtClean="0">
                <a:solidFill>
                  <a:schemeClr val="tx1"/>
                </a:solidFill>
                <a:effectLst/>
                <a:latin typeface="+mn-lt"/>
                <a:ea typeface="+mn-ea"/>
                <a:cs typeface="+mn-cs"/>
              </a:rPr>
              <a:t>ViewTreeObserver.OnGlobalFocusChangeListener</a:t>
            </a:r>
            <a:r>
              <a:rPr lang="en-US" sz="1200" kern="1200" dirty="0" smtClean="0">
                <a:solidFill>
                  <a:schemeClr val="tx1"/>
                </a:solidFill>
                <a:effectLst/>
                <a:latin typeface="+mn-lt"/>
                <a:ea typeface="+mn-ea"/>
                <a:cs typeface="+mn-cs"/>
              </a:rPr>
              <a:t> class interface to the </a:t>
            </a:r>
            <a:r>
              <a:rPr lang="en-US" sz="1200" kern="1200" dirty="0" err="1" smtClean="0">
                <a:solidFill>
                  <a:schemeClr val="tx1"/>
                </a:solidFill>
                <a:effectLst/>
                <a:latin typeface="+mn-lt"/>
                <a:ea typeface="+mn-ea"/>
                <a:cs typeface="+mn-cs"/>
              </a:rPr>
              <a:t>addGlobalFocusChangeListener</a:t>
            </a:r>
            <a:r>
              <a:rPr lang="en-US" sz="1200" kern="1200" dirty="0" smtClean="0">
                <a:solidFill>
                  <a:schemeClr val="tx1"/>
                </a:solidFill>
                <a:effectLst/>
                <a:latin typeface="+mn-lt"/>
                <a:ea typeface="+mn-ea"/>
                <a:cs typeface="+mn-cs"/>
              </a:rPr>
              <a:t>() method.</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Here is a sample implementation</a:t>
            </a:r>
            <a:r>
              <a:rPr lang="en-US" sz="1200" kern="1200" baseline="0" dirty="0" smtClean="0">
                <a:solidFill>
                  <a:schemeClr val="tx1"/>
                </a:solidFill>
                <a:effectLst/>
                <a:latin typeface="+mn-lt"/>
                <a:ea typeface="+mn-ea"/>
                <a:cs typeface="+mn-cs"/>
              </a:rPr>
              <a:t> of a </a:t>
            </a:r>
            <a:r>
              <a:rPr lang="en-US" sz="1200" kern="1200" baseline="0" dirty="0" err="1" smtClean="0">
                <a:solidFill>
                  <a:schemeClr val="tx1"/>
                </a:solidFill>
                <a:effectLst/>
                <a:latin typeface="+mn-lt"/>
                <a:ea typeface="+mn-ea"/>
                <a:cs typeface="+mn-cs"/>
              </a:rPr>
              <a:t>ViewTreeObserver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addOnGlobalFocusChangerListener</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example uses the same </a:t>
            </a:r>
            <a:r>
              <a:rPr lang="en-US" sz="1200" kern="1200" dirty="0" err="1" smtClean="0">
                <a:solidFill>
                  <a:schemeClr val="tx1"/>
                </a:solidFill>
                <a:effectLst/>
                <a:latin typeface="+mn-lt"/>
                <a:ea typeface="+mn-ea"/>
                <a:cs typeface="+mn-cs"/>
              </a:rPr>
              <a:t>ViewTreeObserver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vto</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events as the previous example. It shows that both the currently focused View object and the previously focused View object are passed to the listener as method parameters. From here, your application can perform needed actions.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 application merely wants to check values after the user has modified a particular View object, though, you might need to register to listen for focus changes only of that particular View object. This is discussed later in this chapter.</a:t>
            </a:r>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Your application can listen to the long-click event on any View.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example demonstrates how to listen for a long-click event on a Button control.</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First, the Button object is requested by providing its identifier. Then the </a:t>
            </a:r>
            <a:r>
              <a:rPr lang="en-US" sz="1200" kern="1200" dirty="0" err="1" smtClean="0">
                <a:solidFill>
                  <a:schemeClr val="tx1"/>
                </a:solidFill>
                <a:effectLst/>
                <a:latin typeface="+mn-lt"/>
                <a:ea typeface="+mn-ea"/>
                <a:cs typeface="+mn-cs"/>
              </a:rPr>
              <a:t>setOnLongClickListener</a:t>
            </a:r>
            <a:r>
              <a:rPr lang="en-US" sz="1200" kern="1200" dirty="0" smtClean="0">
                <a:solidFill>
                  <a:schemeClr val="tx1"/>
                </a:solidFill>
                <a:effectLst/>
                <a:latin typeface="+mn-lt"/>
                <a:ea typeface="+mn-ea"/>
                <a:cs typeface="+mn-cs"/>
              </a:rPr>
              <a:t>() method is called with our implementation of the </a:t>
            </a:r>
            <a:r>
              <a:rPr lang="en-US" sz="1200" kern="1200" dirty="0" err="1" smtClean="0">
                <a:solidFill>
                  <a:schemeClr val="tx1"/>
                </a:solidFill>
                <a:effectLst/>
                <a:latin typeface="+mn-lt"/>
                <a:ea typeface="+mn-ea"/>
                <a:cs typeface="+mn-cs"/>
              </a:rPr>
              <a:t>View.OnLongClickListener</a:t>
            </a:r>
            <a:r>
              <a:rPr lang="en-US" sz="1200" kern="1200" dirty="0" smtClean="0">
                <a:solidFill>
                  <a:schemeClr val="tx1"/>
                </a:solidFill>
                <a:effectLst/>
                <a:latin typeface="+mn-lt"/>
                <a:ea typeface="+mn-ea"/>
                <a:cs typeface="+mn-cs"/>
              </a:rPr>
              <a:t> class interface. The View on which the user long-clicked is passed in to the </a:t>
            </a:r>
            <a:r>
              <a:rPr lang="en-US" sz="1200" kern="1200" dirty="0" err="1" smtClean="0">
                <a:solidFill>
                  <a:schemeClr val="tx1"/>
                </a:solidFill>
                <a:effectLst/>
                <a:latin typeface="+mn-lt"/>
                <a:ea typeface="+mn-ea"/>
                <a:cs typeface="+mn-cs"/>
              </a:rPr>
              <a:t>onLongClick</a:t>
            </a:r>
            <a:r>
              <a:rPr lang="en-US" sz="1200" kern="1200" dirty="0" smtClean="0">
                <a:solidFill>
                  <a:schemeClr val="tx1"/>
                </a:solidFill>
                <a:effectLst/>
                <a:latin typeface="+mn-lt"/>
                <a:ea typeface="+mn-ea"/>
                <a:cs typeface="+mn-cs"/>
              </a:rPr>
              <a:t>() event handler. Here again we use the same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as before to display text saying that a long click occurred.</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this implementation, we also use a private member variable of type String for </a:t>
            </a:r>
            <a:r>
              <a:rPr lang="en-US" sz="1200" kern="1200" dirty="0" err="1" smtClean="0">
                <a:solidFill>
                  <a:schemeClr val="tx1"/>
                </a:solidFill>
                <a:effectLst/>
                <a:latin typeface="+mn-lt"/>
                <a:ea typeface="+mn-ea"/>
                <a:cs typeface="+mn-cs"/>
              </a:rPr>
              <a:t>mSaveText</a:t>
            </a:r>
            <a:r>
              <a:rPr lang="en-US" sz="1200" kern="1200" dirty="0" smtClean="0">
                <a:solidFill>
                  <a:schemeClr val="tx1"/>
                </a:solidFill>
                <a:effectLst/>
                <a:latin typeface="+mn-lt"/>
                <a:ea typeface="+mn-ea"/>
                <a:cs typeface="+mn-cs"/>
              </a:rPr>
              <a:t>. After retrieving the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as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we do one of two things. If the user moves focus away from the control, we store the text in </a:t>
            </a:r>
            <a:r>
              <a:rPr lang="en-US" sz="1200" kern="1200" dirty="0" err="1" smtClean="0">
                <a:solidFill>
                  <a:schemeClr val="tx1"/>
                </a:solidFill>
                <a:effectLst/>
                <a:latin typeface="+mn-lt"/>
                <a:ea typeface="+mn-ea"/>
                <a:cs typeface="+mn-cs"/>
              </a:rPr>
              <a:t>mSaveText</a:t>
            </a:r>
            <a:r>
              <a:rPr lang="en-US" sz="1200" kern="1200" dirty="0" smtClean="0">
                <a:solidFill>
                  <a:schemeClr val="tx1"/>
                </a:solidFill>
                <a:effectLst/>
                <a:latin typeface="+mn-lt"/>
                <a:ea typeface="+mn-ea"/>
                <a:cs typeface="+mn-cs"/>
              </a:rPr>
              <a:t> and set the text to empty. If the user changes focus to the control, though, we restore this text. This has the amusing effect of hiding the text the user entered when the control is not active. This can be useful on a form on which a user needs to make multiple, lengthy text entries but you want to provide an easy way for the user to see which one to edit. It is also useful for demonstrating a purpose for the focus listeners on a text entry. Other uses might include validating text a user enters after a user navigates away or prefilling the text entry the first time the user navigates to it with something else entered.</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It is likely that more gesture detectors will be added in future versions of the Android SDK. You can also implement your own gesture detectors to detect any gestures not supported by the built-in ones. For example, you might want to create a two-fingered rotate gesture to, say, rotate an image, or a three-fingered swipe gesture that brings up an options menu.</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addition to common navigational gestures, you can use the </a:t>
            </a:r>
            <a:r>
              <a:rPr lang="en-US" sz="1200" kern="1200" dirty="0" err="1" smtClean="0">
                <a:solidFill>
                  <a:schemeClr val="tx1"/>
                </a:solidFill>
                <a:effectLst/>
                <a:latin typeface="+mn-lt"/>
                <a:ea typeface="+mn-ea"/>
                <a:cs typeface="+mn-cs"/>
              </a:rPr>
              <a:t>android.gesture</a:t>
            </a:r>
            <a:r>
              <a:rPr lang="en-US" sz="1200" kern="1200" dirty="0" smtClean="0">
                <a:solidFill>
                  <a:schemeClr val="tx1"/>
                </a:solidFill>
                <a:effectLst/>
                <a:latin typeface="+mn-lt"/>
                <a:ea typeface="+mn-ea"/>
                <a:cs typeface="+mn-cs"/>
              </a:rPr>
              <a:t> package with the </a:t>
            </a:r>
            <a:r>
              <a:rPr lang="en-US" sz="1200" kern="1200" dirty="0" err="1" smtClean="0">
                <a:solidFill>
                  <a:schemeClr val="tx1"/>
                </a:solidFill>
                <a:effectLst/>
                <a:latin typeface="+mn-lt"/>
                <a:ea typeface="+mn-ea"/>
                <a:cs typeface="+mn-cs"/>
              </a:rPr>
              <a:t>GestureOverlayView</a:t>
            </a:r>
            <a:r>
              <a:rPr lang="en-US" sz="1200" kern="1200" dirty="0" smtClean="0">
                <a:solidFill>
                  <a:schemeClr val="tx1"/>
                </a:solidFill>
                <a:effectLst/>
                <a:latin typeface="+mn-lt"/>
                <a:ea typeface="+mn-ea"/>
                <a:cs typeface="+mn-cs"/>
              </a:rPr>
              <a:t> to recognize </a:t>
            </a:r>
            <a:r>
              <a:rPr lang="en-US" sz="1200" kern="1200" dirty="0" err="1" smtClean="0">
                <a:solidFill>
                  <a:schemeClr val="tx1"/>
                </a:solidFill>
                <a:effectLst/>
                <a:latin typeface="+mn-lt"/>
                <a:ea typeface="+mn-ea"/>
                <a:cs typeface="+mn-cs"/>
              </a:rPr>
              <a:t>commandlike</a:t>
            </a:r>
            <a:r>
              <a:rPr lang="en-US" sz="1200" kern="1200" dirty="0" smtClean="0">
                <a:solidFill>
                  <a:schemeClr val="tx1"/>
                </a:solidFill>
                <a:effectLst/>
                <a:latin typeface="+mn-lt"/>
                <a:ea typeface="+mn-ea"/>
                <a:cs typeface="+mn-cs"/>
              </a:rPr>
              <a:t> gestures. For instance, you can create an S-shaped gesture that brings up a search or a zigzag gesture that clears the screen on a drawing app. Tools are available for recording and creating libraries of this style of gesture. As it uses an overlay for detection, it isn’t well suited for all types of applications. This package was introduced in API Level 4.</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err="1" smtClean="0">
                <a:solidFill>
                  <a:schemeClr val="tx1"/>
                </a:solidFill>
                <a:effectLst/>
                <a:latin typeface="+mn-lt"/>
                <a:ea typeface="+mn-ea"/>
                <a:cs typeface="+mn-cs"/>
              </a:rPr>
              <a:t>onDown</a:t>
            </a:r>
            <a:r>
              <a:rPr lang="en-US" sz="1200" kern="1200" dirty="0" smtClean="0">
                <a:solidFill>
                  <a:schemeClr val="tx1"/>
                </a:solidFill>
                <a:effectLst/>
                <a:latin typeface="+mn-lt"/>
                <a:ea typeface="+mn-ea"/>
                <a:cs typeface="+mn-cs"/>
              </a:rPr>
              <a:t>: Called when the user first presses the touchscreen.</a:t>
            </a:r>
          </a:p>
          <a:p>
            <a:pPr lvl="0"/>
            <a:r>
              <a:rPr lang="en-US" sz="1200" kern="1200" dirty="0" err="1" smtClean="0">
                <a:solidFill>
                  <a:schemeClr val="tx1"/>
                </a:solidFill>
                <a:effectLst/>
                <a:latin typeface="+mn-lt"/>
                <a:ea typeface="+mn-ea"/>
                <a:cs typeface="+mn-cs"/>
              </a:rPr>
              <a:t>onShowPress</a:t>
            </a:r>
            <a:r>
              <a:rPr lang="en-US" sz="1200" kern="1200" dirty="0" smtClean="0">
                <a:solidFill>
                  <a:schemeClr val="tx1"/>
                </a:solidFill>
                <a:effectLst/>
                <a:latin typeface="+mn-lt"/>
                <a:ea typeface="+mn-ea"/>
                <a:cs typeface="+mn-cs"/>
              </a:rPr>
              <a:t>: Called after the user first presses the touchscreen but before lifting the finger or moving it around on the screen; used to visually or audibly indicate that the press has been detected.</a:t>
            </a:r>
          </a:p>
          <a:p>
            <a:pPr lvl="0"/>
            <a:r>
              <a:rPr lang="en-US" sz="1200" kern="1200" dirty="0" err="1" smtClean="0">
                <a:solidFill>
                  <a:schemeClr val="tx1"/>
                </a:solidFill>
                <a:effectLst/>
                <a:latin typeface="+mn-lt"/>
                <a:ea typeface="+mn-ea"/>
                <a:cs typeface="+mn-cs"/>
              </a:rPr>
              <a:t>onSingleTapUp</a:t>
            </a:r>
            <a:r>
              <a:rPr lang="en-US" sz="1200" kern="1200" dirty="0" smtClean="0">
                <a:solidFill>
                  <a:schemeClr val="tx1"/>
                </a:solidFill>
                <a:effectLst/>
                <a:latin typeface="+mn-lt"/>
                <a:ea typeface="+mn-ea"/>
                <a:cs typeface="+mn-cs"/>
              </a:rPr>
              <a:t>: Called when the user lifts up (using the up </a:t>
            </a:r>
            <a:r>
              <a:rPr lang="en-US" sz="1200" kern="1200" dirty="0" err="1" smtClean="0">
                <a:solidFill>
                  <a:schemeClr val="tx1"/>
                </a:solidFill>
                <a:effectLst/>
                <a:latin typeface="+mn-lt"/>
                <a:ea typeface="+mn-ea"/>
                <a:cs typeface="+mn-cs"/>
              </a:rPr>
              <a:t>MotionEvent</a:t>
            </a:r>
            <a:r>
              <a:rPr lang="en-US" sz="1200" kern="1200" dirty="0" smtClean="0">
                <a:solidFill>
                  <a:schemeClr val="tx1"/>
                </a:solidFill>
                <a:effectLst/>
                <a:latin typeface="+mn-lt"/>
                <a:ea typeface="+mn-ea"/>
                <a:cs typeface="+mn-cs"/>
              </a:rPr>
              <a:t>) from the touchscreen as part of a single-tap event.</a:t>
            </a:r>
          </a:p>
          <a:p>
            <a:pPr lvl="0"/>
            <a:r>
              <a:rPr lang="en-US" sz="1200" kern="1200" dirty="0" err="1" smtClean="0">
                <a:solidFill>
                  <a:schemeClr val="tx1"/>
                </a:solidFill>
                <a:effectLst/>
                <a:latin typeface="+mn-lt"/>
                <a:ea typeface="+mn-ea"/>
                <a:cs typeface="+mn-cs"/>
              </a:rPr>
              <a:t>onSingleTapConfirmed</a:t>
            </a:r>
            <a:r>
              <a:rPr lang="en-US" sz="1200" kern="1200" dirty="0" smtClean="0">
                <a:solidFill>
                  <a:schemeClr val="tx1"/>
                </a:solidFill>
                <a:effectLst/>
                <a:latin typeface="+mn-lt"/>
                <a:ea typeface="+mn-ea"/>
                <a:cs typeface="+mn-cs"/>
              </a:rPr>
              <a:t>: Called when a single-tap event occurs.</a:t>
            </a:r>
          </a:p>
          <a:p>
            <a:pPr lvl="0"/>
            <a:r>
              <a:rPr lang="en-US" sz="1200" kern="1200" dirty="0" err="1" smtClean="0">
                <a:solidFill>
                  <a:schemeClr val="tx1"/>
                </a:solidFill>
                <a:effectLst/>
                <a:latin typeface="+mn-lt"/>
                <a:ea typeface="+mn-ea"/>
                <a:cs typeface="+mn-cs"/>
              </a:rPr>
              <a:t>onDoubleTap</a:t>
            </a:r>
            <a:r>
              <a:rPr lang="en-US" sz="1200" kern="1200" dirty="0" smtClean="0">
                <a:solidFill>
                  <a:schemeClr val="tx1"/>
                </a:solidFill>
                <a:effectLst/>
                <a:latin typeface="+mn-lt"/>
                <a:ea typeface="+mn-ea"/>
                <a:cs typeface="+mn-cs"/>
              </a:rPr>
              <a:t>: Called when a double-tap event occurs.</a:t>
            </a:r>
          </a:p>
          <a:p>
            <a:pPr lvl="0"/>
            <a:r>
              <a:rPr lang="en-US" sz="1200" kern="1200" dirty="0" err="1" smtClean="0">
                <a:solidFill>
                  <a:schemeClr val="tx1"/>
                </a:solidFill>
                <a:effectLst/>
                <a:latin typeface="+mn-lt"/>
                <a:ea typeface="+mn-ea"/>
                <a:cs typeface="+mn-cs"/>
              </a:rPr>
              <a:t>onDoubleTapEvent</a:t>
            </a:r>
            <a:r>
              <a:rPr lang="en-US" sz="1200" kern="1200" dirty="0" smtClean="0">
                <a:solidFill>
                  <a:schemeClr val="tx1"/>
                </a:solidFill>
                <a:effectLst/>
                <a:latin typeface="+mn-lt"/>
                <a:ea typeface="+mn-ea"/>
                <a:cs typeface="+mn-cs"/>
              </a:rPr>
              <a:t>: Called when an event within a double-tap gesture occurs, including any down, move, or up </a:t>
            </a:r>
            <a:r>
              <a:rPr lang="en-US" sz="1200" kern="1200" dirty="0" err="1" smtClean="0">
                <a:solidFill>
                  <a:schemeClr val="tx1"/>
                </a:solidFill>
                <a:effectLst/>
                <a:latin typeface="+mn-lt"/>
                <a:ea typeface="+mn-ea"/>
                <a:cs typeface="+mn-cs"/>
              </a:rPr>
              <a:t>MotionEvent</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onLongPress</a:t>
            </a:r>
            <a:r>
              <a:rPr lang="en-US" sz="1200" kern="1200" dirty="0" smtClean="0">
                <a:solidFill>
                  <a:schemeClr val="tx1"/>
                </a:solidFill>
                <a:effectLst/>
                <a:latin typeface="+mn-lt"/>
                <a:ea typeface="+mn-ea"/>
                <a:cs typeface="+mn-cs"/>
              </a:rPr>
              <a:t>: Similar to </a:t>
            </a:r>
            <a:r>
              <a:rPr lang="en-US" sz="1200" kern="1200" dirty="0" err="1" smtClean="0">
                <a:solidFill>
                  <a:schemeClr val="tx1"/>
                </a:solidFill>
                <a:effectLst/>
                <a:latin typeface="+mn-lt"/>
                <a:ea typeface="+mn-ea"/>
                <a:cs typeface="+mn-cs"/>
              </a:rPr>
              <a:t>onSingleTapUp</a:t>
            </a:r>
            <a:r>
              <a:rPr lang="en-US" sz="1200" kern="1200" dirty="0" smtClean="0">
                <a:solidFill>
                  <a:schemeClr val="tx1"/>
                </a:solidFill>
                <a:effectLst/>
                <a:latin typeface="+mn-lt"/>
                <a:ea typeface="+mn-ea"/>
                <a:cs typeface="+mn-cs"/>
              </a:rPr>
              <a:t>, but called if the user holds down a finger long enough to not be a standard click but also without any movement.</a:t>
            </a:r>
          </a:p>
          <a:p>
            <a:pPr lvl="0"/>
            <a:r>
              <a:rPr lang="en-US" sz="1200" kern="1200" dirty="0" err="1" smtClean="0">
                <a:solidFill>
                  <a:schemeClr val="tx1"/>
                </a:solidFill>
                <a:effectLst/>
                <a:latin typeface="+mn-lt"/>
                <a:ea typeface="+mn-ea"/>
                <a:cs typeface="+mn-cs"/>
              </a:rPr>
              <a:t>onScroll</a:t>
            </a:r>
            <a:r>
              <a:rPr lang="en-US" sz="1200" kern="1200" dirty="0" smtClean="0">
                <a:solidFill>
                  <a:schemeClr val="tx1"/>
                </a:solidFill>
                <a:effectLst/>
                <a:latin typeface="+mn-lt"/>
                <a:ea typeface="+mn-ea"/>
                <a:cs typeface="+mn-cs"/>
              </a:rPr>
              <a:t>: Called after the user presses and then moves a finger in a steady motion before lifting the finger. This is commonly called </a:t>
            </a:r>
            <a:r>
              <a:rPr lang="en-US" sz="1200" i="1" kern="1200" dirty="0" smtClean="0">
                <a:solidFill>
                  <a:schemeClr val="tx1"/>
                </a:solidFill>
                <a:effectLst/>
                <a:latin typeface="+mn-lt"/>
                <a:ea typeface="+mn-ea"/>
                <a:cs typeface="+mn-cs"/>
              </a:rPr>
              <a:t>dragging</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onFling</a:t>
            </a:r>
            <a:r>
              <a:rPr lang="en-US" sz="1200" kern="1200" dirty="0" smtClean="0">
                <a:solidFill>
                  <a:schemeClr val="tx1"/>
                </a:solidFill>
                <a:effectLst/>
                <a:latin typeface="+mn-lt"/>
                <a:ea typeface="+mn-ea"/>
                <a:cs typeface="+mn-cs"/>
              </a:rPr>
              <a:t>: Called after the user presses and then moves a finger in an accelerating motion before lifting it. This is commonly called a </a:t>
            </a:r>
            <a:r>
              <a:rPr lang="en-US" sz="1200" i="1" kern="1200" dirty="0" smtClean="0">
                <a:solidFill>
                  <a:schemeClr val="tx1"/>
                </a:solidFill>
                <a:effectLst/>
                <a:latin typeface="+mn-lt"/>
                <a:ea typeface="+mn-ea"/>
                <a:cs typeface="+mn-cs"/>
              </a:rPr>
              <a:t>flick gesture</a:t>
            </a:r>
            <a:r>
              <a:rPr lang="en-US" sz="1200" kern="1200" dirty="0" smtClean="0">
                <a:solidFill>
                  <a:schemeClr val="tx1"/>
                </a:solidFill>
                <a:effectLst/>
                <a:latin typeface="+mn-lt"/>
                <a:ea typeface="+mn-ea"/>
                <a:cs typeface="+mn-cs"/>
              </a:rPr>
              <a:t> and usually results in some motion continuing after the user lifts the finger.</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30</a:t>
            </a:fld>
            <a:endParaRPr lang="en-US" smtClean="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platform has a number of software keyboards available for use. One of the easiest ways to enable your users to enter data efficiently is to specify the type of input expected in each text input field.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to specify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that should take only capitalized textual input, you can set the </a:t>
            </a:r>
            <a:r>
              <a:rPr lang="en-US" sz="1200" kern="1200" dirty="0" err="1" smtClean="0">
                <a:solidFill>
                  <a:schemeClr val="tx1"/>
                </a:solidFill>
                <a:effectLst/>
                <a:latin typeface="+mn-lt"/>
                <a:ea typeface="+mn-ea"/>
                <a:cs typeface="+mn-cs"/>
              </a:rPr>
              <a:t>inputType</a:t>
            </a:r>
            <a:r>
              <a:rPr lang="en-US" sz="1200" kern="1200" dirty="0" smtClean="0">
                <a:solidFill>
                  <a:schemeClr val="tx1"/>
                </a:solidFill>
                <a:effectLst/>
                <a:latin typeface="+mn-lt"/>
                <a:ea typeface="+mn-ea"/>
                <a:cs typeface="+mn-cs"/>
              </a:rPr>
              <a:t> attribute as shown</a:t>
            </a:r>
            <a:r>
              <a:rPr lang="en-US" sz="1200" kern="1200" baseline="0" dirty="0" smtClean="0">
                <a:solidFill>
                  <a:schemeClr val="tx1"/>
                </a:solidFill>
                <a:effectLst/>
                <a:latin typeface="+mn-lt"/>
                <a:ea typeface="+mn-ea"/>
                <a:cs typeface="+mn-cs"/>
              </a:rPr>
              <a:t>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controls with different input types.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input type dictates which software keyboard is used by default, and it enforces appropriate rules, such as limiting input to certain characters. The</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 at left illustrates what the software keyboard looks like for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with its </a:t>
            </a:r>
            <a:r>
              <a:rPr lang="en-US" sz="1200" kern="1200" dirty="0" err="1" smtClean="0">
                <a:solidFill>
                  <a:schemeClr val="tx1"/>
                </a:solidFill>
                <a:effectLst/>
                <a:latin typeface="+mn-lt"/>
                <a:ea typeface="+mn-ea"/>
                <a:cs typeface="+mn-cs"/>
              </a:rPr>
              <a:t>inputType</a:t>
            </a:r>
            <a:r>
              <a:rPr lang="en-US" sz="1200" kern="1200" dirty="0" smtClean="0">
                <a:solidFill>
                  <a:schemeClr val="tx1"/>
                </a:solidFill>
                <a:effectLst/>
                <a:latin typeface="+mn-lt"/>
                <a:ea typeface="+mn-ea"/>
                <a:cs typeface="+mn-cs"/>
              </a:rPr>
              <a:t> attribute set to all capitalized text input. Note that the software keyboard keys are all capitalized. If you were to set the </a:t>
            </a:r>
            <a:r>
              <a:rPr lang="en-US" sz="1200" kern="1200" dirty="0" err="1" smtClean="0">
                <a:solidFill>
                  <a:schemeClr val="tx1"/>
                </a:solidFill>
                <a:effectLst/>
                <a:latin typeface="+mn-lt"/>
                <a:ea typeface="+mn-ea"/>
                <a:cs typeface="+mn-cs"/>
              </a:rPr>
              <a:t>inputType</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textCapWords</a:t>
            </a:r>
            <a:r>
              <a:rPr lang="en-US" sz="1200" kern="1200" dirty="0" smtClean="0">
                <a:solidFill>
                  <a:schemeClr val="tx1"/>
                </a:solidFill>
                <a:effectLst/>
                <a:latin typeface="+mn-lt"/>
                <a:ea typeface="+mn-ea"/>
                <a:cs typeface="+mn-cs"/>
              </a:rPr>
              <a:t> instead, the keyboard would switch to lowercase after the first letter of each word and then back to uppercase after a space.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middle figure illustrates what the software keyboard looks like for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with its </a:t>
            </a:r>
            <a:r>
              <a:rPr lang="en-US" sz="1200" kern="1200" dirty="0" err="1" smtClean="0">
                <a:solidFill>
                  <a:schemeClr val="tx1"/>
                </a:solidFill>
                <a:effectLst/>
                <a:latin typeface="+mn-lt"/>
                <a:ea typeface="+mn-ea"/>
                <a:cs typeface="+mn-cs"/>
              </a:rPr>
              <a:t>inputType</a:t>
            </a:r>
            <a:r>
              <a:rPr lang="en-US" sz="1200" kern="1200" dirty="0" smtClean="0">
                <a:solidFill>
                  <a:schemeClr val="tx1"/>
                </a:solidFill>
                <a:effectLst/>
                <a:latin typeface="+mn-lt"/>
                <a:ea typeface="+mn-ea"/>
                <a:cs typeface="+mn-cs"/>
              </a:rPr>
              <a:t> attribute set to number. The figure on the right illustrates what the software keyboard looks like for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with its </a:t>
            </a:r>
            <a:r>
              <a:rPr lang="en-US" sz="1200" kern="1200" dirty="0" err="1" smtClean="0">
                <a:solidFill>
                  <a:schemeClr val="tx1"/>
                </a:solidFill>
                <a:effectLst/>
                <a:latin typeface="+mn-lt"/>
                <a:ea typeface="+mn-ea"/>
                <a:cs typeface="+mn-cs"/>
              </a:rPr>
              <a:t>inputType</a:t>
            </a:r>
            <a:r>
              <a:rPr lang="en-US" sz="1200" kern="1200" dirty="0" smtClean="0">
                <a:solidFill>
                  <a:schemeClr val="tx1"/>
                </a:solidFill>
                <a:effectLst/>
                <a:latin typeface="+mn-lt"/>
                <a:ea typeface="+mn-ea"/>
                <a:cs typeface="+mn-cs"/>
              </a:rPr>
              <a:t> attribute set to textual input, where each sentence begins with a capital letter and the text can be multiple lines.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Depending on the user’s keyboard settings (specifically, if the user has enabled the Show correction suggestions and Auto-correction options in the Android Keyboard settings of the device), the user might also see suggested words or spelling fixes while typing.</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Providing Custom Software Keyboards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If you are interested in developing your own software keyboards, we highly recommend the following references:</a:t>
            </a:r>
          </a:p>
          <a:p>
            <a:pPr lvl="1"/>
            <a:r>
              <a:rPr lang="en-US" sz="1800" dirty="0"/>
              <a:t>IMEs are implemented as an Android </a:t>
            </a:r>
            <a:r>
              <a:rPr lang="en-US" sz="1800" dirty="0">
                <a:latin typeface="Courier New" panose="02070309020205020404" pitchFamily="49" charset="0"/>
                <a:cs typeface="Courier New" panose="02070309020205020404" pitchFamily="49" charset="0"/>
              </a:rPr>
              <a:t>Service</a:t>
            </a:r>
            <a:r>
              <a:rPr lang="en-US" sz="1800" dirty="0"/>
              <a:t>. Begin by reviewing the Android packages called </a:t>
            </a:r>
            <a:r>
              <a:rPr lang="en-US" sz="1800" dirty="0" err="1">
                <a:latin typeface="Courier New" panose="02070309020205020404" pitchFamily="49" charset="0"/>
                <a:cs typeface="Courier New" panose="02070309020205020404" pitchFamily="49" charset="0"/>
              </a:rPr>
              <a:t>android.inputmethodservice</a:t>
            </a:r>
            <a:r>
              <a:rPr lang="en-US" sz="1800" dirty="0"/>
              <a:t> and </a:t>
            </a:r>
            <a:r>
              <a:rPr lang="en-US" sz="1800" dirty="0" err="1">
                <a:latin typeface="Courier New" panose="02070309020205020404" pitchFamily="49" charset="0"/>
                <a:cs typeface="Courier New" panose="02070309020205020404" pitchFamily="49" charset="0"/>
              </a:rPr>
              <a:t>android.view.inputmethod</a:t>
            </a:r>
            <a:r>
              <a:rPr lang="en-US" sz="1800" dirty="0"/>
              <a:t>, which can be used to implement custom input </a:t>
            </a:r>
            <a:r>
              <a:rPr lang="en-US" sz="1800" dirty="0" smtClean="0"/>
              <a:t>methods.</a:t>
            </a:r>
            <a:endParaRPr lang="en-US" sz="1800" dirty="0"/>
          </a:p>
          <a:p>
            <a:pPr lvl="1"/>
            <a:r>
              <a:rPr lang="en-US" sz="1800" dirty="0"/>
              <a:t>The </a:t>
            </a:r>
            <a:r>
              <a:rPr lang="en-US" sz="1800" dirty="0" err="1"/>
              <a:t>SoftKeyboard</a:t>
            </a:r>
            <a:r>
              <a:rPr lang="en-US" sz="1800" dirty="0"/>
              <a:t> legacy sample application in the Android SDK provides an implementation of a software </a:t>
            </a:r>
            <a:r>
              <a:rPr lang="en-US" sz="1800" dirty="0" smtClean="0"/>
              <a:t>keyboard.</a:t>
            </a:r>
            <a:endParaRPr lang="en-US" sz="1800" dirty="0"/>
          </a:p>
          <a:p>
            <a:pPr lvl="1"/>
            <a:r>
              <a:rPr lang="en-US" sz="1800" dirty="0"/>
              <a:t>The Android Developers Blog has articles on on-screen input methods (</a:t>
            </a:r>
            <a:r>
              <a:rPr lang="en-US" sz="1800" i="1" dirty="0"/>
              <a:t>http://android-developers.blogspot.com/2009/04/updating-applications-for-on-screen.html</a:t>
            </a:r>
            <a:r>
              <a:rPr lang="en-US" sz="1800" dirty="0"/>
              <a:t>) and creating an input method (</a:t>
            </a:r>
            <a:r>
              <a:rPr lang="en-US" sz="1800" i="1" dirty="0"/>
              <a:t>http://android-developers.blogspot.com/2009/04/creating-input-method.html</a:t>
            </a:r>
            <a:r>
              <a:rPr lang="en-US" sz="1800" dirty="0" smtClean="0"/>
              <a:t>).</a:t>
            </a:r>
          </a:p>
          <a:p>
            <a:pPr lvl="1"/>
            <a:r>
              <a:rPr lang="en-US" sz="1800" dirty="0" smtClean="0"/>
              <a:t>Don’t </a:t>
            </a:r>
            <a:r>
              <a:rPr lang="en-US" sz="1800" dirty="0"/>
              <a:t>forget to add voice typing to your input method (</a:t>
            </a:r>
            <a:r>
              <a:rPr lang="en-US" sz="1800" i="1" dirty="0"/>
              <a:t>http://android-developers.blogspot.com/2011/12/add-voice-typing-to-your-ime.html</a:t>
            </a:r>
            <a:r>
              <a:rPr lang="en-US" sz="1800" dirty="0" smtClean="0"/>
              <a:t>).</a:t>
            </a:r>
            <a:endParaRPr lang="en-US" sz="18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Text Prediction and User Dictionaries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Text prediction is a powerful and flexible feature that is available on Android </a:t>
            </a:r>
            <a:r>
              <a:rPr lang="en-US" dirty="0" smtClean="0"/>
              <a:t>devices.</a:t>
            </a:r>
          </a:p>
          <a:p>
            <a:r>
              <a:rPr lang="en-US" dirty="0" smtClean="0"/>
              <a:t>We’ve </a:t>
            </a:r>
            <a:r>
              <a:rPr lang="en-US" dirty="0"/>
              <a:t>already talked about many of these </a:t>
            </a:r>
            <a:r>
              <a:rPr lang="en-US" dirty="0" smtClean="0"/>
              <a:t>technologies, </a:t>
            </a:r>
            <a:r>
              <a:rPr lang="en-US" dirty="0"/>
              <a:t>but they merit mentioning in this context as well:</a:t>
            </a:r>
          </a:p>
          <a:p>
            <a:pPr lvl="1"/>
            <a:r>
              <a:rPr lang="en-US" dirty="0"/>
              <a:t>In </a:t>
            </a:r>
            <a:r>
              <a:rPr lang="en-US" i="1" dirty="0"/>
              <a:t>Introduction to Android Application Development: Android Essentials, Fourth Edition</a:t>
            </a:r>
            <a:r>
              <a:rPr lang="en-US" dirty="0"/>
              <a:t>, you learned how to use </a:t>
            </a:r>
            <a:r>
              <a:rPr lang="en-US" dirty="0" err="1">
                <a:latin typeface="Courier New" panose="02070309020205020404" pitchFamily="49" charset="0"/>
                <a:cs typeface="Courier New" panose="02070309020205020404" pitchFamily="49" charset="0"/>
              </a:rPr>
              <a:t>AutoCompleteTextView</a:t>
            </a:r>
            <a:r>
              <a:rPr lang="en-US" dirty="0"/>
              <a:t> and </a:t>
            </a:r>
            <a:r>
              <a:rPr lang="en-US" dirty="0" err="1">
                <a:latin typeface="Courier New" panose="02070309020205020404" pitchFamily="49" charset="0"/>
                <a:cs typeface="Courier New" panose="02070309020205020404" pitchFamily="49" charset="0"/>
              </a:rPr>
              <a:t>MultiAutoCompleteTextView</a:t>
            </a:r>
            <a:r>
              <a:rPr lang="en-US" dirty="0"/>
              <a:t> controls to help users input common words and </a:t>
            </a:r>
            <a:r>
              <a:rPr lang="en-US" dirty="0" smtClean="0"/>
              <a:t>strings.</a:t>
            </a:r>
            <a:endParaRPr lang="en-US" dirty="0"/>
          </a:p>
          <a:p>
            <a:pPr lvl="1"/>
            <a:r>
              <a:rPr lang="en-US" dirty="0"/>
              <a:t>In Chapter 3, “Leveraging SQLite Application Databases,” you learned how to tie an </a:t>
            </a:r>
            <a:r>
              <a:rPr lang="en-US" dirty="0" err="1">
                <a:latin typeface="Courier New" panose="02070309020205020404" pitchFamily="49" charset="0"/>
                <a:cs typeface="Courier New" panose="02070309020205020404" pitchFamily="49" charset="0"/>
              </a:rPr>
              <a:t>AutoCompleteTextView</a:t>
            </a:r>
            <a:r>
              <a:rPr lang="en-US" dirty="0"/>
              <a:t> control to an underlying SQLite database </a:t>
            </a:r>
            <a:r>
              <a:rPr lang="en-US" dirty="0" smtClean="0"/>
              <a:t>table.</a:t>
            </a:r>
            <a:endParaRPr lang="en-US" dirty="0"/>
          </a:p>
          <a:p>
            <a:pPr lvl="1"/>
            <a:r>
              <a:rPr lang="en-US" dirty="0"/>
              <a:t>In </a:t>
            </a:r>
            <a:r>
              <a:rPr lang="en-US" i="1" dirty="0"/>
              <a:t>Introduction to Android Application Development: Android Essentials, Fourth Edition</a:t>
            </a:r>
            <a:r>
              <a:rPr lang="en-US" dirty="0"/>
              <a:t>, you learned about the </a:t>
            </a:r>
            <a:r>
              <a:rPr lang="en-US" dirty="0" err="1">
                <a:latin typeface="Courier New" panose="02070309020205020404" pitchFamily="49" charset="0"/>
                <a:cs typeface="Courier New" panose="02070309020205020404" pitchFamily="49" charset="0"/>
              </a:rPr>
              <a:t>UserDictionary</a:t>
            </a:r>
            <a:r>
              <a:rPr lang="en-US" dirty="0"/>
              <a:t> content provider (</a:t>
            </a:r>
            <a:r>
              <a:rPr lang="en-US" dirty="0" err="1">
                <a:latin typeface="Courier New" panose="02070309020205020404" pitchFamily="49" charset="0"/>
                <a:cs typeface="Courier New" panose="02070309020205020404" pitchFamily="49" charset="0"/>
              </a:rPr>
              <a:t>android.provider.UserDictionary</a:t>
            </a:r>
            <a:r>
              <a:rPr lang="en-US" dirty="0"/>
              <a:t>), which can be used to add words to the user’s custom dictionary of commonly used </a:t>
            </a:r>
            <a:r>
              <a:rPr lang="en-US" dirty="0" smtClean="0"/>
              <a:t>words.</a:t>
            </a:r>
            <a:endParaRPr lang="en-US" dirty="0"/>
          </a:p>
          <a:p>
            <a:endParaRPr lang="en-US"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Clipboard Framework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On Android devices running Android 3.0 and higher (API Level 11), developers can access the clipboard to perform copy and paste </a:t>
            </a:r>
            <a:r>
              <a:rPr lang="en-US" sz="2000" dirty="0" smtClean="0"/>
              <a:t>actions.</a:t>
            </a:r>
          </a:p>
          <a:p>
            <a:r>
              <a:rPr lang="en-US" sz="2000" dirty="0" smtClean="0"/>
              <a:t>Previous </a:t>
            </a:r>
            <a:r>
              <a:rPr lang="en-US" sz="2000" dirty="0"/>
              <a:t>to this, the clipboard had no public </a:t>
            </a:r>
            <a:r>
              <a:rPr lang="en-US" sz="2000" dirty="0" smtClean="0"/>
              <a:t>API.</a:t>
            </a:r>
          </a:p>
          <a:p>
            <a:r>
              <a:rPr lang="en-US" sz="2000" dirty="0" smtClean="0"/>
              <a:t>To </a:t>
            </a:r>
            <a:r>
              <a:rPr lang="en-US" sz="2000" dirty="0"/>
              <a:t>leverage the clipboard in your applications, you need to use the clipboard framework of the Android </a:t>
            </a:r>
            <a:r>
              <a:rPr lang="en-US" sz="2000" dirty="0" smtClean="0"/>
              <a:t>SDK.</a:t>
            </a:r>
          </a:p>
          <a:p>
            <a:r>
              <a:rPr lang="en-US" sz="2000" dirty="0" smtClean="0"/>
              <a:t>You </a:t>
            </a:r>
            <a:r>
              <a:rPr lang="en-US" sz="2000" dirty="0"/>
              <a:t>can copy and paste different data structures—everything from text to references to files to application shortcuts—as </a:t>
            </a:r>
            <a:r>
              <a:rPr lang="en-US" sz="2000" dirty="0">
                <a:latin typeface="Courier New" panose="02070309020205020404" pitchFamily="49" charset="0"/>
                <a:cs typeface="Courier New" panose="02070309020205020404" pitchFamily="49" charset="0"/>
              </a:rPr>
              <a:t>Intent</a:t>
            </a:r>
            <a:r>
              <a:rPr lang="en-US" sz="2000" dirty="0"/>
              <a:t> </a:t>
            </a:r>
            <a:r>
              <a:rPr lang="en-US" sz="2000" dirty="0" smtClean="0"/>
              <a:t>objects.</a:t>
            </a:r>
          </a:p>
          <a:p>
            <a:r>
              <a:rPr lang="en-US" sz="2000" dirty="0" smtClean="0"/>
              <a:t>The </a:t>
            </a:r>
            <a:r>
              <a:rPr lang="en-US" sz="2000" dirty="0"/>
              <a:t>clipboard holds only a single set of clipped data at a time, and the clipboard is shared across all applications, so you can easily copy and paste content between </a:t>
            </a:r>
            <a:r>
              <a:rPr lang="en-US" sz="2000" dirty="0" smtClean="0"/>
              <a:t>applications.</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Copying Data to the System Clipboard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To save data to the system clipboard, call </a:t>
            </a:r>
            <a:r>
              <a:rPr lang="en-US" sz="2400" dirty="0" err="1">
                <a:latin typeface="Courier New" panose="02070309020205020404" pitchFamily="49" charset="0"/>
                <a:cs typeface="Courier New" panose="02070309020205020404" pitchFamily="49" charset="0"/>
              </a:rPr>
              <a:t>getSystemService</a:t>
            </a:r>
            <a:r>
              <a:rPr lang="en-US" sz="2400" dirty="0">
                <a:latin typeface="Courier New" panose="02070309020205020404" pitchFamily="49" charset="0"/>
                <a:cs typeface="Courier New" panose="02070309020205020404" pitchFamily="49" charset="0"/>
              </a:rPr>
              <a:t>()</a:t>
            </a:r>
            <a:r>
              <a:rPr lang="en-US" sz="2400" dirty="0"/>
              <a:t> and request the clipboard </a:t>
            </a:r>
            <a:r>
              <a:rPr lang="en-US" sz="2400" dirty="0">
                <a:latin typeface="Courier New" panose="02070309020205020404" pitchFamily="49" charset="0"/>
                <a:cs typeface="Courier New" panose="02070309020205020404" pitchFamily="49" charset="0"/>
              </a:rPr>
              <a:t>Service</a:t>
            </a:r>
            <a:r>
              <a:rPr lang="en-US" sz="2400" dirty="0"/>
              <a:t>’s </a:t>
            </a:r>
            <a:r>
              <a:rPr lang="en-US" sz="2400" dirty="0" err="1">
                <a:latin typeface="Courier New" panose="02070309020205020404" pitchFamily="49" charset="0"/>
                <a:cs typeface="Courier New" panose="02070309020205020404" pitchFamily="49" charset="0"/>
              </a:rPr>
              <a:t>ClipboardManager</a:t>
            </a:r>
            <a:r>
              <a:rPr lang="en-US" sz="2400" dirty="0"/>
              <a:t> (</a:t>
            </a:r>
            <a:r>
              <a:rPr lang="en-US" sz="2400" dirty="0" err="1">
                <a:latin typeface="Courier New" panose="02070309020205020404" pitchFamily="49" charset="0"/>
                <a:cs typeface="Courier New" panose="02070309020205020404" pitchFamily="49" charset="0"/>
              </a:rPr>
              <a:t>android.content.ClipboardManager</a:t>
            </a:r>
            <a:r>
              <a:rPr lang="en-US" sz="2400" dirty="0" smtClean="0"/>
              <a:t>).</a:t>
            </a:r>
          </a:p>
          <a:p>
            <a:r>
              <a:rPr lang="en-US" sz="2400" dirty="0" smtClean="0"/>
              <a:t>Then</a:t>
            </a:r>
            <a:r>
              <a:rPr lang="en-US" sz="2400" dirty="0"/>
              <a:t>, create a </a:t>
            </a:r>
            <a:r>
              <a:rPr lang="en-US" sz="2400" dirty="0" err="1">
                <a:latin typeface="Courier New" panose="02070309020205020404" pitchFamily="49" charset="0"/>
                <a:cs typeface="Courier New" panose="02070309020205020404" pitchFamily="49" charset="0"/>
              </a:rPr>
              <a:t>ClipData</a:t>
            </a:r>
            <a:r>
              <a:rPr lang="en-US" sz="2400" dirty="0"/>
              <a:t> (</a:t>
            </a:r>
            <a:r>
              <a:rPr lang="en-US" sz="2400" dirty="0" err="1">
                <a:latin typeface="Courier New" panose="02070309020205020404" pitchFamily="49" charset="0"/>
                <a:cs typeface="Courier New" panose="02070309020205020404" pitchFamily="49" charset="0"/>
              </a:rPr>
              <a:t>android.content.ClipData</a:t>
            </a:r>
            <a:r>
              <a:rPr lang="en-US" sz="2400" dirty="0"/>
              <a:t>) object and populate it with the data you want to save to the </a:t>
            </a:r>
            <a:r>
              <a:rPr lang="en-US" sz="2400" dirty="0" smtClean="0"/>
              <a:t>clipboard.</a:t>
            </a:r>
          </a:p>
          <a:p>
            <a:r>
              <a:rPr lang="en-US" sz="2400" dirty="0" smtClean="0"/>
              <a:t>Finally</a:t>
            </a:r>
            <a:r>
              <a:rPr lang="en-US" sz="2400" dirty="0"/>
              <a:t>, commit the clip using the </a:t>
            </a:r>
            <a:r>
              <a:rPr lang="en-US" sz="2400" dirty="0" err="1">
                <a:latin typeface="Courier New" panose="02070309020205020404" pitchFamily="49" charset="0"/>
                <a:cs typeface="Courier New" panose="02070309020205020404" pitchFamily="49" charset="0"/>
              </a:rPr>
              <a:t>ClipboardManager</a:t>
            </a:r>
            <a:r>
              <a:rPr lang="en-US" sz="2400" dirty="0"/>
              <a:t> class method </a:t>
            </a:r>
            <a:r>
              <a:rPr lang="en-US" sz="2400" dirty="0" err="1">
                <a:latin typeface="Courier New" panose="02070309020205020404" pitchFamily="49" charset="0"/>
                <a:cs typeface="Courier New" panose="02070309020205020404" pitchFamily="49" charset="0"/>
              </a:rPr>
              <a:t>setPrimaryClip</a:t>
            </a:r>
            <a:r>
              <a:rPr lang="en-US" sz="2400" dirty="0" smtClean="0">
                <a:latin typeface="Courier New" panose="02070309020205020404" pitchFamily="49" charset="0"/>
                <a:cs typeface="Courier New" panose="02070309020205020404" pitchFamily="49" charset="0"/>
              </a:rPr>
              <a:t>()</a:t>
            </a:r>
            <a:r>
              <a:rPr lang="en-US" sz="2400" dirty="0" smtClean="0"/>
              <a:t>.</a:t>
            </a:r>
            <a:endParaRPr lang="en-US" sz="24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Pasting Data from the System Clipboard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To retrieve data from the system clipboard, call </a:t>
            </a:r>
            <a:r>
              <a:rPr lang="en-US" sz="2400" dirty="0" err="1">
                <a:latin typeface="Courier New" panose="02070309020205020404" pitchFamily="49" charset="0"/>
                <a:cs typeface="Courier New" panose="02070309020205020404" pitchFamily="49" charset="0"/>
              </a:rPr>
              <a:t>getSystemService</a:t>
            </a:r>
            <a:r>
              <a:rPr lang="en-US" sz="2400" dirty="0">
                <a:latin typeface="Courier New" panose="02070309020205020404" pitchFamily="49" charset="0"/>
                <a:cs typeface="Courier New" panose="02070309020205020404" pitchFamily="49" charset="0"/>
              </a:rPr>
              <a:t>()</a:t>
            </a:r>
            <a:r>
              <a:rPr lang="en-US" sz="2400" dirty="0"/>
              <a:t> and request the clipboard </a:t>
            </a:r>
            <a:r>
              <a:rPr lang="en-US" sz="2400" dirty="0">
                <a:latin typeface="Courier New" panose="02070309020205020404" pitchFamily="49" charset="0"/>
                <a:cs typeface="Courier New" panose="02070309020205020404" pitchFamily="49" charset="0"/>
              </a:rPr>
              <a:t>Service</a:t>
            </a:r>
            <a:r>
              <a:rPr lang="en-US" sz="2400" dirty="0"/>
              <a:t>’s </a:t>
            </a:r>
            <a:r>
              <a:rPr lang="en-US" sz="2400" dirty="0" err="1">
                <a:latin typeface="Courier New" panose="02070309020205020404" pitchFamily="49" charset="0"/>
                <a:cs typeface="Courier New" panose="02070309020205020404" pitchFamily="49" charset="0"/>
              </a:rPr>
              <a:t>ClipboardManager</a:t>
            </a:r>
            <a:r>
              <a:rPr lang="en-US" sz="2400" dirty="0"/>
              <a:t> (</a:t>
            </a:r>
            <a:r>
              <a:rPr lang="en-US" sz="2400" dirty="0" err="1">
                <a:latin typeface="Courier New" panose="02070309020205020404" pitchFamily="49" charset="0"/>
                <a:cs typeface="Courier New" panose="02070309020205020404" pitchFamily="49" charset="0"/>
              </a:rPr>
              <a:t>android.content.ClipboardManager</a:t>
            </a:r>
            <a:r>
              <a:rPr lang="en-US" sz="2400" dirty="0" smtClean="0"/>
              <a:t>).</a:t>
            </a:r>
          </a:p>
          <a:p>
            <a:r>
              <a:rPr lang="en-US" sz="2400" dirty="0" smtClean="0"/>
              <a:t>You </a:t>
            </a:r>
            <a:r>
              <a:rPr lang="en-US" sz="2400" dirty="0"/>
              <a:t>can determine whether the clipboard contains data by using the </a:t>
            </a:r>
            <a:r>
              <a:rPr lang="en-US" sz="2400" dirty="0" err="1">
                <a:latin typeface="Courier New" panose="02070309020205020404" pitchFamily="49" charset="0"/>
                <a:cs typeface="Courier New" panose="02070309020205020404" pitchFamily="49" charset="0"/>
              </a:rPr>
              <a:t>hasPrimaryClip</a:t>
            </a:r>
            <a:r>
              <a:rPr lang="en-US" sz="2400" dirty="0">
                <a:latin typeface="Courier New" panose="02070309020205020404" pitchFamily="49" charset="0"/>
                <a:cs typeface="Courier New" panose="02070309020205020404" pitchFamily="49" charset="0"/>
              </a:rPr>
              <a:t>()</a:t>
            </a:r>
            <a:r>
              <a:rPr lang="en-US" sz="2400" dirty="0"/>
              <a:t> </a:t>
            </a:r>
            <a:r>
              <a:rPr lang="en-US" sz="2400" dirty="0" smtClean="0"/>
              <a:t>method.</a:t>
            </a:r>
          </a:p>
          <a:p>
            <a:r>
              <a:rPr lang="en-US" sz="2400" dirty="0" smtClean="0"/>
              <a:t>After </a:t>
            </a:r>
            <a:r>
              <a:rPr lang="en-US" sz="2400" dirty="0"/>
              <a:t>you have determined whether there is valid data in the system clipboard, you can inspect its description and type and ultimately retrieve the </a:t>
            </a:r>
            <a:r>
              <a:rPr lang="en-US" sz="2400" dirty="0" err="1">
                <a:latin typeface="Courier New" panose="02070309020205020404" pitchFamily="49" charset="0"/>
                <a:cs typeface="Courier New" panose="02070309020205020404" pitchFamily="49" charset="0"/>
              </a:rPr>
              <a:t>ClipData</a:t>
            </a:r>
            <a:r>
              <a:rPr lang="en-US" sz="2400" dirty="0"/>
              <a:t> object using the </a:t>
            </a:r>
            <a:r>
              <a:rPr lang="en-US" sz="2400" dirty="0" err="1">
                <a:latin typeface="Courier New" panose="02070309020205020404" pitchFamily="49" charset="0"/>
                <a:cs typeface="Courier New" panose="02070309020205020404" pitchFamily="49" charset="0"/>
              </a:rPr>
              <a:t>getPrimaryClip</a:t>
            </a:r>
            <a:r>
              <a:rPr lang="en-US" sz="2400" dirty="0">
                <a:latin typeface="Courier New" panose="02070309020205020404" pitchFamily="49" charset="0"/>
                <a:cs typeface="Courier New" panose="02070309020205020404" pitchFamily="49" charset="0"/>
              </a:rPr>
              <a:t>()</a:t>
            </a:r>
            <a:r>
              <a:rPr lang="en-US" sz="2400" dirty="0"/>
              <a:t> </a:t>
            </a:r>
            <a:r>
              <a:rPr lang="en-US" sz="2400" dirty="0" smtClean="0"/>
              <a:t>method.</a:t>
            </a:r>
            <a:endParaRPr lang="en-US" sz="24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Listening for Touch Mode Changes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screen can be in one of two </a:t>
            </a:r>
            <a:r>
              <a:rPr lang="en-US" sz="2000" dirty="0" smtClean="0"/>
              <a:t>states.</a:t>
            </a:r>
          </a:p>
          <a:p>
            <a:r>
              <a:rPr lang="en-US" sz="2000" dirty="0" smtClean="0"/>
              <a:t>The </a:t>
            </a:r>
            <a:r>
              <a:rPr lang="en-US" sz="2000" dirty="0"/>
              <a:t>state determines how the focus on </a:t>
            </a:r>
            <a:r>
              <a:rPr lang="en-US" sz="2000" dirty="0">
                <a:latin typeface="Courier New" panose="02070309020205020404" pitchFamily="49" charset="0"/>
                <a:cs typeface="Courier New" panose="02070309020205020404" pitchFamily="49" charset="0"/>
              </a:rPr>
              <a:t>View</a:t>
            </a:r>
            <a:r>
              <a:rPr lang="en-US" sz="2000" dirty="0"/>
              <a:t> controls is </a:t>
            </a:r>
            <a:r>
              <a:rPr lang="en-US" sz="2000" dirty="0" smtClean="0"/>
              <a:t>handled:</a:t>
            </a:r>
          </a:p>
          <a:p>
            <a:pPr lvl="1">
              <a:buFont typeface="+mj-lt"/>
              <a:buAutoNum type="arabicPeriod"/>
            </a:pPr>
            <a:r>
              <a:rPr lang="en-US" sz="2000" dirty="0" smtClean="0"/>
              <a:t>When </a:t>
            </a:r>
            <a:r>
              <a:rPr lang="en-US" sz="2000" dirty="0"/>
              <a:t>touch mode is on, typically only objects such as </a:t>
            </a:r>
            <a:r>
              <a:rPr lang="en-US" sz="2000" dirty="0" err="1">
                <a:latin typeface="Courier New" panose="02070309020205020404" pitchFamily="49" charset="0"/>
                <a:cs typeface="Courier New" panose="02070309020205020404" pitchFamily="49" charset="0"/>
              </a:rPr>
              <a:t>EditText</a:t>
            </a:r>
            <a:r>
              <a:rPr lang="en-US" sz="2000" dirty="0"/>
              <a:t> get focus when </a:t>
            </a:r>
            <a:r>
              <a:rPr lang="en-US" sz="2000" dirty="0" smtClean="0"/>
              <a:t>selected.</a:t>
            </a:r>
          </a:p>
          <a:p>
            <a:pPr lvl="2"/>
            <a:r>
              <a:rPr lang="en-US" sz="2000" dirty="0" smtClean="0"/>
              <a:t>Other </a:t>
            </a:r>
            <a:r>
              <a:rPr lang="en-US" sz="2000" dirty="0"/>
              <a:t>objects, because they can be selected directly by the user tapping on the screen, won’t take focus but instead trigger their action, if </a:t>
            </a:r>
            <a:r>
              <a:rPr lang="en-US" sz="2000" dirty="0" smtClean="0"/>
              <a:t>any.</a:t>
            </a:r>
          </a:p>
          <a:p>
            <a:pPr lvl="1">
              <a:buFont typeface="+mj-lt"/>
              <a:buAutoNum type="arabicPeriod"/>
            </a:pPr>
            <a:r>
              <a:rPr lang="en-US" sz="2000" dirty="0" smtClean="0"/>
              <a:t>When </a:t>
            </a:r>
            <a:r>
              <a:rPr lang="en-US" sz="2000" dirty="0"/>
              <a:t>not in touch mode, however, the user can change focus among even more object </a:t>
            </a:r>
            <a:r>
              <a:rPr lang="en-US" sz="2000" dirty="0" smtClean="0"/>
              <a:t>types.</a:t>
            </a:r>
          </a:p>
          <a:p>
            <a:pPr lvl="2"/>
            <a:r>
              <a:rPr lang="en-US" sz="2000" dirty="0" smtClean="0"/>
              <a:t>These </a:t>
            </a:r>
            <a:r>
              <a:rPr lang="en-US" sz="2000" dirty="0"/>
              <a:t>include buttons and other views that normally need only a click to trigger their </a:t>
            </a:r>
            <a:r>
              <a:rPr lang="en-US" sz="2000" dirty="0" smtClean="0"/>
              <a:t>action.</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Listening for Touch Mode Changes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381000" lvl="1" indent="0">
              <a:buNone/>
            </a:pPr>
            <a:r>
              <a:rPr lang="en-US" dirty="0" smtClean="0">
                <a:latin typeface="Courier New" panose="02070309020205020404" pitchFamily="49" charset="0"/>
                <a:cs typeface="Courier New" panose="02070309020205020404" pitchFamily="49" charset="0"/>
              </a:rPr>
              <a:t>View </a:t>
            </a:r>
            <a:r>
              <a:rPr lang="en-US" dirty="0">
                <a:latin typeface="Courier New" panose="02070309020205020404" pitchFamily="49" charset="0"/>
                <a:cs typeface="Courier New" panose="02070309020205020404" pitchFamily="49" charset="0"/>
              </a:rPr>
              <a:t>all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R.id.events_screen</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ViewTreeObserver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vto</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all.getViewTreeObserver</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vto.addOnTouchModeChangeListener</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ViewTreeObserver.OnTouchModeChangeListener</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onTouchModeChanged</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isInTouchMode</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events.setText</a:t>
            </a:r>
            <a:r>
              <a:rPr lang="en-US" dirty="0">
                <a:latin typeface="Courier New" panose="02070309020205020404" pitchFamily="49" charset="0"/>
                <a:cs typeface="Courier New" panose="02070309020205020404" pitchFamily="49" charset="0"/>
              </a:rPr>
              <a:t>("Touch mode: " + </a:t>
            </a:r>
            <a:r>
              <a:rPr lang="en-US" dirty="0" err="1">
                <a:latin typeface="Courier New" panose="02070309020205020404" pitchFamily="49" charset="0"/>
                <a:cs typeface="Courier New" panose="02070309020205020404" pitchFamily="49" charset="0"/>
              </a:rPr>
              <a:t>isInTouchMode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a:t>
            </a:r>
          </a:p>
          <a:p>
            <a:pPr marL="762000" lvl="2" indent="0">
              <a:buNone/>
            </a:pPr>
            <a:endParaRPr lang="en-US" sz="2000" dirty="0"/>
          </a:p>
        </p:txBody>
      </p:sp>
    </p:spTree>
    <p:extLst>
      <p:ext uri="{BB962C8B-B14F-4D97-AF65-F5344CB8AC3E}">
        <p14:creationId xmlns:p14="http://schemas.microsoft.com/office/powerpoint/2010/main" val="350459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Listening for Events on the Entire Screen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You saw </a:t>
            </a:r>
            <a:r>
              <a:rPr lang="en-US" dirty="0" smtClean="0"/>
              <a:t>previously how </a:t>
            </a:r>
            <a:r>
              <a:rPr lang="en-US" dirty="0"/>
              <a:t>your application can watch for changes to the touch mode state of the screen using the </a:t>
            </a:r>
            <a:r>
              <a:rPr lang="en-US" dirty="0" err="1">
                <a:latin typeface="Courier New" panose="02070309020205020404" pitchFamily="49" charset="0"/>
                <a:cs typeface="Courier New" panose="02070309020205020404" pitchFamily="49" charset="0"/>
              </a:rPr>
              <a:t>ViewTreeObserver</a:t>
            </a:r>
            <a:r>
              <a:rPr lang="en-US" dirty="0"/>
              <a:t> </a:t>
            </a:r>
            <a:r>
              <a:rPr lang="en-US" dirty="0" smtClean="0"/>
              <a:t>class.</a:t>
            </a:r>
          </a:p>
          <a:p>
            <a:r>
              <a:rPr lang="en-US" dirty="0" smtClean="0"/>
              <a:t>The </a:t>
            </a:r>
            <a:r>
              <a:rPr lang="en-US" dirty="0" err="1">
                <a:latin typeface="Courier New" panose="02070309020205020404" pitchFamily="49" charset="0"/>
                <a:cs typeface="Courier New" panose="02070309020205020404" pitchFamily="49" charset="0"/>
              </a:rPr>
              <a:t>ViewTreeObserver</a:t>
            </a:r>
            <a:r>
              <a:rPr lang="en-US" dirty="0"/>
              <a:t> also provides other events that can be watched for on a full screen or an entire </a:t>
            </a:r>
            <a:r>
              <a:rPr lang="en-US" dirty="0">
                <a:latin typeface="Courier New" panose="02070309020205020404" pitchFamily="49" charset="0"/>
                <a:cs typeface="Courier New" panose="02070309020205020404" pitchFamily="49" charset="0"/>
              </a:rPr>
              <a:t>View</a:t>
            </a:r>
            <a:r>
              <a:rPr lang="en-US" dirty="0"/>
              <a:t> and all of its children. Some of these are:</a:t>
            </a:r>
          </a:p>
          <a:p>
            <a:pPr lvl="1"/>
            <a:r>
              <a:rPr lang="en-US" dirty="0">
                <a:latin typeface="Courier New" panose="02070309020205020404" pitchFamily="49" charset="0"/>
                <a:cs typeface="Courier New" panose="02070309020205020404" pitchFamily="49" charset="0"/>
              </a:rPr>
              <a:t>Draw</a:t>
            </a:r>
            <a:r>
              <a:rPr lang="en-US" dirty="0"/>
              <a:t> or </a:t>
            </a:r>
            <a:r>
              <a:rPr lang="en-US" dirty="0" err="1">
                <a:latin typeface="Courier New" panose="02070309020205020404" pitchFamily="49" charset="0"/>
                <a:cs typeface="Courier New" panose="02070309020205020404" pitchFamily="49" charset="0"/>
              </a:rPr>
              <a:t>PreDraw</a:t>
            </a:r>
            <a:r>
              <a:rPr lang="en-US" dirty="0"/>
              <a:t>: Get notified before the </a:t>
            </a:r>
            <a:r>
              <a:rPr lang="en-US" dirty="0">
                <a:latin typeface="Courier New" panose="02070309020205020404" pitchFamily="49" charset="0"/>
                <a:cs typeface="Courier New" panose="02070309020205020404" pitchFamily="49" charset="0"/>
              </a:rPr>
              <a:t>View</a:t>
            </a:r>
            <a:r>
              <a:rPr lang="en-US" dirty="0"/>
              <a:t> and its children are </a:t>
            </a:r>
            <a:r>
              <a:rPr lang="en-US" dirty="0" smtClean="0"/>
              <a:t>drawn.</a:t>
            </a:r>
            <a:endParaRPr lang="en-US" dirty="0"/>
          </a:p>
          <a:p>
            <a:pPr lvl="1"/>
            <a:r>
              <a:rPr lang="en-US" dirty="0" err="1">
                <a:latin typeface="Courier New" panose="02070309020205020404" pitchFamily="49" charset="0"/>
                <a:cs typeface="Courier New" panose="02070309020205020404" pitchFamily="49" charset="0"/>
              </a:rPr>
              <a:t>GlobalLayout</a:t>
            </a:r>
            <a:r>
              <a:rPr lang="en-US" dirty="0"/>
              <a:t>: Get notified when the layout of the </a:t>
            </a:r>
            <a:r>
              <a:rPr lang="en-US" dirty="0">
                <a:latin typeface="Courier New" panose="02070309020205020404" pitchFamily="49" charset="0"/>
                <a:cs typeface="Courier New" panose="02070309020205020404" pitchFamily="49" charset="0"/>
              </a:rPr>
              <a:t>View</a:t>
            </a:r>
            <a:r>
              <a:rPr lang="en-US" dirty="0"/>
              <a:t> and its children might change, including visibility </a:t>
            </a:r>
            <a:r>
              <a:rPr lang="en-US" dirty="0" smtClean="0"/>
              <a:t>changes.</a:t>
            </a:r>
            <a:endParaRPr lang="en-US" dirty="0"/>
          </a:p>
          <a:p>
            <a:pPr lvl="1"/>
            <a:r>
              <a:rPr lang="en-US" dirty="0" err="1">
                <a:latin typeface="Courier New" panose="02070309020205020404" pitchFamily="49" charset="0"/>
                <a:cs typeface="Courier New" panose="02070309020205020404" pitchFamily="49" charset="0"/>
              </a:rPr>
              <a:t>GlobalFocusChange</a:t>
            </a:r>
            <a:r>
              <a:rPr lang="en-US" dirty="0"/>
              <a:t>: Get notified when the focus in the </a:t>
            </a:r>
            <a:r>
              <a:rPr lang="en-US" dirty="0">
                <a:latin typeface="Courier New" panose="02070309020205020404" pitchFamily="49" charset="0"/>
                <a:cs typeface="Courier New" panose="02070309020205020404" pitchFamily="49" charset="0"/>
              </a:rPr>
              <a:t>View</a:t>
            </a:r>
            <a:r>
              <a:rPr lang="en-US" dirty="0"/>
              <a:t> and its children </a:t>
            </a:r>
            <a:r>
              <a:rPr lang="en-US" dirty="0" smtClean="0"/>
              <a:t>changes.</a:t>
            </a:r>
            <a:endParaRPr lang="en-US"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Listening for Events on the Entire Screen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381000" lvl="1" indent="0">
              <a:buNone/>
            </a:pPr>
            <a:r>
              <a:rPr lang="en-US" dirty="0" err="1" smtClean="0">
                <a:latin typeface="Courier New" panose="02070309020205020404" pitchFamily="49" charset="0"/>
                <a:cs typeface="Courier New" panose="02070309020205020404" pitchFamily="49" charset="0"/>
              </a:rPr>
              <a:t>vto.addOnGlobalFocusChangeListener</a:t>
            </a:r>
            <a:r>
              <a:rPr lang="en-US" dirty="0" smtClean="0">
                <a:latin typeface="Courier New" panose="02070309020205020404" pitchFamily="49" charset="0"/>
                <a:cs typeface="Courier New" panose="02070309020205020404" pitchFamily="49" charset="0"/>
              </a:rPr>
              <a:t>(new</a:t>
            </a:r>
            <a:endParaRPr lang="en-US" dirty="0">
              <a:latin typeface="Courier New" panose="02070309020205020404" pitchFamily="49" charset="0"/>
              <a:cs typeface="Courier New" panose="02070309020205020404" pitchFamily="49" charset="0"/>
            </a:endParaRP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ViewTreeObserver.OnGlobalFocusChangeListener</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onGlobalFocusChanged</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View </a:t>
            </a:r>
            <a:r>
              <a:rPr lang="en-US" dirty="0" err="1">
                <a:latin typeface="Courier New" panose="02070309020205020404" pitchFamily="49" charset="0"/>
                <a:cs typeface="Courier New" panose="02070309020205020404" pitchFamily="49" charset="0"/>
              </a:rPr>
              <a:t>oldFocus</a:t>
            </a:r>
            <a:r>
              <a:rPr lang="en-US" dirty="0">
                <a:latin typeface="Courier New" panose="02070309020205020404" pitchFamily="49" charset="0"/>
                <a:cs typeface="Courier New" panose="02070309020205020404" pitchFamily="49" charset="0"/>
              </a:rPr>
              <a:t>, View </a:t>
            </a:r>
            <a:r>
              <a:rPr lang="en-US" dirty="0" err="1">
                <a:latin typeface="Courier New" panose="02070309020205020404" pitchFamily="49" charset="0"/>
                <a:cs typeface="Courier New" panose="02070309020205020404" pitchFamily="49" charset="0"/>
              </a:rPr>
              <a:t>newFocus</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oldFocus</a:t>
            </a:r>
            <a:r>
              <a:rPr lang="en-US" dirty="0">
                <a:latin typeface="Courier New" panose="02070309020205020404" pitchFamily="49" charset="0"/>
                <a:cs typeface="Courier New" panose="02070309020205020404" pitchFamily="49" charset="0"/>
              </a:rPr>
              <a:t> != null &amp;&amp; </a:t>
            </a:r>
            <a:r>
              <a:rPr lang="en-US" dirty="0" err="1">
                <a:latin typeface="Courier New" panose="02070309020205020404" pitchFamily="49" charset="0"/>
                <a:cs typeface="Courier New" panose="02070309020205020404" pitchFamily="49" charset="0"/>
              </a:rPr>
              <a:t>newFocus</a:t>
            </a:r>
            <a:r>
              <a:rPr lang="en-US" dirty="0">
                <a:latin typeface="Courier New" panose="02070309020205020404" pitchFamily="49" charset="0"/>
                <a:cs typeface="Courier New" panose="02070309020205020404" pitchFamily="49" charset="0"/>
              </a:rPr>
              <a:t> != null)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events.setText</a:t>
            </a:r>
            <a:r>
              <a:rPr lang="en-US" dirty="0">
                <a:latin typeface="Courier New" panose="02070309020205020404" pitchFamily="49" charset="0"/>
                <a:cs typeface="Courier New" panose="02070309020205020404" pitchFamily="49" charset="0"/>
              </a:rPr>
              <a:t>("Focus \</a:t>
            </a:r>
            <a:r>
              <a:rPr lang="en-US" dirty="0" err="1">
                <a:latin typeface="Courier New" panose="02070309020205020404" pitchFamily="49" charset="0"/>
                <a:cs typeface="Courier New" panose="02070309020205020404" pitchFamily="49" charset="0"/>
              </a:rPr>
              <a:t>nfrom</a:t>
            </a:r>
            <a:r>
              <a:rPr lang="en-US" dirty="0">
                <a:latin typeface="Courier New" panose="02070309020205020404" pitchFamily="49" charset="0"/>
                <a:cs typeface="Courier New" panose="02070309020205020404" pitchFamily="49" charset="0"/>
              </a:rPr>
              <a:t>: "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oldFocus.toString</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nto</a:t>
            </a:r>
            <a:r>
              <a:rPr lang="en-US" dirty="0">
                <a:latin typeface="Courier New" panose="02070309020205020404" pitchFamily="49" charset="0"/>
                <a:cs typeface="Courier New" panose="02070309020205020404" pitchFamily="49" charset="0"/>
              </a:rPr>
              <a:t>: "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newFocus.toString</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p>
          <a:p>
            <a:pPr marL="1143000" lvl="3" indent="0">
              <a:buNone/>
            </a:pPr>
            <a:endParaRPr lang="en-US" dirty="0"/>
          </a:p>
        </p:txBody>
      </p:sp>
    </p:spTree>
    <p:extLst>
      <p:ext uri="{BB962C8B-B14F-4D97-AF65-F5344CB8AC3E}">
        <p14:creationId xmlns:p14="http://schemas.microsoft.com/office/powerpoint/2010/main" val="4178654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Listening for Long Clicks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381000" lvl="1" indent="0">
              <a:buNone/>
            </a:pPr>
            <a:r>
              <a:rPr lang="en-US" sz="1400" dirty="0" smtClean="0">
                <a:latin typeface="Courier New" panose="02070309020205020404" pitchFamily="49" charset="0"/>
                <a:cs typeface="Courier New" panose="02070309020205020404" pitchFamily="49" charset="0"/>
              </a:rPr>
              <a:t>Button </a:t>
            </a:r>
            <a:r>
              <a:rPr lang="en-US" sz="1400" dirty="0" err="1">
                <a:latin typeface="Courier New" panose="02070309020205020404" pitchFamily="49" charset="0"/>
                <a:cs typeface="Courier New" panose="02070309020205020404" pitchFamily="49" charset="0"/>
              </a:rPr>
              <a:t>long_press</a:t>
            </a:r>
            <a:r>
              <a:rPr lang="en-US" sz="1400" dirty="0">
                <a:latin typeface="Courier New" panose="02070309020205020404" pitchFamily="49" charset="0"/>
                <a:cs typeface="Courier New" panose="02070309020205020404" pitchFamily="49" charset="0"/>
              </a:rPr>
              <a:t> = (Button)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R.id.long_press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long_press.setOnLongClickListener</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View.OnLongClickListener</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onLongClick</a:t>
            </a:r>
            <a:r>
              <a:rPr lang="en-US" sz="1400" dirty="0">
                <a:latin typeface="Courier New" panose="02070309020205020404" pitchFamily="49" charset="0"/>
                <a:cs typeface="Courier New" panose="02070309020205020404" pitchFamily="49" charset="0"/>
              </a:rPr>
              <a:t>(View v)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events.setText</a:t>
            </a:r>
            <a:r>
              <a:rPr lang="en-US" sz="1400" dirty="0">
                <a:latin typeface="Courier New" panose="02070309020205020404" pitchFamily="49" charset="0"/>
                <a:cs typeface="Courier New" panose="02070309020205020404" pitchFamily="49" charset="0"/>
              </a:rPr>
              <a:t>("Long click: " + </a:t>
            </a:r>
            <a:r>
              <a:rPr lang="en-US" sz="1400" dirty="0" err="1">
                <a:latin typeface="Courier New" panose="02070309020205020404" pitchFamily="49" charset="0"/>
                <a:cs typeface="Courier New" panose="02070309020205020404" pitchFamily="49" charset="0"/>
              </a:rPr>
              <a:t>v.toString</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return true;</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8</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Handling Advanced User Input</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Listening for Focus Changes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r>
              <a:rPr lang="en-US" sz="1400" dirty="0" err="1" smtClean="0">
                <a:latin typeface="Courier New" panose="02070309020205020404" pitchFamily="49" charset="0"/>
                <a:cs typeface="Courier New" panose="02070309020205020404" pitchFamily="49" charset="0"/>
              </a:rPr>
              <a:t>TextView</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focus =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R.id.text_focus_change</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err="1">
                <a:latin typeface="Courier New" panose="02070309020205020404" pitchFamily="49" charset="0"/>
                <a:cs typeface="Courier New" panose="02070309020205020404" pitchFamily="49" charset="0"/>
              </a:rPr>
              <a:t>focus.setOnFocusChangeListener</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View.OnFocusChangeListener</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onFocusChange</a:t>
            </a:r>
            <a:r>
              <a:rPr lang="en-US" sz="1400" dirty="0">
                <a:latin typeface="Courier New" panose="02070309020205020404" pitchFamily="49" charset="0"/>
                <a:cs typeface="Courier New" panose="02070309020205020404" pitchFamily="49" charset="0"/>
              </a:rPr>
              <a:t>(View v,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hasFocus</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hasFocus</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mSaveText</a:t>
            </a:r>
            <a:r>
              <a:rPr lang="en-US" sz="1400" dirty="0">
                <a:latin typeface="Courier New" panose="02070309020205020404" pitchFamily="49" charset="0"/>
                <a:cs typeface="Courier New" panose="02070309020205020404" pitchFamily="49" charset="0"/>
              </a:rPr>
              <a:t> != null) {</a:t>
            </a:r>
          </a:p>
          <a:p>
            <a:pPr marL="4572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)v).</a:t>
            </a:r>
            <a:r>
              <a:rPr lang="en-US" sz="1400" dirty="0" err="1">
                <a:latin typeface="Courier New" panose="02070309020205020404" pitchFamily="49" charset="0"/>
                <a:cs typeface="Courier New" panose="02070309020205020404" pitchFamily="49" charset="0"/>
              </a:rPr>
              <a:t>setText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mSaveText</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 else {</a:t>
            </a:r>
          </a:p>
          <a:p>
            <a:pPr marL="4572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mSaveText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)v).</a:t>
            </a:r>
            <a:r>
              <a:rPr lang="en-US" sz="1400" dirty="0" err="1">
                <a:latin typeface="Courier New" panose="02070309020205020404" pitchFamily="49" charset="0"/>
                <a:cs typeface="Courier New" panose="02070309020205020404" pitchFamily="49" charset="0"/>
              </a:rPr>
              <a:t>getText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)v).</a:t>
            </a:r>
            <a:r>
              <a:rPr lang="en-US" sz="1400" dirty="0" err="1">
                <a:latin typeface="Courier New" panose="02070309020205020404" pitchFamily="49" charset="0"/>
                <a:cs typeface="Courier New" panose="02070309020205020404" pitchFamily="49" charset="0"/>
              </a:rPr>
              <a:t>setText</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        }</a:t>
            </a:r>
          </a:p>
          <a:p>
            <a:pPr marL="457200" lvl="1" indent="0">
              <a:buNone/>
            </a:pPr>
            <a:r>
              <a:rPr lang="en-US" sz="1400" dirty="0">
                <a:latin typeface="Courier New" panose="02070309020205020404" pitchFamily="49" charset="0"/>
                <a:cs typeface="Courier New" panose="02070309020205020404" pitchFamily="49" charset="0"/>
              </a:rPr>
              <a:t>    }</a:t>
            </a:r>
          </a:p>
          <a:p>
            <a:pPr marL="457200" lvl="1" indent="0">
              <a:buNone/>
            </a:pPr>
            <a:endParaRPr lang="en-US"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Gestures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devices often rely on touchscreens for user </a:t>
            </a:r>
            <a:r>
              <a:rPr lang="en-US" sz="2000" dirty="0" smtClean="0"/>
              <a:t>input.</a:t>
            </a:r>
          </a:p>
          <a:p>
            <a:r>
              <a:rPr lang="en-US" sz="2000" dirty="0" smtClean="0"/>
              <a:t>Users </a:t>
            </a:r>
            <a:r>
              <a:rPr lang="en-US" sz="2000" dirty="0"/>
              <a:t>are now quite comfortable using common finger gestures to operate their </a:t>
            </a:r>
            <a:r>
              <a:rPr lang="en-US" sz="2000" dirty="0" smtClean="0"/>
              <a:t>devices.</a:t>
            </a:r>
          </a:p>
          <a:p>
            <a:r>
              <a:rPr lang="en-US" sz="2000" dirty="0" smtClean="0"/>
              <a:t>Android </a:t>
            </a:r>
            <a:r>
              <a:rPr lang="en-US" sz="2000" dirty="0"/>
              <a:t>applications can detect and react to one-finger (single-touch) and two-finger (</a:t>
            </a:r>
            <a:r>
              <a:rPr lang="en-US" sz="2000" dirty="0" err="1"/>
              <a:t>multitouch</a:t>
            </a:r>
            <a:r>
              <a:rPr lang="en-US" sz="2000" dirty="0"/>
              <a:t>) </a:t>
            </a:r>
            <a:r>
              <a:rPr lang="en-US" sz="2000" dirty="0" smtClean="0"/>
              <a:t>gestures.</a:t>
            </a:r>
          </a:p>
          <a:p>
            <a:r>
              <a:rPr lang="en-US" sz="2000" dirty="0" smtClean="0"/>
              <a:t>Users </a:t>
            </a:r>
            <a:r>
              <a:rPr lang="en-US" sz="2000" dirty="0"/>
              <a:t>can also use gestures with the </a:t>
            </a:r>
            <a:r>
              <a:rPr lang="en-US" sz="2000" dirty="0" smtClean="0"/>
              <a:t>drag-and-drop </a:t>
            </a:r>
            <a:r>
              <a:rPr lang="en-US" sz="2000" dirty="0"/>
              <a:t>framework to enable the arrangement of </a:t>
            </a:r>
            <a:r>
              <a:rPr lang="en-US" sz="2000" dirty="0">
                <a:latin typeface="Courier New" panose="02070309020205020404" pitchFamily="49" charset="0"/>
                <a:cs typeface="Courier New" panose="02070309020205020404" pitchFamily="49" charset="0"/>
              </a:rPr>
              <a:t>View</a:t>
            </a:r>
            <a:r>
              <a:rPr lang="en-US" sz="2000" dirty="0"/>
              <a:t> controls on a device </a:t>
            </a:r>
            <a:r>
              <a:rPr lang="en-US" sz="2000" dirty="0" smtClean="0"/>
              <a:t>screen.</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Detecting User Motions within a </a:t>
            </a:r>
            <a:r>
              <a:rPr lang="en-US" b="1" dirty="0">
                <a:latin typeface="Courier New" panose="02070309020205020404" pitchFamily="49" charset="0"/>
                <a:cs typeface="Courier New" panose="02070309020205020404" pitchFamily="49" charset="0"/>
              </a:rPr>
              <a:t>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Developers can handle gestures much as they do click events within a </a:t>
            </a:r>
            <a:r>
              <a:rPr lang="en-US" sz="2000" dirty="0">
                <a:latin typeface="Courier New" panose="02070309020205020404" pitchFamily="49" charset="0"/>
                <a:cs typeface="Courier New" panose="02070309020205020404" pitchFamily="49" charset="0"/>
              </a:rPr>
              <a:t>View</a:t>
            </a:r>
            <a:r>
              <a:rPr lang="en-US" sz="2000" dirty="0"/>
              <a:t> control using the </a:t>
            </a:r>
            <a:r>
              <a:rPr lang="en-US" sz="2000" dirty="0" err="1">
                <a:latin typeface="Courier New" panose="02070309020205020404" pitchFamily="49" charset="0"/>
                <a:cs typeface="Courier New" panose="02070309020205020404" pitchFamily="49" charset="0"/>
              </a:rPr>
              <a:t>setOnClickListener</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setOnLongClickListener</a:t>
            </a:r>
            <a:r>
              <a:rPr lang="en-US" sz="2000" dirty="0">
                <a:latin typeface="Courier New" panose="02070309020205020404" pitchFamily="49" charset="0"/>
                <a:cs typeface="Courier New" panose="02070309020205020404" pitchFamily="49" charset="0"/>
              </a:rPr>
              <a:t>()</a:t>
            </a:r>
            <a:r>
              <a:rPr lang="en-US" sz="2000" dirty="0"/>
              <a:t> </a:t>
            </a:r>
            <a:r>
              <a:rPr lang="en-US" sz="2000" dirty="0" smtClean="0"/>
              <a:t>methods.</a:t>
            </a:r>
          </a:p>
          <a:p>
            <a:r>
              <a:rPr lang="en-US" sz="2000" dirty="0" smtClean="0"/>
              <a:t>Instead</a:t>
            </a:r>
            <a:r>
              <a:rPr lang="en-US" sz="2000" dirty="0"/>
              <a:t>, the </a:t>
            </a:r>
            <a:r>
              <a:rPr lang="en-US" sz="2000" dirty="0" err="1">
                <a:latin typeface="Courier New" panose="02070309020205020404" pitchFamily="49" charset="0"/>
                <a:cs typeface="Courier New" panose="02070309020205020404" pitchFamily="49" charset="0"/>
              </a:rPr>
              <a:t>onTouchEvent</a:t>
            </a:r>
            <a:r>
              <a:rPr lang="en-US" sz="2000" dirty="0">
                <a:latin typeface="Courier New" panose="02070309020205020404" pitchFamily="49" charset="0"/>
                <a:cs typeface="Courier New" panose="02070309020205020404" pitchFamily="49" charset="0"/>
              </a:rPr>
              <a:t>()</a:t>
            </a:r>
            <a:r>
              <a:rPr lang="en-US" sz="2000" dirty="0"/>
              <a:t> callback method is used to detect that some motion has occurred within the </a:t>
            </a:r>
            <a:r>
              <a:rPr lang="en-US" sz="2000" dirty="0">
                <a:latin typeface="Courier New" panose="02070309020205020404" pitchFamily="49" charset="0"/>
                <a:cs typeface="Courier New" panose="02070309020205020404" pitchFamily="49" charset="0"/>
              </a:rPr>
              <a:t>View</a:t>
            </a:r>
            <a:r>
              <a:rPr lang="en-US" sz="2000" dirty="0"/>
              <a:t> </a:t>
            </a:r>
            <a:r>
              <a:rPr lang="en-US" sz="2000" dirty="0" smtClean="0"/>
              <a:t>region.</a:t>
            </a:r>
            <a:endParaRPr lang="en-US" sz="2000" dirty="0"/>
          </a:p>
          <a:p>
            <a:r>
              <a:rPr lang="en-US" sz="2000" dirty="0"/>
              <a:t>The </a:t>
            </a:r>
            <a:r>
              <a:rPr lang="en-US" sz="2000" dirty="0" err="1">
                <a:latin typeface="Courier New" panose="02070309020205020404" pitchFamily="49" charset="0"/>
                <a:cs typeface="Courier New" panose="02070309020205020404" pitchFamily="49" charset="0"/>
              </a:rPr>
              <a:t>onTouchEvent</a:t>
            </a:r>
            <a:r>
              <a:rPr lang="en-US" sz="2000" dirty="0">
                <a:latin typeface="Courier New" panose="02070309020205020404" pitchFamily="49" charset="0"/>
                <a:cs typeface="Courier New" panose="02070309020205020404" pitchFamily="49" charset="0"/>
              </a:rPr>
              <a:t>()</a:t>
            </a:r>
            <a:r>
              <a:rPr lang="en-US" sz="2000" dirty="0"/>
              <a:t> callback method has a single parameter, a </a:t>
            </a:r>
            <a:r>
              <a:rPr lang="en-US" sz="2000" dirty="0" err="1">
                <a:latin typeface="Courier New" panose="02070309020205020404" pitchFamily="49" charset="0"/>
                <a:cs typeface="Courier New" panose="02070309020205020404" pitchFamily="49" charset="0"/>
              </a:rPr>
              <a:t>MotionEvent</a:t>
            </a:r>
            <a:r>
              <a:rPr lang="en-US" sz="2000" dirty="0"/>
              <a:t> </a:t>
            </a:r>
            <a:r>
              <a:rPr lang="en-US" sz="2000" dirty="0" smtClean="0"/>
              <a:t>object.</a:t>
            </a:r>
          </a:p>
          <a:p>
            <a:r>
              <a:rPr lang="en-US" sz="2000" dirty="0" smtClean="0"/>
              <a:t>The </a:t>
            </a:r>
            <a:r>
              <a:rPr lang="en-US" sz="2000" dirty="0" err="1">
                <a:latin typeface="Courier New" panose="02070309020205020404" pitchFamily="49" charset="0"/>
                <a:cs typeface="Courier New" panose="02070309020205020404" pitchFamily="49" charset="0"/>
              </a:rPr>
              <a:t>MotionEvent</a:t>
            </a:r>
            <a:r>
              <a:rPr lang="en-US" sz="2000" dirty="0"/>
              <a:t> object contains all sorts of details about what kind of motion occurs in the </a:t>
            </a:r>
            <a:r>
              <a:rPr lang="en-US" sz="2000" dirty="0">
                <a:latin typeface="Courier New" panose="02070309020205020404" pitchFamily="49" charset="0"/>
                <a:cs typeface="Courier New" panose="02070309020205020404" pitchFamily="49" charset="0"/>
              </a:rPr>
              <a:t>View</a:t>
            </a:r>
            <a:r>
              <a:rPr lang="en-US" sz="2000" dirty="0"/>
              <a:t>, enabling the developer to determine what sort of gesture is happening by collecting and analyzing many consecutive </a:t>
            </a:r>
            <a:r>
              <a:rPr lang="en-US" sz="2000" dirty="0" err="1">
                <a:latin typeface="Courier New" panose="02070309020205020404" pitchFamily="49" charset="0"/>
                <a:cs typeface="Courier New" panose="02070309020205020404" pitchFamily="49" charset="0"/>
              </a:rPr>
              <a:t>MotionEvent</a:t>
            </a:r>
            <a:r>
              <a:rPr lang="en-US" sz="2000" dirty="0"/>
              <a:t> </a:t>
            </a:r>
            <a:r>
              <a:rPr lang="en-US" sz="2000" dirty="0" smtClean="0"/>
              <a:t>objects.</a:t>
            </a:r>
          </a:p>
          <a:p>
            <a:r>
              <a:rPr lang="en-US" sz="2000" dirty="0" smtClean="0"/>
              <a:t>You </a:t>
            </a:r>
            <a:r>
              <a:rPr lang="en-US" sz="2000" dirty="0"/>
              <a:t>can use all of the </a:t>
            </a:r>
            <a:r>
              <a:rPr lang="en-US" sz="2000" dirty="0" err="1">
                <a:latin typeface="Courier New" panose="02070309020205020404" pitchFamily="49" charset="0"/>
                <a:cs typeface="Courier New" panose="02070309020205020404" pitchFamily="49" charset="0"/>
              </a:rPr>
              <a:t>MotionEvent</a:t>
            </a:r>
            <a:r>
              <a:rPr lang="en-US" sz="2000" dirty="0"/>
              <a:t> data to recognize and detect every kind of gesture you can possibly </a:t>
            </a:r>
            <a:r>
              <a:rPr lang="en-US" sz="2000" dirty="0" smtClean="0"/>
              <a:t>imagine.</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Detecting User Motions within a </a:t>
            </a:r>
            <a:r>
              <a:rPr lang="en-US" b="1" dirty="0">
                <a:latin typeface="Courier New" panose="02070309020205020404" pitchFamily="49" charset="0"/>
                <a:cs typeface="Courier New" panose="02070309020205020404" pitchFamily="49" charset="0"/>
              </a:rPr>
              <a:t>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Alternatively, you can use built-in gesture detectors provided in the Android SDK to detect common user motions in a consistent </a:t>
            </a:r>
            <a:r>
              <a:rPr lang="en-US" sz="2000" dirty="0" smtClean="0"/>
              <a:t>fashion.</a:t>
            </a:r>
          </a:p>
          <a:p>
            <a:r>
              <a:rPr lang="en-US" sz="2000" dirty="0" smtClean="0"/>
              <a:t>Android </a:t>
            </a:r>
            <a:r>
              <a:rPr lang="en-US" sz="2000" dirty="0"/>
              <a:t>currently has two different classes that can detect navigational gestures:</a:t>
            </a:r>
          </a:p>
          <a:p>
            <a:pPr lvl="1"/>
            <a:r>
              <a:rPr lang="en-US" sz="2000" dirty="0"/>
              <a:t>The </a:t>
            </a:r>
            <a:r>
              <a:rPr lang="en-US" sz="2000" dirty="0" err="1">
                <a:latin typeface="Courier New" panose="02070309020205020404" pitchFamily="49" charset="0"/>
                <a:cs typeface="Courier New" panose="02070309020205020404" pitchFamily="49" charset="0"/>
              </a:rPr>
              <a:t>GestureDetector</a:t>
            </a:r>
            <a:r>
              <a:rPr lang="en-US" sz="2000" dirty="0"/>
              <a:t> class can be used to detect common single-touch </a:t>
            </a:r>
            <a:r>
              <a:rPr lang="en-US" sz="2000" dirty="0" smtClean="0"/>
              <a:t>gestures.</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ScaleGestureDetector</a:t>
            </a:r>
            <a:r>
              <a:rPr lang="en-US" sz="2000" dirty="0"/>
              <a:t> can be used to detect </a:t>
            </a:r>
            <a:r>
              <a:rPr lang="en-US" sz="2000" dirty="0" err="1"/>
              <a:t>multitouch</a:t>
            </a:r>
            <a:r>
              <a:rPr lang="en-US" sz="2000" dirty="0"/>
              <a:t> scale </a:t>
            </a:r>
            <a:r>
              <a:rPr lang="en-US" sz="2000" dirty="0" smtClean="0"/>
              <a:t>gestures.</a:t>
            </a:r>
            <a:endParaRPr lang="en-US" sz="2000" dirty="0"/>
          </a:p>
        </p:txBody>
      </p:sp>
    </p:spTree>
    <p:extLst>
      <p:ext uri="{BB962C8B-B14F-4D97-AF65-F5344CB8AC3E}">
        <p14:creationId xmlns:p14="http://schemas.microsoft.com/office/powerpoint/2010/main" val="2474708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Common Single-Touch Gestures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Introduced in API Level 1, the </a:t>
            </a:r>
            <a:r>
              <a:rPr lang="en-US" sz="1800" dirty="0" err="1">
                <a:latin typeface="Courier New" panose="02070309020205020404" pitchFamily="49" charset="0"/>
                <a:cs typeface="Courier New" panose="02070309020205020404" pitchFamily="49" charset="0"/>
              </a:rPr>
              <a:t>GestureDetector</a:t>
            </a:r>
            <a:r>
              <a:rPr lang="en-US" sz="1800" dirty="0"/>
              <a:t> class can be used to detect gestures made by a single </a:t>
            </a:r>
            <a:r>
              <a:rPr lang="en-US" sz="1800" dirty="0" smtClean="0"/>
              <a:t>finger.</a:t>
            </a:r>
          </a:p>
          <a:p>
            <a:r>
              <a:rPr lang="en-US" sz="1800" dirty="0" smtClean="0"/>
              <a:t>Some </a:t>
            </a:r>
            <a:r>
              <a:rPr lang="en-US" sz="1800" dirty="0"/>
              <a:t>common single-finger gestures supported by the </a:t>
            </a:r>
            <a:r>
              <a:rPr lang="en-US" sz="1800" dirty="0" err="1">
                <a:latin typeface="Courier New" panose="02070309020205020404" pitchFamily="49" charset="0"/>
                <a:cs typeface="Courier New" panose="02070309020205020404" pitchFamily="49" charset="0"/>
              </a:rPr>
              <a:t>GestureDetector</a:t>
            </a:r>
            <a:r>
              <a:rPr lang="en-US" sz="1800" dirty="0"/>
              <a:t> class </a:t>
            </a:r>
            <a:r>
              <a:rPr lang="en-US" sz="1800" dirty="0" smtClean="0"/>
              <a:t>include</a:t>
            </a:r>
            <a:endParaRPr lang="en-US" sz="1800" dirty="0"/>
          </a:p>
          <a:p>
            <a:pPr lvl="1"/>
            <a:r>
              <a:rPr lang="en-US" sz="1800" dirty="0" err="1" smtClean="0">
                <a:latin typeface="Courier New" panose="02070309020205020404" pitchFamily="49" charset="0"/>
                <a:cs typeface="Courier New" panose="02070309020205020404" pitchFamily="49" charset="0"/>
              </a:rPr>
              <a:t>onDown</a:t>
            </a:r>
            <a:endParaRPr lang="en-US" sz="1800" dirty="0" smtClean="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onShowPress</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onSingleTapUp</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onSingleTapConfirmed</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onDoubleTap</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onDoubleTapEvent</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onLongPress</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onScroll</a:t>
            </a:r>
            <a:endParaRPr lang="en-US" sz="1800" dirty="0">
              <a:latin typeface="Courier New" panose="02070309020205020404" pitchFamily="49" charset="0"/>
              <a:cs typeface="Courier New" panose="02070309020205020404" pitchFamily="49" charset="0"/>
            </a:endParaRPr>
          </a:p>
          <a:p>
            <a:pPr lvl="1"/>
            <a:r>
              <a:rPr lang="en-US" sz="1800" dirty="0" err="1" smtClean="0">
                <a:latin typeface="Courier New" panose="02070309020205020404" pitchFamily="49" charset="0"/>
                <a:cs typeface="Courier New" panose="02070309020205020404" pitchFamily="49" charset="0"/>
              </a:rPr>
              <a:t>onFling</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Common </a:t>
            </a:r>
            <a:r>
              <a:rPr lang="en-US" dirty="0" err="1"/>
              <a:t>Multitouch</a:t>
            </a:r>
            <a:r>
              <a:rPr lang="en-US" dirty="0"/>
              <a:t> Gestures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Introduced in API Level 8 (Android 2.2), the </a:t>
            </a:r>
            <a:r>
              <a:rPr lang="en-US" sz="2400" dirty="0" err="1">
                <a:latin typeface="Courier New" panose="02070309020205020404" pitchFamily="49" charset="0"/>
                <a:cs typeface="Courier New" panose="02070309020205020404" pitchFamily="49" charset="0"/>
              </a:rPr>
              <a:t>ScaleGestureDetector</a:t>
            </a:r>
            <a:r>
              <a:rPr lang="en-US" sz="2400" dirty="0"/>
              <a:t> class can be used to detect two-fingered scale </a:t>
            </a:r>
            <a:r>
              <a:rPr lang="en-US" sz="2400" dirty="0" smtClean="0"/>
              <a:t>gestures.</a:t>
            </a:r>
          </a:p>
          <a:p>
            <a:r>
              <a:rPr lang="en-US" sz="2400" dirty="0" smtClean="0"/>
              <a:t>The </a:t>
            </a:r>
            <a:r>
              <a:rPr lang="en-US" sz="2400" dirty="0"/>
              <a:t>scale gesture enables the user to move two fingers toward and away from each </a:t>
            </a:r>
            <a:r>
              <a:rPr lang="en-US" sz="2400" dirty="0" smtClean="0"/>
              <a:t>other.</a:t>
            </a:r>
          </a:p>
          <a:p>
            <a:r>
              <a:rPr lang="en-US" sz="2400" dirty="0" smtClean="0"/>
              <a:t>Moving </a:t>
            </a:r>
            <a:r>
              <a:rPr lang="en-US" sz="2400" dirty="0"/>
              <a:t>the fingers apart is considered scaling up; moving the fingers together is considered scaling </a:t>
            </a:r>
            <a:r>
              <a:rPr lang="en-US" sz="2400" dirty="0" smtClean="0"/>
              <a:t>down.</a:t>
            </a:r>
          </a:p>
          <a:p>
            <a:r>
              <a:rPr lang="en-US" sz="2400" dirty="0" smtClean="0"/>
              <a:t>This </a:t>
            </a:r>
            <a:r>
              <a:rPr lang="en-US" sz="2400" dirty="0"/>
              <a:t>is the “pinch-to-zoom” style often employed by map and photo </a:t>
            </a:r>
            <a:r>
              <a:rPr lang="en-US" sz="2400" dirty="0" smtClean="0"/>
              <a:t>applications.</a:t>
            </a:r>
            <a:endParaRPr lang="en-US" sz="24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Making Gestures Look Natural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Gestures can enhance your Android application user interfaces in new, interesting, and intuitive </a:t>
            </a:r>
            <a:r>
              <a:rPr lang="en-US" sz="2000" dirty="0" smtClean="0"/>
              <a:t>ways.</a:t>
            </a:r>
          </a:p>
          <a:p>
            <a:r>
              <a:rPr lang="en-US" sz="2000" dirty="0" smtClean="0"/>
              <a:t>Closely </a:t>
            </a:r>
            <a:r>
              <a:rPr lang="en-US" sz="2000" dirty="0"/>
              <a:t>mapping the operations being performed on the screen to the user’s finger motion makes a gesture feel natural and </a:t>
            </a:r>
            <a:r>
              <a:rPr lang="en-US" sz="2000" dirty="0" smtClean="0"/>
              <a:t>intuitive.</a:t>
            </a:r>
          </a:p>
          <a:p>
            <a:r>
              <a:rPr lang="en-US" sz="2000" dirty="0" smtClean="0"/>
              <a:t>Making </a:t>
            </a:r>
            <a:r>
              <a:rPr lang="en-US" sz="2000" dirty="0"/>
              <a:t>application operations look natural requires some experimentation on the part of the </a:t>
            </a:r>
            <a:r>
              <a:rPr lang="en-US" sz="2000" dirty="0" smtClean="0"/>
              <a:t>developer.</a:t>
            </a:r>
          </a:p>
          <a:p>
            <a:r>
              <a:rPr lang="en-US" sz="2000" dirty="0" smtClean="0"/>
              <a:t>Keep </a:t>
            </a:r>
            <a:r>
              <a:rPr lang="en-US" sz="2000" dirty="0"/>
              <a:t>in mind that devices vary in processing power, and this might be a factor in making things seem </a:t>
            </a:r>
            <a:r>
              <a:rPr lang="en-US" sz="2000" dirty="0" smtClean="0"/>
              <a:t>natural.</a:t>
            </a:r>
          </a:p>
          <a:p>
            <a:r>
              <a:rPr lang="en-US" sz="2000" dirty="0" smtClean="0"/>
              <a:t>Minimal </a:t>
            </a:r>
            <a:r>
              <a:rPr lang="en-US" sz="2000" dirty="0"/>
              <a:t>processing, even on fast devices, will help keep gestures and the reaction to them smooth and responsive, and thus </a:t>
            </a:r>
            <a:r>
              <a:rPr lang="en-US" sz="2000" dirty="0" smtClean="0"/>
              <a:t>natural-feeling.</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Drag-and-Drop Framework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On Android devices running Android 3.0 and higher (API Level 11), developers can access the drag-and-drop framework to perform drag-and-drop </a:t>
            </a:r>
            <a:r>
              <a:rPr lang="en-US" sz="2400" dirty="0" smtClean="0"/>
              <a:t>actions.</a:t>
            </a:r>
          </a:p>
          <a:p>
            <a:r>
              <a:rPr lang="en-US" sz="2400" dirty="0" smtClean="0"/>
              <a:t>You </a:t>
            </a:r>
            <a:r>
              <a:rPr lang="en-US" sz="2400" dirty="0"/>
              <a:t>can drag and drop </a:t>
            </a:r>
            <a:r>
              <a:rPr lang="en-US" sz="2400" dirty="0">
                <a:latin typeface="Courier New" panose="02070309020205020404" pitchFamily="49" charset="0"/>
                <a:cs typeface="Courier New" panose="02070309020205020404" pitchFamily="49" charset="0"/>
              </a:rPr>
              <a:t>View</a:t>
            </a:r>
            <a:r>
              <a:rPr lang="en-US" sz="2400" dirty="0"/>
              <a:t> controls within the scope of a screen or </a:t>
            </a:r>
            <a:r>
              <a:rPr lang="en-US" sz="2400" dirty="0">
                <a:latin typeface="Courier New" panose="02070309020205020404" pitchFamily="49" charset="0"/>
                <a:cs typeface="Courier New" panose="02070309020205020404" pitchFamily="49" charset="0"/>
              </a:rPr>
              <a:t>Activity</a:t>
            </a:r>
            <a:r>
              <a:rPr lang="en-US" sz="2400" dirty="0"/>
              <a:t> </a:t>
            </a:r>
            <a:r>
              <a:rPr lang="en-US" sz="2400" dirty="0" smtClean="0"/>
              <a:t>class.</a:t>
            </a:r>
            <a:endParaRPr lang="en-US" sz="24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a:t>Handling Screen Orientation Changes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a:t>
            </a:r>
            <a:r>
              <a:rPr lang="en-US" sz="2000" dirty="0" smtClean="0"/>
              <a:t>f </a:t>
            </a:r>
            <a:r>
              <a:rPr lang="en-US" sz="2000" dirty="0"/>
              <a:t>you want to listen for simple screen orientation changes programmatically and have your application react to them, you can use the </a:t>
            </a:r>
            <a:r>
              <a:rPr lang="en-US" sz="2000" dirty="0" err="1">
                <a:latin typeface="Courier New" panose="02070309020205020404" pitchFamily="49" charset="0"/>
                <a:cs typeface="Courier New" panose="02070309020205020404" pitchFamily="49" charset="0"/>
              </a:rPr>
              <a:t>OrientationEventListener</a:t>
            </a:r>
            <a:r>
              <a:rPr lang="en-US" sz="2000" dirty="0"/>
              <a:t> class to do this within your </a:t>
            </a:r>
            <a:r>
              <a:rPr lang="en-US" sz="2000" dirty="0" smtClean="0">
                <a:latin typeface="Courier New" panose="02070309020205020404" pitchFamily="49" charset="0"/>
                <a:cs typeface="Courier New" panose="02070309020205020404" pitchFamily="49" charset="0"/>
              </a:rPr>
              <a:t>Activity</a:t>
            </a:r>
            <a:r>
              <a:rPr lang="en-US" sz="2000" dirty="0" smtClean="0"/>
              <a:t>.</a:t>
            </a:r>
          </a:p>
          <a:p>
            <a:r>
              <a:rPr lang="en-US" sz="2000" dirty="0"/>
              <a:t>Implementing orientation event handling in your </a:t>
            </a:r>
            <a:r>
              <a:rPr lang="en-US" sz="2000" dirty="0">
                <a:latin typeface="Courier New" panose="02070309020205020404" pitchFamily="49" charset="0"/>
                <a:cs typeface="Courier New" panose="02070309020205020404" pitchFamily="49" charset="0"/>
              </a:rPr>
              <a:t>Activity</a:t>
            </a:r>
            <a:r>
              <a:rPr lang="en-US" sz="2000" dirty="0"/>
              <a:t> is </a:t>
            </a:r>
            <a:r>
              <a:rPr lang="en-US" sz="2000" dirty="0" smtClean="0"/>
              <a:t>simple: instantiate </a:t>
            </a:r>
            <a:r>
              <a:rPr lang="en-US" sz="2000" dirty="0"/>
              <a:t>an </a:t>
            </a:r>
            <a:r>
              <a:rPr lang="en-US" sz="2000" dirty="0" err="1">
                <a:latin typeface="Courier New" panose="02070309020205020404" pitchFamily="49" charset="0"/>
                <a:cs typeface="Courier New" panose="02070309020205020404" pitchFamily="49" charset="0"/>
              </a:rPr>
              <a:t>OrientationEventListener</a:t>
            </a:r>
            <a:r>
              <a:rPr lang="en-US" sz="2000" dirty="0"/>
              <a:t> and provide its </a:t>
            </a:r>
            <a:r>
              <a:rPr lang="en-US" sz="2000" dirty="0" smtClean="0"/>
              <a:t>implementation.</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a:t>Handling Screen Orientation Changes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t>
            </a:r>
            <a:r>
              <a:rPr lang="en-US" sz="1800" dirty="0" err="1">
                <a:latin typeface="Courier New" panose="02070309020205020404" pitchFamily="49" charset="0"/>
                <a:cs typeface="Courier New" panose="02070309020205020404" pitchFamily="49" charset="0"/>
              </a:rPr>
              <a:t>OrientationEventListener</a:t>
            </a:r>
            <a:r>
              <a:rPr lang="en-US" sz="1800" dirty="0"/>
              <a:t> has a single callback method, which enables you to listen for orientation transitions, the </a:t>
            </a:r>
            <a:r>
              <a:rPr lang="en-US" sz="1800" dirty="0" err="1">
                <a:latin typeface="Courier New" panose="02070309020205020404" pitchFamily="49" charset="0"/>
                <a:cs typeface="Courier New" panose="02070309020205020404" pitchFamily="49" charset="0"/>
              </a:rPr>
              <a:t>onOrientationChanged</a:t>
            </a:r>
            <a:r>
              <a:rPr lang="en-US" sz="1800" dirty="0">
                <a:latin typeface="Courier New" panose="02070309020205020404" pitchFamily="49" charset="0"/>
                <a:cs typeface="Courier New" panose="02070309020205020404" pitchFamily="49" charset="0"/>
              </a:rPr>
              <a:t>()</a:t>
            </a:r>
            <a:r>
              <a:rPr lang="en-US" sz="1800" dirty="0"/>
              <a:t> </a:t>
            </a:r>
            <a:r>
              <a:rPr lang="en-US" sz="1800" dirty="0" smtClean="0"/>
              <a:t>method.</a:t>
            </a:r>
          </a:p>
          <a:p>
            <a:r>
              <a:rPr lang="en-US" sz="1800" dirty="0" smtClean="0"/>
              <a:t>This </a:t>
            </a:r>
            <a:r>
              <a:rPr lang="en-US" sz="1800" dirty="0"/>
              <a:t>method has a single parameter, an </a:t>
            </a:r>
            <a:r>
              <a:rPr lang="en-US" sz="1800" dirty="0" smtClean="0"/>
              <a:t>integer.</a:t>
            </a:r>
          </a:p>
          <a:p>
            <a:r>
              <a:rPr lang="en-US" sz="1800" dirty="0" smtClean="0"/>
              <a:t>This </a:t>
            </a:r>
            <a:r>
              <a:rPr lang="en-US" sz="1800" dirty="0"/>
              <a:t>integer normally represents the device tilt as a number between 0 and 359:</a:t>
            </a:r>
          </a:p>
          <a:p>
            <a:pPr lvl="1"/>
            <a:r>
              <a:rPr lang="en-US" sz="1800" dirty="0"/>
              <a:t>A result of </a:t>
            </a:r>
            <a:r>
              <a:rPr lang="en-US" sz="1800" dirty="0">
                <a:latin typeface="Courier New" panose="02070309020205020404" pitchFamily="49" charset="0"/>
                <a:cs typeface="Courier New" panose="02070309020205020404" pitchFamily="49" charset="0"/>
              </a:rPr>
              <a:t>ORIENTATION_UNKNOWN (-1) </a:t>
            </a:r>
            <a:r>
              <a:rPr lang="en-US" sz="1800" dirty="0"/>
              <a:t>means the device is flat (perhaps on a table) and the orientation is </a:t>
            </a:r>
            <a:r>
              <a:rPr lang="en-US" sz="1800" dirty="0" smtClean="0"/>
              <a:t>unknown.</a:t>
            </a:r>
            <a:endParaRPr lang="en-US" sz="1800" dirty="0"/>
          </a:p>
          <a:p>
            <a:pPr lvl="1"/>
            <a:r>
              <a:rPr lang="en-US" sz="1800" dirty="0"/>
              <a:t>A result of </a:t>
            </a:r>
            <a:r>
              <a:rPr lang="en-US" sz="1800" dirty="0">
                <a:latin typeface="Courier New" panose="02070309020205020404" pitchFamily="49" charset="0"/>
                <a:cs typeface="Courier New" panose="02070309020205020404" pitchFamily="49" charset="0"/>
              </a:rPr>
              <a:t>0</a:t>
            </a:r>
            <a:r>
              <a:rPr lang="en-US" sz="1800" dirty="0"/>
              <a:t> means the device is in its “normal” orientation, with the top of the device facing in the up </a:t>
            </a:r>
            <a:r>
              <a:rPr lang="en-US" sz="1800" dirty="0" smtClean="0"/>
              <a:t>direction.</a:t>
            </a:r>
          </a:p>
          <a:p>
            <a:pPr lvl="1"/>
            <a:r>
              <a:rPr lang="en-US" sz="1800" dirty="0" smtClean="0"/>
              <a:t>A </a:t>
            </a:r>
            <a:r>
              <a:rPr lang="en-US" sz="1800" dirty="0"/>
              <a:t>result of </a:t>
            </a:r>
            <a:r>
              <a:rPr lang="en-US" sz="1800" dirty="0">
                <a:latin typeface="Courier New" panose="02070309020205020404" pitchFamily="49" charset="0"/>
                <a:cs typeface="Courier New" panose="02070309020205020404" pitchFamily="49" charset="0"/>
              </a:rPr>
              <a:t>90</a:t>
            </a:r>
            <a:r>
              <a:rPr lang="en-US" sz="1800" dirty="0"/>
              <a:t> means the device is tilted 90 degrees, with the left side of the device facing in the up </a:t>
            </a:r>
            <a:r>
              <a:rPr lang="en-US" sz="1800" dirty="0" smtClean="0"/>
              <a:t>direction.</a:t>
            </a:r>
            <a:endParaRPr lang="en-US" sz="1800" dirty="0"/>
          </a:p>
          <a:p>
            <a:pPr lvl="1"/>
            <a:r>
              <a:rPr lang="en-US" sz="1800" dirty="0"/>
              <a:t>A result of </a:t>
            </a:r>
            <a:r>
              <a:rPr lang="en-US" sz="1800" dirty="0">
                <a:latin typeface="Courier New" panose="02070309020205020404" pitchFamily="49" charset="0"/>
                <a:cs typeface="Courier New" panose="02070309020205020404" pitchFamily="49" charset="0"/>
              </a:rPr>
              <a:t>180</a:t>
            </a:r>
            <a:r>
              <a:rPr lang="en-US" sz="1800" dirty="0"/>
              <a:t> means the device is tilted 180 degrees, with the bottom side of the device facing in the up direction (upside down</a:t>
            </a:r>
            <a:r>
              <a:rPr lang="en-US" sz="1800" dirty="0" smtClean="0"/>
              <a:t>).</a:t>
            </a:r>
            <a:endParaRPr lang="en-US" sz="1800" dirty="0"/>
          </a:p>
          <a:p>
            <a:pPr lvl="1"/>
            <a:r>
              <a:rPr lang="en-US" sz="1800" dirty="0"/>
              <a:t>A result of </a:t>
            </a:r>
            <a:r>
              <a:rPr lang="en-US" sz="1800" dirty="0">
                <a:latin typeface="Courier New" panose="02070309020205020404" pitchFamily="49" charset="0"/>
                <a:cs typeface="Courier New" panose="02070309020205020404" pitchFamily="49" charset="0"/>
              </a:rPr>
              <a:t>270</a:t>
            </a:r>
            <a:r>
              <a:rPr lang="en-US" sz="1800" dirty="0"/>
              <a:t> means the device is tilted 270 degrees, with the right side of the device facing in the up </a:t>
            </a:r>
            <a:r>
              <a:rPr lang="en-US" sz="1800" dirty="0" smtClean="0"/>
              <a:t>direction.</a:t>
            </a:r>
            <a:endParaRPr lang="en-US" sz="1800" dirty="0"/>
          </a:p>
        </p:txBody>
      </p:sp>
    </p:spTree>
    <p:extLst>
      <p:ext uri="{BB962C8B-B14F-4D97-AF65-F5344CB8AC3E}">
        <p14:creationId xmlns:p14="http://schemas.microsoft.com/office/powerpoint/2010/main" val="3285984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8</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Working with Textual Input Methods</a:t>
            </a:r>
          </a:p>
          <a:p>
            <a:pPr eaLnBrk="1" hangingPunct="1"/>
            <a:r>
              <a:rPr lang="en-US" sz="2400" dirty="0"/>
              <a:t>Handling User Events</a:t>
            </a:r>
          </a:p>
          <a:p>
            <a:pPr eaLnBrk="1" hangingPunct="1"/>
            <a:r>
              <a:rPr lang="en-US" sz="2400" dirty="0"/>
              <a:t>Working with Gestures</a:t>
            </a:r>
          </a:p>
          <a:p>
            <a:pPr eaLnBrk="1" hangingPunct="1"/>
            <a:r>
              <a:rPr lang="en-US" sz="2400" dirty="0"/>
              <a:t>Handling Screen Orientation </a:t>
            </a:r>
            <a:r>
              <a:rPr lang="en-US" sz="2400" dirty="0" smtClean="0"/>
              <a:t>Changes</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8</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about working with textual input methods. </a:t>
            </a:r>
          </a:p>
          <a:p>
            <a:pPr eaLnBrk="1" hangingPunct="1"/>
            <a:r>
              <a:rPr lang="en-US" sz="2400" dirty="0" smtClean="0"/>
              <a:t>We have learned how to handle user events.</a:t>
            </a:r>
          </a:p>
          <a:p>
            <a:pPr eaLnBrk="1" hangingPunct="1"/>
            <a:r>
              <a:rPr lang="en-US" sz="2400" dirty="0" smtClean="0"/>
              <a:t>We are now able to work with gestures.</a:t>
            </a:r>
          </a:p>
          <a:p>
            <a:pPr eaLnBrk="1" hangingPunct="1"/>
            <a:r>
              <a:rPr lang="en-US" sz="2400" dirty="0" smtClean="0"/>
              <a:t>We have learned how to  handle screen orientation changes.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a:t>Android API Guides: “Copy and Paste”:</a:t>
            </a:r>
          </a:p>
          <a:p>
            <a:pPr lvl="1"/>
            <a:r>
              <a:rPr lang="en-US" sz="1800" i="1" dirty="0" smtClean="0"/>
              <a:t>http</a:t>
            </a:r>
            <a:r>
              <a:rPr lang="en-US" sz="1800" i="1" dirty="0"/>
              <a:t>://d.android.com/guide/topics/text/copy-paste.html</a:t>
            </a:r>
          </a:p>
          <a:p>
            <a:r>
              <a:rPr lang="en-US" sz="1800" dirty="0"/>
              <a:t>Android SDK Reference regarding the </a:t>
            </a:r>
            <a:r>
              <a:rPr lang="en-US" sz="1800" dirty="0" err="1">
                <a:latin typeface="Courier New" panose="02070309020205020404" pitchFamily="49" charset="0"/>
                <a:cs typeface="Courier New" panose="02070309020205020404" pitchFamily="49" charset="0"/>
              </a:rPr>
              <a:t>ClipboardManager</a:t>
            </a:r>
            <a:r>
              <a:rPr lang="en-US" sz="1800" dirty="0"/>
              <a:t>:</a:t>
            </a:r>
          </a:p>
          <a:p>
            <a:pPr lvl="1"/>
            <a:r>
              <a:rPr lang="en-US" sz="1800" i="1" dirty="0" smtClean="0"/>
              <a:t>http</a:t>
            </a:r>
            <a:r>
              <a:rPr lang="en-US" sz="1800" i="1" dirty="0"/>
              <a:t>://d.android.com/reference/android/content/ClipboardManager.html</a:t>
            </a:r>
          </a:p>
          <a:p>
            <a:r>
              <a:rPr lang="en-US" sz="1800" dirty="0"/>
              <a:t>Android SDK Reference regarding the </a:t>
            </a:r>
            <a:r>
              <a:rPr lang="en-US" sz="1800" dirty="0" err="1">
                <a:latin typeface="Courier New" panose="02070309020205020404" pitchFamily="49" charset="0"/>
                <a:cs typeface="Courier New" panose="02070309020205020404" pitchFamily="49" charset="0"/>
              </a:rPr>
              <a:t>ClipData</a:t>
            </a:r>
            <a:r>
              <a:rPr lang="en-US" sz="1800" dirty="0"/>
              <a:t> class:</a:t>
            </a:r>
          </a:p>
          <a:p>
            <a:pPr lvl="1"/>
            <a:r>
              <a:rPr lang="en-US" sz="1800" i="1" dirty="0" smtClean="0"/>
              <a:t>http</a:t>
            </a:r>
            <a:r>
              <a:rPr lang="en-US" sz="1800" i="1" dirty="0"/>
              <a:t>://d.android.com/reference/android/content/ClipData.html</a:t>
            </a:r>
          </a:p>
          <a:p>
            <a:r>
              <a:rPr lang="en-US" sz="1800" dirty="0"/>
              <a:t>Android API Guides: “Drag and Drop”:</a:t>
            </a:r>
          </a:p>
          <a:p>
            <a:pPr lvl="1"/>
            <a:r>
              <a:rPr lang="en-US" sz="1800" i="1" dirty="0" smtClean="0"/>
              <a:t>http</a:t>
            </a:r>
            <a:r>
              <a:rPr lang="en-US" sz="1800" i="1" dirty="0"/>
              <a:t>://d.android.com/guide/topics/ui/drag-drop.html</a:t>
            </a:r>
          </a:p>
          <a:p>
            <a:r>
              <a:rPr lang="en-US" sz="1800" dirty="0"/>
              <a:t>Android SDK Reference regarding the </a:t>
            </a:r>
            <a:r>
              <a:rPr lang="en-US" sz="1800" dirty="0" err="1">
                <a:latin typeface="Courier New" panose="02070309020205020404" pitchFamily="49" charset="0"/>
                <a:cs typeface="Courier New" panose="02070309020205020404" pitchFamily="49" charset="0"/>
              </a:rPr>
              <a:t>android.gesture</a:t>
            </a:r>
            <a:r>
              <a:rPr lang="en-US" sz="1800" dirty="0"/>
              <a:t> package:</a:t>
            </a:r>
          </a:p>
          <a:p>
            <a:pPr lvl="1"/>
            <a:r>
              <a:rPr lang="en-US" sz="1800" i="1" dirty="0" smtClean="0"/>
              <a:t>http</a:t>
            </a:r>
            <a:r>
              <a:rPr lang="en-US" sz="1800" i="1" dirty="0"/>
              <a:t>://d.android.com/reference/android/gesture/package-summary.html</a:t>
            </a:r>
          </a:p>
          <a:p>
            <a:r>
              <a:rPr lang="en-US" sz="1800" dirty="0"/>
              <a:t>Android Design: “Gestures”:</a:t>
            </a:r>
          </a:p>
          <a:p>
            <a:pPr lvl="1"/>
            <a:r>
              <a:rPr lang="en-US" sz="1800" i="1" dirty="0" smtClean="0"/>
              <a:t>http</a:t>
            </a:r>
            <a:r>
              <a:rPr lang="en-US" sz="1800" i="1" dirty="0"/>
              <a:t>://</a:t>
            </a:r>
            <a:r>
              <a:rPr lang="en-US" sz="1800" i="1" dirty="0" smtClean="0"/>
              <a:t>d.android.com/design/patterns/gestures.html</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Textual Input Methods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SDK includes input method framework classes that enable interested developers to use powerful input methods and create their own input methods, such as custom software keyboards and other Input Method Editors (IMEs</a:t>
            </a:r>
            <a:r>
              <a:rPr lang="en-US" sz="2000" dirty="0" smtClean="0"/>
              <a:t>).</a:t>
            </a:r>
          </a:p>
          <a:p>
            <a:r>
              <a:rPr lang="en-US" sz="2000" dirty="0" smtClean="0"/>
              <a:t>Users </a:t>
            </a:r>
            <a:r>
              <a:rPr lang="en-US" sz="2000" dirty="0"/>
              <a:t>can download custom IMEs to use on their </a:t>
            </a:r>
            <a:r>
              <a:rPr lang="en-US" sz="2000" dirty="0" smtClean="0"/>
              <a:t>devices.</a:t>
            </a:r>
          </a:p>
          <a:p>
            <a:r>
              <a:rPr lang="en-US" sz="2000" dirty="0"/>
              <a:t>For example, there’s nothing stopping a developer from creating a custom keyboard with </a:t>
            </a:r>
            <a:r>
              <a:rPr lang="en-US" sz="2000" i="1" dirty="0"/>
              <a:t>Lord of the Rings</a:t>
            </a:r>
            <a:r>
              <a:rPr lang="en-US" sz="2000" dirty="0"/>
              <a:t>–style </a:t>
            </a:r>
            <a:r>
              <a:rPr lang="en-US" sz="2000" dirty="0" err="1"/>
              <a:t>Elvish</a:t>
            </a:r>
            <a:r>
              <a:rPr lang="en-US" sz="2000" dirty="0"/>
              <a:t> characters, smiley faces, or Greek </a:t>
            </a:r>
            <a:r>
              <a:rPr lang="en-US" sz="2000" dirty="0" smtClean="0"/>
              <a:t>symbols.</a:t>
            </a:r>
          </a:p>
          <a:p>
            <a:r>
              <a:rPr lang="en-US" sz="2000" dirty="0"/>
              <a:t>The Android SDK also includes a number of other text input utilities that might benefit application users, such as text prediction, dictionaries, and the clipboard framework, which can be used to enable sophisticated cut-and-paste features in your application for text and much </a:t>
            </a:r>
            <a:r>
              <a:rPr lang="en-US" sz="2000" dirty="0" smtClean="0"/>
              <a:t>more.</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Software Keyboards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Because text input methods are locale-based (different countries use different alphabets and keyboards) and situational (numeric versus alphabetic versus special keys), the Android platform has trended toward software keyboards as opposed to relying on hardware manufacturers to deliver specialized hardware </a:t>
            </a:r>
            <a:r>
              <a:rPr lang="en-US" sz="2000" dirty="0" smtClean="0"/>
              <a:t>keyboards.</a:t>
            </a:r>
            <a:endParaRPr lang="en-US" sz="2000" dirty="0"/>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Choosing the Appropriate Software Keyboard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762000" lvl="2" indent="0">
              <a:buNone/>
            </a:pPr>
            <a:r>
              <a:rPr lang="en-US" sz="1800" dirty="0" smtClean="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EditText</a:t>
            </a:r>
            <a:r>
              <a:rPr lang="en-US" sz="1800" dirty="0">
                <a:latin typeface="Courier New" panose="02070309020205020404" pitchFamily="49" charset="0"/>
                <a:cs typeface="Courier New" panose="02070309020205020404" pitchFamily="49" charset="0"/>
              </a:rPr>
              <a:t> </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android:layout_height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wrap_content</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android:layout_width</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match_parent</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android:inputType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text|textCapCharacters</a:t>
            </a:r>
            <a:r>
              <a:rPr lang="en-US" sz="1800" dirty="0">
                <a:latin typeface="Courier New" panose="02070309020205020404" pitchFamily="49" charset="0"/>
                <a:cs typeface="Courier New" panose="02070309020205020404" pitchFamily="49" charset="0"/>
              </a:rPr>
              <a:t>"&gt;</a:t>
            </a:r>
          </a:p>
          <a:p>
            <a:pPr marL="762000" lvl="2"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EditText</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568191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Choosing the Appropriate Software Keyboard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2993122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Choosing the Appropriate Software Keyboard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0346" y="1600200"/>
            <a:ext cx="8203307" cy="4525963"/>
          </a:xfrm>
        </p:spPr>
      </p:pic>
    </p:spTree>
    <p:extLst>
      <p:ext uri="{BB962C8B-B14F-4D97-AF65-F5344CB8AC3E}">
        <p14:creationId xmlns:p14="http://schemas.microsoft.com/office/powerpoint/2010/main" val="2268134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Choosing the Appropriate Software Keyboard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r>
              <a:rPr lang="en-US" sz="2200" dirty="0"/>
              <a:t>For more fine-tuned control over input methods, see the </a:t>
            </a:r>
            <a:r>
              <a:rPr lang="en-US" sz="2200" dirty="0" err="1">
                <a:latin typeface="Courier New" panose="02070309020205020404" pitchFamily="49" charset="0"/>
                <a:cs typeface="Courier New" panose="02070309020205020404" pitchFamily="49" charset="0"/>
              </a:rPr>
              <a:t>android.view.inputmethod.InputMethodManager</a:t>
            </a:r>
            <a:r>
              <a:rPr lang="en-US" sz="2200" dirty="0"/>
              <a:t> </a:t>
            </a:r>
            <a:r>
              <a:rPr lang="en-US" sz="2200" dirty="0" smtClean="0"/>
              <a:t>class.</a:t>
            </a:r>
            <a:endParaRPr lang="en-US" sz="2200" dirty="0"/>
          </a:p>
        </p:txBody>
      </p:sp>
    </p:spTree>
    <p:extLst>
      <p:ext uri="{BB962C8B-B14F-4D97-AF65-F5344CB8AC3E}">
        <p14:creationId xmlns:p14="http://schemas.microsoft.com/office/powerpoint/2010/main" val="547949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2496</TotalTime>
  <Words>4974</Words>
  <Application>Microsoft Office PowerPoint</Application>
  <PresentationFormat>On-screen Show (4:3)</PresentationFormat>
  <Paragraphs>279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Pearson PTG Video Product PowerPoint Template 111006</vt:lpstr>
      <vt:lpstr>Instructor Notes</vt:lpstr>
      <vt:lpstr>  Advanced AndroidTM Application Development, Fourth Edition  Chapter 8  Handling Advanced User Input </vt:lpstr>
      <vt:lpstr>Chapter 8 Overview</vt:lpstr>
      <vt:lpstr>Working with Textual Input Methods</vt:lpstr>
      <vt:lpstr>Working with Software Keyboards</vt:lpstr>
      <vt:lpstr>Choosing the Appropriate Software Keyboard</vt:lpstr>
      <vt:lpstr>Choosing the Appropriate Software Keyboard</vt:lpstr>
      <vt:lpstr>Choosing the Appropriate Software Keyboard</vt:lpstr>
      <vt:lpstr>Choosing the Appropriate Software Keyboard</vt:lpstr>
      <vt:lpstr>Providing Custom Software Keyboards</vt:lpstr>
      <vt:lpstr>Working with Text Prediction and User Dictionaries</vt:lpstr>
      <vt:lpstr>Using the Clipboard Framework</vt:lpstr>
      <vt:lpstr>Copying Data to the System Clipboard</vt:lpstr>
      <vt:lpstr>Pasting Data from the System Clipboard</vt:lpstr>
      <vt:lpstr>Listening for Touch Mode Changes</vt:lpstr>
      <vt:lpstr>Listening for Touch Mode Changes</vt:lpstr>
      <vt:lpstr>Listening for Events on the Entire Screen</vt:lpstr>
      <vt:lpstr>Listening for Events on the Entire Screen</vt:lpstr>
      <vt:lpstr>Listening for Long Clicks</vt:lpstr>
      <vt:lpstr>Listening for Focus Changes</vt:lpstr>
      <vt:lpstr>Working with Gestures</vt:lpstr>
      <vt:lpstr>Detecting User Motions within a View</vt:lpstr>
      <vt:lpstr>Detecting User Motions within a View</vt:lpstr>
      <vt:lpstr>Handling Common Single-Touch Gestures</vt:lpstr>
      <vt:lpstr>Handling Common Multitouch Gestures</vt:lpstr>
      <vt:lpstr>Making Gestures Look Natural</vt:lpstr>
      <vt:lpstr>Using the Drag-and-Drop Framework</vt:lpstr>
      <vt:lpstr>Handling Screen Orientation Changes</vt:lpstr>
      <vt:lpstr>Handling Screen Orientation Changes</vt:lpstr>
      <vt:lpstr>Chapter 8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867</cp:revision>
  <dcterms:created xsi:type="dcterms:W3CDTF">2006-12-28T22:00:41Z</dcterms:created>
  <dcterms:modified xsi:type="dcterms:W3CDTF">2014-08-24T09:03:26Z</dcterms:modified>
</cp:coreProperties>
</file>