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3"/>
  </p:notesMasterIdLst>
  <p:handoutMasterIdLst>
    <p:handoutMasterId r:id="rId24"/>
  </p:handoutMasterIdLst>
  <p:sldIdLst>
    <p:sldId id="282" r:id="rId2"/>
    <p:sldId id="257" r:id="rId3"/>
    <p:sldId id="256" r:id="rId4"/>
    <p:sldId id="283" r:id="rId5"/>
    <p:sldId id="286" r:id="rId6"/>
    <p:sldId id="287" r:id="rId7"/>
    <p:sldId id="290" r:id="rId8"/>
    <p:sldId id="291" r:id="rId9"/>
    <p:sldId id="292" r:id="rId10"/>
    <p:sldId id="293" r:id="rId11"/>
    <p:sldId id="294" r:id="rId12"/>
    <p:sldId id="295" r:id="rId13"/>
    <p:sldId id="296" r:id="rId14"/>
    <p:sldId id="297" r:id="rId15"/>
    <p:sldId id="298" r:id="rId16"/>
    <p:sldId id="299" r:id="rId17"/>
    <p:sldId id="300" r:id="rId18"/>
    <p:sldId id="288" r:id="rId19"/>
    <p:sldId id="258" r:id="rId20"/>
    <p:sldId id="284" r:id="rId21"/>
    <p:sldId id="285"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34587" autoAdjust="0"/>
    <p:restoredTop sz="74676" autoAdjust="0"/>
  </p:normalViewPr>
  <p:slideViewPr>
    <p:cSldViewPr>
      <p:cViewPr varScale="1">
        <p:scale>
          <a:sx n="86" d="100"/>
          <a:sy n="86" d="100"/>
        </p:scale>
        <p:origin x="-306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8/23/2014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In this case, the Intent is initiated through the click of a Button control, which causes the </a:t>
            </a:r>
            <a:r>
              <a:rPr lang="en-US" sz="1200" kern="1200" dirty="0" err="1" smtClean="0">
                <a:solidFill>
                  <a:schemeClr val="tx1"/>
                </a:solidFill>
                <a:effectLst/>
                <a:latin typeface="+mn-lt"/>
                <a:ea typeface="+mn-ea"/>
                <a:cs typeface="+mn-cs"/>
              </a:rPr>
              <a:t>recordSpeech</a:t>
            </a:r>
            <a:r>
              <a:rPr lang="en-US" sz="1200" kern="1200" dirty="0" smtClean="0">
                <a:solidFill>
                  <a:schemeClr val="tx1"/>
                </a:solidFill>
                <a:effectLst/>
                <a:latin typeface="+mn-lt"/>
                <a:ea typeface="+mn-ea"/>
                <a:cs typeface="+mn-cs"/>
              </a:rPr>
              <a:t>() method to be called. The </a:t>
            </a:r>
            <a:r>
              <a:rPr lang="en-US" sz="1200" kern="1200" dirty="0" err="1" smtClean="0">
                <a:solidFill>
                  <a:schemeClr val="tx1"/>
                </a:solidFill>
                <a:effectLst/>
                <a:latin typeface="+mn-lt"/>
                <a:ea typeface="+mn-ea"/>
                <a:cs typeface="+mn-cs"/>
              </a:rPr>
              <a:t>RecognizerIntent</a:t>
            </a:r>
            <a:r>
              <a:rPr lang="en-US" sz="1200" kern="1200" dirty="0" smtClean="0">
                <a:solidFill>
                  <a:schemeClr val="tx1"/>
                </a:solidFill>
                <a:effectLst/>
                <a:latin typeface="+mn-lt"/>
                <a:ea typeface="+mn-ea"/>
                <a:cs typeface="+mn-cs"/>
              </a:rPr>
              <a:t> is configured as follows:</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Intent action is set to ACTION_RECOGNIZE_SPEECH to prompt the user to speak and send the speech in for recognition.</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An Intent extra called EXTRA_LANGUAGE_MODEL is set to LANGUAGE_MODEL_FREE_FORM to simply perform standard speech recognition. There is also another language model especially for web searches called LANGUAGE_MODEL_WEB_SEARCH.</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An Intent extra called EXTRA_PROMPT is set to a string to display to the user during speech input.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After the </a:t>
            </a:r>
            <a:r>
              <a:rPr lang="en-US" sz="1200" kern="1200" dirty="0" err="1" smtClean="0">
                <a:solidFill>
                  <a:schemeClr val="tx1"/>
                </a:solidFill>
                <a:effectLst/>
                <a:latin typeface="+mn-lt"/>
                <a:ea typeface="+mn-ea"/>
                <a:cs typeface="+mn-cs"/>
              </a:rPr>
              <a:t>RecognizerIntent</a:t>
            </a:r>
            <a:r>
              <a:rPr lang="en-US" sz="1200" kern="1200" dirty="0" smtClean="0">
                <a:solidFill>
                  <a:schemeClr val="tx1"/>
                </a:solidFill>
                <a:effectLst/>
                <a:latin typeface="+mn-lt"/>
                <a:ea typeface="+mn-ea"/>
                <a:cs typeface="+mn-cs"/>
              </a:rPr>
              <a:t> object is configured, the Intent can be started using the </a:t>
            </a:r>
            <a:r>
              <a:rPr lang="en-US" sz="1200" kern="1200" dirty="0" err="1" smtClean="0">
                <a:solidFill>
                  <a:schemeClr val="tx1"/>
                </a:solidFill>
                <a:effectLst/>
                <a:latin typeface="+mn-lt"/>
                <a:ea typeface="+mn-ea"/>
                <a:cs typeface="+mn-cs"/>
              </a:rPr>
              <a:t>startActivityForResult</a:t>
            </a:r>
            <a:r>
              <a:rPr lang="en-US" sz="1200" kern="1200" dirty="0" smtClean="0">
                <a:solidFill>
                  <a:schemeClr val="tx1"/>
                </a:solidFill>
                <a:effectLst/>
                <a:latin typeface="+mn-lt"/>
                <a:ea typeface="+mn-ea"/>
                <a:cs typeface="+mn-cs"/>
              </a:rPr>
              <a:t>() method, and then the result is captured in the </a:t>
            </a:r>
            <a:r>
              <a:rPr lang="en-US" sz="1200" kern="1200" dirty="0" err="1" smtClean="0">
                <a:solidFill>
                  <a:schemeClr val="tx1"/>
                </a:solidFill>
                <a:effectLst/>
                <a:latin typeface="+mn-lt"/>
                <a:ea typeface="+mn-ea"/>
                <a:cs typeface="+mn-cs"/>
              </a:rPr>
              <a:t>onActivityResult</a:t>
            </a:r>
            <a:r>
              <a:rPr lang="en-US" sz="1200" kern="1200" dirty="0" smtClean="0">
                <a:solidFill>
                  <a:schemeClr val="tx1"/>
                </a:solidFill>
                <a:effectLst/>
                <a:latin typeface="+mn-lt"/>
                <a:ea typeface="+mn-ea"/>
                <a:cs typeface="+mn-cs"/>
              </a:rPr>
              <a:t>() method. The resulting text is then displayed in the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control called </a:t>
            </a:r>
            <a:r>
              <a:rPr lang="en-US" sz="1200" kern="1200" dirty="0" err="1" smtClean="0">
                <a:solidFill>
                  <a:schemeClr val="tx1"/>
                </a:solidFill>
                <a:effectLst/>
                <a:latin typeface="+mn-lt"/>
                <a:ea typeface="+mn-ea"/>
                <a:cs typeface="+mn-cs"/>
              </a:rPr>
              <a:t>TextSaid</a:t>
            </a:r>
            <a:r>
              <a:rPr lang="en-US" sz="1200" kern="1200" dirty="0" smtClean="0">
                <a:solidFill>
                  <a:schemeClr val="tx1"/>
                </a:solidFill>
                <a:effectLst/>
                <a:latin typeface="+mn-lt"/>
                <a:ea typeface="+mn-ea"/>
                <a:cs typeface="+mn-cs"/>
              </a:rPr>
              <a:t>. In this case, only the first result provided in the results is displayed to the user. So, for example, the user can press the button initiating the </a:t>
            </a:r>
            <a:r>
              <a:rPr lang="en-US" sz="1200" kern="1200" dirty="0" err="1" smtClean="0">
                <a:solidFill>
                  <a:schemeClr val="tx1"/>
                </a:solidFill>
                <a:effectLst/>
                <a:latin typeface="+mn-lt"/>
                <a:ea typeface="+mn-ea"/>
                <a:cs typeface="+mn-cs"/>
              </a:rPr>
              <a:t>recordSpeech</a:t>
            </a:r>
            <a:r>
              <a:rPr lang="en-US" sz="1200" kern="1200" dirty="0" smtClean="0">
                <a:solidFill>
                  <a:schemeClr val="tx1"/>
                </a:solidFill>
                <a:effectLst/>
                <a:latin typeface="+mn-lt"/>
                <a:ea typeface="+mn-ea"/>
                <a:cs typeface="+mn-cs"/>
              </a:rPr>
              <a:t>() method, say, “We’re going to need a bigger boat,” and that text is then displayed in the application’s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control.</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Here</a:t>
            </a:r>
            <a:r>
              <a:rPr lang="en-US" sz="1200" kern="1200" baseline="0" dirty="0" smtClean="0">
                <a:solidFill>
                  <a:schemeClr val="tx1"/>
                </a:solidFill>
                <a:effectLst/>
                <a:latin typeface="+mn-lt"/>
                <a:ea typeface="+mn-ea"/>
                <a:cs typeface="+mn-cs"/>
              </a:rPr>
              <a:t> is t</a:t>
            </a:r>
            <a:r>
              <a:rPr lang="en-US" sz="1200" kern="1200" dirty="0" smtClean="0">
                <a:solidFill>
                  <a:schemeClr val="tx1"/>
                </a:solidFill>
                <a:effectLst/>
                <a:latin typeface="+mn-lt"/>
                <a:ea typeface="+mn-ea"/>
                <a:cs typeface="+mn-cs"/>
              </a:rPr>
              <a:t>he text string resulting from the </a:t>
            </a:r>
            <a:r>
              <a:rPr lang="en-US" sz="1200" kern="1200" dirty="0" err="1" smtClean="0">
                <a:solidFill>
                  <a:schemeClr val="tx1"/>
                </a:solidFill>
                <a:effectLst/>
                <a:latin typeface="+mn-lt"/>
                <a:ea typeface="+mn-ea"/>
                <a:cs typeface="+mn-cs"/>
              </a:rPr>
              <a:t>RecognizerIntent</a:t>
            </a:r>
            <a:r>
              <a:rPr lang="en-US" sz="1200" kern="1200" dirty="0" smtClean="0">
                <a:solidFill>
                  <a:schemeClr val="tx1"/>
                </a:solidFill>
                <a:effectLst/>
                <a:latin typeface="+mn-lt"/>
                <a:ea typeface="+mn-ea"/>
                <a:cs typeface="+mn-cs"/>
              </a:rPr>
              <a:t> when</a:t>
            </a:r>
            <a:r>
              <a:rPr lang="en-US" sz="1200" kern="1200" baseline="0" dirty="0" smtClean="0">
                <a:solidFill>
                  <a:schemeClr val="tx1"/>
                </a:solidFill>
                <a:effectLst/>
                <a:latin typeface="+mn-lt"/>
                <a:ea typeface="+mn-ea"/>
                <a:cs typeface="+mn-cs"/>
              </a:rPr>
              <a:t> saying “we’re going to need a bigger boat.”</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For a simple example, let’s have the device read back the text recognized in our earlier speech recognition example. First, we must modify the Activity to implement the </a:t>
            </a:r>
            <a:r>
              <a:rPr lang="en-US" sz="1200" kern="1200" dirty="0" err="1" smtClean="0">
                <a:solidFill>
                  <a:schemeClr val="tx1"/>
                </a:solidFill>
                <a:effectLst/>
                <a:latin typeface="+mn-lt"/>
                <a:ea typeface="+mn-ea"/>
                <a:cs typeface="+mn-cs"/>
              </a:rPr>
              <a:t>TextToSpeech.OnInitListener</a:t>
            </a:r>
            <a:r>
              <a:rPr lang="en-US" sz="1200" kern="1200" dirty="0" smtClean="0">
                <a:solidFill>
                  <a:schemeClr val="tx1"/>
                </a:solidFill>
                <a:effectLst/>
                <a:latin typeface="+mn-lt"/>
                <a:ea typeface="+mn-ea"/>
                <a:cs typeface="+mn-cs"/>
              </a:rPr>
              <a:t> interface, as</a:t>
            </a:r>
            <a:r>
              <a:rPr lang="en-US" sz="1200" kern="1200" baseline="0" dirty="0" smtClean="0">
                <a:solidFill>
                  <a:schemeClr val="tx1"/>
                </a:solidFill>
                <a:effectLst/>
                <a:latin typeface="+mn-lt"/>
                <a:ea typeface="+mn-ea"/>
                <a:cs typeface="+mn-cs"/>
              </a:rPr>
              <a:t> seen here.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Next, you need to initialize TTS services in your Activity</a:t>
            </a:r>
            <a:r>
              <a:rPr lang="en-US" sz="1200" kern="1200" baseline="0" dirty="0" smtClean="0">
                <a:solidFill>
                  <a:schemeClr val="tx1"/>
                </a:solidFill>
                <a:effectLst/>
                <a:latin typeface="+mn-lt"/>
                <a:ea typeface="+mn-ea"/>
                <a:cs typeface="+mn-cs"/>
              </a:rPr>
              <a:t> as seen here. </a:t>
            </a:r>
            <a:r>
              <a:rPr lang="en-US" sz="1200" kern="1200" dirty="0" smtClean="0">
                <a:solidFill>
                  <a:schemeClr val="tx1"/>
                </a:solidFill>
                <a:effectLst/>
                <a:latin typeface="+mn-lt"/>
                <a:ea typeface="+mn-ea"/>
                <a:cs typeface="+mn-cs"/>
              </a:rPr>
              <a:t>Initializing the TTS engine happens asynchronously.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TextToSpeech.OnInitListener</a:t>
            </a:r>
            <a:r>
              <a:rPr lang="en-US" sz="1200" kern="1200" dirty="0" smtClean="0">
                <a:solidFill>
                  <a:schemeClr val="tx1"/>
                </a:solidFill>
                <a:effectLst/>
                <a:latin typeface="+mn-lt"/>
                <a:ea typeface="+mn-ea"/>
                <a:cs typeface="+mn-cs"/>
              </a:rPr>
              <a:t> interface has only one method, </a:t>
            </a:r>
            <a:r>
              <a:rPr lang="en-US" sz="1200" kern="1200" dirty="0" err="1" smtClean="0">
                <a:solidFill>
                  <a:schemeClr val="tx1"/>
                </a:solidFill>
                <a:effectLst/>
                <a:latin typeface="+mn-lt"/>
                <a:ea typeface="+mn-ea"/>
                <a:cs typeface="+mn-cs"/>
              </a:rPr>
              <a:t>onInit</a:t>
            </a:r>
            <a:r>
              <a:rPr lang="en-US" sz="1200" kern="1200" dirty="0" smtClean="0">
                <a:solidFill>
                  <a:schemeClr val="tx1"/>
                </a:solidFill>
                <a:effectLst/>
                <a:latin typeface="+mn-lt"/>
                <a:ea typeface="+mn-ea"/>
                <a:cs typeface="+mn-cs"/>
              </a:rPr>
              <a:t>(), that is called when the TTS engine has finished initializing successfully or unsuccessfully. Here is an implementation of the </a:t>
            </a:r>
            <a:r>
              <a:rPr lang="en-US" sz="1200" kern="1200" dirty="0" err="1" smtClean="0">
                <a:solidFill>
                  <a:schemeClr val="tx1"/>
                </a:solidFill>
                <a:effectLst/>
                <a:latin typeface="+mn-lt"/>
                <a:ea typeface="+mn-ea"/>
                <a:cs typeface="+mn-cs"/>
              </a:rPr>
              <a:t>onInit</a:t>
            </a:r>
            <a:r>
              <a:rPr lang="en-US" sz="1200" kern="1200" dirty="0" smtClean="0">
                <a:solidFill>
                  <a:schemeClr val="tx1"/>
                </a:solidFill>
                <a:effectLst/>
                <a:latin typeface="+mn-lt"/>
                <a:ea typeface="+mn-ea"/>
                <a:cs typeface="+mn-cs"/>
              </a:rPr>
              <a:t>() method.</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We use the </a:t>
            </a:r>
            <a:r>
              <a:rPr lang="en-US" sz="1200" kern="1200" dirty="0" err="1" smtClean="0">
                <a:solidFill>
                  <a:schemeClr val="tx1"/>
                </a:solidFill>
                <a:effectLst/>
                <a:latin typeface="+mn-lt"/>
                <a:ea typeface="+mn-ea"/>
                <a:cs typeface="+mn-cs"/>
              </a:rPr>
              <a:t>onInit</a:t>
            </a:r>
            <a:r>
              <a:rPr lang="en-US" sz="1200" kern="1200" dirty="0" smtClean="0">
                <a:solidFill>
                  <a:schemeClr val="tx1"/>
                </a:solidFill>
                <a:effectLst/>
                <a:latin typeface="+mn-lt"/>
                <a:ea typeface="+mn-ea"/>
                <a:cs typeface="+mn-cs"/>
              </a:rPr>
              <a:t>() method to check the status of the TTS engine. If it is initialized successfully, the Button control called </a:t>
            </a:r>
            <a:r>
              <a:rPr lang="en-US" sz="1200" kern="1200" dirty="0" err="1" smtClean="0">
                <a:solidFill>
                  <a:schemeClr val="tx1"/>
                </a:solidFill>
                <a:effectLst/>
                <a:latin typeface="+mn-lt"/>
                <a:ea typeface="+mn-ea"/>
                <a:cs typeface="+mn-cs"/>
              </a:rPr>
              <a:t>readButton</a:t>
            </a:r>
            <a:r>
              <a:rPr lang="en-US" sz="1200" kern="1200" dirty="0" smtClean="0">
                <a:solidFill>
                  <a:schemeClr val="tx1"/>
                </a:solidFill>
                <a:effectLst/>
                <a:latin typeface="+mn-lt"/>
                <a:ea typeface="+mn-ea"/>
                <a:cs typeface="+mn-cs"/>
              </a:rPr>
              <a:t> is enabled; otherwise, it is disabled. The </a:t>
            </a:r>
            <a:r>
              <a:rPr lang="en-US" sz="1200" kern="1200" dirty="0" err="1" smtClean="0">
                <a:solidFill>
                  <a:schemeClr val="tx1"/>
                </a:solidFill>
                <a:effectLst/>
                <a:latin typeface="+mn-lt"/>
                <a:ea typeface="+mn-ea"/>
                <a:cs typeface="+mn-cs"/>
              </a:rPr>
              <a:t>onInit</a:t>
            </a:r>
            <a:r>
              <a:rPr lang="en-US" sz="1200" kern="1200" dirty="0" smtClean="0">
                <a:solidFill>
                  <a:schemeClr val="tx1"/>
                </a:solidFill>
                <a:effectLst/>
                <a:latin typeface="+mn-lt"/>
                <a:ea typeface="+mn-ea"/>
                <a:cs typeface="+mn-cs"/>
              </a:rPr>
              <a:t>() method is also the appropriate place to configure the TTS engine. For example, you should set the language used by the engine using the </a:t>
            </a:r>
            <a:r>
              <a:rPr lang="en-US" sz="1200" kern="1200" dirty="0" err="1" smtClean="0">
                <a:solidFill>
                  <a:schemeClr val="tx1"/>
                </a:solidFill>
                <a:effectLst/>
                <a:latin typeface="+mn-lt"/>
                <a:ea typeface="+mn-ea"/>
                <a:cs typeface="+mn-cs"/>
              </a:rPr>
              <a:t>setLanguage</a:t>
            </a:r>
            <a:r>
              <a:rPr lang="en-US" sz="1200" kern="1200" dirty="0" smtClean="0">
                <a:solidFill>
                  <a:schemeClr val="tx1"/>
                </a:solidFill>
                <a:effectLst/>
                <a:latin typeface="+mn-lt"/>
                <a:ea typeface="+mn-ea"/>
                <a:cs typeface="+mn-cs"/>
              </a:rPr>
              <a:t>() method. In this case, the language is set to American English. The voice used by the TTS engine uses American pronunciation.</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Finally, you are ready to actually convert some text into speech. In this case, we grab the text string currently stored in the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control (where we set using speech recognition earlier) and pass it to TTS using the speak() method.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speak() method takes three parameters: the string of text to say, the queuing strategy, and the speech parameters. The queuing strategy can either add some text to speak to the queue or flush the queue—in this case, we use the QUEUE_FLUSH strategy, so it is the only speech spoken. No special speech parameters are set, so we simply pass in null for the third parameter.</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Finally, when you are done with the </a:t>
            </a:r>
            <a:r>
              <a:rPr lang="en-US" sz="1200" kern="1200" dirty="0" err="1" smtClean="0">
                <a:solidFill>
                  <a:schemeClr val="tx1"/>
                </a:solidFill>
                <a:effectLst/>
                <a:latin typeface="+mn-lt"/>
                <a:ea typeface="+mn-ea"/>
                <a:cs typeface="+mn-cs"/>
              </a:rPr>
              <a:t>TextToSpeech</a:t>
            </a:r>
            <a:r>
              <a:rPr lang="en-US" sz="1200" kern="1200" dirty="0" smtClean="0">
                <a:solidFill>
                  <a:schemeClr val="tx1"/>
                </a:solidFill>
                <a:effectLst/>
                <a:latin typeface="+mn-lt"/>
                <a:ea typeface="+mn-ea"/>
                <a:cs typeface="+mn-cs"/>
              </a:rPr>
              <a:t> engine (such as in your Activity class’s </a:t>
            </a:r>
            <a:r>
              <a:rPr lang="en-US" sz="1200" kern="1200" dirty="0" err="1" smtClean="0">
                <a:solidFill>
                  <a:schemeClr val="tx1"/>
                </a:solidFill>
                <a:effectLst/>
                <a:latin typeface="+mn-lt"/>
                <a:ea typeface="+mn-ea"/>
                <a:cs typeface="+mn-cs"/>
              </a:rPr>
              <a:t>onDestroy</a:t>
            </a:r>
            <a:r>
              <a:rPr lang="en-US" sz="1200" kern="1200" dirty="0" smtClean="0">
                <a:solidFill>
                  <a:schemeClr val="tx1"/>
                </a:solidFill>
                <a:effectLst/>
                <a:latin typeface="+mn-lt"/>
                <a:ea typeface="+mn-ea"/>
                <a:cs typeface="+mn-cs"/>
              </a:rPr>
              <a:t>() method), make sure to release its resources using the shutdown() method.</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Now, if you wire up a Button control to call the </a:t>
            </a:r>
            <a:r>
              <a:rPr lang="en-US" sz="1200" kern="1200" dirty="0" err="1" smtClean="0">
                <a:solidFill>
                  <a:schemeClr val="tx1"/>
                </a:solidFill>
                <a:effectLst/>
                <a:latin typeface="+mn-lt"/>
                <a:ea typeface="+mn-ea"/>
                <a:cs typeface="+mn-cs"/>
              </a:rPr>
              <a:t>readText</a:t>
            </a:r>
            <a:r>
              <a:rPr lang="en-US" sz="1200" kern="1200" dirty="0" smtClean="0">
                <a:solidFill>
                  <a:schemeClr val="tx1"/>
                </a:solidFill>
                <a:effectLst/>
                <a:latin typeface="+mn-lt"/>
                <a:ea typeface="+mn-ea"/>
                <a:cs typeface="+mn-cs"/>
              </a:rPr>
              <a:t>() method when clicked, you have a complete implementation of TTS. When combined with the speech recognition example discussed earlier, you can develop an application that can record a user’s speech, translate it into a string, display that string on the screen, and then read that string back to the user. In fact, that is exactly what the sample project called </a:t>
            </a:r>
            <a:r>
              <a:rPr lang="en-US" sz="1200" kern="1200" dirty="0" err="1" smtClean="0">
                <a:solidFill>
                  <a:schemeClr val="tx1"/>
                </a:solidFill>
                <a:effectLst/>
                <a:latin typeface="+mn-lt"/>
                <a:ea typeface="+mn-ea"/>
                <a:cs typeface="+mn-cs"/>
              </a:rPr>
              <a:t>SimpleSpeech</a:t>
            </a:r>
            <a:r>
              <a:rPr lang="en-US" sz="1200" kern="1200" dirty="0" smtClean="0">
                <a:solidFill>
                  <a:schemeClr val="tx1"/>
                </a:solidFill>
                <a:effectLst/>
                <a:latin typeface="+mn-lt"/>
                <a:ea typeface="+mn-ea"/>
                <a:cs typeface="+mn-cs"/>
              </a:rPr>
              <a:t> does.</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To prevent your application from suffering from unforeseen accessibility issues, it is important to understand what types of testing goals you should aim to achieve, what tests are required at a minimum, and what the recommended forms of testing are, among other factors.</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As with any other aspect of application development, accessibility needs to be taken into consideration and your application needs to be tested to ensure that it meets a minimum of accessibility needs. Make sure to incorporate accessibility testing into your application design and development workflow.</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19</a:t>
            </a:fld>
            <a:endParaRPr lang="en-US"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The Speech Recording option is available on many software keyboards.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use the </a:t>
            </a:r>
            <a:r>
              <a:rPr lang="en-US" sz="1200" kern="1200" dirty="0" err="1" smtClean="0">
                <a:solidFill>
                  <a:schemeClr val="tx1"/>
                </a:solidFill>
                <a:effectLst/>
                <a:latin typeface="+mn-lt"/>
                <a:ea typeface="+mn-ea"/>
                <a:cs typeface="+mn-cs"/>
              </a:rPr>
              <a:t>android.speech.RecognizerIntent</a:t>
            </a:r>
            <a:r>
              <a:rPr lang="en-US" sz="1200" kern="1200" dirty="0" smtClean="0">
                <a:solidFill>
                  <a:schemeClr val="tx1"/>
                </a:solidFill>
                <a:effectLst/>
                <a:latin typeface="+mn-lt"/>
                <a:ea typeface="+mn-ea"/>
                <a:cs typeface="+mn-cs"/>
              </a:rPr>
              <a:t> intent to launch the built-in speech recorder. This launches the recorder, allowing the user to record speech,</a:t>
            </a:r>
            <a:r>
              <a:rPr lang="en-US" sz="1200" kern="1200" baseline="0" dirty="0" smtClean="0">
                <a:solidFill>
                  <a:schemeClr val="tx1"/>
                </a:solidFill>
                <a:effectLst/>
                <a:latin typeface="+mn-lt"/>
                <a:ea typeface="+mn-ea"/>
                <a:cs typeface="+mn-cs"/>
              </a:rPr>
              <a:t> as seen here.</a:t>
            </a:r>
          </a:p>
          <a:p>
            <a:endParaRPr lang="en-US" sz="1200" kern="1200" baseline="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speech is sent to an underlying recognition server for processing, so this feature is not practical for devices that don’t have a reasonable network connection. You can then retrieve the results of the speech recognition processing and use them in your application. Note that you might receive multiple results for a given speech segment.</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This code demonstrates how an application can be enabled to record speech using the </a:t>
            </a:r>
            <a:r>
              <a:rPr lang="en-US" sz="1200" kern="1200" dirty="0" err="1" smtClean="0">
                <a:solidFill>
                  <a:schemeClr val="tx1"/>
                </a:solidFill>
                <a:effectLst/>
                <a:latin typeface="+mn-lt"/>
                <a:ea typeface="+mn-ea"/>
                <a:cs typeface="+mn-cs"/>
              </a:rPr>
              <a:t>RecognizerIntent</a:t>
            </a:r>
            <a:r>
              <a:rPr lang="en-US" sz="1200" kern="1200" dirty="0" smtClean="0">
                <a:solidFill>
                  <a:schemeClr val="tx1"/>
                </a:solidFill>
                <a:effectLst/>
                <a:latin typeface="+mn-lt"/>
                <a:ea typeface="+mn-ea"/>
                <a:cs typeface="+mn-cs"/>
              </a:rPr>
              <a:t> intent.</a:t>
            </a:r>
            <a:endParaRPr lang="en-US" sz="1200" kern="1200" dirty="0">
              <a:solidFill>
                <a:schemeClr val="tx1"/>
              </a:solidFill>
              <a:effectLst/>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Speech Recognition Services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pPr marL="1143000" lvl="3" indent="0">
              <a:buNone/>
            </a:pPr>
            <a:r>
              <a:rPr lang="en-US" dirty="0" smtClean="0"/>
              <a:t>…. </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Override</a:t>
            </a:r>
          </a:p>
          <a:p>
            <a:pPr marL="0" indent="0">
              <a:buNone/>
            </a:pPr>
            <a:r>
              <a:rPr lang="en-US" sz="1400" dirty="0">
                <a:latin typeface="Courier New" panose="02070309020205020404" pitchFamily="49" charset="0"/>
                <a:cs typeface="Courier New" panose="02070309020205020404" pitchFamily="49" charset="0"/>
              </a:rPr>
              <a:t>    protected void </a:t>
            </a:r>
            <a:r>
              <a:rPr lang="en-US" sz="1400" dirty="0" err="1">
                <a:latin typeface="Courier New" panose="02070309020205020404" pitchFamily="49" charset="0"/>
                <a:cs typeface="Courier New" panose="02070309020205020404" pitchFamily="49" charset="0"/>
              </a:rPr>
              <a:t>onActivityResult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requestCode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resultCode</a:t>
            </a:r>
            <a:r>
              <a:rPr lang="en-US" sz="1400" dirty="0">
                <a:latin typeface="Courier New" panose="02070309020205020404" pitchFamily="49" charset="0"/>
                <a:cs typeface="Courier New" panose="02070309020205020404" pitchFamily="49" charset="0"/>
              </a:rPr>
              <a:t>, Intent data) {</a:t>
            </a:r>
          </a:p>
          <a:p>
            <a:pPr marL="0"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requestCode</a:t>
            </a:r>
            <a:r>
              <a:rPr lang="en-US" sz="1400" dirty="0">
                <a:latin typeface="Courier New" panose="02070309020205020404" pitchFamily="49" charset="0"/>
                <a:cs typeface="Courier New" panose="02070309020205020404" pitchFamily="49" charset="0"/>
              </a:rPr>
              <a:t> == VOICE_RECOGNITION_REQUEST &amp;&amp;</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resultCode</a:t>
            </a:r>
            <a:r>
              <a:rPr lang="en-US" sz="1400" dirty="0">
                <a:latin typeface="Courier New" panose="02070309020205020404" pitchFamily="49" charset="0"/>
                <a:cs typeface="Courier New" panose="02070309020205020404" pitchFamily="49" charset="0"/>
              </a:rPr>
              <a:t> == RESULT_OK)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ArrayList</a:t>
            </a:r>
            <a:r>
              <a:rPr lang="en-US" sz="1400" dirty="0">
                <a:latin typeface="Courier New" panose="02070309020205020404" pitchFamily="49" charset="0"/>
                <a:cs typeface="Courier New" panose="02070309020205020404" pitchFamily="49" charset="0"/>
              </a:rPr>
              <a:t>&lt;String&gt; matches = </a:t>
            </a:r>
            <a:r>
              <a:rPr lang="en-US" sz="1400" dirty="0" err="1">
                <a:latin typeface="Courier New" panose="02070309020205020404" pitchFamily="49" charset="0"/>
                <a:cs typeface="Courier New" panose="02070309020205020404" pitchFamily="49" charset="0"/>
              </a:rPr>
              <a:t>data.getStringArrayListExtra</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RecognizerIntent.EXTRA_RESULTS</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TextView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textSaid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TextView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findViewById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R.id.TextSaid</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textSaid.setText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matches.get</a:t>
            </a:r>
            <a:r>
              <a:rPr lang="en-US" sz="1400" dirty="0">
                <a:latin typeface="Courier New" panose="02070309020205020404" pitchFamily="49" charset="0"/>
                <a:cs typeface="Courier New" panose="02070309020205020404" pitchFamily="49" charset="0"/>
              </a:rPr>
              <a:t>(0));</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super.onActivityResult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requestCode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resultCode</a:t>
            </a:r>
            <a:r>
              <a:rPr lang="en-US" sz="1400" dirty="0">
                <a:latin typeface="Courier New" panose="02070309020205020404" pitchFamily="49" charset="0"/>
                <a:cs typeface="Courier New" panose="02070309020205020404" pitchFamily="49" charset="0"/>
              </a:rPr>
              <a:t>, data);</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3164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Speech Recognition Services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14211" y="1600200"/>
            <a:ext cx="2715577" cy="4525963"/>
          </a:xfrm>
        </p:spPr>
      </p:pic>
    </p:spTree>
    <p:extLst>
      <p:ext uri="{BB962C8B-B14F-4D97-AF65-F5344CB8AC3E}">
        <p14:creationId xmlns:p14="http://schemas.microsoft.com/office/powerpoint/2010/main" val="3733164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Text-to-Speech Services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r>
              <a:rPr lang="en-US" sz="2000" dirty="0"/>
              <a:t>The Android platform includes a TTS engine (</a:t>
            </a:r>
            <a:r>
              <a:rPr lang="en-US" sz="2000" dirty="0" err="1">
                <a:latin typeface="Courier New" panose="02070309020205020404" pitchFamily="49" charset="0"/>
                <a:cs typeface="Courier New" panose="02070309020205020404" pitchFamily="49" charset="0"/>
              </a:rPr>
              <a:t>android.speech.tts</a:t>
            </a:r>
            <a:r>
              <a:rPr lang="en-US" sz="2000" dirty="0"/>
              <a:t>) that enables devices to perform speech </a:t>
            </a:r>
            <a:r>
              <a:rPr lang="en-US" sz="2000" dirty="0" smtClean="0"/>
              <a:t>synthesis.</a:t>
            </a:r>
          </a:p>
          <a:p>
            <a:r>
              <a:rPr lang="en-US" sz="2000" dirty="0" smtClean="0"/>
              <a:t>You </a:t>
            </a:r>
            <a:r>
              <a:rPr lang="en-US" sz="2000" dirty="0"/>
              <a:t>can use the TTS engine to have your applications “read” text to the </a:t>
            </a:r>
            <a:r>
              <a:rPr lang="en-US" sz="2000" dirty="0" smtClean="0"/>
              <a:t>user.</a:t>
            </a:r>
          </a:p>
          <a:p>
            <a:r>
              <a:rPr lang="en-US" sz="2000" dirty="0" smtClean="0"/>
              <a:t>You </a:t>
            </a:r>
            <a:r>
              <a:rPr lang="en-US" sz="2000" dirty="0"/>
              <a:t>might have seen this feature used frequently with location-based service (LBS) applications that allow hands-free </a:t>
            </a:r>
            <a:r>
              <a:rPr lang="en-US" sz="2000" dirty="0" smtClean="0"/>
              <a:t>directions.</a:t>
            </a:r>
          </a:p>
          <a:p>
            <a:r>
              <a:rPr lang="en-US" sz="2000" dirty="0" smtClean="0"/>
              <a:t>Other </a:t>
            </a:r>
            <a:r>
              <a:rPr lang="en-US" sz="2000" dirty="0"/>
              <a:t>applications use this feature for users who have reading or sight </a:t>
            </a:r>
            <a:r>
              <a:rPr lang="en-US" sz="2000" dirty="0" smtClean="0"/>
              <a:t>problems.</a:t>
            </a:r>
          </a:p>
          <a:p>
            <a:r>
              <a:rPr lang="en-US" sz="2000" dirty="0" smtClean="0"/>
              <a:t>The </a:t>
            </a:r>
            <a:r>
              <a:rPr lang="en-US" sz="2000" dirty="0"/>
              <a:t>synthesized speech can be played immediately or saved to an audio file, which can be treated like any other audio </a:t>
            </a:r>
            <a:r>
              <a:rPr lang="en-US" sz="2000" dirty="0" smtClean="0"/>
              <a:t>file.</a:t>
            </a:r>
            <a:endParaRPr lang="en-US" sz="2000" dirty="0"/>
          </a:p>
        </p:txBody>
      </p:sp>
    </p:spTree>
    <p:extLst>
      <p:ext uri="{BB962C8B-B14F-4D97-AF65-F5344CB8AC3E}">
        <p14:creationId xmlns:p14="http://schemas.microsoft.com/office/powerpoint/2010/main" val="3733164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Text-to-Speech Services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pPr marL="1143000" lvl="3" indent="0">
              <a:buNone/>
            </a:pPr>
            <a:endParaRPr lang="en-US" sz="2000" dirty="0" smtClean="0"/>
          </a:p>
          <a:p>
            <a:pPr marL="1143000" lvl="3" indent="0">
              <a:buNone/>
            </a:pPr>
            <a:endParaRPr lang="en-US" sz="2000" dirty="0"/>
          </a:p>
          <a:p>
            <a:pPr marL="1143000" lvl="3" indent="0">
              <a:buNone/>
            </a:pPr>
            <a:endParaRPr lang="en-US" sz="2000" dirty="0" smtClean="0"/>
          </a:p>
          <a:p>
            <a:pPr marL="1143000" lvl="3" indent="0">
              <a:buNone/>
            </a:pPr>
            <a:endParaRPr lang="en-US" sz="2000" dirty="0"/>
          </a:p>
          <a:p>
            <a:pPr marL="762000" lvl="2" indent="0">
              <a:buNone/>
            </a:pPr>
            <a:r>
              <a:rPr lang="en-US" sz="1800" dirty="0" smtClean="0">
                <a:latin typeface="Courier New" panose="02070309020205020404" pitchFamily="49" charset="0"/>
                <a:cs typeface="Courier New" panose="02070309020205020404" pitchFamily="49" charset="0"/>
              </a:rPr>
              <a:t>public </a:t>
            </a:r>
            <a:r>
              <a:rPr lang="en-US" sz="1800" dirty="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SimpleSpeechActivity</a:t>
            </a:r>
            <a:r>
              <a:rPr lang="en-US" sz="1800" dirty="0">
                <a:latin typeface="Courier New" panose="02070309020205020404" pitchFamily="49" charset="0"/>
                <a:cs typeface="Courier New" panose="02070309020205020404" pitchFamily="49" charset="0"/>
              </a:rPr>
              <a:t> extends Activity</a:t>
            </a:r>
          </a:p>
          <a:p>
            <a:pPr marL="762000" lvl="2" indent="0">
              <a:buNone/>
            </a:pPr>
            <a:r>
              <a:rPr lang="en-US" sz="1800" dirty="0">
                <a:latin typeface="Courier New" panose="02070309020205020404" pitchFamily="49" charset="0"/>
                <a:cs typeface="Courier New" panose="02070309020205020404" pitchFamily="49" charset="0"/>
              </a:rPr>
              <a:t>    implements </a:t>
            </a:r>
            <a:r>
              <a:rPr lang="en-US" sz="1800" dirty="0" err="1">
                <a:latin typeface="Courier New" panose="02070309020205020404" pitchFamily="49" charset="0"/>
                <a:cs typeface="Courier New" panose="02070309020205020404" pitchFamily="49" charset="0"/>
              </a:rPr>
              <a:t>TextToSpeech.OnInitListener</a:t>
            </a:r>
            <a:r>
              <a:rPr lang="en-US" sz="1800" dirty="0">
                <a:latin typeface="Courier New" panose="02070309020205020404" pitchFamily="49" charset="0"/>
                <a:cs typeface="Courier New" panose="02070309020205020404" pitchFamily="49" charset="0"/>
              </a:rPr>
              <a:t> {</a:t>
            </a:r>
          </a:p>
          <a:p>
            <a:pPr marL="762000" lvl="2" indent="0">
              <a:buNone/>
            </a:pPr>
            <a:r>
              <a:rPr lang="en-US" sz="1800" dirty="0">
                <a:latin typeface="Courier New" panose="02070309020205020404" pitchFamily="49" charset="0"/>
                <a:cs typeface="Courier New" panose="02070309020205020404" pitchFamily="49" charset="0"/>
              </a:rPr>
              <a:t>    // class implementation</a:t>
            </a:r>
          </a:p>
          <a:p>
            <a:pPr marL="762000" lvl="2"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3164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Text-to-Speech Services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pPr marL="762000" lvl="2" indent="0">
              <a:buNone/>
            </a:pPr>
            <a:endParaRPr lang="en-US" sz="2000" dirty="0" smtClean="0"/>
          </a:p>
          <a:p>
            <a:pPr marL="762000" lvl="2" indent="0">
              <a:buNone/>
            </a:pPr>
            <a:endParaRPr lang="en-US" sz="2000" dirty="0"/>
          </a:p>
          <a:p>
            <a:pPr marL="762000" lvl="2" indent="0">
              <a:buNone/>
            </a:pPr>
            <a:endParaRPr lang="en-US" sz="2000" dirty="0" smtClean="0"/>
          </a:p>
          <a:p>
            <a:pPr marL="762000" lvl="2" indent="0">
              <a:buNone/>
            </a:pPr>
            <a:endParaRPr lang="en-US" sz="2000" dirty="0"/>
          </a:p>
          <a:p>
            <a:pPr marL="762000" lvl="2" indent="0">
              <a:buNone/>
            </a:pPr>
            <a:endParaRPr lang="en-US" sz="2000" dirty="0" smtClean="0"/>
          </a:p>
          <a:p>
            <a:pPr marL="762000" lvl="2" indent="0">
              <a:buNone/>
            </a:pPr>
            <a:r>
              <a:rPr lang="en-US" sz="1800" dirty="0" err="1" smtClean="0">
                <a:latin typeface="Courier New" panose="02070309020205020404" pitchFamily="49" charset="0"/>
                <a:cs typeface="Courier New" panose="02070309020205020404" pitchFamily="49" charset="0"/>
              </a:rPr>
              <a:t>TextToSpeech</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mTts</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TextToSpeech</a:t>
            </a:r>
            <a:r>
              <a:rPr lang="en-US" sz="1800" dirty="0">
                <a:latin typeface="Courier New" panose="02070309020205020404" pitchFamily="49" charset="0"/>
                <a:cs typeface="Courier New" panose="02070309020205020404" pitchFamily="49" charset="0"/>
              </a:rPr>
              <a:t>(this, this);</a:t>
            </a:r>
          </a:p>
        </p:txBody>
      </p:sp>
    </p:spTree>
    <p:extLst>
      <p:ext uri="{BB962C8B-B14F-4D97-AF65-F5344CB8AC3E}">
        <p14:creationId xmlns:p14="http://schemas.microsoft.com/office/powerpoint/2010/main" val="3733164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Text-to-Speech Services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pPr marL="762000" lvl="2" indent="0">
              <a:buNone/>
            </a:pPr>
            <a:r>
              <a:rPr lang="en-US" sz="1400" dirty="0">
                <a:latin typeface="Courier New" panose="02070309020205020404" pitchFamily="49" charset="0"/>
                <a:cs typeface="Courier New" panose="02070309020205020404" pitchFamily="49" charset="0"/>
              </a:rPr>
              <a:t>@Override</a:t>
            </a:r>
          </a:p>
          <a:p>
            <a:pPr marL="762000" lvl="2" indent="0">
              <a:buNone/>
            </a:pPr>
            <a:r>
              <a:rPr lang="en-US" sz="1400" dirty="0">
                <a:latin typeface="Courier New" panose="02070309020205020404" pitchFamily="49" charset="0"/>
                <a:cs typeface="Courier New" panose="02070309020205020404" pitchFamily="49" charset="0"/>
              </a:rPr>
              <a:t>public void </a:t>
            </a:r>
            <a:r>
              <a:rPr lang="en-US" sz="1400" dirty="0" err="1">
                <a:latin typeface="Courier New" panose="02070309020205020404" pitchFamily="49" charset="0"/>
                <a:cs typeface="Courier New" panose="02070309020205020404" pitchFamily="49" charset="0"/>
              </a:rPr>
              <a:t>onInit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status) {</a:t>
            </a:r>
          </a:p>
          <a:p>
            <a:pPr marL="762000" lvl="2" indent="0">
              <a:buNone/>
            </a:pPr>
            <a:r>
              <a:rPr lang="en-US" sz="1400" dirty="0">
                <a:latin typeface="Courier New" panose="02070309020205020404" pitchFamily="49" charset="0"/>
                <a:cs typeface="Courier New" panose="02070309020205020404" pitchFamily="49" charset="0"/>
              </a:rPr>
              <a:t>    Button </a:t>
            </a:r>
            <a:r>
              <a:rPr lang="en-US" sz="1400" dirty="0" err="1">
                <a:latin typeface="Courier New" panose="02070309020205020404" pitchFamily="49" charset="0"/>
                <a:cs typeface="Courier New" panose="02070309020205020404" pitchFamily="49" charset="0"/>
              </a:rPr>
              <a:t>readButton</a:t>
            </a:r>
            <a:r>
              <a:rPr lang="en-US" sz="1400" dirty="0">
                <a:latin typeface="Courier New" panose="02070309020205020404" pitchFamily="49" charset="0"/>
                <a:cs typeface="Courier New" panose="02070309020205020404" pitchFamily="49" charset="0"/>
              </a:rPr>
              <a:t> = (Button) </a:t>
            </a:r>
            <a:r>
              <a:rPr lang="en-US" sz="1400" dirty="0" err="1">
                <a:latin typeface="Courier New" panose="02070309020205020404" pitchFamily="49" charset="0"/>
                <a:cs typeface="Courier New" panose="02070309020205020404" pitchFamily="49" charset="0"/>
              </a:rPr>
              <a:t>findViewById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R.id.ButtonRead</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if (status == </a:t>
            </a:r>
            <a:r>
              <a:rPr lang="en-US" sz="1400" dirty="0" err="1">
                <a:latin typeface="Courier New" panose="02070309020205020404" pitchFamily="49" charset="0"/>
                <a:cs typeface="Courier New" panose="02070309020205020404" pitchFamily="49" charset="0"/>
              </a:rPr>
              <a:t>TextToSpeech.SUCCESS</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result = </a:t>
            </a:r>
            <a:r>
              <a:rPr lang="en-US" sz="1400" dirty="0" err="1">
                <a:latin typeface="Courier New" panose="02070309020205020404" pitchFamily="49" charset="0"/>
                <a:cs typeface="Courier New" panose="02070309020205020404" pitchFamily="49" charset="0"/>
              </a:rPr>
              <a:t>mTts.setLanguage</a:t>
            </a:r>
            <a:r>
              <a:rPr lang="en-US" sz="1400" dirty="0">
                <a:latin typeface="Courier New" panose="02070309020205020404" pitchFamily="49" charset="0"/>
                <a:cs typeface="Courier New" panose="02070309020205020404" pitchFamily="49" charset="0"/>
              </a:rPr>
              <a:t>(Locale.US);</a:t>
            </a:r>
          </a:p>
          <a:p>
            <a:pPr marL="762000" lvl="2" indent="0">
              <a:buNone/>
            </a:pPr>
            <a:r>
              <a:rPr lang="en-US" sz="1400" dirty="0">
                <a:latin typeface="Courier New" panose="02070309020205020404" pitchFamily="49" charset="0"/>
                <a:cs typeface="Courier New" panose="02070309020205020404" pitchFamily="49" charset="0"/>
              </a:rPr>
              <a:t>        if (result == </a:t>
            </a:r>
            <a:r>
              <a:rPr lang="en-US" sz="1400" dirty="0" err="1">
                <a:latin typeface="Courier New" panose="02070309020205020404" pitchFamily="49" charset="0"/>
                <a:cs typeface="Courier New" panose="02070309020205020404" pitchFamily="49" charset="0"/>
              </a:rPr>
              <a:t>TextToSpeech.LANG_MISSING_DATA</a:t>
            </a:r>
            <a:endParaRPr lang="en-US" sz="1400" dirty="0">
              <a:latin typeface="Courier New" panose="02070309020205020404" pitchFamily="49" charset="0"/>
              <a:cs typeface="Courier New" panose="02070309020205020404" pitchFamily="49" charset="0"/>
            </a:endParaRPr>
          </a:p>
          <a:p>
            <a:pPr marL="762000" lvl="2" indent="0">
              <a:buNone/>
            </a:pPr>
            <a:r>
              <a:rPr lang="en-US" sz="1400" dirty="0">
                <a:latin typeface="Courier New" panose="02070309020205020404" pitchFamily="49" charset="0"/>
                <a:cs typeface="Courier New" panose="02070309020205020404" pitchFamily="49" charset="0"/>
              </a:rPr>
              <a:t>            || result == </a:t>
            </a:r>
            <a:r>
              <a:rPr lang="en-US" sz="1400" dirty="0" err="1">
                <a:latin typeface="Courier New" panose="02070309020205020404" pitchFamily="49" charset="0"/>
                <a:cs typeface="Courier New" panose="02070309020205020404" pitchFamily="49" charset="0"/>
              </a:rPr>
              <a:t>TextToSpeech.LANG_NOT_SUPPORTED</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Log.e</a:t>
            </a:r>
            <a:r>
              <a:rPr lang="en-US" sz="1400" dirty="0">
                <a:latin typeface="Courier New" panose="02070309020205020404" pitchFamily="49" charset="0"/>
                <a:cs typeface="Courier New" panose="02070309020205020404" pitchFamily="49" charset="0"/>
              </a:rPr>
              <a:t>(DEBUG_TAG, "TTS Language not available.");</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readButton.setEnabled</a:t>
            </a:r>
            <a:r>
              <a:rPr lang="en-US" sz="1400" dirty="0">
                <a:latin typeface="Courier New" panose="02070309020205020404" pitchFamily="49" charset="0"/>
                <a:cs typeface="Courier New" panose="02070309020205020404" pitchFamily="49" charset="0"/>
              </a:rPr>
              <a:t>(false);</a:t>
            </a:r>
          </a:p>
          <a:p>
            <a:pPr marL="762000" lvl="2" indent="0">
              <a:buNone/>
            </a:pPr>
            <a:r>
              <a:rPr lang="en-US" sz="1400" dirty="0">
                <a:latin typeface="Courier New" panose="02070309020205020404" pitchFamily="49" charset="0"/>
                <a:cs typeface="Courier New" panose="02070309020205020404" pitchFamily="49" charset="0"/>
              </a:rPr>
              <a:t>        } else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readButton.setEnabled</a:t>
            </a:r>
            <a:r>
              <a:rPr lang="en-US" sz="1400" dirty="0">
                <a:latin typeface="Courier New" panose="02070309020205020404" pitchFamily="49" charset="0"/>
                <a:cs typeface="Courier New" panose="02070309020205020404" pitchFamily="49" charset="0"/>
              </a:rPr>
              <a:t>(true);</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 else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Log.e</a:t>
            </a:r>
            <a:r>
              <a:rPr lang="en-US" sz="1400" dirty="0">
                <a:latin typeface="Courier New" panose="02070309020205020404" pitchFamily="49" charset="0"/>
                <a:cs typeface="Courier New" panose="02070309020205020404" pitchFamily="49" charset="0"/>
              </a:rPr>
              <a:t>(DEBUG_TAG, "Could not initialize TTS Engine.");</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readButton.setEnabled</a:t>
            </a:r>
            <a:r>
              <a:rPr lang="en-US" sz="1400" dirty="0">
                <a:latin typeface="Courier New" panose="02070309020205020404" pitchFamily="49" charset="0"/>
                <a:cs typeface="Courier New" panose="02070309020205020404" pitchFamily="49" charset="0"/>
              </a:rPr>
              <a:t>(false);</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0806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Text-to-Speech Services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pPr marL="381000" lvl="1" indent="0">
              <a:buNone/>
            </a:pPr>
            <a:endParaRPr lang="en-US" dirty="0" smtClean="0"/>
          </a:p>
          <a:p>
            <a:pPr marL="381000" lvl="1" indent="0">
              <a:buNone/>
            </a:pPr>
            <a:endParaRPr lang="en-US" dirty="0"/>
          </a:p>
          <a:p>
            <a:pPr marL="381000" lvl="1" indent="0">
              <a:buNone/>
            </a:pPr>
            <a:endParaRPr lang="en-US" dirty="0" smtClean="0"/>
          </a:p>
          <a:p>
            <a:pPr marL="381000" lvl="1" indent="0">
              <a:buNone/>
            </a:pPr>
            <a:endParaRPr lang="en-US" dirty="0"/>
          </a:p>
          <a:p>
            <a:pPr marL="381000" lvl="1" indent="0">
              <a:buNone/>
            </a:pPr>
            <a:endParaRPr lang="en-US" dirty="0" smtClean="0"/>
          </a:p>
          <a:p>
            <a:pPr marL="381000" lvl="1" indent="0">
              <a:buNone/>
            </a:pPr>
            <a:r>
              <a:rPr lang="en-US" sz="1200" dirty="0" smtClean="0">
                <a:latin typeface="Courier New" panose="02070309020205020404" pitchFamily="49" charset="0"/>
                <a:cs typeface="Courier New" panose="02070309020205020404" pitchFamily="49" charset="0"/>
              </a:rPr>
              <a:t>public </a:t>
            </a:r>
            <a:r>
              <a:rPr lang="en-US" sz="1200" dirty="0">
                <a:latin typeface="Courier New" panose="02070309020205020404" pitchFamily="49" charset="0"/>
                <a:cs typeface="Courier New" panose="02070309020205020404" pitchFamily="49" charset="0"/>
              </a:rPr>
              <a:t>void </a:t>
            </a:r>
            <a:r>
              <a:rPr lang="en-US" sz="1200" dirty="0" err="1">
                <a:latin typeface="Courier New" panose="02070309020205020404" pitchFamily="49" charset="0"/>
                <a:cs typeface="Courier New" panose="02070309020205020404" pitchFamily="49" charset="0"/>
              </a:rPr>
              <a:t>readText</a:t>
            </a:r>
            <a:r>
              <a:rPr lang="en-US" sz="1200" dirty="0">
                <a:latin typeface="Courier New" panose="02070309020205020404" pitchFamily="49" charset="0"/>
                <a:cs typeface="Courier New" panose="02070309020205020404" pitchFamily="49" charset="0"/>
              </a:rPr>
              <a:t>(View view) {</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TextView</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textSaid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TextView</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findViewById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R.id.TextSaid</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mTts.speak</a:t>
            </a:r>
            <a:r>
              <a:rPr lang="en-US" sz="1200" dirty="0">
                <a:latin typeface="Courier New" panose="02070309020205020404" pitchFamily="49" charset="0"/>
                <a:cs typeface="Courier New" panose="02070309020205020404" pitchFamily="49" charset="0"/>
              </a:rPr>
              <a:t>((String) </a:t>
            </a:r>
            <a:r>
              <a:rPr lang="en-US" sz="1200" dirty="0" err="1">
                <a:latin typeface="Courier New" panose="02070309020205020404" pitchFamily="49" charset="0"/>
                <a:cs typeface="Courier New" panose="02070309020205020404" pitchFamily="49" charset="0"/>
              </a:rPr>
              <a:t>textSaid.getText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TextToSpeech.QUEUE_FLUSH</a:t>
            </a:r>
            <a:r>
              <a:rPr lang="en-US" sz="1200" dirty="0">
                <a:latin typeface="Courier New" panose="02070309020205020404" pitchFamily="49" charset="0"/>
                <a:cs typeface="Courier New" panose="02070309020205020404" pitchFamily="49" charset="0"/>
              </a:rPr>
              <a:t>, null);</a:t>
            </a:r>
          </a:p>
          <a:p>
            <a:pPr marL="381000" lvl="1"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0806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Text-to-Speech Services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pPr marL="2057400" lvl="5" indent="0">
              <a:buNone/>
            </a:pPr>
            <a:endParaRPr lang="en-US" sz="2400" dirty="0" smtClean="0">
              <a:latin typeface="Arial" panose="020B0604020202020204" pitchFamily="34" charset="0"/>
              <a:cs typeface="Arial" panose="020B0604020202020204" pitchFamily="34" charset="0"/>
            </a:endParaRPr>
          </a:p>
          <a:p>
            <a:pPr marL="2057400" lvl="5" indent="0">
              <a:buNone/>
            </a:pPr>
            <a:endParaRPr lang="en-US" sz="2400" dirty="0">
              <a:latin typeface="Arial" panose="020B0604020202020204" pitchFamily="34" charset="0"/>
              <a:cs typeface="Arial" panose="020B0604020202020204" pitchFamily="34" charset="0"/>
            </a:endParaRPr>
          </a:p>
          <a:p>
            <a:pPr marL="2057400" lvl="5" indent="0">
              <a:buNone/>
            </a:pPr>
            <a:endParaRPr lang="en-US" sz="2400" dirty="0" smtClean="0">
              <a:latin typeface="Arial" panose="020B0604020202020204" pitchFamily="34" charset="0"/>
              <a:cs typeface="Arial" panose="020B0604020202020204" pitchFamily="34" charset="0"/>
            </a:endParaRPr>
          </a:p>
          <a:p>
            <a:pPr marL="2057400" lvl="5" indent="0">
              <a:buNone/>
            </a:pPr>
            <a:endParaRPr lang="en-US" sz="2400" dirty="0">
              <a:latin typeface="Arial" panose="020B0604020202020204" pitchFamily="34" charset="0"/>
              <a:cs typeface="Arial" panose="020B0604020202020204" pitchFamily="34" charset="0"/>
            </a:endParaRPr>
          </a:p>
          <a:p>
            <a:pPr marL="2057400" lvl="5" indent="0">
              <a:buNone/>
            </a:pPr>
            <a:r>
              <a:rPr lang="en-US" dirty="0" err="1" smtClean="0">
                <a:latin typeface="Courier New" panose="02070309020205020404" pitchFamily="49" charset="0"/>
                <a:cs typeface="Courier New" panose="02070309020205020404" pitchFamily="49" charset="0"/>
              </a:rPr>
              <a:t>mTts.shutdown</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0806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Testing Application Accessibility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There are two goals you should keep in mind when testing for </a:t>
            </a:r>
            <a:r>
              <a:rPr lang="en-US" sz="2000" dirty="0" smtClean="0"/>
              <a:t>accessibility:</a:t>
            </a:r>
          </a:p>
          <a:p>
            <a:pPr lvl="1"/>
            <a:r>
              <a:rPr lang="en-US" sz="2000" dirty="0" smtClean="0"/>
              <a:t>The </a:t>
            </a:r>
            <a:r>
              <a:rPr lang="en-US" sz="2000" dirty="0"/>
              <a:t>first testing goal should be to allow your application to function without being assisted by </a:t>
            </a:r>
            <a:r>
              <a:rPr lang="en-US" sz="2000" dirty="0" smtClean="0"/>
              <a:t>sight.</a:t>
            </a:r>
          </a:p>
          <a:p>
            <a:pPr lvl="1"/>
            <a:r>
              <a:rPr lang="en-US" sz="2000" dirty="0" smtClean="0"/>
              <a:t>The </a:t>
            </a:r>
            <a:r>
              <a:rPr lang="en-US" sz="2000" dirty="0"/>
              <a:t>second goal should be that directional controls provide an easy way to navigate through the application while responding appropriately to varying abilities of different </a:t>
            </a:r>
            <a:r>
              <a:rPr lang="en-US" sz="2000" dirty="0" smtClean="0"/>
              <a:t>users.</a:t>
            </a:r>
            <a:endParaRPr lang="en-US" sz="2000" dirty="0"/>
          </a:p>
        </p:txBody>
      </p:sp>
    </p:spTree>
    <p:extLst>
      <p:ext uri="{BB962C8B-B14F-4D97-AF65-F5344CB8AC3E}">
        <p14:creationId xmlns:p14="http://schemas.microsoft.com/office/powerpoint/2010/main" val="2142769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smtClean="0">
                <a:latin typeface="Arial" charset="0"/>
              </a:rPr>
              <a:t>Chapter 9</a:t>
            </a:r>
            <a:r>
              <a:rPr lang="en-US" dirty="0" smtClean="0">
                <a:latin typeface="Arial" charset="0"/>
              </a:rPr>
              <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400" dirty="0" smtClean="0"/>
              <a:t>We have learned about the accessibility framework.</a:t>
            </a:r>
          </a:p>
          <a:p>
            <a:pPr eaLnBrk="1" hangingPunct="1"/>
            <a:r>
              <a:rPr lang="en-US" sz="2400" dirty="0" smtClean="0"/>
              <a:t>We have learned how to leverage speech recognition services.</a:t>
            </a:r>
          </a:p>
          <a:p>
            <a:pPr eaLnBrk="1" hangingPunct="1"/>
            <a:r>
              <a:rPr lang="en-US" sz="2400" dirty="0" smtClean="0"/>
              <a:t>We are now able to leverage text-to-speech services.</a:t>
            </a:r>
          </a:p>
          <a:p>
            <a:pPr eaLnBrk="1" hangingPunct="1"/>
            <a:r>
              <a:rPr lang="en-US" sz="2400" dirty="0" smtClean="0"/>
              <a:t>We have learned how to test application accessibility.</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9</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Designing Accessible Applications</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2000" dirty="0"/>
              <a:t>Android API Guides: “Accessibility”:</a:t>
            </a:r>
          </a:p>
          <a:p>
            <a:pPr lvl="1"/>
            <a:r>
              <a:rPr lang="en-US" sz="2000" i="1" dirty="0" smtClean="0"/>
              <a:t>http</a:t>
            </a:r>
            <a:r>
              <a:rPr lang="en-US" sz="2000" i="1" dirty="0"/>
              <a:t>://d.android.com/guide/topics/ui/accessibility/index.html</a:t>
            </a:r>
          </a:p>
          <a:p>
            <a:r>
              <a:rPr lang="en-US" sz="2000" dirty="0"/>
              <a:t>Android Design: “Accessibility”:</a:t>
            </a:r>
          </a:p>
          <a:p>
            <a:pPr lvl="1"/>
            <a:r>
              <a:rPr lang="en-US" sz="2000" i="1" dirty="0" smtClean="0"/>
              <a:t>http</a:t>
            </a:r>
            <a:r>
              <a:rPr lang="en-US" sz="2000" i="1" dirty="0"/>
              <a:t>://d.android.com/design/patterns/accessibility.html</a:t>
            </a:r>
          </a:p>
          <a:p>
            <a:r>
              <a:rPr lang="en-US" sz="2000" dirty="0"/>
              <a:t>Android Training: “Implementing Accessibility”:</a:t>
            </a:r>
          </a:p>
          <a:p>
            <a:pPr lvl="1"/>
            <a:r>
              <a:rPr lang="en-US" sz="2000" i="1" dirty="0" smtClean="0"/>
              <a:t>http</a:t>
            </a:r>
            <a:r>
              <a:rPr lang="en-US" sz="2000" i="1" dirty="0"/>
              <a:t>://d.android.com/training/accessibility/index.html</a:t>
            </a:r>
          </a:p>
          <a:p>
            <a:r>
              <a:rPr lang="en-US" sz="2000" dirty="0"/>
              <a:t>Android Tools: “Accessibility Testing Checklist”:</a:t>
            </a:r>
          </a:p>
          <a:p>
            <a:pPr lvl="1"/>
            <a:r>
              <a:rPr lang="en-US" sz="2000" i="1" dirty="0" smtClean="0"/>
              <a:t>http</a:t>
            </a:r>
            <a:r>
              <a:rPr lang="en-US" sz="2000" i="1" dirty="0"/>
              <a:t>://d.android.com/tools/testing/testing_accessibility.html</a:t>
            </a:r>
          </a:p>
          <a:p>
            <a:r>
              <a:rPr lang="en-US" sz="2000" dirty="0"/>
              <a:t>The Eyes-Free project:</a:t>
            </a:r>
          </a:p>
          <a:p>
            <a:pPr lvl="1"/>
            <a:r>
              <a:rPr lang="en-US" sz="2000" i="1" dirty="0" smtClean="0"/>
              <a:t>http</a:t>
            </a:r>
            <a:r>
              <a:rPr lang="en-US" sz="2000" i="1" dirty="0"/>
              <a:t>://code.google.com/p/eyes-free/</a:t>
            </a:r>
          </a:p>
          <a:p>
            <a:r>
              <a:rPr lang="en-US" sz="2000" dirty="0"/>
              <a:t>YouTube Google Developers </a:t>
            </a:r>
            <a:r>
              <a:rPr lang="en-US" sz="2000" dirty="0" smtClean="0"/>
              <a:t>Channel: “Google I/O 2013—Enabling Blind and Low-Vision Accessibility on Android”:</a:t>
            </a:r>
          </a:p>
          <a:p>
            <a:pPr lvl="1"/>
            <a:r>
              <a:rPr lang="en-US" sz="2000" i="1" dirty="0" smtClean="0"/>
              <a:t>http</a:t>
            </a:r>
            <a:r>
              <a:rPr lang="en-US" sz="2000" i="1" dirty="0"/>
              <a:t>://</a:t>
            </a:r>
            <a:r>
              <a:rPr lang="en-US" sz="2000" i="1" dirty="0" smtClean="0"/>
              <a:t>www.youtube.com/watch?v=ld7kZRpMGb8</a:t>
            </a:r>
            <a:endParaRPr lang="en-US" sz="20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t>
            </a:r>
            <a:r>
              <a:rPr lang="en-US">
                <a:latin typeface="Verdana" charset="0"/>
              </a:rPr>
              <a:t>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2000" dirty="0" smtClean="0"/>
              <a:t>YouTube Google Developers Channel: </a:t>
            </a:r>
            <a:r>
              <a:rPr lang="en-US" sz="2000" dirty="0"/>
              <a:t>“Google I/O 2011—Leveraging Android Accessibility APIs to Create an Accessible Experience”:</a:t>
            </a:r>
          </a:p>
          <a:p>
            <a:pPr lvl="1"/>
            <a:r>
              <a:rPr lang="en-US" sz="2000" i="1" dirty="0" smtClean="0"/>
              <a:t>http</a:t>
            </a:r>
            <a:r>
              <a:rPr lang="en-US" sz="2000" i="1" dirty="0"/>
              <a:t>://www.youtube.com/watch?v=BPXqsPeCneA</a:t>
            </a:r>
          </a:p>
          <a:p>
            <a:r>
              <a:rPr lang="en-US" sz="2000" dirty="0"/>
              <a:t>Android SDK Reference documentation regarding the </a:t>
            </a:r>
            <a:r>
              <a:rPr lang="en-US" sz="2000" dirty="0" err="1">
                <a:latin typeface="Courier New" panose="02070309020205020404" pitchFamily="49" charset="0"/>
                <a:cs typeface="Courier New" panose="02070309020205020404" pitchFamily="49" charset="0"/>
              </a:rPr>
              <a:t>android.speech.tts</a:t>
            </a:r>
            <a:r>
              <a:rPr lang="en-US" sz="2000" dirty="0"/>
              <a:t> package:</a:t>
            </a:r>
          </a:p>
          <a:p>
            <a:pPr lvl="1"/>
            <a:r>
              <a:rPr lang="en-US" sz="2000" i="1" dirty="0" smtClean="0"/>
              <a:t>http</a:t>
            </a:r>
            <a:r>
              <a:rPr lang="en-US" sz="2000" i="1" dirty="0"/>
              <a:t>://d.android.com/reference/android/speech/tts/package-summary.html</a:t>
            </a:r>
          </a:p>
          <a:p>
            <a:r>
              <a:rPr lang="en-US" sz="2000" dirty="0"/>
              <a:t>Android SDK Reference documentation regarding the </a:t>
            </a:r>
            <a:r>
              <a:rPr lang="en-US" sz="2000" dirty="0" err="1">
                <a:latin typeface="Courier New" panose="02070309020205020404" pitchFamily="49" charset="0"/>
                <a:cs typeface="Courier New" panose="02070309020205020404" pitchFamily="49" charset="0"/>
              </a:rPr>
              <a:t>android.speech</a:t>
            </a:r>
            <a:r>
              <a:rPr lang="en-US" sz="2000" dirty="0"/>
              <a:t> package:</a:t>
            </a:r>
          </a:p>
          <a:p>
            <a:pPr lvl="1"/>
            <a:r>
              <a:rPr lang="en-US" sz="2000" i="1" dirty="0" smtClean="0"/>
              <a:t>http</a:t>
            </a:r>
            <a:r>
              <a:rPr lang="en-US" sz="2000" i="1" dirty="0"/>
              <a:t>://</a:t>
            </a:r>
            <a:r>
              <a:rPr lang="en-US" sz="2000" i="1" dirty="0" smtClean="0"/>
              <a:t>d.android.com/reference/android/speech/package-summary.html</a:t>
            </a:r>
            <a:endParaRPr lang="en-US" sz="2000" i="1" dirty="0"/>
          </a:p>
        </p:txBody>
      </p:sp>
    </p:spTree>
    <p:extLst>
      <p:ext uri="{BB962C8B-B14F-4D97-AF65-F5344CB8AC3E}">
        <p14:creationId xmlns:p14="http://schemas.microsoft.com/office/powerpoint/2010/main" val="3557336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9</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Exploring the Accessibility Framework</a:t>
            </a:r>
          </a:p>
          <a:p>
            <a:pPr eaLnBrk="1" hangingPunct="1"/>
            <a:r>
              <a:rPr lang="en-US" sz="2400" dirty="0"/>
              <a:t>Leveraging Speech Recognition Services</a:t>
            </a:r>
          </a:p>
          <a:p>
            <a:pPr eaLnBrk="1" hangingPunct="1"/>
            <a:r>
              <a:rPr lang="en-US" sz="2400" dirty="0"/>
              <a:t>Leveraging Text-to-Speech Services</a:t>
            </a:r>
          </a:p>
          <a:p>
            <a:pPr eaLnBrk="1" hangingPunct="1"/>
            <a:r>
              <a:rPr lang="en-US" sz="2400" dirty="0"/>
              <a:t>Testing Application </a:t>
            </a:r>
            <a:r>
              <a:rPr lang="en-US" sz="2400" dirty="0" smtClean="0"/>
              <a:t>Accessibility</a:t>
            </a:r>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Exploring the Accessibility Framework</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Some of the accessibility features available in the Android SDK include the following:</a:t>
            </a:r>
          </a:p>
          <a:p>
            <a:pPr lvl="1"/>
            <a:r>
              <a:rPr lang="en-US" dirty="0"/>
              <a:t>The speech recognition </a:t>
            </a:r>
            <a:r>
              <a:rPr lang="en-US" dirty="0" smtClean="0"/>
              <a:t>framework</a:t>
            </a:r>
            <a:endParaRPr lang="en-US" dirty="0"/>
          </a:p>
          <a:p>
            <a:pPr lvl="1"/>
            <a:r>
              <a:rPr lang="en-US" dirty="0"/>
              <a:t>The text-to-speech (TTS) </a:t>
            </a:r>
            <a:r>
              <a:rPr lang="en-US" dirty="0" smtClean="0"/>
              <a:t>framework</a:t>
            </a:r>
            <a:endParaRPr lang="en-US" dirty="0"/>
          </a:p>
          <a:p>
            <a:pPr lvl="1"/>
            <a:r>
              <a:rPr lang="en-US" dirty="0"/>
              <a:t>The ability to create and extend accessibility applications in conjunction with the Android accessibility </a:t>
            </a:r>
            <a:r>
              <a:rPr lang="en-US" dirty="0" smtClean="0"/>
              <a:t>framework</a:t>
            </a:r>
          </a:p>
          <a:p>
            <a:pPr lvl="2"/>
            <a:r>
              <a:rPr lang="en-US" dirty="0" smtClean="0"/>
              <a:t>See </a:t>
            </a:r>
            <a:r>
              <a:rPr lang="en-US" dirty="0"/>
              <a:t>the following packages to get started writing accessibility applications: </a:t>
            </a:r>
            <a:endParaRPr lang="en-US" dirty="0" smtClean="0"/>
          </a:p>
          <a:p>
            <a:pPr lvl="3"/>
            <a:r>
              <a:rPr lang="en-US" dirty="0" err="1" smtClean="0">
                <a:latin typeface="Courier New" panose="02070309020205020404" pitchFamily="49" charset="0"/>
                <a:cs typeface="Courier New" panose="02070309020205020404" pitchFamily="49" charset="0"/>
              </a:rPr>
              <a:t>android.accessibilityservice</a:t>
            </a:r>
            <a:endParaRPr lang="en-US" dirty="0" smtClean="0">
              <a:latin typeface="Courier New" panose="02070309020205020404" pitchFamily="49" charset="0"/>
              <a:cs typeface="Courier New" panose="02070309020205020404" pitchFamily="49" charset="0"/>
            </a:endParaRPr>
          </a:p>
          <a:p>
            <a:pPr lvl="3"/>
            <a:r>
              <a:rPr lang="en-US" dirty="0" err="1" smtClean="0">
                <a:latin typeface="Courier New" panose="02070309020205020404" pitchFamily="49" charset="0"/>
                <a:cs typeface="Courier New" panose="02070309020205020404" pitchFamily="49" charset="0"/>
              </a:rPr>
              <a:t>android.view.accessibility</a:t>
            </a:r>
            <a:endParaRPr lang="en-US" dirty="0" smtClean="0">
              <a:latin typeface="Courier New" panose="02070309020205020404" pitchFamily="49" charset="0"/>
              <a:cs typeface="Courier New" panose="02070309020205020404" pitchFamily="49" charset="0"/>
            </a:endParaRPr>
          </a:p>
          <a:p>
            <a:pPr lvl="2"/>
            <a:r>
              <a:rPr lang="en-US" dirty="0" smtClean="0"/>
              <a:t>There </a:t>
            </a:r>
            <a:r>
              <a:rPr lang="en-US" dirty="0"/>
              <a:t>are also a number of accessibility applications, such as </a:t>
            </a:r>
            <a:r>
              <a:rPr lang="en-US" dirty="0" err="1"/>
              <a:t>TalkBack</a:t>
            </a:r>
            <a:r>
              <a:rPr lang="en-US" dirty="0"/>
              <a:t>, that ship with the </a:t>
            </a:r>
            <a:r>
              <a:rPr lang="en-US" dirty="0" smtClean="0"/>
              <a:t>platform.</a:t>
            </a:r>
          </a:p>
          <a:p>
            <a:pPr lvl="2"/>
            <a:r>
              <a:rPr lang="en-US" dirty="0" smtClean="0"/>
              <a:t>For </a:t>
            </a:r>
            <a:r>
              <a:rPr lang="en-US" dirty="0"/>
              <a:t>more information, see the device settings under Settings, </a:t>
            </a:r>
            <a:r>
              <a:rPr lang="en-US" dirty="0" smtClean="0"/>
              <a:t>Accessibility.</a:t>
            </a:r>
            <a:endParaRPr lang="en-US"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Speech Recognition Services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Speech services are available in the Android SDK in the </a:t>
            </a:r>
            <a:r>
              <a:rPr lang="en-US" sz="2400" dirty="0" err="1">
                <a:latin typeface="Courier New" panose="02070309020205020404" pitchFamily="49" charset="0"/>
                <a:cs typeface="Courier New" panose="02070309020205020404" pitchFamily="49" charset="0"/>
              </a:rPr>
              <a:t>android.speech</a:t>
            </a:r>
            <a:r>
              <a:rPr lang="en-US" sz="2400" dirty="0"/>
              <a:t> </a:t>
            </a:r>
            <a:r>
              <a:rPr lang="en-US" sz="2400" dirty="0" smtClean="0"/>
              <a:t>package.</a:t>
            </a:r>
          </a:p>
          <a:p>
            <a:r>
              <a:rPr lang="en-US" sz="2400" dirty="0" smtClean="0"/>
              <a:t>The </a:t>
            </a:r>
            <a:r>
              <a:rPr lang="en-US" sz="2400" dirty="0"/>
              <a:t>underlying services that make these technologies work might vary from device to </a:t>
            </a:r>
            <a:r>
              <a:rPr lang="en-US" sz="2400" dirty="0" smtClean="0"/>
              <a:t>device.</a:t>
            </a:r>
          </a:p>
          <a:p>
            <a:r>
              <a:rPr lang="en-US" sz="2400" dirty="0"/>
              <a:t>S</a:t>
            </a:r>
            <a:r>
              <a:rPr lang="en-US" sz="2400" dirty="0" smtClean="0"/>
              <a:t>ome </a:t>
            </a:r>
            <a:r>
              <a:rPr lang="en-US" sz="2400" dirty="0"/>
              <a:t>services might require a network connection to function </a:t>
            </a:r>
            <a:r>
              <a:rPr lang="en-US" sz="2400" dirty="0" smtClean="0"/>
              <a:t>properly.</a:t>
            </a:r>
            <a:endParaRPr lang="en-US" sz="2400" dirty="0"/>
          </a:p>
        </p:txBody>
      </p:sp>
    </p:spTree>
    <p:extLst>
      <p:ext uri="{BB962C8B-B14F-4D97-AF65-F5344CB8AC3E}">
        <p14:creationId xmlns:p14="http://schemas.microsoft.com/office/powerpoint/2010/main" val="2142769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Speech Recognition Services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There are several different methods of leveraging speech recognition in your </a:t>
            </a:r>
            <a:r>
              <a:rPr lang="en-US" sz="2000" dirty="0" smtClean="0"/>
              <a:t>application.</a:t>
            </a:r>
          </a:p>
          <a:p>
            <a:pPr lvl="1"/>
            <a:r>
              <a:rPr lang="en-US" sz="2000" dirty="0" smtClean="0"/>
              <a:t>First</a:t>
            </a:r>
            <a:r>
              <a:rPr lang="en-US" sz="2000" dirty="0"/>
              <a:t>, the default Android keyboard (available in API Level 7</a:t>
            </a:r>
            <a:r>
              <a:rPr lang="en-US" sz="2000" dirty="0" smtClean="0"/>
              <a:t>+) </a:t>
            </a:r>
            <a:r>
              <a:rPr lang="en-US" sz="2000" dirty="0"/>
              <a:t>and many third-party input methods have a microphone that can be used whenever the user is presented with an input opportunity, such as on an </a:t>
            </a:r>
            <a:r>
              <a:rPr lang="en-US" sz="2000" dirty="0" err="1">
                <a:latin typeface="Courier New" panose="02070309020205020404" pitchFamily="49" charset="0"/>
                <a:cs typeface="Courier New" panose="02070309020205020404" pitchFamily="49" charset="0"/>
              </a:rPr>
              <a:t>EditText</a:t>
            </a:r>
            <a:r>
              <a:rPr lang="en-US" sz="2000" dirty="0"/>
              <a:t> </a:t>
            </a:r>
            <a:r>
              <a:rPr lang="en-US" sz="2000" dirty="0" smtClean="0"/>
              <a:t>field.</a:t>
            </a:r>
          </a:p>
          <a:p>
            <a:pPr lvl="1"/>
            <a:r>
              <a:rPr lang="en-US" sz="2000" dirty="0" smtClean="0"/>
              <a:t>Second</a:t>
            </a:r>
            <a:r>
              <a:rPr lang="en-US" sz="2000" dirty="0"/>
              <a:t>, applications can start a built-in speech recognition activity that will return text results (API Level 3</a:t>
            </a:r>
            <a:r>
              <a:rPr lang="en-US" sz="2000" dirty="0" smtClean="0"/>
              <a:t>+).</a:t>
            </a:r>
          </a:p>
          <a:p>
            <a:pPr lvl="1"/>
            <a:r>
              <a:rPr lang="en-US" sz="2000" dirty="0" smtClean="0"/>
              <a:t>Finally</a:t>
            </a:r>
            <a:r>
              <a:rPr lang="en-US" sz="2000" dirty="0"/>
              <a:t>, applications can directly leverage the </a:t>
            </a:r>
            <a:r>
              <a:rPr lang="en-US" sz="2000" dirty="0" err="1">
                <a:latin typeface="Courier New" panose="02070309020205020404" pitchFamily="49" charset="0"/>
                <a:cs typeface="Courier New" panose="02070309020205020404" pitchFamily="49" charset="0"/>
              </a:rPr>
              <a:t>SpeechRecognizer</a:t>
            </a:r>
            <a:r>
              <a:rPr lang="en-US" sz="2000" dirty="0"/>
              <a:t> class (API Level 8+) to more closely control the recognition and </a:t>
            </a:r>
            <a:r>
              <a:rPr lang="en-US" sz="2000" dirty="0" smtClean="0"/>
              <a:t>results.</a:t>
            </a:r>
            <a:endParaRPr lang="en-US" sz="2000" dirty="0"/>
          </a:p>
        </p:txBody>
      </p:sp>
    </p:spTree>
    <p:extLst>
      <p:ext uri="{BB962C8B-B14F-4D97-AF65-F5344CB8AC3E}">
        <p14:creationId xmlns:p14="http://schemas.microsoft.com/office/powerpoint/2010/main" val="2142769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Speech Recognition Services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2771" y="1295400"/>
            <a:ext cx="2898457" cy="4830763"/>
          </a:xfrm>
        </p:spPr>
      </p:pic>
    </p:spTree>
    <p:extLst>
      <p:ext uri="{BB962C8B-B14F-4D97-AF65-F5344CB8AC3E}">
        <p14:creationId xmlns:p14="http://schemas.microsoft.com/office/powerpoint/2010/main" val="898575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Speech Recognition Services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14211" y="1600200"/>
            <a:ext cx="2715577" cy="4525963"/>
          </a:xfrm>
        </p:spPr>
      </p:pic>
    </p:spTree>
    <p:extLst>
      <p:ext uri="{BB962C8B-B14F-4D97-AF65-F5344CB8AC3E}">
        <p14:creationId xmlns:p14="http://schemas.microsoft.com/office/powerpoint/2010/main" val="3771334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Speech Recognition Services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pPr marL="381000" lvl="1" indent="0">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SimpleSpeechActivity</a:t>
            </a:r>
            <a:r>
              <a:rPr lang="en-US" sz="1400" dirty="0">
                <a:latin typeface="Courier New" panose="02070309020205020404" pitchFamily="49" charset="0"/>
                <a:cs typeface="Courier New" panose="02070309020205020404" pitchFamily="49" charset="0"/>
              </a:rPr>
              <a:t> extends </a:t>
            </a:r>
            <a:r>
              <a:rPr lang="en-US" sz="1400" dirty="0" smtClean="0">
                <a:latin typeface="Courier New" panose="02070309020205020404" pitchFamily="49" charset="0"/>
                <a:cs typeface="Courier New" panose="02070309020205020404" pitchFamily="49" charset="0"/>
              </a:rPr>
              <a:t>Activity {</a:t>
            </a:r>
            <a:endParaRPr lang="en-US" sz="1400" dirty="0">
              <a:latin typeface="Courier New" panose="02070309020205020404" pitchFamily="49" charset="0"/>
              <a:cs typeface="Courier New" panose="02070309020205020404" pitchFamily="49" charset="0"/>
            </a:endParaRPr>
          </a:p>
          <a:p>
            <a:pPr marL="381000" lvl="1" indent="0">
              <a:buNone/>
            </a:pPr>
            <a:r>
              <a:rPr lang="en-US" sz="1400" dirty="0">
                <a:latin typeface="Courier New" panose="02070309020205020404" pitchFamily="49" charset="0"/>
                <a:cs typeface="Courier New" panose="02070309020205020404" pitchFamily="49" charset="0"/>
              </a:rPr>
              <a:t>    private static final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VOICE_RECOGNITION_REQUEST = 1;</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@Override</a:t>
            </a:r>
          </a:p>
          <a:p>
            <a:pPr marL="381000" lvl="1"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onCreate</a:t>
            </a:r>
            <a:r>
              <a:rPr lang="en-US" sz="1400" dirty="0">
                <a:latin typeface="Courier New" panose="02070309020205020404" pitchFamily="49" charset="0"/>
                <a:cs typeface="Courier New" panose="02070309020205020404" pitchFamily="49" charset="0"/>
              </a:rPr>
              <a:t>(Bundle </a:t>
            </a:r>
            <a:r>
              <a:rPr lang="en-US" sz="1400" dirty="0" err="1">
                <a:latin typeface="Courier New" panose="02070309020205020404" pitchFamily="49" charset="0"/>
                <a:cs typeface="Courier New" panose="02070309020205020404" pitchFamily="49" charset="0"/>
              </a:rPr>
              <a:t>savedInstanceState</a:t>
            </a: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super.onCreate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savedInstanceState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setContentView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R.layout.main</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recordSpeech</a:t>
            </a:r>
            <a:r>
              <a:rPr lang="en-US" sz="1400" dirty="0">
                <a:latin typeface="Courier New" panose="02070309020205020404" pitchFamily="49" charset="0"/>
                <a:cs typeface="Courier New" panose="02070309020205020404" pitchFamily="49" charset="0"/>
              </a:rPr>
              <a:t>(View view) {</a:t>
            </a:r>
          </a:p>
          <a:p>
            <a:pPr marL="381000" lvl="1" indent="0">
              <a:buNone/>
            </a:pPr>
            <a:r>
              <a:rPr lang="en-US" sz="1400" dirty="0">
                <a:latin typeface="Courier New" panose="02070309020205020404" pitchFamily="49" charset="0"/>
                <a:cs typeface="Courier New" panose="02070309020205020404" pitchFamily="49" charset="0"/>
              </a:rPr>
              <a:t>        Intent </a:t>
            </a:r>
            <a:r>
              <a:rPr lang="en-US" sz="1400" dirty="0" err="1">
                <a:latin typeface="Courier New" panose="02070309020205020404" pitchFamily="49" charset="0"/>
                <a:cs typeface="Courier New" panose="02070309020205020404" pitchFamily="49" charset="0"/>
              </a:rPr>
              <a:t>intent</a:t>
            </a: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new Intent(</a:t>
            </a:r>
            <a:r>
              <a:rPr lang="en-US" sz="1400" dirty="0" err="1">
                <a:latin typeface="Courier New" panose="02070309020205020404" pitchFamily="49" charset="0"/>
                <a:cs typeface="Courier New" panose="02070309020205020404" pitchFamily="49" charset="0"/>
              </a:rPr>
              <a:t>RecognizerIntent.ACTION_RECOGNIZE_SPEECH</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intent.putExtra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RecognizerIntent.EXTRA_LANGUAGE_MODEL</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RecognizerIntent.LANGUAGE_MODEL_FREE_FORM</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intent.putExtra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RecognizerIntent.EXTRA_PROMPT</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"Please speak slowly and clearly");</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startActivityForResult</a:t>
            </a:r>
            <a:r>
              <a:rPr lang="en-US" sz="1400" dirty="0">
                <a:latin typeface="Courier New" panose="02070309020205020404" pitchFamily="49" charset="0"/>
                <a:cs typeface="Courier New" panose="02070309020205020404" pitchFamily="49" charset="0"/>
              </a:rPr>
              <a:t>(intent, VOICE_RECOGNITION_REQUEST);</a:t>
            </a:r>
          </a:p>
          <a:p>
            <a:pPr marL="381000" lvl="1"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400" dirty="0" smtClean="0"/>
              <a:t>….</a:t>
            </a:r>
            <a:endParaRPr lang="en-US" sz="1400" dirty="0"/>
          </a:p>
        </p:txBody>
      </p:sp>
    </p:spTree>
    <p:extLst>
      <p:ext uri="{BB962C8B-B14F-4D97-AF65-F5344CB8AC3E}">
        <p14:creationId xmlns:p14="http://schemas.microsoft.com/office/powerpoint/2010/main" val="1944494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3002</TotalTime>
  <Words>2651</Words>
  <Application>Microsoft Office PowerPoint</Application>
  <PresentationFormat>On-screen Show (4:3)</PresentationFormat>
  <Paragraphs>210</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Pearson PTG Video Product PowerPoint Template 111006</vt:lpstr>
      <vt:lpstr>Instructor Notes</vt:lpstr>
      <vt:lpstr>  Advanced AndroidTM Application Development, Fourth Edition  Chapter 9  Designing Accessible Applications </vt:lpstr>
      <vt:lpstr>Chapter 9 Overview</vt:lpstr>
      <vt:lpstr>Exploring the Accessibility Framework</vt:lpstr>
      <vt:lpstr>Leveraging Speech Recognition Services</vt:lpstr>
      <vt:lpstr>Leveraging Speech Recognition Services</vt:lpstr>
      <vt:lpstr>Leveraging Speech Recognition Services</vt:lpstr>
      <vt:lpstr>Leveraging Speech Recognition Services</vt:lpstr>
      <vt:lpstr>Leveraging Speech Recognition Services</vt:lpstr>
      <vt:lpstr>Leveraging Speech Recognition Services</vt:lpstr>
      <vt:lpstr>Leveraging Speech Recognition Services</vt:lpstr>
      <vt:lpstr>Leveraging Text-to-Speech Services</vt:lpstr>
      <vt:lpstr>Leveraging Text-to-Speech Services</vt:lpstr>
      <vt:lpstr>Leveraging Text-to-Speech Services</vt:lpstr>
      <vt:lpstr>Leveraging Text-to-Speech Services</vt:lpstr>
      <vt:lpstr>Leveraging Text-to-Speech Services</vt:lpstr>
      <vt:lpstr>Leveraging Text-to-Speech Services</vt:lpstr>
      <vt:lpstr>Testing Application Accessibility</vt:lpstr>
      <vt:lpstr>Chapter 9 Summary</vt:lpstr>
      <vt:lpstr>References and More Information</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842</cp:revision>
  <dcterms:created xsi:type="dcterms:W3CDTF">2006-12-28T22:00:41Z</dcterms:created>
  <dcterms:modified xsi:type="dcterms:W3CDTF">2014-08-24T05:24:47Z</dcterms:modified>
</cp:coreProperties>
</file>