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282" r:id="rId2"/>
    <p:sldId id="257" r:id="rId3"/>
    <p:sldId id="256" r:id="rId4"/>
    <p:sldId id="283" r:id="rId5"/>
    <p:sldId id="285" r:id="rId6"/>
    <p:sldId id="286" r:id="rId7"/>
    <p:sldId id="287" r:id="rId8"/>
    <p:sldId id="288" r:id="rId9"/>
    <p:sldId id="289" r:id="rId10"/>
    <p:sldId id="290" r:id="rId11"/>
    <p:sldId id="291" r:id="rId12"/>
    <p:sldId id="292" r:id="rId13"/>
    <p:sldId id="293" r:id="rId14"/>
    <p:sldId id="294" r:id="rId15"/>
    <p:sldId id="295" r:id="rId16"/>
    <p:sldId id="296" r:id="rId17"/>
    <p:sldId id="258" r:id="rId18"/>
    <p:sldId id="284"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7" autoAdjust="0"/>
    <p:restoredTop sz="73094" autoAdjust="0"/>
  </p:normalViewPr>
  <p:slideViewPr>
    <p:cSldViewPr>
      <p:cViewPr varScale="1">
        <p:scale>
          <a:sx n="85" d="100"/>
          <a:sy n="85" d="100"/>
        </p:scale>
        <p:origin x="-30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17</a:t>
            </a:fld>
            <a:endParaRPr lang="en-US" smtClean="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These guidelines are just a start; there are so many different ways to approach the various combinations, they actually warrant explanations in their own book. Just know that following these guidelines as a baseline enables your application to display and function well on a variety of different devices. However, when working with devices that are often substantially larger (or smaller) than smartphones, scaling gracefully is not usually enough; you need to provide alternative resources for different resolutions and orientations.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Developing Applications for Tablets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smtClean="0"/>
              <a:t>Let’s </a:t>
            </a:r>
            <a:r>
              <a:rPr lang="en-US" sz="2000" dirty="0"/>
              <a:t>look at what it means to design, develop, test, and publish Android applications for tablet </a:t>
            </a:r>
            <a:r>
              <a:rPr lang="en-US" sz="2000" dirty="0" smtClean="0"/>
              <a:t>devices.</a:t>
            </a:r>
          </a:p>
          <a:p>
            <a:pPr lvl="1"/>
            <a:r>
              <a:rPr lang="en-US" sz="2000" dirty="0" smtClean="0"/>
              <a:t>A </a:t>
            </a:r>
            <a:r>
              <a:rPr lang="en-US" sz="2000" dirty="0"/>
              <a:t>tablet can be considered just another device, provided you haven’t made any unfortunate development </a:t>
            </a:r>
            <a:r>
              <a:rPr lang="en-US" sz="2000" dirty="0" smtClean="0"/>
              <a:t>assumptions.</a:t>
            </a:r>
            <a:endParaRPr lang="en-US" sz="2000" dirty="0"/>
          </a:p>
          <a:p>
            <a:pPr lvl="1"/>
            <a:r>
              <a:rPr lang="en-US" sz="2000" dirty="0"/>
              <a:t>Tablets run different versions of the Android </a:t>
            </a:r>
            <a:r>
              <a:rPr lang="en-US" sz="2000" dirty="0" smtClean="0"/>
              <a:t>platform.</a:t>
            </a:r>
            <a:endParaRPr lang="en-US" sz="2000" dirty="0"/>
          </a:p>
          <a:p>
            <a:pPr lvl="1"/>
            <a:r>
              <a:rPr lang="en-US" sz="2000" dirty="0"/>
              <a:t>Tablets are not </a:t>
            </a:r>
            <a:r>
              <a:rPr lang="en-US" sz="2000" dirty="0" smtClean="0"/>
              <a:t>smartphones.</a:t>
            </a:r>
          </a:p>
          <a:p>
            <a:pPr lvl="1"/>
            <a:r>
              <a:rPr lang="en-US" sz="2000" dirty="0" smtClean="0"/>
              <a:t>Unlike </a:t>
            </a:r>
            <a:r>
              <a:rPr lang="en-US" sz="2000" dirty="0"/>
              <a:t>smartphones, most tablets default to landscape, not portrait, </a:t>
            </a:r>
            <a:r>
              <a:rPr lang="en-US" sz="2000" dirty="0" smtClean="0"/>
              <a:t>mode.</a:t>
            </a:r>
            <a:endParaRPr lang="en-US" sz="2000" dirty="0"/>
          </a:p>
          <a:p>
            <a:pPr lvl="1"/>
            <a:r>
              <a:rPr lang="en-US" sz="2000" dirty="0"/>
              <a:t>Tablets tend to have fewer hardware sensors than high-end </a:t>
            </a:r>
            <a:r>
              <a:rPr lang="en-US" sz="2000" dirty="0" smtClean="0"/>
              <a:t>smartphones.</a:t>
            </a:r>
            <a:endParaRPr lang="en-US" sz="2000" dirty="0"/>
          </a:p>
          <a:p>
            <a:pPr lvl="1"/>
            <a:r>
              <a:rPr lang="en-US" sz="2000" dirty="0"/>
              <a:t>Fragments help separate user interface functionality from application </a:t>
            </a:r>
            <a:r>
              <a:rPr lang="en-US" sz="2000" dirty="0" smtClean="0"/>
              <a:t>logic.</a:t>
            </a:r>
            <a:endParaRPr lang="en-US" sz="2000" dirty="0"/>
          </a:p>
          <a:p>
            <a:pPr lvl="1"/>
            <a:r>
              <a:rPr lang="en-US" sz="2000" dirty="0"/>
              <a:t>Google Play has no specific way to target or disable publication to specific types of devices such as </a:t>
            </a:r>
            <a:r>
              <a:rPr lang="en-US" sz="2000" dirty="0" smtClean="0"/>
              <a:t>tablets.</a:t>
            </a:r>
            <a:endParaRPr lang="en-US" sz="2000"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Developing Applications for TV</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There are two ways Android works with </a:t>
            </a:r>
            <a:r>
              <a:rPr lang="en-US" sz="2400" dirty="0" smtClean="0"/>
              <a:t>TVs</a:t>
            </a:r>
            <a:r>
              <a:rPr lang="en-US" sz="2400" dirty="0"/>
              <a:t>:</a:t>
            </a:r>
            <a:endParaRPr lang="en-US" sz="2400" dirty="0" smtClean="0"/>
          </a:p>
          <a:p>
            <a:pPr lvl="1"/>
            <a:r>
              <a:rPr lang="en-US" sz="2400" dirty="0" smtClean="0"/>
              <a:t>The </a:t>
            </a:r>
            <a:r>
              <a:rPr lang="en-US" sz="2400" dirty="0"/>
              <a:t>first is Android directly integrated on the </a:t>
            </a:r>
            <a:r>
              <a:rPr lang="en-US" sz="2400" dirty="0" smtClean="0"/>
              <a:t>TV.</a:t>
            </a:r>
          </a:p>
          <a:p>
            <a:pPr lvl="1"/>
            <a:r>
              <a:rPr lang="en-US" sz="2400" dirty="0" smtClean="0"/>
              <a:t>The </a:t>
            </a:r>
            <a:r>
              <a:rPr lang="en-US" sz="2400" dirty="0"/>
              <a:t>second involves Android installed on a set-top box that is connected to a </a:t>
            </a:r>
            <a:r>
              <a:rPr lang="en-US" sz="2400" dirty="0" smtClean="0"/>
              <a:t>TV.</a:t>
            </a:r>
            <a:endParaRPr lang="en-US" sz="2400"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Google TV</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Google announced a new platform initiative in early 2010—Google </a:t>
            </a:r>
            <a:r>
              <a:rPr lang="en-US" sz="2000" dirty="0" smtClean="0"/>
              <a:t>TV.</a:t>
            </a:r>
          </a:p>
          <a:p>
            <a:r>
              <a:rPr lang="en-US" sz="2000" dirty="0" smtClean="0"/>
              <a:t>The </a:t>
            </a:r>
            <a:r>
              <a:rPr lang="en-US" sz="2000" dirty="0"/>
              <a:t>vision: a highly interactive and connected television experience that leverages the Android </a:t>
            </a:r>
            <a:r>
              <a:rPr lang="en-US" sz="2000" dirty="0" smtClean="0"/>
              <a:t>platform.</a:t>
            </a:r>
          </a:p>
          <a:p>
            <a:r>
              <a:rPr lang="en-US" sz="2000" dirty="0" smtClean="0"/>
              <a:t>Google </a:t>
            </a:r>
            <a:r>
              <a:rPr lang="en-US" sz="2000" dirty="0"/>
              <a:t>wasn’t going to do it alone but planned to partner with some of the top manufacturers in the television and set-top-box </a:t>
            </a:r>
            <a:r>
              <a:rPr lang="en-US" sz="2000" dirty="0" smtClean="0"/>
              <a:t>business.</a:t>
            </a:r>
          </a:p>
          <a:p>
            <a:r>
              <a:rPr lang="en-US" sz="2000" dirty="0" smtClean="0"/>
              <a:t>Just </a:t>
            </a:r>
            <a:r>
              <a:rPr lang="en-US" sz="2000" dirty="0"/>
              <a:t>as smartphones put apps in your pocket, Google TV brings them to your living </a:t>
            </a:r>
            <a:r>
              <a:rPr lang="en-US" sz="2000" dirty="0" smtClean="0"/>
              <a:t>room.</a:t>
            </a:r>
          </a:p>
          <a:p>
            <a:r>
              <a:rPr lang="en-US" sz="2000" dirty="0" smtClean="0"/>
              <a:t>The </a:t>
            </a:r>
            <a:r>
              <a:rPr lang="en-US" sz="2000" dirty="0"/>
              <a:t>sky is the limit when it comes to the types of apps and content you might want to provide to Google TV </a:t>
            </a:r>
            <a:r>
              <a:rPr lang="en-US" sz="2000" dirty="0" smtClean="0"/>
              <a:t>users.</a:t>
            </a:r>
            <a:endParaRPr lang="en-US" sz="2000"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Google TV Variations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There are two ways to bring your applications to Google TV devices: </a:t>
            </a:r>
            <a:endParaRPr lang="en-US" dirty="0" smtClean="0"/>
          </a:p>
          <a:p>
            <a:pPr lvl="1"/>
            <a:r>
              <a:rPr lang="en-US" dirty="0" smtClean="0"/>
              <a:t>Chrome </a:t>
            </a:r>
            <a:r>
              <a:rPr lang="en-US" dirty="0"/>
              <a:t>web </a:t>
            </a:r>
            <a:r>
              <a:rPr lang="en-US" dirty="0" smtClean="0"/>
              <a:t>apps</a:t>
            </a:r>
          </a:p>
          <a:p>
            <a:pPr lvl="1"/>
            <a:r>
              <a:rPr lang="en-US" dirty="0" smtClean="0"/>
              <a:t>Native </a:t>
            </a:r>
            <a:r>
              <a:rPr lang="en-US" dirty="0"/>
              <a:t>Android </a:t>
            </a:r>
            <a:r>
              <a:rPr lang="en-US" dirty="0" smtClean="0"/>
              <a:t>apps</a:t>
            </a:r>
          </a:p>
          <a:p>
            <a:r>
              <a:rPr lang="en-US" dirty="0"/>
              <a:t>M</a:t>
            </a:r>
            <a:r>
              <a:rPr lang="en-US" dirty="0" smtClean="0"/>
              <a:t>any </a:t>
            </a:r>
            <a:r>
              <a:rPr lang="en-US" dirty="0"/>
              <a:t>Android applications rely upon hardware assumptions that are not applicable to Google TV users, including the existence </a:t>
            </a:r>
            <a:r>
              <a:rPr lang="en-US" dirty="0" smtClean="0"/>
              <a:t>of</a:t>
            </a:r>
          </a:p>
          <a:p>
            <a:pPr lvl="1"/>
            <a:r>
              <a:rPr lang="en-US" dirty="0"/>
              <a:t>C</a:t>
            </a:r>
            <a:r>
              <a:rPr lang="en-US" dirty="0" smtClean="0"/>
              <a:t>ameras</a:t>
            </a:r>
          </a:p>
          <a:p>
            <a:pPr lvl="1"/>
            <a:r>
              <a:rPr lang="en-US" dirty="0"/>
              <a:t>L</a:t>
            </a:r>
            <a:r>
              <a:rPr lang="en-US" dirty="0" smtClean="0"/>
              <a:t>ocation-based services</a:t>
            </a:r>
          </a:p>
          <a:p>
            <a:pPr lvl="1"/>
            <a:r>
              <a:rPr lang="en-US" dirty="0"/>
              <a:t>S</a:t>
            </a:r>
            <a:r>
              <a:rPr lang="en-US" dirty="0" smtClean="0"/>
              <a:t>ensors</a:t>
            </a:r>
          </a:p>
          <a:p>
            <a:pPr lvl="1"/>
            <a:r>
              <a:rPr lang="en-US" dirty="0"/>
              <a:t>T</a:t>
            </a:r>
            <a:r>
              <a:rPr lang="en-US" dirty="0" smtClean="0"/>
              <a:t>elephony </a:t>
            </a:r>
          </a:p>
          <a:p>
            <a:pPr lvl="1"/>
            <a:r>
              <a:rPr lang="en-US" dirty="0" smtClean="0"/>
              <a:t>Other such hardware</a:t>
            </a:r>
          </a:p>
          <a:p>
            <a:r>
              <a:rPr lang="en-US" dirty="0"/>
              <a:t>In terms of user interface design, you don’t have to worry so much about state changes like orientation changes or frequent network drops because your user is always </a:t>
            </a:r>
            <a:r>
              <a:rPr lang="en-US" dirty="0" smtClean="0"/>
              <a:t>connected.</a:t>
            </a:r>
          </a:p>
          <a:p>
            <a:r>
              <a:rPr lang="en-US" dirty="0" smtClean="0"/>
              <a:t>Only </a:t>
            </a:r>
            <a:r>
              <a:rPr lang="en-US" dirty="0"/>
              <a:t>certain classes of existing Android applications are appropriate for the Google TV </a:t>
            </a:r>
            <a:r>
              <a:rPr lang="en-US" dirty="0" smtClean="0"/>
              <a:t>platform.</a:t>
            </a:r>
          </a:p>
          <a:p>
            <a:endParaRPr lang="en-US"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Optimizing Web Applications for Google TV</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Optimizing your websites for display on a high-definition television screen involves many commonsense </a:t>
            </a:r>
            <a:r>
              <a:rPr lang="en-US" sz="1800" dirty="0" smtClean="0"/>
              <a:t>tweaks.</a:t>
            </a:r>
          </a:p>
          <a:p>
            <a:r>
              <a:rPr lang="en-US" sz="1800" dirty="0" smtClean="0"/>
              <a:t>You’ll </a:t>
            </a:r>
            <a:r>
              <a:rPr lang="en-US" sz="1800" dirty="0"/>
              <a:t>hear a lot of Google TV developers talk about “the 10-foot </a:t>
            </a:r>
            <a:r>
              <a:rPr lang="en-US" sz="1800" dirty="0" smtClean="0"/>
              <a:t>experience.” This </a:t>
            </a:r>
            <a:r>
              <a:rPr lang="en-US" sz="1800" dirty="0"/>
              <a:t>simply acknowledges the fact that Google TV users sit at some distance from the screen, and developers need to adjust their application’s user experience to suit this typical use </a:t>
            </a:r>
            <a:r>
              <a:rPr lang="en-US" sz="1800" dirty="0" smtClean="0"/>
              <a:t>case.</a:t>
            </a:r>
          </a:p>
          <a:p>
            <a:r>
              <a:rPr lang="en-US" sz="1800" dirty="0"/>
              <a:t>Screen designs should be simple and elegant, using extra-large, readable fonts and </a:t>
            </a:r>
            <a:r>
              <a:rPr lang="en-US" sz="1800" dirty="0" smtClean="0"/>
              <a:t>graphics.</a:t>
            </a:r>
          </a:p>
          <a:p>
            <a:r>
              <a:rPr lang="en-US" sz="1800" dirty="0" smtClean="0"/>
              <a:t>There’s </a:t>
            </a:r>
            <a:r>
              <a:rPr lang="en-US" sz="1800" dirty="0"/>
              <a:t>quite a bit more wide-screen real estate to work with, but scrolling is less appealing, and navigation, typically by D-pad, should be simple and </a:t>
            </a:r>
            <a:r>
              <a:rPr lang="en-US" sz="1800" dirty="0" smtClean="0"/>
              <a:t>straightforward.</a:t>
            </a:r>
          </a:p>
          <a:p>
            <a:r>
              <a:rPr lang="en-US" sz="1800" dirty="0" smtClean="0"/>
              <a:t>Some </a:t>
            </a:r>
            <a:r>
              <a:rPr lang="en-US" sz="1800" dirty="0"/>
              <a:t>color schemes need to be adjusted for the high contrast and saturation levels typical of </a:t>
            </a:r>
            <a:r>
              <a:rPr lang="en-US" sz="1800" dirty="0" smtClean="0"/>
              <a:t>televisions.</a:t>
            </a:r>
          </a:p>
          <a:p>
            <a:r>
              <a:rPr lang="en-US" sz="1800" dirty="0" smtClean="0"/>
              <a:t>Finally</a:t>
            </a:r>
            <a:r>
              <a:rPr lang="en-US" sz="1800" dirty="0"/>
              <a:t>, you’ll want to come up with a high-resolution favicon so that your website looks slick in the Chrome bookmarks and other </a:t>
            </a:r>
            <a:r>
              <a:rPr lang="en-US" sz="1800" dirty="0" smtClean="0"/>
              <a:t>references.</a:t>
            </a:r>
            <a:endParaRPr lang="en-US" sz="1800"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Developing Native Android Applications for Google TV</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Developing native applications for Google TV is basically like developing for a large tablet without a touchscreen, camera, and so </a:t>
            </a:r>
            <a:r>
              <a:rPr lang="en-US" dirty="0" smtClean="0"/>
              <a:t>on.</a:t>
            </a:r>
          </a:p>
          <a:p>
            <a:r>
              <a:rPr lang="en-US" dirty="0" smtClean="0"/>
              <a:t>Here </a:t>
            </a:r>
            <a:r>
              <a:rPr lang="en-US" dirty="0"/>
              <a:t>are some suggestions for porting an Android app to Google TV:</a:t>
            </a:r>
          </a:p>
          <a:p>
            <a:pPr lvl="1"/>
            <a:r>
              <a:rPr lang="en-US" dirty="0"/>
              <a:t>Set the appropriate manifest file settings to allow for, market filter for, and not accidentally exclude Google TV </a:t>
            </a:r>
            <a:r>
              <a:rPr lang="en-US" dirty="0" smtClean="0"/>
              <a:t>devices.</a:t>
            </a:r>
            <a:endParaRPr lang="en-US" dirty="0"/>
          </a:p>
          <a:p>
            <a:pPr lvl="1"/>
            <a:r>
              <a:rPr lang="en-US" dirty="0"/>
              <a:t>Use appropriate alternative resources for large, high-definition television displays (at 10 feet</a:t>
            </a:r>
            <a:r>
              <a:rPr lang="en-US" dirty="0" smtClean="0"/>
              <a:t>).</a:t>
            </a:r>
            <a:endParaRPr lang="en-US" dirty="0"/>
          </a:p>
          <a:p>
            <a:pPr lvl="1"/>
            <a:r>
              <a:rPr lang="en-US" dirty="0"/>
              <a:t>Avoid certain methods and API calls that assume telephony device </a:t>
            </a:r>
            <a:r>
              <a:rPr lang="en-US" dirty="0" smtClean="0"/>
              <a:t>features.</a:t>
            </a:r>
            <a:endParaRPr lang="en-US" dirty="0"/>
          </a:p>
          <a:p>
            <a:pPr lvl="1"/>
            <a:r>
              <a:rPr lang="en-US" dirty="0"/>
              <a:t>Adjust the user interface controls to be large and readable for television </a:t>
            </a:r>
            <a:r>
              <a:rPr lang="en-US" dirty="0" smtClean="0"/>
              <a:t>viewing.</a:t>
            </a:r>
            <a:endParaRPr lang="en-US" dirty="0"/>
          </a:p>
          <a:p>
            <a:pPr lvl="1"/>
            <a:r>
              <a:rPr lang="en-US" dirty="0"/>
              <a:t>Adjust layout navigation to support D-pad as the primary input method.</a:t>
            </a:r>
          </a:p>
          <a:p>
            <a:pPr lvl="1"/>
            <a:r>
              <a:rPr lang="en-US" dirty="0"/>
              <a:t>Add handling for the media keys for play, pause, and so </a:t>
            </a:r>
            <a:r>
              <a:rPr lang="en-US" dirty="0" smtClean="0"/>
              <a:t>on.</a:t>
            </a:r>
            <a:endParaRPr lang="en-US" dirty="0"/>
          </a:p>
          <a:p>
            <a:pPr lvl="1"/>
            <a:r>
              <a:rPr lang="en-US" dirty="0"/>
              <a:t>Consider fast ways to get out of long lists; don’t make a user traverse a long list just to get to a button at the bottom of the </a:t>
            </a:r>
            <a:r>
              <a:rPr lang="en-US" dirty="0" smtClean="0"/>
              <a:t>screen.</a:t>
            </a:r>
            <a:endParaRPr lang="en-US" dirty="0"/>
          </a:p>
          <a:p>
            <a:pPr lvl="1"/>
            <a:r>
              <a:rPr lang="en-US" dirty="0"/>
              <a:t>Avoid using methods and APIs that assume telephony device features and other features unsupported by Google TV, such as the Android </a:t>
            </a:r>
            <a:r>
              <a:rPr lang="en-US" dirty="0" smtClean="0"/>
              <a:t>NDK.</a:t>
            </a:r>
            <a:endParaRPr lang="en-US"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Developing Applications for </a:t>
            </a:r>
            <a:r>
              <a:rPr lang="en-US" dirty="0" err="1"/>
              <a:t>Wearables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A newly released developer preview SDK for Android, called Android Wear, is available for </a:t>
            </a:r>
            <a:r>
              <a:rPr lang="en-US" dirty="0" smtClean="0"/>
              <a:t>wearables.</a:t>
            </a:r>
          </a:p>
          <a:p>
            <a:r>
              <a:rPr lang="en-US" dirty="0"/>
              <a:t>The Android Wear SDK includes notification API capabilities that you can take advantage of to present rich application information to users:</a:t>
            </a:r>
          </a:p>
          <a:p>
            <a:pPr lvl="1"/>
            <a:r>
              <a:rPr lang="en-US" dirty="0"/>
              <a:t>You can display actions for users to take to respond to </a:t>
            </a:r>
            <a:r>
              <a:rPr lang="en-US" dirty="0" smtClean="0"/>
              <a:t>notifications.</a:t>
            </a:r>
            <a:endParaRPr lang="en-US" dirty="0"/>
          </a:p>
          <a:p>
            <a:pPr lvl="1"/>
            <a:r>
              <a:rPr lang="en-US" dirty="0"/>
              <a:t>Images can provide context so users have a visual understanding of what your application’s notification is </a:t>
            </a:r>
            <a:r>
              <a:rPr lang="en-US" dirty="0" smtClean="0"/>
              <a:t>presenting.</a:t>
            </a:r>
            <a:endParaRPr lang="en-US" dirty="0"/>
          </a:p>
          <a:p>
            <a:pPr lvl="1"/>
            <a:r>
              <a:rPr lang="en-US" dirty="0"/>
              <a:t>Your application icon can present application identity to users so they can easily determine which application is presenting the </a:t>
            </a:r>
            <a:r>
              <a:rPr lang="en-US" dirty="0" smtClean="0"/>
              <a:t>notification.</a:t>
            </a:r>
            <a:endParaRPr lang="en-US" dirty="0"/>
          </a:p>
          <a:p>
            <a:pPr lvl="1"/>
            <a:r>
              <a:rPr lang="en-US" dirty="0"/>
              <a:t>Since wearable screens are so small, you may need to bundle your notification using two or more pages, swipe-able from left to right and back, for easy access to further notification </a:t>
            </a:r>
            <a:r>
              <a:rPr lang="en-US" dirty="0" smtClean="0"/>
              <a:t>content.</a:t>
            </a:r>
            <a:endParaRPr lang="en-US" dirty="0"/>
          </a:p>
          <a:p>
            <a:pPr lvl="1"/>
            <a:r>
              <a:rPr lang="en-US" dirty="0"/>
              <a:t>When your application presents more than one notification at a time to which a user hasn’t responded, stack them so users </a:t>
            </a:r>
            <a:r>
              <a:rPr lang="en-US" dirty="0" smtClean="0"/>
              <a:t>know </a:t>
            </a:r>
            <a:r>
              <a:rPr lang="en-US" dirty="0"/>
              <a:t>how many notifications they have </a:t>
            </a:r>
            <a:r>
              <a:rPr lang="en-US" dirty="0" smtClean="0"/>
              <a:t>pending.</a:t>
            </a:r>
            <a:endParaRPr lang="en-US" dirty="0"/>
          </a:p>
          <a:p>
            <a:pPr lvl="1"/>
            <a:r>
              <a:rPr lang="en-US" dirty="0"/>
              <a:t>Allow users to respond to notifications with voice replies, enabling them to speak “canned responses” you present for them to choose from for easy </a:t>
            </a:r>
            <a:r>
              <a:rPr lang="en-US" dirty="0" smtClean="0"/>
              <a:t>replies.</a:t>
            </a:r>
            <a:endParaRPr lang="en-US" dirty="0"/>
          </a:p>
          <a:p>
            <a:endParaRPr lang="en-US"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dirty="0" smtClean="0">
                <a:latin typeface="Arial" charset="0"/>
              </a:rPr>
              <a:t>Chapter 10</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now should understand more about device diversity.</a:t>
            </a:r>
          </a:p>
          <a:p>
            <a:pPr eaLnBrk="1" hangingPunct="1"/>
            <a:r>
              <a:rPr lang="en-US" sz="2400" dirty="0" smtClean="0"/>
              <a:t>We have learned about techniques for developing applications for tablets.</a:t>
            </a:r>
          </a:p>
          <a:p>
            <a:pPr eaLnBrk="1" hangingPunct="1"/>
            <a:r>
              <a:rPr lang="en-US" sz="2400" dirty="0" smtClean="0"/>
              <a:t>We have learned about techniques for developing applications for TV.</a:t>
            </a:r>
          </a:p>
          <a:p>
            <a:pPr eaLnBrk="1" hangingPunct="1"/>
            <a:r>
              <a:rPr lang="en-US" sz="2400" dirty="0" smtClean="0"/>
              <a:t>We have learned about techniques for developing applications for wearables.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API Guides: “Supporting Tablets and Handsets”:</a:t>
            </a:r>
          </a:p>
          <a:p>
            <a:pPr lvl="1"/>
            <a:r>
              <a:rPr lang="en-US" sz="2000" i="1" dirty="0" smtClean="0"/>
              <a:t>http</a:t>
            </a:r>
            <a:r>
              <a:rPr lang="en-US" sz="2000" i="1" dirty="0"/>
              <a:t>://d.android.com/guide/practices/tablets-and-handsets.html</a:t>
            </a:r>
          </a:p>
          <a:p>
            <a:r>
              <a:rPr lang="en-US" sz="2000" dirty="0"/>
              <a:t>Google TV Developers website:</a:t>
            </a:r>
          </a:p>
          <a:p>
            <a:pPr lvl="1"/>
            <a:r>
              <a:rPr lang="en-US" sz="2000" i="1" dirty="0" smtClean="0"/>
              <a:t>https</a:t>
            </a:r>
            <a:r>
              <a:rPr lang="en-US" sz="2000" i="1" dirty="0"/>
              <a:t>://developers.google.com/tv/</a:t>
            </a:r>
          </a:p>
          <a:p>
            <a:r>
              <a:rPr lang="en-US" sz="2000" dirty="0"/>
              <a:t>Google TV Developer Guide:</a:t>
            </a:r>
          </a:p>
          <a:p>
            <a:pPr lvl="1"/>
            <a:r>
              <a:rPr lang="en-US" sz="2000" i="1" dirty="0" smtClean="0"/>
              <a:t>https</a:t>
            </a:r>
            <a:r>
              <a:rPr lang="en-US" sz="2000" i="1" dirty="0"/>
              <a:t>://developers.google.com/tv/web/</a:t>
            </a:r>
          </a:p>
          <a:p>
            <a:r>
              <a:rPr lang="en-US" sz="2000" dirty="0"/>
              <a:t>Google </a:t>
            </a:r>
            <a:r>
              <a:rPr lang="en-US" sz="2000"/>
              <a:t>TV </a:t>
            </a:r>
            <a:r>
              <a:rPr lang="en-US" sz="2000" smtClean="0"/>
              <a:t>“Build </a:t>
            </a:r>
            <a:r>
              <a:rPr lang="en-US" sz="2000" dirty="0"/>
              <a:t>an </a:t>
            </a:r>
            <a:r>
              <a:rPr lang="en-US" sz="2000"/>
              <a:t>Android </a:t>
            </a:r>
            <a:r>
              <a:rPr lang="en-US" sz="2000" smtClean="0"/>
              <a:t>App”:</a:t>
            </a:r>
            <a:endParaRPr lang="en-US" sz="2000" dirty="0"/>
          </a:p>
          <a:p>
            <a:pPr lvl="1"/>
            <a:r>
              <a:rPr lang="en-US" sz="2000" i="1" dirty="0" smtClean="0"/>
              <a:t>https</a:t>
            </a:r>
            <a:r>
              <a:rPr lang="en-US" sz="2000" i="1" dirty="0"/>
              <a:t>://developers.google.com/tv/android/ </a:t>
            </a:r>
          </a:p>
          <a:p>
            <a:r>
              <a:rPr lang="en-US" sz="2000" dirty="0"/>
              <a:t>Android Wear: “Building Apps for </a:t>
            </a:r>
            <a:r>
              <a:rPr lang="en-US" sz="2000" dirty="0" err="1"/>
              <a:t>Wearables</a:t>
            </a:r>
            <a:r>
              <a:rPr lang="en-US" sz="2000" dirty="0"/>
              <a:t>”:</a:t>
            </a:r>
          </a:p>
          <a:p>
            <a:pPr lvl="1"/>
            <a:r>
              <a:rPr lang="en-US" sz="2000" i="1" dirty="0" smtClean="0"/>
              <a:t>http</a:t>
            </a:r>
            <a:r>
              <a:rPr lang="en-US" sz="2000" i="1" dirty="0"/>
              <a:t>://</a:t>
            </a:r>
            <a:r>
              <a:rPr lang="en-US" sz="2000" i="1" dirty="0" smtClean="0"/>
              <a:t>developer.android.com/training/building-wearables.html</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10</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Development Best Practices for Tablets, TVs, and Wearables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10</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Understanding Device Diversity</a:t>
            </a:r>
          </a:p>
          <a:p>
            <a:pPr eaLnBrk="1" hangingPunct="1"/>
            <a:r>
              <a:rPr lang="en-US" sz="2400" dirty="0"/>
              <a:t>Developing Applications for Tablets</a:t>
            </a:r>
          </a:p>
          <a:p>
            <a:pPr eaLnBrk="1" hangingPunct="1"/>
            <a:r>
              <a:rPr lang="en-US" sz="2400" dirty="0"/>
              <a:t>Developing Applications for TV</a:t>
            </a:r>
          </a:p>
          <a:p>
            <a:pPr eaLnBrk="1" hangingPunct="1"/>
            <a:r>
              <a:rPr lang="en-US" sz="2400" dirty="0"/>
              <a:t>Developing Applications for </a:t>
            </a:r>
            <a:r>
              <a:rPr lang="en-US" sz="2400" dirty="0" err="1" smtClean="0"/>
              <a:t>Wearables</a:t>
            </a:r>
            <a:endParaRPr lang="en-US" sz="2400" dirty="0" smtClean="0"/>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Device Diversity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Many application developers want to publish their applications to as many users </a:t>
            </a:r>
            <a:r>
              <a:rPr lang="en-US" sz="1800" dirty="0" smtClean="0"/>
              <a:t>as possible.</a:t>
            </a:r>
          </a:p>
          <a:p>
            <a:r>
              <a:rPr lang="en-US" sz="1800" dirty="0" smtClean="0"/>
              <a:t>This </a:t>
            </a:r>
            <a:r>
              <a:rPr lang="en-US" sz="1800" dirty="0"/>
              <a:t>was relatively straightforward when Android was almost exclusively a smartphone </a:t>
            </a:r>
            <a:r>
              <a:rPr lang="en-US" sz="1800" dirty="0" smtClean="0"/>
              <a:t>platform.</a:t>
            </a:r>
          </a:p>
          <a:p>
            <a:pPr lvl="1"/>
            <a:r>
              <a:rPr lang="en-US" sz="1800" dirty="0" smtClean="0"/>
              <a:t>Developers </a:t>
            </a:r>
            <a:r>
              <a:rPr lang="en-US" sz="1800" dirty="0"/>
              <a:t>could assume that the device screen size was within a certain reasonably small </a:t>
            </a:r>
            <a:r>
              <a:rPr lang="en-US" sz="1800" dirty="0" smtClean="0"/>
              <a:t>range.</a:t>
            </a:r>
          </a:p>
          <a:p>
            <a:pPr lvl="1"/>
            <a:r>
              <a:rPr lang="en-US" sz="1800" dirty="0" smtClean="0"/>
              <a:t>They </a:t>
            </a:r>
            <a:r>
              <a:rPr lang="en-US" sz="1800" dirty="0"/>
              <a:t>could assume that the devices had telephony features, a camera, a numeric keypad, and the </a:t>
            </a:r>
            <a:r>
              <a:rPr lang="en-US" sz="1800" dirty="0" smtClean="0"/>
              <a:t>like.</a:t>
            </a:r>
            <a:endParaRPr lang="en-US" sz="1800" dirty="0"/>
          </a:p>
          <a:p>
            <a:r>
              <a:rPr lang="en-US" sz="1800" dirty="0" smtClean="0"/>
              <a:t>Now that </a:t>
            </a:r>
            <a:r>
              <a:rPr lang="en-US" sz="1800" dirty="0"/>
              <a:t>the Android platform has made its way onto tablets, TVs, toasters, e-book readers, net books, watches, and even car rearview </a:t>
            </a:r>
            <a:r>
              <a:rPr lang="en-US" sz="1800" dirty="0" smtClean="0"/>
              <a:t>mirrors, application </a:t>
            </a:r>
            <a:r>
              <a:rPr lang="en-US" sz="1800" dirty="0"/>
              <a:t>developers cannot make these assumptions, which brings us to our first </a:t>
            </a:r>
            <a:r>
              <a:rPr lang="en-US" sz="1800" dirty="0" smtClean="0"/>
              <a:t>recommendation . . .</a:t>
            </a:r>
            <a:endParaRPr lang="en-US" sz="18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Don’t Make Assumptions about Device Characteristics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Don’t make assumptions about the device your application runs on, because tomorrow (or the day after) there will be yet another new type of Android device that breaks your </a:t>
            </a:r>
            <a:r>
              <a:rPr lang="en-US" dirty="0" smtClean="0"/>
              <a:t>assumptions.</a:t>
            </a:r>
          </a:p>
          <a:p>
            <a:r>
              <a:rPr lang="en-US" dirty="0" smtClean="0"/>
              <a:t>Instead</a:t>
            </a:r>
            <a:r>
              <a:rPr lang="en-US" dirty="0"/>
              <a:t>, ensure that your application runs smoothly by configuring your application’s Android manifest file appropriately to reflect what your application does and does not need to run </a:t>
            </a:r>
            <a:r>
              <a:rPr lang="en-US" dirty="0" smtClean="0"/>
              <a:t>correctly.</a:t>
            </a:r>
          </a:p>
          <a:p>
            <a:pPr lvl="1"/>
            <a:r>
              <a:rPr lang="en-US" dirty="0" smtClean="0"/>
              <a:t>Does </a:t>
            </a:r>
            <a:r>
              <a:rPr lang="en-US" dirty="0"/>
              <a:t>it require a certain version of the Android SDK? </a:t>
            </a:r>
            <a:endParaRPr lang="en-US" dirty="0" smtClean="0"/>
          </a:p>
          <a:p>
            <a:pPr lvl="2"/>
            <a:r>
              <a:rPr lang="en-US" dirty="0" smtClean="0"/>
              <a:t>If </a:t>
            </a:r>
            <a:r>
              <a:rPr lang="en-US" dirty="0"/>
              <a:t>so, specify </a:t>
            </a:r>
            <a:r>
              <a:rPr lang="en-US" dirty="0" smtClean="0"/>
              <a:t>it.</a:t>
            </a:r>
          </a:p>
          <a:p>
            <a:pPr lvl="1"/>
            <a:r>
              <a:rPr lang="en-US" dirty="0" smtClean="0"/>
              <a:t>Does </a:t>
            </a:r>
            <a:r>
              <a:rPr lang="en-US" dirty="0"/>
              <a:t>the application require a camera or telephony features? </a:t>
            </a:r>
            <a:endParaRPr lang="en-US" dirty="0" smtClean="0"/>
          </a:p>
          <a:p>
            <a:pPr lvl="2"/>
            <a:r>
              <a:rPr lang="en-US" dirty="0" smtClean="0"/>
              <a:t>Declare </a:t>
            </a:r>
            <a:r>
              <a:rPr lang="en-US" dirty="0"/>
              <a:t>those features using the </a:t>
            </a:r>
            <a:r>
              <a:rPr lang="en-US" dirty="0">
                <a:latin typeface="Courier New" panose="02070309020205020404" pitchFamily="49" charset="0"/>
                <a:cs typeface="Courier New" panose="02070309020205020404" pitchFamily="49" charset="0"/>
              </a:rPr>
              <a:t>&lt;uses-feature&gt;</a:t>
            </a:r>
            <a:r>
              <a:rPr lang="en-US" dirty="0"/>
              <a:t> </a:t>
            </a:r>
            <a:r>
              <a:rPr lang="en-US" dirty="0" smtClean="0"/>
              <a:t>tag.</a:t>
            </a:r>
          </a:p>
          <a:p>
            <a:pPr lvl="1"/>
            <a:r>
              <a:rPr lang="en-US" dirty="0" smtClean="0"/>
              <a:t>Do </a:t>
            </a:r>
            <a:r>
              <a:rPr lang="en-US" dirty="0"/>
              <a:t>you want your application to display correctly on a variety of device screens, whether they are large or small, portrait or landscape, high-definition, or otherwise? </a:t>
            </a:r>
            <a:endParaRPr lang="en-US" dirty="0" smtClean="0"/>
          </a:p>
          <a:p>
            <a:pPr lvl="2"/>
            <a:r>
              <a:rPr lang="en-US" dirty="0" smtClean="0"/>
              <a:t>Start </a:t>
            </a:r>
            <a:r>
              <a:rPr lang="en-US" dirty="0"/>
              <a:t>by using </a:t>
            </a:r>
            <a:r>
              <a:rPr lang="en-US" dirty="0" smtClean="0"/>
              <a:t>a flexible </a:t>
            </a:r>
            <a:r>
              <a:rPr lang="en-US" dirty="0"/>
              <a:t>user interface design that can attempt to smooth over and accommodate the differences among </a:t>
            </a:r>
            <a:r>
              <a:rPr lang="en-US" dirty="0" smtClean="0"/>
              <a:t>devices.</a:t>
            </a:r>
            <a:endParaRPr lang="en-US"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Designing Flexible User Interfaces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Here are some things to consider with any Android </a:t>
            </a:r>
            <a:r>
              <a:rPr lang="en-US" dirty="0" smtClean="0"/>
              <a:t>project to design flexible user interfaces: </a:t>
            </a:r>
            <a:endParaRPr lang="en-US" dirty="0"/>
          </a:p>
          <a:p>
            <a:pPr lvl="1"/>
            <a:r>
              <a:rPr lang="en-US" dirty="0"/>
              <a:t>Use flexible layout designs and controls such as </a:t>
            </a:r>
            <a:r>
              <a:rPr lang="en-US" dirty="0" err="1" smtClean="0">
                <a:latin typeface="Courier New" panose="02070309020205020404" pitchFamily="49" charset="0"/>
                <a:cs typeface="Courier New" panose="02070309020205020404" pitchFamily="49" charset="0"/>
              </a:rPr>
              <a:t>RelativeLayout</a:t>
            </a:r>
            <a:r>
              <a:rPr lang="en-US" dirty="0" smtClean="0"/>
              <a:t>.</a:t>
            </a:r>
            <a:endParaRPr lang="en-US" dirty="0"/>
          </a:p>
          <a:p>
            <a:pPr lvl="1"/>
            <a:r>
              <a:rPr lang="en-US" dirty="0"/>
              <a:t>Use dimension values such as </a:t>
            </a:r>
            <a:r>
              <a:rPr lang="en-US" dirty="0" err="1">
                <a:latin typeface="Courier New" panose="02070309020205020404" pitchFamily="49" charset="0"/>
                <a:cs typeface="Courier New" panose="02070309020205020404" pitchFamily="49" charset="0"/>
              </a:rPr>
              <a:t>dp</a:t>
            </a:r>
            <a:r>
              <a:rPr lang="en-US" dirty="0"/>
              <a:t> instead of </a:t>
            </a:r>
            <a:r>
              <a:rPr lang="en-US" dirty="0" err="1">
                <a:latin typeface="Courier New" panose="02070309020205020404" pitchFamily="49" charset="0"/>
                <a:cs typeface="Courier New" panose="02070309020205020404" pitchFamily="49" charset="0"/>
              </a:rPr>
              <a:t>px</a:t>
            </a:r>
            <a:r>
              <a:rPr lang="en-US" dirty="0"/>
              <a:t> to enable better scaling and support of multiple screen attributes with less </a:t>
            </a:r>
            <a:r>
              <a:rPr lang="en-US" dirty="0" smtClean="0"/>
              <a:t>work.</a:t>
            </a:r>
            <a:endParaRPr lang="en-US" dirty="0"/>
          </a:p>
          <a:p>
            <a:pPr lvl="1"/>
            <a:r>
              <a:rPr lang="en-US" dirty="0"/>
              <a:t>Use scale values such as </a:t>
            </a:r>
            <a:r>
              <a:rPr lang="en-US" dirty="0" err="1">
                <a:latin typeface="Courier New" panose="02070309020205020404" pitchFamily="49" charset="0"/>
                <a:cs typeface="Courier New" panose="02070309020205020404" pitchFamily="49" charset="0"/>
              </a:rPr>
              <a:t>sp</a:t>
            </a:r>
            <a:r>
              <a:rPr lang="en-US" dirty="0"/>
              <a:t> instead of </a:t>
            </a:r>
            <a:r>
              <a:rPr lang="en-US" dirty="0" err="1">
                <a:latin typeface="Courier New" panose="02070309020205020404" pitchFamily="49" charset="0"/>
                <a:cs typeface="Courier New" panose="02070309020205020404" pitchFamily="49" charset="0"/>
              </a:rPr>
              <a:t>pt</a:t>
            </a:r>
            <a:r>
              <a:rPr lang="en-US" dirty="0"/>
              <a:t> to enable better scaling and support of text with less </a:t>
            </a:r>
            <a:r>
              <a:rPr lang="en-US" dirty="0" smtClean="0"/>
              <a:t>work.</a:t>
            </a:r>
            <a:endParaRPr lang="en-US" dirty="0"/>
          </a:p>
          <a:p>
            <a:pPr lvl="1"/>
            <a:r>
              <a:rPr lang="en-US" dirty="0"/>
              <a:t>Make your graphics stretchable using graphic formats (nine-patch, XML-defined </a:t>
            </a:r>
            <a:r>
              <a:rPr lang="en-US" dirty="0" err="1"/>
              <a:t>drawables</a:t>
            </a:r>
            <a:r>
              <a:rPr lang="en-US" dirty="0"/>
              <a:t>) where </a:t>
            </a:r>
            <a:r>
              <a:rPr lang="en-US" dirty="0" smtClean="0"/>
              <a:t>possible.</a:t>
            </a:r>
            <a:endParaRPr lang="en-US" dirty="0"/>
          </a:p>
          <a:p>
            <a:pPr lvl="1"/>
            <a:r>
              <a:rPr lang="en-US" dirty="0"/>
              <a:t>Provide alternative resources for various screen sizes and </a:t>
            </a:r>
            <a:r>
              <a:rPr lang="en-US" dirty="0" smtClean="0"/>
              <a:t>densities.</a:t>
            </a:r>
            <a:endParaRPr lang="en-US" dirty="0"/>
          </a:p>
          <a:p>
            <a:pPr lvl="1"/>
            <a:r>
              <a:rPr lang="en-US" dirty="0"/>
              <a:t>Don’t limit alternative resources to just images and layouts. Styles and values also make great alternative </a:t>
            </a:r>
            <a:r>
              <a:rPr lang="en-US" dirty="0" smtClean="0"/>
              <a:t>resources.</a:t>
            </a:r>
            <a:endParaRPr lang="en-US" dirty="0"/>
          </a:p>
          <a:p>
            <a:pPr lvl="1"/>
            <a:r>
              <a:rPr lang="en-US" dirty="0"/>
              <a:t>Adjust your user interface when hardware features aren’t available. For instance, instead of requiring a camera, make it optional and present that option only when the camera is </a:t>
            </a:r>
            <a:r>
              <a:rPr lang="en-US" dirty="0" smtClean="0"/>
              <a:t>available.</a:t>
            </a:r>
          </a:p>
          <a:p>
            <a:pPr lvl="1"/>
            <a:r>
              <a:rPr lang="en-US" dirty="0" smtClean="0"/>
              <a:t>Use </a:t>
            </a:r>
            <a:r>
              <a:rPr lang="en-US" dirty="0"/>
              <a:t>a </a:t>
            </a:r>
            <a:r>
              <a:rPr lang="en-US" dirty="0">
                <a:latin typeface="Courier New" panose="02070309020205020404" pitchFamily="49" charset="0"/>
                <a:cs typeface="Courier New" panose="02070309020205020404" pitchFamily="49" charset="0"/>
              </a:rPr>
              <a:t>Fragment</a:t>
            </a:r>
            <a:r>
              <a:rPr lang="en-US" dirty="0"/>
              <a:t>-based application design from the start, as this </a:t>
            </a:r>
            <a:r>
              <a:rPr lang="en-US" dirty="0" smtClean="0"/>
              <a:t>technology </a:t>
            </a:r>
            <a:r>
              <a:rPr lang="en-US" dirty="0"/>
              <a:t>is supported in both smartphones and tablets and makes for flexible screen workflows and more code </a:t>
            </a:r>
            <a:r>
              <a:rPr lang="en-US" dirty="0" smtClean="0"/>
              <a:t>reuse.</a:t>
            </a:r>
            <a:endParaRPr lang="en-US"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Attracting New Types of Users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When you add new types of devices, different types of users buy </a:t>
            </a:r>
            <a:r>
              <a:rPr lang="en-US" sz="2000" dirty="0" smtClean="0"/>
              <a:t>them.</a:t>
            </a:r>
          </a:p>
          <a:p>
            <a:r>
              <a:rPr lang="en-US" sz="2000" dirty="0" smtClean="0"/>
              <a:t>This </a:t>
            </a:r>
            <a:r>
              <a:rPr lang="en-US" sz="2000" dirty="0"/>
              <a:t>expands the user base—a good thing for developers who make a living from </a:t>
            </a:r>
            <a:r>
              <a:rPr lang="en-US" sz="2000" dirty="0" smtClean="0"/>
              <a:t>downloads.</a:t>
            </a:r>
          </a:p>
          <a:p>
            <a:r>
              <a:rPr lang="en-US" sz="2000" dirty="0" smtClean="0"/>
              <a:t>The </a:t>
            </a:r>
            <a:r>
              <a:rPr lang="en-US" sz="2000" dirty="0"/>
              <a:t>audience for smartphones is different from that for tablets, TVs, and </a:t>
            </a:r>
            <a:r>
              <a:rPr lang="en-US" sz="2000" dirty="0" smtClean="0"/>
              <a:t>wearables.</a:t>
            </a:r>
          </a:p>
          <a:p>
            <a:r>
              <a:rPr lang="en-US" sz="2000" dirty="0" smtClean="0"/>
              <a:t>Understanding </a:t>
            </a:r>
            <a:r>
              <a:rPr lang="en-US" sz="2000" dirty="0"/>
              <a:t>these new audiences can have an impact on your application design and development </a:t>
            </a:r>
            <a:r>
              <a:rPr lang="en-US" sz="2000" dirty="0" smtClean="0"/>
              <a:t>process.</a:t>
            </a:r>
            <a:endParaRPr lang="en-US" sz="2000"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Alternative Resources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can achieve a lot by simply using alternative </a:t>
            </a:r>
            <a:r>
              <a:rPr lang="en-US" sz="2000" dirty="0" smtClean="0"/>
              <a:t>resources.</a:t>
            </a:r>
          </a:p>
          <a:p>
            <a:r>
              <a:rPr lang="en-US" sz="2000" dirty="0" smtClean="0"/>
              <a:t>The </a:t>
            </a:r>
            <a:r>
              <a:rPr lang="en-US" sz="2000" dirty="0"/>
              <a:t>Android SDK enables you to supply project resources such as graphics and layout designs for different target device characteristics such as screen sizes, resolutions, orientations, and other device </a:t>
            </a:r>
            <a:r>
              <a:rPr lang="en-US" sz="2000" dirty="0" smtClean="0"/>
              <a:t>features.</a:t>
            </a:r>
          </a:p>
          <a:p>
            <a:r>
              <a:rPr lang="en-US" sz="2000" dirty="0" smtClean="0"/>
              <a:t>Used </a:t>
            </a:r>
            <a:r>
              <a:rPr lang="en-US" sz="2000" dirty="0"/>
              <a:t>well, each class of device can have its own distinct look and feel while the underlying code remains </a:t>
            </a:r>
            <a:r>
              <a:rPr lang="en-US" sz="2000" dirty="0" smtClean="0"/>
              <a:t>unchanged.</a:t>
            </a:r>
            <a:endParaRPr lang="en-US" sz="2000"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Screen Space Effectively on Big Landscape Screens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Tablets are most frequently held and used in landscape mode, and televisions are exclusively used in landscape </a:t>
            </a:r>
            <a:r>
              <a:rPr lang="en-US" sz="2000" dirty="0" smtClean="0"/>
              <a:t>mode.</a:t>
            </a:r>
          </a:p>
          <a:p>
            <a:r>
              <a:rPr lang="en-US" sz="2000" dirty="0" smtClean="0"/>
              <a:t>Although </a:t>
            </a:r>
            <a:r>
              <a:rPr lang="en-US" sz="2000" dirty="0"/>
              <a:t>supporting both orientations is ideal, if you’re going to focus on only one orientation for tablets and televisions, we recommend landscape </a:t>
            </a:r>
            <a:r>
              <a:rPr lang="en-US" sz="2000" dirty="0" smtClean="0"/>
              <a:t>mode.</a:t>
            </a:r>
          </a:p>
          <a:p>
            <a:r>
              <a:rPr lang="en-US" sz="2000" dirty="0" smtClean="0"/>
              <a:t>Keep </a:t>
            </a:r>
            <a:r>
              <a:rPr lang="en-US" sz="2000" dirty="0"/>
              <a:t>in mind that you can use alternative resources to design a landscape layout that differs substantially from the portrait </a:t>
            </a:r>
            <a:r>
              <a:rPr lang="en-US" sz="2000" dirty="0" smtClean="0"/>
              <a:t>layout.</a:t>
            </a:r>
          </a:p>
          <a:p>
            <a:r>
              <a:rPr lang="en-US" sz="2000" dirty="0" smtClean="0"/>
              <a:t>You’ll </a:t>
            </a:r>
            <a:r>
              <a:rPr lang="en-US" sz="2000" dirty="0"/>
              <a:t>want to consider different layouts using the </a:t>
            </a:r>
            <a:r>
              <a:rPr lang="en-US" sz="2000" dirty="0">
                <a:latin typeface="Courier New" panose="02070309020205020404" pitchFamily="49" charset="0"/>
                <a:cs typeface="Courier New" panose="02070309020205020404" pitchFamily="49" charset="0"/>
              </a:rPr>
              <a:t>port</a:t>
            </a:r>
            <a:r>
              <a:rPr lang="en-US" sz="2000" dirty="0"/>
              <a:t> and </a:t>
            </a:r>
            <a:r>
              <a:rPr lang="en-US" sz="2000" dirty="0">
                <a:latin typeface="Courier New" panose="02070309020205020404" pitchFamily="49" charset="0"/>
                <a:cs typeface="Courier New" panose="02070309020205020404" pitchFamily="49" charset="0"/>
              </a:rPr>
              <a:t>land</a:t>
            </a:r>
            <a:r>
              <a:rPr lang="en-US" sz="2000" dirty="0"/>
              <a:t> </a:t>
            </a:r>
            <a:r>
              <a:rPr lang="en-US" sz="2000" dirty="0" smtClean="0"/>
              <a:t>qualifiers.</a:t>
            </a:r>
            <a:endParaRPr lang="en-US" sz="2000" dirty="0"/>
          </a:p>
          <a:p>
            <a:r>
              <a:rPr lang="en-US" sz="2000" dirty="0"/>
              <a:t>Just scaling graphics up for these big screens is often not </a:t>
            </a:r>
            <a:r>
              <a:rPr lang="en-US" sz="2000" dirty="0" smtClean="0"/>
              <a:t>enough.</a:t>
            </a:r>
            <a:endParaRPr lang="en-US" sz="2000" dirty="0"/>
          </a:p>
        </p:txBody>
      </p:sp>
    </p:spTree>
    <p:extLst>
      <p:ext uri="{BB962C8B-B14F-4D97-AF65-F5344CB8AC3E}">
        <p14:creationId xmlns:p14="http://schemas.microsoft.com/office/powerpoint/2010/main" val="1880737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2471</TotalTime>
  <Words>2626</Words>
  <Application>Microsoft Office PowerPoint</Application>
  <PresentationFormat>On-screen Show (4:3)</PresentationFormat>
  <Paragraphs>152</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Pearson PTG Video Product PowerPoint Template 111006</vt:lpstr>
      <vt:lpstr>Instructor Notes</vt:lpstr>
      <vt:lpstr>  Advanced AndroidTM Application Development, Fourth Edition  Chapter 10  Development Best Practices for Tablets, TVs, and Wearables </vt:lpstr>
      <vt:lpstr>Chapter 10 Overview</vt:lpstr>
      <vt:lpstr>Understanding Device Diversity</vt:lpstr>
      <vt:lpstr>Don’t Make Assumptions about Device Characteristics</vt:lpstr>
      <vt:lpstr>Designing Flexible User Interfaces</vt:lpstr>
      <vt:lpstr>Attracting New Types of Users</vt:lpstr>
      <vt:lpstr>Leveraging Alternative Resources</vt:lpstr>
      <vt:lpstr>Using Screen Space Effectively on Big Landscape Screens</vt:lpstr>
      <vt:lpstr>Developing Applications for Tablets</vt:lpstr>
      <vt:lpstr>Developing Applications for TV</vt:lpstr>
      <vt:lpstr>Working with Google TV</vt:lpstr>
      <vt:lpstr>Google TV Variations</vt:lpstr>
      <vt:lpstr>Optimizing Web Applications for Google TV</vt:lpstr>
      <vt:lpstr>Developing Native Android Applications for Google TV</vt:lpstr>
      <vt:lpstr>Developing Applications for Wearables</vt:lpstr>
      <vt:lpstr>Chapter 10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838</cp:revision>
  <dcterms:created xsi:type="dcterms:W3CDTF">2006-12-28T22:00:41Z</dcterms:created>
  <dcterms:modified xsi:type="dcterms:W3CDTF">2014-08-24T02:23:04Z</dcterms:modified>
</cp:coreProperties>
</file>