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8"/>
  </p:notesMasterIdLst>
  <p:handoutMasterIdLst>
    <p:handoutMasterId r:id="rId29"/>
  </p:handoutMasterIdLst>
  <p:sldIdLst>
    <p:sldId id="282" r:id="rId2"/>
    <p:sldId id="257" r:id="rId3"/>
    <p:sldId id="256" r:id="rId4"/>
    <p:sldId id="283" r:id="rId5"/>
    <p:sldId id="285" r:id="rId6"/>
    <p:sldId id="286" r:id="rId7"/>
    <p:sldId id="287" r:id="rId8"/>
    <p:sldId id="295" r:id="rId9"/>
    <p:sldId id="288" r:id="rId10"/>
    <p:sldId id="289" r:id="rId11"/>
    <p:sldId id="296" r:id="rId12"/>
    <p:sldId id="297" r:id="rId13"/>
    <p:sldId id="290" r:id="rId14"/>
    <p:sldId id="291" r:id="rId15"/>
    <p:sldId id="298" r:id="rId16"/>
    <p:sldId id="292" r:id="rId17"/>
    <p:sldId id="299" r:id="rId18"/>
    <p:sldId id="300" r:id="rId19"/>
    <p:sldId id="293" r:id="rId20"/>
    <p:sldId id="301" r:id="rId21"/>
    <p:sldId id="302" r:id="rId22"/>
    <p:sldId id="294" r:id="rId23"/>
    <p:sldId id="303" r:id="rId24"/>
    <p:sldId id="304" r:id="rId25"/>
    <p:sldId id="258" r:id="rId26"/>
    <p:sldId id="284"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Wood" initials="BW"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6092C1"/>
    <a:srgbClr val="8BB6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34587" autoAdjust="0"/>
    <p:restoredTop sz="72518" autoAdjust="0"/>
  </p:normalViewPr>
  <p:slideViewPr>
    <p:cSldViewPr>
      <p:cViewPr varScale="1">
        <p:scale>
          <a:sx n="84" d="100"/>
          <a:sy n="84" d="100"/>
        </p:scale>
        <p:origin x="-312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225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fld id="{81798516-A4AB-424E-97C6-E45147198897}" type="datetimeFigureOut">
              <a:rPr lang="en-US"/>
              <a:pPr>
                <a:defRPr/>
              </a:pPr>
              <a:t>8/23/2014</a:t>
            </a:fld>
            <a:endParaRPr lang="en-US"/>
          </a:p>
        </p:txBody>
      </p:sp>
      <p:sp>
        <p:nvSpPr>
          <p:cNvPr id="225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25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B78513EC-8336-4F04-BA3E-2A372D5EAEC9}" type="slidenum">
              <a:rPr lang="en-US"/>
              <a:pPr>
                <a:defRPr/>
              </a:pPr>
              <a:t>‹#›</a:t>
            </a:fld>
            <a:endParaRPr lang="en-US"/>
          </a:p>
        </p:txBody>
      </p:sp>
    </p:spTree>
    <p:extLst>
      <p:ext uri="{BB962C8B-B14F-4D97-AF65-F5344CB8AC3E}">
        <p14:creationId xmlns:p14="http://schemas.microsoft.com/office/powerpoint/2010/main" val="34366924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0BE38EA-E1BC-4013-BFE5-292F45166390}" type="datetimeFigureOut">
              <a:rPr lang="en-US"/>
              <a:pPr>
                <a:defRPr/>
              </a:pPr>
              <a:t>8/23/2014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C62D373-7F72-461B-A0AE-2390A0D84974}" type="slidenum">
              <a:rPr lang="en-US"/>
              <a:pPr>
                <a:defRPr/>
              </a:pPr>
              <a:t>‹#›</a:t>
            </a:fld>
            <a:endParaRPr lang="en-US"/>
          </a:p>
        </p:txBody>
      </p:sp>
    </p:spTree>
    <p:extLst>
      <p:ext uri="{BB962C8B-B14F-4D97-AF65-F5344CB8AC3E}">
        <p14:creationId xmlns:p14="http://schemas.microsoft.com/office/powerpoint/2010/main" val="2046166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CA55F4FB-A82D-474D-8043-3D328656A26C}"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A large portion of data transmitted among network resources is stored in a structured fashion in XML. In particular, Rich Site Summary (RSS) feeds are provided in a standardized XML format, and many web services provide data using these feeds. The Android SDK provides a variety of XML utilities. Parsing XML from the network is similar to parsing an XML resource file or a raw file on the file system. Android provides a fast and efficient XML Pull Parser, which is a parser of choice for networked applications.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code demonstrates how to use the XML Pull Parser to read an XML file from Flickr.com and extract specific data from within it. A </a:t>
            </a:r>
            <a:r>
              <a:rPr lang="en-US" sz="1200" kern="1200" dirty="0" err="1" smtClean="0">
                <a:solidFill>
                  <a:schemeClr val="tx1"/>
                </a:solidFill>
                <a:effectLst/>
                <a:latin typeface="+mn-lt"/>
                <a:ea typeface="+mn-ea"/>
                <a:cs typeface="+mn-cs"/>
              </a:rPr>
              <a:t>TextView</a:t>
            </a:r>
            <a:r>
              <a:rPr lang="en-US" sz="1200" kern="1200" dirty="0" smtClean="0">
                <a:solidFill>
                  <a:schemeClr val="tx1"/>
                </a:solidFill>
                <a:effectLst/>
                <a:latin typeface="+mn-lt"/>
                <a:ea typeface="+mn-ea"/>
                <a:cs typeface="+mn-cs"/>
              </a:rPr>
              <a:t> called status is assigned before this block of code is executed and displays the status of the parsing operation.</a:t>
            </a:r>
          </a:p>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After the URL is created, the next step is to retrieve an </a:t>
            </a:r>
            <a:r>
              <a:rPr lang="en-US" sz="1200" kern="1200" dirty="0" err="1" smtClean="0">
                <a:solidFill>
                  <a:schemeClr val="tx1"/>
                </a:solidFill>
                <a:effectLst/>
                <a:latin typeface="+mn-lt"/>
                <a:ea typeface="+mn-ea"/>
                <a:cs typeface="+mn-cs"/>
              </a:rPr>
              <a:t>XmlPullParser</a:t>
            </a:r>
            <a:r>
              <a:rPr lang="en-US" sz="1200" kern="1200" dirty="0" smtClean="0">
                <a:solidFill>
                  <a:schemeClr val="tx1"/>
                </a:solidFill>
                <a:effectLst/>
                <a:latin typeface="+mn-lt"/>
                <a:ea typeface="+mn-ea"/>
                <a:cs typeface="+mn-cs"/>
              </a:rPr>
              <a:t> instance from the </a:t>
            </a:r>
            <a:r>
              <a:rPr lang="en-US" sz="1200" kern="1200" dirty="0" err="1" smtClean="0">
                <a:solidFill>
                  <a:schemeClr val="tx1"/>
                </a:solidFill>
                <a:effectLst/>
                <a:latin typeface="+mn-lt"/>
                <a:ea typeface="+mn-ea"/>
                <a:cs typeface="+mn-cs"/>
              </a:rPr>
              <a:t>XmlPullParserFactory</a:t>
            </a:r>
            <a:r>
              <a:rPr lang="en-US" sz="1200" kern="1200" dirty="0" smtClean="0">
                <a:solidFill>
                  <a:schemeClr val="tx1"/>
                </a:solidFill>
                <a:effectLst/>
                <a:latin typeface="+mn-lt"/>
                <a:ea typeface="+mn-ea"/>
                <a:cs typeface="+mn-cs"/>
              </a:rPr>
              <a:t>. A Pull Parser has a main method that returns the next event. The events returned by a Pull Parser are similar to methods used in the implementation of a </a:t>
            </a:r>
            <a:r>
              <a:rPr lang="en-US" sz="1200" kern="1200" dirty="0" err="1" smtClean="0">
                <a:solidFill>
                  <a:schemeClr val="tx1"/>
                </a:solidFill>
                <a:effectLst/>
                <a:latin typeface="+mn-lt"/>
                <a:ea typeface="+mn-ea"/>
                <a:cs typeface="+mn-cs"/>
              </a:rPr>
              <a:t>SAXParser</a:t>
            </a:r>
            <a:r>
              <a:rPr lang="en-US" sz="1200" kern="1200" dirty="0" smtClean="0">
                <a:solidFill>
                  <a:schemeClr val="tx1"/>
                </a:solidFill>
                <a:effectLst/>
                <a:latin typeface="+mn-lt"/>
                <a:ea typeface="+mn-ea"/>
                <a:cs typeface="+mn-cs"/>
              </a:rPr>
              <a:t> handler class. Instead, though, the code is handled iteratively. This method is more efficient for mobile use.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this example, the only event that we check for is the START_TAG event, signifying the beginning of an XML tag. Attribute values are queried and compared. This example looks specifically for image URLs in the XML from a Flickr feed query. When they are found, a log entry is made.</a:t>
            </a:r>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z="1200" kern="1200" dirty="0" smtClean="0">
                <a:solidFill>
                  <a:schemeClr val="tx1"/>
                </a:solidFill>
                <a:effectLst/>
                <a:latin typeface="+mn-lt"/>
                <a:ea typeface="+mn-ea"/>
                <a:cs typeface="+mn-cs"/>
              </a:rPr>
              <a:t>The simplest way to handle asynchronous processing is with the </a:t>
            </a:r>
            <a:r>
              <a:rPr lang="en-US" sz="1200" kern="1200" dirty="0" err="1" smtClean="0">
                <a:solidFill>
                  <a:schemeClr val="tx1"/>
                </a:solidFill>
                <a:effectLst/>
                <a:latin typeface="+mn-lt"/>
                <a:ea typeface="+mn-ea"/>
                <a:cs typeface="+mn-cs"/>
              </a:rPr>
              <a:t>AsyncTask</a:t>
            </a:r>
            <a:r>
              <a:rPr lang="en-US" sz="1200" kern="1200" dirty="0" smtClean="0">
                <a:solidFill>
                  <a:schemeClr val="tx1"/>
                </a:solidFill>
                <a:effectLst/>
                <a:latin typeface="+mn-lt"/>
                <a:ea typeface="+mn-ea"/>
                <a:cs typeface="+mn-cs"/>
              </a:rPr>
              <a:t> class. This code demonstrates an example implementation of </a:t>
            </a:r>
            <a:r>
              <a:rPr lang="en-US" sz="1200" kern="1200" dirty="0" err="1" smtClean="0">
                <a:solidFill>
                  <a:schemeClr val="tx1"/>
                </a:solidFill>
                <a:effectLst/>
                <a:latin typeface="+mn-lt"/>
                <a:ea typeface="+mn-ea"/>
                <a:cs typeface="+mn-cs"/>
              </a:rPr>
              <a:t>AsyncTask</a:t>
            </a:r>
            <a:r>
              <a:rPr lang="en-US" sz="1200" kern="1200" dirty="0" smtClean="0">
                <a:solidFill>
                  <a:schemeClr val="tx1"/>
                </a:solidFill>
                <a:effectLst/>
                <a:latin typeface="+mn-lt"/>
                <a:ea typeface="+mn-ea"/>
                <a:cs typeface="+mn-cs"/>
              </a:rPr>
              <a:t> to perform the same functionality as the code earlier off the UI thread.</a:t>
            </a:r>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When launched with the </a:t>
            </a:r>
            <a:r>
              <a:rPr lang="en-US" sz="1200" kern="1200" dirty="0" err="1" smtClean="0">
                <a:solidFill>
                  <a:schemeClr val="tx1"/>
                </a:solidFill>
                <a:effectLst/>
                <a:latin typeface="+mn-lt"/>
                <a:ea typeface="+mn-ea"/>
                <a:cs typeface="+mn-cs"/>
              </a:rPr>
              <a:t>AsyncTask.execute</a:t>
            </a:r>
            <a:r>
              <a:rPr lang="en-US" sz="1200" kern="1200" dirty="0" smtClean="0">
                <a:solidFill>
                  <a:schemeClr val="tx1"/>
                </a:solidFill>
                <a:effectLst/>
                <a:latin typeface="+mn-lt"/>
                <a:ea typeface="+mn-ea"/>
                <a:cs typeface="+mn-cs"/>
              </a:rPr>
              <a:t>() method, </a:t>
            </a:r>
            <a:r>
              <a:rPr lang="en-US" sz="1200" kern="1200" dirty="0" err="1" smtClean="0">
                <a:solidFill>
                  <a:schemeClr val="tx1"/>
                </a:solidFill>
                <a:effectLst/>
                <a:latin typeface="+mn-lt"/>
                <a:ea typeface="+mn-ea"/>
                <a:cs typeface="+mn-cs"/>
              </a:rPr>
              <a:t>doInBackground</a:t>
            </a:r>
            <a:r>
              <a:rPr lang="en-US" sz="1200" kern="1200" dirty="0" smtClean="0">
                <a:solidFill>
                  <a:schemeClr val="tx1"/>
                </a:solidFill>
                <a:effectLst/>
                <a:latin typeface="+mn-lt"/>
                <a:ea typeface="+mn-ea"/>
                <a:cs typeface="+mn-cs"/>
              </a:rPr>
              <a:t>() runs in a background thread while the other methods run on the UI thread. There is no need to manage a Handler or post a Runnable object to it. This simplifies coding and debugging.</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If you’re more comfortable working with traditional Java threads, you can use the Thread class instead. The code shown here demonstrates how to launch a new Thread that connects to a remote server, retrieves and parses some XML, and posts a response back to the UI thread to change a </a:t>
            </a:r>
            <a:r>
              <a:rPr lang="en-US" sz="1200" kern="1200" dirty="0" err="1" smtClean="0">
                <a:solidFill>
                  <a:schemeClr val="tx1"/>
                </a:solidFill>
                <a:effectLst/>
                <a:latin typeface="+mn-lt"/>
                <a:ea typeface="+mn-ea"/>
                <a:cs typeface="+mn-cs"/>
              </a:rPr>
              <a:t>TextView</a:t>
            </a:r>
            <a:r>
              <a:rPr lang="en-US" sz="1200" kern="1200" dirty="0" smtClean="0">
                <a:solidFill>
                  <a:schemeClr val="tx1"/>
                </a:solidFill>
                <a:effectLst/>
                <a:latin typeface="+mn-lt"/>
                <a:ea typeface="+mn-ea"/>
                <a:cs typeface="+mn-cs"/>
              </a:rPr>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For this example, an anonymous Thread object is reasonable. We create it and call its start() method immediately. However, now that the code runs on a separate thread, the user interface updates must be posted back to the main thread. This is done by using a Handler object on the main thread and creating Runnable objects that execute to call </a:t>
            </a:r>
            <a:r>
              <a:rPr lang="en-US" sz="1200" kern="1200" dirty="0" err="1" smtClean="0">
                <a:solidFill>
                  <a:schemeClr val="tx1"/>
                </a:solidFill>
                <a:effectLst/>
                <a:latin typeface="+mn-lt"/>
                <a:ea typeface="+mn-ea"/>
                <a:cs typeface="+mn-cs"/>
              </a:rPr>
              <a:t>setText</a:t>
            </a:r>
            <a:r>
              <a:rPr lang="en-US" sz="1200" kern="1200" dirty="0" smtClean="0">
                <a:solidFill>
                  <a:schemeClr val="tx1"/>
                </a:solidFill>
                <a:effectLst/>
                <a:latin typeface="+mn-lt"/>
                <a:ea typeface="+mn-ea"/>
                <a:cs typeface="+mn-cs"/>
              </a:rPr>
              <a:t>() on the </a:t>
            </a:r>
            <a:r>
              <a:rPr lang="en-US" sz="1200" kern="1200" dirty="0" err="1" smtClean="0">
                <a:solidFill>
                  <a:schemeClr val="tx1"/>
                </a:solidFill>
                <a:effectLst/>
                <a:latin typeface="+mn-lt"/>
                <a:ea typeface="+mn-ea"/>
                <a:cs typeface="+mn-cs"/>
              </a:rPr>
              <a:t>TextView</a:t>
            </a:r>
            <a:r>
              <a:rPr lang="en-US" sz="1200" kern="1200" dirty="0" smtClean="0">
                <a:solidFill>
                  <a:schemeClr val="tx1"/>
                </a:solidFill>
                <a:effectLst/>
                <a:latin typeface="+mn-lt"/>
                <a:ea typeface="+mn-ea"/>
                <a:cs typeface="+mn-cs"/>
              </a:rPr>
              <a:t> widget named status.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rest of the code remains the same as in the previous examples. Executing both the parsing code and the networking code on a separate thread allows the user interface to continue to behave in a responsive fashion while the network and parsing operations are done behind the scenes, resulting in a smooth and friendly user experience. This also allows for handling of interim actions by the user, such as canceling the transfer. You can accomplish this by implementing the Thread to listen for certain events and check for certain flags.</a:t>
            </a:r>
          </a:p>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Now that we have covered how you can use a separate thread to parse XML, let’s take our example a bit deeper and talk about working with </a:t>
            </a:r>
            <a:r>
              <a:rPr lang="en-US" sz="1200" kern="1200" dirty="0" err="1" smtClean="0">
                <a:solidFill>
                  <a:schemeClr val="tx1"/>
                </a:solidFill>
                <a:effectLst/>
                <a:latin typeface="+mn-lt"/>
                <a:ea typeface="+mn-ea"/>
                <a:cs typeface="+mn-cs"/>
              </a:rPr>
              <a:t>nonprimitive</a:t>
            </a:r>
            <a:r>
              <a:rPr lang="en-US" sz="1200" kern="1200" dirty="0" smtClean="0">
                <a:solidFill>
                  <a:schemeClr val="tx1"/>
                </a:solidFill>
                <a:effectLst/>
                <a:latin typeface="+mn-lt"/>
                <a:ea typeface="+mn-ea"/>
                <a:cs typeface="+mn-cs"/>
              </a:rPr>
              <a:t> data types.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Continuing with the previous example of parsing for image locations from a Flickr feed, let’s display some images from the feed. This example reads the image data and displays it on the screen, demonstrating another way you can use network resources.</a:t>
            </a: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F536FE58-E394-4E5B-90E7-2CB71C2BAEE9}" type="slidenum">
              <a:rPr lang="en-US" smtClean="0">
                <a:latin typeface="Calibri" pitchFamily="34" charset="0"/>
              </a:rPr>
              <a:pPr eaLnBrk="1" fontAlgn="base" hangingPunct="1">
                <a:spcBef>
                  <a:spcPct val="0"/>
                </a:spcBef>
                <a:spcAft>
                  <a:spcPct val="0"/>
                </a:spcAft>
              </a:pPr>
              <a:t>2</a:t>
            </a:fld>
            <a:endParaRPr lang="en-US" smtClean="0">
              <a:latin typeface="Calibri"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You can find this block of code in the parser thread, as previously described. After the image source and title of the image have been determined, a new Runnable object is queued for execution on a separate image-handling thread. The thread is merely a queue that receives the anonymous Runnable object created here and executes it at least 10 seconds after the last one, resulting in a slide show of the images from the feed.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As with the first networking example, a new URL object is created and an </a:t>
            </a:r>
            <a:r>
              <a:rPr lang="en-US" sz="1200" kern="1200" dirty="0" err="1" smtClean="0">
                <a:solidFill>
                  <a:schemeClr val="tx1"/>
                </a:solidFill>
                <a:effectLst/>
                <a:latin typeface="+mn-lt"/>
                <a:ea typeface="+mn-ea"/>
                <a:cs typeface="+mn-cs"/>
              </a:rPr>
              <a:t>InputStream</a:t>
            </a:r>
            <a:r>
              <a:rPr lang="en-US" sz="1200" kern="1200" dirty="0" smtClean="0">
                <a:solidFill>
                  <a:schemeClr val="tx1"/>
                </a:solidFill>
                <a:effectLst/>
                <a:latin typeface="+mn-lt"/>
                <a:ea typeface="+mn-ea"/>
                <a:cs typeface="+mn-cs"/>
              </a:rPr>
              <a:t> retrieved from it. You need a </a:t>
            </a:r>
            <a:r>
              <a:rPr lang="en-US" sz="1200" kern="1200" dirty="0" err="1" smtClean="0">
                <a:solidFill>
                  <a:schemeClr val="tx1"/>
                </a:solidFill>
                <a:effectLst/>
                <a:latin typeface="+mn-lt"/>
                <a:ea typeface="+mn-ea"/>
                <a:cs typeface="+mn-cs"/>
              </a:rPr>
              <a:t>Drawable</a:t>
            </a:r>
            <a:r>
              <a:rPr lang="en-US" sz="1200" kern="1200" dirty="0" smtClean="0">
                <a:solidFill>
                  <a:schemeClr val="tx1"/>
                </a:solidFill>
                <a:effectLst/>
                <a:latin typeface="+mn-lt"/>
                <a:ea typeface="+mn-ea"/>
                <a:cs typeface="+mn-cs"/>
              </a:rPr>
              <a:t> object to assign to the </a:t>
            </a:r>
            <a:r>
              <a:rPr lang="en-US" sz="1200" kern="1200" dirty="0" err="1" smtClean="0">
                <a:solidFill>
                  <a:schemeClr val="tx1"/>
                </a:solidFill>
                <a:effectLst/>
                <a:latin typeface="+mn-lt"/>
                <a:ea typeface="+mn-ea"/>
                <a:cs typeface="+mn-cs"/>
              </a:rPr>
              <a:t>ImageSwitcher</a:t>
            </a:r>
            <a:r>
              <a:rPr lang="en-US" sz="1200" kern="1200" dirty="0" smtClean="0">
                <a:solidFill>
                  <a:schemeClr val="tx1"/>
                </a:solidFill>
                <a:effectLst/>
                <a:latin typeface="+mn-lt"/>
                <a:ea typeface="+mn-ea"/>
                <a:cs typeface="+mn-cs"/>
              </a:rPr>
              <a:t>. Then you use the </a:t>
            </a:r>
            <a:r>
              <a:rPr lang="en-US" sz="1200" kern="1200" dirty="0" err="1" smtClean="0">
                <a:solidFill>
                  <a:schemeClr val="tx1"/>
                </a:solidFill>
                <a:effectLst/>
                <a:latin typeface="+mn-lt"/>
                <a:ea typeface="+mn-ea"/>
                <a:cs typeface="+mn-cs"/>
              </a:rPr>
              <a:t>BitmapFactory.decodeStream</a:t>
            </a:r>
            <a:r>
              <a:rPr lang="en-US" sz="1200" kern="1200" dirty="0" smtClean="0">
                <a:solidFill>
                  <a:schemeClr val="tx1"/>
                </a:solidFill>
                <a:effectLst/>
                <a:latin typeface="+mn-lt"/>
                <a:ea typeface="+mn-ea"/>
                <a:cs typeface="+mn-cs"/>
              </a:rPr>
              <a:t>() method, which takes an </a:t>
            </a:r>
            <a:r>
              <a:rPr lang="en-US" sz="1200" kern="1200" dirty="0" err="1" smtClean="0">
                <a:solidFill>
                  <a:schemeClr val="tx1"/>
                </a:solidFill>
                <a:effectLst/>
                <a:latin typeface="+mn-lt"/>
                <a:ea typeface="+mn-ea"/>
                <a:cs typeface="+mn-cs"/>
              </a:rPr>
              <a:t>InputStream</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Finally, from this Runnable object, which runs on a separate queuing thread, spacing out image drawing, another anonymous Runnable object posts back to the main thread to actually update the </a:t>
            </a:r>
            <a:r>
              <a:rPr lang="en-US" sz="1200" kern="1200" dirty="0" err="1" smtClean="0">
                <a:solidFill>
                  <a:schemeClr val="tx1"/>
                </a:solidFill>
                <a:effectLst/>
                <a:latin typeface="+mn-lt"/>
                <a:ea typeface="+mn-ea"/>
                <a:cs typeface="+mn-cs"/>
              </a:rPr>
              <a:t>ImageSwitcher</a:t>
            </a:r>
            <a:r>
              <a:rPr lang="en-US" sz="1200" kern="1200" dirty="0" smtClean="0">
                <a:solidFill>
                  <a:schemeClr val="tx1"/>
                </a:solidFill>
                <a:effectLst/>
                <a:latin typeface="+mn-lt"/>
                <a:ea typeface="+mn-ea"/>
                <a:cs typeface="+mn-cs"/>
              </a:rPr>
              <a:t> with the new image.</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This figure shows what the screen might look like showing decoding status and displaying the current image.</a:t>
            </a:r>
          </a:p>
          <a:p>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Although all this continues to happen while the feed from Flickr is decoded, certain operations are slower than others. For instance, while the image is decoded or drawn on the screen, you may notice a distinct hesitation in the progress of the decoding. This is to be expected on current mobile devices because most have only a single thread of execution available for applications. You need to use careful design to provide a reasonably smooth and responsive experience to the user.</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z="1200" kern="1200" dirty="0" smtClean="0">
                <a:solidFill>
                  <a:schemeClr val="tx1"/>
                </a:solidFill>
                <a:effectLst/>
                <a:latin typeface="+mn-lt"/>
                <a:ea typeface="+mn-ea"/>
                <a:cs typeface="+mn-cs"/>
              </a:rPr>
              <a:t>The Android SDK provides utilities for gathering information about the current state of the network. This is useful to determine whether a network connection is even available before trying to use a network resource. The </a:t>
            </a:r>
            <a:r>
              <a:rPr lang="en-US" sz="1200" kern="1200" dirty="0" err="1" smtClean="0">
                <a:solidFill>
                  <a:schemeClr val="tx1"/>
                </a:solidFill>
                <a:effectLst/>
                <a:latin typeface="+mn-lt"/>
                <a:ea typeface="+mn-ea"/>
                <a:cs typeface="+mn-cs"/>
              </a:rPr>
              <a:t>ConnectivityManager</a:t>
            </a:r>
            <a:r>
              <a:rPr lang="en-US" sz="1200" kern="1200" dirty="0" smtClean="0">
                <a:solidFill>
                  <a:schemeClr val="tx1"/>
                </a:solidFill>
                <a:effectLst/>
                <a:latin typeface="+mn-lt"/>
                <a:ea typeface="+mn-ea"/>
                <a:cs typeface="+mn-cs"/>
              </a:rPr>
              <a:t> class provides a number of methods to do this. This code determines whether the mobile (cellular) network is available and connected to the device. In addition, it determines the same for the Wi-Fi network.</a:t>
            </a:r>
          </a:p>
          <a:p>
            <a:pPr eaLnBrk="1" hangingPunct="1"/>
            <a:endParaRPr lang="en-US" sz="1200" kern="1200" dirty="0" smtClean="0">
              <a:solidFill>
                <a:schemeClr val="tx1"/>
              </a:solidFill>
              <a:effectLst/>
              <a:latin typeface="+mn-lt"/>
              <a:ea typeface="+mn-ea"/>
              <a:cs typeface="+mn-cs"/>
            </a:endParaRPr>
          </a:p>
          <a:p>
            <a:pPr eaLnBrk="1" hangingPunct="1"/>
            <a:r>
              <a:rPr lang="en-US" sz="1200" kern="1200" dirty="0" smtClean="0">
                <a:solidFill>
                  <a:schemeClr val="tx1"/>
                </a:solidFill>
                <a:effectLst/>
                <a:latin typeface="+mn-lt"/>
                <a:ea typeface="+mn-ea"/>
                <a:cs typeface="+mn-cs"/>
              </a:rPr>
              <a:t>First, an instance of the </a:t>
            </a:r>
            <a:r>
              <a:rPr lang="en-US" sz="1200" kern="1200" dirty="0" err="1" smtClean="0">
                <a:solidFill>
                  <a:schemeClr val="tx1"/>
                </a:solidFill>
                <a:effectLst/>
                <a:latin typeface="+mn-lt"/>
                <a:ea typeface="+mn-ea"/>
                <a:cs typeface="+mn-cs"/>
              </a:rPr>
              <a:t>ConnectivityManager</a:t>
            </a:r>
            <a:r>
              <a:rPr lang="en-US" sz="1200" kern="1200" dirty="0" smtClean="0">
                <a:solidFill>
                  <a:schemeClr val="tx1"/>
                </a:solidFill>
                <a:effectLst/>
                <a:latin typeface="+mn-lt"/>
                <a:ea typeface="+mn-ea"/>
                <a:cs typeface="+mn-cs"/>
              </a:rPr>
              <a:t> object is retrieved with a call to the </a:t>
            </a:r>
            <a:r>
              <a:rPr lang="en-US" sz="1200" kern="1200" dirty="0" err="1" smtClean="0">
                <a:solidFill>
                  <a:schemeClr val="tx1"/>
                </a:solidFill>
                <a:effectLst/>
                <a:latin typeface="+mn-lt"/>
                <a:ea typeface="+mn-ea"/>
                <a:cs typeface="+mn-cs"/>
              </a:rPr>
              <a:t>getSystemService</a:t>
            </a:r>
            <a:r>
              <a:rPr lang="en-US" sz="1200" kern="1200" dirty="0" smtClean="0">
                <a:solidFill>
                  <a:schemeClr val="tx1"/>
                </a:solidFill>
                <a:effectLst/>
                <a:latin typeface="+mn-lt"/>
                <a:ea typeface="+mn-ea"/>
                <a:cs typeface="+mn-cs"/>
              </a:rPr>
              <a:t>() method, available as part of your application Context. Then this instance retrieves </a:t>
            </a:r>
            <a:r>
              <a:rPr lang="en-US" sz="1200" kern="1200" dirty="0" err="1" smtClean="0">
                <a:solidFill>
                  <a:schemeClr val="tx1"/>
                </a:solidFill>
                <a:effectLst/>
                <a:latin typeface="+mn-lt"/>
                <a:ea typeface="+mn-ea"/>
                <a:cs typeface="+mn-cs"/>
              </a:rPr>
              <a:t>NetworkInfo</a:t>
            </a:r>
            <a:r>
              <a:rPr lang="en-US" sz="1200" kern="1200" dirty="0" smtClean="0">
                <a:solidFill>
                  <a:schemeClr val="tx1"/>
                </a:solidFill>
                <a:effectLst/>
                <a:latin typeface="+mn-lt"/>
                <a:ea typeface="+mn-ea"/>
                <a:cs typeface="+mn-cs"/>
              </a:rPr>
              <a:t> objects for both TYPE_WIFI and TYPE_MOBILE (for the cellular network). These objects are queried for their availability but can also be queried at a more detailed status level to learn exactly what state of connection (or disconnection) the network is in.</a:t>
            </a:r>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This figure shows the typical output for the emulator in which the mobile network is simulated but Wi-Fi isn’t available.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the network is available, this does not necessarily mean the server that the network resource is on is available. However, a call to the </a:t>
            </a:r>
            <a:r>
              <a:rPr lang="en-US" sz="1200" kern="1200" dirty="0" err="1" smtClean="0">
                <a:solidFill>
                  <a:schemeClr val="tx1"/>
                </a:solidFill>
                <a:effectLst/>
                <a:latin typeface="+mn-lt"/>
                <a:ea typeface="+mn-ea"/>
                <a:cs typeface="+mn-cs"/>
              </a:rPr>
              <a:t>ConnectivityManager</a:t>
            </a:r>
            <a:r>
              <a:rPr lang="en-US" sz="1200" kern="1200" dirty="0" smtClean="0">
                <a:solidFill>
                  <a:schemeClr val="tx1"/>
                </a:solidFill>
                <a:effectLst/>
                <a:latin typeface="+mn-lt"/>
                <a:ea typeface="+mn-ea"/>
                <a:cs typeface="+mn-cs"/>
              </a:rPr>
              <a:t> method </a:t>
            </a:r>
            <a:r>
              <a:rPr lang="en-US" sz="1200" kern="1200" dirty="0" err="1" smtClean="0">
                <a:solidFill>
                  <a:schemeClr val="tx1"/>
                </a:solidFill>
                <a:effectLst/>
                <a:latin typeface="+mn-lt"/>
                <a:ea typeface="+mn-ea"/>
                <a:cs typeface="+mn-cs"/>
              </a:rPr>
              <a:t>requestRouteToHost</a:t>
            </a:r>
            <a:r>
              <a:rPr lang="en-US" sz="1200" kern="1200" dirty="0" smtClean="0">
                <a:solidFill>
                  <a:schemeClr val="tx1"/>
                </a:solidFill>
                <a:effectLst/>
                <a:latin typeface="+mn-lt"/>
                <a:ea typeface="+mn-ea"/>
                <a:cs typeface="+mn-cs"/>
              </a:rPr>
              <a:t>() can answer this question. This way, the application can give the user better feedback when there are network problems.</a:t>
            </a:r>
          </a:p>
          <a:p>
            <a:pPr eaLnBrk="1" hangingPunct="1"/>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For your application to read the status of the network, it needs explicit permission. This statement is required to be in its AndroidManifest.xml file.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Class homework assignment: Chapter Quiz Questions and Exercises listed at the end of the chapter.</a:t>
            </a:r>
          </a:p>
        </p:txBody>
      </p:sp>
      <p:sp>
        <p:nvSpPr>
          <p:cNvPr id="152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48E3B434-A8B2-42CC-A81B-18C5C505E48D}" type="slidenum">
              <a:rPr lang="en-US" smtClean="0">
                <a:latin typeface="Calibri" pitchFamily="34" charset="0"/>
              </a:rPr>
              <a:pPr eaLnBrk="1" fontAlgn="base" hangingPunct="1">
                <a:spcBef>
                  <a:spcPct val="0"/>
                </a:spcBef>
                <a:spcAft>
                  <a:spcPct val="0"/>
                </a:spcAft>
              </a:pPr>
              <a:t>25</a:t>
            </a:fld>
            <a:endParaRPr lang="en-US" smtClean="0">
              <a:latin typeface="Calibri"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B643D8C7-153C-4306-8FDE-AC306DE311C5}" type="slidenum">
              <a:rPr lang="en-US" smtClean="0">
                <a:latin typeface="Calibri" pitchFamily="34" charset="0"/>
              </a:rPr>
              <a:pPr eaLnBrk="1" fontAlgn="base" hangingPunct="1">
                <a:spcBef>
                  <a:spcPct val="0"/>
                </a:spcBef>
                <a:spcAft>
                  <a:spcPct val="0"/>
                </a:spcAft>
              </a:pPr>
              <a:t>3</a:t>
            </a:fld>
            <a:endParaRPr lang="en-US" smtClean="0">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z="1200" kern="1200" dirty="0" smtClean="0">
                <a:solidFill>
                  <a:schemeClr val="tx1"/>
                </a:solidFill>
                <a:effectLst/>
                <a:latin typeface="+mn-lt"/>
                <a:ea typeface="+mn-ea"/>
                <a:cs typeface="+mn-cs"/>
              </a:rPr>
              <a:t>Reading data from the Web can be simple. For example, if all you need to do is read some data from a website and you have the web address of that data, you can leverage the URL class (available as part of the java.net package) to read a fixed amount of text from a file on a web server, as seen here.</a:t>
            </a:r>
          </a:p>
          <a:p>
            <a:pPr eaLnBrk="1" hangingPunct="1"/>
            <a:endParaRPr lang="en-US" sz="1200" kern="1200" dirty="0" smtClean="0">
              <a:solidFill>
                <a:schemeClr val="tx1"/>
              </a:solidFill>
              <a:effectLst/>
              <a:latin typeface="+mn-lt"/>
              <a:ea typeface="+mn-ea"/>
              <a:cs typeface="+mn-cs"/>
            </a:endParaRPr>
          </a:p>
          <a:p>
            <a:pPr eaLnBrk="1" hangingPunct="1"/>
            <a:r>
              <a:rPr lang="en-US" sz="1200" kern="1200" dirty="0" smtClean="0">
                <a:solidFill>
                  <a:schemeClr val="tx1"/>
                </a:solidFill>
                <a:effectLst/>
                <a:latin typeface="+mn-lt"/>
                <a:ea typeface="+mn-ea"/>
                <a:cs typeface="+mn-cs"/>
              </a:rPr>
              <a:t>First, a new URL object is created with the URL to the data we want to read. A stream is then opened to the URL resource. From there, we read the data and close the </a:t>
            </a:r>
            <a:r>
              <a:rPr lang="en-US" sz="1200" kern="1200" dirty="0" err="1" smtClean="0">
                <a:solidFill>
                  <a:schemeClr val="tx1"/>
                </a:solidFill>
                <a:effectLst/>
                <a:latin typeface="+mn-lt"/>
                <a:ea typeface="+mn-ea"/>
                <a:cs typeface="+mn-cs"/>
              </a:rPr>
              <a:t>InputStream</a:t>
            </a:r>
            <a:r>
              <a:rPr lang="en-US" sz="1200" kern="1200" dirty="0" smtClean="0">
                <a:solidFill>
                  <a:schemeClr val="tx1"/>
                </a:solidFill>
                <a:effectLst/>
                <a:latin typeface="+mn-lt"/>
                <a:ea typeface="+mn-ea"/>
                <a:cs typeface="+mn-cs"/>
              </a:rPr>
              <a:t>. Reading data from a server can be that simple.</a:t>
            </a:r>
          </a:p>
          <a:p>
            <a:pPr eaLnBrk="1" hangingPunct="1"/>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However, remember that because we work with a network resource, errors can be more common. Our device might not have network coverage; the server might be down for maintenance or disappear entirely; the URL might be invalid; and network users might experience long waits and time-outs.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method might work in some instances—for example, when your application has lightweight, noncritical network features—but it’s not particularly elegant. In many cases, you might want to know more about the data before reading from it from the URL. For instance, you might want to know how big it is.</a:t>
            </a:r>
          </a:p>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Finally, for networking to work in any Android application, permission is required. Your application needs to have this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statement in its AndroidManifest.xml file.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We can use the </a:t>
            </a:r>
            <a:r>
              <a:rPr lang="en-US" sz="1200" kern="1200" dirty="0" err="1" smtClean="0">
                <a:solidFill>
                  <a:schemeClr val="tx1"/>
                </a:solidFill>
                <a:effectLst/>
                <a:latin typeface="+mn-lt"/>
                <a:ea typeface="+mn-ea"/>
                <a:cs typeface="+mn-cs"/>
              </a:rPr>
              <a:t>HttpURLConnection</a:t>
            </a:r>
            <a:r>
              <a:rPr lang="en-US" sz="1200" kern="1200" dirty="0" smtClean="0">
                <a:solidFill>
                  <a:schemeClr val="tx1"/>
                </a:solidFill>
                <a:effectLst/>
                <a:latin typeface="+mn-lt"/>
                <a:ea typeface="+mn-ea"/>
                <a:cs typeface="+mn-cs"/>
              </a:rPr>
              <a:t> object to do a little reconnaissance on our URL before we transfer too much data. </a:t>
            </a:r>
            <a:r>
              <a:rPr lang="en-US" sz="1200" kern="1200" dirty="0" err="1" smtClean="0">
                <a:solidFill>
                  <a:schemeClr val="tx1"/>
                </a:solidFill>
                <a:effectLst/>
                <a:latin typeface="+mn-lt"/>
                <a:ea typeface="+mn-ea"/>
                <a:cs typeface="+mn-cs"/>
              </a:rPr>
              <a:t>HttpURLConnection</a:t>
            </a:r>
            <a:r>
              <a:rPr lang="en-US" sz="1200" kern="1200" dirty="0" smtClean="0">
                <a:solidFill>
                  <a:schemeClr val="tx1"/>
                </a:solidFill>
                <a:effectLst/>
                <a:latin typeface="+mn-lt"/>
                <a:ea typeface="+mn-ea"/>
                <a:cs typeface="+mn-cs"/>
              </a:rPr>
              <a:t> retrieves some information about the resource referenced by the URL object, including HTTP status and header information.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Some of the information you can retrieve from the </a:t>
            </a:r>
            <a:r>
              <a:rPr lang="en-US" sz="1200" kern="1200" dirty="0" err="1" smtClean="0">
                <a:solidFill>
                  <a:schemeClr val="tx1"/>
                </a:solidFill>
                <a:effectLst/>
                <a:latin typeface="+mn-lt"/>
                <a:ea typeface="+mn-ea"/>
                <a:cs typeface="+mn-cs"/>
              </a:rPr>
              <a:t>HttpURLConnection</a:t>
            </a:r>
            <a:r>
              <a:rPr lang="en-US" sz="1200" kern="1200" dirty="0" smtClean="0">
                <a:solidFill>
                  <a:schemeClr val="tx1"/>
                </a:solidFill>
                <a:effectLst/>
                <a:latin typeface="+mn-lt"/>
                <a:ea typeface="+mn-ea"/>
                <a:cs typeface="+mn-cs"/>
              </a:rPr>
              <a:t> includes the length of the content, content type, and date-time information so that you can check to see whether the data changed since the last time you accessed the URL.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Here is a short example of how to use </a:t>
            </a:r>
            <a:r>
              <a:rPr lang="en-US" sz="1200" kern="1200" dirty="0" err="1" smtClean="0">
                <a:solidFill>
                  <a:schemeClr val="tx1"/>
                </a:solidFill>
                <a:effectLst/>
                <a:latin typeface="+mn-lt"/>
                <a:ea typeface="+mn-ea"/>
                <a:cs typeface="+mn-cs"/>
              </a:rPr>
              <a:t>HttpURLConnection</a:t>
            </a:r>
            <a:r>
              <a:rPr lang="en-US" sz="1200" kern="1200" dirty="0" smtClean="0">
                <a:solidFill>
                  <a:schemeClr val="tx1"/>
                </a:solidFill>
                <a:effectLst/>
                <a:latin typeface="+mn-lt"/>
                <a:ea typeface="+mn-ea"/>
                <a:cs typeface="+mn-cs"/>
              </a:rPr>
              <a:t> to query the same URL previously used.</a:t>
            </a:r>
          </a:p>
          <a:p>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 log lines demonstrate a few useful methods with the </a:t>
            </a:r>
            <a:r>
              <a:rPr lang="en-US" sz="1200" kern="1200" dirty="0" err="1" smtClean="0">
                <a:solidFill>
                  <a:schemeClr val="tx1"/>
                </a:solidFill>
                <a:effectLst/>
                <a:latin typeface="+mn-lt"/>
                <a:ea typeface="+mn-ea"/>
                <a:cs typeface="+mn-cs"/>
              </a:rPr>
              <a:t>HttpURLConnection</a:t>
            </a:r>
            <a:r>
              <a:rPr lang="en-US" sz="1200" kern="1200" dirty="0" smtClean="0">
                <a:solidFill>
                  <a:schemeClr val="tx1"/>
                </a:solidFill>
                <a:effectLst/>
                <a:latin typeface="+mn-lt"/>
                <a:ea typeface="+mn-ea"/>
                <a:cs typeface="+mn-cs"/>
              </a:rPr>
              <a:t> class. If the URL content is deemed appropriate, you can then call </a:t>
            </a:r>
            <a:r>
              <a:rPr lang="en-US" sz="1200" kern="1200" dirty="0" err="1" smtClean="0">
                <a:solidFill>
                  <a:schemeClr val="tx1"/>
                </a:solidFill>
                <a:effectLst/>
                <a:latin typeface="+mn-lt"/>
                <a:ea typeface="+mn-ea"/>
                <a:cs typeface="+mn-cs"/>
              </a:rPr>
              <a:t>http.getInputStream</a:t>
            </a:r>
            <a:r>
              <a:rPr lang="en-US" sz="1200" kern="1200" dirty="0" smtClean="0">
                <a:solidFill>
                  <a:schemeClr val="tx1"/>
                </a:solidFill>
                <a:effectLst/>
                <a:latin typeface="+mn-lt"/>
                <a:ea typeface="+mn-ea"/>
                <a:cs typeface="+mn-cs"/>
              </a:rPr>
              <a:t>() to get the same </a:t>
            </a:r>
            <a:r>
              <a:rPr lang="en-US" sz="1200" kern="1200" dirty="0" err="1" smtClean="0">
                <a:solidFill>
                  <a:schemeClr val="tx1"/>
                </a:solidFill>
                <a:effectLst/>
                <a:latin typeface="+mn-lt"/>
                <a:ea typeface="+mn-ea"/>
                <a:cs typeface="+mn-cs"/>
              </a:rPr>
              <a:t>InputStream</a:t>
            </a:r>
            <a:r>
              <a:rPr lang="en-US" sz="1200" kern="1200" dirty="0" smtClean="0">
                <a:solidFill>
                  <a:schemeClr val="tx1"/>
                </a:solidFill>
                <a:effectLst/>
                <a:latin typeface="+mn-lt"/>
                <a:ea typeface="+mn-ea"/>
                <a:cs typeface="+mn-cs"/>
              </a:rPr>
              <a:t> object as before. From there, reading from the network resource is the same, but more is known about the resource.</a:t>
            </a:r>
          </a:p>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29042332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13979724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53101816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98732837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410316429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2869199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26509653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4926192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8109834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6147837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8531993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80859027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56859004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293" name="Rectangle 5"/>
          <p:cNvSpPr>
            <a:spLocks noGrp="1" noChangeArrowheads="1"/>
          </p:cNvSpPr>
          <p:nvPr>
            <p:ph type="ftr" sz="quarter" idx="3"/>
          </p:nvPr>
        </p:nvSpPr>
        <p:spPr bwMode="auto">
          <a:xfrm>
            <a:off x="457200" y="6245225"/>
            <a:ext cx="8229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800">
                <a:solidFill>
                  <a:schemeClr val="tx1"/>
                </a:solidFill>
                <a:latin typeface="+mn-lt"/>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cSld>
  <p:clrMap bg1="lt1" tx1="dk1" bg2="lt2" tx2="dk2" accent1="accent1" accent2="accent2" accent3="accent3" accent4="accent4" accent5="accent5" accent6="accent6" hlink="hlink" folHlink="folHlink"/>
  <p:sldLayoutIdLst>
    <p:sldLayoutId id="2147483743"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29">
                                            <p:txEl>
                                              <p:pRg st="0" end="0"/>
                                            </p:txEl>
                                          </p:spTgt>
                                        </p:tgtEl>
                                        <p:attrNameLst>
                                          <p:attrName>style.visibility</p:attrName>
                                        </p:attrNameLst>
                                      </p:cBhvr>
                                      <p:to>
                                        <p:strVal val="visible"/>
                                      </p:to>
                                    </p:set>
                                    <p:animEffect transition="in" filter="wipe(down)">
                                      <p:cBhvr>
                                        <p:cTn id="7" dur="500"/>
                                        <p:tgtEl>
                                          <p:spTgt spid="10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29">
                                            <p:txEl>
                                              <p:pRg st="1" end="1"/>
                                            </p:txEl>
                                          </p:spTgt>
                                        </p:tgtEl>
                                        <p:attrNameLst>
                                          <p:attrName>style.visibility</p:attrName>
                                        </p:attrNameLst>
                                      </p:cBhvr>
                                      <p:to>
                                        <p:strVal val="visible"/>
                                      </p:to>
                                    </p:set>
                                    <p:animEffect transition="in" filter="wipe(down)">
                                      <p:cBhvr>
                                        <p:cTn id="12" dur="500"/>
                                        <p:tgtEl>
                                          <p:spTgt spid="10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29">
                                            <p:txEl>
                                              <p:pRg st="2" end="2"/>
                                            </p:txEl>
                                          </p:spTgt>
                                        </p:tgtEl>
                                        <p:attrNameLst>
                                          <p:attrName>style.visibility</p:attrName>
                                        </p:attrNameLst>
                                      </p:cBhvr>
                                      <p:to>
                                        <p:strVal val="visible"/>
                                      </p:to>
                                    </p:set>
                                    <p:animEffect transition="in" filter="wipe(down)">
                                      <p:cBhvr>
                                        <p:cTn id="17" dur="500"/>
                                        <p:tgtEl>
                                          <p:spTgt spid="10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29">
                                            <p:txEl>
                                              <p:pRg st="3" end="3"/>
                                            </p:txEl>
                                          </p:spTgt>
                                        </p:tgtEl>
                                        <p:attrNameLst>
                                          <p:attrName>style.visibility</p:attrName>
                                        </p:attrNameLst>
                                      </p:cBhvr>
                                      <p:to>
                                        <p:strVal val="visible"/>
                                      </p:to>
                                    </p:set>
                                    <p:animEffect transition="in" filter="wipe(down)">
                                      <p:cBhvr>
                                        <p:cTn id="22" dur="500"/>
                                        <p:tgtEl>
                                          <p:spTgt spid="102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29">
                                            <p:txEl>
                                              <p:pRg st="4" end="4"/>
                                            </p:txEl>
                                          </p:spTgt>
                                        </p:tgtEl>
                                        <p:attrNameLst>
                                          <p:attrName>style.visibility</p:attrName>
                                        </p:attrNameLst>
                                      </p:cBhvr>
                                      <p:to>
                                        <p:strVal val="visible"/>
                                      </p:to>
                                    </p:set>
                                    <p:animEffect transition="in" filter="wipe(down)">
                                      <p:cBhvr>
                                        <p:cTn id="27" dur="500"/>
                                        <p:tgtEl>
                                          <p:spTgt spid="102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uiExpand="1" build="p">
        <p:tmplLst>
          <p:tmpl lvl="1">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2">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3">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4">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5">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Lst>
      </p:bldP>
    </p:bldLst>
  </p:timing>
  <p:hf sldNum="0" hdr="0" dt="0"/>
  <p:txStyles>
    <p:titleStyle>
      <a:lvl1pPr algn="ctr" rtl="0" eaLnBrk="0" fontAlgn="base" hangingPunct="0">
        <a:lnSpc>
          <a:spcPts val="3600"/>
        </a:lnSpc>
        <a:spcBef>
          <a:spcPct val="0"/>
        </a:spcBef>
        <a:spcAft>
          <a:spcPct val="0"/>
        </a:spcAft>
        <a:defRPr sz="3400">
          <a:solidFill>
            <a:schemeClr val="tx2"/>
          </a:solidFill>
          <a:latin typeface="+mj-lt"/>
          <a:ea typeface="+mj-ea"/>
          <a:cs typeface="+mj-cs"/>
        </a:defRPr>
      </a:lvl1pPr>
      <a:lvl2pPr algn="ctr" rtl="0" eaLnBrk="0" fontAlgn="base" hangingPunct="0">
        <a:lnSpc>
          <a:spcPts val="3600"/>
        </a:lnSpc>
        <a:spcBef>
          <a:spcPct val="0"/>
        </a:spcBef>
        <a:spcAft>
          <a:spcPct val="0"/>
        </a:spcAft>
        <a:defRPr sz="3400">
          <a:solidFill>
            <a:schemeClr val="tx2"/>
          </a:solidFill>
          <a:latin typeface="Arial Black" pitchFamily="34" charset="0"/>
        </a:defRPr>
      </a:lvl2pPr>
      <a:lvl3pPr algn="ctr" rtl="0" eaLnBrk="0" fontAlgn="base" hangingPunct="0">
        <a:lnSpc>
          <a:spcPts val="3600"/>
        </a:lnSpc>
        <a:spcBef>
          <a:spcPct val="0"/>
        </a:spcBef>
        <a:spcAft>
          <a:spcPct val="0"/>
        </a:spcAft>
        <a:defRPr sz="3400">
          <a:solidFill>
            <a:schemeClr val="tx2"/>
          </a:solidFill>
          <a:latin typeface="Arial Black" pitchFamily="34" charset="0"/>
        </a:defRPr>
      </a:lvl3pPr>
      <a:lvl4pPr algn="ctr" rtl="0" eaLnBrk="0" fontAlgn="base" hangingPunct="0">
        <a:lnSpc>
          <a:spcPts val="3600"/>
        </a:lnSpc>
        <a:spcBef>
          <a:spcPct val="0"/>
        </a:spcBef>
        <a:spcAft>
          <a:spcPct val="0"/>
        </a:spcAft>
        <a:defRPr sz="3400">
          <a:solidFill>
            <a:schemeClr val="tx2"/>
          </a:solidFill>
          <a:latin typeface="Arial Black" pitchFamily="34" charset="0"/>
        </a:defRPr>
      </a:lvl4pPr>
      <a:lvl5pPr algn="ctr" rtl="0" eaLnBrk="0" fontAlgn="base" hangingPunct="0">
        <a:lnSpc>
          <a:spcPts val="3600"/>
        </a:lnSpc>
        <a:spcBef>
          <a:spcPct val="0"/>
        </a:spcBef>
        <a:spcAft>
          <a:spcPct val="0"/>
        </a:spcAft>
        <a:defRPr sz="3400">
          <a:solidFill>
            <a:schemeClr val="tx2"/>
          </a:solidFill>
          <a:latin typeface="Arial Black" pitchFamily="34" charset="0"/>
        </a:defRPr>
      </a:lvl5pPr>
      <a:lvl6pPr marL="457200" algn="ctr" rtl="0" eaLnBrk="1" fontAlgn="base" hangingPunct="1">
        <a:spcBef>
          <a:spcPct val="0"/>
        </a:spcBef>
        <a:spcAft>
          <a:spcPct val="0"/>
        </a:spcAft>
        <a:defRPr sz="3600">
          <a:solidFill>
            <a:schemeClr val="tx2"/>
          </a:solidFill>
          <a:latin typeface="Arial Black" pitchFamily="34" charset="0"/>
        </a:defRPr>
      </a:lvl6pPr>
      <a:lvl7pPr marL="914400" algn="ctr" rtl="0" eaLnBrk="1" fontAlgn="base" hangingPunct="1">
        <a:spcBef>
          <a:spcPct val="0"/>
        </a:spcBef>
        <a:spcAft>
          <a:spcPct val="0"/>
        </a:spcAft>
        <a:defRPr sz="3600">
          <a:solidFill>
            <a:schemeClr val="tx2"/>
          </a:solidFill>
          <a:latin typeface="Arial Black" pitchFamily="34" charset="0"/>
        </a:defRPr>
      </a:lvl7pPr>
      <a:lvl8pPr marL="1371600" algn="ctr" rtl="0" eaLnBrk="1" fontAlgn="base" hangingPunct="1">
        <a:spcBef>
          <a:spcPct val="0"/>
        </a:spcBef>
        <a:spcAft>
          <a:spcPct val="0"/>
        </a:spcAft>
        <a:defRPr sz="3600">
          <a:solidFill>
            <a:schemeClr val="tx2"/>
          </a:solidFill>
          <a:latin typeface="Arial Black" pitchFamily="34" charset="0"/>
        </a:defRPr>
      </a:lvl8pPr>
      <a:lvl9pPr marL="1828800" algn="ctr" rtl="0" eaLnBrk="1" fontAlgn="base" hangingPunct="1">
        <a:spcBef>
          <a:spcPct val="0"/>
        </a:spcBef>
        <a:spcAft>
          <a:spcPct val="0"/>
        </a:spcAft>
        <a:defRPr sz="3600">
          <a:solidFill>
            <a:schemeClr val="tx2"/>
          </a:solidFill>
          <a:latin typeface="Arial Black" pitchFamily="34" charset="0"/>
        </a:defRPr>
      </a:lvl9pPr>
    </p:titleStyle>
    <p:bodyStyle>
      <a:lvl1pPr marL="609600" indent="-609600" algn="l" rtl="0" eaLnBrk="0" fontAlgn="base" hangingPunct="0">
        <a:spcBef>
          <a:spcPct val="20000"/>
        </a:spcBef>
        <a:spcAft>
          <a:spcPct val="0"/>
        </a:spcAft>
        <a:buFont typeface="Wingdings" pitchFamily="2" charset="2"/>
        <a:buChar char="§"/>
        <a:defRPr sz="1600">
          <a:solidFill>
            <a:schemeClr val="tx1"/>
          </a:solidFill>
          <a:latin typeface="Arial" charset="0"/>
          <a:ea typeface="+mn-ea"/>
          <a:cs typeface="+mn-cs"/>
        </a:defRPr>
      </a:lvl1pPr>
      <a:lvl2pPr marL="990600" indent="-533400" algn="l" rtl="0" eaLnBrk="0" fontAlgn="base" hangingPunct="0">
        <a:spcBef>
          <a:spcPct val="20000"/>
        </a:spcBef>
        <a:spcAft>
          <a:spcPct val="0"/>
        </a:spcAft>
        <a:buChar char="–"/>
        <a:defRPr sz="1600">
          <a:solidFill>
            <a:schemeClr val="tx1"/>
          </a:solidFill>
          <a:latin typeface="Arial" charset="0"/>
        </a:defRPr>
      </a:lvl2pPr>
      <a:lvl3pPr marL="1371600" indent="-457200" algn="l" rtl="0" eaLnBrk="0" fontAlgn="base" hangingPunct="0">
        <a:spcBef>
          <a:spcPct val="20000"/>
        </a:spcBef>
        <a:spcAft>
          <a:spcPct val="0"/>
        </a:spcAft>
        <a:buChar char="•"/>
        <a:defRPr sz="1600">
          <a:solidFill>
            <a:schemeClr val="tx1"/>
          </a:solidFill>
          <a:latin typeface="Arial" charset="0"/>
        </a:defRPr>
      </a:lvl3pPr>
      <a:lvl4pPr marL="1752600" indent="-381000" algn="l" rtl="0" eaLnBrk="0" fontAlgn="base" hangingPunct="0">
        <a:spcBef>
          <a:spcPct val="20000"/>
        </a:spcBef>
        <a:spcAft>
          <a:spcPct val="0"/>
        </a:spcAft>
        <a:buChar char="–"/>
        <a:defRPr sz="1600">
          <a:solidFill>
            <a:schemeClr val="tx1"/>
          </a:solidFill>
          <a:latin typeface="Arial" charset="0"/>
        </a:defRPr>
      </a:lvl4pPr>
      <a:lvl5pPr marL="2209800" indent="-381000" algn="l" rtl="0" eaLnBrk="0" fontAlgn="base" hangingPunct="0">
        <a:spcBef>
          <a:spcPct val="20000"/>
        </a:spcBef>
        <a:spcAft>
          <a:spcPct val="0"/>
        </a:spcAft>
        <a:buChar char="»"/>
        <a:defRPr sz="1600">
          <a:solidFill>
            <a:schemeClr val="tx1"/>
          </a:solidFill>
          <a:latin typeface="Arial" charset="0"/>
        </a:defRPr>
      </a:lvl5pPr>
      <a:lvl6pPr marL="2667000" indent="-381000" algn="l" rtl="0" eaLnBrk="1" fontAlgn="base" hangingPunct="1">
        <a:spcBef>
          <a:spcPct val="20000"/>
        </a:spcBef>
        <a:spcAft>
          <a:spcPct val="0"/>
        </a:spcAft>
        <a:buChar char="»"/>
        <a:defRPr sz="2000">
          <a:solidFill>
            <a:schemeClr val="tx1"/>
          </a:solidFill>
          <a:latin typeface="+mn-lt"/>
        </a:defRPr>
      </a:lvl6pPr>
      <a:lvl7pPr marL="3124200" indent="-381000" algn="l" rtl="0" eaLnBrk="1" fontAlgn="base" hangingPunct="1">
        <a:spcBef>
          <a:spcPct val="20000"/>
        </a:spcBef>
        <a:spcAft>
          <a:spcPct val="0"/>
        </a:spcAft>
        <a:buChar char="»"/>
        <a:defRPr sz="2000">
          <a:solidFill>
            <a:schemeClr val="tx1"/>
          </a:solidFill>
          <a:latin typeface="+mn-lt"/>
        </a:defRPr>
      </a:lvl7pPr>
      <a:lvl8pPr marL="3581400" indent="-381000" algn="l" rtl="0" eaLnBrk="1" fontAlgn="base" hangingPunct="1">
        <a:spcBef>
          <a:spcPct val="20000"/>
        </a:spcBef>
        <a:spcAft>
          <a:spcPct val="0"/>
        </a:spcAft>
        <a:buChar char="»"/>
        <a:defRPr sz="2000">
          <a:solidFill>
            <a:schemeClr val="tx1"/>
          </a:solidFill>
          <a:latin typeface="+mn-lt"/>
        </a:defRPr>
      </a:lvl8pPr>
      <a:lvl9pPr marL="4038600" indent="-3810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457200" y="274638"/>
            <a:ext cx="8229600" cy="792162"/>
          </a:xfrm>
        </p:spPr>
        <p:txBody>
          <a:bodyPr/>
          <a:lstStyle/>
          <a:p>
            <a:pPr eaLnBrk="1" hangingPunct="1"/>
            <a:r>
              <a:rPr lang="en-US" smtClean="0"/>
              <a:t>Instructor Notes</a:t>
            </a:r>
            <a:endParaRPr lang="en-US" dirty="0" smtClean="0"/>
          </a:p>
        </p:txBody>
      </p:sp>
      <p:sp>
        <p:nvSpPr>
          <p:cNvPr id="3075" name="Rectangle 3"/>
          <p:cNvSpPr>
            <a:spLocks noGrp="1" noChangeArrowheads="1"/>
          </p:cNvSpPr>
          <p:nvPr>
            <p:ph type="body" idx="4294967295"/>
          </p:nvPr>
        </p:nvSpPr>
        <p:spPr>
          <a:xfrm>
            <a:off x="457200" y="1066800"/>
            <a:ext cx="8229600" cy="5059363"/>
          </a:xfrm>
        </p:spPr>
        <p:txBody>
          <a:bodyPr/>
          <a:lstStyle/>
          <a:p>
            <a:pPr eaLnBrk="1" hangingPunct="1">
              <a:buNone/>
            </a:pPr>
            <a:r>
              <a:rPr lang="en-US" dirty="0"/>
              <a:t>To the instructor: </a:t>
            </a:r>
          </a:p>
          <a:p>
            <a:pPr eaLnBrk="1" hangingPunct="1">
              <a:buNone/>
            </a:pPr>
            <a:r>
              <a:rPr lang="en-US" dirty="0"/>
              <a:t>	This slide set has been prepared with both the highlights from the student text as well as notes from the text. The students will not be able to see the notes unless you provide them with the slide set. You can choose whether to provide that option.</a:t>
            </a:r>
          </a:p>
          <a:p>
            <a:pPr eaLnBrk="1" hangingPunct="1">
              <a:buNone/>
            </a:pPr>
            <a:r>
              <a:rPr lang="en-US" dirty="0"/>
              <a:t>	</a:t>
            </a:r>
          </a:p>
          <a:p>
            <a:pPr eaLnBrk="1" hangingPunct="1">
              <a:buNone/>
            </a:pPr>
            <a:r>
              <a:rPr lang="en-US" dirty="0"/>
              <a:t>	The notes are best seen by directing the main presentation to the LCD projector and keeping the Notes view open on the instructor’s PC. You will find that stopping the presentation to do some kind of activity at least once every 20 minutes is critical to keeping PowerPoint from become tedious. Since different people have different presenting styles, it would be impossible to provide a clear timing structure. You should allow ample time for each slide, including stopping for activities.</a:t>
            </a:r>
          </a:p>
          <a:p>
            <a:pPr eaLnBrk="1" hangingPunct="1">
              <a:buNone/>
            </a:pPr>
            <a:endParaRPr lang="en-US" dirty="0"/>
          </a:p>
          <a:p>
            <a:pPr eaLnBrk="1" hangingPunct="1">
              <a:buNone/>
            </a:pPr>
            <a:r>
              <a:rPr lang="en-US" dirty="0"/>
              <a:t>	In case you have not done this before, the instructor notes are found by pointing at Slide Show on the Menu Bar. Click on the Set Up Slide Show option and select Multiple Monitors </a:t>
            </a:r>
            <a:r>
              <a:rPr lang="en-US" dirty="0">
                <a:sym typeface="Wingdings" pitchFamily="2" charset="2"/>
              </a:rPr>
              <a:t></a:t>
            </a:r>
            <a:r>
              <a:rPr lang="en-US" dirty="0"/>
              <a:t> Show Presenter View.</a:t>
            </a:r>
          </a:p>
          <a:p>
            <a:pPr eaLnBrk="1" hangingPunct="1">
              <a:buNone/>
            </a:pPr>
            <a:r>
              <a:rPr lang="en-US" dirty="0"/>
              <a:t>	Note: Presenter View also has a blackout button. Don’t be afraid to use it to interrupt the tedium of staring at an LCD presentation when doing activities.</a:t>
            </a:r>
            <a:endParaRPr lang="en-US" dirty="0" smtClean="0"/>
          </a:p>
        </p:txBody>
      </p:sp>
      <p:sp>
        <p:nvSpPr>
          <p:cNvPr id="7" name="Footer Placeholder 6"/>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Parsing XML from the Network</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381000" lvl="1" indent="0">
              <a:buNone/>
            </a:pPr>
            <a:r>
              <a:rPr lang="en-US" sz="1200" dirty="0">
                <a:latin typeface="Courier New" panose="02070309020205020404" pitchFamily="49" charset="0"/>
                <a:cs typeface="Courier New" panose="02070309020205020404" pitchFamily="49" charset="0"/>
              </a:rPr>
              <a:t>import java.net.URL;</a:t>
            </a:r>
          </a:p>
          <a:p>
            <a:pPr marL="381000" lvl="1" indent="0">
              <a:buNone/>
            </a:pPr>
            <a:r>
              <a:rPr lang="en-US" sz="1200" dirty="0">
                <a:latin typeface="Courier New" panose="02070309020205020404" pitchFamily="49" charset="0"/>
                <a:cs typeface="Courier New" panose="02070309020205020404" pitchFamily="49" charset="0"/>
              </a:rPr>
              <a:t>import org.xmlpull.v1.XmlPullParser;</a:t>
            </a:r>
          </a:p>
          <a:p>
            <a:pPr marL="381000" lvl="1" indent="0">
              <a:buNone/>
            </a:pPr>
            <a:r>
              <a:rPr lang="en-US" sz="1200" dirty="0">
                <a:latin typeface="Courier New" panose="02070309020205020404" pitchFamily="49" charset="0"/>
                <a:cs typeface="Courier New" panose="02070309020205020404" pitchFamily="49" charset="0"/>
              </a:rPr>
              <a:t>import org.xmlpull.v1.XmlPullParserFactory;</a:t>
            </a:r>
          </a:p>
          <a:p>
            <a:pPr marL="381000" lvl="1" indent="0">
              <a:buNone/>
            </a:pPr>
            <a:r>
              <a:rPr lang="en-US" sz="1200" dirty="0">
                <a:latin typeface="Courier New" panose="02070309020205020404" pitchFamily="49" charset="0"/>
                <a:cs typeface="Courier New" panose="02070309020205020404" pitchFamily="49" charset="0"/>
              </a:rPr>
              <a:t> </a:t>
            </a:r>
          </a:p>
          <a:p>
            <a:pPr marL="381000" lvl="1" indent="0">
              <a:buNone/>
            </a:pPr>
            <a:r>
              <a:rPr lang="en-US" sz="1200" dirty="0">
                <a:latin typeface="Courier New" panose="02070309020205020404" pitchFamily="49" charset="0"/>
                <a:cs typeface="Courier New" panose="02070309020205020404" pitchFamily="49" charset="0"/>
              </a:rPr>
              <a:t>// ...</a:t>
            </a:r>
          </a:p>
          <a:p>
            <a:pPr marL="381000" lvl="1" indent="0">
              <a:buNone/>
            </a:pPr>
            <a:r>
              <a:rPr lang="en-US" sz="1200" dirty="0">
                <a:latin typeface="Courier New" panose="02070309020205020404" pitchFamily="49" charset="0"/>
                <a:cs typeface="Courier New" panose="02070309020205020404" pitchFamily="49" charset="0"/>
              </a:rPr>
              <a:t> </a:t>
            </a:r>
          </a:p>
          <a:p>
            <a:pPr marL="381000" lvl="1" indent="0">
              <a:buNone/>
            </a:pPr>
            <a:r>
              <a:rPr lang="en-US" sz="1200" dirty="0">
                <a:latin typeface="Courier New" panose="02070309020205020404" pitchFamily="49" charset="0"/>
                <a:cs typeface="Courier New" panose="02070309020205020404" pitchFamily="49" charset="0"/>
              </a:rPr>
              <a:t>URL text = new URL("http://api.flickr.com/services/feeds/</a:t>
            </a:r>
            <a:r>
              <a:rPr lang="en-US" sz="1200" dirty="0" err="1">
                <a:latin typeface="Courier New" panose="02070309020205020404" pitchFamily="49" charset="0"/>
                <a:cs typeface="Courier New" panose="02070309020205020404" pitchFamily="49" charset="0"/>
              </a:rPr>
              <a:t>photos_public.gne</a:t>
            </a:r>
            <a:r>
              <a:rPr lang="en-US" sz="1200" dirty="0">
                <a:latin typeface="Courier New" panose="02070309020205020404" pitchFamily="49" charset="0"/>
                <a:cs typeface="Courier New" panose="02070309020205020404" pitchFamily="49" charset="0"/>
              </a:rPr>
              <a:t>" + </a:t>
            </a:r>
          </a:p>
          <a:p>
            <a:pPr marL="381000" lvl="1" indent="0">
              <a:buNone/>
            </a:pPr>
            <a:r>
              <a:rPr lang="en-US" sz="1200" dirty="0">
                <a:latin typeface="Courier New" panose="02070309020205020404" pitchFamily="49" charset="0"/>
                <a:cs typeface="Courier New" panose="02070309020205020404" pitchFamily="49" charset="0"/>
              </a:rPr>
              <a:t>                   "?id=26648248@N04&amp;lang=</a:t>
            </a:r>
            <a:r>
              <a:rPr lang="en-US" sz="1200" dirty="0" err="1">
                <a:latin typeface="Courier New" panose="02070309020205020404" pitchFamily="49" charset="0"/>
                <a:cs typeface="Courier New" panose="02070309020205020404" pitchFamily="49" charset="0"/>
              </a:rPr>
              <a:t>en-us&amp;format</a:t>
            </a:r>
            <a:r>
              <a:rPr lang="en-US" sz="1200" dirty="0">
                <a:latin typeface="Courier New" panose="02070309020205020404" pitchFamily="49" charset="0"/>
                <a:cs typeface="Courier New" panose="02070309020205020404" pitchFamily="49" charset="0"/>
              </a:rPr>
              <a:t>=atom");</a:t>
            </a:r>
          </a:p>
          <a:p>
            <a:pPr marL="381000" lvl="1" indent="0">
              <a:buNone/>
            </a:pPr>
            <a:r>
              <a:rPr lang="en-US" sz="1200" dirty="0">
                <a:latin typeface="Courier New" panose="02070309020205020404" pitchFamily="49" charset="0"/>
                <a:cs typeface="Courier New" panose="02070309020205020404" pitchFamily="49" charset="0"/>
              </a:rPr>
              <a:t> </a:t>
            </a:r>
          </a:p>
          <a:p>
            <a:pPr marL="381000" lvl="1" indent="0">
              <a:buNone/>
            </a:pPr>
            <a:r>
              <a:rPr lang="en-US" sz="1200" dirty="0" err="1">
                <a:latin typeface="Courier New" panose="02070309020205020404" pitchFamily="49" charset="0"/>
                <a:cs typeface="Courier New" panose="02070309020205020404" pitchFamily="49" charset="0"/>
              </a:rPr>
              <a:t>XmlPullParserFactory</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parserCreator</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XmlPullParserFactory.newInstance</a:t>
            </a:r>
            <a:r>
              <a:rPr lang="en-US" sz="1200" dirty="0">
                <a:latin typeface="Courier New" panose="02070309020205020404" pitchFamily="49" charset="0"/>
                <a:cs typeface="Courier New" panose="02070309020205020404" pitchFamily="49" charset="0"/>
              </a:rPr>
              <a:t>();</a:t>
            </a:r>
          </a:p>
          <a:p>
            <a:pPr marL="381000" lvl="1" indent="0">
              <a:buNone/>
            </a:pPr>
            <a:r>
              <a:rPr lang="en-US" sz="1200" dirty="0" err="1">
                <a:latin typeface="Courier New" panose="02070309020205020404" pitchFamily="49" charset="0"/>
                <a:cs typeface="Courier New" panose="02070309020205020404" pitchFamily="49" charset="0"/>
              </a:rPr>
              <a:t>XmlPullParser</a:t>
            </a:r>
            <a:r>
              <a:rPr lang="en-US" sz="1200" dirty="0">
                <a:latin typeface="Courier New" panose="02070309020205020404" pitchFamily="49" charset="0"/>
                <a:cs typeface="Courier New" panose="02070309020205020404" pitchFamily="49" charset="0"/>
              </a:rPr>
              <a:t> parser = </a:t>
            </a:r>
            <a:r>
              <a:rPr lang="en-US" sz="1200" dirty="0" err="1">
                <a:latin typeface="Courier New" panose="02070309020205020404" pitchFamily="49" charset="0"/>
                <a:cs typeface="Courier New" panose="02070309020205020404" pitchFamily="49" charset="0"/>
              </a:rPr>
              <a:t>parserCreator.newPullParser</a:t>
            </a:r>
            <a:r>
              <a:rPr lang="en-US" sz="1200" dirty="0">
                <a:latin typeface="Courier New" panose="02070309020205020404" pitchFamily="49" charset="0"/>
                <a:cs typeface="Courier New" panose="02070309020205020404" pitchFamily="49" charset="0"/>
              </a:rPr>
              <a:t>();</a:t>
            </a:r>
          </a:p>
          <a:p>
            <a:pPr marL="381000" lvl="1" indent="0">
              <a:buNone/>
            </a:pPr>
            <a:r>
              <a:rPr lang="en-US" sz="1200" dirty="0" err="1">
                <a:latin typeface="Courier New" panose="02070309020205020404" pitchFamily="49" charset="0"/>
                <a:cs typeface="Courier New" panose="02070309020205020404" pitchFamily="49" charset="0"/>
              </a:rPr>
              <a:t>parser.setInput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text.openStream</a:t>
            </a:r>
            <a:r>
              <a:rPr lang="en-US" sz="1200" dirty="0">
                <a:latin typeface="Courier New" panose="02070309020205020404" pitchFamily="49" charset="0"/>
                <a:cs typeface="Courier New" panose="02070309020205020404" pitchFamily="49" charset="0"/>
              </a:rPr>
              <a:t>(), null);</a:t>
            </a:r>
          </a:p>
          <a:p>
            <a:pPr marL="381000" lvl="1" indent="0">
              <a:buNone/>
            </a:pPr>
            <a:r>
              <a:rPr lang="en-US" sz="1200" dirty="0" err="1">
                <a:latin typeface="Courier New" panose="02070309020205020404" pitchFamily="49" charset="0"/>
                <a:cs typeface="Courier New" panose="02070309020205020404" pitchFamily="49" charset="0"/>
              </a:rPr>
              <a:t>status.setText</a:t>
            </a:r>
            <a:r>
              <a:rPr lang="en-US" sz="1200" dirty="0">
                <a:latin typeface="Courier New" panose="02070309020205020404" pitchFamily="49" charset="0"/>
                <a:cs typeface="Courier New" panose="02070309020205020404" pitchFamily="49" charset="0"/>
              </a:rPr>
              <a:t>("Parsing...");</a:t>
            </a:r>
          </a:p>
          <a:p>
            <a:pPr marL="381000" lvl="1" indent="0">
              <a:buNone/>
            </a:pP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parserEvent</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parser.getEventType</a:t>
            </a:r>
            <a:r>
              <a:rPr lang="en-US" sz="1200" dirty="0">
                <a:latin typeface="Courier New" panose="02070309020205020404" pitchFamily="49" charset="0"/>
                <a:cs typeface="Courier New" panose="02070309020205020404" pitchFamily="49" charset="0"/>
              </a:rPr>
              <a:t>();</a:t>
            </a:r>
          </a:p>
          <a:p>
            <a:pPr marL="381000" lvl="1" indent="0">
              <a:buNone/>
            </a:pPr>
            <a:r>
              <a:rPr lang="en-US" dirty="0" smtClean="0"/>
              <a:t>….</a:t>
            </a:r>
            <a:endParaRPr lang="en-US" dirty="0"/>
          </a:p>
        </p:txBody>
      </p:sp>
    </p:spTree>
    <p:extLst>
      <p:ext uri="{BB962C8B-B14F-4D97-AF65-F5344CB8AC3E}">
        <p14:creationId xmlns:p14="http://schemas.microsoft.com/office/powerpoint/2010/main" val="31624563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Parsing XML from the Network</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381000" lvl="1" indent="0">
              <a:buNone/>
            </a:pPr>
            <a:r>
              <a:rPr lang="en-US" sz="1200" dirty="0">
                <a:latin typeface="Courier New" panose="02070309020205020404" pitchFamily="49" charset="0"/>
                <a:cs typeface="Courier New" panose="02070309020205020404" pitchFamily="49" charset="0"/>
              </a:rPr>
              <a:t>while (</a:t>
            </a:r>
            <a:r>
              <a:rPr lang="en-US" sz="1200" dirty="0" err="1">
                <a:latin typeface="Courier New" panose="02070309020205020404" pitchFamily="49" charset="0"/>
                <a:cs typeface="Courier New" panose="02070309020205020404" pitchFamily="49" charset="0"/>
              </a:rPr>
              <a:t>parserEvent</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XmlPullParser.END_DOCUMENT</a:t>
            </a:r>
            <a:r>
              <a:rPr lang="en-US" sz="1200" dirty="0">
                <a:latin typeface="Courier New" panose="02070309020205020404" pitchFamily="49" charset="0"/>
                <a:cs typeface="Courier New" panose="02070309020205020404" pitchFamily="49" charset="0"/>
              </a:rPr>
              <a:t>) {</a:t>
            </a:r>
          </a:p>
          <a:p>
            <a:pPr marL="381000" lvl="1" indent="0">
              <a:buNone/>
            </a:pPr>
            <a:r>
              <a:rPr lang="en-US" sz="1200" dirty="0">
                <a:latin typeface="Courier New" panose="02070309020205020404" pitchFamily="49" charset="0"/>
                <a:cs typeface="Courier New" panose="02070309020205020404" pitchFamily="49" charset="0"/>
              </a:rPr>
              <a:t>    switch(</a:t>
            </a:r>
            <a:r>
              <a:rPr lang="en-US" sz="1200" dirty="0" err="1">
                <a:latin typeface="Courier New" panose="02070309020205020404" pitchFamily="49" charset="0"/>
                <a:cs typeface="Courier New" panose="02070309020205020404" pitchFamily="49" charset="0"/>
              </a:rPr>
              <a:t>parserEvent</a:t>
            </a:r>
            <a:r>
              <a:rPr lang="en-US" sz="1200" dirty="0">
                <a:latin typeface="Courier New" panose="02070309020205020404" pitchFamily="49" charset="0"/>
                <a:cs typeface="Courier New" panose="02070309020205020404" pitchFamily="49" charset="0"/>
              </a:rPr>
              <a:t>) {</a:t>
            </a:r>
          </a:p>
          <a:p>
            <a:pPr marL="381000" lvl="1" indent="0">
              <a:buNone/>
            </a:pPr>
            <a:r>
              <a:rPr lang="en-US" sz="1200" dirty="0">
                <a:latin typeface="Courier New" panose="02070309020205020404" pitchFamily="49" charset="0"/>
                <a:cs typeface="Courier New" panose="02070309020205020404" pitchFamily="49" charset="0"/>
              </a:rPr>
              <a:t>        case </a:t>
            </a:r>
            <a:r>
              <a:rPr lang="en-US" sz="1200" dirty="0" err="1">
                <a:latin typeface="Courier New" panose="02070309020205020404" pitchFamily="49" charset="0"/>
                <a:cs typeface="Courier New" panose="02070309020205020404" pitchFamily="49" charset="0"/>
              </a:rPr>
              <a:t>XmlPullParser.START_TAG</a:t>
            </a:r>
            <a:r>
              <a:rPr lang="en-US" sz="1200" dirty="0">
                <a:latin typeface="Courier New" panose="02070309020205020404" pitchFamily="49" charset="0"/>
                <a:cs typeface="Courier New" panose="02070309020205020404" pitchFamily="49" charset="0"/>
              </a:rPr>
              <a:t>:</a:t>
            </a:r>
          </a:p>
          <a:p>
            <a:pPr marL="381000" lvl="1" indent="0">
              <a:buNone/>
            </a:pPr>
            <a:r>
              <a:rPr lang="en-US" sz="1200" dirty="0">
                <a:latin typeface="Courier New" panose="02070309020205020404" pitchFamily="49" charset="0"/>
                <a:cs typeface="Courier New" panose="02070309020205020404" pitchFamily="49" charset="0"/>
              </a:rPr>
              <a:t>            String tag = </a:t>
            </a:r>
            <a:r>
              <a:rPr lang="en-US" sz="1200" dirty="0" err="1">
                <a:latin typeface="Courier New" panose="02070309020205020404" pitchFamily="49" charset="0"/>
                <a:cs typeface="Courier New" panose="02070309020205020404" pitchFamily="49" charset="0"/>
              </a:rPr>
              <a:t>parser.getName</a:t>
            </a:r>
            <a:r>
              <a:rPr lang="en-US" sz="1200" dirty="0">
                <a:latin typeface="Courier New" panose="02070309020205020404" pitchFamily="49" charset="0"/>
                <a:cs typeface="Courier New" panose="02070309020205020404" pitchFamily="49" charset="0"/>
              </a:rPr>
              <a:t>();</a:t>
            </a:r>
          </a:p>
          <a:p>
            <a:pPr marL="381000" lvl="1" indent="0">
              <a:buNone/>
            </a:pPr>
            <a:r>
              <a:rPr lang="en-US" sz="1200" dirty="0">
                <a:latin typeface="Courier New" panose="02070309020205020404" pitchFamily="49" charset="0"/>
                <a:cs typeface="Courier New" panose="02070309020205020404" pitchFamily="49" charset="0"/>
              </a:rPr>
              <a:t>            if (</a:t>
            </a:r>
            <a:r>
              <a:rPr lang="en-US" sz="1200" dirty="0" err="1">
                <a:latin typeface="Courier New" panose="02070309020205020404" pitchFamily="49" charset="0"/>
                <a:cs typeface="Courier New" panose="02070309020205020404" pitchFamily="49" charset="0"/>
              </a:rPr>
              <a:t>tag.compareTo</a:t>
            </a:r>
            <a:r>
              <a:rPr lang="en-US" sz="1200" dirty="0">
                <a:latin typeface="Courier New" panose="02070309020205020404" pitchFamily="49" charset="0"/>
                <a:cs typeface="Courier New" panose="02070309020205020404" pitchFamily="49" charset="0"/>
              </a:rPr>
              <a:t>("link") == 0) {</a:t>
            </a:r>
          </a:p>
          <a:p>
            <a:pPr marL="381000" lvl="1" indent="0">
              <a:buNone/>
            </a:pPr>
            <a:r>
              <a:rPr lang="en-US" sz="1200" dirty="0">
                <a:latin typeface="Courier New" panose="02070309020205020404" pitchFamily="49" charset="0"/>
                <a:cs typeface="Courier New" panose="02070309020205020404" pitchFamily="49" charset="0"/>
              </a:rPr>
              <a:t>                String </a:t>
            </a:r>
            <a:r>
              <a:rPr lang="en-US" sz="1200" dirty="0" err="1">
                <a:latin typeface="Courier New" panose="02070309020205020404" pitchFamily="49" charset="0"/>
                <a:cs typeface="Courier New" panose="02070309020205020404" pitchFamily="49" charset="0"/>
              </a:rPr>
              <a:t>relType</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parser.getAttributeValue</a:t>
            </a:r>
            <a:r>
              <a:rPr lang="en-US" sz="1200" dirty="0">
                <a:latin typeface="Courier New" panose="02070309020205020404" pitchFamily="49" charset="0"/>
                <a:cs typeface="Courier New" panose="02070309020205020404" pitchFamily="49" charset="0"/>
              </a:rPr>
              <a:t>(null, "</a:t>
            </a:r>
            <a:r>
              <a:rPr lang="en-US" sz="1200" dirty="0" err="1">
                <a:latin typeface="Courier New" panose="02070309020205020404" pitchFamily="49" charset="0"/>
                <a:cs typeface="Courier New" panose="02070309020205020404" pitchFamily="49" charset="0"/>
              </a:rPr>
              <a:t>rel</a:t>
            </a:r>
            <a:r>
              <a:rPr lang="en-US" sz="1200" dirty="0">
                <a:latin typeface="Courier New" panose="02070309020205020404" pitchFamily="49" charset="0"/>
                <a:cs typeface="Courier New" panose="02070309020205020404" pitchFamily="49" charset="0"/>
              </a:rPr>
              <a:t>");</a:t>
            </a:r>
          </a:p>
          <a:p>
            <a:pPr marL="381000" lvl="1" indent="0">
              <a:buNone/>
            </a:pPr>
            <a:r>
              <a:rPr lang="en-US" sz="1200" dirty="0">
                <a:latin typeface="Courier New" panose="02070309020205020404" pitchFamily="49" charset="0"/>
                <a:cs typeface="Courier New" panose="02070309020205020404" pitchFamily="49" charset="0"/>
              </a:rPr>
              <a:t>                if (</a:t>
            </a:r>
            <a:r>
              <a:rPr lang="en-US" sz="1200" dirty="0" err="1">
                <a:latin typeface="Courier New" panose="02070309020205020404" pitchFamily="49" charset="0"/>
                <a:cs typeface="Courier New" panose="02070309020205020404" pitchFamily="49" charset="0"/>
              </a:rPr>
              <a:t>relType.compareTo</a:t>
            </a:r>
            <a:r>
              <a:rPr lang="en-US" sz="1200" dirty="0">
                <a:latin typeface="Courier New" panose="02070309020205020404" pitchFamily="49" charset="0"/>
                <a:cs typeface="Courier New" panose="02070309020205020404" pitchFamily="49" charset="0"/>
              </a:rPr>
              <a:t>("enclosure") == 0 ) {</a:t>
            </a:r>
          </a:p>
          <a:p>
            <a:pPr marL="381000" lvl="1" indent="0">
              <a:buNone/>
            </a:pPr>
            <a:r>
              <a:rPr lang="en-US" sz="1200" dirty="0">
                <a:latin typeface="Courier New" panose="02070309020205020404" pitchFamily="49" charset="0"/>
                <a:cs typeface="Courier New" panose="02070309020205020404" pitchFamily="49" charset="0"/>
              </a:rPr>
              <a:t>                    String </a:t>
            </a:r>
            <a:r>
              <a:rPr lang="en-US" sz="1200" dirty="0" err="1">
                <a:latin typeface="Courier New" panose="02070309020205020404" pitchFamily="49" charset="0"/>
                <a:cs typeface="Courier New" panose="02070309020205020404" pitchFamily="49" charset="0"/>
              </a:rPr>
              <a:t>encType</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parser.getAttributeValue</a:t>
            </a:r>
            <a:r>
              <a:rPr lang="en-US" sz="1200" dirty="0">
                <a:latin typeface="Courier New" panose="02070309020205020404" pitchFamily="49" charset="0"/>
                <a:cs typeface="Courier New" panose="02070309020205020404" pitchFamily="49" charset="0"/>
              </a:rPr>
              <a:t>(null, "type");</a:t>
            </a:r>
          </a:p>
          <a:p>
            <a:pPr marL="381000" lvl="1" indent="0">
              <a:buNone/>
            </a:pPr>
            <a:r>
              <a:rPr lang="en-US" sz="1200" dirty="0">
                <a:latin typeface="Courier New" panose="02070309020205020404" pitchFamily="49" charset="0"/>
                <a:cs typeface="Courier New" panose="02070309020205020404" pitchFamily="49" charset="0"/>
              </a:rPr>
              <a:t>                    if (</a:t>
            </a:r>
            <a:r>
              <a:rPr lang="en-US" sz="1200" dirty="0" err="1">
                <a:latin typeface="Courier New" panose="02070309020205020404" pitchFamily="49" charset="0"/>
                <a:cs typeface="Courier New" panose="02070309020205020404" pitchFamily="49" charset="0"/>
              </a:rPr>
              <a:t>encType.startsWith</a:t>
            </a:r>
            <a:r>
              <a:rPr lang="en-US" sz="1200" dirty="0">
                <a:latin typeface="Courier New" panose="02070309020205020404" pitchFamily="49" charset="0"/>
                <a:cs typeface="Courier New" panose="02070309020205020404" pitchFamily="49" charset="0"/>
              </a:rPr>
              <a:t>("image/")) {</a:t>
            </a:r>
          </a:p>
          <a:p>
            <a:pPr marL="381000" lvl="1" indent="0">
              <a:buNone/>
            </a:pPr>
            <a:r>
              <a:rPr lang="en-US" sz="1200" dirty="0">
                <a:latin typeface="Courier New" panose="02070309020205020404" pitchFamily="49" charset="0"/>
                <a:cs typeface="Courier New" panose="02070309020205020404" pitchFamily="49" charset="0"/>
              </a:rPr>
              <a:t>                        String </a:t>
            </a:r>
            <a:r>
              <a:rPr lang="en-US" sz="1200" dirty="0" err="1">
                <a:latin typeface="Courier New" panose="02070309020205020404" pitchFamily="49" charset="0"/>
                <a:cs typeface="Courier New" panose="02070309020205020404" pitchFamily="49" charset="0"/>
              </a:rPr>
              <a:t>imageSrc</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parser.getAttributeValue</a:t>
            </a:r>
            <a:r>
              <a:rPr lang="en-US" sz="1200" dirty="0">
                <a:latin typeface="Courier New" panose="02070309020205020404" pitchFamily="49" charset="0"/>
                <a:cs typeface="Courier New" panose="02070309020205020404" pitchFamily="49" charset="0"/>
              </a:rPr>
              <a:t>(null, </a:t>
            </a:r>
          </a:p>
          <a:p>
            <a:pPr marL="381000" lvl="1"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href</a:t>
            </a:r>
            <a:r>
              <a:rPr lang="en-US" sz="1200" dirty="0">
                <a:latin typeface="Courier New" panose="02070309020205020404" pitchFamily="49" charset="0"/>
                <a:cs typeface="Courier New" panose="02070309020205020404" pitchFamily="49" charset="0"/>
              </a:rPr>
              <a:t>");</a:t>
            </a:r>
          </a:p>
          <a:p>
            <a:pPr marL="381000" lvl="1"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Log.i</a:t>
            </a:r>
            <a:r>
              <a:rPr lang="en-US" sz="1200" dirty="0">
                <a:latin typeface="Courier New" panose="02070309020205020404" pitchFamily="49" charset="0"/>
                <a:cs typeface="Courier New" panose="02070309020205020404" pitchFamily="49" charset="0"/>
              </a:rPr>
              <a:t>("Net", "image source = " + </a:t>
            </a:r>
            <a:r>
              <a:rPr lang="en-US" sz="1200" dirty="0" err="1">
                <a:latin typeface="Courier New" panose="02070309020205020404" pitchFamily="49" charset="0"/>
                <a:cs typeface="Courier New" panose="02070309020205020404" pitchFamily="49" charset="0"/>
              </a:rPr>
              <a:t>imageSrc</a:t>
            </a:r>
            <a:r>
              <a:rPr lang="en-US" sz="1200" dirty="0">
                <a:latin typeface="Courier New" panose="02070309020205020404" pitchFamily="49" charset="0"/>
                <a:cs typeface="Courier New" panose="02070309020205020404" pitchFamily="49" charset="0"/>
              </a:rPr>
              <a:t>);</a:t>
            </a:r>
          </a:p>
          <a:p>
            <a:pPr marL="381000" lvl="1" indent="0">
              <a:buNone/>
            </a:pPr>
            <a:r>
              <a:rPr lang="en-US" sz="1200" dirty="0">
                <a:latin typeface="Courier New" panose="02070309020205020404" pitchFamily="49" charset="0"/>
                <a:cs typeface="Courier New" panose="02070309020205020404" pitchFamily="49" charset="0"/>
              </a:rPr>
              <a:t>                    }</a:t>
            </a:r>
          </a:p>
          <a:p>
            <a:pPr marL="381000" lvl="1" indent="0">
              <a:buNone/>
            </a:pPr>
            <a:r>
              <a:rPr lang="en-US" sz="1200" dirty="0">
                <a:latin typeface="Courier New" panose="02070309020205020404" pitchFamily="49" charset="0"/>
                <a:cs typeface="Courier New" panose="02070309020205020404" pitchFamily="49" charset="0"/>
              </a:rPr>
              <a:t>                }</a:t>
            </a:r>
          </a:p>
          <a:p>
            <a:pPr marL="381000" lvl="1" indent="0">
              <a:buNone/>
            </a:pPr>
            <a:r>
              <a:rPr lang="en-US" sz="1200" dirty="0">
                <a:latin typeface="Courier New" panose="02070309020205020404" pitchFamily="49" charset="0"/>
                <a:cs typeface="Courier New" panose="02070309020205020404" pitchFamily="49" charset="0"/>
              </a:rPr>
              <a:t>            }</a:t>
            </a:r>
          </a:p>
          <a:p>
            <a:pPr marL="381000" lvl="1" indent="0">
              <a:buNone/>
            </a:pPr>
            <a:r>
              <a:rPr lang="en-US" sz="1200" dirty="0">
                <a:latin typeface="Courier New" panose="02070309020205020404" pitchFamily="49" charset="0"/>
                <a:cs typeface="Courier New" panose="02070309020205020404" pitchFamily="49" charset="0"/>
              </a:rPr>
              <a:t>            break;</a:t>
            </a:r>
          </a:p>
          <a:p>
            <a:pPr marL="381000" lvl="1" indent="0">
              <a:buNone/>
            </a:pPr>
            <a:r>
              <a:rPr lang="en-US" sz="1200" dirty="0">
                <a:latin typeface="Courier New" panose="02070309020205020404" pitchFamily="49" charset="0"/>
                <a:cs typeface="Courier New" panose="02070309020205020404" pitchFamily="49" charset="0"/>
              </a:rPr>
              <a:t>        }</a:t>
            </a:r>
          </a:p>
          <a:p>
            <a:pPr marL="381000" lvl="1"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parserEvent</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parser.next</a:t>
            </a:r>
            <a:r>
              <a:rPr lang="en-US" sz="1200" dirty="0">
                <a:latin typeface="Courier New" panose="02070309020205020404" pitchFamily="49" charset="0"/>
                <a:cs typeface="Courier New" panose="02070309020205020404" pitchFamily="49" charset="0"/>
              </a:rPr>
              <a:t>();</a:t>
            </a:r>
          </a:p>
          <a:p>
            <a:pPr marL="381000" lvl="1" indent="0">
              <a:buNone/>
            </a:pPr>
            <a:r>
              <a:rPr lang="en-US" sz="1200" dirty="0">
                <a:latin typeface="Courier New" panose="02070309020205020404" pitchFamily="49" charset="0"/>
                <a:cs typeface="Courier New" panose="02070309020205020404" pitchFamily="49" charset="0"/>
              </a:rPr>
              <a:t>}</a:t>
            </a:r>
          </a:p>
          <a:p>
            <a:pPr marL="381000" lvl="1" indent="0">
              <a:buNone/>
            </a:pPr>
            <a:r>
              <a:rPr lang="en-US" sz="1200" dirty="0" err="1">
                <a:latin typeface="Courier New" panose="02070309020205020404" pitchFamily="49" charset="0"/>
                <a:cs typeface="Courier New" panose="02070309020205020404" pitchFamily="49" charset="0"/>
              </a:rPr>
              <a:t>status.setText</a:t>
            </a:r>
            <a:r>
              <a:rPr lang="en-US" sz="1200" dirty="0">
                <a:latin typeface="Courier New" panose="02070309020205020404" pitchFamily="49" charset="0"/>
                <a:cs typeface="Courier New" panose="02070309020205020404" pitchFamily="49" charset="0"/>
              </a:rPr>
              <a:t>("Done</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040289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Parsing XML from the Network</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1800" dirty="0"/>
              <a:t>You can check for the following XML Pull Parser events:</a:t>
            </a:r>
          </a:p>
          <a:p>
            <a:pPr lvl="1"/>
            <a:r>
              <a:rPr lang="en-US" sz="1800" dirty="0">
                <a:latin typeface="Courier New" panose="02070309020205020404" pitchFamily="49" charset="0"/>
                <a:cs typeface="Courier New" panose="02070309020205020404" pitchFamily="49" charset="0"/>
              </a:rPr>
              <a:t>START_TAG</a:t>
            </a:r>
            <a:r>
              <a:rPr lang="en-US" sz="1800" dirty="0"/>
              <a:t>: Returned when a new tag is found (that is, </a:t>
            </a:r>
            <a:r>
              <a:rPr lang="en-US" sz="1800" dirty="0">
                <a:latin typeface="Courier New" panose="02070309020205020404" pitchFamily="49" charset="0"/>
                <a:cs typeface="Courier New" panose="02070309020205020404" pitchFamily="49" charset="0"/>
              </a:rPr>
              <a:t>&lt;tag&gt;</a:t>
            </a:r>
            <a:r>
              <a:rPr lang="en-US" sz="1800" dirty="0"/>
              <a:t>)</a:t>
            </a:r>
          </a:p>
          <a:p>
            <a:pPr lvl="1"/>
            <a:r>
              <a:rPr lang="en-US" sz="1800" dirty="0">
                <a:latin typeface="Courier New" panose="02070309020205020404" pitchFamily="49" charset="0"/>
                <a:cs typeface="Courier New" panose="02070309020205020404" pitchFamily="49" charset="0"/>
              </a:rPr>
              <a:t>TEXT</a:t>
            </a:r>
            <a:r>
              <a:rPr lang="en-US" sz="1800" dirty="0"/>
              <a:t>: Returned when text is found (that is, </a:t>
            </a:r>
            <a:r>
              <a:rPr lang="en-US" sz="1800" dirty="0">
                <a:latin typeface="Courier New" panose="02070309020205020404" pitchFamily="49" charset="0"/>
                <a:cs typeface="Courier New" panose="02070309020205020404" pitchFamily="49" charset="0"/>
              </a:rPr>
              <a:t>&lt;tag&gt;text&lt;/tag&gt;</a:t>
            </a:r>
            <a:r>
              <a:rPr lang="en-US" sz="1800" dirty="0"/>
              <a:t> where text has been found)</a:t>
            </a:r>
          </a:p>
          <a:p>
            <a:pPr lvl="1"/>
            <a:r>
              <a:rPr lang="en-US" sz="1800" dirty="0">
                <a:latin typeface="Courier New" panose="02070309020205020404" pitchFamily="49" charset="0"/>
                <a:cs typeface="Courier New" panose="02070309020205020404" pitchFamily="49" charset="0"/>
              </a:rPr>
              <a:t>END_TAG</a:t>
            </a:r>
            <a:r>
              <a:rPr lang="en-US" sz="1800" dirty="0"/>
              <a:t>: Returned when the end of a tag is found (that is, </a:t>
            </a:r>
            <a:r>
              <a:rPr lang="en-US" sz="1800" dirty="0">
                <a:latin typeface="Courier New" panose="02070309020205020404" pitchFamily="49" charset="0"/>
                <a:cs typeface="Courier New" panose="02070309020205020404" pitchFamily="49" charset="0"/>
              </a:rPr>
              <a:t>&lt;/tag&gt;</a:t>
            </a:r>
            <a:r>
              <a:rPr lang="en-US" sz="1800" dirty="0"/>
              <a:t>)</a:t>
            </a:r>
          </a:p>
          <a:p>
            <a:pPr lvl="1"/>
            <a:r>
              <a:rPr lang="en-US" sz="1800" dirty="0">
                <a:latin typeface="Courier New" panose="02070309020205020404" pitchFamily="49" charset="0"/>
                <a:cs typeface="Courier New" panose="02070309020205020404" pitchFamily="49" charset="0"/>
              </a:rPr>
              <a:t>END_DOCUMENT</a:t>
            </a:r>
            <a:r>
              <a:rPr lang="en-US" sz="1800" dirty="0"/>
              <a:t>: Returned when the end of the XML file is </a:t>
            </a:r>
            <a:r>
              <a:rPr lang="en-US" sz="1800" dirty="0" smtClean="0"/>
              <a:t>reached</a:t>
            </a:r>
          </a:p>
          <a:p>
            <a:pPr lvl="0"/>
            <a:r>
              <a:rPr lang="en-US" sz="1800" dirty="0"/>
              <a:t>Additionally, the parser can be set to validate the </a:t>
            </a:r>
            <a:r>
              <a:rPr lang="en-US" sz="1800" dirty="0" smtClean="0"/>
              <a:t>input.</a:t>
            </a:r>
          </a:p>
          <a:p>
            <a:pPr lvl="0"/>
            <a:r>
              <a:rPr lang="en-US" sz="1800" dirty="0" smtClean="0"/>
              <a:t>Typically</a:t>
            </a:r>
            <a:r>
              <a:rPr lang="en-US" sz="1800" dirty="0"/>
              <a:t>, parsing without validation is used when under constrained memory environments, such as a mobile </a:t>
            </a:r>
            <a:r>
              <a:rPr lang="en-US" sz="1800" dirty="0" smtClean="0"/>
              <a:t>environment.</a:t>
            </a:r>
          </a:p>
          <a:p>
            <a:pPr lvl="0"/>
            <a:r>
              <a:rPr lang="en-US" sz="1800" dirty="0" smtClean="0"/>
              <a:t>Compliant</a:t>
            </a:r>
            <a:r>
              <a:rPr lang="en-US" sz="1800" dirty="0"/>
              <a:t>, </a:t>
            </a:r>
            <a:r>
              <a:rPr lang="en-US" sz="1800" dirty="0" err="1"/>
              <a:t>nonvalidating</a:t>
            </a:r>
            <a:r>
              <a:rPr lang="en-US" sz="1800" dirty="0"/>
              <a:t> parsing is the default for this XML Pull </a:t>
            </a:r>
            <a:r>
              <a:rPr lang="en-US" sz="1800" dirty="0" smtClean="0"/>
              <a:t>Parser.</a:t>
            </a:r>
            <a:endParaRPr lang="en-US" sz="1800" dirty="0"/>
          </a:p>
        </p:txBody>
      </p:sp>
    </p:spTree>
    <p:extLst>
      <p:ext uri="{BB962C8B-B14F-4D97-AF65-F5344CB8AC3E}">
        <p14:creationId xmlns:p14="http://schemas.microsoft.com/office/powerpoint/2010/main" val="12163307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Handling Network Operations Asynchronously</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Networking operations can take an indefinite amount of time to complete and should not block the main UI </a:t>
            </a:r>
            <a:r>
              <a:rPr lang="en-US" sz="2000" dirty="0" smtClean="0"/>
              <a:t>thread.</a:t>
            </a:r>
          </a:p>
          <a:p>
            <a:r>
              <a:rPr lang="en-US" sz="2000" dirty="0" smtClean="0"/>
              <a:t>The </a:t>
            </a:r>
            <a:r>
              <a:rPr lang="en-US" sz="2000" dirty="0"/>
              <a:t>style of networking presented so far causes the UI thread on which the operation runs to block until the operation </a:t>
            </a:r>
            <a:r>
              <a:rPr lang="en-US" sz="2000" dirty="0" smtClean="0"/>
              <a:t>finishes.</a:t>
            </a:r>
          </a:p>
          <a:p>
            <a:r>
              <a:rPr lang="en-US" sz="2000" dirty="0" smtClean="0"/>
              <a:t>You </a:t>
            </a:r>
            <a:r>
              <a:rPr lang="en-US" sz="2000" dirty="0"/>
              <a:t>must move network operations off of the main UI </a:t>
            </a:r>
            <a:r>
              <a:rPr lang="en-US" sz="2000" dirty="0" smtClean="0"/>
              <a:t>thread.</a:t>
            </a:r>
          </a:p>
          <a:p>
            <a:r>
              <a:rPr lang="en-US" sz="2000" dirty="0"/>
              <a:t>Offloading networking operations is straightforward using the </a:t>
            </a:r>
            <a:r>
              <a:rPr lang="en-US" sz="2000" dirty="0" err="1">
                <a:latin typeface="Courier New" panose="02070309020205020404" pitchFamily="49" charset="0"/>
                <a:cs typeface="Courier New" panose="02070309020205020404" pitchFamily="49" charset="0"/>
              </a:rPr>
              <a:t>AsyncTask</a:t>
            </a:r>
            <a:r>
              <a:rPr lang="en-US" sz="2000" dirty="0"/>
              <a:t> class and the standard Java </a:t>
            </a:r>
            <a:r>
              <a:rPr lang="en-US" sz="2000" dirty="0">
                <a:latin typeface="Courier New" panose="02070309020205020404" pitchFamily="49" charset="0"/>
                <a:cs typeface="Courier New" panose="02070309020205020404" pitchFamily="49" charset="0"/>
              </a:rPr>
              <a:t>Thread</a:t>
            </a:r>
            <a:r>
              <a:rPr lang="en-US" sz="2000" dirty="0"/>
              <a:t> </a:t>
            </a:r>
            <a:r>
              <a:rPr lang="en-US" sz="2000" dirty="0" smtClean="0"/>
              <a:t>class.</a:t>
            </a:r>
            <a:endParaRPr lang="en-US" sz="2000" dirty="0"/>
          </a:p>
        </p:txBody>
      </p:sp>
    </p:spTree>
    <p:extLst>
      <p:ext uri="{BB962C8B-B14F-4D97-AF65-F5344CB8AC3E}">
        <p14:creationId xmlns:p14="http://schemas.microsoft.com/office/powerpoint/2010/main" val="31624563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Handling Network Operations with the </a:t>
            </a:r>
            <a:r>
              <a:rPr lang="en-US" b="1" dirty="0" err="1">
                <a:latin typeface="Courier New" panose="02070309020205020404" pitchFamily="49" charset="0"/>
                <a:cs typeface="Courier New" panose="02070309020205020404" pitchFamily="49" charset="0"/>
              </a:rPr>
              <a:t>AsyncTask</a:t>
            </a:r>
            <a:r>
              <a:rPr lang="en-US" dirty="0"/>
              <a:t> Class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381000" lvl="1" indent="0">
              <a:buNone/>
            </a:pPr>
            <a:r>
              <a:rPr lang="en-US" sz="1400" dirty="0">
                <a:latin typeface="Courier New" panose="02070309020205020404" pitchFamily="49" charset="0"/>
                <a:cs typeface="Courier New" panose="02070309020205020404" pitchFamily="49" charset="0"/>
              </a:rPr>
              <a:t>private class </a:t>
            </a:r>
            <a:r>
              <a:rPr lang="en-US" sz="1400" dirty="0" err="1">
                <a:latin typeface="Courier New" panose="02070309020205020404" pitchFamily="49" charset="0"/>
                <a:cs typeface="Courier New" panose="02070309020205020404" pitchFamily="49" charset="0"/>
              </a:rPr>
              <a:t>ImageLoader</a:t>
            </a:r>
            <a:r>
              <a:rPr lang="en-US" sz="1400" dirty="0">
                <a:latin typeface="Courier New" panose="02070309020205020404" pitchFamily="49" charset="0"/>
                <a:cs typeface="Courier New" panose="02070309020205020404" pitchFamily="49" charset="0"/>
              </a:rPr>
              <a:t> extends </a:t>
            </a:r>
            <a:r>
              <a:rPr lang="en-US" sz="1400" dirty="0" err="1">
                <a:latin typeface="Courier New" panose="02070309020205020404" pitchFamily="49" charset="0"/>
                <a:cs typeface="Courier New" panose="02070309020205020404" pitchFamily="49" charset="0"/>
              </a:rPr>
              <a:t>AsyncTask</a:t>
            </a:r>
            <a:r>
              <a:rPr lang="en-US" sz="1400" dirty="0">
                <a:latin typeface="Courier New" panose="02070309020205020404" pitchFamily="49" charset="0"/>
                <a:cs typeface="Courier New" panose="02070309020205020404" pitchFamily="49" charset="0"/>
              </a:rPr>
              <a:t>&lt;URL, String, String&gt; {</a:t>
            </a:r>
          </a:p>
          <a:p>
            <a:pPr marL="381000" lvl="1" indent="0">
              <a:buNone/>
            </a:pPr>
            <a:r>
              <a:rPr lang="en-US" sz="1400" dirty="0">
                <a:latin typeface="Courier New" panose="02070309020205020404" pitchFamily="49" charset="0"/>
                <a:cs typeface="Courier New" panose="02070309020205020404" pitchFamily="49" charset="0"/>
              </a:rPr>
              <a:t>    @Override</a:t>
            </a:r>
          </a:p>
          <a:p>
            <a:pPr marL="381000" lvl="1" indent="0">
              <a:buNone/>
            </a:pPr>
            <a:r>
              <a:rPr lang="en-US" sz="1400" dirty="0">
                <a:latin typeface="Courier New" panose="02070309020205020404" pitchFamily="49" charset="0"/>
                <a:cs typeface="Courier New" panose="02070309020205020404" pitchFamily="49" charset="0"/>
              </a:rPr>
              <a:t>    protected String </a:t>
            </a:r>
            <a:r>
              <a:rPr lang="en-US" sz="1400" dirty="0" err="1">
                <a:latin typeface="Courier New" panose="02070309020205020404" pitchFamily="49" charset="0"/>
                <a:cs typeface="Courier New" panose="02070309020205020404" pitchFamily="49" charset="0"/>
              </a:rPr>
              <a:t>doInBackground</a:t>
            </a:r>
            <a:r>
              <a:rPr lang="en-US" sz="1400" dirty="0">
                <a:latin typeface="Courier New" panose="02070309020205020404" pitchFamily="49" charset="0"/>
                <a:cs typeface="Courier New" panose="02070309020205020404" pitchFamily="49" charset="0"/>
              </a:rPr>
              <a:t>(URL... </a:t>
            </a:r>
            <a:r>
              <a:rPr lang="en-US" sz="1400" dirty="0" err="1">
                <a:latin typeface="Courier New" panose="02070309020205020404" pitchFamily="49" charset="0"/>
                <a:cs typeface="Courier New" panose="02070309020205020404" pitchFamily="49" charset="0"/>
              </a:rPr>
              <a:t>params</a:t>
            </a:r>
            <a:r>
              <a:rPr lang="en-US" sz="1400" dirty="0">
                <a:latin typeface="Courier New" panose="02070309020205020404" pitchFamily="49" charset="0"/>
                <a:cs typeface="Courier New" panose="02070309020205020404" pitchFamily="49" charset="0"/>
              </a:rPr>
              <a:t>) {</a:t>
            </a:r>
          </a:p>
          <a:p>
            <a:pPr marL="381000" lvl="1" indent="0">
              <a:buNone/>
            </a:pPr>
            <a:r>
              <a:rPr lang="en-US" sz="1400" dirty="0">
                <a:latin typeface="Courier New" panose="02070309020205020404" pitchFamily="49" charset="0"/>
                <a:cs typeface="Courier New" panose="02070309020205020404" pitchFamily="49" charset="0"/>
              </a:rPr>
              <a:t>        // just one </a:t>
            </a:r>
            <a:r>
              <a:rPr lang="en-US" sz="1400" dirty="0" err="1">
                <a:latin typeface="Courier New" panose="02070309020205020404" pitchFamily="49" charset="0"/>
                <a:cs typeface="Courier New" panose="02070309020205020404" pitchFamily="49" charset="0"/>
              </a:rPr>
              <a:t>param</a:t>
            </a:r>
            <a:endParaRPr lang="en-US" sz="1400" dirty="0">
              <a:latin typeface="Courier New" panose="02070309020205020404" pitchFamily="49" charset="0"/>
              <a:cs typeface="Courier New" panose="02070309020205020404" pitchFamily="49" charset="0"/>
            </a:endParaRPr>
          </a:p>
          <a:p>
            <a:pPr marL="381000" lvl="1" indent="0">
              <a:buNone/>
            </a:pPr>
            <a:r>
              <a:rPr lang="en-US" sz="1400" dirty="0">
                <a:latin typeface="Courier New" panose="02070309020205020404" pitchFamily="49" charset="0"/>
                <a:cs typeface="Courier New" panose="02070309020205020404" pitchFamily="49" charset="0"/>
              </a:rPr>
              <a:t>        try {</a:t>
            </a:r>
          </a:p>
          <a:p>
            <a:pPr marL="381000" lvl="1" indent="0">
              <a:buNone/>
            </a:pPr>
            <a:r>
              <a:rPr lang="en-US" sz="1400" dirty="0">
                <a:latin typeface="Courier New" panose="02070309020205020404" pitchFamily="49" charset="0"/>
                <a:cs typeface="Courier New" panose="02070309020205020404" pitchFamily="49" charset="0"/>
              </a:rPr>
              <a:t>            URL text = </a:t>
            </a:r>
            <a:r>
              <a:rPr lang="en-US" sz="1400" dirty="0" err="1">
                <a:latin typeface="Courier New" panose="02070309020205020404" pitchFamily="49" charset="0"/>
                <a:cs typeface="Courier New" panose="02070309020205020404" pitchFamily="49" charset="0"/>
              </a:rPr>
              <a:t>params</a:t>
            </a:r>
            <a:r>
              <a:rPr lang="en-US" sz="1400" dirty="0">
                <a:latin typeface="Courier New" panose="02070309020205020404" pitchFamily="49" charset="0"/>
                <a:cs typeface="Courier New" panose="02070309020205020404" pitchFamily="49" charset="0"/>
              </a:rPr>
              <a:t>[0];</a:t>
            </a:r>
          </a:p>
          <a:p>
            <a:pPr marL="381000" lvl="1" indent="0">
              <a:buNone/>
            </a:pPr>
            <a:r>
              <a:rPr lang="en-US" sz="1400" dirty="0">
                <a:latin typeface="Courier New" panose="02070309020205020404" pitchFamily="49" charset="0"/>
                <a:cs typeface="Courier New" panose="02070309020205020404" pitchFamily="49" charset="0"/>
              </a:rPr>
              <a:t>            // ... parsing code {</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publishProgress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imgCount</a:t>
            </a:r>
            <a:r>
              <a:rPr lang="en-US" sz="1400" dirty="0">
                <a:latin typeface="Courier New" panose="02070309020205020404" pitchFamily="49" charset="0"/>
                <a:cs typeface="Courier New" panose="02070309020205020404" pitchFamily="49" charset="0"/>
              </a:rPr>
              <a:t> = " + </a:t>
            </a:r>
            <a:r>
              <a:rPr lang="en-US" sz="1400" dirty="0" err="1">
                <a:latin typeface="Courier New" panose="02070309020205020404" pitchFamily="49" charset="0"/>
                <a:cs typeface="Courier New" panose="02070309020205020404" pitchFamily="49" charset="0"/>
              </a:rPr>
              <a:t>curImageCount</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            // ... end parsing code }</a:t>
            </a:r>
          </a:p>
          <a:p>
            <a:pPr marL="381000" lvl="1" indent="0">
              <a:buNone/>
            </a:pPr>
            <a:r>
              <a:rPr lang="en-US" sz="1400" dirty="0">
                <a:latin typeface="Courier New" panose="02070309020205020404" pitchFamily="49" charset="0"/>
                <a:cs typeface="Courier New" panose="02070309020205020404" pitchFamily="49" charset="0"/>
              </a:rPr>
              <a:t>        }</a:t>
            </a:r>
          </a:p>
          <a:p>
            <a:pPr marL="381000" lvl="1" indent="0">
              <a:buNone/>
            </a:pPr>
            <a:r>
              <a:rPr lang="en-US" sz="1400" dirty="0">
                <a:latin typeface="Courier New" panose="02070309020205020404" pitchFamily="49" charset="0"/>
                <a:cs typeface="Courier New" panose="02070309020205020404" pitchFamily="49" charset="0"/>
              </a:rPr>
              <a:t>        catch (Exception e ) {</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Log.e</a:t>
            </a:r>
            <a:r>
              <a:rPr lang="en-US" sz="1400" dirty="0">
                <a:latin typeface="Courier New" panose="02070309020205020404" pitchFamily="49" charset="0"/>
                <a:cs typeface="Courier New" panose="02070309020205020404" pitchFamily="49" charset="0"/>
              </a:rPr>
              <a:t>("Net", "Failed in parsing XML", e);</a:t>
            </a:r>
          </a:p>
          <a:p>
            <a:pPr marL="381000" lvl="1" indent="0">
              <a:buNone/>
            </a:pPr>
            <a:r>
              <a:rPr lang="en-US" sz="1400" dirty="0">
                <a:latin typeface="Courier New" panose="02070309020205020404" pitchFamily="49" charset="0"/>
                <a:cs typeface="Courier New" panose="02070309020205020404" pitchFamily="49" charset="0"/>
              </a:rPr>
              <a:t>            return "Finished with failure.";</a:t>
            </a:r>
          </a:p>
          <a:p>
            <a:pPr marL="381000" lvl="1" indent="0">
              <a:buNone/>
            </a:pPr>
            <a:r>
              <a:rPr lang="en-US" sz="1400" dirty="0">
                <a:latin typeface="Courier New" panose="02070309020205020404" pitchFamily="49" charset="0"/>
                <a:cs typeface="Courier New" panose="02070309020205020404" pitchFamily="49" charset="0"/>
              </a:rPr>
              <a:t>        }</a:t>
            </a:r>
          </a:p>
          <a:p>
            <a:pPr marL="381000" lvl="1" indent="0">
              <a:buNone/>
            </a:pPr>
            <a:r>
              <a:rPr lang="en-US" sz="1400" dirty="0">
                <a:latin typeface="Courier New" panose="02070309020205020404" pitchFamily="49" charset="0"/>
                <a:cs typeface="Courier New" panose="02070309020205020404" pitchFamily="49" charset="0"/>
              </a:rPr>
              <a:t>        return "Done...";</a:t>
            </a:r>
          </a:p>
          <a:p>
            <a:pPr marL="381000" lvl="1" indent="0">
              <a:buNone/>
            </a:pPr>
            <a:r>
              <a:rPr lang="en-US" sz="1400" dirty="0">
                <a:latin typeface="Courier New" panose="02070309020205020404" pitchFamily="49" charset="0"/>
                <a:cs typeface="Courier New" panose="02070309020205020404" pitchFamily="49" charset="0"/>
              </a:rPr>
              <a:t>    }</a:t>
            </a:r>
          </a:p>
          <a:p>
            <a:pPr marL="762000" lvl="2" indent="0">
              <a:buNone/>
            </a:pPr>
            <a:r>
              <a:rPr lang="en-US" sz="1400" dirty="0" smtClean="0"/>
              <a:t>….</a:t>
            </a:r>
            <a:endParaRPr lang="en-US" sz="1400" dirty="0"/>
          </a:p>
        </p:txBody>
      </p:sp>
    </p:spTree>
    <p:extLst>
      <p:ext uri="{BB962C8B-B14F-4D97-AF65-F5344CB8AC3E}">
        <p14:creationId xmlns:p14="http://schemas.microsoft.com/office/powerpoint/2010/main" val="31624563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Handling Network Operations with the </a:t>
            </a:r>
            <a:r>
              <a:rPr lang="en-US" b="1" dirty="0" err="1">
                <a:latin typeface="Courier New" panose="02070309020205020404" pitchFamily="49" charset="0"/>
                <a:cs typeface="Courier New" panose="02070309020205020404" pitchFamily="49" charset="0"/>
              </a:rPr>
              <a:t>AsyncTask</a:t>
            </a:r>
            <a:r>
              <a:rPr lang="en-US" dirty="0"/>
              <a:t> Class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r>
              <a:rPr lang="en-US" sz="1400" dirty="0" smtClean="0"/>
              <a:t>    ….</a:t>
            </a:r>
          </a:p>
          <a:p>
            <a:pPr marL="762000" lvl="2" indent="0">
              <a:buNone/>
            </a:pP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protected void </a:t>
            </a:r>
            <a:r>
              <a:rPr lang="en-US" sz="1400" dirty="0" err="1">
                <a:latin typeface="Courier New" panose="02070309020205020404" pitchFamily="49" charset="0"/>
                <a:cs typeface="Courier New" panose="02070309020205020404" pitchFamily="49" charset="0"/>
              </a:rPr>
              <a:t>onCancelled</a:t>
            </a:r>
            <a:r>
              <a:rPr lang="en-US" sz="1400" dirty="0">
                <a:latin typeface="Courier New" panose="02070309020205020404" pitchFamily="49" charset="0"/>
                <a:cs typeface="Courier New" panose="02070309020205020404" pitchFamily="49" charset="0"/>
              </a:rPr>
              <a:t>() {</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Log.e</a:t>
            </a:r>
            <a:r>
              <a:rPr lang="en-US" sz="1400" dirty="0">
                <a:latin typeface="Courier New" panose="02070309020205020404" pitchFamily="49" charset="0"/>
                <a:cs typeface="Courier New" panose="02070309020205020404" pitchFamily="49" charset="0"/>
              </a:rPr>
              <a:t>("Net", "</a:t>
            </a:r>
            <a:r>
              <a:rPr lang="en-US" sz="1400" dirty="0" err="1">
                <a:latin typeface="Courier New" panose="02070309020205020404" pitchFamily="49" charset="0"/>
                <a:cs typeface="Courier New" panose="02070309020205020404" pitchFamily="49" charset="0"/>
              </a:rPr>
              <a:t>Async</a:t>
            </a:r>
            <a:r>
              <a:rPr lang="en-US" sz="1400" dirty="0">
                <a:latin typeface="Courier New" panose="02070309020205020404" pitchFamily="49" charset="0"/>
                <a:cs typeface="Courier New" panose="02070309020205020404" pitchFamily="49" charset="0"/>
              </a:rPr>
              <a:t> task Cancelled");</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pPr marL="762000" lvl="2" indent="0">
              <a:buNone/>
            </a:pPr>
            <a:r>
              <a:rPr lang="en-US" sz="1400" dirty="0" smtClean="0">
                <a:latin typeface="Courier New" panose="02070309020205020404" pitchFamily="49" charset="0"/>
                <a:cs typeface="Courier New" panose="02070309020205020404" pitchFamily="49" charset="0"/>
              </a:rPr>
              <a:t> </a:t>
            </a:r>
          </a:p>
          <a:p>
            <a:pPr marL="762000" lvl="2" indent="0">
              <a:buNone/>
            </a:pP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protected void </a:t>
            </a:r>
            <a:r>
              <a:rPr lang="en-US" sz="1400" dirty="0" err="1">
                <a:latin typeface="Courier New" panose="02070309020205020404" pitchFamily="49" charset="0"/>
                <a:cs typeface="Courier New" panose="02070309020205020404" pitchFamily="49" charset="0"/>
              </a:rPr>
              <a:t>onPostExecute</a:t>
            </a:r>
            <a:r>
              <a:rPr lang="en-US" sz="1400" dirty="0">
                <a:latin typeface="Courier New" panose="02070309020205020404" pitchFamily="49" charset="0"/>
                <a:cs typeface="Courier New" panose="02070309020205020404" pitchFamily="49" charset="0"/>
              </a:rPr>
              <a:t>(String result) {</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mStatus.setText</a:t>
            </a:r>
            <a:r>
              <a:rPr lang="en-US" sz="1400" dirty="0">
                <a:latin typeface="Courier New" panose="02070309020205020404" pitchFamily="49" charset="0"/>
                <a:cs typeface="Courier New" panose="02070309020205020404" pitchFamily="49" charset="0"/>
              </a:rPr>
              <a:t>(result);</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pPr marL="762000" lvl="2" indent="0">
              <a:buNone/>
            </a:pPr>
            <a:r>
              <a:rPr lang="en-US" sz="1400" dirty="0" smtClean="0">
                <a:latin typeface="Courier New" panose="02070309020205020404" pitchFamily="49" charset="0"/>
                <a:cs typeface="Courier New" panose="02070309020205020404" pitchFamily="49" charset="0"/>
              </a:rPr>
              <a:t> </a:t>
            </a:r>
          </a:p>
          <a:p>
            <a:pPr marL="762000" lvl="2" indent="0">
              <a:buNone/>
            </a:pP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protected void </a:t>
            </a:r>
            <a:r>
              <a:rPr lang="en-US" sz="1400" dirty="0" err="1">
                <a:latin typeface="Courier New" panose="02070309020205020404" pitchFamily="49" charset="0"/>
                <a:cs typeface="Courier New" panose="02070309020205020404" pitchFamily="49" charset="0"/>
              </a:rPr>
              <a:t>onPreExecute</a:t>
            </a:r>
            <a:r>
              <a:rPr lang="en-US" sz="1400" dirty="0">
                <a:latin typeface="Courier New" panose="02070309020205020404" pitchFamily="49" charset="0"/>
                <a:cs typeface="Courier New" panose="02070309020205020404" pitchFamily="49" charset="0"/>
              </a:rPr>
              <a:t>() {</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mStatus.setText</a:t>
            </a:r>
            <a:r>
              <a:rPr lang="en-US" sz="1400" dirty="0">
                <a:latin typeface="Courier New" panose="02070309020205020404" pitchFamily="49" charset="0"/>
                <a:cs typeface="Courier New" panose="02070309020205020404" pitchFamily="49" charset="0"/>
              </a:rPr>
              <a:t>("About to load URL");</a:t>
            </a:r>
          </a:p>
          <a:p>
            <a:pPr marL="762000" lvl="2" indent="0">
              <a:buNone/>
            </a:pPr>
            <a:r>
              <a:rPr lang="en-US" sz="1400" dirty="0">
                <a:latin typeface="Courier New" panose="02070309020205020404" pitchFamily="49" charset="0"/>
                <a:cs typeface="Courier New" panose="02070309020205020404" pitchFamily="49" charset="0"/>
              </a:rPr>
              <a:t>    }</a:t>
            </a:r>
          </a:p>
          <a:p>
            <a:pPr marL="762000" lvl="2" indent="0">
              <a:buNone/>
            </a:pPr>
            <a:r>
              <a:rPr lang="en-US" sz="1400" dirty="0">
                <a:latin typeface="Courier New" panose="02070309020205020404" pitchFamily="49" charset="0"/>
                <a:cs typeface="Courier New" panose="02070309020205020404" pitchFamily="49" charset="0"/>
              </a:rPr>
              <a:t> </a:t>
            </a:r>
          </a:p>
          <a:p>
            <a:pPr marL="762000" lvl="2" indent="0">
              <a:buNone/>
            </a:pPr>
            <a:r>
              <a:rPr lang="en-US" sz="1400" dirty="0">
                <a:latin typeface="Courier New" panose="02070309020205020404" pitchFamily="49" charset="0"/>
                <a:cs typeface="Courier New" panose="02070309020205020404" pitchFamily="49" charset="0"/>
              </a:rPr>
              <a:t>    protected void </a:t>
            </a:r>
            <a:r>
              <a:rPr lang="en-US" sz="1400" dirty="0" err="1">
                <a:latin typeface="Courier New" panose="02070309020205020404" pitchFamily="49" charset="0"/>
                <a:cs typeface="Courier New" panose="02070309020205020404" pitchFamily="49" charset="0"/>
              </a:rPr>
              <a:t>onProgressUpdate</a:t>
            </a:r>
            <a:r>
              <a:rPr lang="en-US" sz="1400" dirty="0">
                <a:latin typeface="Courier New" panose="02070309020205020404" pitchFamily="49" charset="0"/>
                <a:cs typeface="Courier New" panose="02070309020205020404" pitchFamily="49" charset="0"/>
              </a:rPr>
              <a:t>(String... values) {</a:t>
            </a:r>
          </a:p>
          <a:p>
            <a:pPr marL="762000" lvl="2" indent="0">
              <a:buNone/>
            </a:pPr>
            <a:r>
              <a:rPr lang="en-US" sz="1400" dirty="0">
                <a:latin typeface="Courier New" panose="02070309020205020404" pitchFamily="49" charset="0"/>
                <a:cs typeface="Courier New" panose="02070309020205020404" pitchFamily="49" charset="0"/>
              </a:rPr>
              <a:t>        // just one value, please</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mStatus.setText</a:t>
            </a:r>
            <a:r>
              <a:rPr lang="en-US" sz="1400" dirty="0">
                <a:latin typeface="Courier New" panose="02070309020205020404" pitchFamily="49" charset="0"/>
                <a:cs typeface="Courier New" panose="02070309020205020404" pitchFamily="49" charset="0"/>
              </a:rPr>
              <a:t>(values[0]);</a:t>
            </a:r>
          </a:p>
          <a:p>
            <a:pPr marL="762000" lvl="2" indent="0">
              <a:buNone/>
            </a:pPr>
            <a:r>
              <a:rPr lang="en-US" sz="1400" dirty="0">
                <a:latin typeface="Courier New" panose="02070309020205020404" pitchFamily="49" charset="0"/>
                <a:cs typeface="Courier New" panose="02070309020205020404" pitchFamily="49" charset="0"/>
              </a:rPr>
              <a:t>    }</a:t>
            </a:r>
          </a:p>
          <a:p>
            <a:pPr marL="762000" lvl="2" inden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686363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Handling Network Operations with the </a:t>
            </a:r>
            <a:r>
              <a:rPr lang="en-US" b="1" dirty="0">
                <a:latin typeface="Courier New" panose="02070309020205020404" pitchFamily="49" charset="0"/>
                <a:cs typeface="Courier New" panose="02070309020205020404" pitchFamily="49" charset="0"/>
              </a:rPr>
              <a:t>Thread</a:t>
            </a:r>
            <a:r>
              <a:rPr lang="en-US" dirty="0"/>
              <a:t> Class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381000" lvl="1" indent="0">
              <a:buNone/>
            </a:pPr>
            <a:r>
              <a:rPr lang="en-US" sz="1200" dirty="0">
                <a:latin typeface="Courier New" panose="02070309020205020404" pitchFamily="49" charset="0"/>
                <a:cs typeface="Courier New" panose="02070309020205020404" pitchFamily="49" charset="0"/>
              </a:rPr>
              <a:t>import java.net.URL;</a:t>
            </a:r>
          </a:p>
          <a:p>
            <a:pPr marL="381000" lvl="1" indent="0">
              <a:buNone/>
            </a:pPr>
            <a:r>
              <a:rPr lang="en-US" sz="1200" dirty="0">
                <a:latin typeface="Courier New" panose="02070309020205020404" pitchFamily="49" charset="0"/>
                <a:cs typeface="Courier New" panose="02070309020205020404" pitchFamily="49" charset="0"/>
              </a:rPr>
              <a:t>import org.xmlpull.v1.XmlPullParser;</a:t>
            </a:r>
          </a:p>
          <a:p>
            <a:pPr marL="381000" lvl="1" indent="0">
              <a:buNone/>
            </a:pPr>
            <a:r>
              <a:rPr lang="en-US" sz="1200" dirty="0">
                <a:latin typeface="Courier New" panose="02070309020205020404" pitchFamily="49" charset="0"/>
                <a:cs typeface="Courier New" panose="02070309020205020404" pitchFamily="49" charset="0"/>
              </a:rPr>
              <a:t>import org.xmlpull.v1.XmlPullParserFactory;</a:t>
            </a:r>
          </a:p>
          <a:p>
            <a:pPr marL="381000" lvl="1" indent="0">
              <a:buNone/>
            </a:pPr>
            <a:r>
              <a:rPr lang="en-US" sz="1200" dirty="0">
                <a:latin typeface="Courier New" panose="02070309020205020404" pitchFamily="49" charset="0"/>
                <a:cs typeface="Courier New" panose="02070309020205020404" pitchFamily="49" charset="0"/>
              </a:rPr>
              <a:t> </a:t>
            </a:r>
          </a:p>
          <a:p>
            <a:pPr marL="381000" lvl="1" indent="0">
              <a:buNone/>
            </a:pPr>
            <a:r>
              <a:rPr lang="en-US" sz="1200" dirty="0">
                <a:latin typeface="Courier New" panose="02070309020205020404" pitchFamily="49" charset="0"/>
                <a:cs typeface="Courier New" panose="02070309020205020404" pitchFamily="49" charset="0"/>
              </a:rPr>
              <a:t>// ...</a:t>
            </a:r>
          </a:p>
          <a:p>
            <a:pPr marL="381000" lvl="1" indent="0">
              <a:buNone/>
            </a:pPr>
            <a:r>
              <a:rPr lang="en-US" sz="1200" dirty="0">
                <a:latin typeface="Courier New" panose="02070309020205020404" pitchFamily="49" charset="0"/>
                <a:cs typeface="Courier New" panose="02070309020205020404" pitchFamily="49" charset="0"/>
              </a:rPr>
              <a:t> </a:t>
            </a:r>
          </a:p>
          <a:p>
            <a:pPr marL="381000" lvl="1" indent="0">
              <a:buNone/>
            </a:pPr>
            <a:r>
              <a:rPr lang="en-US" sz="1200" dirty="0">
                <a:latin typeface="Courier New" panose="02070309020205020404" pitchFamily="49" charset="0"/>
                <a:cs typeface="Courier New" panose="02070309020205020404" pitchFamily="49" charset="0"/>
              </a:rPr>
              <a:t>new Thread() {</a:t>
            </a:r>
          </a:p>
          <a:p>
            <a:pPr marL="381000" lvl="1" indent="0">
              <a:buNone/>
            </a:pPr>
            <a:r>
              <a:rPr lang="en-US" sz="1200" dirty="0">
                <a:latin typeface="Courier New" panose="02070309020205020404" pitchFamily="49" charset="0"/>
                <a:cs typeface="Courier New" panose="02070309020205020404" pitchFamily="49" charset="0"/>
              </a:rPr>
              <a:t>    public void run() {</a:t>
            </a:r>
          </a:p>
          <a:p>
            <a:pPr marL="381000" lvl="1" indent="0">
              <a:buNone/>
            </a:pPr>
            <a:r>
              <a:rPr lang="en-US" sz="1200" dirty="0">
                <a:latin typeface="Courier New" panose="02070309020205020404" pitchFamily="49" charset="0"/>
                <a:cs typeface="Courier New" panose="02070309020205020404" pitchFamily="49" charset="0"/>
              </a:rPr>
              <a:t>        try {</a:t>
            </a:r>
          </a:p>
          <a:p>
            <a:pPr marL="381000" lvl="1" indent="0">
              <a:buNone/>
            </a:pPr>
            <a:r>
              <a:rPr lang="en-US" sz="1200" dirty="0">
                <a:latin typeface="Courier New" panose="02070309020205020404" pitchFamily="49" charset="0"/>
                <a:cs typeface="Courier New" panose="02070309020205020404" pitchFamily="49" charset="0"/>
              </a:rPr>
              <a:t>            URL text = new URL("http://api.flickr.com/services/feeds/" +</a:t>
            </a:r>
          </a:p>
          <a:p>
            <a:pPr marL="381000" lvl="1"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photos_public.gne?id</a:t>
            </a:r>
            <a:r>
              <a:rPr lang="en-US" sz="1200" dirty="0">
                <a:latin typeface="Courier New" panose="02070309020205020404" pitchFamily="49" charset="0"/>
                <a:cs typeface="Courier New" panose="02070309020205020404" pitchFamily="49" charset="0"/>
              </a:rPr>
              <a:t>=26648248@N04&amp;lang=</a:t>
            </a:r>
            <a:r>
              <a:rPr lang="en-US" sz="1200" dirty="0" err="1">
                <a:latin typeface="Courier New" panose="02070309020205020404" pitchFamily="49" charset="0"/>
                <a:cs typeface="Courier New" panose="02070309020205020404" pitchFamily="49" charset="0"/>
              </a:rPr>
              <a:t>en-us&amp;format</a:t>
            </a:r>
            <a:r>
              <a:rPr lang="en-US" sz="1200" dirty="0">
                <a:latin typeface="Courier New" panose="02070309020205020404" pitchFamily="49" charset="0"/>
                <a:cs typeface="Courier New" panose="02070309020205020404" pitchFamily="49" charset="0"/>
              </a:rPr>
              <a:t>=atom</a:t>
            </a:r>
            <a:r>
              <a:rPr lang="en-US" sz="1200" dirty="0" smtClean="0">
                <a:latin typeface="Courier New" panose="02070309020205020404" pitchFamily="49" charset="0"/>
                <a:cs typeface="Courier New" panose="02070309020205020404" pitchFamily="49" charset="0"/>
              </a:rPr>
              <a:t>");</a:t>
            </a:r>
          </a:p>
          <a:p>
            <a:pPr marL="381000" lvl="1" indent="0">
              <a:buNone/>
            </a:pPr>
            <a:r>
              <a:rPr lang="en-US" dirty="0" smtClean="0"/>
              <a:t>….</a:t>
            </a:r>
            <a:endParaRPr lang="en-US" dirty="0"/>
          </a:p>
        </p:txBody>
      </p:sp>
    </p:spTree>
    <p:extLst>
      <p:ext uri="{BB962C8B-B14F-4D97-AF65-F5344CB8AC3E}">
        <p14:creationId xmlns:p14="http://schemas.microsoft.com/office/powerpoint/2010/main" val="31624563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Handling Network Operations with the </a:t>
            </a:r>
            <a:r>
              <a:rPr lang="en-US" b="1" dirty="0">
                <a:latin typeface="Courier New" panose="02070309020205020404" pitchFamily="49" charset="0"/>
                <a:cs typeface="Courier New" panose="02070309020205020404" pitchFamily="49" charset="0"/>
              </a:rPr>
              <a:t>Thread</a:t>
            </a:r>
            <a:r>
              <a:rPr lang="en-US" dirty="0"/>
              <a:t> Class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0" indent="0">
              <a:buNone/>
            </a:pPr>
            <a:r>
              <a:rPr lang="en-US" dirty="0"/>
              <a:t> </a:t>
            </a:r>
            <a:r>
              <a:rPr lang="en-US" dirty="0" smtClean="0"/>
              <a:t>           ….</a:t>
            </a:r>
          </a:p>
          <a:p>
            <a:pPr marL="0"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XmlPullParserFactory</a:t>
            </a:r>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parserCreator</a:t>
            </a:r>
            <a:r>
              <a:rPr lang="en-US" sz="1400" dirty="0">
                <a:latin typeface="Courier New" panose="02070309020205020404" pitchFamily="49" charset="0"/>
                <a:cs typeface="Courier New" panose="02070309020205020404" pitchFamily="49" charset="0"/>
              </a:rPr>
              <a:t> =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XmlPullParserFactory.newInstance</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XmlPullParser</a:t>
            </a:r>
            <a:r>
              <a:rPr lang="en-US" sz="1400" dirty="0">
                <a:latin typeface="Courier New" panose="02070309020205020404" pitchFamily="49" charset="0"/>
                <a:cs typeface="Courier New" panose="02070309020205020404" pitchFamily="49" charset="0"/>
              </a:rPr>
              <a:t> parser = </a:t>
            </a:r>
            <a:r>
              <a:rPr lang="en-US" sz="1400" dirty="0" err="1">
                <a:latin typeface="Courier New" panose="02070309020205020404" pitchFamily="49" charset="0"/>
                <a:cs typeface="Courier New" panose="02070309020205020404" pitchFamily="49" charset="0"/>
              </a:rPr>
              <a:t>parserCreator.newPullParser</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parser.setInput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text.openStream</a:t>
            </a:r>
            <a:r>
              <a:rPr lang="en-US" sz="1400" dirty="0">
                <a:latin typeface="Courier New" panose="02070309020205020404" pitchFamily="49" charset="0"/>
                <a:cs typeface="Courier New" panose="02070309020205020404" pitchFamily="49" charset="0"/>
              </a:rPr>
              <a:t>(), null);</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mHandler.post</a:t>
            </a:r>
            <a:r>
              <a:rPr lang="en-US" sz="1400" dirty="0">
                <a:latin typeface="Courier New" panose="02070309020205020404" pitchFamily="49" charset="0"/>
                <a:cs typeface="Courier New" panose="02070309020205020404" pitchFamily="49" charset="0"/>
              </a:rPr>
              <a:t>(new Runnable() {</a:t>
            </a:r>
          </a:p>
          <a:p>
            <a:pPr marL="0" indent="0">
              <a:buNone/>
            </a:pPr>
            <a:r>
              <a:rPr lang="en-US" sz="1400" dirty="0">
                <a:latin typeface="Courier New" panose="02070309020205020404" pitchFamily="49" charset="0"/>
                <a:cs typeface="Courier New" panose="02070309020205020404" pitchFamily="49" charset="0"/>
              </a:rPr>
              <a:t>                public void run()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status.setText</a:t>
            </a:r>
            <a:r>
              <a:rPr lang="en-US" sz="1400" dirty="0">
                <a:latin typeface="Courier New" panose="02070309020205020404" pitchFamily="49" charset="0"/>
                <a:cs typeface="Courier New" panose="02070309020205020404" pitchFamily="49" charset="0"/>
              </a:rPr>
              <a:t>("Parsing...");</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parserEvent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parser.getEventType</a:t>
            </a:r>
            <a:r>
              <a:rPr lang="en-US" sz="1400" dirty="0" smtClean="0">
                <a:latin typeface="Courier New" panose="02070309020205020404" pitchFamily="49" charset="0"/>
                <a:cs typeface="Courier New" panose="02070309020205020404" pitchFamily="49" charset="0"/>
              </a:rPr>
              <a:t>();</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29154488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Handling Network Operations with the </a:t>
            </a:r>
            <a:r>
              <a:rPr lang="en-US" b="1" dirty="0">
                <a:latin typeface="Courier New" panose="02070309020205020404" pitchFamily="49" charset="0"/>
                <a:cs typeface="Courier New" panose="02070309020205020404" pitchFamily="49" charset="0"/>
              </a:rPr>
              <a:t>Thread</a:t>
            </a:r>
            <a:r>
              <a:rPr lang="en-US" dirty="0"/>
              <a:t> Class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0" indent="0">
              <a:buNone/>
            </a:pPr>
            <a:r>
              <a:rPr lang="en-US" dirty="0" smtClean="0"/>
              <a:t>            ….</a:t>
            </a:r>
          </a:p>
          <a:p>
            <a:pPr marL="0"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while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parserEvent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XmlPullParser.END_DOCUMENT</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 Parsing code here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parserEvent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parser.next</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mHandler.post</a:t>
            </a:r>
            <a:r>
              <a:rPr lang="en-US" sz="1400" dirty="0">
                <a:latin typeface="Courier New" panose="02070309020205020404" pitchFamily="49" charset="0"/>
                <a:cs typeface="Courier New" panose="02070309020205020404" pitchFamily="49" charset="0"/>
              </a:rPr>
              <a:t>(new Runnable() {</a:t>
            </a:r>
          </a:p>
          <a:p>
            <a:pPr marL="0" indent="0">
              <a:buNone/>
            </a:pPr>
            <a:r>
              <a:rPr lang="en-US" sz="1400" dirty="0">
                <a:latin typeface="Courier New" panose="02070309020205020404" pitchFamily="49" charset="0"/>
                <a:cs typeface="Courier New" panose="02070309020205020404" pitchFamily="49" charset="0"/>
              </a:rPr>
              <a:t>                public void run()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status.setText</a:t>
            </a:r>
            <a:r>
              <a:rPr lang="en-US" sz="1400" dirty="0">
                <a:latin typeface="Courier New" panose="02070309020205020404" pitchFamily="49" charset="0"/>
                <a:cs typeface="Courier New" panose="02070309020205020404" pitchFamily="49" charset="0"/>
              </a:rPr>
              <a:t>("Done...");</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 catch (Exception e)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Log.e</a:t>
            </a:r>
            <a:r>
              <a:rPr lang="en-US" sz="1400" dirty="0">
                <a:latin typeface="Courier New" panose="02070309020205020404" pitchFamily="49" charset="0"/>
                <a:cs typeface="Courier New" panose="02070309020205020404" pitchFamily="49" charset="0"/>
              </a:rPr>
              <a:t>("Net", "Error in network call", e);</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}.start();</a:t>
            </a:r>
          </a:p>
        </p:txBody>
      </p:sp>
    </p:spTree>
    <p:extLst>
      <p:ext uri="{BB962C8B-B14F-4D97-AF65-F5344CB8AC3E}">
        <p14:creationId xmlns:p14="http://schemas.microsoft.com/office/powerpoint/2010/main" val="29154488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Displaying Images from a Network Resource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java.io.InputStream</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import java.net.URL;</a:t>
            </a:r>
          </a:p>
          <a:p>
            <a:pPr marL="762000" lvl="2" indent="0">
              <a:buNone/>
            </a:pPr>
            <a:r>
              <a:rPr lang="en-US" sz="1400" dirty="0">
                <a:latin typeface="Courier New" panose="02070309020205020404" pitchFamily="49" charset="0"/>
                <a:cs typeface="Courier New" panose="02070309020205020404" pitchFamily="49" charset="0"/>
              </a:rPr>
              <a:t>import org.xmlpull.v1.XmlPullParser;</a:t>
            </a:r>
          </a:p>
          <a:p>
            <a:pPr marL="762000" lvl="2" indent="0">
              <a:buNone/>
            </a:pPr>
            <a:r>
              <a:rPr lang="en-US" sz="1400" dirty="0">
                <a:latin typeface="Courier New" panose="02070309020205020404" pitchFamily="49" charset="0"/>
                <a:cs typeface="Courier New" panose="02070309020205020404" pitchFamily="49" charset="0"/>
              </a:rPr>
              <a:t>import org.xmlpull.v1.XmlPullParserFactory;</a:t>
            </a:r>
          </a:p>
          <a:p>
            <a:pPr marL="762000" lvl="2" indent="0">
              <a:buNone/>
            </a:pPr>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android.os.Handler</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 </a:t>
            </a:r>
          </a:p>
          <a:p>
            <a:pPr marL="762000" lvl="2" indent="0">
              <a:buNone/>
            </a:pPr>
            <a:r>
              <a:rPr lang="en-US" sz="1400" dirty="0">
                <a:latin typeface="Courier New" panose="02070309020205020404" pitchFamily="49" charset="0"/>
                <a:cs typeface="Courier New" panose="02070309020205020404" pitchFamily="49" charset="0"/>
              </a:rPr>
              <a:t>// ...</a:t>
            </a:r>
          </a:p>
          <a:p>
            <a:pPr marL="762000" lvl="2" indent="0">
              <a:buNone/>
            </a:pPr>
            <a:r>
              <a:rPr lang="en-US" sz="1400" dirty="0">
                <a:latin typeface="Courier New" panose="02070309020205020404" pitchFamily="49" charset="0"/>
                <a:cs typeface="Courier New" panose="02070309020205020404" pitchFamily="49" charset="0"/>
              </a:rPr>
              <a:t> </a:t>
            </a:r>
          </a:p>
          <a:p>
            <a:pPr marL="762000" lvl="2" indent="0">
              <a:buNone/>
            </a:pPr>
            <a:r>
              <a:rPr lang="en-US" sz="1400" dirty="0">
                <a:latin typeface="Courier New" panose="02070309020205020404" pitchFamily="49" charset="0"/>
                <a:cs typeface="Courier New" panose="02070309020205020404" pitchFamily="49" charset="0"/>
              </a:rPr>
              <a:t>final String </a:t>
            </a:r>
            <a:r>
              <a:rPr lang="en-US" sz="1400" dirty="0" err="1">
                <a:latin typeface="Courier New" panose="02070309020205020404" pitchFamily="49" charset="0"/>
                <a:cs typeface="Courier New" panose="02070309020205020404" pitchFamily="49" charset="0"/>
              </a:rPr>
              <a:t>imageSrc</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parser.getAttributeValue</a:t>
            </a:r>
            <a:r>
              <a:rPr lang="en-US" sz="1400" dirty="0">
                <a:latin typeface="Courier New" panose="02070309020205020404" pitchFamily="49" charset="0"/>
                <a:cs typeface="Courier New" panose="02070309020205020404" pitchFamily="49" charset="0"/>
              </a:rPr>
              <a:t>(null, "</a:t>
            </a:r>
            <a:r>
              <a:rPr lang="en-US" sz="1400" dirty="0" err="1">
                <a:latin typeface="Courier New" panose="02070309020205020404" pitchFamily="49" charset="0"/>
                <a:cs typeface="Courier New" panose="02070309020205020404" pitchFamily="49" charset="0"/>
              </a:rPr>
              <a:t>href</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final String </a:t>
            </a:r>
            <a:r>
              <a:rPr lang="en-US" sz="1400" dirty="0" err="1">
                <a:latin typeface="Courier New" panose="02070309020205020404" pitchFamily="49" charset="0"/>
                <a:cs typeface="Courier New" panose="02070309020205020404" pitchFamily="49" charset="0"/>
              </a:rPr>
              <a:t>currentTitle</a:t>
            </a:r>
            <a:r>
              <a:rPr lang="en-US" sz="1400" dirty="0">
                <a:latin typeface="Courier New" panose="02070309020205020404" pitchFamily="49" charset="0"/>
                <a:cs typeface="Courier New" panose="02070309020205020404" pitchFamily="49" charset="0"/>
              </a:rPr>
              <a:t> = new String(title);</a:t>
            </a:r>
          </a:p>
          <a:p>
            <a:pPr marL="762000" lvl="2" indent="0">
              <a:buNone/>
            </a:pPr>
            <a:endParaRPr lang="en-US" dirty="0" smtClean="0"/>
          </a:p>
          <a:p>
            <a:pPr marL="762000" lvl="2" indent="0">
              <a:buNone/>
            </a:pPr>
            <a:r>
              <a:rPr lang="en-US" dirty="0" smtClean="0"/>
              <a:t>….</a:t>
            </a:r>
            <a:endParaRPr lang="en-US" dirty="0"/>
          </a:p>
        </p:txBody>
      </p:sp>
    </p:spTree>
    <p:extLst>
      <p:ext uri="{BB962C8B-B14F-4D97-AF65-F5344CB8AC3E}">
        <p14:creationId xmlns:p14="http://schemas.microsoft.com/office/powerpoint/2010/main" val="31624563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ctrTitle"/>
          </p:nvPr>
        </p:nvSpPr>
        <p:spPr>
          <a:xfrm>
            <a:off x="762000" y="1219200"/>
            <a:ext cx="7772400" cy="3276600"/>
          </a:xfrm>
        </p:spPr>
        <p:txBody>
          <a:bodyPr/>
          <a:lstStyle/>
          <a:p>
            <a:pPr eaLnBrk="1" hangingPunct="1">
              <a:spcBef>
                <a:spcPct val="20000"/>
              </a:spcBef>
            </a:pPr>
            <a:r>
              <a:rPr lang="en-US" sz="4200" dirty="0" smtClean="0">
                <a:latin typeface="Arial" charset="0"/>
              </a:rPr>
              <a:t/>
            </a:r>
            <a:br>
              <a:rPr lang="en-US" sz="4200" dirty="0" smtClean="0">
                <a:latin typeface="Arial" charset="0"/>
              </a:rPr>
            </a:br>
            <a:r>
              <a:rPr lang="en-US" sz="4200" i="1" dirty="0" smtClean="0">
                <a:latin typeface="Arial" charset="0"/>
              </a:rPr>
              <a:t> </a:t>
            </a:r>
            <a:r>
              <a:rPr lang="en-US" i="1" dirty="0">
                <a:latin typeface="Arial" charset="0"/>
              </a:rPr>
              <a:t>Advanced </a:t>
            </a:r>
            <a:r>
              <a:rPr lang="en-US" i="1" dirty="0" err="1" smtClean="0">
                <a:latin typeface="Arial" charset="0"/>
              </a:rPr>
              <a:t>Android</a:t>
            </a:r>
            <a:r>
              <a:rPr lang="en-US" baseline="30000" dirty="0" err="1" smtClean="0">
                <a:latin typeface="Arial" charset="0"/>
              </a:rPr>
              <a:t>TM</a:t>
            </a:r>
            <a:r>
              <a:rPr lang="en-US" i="1" dirty="0" smtClean="0">
                <a:latin typeface="Arial" charset="0"/>
              </a:rPr>
              <a:t> </a:t>
            </a:r>
            <a:r>
              <a:rPr lang="en-US" i="1" dirty="0">
                <a:latin typeface="Arial" charset="0"/>
              </a:rPr>
              <a:t>Application Development, </a:t>
            </a:r>
            <a:r>
              <a:rPr lang="en-US" i="1" dirty="0" smtClean="0">
                <a:latin typeface="Arial" charset="0"/>
              </a:rPr>
              <a:t>Fourth </a:t>
            </a:r>
            <a:r>
              <a:rPr lang="en-US" i="1" dirty="0">
                <a:latin typeface="Arial" charset="0"/>
              </a:rPr>
              <a:t>Edition</a:t>
            </a:r>
            <a:r>
              <a:rPr lang="en-US" sz="3800" dirty="0" smtClean="0"/>
              <a:t/>
            </a:r>
            <a:br>
              <a:rPr lang="en-US" sz="3800" dirty="0" smtClean="0"/>
            </a:br>
            <a:r>
              <a:rPr lang="en-US" sz="4200" dirty="0"/>
              <a:t/>
            </a:r>
            <a:br>
              <a:rPr lang="en-US" sz="4200" dirty="0"/>
            </a:br>
            <a:r>
              <a:rPr lang="en-US" sz="4200" dirty="0" smtClean="0"/>
              <a:t>Chapter 11</a:t>
            </a:r>
            <a:r>
              <a:rPr lang="en-US" sz="3800" b="1" dirty="0" smtClean="0">
                <a:latin typeface="Arial" charset="0"/>
              </a:rPr>
              <a:t/>
            </a:r>
            <a:br>
              <a:rPr lang="en-US" sz="3800" b="1" dirty="0" smtClean="0">
                <a:latin typeface="Arial" charset="0"/>
              </a:rPr>
            </a:br>
            <a:r>
              <a:rPr lang="en-US" sz="3800" dirty="0" smtClean="0"/>
              <a:t/>
            </a:r>
            <a:br>
              <a:rPr lang="en-US" sz="3800" dirty="0" smtClean="0"/>
            </a:br>
            <a:r>
              <a:rPr lang="en-US" sz="3800" b="1" dirty="0">
                <a:latin typeface="Arial" charset="0"/>
              </a:rPr>
              <a:t>Using Android Networking APIs</a:t>
            </a:r>
            <a:r>
              <a:rPr lang="en-US" sz="3800" b="1" dirty="0" smtClean="0">
                <a:latin typeface="Arial" charset="0"/>
              </a:rPr>
              <a:t/>
            </a:r>
            <a:br>
              <a:rPr lang="en-US" sz="3800" b="1" dirty="0" smtClean="0">
                <a:latin typeface="Arial" charset="0"/>
              </a:rPr>
            </a:br>
            <a:endParaRPr lang="en-US" sz="3800" b="1" dirty="0" smtClean="0">
              <a:latin typeface="Arial"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Displaying Images from a Network Resource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r>
              <a:rPr lang="en-US" sz="1400" dirty="0" smtClean="0"/>
              <a:t>….</a:t>
            </a:r>
          </a:p>
          <a:p>
            <a:pPr marL="381000" lvl="1" indent="0">
              <a:buNone/>
            </a:pPr>
            <a:r>
              <a:rPr lang="en-US" sz="1400" dirty="0" err="1" smtClean="0">
                <a:latin typeface="Courier New" panose="02070309020205020404" pitchFamily="49" charset="0"/>
                <a:cs typeface="Courier New" panose="02070309020205020404" pitchFamily="49" charset="0"/>
              </a:rPr>
              <a:t>imageThread.queueEvent</a:t>
            </a:r>
            <a:r>
              <a:rPr lang="en-US" sz="1400" dirty="0" smtClean="0">
                <a:latin typeface="Courier New" panose="02070309020205020404" pitchFamily="49" charset="0"/>
                <a:cs typeface="Courier New" panose="02070309020205020404" pitchFamily="49" charset="0"/>
              </a:rPr>
              <a:t>(new </a:t>
            </a:r>
            <a:r>
              <a:rPr lang="en-US" sz="1400" dirty="0">
                <a:latin typeface="Courier New" panose="02070309020205020404" pitchFamily="49" charset="0"/>
                <a:cs typeface="Courier New" panose="02070309020205020404" pitchFamily="49" charset="0"/>
              </a:rPr>
              <a:t>Runnable() {</a:t>
            </a:r>
          </a:p>
          <a:p>
            <a:pPr marL="381000" lvl="1" indent="0">
              <a:buNone/>
            </a:pPr>
            <a:r>
              <a:rPr lang="en-US" sz="1400" dirty="0">
                <a:latin typeface="Courier New" panose="02070309020205020404" pitchFamily="49" charset="0"/>
                <a:cs typeface="Courier New" panose="02070309020205020404" pitchFamily="49" charset="0"/>
              </a:rPr>
              <a:t>    public void run() {</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InputStream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bmis</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        try {</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bmis</a:t>
            </a:r>
            <a:r>
              <a:rPr lang="en-US" sz="1400" dirty="0">
                <a:latin typeface="Courier New" panose="02070309020205020404" pitchFamily="49" charset="0"/>
                <a:cs typeface="Courier New" panose="02070309020205020404" pitchFamily="49" charset="0"/>
              </a:rPr>
              <a:t> = new URL(</a:t>
            </a:r>
            <a:r>
              <a:rPr lang="en-US" sz="1400" dirty="0" err="1">
                <a:latin typeface="Courier New" panose="02070309020205020404" pitchFamily="49" charset="0"/>
                <a:cs typeface="Courier New" panose="02070309020205020404" pitchFamily="49" charset="0"/>
              </a:rPr>
              <a:t>imageSrc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openStream</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            final </a:t>
            </a:r>
            <a:r>
              <a:rPr lang="en-US" sz="1400" dirty="0" err="1">
                <a:latin typeface="Courier New" panose="02070309020205020404" pitchFamily="49" charset="0"/>
                <a:cs typeface="Courier New" panose="02070309020205020404" pitchFamily="49" charset="0"/>
              </a:rPr>
              <a:t>Drawable</a:t>
            </a:r>
            <a:r>
              <a:rPr lang="en-US" sz="1400" dirty="0">
                <a:latin typeface="Courier New" panose="02070309020205020404" pitchFamily="49" charset="0"/>
                <a:cs typeface="Courier New" panose="02070309020205020404" pitchFamily="49" charset="0"/>
              </a:rPr>
              <a:t> image = new </a:t>
            </a:r>
            <a:r>
              <a:rPr lang="en-US" sz="1400" dirty="0" err="1">
                <a:latin typeface="Courier New" panose="02070309020205020404" pitchFamily="49" charset="0"/>
                <a:cs typeface="Courier New" panose="02070309020205020404" pitchFamily="49" charset="0"/>
              </a:rPr>
              <a:t>BitmapDrawable</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BitmapFactory.decodeStream</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bmis</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mHandler.post</a:t>
            </a:r>
            <a:r>
              <a:rPr lang="en-US" sz="1400" dirty="0">
                <a:latin typeface="Courier New" panose="02070309020205020404" pitchFamily="49" charset="0"/>
                <a:cs typeface="Courier New" panose="02070309020205020404" pitchFamily="49" charset="0"/>
              </a:rPr>
              <a:t>(new Runnable() {</a:t>
            </a:r>
          </a:p>
          <a:p>
            <a:pPr marL="381000" lvl="1" indent="0">
              <a:buNone/>
            </a:pPr>
            <a:r>
              <a:rPr lang="en-US" sz="1400" dirty="0">
                <a:latin typeface="Courier New" panose="02070309020205020404" pitchFamily="49" charset="0"/>
                <a:cs typeface="Courier New" panose="02070309020205020404" pitchFamily="49" charset="0"/>
              </a:rPr>
              <a:t>                public void run() {</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imageSwitcher.setImageDrawable</a:t>
            </a:r>
            <a:r>
              <a:rPr lang="en-US" sz="1400" dirty="0">
                <a:latin typeface="Courier New" panose="02070309020205020404" pitchFamily="49" charset="0"/>
                <a:cs typeface="Courier New" panose="02070309020205020404" pitchFamily="49" charset="0"/>
              </a:rPr>
              <a:t>(image);</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info.setText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currentTitle</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                }</a:t>
            </a:r>
          </a:p>
          <a:p>
            <a:pPr marL="381000" lvl="1" indent="0">
              <a:buNone/>
            </a:pPr>
            <a:r>
              <a:rPr lang="en-US" sz="1400" dirty="0">
                <a:latin typeface="Courier New" panose="02070309020205020404" pitchFamily="49" charset="0"/>
                <a:cs typeface="Courier New" panose="02070309020205020404" pitchFamily="49" charset="0"/>
              </a:rPr>
              <a:t>            });</a:t>
            </a:r>
          </a:p>
          <a:p>
            <a:pPr marL="381000" lvl="1" indent="0">
              <a:buNone/>
            </a:pPr>
            <a:r>
              <a:rPr lang="en-US" sz="1400" dirty="0">
                <a:latin typeface="Courier New" panose="02070309020205020404" pitchFamily="49" charset="0"/>
                <a:cs typeface="Courier New" panose="02070309020205020404" pitchFamily="49" charset="0"/>
              </a:rPr>
              <a:t>        } catch (Exception e) {</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Log.e</a:t>
            </a:r>
            <a:r>
              <a:rPr lang="en-US" sz="1400" dirty="0">
                <a:latin typeface="Courier New" panose="02070309020205020404" pitchFamily="49" charset="0"/>
                <a:cs typeface="Courier New" panose="02070309020205020404" pitchFamily="49" charset="0"/>
              </a:rPr>
              <a:t>("Net", "Failed to grab image", e);</a:t>
            </a:r>
          </a:p>
          <a:p>
            <a:pPr marL="381000" lvl="1" indent="0">
              <a:buNone/>
            </a:pPr>
            <a:r>
              <a:rPr lang="en-US" sz="1400" dirty="0">
                <a:latin typeface="Courier New" panose="02070309020205020404" pitchFamily="49" charset="0"/>
                <a:cs typeface="Courier New" panose="02070309020205020404" pitchFamily="49" charset="0"/>
              </a:rPr>
              <a:t>        }</a:t>
            </a:r>
          </a:p>
          <a:p>
            <a:pPr marL="381000" lvl="1" indent="0">
              <a:buNone/>
            </a:pPr>
            <a:r>
              <a:rPr lang="en-US" sz="1400" dirty="0">
                <a:latin typeface="Courier New" panose="02070309020205020404" pitchFamily="49" charset="0"/>
                <a:cs typeface="Courier New" panose="02070309020205020404" pitchFamily="49" charset="0"/>
              </a:rPr>
              <a:t>    }</a:t>
            </a:r>
          </a:p>
          <a:p>
            <a:pPr marL="381000" lvl="1" indent="0">
              <a:buNone/>
            </a:pP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884047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Displaying Images from a Network Resource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25193" y="1295400"/>
            <a:ext cx="2893614" cy="4830763"/>
          </a:xfrm>
        </p:spPr>
      </p:pic>
    </p:spTree>
    <p:extLst>
      <p:ext uri="{BB962C8B-B14F-4D97-AF65-F5344CB8AC3E}">
        <p14:creationId xmlns:p14="http://schemas.microsoft.com/office/powerpoint/2010/main" val="32287825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Retrieving Android Network Status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android.net.ConnectivityManager</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android.net.NetworkInfo</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 </a:t>
            </a:r>
          </a:p>
          <a:p>
            <a:pPr marL="762000" lvl="2" indent="0">
              <a:buNone/>
            </a:pPr>
            <a:r>
              <a:rPr lang="en-US" sz="1400" dirty="0">
                <a:latin typeface="Courier New" panose="02070309020205020404" pitchFamily="49" charset="0"/>
                <a:cs typeface="Courier New" panose="02070309020205020404" pitchFamily="49" charset="0"/>
              </a:rPr>
              <a:t>// ...</a:t>
            </a:r>
          </a:p>
          <a:p>
            <a:pPr marL="762000" lvl="2" indent="0">
              <a:buNone/>
            </a:pPr>
            <a:r>
              <a:rPr lang="en-US" sz="1400" dirty="0">
                <a:latin typeface="Courier New" panose="02070309020205020404" pitchFamily="49" charset="0"/>
                <a:cs typeface="Courier New" panose="02070309020205020404" pitchFamily="49" charset="0"/>
              </a:rPr>
              <a:t> </a:t>
            </a:r>
          </a:p>
          <a:p>
            <a:pPr marL="762000" lvl="2" indent="0">
              <a:buNone/>
            </a:pPr>
            <a:r>
              <a:rPr lang="en-US" sz="1400" dirty="0" err="1">
                <a:latin typeface="Courier New" panose="02070309020205020404" pitchFamily="49" charset="0"/>
                <a:cs typeface="Courier New" panose="02070309020205020404" pitchFamily="49" charset="0"/>
              </a:rPr>
              <a:t>ConnectivityManager</a:t>
            </a:r>
            <a:r>
              <a:rPr lang="en-US" sz="1400" dirty="0">
                <a:latin typeface="Courier New" panose="02070309020205020404" pitchFamily="49" charset="0"/>
                <a:cs typeface="Courier New" panose="02070309020205020404" pitchFamily="49" charset="0"/>
              </a:rPr>
              <a:t> cm = (</a:t>
            </a:r>
            <a:r>
              <a:rPr lang="en-US" sz="1400" dirty="0" err="1">
                <a:latin typeface="Courier New" panose="02070309020205020404" pitchFamily="49" charset="0"/>
                <a:cs typeface="Courier New" panose="02070309020205020404" pitchFamily="49" charset="0"/>
              </a:rPr>
              <a:t>ConnectivityManager</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getSystemService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Context.CONNECTIVITY_SERVICE</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err="1">
                <a:latin typeface="Courier New" panose="02070309020205020404" pitchFamily="49" charset="0"/>
                <a:cs typeface="Courier New" panose="02070309020205020404" pitchFamily="49" charset="0"/>
              </a:rPr>
              <a:t>NetworkInfo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ni</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cm.getNetworkInfo</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ConnectivityManager.TYPE_WIFI</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err="1">
                <a:latin typeface="Courier New" panose="02070309020205020404" pitchFamily="49" charset="0"/>
                <a:cs typeface="Courier New" panose="02070309020205020404" pitchFamily="49" charset="0"/>
              </a:rPr>
              <a:t>boolean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isWifiAvail</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ni.isAvailable</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err="1">
                <a:latin typeface="Courier New" panose="02070309020205020404" pitchFamily="49" charset="0"/>
                <a:cs typeface="Courier New" panose="02070309020205020404" pitchFamily="49" charset="0"/>
              </a:rPr>
              <a:t>boolean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isWifiConn</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ni.isConnected</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err="1">
                <a:latin typeface="Courier New" panose="02070309020205020404" pitchFamily="49" charset="0"/>
                <a:cs typeface="Courier New" panose="02070309020205020404" pitchFamily="49" charset="0"/>
              </a:rPr>
              <a:t>ni</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cm.getNetworkInfo</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ConnectivityManager.TYPE_MOBILE</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err="1">
                <a:latin typeface="Courier New" panose="02070309020205020404" pitchFamily="49" charset="0"/>
                <a:cs typeface="Courier New" panose="02070309020205020404" pitchFamily="49" charset="0"/>
              </a:rPr>
              <a:t>boolean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isMobileAvail</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ni.isAvailable</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err="1">
                <a:latin typeface="Courier New" panose="02070309020205020404" pitchFamily="49" charset="0"/>
                <a:cs typeface="Courier New" panose="02070309020205020404" pitchFamily="49" charset="0"/>
              </a:rPr>
              <a:t>boolean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isMobileConn</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ni.isConnected</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 </a:t>
            </a:r>
          </a:p>
          <a:p>
            <a:pPr marL="762000" lvl="2" indent="0">
              <a:buNone/>
            </a:pPr>
            <a:r>
              <a:rPr lang="en-US" sz="1400" dirty="0" err="1">
                <a:latin typeface="Courier New" panose="02070309020205020404" pitchFamily="49" charset="0"/>
                <a:cs typeface="Courier New" panose="02070309020205020404" pitchFamily="49" charset="0"/>
              </a:rPr>
              <a:t>status.setText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WiFi</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nAvail</a:t>
            </a:r>
            <a:r>
              <a:rPr lang="en-US" sz="1400" dirty="0">
                <a:latin typeface="Courier New" panose="02070309020205020404" pitchFamily="49" charset="0"/>
                <a:cs typeface="Courier New" panose="02070309020205020404" pitchFamily="49" charset="0"/>
              </a:rPr>
              <a:t> = "+ </a:t>
            </a:r>
            <a:r>
              <a:rPr lang="en-US" sz="1400" dirty="0" err="1">
                <a:latin typeface="Courier New" panose="02070309020205020404" pitchFamily="49" charset="0"/>
                <a:cs typeface="Courier New" panose="02070309020205020404" pitchFamily="49" charset="0"/>
              </a:rPr>
              <a:t>isWifiAvail</a:t>
            </a:r>
            <a:r>
              <a:rPr lang="en-US" sz="1400" dirty="0">
                <a:latin typeface="Courier New" panose="02070309020205020404" pitchFamily="49" charset="0"/>
                <a:cs typeface="Courier New" panose="02070309020205020404" pitchFamily="49" charset="0"/>
              </a:rPr>
              <a:t> +</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nConn</a:t>
            </a:r>
            <a:r>
              <a:rPr lang="en-US" sz="1400" dirty="0">
                <a:latin typeface="Courier New" panose="02070309020205020404" pitchFamily="49" charset="0"/>
                <a:cs typeface="Courier New" panose="02070309020205020404" pitchFamily="49" charset="0"/>
              </a:rPr>
              <a:t> = " + </a:t>
            </a:r>
            <a:r>
              <a:rPr lang="en-US" sz="1400" dirty="0" err="1">
                <a:latin typeface="Courier New" panose="02070309020205020404" pitchFamily="49" charset="0"/>
                <a:cs typeface="Courier New" panose="02070309020205020404" pitchFamily="49" charset="0"/>
              </a:rPr>
              <a:t>isWifiConn</a:t>
            </a:r>
            <a:r>
              <a:rPr lang="en-US" sz="1400" dirty="0">
                <a:latin typeface="Courier New" panose="02070309020205020404" pitchFamily="49" charset="0"/>
                <a:cs typeface="Courier New" panose="02070309020205020404" pitchFamily="49" charset="0"/>
              </a:rPr>
              <a:t> +</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nMobile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nAvail</a:t>
            </a:r>
            <a:r>
              <a:rPr lang="en-US" sz="1400" dirty="0">
                <a:latin typeface="Courier New" panose="02070309020205020404" pitchFamily="49" charset="0"/>
                <a:cs typeface="Courier New" panose="02070309020205020404" pitchFamily="49" charset="0"/>
              </a:rPr>
              <a:t> = "+ </a:t>
            </a:r>
            <a:r>
              <a:rPr lang="en-US" sz="1400" dirty="0" err="1">
                <a:latin typeface="Courier New" panose="02070309020205020404" pitchFamily="49" charset="0"/>
                <a:cs typeface="Courier New" panose="02070309020205020404" pitchFamily="49" charset="0"/>
              </a:rPr>
              <a:t>isMobileAvail</a:t>
            </a:r>
            <a:r>
              <a:rPr lang="en-US" sz="1400" dirty="0">
                <a:latin typeface="Courier New" panose="02070309020205020404" pitchFamily="49" charset="0"/>
                <a:cs typeface="Courier New" panose="02070309020205020404" pitchFamily="49" charset="0"/>
              </a:rPr>
              <a:t> +</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nConn</a:t>
            </a:r>
            <a:r>
              <a:rPr lang="en-US" sz="1400" dirty="0">
                <a:latin typeface="Courier New" panose="02070309020205020404" pitchFamily="49" charset="0"/>
                <a:cs typeface="Courier New" panose="02070309020205020404" pitchFamily="49" charset="0"/>
              </a:rPr>
              <a:t> = " + </a:t>
            </a:r>
            <a:r>
              <a:rPr lang="en-US" sz="1400" dirty="0" err="1">
                <a:latin typeface="Courier New" panose="02070309020205020404" pitchFamily="49" charset="0"/>
                <a:cs typeface="Courier New" panose="02070309020205020404" pitchFamily="49" charset="0"/>
              </a:rPr>
              <a:t>isMobileConn</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624563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Retrieving Android Network Status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27003" y="1295400"/>
            <a:ext cx="2889993" cy="4830763"/>
          </a:xfrm>
        </p:spPr>
      </p:pic>
    </p:spTree>
    <p:extLst>
      <p:ext uri="{BB962C8B-B14F-4D97-AF65-F5344CB8AC3E}">
        <p14:creationId xmlns:p14="http://schemas.microsoft.com/office/powerpoint/2010/main" val="17491660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Retrieving Android Network Status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sz="1400" dirty="0" smtClean="0">
                <a:latin typeface="Courier New" panose="02070309020205020404" pitchFamily="49" charset="0"/>
                <a:cs typeface="Courier New" panose="02070309020205020404" pitchFamily="49" charset="0"/>
              </a:rPr>
              <a:t>&lt;</a:t>
            </a:r>
            <a:r>
              <a:rPr lang="en-US" sz="1400" dirty="0">
                <a:latin typeface="Courier New" panose="02070309020205020404" pitchFamily="49" charset="0"/>
                <a:cs typeface="Courier New" panose="02070309020205020404" pitchFamily="49" charset="0"/>
              </a:rPr>
              <a:t>uses-permission </a:t>
            </a:r>
            <a:r>
              <a:rPr lang="en-US" sz="1400" dirty="0" err="1">
                <a:latin typeface="Courier New" panose="02070309020205020404" pitchFamily="49" charset="0"/>
                <a:cs typeface="Courier New" panose="02070309020205020404" pitchFamily="49" charset="0"/>
              </a:rPr>
              <a:t>android:name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android.permission.ACCESS_NETWORK_STATE</a:t>
            </a:r>
            <a:r>
              <a:rPr lang="en-US" sz="1400" dirty="0">
                <a:latin typeface="Courier New" panose="02070309020205020404" pitchFamily="49" charset="0"/>
                <a:cs typeface="Courier New" panose="02070309020205020404" pitchFamily="49" charset="0"/>
              </a:rPr>
              <a:t>"/&gt;</a:t>
            </a:r>
          </a:p>
          <a:p>
            <a:pPr marL="0" indent="0">
              <a:buNone/>
            </a:pPr>
            <a:endParaRPr lang="en-US" dirty="0"/>
          </a:p>
        </p:txBody>
      </p:sp>
    </p:spTree>
    <p:extLst>
      <p:ext uri="{BB962C8B-B14F-4D97-AF65-F5344CB8AC3E}">
        <p14:creationId xmlns:p14="http://schemas.microsoft.com/office/powerpoint/2010/main" val="20179251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457200" y="274638"/>
            <a:ext cx="5029200" cy="1630362"/>
          </a:xfrm>
        </p:spPr>
        <p:txBody>
          <a:bodyPr/>
          <a:lstStyle/>
          <a:p>
            <a:pPr algn="l" eaLnBrk="1" hangingPunct="1"/>
            <a:r>
              <a:rPr lang="en-US" smtClean="0">
                <a:latin typeface="Arial" charset="0"/>
              </a:rPr>
              <a:t>Chapter 11</a:t>
            </a:r>
            <a:r>
              <a:rPr lang="en-US" dirty="0" smtClean="0">
                <a:latin typeface="Arial" charset="0"/>
              </a:rPr>
              <a:t/>
            </a:r>
            <a:br>
              <a:rPr lang="en-US" dirty="0" smtClean="0">
                <a:latin typeface="Arial" charset="0"/>
              </a:rPr>
            </a:br>
            <a:r>
              <a:rPr lang="en-US" dirty="0" smtClean="0"/>
              <a:t>Summary</a:t>
            </a:r>
          </a:p>
        </p:txBody>
      </p:sp>
      <p:sp>
        <p:nvSpPr>
          <p:cNvPr id="19458" name="Content Placeholder 2"/>
          <p:cNvSpPr>
            <a:spLocks noGrp="1"/>
          </p:cNvSpPr>
          <p:nvPr>
            <p:ph idx="1"/>
          </p:nvPr>
        </p:nvSpPr>
        <p:spPr>
          <a:xfrm>
            <a:off x="685800" y="1752600"/>
            <a:ext cx="7772400" cy="4495800"/>
          </a:xfrm>
        </p:spPr>
        <p:txBody>
          <a:bodyPr/>
          <a:lstStyle/>
          <a:p>
            <a:pPr eaLnBrk="1" hangingPunct="1"/>
            <a:r>
              <a:rPr lang="en-US" sz="2400" dirty="0" smtClean="0"/>
              <a:t>We should now understand mobile networking fundamentals.</a:t>
            </a:r>
          </a:p>
          <a:p>
            <a:pPr eaLnBrk="1" hangingPunct="1"/>
            <a:r>
              <a:rPr lang="en-US" sz="2400" dirty="0" smtClean="0"/>
              <a:t>We should also understand </a:t>
            </a:r>
            <a:r>
              <a:rPr lang="en-US" sz="2400" dirty="0" err="1" smtClean="0">
                <a:latin typeface="Courier New" panose="02070309020205020404" pitchFamily="49" charset="0"/>
                <a:cs typeface="Courier New" panose="02070309020205020404" pitchFamily="49" charset="0"/>
              </a:rPr>
              <a:t>StrictMode</a:t>
            </a:r>
            <a:r>
              <a:rPr lang="en-US" sz="2400" dirty="0" smtClean="0"/>
              <a:t> with networking.</a:t>
            </a:r>
          </a:p>
          <a:p>
            <a:pPr eaLnBrk="1" hangingPunct="1"/>
            <a:r>
              <a:rPr lang="en-US" sz="2400" dirty="0" smtClean="0"/>
              <a:t>We should now be able to access the Internet from our applications.</a:t>
            </a: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smtClean="0"/>
              <a:t>References and More Information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t>
            </a:r>
            <a:r>
              <a:rPr lang="en-US">
                <a:latin typeface="Verdana" charset="0"/>
              </a:rPr>
              <a:t>All rights reserved.</a:t>
            </a:r>
            <a:endParaRPr lang="en-US" dirty="0"/>
          </a:p>
        </p:txBody>
      </p:sp>
      <p:sp>
        <p:nvSpPr>
          <p:cNvPr id="2" name="Content Placeholder 1"/>
          <p:cNvSpPr>
            <a:spLocks noGrp="1"/>
          </p:cNvSpPr>
          <p:nvPr>
            <p:ph idx="1"/>
          </p:nvPr>
        </p:nvSpPr>
        <p:spPr>
          <a:xfrm>
            <a:off x="457200" y="1371600"/>
            <a:ext cx="8229600" cy="4754563"/>
          </a:xfrm>
        </p:spPr>
        <p:txBody>
          <a:bodyPr/>
          <a:lstStyle/>
          <a:p>
            <a:r>
              <a:rPr lang="en-US" sz="1800" dirty="0"/>
              <a:t>Android SDK Reference documentation on the </a:t>
            </a:r>
            <a:r>
              <a:rPr lang="en-US" sz="1800" dirty="0">
                <a:latin typeface="Courier New" panose="02070309020205020404" pitchFamily="49" charset="0"/>
                <a:cs typeface="Courier New" panose="02070309020205020404" pitchFamily="49" charset="0"/>
              </a:rPr>
              <a:t>java.net</a:t>
            </a:r>
            <a:r>
              <a:rPr lang="en-US" sz="1800" dirty="0"/>
              <a:t> package:</a:t>
            </a:r>
          </a:p>
          <a:p>
            <a:pPr lvl="1"/>
            <a:r>
              <a:rPr lang="en-US" sz="1800" i="1" dirty="0" smtClean="0"/>
              <a:t>http</a:t>
            </a:r>
            <a:r>
              <a:rPr lang="en-US" sz="1800" i="1" dirty="0"/>
              <a:t>://d.android.com/reference/java/net/package-summary.html</a:t>
            </a:r>
          </a:p>
          <a:p>
            <a:r>
              <a:rPr lang="en-US" sz="1800" dirty="0"/>
              <a:t>Android SDK Reference documentation on the </a:t>
            </a:r>
            <a:r>
              <a:rPr lang="en-US" sz="1800" dirty="0">
                <a:latin typeface="Courier New" panose="02070309020205020404" pitchFamily="49" charset="0"/>
                <a:cs typeface="Courier New" panose="02070309020205020404" pitchFamily="49" charset="0"/>
              </a:rPr>
              <a:t>android.net</a:t>
            </a:r>
            <a:r>
              <a:rPr lang="en-US" sz="1800" dirty="0"/>
              <a:t> package:</a:t>
            </a:r>
          </a:p>
          <a:p>
            <a:pPr lvl="1"/>
            <a:r>
              <a:rPr lang="en-US" sz="1800" i="1" dirty="0" smtClean="0"/>
              <a:t>http</a:t>
            </a:r>
            <a:r>
              <a:rPr lang="en-US" sz="1800" i="1" dirty="0"/>
              <a:t>://d.android.com/reference/android/net/package-summary.html</a:t>
            </a:r>
          </a:p>
          <a:p>
            <a:r>
              <a:rPr lang="en-US" sz="1800" dirty="0"/>
              <a:t>Android SDK Reference documentation on the </a:t>
            </a:r>
            <a:r>
              <a:rPr lang="en-US" sz="1800" dirty="0" err="1">
                <a:latin typeface="Courier New" panose="02070309020205020404" pitchFamily="49" charset="0"/>
                <a:cs typeface="Courier New" panose="02070309020205020404" pitchFamily="49" charset="0"/>
              </a:rPr>
              <a:t>StrictMode</a:t>
            </a:r>
            <a:r>
              <a:rPr lang="en-US" sz="1800" dirty="0"/>
              <a:t> class:</a:t>
            </a:r>
          </a:p>
          <a:p>
            <a:pPr lvl="1"/>
            <a:r>
              <a:rPr lang="en-US" sz="1800" i="1" dirty="0" smtClean="0"/>
              <a:t>http</a:t>
            </a:r>
            <a:r>
              <a:rPr lang="en-US" sz="1800" i="1" dirty="0"/>
              <a:t>://d.android.com/reference/android/os/StrictMode.html</a:t>
            </a:r>
          </a:p>
          <a:p>
            <a:r>
              <a:rPr lang="en-US" sz="1800" dirty="0"/>
              <a:t>XML pull parsing:</a:t>
            </a:r>
          </a:p>
          <a:p>
            <a:pPr lvl="1"/>
            <a:r>
              <a:rPr lang="en-US" sz="1800" i="1" dirty="0" smtClean="0"/>
              <a:t>http</a:t>
            </a:r>
            <a:r>
              <a:rPr lang="en-US" sz="1800" i="1" dirty="0"/>
              <a:t>://www.xmlpull.org/</a:t>
            </a:r>
          </a:p>
          <a:p>
            <a:r>
              <a:rPr lang="en-US" sz="1800" dirty="0"/>
              <a:t>Android SDK Reference documentation on Android </a:t>
            </a:r>
            <a:r>
              <a:rPr lang="en-US" sz="1800" dirty="0" err="1">
                <a:latin typeface="Courier New" panose="02070309020205020404" pitchFamily="49" charset="0"/>
                <a:cs typeface="Courier New" panose="02070309020205020404" pitchFamily="49" charset="0"/>
              </a:rPr>
              <a:t>XmlPullParser</a:t>
            </a:r>
            <a:r>
              <a:rPr lang="en-US" sz="1800" dirty="0"/>
              <a:t>:</a:t>
            </a:r>
          </a:p>
          <a:p>
            <a:pPr lvl="1"/>
            <a:r>
              <a:rPr lang="en-US" sz="1800" i="1" dirty="0" smtClean="0"/>
              <a:t>http</a:t>
            </a:r>
            <a:r>
              <a:rPr lang="en-US" sz="1800" i="1" dirty="0"/>
              <a:t>://</a:t>
            </a:r>
            <a:r>
              <a:rPr lang="en-US" sz="1800" i="1" dirty="0" smtClean="0"/>
              <a:t>d.android.com/reference/org/xmlpull/v1/XmlPullParser.html</a:t>
            </a:r>
            <a:endParaRPr lang="en-US" sz="1800" i="1" dirty="0"/>
          </a:p>
        </p:txBody>
      </p:sp>
    </p:spTree>
    <p:extLst>
      <p:ext uri="{BB962C8B-B14F-4D97-AF65-F5344CB8AC3E}">
        <p14:creationId xmlns:p14="http://schemas.microsoft.com/office/powerpoint/2010/main" val="2509220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a:xfrm>
            <a:off x="457200" y="304800"/>
            <a:ext cx="5105400" cy="1600200"/>
          </a:xfrm>
        </p:spPr>
        <p:txBody>
          <a:bodyPr/>
          <a:lstStyle/>
          <a:p>
            <a:pPr algn="l" eaLnBrk="1" hangingPunct="1"/>
            <a:r>
              <a:rPr lang="en-US" dirty="0" smtClean="0">
                <a:latin typeface="Arial" charset="0"/>
              </a:rPr>
              <a:t>Chapter 11</a:t>
            </a:r>
            <a:br>
              <a:rPr lang="en-US" dirty="0" smtClean="0">
                <a:latin typeface="Arial" charset="0"/>
              </a:rPr>
            </a:br>
            <a:r>
              <a:rPr lang="en-US" dirty="0" smtClean="0"/>
              <a:t>Overview</a:t>
            </a:r>
          </a:p>
        </p:txBody>
      </p:sp>
      <p:sp>
        <p:nvSpPr>
          <p:cNvPr id="5" name="Content Placeholder 4"/>
          <p:cNvSpPr>
            <a:spLocks noGrp="1"/>
          </p:cNvSpPr>
          <p:nvPr>
            <p:ph idx="1"/>
          </p:nvPr>
        </p:nvSpPr>
        <p:spPr>
          <a:xfrm>
            <a:off x="685800" y="1676400"/>
            <a:ext cx="8077200" cy="4495800"/>
          </a:xfrm>
        </p:spPr>
        <p:txBody>
          <a:bodyPr/>
          <a:lstStyle/>
          <a:p>
            <a:pPr eaLnBrk="1" hangingPunct="1"/>
            <a:r>
              <a:rPr lang="en-US" sz="2400" dirty="0"/>
              <a:t>Understanding Mobile Networking Fundamentals</a:t>
            </a:r>
          </a:p>
          <a:p>
            <a:pPr eaLnBrk="1" hangingPunct="1"/>
            <a:r>
              <a:rPr lang="en-US" sz="2400" dirty="0"/>
              <a:t>Understanding </a:t>
            </a:r>
            <a:r>
              <a:rPr lang="en-US" sz="2400" dirty="0" err="1" smtClean="0">
                <a:latin typeface="Courier New" panose="02070309020205020404" pitchFamily="49" charset="0"/>
                <a:cs typeface="Courier New" panose="02070309020205020404" pitchFamily="49" charset="0"/>
              </a:rPr>
              <a:t>StrictMode</a:t>
            </a:r>
            <a:r>
              <a:rPr lang="en-US" sz="2400" dirty="0" smtClean="0"/>
              <a:t> </a:t>
            </a:r>
            <a:r>
              <a:rPr lang="en-US" sz="2400" dirty="0"/>
              <a:t>with Networking</a:t>
            </a:r>
          </a:p>
          <a:p>
            <a:pPr eaLnBrk="1" hangingPunct="1"/>
            <a:r>
              <a:rPr lang="en-US" sz="2400" dirty="0"/>
              <a:t>Accessing the Internet (HTTP</a:t>
            </a:r>
            <a:r>
              <a:rPr lang="en-US" sz="2400" dirty="0" smtClean="0"/>
              <a:t>)</a:t>
            </a:r>
          </a:p>
        </p:txBody>
      </p:sp>
      <p:sp>
        <p:nvSpPr>
          <p:cNvPr id="6" name="Footer Placeholder 5"/>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Understanding Mobile Networking Fundamentals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Networking on the Android platform is standardized, using a combination of powerful yet familiar technologies and libraries such as </a:t>
            </a:r>
            <a:r>
              <a:rPr lang="en-US" sz="2000" dirty="0" smtClean="0">
                <a:latin typeface="Courier New" panose="02070309020205020404" pitchFamily="49" charset="0"/>
                <a:cs typeface="Courier New" panose="02070309020205020404" pitchFamily="49" charset="0"/>
              </a:rPr>
              <a:t>java.net</a:t>
            </a:r>
            <a:r>
              <a:rPr lang="en-US" sz="2000" dirty="0" smtClean="0"/>
              <a:t>.</a:t>
            </a:r>
          </a:p>
          <a:p>
            <a:r>
              <a:rPr lang="en-US" sz="2000" dirty="0" smtClean="0"/>
              <a:t>Network </a:t>
            </a:r>
            <a:r>
              <a:rPr lang="en-US" sz="2000" dirty="0"/>
              <a:t>implementation is generally straightforward, but mobile application developers need to plan for less stable connectivity than one might expect in a home or office network </a:t>
            </a:r>
            <a:r>
              <a:rPr lang="en-US" sz="2000" dirty="0" smtClean="0"/>
              <a:t>setting.</a:t>
            </a:r>
          </a:p>
          <a:p>
            <a:pPr lvl="1"/>
            <a:r>
              <a:rPr lang="en-US" sz="2000" dirty="0" smtClean="0"/>
              <a:t>Connectivity </a:t>
            </a:r>
            <a:r>
              <a:rPr lang="en-US" sz="2000" dirty="0"/>
              <a:t>depends on the location of the users and their </a:t>
            </a:r>
            <a:r>
              <a:rPr lang="en-US" sz="2000" dirty="0" smtClean="0"/>
              <a:t>devices.</a:t>
            </a:r>
          </a:p>
          <a:p>
            <a:r>
              <a:rPr lang="en-US" sz="2000" dirty="0" smtClean="0"/>
              <a:t>Users </a:t>
            </a:r>
            <a:r>
              <a:rPr lang="en-US" sz="2000" dirty="0"/>
              <a:t>demand stable, responsive </a:t>
            </a:r>
            <a:r>
              <a:rPr lang="en-US" sz="2000" dirty="0" smtClean="0"/>
              <a:t>applications.</a:t>
            </a:r>
          </a:p>
          <a:p>
            <a:pPr lvl="1"/>
            <a:r>
              <a:rPr lang="en-US" sz="2000" dirty="0" smtClean="0"/>
              <a:t>This </a:t>
            </a:r>
            <a:r>
              <a:rPr lang="en-US" sz="2000" dirty="0"/>
              <a:t>means that you must take extra care when designing network-enabled </a:t>
            </a:r>
            <a:r>
              <a:rPr lang="en-US" sz="2000" dirty="0" smtClean="0"/>
              <a:t>applications.</a:t>
            </a:r>
            <a:endParaRPr lang="en-US" sz="2000" dirty="0"/>
          </a:p>
        </p:txBody>
      </p:sp>
    </p:spTree>
    <p:extLst>
      <p:ext uri="{BB962C8B-B14F-4D97-AF65-F5344CB8AC3E}">
        <p14:creationId xmlns:p14="http://schemas.microsoft.com/office/powerpoint/2010/main" val="838279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Understanding </a:t>
            </a:r>
            <a:r>
              <a:rPr lang="en-US" b="1" dirty="0" err="1" smtClean="0">
                <a:latin typeface="Courier New" panose="02070309020205020404" pitchFamily="49" charset="0"/>
                <a:cs typeface="Courier New" panose="02070309020205020404" pitchFamily="49" charset="0"/>
              </a:rPr>
              <a:t>StrictMode</a:t>
            </a:r>
            <a:r>
              <a:rPr lang="en-US" dirty="0" smtClean="0"/>
              <a:t> </a:t>
            </a:r>
            <a:r>
              <a:rPr lang="en-US" dirty="0"/>
              <a:t>with Networking</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err="1" smtClean="0">
                <a:latin typeface="Courier New" panose="02070309020205020404" pitchFamily="49" charset="0"/>
                <a:cs typeface="Courier New" panose="02070309020205020404" pitchFamily="49" charset="0"/>
              </a:rPr>
              <a:t>StrictMode</a:t>
            </a:r>
            <a:r>
              <a:rPr lang="en-US" sz="2000" dirty="0" smtClean="0"/>
              <a:t> </a:t>
            </a:r>
            <a:r>
              <a:rPr lang="en-US" sz="2000" dirty="0"/>
              <a:t>is a method that developers can use to detect operations performed on the main thread that should not be </a:t>
            </a:r>
            <a:r>
              <a:rPr lang="en-US" sz="2000" dirty="0" smtClean="0"/>
              <a:t>there.</a:t>
            </a:r>
          </a:p>
          <a:p>
            <a:r>
              <a:rPr lang="en-US" sz="2000" dirty="0" smtClean="0"/>
              <a:t>API </a:t>
            </a:r>
            <a:r>
              <a:rPr lang="en-US" sz="2000" dirty="0"/>
              <a:t>Level 11 expanded upon </a:t>
            </a:r>
            <a:r>
              <a:rPr lang="en-US" sz="2000" dirty="0" err="1" smtClean="0">
                <a:latin typeface="Courier New" panose="02070309020205020404" pitchFamily="49" charset="0"/>
                <a:cs typeface="Courier New" panose="02070309020205020404" pitchFamily="49" charset="0"/>
              </a:rPr>
              <a:t>StrictMode</a:t>
            </a:r>
            <a:r>
              <a:rPr lang="en-US" sz="2000" dirty="0" smtClean="0"/>
              <a:t> </a:t>
            </a:r>
            <a:r>
              <a:rPr lang="en-US" sz="2000" dirty="0"/>
              <a:t>in ways that impact networking </a:t>
            </a:r>
            <a:r>
              <a:rPr lang="en-US" sz="2000" dirty="0" smtClean="0"/>
              <a:t>code.</a:t>
            </a:r>
          </a:p>
          <a:p>
            <a:r>
              <a:rPr lang="en-US" sz="2000" dirty="0" smtClean="0"/>
              <a:t>By </a:t>
            </a:r>
            <a:r>
              <a:rPr lang="en-US" sz="2000" dirty="0"/>
              <a:t>default, if you perform network operations on the main thread, your application throws an exception, specifically </a:t>
            </a:r>
            <a:r>
              <a:rPr lang="en-US" sz="2000" dirty="0" err="1" smtClean="0">
                <a:latin typeface="Courier New" panose="02070309020205020404" pitchFamily="49" charset="0"/>
                <a:cs typeface="Courier New" panose="02070309020205020404" pitchFamily="49" charset="0"/>
              </a:rPr>
              <a:t>android.os.NetworkOnMainThreadException</a:t>
            </a:r>
            <a:r>
              <a:rPr lang="en-US" sz="2000" dirty="0" smtClean="0"/>
              <a:t>.</a:t>
            </a:r>
          </a:p>
          <a:p>
            <a:r>
              <a:rPr lang="en-US" sz="2000" dirty="0" smtClean="0"/>
              <a:t>The </a:t>
            </a:r>
            <a:r>
              <a:rPr lang="en-US" sz="2000" dirty="0"/>
              <a:t>way to avoid this is to use proper coding techniques and put all networking operations on a thread other than the main </a:t>
            </a:r>
            <a:r>
              <a:rPr lang="en-US" sz="2000" dirty="0" smtClean="0"/>
              <a:t>thread.</a:t>
            </a:r>
            <a:endParaRPr lang="en-US" sz="2000" dirty="0"/>
          </a:p>
        </p:txBody>
      </p:sp>
    </p:spTree>
    <p:extLst>
      <p:ext uri="{BB962C8B-B14F-4D97-AF65-F5344CB8AC3E}">
        <p14:creationId xmlns:p14="http://schemas.microsoft.com/office/powerpoint/2010/main" val="31624563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Accessing the Internet (HTTP)</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The most common way to transfer data to and from the network is to use </a:t>
            </a:r>
            <a:r>
              <a:rPr lang="en-US" sz="2000" dirty="0" smtClean="0"/>
              <a:t>HTTP.</a:t>
            </a:r>
          </a:p>
          <a:p>
            <a:r>
              <a:rPr lang="en-US" sz="2000" dirty="0" smtClean="0"/>
              <a:t>You </a:t>
            </a:r>
            <a:r>
              <a:rPr lang="en-US" sz="2000" dirty="0"/>
              <a:t>can use HTTP to encapsulate almost any type of data and to secure the data with Secure Sockets Layer (SSL), which can be important when you transmit data that falls under privacy </a:t>
            </a:r>
            <a:r>
              <a:rPr lang="en-US" sz="2000" dirty="0" smtClean="0"/>
              <a:t>requirements.</a:t>
            </a:r>
          </a:p>
          <a:p>
            <a:r>
              <a:rPr lang="en-US" sz="2000" dirty="0" smtClean="0"/>
              <a:t>Also</a:t>
            </a:r>
            <a:r>
              <a:rPr lang="en-US" sz="2000" dirty="0"/>
              <a:t>, most common ports used by HTTP are typically open from the device </a:t>
            </a:r>
            <a:r>
              <a:rPr lang="en-US" sz="2000" dirty="0" smtClean="0"/>
              <a:t>networks.</a:t>
            </a:r>
            <a:endParaRPr lang="en-US" sz="2000" dirty="0"/>
          </a:p>
        </p:txBody>
      </p:sp>
    </p:spTree>
    <p:extLst>
      <p:ext uri="{BB962C8B-B14F-4D97-AF65-F5344CB8AC3E}">
        <p14:creationId xmlns:p14="http://schemas.microsoft.com/office/powerpoint/2010/main" val="31624563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Reading Data from the Web</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381000" lvl="1" indent="0">
              <a:buNone/>
            </a:pPr>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java.io.InputStream</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import java.net.URL;</a:t>
            </a:r>
          </a:p>
          <a:p>
            <a:pPr marL="381000" lvl="1" indent="0">
              <a:buNone/>
            </a:pPr>
            <a:r>
              <a:rPr lang="en-US" sz="1400" dirty="0">
                <a:latin typeface="Courier New" panose="02070309020205020404" pitchFamily="49" charset="0"/>
                <a:cs typeface="Courier New" panose="02070309020205020404" pitchFamily="49" charset="0"/>
              </a:rPr>
              <a:t> </a:t>
            </a:r>
          </a:p>
          <a:p>
            <a:pPr marL="381000" lvl="1" indent="0">
              <a:buNone/>
            </a:pPr>
            <a:r>
              <a:rPr lang="en-US" sz="1400" dirty="0">
                <a:latin typeface="Courier New" panose="02070309020205020404" pitchFamily="49" charset="0"/>
                <a:cs typeface="Courier New" panose="02070309020205020404" pitchFamily="49" charset="0"/>
              </a:rPr>
              <a:t>// ...</a:t>
            </a:r>
          </a:p>
          <a:p>
            <a:pPr marL="381000" lvl="1" indent="0">
              <a:buNone/>
            </a:pPr>
            <a:r>
              <a:rPr lang="en-US" sz="1400" dirty="0">
                <a:latin typeface="Courier New" panose="02070309020205020404" pitchFamily="49" charset="0"/>
                <a:cs typeface="Courier New" panose="02070309020205020404" pitchFamily="49" charset="0"/>
              </a:rPr>
              <a:t> </a:t>
            </a:r>
          </a:p>
          <a:p>
            <a:pPr marL="381000" lvl="1" indent="0">
              <a:buNone/>
            </a:pPr>
            <a:r>
              <a:rPr lang="en-US" sz="1400" dirty="0">
                <a:latin typeface="Courier New" panose="02070309020205020404" pitchFamily="49" charset="0"/>
                <a:cs typeface="Courier New" panose="02070309020205020404" pitchFamily="49" charset="0"/>
              </a:rPr>
              <a:t>URL text = new URL("http://api.flickr.com/services/feeds/</a:t>
            </a:r>
            <a:r>
              <a:rPr lang="en-US" sz="1400" dirty="0" err="1">
                <a:latin typeface="Courier New" panose="02070309020205020404" pitchFamily="49" charset="0"/>
                <a:cs typeface="Courier New" panose="02070309020205020404" pitchFamily="49" charset="0"/>
              </a:rPr>
              <a:t>photos_public.gne</a:t>
            </a:r>
            <a:r>
              <a:rPr lang="en-US" sz="1400" dirty="0">
                <a:latin typeface="Courier New" panose="02070309020205020404" pitchFamily="49" charset="0"/>
                <a:cs typeface="Courier New" panose="02070309020205020404" pitchFamily="49" charset="0"/>
              </a:rPr>
              <a:t>" +</a:t>
            </a:r>
          </a:p>
          <a:p>
            <a:pPr marL="381000" lvl="1" indent="0">
              <a:buNone/>
            </a:pPr>
            <a:r>
              <a:rPr lang="en-US" sz="1400" dirty="0">
                <a:latin typeface="Courier New" panose="02070309020205020404" pitchFamily="49" charset="0"/>
                <a:cs typeface="Courier New" panose="02070309020205020404" pitchFamily="49" charset="0"/>
              </a:rPr>
              <a:t>                    "?id=26648248@N04&amp;lang=</a:t>
            </a:r>
            <a:r>
              <a:rPr lang="en-US" sz="1400" dirty="0" err="1">
                <a:latin typeface="Courier New" panose="02070309020205020404" pitchFamily="49" charset="0"/>
                <a:cs typeface="Courier New" panose="02070309020205020404" pitchFamily="49" charset="0"/>
              </a:rPr>
              <a:t>en-us&amp;format</a:t>
            </a:r>
            <a:r>
              <a:rPr lang="en-US" sz="1400" dirty="0">
                <a:latin typeface="Courier New" panose="02070309020205020404" pitchFamily="49" charset="0"/>
                <a:cs typeface="Courier New" panose="02070309020205020404" pitchFamily="49" charset="0"/>
              </a:rPr>
              <a:t>=atom");</a:t>
            </a:r>
          </a:p>
          <a:p>
            <a:pPr marL="381000" lvl="1" indent="0">
              <a:buNone/>
            </a:pPr>
            <a:r>
              <a:rPr lang="en-US" sz="1400" dirty="0">
                <a:latin typeface="Courier New" panose="02070309020205020404" pitchFamily="49" charset="0"/>
                <a:cs typeface="Courier New" panose="02070309020205020404" pitchFamily="49" charset="0"/>
              </a:rPr>
              <a:t> </a:t>
            </a:r>
          </a:p>
          <a:p>
            <a:pPr marL="381000" lvl="1" indent="0">
              <a:buNone/>
            </a:pPr>
            <a:r>
              <a:rPr lang="en-US" sz="1400" dirty="0" err="1">
                <a:latin typeface="Courier New" panose="02070309020205020404" pitchFamily="49" charset="0"/>
                <a:cs typeface="Courier New" panose="02070309020205020404" pitchFamily="49" charset="0"/>
              </a:rPr>
              <a:t>InputStream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isText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text.openStream</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byte[] </a:t>
            </a:r>
            <a:r>
              <a:rPr lang="en-US" sz="1400" dirty="0" err="1">
                <a:latin typeface="Courier New" panose="02070309020205020404" pitchFamily="49" charset="0"/>
                <a:cs typeface="Courier New" panose="02070309020205020404" pitchFamily="49" charset="0"/>
              </a:rPr>
              <a:t>bText</a:t>
            </a:r>
            <a:r>
              <a:rPr lang="en-US" sz="1400" dirty="0">
                <a:latin typeface="Courier New" panose="02070309020205020404" pitchFamily="49" charset="0"/>
                <a:cs typeface="Courier New" panose="02070309020205020404" pitchFamily="49" charset="0"/>
              </a:rPr>
              <a:t> = new byte[250];</a:t>
            </a:r>
          </a:p>
          <a:p>
            <a:pPr marL="381000" lvl="1" indent="0">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readSize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isText.read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bText</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err="1">
                <a:latin typeface="Courier New" panose="02070309020205020404" pitchFamily="49" charset="0"/>
                <a:cs typeface="Courier New" panose="02070309020205020404" pitchFamily="49" charset="0"/>
              </a:rPr>
              <a:t>Log.i</a:t>
            </a:r>
            <a:r>
              <a:rPr lang="en-US" sz="1400" dirty="0">
                <a:latin typeface="Courier New" panose="02070309020205020404" pitchFamily="49" charset="0"/>
                <a:cs typeface="Courier New" panose="02070309020205020404" pitchFamily="49" charset="0"/>
              </a:rPr>
              <a:t>("Net", "</a:t>
            </a:r>
            <a:r>
              <a:rPr lang="en-US" sz="1400" dirty="0" err="1">
                <a:latin typeface="Courier New" panose="02070309020205020404" pitchFamily="49" charset="0"/>
                <a:cs typeface="Courier New" panose="02070309020205020404" pitchFamily="49" charset="0"/>
              </a:rPr>
              <a:t>readSize</a:t>
            </a:r>
            <a:r>
              <a:rPr lang="en-US" sz="1400" dirty="0">
                <a:latin typeface="Courier New" panose="02070309020205020404" pitchFamily="49" charset="0"/>
                <a:cs typeface="Courier New" panose="02070309020205020404" pitchFamily="49" charset="0"/>
              </a:rPr>
              <a:t> = " + </a:t>
            </a:r>
            <a:r>
              <a:rPr lang="en-US" sz="1400" dirty="0" err="1">
                <a:latin typeface="Courier New" panose="02070309020205020404" pitchFamily="49" charset="0"/>
                <a:cs typeface="Courier New" panose="02070309020205020404" pitchFamily="49" charset="0"/>
              </a:rPr>
              <a:t>readSize</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err="1">
                <a:latin typeface="Courier New" panose="02070309020205020404" pitchFamily="49" charset="0"/>
                <a:cs typeface="Courier New" panose="02070309020205020404" pitchFamily="49" charset="0"/>
              </a:rPr>
              <a:t>Log.i</a:t>
            </a:r>
            <a:r>
              <a:rPr lang="en-US" sz="1400" dirty="0">
                <a:latin typeface="Courier New" panose="02070309020205020404" pitchFamily="49" charset="0"/>
                <a:cs typeface="Courier New" panose="02070309020205020404" pitchFamily="49" charset="0"/>
              </a:rPr>
              <a:t>("Net", "</a:t>
            </a:r>
            <a:r>
              <a:rPr lang="en-US" sz="1400" dirty="0" err="1">
                <a:latin typeface="Courier New" panose="02070309020205020404" pitchFamily="49" charset="0"/>
                <a:cs typeface="Courier New" panose="02070309020205020404" pitchFamily="49" charset="0"/>
              </a:rPr>
              <a:t>bText</a:t>
            </a:r>
            <a:r>
              <a:rPr lang="en-US" sz="1400" dirty="0">
                <a:latin typeface="Courier New" panose="02070309020205020404" pitchFamily="49" charset="0"/>
                <a:cs typeface="Courier New" panose="02070309020205020404" pitchFamily="49" charset="0"/>
              </a:rPr>
              <a:t> = "+ new String(</a:t>
            </a:r>
            <a:r>
              <a:rPr lang="en-US" sz="1400" dirty="0" err="1">
                <a:latin typeface="Courier New" panose="02070309020205020404" pitchFamily="49" charset="0"/>
                <a:cs typeface="Courier New" panose="02070309020205020404" pitchFamily="49" charset="0"/>
              </a:rPr>
              <a:t>bText</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err="1">
                <a:latin typeface="Courier New" panose="02070309020205020404" pitchFamily="49" charset="0"/>
                <a:cs typeface="Courier New" panose="02070309020205020404" pitchFamily="49" charset="0"/>
              </a:rPr>
              <a:t>isText.close</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624563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Reading Data from the Web</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0" indent="0">
              <a:buNone/>
            </a:pPr>
            <a:r>
              <a:rPr lang="en-US" dirty="0" smtClean="0"/>
              <a:t>	</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&lt;</a:t>
            </a:r>
            <a:r>
              <a:rPr lang="en-US" sz="1400" dirty="0">
                <a:latin typeface="Courier New" panose="02070309020205020404" pitchFamily="49" charset="0"/>
                <a:cs typeface="Courier New" panose="02070309020205020404" pitchFamily="49" charset="0"/>
              </a:rPr>
              <a:t>uses-permission </a:t>
            </a:r>
            <a:r>
              <a:rPr lang="en-US" sz="1400" dirty="0" err="1">
                <a:latin typeface="Courier New" panose="02070309020205020404" pitchFamily="49" charset="0"/>
                <a:cs typeface="Courier New" panose="02070309020205020404" pitchFamily="49" charset="0"/>
              </a:rPr>
              <a:t>android:name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android.permission.INTERNET</a:t>
            </a:r>
            <a:r>
              <a:rPr lang="en-US" sz="1400"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1854560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Using </a:t>
            </a:r>
            <a:r>
              <a:rPr lang="en-US" b="1" dirty="0" err="1">
                <a:latin typeface="Courier New" panose="02070309020205020404" pitchFamily="49" charset="0"/>
                <a:cs typeface="Courier New" panose="02070309020205020404" pitchFamily="49" charset="0"/>
              </a:rPr>
              <a:t>HttpURLConnection</a:t>
            </a:r>
            <a:endParaRPr lang="en-US" sz="2600" b="1" dirty="0" smtClean="0">
              <a:latin typeface="Courier New" panose="02070309020205020404" pitchFamily="49" charset="0"/>
              <a:cs typeface="Courier New" panose="02070309020205020404" pitchFamily="49"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381000" lvl="1" indent="0">
              <a:buNone/>
            </a:pPr>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java.io.InputStream</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java.net.HttpURLConnection</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import java.net.URL;</a:t>
            </a:r>
          </a:p>
          <a:p>
            <a:pPr marL="381000" lvl="1" indent="0">
              <a:buNone/>
            </a:pPr>
            <a:r>
              <a:rPr lang="en-US" sz="1400" dirty="0">
                <a:latin typeface="Courier New" panose="02070309020205020404" pitchFamily="49" charset="0"/>
                <a:cs typeface="Courier New" panose="02070309020205020404" pitchFamily="49" charset="0"/>
              </a:rPr>
              <a:t> </a:t>
            </a:r>
          </a:p>
          <a:p>
            <a:pPr marL="381000" lvl="1" indent="0">
              <a:buNone/>
            </a:pPr>
            <a:r>
              <a:rPr lang="en-US" sz="1400" dirty="0">
                <a:latin typeface="Courier New" panose="02070309020205020404" pitchFamily="49" charset="0"/>
                <a:cs typeface="Courier New" panose="02070309020205020404" pitchFamily="49" charset="0"/>
              </a:rPr>
              <a:t>// ...</a:t>
            </a:r>
          </a:p>
          <a:p>
            <a:pPr marL="381000" lvl="1" indent="0">
              <a:buNone/>
            </a:pPr>
            <a:r>
              <a:rPr lang="en-US" sz="1400" dirty="0">
                <a:latin typeface="Courier New" panose="02070309020205020404" pitchFamily="49" charset="0"/>
                <a:cs typeface="Courier New" panose="02070309020205020404" pitchFamily="49" charset="0"/>
              </a:rPr>
              <a:t> </a:t>
            </a:r>
          </a:p>
          <a:p>
            <a:pPr marL="381000" lvl="1" indent="0">
              <a:buNone/>
            </a:pPr>
            <a:r>
              <a:rPr lang="en-US" sz="1400" dirty="0">
                <a:latin typeface="Courier New" panose="02070309020205020404" pitchFamily="49" charset="0"/>
                <a:cs typeface="Courier New" panose="02070309020205020404" pitchFamily="49" charset="0"/>
              </a:rPr>
              <a:t>URL text = new URL("http://api.flickr.com/services/feeds/</a:t>
            </a:r>
            <a:r>
              <a:rPr lang="en-US" sz="1400" dirty="0" err="1">
                <a:latin typeface="Courier New" panose="02070309020205020404" pitchFamily="49" charset="0"/>
                <a:cs typeface="Courier New" panose="02070309020205020404" pitchFamily="49" charset="0"/>
              </a:rPr>
              <a:t>photos_public.gne</a:t>
            </a:r>
            <a:r>
              <a:rPr lang="en-US" sz="1400" dirty="0">
                <a:latin typeface="Courier New" panose="02070309020205020404" pitchFamily="49" charset="0"/>
                <a:cs typeface="Courier New" panose="02070309020205020404" pitchFamily="49" charset="0"/>
              </a:rPr>
              <a:t>" + </a:t>
            </a:r>
          </a:p>
          <a:p>
            <a:pPr marL="381000" lvl="1" indent="0">
              <a:buNone/>
            </a:pPr>
            <a:r>
              <a:rPr lang="en-US" sz="1400" dirty="0">
                <a:latin typeface="Courier New" panose="02070309020205020404" pitchFamily="49" charset="0"/>
                <a:cs typeface="Courier New" panose="02070309020205020404" pitchFamily="49" charset="0"/>
              </a:rPr>
              <a:t>                   "?id=26648248@N04&amp;lang=</a:t>
            </a:r>
            <a:r>
              <a:rPr lang="en-US" sz="1400" dirty="0" err="1">
                <a:latin typeface="Courier New" panose="02070309020205020404" pitchFamily="49" charset="0"/>
                <a:cs typeface="Courier New" panose="02070309020205020404" pitchFamily="49" charset="0"/>
              </a:rPr>
              <a:t>en-us&amp;format</a:t>
            </a:r>
            <a:r>
              <a:rPr lang="en-US" sz="1400" dirty="0">
                <a:latin typeface="Courier New" panose="02070309020205020404" pitchFamily="49" charset="0"/>
                <a:cs typeface="Courier New" panose="02070309020205020404" pitchFamily="49" charset="0"/>
              </a:rPr>
              <a:t>=atom");</a:t>
            </a:r>
          </a:p>
          <a:p>
            <a:pPr marL="381000" lvl="1" indent="0">
              <a:buNone/>
            </a:pPr>
            <a:r>
              <a:rPr lang="en-US" sz="1400" dirty="0">
                <a:latin typeface="Courier New" panose="02070309020205020404" pitchFamily="49" charset="0"/>
                <a:cs typeface="Courier New" panose="02070309020205020404" pitchFamily="49" charset="0"/>
              </a:rPr>
              <a:t> </a:t>
            </a:r>
          </a:p>
          <a:p>
            <a:pPr marL="381000" lvl="1" indent="0">
              <a:buNone/>
            </a:pPr>
            <a:r>
              <a:rPr lang="en-US" sz="1400" dirty="0" err="1">
                <a:latin typeface="Courier New" panose="02070309020205020404" pitchFamily="49" charset="0"/>
                <a:cs typeface="Courier New" panose="02070309020205020404" pitchFamily="49" charset="0"/>
              </a:rPr>
              <a:t>HttpURLConnection</a:t>
            </a:r>
            <a:r>
              <a:rPr lang="en-US" sz="1400" dirty="0">
                <a:latin typeface="Courier New" panose="02070309020205020404" pitchFamily="49" charset="0"/>
                <a:cs typeface="Courier New" panose="02070309020205020404" pitchFamily="49" charset="0"/>
              </a:rPr>
              <a:t> http = (</a:t>
            </a:r>
            <a:r>
              <a:rPr lang="en-US" sz="1400" dirty="0" err="1">
                <a:latin typeface="Courier New" panose="02070309020205020404" pitchFamily="49" charset="0"/>
                <a:cs typeface="Courier New" panose="02070309020205020404" pitchFamily="49" charset="0"/>
              </a:rPr>
              <a:t>HttpURLConnection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text.openConnection</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err="1">
                <a:latin typeface="Courier New" panose="02070309020205020404" pitchFamily="49" charset="0"/>
                <a:cs typeface="Courier New" panose="02070309020205020404" pitchFamily="49" charset="0"/>
              </a:rPr>
              <a:t>Log.i</a:t>
            </a:r>
            <a:r>
              <a:rPr lang="en-US" sz="1400" dirty="0">
                <a:latin typeface="Courier New" panose="02070309020205020404" pitchFamily="49" charset="0"/>
                <a:cs typeface="Courier New" panose="02070309020205020404" pitchFamily="49" charset="0"/>
              </a:rPr>
              <a:t>("Net", "length = " + </a:t>
            </a:r>
            <a:r>
              <a:rPr lang="en-US" sz="1400" dirty="0" err="1">
                <a:latin typeface="Courier New" panose="02070309020205020404" pitchFamily="49" charset="0"/>
                <a:cs typeface="Courier New" panose="02070309020205020404" pitchFamily="49" charset="0"/>
              </a:rPr>
              <a:t>http.getContentLength</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err="1">
                <a:latin typeface="Courier New" panose="02070309020205020404" pitchFamily="49" charset="0"/>
                <a:cs typeface="Courier New" panose="02070309020205020404" pitchFamily="49" charset="0"/>
              </a:rPr>
              <a:t>Log.i</a:t>
            </a:r>
            <a:r>
              <a:rPr lang="en-US" sz="1400" dirty="0">
                <a:latin typeface="Courier New" panose="02070309020205020404" pitchFamily="49" charset="0"/>
                <a:cs typeface="Courier New" panose="02070309020205020404" pitchFamily="49" charset="0"/>
              </a:rPr>
              <a:t>("Net", "</a:t>
            </a:r>
            <a:r>
              <a:rPr lang="en-US" sz="1400" dirty="0" err="1">
                <a:latin typeface="Courier New" panose="02070309020205020404" pitchFamily="49" charset="0"/>
                <a:cs typeface="Courier New" panose="02070309020205020404" pitchFamily="49" charset="0"/>
              </a:rPr>
              <a:t>respCode</a:t>
            </a:r>
            <a:r>
              <a:rPr lang="en-US" sz="1400" dirty="0">
                <a:latin typeface="Courier New" panose="02070309020205020404" pitchFamily="49" charset="0"/>
                <a:cs typeface="Courier New" panose="02070309020205020404" pitchFamily="49" charset="0"/>
              </a:rPr>
              <a:t> = " + </a:t>
            </a:r>
            <a:r>
              <a:rPr lang="en-US" sz="1400" dirty="0" err="1">
                <a:latin typeface="Courier New" panose="02070309020205020404" pitchFamily="49" charset="0"/>
                <a:cs typeface="Courier New" panose="02070309020205020404" pitchFamily="49" charset="0"/>
              </a:rPr>
              <a:t>http.getResponseCode</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err="1">
                <a:latin typeface="Courier New" panose="02070309020205020404" pitchFamily="49" charset="0"/>
                <a:cs typeface="Courier New" panose="02070309020205020404" pitchFamily="49" charset="0"/>
              </a:rPr>
              <a:t>Log.i</a:t>
            </a:r>
            <a:r>
              <a:rPr lang="en-US" sz="1400" dirty="0">
                <a:latin typeface="Courier New" panose="02070309020205020404" pitchFamily="49" charset="0"/>
                <a:cs typeface="Courier New" panose="02070309020205020404" pitchFamily="49" charset="0"/>
              </a:rPr>
              <a:t>("Net", "</a:t>
            </a:r>
            <a:r>
              <a:rPr lang="en-US" sz="1400" dirty="0" err="1">
                <a:latin typeface="Courier New" panose="02070309020205020404" pitchFamily="49" charset="0"/>
                <a:cs typeface="Courier New" panose="02070309020205020404" pitchFamily="49" charset="0"/>
              </a:rPr>
              <a:t>contentType</a:t>
            </a:r>
            <a:r>
              <a:rPr lang="en-US" sz="1400" dirty="0">
                <a:latin typeface="Courier New" panose="02070309020205020404" pitchFamily="49" charset="0"/>
                <a:cs typeface="Courier New" panose="02070309020205020404" pitchFamily="49" charset="0"/>
              </a:rPr>
              <a:t> = "+ </a:t>
            </a:r>
            <a:r>
              <a:rPr lang="en-US" sz="1400" dirty="0" err="1">
                <a:latin typeface="Courier New" panose="02070309020205020404" pitchFamily="49" charset="0"/>
                <a:cs typeface="Courier New" panose="02070309020205020404" pitchFamily="49" charset="0"/>
              </a:rPr>
              <a:t>http.getContentType</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err="1">
                <a:latin typeface="Courier New" panose="02070309020205020404" pitchFamily="49" charset="0"/>
                <a:cs typeface="Courier New" panose="02070309020205020404" pitchFamily="49" charset="0"/>
              </a:rPr>
              <a:t>Log.i</a:t>
            </a:r>
            <a:r>
              <a:rPr lang="en-US" sz="1400" dirty="0">
                <a:latin typeface="Courier New" panose="02070309020205020404" pitchFamily="49" charset="0"/>
                <a:cs typeface="Courier New" panose="02070309020205020404" pitchFamily="49" charset="0"/>
              </a:rPr>
              <a:t>("Net", "content = " + </a:t>
            </a:r>
            <a:r>
              <a:rPr lang="en-US" sz="1400" dirty="0" err="1">
                <a:latin typeface="Courier New" panose="02070309020205020404" pitchFamily="49" charset="0"/>
                <a:cs typeface="Courier New" panose="02070309020205020404" pitchFamily="49" charset="0"/>
              </a:rPr>
              <a:t>http.getContent</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62456327"/>
      </p:ext>
    </p:extLst>
  </p:cSld>
  <p:clrMapOvr>
    <a:masterClrMapping/>
  </p:clrMapOvr>
  <p:timing>
    <p:tnLst>
      <p:par>
        <p:cTn id="1" dur="indefinite" restart="never" nodeType="tmRoot"/>
      </p:par>
    </p:tnLst>
  </p:timing>
</p:sld>
</file>

<file path=ppt/theme/theme1.xml><?xml version="1.0" encoding="utf-8"?>
<a:theme xmlns:a="http://schemas.openxmlformats.org/drawingml/2006/main" name="Pearson PTG Video Product PowerPoint Template 111006">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Black"/>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Pearson PTG Video Product PowerPoint Template 111006</Template>
  <TotalTime>2417</TotalTime>
  <Words>3861</Words>
  <Application>Microsoft Office PowerPoint</Application>
  <PresentationFormat>On-screen Show (4:3)</PresentationFormat>
  <Paragraphs>355</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Pearson PTG Video Product PowerPoint Template 111006</vt:lpstr>
      <vt:lpstr>Instructor Notes</vt:lpstr>
      <vt:lpstr>  Advanced AndroidTM Application Development, Fourth Edition  Chapter 11  Using Android Networking APIs </vt:lpstr>
      <vt:lpstr>Chapter 11 Overview</vt:lpstr>
      <vt:lpstr>Understanding Mobile Networking Fundamentals</vt:lpstr>
      <vt:lpstr>Understanding StrictMode with Networking</vt:lpstr>
      <vt:lpstr>Accessing the Internet (HTTP)</vt:lpstr>
      <vt:lpstr>Reading Data from the Web</vt:lpstr>
      <vt:lpstr>Reading Data from the Web</vt:lpstr>
      <vt:lpstr>Using HttpURLConnection</vt:lpstr>
      <vt:lpstr>Parsing XML from the Network</vt:lpstr>
      <vt:lpstr>Parsing XML from the Network</vt:lpstr>
      <vt:lpstr>Parsing XML from the Network</vt:lpstr>
      <vt:lpstr>Handling Network Operations Asynchronously</vt:lpstr>
      <vt:lpstr>Handling Network Operations with the AsyncTask Class</vt:lpstr>
      <vt:lpstr>Handling Network Operations with the AsyncTask Class</vt:lpstr>
      <vt:lpstr>Handling Network Operations with the Thread Class</vt:lpstr>
      <vt:lpstr>Handling Network Operations with the Thread Class</vt:lpstr>
      <vt:lpstr>Handling Network Operations with the Thread Class</vt:lpstr>
      <vt:lpstr>Displaying Images from a Network Resource</vt:lpstr>
      <vt:lpstr>Displaying Images from a Network Resource</vt:lpstr>
      <vt:lpstr>Displaying Images from a Network Resource</vt:lpstr>
      <vt:lpstr>Retrieving Android Network Status</vt:lpstr>
      <vt:lpstr>Retrieving Android Network Status</vt:lpstr>
      <vt:lpstr>Retrieving Android Network Status</vt:lpstr>
      <vt:lpstr>Chapter 11 Summary</vt:lpstr>
      <vt:lpstr>References and More Information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Instructor Notes</dc:title>
  <dc:creator>Joseph Annuzzi, Jr</dc:creator>
  <cp:lastModifiedBy>precinct17x</cp:lastModifiedBy>
  <cp:revision>858</cp:revision>
  <dcterms:created xsi:type="dcterms:W3CDTF">2006-12-28T22:00:41Z</dcterms:created>
  <dcterms:modified xsi:type="dcterms:W3CDTF">2014-08-24T05:27:40Z</dcterms:modified>
</cp:coreProperties>
</file>