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41"/>
  </p:notesMasterIdLst>
  <p:handoutMasterIdLst>
    <p:handoutMasterId r:id="rId42"/>
  </p:handoutMasterIdLst>
  <p:sldIdLst>
    <p:sldId id="282" r:id="rId2"/>
    <p:sldId id="257" r:id="rId3"/>
    <p:sldId id="256" r:id="rId4"/>
    <p:sldId id="283" r:id="rId5"/>
    <p:sldId id="298" r:id="rId6"/>
    <p:sldId id="299" r:id="rId7"/>
    <p:sldId id="286" r:id="rId8"/>
    <p:sldId id="287" r:id="rId9"/>
    <p:sldId id="300" r:id="rId10"/>
    <p:sldId id="301" r:id="rId11"/>
    <p:sldId id="302" r:id="rId12"/>
    <p:sldId id="303" r:id="rId13"/>
    <p:sldId id="288" r:id="rId14"/>
    <p:sldId id="289" r:id="rId15"/>
    <p:sldId id="304" r:id="rId16"/>
    <p:sldId id="290" r:id="rId17"/>
    <p:sldId id="305" r:id="rId18"/>
    <p:sldId id="291" r:id="rId19"/>
    <p:sldId id="306" r:id="rId20"/>
    <p:sldId id="307" r:id="rId21"/>
    <p:sldId id="292" r:id="rId22"/>
    <p:sldId id="308" r:id="rId23"/>
    <p:sldId id="309" r:id="rId24"/>
    <p:sldId id="293" r:id="rId25"/>
    <p:sldId id="294" r:id="rId26"/>
    <p:sldId id="295" r:id="rId27"/>
    <p:sldId id="312" r:id="rId28"/>
    <p:sldId id="313" r:id="rId29"/>
    <p:sldId id="314" r:id="rId30"/>
    <p:sldId id="315" r:id="rId31"/>
    <p:sldId id="316" r:id="rId32"/>
    <p:sldId id="317" r:id="rId33"/>
    <p:sldId id="296" r:id="rId34"/>
    <p:sldId id="297" r:id="rId35"/>
    <p:sldId id="310" r:id="rId36"/>
    <p:sldId id="311" r:id="rId37"/>
    <p:sldId id="258" r:id="rId38"/>
    <p:sldId id="284" r:id="rId39"/>
    <p:sldId id="285" r:id="rId40"/>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Wood" initials="BW"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0000"/>
    <a:srgbClr val="6092C1"/>
    <a:srgbClr val="8BB6D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napVertSplitter="1" vertBarState="minimized">
    <p:restoredLeft sz="34587" autoAdjust="0"/>
    <p:restoredTop sz="67482" autoAdjust="0"/>
  </p:normalViewPr>
  <p:slideViewPr>
    <p:cSldViewPr>
      <p:cViewPr varScale="1">
        <p:scale>
          <a:sx n="78" d="100"/>
          <a:sy n="78" d="100"/>
        </p:scale>
        <p:origin x="-3258"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Times New Roman" pitchFamily="18" charset="0"/>
              </a:defRPr>
            </a:lvl1pPr>
          </a:lstStyle>
          <a:p>
            <a:pPr>
              <a:defRPr/>
            </a:pPr>
            <a:endParaRPr lang="en-US"/>
          </a:p>
        </p:txBody>
      </p:sp>
      <p:sp>
        <p:nvSpPr>
          <p:cNvPr id="22531"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Times New Roman" pitchFamily="18" charset="0"/>
              </a:defRPr>
            </a:lvl1pPr>
          </a:lstStyle>
          <a:p>
            <a:pPr>
              <a:defRPr/>
            </a:pPr>
            <a:fld id="{81798516-A4AB-424E-97C6-E45147198897}" type="datetimeFigureOut">
              <a:rPr lang="en-US"/>
              <a:pPr>
                <a:defRPr/>
              </a:pPr>
              <a:t>8/24/2014</a:t>
            </a:fld>
            <a:endParaRPr lang="en-US"/>
          </a:p>
        </p:txBody>
      </p:sp>
      <p:sp>
        <p:nvSpPr>
          <p:cNvPr id="22532"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Times New Roman" pitchFamily="18" charset="0"/>
              </a:defRPr>
            </a:lvl1pPr>
          </a:lstStyle>
          <a:p>
            <a:pPr>
              <a:defRPr/>
            </a:pPr>
            <a:endParaRPr lang="en-US"/>
          </a:p>
        </p:txBody>
      </p:sp>
      <p:sp>
        <p:nvSpPr>
          <p:cNvPr id="22533"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Times New Roman" pitchFamily="18" charset="0"/>
              </a:defRPr>
            </a:lvl1pPr>
          </a:lstStyle>
          <a:p>
            <a:pPr>
              <a:defRPr/>
            </a:pPr>
            <a:fld id="{B78513EC-8336-4F04-BA3E-2A372D5EAEC9}" type="slidenum">
              <a:rPr lang="en-US"/>
              <a:pPr>
                <a:defRPr/>
              </a:pPr>
              <a:t>‹#›</a:t>
            </a:fld>
            <a:endParaRPr lang="en-US"/>
          </a:p>
        </p:txBody>
      </p:sp>
    </p:spTree>
    <p:extLst>
      <p:ext uri="{BB962C8B-B14F-4D97-AF65-F5344CB8AC3E}">
        <p14:creationId xmlns:p14="http://schemas.microsoft.com/office/powerpoint/2010/main" val="34366924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00BE38EA-E1BC-4013-BFE5-292F45166390}" type="datetimeFigureOut">
              <a:rPr lang="en-US"/>
              <a:pPr>
                <a:defRPr/>
              </a:pPr>
              <a:t>8/24/2014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EC62D373-7F72-461B-A0AE-2390A0D84974}" type="slidenum">
              <a:rPr lang="en-US"/>
              <a:pPr>
                <a:defRPr/>
              </a:pPr>
              <a:t>‹#›</a:t>
            </a:fld>
            <a:endParaRPr lang="en-US"/>
          </a:p>
        </p:txBody>
      </p:sp>
    </p:spTree>
    <p:extLst>
      <p:ext uri="{BB962C8B-B14F-4D97-AF65-F5344CB8AC3E}">
        <p14:creationId xmlns:p14="http://schemas.microsoft.com/office/powerpoint/2010/main" val="20461666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98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CA55F4FB-A82D-474D-8043-3D328656A26C}" type="slidenum">
              <a:rPr lang="en-US" smtClean="0"/>
              <a:pPr>
                <a:defRPr/>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smtClean="0">
                <a:solidFill>
                  <a:schemeClr val="tx1"/>
                </a:solidFill>
                <a:effectLst/>
                <a:latin typeface="+mn-lt"/>
                <a:ea typeface="+mn-ea"/>
                <a:cs typeface="+mn-cs"/>
              </a:rPr>
              <a:t>If, instead, you want to render raw HTML, you can use the </a:t>
            </a:r>
            <a:r>
              <a:rPr lang="en-US" sz="1200" kern="1200" dirty="0" err="1" smtClean="0">
                <a:solidFill>
                  <a:schemeClr val="tx1"/>
                </a:solidFill>
                <a:effectLst/>
                <a:latin typeface="+mn-lt"/>
                <a:ea typeface="+mn-ea"/>
                <a:cs typeface="+mn-cs"/>
              </a:rPr>
              <a:t>loadData</a:t>
            </a:r>
            <a:r>
              <a:rPr lang="en-US" sz="1200" kern="1200" dirty="0" smtClean="0">
                <a:solidFill>
                  <a:schemeClr val="tx1"/>
                </a:solidFill>
                <a:effectLst/>
                <a:latin typeface="+mn-lt"/>
                <a:ea typeface="+mn-ea"/>
                <a:cs typeface="+mn-cs"/>
              </a:rPr>
              <a:t>() method, which accepts a data String, a </a:t>
            </a:r>
            <a:r>
              <a:rPr lang="en-US" sz="1200" kern="1200" dirty="0" err="1" smtClean="0">
                <a:solidFill>
                  <a:schemeClr val="tx1"/>
                </a:solidFill>
                <a:effectLst/>
                <a:latin typeface="+mn-lt"/>
                <a:ea typeface="+mn-ea"/>
                <a:cs typeface="+mn-cs"/>
              </a:rPr>
              <a:t>mimeType</a:t>
            </a:r>
            <a:r>
              <a:rPr lang="en-US" sz="1200" kern="1200" dirty="0" smtClean="0">
                <a:solidFill>
                  <a:schemeClr val="tx1"/>
                </a:solidFill>
                <a:effectLst/>
                <a:latin typeface="+mn-lt"/>
                <a:ea typeface="+mn-ea"/>
                <a:cs typeface="+mn-cs"/>
              </a:rPr>
              <a:t> String, and an encoding String.</a:t>
            </a:r>
          </a:p>
          <a:p>
            <a:endParaRPr lang="en-US" sz="1200" kern="1200" dirty="0" smtClean="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sz="1200" kern="1200" dirty="0" smtClean="0">
                <a:solidFill>
                  <a:schemeClr val="tx1"/>
                </a:solidFill>
                <a:effectLst/>
                <a:latin typeface="+mn-lt"/>
                <a:ea typeface="+mn-ea"/>
                <a:cs typeface="+mn-cs"/>
              </a:rPr>
              <a:t>The resulting </a:t>
            </a:r>
            <a:r>
              <a:rPr lang="en-US" sz="1200" kern="1200" dirty="0" err="1" smtClean="0">
                <a:solidFill>
                  <a:schemeClr val="tx1"/>
                </a:solidFill>
                <a:effectLst/>
                <a:latin typeface="+mn-lt"/>
                <a:ea typeface="+mn-ea"/>
                <a:cs typeface="+mn-cs"/>
              </a:rPr>
              <a:t>WebView</a:t>
            </a:r>
            <a:r>
              <a:rPr lang="en-US" sz="1200" kern="1200" dirty="0" smtClean="0">
                <a:solidFill>
                  <a:schemeClr val="tx1"/>
                </a:solidFill>
                <a:effectLst/>
                <a:latin typeface="+mn-lt"/>
                <a:ea typeface="+mn-ea"/>
                <a:cs typeface="+mn-cs"/>
              </a:rPr>
              <a:t> control is shown in this figure.</a:t>
            </a:r>
            <a:endParaRPr lang="en-US" dirty="0"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smtClean="0">
                <a:solidFill>
                  <a:schemeClr val="tx1"/>
                </a:solidFill>
                <a:effectLst/>
                <a:latin typeface="+mn-lt"/>
                <a:ea typeface="+mn-ea"/>
                <a:cs typeface="+mn-cs"/>
              </a:rPr>
              <a:t>Unfortunately, not all websites are designed for mobile devices. It can be handy to change the scale of the web content to fit comfortably in the </a:t>
            </a:r>
            <a:r>
              <a:rPr lang="en-US" sz="1200" kern="1200" dirty="0" err="1" smtClean="0">
                <a:solidFill>
                  <a:schemeClr val="tx1"/>
                </a:solidFill>
                <a:effectLst/>
                <a:latin typeface="+mn-lt"/>
                <a:ea typeface="+mn-ea"/>
                <a:cs typeface="+mn-cs"/>
              </a:rPr>
              <a:t>WebView</a:t>
            </a:r>
            <a:r>
              <a:rPr lang="en-US" sz="1200" kern="1200" dirty="0" smtClean="0">
                <a:solidFill>
                  <a:schemeClr val="tx1"/>
                </a:solidFill>
                <a:effectLst/>
                <a:latin typeface="+mn-lt"/>
                <a:ea typeface="+mn-ea"/>
                <a:cs typeface="+mn-cs"/>
              </a:rPr>
              <a:t> control. You can achieve this by setting the initial scale of the control, as</a:t>
            </a:r>
            <a:r>
              <a:rPr lang="en-US" sz="1200" kern="1200" baseline="0" dirty="0" smtClean="0">
                <a:solidFill>
                  <a:schemeClr val="tx1"/>
                </a:solidFill>
                <a:effectLst/>
                <a:latin typeface="+mn-lt"/>
                <a:ea typeface="+mn-ea"/>
                <a:cs typeface="+mn-cs"/>
              </a:rPr>
              <a:t> seen here.</a:t>
            </a:r>
          </a:p>
          <a:p>
            <a:endParaRPr lang="en-US" sz="1200" kern="1200" baseline="0" dirty="0" smtClean="0">
              <a:solidFill>
                <a:schemeClr val="tx1"/>
              </a:solidFill>
              <a:effectLst/>
              <a:latin typeface="+mn-lt"/>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effectLst/>
                <a:latin typeface="+mn-lt"/>
                <a:ea typeface="+mn-ea"/>
                <a:cs typeface="+mn-cs"/>
              </a:rPr>
              <a:t>The call to the </a:t>
            </a:r>
            <a:r>
              <a:rPr lang="en-US" sz="1200" kern="1200" dirty="0" err="1" smtClean="0">
                <a:solidFill>
                  <a:schemeClr val="tx1"/>
                </a:solidFill>
                <a:effectLst/>
                <a:latin typeface="+mn-lt"/>
                <a:ea typeface="+mn-ea"/>
                <a:cs typeface="+mn-cs"/>
              </a:rPr>
              <a:t>setInitialScale</a:t>
            </a:r>
            <a:r>
              <a:rPr lang="en-US" sz="1200" kern="1200" dirty="0" smtClean="0">
                <a:solidFill>
                  <a:schemeClr val="tx1"/>
                </a:solidFill>
                <a:effectLst/>
                <a:latin typeface="+mn-lt"/>
                <a:ea typeface="+mn-ea"/>
                <a:cs typeface="+mn-cs"/>
              </a:rPr>
              <a:t>() method scales the View to 30 percent of the original size. For pages that specify absolute sizes, scaling the View is necessary to see the entire page on the screen. Some text might become too small to read, though, so you might need to test and make page design changes (if the web content is under your control) for a good user experience.</a:t>
            </a:r>
          </a:p>
          <a:p>
            <a:endParaRPr lang="en-US" sz="1200" kern="1200" dirty="0">
              <a:solidFill>
                <a:schemeClr val="tx1"/>
              </a:solidFill>
              <a:effectLst/>
              <a:latin typeface="+mn-lt"/>
              <a:ea typeface="+mn-ea"/>
              <a:cs typeface="+mn-c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dirty="0"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dirty="0"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dirty="0"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smtClean="0">
                <a:solidFill>
                  <a:schemeClr val="tx1"/>
                </a:solidFill>
                <a:effectLst/>
                <a:latin typeface="+mn-lt"/>
                <a:ea typeface="+mn-ea"/>
                <a:cs typeface="+mn-cs"/>
              </a:rPr>
              <a:t>The </a:t>
            </a:r>
            <a:r>
              <a:rPr lang="en-US" sz="1200" kern="1200" dirty="0" err="1" smtClean="0">
                <a:solidFill>
                  <a:schemeClr val="tx1"/>
                </a:solidFill>
                <a:effectLst/>
                <a:latin typeface="+mn-lt"/>
                <a:ea typeface="+mn-ea"/>
                <a:cs typeface="+mn-cs"/>
              </a:rPr>
              <a:t>WebViewClient</a:t>
            </a:r>
            <a:r>
              <a:rPr lang="en-US" sz="1200" kern="1200" dirty="0" smtClean="0">
                <a:solidFill>
                  <a:schemeClr val="tx1"/>
                </a:solidFill>
                <a:effectLst/>
                <a:latin typeface="+mn-lt"/>
                <a:ea typeface="+mn-ea"/>
                <a:cs typeface="+mn-cs"/>
              </a:rPr>
              <a:t> class enables the application to listen for certain </a:t>
            </a:r>
            <a:r>
              <a:rPr lang="en-US" sz="1200" kern="1200" dirty="0" err="1" smtClean="0">
                <a:solidFill>
                  <a:schemeClr val="tx1"/>
                </a:solidFill>
                <a:effectLst/>
                <a:latin typeface="+mn-lt"/>
                <a:ea typeface="+mn-ea"/>
                <a:cs typeface="+mn-cs"/>
              </a:rPr>
              <a:t>WebView</a:t>
            </a:r>
            <a:r>
              <a:rPr lang="en-US" sz="1200" kern="1200" dirty="0" smtClean="0">
                <a:solidFill>
                  <a:schemeClr val="tx1"/>
                </a:solidFill>
                <a:effectLst/>
                <a:latin typeface="+mn-lt"/>
                <a:ea typeface="+mn-ea"/>
                <a:cs typeface="+mn-cs"/>
              </a:rPr>
              <a:t> events, such as when a page is loading, when a form is submitted, and when a new URL is about to be loaded. You can also use the </a:t>
            </a:r>
            <a:r>
              <a:rPr lang="en-US" sz="1200" kern="1200" dirty="0" err="1" smtClean="0">
                <a:solidFill>
                  <a:schemeClr val="tx1"/>
                </a:solidFill>
                <a:effectLst/>
                <a:latin typeface="+mn-lt"/>
                <a:ea typeface="+mn-ea"/>
                <a:cs typeface="+mn-cs"/>
              </a:rPr>
              <a:t>WebViewClient</a:t>
            </a:r>
            <a:r>
              <a:rPr lang="en-US" sz="1200" kern="1200" dirty="0" smtClean="0">
                <a:solidFill>
                  <a:schemeClr val="tx1"/>
                </a:solidFill>
                <a:effectLst/>
                <a:latin typeface="+mn-lt"/>
                <a:ea typeface="+mn-ea"/>
                <a:cs typeface="+mn-cs"/>
              </a:rPr>
              <a:t> class to determine and handle any errors that occur with page loading. You can tie a valid </a:t>
            </a:r>
            <a:r>
              <a:rPr lang="en-US" sz="1200" kern="1200" dirty="0" err="1" smtClean="0">
                <a:solidFill>
                  <a:schemeClr val="tx1"/>
                </a:solidFill>
                <a:effectLst/>
                <a:latin typeface="+mn-lt"/>
                <a:ea typeface="+mn-ea"/>
                <a:cs typeface="+mn-cs"/>
              </a:rPr>
              <a:t>WebViewClient</a:t>
            </a:r>
            <a:r>
              <a:rPr lang="en-US" sz="1200" kern="1200" dirty="0" smtClean="0">
                <a:solidFill>
                  <a:schemeClr val="tx1"/>
                </a:solidFill>
                <a:effectLst/>
                <a:latin typeface="+mn-lt"/>
                <a:ea typeface="+mn-ea"/>
                <a:cs typeface="+mn-cs"/>
              </a:rPr>
              <a:t> object to a </a:t>
            </a:r>
            <a:r>
              <a:rPr lang="en-US" sz="1200" kern="1200" dirty="0" err="1" smtClean="0">
                <a:solidFill>
                  <a:schemeClr val="tx1"/>
                </a:solidFill>
                <a:effectLst/>
                <a:latin typeface="+mn-lt"/>
                <a:ea typeface="+mn-ea"/>
                <a:cs typeface="+mn-cs"/>
              </a:rPr>
              <a:t>WebView</a:t>
            </a:r>
            <a:r>
              <a:rPr lang="en-US" sz="1200" kern="1200" dirty="0" smtClean="0">
                <a:solidFill>
                  <a:schemeClr val="tx1"/>
                </a:solidFill>
                <a:effectLst/>
                <a:latin typeface="+mn-lt"/>
                <a:ea typeface="+mn-ea"/>
                <a:cs typeface="+mn-cs"/>
              </a:rPr>
              <a:t> using the </a:t>
            </a:r>
            <a:r>
              <a:rPr lang="en-US" sz="1200" kern="1200" dirty="0" err="1" smtClean="0">
                <a:solidFill>
                  <a:schemeClr val="tx1"/>
                </a:solidFill>
                <a:effectLst/>
                <a:latin typeface="+mn-lt"/>
                <a:ea typeface="+mn-ea"/>
                <a:cs typeface="+mn-cs"/>
              </a:rPr>
              <a:t>setWebViewClient</a:t>
            </a:r>
            <a:r>
              <a:rPr lang="en-US" sz="1200" kern="1200" dirty="0" smtClean="0">
                <a:solidFill>
                  <a:schemeClr val="tx1"/>
                </a:solidFill>
                <a:effectLst/>
                <a:latin typeface="+mn-lt"/>
                <a:ea typeface="+mn-ea"/>
                <a:cs typeface="+mn-cs"/>
              </a:rPr>
              <a:t>() method.</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Shown here is an example of how to use </a:t>
            </a:r>
            <a:r>
              <a:rPr lang="en-US" sz="1200" kern="1200" dirty="0" err="1" smtClean="0">
                <a:solidFill>
                  <a:schemeClr val="tx1"/>
                </a:solidFill>
                <a:effectLst/>
                <a:latin typeface="+mn-lt"/>
                <a:ea typeface="+mn-ea"/>
                <a:cs typeface="+mn-cs"/>
              </a:rPr>
              <a:t>WebViewClient</a:t>
            </a:r>
            <a:r>
              <a:rPr lang="en-US" sz="1200" kern="1200" dirty="0" smtClean="0">
                <a:solidFill>
                  <a:schemeClr val="tx1"/>
                </a:solidFill>
                <a:effectLst/>
                <a:latin typeface="+mn-lt"/>
                <a:ea typeface="+mn-ea"/>
                <a:cs typeface="+mn-cs"/>
              </a:rPr>
              <a:t> to handle the </a:t>
            </a:r>
            <a:r>
              <a:rPr lang="en-US" sz="1200" kern="1200" dirty="0" err="1" smtClean="0">
                <a:solidFill>
                  <a:schemeClr val="tx1"/>
                </a:solidFill>
                <a:effectLst/>
                <a:latin typeface="+mn-lt"/>
                <a:ea typeface="+mn-ea"/>
                <a:cs typeface="+mn-cs"/>
              </a:rPr>
              <a:t>onPageFinished</a:t>
            </a:r>
            <a:r>
              <a:rPr lang="en-US" sz="1200" kern="1200" dirty="0" smtClean="0">
                <a:solidFill>
                  <a:schemeClr val="tx1"/>
                </a:solidFill>
                <a:effectLst/>
                <a:latin typeface="+mn-lt"/>
                <a:ea typeface="+mn-ea"/>
                <a:cs typeface="+mn-cs"/>
              </a:rPr>
              <a:t>() method to draw the title of the page on the screen.</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When the page finishes loading, as indicated by the call to </a:t>
            </a:r>
            <a:r>
              <a:rPr lang="en-US" sz="1200" kern="1200" dirty="0" err="1" smtClean="0">
                <a:solidFill>
                  <a:schemeClr val="tx1"/>
                </a:solidFill>
                <a:effectLst/>
                <a:latin typeface="+mn-lt"/>
                <a:ea typeface="+mn-ea"/>
                <a:cs typeface="+mn-cs"/>
              </a:rPr>
              <a:t>onPageFinished</a:t>
            </a:r>
            <a:r>
              <a:rPr lang="en-US" sz="1200" kern="1200" dirty="0" smtClean="0">
                <a:solidFill>
                  <a:schemeClr val="tx1"/>
                </a:solidFill>
                <a:effectLst/>
                <a:latin typeface="+mn-lt"/>
                <a:ea typeface="+mn-ea"/>
                <a:cs typeface="+mn-cs"/>
              </a:rPr>
              <a:t>(), a call to the </a:t>
            </a:r>
            <a:r>
              <a:rPr lang="en-US" sz="1200" kern="1200" dirty="0" err="1" smtClean="0">
                <a:solidFill>
                  <a:schemeClr val="tx1"/>
                </a:solidFill>
                <a:effectLst/>
                <a:latin typeface="+mn-lt"/>
                <a:ea typeface="+mn-ea"/>
                <a:cs typeface="+mn-cs"/>
              </a:rPr>
              <a:t>getTitle</a:t>
            </a:r>
            <a:r>
              <a:rPr lang="en-US" sz="1200" kern="1200" dirty="0" smtClean="0">
                <a:solidFill>
                  <a:schemeClr val="tx1"/>
                </a:solidFill>
                <a:effectLst/>
                <a:latin typeface="+mn-lt"/>
                <a:ea typeface="+mn-ea"/>
                <a:cs typeface="+mn-cs"/>
              </a:rPr>
              <a:t>() method of the </a:t>
            </a:r>
            <a:r>
              <a:rPr lang="en-US" sz="1200" kern="1200" dirty="0" err="1" smtClean="0">
                <a:solidFill>
                  <a:schemeClr val="tx1"/>
                </a:solidFill>
                <a:effectLst/>
                <a:latin typeface="+mn-lt"/>
                <a:ea typeface="+mn-ea"/>
                <a:cs typeface="+mn-cs"/>
              </a:rPr>
              <a:t>WebView</a:t>
            </a:r>
            <a:r>
              <a:rPr lang="en-US" sz="1200" kern="1200" dirty="0" smtClean="0">
                <a:solidFill>
                  <a:schemeClr val="tx1"/>
                </a:solidFill>
                <a:effectLst/>
                <a:latin typeface="+mn-lt"/>
                <a:ea typeface="+mn-ea"/>
                <a:cs typeface="+mn-cs"/>
              </a:rPr>
              <a:t> object retrieves the title for use. </a:t>
            </a:r>
            <a:endParaRPr lang="en-US" sz="1200" kern="1200" dirty="0">
              <a:solidFill>
                <a:schemeClr val="tx1"/>
              </a:solidFill>
              <a:effectLst/>
              <a:latin typeface="+mn-lt"/>
              <a:ea typeface="+mn-ea"/>
              <a:cs typeface="+mn-cs"/>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sz="1200" kern="1200" dirty="0" smtClean="0">
                <a:solidFill>
                  <a:schemeClr val="tx1"/>
                </a:solidFill>
                <a:effectLst/>
                <a:latin typeface="+mn-lt"/>
                <a:ea typeface="+mn-ea"/>
                <a:cs typeface="+mn-cs"/>
              </a:rPr>
              <a:t>The result of this call is shown in this figure.</a:t>
            </a:r>
            <a:endParaRPr lang="en-US" dirty="0"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smtClean="0">
                <a:solidFill>
                  <a:schemeClr val="tx1"/>
                </a:solidFill>
                <a:effectLst/>
                <a:latin typeface="+mn-lt"/>
                <a:ea typeface="+mn-ea"/>
                <a:cs typeface="+mn-cs"/>
              </a:rPr>
              <a:t>You can use the </a:t>
            </a:r>
            <a:r>
              <a:rPr lang="en-US" sz="1200" kern="1200" dirty="0" err="1" smtClean="0">
                <a:solidFill>
                  <a:schemeClr val="tx1"/>
                </a:solidFill>
                <a:effectLst/>
                <a:latin typeface="+mn-lt"/>
                <a:ea typeface="+mn-ea"/>
                <a:cs typeface="+mn-cs"/>
              </a:rPr>
              <a:t>WebChromeClient</a:t>
            </a:r>
            <a:r>
              <a:rPr lang="en-US" sz="1200" kern="1200" dirty="0" smtClean="0">
                <a:solidFill>
                  <a:schemeClr val="tx1"/>
                </a:solidFill>
                <a:effectLst/>
                <a:latin typeface="+mn-lt"/>
                <a:ea typeface="+mn-ea"/>
                <a:cs typeface="+mn-cs"/>
              </a:rPr>
              <a:t> class in a similar way to the </a:t>
            </a:r>
            <a:r>
              <a:rPr lang="en-US" sz="1200" kern="1200" dirty="0" err="1" smtClean="0">
                <a:solidFill>
                  <a:schemeClr val="tx1"/>
                </a:solidFill>
                <a:effectLst/>
                <a:latin typeface="+mn-lt"/>
                <a:ea typeface="+mn-ea"/>
                <a:cs typeface="+mn-cs"/>
              </a:rPr>
              <a:t>WebViewClient</a:t>
            </a:r>
            <a:r>
              <a:rPr lang="en-US" sz="1200" kern="1200" dirty="0" smtClean="0">
                <a:solidFill>
                  <a:schemeClr val="tx1"/>
                </a:solidFill>
                <a:effectLst/>
                <a:latin typeface="+mn-lt"/>
                <a:ea typeface="+mn-ea"/>
                <a:cs typeface="+mn-cs"/>
              </a:rPr>
              <a:t>. However, </a:t>
            </a:r>
            <a:r>
              <a:rPr lang="en-US" sz="1200" kern="1200" dirty="0" err="1" smtClean="0">
                <a:solidFill>
                  <a:schemeClr val="tx1"/>
                </a:solidFill>
                <a:effectLst/>
                <a:latin typeface="+mn-lt"/>
                <a:ea typeface="+mn-ea"/>
                <a:cs typeface="+mn-cs"/>
              </a:rPr>
              <a:t>WebChromeClient</a:t>
            </a:r>
            <a:r>
              <a:rPr lang="en-US" sz="1200" kern="1200" dirty="0" smtClean="0">
                <a:solidFill>
                  <a:schemeClr val="tx1"/>
                </a:solidFill>
                <a:effectLst/>
                <a:latin typeface="+mn-lt"/>
                <a:ea typeface="+mn-ea"/>
                <a:cs typeface="+mn-cs"/>
              </a:rPr>
              <a:t> is specialized for the sorts of items that are drawn outside the region in which the web content is drawn, typically known as </a:t>
            </a:r>
            <a:r>
              <a:rPr lang="en-US" sz="1200" i="1" kern="1200" dirty="0" smtClean="0">
                <a:solidFill>
                  <a:schemeClr val="tx1"/>
                </a:solidFill>
                <a:effectLst/>
                <a:latin typeface="+mn-lt"/>
                <a:ea typeface="+mn-ea"/>
                <a:cs typeface="+mn-cs"/>
              </a:rPr>
              <a:t>browser chrome</a:t>
            </a:r>
            <a:r>
              <a:rPr lang="en-US" sz="1200" kern="1200" dirty="0" smtClean="0">
                <a:solidFill>
                  <a:schemeClr val="tx1"/>
                </a:solidFill>
                <a:effectLst/>
                <a:latin typeface="+mn-lt"/>
                <a:ea typeface="+mn-ea"/>
                <a:cs typeface="+mn-cs"/>
              </a:rPr>
              <a:t>. The </a:t>
            </a:r>
            <a:r>
              <a:rPr lang="en-US" sz="1200" kern="1200" dirty="0" err="1" smtClean="0">
                <a:solidFill>
                  <a:schemeClr val="tx1"/>
                </a:solidFill>
                <a:effectLst/>
                <a:latin typeface="+mn-lt"/>
                <a:ea typeface="+mn-ea"/>
                <a:cs typeface="+mn-cs"/>
              </a:rPr>
              <a:t>WebChromeClient</a:t>
            </a:r>
            <a:r>
              <a:rPr lang="en-US" sz="1200" kern="1200" dirty="0" smtClean="0">
                <a:solidFill>
                  <a:schemeClr val="tx1"/>
                </a:solidFill>
                <a:effectLst/>
                <a:latin typeface="+mn-lt"/>
                <a:ea typeface="+mn-ea"/>
                <a:cs typeface="+mn-cs"/>
              </a:rPr>
              <a:t> class also includes callbacks for certain JavaScript calls, such as </a:t>
            </a:r>
            <a:r>
              <a:rPr lang="en-US" sz="1200" kern="1200" dirty="0" err="1" smtClean="0">
                <a:solidFill>
                  <a:schemeClr val="tx1"/>
                </a:solidFill>
                <a:effectLst/>
                <a:latin typeface="+mn-lt"/>
                <a:ea typeface="+mn-ea"/>
                <a:cs typeface="+mn-cs"/>
              </a:rPr>
              <a:t>onJsBeforeUnload</a:t>
            </a:r>
            <a:r>
              <a:rPr lang="en-US" sz="1200" kern="1200" dirty="0" smtClean="0">
                <a:solidFill>
                  <a:schemeClr val="tx1"/>
                </a:solidFill>
                <a:effectLst/>
                <a:latin typeface="+mn-lt"/>
                <a:ea typeface="+mn-ea"/>
                <a:cs typeface="+mn-cs"/>
              </a:rPr>
              <a:t>(), to confirm navigation away from a page. A valid </a:t>
            </a:r>
            <a:r>
              <a:rPr lang="en-US" sz="1200" kern="1200" dirty="0" err="1" smtClean="0">
                <a:solidFill>
                  <a:schemeClr val="tx1"/>
                </a:solidFill>
                <a:effectLst/>
                <a:latin typeface="+mn-lt"/>
                <a:ea typeface="+mn-ea"/>
                <a:cs typeface="+mn-cs"/>
              </a:rPr>
              <a:t>WebChromeClient</a:t>
            </a:r>
            <a:r>
              <a:rPr lang="en-US" sz="1200" kern="1200" dirty="0" smtClean="0">
                <a:solidFill>
                  <a:schemeClr val="tx1"/>
                </a:solidFill>
                <a:effectLst/>
                <a:latin typeface="+mn-lt"/>
                <a:ea typeface="+mn-ea"/>
                <a:cs typeface="+mn-cs"/>
              </a:rPr>
              <a:t> object can be tied to a </a:t>
            </a:r>
            <a:r>
              <a:rPr lang="en-US" sz="1200" kern="1200" dirty="0" err="1" smtClean="0">
                <a:solidFill>
                  <a:schemeClr val="tx1"/>
                </a:solidFill>
                <a:effectLst/>
                <a:latin typeface="+mn-lt"/>
                <a:ea typeface="+mn-ea"/>
                <a:cs typeface="+mn-cs"/>
              </a:rPr>
              <a:t>WebView</a:t>
            </a:r>
            <a:r>
              <a:rPr lang="en-US" sz="1200" kern="1200" dirty="0" smtClean="0">
                <a:solidFill>
                  <a:schemeClr val="tx1"/>
                </a:solidFill>
                <a:effectLst/>
                <a:latin typeface="+mn-lt"/>
                <a:ea typeface="+mn-ea"/>
                <a:cs typeface="+mn-cs"/>
              </a:rPr>
              <a:t> using the </a:t>
            </a:r>
            <a:r>
              <a:rPr lang="en-US" sz="1200" kern="1200" dirty="0" err="1" smtClean="0">
                <a:solidFill>
                  <a:schemeClr val="tx1"/>
                </a:solidFill>
                <a:effectLst/>
                <a:latin typeface="+mn-lt"/>
                <a:ea typeface="+mn-ea"/>
                <a:cs typeface="+mn-cs"/>
              </a:rPr>
              <a:t>setWebChromeClient</a:t>
            </a:r>
            <a:r>
              <a:rPr lang="en-US" sz="1200" kern="1200" dirty="0" smtClean="0">
                <a:solidFill>
                  <a:schemeClr val="tx1"/>
                </a:solidFill>
                <a:effectLst/>
                <a:latin typeface="+mn-lt"/>
                <a:ea typeface="+mn-ea"/>
                <a:cs typeface="+mn-cs"/>
              </a:rPr>
              <a:t>() method.</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code demonstrates using </a:t>
            </a:r>
            <a:r>
              <a:rPr lang="en-US" sz="1200" kern="1200" dirty="0" err="1" smtClean="0">
                <a:solidFill>
                  <a:schemeClr val="tx1"/>
                </a:solidFill>
                <a:effectLst/>
                <a:latin typeface="+mn-lt"/>
                <a:ea typeface="+mn-ea"/>
                <a:cs typeface="+mn-cs"/>
              </a:rPr>
              <a:t>WebView</a:t>
            </a:r>
            <a:r>
              <a:rPr lang="en-US" sz="1200" kern="1200" dirty="0" smtClean="0">
                <a:solidFill>
                  <a:schemeClr val="tx1"/>
                </a:solidFill>
                <a:effectLst/>
                <a:latin typeface="+mn-lt"/>
                <a:ea typeface="+mn-ea"/>
                <a:cs typeface="+mn-cs"/>
              </a:rPr>
              <a:t> features to enable interactivity with the user. An </a:t>
            </a:r>
            <a:r>
              <a:rPr lang="en-US" sz="1200" kern="1200" dirty="0" err="1" smtClean="0">
                <a:solidFill>
                  <a:schemeClr val="tx1"/>
                </a:solidFill>
                <a:effectLst/>
                <a:latin typeface="+mn-lt"/>
                <a:ea typeface="+mn-ea"/>
                <a:cs typeface="+mn-cs"/>
              </a:rPr>
              <a:t>EditText</a:t>
            </a:r>
            <a:r>
              <a:rPr lang="en-US" sz="1200" kern="1200" dirty="0" smtClean="0">
                <a:solidFill>
                  <a:schemeClr val="tx1"/>
                </a:solidFill>
                <a:effectLst/>
                <a:latin typeface="+mn-lt"/>
                <a:ea typeface="+mn-ea"/>
                <a:cs typeface="+mn-cs"/>
              </a:rPr>
              <a:t> and a Button control are added below the </a:t>
            </a:r>
            <a:r>
              <a:rPr lang="en-US" sz="1200" kern="1200" dirty="0" err="1" smtClean="0">
                <a:solidFill>
                  <a:schemeClr val="tx1"/>
                </a:solidFill>
                <a:effectLst/>
                <a:latin typeface="+mn-lt"/>
                <a:ea typeface="+mn-ea"/>
                <a:cs typeface="+mn-cs"/>
              </a:rPr>
              <a:t>WebView</a:t>
            </a:r>
            <a:r>
              <a:rPr lang="en-US" sz="1200" kern="1200" dirty="0" smtClean="0">
                <a:solidFill>
                  <a:schemeClr val="tx1"/>
                </a:solidFill>
                <a:effectLst/>
                <a:latin typeface="+mn-lt"/>
                <a:ea typeface="+mn-ea"/>
                <a:cs typeface="+mn-cs"/>
              </a:rPr>
              <a:t> control, and a Button handler for loading a URL is implemented as seen</a:t>
            </a:r>
            <a:r>
              <a:rPr lang="en-US" sz="1200" kern="1200" baseline="0" dirty="0" smtClean="0">
                <a:solidFill>
                  <a:schemeClr val="tx1"/>
                </a:solidFill>
                <a:effectLst/>
                <a:latin typeface="+mn-lt"/>
                <a:ea typeface="+mn-ea"/>
                <a:cs typeface="+mn-cs"/>
              </a:rPr>
              <a:t> here.</a:t>
            </a:r>
            <a:endParaRPr lang="en-US" dirty="0"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smtClean="0">
                <a:solidFill>
                  <a:schemeClr val="tx1"/>
                </a:solidFill>
                <a:effectLst/>
                <a:latin typeface="+mn-lt"/>
                <a:ea typeface="+mn-ea"/>
                <a:cs typeface="+mn-cs"/>
              </a:rPr>
              <a:t>Calling the </a:t>
            </a:r>
            <a:r>
              <a:rPr lang="en-US" sz="1200" kern="1200" dirty="0" err="1" smtClean="0">
                <a:solidFill>
                  <a:schemeClr val="tx1"/>
                </a:solidFill>
                <a:effectLst/>
                <a:latin typeface="+mn-lt"/>
                <a:ea typeface="+mn-ea"/>
                <a:cs typeface="+mn-cs"/>
              </a:rPr>
              <a:t>loadUrl</a:t>
            </a:r>
            <a:r>
              <a:rPr lang="en-US" sz="1200" kern="1200" dirty="0" smtClean="0">
                <a:solidFill>
                  <a:schemeClr val="tx1"/>
                </a:solidFill>
                <a:effectLst/>
                <a:latin typeface="+mn-lt"/>
                <a:ea typeface="+mn-ea"/>
                <a:cs typeface="+mn-cs"/>
              </a:rPr>
              <a:t>() method again is all that is needed to cause the </a:t>
            </a:r>
            <a:r>
              <a:rPr lang="en-US" sz="1200" kern="1200" dirty="0" err="1" smtClean="0">
                <a:solidFill>
                  <a:schemeClr val="tx1"/>
                </a:solidFill>
                <a:effectLst/>
                <a:latin typeface="+mn-lt"/>
                <a:ea typeface="+mn-ea"/>
                <a:cs typeface="+mn-cs"/>
              </a:rPr>
              <a:t>WebView</a:t>
            </a:r>
            <a:r>
              <a:rPr lang="en-US" sz="1200" kern="1200" dirty="0" smtClean="0">
                <a:solidFill>
                  <a:schemeClr val="tx1"/>
                </a:solidFill>
                <a:effectLst/>
                <a:latin typeface="+mn-lt"/>
                <a:ea typeface="+mn-ea"/>
                <a:cs typeface="+mn-cs"/>
              </a:rPr>
              <a:t> control to download another HTML page for display, as shown here. From here, you can build a generic web browser into any application, but you can apply restrictions so that the user is restricted to browsing relevant materials.</a:t>
            </a:r>
            <a:endParaRPr lang="en-US" sz="1200" kern="1200" dirty="0">
              <a:solidFill>
                <a:schemeClr val="tx1"/>
              </a:solidFill>
              <a:effectLst/>
              <a:latin typeface="+mn-lt"/>
              <a:ea typeface="+mn-ea"/>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08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809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fld id="{F536FE58-E394-4E5B-90E7-2CB71C2BAEE9}" type="slidenum">
              <a:rPr lang="en-US" smtClean="0">
                <a:latin typeface="Calibri" pitchFamily="34" charset="0"/>
              </a:rPr>
              <a:pPr eaLnBrk="1" fontAlgn="base" hangingPunct="1">
                <a:spcBef>
                  <a:spcPct val="0"/>
                </a:spcBef>
                <a:spcAft>
                  <a:spcPct val="0"/>
                </a:spcAft>
              </a:pPr>
              <a:t>2</a:t>
            </a:fld>
            <a:endParaRPr lang="en-US" smtClean="0">
              <a:latin typeface="Calibri"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smtClean="0">
                <a:solidFill>
                  <a:schemeClr val="tx1"/>
                </a:solidFill>
                <a:effectLst/>
                <a:latin typeface="+mn-lt"/>
                <a:ea typeface="+mn-ea"/>
                <a:cs typeface="+mn-cs"/>
              </a:rPr>
              <a:t>Using </a:t>
            </a:r>
            <a:r>
              <a:rPr lang="en-US" sz="1200" kern="1200" dirty="0" err="1" smtClean="0">
                <a:solidFill>
                  <a:schemeClr val="tx1"/>
                </a:solidFill>
                <a:effectLst/>
                <a:latin typeface="+mn-lt"/>
                <a:ea typeface="+mn-ea"/>
                <a:cs typeface="+mn-cs"/>
              </a:rPr>
              <a:t>WebChromeClient</a:t>
            </a:r>
            <a:r>
              <a:rPr lang="en-US" sz="1200" kern="1200" dirty="0" smtClean="0">
                <a:solidFill>
                  <a:schemeClr val="tx1"/>
                </a:solidFill>
                <a:effectLst/>
                <a:latin typeface="+mn-lt"/>
                <a:ea typeface="+mn-ea"/>
                <a:cs typeface="+mn-cs"/>
              </a:rPr>
              <a:t> can help add some typical chrome on the screen. For instance, you can use it to listen for changes to the title of the page, for</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various JavaScript dialogs that might be requested, and even for developer-oriented pieces, such as console messages.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Here, the default </a:t>
            </a:r>
            <a:r>
              <a:rPr lang="en-US" sz="1200" kern="1200" dirty="0" err="1" smtClean="0">
                <a:solidFill>
                  <a:schemeClr val="tx1"/>
                </a:solidFill>
                <a:effectLst/>
                <a:latin typeface="+mn-lt"/>
                <a:ea typeface="+mn-ea"/>
                <a:cs typeface="+mn-cs"/>
              </a:rPr>
              <a:t>WebChromeClient</a:t>
            </a:r>
            <a:r>
              <a:rPr lang="en-US" sz="1200" kern="1200" dirty="0" smtClean="0">
                <a:solidFill>
                  <a:schemeClr val="tx1"/>
                </a:solidFill>
                <a:effectLst/>
                <a:latin typeface="+mn-lt"/>
                <a:ea typeface="+mn-ea"/>
                <a:cs typeface="+mn-cs"/>
              </a:rPr>
              <a:t> object is overridden to receive changes to the title of the page. The title of the web page is then set to a </a:t>
            </a:r>
            <a:r>
              <a:rPr lang="en-US" sz="1200" kern="1200" dirty="0" err="1" smtClean="0">
                <a:solidFill>
                  <a:schemeClr val="tx1"/>
                </a:solidFill>
                <a:effectLst/>
                <a:latin typeface="+mn-lt"/>
                <a:ea typeface="+mn-ea"/>
                <a:cs typeface="+mn-cs"/>
              </a:rPr>
              <a:t>TextView</a:t>
            </a:r>
            <a:r>
              <a:rPr lang="en-US" sz="1200" kern="1200" dirty="0" smtClean="0">
                <a:solidFill>
                  <a:schemeClr val="tx1"/>
                </a:solidFill>
                <a:effectLst/>
                <a:latin typeface="+mn-lt"/>
                <a:ea typeface="+mn-ea"/>
                <a:cs typeface="+mn-cs"/>
              </a:rPr>
              <a:t> visible on the screen.</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Whether you use </a:t>
            </a:r>
            <a:r>
              <a:rPr lang="en-US" sz="1200" kern="1200" dirty="0" err="1" smtClean="0">
                <a:solidFill>
                  <a:schemeClr val="tx1"/>
                </a:solidFill>
                <a:effectLst/>
                <a:latin typeface="+mn-lt"/>
                <a:ea typeface="+mn-ea"/>
                <a:cs typeface="+mn-cs"/>
              </a:rPr>
              <a:t>WebView</a:t>
            </a:r>
            <a:r>
              <a:rPr lang="en-US" sz="1200" kern="1200" dirty="0" smtClean="0">
                <a:solidFill>
                  <a:schemeClr val="tx1"/>
                </a:solidFill>
                <a:effectLst/>
                <a:latin typeface="+mn-lt"/>
                <a:ea typeface="+mn-ea"/>
                <a:cs typeface="+mn-cs"/>
              </a:rPr>
              <a:t> to display the main user interface of your application or use it sparingly to draw such things as help pages, there are circumstances where it might be the ideal control for the job to save coding time, especially when compared to a custom screen design. Leveraging the power of the open-source browser engine, </a:t>
            </a:r>
            <a:r>
              <a:rPr lang="en-US" sz="1200" kern="1200" dirty="0" err="1" smtClean="0">
                <a:solidFill>
                  <a:schemeClr val="tx1"/>
                </a:solidFill>
                <a:effectLst/>
                <a:latin typeface="+mn-lt"/>
                <a:ea typeface="+mn-ea"/>
                <a:cs typeface="+mn-cs"/>
              </a:rPr>
              <a:t>WebView</a:t>
            </a:r>
            <a:r>
              <a:rPr lang="en-US" sz="1200" kern="1200" dirty="0" smtClean="0">
                <a:solidFill>
                  <a:schemeClr val="tx1"/>
                </a:solidFill>
                <a:effectLst/>
                <a:latin typeface="+mn-lt"/>
                <a:ea typeface="+mn-ea"/>
                <a:cs typeface="+mn-cs"/>
              </a:rPr>
              <a:t> can provide a powerful, standards-based HTML viewer for applications.</a:t>
            </a:r>
            <a:endParaRPr lang="en-US" sz="1200" kern="1200" dirty="0">
              <a:solidFill>
                <a:schemeClr val="tx1"/>
              </a:solidFill>
              <a:effectLst/>
              <a:latin typeface="+mn-lt"/>
              <a:ea typeface="+mn-ea"/>
              <a:cs typeface="+mn-cs"/>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dirty="0"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dirty="0"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smtClean="0">
                <a:solidFill>
                  <a:schemeClr val="tx1"/>
                </a:solidFill>
                <a:effectLst/>
                <a:latin typeface="+mn-lt"/>
                <a:ea typeface="+mn-ea"/>
                <a:cs typeface="+mn-cs"/>
              </a:rPr>
              <a:t>You can have code such as this in your </a:t>
            </a:r>
            <a:r>
              <a:rPr lang="en-US" sz="1200" kern="1200" dirty="0" err="1" smtClean="0">
                <a:solidFill>
                  <a:schemeClr val="tx1"/>
                </a:solidFill>
                <a:effectLst/>
                <a:latin typeface="+mn-lt"/>
                <a:ea typeface="+mn-ea"/>
                <a:cs typeface="+mn-cs"/>
              </a:rPr>
              <a:t>onPause</a:t>
            </a:r>
            <a:r>
              <a:rPr lang="en-US" sz="1200" kern="1200" dirty="0" smtClean="0">
                <a:solidFill>
                  <a:schemeClr val="tx1"/>
                </a:solidFill>
                <a:effectLst/>
                <a:latin typeface="+mn-lt"/>
                <a:ea typeface="+mn-ea"/>
                <a:cs typeface="+mn-cs"/>
              </a:rPr>
              <a:t>() method.</a:t>
            </a:r>
            <a:endParaRPr lang="en-US" sz="1200" kern="1200" dirty="0">
              <a:solidFill>
                <a:schemeClr val="tx1"/>
              </a:solidFill>
              <a:effectLst/>
              <a:latin typeface="+mn-lt"/>
              <a:ea typeface="+mn-ea"/>
              <a:cs typeface="+mn-cs"/>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dirty="0"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dirty="0"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smtClean="0">
                <a:solidFill>
                  <a:schemeClr val="tx1"/>
                </a:solidFill>
                <a:effectLst/>
                <a:latin typeface="+mn-lt"/>
                <a:ea typeface="+mn-ea"/>
                <a:cs typeface="+mn-cs"/>
              </a:rPr>
              <a:t>Developers can enhance web applications by designing a lightweight shell application in Java and using a </a:t>
            </a:r>
            <a:r>
              <a:rPr lang="en-US" sz="1200" kern="1200" dirty="0" err="1" smtClean="0">
                <a:solidFill>
                  <a:schemeClr val="tx1"/>
                </a:solidFill>
                <a:effectLst/>
                <a:latin typeface="+mn-lt"/>
                <a:ea typeface="+mn-ea"/>
                <a:cs typeface="+mn-cs"/>
              </a:rPr>
              <a:t>WebView</a:t>
            </a:r>
            <a:r>
              <a:rPr lang="en-US" sz="1200" kern="1200" dirty="0" smtClean="0">
                <a:solidFill>
                  <a:schemeClr val="tx1"/>
                </a:solidFill>
                <a:effectLst/>
                <a:latin typeface="+mn-lt"/>
                <a:ea typeface="+mn-ea"/>
                <a:cs typeface="+mn-cs"/>
              </a:rPr>
              <a:t> control as a portal to the web application content. Two-way communication between the web application and the native Java application is possible through scripting languages such as JavaScript.</a:t>
            </a:r>
            <a:endParaRPr lang="en-US" sz="1200" kern="1200" dirty="0">
              <a:solidFill>
                <a:schemeClr val="tx1"/>
              </a:solidFill>
              <a:effectLst/>
              <a:latin typeface="+mn-lt"/>
              <a:ea typeface="+mn-ea"/>
              <a:cs typeface="+mn-cs"/>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smtClean="0">
                <a:solidFill>
                  <a:schemeClr val="tx1"/>
                </a:solidFill>
                <a:effectLst/>
                <a:latin typeface="+mn-lt"/>
                <a:ea typeface="+mn-ea"/>
                <a:cs typeface="+mn-cs"/>
              </a:rPr>
              <a:t>If you followed these steps, you should end up with your Activity’s </a:t>
            </a:r>
            <a:r>
              <a:rPr lang="en-US" sz="1200" kern="1200" dirty="0" err="1" smtClean="0">
                <a:solidFill>
                  <a:schemeClr val="tx1"/>
                </a:solidFill>
                <a:effectLst/>
                <a:latin typeface="+mn-lt"/>
                <a:ea typeface="+mn-ea"/>
                <a:cs typeface="+mn-cs"/>
              </a:rPr>
              <a:t>onCreate</a:t>
            </a:r>
            <a:r>
              <a:rPr lang="en-US" sz="1200" kern="1200" dirty="0" smtClean="0">
                <a:solidFill>
                  <a:schemeClr val="tx1"/>
                </a:solidFill>
                <a:effectLst/>
                <a:latin typeface="+mn-lt"/>
                <a:ea typeface="+mn-ea"/>
                <a:cs typeface="+mn-cs"/>
              </a:rPr>
              <a:t>() method looking something like this.</a:t>
            </a:r>
          </a:p>
          <a:p>
            <a:endParaRPr lang="en-US" sz="1200" kern="1200" dirty="0" smtClean="0">
              <a:solidFill>
                <a:schemeClr val="tx1"/>
              </a:solidFill>
              <a:effectLst/>
              <a:latin typeface="+mn-lt"/>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effectLst/>
                <a:latin typeface="+mn-lt"/>
                <a:ea typeface="+mn-ea"/>
                <a:cs typeface="+mn-cs"/>
              </a:rPr>
              <a:t>A custom </a:t>
            </a:r>
            <a:r>
              <a:rPr lang="en-US" sz="1200" kern="1200" dirty="0" err="1" smtClean="0">
                <a:solidFill>
                  <a:schemeClr val="tx1"/>
                </a:solidFill>
                <a:effectLst/>
                <a:latin typeface="+mn-lt"/>
                <a:ea typeface="+mn-ea"/>
                <a:cs typeface="+mn-cs"/>
              </a:rPr>
              <a:t>WebChromeClient</a:t>
            </a:r>
            <a:r>
              <a:rPr lang="en-US" sz="1200" kern="1200" dirty="0" smtClean="0">
                <a:solidFill>
                  <a:schemeClr val="tx1"/>
                </a:solidFill>
                <a:effectLst/>
                <a:latin typeface="+mn-lt"/>
                <a:ea typeface="+mn-ea"/>
                <a:cs typeface="+mn-cs"/>
              </a:rPr>
              <a:t> class is set so that any JavaScript console.log messages go out to </a:t>
            </a:r>
            <a:r>
              <a:rPr lang="en-US" sz="1200" kern="1200" dirty="0" err="1" smtClean="0">
                <a:solidFill>
                  <a:schemeClr val="tx1"/>
                </a:solidFill>
                <a:effectLst/>
                <a:latin typeface="+mn-lt"/>
                <a:ea typeface="+mn-ea"/>
                <a:cs typeface="+mn-cs"/>
              </a:rPr>
              <a:t>LogCat</a:t>
            </a:r>
            <a:r>
              <a:rPr lang="en-US" sz="1200" kern="1200" dirty="0" smtClean="0">
                <a:solidFill>
                  <a:schemeClr val="tx1"/>
                </a:solidFill>
                <a:effectLst/>
                <a:latin typeface="+mn-lt"/>
                <a:ea typeface="+mn-ea"/>
                <a:cs typeface="+mn-cs"/>
              </a:rPr>
              <a:t> output, using a custom debug tag as usual to enable easy tracking of log output specific to the application. Next, a new JavaScript interface is defined with the namespace called </a:t>
            </a:r>
            <a:r>
              <a:rPr lang="en-US" sz="1200" kern="1200" dirty="0" err="1" smtClean="0">
                <a:solidFill>
                  <a:schemeClr val="tx1"/>
                </a:solidFill>
                <a:effectLst/>
                <a:latin typeface="+mn-lt"/>
                <a:ea typeface="+mn-ea"/>
                <a:cs typeface="+mn-cs"/>
              </a:rPr>
              <a:t>jse</a:t>
            </a:r>
            <a:r>
              <a:rPr lang="en-US" sz="1200" kern="1200" dirty="0" smtClean="0">
                <a:solidFill>
                  <a:schemeClr val="tx1"/>
                </a:solidFill>
                <a:effectLst/>
                <a:latin typeface="+mn-lt"/>
                <a:ea typeface="+mn-ea"/>
                <a:cs typeface="+mn-cs"/>
              </a:rPr>
              <a:t>—the namespace is up to you. To call from JavaScript to this Java class, the JavaScript calls must all start with namespace </a:t>
            </a:r>
            <a:r>
              <a:rPr lang="en-US" sz="1200" kern="1200" dirty="0" err="1" smtClean="0">
                <a:solidFill>
                  <a:schemeClr val="tx1"/>
                </a:solidFill>
                <a:effectLst/>
                <a:latin typeface="+mn-lt"/>
                <a:ea typeface="+mn-ea"/>
                <a:cs typeface="+mn-cs"/>
              </a:rPr>
              <a:t>jse</a:t>
            </a:r>
            <a:r>
              <a:rPr lang="en-US" sz="1200" kern="1200" dirty="0" smtClean="0">
                <a:solidFill>
                  <a:schemeClr val="tx1"/>
                </a:solidFill>
                <a:effectLst/>
                <a:latin typeface="+mn-lt"/>
                <a:ea typeface="+mn-ea"/>
                <a:cs typeface="+mn-cs"/>
              </a:rPr>
              <a:t>., followed by the appropriate exposed method—for instance, </a:t>
            </a:r>
            <a:r>
              <a:rPr lang="en-US" sz="1200" kern="1200" dirty="0" err="1" smtClean="0">
                <a:solidFill>
                  <a:schemeClr val="tx1"/>
                </a:solidFill>
                <a:effectLst/>
                <a:latin typeface="+mn-lt"/>
                <a:ea typeface="+mn-ea"/>
                <a:cs typeface="+mn-cs"/>
              </a:rPr>
              <a:t>jse.javaMethod</a:t>
            </a:r>
            <a:r>
              <a:rPr lang="en-US" sz="1200" kern="1200" dirty="0" smtClean="0">
                <a:solidFill>
                  <a:schemeClr val="tx1"/>
                </a:solidFill>
                <a:effectLst/>
                <a:latin typeface="+mn-lt"/>
                <a:ea typeface="+mn-ea"/>
                <a:cs typeface="+mn-cs"/>
              </a:rPr>
              <a:t>().</a:t>
            </a:r>
          </a:p>
          <a:p>
            <a:endParaRPr lang="en-US" sz="1200" kern="1200" dirty="0">
              <a:solidFill>
                <a:schemeClr val="tx1"/>
              </a:solidFill>
              <a:effectLst/>
              <a:latin typeface="+mn-lt"/>
              <a:ea typeface="+mn-ea"/>
              <a:cs typeface="+mn-cs"/>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smtClean="0">
                <a:solidFill>
                  <a:schemeClr val="tx1"/>
                </a:solidFill>
                <a:effectLst/>
                <a:latin typeface="+mn-lt"/>
                <a:ea typeface="+mn-ea"/>
                <a:cs typeface="+mn-cs"/>
              </a:rPr>
              <a:t>You can define the </a:t>
            </a:r>
            <a:r>
              <a:rPr lang="en-US" sz="1200" kern="1200" dirty="0" err="1" smtClean="0">
                <a:solidFill>
                  <a:schemeClr val="tx1"/>
                </a:solidFill>
                <a:effectLst/>
                <a:latin typeface="+mn-lt"/>
                <a:ea typeface="+mn-ea"/>
                <a:cs typeface="+mn-cs"/>
              </a:rPr>
              <a:t>JavaScriptExtensions</a:t>
            </a:r>
            <a:r>
              <a:rPr lang="en-US" sz="1200" kern="1200" dirty="0" smtClean="0">
                <a:solidFill>
                  <a:schemeClr val="tx1"/>
                </a:solidFill>
                <a:effectLst/>
                <a:latin typeface="+mn-lt"/>
                <a:ea typeface="+mn-ea"/>
                <a:cs typeface="+mn-cs"/>
              </a:rPr>
              <a:t> class in the Activity as a subclass with a single method that can trigger Android Toast messages, as seen</a:t>
            </a:r>
            <a:r>
              <a:rPr lang="en-US" sz="1200" kern="1200" baseline="0" dirty="0" smtClean="0">
                <a:solidFill>
                  <a:schemeClr val="tx1"/>
                </a:solidFill>
                <a:effectLst/>
                <a:latin typeface="+mn-lt"/>
                <a:ea typeface="+mn-ea"/>
                <a:cs typeface="+mn-cs"/>
              </a:rPr>
              <a:t> here.</a:t>
            </a:r>
          </a:p>
          <a:p>
            <a:endParaRPr lang="en-US" sz="1200" kern="1200" baseline="0" dirty="0" smtClean="0">
              <a:solidFill>
                <a:schemeClr val="tx1"/>
              </a:solidFill>
              <a:effectLst/>
              <a:latin typeface="+mn-lt"/>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effectLst/>
                <a:latin typeface="+mn-lt"/>
                <a:ea typeface="+mn-ea"/>
                <a:cs typeface="+mn-cs"/>
              </a:rPr>
              <a:t>The JavaScript code has access to everything in the </a:t>
            </a:r>
            <a:r>
              <a:rPr lang="en-US" sz="1200" kern="1200" dirty="0" err="1" smtClean="0">
                <a:solidFill>
                  <a:schemeClr val="tx1"/>
                </a:solidFill>
                <a:effectLst/>
                <a:latin typeface="+mn-lt"/>
                <a:ea typeface="+mn-ea"/>
                <a:cs typeface="+mn-cs"/>
              </a:rPr>
              <a:t>JavaScriptExtensions</a:t>
            </a:r>
            <a:r>
              <a:rPr lang="en-US" sz="1200" kern="1200" dirty="0" smtClean="0">
                <a:solidFill>
                  <a:schemeClr val="tx1"/>
                </a:solidFill>
                <a:effectLst/>
                <a:latin typeface="+mn-lt"/>
                <a:ea typeface="+mn-ea"/>
                <a:cs typeface="+mn-cs"/>
              </a:rPr>
              <a:t> class, including the member variables as well as the methods. Return values work as expected from the methods, too.</a:t>
            </a:r>
          </a:p>
          <a:p>
            <a:endParaRPr lang="en-US" sz="1200" kern="1200" dirty="0">
              <a:solidFill>
                <a:schemeClr val="tx1"/>
              </a:solidFill>
              <a:effectLst/>
              <a:latin typeface="+mn-lt"/>
              <a:ea typeface="+mn-ea"/>
              <a:cs typeface="+mn-cs"/>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sz="1200" kern="1200" dirty="0" smtClean="0">
                <a:solidFill>
                  <a:schemeClr val="tx1"/>
                </a:solidFill>
                <a:effectLst/>
                <a:latin typeface="+mn-lt"/>
                <a:ea typeface="+mn-ea"/>
                <a:cs typeface="+mn-cs"/>
              </a:rPr>
              <a:t>Now switch your attention to defining the web page to load in the </a:t>
            </a:r>
            <a:r>
              <a:rPr lang="en-US" sz="1200" kern="1200" dirty="0" err="1" smtClean="0">
                <a:solidFill>
                  <a:schemeClr val="tx1"/>
                </a:solidFill>
                <a:effectLst/>
                <a:latin typeface="+mn-lt"/>
                <a:ea typeface="+mn-ea"/>
                <a:cs typeface="+mn-cs"/>
              </a:rPr>
              <a:t>WebView</a:t>
            </a:r>
            <a:r>
              <a:rPr lang="en-US" sz="1200" kern="1200" dirty="0" smtClean="0">
                <a:solidFill>
                  <a:schemeClr val="tx1"/>
                </a:solidFill>
                <a:effectLst/>
                <a:latin typeface="+mn-lt"/>
                <a:ea typeface="+mn-ea"/>
                <a:cs typeface="+mn-cs"/>
              </a:rPr>
              <a:t> control. For this example, simply create a file called sample.html in the /assets directory of the application. The contents of the sample.html file are shown here.</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819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fld id="{B643D8C7-153C-4306-8FDE-AC306DE311C5}" type="slidenum">
              <a:rPr lang="en-US" smtClean="0">
                <a:latin typeface="Calibri" pitchFamily="34" charset="0"/>
              </a:rPr>
              <a:pPr eaLnBrk="1" fontAlgn="base" hangingPunct="1">
                <a:spcBef>
                  <a:spcPct val="0"/>
                </a:spcBef>
                <a:spcAft>
                  <a:spcPct val="0"/>
                </a:spcAft>
              </a:pPr>
              <a:t>3</a:t>
            </a:fld>
            <a:endParaRPr lang="en-US" smtClean="0">
              <a:latin typeface="Calibri"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sz="1200" kern="1200" dirty="0" smtClean="0">
                <a:solidFill>
                  <a:schemeClr val="tx1"/>
                </a:solidFill>
                <a:effectLst/>
                <a:latin typeface="+mn-lt"/>
                <a:ea typeface="+mn-ea"/>
                <a:cs typeface="+mn-cs"/>
              </a:rPr>
              <a:t>The </a:t>
            </a:r>
            <a:r>
              <a:rPr lang="en-US" sz="1200" kern="1200" dirty="0" err="1" smtClean="0">
                <a:solidFill>
                  <a:schemeClr val="tx1"/>
                </a:solidFill>
                <a:effectLst/>
                <a:latin typeface="+mn-lt"/>
                <a:ea typeface="+mn-ea"/>
                <a:cs typeface="+mn-cs"/>
              </a:rPr>
              <a:t>doSetFormText</a:t>
            </a:r>
            <a:r>
              <a:rPr lang="en-US" sz="1200" kern="1200" dirty="0" smtClean="0">
                <a:solidFill>
                  <a:schemeClr val="tx1"/>
                </a:solidFill>
                <a:effectLst/>
                <a:latin typeface="+mn-lt"/>
                <a:ea typeface="+mn-ea"/>
                <a:cs typeface="+mn-cs"/>
              </a:rPr>
              <a:t>() function illustrates how native Java code can communicate back through the JavaScript interface and provide data to the web application.</a:t>
            </a:r>
            <a:endParaRPr lang="en-US" dirty="0"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smtClean="0">
                <a:solidFill>
                  <a:schemeClr val="tx1"/>
                </a:solidFill>
                <a:effectLst/>
                <a:latin typeface="+mn-lt"/>
                <a:ea typeface="+mn-ea"/>
                <a:cs typeface="+mn-cs"/>
              </a:rPr>
              <a:t>Finally, to demonstrate making a call from Java back to JavaScript, you need to define the click handler for the Button control within your Activity class. Here, the </a:t>
            </a:r>
            <a:r>
              <a:rPr lang="en-US" sz="1200" kern="1200" dirty="0" err="1" smtClean="0">
                <a:solidFill>
                  <a:schemeClr val="tx1"/>
                </a:solidFill>
                <a:effectLst/>
                <a:latin typeface="+mn-lt"/>
                <a:ea typeface="+mn-ea"/>
                <a:cs typeface="+mn-cs"/>
              </a:rPr>
              <a:t>onClick</a:t>
            </a:r>
            <a:r>
              <a:rPr lang="en-US" sz="1200" kern="1200" dirty="0" smtClean="0">
                <a:solidFill>
                  <a:schemeClr val="tx1"/>
                </a:solidFill>
                <a:effectLst/>
                <a:latin typeface="+mn-lt"/>
                <a:ea typeface="+mn-ea"/>
                <a:cs typeface="+mn-cs"/>
              </a:rPr>
              <a:t> handler, called </a:t>
            </a:r>
            <a:r>
              <a:rPr lang="en-US" sz="1200" kern="1200" dirty="0" err="1" smtClean="0">
                <a:solidFill>
                  <a:schemeClr val="tx1"/>
                </a:solidFill>
                <a:effectLst/>
                <a:latin typeface="+mn-lt"/>
                <a:ea typeface="+mn-ea"/>
                <a:cs typeface="+mn-cs"/>
              </a:rPr>
              <a:t>setHTMLText</a:t>
            </a:r>
            <a:r>
              <a:rPr lang="en-US" sz="1200" kern="1200" dirty="0" smtClean="0">
                <a:solidFill>
                  <a:schemeClr val="tx1"/>
                </a:solidFill>
                <a:effectLst/>
                <a:latin typeface="+mn-lt"/>
                <a:ea typeface="+mn-ea"/>
                <a:cs typeface="+mn-cs"/>
              </a:rPr>
              <a:t>(), executes some JavaScript on the currently loaded page by calling a JavaScript function called </a:t>
            </a:r>
            <a:r>
              <a:rPr lang="en-US" sz="1200" kern="1200" dirty="0" err="1" smtClean="0">
                <a:solidFill>
                  <a:schemeClr val="tx1"/>
                </a:solidFill>
                <a:effectLst/>
                <a:latin typeface="+mn-lt"/>
                <a:ea typeface="+mn-ea"/>
                <a:cs typeface="+mn-cs"/>
              </a:rPr>
              <a:t>doSetFormText</a:t>
            </a:r>
            <a:r>
              <a:rPr lang="en-US" sz="1200" kern="1200" dirty="0" smtClean="0">
                <a:solidFill>
                  <a:schemeClr val="tx1"/>
                </a:solidFill>
                <a:effectLst/>
                <a:latin typeface="+mn-lt"/>
                <a:ea typeface="+mn-ea"/>
                <a:cs typeface="+mn-cs"/>
              </a:rPr>
              <a:t>(), which we defined earlier in the web page. Here is an implementation of the </a:t>
            </a:r>
            <a:r>
              <a:rPr lang="en-US" sz="1200" kern="1200" dirty="0" err="1" smtClean="0">
                <a:solidFill>
                  <a:schemeClr val="tx1"/>
                </a:solidFill>
                <a:effectLst/>
                <a:latin typeface="+mn-lt"/>
                <a:ea typeface="+mn-ea"/>
                <a:cs typeface="+mn-cs"/>
              </a:rPr>
              <a:t>setHTMLText</a:t>
            </a:r>
            <a:r>
              <a:rPr lang="en-US" sz="1200" kern="1200" dirty="0" smtClean="0">
                <a:solidFill>
                  <a:schemeClr val="tx1"/>
                </a:solidFill>
                <a:effectLst/>
                <a:latin typeface="+mn-lt"/>
                <a:ea typeface="+mn-ea"/>
                <a:cs typeface="+mn-cs"/>
              </a:rPr>
              <a:t>() method.</a:t>
            </a:r>
          </a:p>
          <a:p>
            <a:endParaRPr lang="en-US" sz="1200" kern="1200" dirty="0" smtClean="0">
              <a:solidFill>
                <a:schemeClr val="tx1"/>
              </a:solidFill>
              <a:effectLst/>
              <a:latin typeface="+mn-lt"/>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effectLst/>
                <a:latin typeface="+mn-lt"/>
                <a:ea typeface="+mn-ea"/>
                <a:cs typeface="+mn-cs"/>
              </a:rPr>
              <a:t>This method of making a call to the JavaScript on the currently loaded page does not allow for return values. There are ways, however, to structure your design to allow checking of results, generally by treating the call as asynchronous and implementing another method for determining the response.</a:t>
            </a:r>
          </a:p>
          <a:p>
            <a:endParaRPr lang="en-US" sz="1200" kern="1200" dirty="0">
              <a:solidFill>
                <a:schemeClr val="tx1"/>
              </a:solidFill>
              <a:effectLst/>
              <a:latin typeface="+mn-lt"/>
              <a:ea typeface="+mn-ea"/>
              <a:cs typeface="+mn-cs"/>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smtClean="0">
                <a:solidFill>
                  <a:schemeClr val="tx1"/>
                </a:solidFill>
                <a:effectLst/>
                <a:latin typeface="+mn-lt"/>
                <a:ea typeface="+mn-ea"/>
                <a:cs typeface="+mn-cs"/>
              </a:rPr>
              <a:t>This figure shows how this application might behave on an Android device.</a:t>
            </a:r>
          </a:p>
          <a:p>
            <a:endParaRPr lang="en-US" sz="1200" kern="1200" dirty="0" smtClean="0">
              <a:solidFill>
                <a:schemeClr val="tx1"/>
              </a:solidFill>
              <a:effectLst/>
              <a:latin typeface="+mn-lt"/>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effectLst/>
                <a:latin typeface="+mn-lt"/>
                <a:ea typeface="+mn-ea"/>
                <a:cs typeface="+mn-cs"/>
              </a:rPr>
              <a:t>This style of development has been popularized by the open-source </a:t>
            </a:r>
            <a:r>
              <a:rPr lang="en-US" sz="1200" kern="1200" dirty="0" err="1" smtClean="0">
                <a:solidFill>
                  <a:schemeClr val="tx1"/>
                </a:solidFill>
                <a:effectLst/>
                <a:latin typeface="+mn-lt"/>
                <a:ea typeface="+mn-ea"/>
                <a:cs typeface="+mn-cs"/>
              </a:rPr>
              <a:t>PhoneGap</a:t>
            </a:r>
            <a:r>
              <a:rPr lang="en-US" sz="1200" kern="1200" dirty="0" smtClean="0">
                <a:solidFill>
                  <a:schemeClr val="tx1"/>
                </a:solidFill>
                <a:effectLst/>
                <a:latin typeface="+mn-lt"/>
                <a:ea typeface="+mn-ea"/>
                <a:cs typeface="+mn-cs"/>
              </a:rPr>
              <a:t> project, which aims to provide a set of standard JavaScript interfaces to native code across a variety of platforms, including iOS, Android, BlackBerry, Symbian, and Palm. Learn more about </a:t>
            </a:r>
            <a:r>
              <a:rPr lang="en-US" sz="1200" kern="1200" dirty="0" err="1" smtClean="0">
                <a:solidFill>
                  <a:schemeClr val="tx1"/>
                </a:solidFill>
                <a:effectLst/>
                <a:latin typeface="+mn-lt"/>
                <a:ea typeface="+mn-ea"/>
                <a:cs typeface="+mn-cs"/>
              </a:rPr>
              <a:t>PhoneGap</a:t>
            </a:r>
            <a:r>
              <a:rPr lang="en-US" sz="1200" kern="1200" smtClean="0">
                <a:solidFill>
                  <a:schemeClr val="tx1"/>
                </a:solidFill>
                <a:effectLst/>
                <a:latin typeface="+mn-lt"/>
                <a:ea typeface="+mn-ea"/>
                <a:cs typeface="+mn-cs"/>
              </a:rPr>
              <a:t> at </a:t>
            </a:r>
            <a:r>
              <a:rPr lang="en-US" sz="1200" i="1" kern="1200" smtClean="0">
                <a:solidFill>
                  <a:schemeClr val="tx1"/>
                </a:solidFill>
                <a:effectLst/>
                <a:latin typeface="+mn-lt"/>
                <a:ea typeface="+mn-ea"/>
                <a:cs typeface="+mn-cs"/>
              </a:rPr>
              <a:t>http://phonegap.com</a:t>
            </a:r>
            <a:r>
              <a:rPr lang="en-US" sz="1200" kern="1200" smtClean="0">
                <a:solidFill>
                  <a:schemeClr val="tx1"/>
                </a:solidFill>
                <a:effectLst/>
                <a:latin typeface="+mn-lt"/>
                <a:ea typeface="+mn-ea"/>
                <a:cs typeface="+mn-cs"/>
              </a:rPr>
              <a:t>.</a:t>
            </a:r>
          </a:p>
          <a:p>
            <a:endParaRPr lang="en-US" sz="1200" kern="1200" dirty="0">
              <a:solidFill>
                <a:schemeClr val="tx1"/>
              </a:solidFill>
              <a:effectLst/>
              <a:latin typeface="+mn-lt"/>
              <a:ea typeface="+mn-ea"/>
              <a:cs typeface="+mn-cs"/>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dirty="0"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dirty="0"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dirty="0"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dirty="0"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25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dirty="0" smtClean="0"/>
              <a:t>Class homework assignment: Chapter Quiz Questions and Exercises listed at the end of the chapter.</a:t>
            </a:r>
          </a:p>
        </p:txBody>
      </p:sp>
      <p:sp>
        <p:nvSpPr>
          <p:cNvPr id="15258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fld id="{48E3B434-A8B2-42CC-A81B-18C5C505E48D}" type="slidenum">
              <a:rPr lang="en-US" smtClean="0">
                <a:latin typeface="Calibri" pitchFamily="34" charset="0"/>
              </a:rPr>
              <a:pPr eaLnBrk="1" fontAlgn="base" hangingPunct="1">
                <a:spcBef>
                  <a:spcPct val="0"/>
                </a:spcBef>
                <a:spcAft>
                  <a:spcPct val="0"/>
                </a:spcAft>
              </a:pPr>
              <a:t>37</a:t>
            </a:fld>
            <a:endParaRPr lang="en-US" smtClean="0">
              <a:latin typeface="Calibri" pitchFamily="34"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dirty="0"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sz="1200" kern="1200" dirty="0" smtClean="0">
                <a:solidFill>
                  <a:schemeClr val="tx1"/>
                </a:solidFill>
                <a:effectLst/>
                <a:latin typeface="+mn-lt"/>
                <a:ea typeface="+mn-ea"/>
                <a:cs typeface="+mn-cs"/>
              </a:rPr>
              <a:t>Using the </a:t>
            </a:r>
            <a:r>
              <a:rPr lang="en-US" sz="1200" kern="1200" dirty="0" err="1" smtClean="0">
                <a:solidFill>
                  <a:schemeClr val="tx1"/>
                </a:solidFill>
                <a:effectLst/>
                <a:latin typeface="+mn-lt"/>
                <a:ea typeface="+mn-ea"/>
                <a:cs typeface="+mn-cs"/>
              </a:rPr>
              <a:t>WebView</a:t>
            </a:r>
            <a:r>
              <a:rPr lang="en-US" sz="1200" kern="1200" dirty="0" smtClean="0">
                <a:solidFill>
                  <a:schemeClr val="tx1"/>
                </a:solidFill>
                <a:effectLst/>
                <a:latin typeface="+mn-lt"/>
                <a:ea typeface="+mn-ea"/>
                <a:cs typeface="+mn-cs"/>
              </a:rPr>
              <a:t> control requires the </a:t>
            </a:r>
            <a:r>
              <a:rPr lang="en-US" sz="1200" kern="1200" dirty="0" err="1" smtClean="0">
                <a:solidFill>
                  <a:schemeClr val="tx1"/>
                </a:solidFill>
                <a:effectLst/>
                <a:latin typeface="+mn-lt"/>
                <a:ea typeface="+mn-ea"/>
                <a:cs typeface="+mn-cs"/>
              </a:rPr>
              <a:t>android.permission.INTERNET</a:t>
            </a:r>
            <a:r>
              <a:rPr lang="en-US" sz="1200" kern="1200" dirty="0" smtClean="0">
                <a:solidFill>
                  <a:schemeClr val="tx1"/>
                </a:solidFill>
                <a:effectLst/>
                <a:latin typeface="+mn-lt"/>
                <a:ea typeface="+mn-ea"/>
                <a:cs typeface="+mn-cs"/>
              </a:rPr>
              <a:t> permission. You can add this permission to your application’s Android manifest file with this code.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sz="1200" kern="1200" dirty="0" smtClean="0">
                <a:solidFill>
                  <a:schemeClr val="tx1"/>
                </a:solidFill>
                <a:effectLst/>
                <a:latin typeface="+mn-lt"/>
                <a:ea typeface="+mn-ea"/>
                <a:cs typeface="+mn-cs"/>
              </a:rPr>
              <a:t>When deciding whether the </a:t>
            </a:r>
            <a:r>
              <a:rPr lang="en-US" sz="1200" kern="1200" dirty="0" err="1" smtClean="0">
                <a:solidFill>
                  <a:schemeClr val="tx1"/>
                </a:solidFill>
                <a:effectLst/>
                <a:latin typeface="+mn-lt"/>
                <a:ea typeface="+mn-ea"/>
                <a:cs typeface="+mn-cs"/>
              </a:rPr>
              <a:t>WebView</a:t>
            </a:r>
            <a:r>
              <a:rPr lang="en-US" sz="1200" kern="1200" dirty="0" smtClean="0">
                <a:solidFill>
                  <a:schemeClr val="tx1"/>
                </a:solidFill>
                <a:effectLst/>
                <a:latin typeface="+mn-lt"/>
                <a:ea typeface="+mn-ea"/>
                <a:cs typeface="+mn-cs"/>
              </a:rPr>
              <a:t> control is right for your application, consider that you can always launch a browser application using an Intent object. When you want the user to have full access to all browser features, such as bookmarking and browsing, you’re better off launching into a browser application to a specific website, letting users do their browsing, and having them return to your application when they’re done. You can do this as shown </a:t>
            </a:r>
            <a:r>
              <a:rPr lang="en-US" sz="1200" kern="1200" baseline="0" dirty="0" smtClean="0">
                <a:solidFill>
                  <a:schemeClr val="tx1"/>
                </a:solidFill>
                <a:effectLst/>
                <a:latin typeface="+mn-lt"/>
                <a:ea typeface="+mn-ea"/>
                <a:cs typeface="+mn-cs"/>
              </a:rPr>
              <a:t>here.</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sz="1200" kern="1200" baseline="0" dirty="0" smtClean="0">
              <a:solidFill>
                <a:schemeClr val="tx1"/>
              </a:solidFill>
              <a:effectLst/>
              <a:latin typeface="+mn-lt"/>
              <a:ea typeface="+mn-ea"/>
              <a:cs typeface="+mn-cs"/>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en-US" sz="1200" kern="1200" dirty="0" smtClean="0">
                <a:solidFill>
                  <a:schemeClr val="tx1"/>
                </a:solidFill>
                <a:effectLst/>
                <a:latin typeface="+mn-lt"/>
                <a:ea typeface="+mn-ea"/>
                <a:cs typeface="+mn-cs"/>
              </a:rPr>
              <a:t>Launching a browser via an Intent does not require any special permissions. This means that your application is not required to have the </a:t>
            </a:r>
            <a:r>
              <a:rPr lang="en-US" sz="1200" kern="1200" dirty="0" err="1" smtClean="0">
                <a:solidFill>
                  <a:schemeClr val="tx1"/>
                </a:solidFill>
                <a:effectLst/>
                <a:latin typeface="+mn-lt"/>
                <a:ea typeface="+mn-ea"/>
                <a:cs typeface="+mn-cs"/>
              </a:rPr>
              <a:t>android.permission.INTERNET</a:t>
            </a:r>
            <a:r>
              <a:rPr lang="en-US" sz="1200" kern="1200" dirty="0" smtClean="0">
                <a:solidFill>
                  <a:schemeClr val="tx1"/>
                </a:solidFill>
                <a:effectLst/>
                <a:latin typeface="+mn-lt"/>
                <a:ea typeface="+mn-ea"/>
                <a:cs typeface="+mn-cs"/>
              </a:rPr>
              <a:t> permission. In addition, because Android transitions from your application’s current Activity to a specific browser application’s Activity, and then returns when the user presses the Back key, the experience is nearly as seamless as implementing your own Activity class with an embedded </a:t>
            </a:r>
            <a:r>
              <a:rPr lang="en-US" sz="1200" kern="1200" dirty="0" err="1" smtClean="0">
                <a:solidFill>
                  <a:schemeClr val="tx1"/>
                </a:solidFill>
                <a:effectLst/>
                <a:latin typeface="+mn-lt"/>
                <a:ea typeface="+mn-ea"/>
                <a:cs typeface="+mn-cs"/>
              </a:rPr>
              <a:t>WebView</a:t>
            </a:r>
            <a:r>
              <a:rPr lang="en-US" sz="1200" kern="1200" dirty="0" smtClean="0">
                <a:solidFill>
                  <a:schemeClr val="tx1"/>
                </a:solidFill>
                <a:effectLst/>
                <a:latin typeface="+mn-lt"/>
                <a:ea typeface="+mn-ea"/>
                <a:cs typeface="+mn-cs"/>
              </a:rPr>
              <a:t> object.</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sz="1200" kern="1200" dirty="0" smtClean="0">
              <a:solidFill>
                <a:schemeClr val="tx1"/>
              </a:solidFill>
              <a:effectLst/>
              <a:latin typeface="+mn-lt"/>
              <a:ea typeface="+mn-ea"/>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sz="1200" kern="1200" dirty="0" smtClean="0">
                <a:solidFill>
                  <a:schemeClr val="tx1"/>
                </a:solidFill>
                <a:effectLst/>
                <a:latin typeface="+mn-lt"/>
                <a:ea typeface="+mn-ea"/>
                <a:cs typeface="+mn-cs"/>
              </a:rPr>
              <a:t>The </a:t>
            </a:r>
            <a:r>
              <a:rPr lang="en-US" sz="1200" kern="1200" dirty="0" err="1" smtClean="0">
                <a:solidFill>
                  <a:schemeClr val="tx1"/>
                </a:solidFill>
                <a:effectLst/>
                <a:latin typeface="+mn-lt"/>
                <a:ea typeface="+mn-ea"/>
                <a:cs typeface="+mn-cs"/>
              </a:rPr>
              <a:t>WebView</a:t>
            </a:r>
            <a:r>
              <a:rPr lang="en-US" sz="1200" kern="1200" dirty="0" smtClean="0">
                <a:solidFill>
                  <a:schemeClr val="tx1"/>
                </a:solidFill>
                <a:effectLst/>
                <a:latin typeface="+mn-lt"/>
                <a:ea typeface="+mn-ea"/>
                <a:cs typeface="+mn-cs"/>
              </a:rPr>
              <a:t> control can be added to a layout resource file like any other View. It can take up the entire screen or just a portion of it. A typical </a:t>
            </a:r>
            <a:r>
              <a:rPr lang="en-US" sz="1200" kern="1200" dirty="0" err="1" smtClean="0">
                <a:solidFill>
                  <a:schemeClr val="tx1"/>
                </a:solidFill>
                <a:effectLst/>
                <a:latin typeface="+mn-lt"/>
                <a:ea typeface="+mn-ea"/>
                <a:cs typeface="+mn-cs"/>
              </a:rPr>
              <a:t>WebView</a:t>
            </a:r>
            <a:r>
              <a:rPr lang="en-US" sz="1200" kern="1200" dirty="0" smtClean="0">
                <a:solidFill>
                  <a:schemeClr val="tx1"/>
                </a:solidFill>
                <a:effectLst/>
                <a:latin typeface="+mn-lt"/>
                <a:ea typeface="+mn-ea"/>
                <a:cs typeface="+mn-cs"/>
              </a:rPr>
              <a:t> definition in a layout resource might look like this.</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en-US" sz="1200" kern="1200" dirty="0" smtClean="0">
                <a:solidFill>
                  <a:schemeClr val="tx1"/>
                </a:solidFill>
                <a:effectLst/>
                <a:latin typeface="+mn-lt"/>
                <a:ea typeface="+mn-ea"/>
                <a:cs typeface="+mn-cs"/>
              </a:rPr>
              <a:t>Generally speaking, you should give your </a:t>
            </a:r>
            <a:r>
              <a:rPr lang="en-US" sz="1200" kern="1200" dirty="0" err="1" smtClean="0">
                <a:solidFill>
                  <a:schemeClr val="tx1"/>
                </a:solidFill>
                <a:effectLst/>
                <a:latin typeface="+mn-lt"/>
                <a:ea typeface="+mn-ea"/>
                <a:cs typeface="+mn-cs"/>
              </a:rPr>
              <a:t>WebView</a:t>
            </a:r>
            <a:r>
              <a:rPr lang="en-US" sz="1200" kern="1200" dirty="0" smtClean="0">
                <a:solidFill>
                  <a:schemeClr val="tx1"/>
                </a:solidFill>
                <a:effectLst/>
                <a:latin typeface="+mn-lt"/>
                <a:ea typeface="+mn-ea"/>
                <a:cs typeface="+mn-cs"/>
              </a:rPr>
              <a:t> controls ample room to display text and graphics. Keep this in mind when designing layouts using the </a:t>
            </a:r>
            <a:r>
              <a:rPr lang="en-US" sz="1200" kern="1200" dirty="0" err="1" smtClean="0">
                <a:solidFill>
                  <a:schemeClr val="tx1"/>
                </a:solidFill>
                <a:effectLst/>
                <a:latin typeface="+mn-lt"/>
                <a:ea typeface="+mn-ea"/>
                <a:cs typeface="+mn-cs"/>
              </a:rPr>
              <a:t>WebView</a:t>
            </a:r>
            <a:r>
              <a:rPr lang="en-US" sz="1200" kern="1200" dirty="0" smtClean="0">
                <a:solidFill>
                  <a:schemeClr val="tx1"/>
                </a:solidFill>
                <a:effectLst/>
                <a:latin typeface="+mn-lt"/>
                <a:ea typeface="+mn-ea"/>
                <a:cs typeface="+mn-cs"/>
              </a:rPr>
              <a:t> control.</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sz="1200" kern="1200" dirty="0" smtClean="0">
              <a:solidFill>
                <a:schemeClr val="tx1"/>
              </a:solidFill>
              <a:effectLst/>
              <a:latin typeface="+mn-lt"/>
              <a:ea typeface="+mn-ea"/>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smtClean="0">
                <a:solidFill>
                  <a:schemeClr val="tx1"/>
                </a:solidFill>
                <a:effectLst/>
                <a:latin typeface="+mn-lt"/>
                <a:ea typeface="+mn-ea"/>
                <a:cs typeface="+mn-cs"/>
              </a:rPr>
              <a:t>You can load content into a </a:t>
            </a:r>
            <a:r>
              <a:rPr lang="en-US" sz="1200" kern="1200" dirty="0" err="1" smtClean="0">
                <a:solidFill>
                  <a:schemeClr val="tx1"/>
                </a:solidFill>
                <a:effectLst/>
                <a:latin typeface="+mn-lt"/>
                <a:ea typeface="+mn-ea"/>
                <a:cs typeface="+mn-cs"/>
              </a:rPr>
              <a:t>WebView</a:t>
            </a:r>
            <a:r>
              <a:rPr lang="en-US" sz="1200" kern="1200" dirty="0" smtClean="0">
                <a:solidFill>
                  <a:schemeClr val="tx1"/>
                </a:solidFill>
                <a:effectLst/>
                <a:latin typeface="+mn-lt"/>
                <a:ea typeface="+mn-ea"/>
                <a:cs typeface="+mn-cs"/>
              </a:rPr>
              <a:t> control in a variety of ways. For example, a </a:t>
            </a:r>
            <a:r>
              <a:rPr lang="en-US" sz="1200" kern="1200" dirty="0" err="1" smtClean="0">
                <a:solidFill>
                  <a:schemeClr val="tx1"/>
                </a:solidFill>
                <a:effectLst/>
                <a:latin typeface="+mn-lt"/>
                <a:ea typeface="+mn-ea"/>
                <a:cs typeface="+mn-cs"/>
              </a:rPr>
              <a:t>WebView</a:t>
            </a:r>
            <a:r>
              <a:rPr lang="en-US" sz="1200" kern="1200" dirty="0" smtClean="0">
                <a:solidFill>
                  <a:schemeClr val="tx1"/>
                </a:solidFill>
                <a:effectLst/>
                <a:latin typeface="+mn-lt"/>
                <a:ea typeface="+mn-ea"/>
                <a:cs typeface="+mn-cs"/>
              </a:rPr>
              <a:t> control can load a specific website or render raw HTML content. Web pages can be stored on a remote web server or stored on the device.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Here is an example of how to use a </a:t>
            </a:r>
            <a:r>
              <a:rPr lang="en-US" sz="1200" kern="1200" dirty="0" err="1" smtClean="0">
                <a:solidFill>
                  <a:schemeClr val="tx1"/>
                </a:solidFill>
                <a:effectLst/>
                <a:latin typeface="+mn-lt"/>
                <a:ea typeface="+mn-ea"/>
                <a:cs typeface="+mn-cs"/>
              </a:rPr>
              <a:t>WebView</a:t>
            </a:r>
            <a:r>
              <a:rPr lang="en-US" sz="1200" kern="1200" dirty="0" smtClean="0">
                <a:solidFill>
                  <a:schemeClr val="tx1"/>
                </a:solidFill>
                <a:effectLst/>
                <a:latin typeface="+mn-lt"/>
                <a:ea typeface="+mn-ea"/>
                <a:cs typeface="+mn-cs"/>
              </a:rPr>
              <a:t> control to load content from a specific website.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You do not need to add any additional code to load the referenced web page on the screen.</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sz="1200" kern="1200" dirty="0" smtClean="0">
                <a:solidFill>
                  <a:schemeClr val="tx1"/>
                </a:solidFill>
                <a:effectLst/>
                <a:latin typeface="+mn-lt"/>
                <a:ea typeface="+mn-ea"/>
                <a:cs typeface="+mn-cs"/>
              </a:rPr>
              <a:t>Similarly, you can load an HTML file called webby.html stored in the application’s assets directory like this.</a:t>
            </a:r>
            <a:endParaRPr 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edit Master subtitle style</a:t>
            </a:r>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dirty="0" smtClean="0">
                <a:latin typeface="Verdana" charset="0"/>
              </a:rPr>
              <a:t>From </a:t>
            </a:r>
            <a:r>
              <a:rPr lang="en-US" i="1" dirty="0" smtClean="0">
                <a:latin typeface="Verdana" charset="0"/>
              </a:rPr>
              <a:t>Advanced </a:t>
            </a:r>
            <a:r>
              <a:rPr lang="en-US" i="1" dirty="0" err="1" smtClean="0">
                <a:latin typeface="Verdana" charset="0"/>
              </a:rPr>
              <a:t>Android</a:t>
            </a:r>
            <a:r>
              <a:rPr lang="en-US" baseline="30000" dirty="0" err="1" smtClean="0">
                <a:latin typeface="Verdana" charset="0"/>
              </a:rPr>
              <a:t>TM</a:t>
            </a:r>
            <a:r>
              <a:rPr lang="en-US" i="1" dirty="0" smtClean="0">
                <a:latin typeface="Verdana" charset="0"/>
              </a:rPr>
              <a:t> Application Development, Fourth Edition</a:t>
            </a:r>
            <a:r>
              <a:rPr lang="en-US" dirty="0" smtClean="0">
                <a:latin typeface="Verdana" charset="0"/>
              </a:rPr>
              <a:t>, by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(ISBN-13: 978-0-13-389238-3). Copyright © 2015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All rights reserved.</a:t>
            </a:r>
            <a:endParaRPr lang="en-US" dirty="0"/>
          </a:p>
        </p:txBody>
      </p:sp>
    </p:spTree>
    <p:extLst>
      <p:ext uri="{BB962C8B-B14F-4D97-AF65-F5344CB8AC3E}">
        <p14:creationId xmlns:p14="http://schemas.microsoft.com/office/powerpoint/2010/main" val="329042332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dirty="0" smtClean="0">
                <a:latin typeface="Verdana" charset="0"/>
              </a:rPr>
              <a:t>From </a:t>
            </a:r>
            <a:r>
              <a:rPr lang="en-US" i="1" dirty="0" smtClean="0">
                <a:latin typeface="Verdana" charset="0"/>
              </a:rPr>
              <a:t>Advanced </a:t>
            </a:r>
            <a:r>
              <a:rPr lang="en-US" i="1" dirty="0" err="1" smtClean="0">
                <a:latin typeface="Verdana" charset="0"/>
              </a:rPr>
              <a:t>Android</a:t>
            </a:r>
            <a:r>
              <a:rPr lang="en-US" baseline="30000" dirty="0" err="1" smtClean="0">
                <a:latin typeface="Verdana" charset="0"/>
              </a:rPr>
              <a:t>TM</a:t>
            </a:r>
            <a:r>
              <a:rPr lang="en-US" i="1" dirty="0" smtClean="0">
                <a:latin typeface="Verdana" charset="0"/>
              </a:rPr>
              <a:t> Application Development, Fourth Edition</a:t>
            </a:r>
            <a:r>
              <a:rPr lang="en-US" dirty="0" smtClean="0">
                <a:latin typeface="Verdana" charset="0"/>
              </a:rPr>
              <a:t>, by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(ISBN-13: 978-0-13-389238-3). Copyright © 2015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All rights reserved.</a:t>
            </a:r>
            <a:endParaRPr lang="en-US" dirty="0"/>
          </a:p>
        </p:txBody>
      </p:sp>
    </p:spTree>
    <p:extLst>
      <p:ext uri="{BB962C8B-B14F-4D97-AF65-F5344CB8AC3E}">
        <p14:creationId xmlns:p14="http://schemas.microsoft.com/office/powerpoint/2010/main" val="113979724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dirty="0" smtClean="0">
                <a:latin typeface="Verdana" charset="0"/>
              </a:rPr>
              <a:t>From </a:t>
            </a:r>
            <a:r>
              <a:rPr lang="en-US" i="1" dirty="0" smtClean="0">
                <a:latin typeface="Verdana" charset="0"/>
              </a:rPr>
              <a:t>Advanced </a:t>
            </a:r>
            <a:r>
              <a:rPr lang="en-US" i="1" dirty="0" err="1" smtClean="0">
                <a:latin typeface="Verdana" charset="0"/>
              </a:rPr>
              <a:t>Android</a:t>
            </a:r>
            <a:r>
              <a:rPr lang="en-US" baseline="30000" dirty="0" err="1" smtClean="0">
                <a:latin typeface="Verdana" charset="0"/>
              </a:rPr>
              <a:t>TM</a:t>
            </a:r>
            <a:r>
              <a:rPr lang="en-US" i="1" dirty="0" smtClean="0">
                <a:latin typeface="Verdana" charset="0"/>
              </a:rPr>
              <a:t> Application Development, Fourth Edition</a:t>
            </a:r>
            <a:r>
              <a:rPr lang="en-US" dirty="0" smtClean="0">
                <a:latin typeface="Verdana" charset="0"/>
              </a:rPr>
              <a:t>, by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(ISBN-13: 978-0-13-389238-3). Copyright © 2015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All rights reserved.</a:t>
            </a:r>
            <a:endParaRPr lang="en-US" dirty="0"/>
          </a:p>
        </p:txBody>
      </p:sp>
    </p:spTree>
    <p:extLst>
      <p:ext uri="{BB962C8B-B14F-4D97-AF65-F5344CB8AC3E}">
        <p14:creationId xmlns:p14="http://schemas.microsoft.com/office/powerpoint/2010/main" val="1531018165"/>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OverTx" preserve="1">
  <p:cSld name="Title and 2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457200" y="1600200"/>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half" idx="3"/>
          </p:nvPr>
        </p:nvSpPr>
        <p:spPr>
          <a:xfrm>
            <a:off x="457200" y="3938588"/>
            <a:ext cx="8229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ftr" sz="quarter" idx="11"/>
          </p:nvPr>
        </p:nvSpPr>
        <p:spPr>
          <a:ln/>
        </p:spPr>
        <p:txBody>
          <a:bodyPr/>
          <a:lstStyle>
            <a:lvl1pPr>
              <a:defRPr/>
            </a:lvl1pPr>
          </a:lstStyle>
          <a:p>
            <a:pPr>
              <a:defRPr/>
            </a:pPr>
            <a:r>
              <a:rPr lang="en-US" dirty="0" smtClean="0">
                <a:latin typeface="Verdana" charset="0"/>
              </a:rPr>
              <a:t>From </a:t>
            </a:r>
            <a:r>
              <a:rPr lang="en-US" i="1" dirty="0" smtClean="0">
                <a:latin typeface="Verdana" charset="0"/>
              </a:rPr>
              <a:t>Advanced </a:t>
            </a:r>
            <a:r>
              <a:rPr lang="en-US" i="1" dirty="0" err="1" smtClean="0">
                <a:latin typeface="Verdana" charset="0"/>
              </a:rPr>
              <a:t>Android</a:t>
            </a:r>
            <a:r>
              <a:rPr lang="en-US" baseline="30000" dirty="0" err="1" smtClean="0">
                <a:latin typeface="Verdana" charset="0"/>
              </a:rPr>
              <a:t>TM</a:t>
            </a:r>
            <a:r>
              <a:rPr lang="en-US" i="1" dirty="0" smtClean="0">
                <a:latin typeface="Verdana" charset="0"/>
              </a:rPr>
              <a:t> Application Development, Fourth Edition</a:t>
            </a:r>
            <a:r>
              <a:rPr lang="en-US" dirty="0" smtClean="0">
                <a:latin typeface="Verdana" charset="0"/>
              </a:rPr>
              <a:t>, by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(ISBN-13: 978-0-13-389238-3). Copyright © 2015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All rights reserved.</a:t>
            </a:r>
            <a:endParaRPr lang="en-US" dirty="0"/>
          </a:p>
        </p:txBody>
      </p:sp>
    </p:spTree>
    <p:extLst>
      <p:ext uri="{BB962C8B-B14F-4D97-AF65-F5344CB8AC3E}">
        <p14:creationId xmlns:p14="http://schemas.microsoft.com/office/powerpoint/2010/main" val="398732837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dirty="0" smtClean="0">
                <a:latin typeface="Verdana" charset="0"/>
              </a:rPr>
              <a:t>From </a:t>
            </a:r>
            <a:r>
              <a:rPr lang="en-US" i="1" dirty="0" smtClean="0">
                <a:latin typeface="Verdana" charset="0"/>
              </a:rPr>
              <a:t>Advanced </a:t>
            </a:r>
            <a:r>
              <a:rPr lang="en-US" i="1" dirty="0" err="1" smtClean="0">
                <a:latin typeface="Verdana" charset="0"/>
              </a:rPr>
              <a:t>Android</a:t>
            </a:r>
            <a:r>
              <a:rPr lang="en-US" baseline="30000" dirty="0" err="1" smtClean="0">
                <a:latin typeface="Verdana" charset="0"/>
              </a:rPr>
              <a:t>TM</a:t>
            </a:r>
            <a:r>
              <a:rPr lang="en-US" i="1" dirty="0" smtClean="0">
                <a:latin typeface="Verdana" charset="0"/>
              </a:rPr>
              <a:t> Application Development, Fourth Edition</a:t>
            </a:r>
            <a:r>
              <a:rPr lang="en-US" dirty="0" smtClean="0">
                <a:latin typeface="Verdana" charset="0"/>
              </a:rPr>
              <a:t>, by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(ISBN-13: 978-0-13-389238-3). Copyright © 2015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All rights reserved.</a:t>
            </a:r>
            <a:endParaRPr lang="en-US" dirty="0"/>
          </a:p>
        </p:txBody>
      </p:sp>
    </p:spTree>
    <p:extLst>
      <p:ext uri="{BB962C8B-B14F-4D97-AF65-F5344CB8AC3E}">
        <p14:creationId xmlns:p14="http://schemas.microsoft.com/office/powerpoint/2010/main" val="410316429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dirty="0" smtClean="0">
                <a:latin typeface="Verdana" charset="0"/>
              </a:rPr>
              <a:t>From </a:t>
            </a:r>
            <a:r>
              <a:rPr lang="en-US" i="1" dirty="0" smtClean="0">
                <a:latin typeface="Verdana" charset="0"/>
              </a:rPr>
              <a:t>Advanced </a:t>
            </a:r>
            <a:r>
              <a:rPr lang="en-US" i="1" dirty="0" err="1" smtClean="0">
                <a:latin typeface="Verdana" charset="0"/>
              </a:rPr>
              <a:t>Android</a:t>
            </a:r>
            <a:r>
              <a:rPr lang="en-US" baseline="30000" dirty="0" err="1" smtClean="0">
                <a:latin typeface="Verdana" charset="0"/>
              </a:rPr>
              <a:t>TM</a:t>
            </a:r>
            <a:r>
              <a:rPr lang="en-US" i="1" dirty="0" smtClean="0">
                <a:latin typeface="Verdana" charset="0"/>
              </a:rPr>
              <a:t> Application Development, Fourth Edition</a:t>
            </a:r>
            <a:r>
              <a:rPr lang="en-US" dirty="0" smtClean="0">
                <a:latin typeface="Verdana" charset="0"/>
              </a:rPr>
              <a:t>, by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(ISBN-13: 978-0-13-389238-3). Copyright © 2015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All rights reserved.</a:t>
            </a:r>
            <a:endParaRPr lang="en-US" dirty="0"/>
          </a:p>
        </p:txBody>
      </p:sp>
    </p:spTree>
    <p:extLst>
      <p:ext uri="{BB962C8B-B14F-4D97-AF65-F5344CB8AC3E}">
        <p14:creationId xmlns:p14="http://schemas.microsoft.com/office/powerpoint/2010/main" val="328691990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5" name="Rectangle 5"/>
          <p:cNvSpPr>
            <a:spLocks noGrp="1" noChangeArrowheads="1"/>
          </p:cNvSpPr>
          <p:nvPr>
            <p:ph type="ftr" sz="quarter" idx="11"/>
          </p:nvPr>
        </p:nvSpPr>
        <p:spPr>
          <a:ln/>
        </p:spPr>
        <p:txBody>
          <a:bodyPr/>
          <a:lstStyle>
            <a:lvl1pPr>
              <a:defRPr/>
            </a:lvl1pPr>
          </a:lstStyle>
          <a:p>
            <a:pPr>
              <a:defRPr/>
            </a:pPr>
            <a:r>
              <a:rPr lang="en-US" dirty="0" smtClean="0">
                <a:latin typeface="Verdana" charset="0"/>
              </a:rPr>
              <a:t>From </a:t>
            </a:r>
            <a:r>
              <a:rPr lang="en-US" i="1" dirty="0" smtClean="0">
                <a:latin typeface="Verdana" charset="0"/>
              </a:rPr>
              <a:t>Advanced </a:t>
            </a:r>
            <a:r>
              <a:rPr lang="en-US" i="1" dirty="0" err="1" smtClean="0">
                <a:latin typeface="Verdana" charset="0"/>
              </a:rPr>
              <a:t>Android</a:t>
            </a:r>
            <a:r>
              <a:rPr lang="en-US" baseline="30000" dirty="0" err="1" smtClean="0">
                <a:latin typeface="Verdana" charset="0"/>
              </a:rPr>
              <a:t>TM</a:t>
            </a:r>
            <a:r>
              <a:rPr lang="en-US" i="1" dirty="0" smtClean="0">
                <a:latin typeface="Verdana" charset="0"/>
              </a:rPr>
              <a:t> Application Development, Fourth Edition</a:t>
            </a:r>
            <a:r>
              <a:rPr lang="en-US" dirty="0" smtClean="0">
                <a:latin typeface="Verdana" charset="0"/>
              </a:rPr>
              <a:t>, by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(ISBN-13: 978-0-13-389238-3). Copyright © 2015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All rights reserved.</a:t>
            </a:r>
            <a:endParaRPr lang="en-US" dirty="0"/>
          </a:p>
        </p:txBody>
      </p:sp>
    </p:spTree>
    <p:extLst>
      <p:ext uri="{BB962C8B-B14F-4D97-AF65-F5344CB8AC3E}">
        <p14:creationId xmlns:p14="http://schemas.microsoft.com/office/powerpoint/2010/main" val="265096530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dirty="0" smtClean="0">
                <a:latin typeface="Verdana" charset="0"/>
              </a:rPr>
              <a:t>From </a:t>
            </a:r>
            <a:r>
              <a:rPr lang="en-US" i="1" dirty="0" smtClean="0">
                <a:latin typeface="Verdana" charset="0"/>
              </a:rPr>
              <a:t>Advanced </a:t>
            </a:r>
            <a:r>
              <a:rPr lang="en-US" i="1" dirty="0" err="1" smtClean="0">
                <a:latin typeface="Verdana" charset="0"/>
              </a:rPr>
              <a:t>Android</a:t>
            </a:r>
            <a:r>
              <a:rPr lang="en-US" baseline="30000" dirty="0" err="1" smtClean="0">
                <a:latin typeface="Verdana" charset="0"/>
              </a:rPr>
              <a:t>TM</a:t>
            </a:r>
            <a:r>
              <a:rPr lang="en-US" i="1" dirty="0" smtClean="0">
                <a:latin typeface="Verdana" charset="0"/>
              </a:rPr>
              <a:t> Application Development, Fourth Edition</a:t>
            </a:r>
            <a:r>
              <a:rPr lang="en-US" dirty="0" smtClean="0">
                <a:latin typeface="Verdana" charset="0"/>
              </a:rPr>
              <a:t>, by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(ISBN-13: 978-0-13-389238-3). Copyright © 2015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All rights reserved.</a:t>
            </a:r>
            <a:endParaRPr lang="en-US" dirty="0"/>
          </a:p>
        </p:txBody>
      </p:sp>
    </p:spTree>
    <p:extLst>
      <p:ext uri="{BB962C8B-B14F-4D97-AF65-F5344CB8AC3E}">
        <p14:creationId xmlns:p14="http://schemas.microsoft.com/office/powerpoint/2010/main" val="149261922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Rectangle 5"/>
          <p:cNvSpPr>
            <a:spLocks noGrp="1" noChangeArrowheads="1"/>
          </p:cNvSpPr>
          <p:nvPr>
            <p:ph type="ftr" sz="quarter" idx="11"/>
          </p:nvPr>
        </p:nvSpPr>
        <p:spPr>
          <a:ln/>
        </p:spPr>
        <p:txBody>
          <a:bodyPr/>
          <a:lstStyle>
            <a:lvl1pPr>
              <a:defRPr/>
            </a:lvl1pPr>
          </a:lstStyle>
          <a:p>
            <a:pPr>
              <a:defRPr/>
            </a:pPr>
            <a:r>
              <a:rPr lang="en-US" dirty="0" smtClean="0">
                <a:latin typeface="Verdana" charset="0"/>
              </a:rPr>
              <a:t>From </a:t>
            </a:r>
            <a:r>
              <a:rPr lang="en-US" i="1" dirty="0" smtClean="0">
                <a:latin typeface="Verdana" charset="0"/>
              </a:rPr>
              <a:t>Advanced </a:t>
            </a:r>
            <a:r>
              <a:rPr lang="en-US" i="1" dirty="0" err="1" smtClean="0">
                <a:latin typeface="Verdana" charset="0"/>
              </a:rPr>
              <a:t>Android</a:t>
            </a:r>
            <a:r>
              <a:rPr lang="en-US" baseline="30000" dirty="0" err="1" smtClean="0">
                <a:latin typeface="Verdana" charset="0"/>
              </a:rPr>
              <a:t>TM</a:t>
            </a:r>
            <a:r>
              <a:rPr lang="en-US" i="1" dirty="0" smtClean="0">
                <a:latin typeface="Verdana" charset="0"/>
              </a:rPr>
              <a:t> Application Development, Fourth Edition</a:t>
            </a:r>
            <a:r>
              <a:rPr lang="en-US" dirty="0" smtClean="0">
                <a:latin typeface="Verdana" charset="0"/>
              </a:rPr>
              <a:t>, by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(ISBN-13: 978-0-13-389238-3). Copyright © 2015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All rights reserved.</a:t>
            </a:r>
            <a:endParaRPr lang="en-US" dirty="0"/>
          </a:p>
        </p:txBody>
      </p:sp>
    </p:spTree>
    <p:extLst>
      <p:ext uri="{BB962C8B-B14F-4D97-AF65-F5344CB8AC3E}">
        <p14:creationId xmlns:p14="http://schemas.microsoft.com/office/powerpoint/2010/main" val="181098340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Rectangle 5"/>
          <p:cNvSpPr>
            <a:spLocks noGrp="1" noChangeArrowheads="1"/>
          </p:cNvSpPr>
          <p:nvPr>
            <p:ph type="ftr" sz="quarter" idx="11"/>
          </p:nvPr>
        </p:nvSpPr>
        <p:spPr>
          <a:ln/>
        </p:spPr>
        <p:txBody>
          <a:bodyPr/>
          <a:lstStyle>
            <a:lvl1pPr>
              <a:defRPr/>
            </a:lvl1pPr>
          </a:lstStyle>
          <a:p>
            <a:pPr>
              <a:defRPr/>
            </a:pPr>
            <a:r>
              <a:rPr lang="en-US" dirty="0" smtClean="0">
                <a:latin typeface="Verdana" charset="0"/>
              </a:rPr>
              <a:t>From </a:t>
            </a:r>
            <a:r>
              <a:rPr lang="en-US" i="1" dirty="0" smtClean="0">
                <a:latin typeface="Verdana" charset="0"/>
              </a:rPr>
              <a:t>Advanced </a:t>
            </a:r>
            <a:r>
              <a:rPr lang="en-US" i="1" dirty="0" err="1" smtClean="0">
                <a:latin typeface="Verdana" charset="0"/>
              </a:rPr>
              <a:t>Android</a:t>
            </a:r>
            <a:r>
              <a:rPr lang="en-US" baseline="30000" dirty="0" err="1" smtClean="0">
                <a:latin typeface="Verdana" charset="0"/>
              </a:rPr>
              <a:t>TM</a:t>
            </a:r>
            <a:r>
              <a:rPr lang="en-US" i="1" dirty="0" smtClean="0">
                <a:latin typeface="Verdana" charset="0"/>
              </a:rPr>
              <a:t> Application Development, Fourth Edition</a:t>
            </a:r>
            <a:r>
              <a:rPr lang="en-US" dirty="0" smtClean="0">
                <a:latin typeface="Verdana" charset="0"/>
              </a:rPr>
              <a:t>, by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(ISBN-13: 978-0-13-389238-3). Copyright © 2015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All rights reserved.</a:t>
            </a:r>
            <a:endParaRPr lang="en-US" dirty="0"/>
          </a:p>
        </p:txBody>
      </p:sp>
    </p:spTree>
    <p:extLst>
      <p:ext uri="{BB962C8B-B14F-4D97-AF65-F5344CB8AC3E}">
        <p14:creationId xmlns:p14="http://schemas.microsoft.com/office/powerpoint/2010/main" val="161478375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Rectangle 5"/>
          <p:cNvSpPr>
            <a:spLocks noGrp="1" noChangeArrowheads="1"/>
          </p:cNvSpPr>
          <p:nvPr>
            <p:ph type="ftr" sz="quarter" idx="11"/>
          </p:nvPr>
        </p:nvSpPr>
        <p:spPr>
          <a:ln/>
        </p:spPr>
        <p:txBody>
          <a:bodyPr/>
          <a:lstStyle>
            <a:lvl1pPr>
              <a:defRPr/>
            </a:lvl1pPr>
          </a:lstStyle>
          <a:p>
            <a:pPr>
              <a:defRPr/>
            </a:pPr>
            <a:r>
              <a:rPr lang="en-US" dirty="0" smtClean="0">
                <a:latin typeface="Verdana" charset="0"/>
              </a:rPr>
              <a:t>From </a:t>
            </a:r>
            <a:r>
              <a:rPr lang="en-US" i="1" dirty="0" smtClean="0">
                <a:latin typeface="Verdana" charset="0"/>
              </a:rPr>
              <a:t>Advanced </a:t>
            </a:r>
            <a:r>
              <a:rPr lang="en-US" i="1" dirty="0" err="1" smtClean="0">
                <a:latin typeface="Verdana" charset="0"/>
              </a:rPr>
              <a:t>Android</a:t>
            </a:r>
            <a:r>
              <a:rPr lang="en-US" baseline="30000" dirty="0" err="1" smtClean="0">
                <a:latin typeface="Verdana" charset="0"/>
              </a:rPr>
              <a:t>TM</a:t>
            </a:r>
            <a:r>
              <a:rPr lang="en-US" i="1" dirty="0" smtClean="0">
                <a:latin typeface="Verdana" charset="0"/>
              </a:rPr>
              <a:t> Application Development, Fourth Edition</a:t>
            </a:r>
            <a:r>
              <a:rPr lang="en-US" dirty="0" smtClean="0">
                <a:latin typeface="Verdana" charset="0"/>
              </a:rPr>
              <a:t>, by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(ISBN-13: 978-0-13-389238-3). Copyright © 2015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All rights reserved.</a:t>
            </a:r>
            <a:endParaRPr lang="en-US" dirty="0"/>
          </a:p>
        </p:txBody>
      </p:sp>
    </p:spTree>
    <p:extLst>
      <p:ext uri="{BB962C8B-B14F-4D97-AF65-F5344CB8AC3E}">
        <p14:creationId xmlns:p14="http://schemas.microsoft.com/office/powerpoint/2010/main" val="8531993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Rectangle 5"/>
          <p:cNvSpPr>
            <a:spLocks noGrp="1" noChangeArrowheads="1"/>
          </p:cNvSpPr>
          <p:nvPr>
            <p:ph type="ftr" sz="quarter" idx="11"/>
          </p:nvPr>
        </p:nvSpPr>
        <p:spPr>
          <a:ln/>
        </p:spPr>
        <p:txBody>
          <a:bodyPr/>
          <a:lstStyle>
            <a:lvl1pPr>
              <a:defRPr/>
            </a:lvl1pPr>
          </a:lstStyle>
          <a:p>
            <a:pPr>
              <a:defRPr/>
            </a:pPr>
            <a:r>
              <a:rPr lang="en-US" dirty="0" smtClean="0">
                <a:latin typeface="Verdana" charset="0"/>
              </a:rPr>
              <a:t>From </a:t>
            </a:r>
            <a:r>
              <a:rPr lang="en-US" i="1" dirty="0" smtClean="0">
                <a:latin typeface="Verdana" charset="0"/>
              </a:rPr>
              <a:t>Advanced </a:t>
            </a:r>
            <a:r>
              <a:rPr lang="en-US" i="1" dirty="0" err="1" smtClean="0">
                <a:latin typeface="Verdana" charset="0"/>
              </a:rPr>
              <a:t>Android</a:t>
            </a:r>
            <a:r>
              <a:rPr lang="en-US" baseline="30000" dirty="0" err="1" smtClean="0">
                <a:latin typeface="Verdana" charset="0"/>
              </a:rPr>
              <a:t>TM</a:t>
            </a:r>
            <a:r>
              <a:rPr lang="en-US" i="1" dirty="0" smtClean="0">
                <a:latin typeface="Verdana" charset="0"/>
              </a:rPr>
              <a:t> Application Development, Fourth Edition</a:t>
            </a:r>
            <a:r>
              <a:rPr lang="en-US" dirty="0" smtClean="0">
                <a:latin typeface="Verdana" charset="0"/>
              </a:rPr>
              <a:t>, by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(ISBN-13: 978-0-13-389238-3). Copyright © 2015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All rights reserved.</a:t>
            </a:r>
            <a:endParaRPr lang="en-US" dirty="0"/>
          </a:p>
        </p:txBody>
      </p:sp>
    </p:spTree>
    <p:extLst>
      <p:ext uri="{BB962C8B-B14F-4D97-AF65-F5344CB8AC3E}">
        <p14:creationId xmlns:p14="http://schemas.microsoft.com/office/powerpoint/2010/main" val="180859027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Rectangle 5"/>
          <p:cNvSpPr>
            <a:spLocks noGrp="1" noChangeArrowheads="1"/>
          </p:cNvSpPr>
          <p:nvPr>
            <p:ph type="ftr" sz="quarter" idx="11"/>
          </p:nvPr>
        </p:nvSpPr>
        <p:spPr>
          <a:ln/>
        </p:spPr>
        <p:txBody>
          <a:bodyPr/>
          <a:lstStyle>
            <a:lvl1pPr>
              <a:defRPr/>
            </a:lvl1pPr>
          </a:lstStyle>
          <a:p>
            <a:pPr>
              <a:defRPr/>
            </a:pPr>
            <a:r>
              <a:rPr lang="en-US" dirty="0" smtClean="0">
                <a:latin typeface="Verdana" charset="0"/>
              </a:rPr>
              <a:t>From </a:t>
            </a:r>
            <a:r>
              <a:rPr lang="en-US" i="1" dirty="0" smtClean="0">
                <a:latin typeface="Verdana" charset="0"/>
              </a:rPr>
              <a:t>Advanced </a:t>
            </a:r>
            <a:r>
              <a:rPr lang="en-US" i="1" dirty="0" err="1" smtClean="0">
                <a:latin typeface="Verdana" charset="0"/>
              </a:rPr>
              <a:t>Android</a:t>
            </a:r>
            <a:r>
              <a:rPr lang="en-US" baseline="30000" dirty="0" err="1" smtClean="0">
                <a:latin typeface="Verdana" charset="0"/>
              </a:rPr>
              <a:t>TM</a:t>
            </a:r>
            <a:r>
              <a:rPr lang="en-US" i="1" dirty="0" smtClean="0">
                <a:latin typeface="Verdana" charset="0"/>
              </a:rPr>
              <a:t> Application Development, Fourth Edition</a:t>
            </a:r>
            <a:r>
              <a:rPr lang="en-US" dirty="0" smtClean="0">
                <a:latin typeface="Verdana" charset="0"/>
              </a:rPr>
              <a:t>, by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(ISBN-13: 978-0-13-389238-3). Copyright © 2015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All rights reserved.</a:t>
            </a:r>
            <a:endParaRPr lang="en-US" dirty="0"/>
          </a:p>
        </p:txBody>
      </p:sp>
    </p:spTree>
    <p:extLst>
      <p:ext uri="{BB962C8B-B14F-4D97-AF65-F5344CB8AC3E}">
        <p14:creationId xmlns:p14="http://schemas.microsoft.com/office/powerpoint/2010/main" val="156859004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8"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9"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2293" name="Rectangle 5"/>
          <p:cNvSpPr>
            <a:spLocks noGrp="1" noChangeArrowheads="1"/>
          </p:cNvSpPr>
          <p:nvPr>
            <p:ph type="ftr" sz="quarter" idx="3"/>
          </p:nvPr>
        </p:nvSpPr>
        <p:spPr bwMode="auto">
          <a:xfrm>
            <a:off x="457200" y="6245225"/>
            <a:ext cx="8229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fontAlgn="auto">
              <a:spcBef>
                <a:spcPts val="0"/>
              </a:spcBef>
              <a:spcAft>
                <a:spcPts val="0"/>
              </a:spcAft>
              <a:defRPr sz="800">
                <a:solidFill>
                  <a:schemeClr val="tx1"/>
                </a:solidFill>
                <a:latin typeface="+mn-lt"/>
              </a:defRPr>
            </a:lvl1pPr>
          </a:lstStyle>
          <a:p>
            <a:pPr>
              <a:defRPr/>
            </a:pPr>
            <a:r>
              <a:rPr lang="en-US" dirty="0" smtClean="0">
                <a:latin typeface="Verdana" charset="0"/>
              </a:rPr>
              <a:t>From </a:t>
            </a:r>
            <a:r>
              <a:rPr lang="en-US" i="1" dirty="0" smtClean="0">
                <a:latin typeface="Verdana" charset="0"/>
              </a:rPr>
              <a:t>Advanced </a:t>
            </a:r>
            <a:r>
              <a:rPr lang="en-US" i="1" dirty="0" err="1" smtClean="0">
                <a:latin typeface="Verdana" charset="0"/>
              </a:rPr>
              <a:t>Android</a:t>
            </a:r>
            <a:r>
              <a:rPr lang="en-US" baseline="30000" dirty="0" err="1" smtClean="0">
                <a:latin typeface="Verdana" charset="0"/>
              </a:rPr>
              <a:t>TM</a:t>
            </a:r>
            <a:r>
              <a:rPr lang="en-US" i="1" dirty="0" smtClean="0">
                <a:latin typeface="Verdana" charset="0"/>
              </a:rPr>
              <a:t> Application Development, Fourth Edition</a:t>
            </a:r>
            <a:r>
              <a:rPr lang="en-US" dirty="0" smtClean="0">
                <a:latin typeface="Verdana" charset="0"/>
              </a:rPr>
              <a:t>, by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(ISBN-13: 978-0-13-389238-3). Copyright © 2015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All rights reserved.</a:t>
            </a:r>
            <a:endParaRPr lang="en-US" dirty="0"/>
          </a:p>
        </p:txBody>
      </p:sp>
    </p:spTree>
  </p:cSld>
  <p:clrMap bg1="lt1" tx1="dk1" bg2="lt2" tx2="dk2" accent1="accent1" accent2="accent2" accent3="accent3" accent4="accent4" accent5="accent5" accent6="accent6" hlink="hlink" folHlink="folHlink"/>
  <p:sldLayoutIdLst>
    <p:sldLayoutId id="2147483743" r:id="rId1"/>
    <p:sldLayoutId id="2147483731" r:id="rId2"/>
    <p:sldLayoutId id="2147483732" r:id="rId3"/>
    <p:sldLayoutId id="2147483733" r:id="rId4"/>
    <p:sldLayoutId id="2147483734" r:id="rId5"/>
    <p:sldLayoutId id="2147483735" r:id="rId6"/>
    <p:sldLayoutId id="2147483736" r:id="rId7"/>
    <p:sldLayoutId id="2147483737" r:id="rId8"/>
    <p:sldLayoutId id="2147483738" r:id="rId9"/>
    <p:sldLayoutId id="2147483739" r:id="rId10"/>
    <p:sldLayoutId id="2147483740" r:id="rId11"/>
    <p:sldLayoutId id="2147483741" r:id="rId12"/>
    <p:sldLayoutId id="2147483742" r:id="rId13"/>
  </p:sldLayoutIdLs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029">
                                            <p:txEl>
                                              <p:pRg st="0" end="0"/>
                                            </p:txEl>
                                          </p:spTgt>
                                        </p:tgtEl>
                                        <p:attrNameLst>
                                          <p:attrName>style.visibility</p:attrName>
                                        </p:attrNameLst>
                                      </p:cBhvr>
                                      <p:to>
                                        <p:strVal val="visible"/>
                                      </p:to>
                                    </p:set>
                                    <p:animEffect transition="in" filter="wipe(down)">
                                      <p:cBhvr>
                                        <p:cTn id="7" dur="500"/>
                                        <p:tgtEl>
                                          <p:spTgt spid="102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029">
                                            <p:txEl>
                                              <p:pRg st="1" end="1"/>
                                            </p:txEl>
                                          </p:spTgt>
                                        </p:tgtEl>
                                        <p:attrNameLst>
                                          <p:attrName>style.visibility</p:attrName>
                                        </p:attrNameLst>
                                      </p:cBhvr>
                                      <p:to>
                                        <p:strVal val="visible"/>
                                      </p:to>
                                    </p:set>
                                    <p:animEffect transition="in" filter="wipe(down)">
                                      <p:cBhvr>
                                        <p:cTn id="12" dur="500"/>
                                        <p:tgtEl>
                                          <p:spTgt spid="102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029">
                                            <p:txEl>
                                              <p:pRg st="2" end="2"/>
                                            </p:txEl>
                                          </p:spTgt>
                                        </p:tgtEl>
                                        <p:attrNameLst>
                                          <p:attrName>style.visibility</p:attrName>
                                        </p:attrNameLst>
                                      </p:cBhvr>
                                      <p:to>
                                        <p:strVal val="visible"/>
                                      </p:to>
                                    </p:set>
                                    <p:animEffect transition="in" filter="wipe(down)">
                                      <p:cBhvr>
                                        <p:cTn id="17" dur="500"/>
                                        <p:tgtEl>
                                          <p:spTgt spid="102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029">
                                            <p:txEl>
                                              <p:pRg st="3" end="3"/>
                                            </p:txEl>
                                          </p:spTgt>
                                        </p:tgtEl>
                                        <p:attrNameLst>
                                          <p:attrName>style.visibility</p:attrName>
                                        </p:attrNameLst>
                                      </p:cBhvr>
                                      <p:to>
                                        <p:strVal val="visible"/>
                                      </p:to>
                                    </p:set>
                                    <p:animEffect transition="in" filter="wipe(down)">
                                      <p:cBhvr>
                                        <p:cTn id="22" dur="500"/>
                                        <p:tgtEl>
                                          <p:spTgt spid="102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029">
                                            <p:txEl>
                                              <p:pRg st="4" end="4"/>
                                            </p:txEl>
                                          </p:spTgt>
                                        </p:tgtEl>
                                        <p:attrNameLst>
                                          <p:attrName>style.visibility</p:attrName>
                                        </p:attrNameLst>
                                      </p:cBhvr>
                                      <p:to>
                                        <p:strVal val="visible"/>
                                      </p:to>
                                    </p:set>
                                    <p:animEffect transition="in" filter="wipe(down)">
                                      <p:cBhvr>
                                        <p:cTn id="27" dur="500"/>
                                        <p:tgtEl>
                                          <p:spTgt spid="102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9" grpId="0" uiExpand="1" build="p">
        <p:tmplLst>
          <p:tmpl lvl="1">
            <p:tnLst>
              <p:par>
                <p:cTn presetID="22" presetClass="entr" presetSubtype="4" fill="hold" nodeType="clickEffect">
                  <p:stCondLst>
                    <p:cond delay="0"/>
                  </p:stCondLst>
                  <p:childTnLst>
                    <p:set>
                      <p:cBhvr>
                        <p:cTn dur="1" fill="hold">
                          <p:stCondLst>
                            <p:cond delay="0"/>
                          </p:stCondLst>
                        </p:cTn>
                        <p:tgtEl>
                          <p:spTgt spid="1029"/>
                        </p:tgtEl>
                        <p:attrNameLst>
                          <p:attrName>style.visibility</p:attrName>
                        </p:attrNameLst>
                      </p:cBhvr>
                      <p:to>
                        <p:strVal val="visible"/>
                      </p:to>
                    </p:set>
                    <p:animEffect transition="in" filter="wipe(down)">
                      <p:cBhvr>
                        <p:cTn dur="500"/>
                        <p:tgtEl>
                          <p:spTgt spid="1029"/>
                        </p:tgtEl>
                      </p:cBhvr>
                    </p:animEffect>
                  </p:childTnLst>
                </p:cTn>
              </p:par>
            </p:tnLst>
          </p:tmpl>
          <p:tmpl lvl="2">
            <p:tnLst>
              <p:par>
                <p:cTn presetID="22" presetClass="entr" presetSubtype="4" fill="hold" nodeType="clickEffect">
                  <p:stCondLst>
                    <p:cond delay="0"/>
                  </p:stCondLst>
                  <p:childTnLst>
                    <p:set>
                      <p:cBhvr>
                        <p:cTn dur="1" fill="hold">
                          <p:stCondLst>
                            <p:cond delay="0"/>
                          </p:stCondLst>
                        </p:cTn>
                        <p:tgtEl>
                          <p:spTgt spid="1029"/>
                        </p:tgtEl>
                        <p:attrNameLst>
                          <p:attrName>style.visibility</p:attrName>
                        </p:attrNameLst>
                      </p:cBhvr>
                      <p:to>
                        <p:strVal val="visible"/>
                      </p:to>
                    </p:set>
                    <p:animEffect transition="in" filter="wipe(down)">
                      <p:cBhvr>
                        <p:cTn dur="500"/>
                        <p:tgtEl>
                          <p:spTgt spid="1029"/>
                        </p:tgtEl>
                      </p:cBhvr>
                    </p:animEffect>
                  </p:childTnLst>
                </p:cTn>
              </p:par>
            </p:tnLst>
          </p:tmpl>
          <p:tmpl lvl="3">
            <p:tnLst>
              <p:par>
                <p:cTn presetID="22" presetClass="entr" presetSubtype="4" fill="hold" nodeType="clickEffect">
                  <p:stCondLst>
                    <p:cond delay="0"/>
                  </p:stCondLst>
                  <p:childTnLst>
                    <p:set>
                      <p:cBhvr>
                        <p:cTn dur="1" fill="hold">
                          <p:stCondLst>
                            <p:cond delay="0"/>
                          </p:stCondLst>
                        </p:cTn>
                        <p:tgtEl>
                          <p:spTgt spid="1029"/>
                        </p:tgtEl>
                        <p:attrNameLst>
                          <p:attrName>style.visibility</p:attrName>
                        </p:attrNameLst>
                      </p:cBhvr>
                      <p:to>
                        <p:strVal val="visible"/>
                      </p:to>
                    </p:set>
                    <p:animEffect transition="in" filter="wipe(down)">
                      <p:cBhvr>
                        <p:cTn dur="500"/>
                        <p:tgtEl>
                          <p:spTgt spid="1029"/>
                        </p:tgtEl>
                      </p:cBhvr>
                    </p:animEffect>
                  </p:childTnLst>
                </p:cTn>
              </p:par>
            </p:tnLst>
          </p:tmpl>
          <p:tmpl lvl="4">
            <p:tnLst>
              <p:par>
                <p:cTn presetID="22" presetClass="entr" presetSubtype="4" fill="hold" nodeType="clickEffect">
                  <p:stCondLst>
                    <p:cond delay="0"/>
                  </p:stCondLst>
                  <p:childTnLst>
                    <p:set>
                      <p:cBhvr>
                        <p:cTn dur="1" fill="hold">
                          <p:stCondLst>
                            <p:cond delay="0"/>
                          </p:stCondLst>
                        </p:cTn>
                        <p:tgtEl>
                          <p:spTgt spid="1029"/>
                        </p:tgtEl>
                        <p:attrNameLst>
                          <p:attrName>style.visibility</p:attrName>
                        </p:attrNameLst>
                      </p:cBhvr>
                      <p:to>
                        <p:strVal val="visible"/>
                      </p:to>
                    </p:set>
                    <p:animEffect transition="in" filter="wipe(down)">
                      <p:cBhvr>
                        <p:cTn dur="500"/>
                        <p:tgtEl>
                          <p:spTgt spid="1029"/>
                        </p:tgtEl>
                      </p:cBhvr>
                    </p:animEffect>
                  </p:childTnLst>
                </p:cTn>
              </p:par>
            </p:tnLst>
          </p:tmpl>
          <p:tmpl lvl="5">
            <p:tnLst>
              <p:par>
                <p:cTn presetID="22" presetClass="entr" presetSubtype="4" fill="hold" nodeType="clickEffect">
                  <p:stCondLst>
                    <p:cond delay="0"/>
                  </p:stCondLst>
                  <p:childTnLst>
                    <p:set>
                      <p:cBhvr>
                        <p:cTn dur="1" fill="hold">
                          <p:stCondLst>
                            <p:cond delay="0"/>
                          </p:stCondLst>
                        </p:cTn>
                        <p:tgtEl>
                          <p:spTgt spid="1029"/>
                        </p:tgtEl>
                        <p:attrNameLst>
                          <p:attrName>style.visibility</p:attrName>
                        </p:attrNameLst>
                      </p:cBhvr>
                      <p:to>
                        <p:strVal val="visible"/>
                      </p:to>
                    </p:set>
                    <p:animEffect transition="in" filter="wipe(down)">
                      <p:cBhvr>
                        <p:cTn dur="500"/>
                        <p:tgtEl>
                          <p:spTgt spid="1029"/>
                        </p:tgtEl>
                      </p:cBhvr>
                    </p:animEffect>
                  </p:childTnLst>
                </p:cTn>
              </p:par>
            </p:tnLst>
          </p:tmpl>
        </p:tmplLst>
      </p:bldP>
    </p:bldLst>
  </p:timing>
  <p:hf sldNum="0" hdr="0" dt="0"/>
  <p:txStyles>
    <p:titleStyle>
      <a:lvl1pPr algn="ctr" rtl="0" eaLnBrk="0" fontAlgn="base" hangingPunct="0">
        <a:lnSpc>
          <a:spcPts val="3600"/>
        </a:lnSpc>
        <a:spcBef>
          <a:spcPct val="0"/>
        </a:spcBef>
        <a:spcAft>
          <a:spcPct val="0"/>
        </a:spcAft>
        <a:defRPr sz="3400">
          <a:solidFill>
            <a:schemeClr val="tx2"/>
          </a:solidFill>
          <a:latin typeface="+mj-lt"/>
          <a:ea typeface="+mj-ea"/>
          <a:cs typeface="+mj-cs"/>
        </a:defRPr>
      </a:lvl1pPr>
      <a:lvl2pPr algn="ctr" rtl="0" eaLnBrk="0" fontAlgn="base" hangingPunct="0">
        <a:lnSpc>
          <a:spcPts val="3600"/>
        </a:lnSpc>
        <a:spcBef>
          <a:spcPct val="0"/>
        </a:spcBef>
        <a:spcAft>
          <a:spcPct val="0"/>
        </a:spcAft>
        <a:defRPr sz="3400">
          <a:solidFill>
            <a:schemeClr val="tx2"/>
          </a:solidFill>
          <a:latin typeface="Arial Black" pitchFamily="34" charset="0"/>
        </a:defRPr>
      </a:lvl2pPr>
      <a:lvl3pPr algn="ctr" rtl="0" eaLnBrk="0" fontAlgn="base" hangingPunct="0">
        <a:lnSpc>
          <a:spcPts val="3600"/>
        </a:lnSpc>
        <a:spcBef>
          <a:spcPct val="0"/>
        </a:spcBef>
        <a:spcAft>
          <a:spcPct val="0"/>
        </a:spcAft>
        <a:defRPr sz="3400">
          <a:solidFill>
            <a:schemeClr val="tx2"/>
          </a:solidFill>
          <a:latin typeface="Arial Black" pitchFamily="34" charset="0"/>
        </a:defRPr>
      </a:lvl3pPr>
      <a:lvl4pPr algn="ctr" rtl="0" eaLnBrk="0" fontAlgn="base" hangingPunct="0">
        <a:lnSpc>
          <a:spcPts val="3600"/>
        </a:lnSpc>
        <a:spcBef>
          <a:spcPct val="0"/>
        </a:spcBef>
        <a:spcAft>
          <a:spcPct val="0"/>
        </a:spcAft>
        <a:defRPr sz="3400">
          <a:solidFill>
            <a:schemeClr val="tx2"/>
          </a:solidFill>
          <a:latin typeface="Arial Black" pitchFamily="34" charset="0"/>
        </a:defRPr>
      </a:lvl4pPr>
      <a:lvl5pPr algn="ctr" rtl="0" eaLnBrk="0" fontAlgn="base" hangingPunct="0">
        <a:lnSpc>
          <a:spcPts val="3600"/>
        </a:lnSpc>
        <a:spcBef>
          <a:spcPct val="0"/>
        </a:spcBef>
        <a:spcAft>
          <a:spcPct val="0"/>
        </a:spcAft>
        <a:defRPr sz="3400">
          <a:solidFill>
            <a:schemeClr val="tx2"/>
          </a:solidFill>
          <a:latin typeface="Arial Black" pitchFamily="34" charset="0"/>
        </a:defRPr>
      </a:lvl5pPr>
      <a:lvl6pPr marL="457200" algn="ctr" rtl="0" eaLnBrk="1" fontAlgn="base" hangingPunct="1">
        <a:spcBef>
          <a:spcPct val="0"/>
        </a:spcBef>
        <a:spcAft>
          <a:spcPct val="0"/>
        </a:spcAft>
        <a:defRPr sz="3600">
          <a:solidFill>
            <a:schemeClr val="tx2"/>
          </a:solidFill>
          <a:latin typeface="Arial Black" pitchFamily="34" charset="0"/>
        </a:defRPr>
      </a:lvl6pPr>
      <a:lvl7pPr marL="914400" algn="ctr" rtl="0" eaLnBrk="1" fontAlgn="base" hangingPunct="1">
        <a:spcBef>
          <a:spcPct val="0"/>
        </a:spcBef>
        <a:spcAft>
          <a:spcPct val="0"/>
        </a:spcAft>
        <a:defRPr sz="3600">
          <a:solidFill>
            <a:schemeClr val="tx2"/>
          </a:solidFill>
          <a:latin typeface="Arial Black" pitchFamily="34" charset="0"/>
        </a:defRPr>
      </a:lvl7pPr>
      <a:lvl8pPr marL="1371600" algn="ctr" rtl="0" eaLnBrk="1" fontAlgn="base" hangingPunct="1">
        <a:spcBef>
          <a:spcPct val="0"/>
        </a:spcBef>
        <a:spcAft>
          <a:spcPct val="0"/>
        </a:spcAft>
        <a:defRPr sz="3600">
          <a:solidFill>
            <a:schemeClr val="tx2"/>
          </a:solidFill>
          <a:latin typeface="Arial Black" pitchFamily="34" charset="0"/>
        </a:defRPr>
      </a:lvl8pPr>
      <a:lvl9pPr marL="1828800" algn="ctr" rtl="0" eaLnBrk="1" fontAlgn="base" hangingPunct="1">
        <a:spcBef>
          <a:spcPct val="0"/>
        </a:spcBef>
        <a:spcAft>
          <a:spcPct val="0"/>
        </a:spcAft>
        <a:defRPr sz="3600">
          <a:solidFill>
            <a:schemeClr val="tx2"/>
          </a:solidFill>
          <a:latin typeface="Arial Black" pitchFamily="34" charset="0"/>
        </a:defRPr>
      </a:lvl9pPr>
    </p:titleStyle>
    <p:bodyStyle>
      <a:lvl1pPr marL="609600" indent="-609600" algn="l" rtl="0" eaLnBrk="0" fontAlgn="base" hangingPunct="0">
        <a:spcBef>
          <a:spcPct val="20000"/>
        </a:spcBef>
        <a:spcAft>
          <a:spcPct val="0"/>
        </a:spcAft>
        <a:buFont typeface="Wingdings" pitchFamily="2" charset="2"/>
        <a:buChar char="§"/>
        <a:defRPr sz="1600">
          <a:solidFill>
            <a:schemeClr val="tx1"/>
          </a:solidFill>
          <a:latin typeface="Arial" charset="0"/>
          <a:ea typeface="+mn-ea"/>
          <a:cs typeface="+mn-cs"/>
        </a:defRPr>
      </a:lvl1pPr>
      <a:lvl2pPr marL="990600" indent="-533400" algn="l" rtl="0" eaLnBrk="0" fontAlgn="base" hangingPunct="0">
        <a:spcBef>
          <a:spcPct val="20000"/>
        </a:spcBef>
        <a:spcAft>
          <a:spcPct val="0"/>
        </a:spcAft>
        <a:buChar char="–"/>
        <a:defRPr sz="1600">
          <a:solidFill>
            <a:schemeClr val="tx1"/>
          </a:solidFill>
          <a:latin typeface="Arial" charset="0"/>
        </a:defRPr>
      </a:lvl2pPr>
      <a:lvl3pPr marL="1371600" indent="-457200" algn="l" rtl="0" eaLnBrk="0" fontAlgn="base" hangingPunct="0">
        <a:spcBef>
          <a:spcPct val="20000"/>
        </a:spcBef>
        <a:spcAft>
          <a:spcPct val="0"/>
        </a:spcAft>
        <a:buChar char="•"/>
        <a:defRPr sz="1600">
          <a:solidFill>
            <a:schemeClr val="tx1"/>
          </a:solidFill>
          <a:latin typeface="Arial" charset="0"/>
        </a:defRPr>
      </a:lvl3pPr>
      <a:lvl4pPr marL="1752600" indent="-381000" algn="l" rtl="0" eaLnBrk="0" fontAlgn="base" hangingPunct="0">
        <a:spcBef>
          <a:spcPct val="20000"/>
        </a:spcBef>
        <a:spcAft>
          <a:spcPct val="0"/>
        </a:spcAft>
        <a:buChar char="–"/>
        <a:defRPr sz="1600">
          <a:solidFill>
            <a:schemeClr val="tx1"/>
          </a:solidFill>
          <a:latin typeface="Arial" charset="0"/>
        </a:defRPr>
      </a:lvl4pPr>
      <a:lvl5pPr marL="2209800" indent="-381000" algn="l" rtl="0" eaLnBrk="0" fontAlgn="base" hangingPunct="0">
        <a:spcBef>
          <a:spcPct val="20000"/>
        </a:spcBef>
        <a:spcAft>
          <a:spcPct val="0"/>
        </a:spcAft>
        <a:buChar char="»"/>
        <a:defRPr sz="1600">
          <a:solidFill>
            <a:schemeClr val="tx1"/>
          </a:solidFill>
          <a:latin typeface="Arial" charset="0"/>
        </a:defRPr>
      </a:lvl5pPr>
      <a:lvl6pPr marL="2667000" indent="-381000" algn="l" rtl="0" eaLnBrk="1" fontAlgn="base" hangingPunct="1">
        <a:spcBef>
          <a:spcPct val="20000"/>
        </a:spcBef>
        <a:spcAft>
          <a:spcPct val="0"/>
        </a:spcAft>
        <a:buChar char="»"/>
        <a:defRPr sz="2000">
          <a:solidFill>
            <a:schemeClr val="tx1"/>
          </a:solidFill>
          <a:latin typeface="+mn-lt"/>
        </a:defRPr>
      </a:lvl6pPr>
      <a:lvl7pPr marL="3124200" indent="-381000" algn="l" rtl="0" eaLnBrk="1" fontAlgn="base" hangingPunct="1">
        <a:spcBef>
          <a:spcPct val="20000"/>
        </a:spcBef>
        <a:spcAft>
          <a:spcPct val="0"/>
        </a:spcAft>
        <a:buChar char="»"/>
        <a:defRPr sz="2000">
          <a:solidFill>
            <a:schemeClr val="tx1"/>
          </a:solidFill>
          <a:latin typeface="+mn-lt"/>
        </a:defRPr>
      </a:lvl7pPr>
      <a:lvl8pPr marL="3581400" indent="-381000" algn="l" rtl="0" eaLnBrk="1" fontAlgn="base" hangingPunct="1">
        <a:spcBef>
          <a:spcPct val="20000"/>
        </a:spcBef>
        <a:spcAft>
          <a:spcPct val="0"/>
        </a:spcAft>
        <a:buChar char="»"/>
        <a:defRPr sz="2000">
          <a:solidFill>
            <a:schemeClr val="tx1"/>
          </a:solidFill>
          <a:latin typeface="+mn-lt"/>
        </a:defRPr>
      </a:lvl8pPr>
      <a:lvl9pPr marL="4038600" indent="-3810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tiff"/><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idx="4294967295"/>
          </p:nvPr>
        </p:nvSpPr>
        <p:spPr>
          <a:xfrm>
            <a:off x="457200" y="274638"/>
            <a:ext cx="8229600" cy="792162"/>
          </a:xfrm>
        </p:spPr>
        <p:txBody>
          <a:bodyPr/>
          <a:lstStyle/>
          <a:p>
            <a:pPr eaLnBrk="1" hangingPunct="1"/>
            <a:r>
              <a:rPr lang="en-US" smtClean="0"/>
              <a:t>Instructor Notes</a:t>
            </a:r>
            <a:endParaRPr lang="en-US" dirty="0" smtClean="0"/>
          </a:p>
        </p:txBody>
      </p:sp>
      <p:sp>
        <p:nvSpPr>
          <p:cNvPr id="3075" name="Rectangle 3"/>
          <p:cNvSpPr>
            <a:spLocks noGrp="1" noChangeArrowheads="1"/>
          </p:cNvSpPr>
          <p:nvPr>
            <p:ph type="body" idx="4294967295"/>
          </p:nvPr>
        </p:nvSpPr>
        <p:spPr>
          <a:xfrm>
            <a:off x="457200" y="1066800"/>
            <a:ext cx="8229600" cy="5059363"/>
          </a:xfrm>
        </p:spPr>
        <p:txBody>
          <a:bodyPr/>
          <a:lstStyle/>
          <a:p>
            <a:pPr eaLnBrk="1" hangingPunct="1">
              <a:buNone/>
            </a:pPr>
            <a:r>
              <a:rPr lang="en-US" dirty="0"/>
              <a:t>To the instructor: </a:t>
            </a:r>
          </a:p>
          <a:p>
            <a:pPr eaLnBrk="1" hangingPunct="1">
              <a:buNone/>
            </a:pPr>
            <a:r>
              <a:rPr lang="en-US" dirty="0"/>
              <a:t>	This slide set has been prepared with both the highlights from the student text as well as notes from the text. The students will not be able to see the notes unless you provide them with the slide set. You can choose whether to provide that option.</a:t>
            </a:r>
          </a:p>
          <a:p>
            <a:pPr eaLnBrk="1" hangingPunct="1">
              <a:buNone/>
            </a:pPr>
            <a:r>
              <a:rPr lang="en-US" dirty="0"/>
              <a:t>	</a:t>
            </a:r>
          </a:p>
          <a:p>
            <a:pPr eaLnBrk="1" hangingPunct="1">
              <a:buNone/>
            </a:pPr>
            <a:r>
              <a:rPr lang="en-US" dirty="0"/>
              <a:t>	The notes are best seen by directing the main presentation to the LCD projector and keeping the Notes view open on the instructor’s PC. You will find that stopping the presentation to do some kind of activity at least once every 20 minutes is critical to keeping PowerPoint from become tedious. Since different people have different presenting styles, it would be impossible to provide a clear timing structure. You should allow ample time for each slide, including stopping for activities.</a:t>
            </a:r>
          </a:p>
          <a:p>
            <a:pPr eaLnBrk="1" hangingPunct="1">
              <a:buNone/>
            </a:pPr>
            <a:endParaRPr lang="en-US" dirty="0"/>
          </a:p>
          <a:p>
            <a:pPr eaLnBrk="1" hangingPunct="1">
              <a:buNone/>
            </a:pPr>
            <a:r>
              <a:rPr lang="en-US" dirty="0"/>
              <a:t>	In case you have not done this before, the instructor notes are found by pointing at Slide Show on the Menu Bar. Click on the Set Up Slide Show option and select Multiple Monitors </a:t>
            </a:r>
            <a:r>
              <a:rPr lang="en-US" dirty="0">
                <a:sym typeface="Wingdings" pitchFamily="2" charset="2"/>
              </a:rPr>
              <a:t></a:t>
            </a:r>
            <a:r>
              <a:rPr lang="en-US" dirty="0"/>
              <a:t> Show Presenter View.</a:t>
            </a:r>
          </a:p>
          <a:p>
            <a:pPr eaLnBrk="1" hangingPunct="1">
              <a:buNone/>
            </a:pPr>
            <a:r>
              <a:rPr lang="en-US" dirty="0"/>
              <a:t>	Note: Presenter View also has a blackout button. Don’t be afraid to use it to interrupt the tedium of staring at an LCD presentation when doing activities.</a:t>
            </a:r>
          </a:p>
        </p:txBody>
      </p:sp>
      <p:sp>
        <p:nvSpPr>
          <p:cNvPr id="7" name="Footer Placeholder 6"/>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Loading Content into a </a:t>
            </a:r>
            <a:r>
              <a:rPr lang="en-US" b="1" dirty="0" err="1">
                <a:latin typeface="Courier New" panose="02070309020205020404" pitchFamily="49" charset="0"/>
                <a:cs typeface="Courier New" panose="02070309020205020404" pitchFamily="49" charset="0"/>
              </a:rPr>
              <a:t>WebView</a:t>
            </a:r>
            <a:r>
              <a:rPr lang="en-US" dirty="0"/>
              <a:t> Control</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pPr marL="1143000" lvl="3" indent="0">
              <a:buNone/>
            </a:pPr>
            <a:endParaRPr lang="en-US" dirty="0" smtClean="0"/>
          </a:p>
          <a:p>
            <a:pPr marL="1143000" lvl="3" indent="0">
              <a:buNone/>
            </a:pPr>
            <a:endParaRPr lang="en-US" dirty="0"/>
          </a:p>
          <a:p>
            <a:pPr marL="1143000" lvl="3" indent="0">
              <a:buNone/>
            </a:pPr>
            <a:endParaRPr lang="en-US" dirty="0" smtClean="0"/>
          </a:p>
          <a:p>
            <a:pPr marL="1143000" lvl="3" indent="0">
              <a:buNone/>
            </a:pPr>
            <a:endParaRPr lang="en-US" dirty="0"/>
          </a:p>
          <a:p>
            <a:pPr marL="1143000" lvl="3" indent="0">
              <a:buNone/>
            </a:pPr>
            <a:endParaRPr lang="en-US" dirty="0" smtClean="0"/>
          </a:p>
          <a:p>
            <a:pPr marL="762000" lvl="2" indent="0">
              <a:buNone/>
            </a:pPr>
            <a:r>
              <a:rPr lang="en-US" dirty="0" smtClean="0">
                <a:latin typeface="Courier New" panose="02070309020205020404" pitchFamily="49" charset="0"/>
                <a:cs typeface="Courier New" panose="02070309020205020404" pitchFamily="49" charset="0"/>
              </a:rPr>
              <a:t>String </a:t>
            </a:r>
            <a:r>
              <a:rPr lang="en-US" dirty="0" err="1">
                <a:latin typeface="Courier New" panose="02070309020205020404" pitchFamily="49" charset="0"/>
                <a:cs typeface="Courier New" panose="02070309020205020404" pitchFamily="49" charset="0"/>
              </a:rPr>
              <a:t>strPageTitle</a:t>
            </a:r>
            <a:r>
              <a:rPr lang="en-US" dirty="0">
                <a:latin typeface="Courier New" panose="02070309020205020404" pitchFamily="49" charset="0"/>
                <a:cs typeface="Courier New" panose="02070309020205020404" pitchFamily="49" charset="0"/>
              </a:rPr>
              <a:t> = "The Last Words of Oscar Wilde";</a:t>
            </a:r>
          </a:p>
          <a:p>
            <a:pPr marL="762000" lvl="2" indent="0">
              <a:buNone/>
            </a:pPr>
            <a:r>
              <a:rPr lang="en-US" dirty="0">
                <a:latin typeface="Courier New" panose="02070309020205020404" pitchFamily="49" charset="0"/>
                <a:cs typeface="Courier New" panose="02070309020205020404" pitchFamily="49" charset="0"/>
              </a:rPr>
              <a:t>String </a:t>
            </a:r>
            <a:r>
              <a:rPr lang="en-US" dirty="0" err="1">
                <a:latin typeface="Courier New" panose="02070309020205020404" pitchFamily="49" charset="0"/>
                <a:cs typeface="Courier New" panose="02070309020205020404" pitchFamily="49" charset="0"/>
              </a:rPr>
              <a:t>strPageContent</a:t>
            </a:r>
            <a:r>
              <a:rPr lang="en-US" dirty="0">
                <a:latin typeface="Courier New" panose="02070309020205020404" pitchFamily="49" charset="0"/>
                <a:cs typeface="Courier New" panose="02070309020205020404" pitchFamily="49" charset="0"/>
              </a:rPr>
              <a:t> = "&lt;h1&gt;" + </a:t>
            </a:r>
            <a:r>
              <a:rPr lang="en-US" dirty="0" err="1">
                <a:latin typeface="Courier New" panose="02070309020205020404" pitchFamily="49" charset="0"/>
                <a:cs typeface="Courier New" panose="02070309020205020404" pitchFamily="49" charset="0"/>
              </a:rPr>
              <a:t>strPageTitle</a:t>
            </a:r>
            <a:r>
              <a:rPr lang="en-US" dirty="0">
                <a:latin typeface="Courier New" panose="02070309020205020404" pitchFamily="49" charset="0"/>
                <a:cs typeface="Courier New" panose="02070309020205020404" pitchFamily="49" charset="0"/>
              </a:rPr>
              <a:t> +</a:t>
            </a:r>
          </a:p>
          <a:p>
            <a:pPr marL="762000" lvl="2" indent="0">
              <a:buNone/>
            </a:pPr>
            <a:r>
              <a:rPr lang="en-US" dirty="0">
                <a:latin typeface="Courier New" panose="02070309020205020404" pitchFamily="49" charset="0"/>
                <a:cs typeface="Courier New" panose="02070309020205020404" pitchFamily="49" charset="0"/>
              </a:rPr>
              <a:t>    ": &lt;/h1&gt;\"Either that wallpaper goes, or I do.\"";</a:t>
            </a:r>
          </a:p>
          <a:p>
            <a:pPr marL="762000" lvl="2" indent="0">
              <a:buNone/>
            </a:pPr>
            <a:r>
              <a:rPr lang="en-US" dirty="0">
                <a:latin typeface="Courier New" panose="02070309020205020404" pitchFamily="49" charset="0"/>
                <a:cs typeface="Courier New" panose="02070309020205020404" pitchFamily="49" charset="0"/>
              </a:rPr>
              <a:t>String </a:t>
            </a:r>
            <a:r>
              <a:rPr lang="en-US" dirty="0" err="1">
                <a:latin typeface="Courier New" panose="02070309020205020404" pitchFamily="49" charset="0"/>
                <a:cs typeface="Courier New" panose="02070309020205020404" pitchFamily="49" charset="0"/>
              </a:rPr>
              <a:t>myHTML</a:t>
            </a:r>
            <a:r>
              <a:rPr lang="en-US" dirty="0">
                <a:latin typeface="Courier New" panose="02070309020205020404" pitchFamily="49" charset="0"/>
                <a:cs typeface="Courier New" panose="02070309020205020404" pitchFamily="49" charset="0"/>
              </a:rPr>
              <a:t> = "&lt;html&gt;&lt;title&gt;" + </a:t>
            </a:r>
            <a:r>
              <a:rPr lang="en-US" dirty="0" err="1">
                <a:latin typeface="Courier New" panose="02070309020205020404" pitchFamily="49" charset="0"/>
                <a:cs typeface="Courier New" panose="02070309020205020404" pitchFamily="49" charset="0"/>
              </a:rPr>
              <a:t>strPageTitle</a:t>
            </a:r>
            <a:endParaRPr lang="en-US" dirty="0">
              <a:latin typeface="Courier New" panose="02070309020205020404" pitchFamily="49" charset="0"/>
              <a:cs typeface="Courier New" panose="02070309020205020404" pitchFamily="49" charset="0"/>
            </a:endParaRPr>
          </a:p>
          <a:p>
            <a:pPr marL="762000" lvl="2" indent="0">
              <a:buNone/>
            </a:pPr>
            <a:r>
              <a:rPr lang="en-US" dirty="0">
                <a:latin typeface="Courier New" panose="02070309020205020404" pitchFamily="49" charset="0"/>
                <a:cs typeface="Courier New" panose="02070309020205020404" pitchFamily="49" charset="0"/>
              </a:rPr>
              <a:t>    +"&lt;/title&gt;&lt;body&gt;"+ </a:t>
            </a:r>
            <a:r>
              <a:rPr lang="en-US" dirty="0" err="1">
                <a:latin typeface="Courier New" panose="02070309020205020404" pitchFamily="49" charset="0"/>
                <a:cs typeface="Courier New" panose="02070309020205020404" pitchFamily="49" charset="0"/>
              </a:rPr>
              <a:t>strPageContent</a:t>
            </a:r>
            <a:r>
              <a:rPr lang="en-US" dirty="0">
                <a:latin typeface="Courier New" panose="02070309020205020404" pitchFamily="49" charset="0"/>
                <a:cs typeface="Courier New" panose="02070309020205020404" pitchFamily="49" charset="0"/>
              </a:rPr>
              <a:t> +"&lt;/body&gt;&lt;/html&gt;";</a:t>
            </a:r>
          </a:p>
          <a:p>
            <a:pPr marL="762000" lvl="2" indent="0">
              <a:buNone/>
            </a:pPr>
            <a:r>
              <a:rPr lang="en-US" dirty="0" err="1">
                <a:latin typeface="Courier New" panose="02070309020205020404" pitchFamily="49" charset="0"/>
                <a:cs typeface="Courier New" panose="02070309020205020404" pitchFamily="49" charset="0"/>
              </a:rPr>
              <a:t>wv.loadData</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myHTML</a:t>
            </a:r>
            <a:r>
              <a:rPr lang="en-US" dirty="0">
                <a:latin typeface="Courier New" panose="02070309020205020404" pitchFamily="49" charset="0"/>
                <a:cs typeface="Courier New" panose="02070309020205020404" pitchFamily="49" charset="0"/>
              </a:rPr>
              <a:t>, "text/html", "utf-8");</a:t>
            </a:r>
          </a:p>
        </p:txBody>
      </p:sp>
    </p:spTree>
    <p:extLst>
      <p:ext uri="{BB962C8B-B14F-4D97-AF65-F5344CB8AC3E}">
        <p14:creationId xmlns:p14="http://schemas.microsoft.com/office/powerpoint/2010/main" val="262592426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Loading Content into a </a:t>
            </a:r>
            <a:r>
              <a:rPr lang="en-US" b="1" dirty="0" err="1">
                <a:latin typeface="Courier New" panose="02070309020205020404" pitchFamily="49" charset="0"/>
                <a:cs typeface="Courier New" panose="02070309020205020404" pitchFamily="49" charset="0"/>
              </a:rPr>
              <a:t>WebView</a:t>
            </a:r>
            <a:r>
              <a:rPr lang="en-US" dirty="0"/>
              <a:t> Control</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pic>
        <p:nvPicPr>
          <p:cNvPr id="3" name="Content Placeholder 2"/>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3200400" y="1272381"/>
            <a:ext cx="2743200" cy="4876800"/>
          </a:xfrm>
        </p:spPr>
      </p:pic>
    </p:spTree>
    <p:extLst>
      <p:ext uri="{BB962C8B-B14F-4D97-AF65-F5344CB8AC3E}">
        <p14:creationId xmlns:p14="http://schemas.microsoft.com/office/powerpoint/2010/main" val="262592426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Loading Content into a </a:t>
            </a:r>
            <a:r>
              <a:rPr lang="en-US" b="1" dirty="0" err="1">
                <a:latin typeface="Courier New" panose="02070309020205020404" pitchFamily="49" charset="0"/>
                <a:cs typeface="Courier New" panose="02070309020205020404" pitchFamily="49" charset="0"/>
              </a:rPr>
              <a:t>WebView</a:t>
            </a:r>
            <a:r>
              <a:rPr lang="en-US" dirty="0"/>
              <a:t> Control</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pPr marL="2971800" lvl="7" indent="0">
              <a:buNone/>
            </a:pPr>
            <a:endParaRPr lang="en-US" dirty="0" smtClean="0">
              <a:latin typeface="Arial" panose="020B0604020202020204" pitchFamily="34" charset="0"/>
              <a:cs typeface="Arial" panose="020B0604020202020204" pitchFamily="34" charset="0"/>
            </a:endParaRPr>
          </a:p>
          <a:p>
            <a:pPr marL="2971800" lvl="7" indent="0">
              <a:buNone/>
            </a:pPr>
            <a:endParaRPr lang="en-US" dirty="0">
              <a:latin typeface="Arial" panose="020B0604020202020204" pitchFamily="34" charset="0"/>
              <a:cs typeface="Arial" panose="020B0604020202020204" pitchFamily="34" charset="0"/>
            </a:endParaRPr>
          </a:p>
          <a:p>
            <a:pPr marL="2971800" lvl="7" indent="0">
              <a:buNone/>
            </a:pPr>
            <a:endParaRPr lang="en-US" dirty="0" smtClean="0">
              <a:latin typeface="Arial" panose="020B0604020202020204" pitchFamily="34" charset="0"/>
              <a:cs typeface="Arial" panose="020B0604020202020204" pitchFamily="34" charset="0"/>
            </a:endParaRPr>
          </a:p>
          <a:p>
            <a:pPr marL="2971800" lvl="7" indent="0">
              <a:buNone/>
            </a:pPr>
            <a:endParaRPr lang="en-US" dirty="0">
              <a:latin typeface="Arial" panose="020B0604020202020204" pitchFamily="34" charset="0"/>
              <a:cs typeface="Arial" panose="020B0604020202020204" pitchFamily="34" charset="0"/>
            </a:endParaRPr>
          </a:p>
          <a:p>
            <a:pPr marL="2971800" lvl="7" indent="0">
              <a:buNone/>
            </a:pPr>
            <a:endParaRPr lang="en-US" dirty="0" smtClean="0">
              <a:latin typeface="Arial" panose="020B0604020202020204" pitchFamily="34" charset="0"/>
              <a:cs typeface="Arial" panose="020B0604020202020204" pitchFamily="34" charset="0"/>
            </a:endParaRPr>
          </a:p>
          <a:p>
            <a:pPr marL="2971800" lvl="7" indent="0">
              <a:buNone/>
            </a:pPr>
            <a:endParaRPr lang="en-US" dirty="0">
              <a:latin typeface="Arial" panose="020B0604020202020204" pitchFamily="34" charset="0"/>
              <a:cs typeface="Arial" panose="020B0604020202020204" pitchFamily="34" charset="0"/>
            </a:endParaRPr>
          </a:p>
          <a:p>
            <a:pPr marL="2057400" lvl="5" indent="0">
              <a:buNone/>
            </a:pPr>
            <a:r>
              <a:rPr lang="en-US" dirty="0" err="1" smtClean="0">
                <a:latin typeface="Courier New" panose="02070309020205020404" pitchFamily="49" charset="0"/>
                <a:cs typeface="Courier New" panose="02070309020205020404" pitchFamily="49" charset="0"/>
              </a:rPr>
              <a:t>wv.setInitialScale</a:t>
            </a:r>
            <a:r>
              <a:rPr lang="en-US" dirty="0" smtClean="0">
                <a:latin typeface="Courier New" panose="02070309020205020404" pitchFamily="49" charset="0"/>
                <a:cs typeface="Courier New" panose="02070309020205020404" pitchFamily="49" charset="0"/>
              </a:rPr>
              <a:t>(30</a:t>
            </a:r>
            <a:r>
              <a:rPr lang="en-US" dirty="0">
                <a:latin typeface="Courier New" panose="02070309020205020404" pitchFamily="49" charset="0"/>
                <a:cs typeface="Courier New" panose="02070309020205020404" pitchFamily="49" charset="0"/>
              </a:rPr>
              <a:t>);</a:t>
            </a:r>
          </a:p>
          <a:p>
            <a:pPr marL="2971800" lvl="7" indent="0">
              <a:buNone/>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2592426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Adding Features to the </a:t>
            </a:r>
            <a:r>
              <a:rPr lang="en-US" b="1" dirty="0" err="1">
                <a:latin typeface="Courier New" panose="02070309020205020404" pitchFamily="49" charset="0"/>
                <a:cs typeface="Courier New" panose="02070309020205020404" pitchFamily="49" charset="0"/>
              </a:rPr>
              <a:t>WebView</a:t>
            </a:r>
            <a:r>
              <a:rPr lang="en-US" dirty="0"/>
              <a:t> Control</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r>
              <a:rPr lang="en-US" dirty="0"/>
              <a:t>You might have noticed that the </a:t>
            </a:r>
            <a:r>
              <a:rPr lang="en-US" dirty="0" err="1">
                <a:latin typeface="Courier New" panose="02070309020205020404" pitchFamily="49" charset="0"/>
                <a:cs typeface="Courier New" panose="02070309020205020404" pitchFamily="49" charset="0"/>
              </a:rPr>
              <a:t>WebView</a:t>
            </a:r>
            <a:r>
              <a:rPr lang="en-US" dirty="0"/>
              <a:t> control does not have all the features of a full </a:t>
            </a:r>
            <a:r>
              <a:rPr lang="en-US" dirty="0" smtClean="0"/>
              <a:t>browser:</a:t>
            </a:r>
          </a:p>
          <a:p>
            <a:pPr lvl="1"/>
            <a:r>
              <a:rPr lang="en-US" dirty="0" smtClean="0"/>
              <a:t>It </a:t>
            </a:r>
            <a:r>
              <a:rPr lang="en-US" dirty="0"/>
              <a:t>does not display the title of a web page or provide buttons for reloading </a:t>
            </a:r>
            <a:r>
              <a:rPr lang="en-US" dirty="0" smtClean="0"/>
              <a:t>pages.</a:t>
            </a:r>
          </a:p>
          <a:p>
            <a:pPr lvl="1"/>
            <a:r>
              <a:rPr lang="en-US" dirty="0" smtClean="0"/>
              <a:t>If </a:t>
            </a:r>
            <a:r>
              <a:rPr lang="en-US" dirty="0"/>
              <a:t>the user clicks on a link in the </a:t>
            </a:r>
            <a:r>
              <a:rPr lang="en-US" dirty="0" err="1">
                <a:latin typeface="Courier New" panose="02070309020205020404" pitchFamily="49" charset="0"/>
                <a:cs typeface="Courier New" panose="02070309020205020404" pitchFamily="49" charset="0"/>
              </a:rPr>
              <a:t>WebView</a:t>
            </a:r>
            <a:r>
              <a:rPr lang="en-US" dirty="0"/>
              <a:t> control, that action does not load the new page in the </a:t>
            </a:r>
            <a:r>
              <a:rPr lang="en-US" dirty="0" err="1" smtClean="0">
                <a:latin typeface="Courier New" panose="02070309020205020404" pitchFamily="49" charset="0"/>
                <a:cs typeface="Courier New" panose="02070309020205020404" pitchFamily="49" charset="0"/>
              </a:rPr>
              <a:t>WebView</a:t>
            </a:r>
            <a:r>
              <a:rPr lang="en-US" dirty="0" smtClean="0"/>
              <a:t>.</a:t>
            </a:r>
          </a:p>
          <a:p>
            <a:pPr lvl="1"/>
            <a:r>
              <a:rPr lang="en-US" dirty="0" smtClean="0"/>
              <a:t>Instead</a:t>
            </a:r>
            <a:r>
              <a:rPr lang="en-US" dirty="0"/>
              <a:t>, it fires up the Browser </a:t>
            </a:r>
            <a:r>
              <a:rPr lang="en-US" dirty="0" smtClean="0"/>
              <a:t>application.</a:t>
            </a:r>
            <a:endParaRPr lang="en-US" dirty="0"/>
          </a:p>
          <a:p>
            <a:r>
              <a:rPr lang="en-US" dirty="0"/>
              <a:t>By default, all the </a:t>
            </a:r>
            <a:r>
              <a:rPr lang="en-US" dirty="0" err="1">
                <a:latin typeface="Courier New" panose="02070309020205020404" pitchFamily="49" charset="0"/>
                <a:cs typeface="Courier New" panose="02070309020205020404" pitchFamily="49" charset="0"/>
              </a:rPr>
              <a:t>WebView</a:t>
            </a:r>
            <a:r>
              <a:rPr lang="en-US" dirty="0"/>
              <a:t> control does is display the web content provided by the developer using its internal rendering </a:t>
            </a:r>
            <a:r>
              <a:rPr lang="en-US" dirty="0" smtClean="0"/>
              <a:t>engine:</a:t>
            </a:r>
          </a:p>
          <a:p>
            <a:pPr lvl="1"/>
            <a:r>
              <a:rPr lang="en-US" dirty="0" smtClean="0"/>
              <a:t>Chromium</a:t>
            </a:r>
          </a:p>
          <a:p>
            <a:pPr lvl="1"/>
            <a:r>
              <a:rPr lang="en-US" dirty="0" err="1" smtClean="0"/>
              <a:t>WebKit</a:t>
            </a:r>
            <a:endParaRPr lang="en-US" dirty="0" smtClean="0"/>
          </a:p>
          <a:p>
            <a:r>
              <a:rPr lang="en-US" dirty="0" smtClean="0"/>
              <a:t>You </a:t>
            </a:r>
            <a:r>
              <a:rPr lang="en-US" dirty="0"/>
              <a:t>can use three classes, in particular, to help modify the behavior of the control: </a:t>
            </a:r>
            <a:endParaRPr lang="en-US" dirty="0" smtClean="0"/>
          </a:p>
          <a:p>
            <a:pPr lvl="1"/>
            <a:r>
              <a:rPr lang="en-US" dirty="0" err="1" smtClean="0">
                <a:latin typeface="Courier New" panose="02070309020205020404" pitchFamily="49" charset="0"/>
                <a:cs typeface="Courier New" panose="02070309020205020404" pitchFamily="49" charset="0"/>
              </a:rPr>
              <a:t>WebSettings</a:t>
            </a:r>
            <a:r>
              <a:rPr lang="en-US" dirty="0" smtClean="0"/>
              <a:t> class</a:t>
            </a:r>
          </a:p>
          <a:p>
            <a:pPr lvl="1"/>
            <a:r>
              <a:rPr lang="en-US" dirty="0" err="1" smtClean="0">
                <a:latin typeface="Courier New" panose="02070309020205020404" pitchFamily="49" charset="0"/>
                <a:cs typeface="Courier New" panose="02070309020205020404" pitchFamily="49" charset="0"/>
              </a:rPr>
              <a:t>WebViewClient</a:t>
            </a:r>
            <a:r>
              <a:rPr lang="en-US" dirty="0" smtClean="0"/>
              <a:t> class</a:t>
            </a:r>
          </a:p>
          <a:p>
            <a:pPr lvl="1"/>
            <a:r>
              <a:rPr lang="en-US" dirty="0" err="1" smtClean="0">
                <a:latin typeface="Courier New" panose="02070309020205020404" pitchFamily="49" charset="0"/>
                <a:cs typeface="Courier New" panose="02070309020205020404" pitchFamily="49" charset="0"/>
              </a:rPr>
              <a:t>WebChromeClient</a:t>
            </a:r>
            <a:r>
              <a:rPr lang="en-US" dirty="0" smtClean="0"/>
              <a:t> class</a:t>
            </a:r>
            <a:endParaRPr lang="en-US" dirty="0"/>
          </a:p>
        </p:txBody>
      </p:sp>
    </p:spTree>
    <p:extLst>
      <p:ext uri="{BB962C8B-B14F-4D97-AF65-F5344CB8AC3E}">
        <p14:creationId xmlns:p14="http://schemas.microsoft.com/office/powerpoint/2010/main" val="41739268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Modifying </a:t>
            </a:r>
            <a:r>
              <a:rPr lang="en-US" b="1" dirty="0" err="1">
                <a:latin typeface="Courier New" panose="02070309020205020404" pitchFamily="49" charset="0"/>
                <a:cs typeface="Courier New" panose="02070309020205020404" pitchFamily="49" charset="0"/>
              </a:rPr>
              <a:t>WebView</a:t>
            </a:r>
            <a:r>
              <a:rPr lang="en-US" dirty="0"/>
              <a:t> Settings with </a:t>
            </a:r>
            <a:r>
              <a:rPr lang="en-US" b="1" dirty="0" err="1">
                <a:latin typeface="Courier New" panose="02070309020205020404" pitchFamily="49" charset="0"/>
                <a:cs typeface="Courier New" panose="02070309020205020404" pitchFamily="49" charset="0"/>
              </a:rPr>
              <a:t>WebSettings</a:t>
            </a:r>
            <a:endParaRPr lang="en-US" sz="2600" b="1" dirty="0" smtClean="0">
              <a:latin typeface="Courier New" panose="02070309020205020404" pitchFamily="49" charset="0"/>
              <a:cs typeface="Courier New" panose="02070309020205020404" pitchFamily="49" charset="0"/>
            </a:endParaRPr>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r>
              <a:rPr lang="en-US" dirty="0"/>
              <a:t>By default, a </a:t>
            </a:r>
            <a:r>
              <a:rPr lang="en-US" dirty="0" err="1">
                <a:latin typeface="Courier New" panose="02070309020205020404" pitchFamily="49" charset="0"/>
                <a:cs typeface="Courier New" panose="02070309020205020404" pitchFamily="49" charset="0"/>
              </a:rPr>
              <a:t>WebView</a:t>
            </a:r>
            <a:r>
              <a:rPr lang="en-US" dirty="0"/>
              <a:t> control has various default settings: </a:t>
            </a:r>
            <a:endParaRPr lang="en-US" dirty="0" smtClean="0"/>
          </a:p>
          <a:p>
            <a:pPr lvl="1"/>
            <a:r>
              <a:rPr lang="en-US" dirty="0" smtClean="0"/>
              <a:t>No </a:t>
            </a:r>
            <a:r>
              <a:rPr lang="en-US" dirty="0"/>
              <a:t>zoom </a:t>
            </a:r>
            <a:r>
              <a:rPr lang="en-US" dirty="0" smtClean="0"/>
              <a:t>controls</a:t>
            </a:r>
          </a:p>
          <a:p>
            <a:pPr lvl="1"/>
            <a:r>
              <a:rPr lang="en-US" dirty="0" smtClean="0"/>
              <a:t>JavaScript disabled</a:t>
            </a:r>
          </a:p>
          <a:p>
            <a:pPr lvl="1"/>
            <a:r>
              <a:rPr lang="en-US" dirty="0" smtClean="0"/>
              <a:t>Default </a:t>
            </a:r>
            <a:r>
              <a:rPr lang="en-US" dirty="0"/>
              <a:t>font </a:t>
            </a:r>
            <a:r>
              <a:rPr lang="en-US" dirty="0" smtClean="0"/>
              <a:t>sizes</a:t>
            </a:r>
          </a:p>
          <a:p>
            <a:pPr lvl="1"/>
            <a:r>
              <a:rPr lang="en-US" dirty="0" smtClean="0"/>
              <a:t>User-agent string</a:t>
            </a:r>
          </a:p>
          <a:p>
            <a:pPr lvl="1"/>
            <a:r>
              <a:rPr lang="en-US" dirty="0" smtClean="0"/>
              <a:t>And </a:t>
            </a:r>
            <a:r>
              <a:rPr lang="en-US" dirty="0"/>
              <a:t>so </a:t>
            </a:r>
            <a:r>
              <a:rPr lang="en-US" dirty="0" smtClean="0"/>
              <a:t>on . . .</a:t>
            </a:r>
          </a:p>
          <a:p>
            <a:r>
              <a:rPr lang="en-US" dirty="0" smtClean="0"/>
              <a:t>You </a:t>
            </a:r>
            <a:r>
              <a:rPr lang="en-US" dirty="0"/>
              <a:t>can change the settings of a </a:t>
            </a:r>
            <a:r>
              <a:rPr lang="en-US" dirty="0" err="1">
                <a:latin typeface="Courier New" panose="02070309020205020404" pitchFamily="49" charset="0"/>
                <a:cs typeface="Courier New" panose="02070309020205020404" pitchFamily="49" charset="0"/>
              </a:rPr>
              <a:t>WebView</a:t>
            </a:r>
            <a:r>
              <a:rPr lang="en-US" dirty="0"/>
              <a:t> control using the </a:t>
            </a:r>
            <a:r>
              <a:rPr lang="en-US" dirty="0" err="1">
                <a:latin typeface="Courier New" panose="02070309020205020404" pitchFamily="49" charset="0"/>
                <a:cs typeface="Courier New" panose="02070309020205020404" pitchFamily="49" charset="0"/>
              </a:rPr>
              <a:t>getSettings</a:t>
            </a:r>
            <a:r>
              <a:rPr lang="en-US" dirty="0">
                <a:latin typeface="Courier New" panose="02070309020205020404" pitchFamily="49" charset="0"/>
                <a:cs typeface="Courier New" panose="02070309020205020404" pitchFamily="49" charset="0"/>
              </a:rPr>
              <a:t>()</a:t>
            </a:r>
            <a:r>
              <a:rPr lang="en-US" dirty="0"/>
              <a:t> </a:t>
            </a:r>
            <a:r>
              <a:rPr lang="en-US" dirty="0" smtClean="0"/>
              <a:t>method. </a:t>
            </a:r>
          </a:p>
          <a:p>
            <a:r>
              <a:rPr lang="en-US" dirty="0" smtClean="0"/>
              <a:t>The </a:t>
            </a:r>
            <a:r>
              <a:rPr lang="en-US" dirty="0" err="1">
                <a:latin typeface="Courier New" panose="02070309020205020404" pitchFamily="49" charset="0"/>
                <a:cs typeface="Courier New" panose="02070309020205020404" pitchFamily="49" charset="0"/>
              </a:rPr>
              <a:t>getSettings</a:t>
            </a:r>
            <a:r>
              <a:rPr lang="en-US" dirty="0">
                <a:latin typeface="Courier New" panose="02070309020205020404" pitchFamily="49" charset="0"/>
                <a:cs typeface="Courier New" panose="02070309020205020404" pitchFamily="49" charset="0"/>
              </a:rPr>
              <a:t>()</a:t>
            </a:r>
            <a:r>
              <a:rPr lang="en-US" dirty="0"/>
              <a:t> method returns a </a:t>
            </a:r>
            <a:r>
              <a:rPr lang="en-US" dirty="0" err="1">
                <a:latin typeface="Courier New" panose="02070309020205020404" pitchFamily="49" charset="0"/>
                <a:cs typeface="Courier New" panose="02070309020205020404" pitchFamily="49" charset="0"/>
              </a:rPr>
              <a:t>WebSettings</a:t>
            </a:r>
            <a:r>
              <a:rPr lang="en-US" dirty="0"/>
              <a:t> object that can be used to configure the desired </a:t>
            </a:r>
            <a:r>
              <a:rPr lang="en-US" dirty="0" err="1">
                <a:latin typeface="Courier New" panose="02070309020205020404" pitchFamily="49" charset="0"/>
                <a:cs typeface="Courier New" panose="02070309020205020404" pitchFamily="49" charset="0"/>
              </a:rPr>
              <a:t>WebView</a:t>
            </a:r>
            <a:r>
              <a:rPr lang="en-US" dirty="0"/>
              <a:t> </a:t>
            </a:r>
            <a:r>
              <a:rPr lang="en-US" dirty="0" smtClean="0"/>
              <a:t>settings.</a:t>
            </a:r>
            <a:endParaRPr lang="en-US" dirty="0"/>
          </a:p>
        </p:txBody>
      </p:sp>
    </p:spTree>
    <p:extLst>
      <p:ext uri="{BB962C8B-B14F-4D97-AF65-F5344CB8AC3E}">
        <p14:creationId xmlns:p14="http://schemas.microsoft.com/office/powerpoint/2010/main" val="417392685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Modifying </a:t>
            </a:r>
            <a:r>
              <a:rPr lang="en-US" b="1" dirty="0" err="1">
                <a:latin typeface="Courier New" panose="02070309020205020404" pitchFamily="49" charset="0"/>
                <a:cs typeface="Courier New" panose="02070309020205020404" pitchFamily="49" charset="0"/>
              </a:rPr>
              <a:t>WebView</a:t>
            </a:r>
            <a:r>
              <a:rPr lang="en-US" dirty="0"/>
              <a:t> Settings with </a:t>
            </a:r>
            <a:r>
              <a:rPr lang="en-US" b="1" dirty="0" err="1">
                <a:latin typeface="Courier New" panose="02070309020205020404" pitchFamily="49" charset="0"/>
                <a:cs typeface="Courier New" panose="02070309020205020404" pitchFamily="49" charset="0"/>
              </a:rPr>
              <a:t>WebSettings</a:t>
            </a:r>
            <a:endParaRPr lang="en-US" sz="2600" b="1" dirty="0" smtClean="0">
              <a:latin typeface="Courier New" panose="02070309020205020404" pitchFamily="49" charset="0"/>
              <a:cs typeface="Courier New" panose="02070309020205020404" pitchFamily="49" charset="0"/>
            </a:endParaRPr>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r>
              <a:rPr lang="en-US" sz="2000" dirty="0"/>
              <a:t>Some useful settings include the following:</a:t>
            </a:r>
          </a:p>
          <a:p>
            <a:pPr lvl="1"/>
            <a:r>
              <a:rPr lang="en-US" sz="2000" dirty="0"/>
              <a:t>Enabling and disabling zoom controls using the </a:t>
            </a:r>
            <a:r>
              <a:rPr lang="en-US" sz="2000" dirty="0" err="1">
                <a:latin typeface="Courier New" panose="02070309020205020404" pitchFamily="49" charset="0"/>
                <a:cs typeface="Courier New" panose="02070309020205020404" pitchFamily="49" charset="0"/>
              </a:rPr>
              <a:t>setSupportZoom</a:t>
            </a:r>
            <a:r>
              <a:rPr lang="en-US" sz="2000" dirty="0">
                <a:latin typeface="Courier New" panose="02070309020205020404" pitchFamily="49" charset="0"/>
                <a:cs typeface="Courier New" panose="02070309020205020404" pitchFamily="49" charset="0"/>
              </a:rPr>
              <a:t>()</a:t>
            </a:r>
            <a:r>
              <a:rPr lang="en-US" sz="2000" dirty="0"/>
              <a:t> and </a:t>
            </a:r>
            <a:r>
              <a:rPr lang="en-US" sz="2000" dirty="0" err="1">
                <a:latin typeface="Courier New" panose="02070309020205020404" pitchFamily="49" charset="0"/>
                <a:cs typeface="Courier New" panose="02070309020205020404" pitchFamily="49" charset="0"/>
              </a:rPr>
              <a:t>setBuiltInZoomControls</a:t>
            </a:r>
            <a:r>
              <a:rPr lang="en-US" sz="2000" dirty="0">
                <a:latin typeface="Courier New" panose="02070309020205020404" pitchFamily="49" charset="0"/>
                <a:cs typeface="Courier New" panose="02070309020205020404" pitchFamily="49" charset="0"/>
              </a:rPr>
              <a:t>()</a:t>
            </a:r>
            <a:r>
              <a:rPr lang="en-US" sz="2000" dirty="0"/>
              <a:t> methods</a:t>
            </a:r>
          </a:p>
          <a:p>
            <a:pPr lvl="1"/>
            <a:r>
              <a:rPr lang="en-US" sz="2000" dirty="0"/>
              <a:t>Enabling and disabling JavaScript using the </a:t>
            </a:r>
            <a:r>
              <a:rPr lang="en-US" sz="2000" dirty="0" err="1">
                <a:latin typeface="Courier New" panose="02070309020205020404" pitchFamily="49" charset="0"/>
                <a:cs typeface="Courier New" panose="02070309020205020404" pitchFamily="49" charset="0"/>
              </a:rPr>
              <a:t>setJavaScriptEnabled</a:t>
            </a:r>
            <a:r>
              <a:rPr lang="en-US" sz="2000" dirty="0">
                <a:latin typeface="Courier New" panose="02070309020205020404" pitchFamily="49" charset="0"/>
                <a:cs typeface="Courier New" panose="02070309020205020404" pitchFamily="49" charset="0"/>
              </a:rPr>
              <a:t>()</a:t>
            </a:r>
            <a:r>
              <a:rPr lang="en-US" sz="2000" dirty="0"/>
              <a:t> method</a:t>
            </a:r>
          </a:p>
          <a:p>
            <a:pPr lvl="1"/>
            <a:r>
              <a:rPr lang="en-US" sz="2000" dirty="0"/>
              <a:t>Enabling and disabling mouse-overs using the </a:t>
            </a:r>
            <a:r>
              <a:rPr lang="en-US" sz="2000" dirty="0" err="1">
                <a:latin typeface="Courier New" panose="02070309020205020404" pitchFamily="49" charset="0"/>
                <a:cs typeface="Courier New" panose="02070309020205020404" pitchFamily="49" charset="0"/>
              </a:rPr>
              <a:t>setLightTouchEnabled</a:t>
            </a:r>
            <a:r>
              <a:rPr lang="en-US" sz="2000" dirty="0">
                <a:latin typeface="Courier New" panose="02070309020205020404" pitchFamily="49" charset="0"/>
                <a:cs typeface="Courier New" panose="02070309020205020404" pitchFamily="49" charset="0"/>
              </a:rPr>
              <a:t>()</a:t>
            </a:r>
            <a:r>
              <a:rPr lang="en-US" sz="2000" dirty="0"/>
              <a:t> method</a:t>
            </a:r>
          </a:p>
          <a:p>
            <a:pPr lvl="1"/>
            <a:r>
              <a:rPr lang="en-US" sz="2000" dirty="0"/>
              <a:t>Configuring font families, text sizes, and other display characteristics</a:t>
            </a:r>
          </a:p>
          <a:p>
            <a:r>
              <a:rPr lang="en-US" sz="2000" dirty="0"/>
              <a:t>You can also use the </a:t>
            </a:r>
            <a:r>
              <a:rPr lang="en-US" sz="2000" dirty="0" err="1">
                <a:latin typeface="Courier New" panose="02070309020205020404" pitchFamily="49" charset="0"/>
                <a:cs typeface="Courier New" panose="02070309020205020404" pitchFamily="49" charset="0"/>
              </a:rPr>
              <a:t>WebSettings</a:t>
            </a:r>
            <a:r>
              <a:rPr lang="en-US" sz="2000" dirty="0"/>
              <a:t> class to configure </a:t>
            </a:r>
            <a:r>
              <a:rPr lang="en-US" sz="2000" dirty="0" err="1">
                <a:latin typeface="Courier New" panose="02070309020205020404" pitchFamily="49" charset="0"/>
                <a:cs typeface="Courier New" panose="02070309020205020404" pitchFamily="49" charset="0"/>
              </a:rPr>
              <a:t>WebView</a:t>
            </a:r>
            <a:r>
              <a:rPr lang="en-US" sz="2000" dirty="0"/>
              <a:t> plug-ins and allow for multiple </a:t>
            </a:r>
            <a:r>
              <a:rPr lang="en-US" sz="2000" dirty="0" smtClean="0"/>
              <a:t>windows.</a:t>
            </a:r>
            <a:endParaRPr lang="en-US" sz="2000" dirty="0"/>
          </a:p>
        </p:txBody>
      </p:sp>
    </p:spTree>
    <p:extLst>
      <p:ext uri="{BB962C8B-B14F-4D97-AF65-F5344CB8AC3E}">
        <p14:creationId xmlns:p14="http://schemas.microsoft.com/office/powerpoint/2010/main" val="259005941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Handling </a:t>
            </a:r>
            <a:r>
              <a:rPr lang="en-US" b="1" dirty="0" err="1">
                <a:latin typeface="Courier New" panose="02070309020205020404" pitchFamily="49" charset="0"/>
                <a:cs typeface="Courier New" panose="02070309020205020404" pitchFamily="49" charset="0"/>
              </a:rPr>
              <a:t>WebView</a:t>
            </a:r>
            <a:r>
              <a:rPr lang="en-US" dirty="0"/>
              <a:t> Events with </a:t>
            </a:r>
            <a:r>
              <a:rPr lang="en-US" b="1" dirty="0" err="1">
                <a:latin typeface="Courier New" panose="02070309020205020404" pitchFamily="49" charset="0"/>
                <a:cs typeface="Courier New" panose="02070309020205020404" pitchFamily="49" charset="0"/>
              </a:rPr>
              <a:t>WebViewClient</a:t>
            </a:r>
            <a:endParaRPr lang="en-US" sz="2600" b="1" dirty="0" smtClean="0">
              <a:latin typeface="Courier New" panose="02070309020205020404" pitchFamily="49" charset="0"/>
              <a:cs typeface="Courier New" panose="02070309020205020404" pitchFamily="49" charset="0"/>
            </a:endParaRPr>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pPr marL="1143000" lvl="3" indent="0">
              <a:buNone/>
            </a:pPr>
            <a:endParaRPr lang="en-US" dirty="0" smtClean="0"/>
          </a:p>
          <a:p>
            <a:pPr marL="1143000" lvl="3" indent="0">
              <a:buNone/>
            </a:pPr>
            <a:endParaRPr lang="en-US" dirty="0"/>
          </a:p>
          <a:p>
            <a:pPr marL="1143000" lvl="3" indent="0">
              <a:buNone/>
            </a:pPr>
            <a:endParaRPr lang="en-US" dirty="0" smtClean="0"/>
          </a:p>
          <a:p>
            <a:pPr marL="1143000" lvl="3" indent="0">
              <a:buNone/>
            </a:pPr>
            <a:endParaRPr lang="en-US" dirty="0"/>
          </a:p>
          <a:p>
            <a:pPr marL="1143000" lvl="3" indent="0">
              <a:buNone/>
            </a:pPr>
            <a:endParaRPr lang="en-US" dirty="0" smtClean="0"/>
          </a:p>
          <a:p>
            <a:pPr marL="381000" lvl="1" indent="0">
              <a:buNone/>
            </a:pPr>
            <a:r>
              <a:rPr lang="en-US" dirty="0" err="1" smtClean="0">
                <a:latin typeface="Courier New" panose="02070309020205020404" pitchFamily="49" charset="0"/>
                <a:cs typeface="Courier New" panose="02070309020205020404" pitchFamily="49" charset="0"/>
              </a:rPr>
              <a:t>WebViewClient</a:t>
            </a:r>
            <a:r>
              <a:rPr lang="en-US" dirty="0" smtClean="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webClient</a:t>
            </a:r>
            <a:r>
              <a:rPr lang="en-US" dirty="0">
                <a:latin typeface="Courier New" panose="02070309020205020404" pitchFamily="49" charset="0"/>
                <a:cs typeface="Courier New" panose="02070309020205020404" pitchFamily="49" charset="0"/>
              </a:rPr>
              <a:t> = new </a:t>
            </a:r>
            <a:r>
              <a:rPr lang="en-US" dirty="0" err="1">
                <a:latin typeface="Courier New" panose="02070309020205020404" pitchFamily="49" charset="0"/>
                <a:cs typeface="Courier New" panose="02070309020205020404" pitchFamily="49" charset="0"/>
              </a:rPr>
              <a:t>WebViewClient</a:t>
            </a:r>
            <a:r>
              <a:rPr lang="en-US" dirty="0">
                <a:latin typeface="Courier New" panose="02070309020205020404" pitchFamily="49" charset="0"/>
                <a:cs typeface="Courier New" panose="02070309020205020404" pitchFamily="49" charset="0"/>
              </a:rPr>
              <a:t>() {</a:t>
            </a:r>
          </a:p>
          <a:p>
            <a:pPr marL="381000" lvl="1" indent="0">
              <a:buNone/>
            </a:pPr>
            <a:r>
              <a:rPr lang="en-US" dirty="0">
                <a:latin typeface="Courier New" panose="02070309020205020404" pitchFamily="49" charset="0"/>
                <a:cs typeface="Courier New" panose="02070309020205020404" pitchFamily="49" charset="0"/>
              </a:rPr>
              <a:t>    public void </a:t>
            </a:r>
            <a:r>
              <a:rPr lang="en-US" dirty="0" err="1">
                <a:latin typeface="Courier New" panose="02070309020205020404" pitchFamily="49" charset="0"/>
                <a:cs typeface="Courier New" panose="02070309020205020404" pitchFamily="49" charset="0"/>
              </a:rPr>
              <a:t>onPageFinished</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WebView</a:t>
            </a:r>
            <a:r>
              <a:rPr lang="en-US" dirty="0">
                <a:latin typeface="Courier New" panose="02070309020205020404" pitchFamily="49" charset="0"/>
                <a:cs typeface="Courier New" panose="02070309020205020404" pitchFamily="49" charset="0"/>
              </a:rPr>
              <a:t> view, String </a:t>
            </a:r>
            <a:r>
              <a:rPr lang="en-US" dirty="0" err="1">
                <a:latin typeface="Courier New" panose="02070309020205020404" pitchFamily="49" charset="0"/>
                <a:cs typeface="Courier New" panose="02070309020205020404" pitchFamily="49" charset="0"/>
              </a:rPr>
              <a:t>url</a:t>
            </a:r>
            <a:r>
              <a:rPr lang="en-US" dirty="0">
                <a:latin typeface="Courier New" panose="02070309020205020404" pitchFamily="49" charset="0"/>
                <a:cs typeface="Courier New" panose="02070309020205020404" pitchFamily="49" charset="0"/>
              </a:rPr>
              <a:t>) {</a:t>
            </a:r>
          </a:p>
          <a:p>
            <a:pPr marL="381000" lvl="1"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super.onPageFinished</a:t>
            </a:r>
            <a:r>
              <a:rPr lang="en-US" dirty="0">
                <a:latin typeface="Courier New" panose="02070309020205020404" pitchFamily="49" charset="0"/>
                <a:cs typeface="Courier New" panose="02070309020205020404" pitchFamily="49" charset="0"/>
              </a:rPr>
              <a:t>(view, </a:t>
            </a:r>
            <a:r>
              <a:rPr lang="en-US" dirty="0" err="1">
                <a:latin typeface="Courier New" panose="02070309020205020404" pitchFamily="49" charset="0"/>
                <a:cs typeface="Courier New" panose="02070309020205020404" pitchFamily="49" charset="0"/>
              </a:rPr>
              <a:t>url</a:t>
            </a:r>
            <a:r>
              <a:rPr lang="en-US" dirty="0">
                <a:latin typeface="Courier New" panose="02070309020205020404" pitchFamily="49" charset="0"/>
                <a:cs typeface="Courier New" panose="02070309020205020404" pitchFamily="49" charset="0"/>
              </a:rPr>
              <a:t>);</a:t>
            </a:r>
          </a:p>
          <a:p>
            <a:pPr marL="381000" lvl="1" indent="0">
              <a:buNone/>
            </a:pPr>
            <a:r>
              <a:rPr lang="en-US" dirty="0">
                <a:latin typeface="Courier New" panose="02070309020205020404" pitchFamily="49" charset="0"/>
                <a:cs typeface="Courier New" panose="02070309020205020404" pitchFamily="49" charset="0"/>
              </a:rPr>
              <a:t>        String title = </a:t>
            </a:r>
            <a:r>
              <a:rPr lang="en-US" dirty="0" err="1">
                <a:latin typeface="Courier New" panose="02070309020205020404" pitchFamily="49" charset="0"/>
                <a:cs typeface="Courier New" panose="02070309020205020404" pitchFamily="49" charset="0"/>
              </a:rPr>
              <a:t>wv.getTitle</a:t>
            </a:r>
            <a:r>
              <a:rPr lang="en-US" dirty="0">
                <a:latin typeface="Courier New" panose="02070309020205020404" pitchFamily="49" charset="0"/>
                <a:cs typeface="Courier New" panose="02070309020205020404" pitchFamily="49" charset="0"/>
              </a:rPr>
              <a:t>();</a:t>
            </a:r>
          </a:p>
          <a:p>
            <a:pPr marL="381000" lvl="1"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pageTitle.setText</a:t>
            </a:r>
            <a:r>
              <a:rPr lang="en-US" dirty="0">
                <a:latin typeface="Courier New" panose="02070309020205020404" pitchFamily="49" charset="0"/>
                <a:cs typeface="Courier New" panose="02070309020205020404" pitchFamily="49" charset="0"/>
              </a:rPr>
              <a:t>(title);</a:t>
            </a:r>
          </a:p>
          <a:p>
            <a:pPr marL="381000" lvl="1" indent="0">
              <a:buNone/>
            </a:pPr>
            <a:r>
              <a:rPr lang="en-US" dirty="0">
                <a:latin typeface="Courier New" panose="02070309020205020404" pitchFamily="49" charset="0"/>
                <a:cs typeface="Courier New" panose="02070309020205020404" pitchFamily="49" charset="0"/>
              </a:rPr>
              <a:t>    }};</a:t>
            </a:r>
          </a:p>
          <a:p>
            <a:pPr marL="381000" lvl="1" indent="0">
              <a:buNone/>
            </a:pPr>
            <a:r>
              <a:rPr lang="en-US" dirty="0" err="1">
                <a:latin typeface="Courier New" panose="02070309020205020404" pitchFamily="49" charset="0"/>
                <a:cs typeface="Courier New" panose="02070309020205020404" pitchFamily="49" charset="0"/>
              </a:rPr>
              <a:t>wv.setWebViewClient</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webClient</a:t>
            </a:r>
            <a:r>
              <a:rPr lang="en-US" dirty="0">
                <a:latin typeface="Courier New" panose="02070309020205020404" pitchFamily="49" charset="0"/>
                <a:cs typeface="Courier New" panose="02070309020205020404" pitchFamily="49" charset="0"/>
              </a:rPr>
              <a:t>);</a:t>
            </a:r>
          </a:p>
          <a:p>
            <a:pPr marL="1143000" lvl="3" indent="0">
              <a:buNone/>
            </a:pPr>
            <a:endParaRPr lang="en-US" dirty="0"/>
          </a:p>
        </p:txBody>
      </p:sp>
    </p:spTree>
    <p:extLst>
      <p:ext uri="{BB962C8B-B14F-4D97-AF65-F5344CB8AC3E}">
        <p14:creationId xmlns:p14="http://schemas.microsoft.com/office/powerpoint/2010/main" val="417392685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Handling </a:t>
            </a:r>
            <a:r>
              <a:rPr lang="en-US" b="1" dirty="0" err="1">
                <a:latin typeface="Courier New" panose="02070309020205020404" pitchFamily="49" charset="0"/>
                <a:cs typeface="Courier New" panose="02070309020205020404" pitchFamily="49" charset="0"/>
              </a:rPr>
              <a:t>WebView</a:t>
            </a:r>
            <a:r>
              <a:rPr lang="en-US" dirty="0"/>
              <a:t> Events with </a:t>
            </a:r>
            <a:r>
              <a:rPr lang="en-US" b="1" dirty="0" err="1">
                <a:latin typeface="Courier New" panose="02070309020205020404" pitchFamily="49" charset="0"/>
                <a:cs typeface="Courier New" panose="02070309020205020404" pitchFamily="49" charset="0"/>
              </a:rPr>
              <a:t>WebViewClient</a:t>
            </a:r>
            <a:endParaRPr lang="en-US" sz="2600" b="1" dirty="0" smtClean="0">
              <a:latin typeface="Courier New" panose="02070309020205020404" pitchFamily="49" charset="0"/>
              <a:cs typeface="Courier New" panose="02070309020205020404" pitchFamily="49" charset="0"/>
            </a:endParaRPr>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pic>
        <p:nvPicPr>
          <p:cNvPr id="3" name="Content Placeholder 2"/>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3122771" y="1295400"/>
            <a:ext cx="2898457" cy="4830763"/>
          </a:xfrm>
        </p:spPr>
      </p:pic>
    </p:spTree>
    <p:extLst>
      <p:ext uri="{BB962C8B-B14F-4D97-AF65-F5344CB8AC3E}">
        <p14:creationId xmlns:p14="http://schemas.microsoft.com/office/powerpoint/2010/main" val="383718008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Adding Browser Chrome with </a:t>
            </a:r>
            <a:r>
              <a:rPr lang="en-US" b="1" dirty="0" err="1">
                <a:latin typeface="Courier New" panose="02070309020205020404" pitchFamily="49" charset="0"/>
                <a:cs typeface="Courier New" panose="02070309020205020404" pitchFamily="49" charset="0"/>
              </a:rPr>
              <a:t>WebChromeClient</a:t>
            </a:r>
            <a:endParaRPr lang="en-US" sz="2600" b="1" dirty="0" smtClean="0">
              <a:latin typeface="Courier New" panose="02070309020205020404" pitchFamily="49" charset="0"/>
              <a:cs typeface="Courier New" panose="02070309020205020404" pitchFamily="49" charset="0"/>
            </a:endParaRPr>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pPr marL="1600200" lvl="4" indent="0">
              <a:buNone/>
            </a:pPr>
            <a:endParaRPr lang="en-US" dirty="0" smtClean="0"/>
          </a:p>
          <a:p>
            <a:pPr marL="1600200" lvl="4" indent="0">
              <a:buNone/>
            </a:pPr>
            <a:endParaRPr lang="en-US" dirty="0"/>
          </a:p>
          <a:p>
            <a:pPr marL="1600200" lvl="4" indent="0">
              <a:buNone/>
            </a:pPr>
            <a:endParaRPr lang="en-US" dirty="0" smtClean="0"/>
          </a:p>
          <a:p>
            <a:pPr marL="1600200" lvl="4" indent="0">
              <a:buNone/>
            </a:pPr>
            <a:endParaRPr lang="en-US" dirty="0"/>
          </a:p>
          <a:p>
            <a:pPr marL="1600200" lvl="4" indent="0">
              <a:buNone/>
            </a:pPr>
            <a:endParaRPr lang="en-US" dirty="0" smtClean="0"/>
          </a:p>
          <a:p>
            <a:pPr marL="762000" lvl="2" indent="0">
              <a:buNone/>
            </a:pPr>
            <a:r>
              <a:rPr lang="en-US" dirty="0" smtClean="0">
                <a:latin typeface="Courier New" panose="02070309020205020404" pitchFamily="49" charset="0"/>
                <a:cs typeface="Courier New" panose="02070309020205020404" pitchFamily="49" charset="0"/>
              </a:rPr>
              <a:t>Button </a:t>
            </a:r>
            <a:r>
              <a:rPr lang="en-US" dirty="0">
                <a:latin typeface="Courier New" panose="02070309020205020404" pitchFamily="49" charset="0"/>
                <a:cs typeface="Courier New" panose="02070309020205020404" pitchFamily="49" charset="0"/>
              </a:rPr>
              <a:t>go = (Button) </a:t>
            </a:r>
            <a:r>
              <a:rPr lang="en-US" dirty="0" err="1">
                <a:latin typeface="Courier New" panose="02070309020205020404" pitchFamily="49" charset="0"/>
                <a:cs typeface="Courier New" panose="02070309020205020404" pitchFamily="49" charset="0"/>
              </a:rPr>
              <a:t>findViewById</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R.id.go_button</a:t>
            </a:r>
            <a:r>
              <a:rPr lang="en-US" dirty="0">
                <a:latin typeface="Courier New" panose="02070309020205020404" pitchFamily="49" charset="0"/>
                <a:cs typeface="Courier New" panose="02070309020205020404" pitchFamily="49" charset="0"/>
              </a:rPr>
              <a:t>);</a:t>
            </a:r>
          </a:p>
          <a:p>
            <a:pPr marL="762000" lvl="2" indent="0">
              <a:buNone/>
            </a:pPr>
            <a:r>
              <a:rPr lang="en-US" dirty="0" err="1">
                <a:latin typeface="Courier New" panose="02070309020205020404" pitchFamily="49" charset="0"/>
                <a:cs typeface="Courier New" panose="02070309020205020404" pitchFamily="49" charset="0"/>
              </a:rPr>
              <a:t>go.setOnClickListener</a:t>
            </a:r>
            <a:r>
              <a:rPr lang="en-US" dirty="0">
                <a:latin typeface="Courier New" panose="02070309020205020404" pitchFamily="49" charset="0"/>
                <a:cs typeface="Courier New" panose="02070309020205020404" pitchFamily="49" charset="0"/>
              </a:rPr>
              <a:t>(new </a:t>
            </a:r>
            <a:r>
              <a:rPr lang="en-US" dirty="0" err="1">
                <a:latin typeface="Courier New" panose="02070309020205020404" pitchFamily="49" charset="0"/>
                <a:cs typeface="Courier New" panose="02070309020205020404" pitchFamily="49" charset="0"/>
              </a:rPr>
              <a:t>View.OnClickListener</a:t>
            </a:r>
            <a:r>
              <a:rPr lang="en-US" dirty="0">
                <a:latin typeface="Courier New" panose="02070309020205020404" pitchFamily="49" charset="0"/>
                <a:cs typeface="Courier New" panose="02070309020205020404" pitchFamily="49" charset="0"/>
              </a:rPr>
              <a:t>() {</a:t>
            </a:r>
          </a:p>
          <a:p>
            <a:pPr marL="762000" lvl="2" indent="0">
              <a:buNone/>
            </a:pPr>
            <a:r>
              <a:rPr lang="en-US" dirty="0">
                <a:latin typeface="Courier New" panose="02070309020205020404" pitchFamily="49" charset="0"/>
                <a:cs typeface="Courier New" panose="02070309020205020404" pitchFamily="49" charset="0"/>
              </a:rPr>
              <a:t>    public void </a:t>
            </a:r>
            <a:r>
              <a:rPr lang="en-US" dirty="0" err="1">
                <a:latin typeface="Courier New" panose="02070309020205020404" pitchFamily="49" charset="0"/>
                <a:cs typeface="Courier New" panose="02070309020205020404" pitchFamily="49" charset="0"/>
              </a:rPr>
              <a:t>onClick</a:t>
            </a:r>
            <a:r>
              <a:rPr lang="en-US" dirty="0">
                <a:latin typeface="Courier New" panose="02070309020205020404" pitchFamily="49" charset="0"/>
                <a:cs typeface="Courier New" panose="02070309020205020404" pitchFamily="49" charset="0"/>
              </a:rPr>
              <a:t>(View v) {</a:t>
            </a:r>
          </a:p>
          <a:p>
            <a:pPr marL="762000" lvl="2"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wv.loadUrl</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et.getText</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toString</a:t>
            </a:r>
            <a:r>
              <a:rPr lang="en-US" dirty="0">
                <a:latin typeface="Courier New" panose="02070309020205020404" pitchFamily="49" charset="0"/>
                <a:cs typeface="Courier New" panose="02070309020205020404" pitchFamily="49" charset="0"/>
              </a:rPr>
              <a:t>());</a:t>
            </a:r>
          </a:p>
          <a:p>
            <a:pPr marL="762000" lvl="2" indent="0">
              <a:buNone/>
            </a:pPr>
            <a:r>
              <a:rPr lang="en-US" dirty="0">
                <a:latin typeface="Courier New" panose="02070309020205020404" pitchFamily="49" charset="0"/>
                <a:cs typeface="Courier New" panose="02070309020205020404" pitchFamily="49" charset="0"/>
              </a:rPr>
              <a:t>    }</a:t>
            </a:r>
          </a:p>
          <a:p>
            <a:pPr marL="762000" lvl="2" indent="0">
              <a:buNone/>
            </a:pPr>
            <a:r>
              <a:rPr lang="en-US" dirty="0">
                <a:latin typeface="Courier New" panose="02070309020205020404" pitchFamily="49" charset="0"/>
                <a:cs typeface="Courier New" panose="02070309020205020404" pitchFamily="49" charset="0"/>
              </a:rPr>
              <a:t>});</a:t>
            </a:r>
          </a:p>
          <a:p>
            <a:pPr marL="1600200" lvl="4" indent="0">
              <a:buNone/>
            </a:pPr>
            <a:endParaRPr lang="en-US" dirty="0"/>
          </a:p>
        </p:txBody>
      </p:sp>
    </p:spTree>
    <p:extLst>
      <p:ext uri="{BB962C8B-B14F-4D97-AF65-F5344CB8AC3E}">
        <p14:creationId xmlns:p14="http://schemas.microsoft.com/office/powerpoint/2010/main" val="417392685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Adding Browser Chrome with </a:t>
            </a:r>
            <a:r>
              <a:rPr lang="en-US" b="1" dirty="0" err="1">
                <a:latin typeface="Courier New" panose="02070309020205020404" pitchFamily="49" charset="0"/>
                <a:cs typeface="Courier New" panose="02070309020205020404" pitchFamily="49" charset="0"/>
              </a:rPr>
              <a:t>WebChromeClient</a:t>
            </a:r>
            <a:endParaRPr lang="en-US" sz="2600" b="1" dirty="0" smtClean="0">
              <a:latin typeface="Courier New" panose="02070309020205020404" pitchFamily="49" charset="0"/>
              <a:cs typeface="Courier New" panose="02070309020205020404" pitchFamily="49" charset="0"/>
            </a:endParaRPr>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pic>
        <p:nvPicPr>
          <p:cNvPr id="3" name="Content Placeholder 2"/>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3122771" y="1295400"/>
            <a:ext cx="2898457" cy="4830763"/>
          </a:xfrm>
        </p:spPr>
      </p:pic>
    </p:spTree>
    <p:extLst>
      <p:ext uri="{BB962C8B-B14F-4D97-AF65-F5344CB8AC3E}">
        <p14:creationId xmlns:p14="http://schemas.microsoft.com/office/powerpoint/2010/main" val="18753497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3"/>
          <p:cNvSpPr>
            <a:spLocks noGrp="1"/>
          </p:cNvSpPr>
          <p:nvPr>
            <p:ph type="ctrTitle"/>
          </p:nvPr>
        </p:nvSpPr>
        <p:spPr>
          <a:xfrm>
            <a:off x="762000" y="1219200"/>
            <a:ext cx="7772400" cy="3276600"/>
          </a:xfrm>
        </p:spPr>
        <p:txBody>
          <a:bodyPr/>
          <a:lstStyle/>
          <a:p>
            <a:pPr eaLnBrk="1" hangingPunct="1">
              <a:spcBef>
                <a:spcPct val="20000"/>
              </a:spcBef>
            </a:pPr>
            <a:r>
              <a:rPr lang="en-US" sz="4200" dirty="0" smtClean="0">
                <a:latin typeface="Arial" charset="0"/>
              </a:rPr>
              <a:t/>
            </a:r>
            <a:br>
              <a:rPr lang="en-US" sz="4200" dirty="0" smtClean="0">
                <a:latin typeface="Arial" charset="0"/>
              </a:rPr>
            </a:br>
            <a:r>
              <a:rPr lang="en-US" sz="4200" i="1" dirty="0" smtClean="0">
                <a:latin typeface="Arial" charset="0"/>
              </a:rPr>
              <a:t> </a:t>
            </a:r>
            <a:r>
              <a:rPr lang="en-US" i="1" dirty="0">
                <a:latin typeface="Arial" charset="0"/>
              </a:rPr>
              <a:t>Advanced </a:t>
            </a:r>
            <a:r>
              <a:rPr lang="en-US" i="1" dirty="0" err="1" smtClean="0">
                <a:latin typeface="Arial" charset="0"/>
              </a:rPr>
              <a:t>Android</a:t>
            </a:r>
            <a:r>
              <a:rPr lang="en-US" baseline="30000" dirty="0" err="1" smtClean="0">
                <a:latin typeface="Arial" charset="0"/>
              </a:rPr>
              <a:t>TM</a:t>
            </a:r>
            <a:r>
              <a:rPr lang="en-US" i="1" dirty="0" smtClean="0">
                <a:latin typeface="Arial" charset="0"/>
              </a:rPr>
              <a:t> </a:t>
            </a:r>
            <a:r>
              <a:rPr lang="en-US" i="1" dirty="0">
                <a:latin typeface="Arial" charset="0"/>
              </a:rPr>
              <a:t>Application Development, </a:t>
            </a:r>
            <a:r>
              <a:rPr lang="en-US" i="1" dirty="0" smtClean="0">
                <a:latin typeface="Arial" charset="0"/>
              </a:rPr>
              <a:t>Fourth </a:t>
            </a:r>
            <a:r>
              <a:rPr lang="en-US" i="1" dirty="0">
                <a:latin typeface="Arial" charset="0"/>
              </a:rPr>
              <a:t>Edition</a:t>
            </a:r>
            <a:r>
              <a:rPr lang="en-US" sz="3800" dirty="0" smtClean="0"/>
              <a:t/>
            </a:r>
            <a:br>
              <a:rPr lang="en-US" sz="3800" dirty="0" smtClean="0"/>
            </a:br>
            <a:r>
              <a:rPr lang="en-US" sz="4200" dirty="0"/>
              <a:t/>
            </a:r>
            <a:br>
              <a:rPr lang="en-US" sz="4200" dirty="0"/>
            </a:br>
            <a:r>
              <a:rPr lang="en-US" sz="4200" dirty="0" smtClean="0"/>
              <a:t>Chapter 12</a:t>
            </a:r>
            <a:r>
              <a:rPr lang="en-US" sz="3800" b="1" dirty="0" smtClean="0">
                <a:latin typeface="Arial" charset="0"/>
              </a:rPr>
              <a:t/>
            </a:r>
            <a:br>
              <a:rPr lang="en-US" sz="3800" b="1" dirty="0" smtClean="0">
                <a:latin typeface="Arial" charset="0"/>
              </a:rPr>
            </a:br>
            <a:r>
              <a:rPr lang="en-US" sz="3800" dirty="0" smtClean="0"/>
              <a:t/>
            </a:r>
            <a:br>
              <a:rPr lang="en-US" sz="3800" dirty="0" smtClean="0"/>
            </a:br>
            <a:r>
              <a:rPr lang="en-US" sz="3800" b="1" dirty="0">
                <a:latin typeface="Arial" charset="0"/>
              </a:rPr>
              <a:t>Using Android Web APIs</a:t>
            </a:r>
            <a:r>
              <a:rPr lang="en-US" sz="3800" b="1" dirty="0" smtClean="0">
                <a:latin typeface="Arial" charset="0"/>
              </a:rPr>
              <a:t/>
            </a:r>
            <a:br>
              <a:rPr lang="en-US" sz="3800" b="1" dirty="0" smtClean="0">
                <a:latin typeface="Arial" charset="0"/>
              </a:rPr>
            </a:br>
            <a:endParaRPr lang="en-US" sz="3800" b="1" dirty="0" smtClean="0">
              <a:latin typeface="Arial" charset="0"/>
            </a:endParaRPr>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Adding Browser Chrome with </a:t>
            </a:r>
            <a:r>
              <a:rPr lang="en-US" b="1" dirty="0" err="1">
                <a:latin typeface="Courier New" panose="02070309020205020404" pitchFamily="49" charset="0"/>
                <a:cs typeface="Courier New" panose="02070309020205020404" pitchFamily="49" charset="0"/>
              </a:rPr>
              <a:t>WebChromeClient</a:t>
            </a:r>
            <a:endParaRPr lang="en-US" sz="2600" b="1" dirty="0" smtClean="0">
              <a:latin typeface="Courier New" panose="02070309020205020404" pitchFamily="49" charset="0"/>
              <a:cs typeface="Courier New" panose="02070309020205020404" pitchFamily="49" charset="0"/>
            </a:endParaRPr>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pPr marL="1600200" lvl="4" indent="0">
              <a:buNone/>
            </a:pPr>
            <a:endParaRPr lang="en-US" dirty="0" smtClean="0"/>
          </a:p>
          <a:p>
            <a:pPr marL="1600200" lvl="4" indent="0">
              <a:buNone/>
            </a:pPr>
            <a:endParaRPr lang="en-US" dirty="0"/>
          </a:p>
          <a:p>
            <a:pPr marL="1600200" lvl="4" indent="0">
              <a:buNone/>
            </a:pPr>
            <a:endParaRPr lang="en-US" dirty="0" smtClean="0"/>
          </a:p>
          <a:p>
            <a:pPr marL="1600200" lvl="4" indent="0">
              <a:buNone/>
            </a:pPr>
            <a:endParaRPr lang="en-US" dirty="0"/>
          </a:p>
          <a:p>
            <a:pPr marL="381000" lvl="1" indent="0">
              <a:buNone/>
            </a:pPr>
            <a:r>
              <a:rPr lang="en-US" dirty="0" err="1" smtClean="0">
                <a:latin typeface="Courier New" panose="02070309020205020404" pitchFamily="49" charset="0"/>
                <a:cs typeface="Courier New" panose="02070309020205020404" pitchFamily="49" charset="0"/>
              </a:rPr>
              <a:t>WebChromeClient</a:t>
            </a:r>
            <a:r>
              <a:rPr lang="en-US" dirty="0" smtClean="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webChrome</a:t>
            </a:r>
            <a:r>
              <a:rPr lang="en-US" dirty="0">
                <a:latin typeface="Courier New" panose="02070309020205020404" pitchFamily="49" charset="0"/>
                <a:cs typeface="Courier New" panose="02070309020205020404" pitchFamily="49" charset="0"/>
              </a:rPr>
              <a:t> = new </a:t>
            </a:r>
            <a:r>
              <a:rPr lang="en-US" dirty="0" err="1">
                <a:latin typeface="Courier New" panose="02070309020205020404" pitchFamily="49" charset="0"/>
                <a:cs typeface="Courier New" panose="02070309020205020404" pitchFamily="49" charset="0"/>
              </a:rPr>
              <a:t>WebChromeClient</a:t>
            </a:r>
            <a:r>
              <a:rPr lang="en-US" dirty="0">
                <a:latin typeface="Courier New" panose="02070309020205020404" pitchFamily="49" charset="0"/>
                <a:cs typeface="Courier New" panose="02070309020205020404" pitchFamily="49" charset="0"/>
              </a:rPr>
              <a:t>() {</a:t>
            </a:r>
          </a:p>
          <a:p>
            <a:pPr marL="381000" lvl="1" indent="0">
              <a:buNone/>
            </a:pPr>
            <a:r>
              <a:rPr lang="en-US" dirty="0">
                <a:latin typeface="Courier New" panose="02070309020205020404" pitchFamily="49" charset="0"/>
                <a:cs typeface="Courier New" panose="02070309020205020404" pitchFamily="49" charset="0"/>
              </a:rPr>
              <a:t>    @Override</a:t>
            </a:r>
          </a:p>
          <a:p>
            <a:pPr marL="381000" lvl="1" indent="0">
              <a:buNone/>
            </a:pPr>
            <a:r>
              <a:rPr lang="en-US" dirty="0">
                <a:latin typeface="Courier New" panose="02070309020205020404" pitchFamily="49" charset="0"/>
                <a:cs typeface="Courier New" panose="02070309020205020404" pitchFamily="49" charset="0"/>
              </a:rPr>
              <a:t>    public void </a:t>
            </a:r>
            <a:r>
              <a:rPr lang="en-US" dirty="0" err="1">
                <a:latin typeface="Courier New" panose="02070309020205020404" pitchFamily="49" charset="0"/>
                <a:cs typeface="Courier New" panose="02070309020205020404" pitchFamily="49" charset="0"/>
              </a:rPr>
              <a:t>onReceivedTitle</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WebView</a:t>
            </a:r>
            <a:r>
              <a:rPr lang="en-US" dirty="0">
                <a:latin typeface="Courier New" panose="02070309020205020404" pitchFamily="49" charset="0"/>
                <a:cs typeface="Courier New" panose="02070309020205020404" pitchFamily="49" charset="0"/>
              </a:rPr>
              <a:t> view, String title) {</a:t>
            </a:r>
          </a:p>
          <a:p>
            <a:pPr marL="381000" lvl="1"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Log.</a:t>
            </a:r>
            <a:r>
              <a:rPr lang="en-US" i="1" dirty="0" err="1">
                <a:latin typeface="Courier New" panose="02070309020205020404" pitchFamily="49" charset="0"/>
                <a:cs typeface="Courier New" panose="02070309020205020404" pitchFamily="49" charset="0"/>
              </a:rPr>
              <a:t>v</a:t>
            </a:r>
            <a:r>
              <a:rPr lang="en-US" dirty="0">
                <a:latin typeface="Courier New" panose="02070309020205020404" pitchFamily="49" charset="0"/>
                <a:cs typeface="Courier New" panose="02070309020205020404" pitchFamily="49" charset="0"/>
              </a:rPr>
              <a:t>(</a:t>
            </a:r>
            <a:r>
              <a:rPr lang="en-US" i="1" dirty="0">
                <a:latin typeface="Courier New" panose="02070309020205020404" pitchFamily="49" charset="0"/>
                <a:cs typeface="Courier New" panose="02070309020205020404" pitchFamily="49" charset="0"/>
              </a:rPr>
              <a:t>DEBUG_TAG</a:t>
            </a:r>
            <a:r>
              <a:rPr lang="en-US" dirty="0">
                <a:latin typeface="Courier New" panose="02070309020205020404" pitchFamily="49" charset="0"/>
                <a:cs typeface="Courier New" panose="02070309020205020404" pitchFamily="49" charset="0"/>
              </a:rPr>
              <a:t>, "Got new title");</a:t>
            </a:r>
          </a:p>
          <a:p>
            <a:pPr marL="381000" lvl="1"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super.onReceivedTitle</a:t>
            </a:r>
            <a:r>
              <a:rPr lang="en-US" dirty="0">
                <a:latin typeface="Courier New" panose="02070309020205020404" pitchFamily="49" charset="0"/>
                <a:cs typeface="Courier New" panose="02070309020205020404" pitchFamily="49" charset="0"/>
              </a:rPr>
              <a:t>(view, title);</a:t>
            </a:r>
          </a:p>
          <a:p>
            <a:pPr marL="381000" lvl="1"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pageTitle.setText</a:t>
            </a:r>
            <a:r>
              <a:rPr lang="en-US" dirty="0">
                <a:latin typeface="Courier New" panose="02070309020205020404" pitchFamily="49" charset="0"/>
                <a:cs typeface="Courier New" panose="02070309020205020404" pitchFamily="49" charset="0"/>
              </a:rPr>
              <a:t>(title);</a:t>
            </a:r>
          </a:p>
          <a:p>
            <a:pPr marL="381000" lvl="1" indent="0">
              <a:buNone/>
            </a:pPr>
            <a:r>
              <a:rPr lang="en-US" dirty="0">
                <a:latin typeface="Courier New" panose="02070309020205020404" pitchFamily="49" charset="0"/>
                <a:cs typeface="Courier New" panose="02070309020205020404" pitchFamily="49" charset="0"/>
              </a:rPr>
              <a:t>    }</a:t>
            </a:r>
          </a:p>
          <a:p>
            <a:pPr marL="381000" lvl="1" indent="0">
              <a:buNone/>
            </a:pPr>
            <a:r>
              <a:rPr lang="en-US" dirty="0">
                <a:latin typeface="Courier New" panose="02070309020205020404" pitchFamily="49" charset="0"/>
                <a:cs typeface="Courier New" panose="02070309020205020404" pitchFamily="49" charset="0"/>
              </a:rPr>
              <a:t>};</a:t>
            </a:r>
          </a:p>
          <a:p>
            <a:pPr marL="381000" lvl="1" indent="0">
              <a:buNone/>
            </a:pPr>
            <a:r>
              <a:rPr lang="en-US" dirty="0" err="1">
                <a:latin typeface="Courier New" panose="02070309020205020404" pitchFamily="49" charset="0"/>
                <a:cs typeface="Courier New" panose="02070309020205020404" pitchFamily="49" charset="0"/>
              </a:rPr>
              <a:t>wv.setWebChromeClient</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webChrome</a:t>
            </a:r>
            <a:r>
              <a:rPr lang="en-US" dirty="0">
                <a:latin typeface="Courier New" panose="02070309020205020404" pitchFamily="49" charset="0"/>
                <a:cs typeface="Courier New" panose="02070309020205020404" pitchFamily="49" charset="0"/>
              </a:rPr>
              <a:t>);</a:t>
            </a:r>
          </a:p>
          <a:p>
            <a:pPr marL="1600200" lvl="4" indent="0">
              <a:buNone/>
            </a:pPr>
            <a:endParaRPr lang="en-US" dirty="0"/>
          </a:p>
        </p:txBody>
      </p:sp>
    </p:spTree>
    <p:extLst>
      <p:ext uri="{BB962C8B-B14F-4D97-AF65-F5344CB8AC3E}">
        <p14:creationId xmlns:p14="http://schemas.microsoft.com/office/powerpoint/2010/main" val="187534976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Managing </a:t>
            </a:r>
            <a:r>
              <a:rPr lang="en-US" b="1" dirty="0" err="1">
                <a:latin typeface="Courier New" panose="02070309020205020404" pitchFamily="49" charset="0"/>
                <a:cs typeface="Courier New" panose="02070309020205020404" pitchFamily="49" charset="0"/>
              </a:rPr>
              <a:t>WebView</a:t>
            </a:r>
            <a:r>
              <a:rPr lang="en-US" dirty="0"/>
              <a:t> State</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r>
              <a:rPr lang="en-US" sz="2000" dirty="0"/>
              <a:t>On API Level 11 and higher, be sure to call the </a:t>
            </a:r>
            <a:r>
              <a:rPr lang="en-US" sz="2000" dirty="0" err="1">
                <a:latin typeface="Courier New" panose="02070309020205020404" pitchFamily="49" charset="0"/>
                <a:cs typeface="Courier New" panose="02070309020205020404" pitchFamily="49" charset="0"/>
              </a:rPr>
              <a:t>onPause</a:t>
            </a:r>
            <a:r>
              <a:rPr lang="en-US" sz="2000" dirty="0">
                <a:latin typeface="Courier New" panose="02070309020205020404" pitchFamily="49" charset="0"/>
                <a:cs typeface="Courier New" panose="02070309020205020404" pitchFamily="49" charset="0"/>
              </a:rPr>
              <a:t>()</a:t>
            </a:r>
            <a:r>
              <a:rPr lang="en-US" sz="2000" dirty="0"/>
              <a:t> and </a:t>
            </a:r>
            <a:r>
              <a:rPr lang="en-US" sz="2000" dirty="0" err="1">
                <a:latin typeface="Courier New" panose="02070309020205020404" pitchFamily="49" charset="0"/>
                <a:cs typeface="Courier New" panose="02070309020205020404" pitchFamily="49" charset="0"/>
              </a:rPr>
              <a:t>onResume</a:t>
            </a:r>
            <a:r>
              <a:rPr lang="en-US" sz="2000" dirty="0">
                <a:latin typeface="Courier New" panose="02070309020205020404" pitchFamily="49" charset="0"/>
                <a:cs typeface="Courier New" panose="02070309020205020404" pitchFamily="49" charset="0"/>
              </a:rPr>
              <a:t>()</a:t>
            </a:r>
            <a:r>
              <a:rPr lang="en-US" sz="2000" dirty="0"/>
              <a:t> methods of the </a:t>
            </a:r>
            <a:r>
              <a:rPr lang="en-US" sz="2000" dirty="0" err="1">
                <a:latin typeface="Courier New" panose="02070309020205020404" pitchFamily="49" charset="0"/>
                <a:cs typeface="Courier New" panose="02070309020205020404" pitchFamily="49" charset="0"/>
              </a:rPr>
              <a:t>WebView</a:t>
            </a:r>
            <a:r>
              <a:rPr lang="en-US" sz="2000" dirty="0"/>
              <a:t> </a:t>
            </a:r>
            <a:r>
              <a:rPr lang="en-US" sz="2000" dirty="0" smtClean="0"/>
              <a:t>object.</a:t>
            </a:r>
          </a:p>
          <a:p>
            <a:pPr lvl="1"/>
            <a:r>
              <a:rPr lang="en-US" sz="2000" dirty="0" smtClean="0"/>
              <a:t>The </a:t>
            </a:r>
            <a:r>
              <a:rPr lang="en-US" sz="2000" dirty="0" err="1">
                <a:latin typeface="Courier New" panose="02070309020205020404" pitchFamily="49" charset="0"/>
                <a:cs typeface="Courier New" panose="02070309020205020404" pitchFamily="49" charset="0"/>
              </a:rPr>
              <a:t>onPause</a:t>
            </a:r>
            <a:r>
              <a:rPr lang="en-US" sz="2000" dirty="0">
                <a:latin typeface="Courier New" panose="02070309020205020404" pitchFamily="49" charset="0"/>
                <a:cs typeface="Courier New" panose="02070309020205020404" pitchFamily="49" charset="0"/>
              </a:rPr>
              <a:t>()</a:t>
            </a:r>
            <a:r>
              <a:rPr lang="en-US" sz="2000" dirty="0"/>
              <a:t> call reduces or stops unnecessary processing activities, such as those from plug-ins and </a:t>
            </a:r>
            <a:r>
              <a:rPr lang="en-US" sz="2000" dirty="0" smtClean="0"/>
              <a:t>JavaScript.</a:t>
            </a:r>
          </a:p>
          <a:p>
            <a:pPr lvl="1"/>
            <a:r>
              <a:rPr lang="en-US" sz="2000" dirty="0" smtClean="0"/>
              <a:t>The </a:t>
            </a:r>
            <a:r>
              <a:rPr lang="en-US" sz="2000" dirty="0" err="1">
                <a:latin typeface="Courier New" panose="02070309020205020404" pitchFamily="49" charset="0"/>
                <a:cs typeface="Courier New" panose="02070309020205020404" pitchFamily="49" charset="0"/>
              </a:rPr>
              <a:t>onResume</a:t>
            </a:r>
            <a:r>
              <a:rPr lang="en-US" sz="2000" dirty="0">
                <a:latin typeface="Courier New" panose="02070309020205020404" pitchFamily="49" charset="0"/>
                <a:cs typeface="Courier New" panose="02070309020205020404" pitchFamily="49" charset="0"/>
              </a:rPr>
              <a:t>()</a:t>
            </a:r>
            <a:r>
              <a:rPr lang="en-US" sz="2000" dirty="0"/>
              <a:t> method resumes after the </a:t>
            </a:r>
            <a:r>
              <a:rPr lang="en-US" sz="2000" dirty="0" err="1">
                <a:latin typeface="Courier New" panose="02070309020205020404" pitchFamily="49" charset="0"/>
                <a:cs typeface="Courier New" panose="02070309020205020404" pitchFamily="49" charset="0"/>
              </a:rPr>
              <a:t>onPause</a:t>
            </a:r>
            <a:r>
              <a:rPr lang="en-US" sz="2000" dirty="0">
                <a:latin typeface="Courier New" panose="02070309020205020404" pitchFamily="49" charset="0"/>
                <a:cs typeface="Courier New" panose="02070309020205020404" pitchFamily="49" charset="0"/>
              </a:rPr>
              <a:t>()</a:t>
            </a:r>
            <a:r>
              <a:rPr lang="en-US" sz="2000" dirty="0"/>
              <a:t> method reduces or stops a </a:t>
            </a:r>
            <a:r>
              <a:rPr lang="en-US" sz="2000" dirty="0" err="1" smtClean="0">
                <a:latin typeface="Courier New" panose="02070309020205020404" pitchFamily="49" charset="0"/>
                <a:cs typeface="Courier New" panose="02070309020205020404" pitchFamily="49" charset="0"/>
              </a:rPr>
              <a:t>WebView</a:t>
            </a:r>
            <a:r>
              <a:rPr lang="en-US" sz="2000" dirty="0" smtClean="0"/>
              <a:t>.</a:t>
            </a:r>
          </a:p>
          <a:p>
            <a:pPr lvl="1"/>
            <a:r>
              <a:rPr lang="en-US" sz="2000" dirty="0" smtClean="0"/>
              <a:t>Without </a:t>
            </a:r>
            <a:r>
              <a:rPr lang="en-US" sz="2000" dirty="0"/>
              <a:t>making these calls, or in previous API versions, processing would continue in the </a:t>
            </a:r>
            <a:r>
              <a:rPr lang="en-US" sz="2000" dirty="0" smtClean="0"/>
              <a:t>background.</a:t>
            </a:r>
          </a:p>
          <a:p>
            <a:pPr lvl="1"/>
            <a:r>
              <a:rPr lang="en-US" sz="2000" dirty="0" smtClean="0"/>
              <a:t>These </a:t>
            </a:r>
            <a:r>
              <a:rPr lang="en-US" sz="2000" dirty="0"/>
              <a:t>methods should be called from your </a:t>
            </a:r>
            <a:r>
              <a:rPr lang="en-US" sz="2000" dirty="0">
                <a:latin typeface="Courier New" panose="02070309020205020404" pitchFamily="49" charset="0"/>
                <a:cs typeface="Courier New" panose="02070309020205020404" pitchFamily="49" charset="0"/>
              </a:rPr>
              <a:t>Activity</a:t>
            </a:r>
            <a:r>
              <a:rPr lang="en-US" sz="2000" dirty="0"/>
              <a:t> </a:t>
            </a:r>
            <a:r>
              <a:rPr lang="en-US" sz="2000" dirty="0" err="1">
                <a:latin typeface="Courier New" panose="02070309020205020404" pitchFamily="49" charset="0"/>
                <a:cs typeface="Courier New" panose="02070309020205020404" pitchFamily="49" charset="0"/>
              </a:rPr>
              <a:t>onPause</a:t>
            </a:r>
            <a:r>
              <a:rPr lang="en-US" sz="2000" dirty="0">
                <a:latin typeface="Courier New" panose="02070309020205020404" pitchFamily="49" charset="0"/>
                <a:cs typeface="Courier New" panose="02070309020205020404" pitchFamily="49" charset="0"/>
              </a:rPr>
              <a:t>()</a:t>
            </a:r>
            <a:r>
              <a:rPr lang="en-US" sz="2000" dirty="0"/>
              <a:t> and </a:t>
            </a:r>
            <a:r>
              <a:rPr lang="en-US" sz="2000" dirty="0" err="1">
                <a:latin typeface="Courier New" panose="02070309020205020404" pitchFamily="49" charset="0"/>
                <a:cs typeface="Courier New" panose="02070309020205020404" pitchFamily="49" charset="0"/>
              </a:rPr>
              <a:t>onResume</a:t>
            </a:r>
            <a:r>
              <a:rPr lang="en-US" sz="2000" dirty="0">
                <a:latin typeface="Courier New" panose="02070309020205020404" pitchFamily="49" charset="0"/>
                <a:cs typeface="Courier New" panose="02070309020205020404" pitchFamily="49" charset="0"/>
              </a:rPr>
              <a:t>()</a:t>
            </a:r>
            <a:r>
              <a:rPr lang="en-US" sz="2000" dirty="0"/>
              <a:t> methods, at </a:t>
            </a:r>
            <a:r>
              <a:rPr lang="en-US" sz="2000" dirty="0" smtClean="0"/>
              <a:t>minimum.</a:t>
            </a:r>
            <a:endParaRPr lang="en-US" sz="2000" dirty="0"/>
          </a:p>
        </p:txBody>
      </p:sp>
    </p:spTree>
    <p:extLst>
      <p:ext uri="{BB962C8B-B14F-4D97-AF65-F5344CB8AC3E}">
        <p14:creationId xmlns:p14="http://schemas.microsoft.com/office/powerpoint/2010/main" val="417392685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Managing </a:t>
            </a:r>
            <a:r>
              <a:rPr lang="en-US" b="1" dirty="0" err="1">
                <a:latin typeface="Courier New" panose="02070309020205020404" pitchFamily="49" charset="0"/>
                <a:cs typeface="Courier New" panose="02070309020205020404" pitchFamily="49" charset="0"/>
              </a:rPr>
              <a:t>WebView</a:t>
            </a:r>
            <a:r>
              <a:rPr lang="en-US" dirty="0"/>
              <a:t> State</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r>
              <a:rPr lang="en-US" sz="2000" dirty="0"/>
              <a:t>When the application is running on older versions of the platform, you can terminate the </a:t>
            </a:r>
            <a:r>
              <a:rPr lang="en-US" sz="2000" dirty="0" err="1">
                <a:latin typeface="Courier New" panose="02070309020205020404" pitchFamily="49" charset="0"/>
                <a:cs typeface="Courier New" panose="02070309020205020404" pitchFamily="49" charset="0"/>
              </a:rPr>
              <a:t>WebView</a:t>
            </a:r>
            <a:r>
              <a:rPr lang="en-US" sz="2000" dirty="0"/>
              <a:t> instance </a:t>
            </a:r>
            <a:r>
              <a:rPr lang="en-US" sz="2000" dirty="0" smtClean="0"/>
              <a:t>entirely.</a:t>
            </a:r>
            <a:endParaRPr lang="en-US" sz="2000" dirty="0"/>
          </a:p>
          <a:p>
            <a:r>
              <a:rPr lang="en-US" sz="2000" dirty="0"/>
              <a:t>If that’s too much, you can make a call to </a:t>
            </a:r>
            <a:r>
              <a:rPr lang="en-US" sz="2000" dirty="0" err="1">
                <a:latin typeface="Courier New" panose="02070309020205020404" pitchFamily="49" charset="0"/>
                <a:cs typeface="Courier New" panose="02070309020205020404" pitchFamily="49" charset="0"/>
              </a:rPr>
              <a:t>pauseTimers</a:t>
            </a:r>
            <a:r>
              <a:rPr lang="en-US" sz="2000" dirty="0">
                <a:latin typeface="Courier New" panose="02070309020205020404" pitchFamily="49" charset="0"/>
                <a:cs typeface="Courier New" panose="02070309020205020404" pitchFamily="49" charset="0"/>
              </a:rPr>
              <a:t>()</a:t>
            </a:r>
            <a:r>
              <a:rPr lang="en-US" sz="2000" dirty="0"/>
              <a:t>, which stops some processing but also affects all </a:t>
            </a:r>
            <a:r>
              <a:rPr lang="en-US" sz="2000" dirty="0" err="1">
                <a:latin typeface="Courier New" panose="02070309020205020404" pitchFamily="49" charset="0"/>
                <a:cs typeface="Courier New" panose="02070309020205020404" pitchFamily="49" charset="0"/>
              </a:rPr>
              <a:t>WebView</a:t>
            </a:r>
            <a:r>
              <a:rPr lang="en-US" sz="2000" dirty="0"/>
              <a:t> </a:t>
            </a:r>
            <a:r>
              <a:rPr lang="en-US" sz="2000" dirty="0" smtClean="0"/>
              <a:t>instances.</a:t>
            </a:r>
            <a:endParaRPr lang="en-US" sz="2000" dirty="0"/>
          </a:p>
          <a:p>
            <a:r>
              <a:rPr lang="en-US" sz="2000" dirty="0"/>
              <a:t>Keep in mind that the rest of the device performance might be adversely affected if you don’t do what you can to reduce </a:t>
            </a:r>
            <a:r>
              <a:rPr lang="en-US" sz="2000" dirty="0" smtClean="0"/>
              <a:t>processing.</a:t>
            </a:r>
            <a:endParaRPr lang="en-US" sz="2000" dirty="0"/>
          </a:p>
          <a:p>
            <a:r>
              <a:rPr lang="en-US" sz="2000" dirty="0"/>
              <a:t>If your </a:t>
            </a:r>
            <a:r>
              <a:rPr lang="en-US" sz="2000" dirty="0" err="1">
                <a:latin typeface="Courier New" panose="02070309020205020404" pitchFamily="49" charset="0"/>
                <a:cs typeface="Courier New" panose="02070309020205020404" pitchFamily="49" charset="0"/>
              </a:rPr>
              <a:t>WebView</a:t>
            </a:r>
            <a:r>
              <a:rPr lang="en-US" sz="2000" dirty="0"/>
              <a:t> doesn’t allow plug-ins or JavaScript, only layout and parsing would </a:t>
            </a:r>
            <a:r>
              <a:rPr lang="en-US" sz="2000" dirty="0" smtClean="0"/>
              <a:t>continue.</a:t>
            </a:r>
            <a:endParaRPr lang="en-US" sz="2000" dirty="0"/>
          </a:p>
        </p:txBody>
      </p:sp>
    </p:spTree>
    <p:extLst>
      <p:ext uri="{BB962C8B-B14F-4D97-AF65-F5344CB8AC3E}">
        <p14:creationId xmlns:p14="http://schemas.microsoft.com/office/powerpoint/2010/main" val="391098325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Managing </a:t>
            </a:r>
            <a:r>
              <a:rPr lang="en-US" b="1" dirty="0" err="1">
                <a:latin typeface="Courier New" panose="02070309020205020404" pitchFamily="49" charset="0"/>
                <a:cs typeface="Courier New" panose="02070309020205020404" pitchFamily="49" charset="0"/>
              </a:rPr>
              <a:t>WebView</a:t>
            </a:r>
            <a:r>
              <a:rPr lang="en-US" dirty="0"/>
              <a:t> State</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pPr marL="1143000" lvl="3" indent="0">
              <a:buNone/>
            </a:pPr>
            <a:endParaRPr lang="en-US" sz="2000" dirty="0" smtClean="0"/>
          </a:p>
          <a:p>
            <a:pPr marL="1143000" lvl="3" indent="0">
              <a:buNone/>
            </a:pPr>
            <a:endParaRPr lang="en-US" sz="2000" dirty="0"/>
          </a:p>
          <a:p>
            <a:pPr marL="1143000" lvl="3" indent="0">
              <a:buNone/>
            </a:pPr>
            <a:endParaRPr lang="en-US" sz="2000" dirty="0" smtClean="0"/>
          </a:p>
          <a:p>
            <a:pPr marL="1143000" lvl="3" indent="0">
              <a:buNone/>
            </a:pPr>
            <a:r>
              <a:rPr lang="en-US" sz="1800" dirty="0" err="1" smtClean="0">
                <a:latin typeface="Courier New" panose="02070309020205020404" pitchFamily="49" charset="0"/>
                <a:cs typeface="Courier New" panose="02070309020205020404" pitchFamily="49" charset="0"/>
              </a:rPr>
              <a:t>WebView</a:t>
            </a:r>
            <a:r>
              <a:rPr lang="en-US" sz="1800" dirty="0" smtClean="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wv</a:t>
            </a:r>
            <a:r>
              <a:rPr lang="en-US" sz="1800" dirty="0">
                <a:latin typeface="Courier New" panose="02070309020205020404" pitchFamily="49" charset="0"/>
                <a:cs typeface="Courier New" panose="02070309020205020404" pitchFamily="49" charset="0"/>
              </a:rPr>
              <a:t> = (</a:t>
            </a:r>
            <a:r>
              <a:rPr lang="en-US" sz="1800" dirty="0" err="1">
                <a:latin typeface="Courier New" panose="02070309020205020404" pitchFamily="49" charset="0"/>
                <a:cs typeface="Courier New" panose="02070309020205020404" pitchFamily="49" charset="0"/>
              </a:rPr>
              <a:t>WebView</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findViewById</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R.id.web_holder</a:t>
            </a:r>
            <a:r>
              <a:rPr lang="en-US" sz="1800" dirty="0">
                <a:latin typeface="Courier New" panose="02070309020205020404" pitchFamily="49" charset="0"/>
                <a:cs typeface="Courier New" panose="02070309020205020404" pitchFamily="49" charset="0"/>
              </a:rPr>
              <a:t>);</a:t>
            </a:r>
          </a:p>
          <a:p>
            <a:pPr marL="1143000" lvl="3" indent="0">
              <a:buNone/>
            </a:pPr>
            <a:r>
              <a:rPr lang="en-US" sz="1800" dirty="0">
                <a:latin typeface="Courier New" panose="02070309020205020404" pitchFamily="49" charset="0"/>
                <a:cs typeface="Courier New" panose="02070309020205020404" pitchFamily="49" charset="0"/>
              </a:rPr>
              <a:t>if (</a:t>
            </a:r>
            <a:r>
              <a:rPr lang="en-US" sz="1800" dirty="0" err="1">
                <a:latin typeface="Courier New" panose="02070309020205020404" pitchFamily="49" charset="0"/>
                <a:cs typeface="Courier New" panose="02070309020205020404" pitchFamily="49" charset="0"/>
              </a:rPr>
              <a:t>Build.VERSION.SDK_INT</a:t>
            </a:r>
            <a:r>
              <a:rPr lang="en-US" sz="1800" dirty="0">
                <a:latin typeface="Courier New" panose="02070309020205020404" pitchFamily="49" charset="0"/>
                <a:cs typeface="Courier New" panose="02070309020205020404" pitchFamily="49" charset="0"/>
              </a:rPr>
              <a:t> &gt;= </a:t>
            </a:r>
            <a:r>
              <a:rPr lang="en-US" sz="1800" dirty="0" err="1">
                <a:latin typeface="Courier New" panose="02070309020205020404" pitchFamily="49" charset="0"/>
                <a:cs typeface="Courier New" panose="02070309020205020404" pitchFamily="49" charset="0"/>
              </a:rPr>
              <a:t>Build.VERSION_CODES.HONEYCOMB</a:t>
            </a:r>
            <a:r>
              <a:rPr lang="en-US" sz="1800" dirty="0">
                <a:latin typeface="Courier New" panose="02070309020205020404" pitchFamily="49" charset="0"/>
                <a:cs typeface="Courier New" panose="02070309020205020404" pitchFamily="49" charset="0"/>
              </a:rPr>
              <a:t>) {</a:t>
            </a:r>
          </a:p>
          <a:p>
            <a:pPr marL="1143000" lvl="3" indent="0">
              <a:buNone/>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wv.onPause</a:t>
            </a:r>
            <a:r>
              <a:rPr lang="en-US" sz="1800" dirty="0">
                <a:latin typeface="Courier New" panose="02070309020205020404" pitchFamily="49" charset="0"/>
                <a:cs typeface="Courier New" panose="02070309020205020404" pitchFamily="49" charset="0"/>
              </a:rPr>
              <a:t>();</a:t>
            </a:r>
          </a:p>
          <a:p>
            <a:pPr marL="1143000" lvl="3" indent="0">
              <a:buNone/>
            </a:pPr>
            <a:r>
              <a:rPr lang="en-US" sz="1800" dirty="0">
                <a:latin typeface="Courier New" panose="02070309020205020404" pitchFamily="49" charset="0"/>
                <a:cs typeface="Courier New" panose="02070309020205020404" pitchFamily="49" charset="0"/>
              </a:rPr>
              <a:t>} else {</a:t>
            </a:r>
          </a:p>
          <a:p>
            <a:pPr marL="1143000" lvl="3" indent="0">
              <a:buNone/>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wv.pauseTimers</a:t>
            </a:r>
            <a:r>
              <a:rPr lang="en-US" sz="1800" dirty="0">
                <a:latin typeface="Courier New" panose="02070309020205020404" pitchFamily="49" charset="0"/>
                <a:cs typeface="Courier New" panose="02070309020205020404" pitchFamily="49" charset="0"/>
              </a:rPr>
              <a:t>();</a:t>
            </a:r>
          </a:p>
          <a:p>
            <a:pPr marL="1143000" lvl="3" indent="0">
              <a:buNone/>
            </a:pPr>
            <a:r>
              <a:rPr lang="en-US" sz="1800" dirty="0">
                <a:latin typeface="Courier New" panose="02070309020205020404" pitchFamily="49" charset="0"/>
                <a:cs typeface="Courier New" panose="02070309020205020404" pitchFamily="49" charset="0"/>
              </a:rPr>
              <a:t>}</a:t>
            </a:r>
          </a:p>
          <a:p>
            <a:pPr marL="1143000" lvl="3" indent="0">
              <a:buNone/>
            </a:pPr>
            <a:endParaRPr lang="en-US" sz="18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52750362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Building Web Extensions</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r>
              <a:rPr lang="en-US" sz="2000" dirty="0"/>
              <a:t>All HTML rendering on the Android platform is done using either the Chromium or </a:t>
            </a:r>
            <a:r>
              <a:rPr lang="en-US" sz="2000" dirty="0" err="1"/>
              <a:t>WebKit</a:t>
            </a:r>
            <a:r>
              <a:rPr lang="en-US" sz="2000" dirty="0"/>
              <a:t> rendering </a:t>
            </a:r>
            <a:r>
              <a:rPr lang="en-US" sz="2000" dirty="0" smtClean="0"/>
              <a:t>engine.</a:t>
            </a:r>
          </a:p>
          <a:p>
            <a:r>
              <a:rPr lang="en-US" sz="2000" dirty="0" smtClean="0"/>
              <a:t>The </a:t>
            </a:r>
            <a:r>
              <a:rPr lang="en-US" sz="2000" dirty="0" err="1">
                <a:latin typeface="Courier New" panose="02070309020205020404" pitchFamily="49" charset="0"/>
                <a:cs typeface="Courier New" panose="02070309020205020404" pitchFamily="49" charset="0"/>
              </a:rPr>
              <a:t>android.webkit</a:t>
            </a:r>
            <a:r>
              <a:rPr lang="en-US" sz="2000" dirty="0"/>
              <a:t> package provides a number of APIs for browsing the Internet using the powerful </a:t>
            </a:r>
            <a:r>
              <a:rPr lang="en-US" sz="2000" dirty="0" err="1">
                <a:latin typeface="Courier New" panose="02070309020205020404" pitchFamily="49" charset="0"/>
                <a:cs typeface="Courier New" panose="02070309020205020404" pitchFamily="49" charset="0"/>
              </a:rPr>
              <a:t>WebView</a:t>
            </a:r>
            <a:r>
              <a:rPr lang="en-US" sz="2000" dirty="0"/>
              <a:t> </a:t>
            </a:r>
            <a:r>
              <a:rPr lang="en-US" sz="2000" dirty="0" smtClean="0"/>
              <a:t>control.</a:t>
            </a:r>
          </a:p>
          <a:p>
            <a:r>
              <a:rPr lang="en-US" sz="2000" dirty="0" smtClean="0"/>
              <a:t>You </a:t>
            </a:r>
            <a:r>
              <a:rPr lang="en-US" sz="2000" dirty="0"/>
              <a:t>should be aware of the interfaces and classes available, as you are likely to need them to enhance the </a:t>
            </a:r>
            <a:r>
              <a:rPr lang="en-US" sz="2000" dirty="0" err="1">
                <a:latin typeface="Courier New" panose="02070309020205020404" pitchFamily="49" charset="0"/>
                <a:cs typeface="Courier New" panose="02070309020205020404" pitchFamily="49" charset="0"/>
              </a:rPr>
              <a:t>WebView</a:t>
            </a:r>
            <a:r>
              <a:rPr lang="en-US" sz="2000" dirty="0"/>
              <a:t> user </a:t>
            </a:r>
            <a:r>
              <a:rPr lang="en-US" sz="2000" dirty="0" smtClean="0"/>
              <a:t>experience.</a:t>
            </a:r>
            <a:endParaRPr lang="en-US" sz="2000" dirty="0"/>
          </a:p>
          <a:p>
            <a:r>
              <a:rPr lang="en-US" sz="2000" dirty="0"/>
              <a:t>These are not classes and interfaces to the </a:t>
            </a:r>
            <a:r>
              <a:rPr lang="en-US" sz="2000" dirty="0" smtClean="0"/>
              <a:t>browser, although </a:t>
            </a:r>
            <a:r>
              <a:rPr lang="en-US" sz="2000" dirty="0"/>
              <a:t>you can interact with the browser data using content </a:t>
            </a:r>
            <a:r>
              <a:rPr lang="en-US" sz="2000" dirty="0" smtClean="0"/>
              <a:t>providers.</a:t>
            </a:r>
          </a:p>
          <a:p>
            <a:r>
              <a:rPr lang="en-US" sz="2000" dirty="0" smtClean="0"/>
              <a:t>Instead</a:t>
            </a:r>
            <a:r>
              <a:rPr lang="en-US" sz="2000" dirty="0"/>
              <a:t>, these are the classes and interfaces that you must use to control the browsing abilities of </a:t>
            </a:r>
            <a:r>
              <a:rPr lang="en-US" sz="2000" dirty="0" err="1">
                <a:latin typeface="Courier New" panose="02070309020205020404" pitchFamily="49" charset="0"/>
                <a:cs typeface="Courier New" panose="02070309020205020404" pitchFamily="49" charset="0"/>
              </a:rPr>
              <a:t>WebView</a:t>
            </a:r>
            <a:r>
              <a:rPr lang="en-US" sz="2000" dirty="0"/>
              <a:t> controls you implement in your </a:t>
            </a:r>
            <a:r>
              <a:rPr lang="en-US" sz="2000" dirty="0" smtClean="0"/>
              <a:t>applications.</a:t>
            </a:r>
            <a:endParaRPr lang="en-US" sz="2000" dirty="0"/>
          </a:p>
        </p:txBody>
      </p:sp>
    </p:spTree>
    <p:extLst>
      <p:ext uri="{BB962C8B-B14F-4D97-AF65-F5344CB8AC3E}">
        <p14:creationId xmlns:p14="http://schemas.microsoft.com/office/powerpoint/2010/main" val="417392685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Browsing the </a:t>
            </a:r>
            <a:r>
              <a:rPr lang="en-US" dirty="0" err="1"/>
              <a:t>WebKit</a:t>
            </a:r>
            <a:r>
              <a:rPr lang="en-US" dirty="0"/>
              <a:t> APIs</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r>
              <a:rPr lang="en-US" sz="2000" dirty="0"/>
              <a:t>These are some of the most helpful classes of the </a:t>
            </a:r>
            <a:r>
              <a:rPr lang="en-US" sz="2000" dirty="0" err="1">
                <a:latin typeface="Courier New" panose="02070309020205020404" pitchFamily="49" charset="0"/>
                <a:cs typeface="Courier New" panose="02070309020205020404" pitchFamily="49" charset="0"/>
              </a:rPr>
              <a:t>android.webkit</a:t>
            </a:r>
            <a:r>
              <a:rPr lang="en-US" sz="2000" dirty="0"/>
              <a:t> package:</a:t>
            </a:r>
          </a:p>
          <a:p>
            <a:pPr lvl="1"/>
            <a:r>
              <a:rPr lang="en-US" sz="2000" dirty="0"/>
              <a:t>The </a:t>
            </a:r>
            <a:r>
              <a:rPr lang="en-US" sz="2000" dirty="0" err="1">
                <a:latin typeface="Courier New" panose="02070309020205020404" pitchFamily="49" charset="0"/>
                <a:cs typeface="Courier New" panose="02070309020205020404" pitchFamily="49" charset="0"/>
              </a:rPr>
              <a:t>CacheManager</a:t>
            </a:r>
            <a:r>
              <a:rPr lang="en-US" sz="2000" dirty="0"/>
              <a:t> class gives you some control over cache items of a </a:t>
            </a:r>
            <a:r>
              <a:rPr lang="en-US" sz="2000" dirty="0" err="1" smtClean="0">
                <a:latin typeface="Courier New" panose="02070309020205020404" pitchFamily="49" charset="0"/>
                <a:cs typeface="Courier New" panose="02070309020205020404" pitchFamily="49" charset="0"/>
              </a:rPr>
              <a:t>WebView</a:t>
            </a:r>
            <a:r>
              <a:rPr lang="en-US" sz="2000" dirty="0" smtClean="0"/>
              <a:t>.</a:t>
            </a:r>
            <a:endParaRPr lang="en-US" sz="2000" dirty="0"/>
          </a:p>
          <a:p>
            <a:pPr lvl="1"/>
            <a:r>
              <a:rPr lang="en-US" sz="2000" dirty="0"/>
              <a:t>The </a:t>
            </a:r>
            <a:r>
              <a:rPr lang="en-US" sz="2000" dirty="0" err="1">
                <a:latin typeface="Courier New" panose="02070309020205020404" pitchFamily="49" charset="0"/>
                <a:cs typeface="Courier New" panose="02070309020205020404" pitchFamily="49" charset="0"/>
              </a:rPr>
              <a:t>ConsoleMessage</a:t>
            </a:r>
            <a:r>
              <a:rPr lang="en-US" sz="2000" dirty="0"/>
              <a:t> class can be used to retrieve JavaScript console output from a </a:t>
            </a:r>
            <a:r>
              <a:rPr lang="en-US" sz="2000" dirty="0" err="1" smtClean="0">
                <a:latin typeface="Courier New" panose="02070309020205020404" pitchFamily="49" charset="0"/>
                <a:cs typeface="Courier New" panose="02070309020205020404" pitchFamily="49" charset="0"/>
              </a:rPr>
              <a:t>WebView</a:t>
            </a:r>
            <a:r>
              <a:rPr lang="en-US" sz="2000" dirty="0" smtClean="0"/>
              <a:t>.</a:t>
            </a:r>
            <a:endParaRPr lang="en-US" sz="2000" dirty="0"/>
          </a:p>
          <a:p>
            <a:pPr lvl="1"/>
            <a:r>
              <a:rPr lang="en-US" sz="2000" dirty="0"/>
              <a:t>The </a:t>
            </a:r>
            <a:r>
              <a:rPr lang="en-US" sz="2000" dirty="0" err="1">
                <a:latin typeface="Courier New" panose="02070309020205020404" pitchFamily="49" charset="0"/>
                <a:cs typeface="Courier New" panose="02070309020205020404" pitchFamily="49" charset="0"/>
              </a:rPr>
              <a:t>CookieManager</a:t>
            </a:r>
            <a:r>
              <a:rPr lang="en-US" sz="2000" dirty="0"/>
              <a:t> class is used to set and retrieve user cookies for a </a:t>
            </a:r>
            <a:r>
              <a:rPr lang="en-US" sz="2000" dirty="0" err="1" smtClean="0">
                <a:latin typeface="Courier New" panose="02070309020205020404" pitchFamily="49" charset="0"/>
                <a:cs typeface="Courier New" panose="02070309020205020404" pitchFamily="49" charset="0"/>
              </a:rPr>
              <a:t>WebView</a:t>
            </a:r>
            <a:r>
              <a:rPr lang="en-US" sz="2000" dirty="0" smtClean="0"/>
              <a:t>.</a:t>
            </a:r>
            <a:endParaRPr lang="en-US" sz="2000" dirty="0"/>
          </a:p>
          <a:p>
            <a:pPr lvl="1"/>
            <a:r>
              <a:rPr lang="en-US" sz="2000" dirty="0"/>
              <a:t>The </a:t>
            </a:r>
            <a:r>
              <a:rPr lang="en-US" sz="2000" dirty="0" err="1">
                <a:latin typeface="Courier New" panose="02070309020205020404" pitchFamily="49" charset="0"/>
                <a:cs typeface="Courier New" panose="02070309020205020404" pitchFamily="49" charset="0"/>
              </a:rPr>
              <a:t>URLUtil</a:t>
            </a:r>
            <a:r>
              <a:rPr lang="en-US" sz="2000" dirty="0"/>
              <a:t> class is handy for validating web addresses of different </a:t>
            </a:r>
            <a:r>
              <a:rPr lang="en-US" sz="2000" dirty="0" smtClean="0"/>
              <a:t>types.</a:t>
            </a:r>
            <a:endParaRPr lang="en-US" sz="2000" dirty="0"/>
          </a:p>
          <a:p>
            <a:pPr lvl="1"/>
            <a:r>
              <a:rPr lang="en-US" sz="2000" dirty="0"/>
              <a:t>The </a:t>
            </a:r>
            <a:r>
              <a:rPr lang="en-US" sz="2000" dirty="0" err="1">
                <a:latin typeface="Courier New" panose="02070309020205020404" pitchFamily="49" charset="0"/>
                <a:cs typeface="Courier New" panose="02070309020205020404" pitchFamily="49" charset="0"/>
              </a:rPr>
              <a:t>WebBackForwardList</a:t>
            </a:r>
            <a:r>
              <a:rPr lang="en-US" sz="2000" dirty="0"/>
              <a:t> and </a:t>
            </a:r>
            <a:r>
              <a:rPr lang="en-US" sz="2000" dirty="0" err="1">
                <a:latin typeface="Courier New" panose="02070309020205020404" pitchFamily="49" charset="0"/>
                <a:cs typeface="Courier New" panose="02070309020205020404" pitchFamily="49" charset="0"/>
              </a:rPr>
              <a:t>WebHistoryItem</a:t>
            </a:r>
            <a:r>
              <a:rPr lang="en-US" sz="2000" dirty="0"/>
              <a:t> classes can be used to inspect the web history of the </a:t>
            </a:r>
            <a:r>
              <a:rPr lang="en-US" sz="2000" dirty="0" err="1" smtClean="0">
                <a:latin typeface="Courier New" panose="02070309020205020404" pitchFamily="49" charset="0"/>
                <a:cs typeface="Courier New" panose="02070309020205020404" pitchFamily="49" charset="0"/>
              </a:rPr>
              <a:t>WebView</a:t>
            </a:r>
            <a:r>
              <a:rPr lang="en-US" sz="2000" dirty="0" smtClean="0"/>
              <a:t>.</a:t>
            </a:r>
            <a:endParaRPr lang="en-US" sz="2000" dirty="0"/>
          </a:p>
        </p:txBody>
      </p:sp>
    </p:spTree>
    <p:extLst>
      <p:ext uri="{BB962C8B-B14F-4D97-AF65-F5344CB8AC3E}">
        <p14:creationId xmlns:p14="http://schemas.microsoft.com/office/powerpoint/2010/main" val="417392685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Extending Web Application Functionality to Android</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r>
              <a:rPr lang="en-US" dirty="0"/>
              <a:t>To create </a:t>
            </a:r>
            <a:r>
              <a:rPr lang="en-US" dirty="0" smtClean="0"/>
              <a:t>a web </a:t>
            </a:r>
            <a:r>
              <a:rPr lang="en-US" dirty="0"/>
              <a:t>application, take the following steps:</a:t>
            </a:r>
          </a:p>
          <a:p>
            <a:pPr lvl="1">
              <a:buFont typeface="+mj-lt"/>
              <a:buAutoNum type="arabicPeriod"/>
            </a:pPr>
            <a:r>
              <a:rPr lang="en-US" dirty="0" smtClean="0"/>
              <a:t>Create </a:t>
            </a:r>
            <a:r>
              <a:rPr lang="en-US" dirty="0"/>
              <a:t>a new Android </a:t>
            </a:r>
            <a:r>
              <a:rPr lang="en-US" dirty="0" smtClean="0"/>
              <a:t>application.</a:t>
            </a:r>
            <a:endParaRPr lang="en-US" dirty="0"/>
          </a:p>
          <a:p>
            <a:pPr lvl="1">
              <a:buFont typeface="+mj-lt"/>
              <a:buAutoNum type="arabicPeriod"/>
            </a:pPr>
            <a:r>
              <a:rPr lang="en-US" dirty="0" smtClean="0"/>
              <a:t>Create </a:t>
            </a:r>
            <a:r>
              <a:rPr lang="en-US" dirty="0"/>
              <a:t>a layout with a </a:t>
            </a:r>
            <a:r>
              <a:rPr lang="en-US" dirty="0" err="1">
                <a:latin typeface="Courier New" panose="02070309020205020404" pitchFamily="49" charset="0"/>
                <a:cs typeface="Courier New" panose="02070309020205020404" pitchFamily="49" charset="0"/>
              </a:rPr>
              <a:t>WebView</a:t>
            </a:r>
            <a:r>
              <a:rPr lang="en-US" dirty="0"/>
              <a:t> control called </a:t>
            </a:r>
            <a:r>
              <a:rPr lang="en-US" dirty="0" err="1">
                <a:latin typeface="Courier New" panose="02070309020205020404" pitchFamily="49" charset="0"/>
                <a:cs typeface="Courier New" panose="02070309020205020404" pitchFamily="49" charset="0"/>
              </a:rPr>
              <a:t>html_viewer</a:t>
            </a:r>
            <a:r>
              <a:rPr lang="en-US" dirty="0"/>
              <a:t> and a </a:t>
            </a:r>
            <a:r>
              <a:rPr lang="en-US" dirty="0">
                <a:latin typeface="Courier New" panose="02070309020205020404" pitchFamily="49" charset="0"/>
                <a:cs typeface="Courier New" panose="02070309020205020404" pitchFamily="49" charset="0"/>
              </a:rPr>
              <a:t>Button</a:t>
            </a:r>
            <a:r>
              <a:rPr lang="en-US" dirty="0"/>
              <a:t> control called </a:t>
            </a:r>
            <a:r>
              <a:rPr lang="en-US" dirty="0" err="1">
                <a:latin typeface="Courier New" panose="02070309020205020404" pitchFamily="49" charset="0"/>
                <a:cs typeface="Courier New" panose="02070309020205020404" pitchFamily="49" charset="0"/>
              </a:rPr>
              <a:t>call_js</a:t>
            </a:r>
            <a:r>
              <a:rPr lang="en-US" dirty="0"/>
              <a:t>. Set the </a:t>
            </a:r>
            <a:r>
              <a:rPr lang="en-US" dirty="0" err="1">
                <a:latin typeface="Courier New" panose="02070309020205020404" pitchFamily="49" charset="0"/>
                <a:cs typeface="Courier New" panose="02070309020205020404" pitchFamily="49" charset="0"/>
              </a:rPr>
              <a:t>onClick</a:t>
            </a:r>
            <a:r>
              <a:rPr lang="en-US" dirty="0"/>
              <a:t> attribute of the </a:t>
            </a:r>
            <a:r>
              <a:rPr lang="en-US" dirty="0">
                <a:latin typeface="Courier New" panose="02070309020205020404" pitchFamily="49" charset="0"/>
                <a:cs typeface="Courier New" panose="02070309020205020404" pitchFamily="49" charset="0"/>
              </a:rPr>
              <a:t>Button</a:t>
            </a:r>
            <a:r>
              <a:rPr lang="en-US" dirty="0"/>
              <a:t> control to a method called </a:t>
            </a:r>
            <a:r>
              <a:rPr lang="en-US" dirty="0" err="1" smtClean="0">
                <a:latin typeface="Courier New" panose="02070309020205020404" pitchFamily="49" charset="0"/>
                <a:cs typeface="Courier New" panose="02070309020205020404" pitchFamily="49" charset="0"/>
              </a:rPr>
              <a:t>setHTMLText</a:t>
            </a:r>
            <a:r>
              <a:rPr lang="en-US" dirty="0" smtClean="0"/>
              <a:t>.</a:t>
            </a:r>
            <a:endParaRPr lang="en-US" dirty="0"/>
          </a:p>
          <a:p>
            <a:pPr lvl="1">
              <a:buFont typeface="+mj-lt"/>
              <a:buAutoNum type="arabicPeriod"/>
            </a:pPr>
            <a:r>
              <a:rPr lang="en-US" dirty="0" smtClean="0"/>
              <a:t>In </a:t>
            </a:r>
            <a:r>
              <a:rPr lang="en-US" dirty="0"/>
              <a:t>the </a:t>
            </a:r>
            <a:r>
              <a:rPr lang="en-US" dirty="0" err="1">
                <a:latin typeface="Courier New" panose="02070309020205020404" pitchFamily="49" charset="0"/>
                <a:cs typeface="Courier New" panose="02070309020205020404" pitchFamily="49" charset="0"/>
              </a:rPr>
              <a:t>onCreate</a:t>
            </a:r>
            <a:r>
              <a:rPr lang="en-US" dirty="0">
                <a:latin typeface="Courier New" panose="02070309020205020404" pitchFamily="49" charset="0"/>
                <a:cs typeface="Courier New" panose="02070309020205020404" pitchFamily="49" charset="0"/>
              </a:rPr>
              <a:t>()</a:t>
            </a:r>
            <a:r>
              <a:rPr lang="en-US" dirty="0"/>
              <a:t> method of your application </a:t>
            </a:r>
            <a:r>
              <a:rPr lang="en-US" dirty="0">
                <a:latin typeface="Courier New" panose="02070309020205020404" pitchFamily="49" charset="0"/>
                <a:cs typeface="Courier New" panose="02070309020205020404" pitchFamily="49" charset="0"/>
              </a:rPr>
              <a:t>Activity</a:t>
            </a:r>
            <a:r>
              <a:rPr lang="en-US" dirty="0"/>
              <a:t>, retrieve the </a:t>
            </a:r>
            <a:r>
              <a:rPr lang="en-US" dirty="0" err="1">
                <a:latin typeface="Courier New" panose="02070309020205020404" pitchFamily="49" charset="0"/>
                <a:cs typeface="Courier New" panose="02070309020205020404" pitchFamily="49" charset="0"/>
              </a:rPr>
              <a:t>WebView</a:t>
            </a:r>
            <a:r>
              <a:rPr lang="en-US" dirty="0"/>
              <a:t> control using the </a:t>
            </a:r>
            <a:r>
              <a:rPr lang="en-US" dirty="0" err="1">
                <a:latin typeface="Courier New" panose="02070309020205020404" pitchFamily="49" charset="0"/>
                <a:cs typeface="Courier New" panose="02070309020205020404" pitchFamily="49" charset="0"/>
              </a:rPr>
              <a:t>findViewById</a:t>
            </a:r>
            <a:r>
              <a:rPr lang="en-US" dirty="0">
                <a:latin typeface="Courier New" panose="02070309020205020404" pitchFamily="49" charset="0"/>
                <a:cs typeface="Courier New" panose="02070309020205020404" pitchFamily="49" charset="0"/>
              </a:rPr>
              <a:t>()</a:t>
            </a:r>
            <a:r>
              <a:rPr lang="en-US" dirty="0"/>
              <a:t> </a:t>
            </a:r>
            <a:r>
              <a:rPr lang="en-US" dirty="0" smtClean="0"/>
              <a:t>method.</a:t>
            </a:r>
            <a:endParaRPr lang="en-US" dirty="0"/>
          </a:p>
          <a:p>
            <a:pPr lvl="1">
              <a:buFont typeface="+mj-lt"/>
              <a:buAutoNum type="arabicPeriod"/>
            </a:pPr>
            <a:r>
              <a:rPr lang="en-US" dirty="0" smtClean="0"/>
              <a:t>Enable </a:t>
            </a:r>
            <a:r>
              <a:rPr lang="en-US" dirty="0"/>
              <a:t>JavaScript in the </a:t>
            </a:r>
            <a:r>
              <a:rPr lang="en-US" dirty="0" err="1">
                <a:latin typeface="Courier New" panose="02070309020205020404" pitchFamily="49" charset="0"/>
                <a:cs typeface="Courier New" panose="02070309020205020404" pitchFamily="49" charset="0"/>
              </a:rPr>
              <a:t>WebView</a:t>
            </a:r>
            <a:r>
              <a:rPr lang="en-US" dirty="0"/>
              <a:t> by retrieving its </a:t>
            </a:r>
            <a:r>
              <a:rPr lang="en-US" dirty="0" err="1">
                <a:latin typeface="Courier New" panose="02070309020205020404" pitchFamily="49" charset="0"/>
                <a:cs typeface="Courier New" panose="02070309020205020404" pitchFamily="49" charset="0"/>
              </a:rPr>
              <a:t>WebSettings</a:t>
            </a:r>
            <a:r>
              <a:rPr lang="en-US" dirty="0"/>
              <a:t> and calling the </a:t>
            </a:r>
            <a:r>
              <a:rPr lang="en-US" dirty="0" err="1">
                <a:latin typeface="Courier New" panose="02070309020205020404" pitchFamily="49" charset="0"/>
                <a:cs typeface="Courier New" panose="02070309020205020404" pitchFamily="49" charset="0"/>
              </a:rPr>
              <a:t>setJavaScriptEnabled</a:t>
            </a:r>
            <a:r>
              <a:rPr lang="en-US" dirty="0">
                <a:latin typeface="Courier New" panose="02070309020205020404" pitchFamily="49" charset="0"/>
                <a:cs typeface="Courier New" panose="02070309020205020404" pitchFamily="49" charset="0"/>
              </a:rPr>
              <a:t>()</a:t>
            </a:r>
            <a:r>
              <a:rPr lang="en-US" dirty="0"/>
              <a:t> </a:t>
            </a:r>
            <a:r>
              <a:rPr lang="en-US" dirty="0" smtClean="0"/>
              <a:t>method.</a:t>
            </a:r>
            <a:endParaRPr lang="en-US" dirty="0"/>
          </a:p>
          <a:p>
            <a:pPr lvl="1">
              <a:buFont typeface="+mj-lt"/>
              <a:buAutoNum type="arabicPeriod"/>
            </a:pPr>
            <a:r>
              <a:rPr lang="en-US" dirty="0" smtClean="0"/>
              <a:t>Create </a:t>
            </a:r>
            <a:r>
              <a:rPr lang="en-US" dirty="0"/>
              <a:t>a </a:t>
            </a:r>
            <a:r>
              <a:rPr lang="en-US" dirty="0" err="1">
                <a:latin typeface="Courier New" panose="02070309020205020404" pitchFamily="49" charset="0"/>
                <a:cs typeface="Courier New" panose="02070309020205020404" pitchFamily="49" charset="0"/>
              </a:rPr>
              <a:t>WebChromeClient</a:t>
            </a:r>
            <a:r>
              <a:rPr lang="en-US" dirty="0"/>
              <a:t> object and implement its </a:t>
            </a:r>
            <a:r>
              <a:rPr lang="en-US" dirty="0" err="1">
                <a:latin typeface="Courier New" panose="02070309020205020404" pitchFamily="49" charset="0"/>
                <a:cs typeface="Courier New" panose="02070309020205020404" pitchFamily="49" charset="0"/>
              </a:rPr>
              <a:t>onConsoleMessage</a:t>
            </a:r>
            <a:r>
              <a:rPr lang="en-US" dirty="0">
                <a:latin typeface="Courier New" panose="02070309020205020404" pitchFamily="49" charset="0"/>
                <a:cs typeface="Courier New" panose="02070309020205020404" pitchFamily="49" charset="0"/>
              </a:rPr>
              <a:t>()</a:t>
            </a:r>
            <a:r>
              <a:rPr lang="en-US" dirty="0"/>
              <a:t> method to monitor the JavaScript console </a:t>
            </a:r>
            <a:r>
              <a:rPr lang="en-US" dirty="0" smtClean="0"/>
              <a:t>messages.</a:t>
            </a:r>
            <a:endParaRPr lang="en-US" dirty="0"/>
          </a:p>
          <a:p>
            <a:pPr lvl="1">
              <a:buFont typeface="+mj-lt"/>
              <a:buAutoNum type="arabicPeriod"/>
            </a:pPr>
            <a:r>
              <a:rPr lang="en-US" dirty="0" smtClean="0"/>
              <a:t>Add </a:t>
            </a:r>
            <a:r>
              <a:rPr lang="en-US" dirty="0"/>
              <a:t>the </a:t>
            </a:r>
            <a:r>
              <a:rPr lang="en-US" dirty="0" err="1">
                <a:latin typeface="Courier New" panose="02070309020205020404" pitchFamily="49" charset="0"/>
                <a:cs typeface="Courier New" panose="02070309020205020404" pitchFamily="49" charset="0"/>
              </a:rPr>
              <a:t>WebChromeClient</a:t>
            </a:r>
            <a:r>
              <a:rPr lang="en-US" dirty="0"/>
              <a:t> object to the </a:t>
            </a:r>
            <a:r>
              <a:rPr lang="en-US" dirty="0" err="1">
                <a:latin typeface="Courier New" panose="02070309020205020404" pitchFamily="49" charset="0"/>
                <a:cs typeface="Courier New" panose="02070309020205020404" pitchFamily="49" charset="0"/>
              </a:rPr>
              <a:t>WebView</a:t>
            </a:r>
            <a:r>
              <a:rPr lang="en-US" dirty="0"/>
              <a:t> using the </a:t>
            </a:r>
            <a:r>
              <a:rPr lang="en-US" dirty="0" err="1">
                <a:latin typeface="Courier New" panose="02070309020205020404" pitchFamily="49" charset="0"/>
                <a:cs typeface="Courier New" panose="02070309020205020404" pitchFamily="49" charset="0"/>
              </a:rPr>
              <a:t>setWebChromeClient</a:t>
            </a:r>
            <a:r>
              <a:rPr lang="en-US" dirty="0">
                <a:latin typeface="Courier New" panose="02070309020205020404" pitchFamily="49" charset="0"/>
                <a:cs typeface="Courier New" panose="02070309020205020404" pitchFamily="49" charset="0"/>
              </a:rPr>
              <a:t>()</a:t>
            </a:r>
            <a:r>
              <a:rPr lang="en-US" dirty="0"/>
              <a:t> </a:t>
            </a:r>
            <a:r>
              <a:rPr lang="en-US" dirty="0" smtClean="0"/>
              <a:t>method.</a:t>
            </a:r>
            <a:endParaRPr lang="en-US" dirty="0"/>
          </a:p>
          <a:p>
            <a:pPr lvl="1">
              <a:buFont typeface="+mj-lt"/>
              <a:buAutoNum type="arabicPeriod"/>
            </a:pPr>
            <a:r>
              <a:rPr lang="en-US" dirty="0" smtClean="0"/>
              <a:t>Allow </a:t>
            </a:r>
            <a:r>
              <a:rPr lang="en-US" dirty="0"/>
              <a:t>the JavaScript interface to control your application by calling the </a:t>
            </a:r>
            <a:r>
              <a:rPr lang="en-US" dirty="0" err="1">
                <a:latin typeface="Courier New" panose="02070309020205020404" pitchFamily="49" charset="0"/>
                <a:cs typeface="Courier New" panose="02070309020205020404" pitchFamily="49" charset="0"/>
              </a:rPr>
              <a:t>addJavascriptInterface</a:t>
            </a:r>
            <a:r>
              <a:rPr lang="en-US" dirty="0">
                <a:latin typeface="Courier New" panose="02070309020205020404" pitchFamily="49" charset="0"/>
                <a:cs typeface="Courier New" panose="02070309020205020404" pitchFamily="49" charset="0"/>
              </a:rPr>
              <a:t>()</a:t>
            </a:r>
            <a:r>
              <a:rPr lang="en-US" dirty="0"/>
              <a:t> method of the </a:t>
            </a:r>
            <a:r>
              <a:rPr lang="en-US" dirty="0" err="1">
                <a:latin typeface="Courier New" panose="02070309020205020404" pitchFamily="49" charset="0"/>
                <a:cs typeface="Courier New" panose="02070309020205020404" pitchFamily="49" charset="0"/>
              </a:rPr>
              <a:t>WebView</a:t>
            </a:r>
            <a:r>
              <a:rPr lang="en-US" dirty="0"/>
              <a:t> </a:t>
            </a:r>
            <a:r>
              <a:rPr lang="en-US" dirty="0" smtClean="0"/>
              <a:t>control.</a:t>
            </a:r>
          </a:p>
          <a:p>
            <a:pPr lvl="1">
              <a:buFont typeface="+mj-lt"/>
              <a:buAutoNum type="arabicPeriod"/>
            </a:pPr>
            <a:r>
              <a:rPr lang="en-US" dirty="0" smtClean="0"/>
              <a:t>Load </a:t>
            </a:r>
            <a:r>
              <a:rPr lang="en-US" dirty="0"/>
              <a:t>your content into the </a:t>
            </a:r>
            <a:r>
              <a:rPr lang="en-US" dirty="0" err="1">
                <a:latin typeface="Courier New" panose="02070309020205020404" pitchFamily="49" charset="0"/>
                <a:cs typeface="Courier New" panose="02070309020205020404" pitchFamily="49" charset="0"/>
              </a:rPr>
              <a:t>WebView</a:t>
            </a:r>
            <a:r>
              <a:rPr lang="en-US" dirty="0"/>
              <a:t> control using one of the standard methods, such as the </a:t>
            </a:r>
            <a:r>
              <a:rPr lang="en-US" dirty="0" err="1">
                <a:latin typeface="Courier New" panose="02070309020205020404" pitchFamily="49" charset="0"/>
                <a:cs typeface="Courier New" panose="02070309020205020404" pitchFamily="49" charset="0"/>
              </a:rPr>
              <a:t>loadUrl</a:t>
            </a:r>
            <a:r>
              <a:rPr lang="en-US" dirty="0">
                <a:latin typeface="Courier New" panose="02070309020205020404" pitchFamily="49" charset="0"/>
                <a:cs typeface="Courier New" panose="02070309020205020404" pitchFamily="49" charset="0"/>
              </a:rPr>
              <a:t>()</a:t>
            </a:r>
            <a:r>
              <a:rPr lang="en-US" dirty="0"/>
              <a:t> </a:t>
            </a:r>
            <a:r>
              <a:rPr lang="en-US" dirty="0" smtClean="0"/>
              <a:t>method.</a:t>
            </a:r>
            <a:endParaRPr lang="en-US" dirty="0"/>
          </a:p>
        </p:txBody>
      </p:sp>
    </p:spTree>
    <p:extLst>
      <p:ext uri="{BB962C8B-B14F-4D97-AF65-F5344CB8AC3E}">
        <p14:creationId xmlns:p14="http://schemas.microsoft.com/office/powerpoint/2010/main" val="417392685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Extending Web Application Functionality to Android</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pPr marL="762000" lvl="2" indent="0">
              <a:buNone/>
            </a:pPr>
            <a:r>
              <a:rPr lang="en-US" sz="1200" dirty="0">
                <a:latin typeface="Courier New" panose="02070309020205020404" pitchFamily="49" charset="0"/>
                <a:cs typeface="Courier New" panose="02070309020205020404" pitchFamily="49" charset="0"/>
              </a:rPr>
              <a:t>@Override</a:t>
            </a:r>
          </a:p>
          <a:p>
            <a:pPr marL="762000" lvl="2" indent="0">
              <a:buNone/>
            </a:pPr>
            <a:r>
              <a:rPr lang="en-US" sz="1200" dirty="0">
                <a:latin typeface="Courier New" panose="02070309020205020404" pitchFamily="49" charset="0"/>
                <a:cs typeface="Courier New" panose="02070309020205020404" pitchFamily="49" charset="0"/>
              </a:rPr>
              <a:t>public void </a:t>
            </a:r>
            <a:r>
              <a:rPr lang="en-US" sz="1200" dirty="0" err="1">
                <a:latin typeface="Courier New" panose="02070309020205020404" pitchFamily="49" charset="0"/>
                <a:cs typeface="Courier New" panose="02070309020205020404" pitchFamily="49" charset="0"/>
              </a:rPr>
              <a:t>onCreate</a:t>
            </a:r>
            <a:r>
              <a:rPr lang="en-US" sz="1200" dirty="0">
                <a:latin typeface="Courier New" panose="02070309020205020404" pitchFamily="49" charset="0"/>
                <a:cs typeface="Courier New" panose="02070309020205020404" pitchFamily="49" charset="0"/>
              </a:rPr>
              <a:t>(Bundle </a:t>
            </a:r>
            <a:r>
              <a:rPr lang="en-US" sz="1200" dirty="0" err="1">
                <a:latin typeface="Courier New" panose="02070309020205020404" pitchFamily="49" charset="0"/>
                <a:cs typeface="Courier New" panose="02070309020205020404" pitchFamily="49" charset="0"/>
              </a:rPr>
              <a:t>savedInstanceState</a:t>
            </a:r>
            <a:r>
              <a:rPr lang="en-US" sz="1200" dirty="0">
                <a:latin typeface="Courier New" panose="02070309020205020404" pitchFamily="49" charset="0"/>
                <a:cs typeface="Courier New" panose="02070309020205020404" pitchFamily="49" charset="0"/>
              </a:rPr>
              <a:t>) {</a:t>
            </a:r>
          </a:p>
          <a:p>
            <a:pPr marL="762000" lvl="2" indent="0">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super.onCreate</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savedInstanceState</a:t>
            </a:r>
            <a:r>
              <a:rPr lang="en-US" sz="1200" dirty="0">
                <a:latin typeface="Courier New" panose="02070309020205020404" pitchFamily="49" charset="0"/>
                <a:cs typeface="Courier New" panose="02070309020205020404" pitchFamily="49" charset="0"/>
              </a:rPr>
              <a:t>);</a:t>
            </a:r>
          </a:p>
          <a:p>
            <a:pPr marL="762000" lvl="2" indent="0">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setContentView</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R.layout.main</a:t>
            </a:r>
            <a:r>
              <a:rPr lang="en-US" sz="1200" dirty="0">
                <a:latin typeface="Courier New" panose="02070309020205020404" pitchFamily="49" charset="0"/>
                <a:cs typeface="Courier New" panose="02070309020205020404" pitchFamily="49" charset="0"/>
              </a:rPr>
              <a:t>);</a:t>
            </a:r>
          </a:p>
          <a:p>
            <a:pPr marL="762000" lvl="2" indent="0">
              <a:buNone/>
            </a:pPr>
            <a:r>
              <a:rPr lang="en-US" sz="1200" dirty="0">
                <a:latin typeface="Courier New" panose="02070309020205020404" pitchFamily="49" charset="0"/>
                <a:cs typeface="Courier New" panose="02070309020205020404" pitchFamily="49" charset="0"/>
              </a:rPr>
              <a:t>    final </a:t>
            </a:r>
            <a:r>
              <a:rPr lang="en-US" sz="1200" dirty="0" err="1">
                <a:latin typeface="Courier New" panose="02070309020205020404" pitchFamily="49" charset="0"/>
                <a:cs typeface="Courier New" panose="02070309020205020404" pitchFamily="49" charset="0"/>
              </a:rPr>
              <a:t>WebView</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wv</a:t>
            </a:r>
            <a:r>
              <a:rPr lang="en-US" sz="1200" dirty="0">
                <a:latin typeface="Courier New" panose="02070309020205020404" pitchFamily="49" charset="0"/>
                <a:cs typeface="Courier New" panose="02070309020205020404" pitchFamily="49" charset="0"/>
              </a:rPr>
              <a:t> = (</a:t>
            </a:r>
            <a:r>
              <a:rPr lang="en-US" sz="1200" dirty="0" err="1">
                <a:latin typeface="Courier New" panose="02070309020205020404" pitchFamily="49" charset="0"/>
                <a:cs typeface="Courier New" panose="02070309020205020404" pitchFamily="49" charset="0"/>
              </a:rPr>
              <a:t>WebView</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findViewById</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R.id.html_viewer</a:t>
            </a:r>
            <a:r>
              <a:rPr lang="en-US" sz="1200" dirty="0">
                <a:latin typeface="Courier New" panose="02070309020205020404" pitchFamily="49" charset="0"/>
                <a:cs typeface="Courier New" panose="02070309020205020404" pitchFamily="49" charset="0"/>
              </a:rPr>
              <a:t>);</a:t>
            </a:r>
          </a:p>
          <a:p>
            <a:pPr marL="762000" lvl="2" indent="0">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WebSettings</a:t>
            </a:r>
            <a:r>
              <a:rPr lang="en-US" sz="1200" dirty="0">
                <a:latin typeface="Courier New" panose="02070309020205020404" pitchFamily="49" charset="0"/>
                <a:cs typeface="Courier New" panose="02070309020205020404" pitchFamily="49" charset="0"/>
              </a:rPr>
              <a:t> settings = </a:t>
            </a:r>
            <a:r>
              <a:rPr lang="en-US" sz="1200" dirty="0" err="1">
                <a:latin typeface="Courier New" panose="02070309020205020404" pitchFamily="49" charset="0"/>
                <a:cs typeface="Courier New" panose="02070309020205020404" pitchFamily="49" charset="0"/>
              </a:rPr>
              <a:t>wv.getSettings</a:t>
            </a:r>
            <a:r>
              <a:rPr lang="en-US" sz="1200" dirty="0">
                <a:latin typeface="Courier New" panose="02070309020205020404" pitchFamily="49" charset="0"/>
                <a:cs typeface="Courier New" panose="02070309020205020404" pitchFamily="49" charset="0"/>
              </a:rPr>
              <a:t>();</a:t>
            </a:r>
          </a:p>
          <a:p>
            <a:pPr marL="762000" lvl="2" indent="0">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settings.setJavaScriptEnabled</a:t>
            </a:r>
            <a:r>
              <a:rPr lang="en-US" sz="1200" dirty="0">
                <a:latin typeface="Courier New" panose="02070309020205020404" pitchFamily="49" charset="0"/>
                <a:cs typeface="Courier New" panose="02070309020205020404" pitchFamily="49" charset="0"/>
              </a:rPr>
              <a:t>(true);</a:t>
            </a:r>
          </a:p>
          <a:p>
            <a:pPr marL="762000" lvl="2" indent="0">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WebChromeClient</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webChrome</a:t>
            </a:r>
            <a:r>
              <a:rPr lang="en-US" sz="1200" dirty="0">
                <a:latin typeface="Courier New" panose="02070309020205020404" pitchFamily="49" charset="0"/>
                <a:cs typeface="Courier New" panose="02070309020205020404" pitchFamily="49" charset="0"/>
              </a:rPr>
              <a:t> = new </a:t>
            </a:r>
            <a:r>
              <a:rPr lang="en-US" sz="1200" dirty="0" err="1">
                <a:latin typeface="Courier New" panose="02070309020205020404" pitchFamily="49" charset="0"/>
                <a:cs typeface="Courier New" panose="02070309020205020404" pitchFamily="49" charset="0"/>
              </a:rPr>
              <a:t>WebChromeClient</a:t>
            </a:r>
            <a:r>
              <a:rPr lang="en-US" sz="1200" dirty="0">
                <a:latin typeface="Courier New" panose="02070309020205020404" pitchFamily="49" charset="0"/>
                <a:cs typeface="Courier New" panose="02070309020205020404" pitchFamily="49" charset="0"/>
              </a:rPr>
              <a:t>() {</a:t>
            </a:r>
          </a:p>
          <a:p>
            <a:pPr marL="762000" lvl="2" indent="0">
              <a:buNone/>
            </a:pPr>
            <a:r>
              <a:rPr lang="en-US" sz="1200" dirty="0">
                <a:latin typeface="Courier New" panose="02070309020205020404" pitchFamily="49" charset="0"/>
                <a:cs typeface="Courier New" panose="02070309020205020404" pitchFamily="49" charset="0"/>
              </a:rPr>
              <a:t>        @Override</a:t>
            </a:r>
          </a:p>
          <a:p>
            <a:pPr marL="762000" lvl="2" indent="0">
              <a:buNone/>
            </a:pPr>
            <a:r>
              <a:rPr lang="en-US" sz="1200" dirty="0">
                <a:latin typeface="Courier New" panose="02070309020205020404" pitchFamily="49" charset="0"/>
                <a:cs typeface="Courier New" panose="02070309020205020404" pitchFamily="49" charset="0"/>
              </a:rPr>
              <a:t>        public </a:t>
            </a:r>
            <a:r>
              <a:rPr lang="en-US" sz="1200" dirty="0" err="1">
                <a:latin typeface="Courier New" panose="02070309020205020404" pitchFamily="49" charset="0"/>
                <a:cs typeface="Courier New" panose="02070309020205020404" pitchFamily="49" charset="0"/>
              </a:rPr>
              <a:t>boolean</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onConsoleMessage</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ConsoleMessage</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consoleMessage</a:t>
            </a:r>
            <a:r>
              <a:rPr lang="en-US" sz="1200" dirty="0">
                <a:latin typeface="Courier New" panose="02070309020205020404" pitchFamily="49" charset="0"/>
                <a:cs typeface="Courier New" panose="02070309020205020404" pitchFamily="49" charset="0"/>
              </a:rPr>
              <a:t>) {</a:t>
            </a:r>
          </a:p>
          <a:p>
            <a:pPr marL="762000" lvl="2" indent="0">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Log.v</a:t>
            </a:r>
            <a:r>
              <a:rPr lang="en-US" sz="1200" dirty="0">
                <a:latin typeface="Courier New" panose="02070309020205020404" pitchFamily="49" charset="0"/>
                <a:cs typeface="Courier New" panose="02070309020205020404" pitchFamily="49" charset="0"/>
              </a:rPr>
              <a:t>(DEBUG_TAG, </a:t>
            </a:r>
            <a:r>
              <a:rPr lang="en-US" sz="1200" dirty="0" err="1">
                <a:latin typeface="Courier New" panose="02070309020205020404" pitchFamily="49" charset="0"/>
                <a:cs typeface="Courier New" panose="02070309020205020404" pitchFamily="49" charset="0"/>
              </a:rPr>
              <a:t>consoleMessage.lineNumber</a:t>
            </a:r>
            <a:r>
              <a:rPr lang="en-US" sz="1200" dirty="0">
                <a:latin typeface="Courier New" panose="02070309020205020404" pitchFamily="49" charset="0"/>
                <a:cs typeface="Courier New" panose="02070309020205020404" pitchFamily="49" charset="0"/>
              </a:rPr>
              <a:t>()</a:t>
            </a:r>
          </a:p>
          <a:p>
            <a:pPr marL="762000" lvl="2" indent="0">
              <a:buNone/>
            </a:pPr>
            <a:r>
              <a:rPr lang="en-US" sz="1200" dirty="0">
                <a:latin typeface="Courier New" panose="02070309020205020404" pitchFamily="49" charset="0"/>
                <a:cs typeface="Courier New" panose="02070309020205020404" pitchFamily="49" charset="0"/>
              </a:rPr>
              <a:t>                + ": " + </a:t>
            </a:r>
            <a:r>
              <a:rPr lang="en-US" sz="1200" dirty="0" err="1">
                <a:latin typeface="Courier New" panose="02070309020205020404" pitchFamily="49" charset="0"/>
                <a:cs typeface="Courier New" panose="02070309020205020404" pitchFamily="49" charset="0"/>
              </a:rPr>
              <a:t>consoleMessage.message</a:t>
            </a:r>
            <a:r>
              <a:rPr lang="en-US" sz="1200" dirty="0">
                <a:latin typeface="Courier New" panose="02070309020205020404" pitchFamily="49" charset="0"/>
                <a:cs typeface="Courier New" panose="02070309020205020404" pitchFamily="49" charset="0"/>
              </a:rPr>
              <a:t>());</a:t>
            </a:r>
          </a:p>
          <a:p>
            <a:pPr marL="762000" lvl="2" indent="0">
              <a:buNone/>
            </a:pPr>
            <a:r>
              <a:rPr lang="en-US" sz="1200" dirty="0">
                <a:latin typeface="Courier New" panose="02070309020205020404" pitchFamily="49" charset="0"/>
                <a:cs typeface="Courier New" panose="02070309020205020404" pitchFamily="49" charset="0"/>
              </a:rPr>
              <a:t>            return true;</a:t>
            </a:r>
          </a:p>
          <a:p>
            <a:pPr marL="762000" lvl="2" indent="0">
              <a:buNone/>
            </a:pPr>
            <a:r>
              <a:rPr lang="en-US" sz="1200" dirty="0">
                <a:latin typeface="Courier New" panose="02070309020205020404" pitchFamily="49" charset="0"/>
                <a:cs typeface="Courier New" panose="02070309020205020404" pitchFamily="49" charset="0"/>
              </a:rPr>
              <a:t>        }</a:t>
            </a:r>
          </a:p>
          <a:p>
            <a:pPr marL="762000" lvl="2" indent="0">
              <a:buNone/>
            </a:pPr>
            <a:r>
              <a:rPr lang="en-US" sz="1200" dirty="0">
                <a:latin typeface="Courier New" panose="02070309020205020404" pitchFamily="49" charset="0"/>
                <a:cs typeface="Courier New" panose="02070309020205020404" pitchFamily="49" charset="0"/>
              </a:rPr>
              <a:t>    };</a:t>
            </a:r>
          </a:p>
          <a:p>
            <a:pPr marL="762000" lvl="2" indent="0">
              <a:buNone/>
            </a:pPr>
            <a:r>
              <a:rPr lang="en-US" sz="1200" dirty="0">
                <a:latin typeface="Courier New" panose="02070309020205020404" pitchFamily="49" charset="0"/>
                <a:cs typeface="Courier New" panose="02070309020205020404" pitchFamily="49" charset="0"/>
              </a:rPr>
              <a:t> </a:t>
            </a:r>
          </a:p>
          <a:p>
            <a:pPr marL="762000" lvl="2" indent="0">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wv.setWebChromeClient</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webChrome</a:t>
            </a:r>
            <a:r>
              <a:rPr lang="en-US" sz="1200" dirty="0">
                <a:latin typeface="Courier New" panose="02070309020205020404" pitchFamily="49" charset="0"/>
                <a:cs typeface="Courier New" panose="02070309020205020404" pitchFamily="49" charset="0"/>
              </a:rPr>
              <a:t>);</a:t>
            </a:r>
          </a:p>
          <a:p>
            <a:pPr marL="762000" lvl="2" indent="0">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wv.addJavascriptInterface</a:t>
            </a:r>
            <a:r>
              <a:rPr lang="en-US" sz="1200" dirty="0">
                <a:latin typeface="Courier New" panose="02070309020205020404" pitchFamily="49" charset="0"/>
                <a:cs typeface="Courier New" panose="02070309020205020404" pitchFamily="49" charset="0"/>
              </a:rPr>
              <a:t>(new </a:t>
            </a:r>
            <a:r>
              <a:rPr lang="en-US" sz="1200" dirty="0" err="1">
                <a:latin typeface="Courier New" panose="02070309020205020404" pitchFamily="49" charset="0"/>
                <a:cs typeface="Courier New" panose="02070309020205020404" pitchFamily="49" charset="0"/>
              </a:rPr>
              <a:t>JavaScriptExtensions</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jse</a:t>
            </a:r>
            <a:r>
              <a:rPr lang="en-US" sz="1200" dirty="0">
                <a:latin typeface="Courier New" panose="02070309020205020404" pitchFamily="49" charset="0"/>
                <a:cs typeface="Courier New" panose="02070309020205020404" pitchFamily="49" charset="0"/>
              </a:rPr>
              <a:t>");</a:t>
            </a:r>
          </a:p>
          <a:p>
            <a:pPr marL="762000" lvl="2" indent="0">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wv.loadUrl</a:t>
            </a:r>
            <a:r>
              <a:rPr lang="en-US" sz="1200" dirty="0">
                <a:latin typeface="Courier New" panose="02070309020205020404" pitchFamily="49" charset="0"/>
                <a:cs typeface="Courier New" panose="02070309020205020404" pitchFamily="49" charset="0"/>
              </a:rPr>
              <a:t>("file:///android_asset/sample.html");</a:t>
            </a:r>
          </a:p>
          <a:p>
            <a:pPr marL="762000" lvl="2" indent="0">
              <a:buNone/>
            </a:pPr>
            <a:r>
              <a:rPr lang="en-US" sz="12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44531227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Extending Web Application Functionality to Android</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pPr marL="762000" lvl="2" indent="0">
              <a:buNone/>
            </a:pPr>
            <a:endParaRPr lang="en-US" dirty="0" smtClean="0"/>
          </a:p>
          <a:p>
            <a:pPr marL="762000" lvl="2" indent="0">
              <a:buNone/>
            </a:pPr>
            <a:endParaRPr lang="en-US" dirty="0"/>
          </a:p>
          <a:p>
            <a:pPr marL="762000" lvl="2" indent="0">
              <a:buNone/>
            </a:pPr>
            <a:endParaRPr lang="en-US" dirty="0" smtClean="0"/>
          </a:p>
          <a:p>
            <a:pPr marL="762000" lvl="2" indent="0">
              <a:buNone/>
            </a:pPr>
            <a:endParaRPr lang="en-US" dirty="0"/>
          </a:p>
          <a:p>
            <a:pPr marL="0" indent="0">
              <a:buNone/>
            </a:pPr>
            <a:r>
              <a:rPr lang="en-US" dirty="0" smtClean="0">
                <a:latin typeface="Courier New" panose="02070309020205020404" pitchFamily="49" charset="0"/>
                <a:cs typeface="Courier New" panose="02070309020205020404" pitchFamily="49" charset="0"/>
              </a:rPr>
              <a:t>class </a:t>
            </a:r>
            <a:r>
              <a:rPr lang="en-US" dirty="0" err="1">
                <a:latin typeface="Courier New" panose="02070309020205020404" pitchFamily="49" charset="0"/>
                <a:cs typeface="Courier New" panose="02070309020205020404" pitchFamily="49" charset="0"/>
              </a:rPr>
              <a:t>JavaScriptExtensions</a:t>
            </a: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public static final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TOAST_LONG = </a:t>
            </a:r>
            <a:r>
              <a:rPr lang="en-US" dirty="0" err="1">
                <a:latin typeface="Courier New" panose="02070309020205020404" pitchFamily="49" charset="0"/>
                <a:cs typeface="Courier New" panose="02070309020205020404" pitchFamily="49" charset="0"/>
              </a:rPr>
              <a:t>Toast.LENGTH_LONG</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public static final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TOAST_SHORT = </a:t>
            </a:r>
            <a:r>
              <a:rPr lang="en-US" dirty="0" err="1">
                <a:latin typeface="Courier New" panose="02070309020205020404" pitchFamily="49" charset="0"/>
                <a:cs typeface="Courier New" panose="02070309020205020404" pitchFamily="49" charset="0"/>
              </a:rPr>
              <a:t>Toast.LENGTH_SHORT</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JavascriptInterface</a:t>
            </a: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public void toast(String message,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length) {</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Toast.makeText</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SimpleWebExtension.this</a:t>
            </a:r>
            <a:r>
              <a:rPr lang="en-US" dirty="0">
                <a:latin typeface="Courier New" panose="02070309020205020404" pitchFamily="49" charset="0"/>
                <a:cs typeface="Courier New" panose="02070309020205020404" pitchFamily="49" charset="0"/>
              </a:rPr>
              <a:t>, message, length).show();</a:t>
            </a:r>
          </a:p>
          <a:p>
            <a:pPr marL="0" indent="0">
              <a:buNone/>
            </a:pP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44531227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Extending Web Application Functionality to Android</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pPr marL="762000" lvl="2" indent="0">
              <a:buNone/>
            </a:pPr>
            <a:r>
              <a:rPr lang="en-US" sz="1000" dirty="0">
                <a:latin typeface="Courier New" panose="02070309020205020404" pitchFamily="49" charset="0"/>
                <a:cs typeface="Courier New" panose="02070309020205020404" pitchFamily="49" charset="0"/>
              </a:rPr>
              <a:t>&lt;html&gt;</a:t>
            </a:r>
          </a:p>
          <a:p>
            <a:pPr marL="762000" lvl="2" indent="0">
              <a:buNone/>
            </a:pPr>
            <a:r>
              <a:rPr lang="en-US" sz="1000" dirty="0">
                <a:latin typeface="Courier New" panose="02070309020205020404" pitchFamily="49" charset="0"/>
                <a:cs typeface="Courier New" panose="02070309020205020404" pitchFamily="49" charset="0"/>
              </a:rPr>
              <a:t>    &lt;head&gt;</a:t>
            </a:r>
          </a:p>
          <a:p>
            <a:pPr marL="762000" lvl="2" indent="0">
              <a:buNone/>
            </a:pPr>
            <a:r>
              <a:rPr lang="en-US" sz="1000" dirty="0">
                <a:latin typeface="Courier New" panose="02070309020205020404" pitchFamily="49" charset="0"/>
                <a:cs typeface="Courier New" panose="02070309020205020404" pitchFamily="49" charset="0"/>
              </a:rPr>
              <a:t>        &lt;script type="text/</a:t>
            </a:r>
            <a:r>
              <a:rPr lang="en-US" sz="1000" dirty="0" err="1">
                <a:latin typeface="Courier New" panose="02070309020205020404" pitchFamily="49" charset="0"/>
                <a:cs typeface="Courier New" panose="02070309020205020404" pitchFamily="49" charset="0"/>
              </a:rPr>
              <a:t>javascript</a:t>
            </a:r>
            <a:r>
              <a:rPr lang="en-US" sz="1000" dirty="0">
                <a:latin typeface="Courier New" panose="02070309020205020404" pitchFamily="49" charset="0"/>
                <a:cs typeface="Courier New" panose="02070309020205020404" pitchFamily="49" charset="0"/>
              </a:rPr>
              <a:t>"&gt;</a:t>
            </a:r>
          </a:p>
          <a:p>
            <a:pPr marL="762000" lvl="2" indent="0">
              <a:buNone/>
            </a:pPr>
            <a:r>
              <a:rPr lang="en-US" sz="1000" dirty="0">
                <a:latin typeface="Courier New" panose="02070309020205020404" pitchFamily="49" charset="0"/>
                <a:cs typeface="Courier New" panose="02070309020205020404" pitchFamily="49" charset="0"/>
              </a:rPr>
              <a:t>            function </a:t>
            </a:r>
            <a:r>
              <a:rPr lang="en-US" sz="1000" dirty="0" err="1">
                <a:latin typeface="Courier New" panose="02070309020205020404" pitchFamily="49" charset="0"/>
                <a:cs typeface="Courier New" panose="02070309020205020404" pitchFamily="49" charset="0"/>
              </a:rPr>
              <a:t>doToast</a:t>
            </a:r>
            <a:r>
              <a:rPr lang="en-US" sz="1000" dirty="0">
                <a:latin typeface="Courier New" panose="02070309020205020404" pitchFamily="49" charset="0"/>
                <a:cs typeface="Courier New" panose="02070309020205020404" pitchFamily="49" charset="0"/>
              </a:rPr>
              <a:t>() {</a:t>
            </a:r>
          </a:p>
          <a:p>
            <a:pPr marL="762000" lvl="2" indent="0">
              <a:buNone/>
            </a:pPr>
            <a:r>
              <a:rPr lang="en-US" sz="1000" dirty="0">
                <a:latin typeface="Courier New" panose="02070309020205020404" pitchFamily="49" charset="0"/>
                <a:cs typeface="Courier New" panose="02070309020205020404" pitchFamily="49" charset="0"/>
              </a:rPr>
              <a:t>                </a:t>
            </a:r>
            <a:r>
              <a:rPr lang="en-US" sz="1000" dirty="0" err="1">
                <a:latin typeface="Courier New" panose="02070309020205020404" pitchFamily="49" charset="0"/>
                <a:cs typeface="Courier New" panose="02070309020205020404" pitchFamily="49" charset="0"/>
              </a:rPr>
              <a:t>jse.toast</a:t>
            </a:r>
            <a:r>
              <a:rPr lang="en-US" sz="1000" dirty="0">
                <a:latin typeface="Courier New" panose="02070309020205020404" pitchFamily="49" charset="0"/>
                <a:cs typeface="Courier New" panose="02070309020205020404" pitchFamily="49" charset="0"/>
              </a:rPr>
              <a:t>("'" + </a:t>
            </a:r>
            <a:r>
              <a:rPr lang="en-US" sz="1000" dirty="0" err="1">
                <a:latin typeface="Courier New" panose="02070309020205020404" pitchFamily="49" charset="0"/>
                <a:cs typeface="Courier New" panose="02070309020205020404" pitchFamily="49" charset="0"/>
              </a:rPr>
              <a:t>document.getElementById</a:t>
            </a:r>
            <a:r>
              <a:rPr lang="en-US" sz="1000" dirty="0">
                <a:latin typeface="Courier New" panose="02070309020205020404" pitchFamily="49" charset="0"/>
                <a:cs typeface="Courier New" panose="02070309020205020404" pitchFamily="49" charset="0"/>
              </a:rPr>
              <a:t>('</a:t>
            </a:r>
            <a:r>
              <a:rPr lang="en-US" sz="1000" dirty="0" err="1">
                <a:latin typeface="Courier New" panose="02070309020205020404" pitchFamily="49" charset="0"/>
                <a:cs typeface="Courier New" panose="02070309020205020404" pitchFamily="49" charset="0"/>
              </a:rPr>
              <a:t>form_text</a:t>
            </a:r>
            <a:r>
              <a:rPr lang="en-US" sz="1000" dirty="0">
                <a:latin typeface="Courier New" panose="02070309020205020404" pitchFamily="49" charset="0"/>
                <a:cs typeface="Courier New" panose="02070309020205020404" pitchFamily="49" charset="0"/>
              </a:rPr>
              <a:t>').value +</a:t>
            </a:r>
          </a:p>
          <a:p>
            <a:pPr marL="762000" lvl="2" indent="0">
              <a:buNone/>
            </a:pPr>
            <a:r>
              <a:rPr lang="en-US" sz="1000" dirty="0">
                <a:latin typeface="Courier New" panose="02070309020205020404" pitchFamily="49" charset="0"/>
                <a:cs typeface="Courier New" panose="02070309020205020404" pitchFamily="49" charset="0"/>
              </a:rPr>
              <a:t>                "' -From Java!", </a:t>
            </a:r>
            <a:r>
              <a:rPr lang="en-US" sz="1000" dirty="0" err="1">
                <a:latin typeface="Courier New" panose="02070309020205020404" pitchFamily="49" charset="0"/>
                <a:cs typeface="Courier New" panose="02070309020205020404" pitchFamily="49" charset="0"/>
              </a:rPr>
              <a:t>jse.TOAST_LONG</a:t>
            </a:r>
            <a:r>
              <a:rPr lang="en-US" sz="1000" dirty="0">
                <a:latin typeface="Courier New" panose="02070309020205020404" pitchFamily="49" charset="0"/>
                <a:cs typeface="Courier New" panose="02070309020205020404" pitchFamily="49" charset="0"/>
              </a:rPr>
              <a:t>);</a:t>
            </a:r>
          </a:p>
          <a:p>
            <a:pPr marL="762000" lvl="2" indent="0">
              <a:buNone/>
            </a:pPr>
            <a:r>
              <a:rPr lang="en-US" sz="1000" dirty="0">
                <a:latin typeface="Courier New" panose="02070309020205020404" pitchFamily="49" charset="0"/>
                <a:cs typeface="Courier New" panose="02070309020205020404" pitchFamily="49" charset="0"/>
              </a:rPr>
              <a:t>            }</a:t>
            </a:r>
          </a:p>
          <a:p>
            <a:pPr marL="762000" lvl="2" indent="0">
              <a:buNone/>
            </a:pPr>
            <a:r>
              <a:rPr lang="en-US" sz="1000" dirty="0">
                <a:latin typeface="Courier New" panose="02070309020205020404" pitchFamily="49" charset="0"/>
                <a:cs typeface="Courier New" panose="02070309020205020404" pitchFamily="49" charset="0"/>
              </a:rPr>
              <a:t>            function </a:t>
            </a:r>
            <a:r>
              <a:rPr lang="en-US" sz="1000" dirty="0" err="1">
                <a:latin typeface="Courier New" panose="02070309020205020404" pitchFamily="49" charset="0"/>
                <a:cs typeface="Courier New" panose="02070309020205020404" pitchFamily="49" charset="0"/>
              </a:rPr>
              <a:t>doConsoleLog</a:t>
            </a:r>
            <a:r>
              <a:rPr lang="en-US" sz="1000" dirty="0">
                <a:latin typeface="Courier New" panose="02070309020205020404" pitchFamily="49" charset="0"/>
                <a:cs typeface="Courier New" panose="02070309020205020404" pitchFamily="49" charset="0"/>
              </a:rPr>
              <a:t>() {</a:t>
            </a:r>
          </a:p>
          <a:p>
            <a:pPr marL="762000" lvl="2" indent="0">
              <a:buNone/>
            </a:pPr>
            <a:r>
              <a:rPr lang="en-US" sz="1000" dirty="0">
                <a:latin typeface="Courier New" panose="02070309020205020404" pitchFamily="49" charset="0"/>
                <a:cs typeface="Courier New" panose="02070309020205020404" pitchFamily="49" charset="0"/>
              </a:rPr>
              <a:t>                console.log("Console logging.");</a:t>
            </a:r>
          </a:p>
          <a:p>
            <a:pPr marL="762000" lvl="2" indent="0">
              <a:buNone/>
            </a:pPr>
            <a:r>
              <a:rPr lang="en-US" sz="1000" dirty="0">
                <a:latin typeface="Courier New" panose="02070309020205020404" pitchFamily="49" charset="0"/>
                <a:cs typeface="Courier New" panose="02070309020205020404" pitchFamily="49" charset="0"/>
              </a:rPr>
              <a:t>            }</a:t>
            </a:r>
          </a:p>
          <a:p>
            <a:pPr marL="762000" lvl="2" indent="0">
              <a:buNone/>
            </a:pPr>
            <a:r>
              <a:rPr lang="en-US" sz="1000" dirty="0">
                <a:latin typeface="Courier New" panose="02070309020205020404" pitchFamily="49" charset="0"/>
                <a:cs typeface="Courier New" panose="02070309020205020404" pitchFamily="49" charset="0"/>
              </a:rPr>
              <a:t>            function </a:t>
            </a:r>
            <a:r>
              <a:rPr lang="en-US" sz="1000" dirty="0" err="1">
                <a:latin typeface="Courier New" panose="02070309020205020404" pitchFamily="49" charset="0"/>
                <a:cs typeface="Courier New" panose="02070309020205020404" pitchFamily="49" charset="0"/>
              </a:rPr>
              <a:t>doAlert</a:t>
            </a:r>
            <a:r>
              <a:rPr lang="en-US" sz="1000" dirty="0">
                <a:latin typeface="Courier New" panose="02070309020205020404" pitchFamily="49" charset="0"/>
                <a:cs typeface="Courier New" panose="02070309020205020404" pitchFamily="49" charset="0"/>
              </a:rPr>
              <a:t>() {</a:t>
            </a:r>
          </a:p>
          <a:p>
            <a:pPr marL="762000" lvl="2" indent="0">
              <a:buNone/>
            </a:pPr>
            <a:r>
              <a:rPr lang="en-US" sz="1000" dirty="0">
                <a:latin typeface="Courier New" panose="02070309020205020404" pitchFamily="49" charset="0"/>
                <a:cs typeface="Courier New" panose="02070309020205020404" pitchFamily="49" charset="0"/>
              </a:rPr>
              <a:t>                alert("This is an alert.");</a:t>
            </a:r>
          </a:p>
          <a:p>
            <a:pPr marL="762000" lvl="2" indent="0">
              <a:buNone/>
            </a:pPr>
            <a:r>
              <a:rPr lang="en-US" sz="1000" dirty="0">
                <a:latin typeface="Courier New" panose="02070309020205020404" pitchFamily="49" charset="0"/>
                <a:cs typeface="Courier New" panose="02070309020205020404" pitchFamily="49" charset="0"/>
              </a:rPr>
              <a:t>            }</a:t>
            </a:r>
          </a:p>
          <a:p>
            <a:pPr marL="762000" lvl="2" indent="0">
              <a:buNone/>
            </a:pPr>
            <a:r>
              <a:rPr lang="en-US" sz="1000" dirty="0">
                <a:latin typeface="Courier New" panose="02070309020205020404" pitchFamily="49" charset="0"/>
                <a:cs typeface="Courier New" panose="02070309020205020404" pitchFamily="49" charset="0"/>
              </a:rPr>
              <a:t>            function </a:t>
            </a:r>
            <a:r>
              <a:rPr lang="en-US" sz="1000" dirty="0" err="1">
                <a:latin typeface="Courier New" panose="02070309020205020404" pitchFamily="49" charset="0"/>
                <a:cs typeface="Courier New" panose="02070309020205020404" pitchFamily="49" charset="0"/>
              </a:rPr>
              <a:t>doSetFormText</a:t>
            </a:r>
            <a:r>
              <a:rPr lang="en-US" sz="1000" dirty="0">
                <a:latin typeface="Courier New" panose="02070309020205020404" pitchFamily="49" charset="0"/>
                <a:cs typeface="Courier New" panose="02070309020205020404" pitchFamily="49" charset="0"/>
              </a:rPr>
              <a:t>(update) {</a:t>
            </a:r>
          </a:p>
          <a:p>
            <a:pPr marL="762000" lvl="2" indent="0">
              <a:buNone/>
            </a:pPr>
            <a:r>
              <a:rPr lang="en-US" sz="1000" dirty="0">
                <a:latin typeface="Courier New" panose="02070309020205020404" pitchFamily="49" charset="0"/>
                <a:cs typeface="Courier New" panose="02070309020205020404" pitchFamily="49" charset="0"/>
              </a:rPr>
              <a:t>                </a:t>
            </a:r>
            <a:r>
              <a:rPr lang="en-US" sz="1000" dirty="0" err="1">
                <a:latin typeface="Courier New" panose="02070309020205020404" pitchFamily="49" charset="0"/>
                <a:cs typeface="Courier New" panose="02070309020205020404" pitchFamily="49" charset="0"/>
              </a:rPr>
              <a:t>document.getElementById</a:t>
            </a:r>
            <a:r>
              <a:rPr lang="en-US" sz="1000" dirty="0">
                <a:latin typeface="Courier New" panose="02070309020205020404" pitchFamily="49" charset="0"/>
                <a:cs typeface="Courier New" panose="02070309020205020404" pitchFamily="49" charset="0"/>
              </a:rPr>
              <a:t>('</a:t>
            </a:r>
            <a:r>
              <a:rPr lang="en-US" sz="1000" dirty="0" err="1">
                <a:latin typeface="Courier New" panose="02070309020205020404" pitchFamily="49" charset="0"/>
                <a:cs typeface="Courier New" panose="02070309020205020404" pitchFamily="49" charset="0"/>
              </a:rPr>
              <a:t>form_text</a:t>
            </a:r>
            <a:r>
              <a:rPr lang="en-US" sz="1000" dirty="0">
                <a:latin typeface="Courier New" panose="02070309020205020404" pitchFamily="49" charset="0"/>
                <a:cs typeface="Courier New" panose="02070309020205020404" pitchFamily="49" charset="0"/>
              </a:rPr>
              <a:t>').value = update;</a:t>
            </a:r>
          </a:p>
          <a:p>
            <a:pPr marL="762000" lvl="2" indent="0">
              <a:buNone/>
            </a:pPr>
            <a:r>
              <a:rPr lang="en-US" sz="1000" dirty="0">
                <a:latin typeface="Courier New" panose="02070309020205020404" pitchFamily="49" charset="0"/>
                <a:cs typeface="Courier New" panose="02070309020205020404" pitchFamily="49" charset="0"/>
              </a:rPr>
              <a:t>            }</a:t>
            </a:r>
          </a:p>
          <a:p>
            <a:pPr marL="762000" lvl="2" indent="0">
              <a:buNone/>
            </a:pPr>
            <a:r>
              <a:rPr lang="en-US" sz="1000" dirty="0">
                <a:latin typeface="Courier New" panose="02070309020205020404" pitchFamily="49" charset="0"/>
                <a:cs typeface="Courier New" panose="02070309020205020404" pitchFamily="49" charset="0"/>
              </a:rPr>
              <a:t>        &lt;/script&gt;</a:t>
            </a:r>
          </a:p>
          <a:p>
            <a:pPr marL="762000" lvl="2" indent="0">
              <a:buNone/>
            </a:pPr>
            <a:r>
              <a:rPr lang="en-US" sz="1000" dirty="0">
                <a:latin typeface="Courier New" panose="02070309020205020404" pitchFamily="49" charset="0"/>
                <a:cs typeface="Courier New" panose="02070309020205020404" pitchFamily="49" charset="0"/>
              </a:rPr>
              <a:t>    &lt;/head&gt;</a:t>
            </a:r>
          </a:p>
          <a:p>
            <a:pPr marL="762000" lvl="2" indent="0">
              <a:buNone/>
            </a:pPr>
            <a:r>
              <a:rPr lang="en-US" sz="1000" dirty="0">
                <a:latin typeface="Courier New" panose="02070309020205020404" pitchFamily="49" charset="0"/>
                <a:cs typeface="Courier New" panose="02070309020205020404" pitchFamily="49" charset="0"/>
              </a:rPr>
              <a:t>    &lt;body&gt;</a:t>
            </a:r>
          </a:p>
          <a:p>
            <a:pPr marL="762000" lvl="2" indent="0">
              <a:buNone/>
            </a:pPr>
            <a:r>
              <a:rPr lang="en-US" sz="1000" dirty="0">
                <a:latin typeface="Courier New" panose="02070309020205020404" pitchFamily="49" charset="0"/>
                <a:cs typeface="Courier New" panose="02070309020205020404" pitchFamily="49" charset="0"/>
              </a:rPr>
              <a:t>        &lt;h2&gt;This is a test.&lt;/h2&gt;</a:t>
            </a:r>
          </a:p>
          <a:p>
            <a:pPr marL="762000" lvl="2" indent="0">
              <a:buNone/>
            </a:pPr>
            <a:r>
              <a:rPr lang="en-US" sz="1000" dirty="0">
                <a:latin typeface="Courier New" panose="02070309020205020404" pitchFamily="49" charset="0"/>
                <a:cs typeface="Courier New" panose="02070309020205020404" pitchFamily="49" charset="0"/>
              </a:rPr>
              <a:t>        &lt;input type="text" id="</a:t>
            </a:r>
            <a:r>
              <a:rPr lang="en-US" sz="1000" dirty="0" err="1">
                <a:latin typeface="Courier New" panose="02070309020205020404" pitchFamily="49" charset="0"/>
                <a:cs typeface="Courier New" panose="02070309020205020404" pitchFamily="49" charset="0"/>
              </a:rPr>
              <a:t>form_text</a:t>
            </a:r>
            <a:r>
              <a:rPr lang="en-US" sz="1000" dirty="0">
                <a:latin typeface="Courier New" panose="02070309020205020404" pitchFamily="49" charset="0"/>
                <a:cs typeface="Courier New" panose="02070309020205020404" pitchFamily="49" charset="0"/>
              </a:rPr>
              <a:t>" value="Enter something here..." /&gt;</a:t>
            </a:r>
          </a:p>
          <a:p>
            <a:pPr marL="762000" lvl="2" indent="0">
              <a:buNone/>
            </a:pPr>
            <a:r>
              <a:rPr lang="en-US" sz="1000" dirty="0">
                <a:latin typeface="Courier New" panose="02070309020205020404" pitchFamily="49" charset="0"/>
                <a:cs typeface="Courier New" panose="02070309020205020404" pitchFamily="49" charset="0"/>
              </a:rPr>
              <a:t>        &lt;input type="button" value="Toast" </a:t>
            </a:r>
            <a:r>
              <a:rPr lang="en-US" sz="1000" dirty="0" err="1">
                <a:latin typeface="Courier New" panose="02070309020205020404" pitchFamily="49" charset="0"/>
                <a:cs typeface="Courier New" panose="02070309020205020404" pitchFamily="49" charset="0"/>
              </a:rPr>
              <a:t>onclick</a:t>
            </a:r>
            <a:r>
              <a:rPr lang="en-US" sz="1000" dirty="0">
                <a:latin typeface="Courier New" panose="02070309020205020404" pitchFamily="49" charset="0"/>
                <a:cs typeface="Courier New" panose="02070309020205020404" pitchFamily="49" charset="0"/>
              </a:rPr>
              <a:t>="</a:t>
            </a:r>
            <a:r>
              <a:rPr lang="en-US" sz="1000" dirty="0" err="1">
                <a:latin typeface="Courier New" panose="02070309020205020404" pitchFamily="49" charset="0"/>
                <a:cs typeface="Courier New" panose="02070309020205020404" pitchFamily="49" charset="0"/>
              </a:rPr>
              <a:t>doToast</a:t>
            </a:r>
            <a:r>
              <a:rPr lang="en-US" sz="1000" dirty="0">
                <a:latin typeface="Courier New" panose="02070309020205020404" pitchFamily="49" charset="0"/>
                <a:cs typeface="Courier New" panose="02070309020205020404" pitchFamily="49" charset="0"/>
              </a:rPr>
              <a:t>();" /&gt;&lt;</a:t>
            </a:r>
            <a:r>
              <a:rPr lang="en-US" sz="1000" dirty="0" err="1">
                <a:latin typeface="Courier New" panose="02070309020205020404" pitchFamily="49" charset="0"/>
                <a:cs typeface="Courier New" panose="02070309020205020404" pitchFamily="49" charset="0"/>
              </a:rPr>
              <a:t>br</a:t>
            </a:r>
            <a:r>
              <a:rPr lang="en-US" sz="1000" dirty="0">
                <a:latin typeface="Courier New" panose="02070309020205020404" pitchFamily="49" charset="0"/>
                <a:cs typeface="Courier New" panose="02070309020205020404" pitchFamily="49" charset="0"/>
              </a:rPr>
              <a:t> /&gt;</a:t>
            </a:r>
          </a:p>
          <a:p>
            <a:pPr marL="762000" lvl="2" indent="0">
              <a:buNone/>
            </a:pPr>
            <a:r>
              <a:rPr lang="en-US" sz="1000" dirty="0">
                <a:latin typeface="Courier New" panose="02070309020205020404" pitchFamily="49" charset="0"/>
                <a:cs typeface="Courier New" panose="02070309020205020404" pitchFamily="49" charset="0"/>
              </a:rPr>
              <a:t>        &lt;input type="button" value="Log" </a:t>
            </a:r>
            <a:r>
              <a:rPr lang="en-US" sz="1000" dirty="0" err="1">
                <a:latin typeface="Courier New" panose="02070309020205020404" pitchFamily="49" charset="0"/>
                <a:cs typeface="Courier New" panose="02070309020205020404" pitchFamily="49" charset="0"/>
              </a:rPr>
              <a:t>onclick</a:t>
            </a:r>
            <a:r>
              <a:rPr lang="en-US" sz="1000" dirty="0">
                <a:latin typeface="Courier New" panose="02070309020205020404" pitchFamily="49" charset="0"/>
                <a:cs typeface="Courier New" panose="02070309020205020404" pitchFamily="49" charset="0"/>
              </a:rPr>
              <a:t>="</a:t>
            </a:r>
            <a:r>
              <a:rPr lang="en-US" sz="1000" dirty="0" err="1">
                <a:latin typeface="Courier New" panose="02070309020205020404" pitchFamily="49" charset="0"/>
                <a:cs typeface="Courier New" panose="02070309020205020404" pitchFamily="49" charset="0"/>
              </a:rPr>
              <a:t>doConsoleLog</a:t>
            </a:r>
            <a:r>
              <a:rPr lang="en-US" sz="1000" dirty="0">
                <a:latin typeface="Courier New" panose="02070309020205020404" pitchFamily="49" charset="0"/>
                <a:cs typeface="Courier New" panose="02070309020205020404" pitchFamily="49" charset="0"/>
              </a:rPr>
              <a:t>();" /&gt;&lt;</a:t>
            </a:r>
            <a:r>
              <a:rPr lang="en-US" sz="1000" dirty="0" err="1">
                <a:latin typeface="Courier New" panose="02070309020205020404" pitchFamily="49" charset="0"/>
                <a:cs typeface="Courier New" panose="02070309020205020404" pitchFamily="49" charset="0"/>
              </a:rPr>
              <a:t>br</a:t>
            </a:r>
            <a:r>
              <a:rPr lang="en-US" sz="1000" dirty="0">
                <a:latin typeface="Courier New" panose="02070309020205020404" pitchFamily="49" charset="0"/>
                <a:cs typeface="Courier New" panose="02070309020205020404" pitchFamily="49" charset="0"/>
              </a:rPr>
              <a:t> /&gt;</a:t>
            </a:r>
          </a:p>
          <a:p>
            <a:pPr marL="762000" lvl="2" indent="0">
              <a:buNone/>
            </a:pPr>
            <a:r>
              <a:rPr lang="en-US" sz="1000" dirty="0">
                <a:latin typeface="Courier New" panose="02070309020205020404" pitchFamily="49" charset="0"/>
                <a:cs typeface="Courier New" panose="02070309020205020404" pitchFamily="49" charset="0"/>
              </a:rPr>
              <a:t>        &lt;input type="button" value="Alert" </a:t>
            </a:r>
            <a:r>
              <a:rPr lang="en-US" sz="1000" dirty="0" err="1">
                <a:latin typeface="Courier New" panose="02070309020205020404" pitchFamily="49" charset="0"/>
                <a:cs typeface="Courier New" panose="02070309020205020404" pitchFamily="49" charset="0"/>
              </a:rPr>
              <a:t>onclick</a:t>
            </a:r>
            <a:r>
              <a:rPr lang="en-US" sz="1000" dirty="0">
                <a:latin typeface="Courier New" panose="02070309020205020404" pitchFamily="49" charset="0"/>
                <a:cs typeface="Courier New" panose="02070309020205020404" pitchFamily="49" charset="0"/>
              </a:rPr>
              <a:t>="</a:t>
            </a:r>
            <a:r>
              <a:rPr lang="en-US" sz="1000" dirty="0" err="1">
                <a:latin typeface="Courier New" panose="02070309020205020404" pitchFamily="49" charset="0"/>
                <a:cs typeface="Courier New" panose="02070309020205020404" pitchFamily="49" charset="0"/>
              </a:rPr>
              <a:t>doAlert</a:t>
            </a:r>
            <a:r>
              <a:rPr lang="en-US" sz="1000" dirty="0">
                <a:latin typeface="Courier New" panose="02070309020205020404" pitchFamily="49" charset="0"/>
                <a:cs typeface="Courier New" panose="02070309020205020404" pitchFamily="49" charset="0"/>
              </a:rPr>
              <a:t>();" /&gt;</a:t>
            </a:r>
          </a:p>
          <a:p>
            <a:pPr marL="762000" lvl="2" indent="0">
              <a:buNone/>
            </a:pPr>
            <a:r>
              <a:rPr lang="en-US" sz="1000" dirty="0">
                <a:latin typeface="Courier New" panose="02070309020205020404" pitchFamily="49" charset="0"/>
                <a:cs typeface="Courier New" panose="02070309020205020404" pitchFamily="49" charset="0"/>
              </a:rPr>
              <a:t>    &lt;/body&gt;</a:t>
            </a:r>
          </a:p>
          <a:p>
            <a:pPr marL="762000" lvl="2" indent="0">
              <a:buNone/>
            </a:pPr>
            <a:r>
              <a:rPr lang="en-US" sz="1000" dirty="0">
                <a:latin typeface="Courier New" panose="02070309020205020404" pitchFamily="49" charset="0"/>
                <a:cs typeface="Courier New" panose="02070309020205020404" pitchFamily="49" charset="0"/>
              </a:rPr>
              <a:t>&lt;/html</a:t>
            </a:r>
            <a:r>
              <a:rPr lang="en-US" sz="1000" dirty="0" smtClean="0">
                <a:latin typeface="Courier New" panose="02070309020205020404" pitchFamily="49" charset="0"/>
                <a:cs typeface="Courier New" panose="02070309020205020404" pitchFamily="49" charset="0"/>
              </a:rPr>
              <a:t>&gt;</a:t>
            </a:r>
            <a:endParaRPr lang="en-US" sz="1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4453122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3"/>
          <p:cNvSpPr>
            <a:spLocks noGrp="1"/>
          </p:cNvSpPr>
          <p:nvPr>
            <p:ph type="title"/>
          </p:nvPr>
        </p:nvSpPr>
        <p:spPr>
          <a:xfrm>
            <a:off x="457200" y="304800"/>
            <a:ext cx="5105400" cy="1600200"/>
          </a:xfrm>
        </p:spPr>
        <p:txBody>
          <a:bodyPr/>
          <a:lstStyle/>
          <a:p>
            <a:pPr algn="l" eaLnBrk="1" hangingPunct="1"/>
            <a:r>
              <a:rPr lang="en-US" dirty="0" smtClean="0">
                <a:latin typeface="Arial" charset="0"/>
              </a:rPr>
              <a:t>Chapter 12</a:t>
            </a:r>
            <a:br>
              <a:rPr lang="en-US" dirty="0" smtClean="0">
                <a:latin typeface="Arial" charset="0"/>
              </a:rPr>
            </a:br>
            <a:r>
              <a:rPr lang="en-US" dirty="0" smtClean="0"/>
              <a:t>Overview</a:t>
            </a:r>
          </a:p>
        </p:txBody>
      </p:sp>
      <p:sp>
        <p:nvSpPr>
          <p:cNvPr id="5" name="Content Placeholder 4"/>
          <p:cNvSpPr>
            <a:spLocks noGrp="1"/>
          </p:cNvSpPr>
          <p:nvPr>
            <p:ph idx="1"/>
          </p:nvPr>
        </p:nvSpPr>
        <p:spPr>
          <a:xfrm>
            <a:off x="685800" y="1676400"/>
            <a:ext cx="8077200" cy="4495800"/>
          </a:xfrm>
        </p:spPr>
        <p:txBody>
          <a:bodyPr/>
          <a:lstStyle/>
          <a:p>
            <a:pPr eaLnBrk="1" hangingPunct="1"/>
            <a:r>
              <a:rPr lang="en-US" sz="2400" dirty="0"/>
              <a:t>Browsing the Web with </a:t>
            </a:r>
            <a:r>
              <a:rPr lang="en-US" sz="2400" dirty="0" err="1">
                <a:latin typeface="Courier New" panose="02070309020205020404" pitchFamily="49" charset="0"/>
                <a:cs typeface="Courier New" panose="02070309020205020404" pitchFamily="49" charset="0"/>
              </a:rPr>
              <a:t>WebView</a:t>
            </a:r>
            <a:endParaRPr lang="en-US" sz="2400" dirty="0">
              <a:latin typeface="Courier New" panose="02070309020205020404" pitchFamily="49" charset="0"/>
              <a:cs typeface="Courier New" panose="02070309020205020404" pitchFamily="49" charset="0"/>
            </a:endParaRPr>
          </a:p>
          <a:p>
            <a:pPr eaLnBrk="1" hangingPunct="1"/>
            <a:r>
              <a:rPr lang="en-US" sz="2400" dirty="0"/>
              <a:t>Building Web Extensions</a:t>
            </a:r>
          </a:p>
          <a:p>
            <a:pPr eaLnBrk="1" hangingPunct="1"/>
            <a:r>
              <a:rPr lang="en-US" sz="2400" dirty="0"/>
              <a:t>Debugging </a:t>
            </a:r>
            <a:r>
              <a:rPr lang="en-US" sz="2400" dirty="0" err="1"/>
              <a:t>WebViews</a:t>
            </a:r>
            <a:r>
              <a:rPr lang="en-US" sz="2400" dirty="0"/>
              <a:t> with Chrome </a:t>
            </a:r>
            <a:r>
              <a:rPr lang="en-US" sz="2400" dirty="0" err="1"/>
              <a:t>DevTools</a:t>
            </a:r>
            <a:endParaRPr lang="en-US" sz="2400" dirty="0"/>
          </a:p>
          <a:p>
            <a:pPr eaLnBrk="1" hangingPunct="1"/>
            <a:r>
              <a:rPr lang="en-US" sz="2400" dirty="0"/>
              <a:t>Working with Adobe AIR and </a:t>
            </a:r>
            <a:r>
              <a:rPr lang="en-US" sz="2400" dirty="0" smtClean="0"/>
              <a:t>Flash</a:t>
            </a:r>
          </a:p>
        </p:txBody>
      </p:sp>
      <p:sp>
        <p:nvSpPr>
          <p:cNvPr id="6" name="Footer Placeholder 5"/>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Extending Web Application Functionality to Android</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r>
              <a:rPr lang="en-US" sz="1800" dirty="0"/>
              <a:t>The </a:t>
            </a:r>
            <a:r>
              <a:rPr lang="en-US" sz="1800" dirty="0">
                <a:latin typeface="Courier New" panose="02070309020205020404" pitchFamily="49" charset="0"/>
                <a:cs typeface="Courier New" panose="02070309020205020404" pitchFamily="49" charset="0"/>
              </a:rPr>
              <a:t>sample.html</a:t>
            </a:r>
            <a:r>
              <a:rPr lang="en-US" sz="1800" dirty="0"/>
              <a:t> file defines four JavaScript functions and displays the form shown in the </a:t>
            </a:r>
            <a:r>
              <a:rPr lang="en-US" sz="1800" dirty="0" err="1">
                <a:latin typeface="Courier New" panose="02070309020205020404" pitchFamily="49" charset="0"/>
                <a:cs typeface="Courier New" panose="02070309020205020404" pitchFamily="49" charset="0"/>
              </a:rPr>
              <a:t>WebView</a:t>
            </a:r>
            <a:r>
              <a:rPr lang="en-US" sz="1800" dirty="0"/>
              <a:t>:</a:t>
            </a:r>
          </a:p>
          <a:p>
            <a:pPr lvl="1"/>
            <a:r>
              <a:rPr lang="en-US" sz="1800" dirty="0"/>
              <a:t>The </a:t>
            </a:r>
            <a:r>
              <a:rPr lang="en-US" sz="1800" dirty="0" err="1">
                <a:latin typeface="Courier New" panose="02070309020205020404" pitchFamily="49" charset="0"/>
                <a:cs typeface="Courier New" panose="02070309020205020404" pitchFamily="49" charset="0"/>
              </a:rPr>
              <a:t>doToast</a:t>
            </a:r>
            <a:r>
              <a:rPr lang="en-US" sz="1800" dirty="0">
                <a:latin typeface="Courier New" panose="02070309020205020404" pitchFamily="49" charset="0"/>
                <a:cs typeface="Courier New" panose="02070309020205020404" pitchFamily="49" charset="0"/>
              </a:rPr>
              <a:t>()</a:t>
            </a:r>
            <a:r>
              <a:rPr lang="en-US" sz="1800" dirty="0"/>
              <a:t> function calls into the Android application using the </a:t>
            </a:r>
            <a:r>
              <a:rPr lang="en-US" sz="1800" dirty="0" err="1">
                <a:latin typeface="Courier New" panose="02070309020205020404" pitchFamily="49" charset="0"/>
                <a:cs typeface="Courier New" panose="02070309020205020404" pitchFamily="49" charset="0"/>
              </a:rPr>
              <a:t>jse</a:t>
            </a:r>
            <a:r>
              <a:rPr lang="en-US" sz="1800" dirty="0"/>
              <a:t> object defined earlier with the call to the </a:t>
            </a:r>
            <a:r>
              <a:rPr lang="en-US" sz="1800" dirty="0" err="1">
                <a:latin typeface="Courier New" panose="02070309020205020404" pitchFamily="49" charset="0"/>
                <a:cs typeface="Courier New" panose="02070309020205020404" pitchFamily="49" charset="0"/>
              </a:rPr>
              <a:t>addJavascriptInterface</a:t>
            </a:r>
            <a:r>
              <a:rPr lang="en-US" sz="1800" dirty="0">
                <a:latin typeface="Courier New" panose="02070309020205020404" pitchFamily="49" charset="0"/>
                <a:cs typeface="Courier New" panose="02070309020205020404" pitchFamily="49" charset="0"/>
              </a:rPr>
              <a:t>()</a:t>
            </a:r>
            <a:r>
              <a:rPr lang="en-US" sz="1800" dirty="0"/>
              <a:t> method. The </a:t>
            </a:r>
            <a:r>
              <a:rPr lang="en-US" sz="1800" dirty="0" err="1">
                <a:latin typeface="Courier New" panose="02070309020205020404" pitchFamily="49" charset="0"/>
                <a:cs typeface="Courier New" panose="02070309020205020404" pitchFamily="49" charset="0"/>
              </a:rPr>
              <a:t>addJavascriptInterface</a:t>
            </a:r>
            <a:r>
              <a:rPr lang="en-US" sz="1800" dirty="0">
                <a:latin typeface="Courier New" panose="02070309020205020404" pitchFamily="49" charset="0"/>
                <a:cs typeface="Courier New" panose="02070309020205020404" pitchFamily="49" charset="0"/>
              </a:rPr>
              <a:t>()</a:t>
            </a:r>
            <a:r>
              <a:rPr lang="en-US" sz="1800" dirty="0"/>
              <a:t> method, for all practical intents and purposes, can be treated literally as the </a:t>
            </a:r>
            <a:r>
              <a:rPr lang="en-US" sz="1800" dirty="0" err="1">
                <a:latin typeface="Courier New" panose="02070309020205020404" pitchFamily="49" charset="0"/>
                <a:cs typeface="Courier New" panose="02070309020205020404" pitchFamily="49" charset="0"/>
              </a:rPr>
              <a:t>JavaScriptExtensions</a:t>
            </a:r>
            <a:r>
              <a:rPr lang="en-US" sz="1800" dirty="0"/>
              <a:t> class as if that class had been written in JavaScript. If the </a:t>
            </a:r>
            <a:r>
              <a:rPr lang="en-US" sz="1800" dirty="0" err="1">
                <a:latin typeface="Courier New" panose="02070309020205020404" pitchFamily="49" charset="0"/>
                <a:cs typeface="Courier New" panose="02070309020205020404" pitchFamily="49" charset="0"/>
              </a:rPr>
              <a:t>doToast</a:t>
            </a:r>
            <a:r>
              <a:rPr lang="en-US" sz="1800" dirty="0">
                <a:latin typeface="Courier New" panose="02070309020205020404" pitchFamily="49" charset="0"/>
                <a:cs typeface="Courier New" panose="02070309020205020404" pitchFamily="49" charset="0"/>
              </a:rPr>
              <a:t>()</a:t>
            </a:r>
            <a:r>
              <a:rPr lang="en-US" sz="1800" dirty="0"/>
              <a:t> function had returned a value, we could assign it to a variable </a:t>
            </a:r>
            <a:r>
              <a:rPr lang="en-US" sz="1800" dirty="0" smtClean="0"/>
              <a:t>here.</a:t>
            </a:r>
            <a:endParaRPr lang="en-US" sz="1800" dirty="0"/>
          </a:p>
          <a:p>
            <a:pPr lvl="1"/>
            <a:r>
              <a:rPr lang="en-US" sz="1800" dirty="0"/>
              <a:t>The </a:t>
            </a:r>
            <a:r>
              <a:rPr lang="en-US" sz="1800" dirty="0" err="1">
                <a:latin typeface="Courier New" panose="02070309020205020404" pitchFamily="49" charset="0"/>
                <a:cs typeface="Courier New" panose="02070309020205020404" pitchFamily="49" charset="0"/>
              </a:rPr>
              <a:t>doConsoleLog</a:t>
            </a:r>
            <a:r>
              <a:rPr lang="en-US" sz="1800" dirty="0">
                <a:latin typeface="Courier New" panose="02070309020205020404" pitchFamily="49" charset="0"/>
                <a:cs typeface="Courier New" panose="02070309020205020404" pitchFamily="49" charset="0"/>
              </a:rPr>
              <a:t>()</a:t>
            </a:r>
            <a:r>
              <a:rPr lang="en-US" sz="1800" dirty="0"/>
              <a:t> function writes into the JavaScript console log, which is picked up by the </a:t>
            </a:r>
            <a:r>
              <a:rPr lang="en-US" sz="1800" dirty="0" err="1">
                <a:latin typeface="Courier New" panose="02070309020205020404" pitchFamily="49" charset="0"/>
                <a:cs typeface="Courier New" panose="02070309020205020404" pitchFamily="49" charset="0"/>
              </a:rPr>
              <a:t>onConsoleMessage</a:t>
            </a:r>
            <a:r>
              <a:rPr lang="en-US" sz="1800" dirty="0">
                <a:latin typeface="Courier New" panose="02070309020205020404" pitchFamily="49" charset="0"/>
                <a:cs typeface="Courier New" panose="02070309020205020404" pitchFamily="49" charset="0"/>
              </a:rPr>
              <a:t>()</a:t>
            </a:r>
            <a:r>
              <a:rPr lang="en-US" sz="1800" dirty="0"/>
              <a:t> callback of the </a:t>
            </a:r>
            <a:r>
              <a:rPr lang="en-US" sz="1800" dirty="0" err="1" smtClean="0">
                <a:latin typeface="Courier New" panose="02070309020205020404" pitchFamily="49" charset="0"/>
                <a:cs typeface="Courier New" panose="02070309020205020404" pitchFamily="49" charset="0"/>
              </a:rPr>
              <a:t>WebChromeClient</a:t>
            </a:r>
            <a:r>
              <a:rPr lang="en-US" sz="1800" dirty="0" smtClean="0"/>
              <a:t>.</a:t>
            </a:r>
            <a:endParaRPr lang="en-US" sz="1800" dirty="0"/>
          </a:p>
          <a:p>
            <a:pPr lvl="1"/>
            <a:r>
              <a:rPr lang="en-US" sz="1800" dirty="0"/>
              <a:t>The </a:t>
            </a:r>
            <a:r>
              <a:rPr lang="en-US" sz="1800" dirty="0" err="1">
                <a:latin typeface="Courier New" panose="02070309020205020404" pitchFamily="49" charset="0"/>
                <a:cs typeface="Courier New" panose="02070309020205020404" pitchFamily="49" charset="0"/>
              </a:rPr>
              <a:t>doAlert</a:t>
            </a:r>
            <a:r>
              <a:rPr lang="en-US" sz="1800" dirty="0">
                <a:latin typeface="Courier New" panose="02070309020205020404" pitchFamily="49" charset="0"/>
                <a:cs typeface="Courier New" panose="02070309020205020404" pitchFamily="49" charset="0"/>
              </a:rPr>
              <a:t>()</a:t>
            </a:r>
            <a:r>
              <a:rPr lang="en-US" sz="1800" dirty="0"/>
              <a:t> function illustrates how alerts work within the </a:t>
            </a:r>
            <a:r>
              <a:rPr lang="en-US" sz="1800" dirty="0" err="1">
                <a:latin typeface="Courier New" panose="02070309020205020404" pitchFamily="49" charset="0"/>
                <a:cs typeface="Courier New" panose="02070309020205020404" pitchFamily="49" charset="0"/>
              </a:rPr>
              <a:t>WebView</a:t>
            </a:r>
            <a:r>
              <a:rPr lang="en-US" sz="1800" dirty="0"/>
              <a:t> control by launching a dialog. If you want to override what the alert looks like, you can override the </a:t>
            </a:r>
            <a:r>
              <a:rPr lang="en-US" sz="1800" dirty="0" err="1">
                <a:latin typeface="Courier New" panose="02070309020205020404" pitchFamily="49" charset="0"/>
                <a:cs typeface="Courier New" panose="02070309020205020404" pitchFamily="49" charset="0"/>
              </a:rPr>
              <a:t>WebChromeClient.onJSAlert</a:t>
            </a:r>
            <a:r>
              <a:rPr lang="en-US" sz="1800" dirty="0">
                <a:latin typeface="Courier New" panose="02070309020205020404" pitchFamily="49" charset="0"/>
                <a:cs typeface="Courier New" panose="02070309020205020404" pitchFamily="49" charset="0"/>
              </a:rPr>
              <a:t>()</a:t>
            </a:r>
            <a:r>
              <a:rPr lang="en-US" sz="1800" dirty="0"/>
              <a:t> </a:t>
            </a:r>
            <a:r>
              <a:rPr lang="en-US" sz="1800" dirty="0" smtClean="0"/>
              <a:t>method.</a:t>
            </a:r>
            <a:endParaRPr lang="en-US" sz="1800" dirty="0"/>
          </a:p>
        </p:txBody>
      </p:sp>
    </p:spTree>
    <p:extLst>
      <p:ext uri="{BB962C8B-B14F-4D97-AF65-F5344CB8AC3E}">
        <p14:creationId xmlns:p14="http://schemas.microsoft.com/office/powerpoint/2010/main" val="144531227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Extending Web Application Functionality to Android</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pPr marL="762000" lvl="2" indent="0">
              <a:buNone/>
            </a:pPr>
            <a:endParaRPr lang="en-US" sz="1800" dirty="0" smtClean="0"/>
          </a:p>
          <a:p>
            <a:pPr marL="762000" lvl="2" indent="0">
              <a:buNone/>
            </a:pPr>
            <a:endParaRPr lang="en-US" sz="1800" dirty="0"/>
          </a:p>
          <a:p>
            <a:pPr marL="762000" lvl="2" indent="0">
              <a:buNone/>
            </a:pPr>
            <a:endParaRPr lang="en-US" sz="1800" dirty="0" smtClean="0"/>
          </a:p>
          <a:p>
            <a:pPr marL="762000" lvl="2" indent="0">
              <a:buNone/>
            </a:pPr>
            <a:endParaRPr lang="en-US" sz="1800" dirty="0"/>
          </a:p>
          <a:p>
            <a:pPr marL="762000" lvl="2" indent="0">
              <a:buNone/>
            </a:pPr>
            <a:endParaRPr lang="en-US" sz="1800" dirty="0" smtClean="0"/>
          </a:p>
          <a:p>
            <a:pPr marL="0" indent="0">
              <a:buNone/>
            </a:pPr>
            <a:r>
              <a:rPr lang="en-US" dirty="0" smtClean="0">
                <a:latin typeface="Courier New" panose="02070309020205020404" pitchFamily="49" charset="0"/>
                <a:cs typeface="Courier New" panose="02070309020205020404" pitchFamily="49" charset="0"/>
              </a:rPr>
              <a:t>public </a:t>
            </a:r>
            <a:r>
              <a:rPr lang="en-US" dirty="0">
                <a:latin typeface="Courier New" panose="02070309020205020404" pitchFamily="49" charset="0"/>
                <a:cs typeface="Courier New" panose="02070309020205020404" pitchFamily="49" charset="0"/>
              </a:rPr>
              <a:t>void </a:t>
            </a:r>
            <a:r>
              <a:rPr lang="en-US" dirty="0" err="1">
                <a:latin typeface="Courier New" panose="02070309020205020404" pitchFamily="49" charset="0"/>
                <a:cs typeface="Courier New" panose="02070309020205020404" pitchFamily="49" charset="0"/>
              </a:rPr>
              <a:t>setHTMLText</a:t>
            </a:r>
            <a:r>
              <a:rPr lang="en-US" dirty="0">
                <a:latin typeface="Courier New" panose="02070309020205020404" pitchFamily="49" charset="0"/>
                <a:cs typeface="Courier New" panose="02070309020205020404" pitchFamily="49" charset="0"/>
              </a:rPr>
              <a:t>(View view) {</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WebView</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wv</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WebView</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findViewById</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R.id.html_viewer</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wv.loadUrl</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javascript:doSetFormText</a:t>
            </a:r>
            <a:r>
              <a:rPr lang="en-US" dirty="0">
                <a:latin typeface="Courier New" panose="02070309020205020404" pitchFamily="49" charset="0"/>
                <a:cs typeface="Courier New" panose="02070309020205020404" pitchFamily="49" charset="0"/>
              </a:rPr>
              <a:t>('Java-&gt;JS call');");</a:t>
            </a:r>
          </a:p>
          <a:p>
            <a:pPr marL="0" indent="0">
              <a:buNone/>
            </a:pPr>
            <a:r>
              <a:rPr lang="en-US" dirty="0">
                <a:latin typeface="Courier New" panose="02070309020205020404" pitchFamily="49" charset="0"/>
                <a:cs typeface="Courier New" panose="02070309020205020404" pitchFamily="49" charset="0"/>
              </a:rPr>
              <a:t>}</a:t>
            </a:r>
          </a:p>
          <a:p>
            <a:pPr marL="0" indent="0">
              <a:buNone/>
            </a:pP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44531227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Extending Web Application Functionality to Android</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pic>
        <p:nvPicPr>
          <p:cNvPr id="3" name="Content Placeholder 2"/>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3200400" y="1272381"/>
            <a:ext cx="2743200" cy="4876800"/>
          </a:xfrm>
        </p:spPr>
      </p:pic>
    </p:spTree>
    <p:extLst>
      <p:ext uri="{BB962C8B-B14F-4D97-AF65-F5344CB8AC3E}">
        <p14:creationId xmlns:p14="http://schemas.microsoft.com/office/powerpoint/2010/main" val="94387669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Debugging </a:t>
            </a:r>
            <a:r>
              <a:rPr lang="en-US" dirty="0" err="1"/>
              <a:t>WebViews</a:t>
            </a:r>
            <a:r>
              <a:rPr lang="en-US" dirty="0"/>
              <a:t> with Chrome </a:t>
            </a:r>
            <a:r>
              <a:rPr lang="en-US" dirty="0" err="1"/>
              <a:t>DevTools</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r>
              <a:rPr lang="en-US" sz="1800" dirty="0"/>
              <a:t>Android 4.4 KitKat (API Level 19) introduced an updated version of </a:t>
            </a:r>
            <a:r>
              <a:rPr lang="en-US" sz="1800" dirty="0" err="1">
                <a:latin typeface="Courier New" panose="02070309020205020404" pitchFamily="49" charset="0"/>
                <a:cs typeface="Courier New" panose="02070309020205020404" pitchFamily="49" charset="0"/>
              </a:rPr>
              <a:t>WebView</a:t>
            </a:r>
            <a:r>
              <a:rPr lang="en-US" sz="1800" dirty="0"/>
              <a:t> based on the Chromium browser </a:t>
            </a:r>
            <a:r>
              <a:rPr lang="en-US" sz="1800" dirty="0" smtClean="0"/>
              <a:t>project.</a:t>
            </a:r>
          </a:p>
          <a:p>
            <a:r>
              <a:rPr lang="en-US" sz="1800" dirty="0" smtClean="0"/>
              <a:t>The </a:t>
            </a:r>
            <a:r>
              <a:rPr lang="en-US" sz="1800" dirty="0"/>
              <a:t>new Chromium </a:t>
            </a:r>
            <a:r>
              <a:rPr lang="en-US" sz="1800" dirty="0" err="1">
                <a:latin typeface="Courier New" panose="02070309020205020404" pitchFamily="49" charset="0"/>
                <a:cs typeface="Courier New" panose="02070309020205020404" pitchFamily="49" charset="0"/>
              </a:rPr>
              <a:t>WebView</a:t>
            </a:r>
            <a:r>
              <a:rPr lang="en-US" sz="1800" dirty="0"/>
              <a:t> supports many of the available features that can be found in Chrome for Android version 30, which includes many new </a:t>
            </a:r>
            <a:r>
              <a:rPr lang="en-US" sz="1800" dirty="0" smtClean="0"/>
              <a:t>features:</a:t>
            </a:r>
          </a:p>
          <a:p>
            <a:pPr lvl="1"/>
            <a:r>
              <a:rPr lang="en-US" sz="1800" dirty="0" smtClean="0"/>
              <a:t>HTML5</a:t>
            </a:r>
          </a:p>
          <a:p>
            <a:pPr lvl="1"/>
            <a:r>
              <a:rPr lang="en-US" sz="1800" dirty="0" smtClean="0"/>
              <a:t>CSS3</a:t>
            </a:r>
          </a:p>
          <a:p>
            <a:pPr lvl="1"/>
            <a:r>
              <a:rPr lang="en-US" sz="1800" dirty="0" smtClean="0"/>
              <a:t>JavaScript</a:t>
            </a:r>
          </a:p>
          <a:p>
            <a:r>
              <a:rPr lang="en-US" sz="1800" dirty="0" smtClean="0"/>
              <a:t>Since </a:t>
            </a:r>
            <a:r>
              <a:rPr lang="en-US" sz="1800" dirty="0"/>
              <a:t>the new </a:t>
            </a:r>
            <a:r>
              <a:rPr lang="en-US" sz="1800" dirty="0" err="1">
                <a:latin typeface="Courier New" panose="02070309020205020404" pitchFamily="49" charset="0"/>
                <a:cs typeface="Courier New" panose="02070309020205020404" pitchFamily="49" charset="0"/>
              </a:rPr>
              <a:t>WebView</a:t>
            </a:r>
            <a:r>
              <a:rPr lang="en-US" sz="1800" dirty="0"/>
              <a:t> is based on Chromium, the Chrome </a:t>
            </a:r>
            <a:r>
              <a:rPr lang="en-US" sz="1800" dirty="0" err="1"/>
              <a:t>DevTools</a:t>
            </a:r>
            <a:r>
              <a:rPr lang="en-US" sz="1800" dirty="0"/>
              <a:t> have been made available to developers for debugging </a:t>
            </a:r>
            <a:r>
              <a:rPr lang="en-US" sz="1800" dirty="0" err="1"/>
              <a:t>WebViews</a:t>
            </a:r>
            <a:r>
              <a:rPr lang="en-US" sz="1800" dirty="0"/>
              <a:t>.</a:t>
            </a:r>
          </a:p>
          <a:p>
            <a:r>
              <a:rPr lang="en-US" sz="1800" dirty="0"/>
              <a:t>To learn more about how to get started with debugging </a:t>
            </a:r>
            <a:r>
              <a:rPr lang="en-US" sz="1800" dirty="0" err="1"/>
              <a:t>WebViews</a:t>
            </a:r>
            <a:r>
              <a:rPr lang="en-US" sz="1800" dirty="0"/>
              <a:t> using the Chrome </a:t>
            </a:r>
            <a:r>
              <a:rPr lang="en-US" sz="1800" dirty="0" err="1"/>
              <a:t>DevTools</a:t>
            </a:r>
            <a:r>
              <a:rPr lang="en-US" sz="1800" dirty="0"/>
              <a:t>, you should read the tutorial titled “Debug </a:t>
            </a:r>
            <a:r>
              <a:rPr lang="en-US" sz="1800" dirty="0" err="1"/>
              <a:t>WebViews</a:t>
            </a:r>
            <a:r>
              <a:rPr lang="en-US" sz="1800" dirty="0"/>
              <a:t>” found here: </a:t>
            </a:r>
            <a:endParaRPr lang="en-US" sz="1800" dirty="0" smtClean="0"/>
          </a:p>
          <a:p>
            <a:pPr lvl="1"/>
            <a:r>
              <a:rPr lang="en-US" sz="1800" i="1" dirty="0" smtClean="0"/>
              <a:t>https</a:t>
            </a:r>
            <a:r>
              <a:rPr lang="en-US" sz="1800" i="1" dirty="0"/>
              <a:t>://</a:t>
            </a:r>
            <a:r>
              <a:rPr lang="en-US" sz="1800" i="1" dirty="0" smtClean="0"/>
              <a:t>developer.chrome.com/devtools/docs/remote-debugging#debugging-webviews</a:t>
            </a:r>
            <a:endParaRPr lang="en-US" sz="1800" i="1" dirty="0"/>
          </a:p>
        </p:txBody>
      </p:sp>
    </p:spTree>
    <p:extLst>
      <p:ext uri="{BB962C8B-B14F-4D97-AF65-F5344CB8AC3E}">
        <p14:creationId xmlns:p14="http://schemas.microsoft.com/office/powerpoint/2010/main" val="417392685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Working with Adobe AIR and Flash</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r>
              <a:rPr lang="en-US" sz="2000" dirty="0"/>
              <a:t>For those web developers who want to bring their Flash applications to mobile, browser-based Flash is no longer supported, but there are still ways developers can utilize Flash with Android, by using Adobe </a:t>
            </a:r>
            <a:r>
              <a:rPr lang="en-US" sz="2000" dirty="0" smtClean="0"/>
              <a:t>AIR.</a:t>
            </a:r>
          </a:p>
          <a:p>
            <a:r>
              <a:rPr lang="en-US" sz="2000" dirty="0" smtClean="0"/>
              <a:t>However</a:t>
            </a:r>
            <a:r>
              <a:rPr lang="en-US" sz="2000" dirty="0"/>
              <a:t>, there are both benefits and drawbacks to including Flash technology on the </a:t>
            </a:r>
            <a:r>
              <a:rPr lang="en-US" sz="2000" dirty="0" smtClean="0"/>
              <a:t>platform.</a:t>
            </a:r>
            <a:endParaRPr lang="en-US" sz="2000" dirty="0"/>
          </a:p>
        </p:txBody>
      </p:sp>
    </p:spTree>
    <p:extLst>
      <p:ext uri="{BB962C8B-B14F-4D97-AF65-F5344CB8AC3E}">
        <p14:creationId xmlns:p14="http://schemas.microsoft.com/office/powerpoint/2010/main" val="417392685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Working with Adobe AIR and Flash</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r>
              <a:rPr lang="en-US" sz="1800" dirty="0"/>
              <a:t>Let’s look at some of the facts:</a:t>
            </a:r>
          </a:p>
          <a:p>
            <a:pPr lvl="1"/>
            <a:r>
              <a:rPr lang="en-US" sz="1800" dirty="0"/>
              <a:t>Flash might not be the future (as opposed to HTML5, CSS3, and JavaScript), but it’s the status quo in some web </a:t>
            </a:r>
            <a:r>
              <a:rPr lang="en-US" sz="1800" dirty="0" smtClean="0"/>
              <a:t>circles.</a:t>
            </a:r>
          </a:p>
          <a:p>
            <a:pPr lvl="1"/>
            <a:r>
              <a:rPr lang="en-US" sz="1800" dirty="0" smtClean="0"/>
              <a:t>Flash </a:t>
            </a:r>
            <a:r>
              <a:rPr lang="en-US" sz="1800" dirty="0"/>
              <a:t>on mobile browsers is most definitely not the </a:t>
            </a:r>
            <a:r>
              <a:rPr lang="en-US" sz="1800" dirty="0" smtClean="0"/>
              <a:t>future.</a:t>
            </a:r>
          </a:p>
          <a:p>
            <a:pPr lvl="2"/>
            <a:r>
              <a:rPr lang="en-US" sz="1800" dirty="0" smtClean="0"/>
              <a:t>Adobe </a:t>
            </a:r>
            <a:r>
              <a:rPr lang="en-US" sz="1800" dirty="0"/>
              <a:t>has decided not to continue to create new mobile browser </a:t>
            </a:r>
            <a:r>
              <a:rPr lang="en-US" sz="1800" dirty="0" smtClean="0"/>
              <a:t>plug-ins.</a:t>
            </a:r>
          </a:p>
          <a:p>
            <a:pPr lvl="1"/>
            <a:r>
              <a:rPr lang="en-US" sz="1800" dirty="0" smtClean="0"/>
              <a:t>Native </a:t>
            </a:r>
            <a:r>
              <a:rPr lang="en-US" sz="1800" dirty="0"/>
              <a:t>Android applications are always going to perform better, use fewer </a:t>
            </a:r>
            <a:r>
              <a:rPr lang="en-US" sz="1800" dirty="0" smtClean="0"/>
              <a:t>resources, </a:t>
            </a:r>
            <a:r>
              <a:rPr lang="en-US" sz="1800" dirty="0"/>
              <a:t>provide tighter platform integration, have fewer platform prerequisites, and support more Android devices than Flash </a:t>
            </a:r>
            <a:r>
              <a:rPr lang="en-US" sz="1800" dirty="0" smtClean="0"/>
              <a:t>applications.</a:t>
            </a:r>
            <a:endParaRPr lang="en-US" sz="1800" dirty="0"/>
          </a:p>
          <a:p>
            <a:pPr lvl="1"/>
            <a:r>
              <a:rPr lang="en-US" sz="1800" dirty="0"/>
              <a:t>Deciding to build Flash applications for the Android platform instead of native Java applications is a design decision that should not be made </a:t>
            </a:r>
            <a:r>
              <a:rPr lang="en-US" sz="1800" dirty="0" smtClean="0"/>
              <a:t>lightly.</a:t>
            </a:r>
            <a:endParaRPr lang="en-US" sz="1800" dirty="0"/>
          </a:p>
          <a:p>
            <a:pPr lvl="1"/>
            <a:r>
              <a:rPr lang="en-US" sz="1800" dirty="0"/>
              <a:t>You can’t expect all Flash applications to just be loaded up and work. All the usual mobile constraints and UI paradigms </a:t>
            </a:r>
            <a:r>
              <a:rPr lang="en-US" sz="1800" dirty="0" smtClean="0"/>
              <a:t>apply.</a:t>
            </a:r>
            <a:endParaRPr lang="en-US" sz="1800" dirty="0"/>
          </a:p>
          <a:p>
            <a:endParaRPr lang="en-US" sz="1800" dirty="0"/>
          </a:p>
        </p:txBody>
      </p:sp>
    </p:spTree>
    <p:extLst>
      <p:ext uri="{BB962C8B-B14F-4D97-AF65-F5344CB8AC3E}">
        <p14:creationId xmlns:p14="http://schemas.microsoft.com/office/powerpoint/2010/main" val="69283084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Working with Adobe AIR and Flash</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r>
              <a:rPr lang="en-US" sz="2000" dirty="0"/>
              <a:t>Adobe has created tools for developing cross-platform applications using its AIR tool suite in ActionScript 3, which is Adobe’s web scripting language for web and Flash </a:t>
            </a:r>
            <a:r>
              <a:rPr lang="en-US" sz="2000" dirty="0" smtClean="0"/>
              <a:t>applications.</a:t>
            </a:r>
          </a:p>
          <a:p>
            <a:r>
              <a:rPr lang="en-US" sz="2000" dirty="0" smtClean="0"/>
              <a:t>Adobe </a:t>
            </a:r>
            <a:r>
              <a:rPr lang="en-US" sz="2000" dirty="0"/>
              <a:t>AIR for Android enables developers to create AIR applications that can be compiled into native Android APK files that can then be published like any other Android </a:t>
            </a:r>
            <a:r>
              <a:rPr lang="en-US" sz="2000" dirty="0" smtClean="0"/>
              <a:t>application.</a:t>
            </a:r>
          </a:p>
          <a:p>
            <a:r>
              <a:rPr lang="en-US" sz="2000" dirty="0" smtClean="0"/>
              <a:t>Developers </a:t>
            </a:r>
            <a:r>
              <a:rPr lang="en-US" sz="2000" dirty="0"/>
              <a:t>use Adobe’s Flash Builder to create Flex Mobile projects to develop AIR applications that can be compiled into Android package files and distributed like native Android </a:t>
            </a:r>
            <a:r>
              <a:rPr lang="en-US" sz="2000" dirty="0" smtClean="0"/>
              <a:t>applications.</a:t>
            </a:r>
          </a:p>
          <a:p>
            <a:r>
              <a:rPr lang="en-US" sz="2000" dirty="0" smtClean="0"/>
              <a:t>A </a:t>
            </a:r>
            <a:r>
              <a:rPr lang="en-US" sz="2000" dirty="0"/>
              <a:t>prerequisite (and limitation) of working with Adobe AIR is that users must also download and install Adobe AIR in order for your AIR application to work on their </a:t>
            </a:r>
            <a:r>
              <a:rPr lang="en-US" sz="2000" dirty="0" smtClean="0"/>
              <a:t>devices.</a:t>
            </a:r>
            <a:endParaRPr lang="en-US" sz="2000" dirty="0"/>
          </a:p>
        </p:txBody>
      </p:sp>
    </p:spTree>
    <p:extLst>
      <p:ext uri="{BB962C8B-B14F-4D97-AF65-F5344CB8AC3E}">
        <p14:creationId xmlns:p14="http://schemas.microsoft.com/office/powerpoint/2010/main" val="42887857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itle 1"/>
          <p:cNvSpPr>
            <a:spLocks noGrp="1"/>
          </p:cNvSpPr>
          <p:nvPr>
            <p:ph type="title"/>
          </p:nvPr>
        </p:nvSpPr>
        <p:spPr>
          <a:xfrm>
            <a:off x="457200" y="274638"/>
            <a:ext cx="5029200" cy="1630362"/>
          </a:xfrm>
        </p:spPr>
        <p:txBody>
          <a:bodyPr/>
          <a:lstStyle/>
          <a:p>
            <a:pPr algn="l" eaLnBrk="1" hangingPunct="1"/>
            <a:r>
              <a:rPr lang="en-US" smtClean="0">
                <a:latin typeface="Arial" charset="0"/>
              </a:rPr>
              <a:t>Chapter 12</a:t>
            </a:r>
            <a:r>
              <a:rPr lang="en-US" dirty="0" smtClean="0">
                <a:latin typeface="Arial" charset="0"/>
              </a:rPr>
              <a:t/>
            </a:r>
            <a:br>
              <a:rPr lang="en-US" dirty="0" smtClean="0">
                <a:latin typeface="Arial" charset="0"/>
              </a:rPr>
            </a:br>
            <a:r>
              <a:rPr lang="en-US" dirty="0" smtClean="0"/>
              <a:t>Summary</a:t>
            </a:r>
          </a:p>
        </p:txBody>
      </p:sp>
      <p:sp>
        <p:nvSpPr>
          <p:cNvPr id="19458" name="Content Placeholder 2"/>
          <p:cNvSpPr>
            <a:spLocks noGrp="1"/>
          </p:cNvSpPr>
          <p:nvPr>
            <p:ph idx="1"/>
          </p:nvPr>
        </p:nvSpPr>
        <p:spPr>
          <a:xfrm>
            <a:off x="685800" y="1752600"/>
            <a:ext cx="7772400" cy="4495800"/>
          </a:xfrm>
        </p:spPr>
        <p:txBody>
          <a:bodyPr/>
          <a:lstStyle/>
          <a:p>
            <a:pPr eaLnBrk="1" hangingPunct="1"/>
            <a:r>
              <a:rPr lang="en-US" sz="2400" dirty="0" smtClean="0"/>
              <a:t>We have learned how to browse the Web with </a:t>
            </a:r>
            <a:r>
              <a:rPr lang="en-US" sz="2400" dirty="0" err="1" smtClean="0">
                <a:latin typeface="Courier New" panose="02070309020205020404" pitchFamily="49" charset="0"/>
                <a:cs typeface="Courier New" panose="02070309020205020404" pitchFamily="49" charset="0"/>
              </a:rPr>
              <a:t>WebView</a:t>
            </a:r>
            <a:r>
              <a:rPr lang="en-US" sz="2400" dirty="0" smtClean="0"/>
              <a:t>.</a:t>
            </a:r>
          </a:p>
          <a:p>
            <a:pPr eaLnBrk="1" hangingPunct="1"/>
            <a:r>
              <a:rPr lang="en-US" sz="2400" dirty="0" smtClean="0"/>
              <a:t>We have learned about building web extensions.</a:t>
            </a:r>
          </a:p>
          <a:p>
            <a:pPr eaLnBrk="1" hangingPunct="1"/>
            <a:r>
              <a:rPr lang="en-US" sz="2400" dirty="0" smtClean="0"/>
              <a:t>We have learned about debugging </a:t>
            </a:r>
            <a:r>
              <a:rPr lang="en-US" sz="2400" dirty="0" err="1" smtClean="0"/>
              <a:t>WebViews</a:t>
            </a:r>
            <a:r>
              <a:rPr lang="en-US" sz="2400" dirty="0" smtClean="0"/>
              <a:t> with Chrome </a:t>
            </a:r>
            <a:r>
              <a:rPr lang="en-US" sz="2400" dirty="0" err="1" smtClean="0"/>
              <a:t>DevTools</a:t>
            </a:r>
            <a:r>
              <a:rPr lang="en-US" sz="2400" dirty="0" smtClean="0"/>
              <a:t>.</a:t>
            </a:r>
          </a:p>
          <a:p>
            <a:pPr eaLnBrk="1" hangingPunct="1"/>
            <a:r>
              <a:rPr lang="en-US" sz="2400" dirty="0" smtClean="0"/>
              <a:t>We have learned about working with Adobe AIR and Flash.</a:t>
            </a:r>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smtClean="0"/>
              <a:t>References and More Information</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371600"/>
            <a:ext cx="8229600" cy="4754563"/>
          </a:xfrm>
        </p:spPr>
        <p:txBody>
          <a:bodyPr/>
          <a:lstStyle/>
          <a:p>
            <a:r>
              <a:rPr lang="en-US" sz="2000" dirty="0"/>
              <a:t>Android API Guides: “Web Apps”:</a:t>
            </a:r>
          </a:p>
          <a:p>
            <a:pPr lvl="1"/>
            <a:r>
              <a:rPr lang="en-US" sz="2000" i="1" dirty="0" smtClean="0"/>
              <a:t>http</a:t>
            </a:r>
            <a:r>
              <a:rPr lang="en-US" sz="2000" i="1" dirty="0"/>
              <a:t>://d.android.com/guide/webapps/index.html</a:t>
            </a:r>
          </a:p>
          <a:p>
            <a:r>
              <a:rPr lang="en-US" sz="2000" dirty="0"/>
              <a:t>Android API Guides: “Migrating to </a:t>
            </a:r>
            <a:r>
              <a:rPr lang="en-US" sz="2000" dirty="0" err="1">
                <a:latin typeface="Courier New" panose="02070309020205020404" pitchFamily="49" charset="0"/>
                <a:cs typeface="Courier New" panose="02070309020205020404" pitchFamily="49" charset="0"/>
              </a:rPr>
              <a:t>WebView</a:t>
            </a:r>
            <a:r>
              <a:rPr lang="en-US" sz="2000" dirty="0"/>
              <a:t> in Android 4.4”:</a:t>
            </a:r>
          </a:p>
          <a:p>
            <a:pPr lvl="1"/>
            <a:r>
              <a:rPr lang="en-US" sz="2000" i="1" dirty="0" smtClean="0"/>
              <a:t>http</a:t>
            </a:r>
            <a:r>
              <a:rPr lang="en-US" sz="2000" i="1" dirty="0"/>
              <a:t>://d.android.com/guide/webapps/migrating.html</a:t>
            </a:r>
          </a:p>
          <a:p>
            <a:r>
              <a:rPr lang="en-US" sz="2000" dirty="0"/>
              <a:t>Android Reference documentation on </a:t>
            </a:r>
            <a:r>
              <a:rPr lang="en-US" sz="2000" dirty="0" err="1">
                <a:latin typeface="Courier New" panose="02070309020205020404" pitchFamily="49" charset="0"/>
                <a:cs typeface="Courier New" panose="02070309020205020404" pitchFamily="49" charset="0"/>
              </a:rPr>
              <a:t>WebView</a:t>
            </a:r>
            <a:r>
              <a:rPr lang="en-US" sz="2000" dirty="0"/>
              <a:t>:</a:t>
            </a:r>
          </a:p>
          <a:p>
            <a:pPr lvl="1"/>
            <a:r>
              <a:rPr lang="en-US" sz="2000" i="1" dirty="0" smtClean="0"/>
              <a:t>http</a:t>
            </a:r>
            <a:r>
              <a:rPr lang="en-US" sz="2000" i="1" dirty="0"/>
              <a:t>://d.android.com/reference/android/webkit/WebView.html</a:t>
            </a:r>
          </a:p>
          <a:p>
            <a:r>
              <a:rPr lang="en-US" sz="2000" dirty="0"/>
              <a:t>Android Reference documentation on </a:t>
            </a:r>
            <a:r>
              <a:rPr lang="en-US" sz="2000" dirty="0" err="1">
                <a:latin typeface="Courier New" panose="02070309020205020404" pitchFamily="49" charset="0"/>
                <a:cs typeface="Courier New" panose="02070309020205020404" pitchFamily="49" charset="0"/>
              </a:rPr>
              <a:t>JavascriptInterface</a:t>
            </a:r>
            <a:r>
              <a:rPr lang="en-US" sz="2000" dirty="0"/>
              <a:t>:</a:t>
            </a:r>
          </a:p>
          <a:p>
            <a:pPr lvl="1"/>
            <a:r>
              <a:rPr lang="en-US" sz="2000" i="1" dirty="0" smtClean="0"/>
              <a:t>http</a:t>
            </a:r>
            <a:r>
              <a:rPr lang="en-US" sz="2000" i="1" dirty="0"/>
              <a:t>://d.android.com/reference/android/webkit/JavascriptInterface.html</a:t>
            </a:r>
          </a:p>
          <a:p>
            <a:r>
              <a:rPr lang="en-US" sz="2000" dirty="0"/>
              <a:t>Chrome: “Remote Debugging on Android with Chrome”:</a:t>
            </a:r>
          </a:p>
          <a:p>
            <a:pPr lvl="1"/>
            <a:r>
              <a:rPr lang="en-US" sz="2000" i="1" dirty="0" smtClean="0"/>
              <a:t>https</a:t>
            </a:r>
            <a:r>
              <a:rPr lang="en-US" sz="2000" i="1" dirty="0"/>
              <a:t>://</a:t>
            </a:r>
            <a:r>
              <a:rPr lang="en-US" sz="2000" i="1" dirty="0" smtClean="0"/>
              <a:t>developer.chrome.com/devtools/docs/remote-debugging#debugging-webviews</a:t>
            </a:r>
            <a:endParaRPr lang="en-US" sz="2000" i="1" dirty="0"/>
          </a:p>
        </p:txBody>
      </p:sp>
    </p:spTree>
    <p:extLst>
      <p:ext uri="{BB962C8B-B14F-4D97-AF65-F5344CB8AC3E}">
        <p14:creationId xmlns:p14="http://schemas.microsoft.com/office/powerpoint/2010/main" val="25092202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smtClean="0"/>
              <a:t>References and More Information</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t>
            </a:r>
            <a:r>
              <a:rPr lang="en-US">
                <a:latin typeface="Verdana" charset="0"/>
              </a:rPr>
              <a:t>All rights reserved.</a:t>
            </a:r>
            <a:endParaRPr lang="en-US" dirty="0"/>
          </a:p>
        </p:txBody>
      </p:sp>
      <p:sp>
        <p:nvSpPr>
          <p:cNvPr id="2" name="Content Placeholder 1"/>
          <p:cNvSpPr>
            <a:spLocks noGrp="1"/>
          </p:cNvSpPr>
          <p:nvPr>
            <p:ph idx="1"/>
          </p:nvPr>
        </p:nvSpPr>
        <p:spPr>
          <a:xfrm>
            <a:off x="457200" y="1371600"/>
            <a:ext cx="8229600" cy="4754563"/>
          </a:xfrm>
        </p:spPr>
        <p:txBody>
          <a:bodyPr/>
          <a:lstStyle/>
          <a:p>
            <a:r>
              <a:rPr lang="en-US" sz="1800" dirty="0" smtClean="0"/>
              <a:t>The </a:t>
            </a:r>
            <a:r>
              <a:rPr lang="en-US" sz="1800" dirty="0"/>
              <a:t>Chromium Blog: “Introducing Chromium-Powered Android </a:t>
            </a:r>
            <a:r>
              <a:rPr lang="en-US" sz="1800" dirty="0" err="1">
                <a:latin typeface="Courier New" panose="02070309020205020404" pitchFamily="49" charset="0"/>
                <a:cs typeface="Courier New" panose="02070309020205020404" pitchFamily="49" charset="0"/>
              </a:rPr>
              <a:t>WebView</a:t>
            </a:r>
            <a:r>
              <a:rPr lang="en-US" sz="1800" dirty="0"/>
              <a:t>”:</a:t>
            </a:r>
          </a:p>
          <a:p>
            <a:pPr lvl="1"/>
            <a:r>
              <a:rPr lang="en-US" sz="1800" i="1" dirty="0" smtClean="0"/>
              <a:t>http</a:t>
            </a:r>
            <a:r>
              <a:rPr lang="en-US" sz="1800" i="1" dirty="0"/>
              <a:t>://blog.chromium.org/2013/11/introducing-chromium-powered-android.html</a:t>
            </a:r>
          </a:p>
          <a:p>
            <a:r>
              <a:rPr lang="en-US" sz="1800" dirty="0"/>
              <a:t>The Chromium Projects: “Chromium”:</a:t>
            </a:r>
          </a:p>
          <a:p>
            <a:pPr lvl="1"/>
            <a:r>
              <a:rPr lang="en-US" sz="1800" i="1" dirty="0" smtClean="0"/>
              <a:t>http</a:t>
            </a:r>
            <a:r>
              <a:rPr lang="en-US" sz="1800" i="1" dirty="0"/>
              <a:t>://www.chromium.org/Home</a:t>
            </a:r>
          </a:p>
          <a:p>
            <a:r>
              <a:rPr lang="en-US" sz="1800" dirty="0" err="1"/>
              <a:t>WebKit</a:t>
            </a:r>
            <a:r>
              <a:rPr lang="en-US" sz="1800" dirty="0"/>
              <a:t> Open Source Project:</a:t>
            </a:r>
          </a:p>
          <a:p>
            <a:pPr lvl="1"/>
            <a:r>
              <a:rPr lang="en-US" sz="1800" i="1" dirty="0" smtClean="0"/>
              <a:t>http</a:t>
            </a:r>
            <a:r>
              <a:rPr lang="en-US" sz="1800" i="1" dirty="0"/>
              <a:t>://www.webkit.org</a:t>
            </a:r>
          </a:p>
          <a:p>
            <a:r>
              <a:rPr lang="en-US" sz="1800" dirty="0"/>
              <a:t>W3School’s JavaScript tutorial:</a:t>
            </a:r>
          </a:p>
          <a:p>
            <a:pPr lvl="1"/>
            <a:r>
              <a:rPr lang="en-US" sz="1800" i="1" dirty="0" smtClean="0"/>
              <a:t>http</a:t>
            </a:r>
            <a:r>
              <a:rPr lang="en-US" sz="1800" i="1" dirty="0"/>
              <a:t>://www.w3schools.com/js/js_intro.asp</a:t>
            </a:r>
          </a:p>
          <a:p>
            <a:r>
              <a:rPr lang="en-US" sz="1800" dirty="0"/>
              <a:t>Adobe Developer Connection: “Hello World: Build a Mobile App in Five Minutes”:</a:t>
            </a:r>
          </a:p>
          <a:p>
            <a:pPr lvl="1"/>
            <a:r>
              <a:rPr lang="en-US" sz="1800" i="1" dirty="0" smtClean="0"/>
              <a:t>http</a:t>
            </a:r>
            <a:r>
              <a:rPr lang="en-US" sz="1800" i="1" dirty="0"/>
              <a:t>://www.adobe.com/devnet/flash-builder/articles/hello-world.html</a:t>
            </a:r>
          </a:p>
          <a:p>
            <a:r>
              <a:rPr lang="en-US" sz="1800" dirty="0"/>
              <a:t>Adobe AIR 4:</a:t>
            </a:r>
          </a:p>
          <a:p>
            <a:pPr lvl="1"/>
            <a:r>
              <a:rPr lang="en-US" sz="1800" i="1" dirty="0" smtClean="0"/>
              <a:t>http</a:t>
            </a:r>
            <a:r>
              <a:rPr lang="en-US" sz="1800" i="1" dirty="0"/>
              <a:t>://</a:t>
            </a:r>
            <a:r>
              <a:rPr lang="en-US" sz="1800" i="1" dirty="0" smtClean="0"/>
              <a:t>www.adobe.com/products/air.html</a:t>
            </a:r>
            <a:endParaRPr lang="en-US" sz="1800" i="1" dirty="0"/>
          </a:p>
        </p:txBody>
      </p:sp>
    </p:spTree>
    <p:extLst>
      <p:ext uri="{BB962C8B-B14F-4D97-AF65-F5344CB8AC3E}">
        <p14:creationId xmlns:p14="http://schemas.microsoft.com/office/powerpoint/2010/main" val="16831993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Browsing the Web with </a:t>
            </a:r>
            <a:r>
              <a:rPr lang="en-US" b="1" dirty="0" err="1">
                <a:latin typeface="Courier New" panose="02070309020205020404" pitchFamily="49" charset="0"/>
                <a:cs typeface="Courier New" panose="02070309020205020404" pitchFamily="49" charset="0"/>
              </a:rPr>
              <a:t>WebView</a:t>
            </a:r>
            <a:endParaRPr lang="en-US" sz="2600" b="1" dirty="0" smtClean="0">
              <a:latin typeface="Courier New" panose="02070309020205020404" pitchFamily="49" charset="0"/>
              <a:cs typeface="Courier New" panose="02070309020205020404" pitchFamily="49" charset="0"/>
            </a:endParaRPr>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r>
              <a:rPr lang="en-US" sz="2000" dirty="0"/>
              <a:t>Applications that retrieve and display content from the Web often end up displaying that data on the </a:t>
            </a:r>
            <a:r>
              <a:rPr lang="en-US" sz="2000" dirty="0" smtClean="0"/>
              <a:t>screen.</a:t>
            </a:r>
          </a:p>
          <a:p>
            <a:r>
              <a:rPr lang="en-US" sz="2000" dirty="0" smtClean="0"/>
              <a:t>Instead </a:t>
            </a:r>
            <a:r>
              <a:rPr lang="en-US" sz="2000" dirty="0"/>
              <a:t>of customizing various screens with custom controls, Android applications can simply use the </a:t>
            </a:r>
            <a:r>
              <a:rPr lang="en-US" sz="2000" dirty="0" err="1">
                <a:latin typeface="Courier New" panose="02070309020205020404" pitchFamily="49" charset="0"/>
                <a:cs typeface="Courier New" panose="02070309020205020404" pitchFamily="49" charset="0"/>
              </a:rPr>
              <a:t>WebView</a:t>
            </a:r>
            <a:r>
              <a:rPr lang="en-US" sz="2000" dirty="0"/>
              <a:t> control to display web content to the </a:t>
            </a:r>
            <a:r>
              <a:rPr lang="en-US" sz="2000" dirty="0" smtClean="0"/>
              <a:t>screen.</a:t>
            </a:r>
          </a:p>
          <a:p>
            <a:r>
              <a:rPr lang="en-US" sz="2000" dirty="0" smtClean="0"/>
              <a:t>You </a:t>
            </a:r>
            <a:r>
              <a:rPr lang="en-US" sz="2000" dirty="0"/>
              <a:t>can think of the </a:t>
            </a:r>
            <a:r>
              <a:rPr lang="en-US" sz="2000" dirty="0" err="1">
                <a:latin typeface="Courier New" panose="02070309020205020404" pitchFamily="49" charset="0"/>
                <a:cs typeface="Courier New" panose="02070309020205020404" pitchFamily="49" charset="0"/>
              </a:rPr>
              <a:t>WebView</a:t>
            </a:r>
            <a:r>
              <a:rPr lang="en-US" sz="2000" dirty="0"/>
              <a:t> control as a </a:t>
            </a:r>
            <a:r>
              <a:rPr lang="en-US" sz="2000" dirty="0" smtClean="0"/>
              <a:t>browser-like view.</a:t>
            </a:r>
          </a:p>
          <a:p>
            <a:r>
              <a:rPr lang="en-US" sz="2000" dirty="0"/>
              <a:t>The Android 4.4 </a:t>
            </a:r>
            <a:r>
              <a:rPr lang="en-US" sz="2000" dirty="0" err="1">
                <a:latin typeface="Courier New" panose="02070309020205020404" pitchFamily="49" charset="0"/>
                <a:cs typeface="Courier New" panose="02070309020205020404" pitchFamily="49" charset="0"/>
              </a:rPr>
              <a:t>WebView</a:t>
            </a:r>
            <a:r>
              <a:rPr lang="en-US" sz="2000" dirty="0"/>
              <a:t> control uses the Chromium rendering engine to draw HTML content on the screen, and all devices running older versions of Android use the </a:t>
            </a:r>
            <a:r>
              <a:rPr lang="en-US" sz="2000" dirty="0" err="1"/>
              <a:t>WebKit</a:t>
            </a:r>
            <a:r>
              <a:rPr lang="en-US" sz="2000" dirty="0"/>
              <a:t> rendering </a:t>
            </a:r>
            <a:r>
              <a:rPr lang="en-US" sz="2000" dirty="0" smtClean="0"/>
              <a:t>engine.</a:t>
            </a:r>
          </a:p>
          <a:p>
            <a:r>
              <a:rPr lang="en-US" sz="2000" dirty="0" smtClean="0"/>
              <a:t>This </a:t>
            </a:r>
            <a:r>
              <a:rPr lang="en-US" sz="2000" dirty="0"/>
              <a:t>content can be HTML pages on the Web or it can be locally </a:t>
            </a:r>
            <a:r>
              <a:rPr lang="en-US" sz="2000" dirty="0" smtClean="0"/>
              <a:t>sourced.</a:t>
            </a:r>
          </a:p>
          <a:p>
            <a:r>
              <a:rPr lang="en-US" sz="2000" dirty="0" smtClean="0"/>
              <a:t>Chromium </a:t>
            </a:r>
            <a:r>
              <a:rPr lang="en-US" sz="2000" dirty="0"/>
              <a:t>and </a:t>
            </a:r>
            <a:r>
              <a:rPr lang="en-US" sz="2000" dirty="0" err="1"/>
              <a:t>WebKit</a:t>
            </a:r>
            <a:r>
              <a:rPr lang="en-US" sz="2000" dirty="0"/>
              <a:t> are open-source browser </a:t>
            </a:r>
            <a:r>
              <a:rPr lang="en-US" sz="2000" dirty="0" smtClean="0"/>
              <a:t>engines.</a:t>
            </a:r>
            <a:endParaRPr lang="en-US" sz="2000" dirty="0"/>
          </a:p>
        </p:txBody>
      </p:sp>
    </p:spTree>
    <p:extLst>
      <p:ext uri="{BB962C8B-B14F-4D97-AF65-F5344CB8AC3E}">
        <p14:creationId xmlns:p14="http://schemas.microsoft.com/office/powerpoint/2010/main" val="8382798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Browsing the Web with </a:t>
            </a:r>
            <a:r>
              <a:rPr lang="en-US" b="1" dirty="0" err="1">
                <a:latin typeface="Courier New" panose="02070309020205020404" pitchFamily="49" charset="0"/>
                <a:cs typeface="Courier New" panose="02070309020205020404" pitchFamily="49" charset="0"/>
              </a:rPr>
              <a:t>WebView</a:t>
            </a:r>
            <a:endParaRPr lang="en-US" sz="2600" b="1" dirty="0" smtClean="0">
              <a:latin typeface="Courier New" panose="02070309020205020404" pitchFamily="49" charset="0"/>
              <a:cs typeface="Courier New" panose="02070309020205020404" pitchFamily="49" charset="0"/>
            </a:endParaRPr>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pPr marL="0" indent="0">
              <a:buNone/>
            </a:pPr>
            <a:endParaRPr lang="en-US" sz="2000" dirty="0" smtClean="0"/>
          </a:p>
          <a:p>
            <a:pPr marL="0" indent="0">
              <a:buNone/>
            </a:pPr>
            <a:endParaRPr lang="en-US" sz="2000" dirty="0"/>
          </a:p>
          <a:p>
            <a:pPr marL="0" indent="0">
              <a:buNone/>
            </a:pPr>
            <a:endParaRPr lang="en-US" sz="2000" dirty="0" smtClean="0"/>
          </a:p>
          <a:p>
            <a:pPr marL="0" indent="0">
              <a:buNone/>
            </a:pPr>
            <a:endParaRPr lang="en-US" sz="2000" dirty="0"/>
          </a:p>
          <a:p>
            <a:pPr marL="0" indent="0">
              <a:buNone/>
            </a:pPr>
            <a:endParaRPr lang="en-US" sz="2000" dirty="0" smtClean="0"/>
          </a:p>
          <a:p>
            <a:pPr marL="0" indent="0">
              <a:buNone/>
            </a:pPr>
            <a:endParaRPr lang="en-US" sz="2000" dirty="0"/>
          </a:p>
          <a:p>
            <a:pPr marL="0" indent="0">
              <a:buNone/>
            </a:pPr>
            <a:r>
              <a:rPr lang="en-US" dirty="0" smtClean="0">
                <a:latin typeface="Courier New" panose="02070309020205020404" pitchFamily="49" charset="0"/>
                <a:cs typeface="Courier New" panose="02070309020205020404" pitchFamily="49" charset="0"/>
              </a:rPr>
              <a:t>&lt;</a:t>
            </a:r>
            <a:r>
              <a:rPr lang="en-US" dirty="0">
                <a:latin typeface="Courier New" panose="02070309020205020404" pitchFamily="49" charset="0"/>
                <a:cs typeface="Courier New" panose="02070309020205020404" pitchFamily="49" charset="0"/>
              </a:rPr>
              <a:t>uses-permission </a:t>
            </a:r>
            <a:r>
              <a:rPr lang="en-US" dirty="0" err="1">
                <a:latin typeface="Courier New" panose="02070309020205020404" pitchFamily="49" charset="0"/>
                <a:cs typeface="Courier New" panose="02070309020205020404" pitchFamily="49" charset="0"/>
              </a:rPr>
              <a:t>android:name</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android.permission.INTERNET</a:t>
            </a: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/&gt;</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0724305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Browsing the Web with </a:t>
            </a:r>
            <a:r>
              <a:rPr lang="en-US" b="1" dirty="0" err="1">
                <a:latin typeface="Courier New" panose="02070309020205020404" pitchFamily="49" charset="0"/>
                <a:cs typeface="Courier New" panose="02070309020205020404" pitchFamily="49" charset="0"/>
              </a:rPr>
              <a:t>WebView</a:t>
            </a:r>
            <a:endParaRPr lang="en-US" sz="2600" b="1" dirty="0" smtClean="0">
              <a:latin typeface="Courier New" panose="02070309020205020404" pitchFamily="49" charset="0"/>
              <a:cs typeface="Courier New" panose="02070309020205020404" pitchFamily="49" charset="0"/>
            </a:endParaRPr>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pPr marL="381000" lvl="1" indent="0">
              <a:buNone/>
            </a:pPr>
            <a:endParaRPr lang="en-US" sz="2000" dirty="0" smtClean="0"/>
          </a:p>
          <a:p>
            <a:pPr marL="381000" lvl="1" indent="0">
              <a:buNone/>
            </a:pPr>
            <a:endParaRPr lang="en-US" sz="2000" dirty="0"/>
          </a:p>
          <a:p>
            <a:pPr marL="381000" lvl="1" indent="0">
              <a:buNone/>
            </a:pPr>
            <a:endParaRPr lang="en-US" sz="2000" dirty="0" smtClean="0"/>
          </a:p>
          <a:p>
            <a:pPr marL="381000" lvl="1" indent="0">
              <a:buNone/>
            </a:pPr>
            <a:endParaRPr lang="en-US" sz="2000" dirty="0"/>
          </a:p>
          <a:p>
            <a:pPr marL="381000" lvl="1" indent="0">
              <a:buNone/>
            </a:pPr>
            <a:endParaRPr lang="en-US" sz="2000" dirty="0" smtClean="0"/>
          </a:p>
          <a:p>
            <a:pPr marL="381000" lvl="1" indent="0">
              <a:buNone/>
            </a:pPr>
            <a:r>
              <a:rPr lang="en-US" dirty="0" smtClean="0">
                <a:latin typeface="Courier New" panose="02070309020205020404" pitchFamily="49" charset="0"/>
                <a:cs typeface="Courier New" panose="02070309020205020404" pitchFamily="49" charset="0"/>
              </a:rPr>
              <a:t>Uri </a:t>
            </a:r>
            <a:r>
              <a:rPr lang="en-US" dirty="0" err="1">
                <a:latin typeface="Courier New" panose="02070309020205020404" pitchFamily="49" charset="0"/>
                <a:cs typeface="Courier New" panose="02070309020205020404" pitchFamily="49" charset="0"/>
              </a:rPr>
              <a:t>uriUrl</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Uri.parse</a:t>
            </a:r>
            <a:r>
              <a:rPr lang="en-US" dirty="0">
                <a:latin typeface="Courier New" panose="02070309020205020404" pitchFamily="49" charset="0"/>
                <a:cs typeface="Courier New" panose="02070309020205020404" pitchFamily="49" charset="0"/>
              </a:rPr>
              <a:t>("http://advancedandroidbook.blogspot.com/");</a:t>
            </a:r>
          </a:p>
          <a:p>
            <a:pPr marL="381000" lvl="1" indent="0">
              <a:buNone/>
            </a:pPr>
            <a:r>
              <a:rPr lang="en-US" dirty="0">
                <a:latin typeface="Courier New" panose="02070309020205020404" pitchFamily="49" charset="0"/>
                <a:cs typeface="Courier New" panose="02070309020205020404" pitchFamily="49" charset="0"/>
              </a:rPr>
              <a:t>Intent </a:t>
            </a:r>
            <a:r>
              <a:rPr lang="en-US" dirty="0" err="1">
                <a:latin typeface="Courier New" panose="02070309020205020404" pitchFamily="49" charset="0"/>
                <a:cs typeface="Courier New" panose="02070309020205020404" pitchFamily="49" charset="0"/>
              </a:rPr>
              <a:t>launchBrowser</a:t>
            </a:r>
            <a:r>
              <a:rPr lang="en-US" dirty="0">
                <a:latin typeface="Courier New" panose="02070309020205020404" pitchFamily="49" charset="0"/>
                <a:cs typeface="Courier New" panose="02070309020205020404" pitchFamily="49" charset="0"/>
              </a:rPr>
              <a:t> = new Intent(</a:t>
            </a:r>
            <a:r>
              <a:rPr lang="en-US" dirty="0" err="1">
                <a:latin typeface="Courier New" panose="02070309020205020404" pitchFamily="49" charset="0"/>
                <a:cs typeface="Courier New" panose="02070309020205020404" pitchFamily="49" charset="0"/>
              </a:rPr>
              <a:t>Intent.ACTION_VIEW</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uriUrl</a:t>
            </a:r>
            <a:r>
              <a:rPr lang="en-US" dirty="0">
                <a:latin typeface="Courier New" panose="02070309020205020404" pitchFamily="49" charset="0"/>
                <a:cs typeface="Courier New" panose="02070309020205020404" pitchFamily="49" charset="0"/>
              </a:rPr>
              <a:t>);</a:t>
            </a:r>
          </a:p>
          <a:p>
            <a:pPr marL="381000" lvl="1" indent="0">
              <a:buNone/>
            </a:pPr>
            <a:r>
              <a:rPr lang="en-US" dirty="0" err="1">
                <a:latin typeface="Courier New" panose="02070309020205020404" pitchFamily="49" charset="0"/>
                <a:cs typeface="Courier New" panose="02070309020205020404" pitchFamily="49" charset="0"/>
              </a:rPr>
              <a:t>startActivity</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launchBrowser</a:t>
            </a:r>
            <a:r>
              <a:rPr lang="en-US" dirty="0">
                <a:latin typeface="Courier New" panose="02070309020205020404" pitchFamily="49" charset="0"/>
                <a:cs typeface="Courier New" panose="02070309020205020404" pitchFamily="49" charset="0"/>
              </a:rPr>
              <a:t>);</a:t>
            </a:r>
          </a:p>
          <a:p>
            <a:pPr marL="381000" lvl="1" indent="0">
              <a:buNone/>
            </a:pPr>
            <a:endParaRPr lang="en-US" sz="2000" dirty="0"/>
          </a:p>
        </p:txBody>
      </p:sp>
    </p:spTree>
    <p:extLst>
      <p:ext uri="{BB962C8B-B14F-4D97-AF65-F5344CB8AC3E}">
        <p14:creationId xmlns:p14="http://schemas.microsoft.com/office/powerpoint/2010/main" val="38749150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Designing a Layout with a </a:t>
            </a:r>
            <a:r>
              <a:rPr lang="en-US" b="1" dirty="0" err="1">
                <a:latin typeface="Courier New" panose="02070309020205020404" pitchFamily="49" charset="0"/>
                <a:cs typeface="Courier New" panose="02070309020205020404" pitchFamily="49" charset="0"/>
              </a:rPr>
              <a:t>WebView</a:t>
            </a:r>
            <a:r>
              <a:rPr lang="en-US" dirty="0"/>
              <a:t> Control</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pPr marL="1600200" lvl="4" indent="0">
              <a:buNone/>
            </a:pPr>
            <a:endParaRPr lang="en-US" dirty="0" smtClean="0"/>
          </a:p>
          <a:p>
            <a:pPr marL="1600200" lvl="4" indent="0">
              <a:buNone/>
            </a:pPr>
            <a:endParaRPr lang="en-US" dirty="0"/>
          </a:p>
          <a:p>
            <a:pPr marL="1600200" lvl="4" indent="0">
              <a:buNone/>
            </a:pPr>
            <a:endParaRPr lang="en-US" dirty="0" smtClean="0"/>
          </a:p>
          <a:p>
            <a:pPr marL="1600200" lvl="4" indent="0">
              <a:buNone/>
            </a:pPr>
            <a:endParaRPr lang="en-US" dirty="0"/>
          </a:p>
          <a:p>
            <a:pPr marL="1600200" lvl="4" indent="0">
              <a:buNone/>
            </a:pPr>
            <a:endParaRPr lang="en-US" dirty="0" smtClean="0"/>
          </a:p>
          <a:p>
            <a:pPr marL="1600200" lvl="4" indent="0">
              <a:buNone/>
            </a:pPr>
            <a:endParaRPr lang="en-US" dirty="0"/>
          </a:p>
          <a:p>
            <a:pPr marL="1600200" lvl="4" indent="0">
              <a:buNone/>
            </a:pPr>
            <a:r>
              <a:rPr lang="en-US" dirty="0" smtClean="0">
                <a:latin typeface="Courier New" panose="02070309020205020404" pitchFamily="49" charset="0"/>
                <a:cs typeface="Courier New" panose="02070309020205020404" pitchFamily="49" charset="0"/>
              </a:rPr>
              <a:t>&lt;</a:t>
            </a:r>
            <a:r>
              <a:rPr lang="en-US" dirty="0" err="1" smtClean="0">
                <a:latin typeface="Courier New" panose="02070309020205020404" pitchFamily="49" charset="0"/>
                <a:cs typeface="Courier New" panose="02070309020205020404" pitchFamily="49" charset="0"/>
              </a:rPr>
              <a:t>WebView</a:t>
            </a:r>
            <a:endParaRPr lang="en-US" dirty="0" smtClean="0">
              <a:latin typeface="Courier New" panose="02070309020205020404" pitchFamily="49" charset="0"/>
              <a:cs typeface="Courier New" panose="02070309020205020404" pitchFamily="49" charset="0"/>
            </a:endParaRPr>
          </a:p>
          <a:p>
            <a:pPr marL="1600200" lvl="4" indent="0">
              <a:buNone/>
            </a:pP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android:id</a:t>
            </a:r>
            <a:r>
              <a:rPr lang="en-US" dirty="0" smtClean="0">
                <a:latin typeface="Courier New" panose="02070309020205020404" pitchFamily="49" charset="0"/>
                <a:cs typeface="Courier New" panose="02070309020205020404" pitchFamily="49" charset="0"/>
              </a:rPr>
              <a:t>="@+id/</a:t>
            </a:r>
            <a:r>
              <a:rPr lang="en-US" dirty="0" err="1" smtClean="0">
                <a:latin typeface="Courier New" panose="02070309020205020404" pitchFamily="49" charset="0"/>
                <a:cs typeface="Courier New" panose="02070309020205020404" pitchFamily="49" charset="0"/>
              </a:rPr>
              <a:t>web_holder</a:t>
            </a:r>
            <a:r>
              <a:rPr lang="en-US" dirty="0" smtClean="0">
                <a:latin typeface="Courier New" panose="02070309020205020404" pitchFamily="49" charset="0"/>
                <a:cs typeface="Courier New" panose="02070309020205020404" pitchFamily="49" charset="0"/>
              </a:rPr>
              <a:t>"</a:t>
            </a:r>
          </a:p>
          <a:p>
            <a:pPr marL="1600200" lvl="4" indent="0">
              <a:buNone/>
            </a:pP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android:layout_height</a:t>
            </a:r>
            <a:r>
              <a:rPr lang="en-US" dirty="0" smtClean="0">
                <a:latin typeface="Courier New" panose="02070309020205020404" pitchFamily="49" charset="0"/>
                <a:cs typeface="Courier New" panose="02070309020205020404" pitchFamily="49" charset="0"/>
              </a:rPr>
              <a:t>="</a:t>
            </a:r>
            <a:r>
              <a:rPr lang="en-US" dirty="0" err="1" smtClean="0">
                <a:latin typeface="Courier New" panose="02070309020205020404" pitchFamily="49" charset="0"/>
                <a:cs typeface="Courier New" panose="02070309020205020404" pitchFamily="49" charset="0"/>
              </a:rPr>
              <a:t>match_parent</a:t>
            </a:r>
            <a:r>
              <a:rPr lang="en-US" dirty="0" smtClean="0">
                <a:latin typeface="Courier New" panose="02070309020205020404" pitchFamily="49" charset="0"/>
                <a:cs typeface="Courier New" panose="02070309020205020404" pitchFamily="49" charset="0"/>
              </a:rPr>
              <a:t>"</a:t>
            </a:r>
          </a:p>
          <a:p>
            <a:pPr marL="1600200" lvl="4" indent="0">
              <a:buNone/>
            </a:pP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android:layout_width</a:t>
            </a:r>
            <a:r>
              <a:rPr lang="en-US" dirty="0" smtClean="0">
                <a:latin typeface="Courier New" panose="02070309020205020404" pitchFamily="49" charset="0"/>
                <a:cs typeface="Courier New" panose="02070309020205020404" pitchFamily="49" charset="0"/>
              </a:rPr>
              <a:t>="</a:t>
            </a:r>
            <a:r>
              <a:rPr lang="en-US" dirty="0" err="1" smtClean="0">
                <a:latin typeface="Courier New" panose="02070309020205020404" pitchFamily="49" charset="0"/>
                <a:cs typeface="Courier New" panose="02070309020205020404" pitchFamily="49" charset="0"/>
              </a:rPr>
              <a:t>match_parent</a:t>
            </a:r>
            <a:r>
              <a:rPr lang="en-US" dirty="0" smtClean="0">
                <a:latin typeface="Courier New" panose="02070309020205020404" pitchFamily="49" charset="0"/>
                <a:cs typeface="Courier New" panose="02070309020205020404" pitchFamily="49" charset="0"/>
              </a:rPr>
              <a:t>" /&gt;</a:t>
            </a:r>
          </a:p>
          <a:p>
            <a:pPr marL="1600200" lvl="4" indent="0">
              <a:buNone/>
            </a:pP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1739268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Loading Content into a </a:t>
            </a:r>
            <a:r>
              <a:rPr lang="en-US" b="1" dirty="0" err="1">
                <a:latin typeface="Courier New" panose="02070309020205020404" pitchFamily="49" charset="0"/>
                <a:cs typeface="Courier New" panose="02070309020205020404" pitchFamily="49" charset="0"/>
              </a:rPr>
              <a:t>WebView</a:t>
            </a:r>
            <a:r>
              <a:rPr lang="en-US" dirty="0"/>
              <a:t> Control</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pPr marL="762000" lvl="2" indent="0">
              <a:buNone/>
            </a:pPr>
            <a:endParaRPr lang="en-US" dirty="0" smtClean="0"/>
          </a:p>
          <a:p>
            <a:pPr marL="762000" lvl="2" indent="0">
              <a:buNone/>
            </a:pPr>
            <a:endParaRPr lang="en-US" dirty="0"/>
          </a:p>
          <a:p>
            <a:pPr marL="762000" lvl="2" indent="0">
              <a:buNone/>
            </a:pPr>
            <a:endParaRPr lang="en-US" dirty="0" smtClean="0"/>
          </a:p>
          <a:p>
            <a:pPr marL="762000" lvl="2" indent="0">
              <a:buNone/>
            </a:pPr>
            <a:endParaRPr lang="en-US" dirty="0"/>
          </a:p>
          <a:p>
            <a:pPr marL="762000" lvl="2" indent="0">
              <a:buNone/>
            </a:pPr>
            <a:endParaRPr lang="en-US" dirty="0" smtClean="0"/>
          </a:p>
          <a:p>
            <a:pPr marL="762000" lvl="2" indent="0">
              <a:buNone/>
            </a:pPr>
            <a:endParaRPr lang="en-US" dirty="0"/>
          </a:p>
          <a:p>
            <a:pPr marL="762000" lvl="2" indent="0">
              <a:buNone/>
            </a:pPr>
            <a:endParaRPr lang="en-US" dirty="0" smtClean="0"/>
          </a:p>
          <a:p>
            <a:pPr marL="762000" lvl="2" indent="0">
              <a:buNone/>
            </a:pPr>
            <a:r>
              <a:rPr lang="en-US" dirty="0" smtClean="0">
                <a:latin typeface="Courier New" panose="02070309020205020404" pitchFamily="49" charset="0"/>
                <a:cs typeface="Courier New" panose="02070309020205020404" pitchFamily="49" charset="0"/>
              </a:rPr>
              <a:t>final </a:t>
            </a:r>
            <a:r>
              <a:rPr lang="en-US" dirty="0" err="1">
                <a:latin typeface="Courier New" panose="02070309020205020404" pitchFamily="49" charset="0"/>
                <a:cs typeface="Courier New" panose="02070309020205020404" pitchFamily="49" charset="0"/>
              </a:rPr>
              <a:t>WebView</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wv</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WebView</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findViewById</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R.id.web_holder</a:t>
            </a:r>
            <a:r>
              <a:rPr lang="en-US" dirty="0">
                <a:latin typeface="Courier New" panose="02070309020205020404" pitchFamily="49" charset="0"/>
                <a:cs typeface="Courier New" panose="02070309020205020404" pitchFamily="49" charset="0"/>
              </a:rPr>
              <a:t>);</a:t>
            </a:r>
          </a:p>
          <a:p>
            <a:pPr marL="762000" lvl="2" indent="0">
              <a:buNone/>
            </a:pPr>
            <a:r>
              <a:rPr lang="en-US" dirty="0" err="1">
                <a:latin typeface="Courier New" panose="02070309020205020404" pitchFamily="49" charset="0"/>
                <a:cs typeface="Courier New" panose="02070309020205020404" pitchFamily="49" charset="0"/>
              </a:rPr>
              <a:t>wv.loadUrl</a:t>
            </a:r>
            <a:r>
              <a:rPr lang="en-US" dirty="0">
                <a:latin typeface="Courier New" panose="02070309020205020404" pitchFamily="49" charset="0"/>
                <a:cs typeface="Courier New" panose="02070309020205020404" pitchFamily="49" charset="0"/>
              </a:rPr>
              <a:t>("http://www.perlgurl.org/");</a:t>
            </a:r>
          </a:p>
          <a:p>
            <a:pPr marL="762000" lvl="2" indent="0">
              <a:buNone/>
            </a:pPr>
            <a:endParaRPr lang="en-US" dirty="0"/>
          </a:p>
        </p:txBody>
      </p:sp>
    </p:spTree>
    <p:extLst>
      <p:ext uri="{BB962C8B-B14F-4D97-AF65-F5344CB8AC3E}">
        <p14:creationId xmlns:p14="http://schemas.microsoft.com/office/powerpoint/2010/main" val="417392685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Loading Content into a </a:t>
            </a:r>
            <a:r>
              <a:rPr lang="en-US" b="1" dirty="0" err="1">
                <a:latin typeface="Courier New" panose="02070309020205020404" pitchFamily="49" charset="0"/>
                <a:cs typeface="Courier New" panose="02070309020205020404" pitchFamily="49" charset="0"/>
              </a:rPr>
              <a:t>WebView</a:t>
            </a:r>
            <a:r>
              <a:rPr lang="en-US" dirty="0"/>
              <a:t> Control</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r>
              <a:rPr lang="en-US" dirty="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wv.loadUrl</a:t>
            </a:r>
            <a:r>
              <a:rPr lang="en-US" dirty="0">
                <a:latin typeface="Courier New" panose="02070309020205020404" pitchFamily="49" charset="0"/>
                <a:cs typeface="Courier New" panose="02070309020205020404" pitchFamily="49" charset="0"/>
              </a:rPr>
              <a:t>("file:///android_asset/webby.html");</a:t>
            </a:r>
          </a:p>
        </p:txBody>
      </p:sp>
    </p:spTree>
    <p:extLst>
      <p:ext uri="{BB962C8B-B14F-4D97-AF65-F5344CB8AC3E}">
        <p14:creationId xmlns:p14="http://schemas.microsoft.com/office/powerpoint/2010/main" val="2625924265"/>
      </p:ext>
    </p:extLst>
  </p:cSld>
  <p:clrMapOvr>
    <a:masterClrMapping/>
  </p:clrMapOvr>
  <p:timing>
    <p:tnLst>
      <p:par>
        <p:cTn id="1" dur="indefinite" restart="never" nodeType="tmRoot"/>
      </p:par>
    </p:tnLst>
  </p:timing>
</p:sld>
</file>

<file path=ppt/theme/theme1.xml><?xml version="1.0" encoding="utf-8"?>
<a:theme xmlns:a="http://schemas.openxmlformats.org/drawingml/2006/main" name="Pearson PTG Video Product PowerPoint Template 111006">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Black"/>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400" b="0" i="0" u="none" strike="noStrike" cap="none" normalizeH="0" baseline="0" smtClean="0">
            <a:ln>
              <a:noFill/>
            </a:ln>
            <a:solidFill>
              <a:schemeClr val="tx2"/>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400" b="0" i="0" u="none" strike="noStrike" cap="none" normalizeH="0" baseline="0" smtClean="0">
            <a:ln>
              <a:noFill/>
            </a:ln>
            <a:solidFill>
              <a:schemeClr val="tx2"/>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Pearson PTG Video Product PowerPoint Template 111006</Template>
  <TotalTime>2490</TotalTime>
  <Words>5676</Words>
  <Application>Microsoft Office PowerPoint</Application>
  <PresentationFormat>On-screen Show (4:3)</PresentationFormat>
  <Paragraphs>427</Paragraphs>
  <Slides>39</Slides>
  <Notes>39</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Pearson PTG Video Product PowerPoint Template 111006</vt:lpstr>
      <vt:lpstr>Instructor Notes</vt:lpstr>
      <vt:lpstr>  Advanced AndroidTM Application Development, Fourth Edition  Chapter 12  Using Android Web APIs </vt:lpstr>
      <vt:lpstr>Chapter 12 Overview</vt:lpstr>
      <vt:lpstr>Browsing the Web with WebView</vt:lpstr>
      <vt:lpstr>Browsing the Web with WebView</vt:lpstr>
      <vt:lpstr>Browsing the Web with WebView</vt:lpstr>
      <vt:lpstr>Designing a Layout with a WebView Control</vt:lpstr>
      <vt:lpstr>Loading Content into a WebView Control</vt:lpstr>
      <vt:lpstr>Loading Content into a WebView Control</vt:lpstr>
      <vt:lpstr>Loading Content into a WebView Control</vt:lpstr>
      <vt:lpstr>Loading Content into a WebView Control</vt:lpstr>
      <vt:lpstr>Loading Content into a WebView Control</vt:lpstr>
      <vt:lpstr>Adding Features to the WebView Control</vt:lpstr>
      <vt:lpstr>Modifying WebView Settings with WebSettings</vt:lpstr>
      <vt:lpstr>Modifying WebView Settings with WebSettings</vt:lpstr>
      <vt:lpstr>Handling WebView Events with WebViewClient</vt:lpstr>
      <vt:lpstr>Handling WebView Events with WebViewClient</vt:lpstr>
      <vt:lpstr>Adding Browser Chrome with WebChromeClient</vt:lpstr>
      <vt:lpstr>Adding Browser Chrome with WebChromeClient</vt:lpstr>
      <vt:lpstr>Adding Browser Chrome with WebChromeClient</vt:lpstr>
      <vt:lpstr>Managing WebView State</vt:lpstr>
      <vt:lpstr>Managing WebView State</vt:lpstr>
      <vt:lpstr>Managing WebView State</vt:lpstr>
      <vt:lpstr>Building Web Extensions</vt:lpstr>
      <vt:lpstr>Browsing the WebKit APIs</vt:lpstr>
      <vt:lpstr>Extending Web Application Functionality to Android</vt:lpstr>
      <vt:lpstr>Extending Web Application Functionality to Android</vt:lpstr>
      <vt:lpstr>Extending Web Application Functionality to Android</vt:lpstr>
      <vt:lpstr>Extending Web Application Functionality to Android</vt:lpstr>
      <vt:lpstr>Extending Web Application Functionality to Android</vt:lpstr>
      <vt:lpstr>Extending Web Application Functionality to Android</vt:lpstr>
      <vt:lpstr>Extending Web Application Functionality to Android</vt:lpstr>
      <vt:lpstr>Debugging WebViews with Chrome DevTools</vt:lpstr>
      <vt:lpstr>Working with Adobe AIR and Flash</vt:lpstr>
      <vt:lpstr>Working with Adobe AIR and Flash</vt:lpstr>
      <vt:lpstr>Working with Adobe AIR and Flash</vt:lpstr>
      <vt:lpstr>Chapter 12 Summary</vt:lpstr>
      <vt:lpstr>References and More Information</vt:lpstr>
      <vt:lpstr>References and More Information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Instructor Notes</dc:title>
  <dc:creator>Joseph Annuzzi, Jr</dc:creator>
  <cp:lastModifiedBy>precinct17x</cp:lastModifiedBy>
  <cp:revision>921</cp:revision>
  <dcterms:created xsi:type="dcterms:W3CDTF">2006-12-28T22:00:41Z</dcterms:created>
  <dcterms:modified xsi:type="dcterms:W3CDTF">2014-08-24T09:07:38Z</dcterms:modified>
</cp:coreProperties>
</file>