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0"/>
  </p:notesMasterIdLst>
  <p:handoutMasterIdLst>
    <p:handoutMasterId r:id="rId51"/>
  </p:handoutMasterIdLst>
  <p:sldIdLst>
    <p:sldId id="282" r:id="rId2"/>
    <p:sldId id="257" r:id="rId3"/>
    <p:sldId id="256" r:id="rId4"/>
    <p:sldId id="283" r:id="rId5"/>
    <p:sldId id="305" r:id="rId6"/>
    <p:sldId id="286" r:id="rId7"/>
    <p:sldId id="287" r:id="rId8"/>
    <p:sldId id="318" r:id="rId9"/>
    <p:sldId id="319" r:id="rId10"/>
    <p:sldId id="320" r:id="rId11"/>
    <p:sldId id="321" r:id="rId12"/>
    <p:sldId id="322" r:id="rId13"/>
    <p:sldId id="323" r:id="rId14"/>
    <p:sldId id="324" r:id="rId15"/>
    <p:sldId id="325" r:id="rId16"/>
    <p:sldId id="326" r:id="rId17"/>
    <p:sldId id="288" r:id="rId18"/>
    <p:sldId id="289" r:id="rId19"/>
    <p:sldId id="290" r:id="rId20"/>
    <p:sldId id="291" r:id="rId21"/>
    <p:sldId id="292" r:id="rId22"/>
    <p:sldId id="293" r:id="rId23"/>
    <p:sldId id="294" r:id="rId24"/>
    <p:sldId id="295" r:id="rId25"/>
    <p:sldId id="306" r:id="rId26"/>
    <p:sldId id="307" r:id="rId27"/>
    <p:sldId id="308" r:id="rId28"/>
    <p:sldId id="309" r:id="rId29"/>
    <p:sldId id="296" r:id="rId30"/>
    <p:sldId id="310" r:id="rId31"/>
    <p:sldId id="297" r:id="rId32"/>
    <p:sldId id="298" r:id="rId33"/>
    <p:sldId id="299" r:id="rId34"/>
    <p:sldId id="311" r:id="rId35"/>
    <p:sldId id="312" r:id="rId36"/>
    <p:sldId id="313" r:id="rId37"/>
    <p:sldId id="300" r:id="rId38"/>
    <p:sldId id="314" r:id="rId39"/>
    <p:sldId id="301" r:id="rId40"/>
    <p:sldId id="315" r:id="rId41"/>
    <p:sldId id="302" r:id="rId42"/>
    <p:sldId id="316" r:id="rId43"/>
    <p:sldId id="303" r:id="rId44"/>
    <p:sldId id="317" r:id="rId45"/>
    <p:sldId id="304" r:id="rId46"/>
    <p:sldId id="258" r:id="rId47"/>
    <p:sldId id="284" r:id="rId48"/>
    <p:sldId id="285"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Wood" initials="B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092C1"/>
    <a:srgbClr val="8BB6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34587" autoAdjust="0"/>
    <p:restoredTop sz="71799" autoAdjust="0"/>
  </p:normalViewPr>
  <p:slideViewPr>
    <p:cSldViewPr>
      <p:cViewPr varScale="1">
        <p:scale>
          <a:sx n="83" d="100"/>
          <a:sy n="83" d="100"/>
        </p:scale>
        <p:origin x="-310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225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fld id="{81798516-A4AB-424E-97C6-E45147198897}" type="datetimeFigureOut">
              <a:rPr lang="en-US"/>
              <a:pPr>
                <a:defRPr/>
              </a:pPr>
              <a:t>8/24/2014</a:t>
            </a:fld>
            <a:endParaRPr lang="en-US"/>
          </a:p>
        </p:txBody>
      </p:sp>
      <p:sp>
        <p:nvSpPr>
          <p:cNvPr id="225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25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B78513EC-8336-4F04-BA3E-2A372D5EAEC9}" type="slidenum">
              <a:rPr lang="en-US"/>
              <a:pPr>
                <a:defRPr/>
              </a:pPr>
              <a:t>‹#›</a:t>
            </a:fld>
            <a:endParaRPr lang="en-US"/>
          </a:p>
        </p:txBody>
      </p:sp>
    </p:spTree>
    <p:extLst>
      <p:ext uri="{BB962C8B-B14F-4D97-AF65-F5344CB8AC3E}">
        <p14:creationId xmlns:p14="http://schemas.microsoft.com/office/powerpoint/2010/main" val="3436692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0BE38EA-E1BC-4013-BFE5-292F45166390}" type="datetimeFigureOut">
              <a:rPr lang="en-US"/>
              <a:pPr>
                <a:defRPr/>
              </a:pPr>
              <a:t>8/24/2014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EC62D373-7F72-461B-A0AE-2390A0D84974}" type="slidenum">
              <a:rPr lang="en-US"/>
              <a:pPr>
                <a:defRPr/>
              </a:pPr>
              <a:t>‹#›</a:t>
            </a:fld>
            <a:endParaRPr lang="en-US"/>
          </a:p>
        </p:txBody>
      </p:sp>
    </p:spTree>
    <p:extLst>
      <p:ext uri="{BB962C8B-B14F-4D97-AF65-F5344CB8AC3E}">
        <p14:creationId xmlns:p14="http://schemas.microsoft.com/office/powerpoint/2010/main" val="2046166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CA55F4FB-A82D-474D-8043-3D328656A26C}"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When the display is ready, the </a:t>
            </a:r>
            <a:r>
              <a:rPr lang="en-US" sz="1200" kern="1200" dirty="0" err="1" smtClean="0">
                <a:solidFill>
                  <a:schemeClr val="tx1"/>
                </a:solidFill>
                <a:effectLst/>
                <a:latin typeface="+mn-lt"/>
                <a:ea typeface="+mn-ea"/>
                <a:cs typeface="+mn-cs"/>
              </a:rPr>
              <a:t>surfaceCreated</a:t>
            </a:r>
            <a:r>
              <a:rPr lang="en-US" sz="1200" kern="1200" dirty="0" smtClean="0">
                <a:solidFill>
                  <a:schemeClr val="tx1"/>
                </a:solidFill>
                <a:effectLst/>
                <a:latin typeface="+mn-lt"/>
                <a:ea typeface="+mn-ea"/>
                <a:cs typeface="+mn-cs"/>
              </a:rPr>
              <a:t>() method is called. Here we instantiate the Camera object.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Camera object has a static method to retrieve a usable instance. Because the Surface is now available, the configured holder can be assigned to it. Information about the Surface might not yet be available, but at the next call to the </a:t>
            </a:r>
            <a:r>
              <a:rPr lang="en-US" sz="1200" kern="1200" dirty="0" err="1" smtClean="0">
                <a:solidFill>
                  <a:schemeClr val="tx1"/>
                </a:solidFill>
                <a:effectLst/>
                <a:latin typeface="+mn-lt"/>
                <a:ea typeface="+mn-ea"/>
                <a:cs typeface="+mn-cs"/>
              </a:rPr>
              <a:t>surfaceChanged</a:t>
            </a:r>
            <a:r>
              <a:rPr lang="en-US" sz="1200" kern="1200" dirty="0" smtClean="0">
                <a:solidFill>
                  <a:schemeClr val="tx1"/>
                </a:solidFill>
                <a:effectLst/>
                <a:latin typeface="+mn-lt"/>
                <a:ea typeface="+mn-ea"/>
                <a:cs typeface="+mn-cs"/>
              </a:rPr>
              <a:t>() method, the camera parameters will be assigned and the preview will start, as shown here.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surfaceChanged</a:t>
            </a:r>
            <a:r>
              <a:rPr lang="en-US" sz="1200" kern="1200" dirty="0" smtClean="0">
                <a:solidFill>
                  <a:schemeClr val="tx1"/>
                </a:solidFill>
                <a:effectLst/>
                <a:latin typeface="+mn-lt"/>
                <a:ea typeface="+mn-ea"/>
                <a:cs typeface="+mn-cs"/>
              </a:rPr>
              <a:t>() method provides the application with the proper width and height for use with the camera preview. After this is assigned to the Camera object, the preview starts. At this point, the user sees whatever is in front of the camera on the device.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If, however, you debug this within the emulator, you see a black-and-white checkerboard with an animated square on it, as shown in this figure. This is the simulated camera preview, so camera testing can take place, to some extent, on the emulator.</a:t>
            </a:r>
          </a:p>
          <a:p>
            <a:pPr eaLnBrk="1" hangingPunct="1"/>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When the Surface is no longer displayed, the </a:t>
            </a:r>
            <a:r>
              <a:rPr lang="en-US" sz="1200" kern="1200" dirty="0" err="1" smtClean="0">
                <a:solidFill>
                  <a:schemeClr val="tx1"/>
                </a:solidFill>
                <a:effectLst/>
                <a:latin typeface="+mn-lt"/>
                <a:ea typeface="+mn-ea"/>
                <a:cs typeface="+mn-cs"/>
              </a:rPr>
              <a:t>surfaceDestroyed</a:t>
            </a:r>
            <a:r>
              <a:rPr lang="en-US" sz="1200" kern="1200" dirty="0" smtClean="0">
                <a:solidFill>
                  <a:schemeClr val="tx1"/>
                </a:solidFill>
                <a:effectLst/>
                <a:latin typeface="+mn-lt"/>
                <a:ea typeface="+mn-ea"/>
                <a:cs typeface="+mn-cs"/>
              </a:rPr>
              <a:t>() method is called. Here is an implementation of the </a:t>
            </a:r>
            <a:r>
              <a:rPr lang="en-US" sz="1200" kern="1200" dirty="0" err="1" smtClean="0">
                <a:solidFill>
                  <a:schemeClr val="tx1"/>
                </a:solidFill>
                <a:effectLst/>
                <a:latin typeface="+mn-lt"/>
                <a:ea typeface="+mn-ea"/>
                <a:cs typeface="+mn-cs"/>
              </a:rPr>
              <a:t>surfaceDestroyed</a:t>
            </a:r>
            <a:r>
              <a:rPr lang="en-US" sz="1200" kern="1200" dirty="0" smtClean="0">
                <a:solidFill>
                  <a:schemeClr val="tx1"/>
                </a:solidFill>
                <a:effectLst/>
                <a:latin typeface="+mn-lt"/>
                <a:ea typeface="+mn-ea"/>
                <a:cs typeface="+mn-cs"/>
              </a:rPr>
              <a:t>() method suitable for this example.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In the </a:t>
            </a:r>
            <a:r>
              <a:rPr lang="en-US" sz="1200" kern="1200" dirty="0" err="1" smtClean="0">
                <a:solidFill>
                  <a:schemeClr val="tx1"/>
                </a:solidFill>
                <a:effectLst/>
                <a:latin typeface="+mn-lt"/>
                <a:ea typeface="+mn-ea"/>
                <a:cs typeface="+mn-cs"/>
              </a:rPr>
              <a:t>surfaceDestroyed</a:t>
            </a:r>
            <a:r>
              <a:rPr lang="en-US" sz="1200" kern="1200" dirty="0" smtClean="0">
                <a:solidFill>
                  <a:schemeClr val="tx1"/>
                </a:solidFill>
                <a:effectLst/>
                <a:latin typeface="+mn-lt"/>
                <a:ea typeface="+mn-ea"/>
                <a:cs typeface="+mn-cs"/>
              </a:rPr>
              <a:t>() method, the application stops the preview and releases the Camera object. If the </a:t>
            </a:r>
            <a:r>
              <a:rPr lang="en-US" sz="1200" kern="1200" dirty="0" err="1" smtClean="0">
                <a:solidFill>
                  <a:schemeClr val="tx1"/>
                </a:solidFill>
                <a:effectLst/>
                <a:latin typeface="+mn-lt"/>
                <a:ea typeface="+mn-ea"/>
                <a:cs typeface="+mn-cs"/>
              </a:rPr>
              <a:t>CameraSurfaceView</a:t>
            </a:r>
            <a:r>
              <a:rPr lang="en-US" sz="1200" kern="1200" dirty="0" smtClean="0">
                <a:solidFill>
                  <a:schemeClr val="tx1"/>
                </a:solidFill>
                <a:effectLst/>
                <a:latin typeface="+mn-lt"/>
                <a:ea typeface="+mn-ea"/>
                <a:cs typeface="+mn-cs"/>
              </a:rPr>
              <a:t> is used again, the </a:t>
            </a:r>
            <a:r>
              <a:rPr lang="en-US" sz="1200" kern="1200" dirty="0" err="1" smtClean="0">
                <a:solidFill>
                  <a:schemeClr val="tx1"/>
                </a:solidFill>
                <a:effectLst/>
                <a:latin typeface="+mn-lt"/>
                <a:ea typeface="+mn-ea"/>
                <a:cs typeface="+mn-cs"/>
              </a:rPr>
              <a:t>surfaceCreated</a:t>
            </a:r>
            <a:r>
              <a:rPr lang="en-US" sz="1200" kern="1200" dirty="0" smtClean="0">
                <a:solidFill>
                  <a:schemeClr val="tx1"/>
                </a:solidFill>
                <a:effectLst/>
                <a:latin typeface="+mn-lt"/>
                <a:ea typeface="+mn-ea"/>
                <a:cs typeface="+mn-cs"/>
              </a:rPr>
              <a:t>() method is called again, so this is the appropriate place to perform this operation.</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final step required to capture a still image is to add some way to call the </a:t>
            </a:r>
            <a:r>
              <a:rPr lang="en-US" sz="1200" kern="1200" dirty="0" err="1" smtClean="0">
                <a:solidFill>
                  <a:schemeClr val="tx1"/>
                </a:solidFill>
                <a:effectLst/>
                <a:latin typeface="+mn-lt"/>
                <a:ea typeface="+mn-ea"/>
                <a:cs typeface="+mn-cs"/>
              </a:rPr>
              <a:t>takePicture</a:t>
            </a:r>
            <a:r>
              <a:rPr lang="en-US" sz="1200" kern="1200" dirty="0" smtClean="0">
                <a:solidFill>
                  <a:schemeClr val="tx1"/>
                </a:solidFill>
                <a:effectLst/>
                <a:latin typeface="+mn-lt"/>
                <a:ea typeface="+mn-ea"/>
                <a:cs typeface="+mn-cs"/>
              </a:rPr>
              <a:t>() method of the Camera object. </a:t>
            </a:r>
            <a:r>
              <a:rPr lang="en-US" sz="1200" kern="1200" dirty="0" err="1" smtClean="0">
                <a:solidFill>
                  <a:schemeClr val="tx1"/>
                </a:solidFill>
                <a:effectLst/>
                <a:latin typeface="+mn-lt"/>
                <a:ea typeface="+mn-ea"/>
                <a:cs typeface="+mn-cs"/>
              </a:rPr>
              <a:t>CameraSurfaceView</a:t>
            </a:r>
            <a:r>
              <a:rPr lang="en-US" sz="1200" kern="1200" dirty="0" smtClean="0">
                <a:solidFill>
                  <a:schemeClr val="tx1"/>
                </a:solidFill>
                <a:effectLst/>
                <a:latin typeface="+mn-lt"/>
                <a:ea typeface="+mn-ea"/>
                <a:cs typeface="+mn-cs"/>
              </a:rPr>
              <a:t> can provide public access to the Camera object, but in this example, we provide a method to perform this within the </a:t>
            </a:r>
            <a:r>
              <a:rPr lang="en-US" sz="1200" kern="1200" dirty="0" err="1" smtClean="0">
                <a:solidFill>
                  <a:schemeClr val="tx1"/>
                </a:solidFill>
                <a:effectLst/>
                <a:latin typeface="+mn-lt"/>
                <a:ea typeface="+mn-ea"/>
                <a:cs typeface="+mn-cs"/>
              </a:rPr>
              <a:t>CameraSurfaceView</a:t>
            </a:r>
            <a:r>
              <a:rPr lang="en-US" sz="1200" kern="1200" dirty="0" smtClean="0">
                <a:solidFill>
                  <a:schemeClr val="tx1"/>
                </a:solidFill>
                <a:effectLst/>
                <a:latin typeface="+mn-lt"/>
                <a:ea typeface="+mn-ea"/>
                <a:cs typeface="+mn-cs"/>
              </a:rPr>
              <a:t> class.</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You can also use the </a:t>
            </a:r>
            <a:r>
              <a:rPr lang="en-US" sz="1200" kern="1200" dirty="0" err="1" smtClean="0">
                <a:solidFill>
                  <a:schemeClr val="tx1"/>
                </a:solidFill>
                <a:effectLst/>
                <a:latin typeface="+mn-lt"/>
                <a:ea typeface="+mn-ea"/>
                <a:cs typeface="+mn-cs"/>
              </a:rPr>
              <a:t>takePicture</a:t>
            </a:r>
            <a:r>
              <a:rPr lang="en-US" sz="1200" kern="1200" dirty="0" smtClean="0">
                <a:solidFill>
                  <a:schemeClr val="tx1"/>
                </a:solidFill>
                <a:effectLst/>
                <a:latin typeface="+mn-lt"/>
                <a:ea typeface="+mn-ea"/>
                <a:cs typeface="+mn-cs"/>
              </a:rPr>
              <a:t>() method to assign a callback suitable to play a shutter sound, or any other action, just before the image is collected from the sensor. In addition, you can assign a </a:t>
            </a:r>
            <a:r>
              <a:rPr lang="en-US" sz="1200" kern="1200" dirty="0" err="1" smtClean="0">
                <a:solidFill>
                  <a:schemeClr val="tx1"/>
                </a:solidFill>
                <a:effectLst/>
                <a:latin typeface="+mn-lt"/>
                <a:ea typeface="+mn-ea"/>
                <a:cs typeface="+mn-cs"/>
              </a:rPr>
              <a:t>PictureCallback</a:t>
            </a:r>
            <a:r>
              <a:rPr lang="en-US" sz="1200" kern="1200" dirty="0" smtClean="0">
                <a:solidFill>
                  <a:schemeClr val="tx1"/>
                </a:solidFill>
                <a:effectLst/>
                <a:latin typeface="+mn-lt"/>
                <a:ea typeface="+mn-ea"/>
                <a:cs typeface="+mn-cs"/>
              </a:rPr>
              <a:t> to get raw data from the camera.</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CameraSurfaceView</a:t>
            </a:r>
            <a:r>
              <a:rPr lang="en-US" sz="1200" kern="1200" dirty="0" smtClean="0">
                <a:solidFill>
                  <a:schemeClr val="tx1"/>
                </a:solidFill>
                <a:effectLst/>
                <a:latin typeface="+mn-lt"/>
                <a:ea typeface="+mn-ea"/>
                <a:cs typeface="+mn-cs"/>
              </a:rPr>
              <a:t> object is now ready for use in an Activity. For this example, an Activity with a layout that contains a </a:t>
            </a:r>
            <a:r>
              <a:rPr lang="en-US" sz="1200" kern="1200" dirty="0" err="1" smtClean="0">
                <a:solidFill>
                  <a:schemeClr val="tx1"/>
                </a:solidFill>
                <a:effectLst/>
                <a:latin typeface="+mn-lt"/>
                <a:ea typeface="+mn-ea"/>
                <a:cs typeface="+mn-cs"/>
              </a:rPr>
              <a:t>FrameLayout</a:t>
            </a:r>
            <a:r>
              <a:rPr lang="en-US" sz="1200" kern="1200" dirty="0" smtClean="0">
                <a:solidFill>
                  <a:schemeClr val="tx1"/>
                </a:solidFill>
                <a:effectLst/>
                <a:latin typeface="+mn-lt"/>
                <a:ea typeface="+mn-ea"/>
                <a:cs typeface="+mn-cs"/>
              </a:rPr>
              <a:t> widget for positioning the preview is used. Here is a sample implementation of assigning the </a:t>
            </a:r>
            <a:r>
              <a:rPr lang="en-US" sz="1200" kern="1200" dirty="0" err="1" smtClean="0">
                <a:solidFill>
                  <a:schemeClr val="tx1"/>
                </a:solidFill>
                <a:effectLst/>
                <a:latin typeface="+mn-lt"/>
                <a:ea typeface="+mn-ea"/>
                <a:cs typeface="+mn-cs"/>
              </a:rPr>
              <a:t>cameraView</a:t>
            </a:r>
            <a:r>
              <a:rPr lang="en-US" sz="1200" kern="1200" dirty="0" smtClean="0">
                <a:solidFill>
                  <a:schemeClr val="tx1"/>
                </a:solidFill>
                <a:effectLst/>
                <a:latin typeface="+mn-lt"/>
                <a:ea typeface="+mn-ea"/>
                <a:cs typeface="+mn-cs"/>
              </a:rPr>
              <a:t> to the layout.</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Next, a Button click handler calls the capture() method of the </a:t>
            </a:r>
            <a:r>
              <a:rPr lang="en-US" sz="1200" kern="1200" dirty="0" err="1" smtClean="0">
                <a:solidFill>
                  <a:schemeClr val="tx1"/>
                </a:solidFill>
                <a:effectLst/>
                <a:latin typeface="+mn-lt"/>
                <a:ea typeface="+mn-ea"/>
                <a:cs typeface="+mn-cs"/>
              </a:rPr>
              <a:t>CameraSurfaceView</a:t>
            </a:r>
            <a:r>
              <a:rPr lang="en-US" sz="1200" kern="1200" dirty="0" smtClean="0">
                <a:solidFill>
                  <a:schemeClr val="tx1"/>
                </a:solidFill>
                <a:effectLst/>
                <a:latin typeface="+mn-lt"/>
                <a:ea typeface="+mn-ea"/>
                <a:cs typeface="+mn-cs"/>
              </a:rPr>
              <a:t> object. A sample implementation is shown here.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data that comes back from the callback can be written out directly to a JPG file in the application file directory. If written as shown, though, the captured image is usable only by the application. In some cases, this might be suitable. However, the application might want to share the image with the rest of the device, for example, by including it within the Gallery application, which uses the </a:t>
            </a:r>
            <a:r>
              <a:rPr lang="en-US" sz="1200" kern="1200" dirty="0" err="1" smtClean="0">
                <a:solidFill>
                  <a:schemeClr val="tx1"/>
                </a:solidFill>
                <a:effectLst/>
                <a:latin typeface="+mn-lt"/>
                <a:ea typeface="+mn-ea"/>
                <a:cs typeface="+mn-cs"/>
              </a:rPr>
              <a:t>MediaStore</a:t>
            </a:r>
            <a:r>
              <a:rPr lang="en-US" sz="1200" kern="1200" dirty="0" smtClean="0">
                <a:solidFill>
                  <a:schemeClr val="tx1"/>
                </a:solidFill>
                <a:effectLst/>
                <a:latin typeface="+mn-lt"/>
                <a:ea typeface="+mn-ea"/>
                <a:cs typeface="+mn-cs"/>
              </a:rPr>
              <a:t> content provider. You do this by using the </a:t>
            </a:r>
            <a:r>
              <a:rPr lang="en-US" sz="1200" kern="1200" dirty="0" err="1" smtClean="0">
                <a:solidFill>
                  <a:schemeClr val="tx1"/>
                </a:solidFill>
                <a:effectLst/>
                <a:latin typeface="+mn-lt"/>
                <a:ea typeface="+mn-ea"/>
                <a:cs typeface="+mn-cs"/>
              </a:rPr>
              <a:t>ContentResolver</a:t>
            </a:r>
            <a:r>
              <a:rPr lang="en-US" sz="1200" kern="1200" dirty="0" smtClean="0">
                <a:solidFill>
                  <a:schemeClr val="tx1"/>
                </a:solidFill>
                <a:effectLst/>
                <a:latin typeface="+mn-lt"/>
                <a:ea typeface="+mn-ea"/>
                <a:cs typeface="+mn-cs"/>
              </a:rPr>
              <a:t> object to place an entry for the image in the media library.</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Different parameters are supported by different devices, so always check for support before trying to enable parameters. Use the </a:t>
            </a:r>
            <a:r>
              <a:rPr lang="en-US" sz="1200" kern="1200" dirty="0" err="1" smtClean="0">
                <a:solidFill>
                  <a:schemeClr val="tx1"/>
                </a:solidFill>
                <a:effectLst/>
                <a:latin typeface="+mn-lt"/>
                <a:ea typeface="+mn-ea"/>
                <a:cs typeface="+mn-cs"/>
              </a:rPr>
              <a:t>Camera.Parameters</a:t>
            </a:r>
            <a:r>
              <a:rPr lang="en-US" sz="1200" kern="1200" dirty="0" smtClean="0">
                <a:solidFill>
                  <a:schemeClr val="tx1"/>
                </a:solidFill>
                <a:effectLst/>
                <a:latin typeface="+mn-lt"/>
                <a:ea typeface="+mn-ea"/>
                <a:cs typeface="+mn-cs"/>
              </a:rPr>
              <a:t> class to determine what camera features are supported. For example, you can use the set of methods called </a:t>
            </a:r>
            <a:r>
              <a:rPr lang="en-US" sz="1200" kern="1200" dirty="0" err="1" smtClean="0">
                <a:solidFill>
                  <a:schemeClr val="tx1"/>
                </a:solidFill>
                <a:effectLst/>
                <a:latin typeface="+mn-lt"/>
                <a:ea typeface="+mn-ea"/>
                <a:cs typeface="+mn-cs"/>
              </a:rPr>
              <a:t>getSupportedFlashModes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getSupportedFocusModes</a:t>
            </a:r>
            <a:r>
              <a:rPr lang="en-US" sz="1200" kern="1200" dirty="0" smtClean="0">
                <a:solidFill>
                  <a:schemeClr val="tx1"/>
                </a:solidFill>
                <a:effectLst/>
                <a:latin typeface="+mn-lt"/>
                <a:ea typeface="+mn-ea"/>
                <a:cs typeface="+mn-cs"/>
              </a:rPr>
              <a:t>(), and so on. Also, the </a:t>
            </a:r>
            <a:r>
              <a:rPr lang="en-US" sz="1200" kern="1200" dirty="0" err="1" smtClean="0">
                <a:solidFill>
                  <a:schemeClr val="tx1"/>
                </a:solidFill>
                <a:effectLst/>
                <a:latin typeface="+mn-lt"/>
                <a:ea typeface="+mn-ea"/>
                <a:cs typeface="+mn-cs"/>
              </a:rPr>
              <a:t>Camera.Parameters</a:t>
            </a:r>
            <a:r>
              <a:rPr lang="en-US" sz="1200" kern="1200" dirty="0" smtClean="0">
                <a:solidFill>
                  <a:schemeClr val="tx1"/>
                </a:solidFill>
                <a:effectLst/>
                <a:latin typeface="+mn-lt"/>
                <a:ea typeface="+mn-ea"/>
                <a:cs typeface="+mn-cs"/>
              </a:rPr>
              <a:t> class contains methods to access more technical camera settings, such as exposure compensation and EXIF information.</a:t>
            </a:r>
          </a:p>
          <a:p>
            <a:pPr eaLnBrk="1" hangingPunct="1"/>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sz="1200" kern="1200" dirty="0" smtClean="0">
                <a:solidFill>
                  <a:schemeClr val="tx1"/>
                </a:solidFill>
                <a:effectLst/>
                <a:latin typeface="+mn-lt"/>
                <a:ea typeface="+mn-ea"/>
                <a:cs typeface="+mn-cs"/>
              </a:rPr>
              <a:t>The camera zoom setting is controlled using the </a:t>
            </a:r>
            <a:r>
              <a:rPr lang="en-US" sz="1200" kern="1200" dirty="0" err="1" smtClean="0">
                <a:solidFill>
                  <a:schemeClr val="tx1"/>
                </a:solidFill>
                <a:effectLst/>
                <a:latin typeface="+mn-lt"/>
                <a:ea typeface="+mn-ea"/>
                <a:cs typeface="+mn-cs"/>
              </a:rPr>
              <a:t>startSmoothZoom</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stopSmoothZoom</a:t>
            </a:r>
            <a:r>
              <a:rPr lang="en-US" sz="1200" kern="1200" dirty="0" smtClean="0">
                <a:solidFill>
                  <a:schemeClr val="tx1"/>
                </a:solidFill>
                <a:effectLst/>
                <a:latin typeface="+mn-lt"/>
                <a:ea typeface="+mn-ea"/>
                <a:cs typeface="+mn-cs"/>
              </a:rPr>
              <a:t>() methods of the Camera class. As you might expect, you can set zoom parameters using the </a:t>
            </a:r>
            <a:r>
              <a:rPr lang="en-US" sz="1200" kern="1200" dirty="0" err="1" smtClean="0">
                <a:solidFill>
                  <a:schemeClr val="tx1"/>
                </a:solidFill>
                <a:effectLst/>
                <a:latin typeface="+mn-lt"/>
                <a:ea typeface="+mn-ea"/>
                <a:cs typeface="+mn-cs"/>
              </a:rPr>
              <a:t>Camera.Parameters</a:t>
            </a:r>
            <a:r>
              <a:rPr lang="en-US" sz="1200" kern="1200" dirty="0" smtClean="0">
                <a:solidFill>
                  <a:schemeClr val="tx1"/>
                </a:solidFill>
                <a:effectLst/>
                <a:latin typeface="+mn-lt"/>
                <a:ea typeface="+mn-ea"/>
                <a:cs typeface="+mn-cs"/>
              </a:rPr>
              <a:t> class.</a:t>
            </a:r>
          </a:p>
          <a:p>
            <a:pPr eaLnBrk="1" hangingPunct="1"/>
            <a:endParaRPr lang="en-US" sz="1200" kern="1200" dirty="0" smtClean="0">
              <a:solidFill>
                <a:schemeClr val="tx1"/>
              </a:solidFill>
              <a:effectLst/>
              <a:latin typeface="+mn-lt"/>
              <a:ea typeface="+mn-ea"/>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Depending on the features available for a specific camera, zoom might be digital, optical, or some combination of the two.</a:t>
            </a:r>
          </a:p>
          <a:p>
            <a:pPr eaLnBrk="1" hangingPunct="1"/>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F536FE58-E394-4E5B-90E7-2CB71C2BAEE9}" type="slidenum">
              <a:rPr lang="en-US" smtClean="0">
                <a:latin typeface="Calibri" pitchFamily="34" charset="0"/>
              </a:rPr>
              <a:pPr eaLnBrk="1" fontAlgn="base" hangingPunct="1">
                <a:spcBef>
                  <a:spcPct val="0"/>
                </a:spcBef>
                <a:spcAft>
                  <a:spcPct val="0"/>
                </a:spcAft>
              </a:pPr>
              <a:t>2</a:t>
            </a:fld>
            <a:endParaRPr lang="en-US" smtClean="0">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Storing an image in the local application directory, as demonstrated, might work for some applications; however, other applications might find it useful if the image goes in the shared image library on the device. The </a:t>
            </a:r>
            <a:r>
              <a:rPr lang="en-US" sz="1200" kern="1200" dirty="0" err="1" smtClean="0">
                <a:solidFill>
                  <a:schemeClr val="tx1"/>
                </a:solidFill>
                <a:effectLst/>
                <a:latin typeface="+mn-lt"/>
                <a:ea typeface="+mn-ea"/>
                <a:cs typeface="+mn-cs"/>
              </a:rPr>
              <a:t>ContentResolver</a:t>
            </a:r>
            <a:r>
              <a:rPr lang="en-US" sz="1200" kern="1200" dirty="0" smtClean="0">
                <a:solidFill>
                  <a:schemeClr val="tx1"/>
                </a:solidFill>
                <a:effectLst/>
                <a:latin typeface="+mn-lt"/>
                <a:ea typeface="+mn-ea"/>
                <a:cs typeface="+mn-cs"/>
              </a:rPr>
              <a:t> can be used in conjunction with the </a:t>
            </a:r>
            <a:r>
              <a:rPr lang="en-US" sz="1200" kern="1200" dirty="0" err="1" smtClean="0">
                <a:solidFill>
                  <a:schemeClr val="tx1"/>
                </a:solidFill>
                <a:effectLst/>
                <a:latin typeface="+mn-lt"/>
                <a:ea typeface="+mn-ea"/>
                <a:cs typeface="+mn-cs"/>
              </a:rPr>
              <a:t>MediaStore</a:t>
            </a:r>
            <a:r>
              <a:rPr lang="en-US" sz="1200" kern="1200" dirty="0" smtClean="0">
                <a:solidFill>
                  <a:schemeClr val="tx1"/>
                </a:solidFill>
                <a:effectLst/>
                <a:latin typeface="+mn-lt"/>
                <a:ea typeface="+mn-ea"/>
                <a:cs typeface="+mn-cs"/>
              </a:rPr>
              <a:t> object to push the image into the shared image library. This example demonstrates storing the still image taken by the camera as an image file in the </a:t>
            </a:r>
            <a:r>
              <a:rPr lang="en-US" sz="1200" kern="1200" dirty="0" err="1" smtClean="0">
                <a:solidFill>
                  <a:schemeClr val="tx1"/>
                </a:solidFill>
                <a:effectLst/>
                <a:latin typeface="+mn-lt"/>
                <a:ea typeface="+mn-ea"/>
                <a:cs typeface="+mn-cs"/>
              </a:rPr>
              <a:t>MediaStore</a:t>
            </a:r>
            <a:r>
              <a:rPr lang="en-US" sz="1200" kern="1200" dirty="0" smtClean="0">
                <a:solidFill>
                  <a:schemeClr val="tx1"/>
                </a:solidFill>
                <a:effectLst/>
                <a:latin typeface="+mn-lt"/>
                <a:ea typeface="+mn-ea"/>
                <a:cs typeface="+mn-cs"/>
              </a:rPr>
              <a:t> content provider, using the same camera image callback.</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image is turned into a Bitmap object, which is passed in to the </a:t>
            </a:r>
            <a:r>
              <a:rPr lang="en-US" sz="1200" kern="1200" dirty="0" err="1" smtClean="0">
                <a:solidFill>
                  <a:schemeClr val="tx1"/>
                </a:solidFill>
                <a:effectLst/>
                <a:latin typeface="+mn-lt"/>
                <a:ea typeface="+mn-ea"/>
                <a:cs typeface="+mn-cs"/>
              </a:rPr>
              <a:t>insertImage</a:t>
            </a:r>
            <a:r>
              <a:rPr lang="en-US" sz="1200" kern="1200" dirty="0" smtClean="0">
                <a:solidFill>
                  <a:schemeClr val="tx1"/>
                </a:solidFill>
                <a:effectLst/>
                <a:latin typeface="+mn-lt"/>
                <a:ea typeface="+mn-ea"/>
                <a:cs typeface="+mn-cs"/>
              </a:rPr>
              <a:t>() method. This method creates an entry in the shared image library. After the image is inserted, we use the returned URL to create a Uri object representing the new image’s location, which we instruct the media scanner to pick up by broadcasting a specialized Intent. To determine whether the scan completed successfully, you can make a call to the static </a:t>
            </a:r>
            <a:r>
              <a:rPr lang="en-US" sz="1200" kern="1200" dirty="0" err="1" smtClean="0">
                <a:solidFill>
                  <a:schemeClr val="tx1"/>
                </a:solidFill>
                <a:effectLst/>
                <a:latin typeface="+mn-lt"/>
                <a:ea typeface="+mn-ea"/>
                <a:cs typeface="+mn-cs"/>
              </a:rPr>
              <a:t>MediaScannerConnection.scanFile</a:t>
            </a:r>
            <a:r>
              <a:rPr lang="en-US" sz="1200" kern="1200" dirty="0" smtClean="0">
                <a:solidFill>
                  <a:schemeClr val="tx1"/>
                </a:solidFill>
                <a:effectLst/>
                <a:latin typeface="+mn-lt"/>
                <a:ea typeface="+mn-ea"/>
                <a:cs typeface="+mn-cs"/>
              </a:rPr>
              <a:t>() method and provide a </a:t>
            </a:r>
            <a:r>
              <a:rPr lang="en-US" sz="1200" kern="1200" dirty="0" err="1" smtClean="0">
                <a:solidFill>
                  <a:schemeClr val="tx1"/>
                </a:solidFill>
                <a:effectLst/>
                <a:latin typeface="+mn-lt"/>
                <a:ea typeface="+mn-ea"/>
                <a:cs typeface="+mn-cs"/>
              </a:rPr>
              <a:t>MediaScannerConnection.OnScanCompletedListener</a:t>
            </a:r>
            <a:r>
              <a:rPr lang="en-US" sz="1200" kern="1200" dirty="0" smtClean="0">
                <a:solidFill>
                  <a:schemeClr val="tx1"/>
                </a:solidFill>
                <a:effectLst/>
                <a:latin typeface="+mn-lt"/>
                <a:ea typeface="+mn-ea"/>
                <a:cs typeface="+mn-cs"/>
              </a:rPr>
              <a:t> class implementation.</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Now the image is available to all applications that use the </a:t>
            </a:r>
            <a:r>
              <a:rPr lang="en-US" sz="1200" kern="1200" dirty="0" err="1" smtClean="0">
                <a:solidFill>
                  <a:schemeClr val="tx1"/>
                </a:solidFill>
                <a:effectLst/>
                <a:latin typeface="+mn-lt"/>
                <a:ea typeface="+mn-ea"/>
                <a:cs typeface="+mn-cs"/>
              </a:rPr>
              <a:t>MediaStore</a:t>
            </a:r>
            <a:r>
              <a:rPr lang="en-US" sz="1200" kern="1200" dirty="0" smtClean="0">
                <a:solidFill>
                  <a:schemeClr val="tx1"/>
                </a:solidFill>
                <a:effectLst/>
                <a:latin typeface="+mn-lt"/>
                <a:ea typeface="+mn-ea"/>
                <a:cs typeface="+mn-cs"/>
              </a:rPr>
              <a:t> content provider, such as the Gallery application.</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Wallpapers are a great way for users to personalize their phones with interesting and fun images. The </a:t>
            </a:r>
            <a:r>
              <a:rPr lang="en-US" sz="1200" kern="1200" dirty="0" err="1" smtClean="0">
                <a:solidFill>
                  <a:schemeClr val="tx1"/>
                </a:solidFill>
                <a:effectLst/>
                <a:latin typeface="+mn-lt"/>
                <a:ea typeface="+mn-ea"/>
                <a:cs typeface="+mn-cs"/>
              </a:rPr>
              <a:t>WallpaperManager</a:t>
            </a:r>
            <a:r>
              <a:rPr lang="en-US" sz="1200" kern="1200" dirty="0" smtClean="0">
                <a:solidFill>
                  <a:schemeClr val="tx1"/>
                </a:solidFill>
                <a:effectLst/>
                <a:latin typeface="+mn-lt"/>
                <a:ea typeface="+mn-ea"/>
                <a:cs typeface="+mn-cs"/>
              </a:rPr>
              <a:t> class is used for all wallpaper interaction. You will learn more about it in Chapter 26, “Extending Android Application Reach,” when you create live wallpaper. For now, use it to set still image wallpapers.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current wallpaper can be retrieved with a call to the </a:t>
            </a:r>
            <a:r>
              <a:rPr lang="en-US" sz="1200" kern="1200" dirty="0" err="1" smtClean="0">
                <a:solidFill>
                  <a:schemeClr val="tx1"/>
                </a:solidFill>
                <a:effectLst/>
                <a:latin typeface="+mn-lt"/>
                <a:ea typeface="+mn-ea"/>
                <a:cs typeface="+mn-cs"/>
              </a:rPr>
              <a:t>getDrawable</a:t>
            </a:r>
            <a:r>
              <a:rPr lang="en-US" sz="1200" kern="1200" dirty="0" smtClean="0">
                <a:solidFill>
                  <a:schemeClr val="tx1"/>
                </a:solidFill>
                <a:effectLst/>
                <a:latin typeface="+mn-lt"/>
                <a:ea typeface="+mn-ea"/>
                <a:cs typeface="+mn-cs"/>
              </a:rPr>
              <a:t>() or </a:t>
            </a:r>
            <a:r>
              <a:rPr lang="en-US" sz="1200" kern="1200" dirty="0" err="1" smtClean="0">
                <a:solidFill>
                  <a:schemeClr val="tx1"/>
                </a:solidFill>
                <a:effectLst/>
                <a:latin typeface="+mn-lt"/>
                <a:ea typeface="+mn-ea"/>
                <a:cs typeface="+mn-cs"/>
              </a:rPr>
              <a:t>peekDrawable</a:t>
            </a:r>
            <a:r>
              <a:rPr lang="en-US" sz="1200" kern="1200" dirty="0" smtClean="0">
                <a:solidFill>
                  <a:schemeClr val="tx1"/>
                </a:solidFill>
                <a:effectLst/>
                <a:latin typeface="+mn-lt"/>
                <a:ea typeface="+mn-ea"/>
                <a:cs typeface="+mn-cs"/>
              </a:rPr>
              <a:t>() methods. The methods </a:t>
            </a:r>
            <a:r>
              <a:rPr lang="en-US" sz="1200" kern="1200" dirty="0" err="1" smtClean="0">
                <a:solidFill>
                  <a:schemeClr val="tx1"/>
                </a:solidFill>
                <a:effectLst/>
                <a:latin typeface="+mn-lt"/>
                <a:ea typeface="+mn-ea"/>
                <a:cs typeface="+mn-cs"/>
              </a:rPr>
              <a:t>getDesiredMinimumHeight</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getDesiredMinimumWidth</a:t>
            </a:r>
            <a:r>
              <a:rPr lang="en-US" sz="1200" kern="1200" dirty="0" smtClean="0">
                <a:solidFill>
                  <a:schemeClr val="tx1"/>
                </a:solidFill>
                <a:effectLst/>
                <a:latin typeface="+mn-lt"/>
                <a:ea typeface="+mn-ea"/>
                <a:cs typeface="+mn-cs"/>
              </a:rPr>
              <a:t>() enable the application to programmatically determine the size that a wallpaper should be on the particular device. Finally, you can assign wallpaper through the </a:t>
            </a:r>
            <a:r>
              <a:rPr lang="en-US" sz="1200" kern="1200" dirty="0" err="1" smtClean="0">
                <a:solidFill>
                  <a:schemeClr val="tx1"/>
                </a:solidFill>
                <a:effectLst/>
                <a:latin typeface="+mn-lt"/>
                <a:ea typeface="+mn-ea"/>
                <a:cs typeface="+mn-cs"/>
              </a:rPr>
              <a:t>setResource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setBitmap</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setStream</a:t>
            </a:r>
            <a:r>
              <a:rPr lang="en-US" sz="1200" kern="1200" dirty="0" smtClean="0">
                <a:solidFill>
                  <a:schemeClr val="tx1"/>
                </a:solidFill>
                <a:effectLst/>
                <a:latin typeface="+mn-lt"/>
                <a:ea typeface="+mn-ea"/>
                <a:cs typeface="+mn-cs"/>
              </a:rPr>
              <a:t>() methods.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following callback, shown here, of the Camera object sets the wallpaper.</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image is copied locally for the wallpaper, so the original doesn’t need to be kept, which is good in this case because it was never written to disk. You can remove the wallpaper completely with a call to the clear() method.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Finally, your application needs the </a:t>
            </a:r>
            <a:r>
              <a:rPr lang="en-US" sz="1200" kern="1200" dirty="0" err="1" smtClean="0">
                <a:solidFill>
                  <a:schemeClr val="tx1"/>
                </a:solidFill>
                <a:effectLst/>
                <a:latin typeface="+mn-lt"/>
                <a:ea typeface="+mn-ea"/>
                <a:cs typeface="+mn-cs"/>
              </a:rPr>
              <a:t>android.permission.SET_WALLPAPER</a:t>
            </a:r>
            <a:r>
              <a:rPr lang="en-US" sz="1200" kern="1200" dirty="0" smtClean="0">
                <a:solidFill>
                  <a:schemeClr val="tx1"/>
                </a:solidFill>
                <a:effectLst/>
                <a:latin typeface="+mn-lt"/>
                <a:ea typeface="+mn-ea"/>
                <a:cs typeface="+mn-cs"/>
              </a:rPr>
              <a:t> permission in the AndroidManifest.xml file.</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Many of the newer Android devices, especially the newer smartphones, have front-facing cameras in addition to the main camera. Since API Level 9, the Android SDK has provided a method for accessing multiple cameras on a device. Leveraging the front-facing camera lends itself to all kinds of interesting application features in the realm of selfies and video chat.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All device cameras are accessed using the Camera class. To determine which camera is the front-facing camera, you need to iterate through the available cameras on the device and look for those with the front-facing attribute, as shown</a:t>
            </a:r>
            <a:r>
              <a:rPr lang="en-US" sz="1200" kern="1200" baseline="0" dirty="0" smtClean="0">
                <a:solidFill>
                  <a:schemeClr val="tx1"/>
                </a:solidFill>
                <a:effectLst/>
                <a:latin typeface="+mn-lt"/>
                <a:ea typeface="+mn-ea"/>
                <a:cs typeface="+mn-cs"/>
              </a:rPr>
              <a:t> here.</a:t>
            </a:r>
          </a:p>
          <a:p>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Here, we use the </a:t>
            </a:r>
            <a:r>
              <a:rPr lang="en-US" sz="1200" kern="1200" dirty="0" err="1" smtClean="0">
                <a:solidFill>
                  <a:schemeClr val="tx1"/>
                </a:solidFill>
                <a:effectLst/>
                <a:latin typeface="+mn-lt"/>
                <a:ea typeface="+mn-ea"/>
                <a:cs typeface="+mn-cs"/>
              </a:rPr>
              <a:t>getNumberOfCameras</a:t>
            </a:r>
            <a:r>
              <a:rPr lang="en-US" sz="1200" kern="1200" dirty="0" smtClean="0">
                <a:solidFill>
                  <a:schemeClr val="tx1"/>
                </a:solidFill>
                <a:effectLst/>
                <a:latin typeface="+mn-lt"/>
                <a:ea typeface="+mn-ea"/>
                <a:cs typeface="+mn-cs"/>
              </a:rPr>
              <a:t>() method of the Camera class to iterate over each camera instance and retrieve its </a:t>
            </a:r>
            <a:r>
              <a:rPr lang="en-US" sz="1200" kern="1200" dirty="0" err="1" smtClean="0">
                <a:solidFill>
                  <a:schemeClr val="tx1"/>
                </a:solidFill>
                <a:effectLst/>
                <a:latin typeface="+mn-lt"/>
                <a:ea typeface="+mn-ea"/>
                <a:cs typeface="+mn-cs"/>
              </a:rPr>
              <a:t>CameraInfo</a:t>
            </a:r>
            <a:r>
              <a:rPr lang="en-US" sz="1200" kern="1200" dirty="0" smtClean="0">
                <a:solidFill>
                  <a:schemeClr val="tx1"/>
                </a:solidFill>
                <a:effectLst/>
                <a:latin typeface="+mn-lt"/>
                <a:ea typeface="+mn-ea"/>
                <a:cs typeface="+mn-cs"/>
              </a:rPr>
              <a:t>. We then check the facing field to determine whether the camera is a CAMERA_FACING_FRONT (or CAMERA_FACING_BACK if we were looking for other cameras besides the default). If so, we have found a front-facing camera to use. After you’ve detected an appropriate camera, you can use it as you would the normal device camera, as discussed earlier.</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Using some standard button controls, you can create an Activity to record and play back video using the preceding steps. The </a:t>
            </a:r>
            <a:r>
              <a:rPr lang="en-US" sz="1200" kern="1200" dirty="0" err="1" smtClean="0">
                <a:solidFill>
                  <a:schemeClr val="tx1"/>
                </a:solidFill>
                <a:effectLst/>
                <a:latin typeface="+mn-lt"/>
                <a:ea typeface="+mn-ea"/>
                <a:cs typeface="+mn-cs"/>
              </a:rPr>
              <a:t>onClick</a:t>
            </a:r>
            <a:r>
              <a:rPr lang="en-US" sz="1200" kern="1200" dirty="0" smtClean="0">
                <a:solidFill>
                  <a:schemeClr val="tx1"/>
                </a:solidFill>
                <a:effectLst/>
                <a:latin typeface="+mn-lt"/>
                <a:ea typeface="+mn-ea"/>
                <a:cs typeface="+mn-cs"/>
              </a:rPr>
              <a:t>() method for a Record button might look like this.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videoRecorder</a:t>
            </a:r>
            <a:r>
              <a:rPr lang="en-US" sz="1200" kern="1200" dirty="0" smtClean="0">
                <a:solidFill>
                  <a:schemeClr val="tx1"/>
                </a:solidFill>
                <a:effectLst/>
                <a:latin typeface="+mn-lt"/>
                <a:ea typeface="+mn-ea"/>
                <a:cs typeface="+mn-cs"/>
              </a:rPr>
              <a:t> object is instantiated and given some video configuration values for the recording source. There are several values for each video configuration setting; however, supported values can vary by device.</a:t>
            </a:r>
          </a:p>
          <a:p>
            <a:pPr eaLnBrk="1" hangingPunct="1"/>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 Stop button configured with an </a:t>
            </a:r>
            <a:r>
              <a:rPr lang="en-US" sz="1200" kern="1200" dirty="0" err="1" smtClean="0">
                <a:solidFill>
                  <a:schemeClr val="tx1"/>
                </a:solidFill>
                <a:effectLst/>
                <a:latin typeface="+mn-lt"/>
                <a:ea typeface="+mn-ea"/>
                <a:cs typeface="+mn-cs"/>
              </a:rPr>
              <a:t>onClick</a:t>
            </a:r>
            <a:r>
              <a:rPr lang="en-US" sz="1200" kern="1200" dirty="0" smtClean="0">
                <a:solidFill>
                  <a:schemeClr val="tx1"/>
                </a:solidFill>
                <a:effectLst/>
                <a:latin typeface="+mn-lt"/>
                <a:ea typeface="+mn-ea"/>
                <a:cs typeface="+mn-cs"/>
              </a:rPr>
              <a:t>() handler might look like this.</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simplest way to play back video with the Android SDK is to use the </a:t>
            </a:r>
            <a:r>
              <a:rPr lang="en-US" sz="1200" kern="1200" dirty="0" err="1" smtClean="0">
                <a:solidFill>
                  <a:schemeClr val="tx1"/>
                </a:solidFill>
                <a:effectLst/>
                <a:latin typeface="+mn-lt"/>
                <a:ea typeface="+mn-ea"/>
                <a:cs typeface="+mn-cs"/>
              </a:rPr>
              <a:t>VideoView</a:t>
            </a:r>
            <a:r>
              <a:rPr lang="en-US" sz="1200" kern="1200" dirty="0" smtClean="0">
                <a:solidFill>
                  <a:schemeClr val="tx1"/>
                </a:solidFill>
                <a:effectLst/>
                <a:latin typeface="+mn-lt"/>
                <a:ea typeface="+mn-ea"/>
                <a:cs typeface="+mn-cs"/>
              </a:rPr>
              <a:t> widget along with the </a:t>
            </a:r>
            <a:r>
              <a:rPr lang="en-US" sz="1200" kern="1200" dirty="0" err="1" smtClean="0">
                <a:solidFill>
                  <a:schemeClr val="tx1"/>
                </a:solidFill>
                <a:effectLst/>
                <a:latin typeface="+mn-lt"/>
                <a:ea typeface="+mn-ea"/>
                <a:cs typeface="+mn-cs"/>
              </a:rPr>
              <a:t>MediaController</a:t>
            </a:r>
            <a:r>
              <a:rPr lang="en-US" sz="1200" kern="1200" dirty="0" smtClean="0">
                <a:solidFill>
                  <a:schemeClr val="tx1"/>
                </a:solidFill>
                <a:effectLst/>
                <a:latin typeface="+mn-lt"/>
                <a:ea typeface="+mn-ea"/>
                <a:cs typeface="+mn-cs"/>
              </a:rPr>
              <a:t> widget to provide basic video controls. The following is an implementation of an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 method in an Activity that demonstrates a workable video playback solution.</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call to the </a:t>
            </a:r>
            <a:r>
              <a:rPr lang="en-US" sz="1200" kern="1200" dirty="0" err="1" smtClean="0">
                <a:solidFill>
                  <a:schemeClr val="tx1"/>
                </a:solidFill>
                <a:effectLst/>
                <a:latin typeface="+mn-lt"/>
                <a:ea typeface="+mn-ea"/>
                <a:cs typeface="+mn-cs"/>
              </a:rPr>
              <a:t>setVideoURI</a:t>
            </a:r>
            <a:r>
              <a:rPr lang="en-US" sz="1200" kern="1200" dirty="0" smtClean="0">
                <a:solidFill>
                  <a:schemeClr val="tx1"/>
                </a:solidFill>
                <a:effectLst/>
                <a:latin typeface="+mn-lt"/>
                <a:ea typeface="+mn-ea"/>
                <a:cs typeface="+mn-cs"/>
              </a:rPr>
              <a:t>() method automatically starts playback. You can create a listener for when playback finishes using the </a:t>
            </a:r>
            <a:r>
              <a:rPr lang="en-US" sz="1200" kern="1200" dirty="0" err="1" smtClean="0">
                <a:solidFill>
                  <a:schemeClr val="tx1"/>
                </a:solidFill>
                <a:effectLst/>
                <a:latin typeface="+mn-lt"/>
                <a:ea typeface="+mn-ea"/>
                <a:cs typeface="+mn-cs"/>
              </a:rPr>
              <a:t>setOnCompletionListener</a:t>
            </a:r>
            <a:r>
              <a:rPr lang="en-US" sz="1200" kern="1200" dirty="0" smtClean="0">
                <a:solidFill>
                  <a:schemeClr val="tx1"/>
                </a:solidFill>
                <a:effectLst/>
                <a:latin typeface="+mn-lt"/>
                <a:ea typeface="+mn-ea"/>
                <a:cs typeface="+mn-cs"/>
              </a:rPr>
              <a:t>() method of the </a:t>
            </a:r>
            <a:r>
              <a:rPr lang="en-US" sz="1200" kern="1200" dirty="0" err="1" smtClean="0">
                <a:solidFill>
                  <a:schemeClr val="tx1"/>
                </a:solidFill>
                <a:effectLst/>
                <a:latin typeface="+mn-lt"/>
                <a:ea typeface="+mn-ea"/>
                <a:cs typeface="+mn-cs"/>
              </a:rPr>
              <a:t>VideoView</a:t>
            </a:r>
            <a:r>
              <a:rPr lang="en-US" sz="1200" kern="1200" dirty="0" smtClean="0">
                <a:solidFill>
                  <a:schemeClr val="tx1"/>
                </a:solidFill>
                <a:effectLst/>
                <a:latin typeface="+mn-lt"/>
                <a:ea typeface="+mn-ea"/>
                <a:cs typeface="+mn-cs"/>
              </a:rPr>
              <a:t>. The </a:t>
            </a:r>
            <a:r>
              <a:rPr lang="en-US" sz="1200" kern="1200" dirty="0" err="1" smtClean="0">
                <a:solidFill>
                  <a:schemeClr val="tx1"/>
                </a:solidFill>
                <a:effectLst/>
                <a:latin typeface="+mn-lt"/>
                <a:ea typeface="+mn-ea"/>
                <a:cs typeface="+mn-cs"/>
              </a:rPr>
              <a:t>VideoView</a:t>
            </a:r>
            <a:r>
              <a:rPr lang="en-US" sz="1200" kern="1200" dirty="0" smtClean="0">
                <a:solidFill>
                  <a:schemeClr val="tx1"/>
                </a:solidFill>
                <a:effectLst/>
                <a:latin typeface="+mn-lt"/>
                <a:ea typeface="+mn-ea"/>
                <a:cs typeface="+mn-cs"/>
              </a:rPr>
              <a:t> object has several other helpful methods, such as </a:t>
            </a:r>
            <a:r>
              <a:rPr lang="en-US" sz="1200" kern="1200" dirty="0" err="1" smtClean="0">
                <a:solidFill>
                  <a:schemeClr val="tx1"/>
                </a:solidFill>
                <a:effectLst/>
                <a:latin typeface="+mn-lt"/>
                <a:ea typeface="+mn-ea"/>
                <a:cs typeface="+mn-cs"/>
              </a:rPr>
              <a:t>getDuration</a:t>
            </a:r>
            <a:r>
              <a:rPr lang="en-US" sz="1200" kern="1200" dirty="0" smtClean="0">
                <a:solidFill>
                  <a:schemeClr val="tx1"/>
                </a:solidFill>
                <a:effectLst/>
                <a:latin typeface="+mn-lt"/>
                <a:ea typeface="+mn-ea"/>
                <a:cs typeface="+mn-cs"/>
              </a:rPr>
              <a:t>(), and direct control over playback through methods such as pause(). For finer control over the media, or for an alternative way to play back media, you can use the </a:t>
            </a:r>
            <a:r>
              <a:rPr lang="en-US" sz="1200" kern="1200" dirty="0" err="1" smtClean="0">
                <a:solidFill>
                  <a:schemeClr val="tx1"/>
                </a:solidFill>
                <a:effectLst/>
                <a:latin typeface="+mn-lt"/>
                <a:ea typeface="+mn-ea"/>
                <a:cs typeface="+mn-cs"/>
              </a:rPr>
              <a:t>MediaPlayer</a:t>
            </a:r>
            <a:r>
              <a:rPr lang="en-US" sz="1200" kern="1200" dirty="0" smtClean="0">
                <a:solidFill>
                  <a:schemeClr val="tx1"/>
                </a:solidFill>
                <a:effectLst/>
                <a:latin typeface="+mn-lt"/>
                <a:ea typeface="+mn-ea"/>
                <a:cs typeface="+mn-cs"/>
              </a:rPr>
              <a:t> object. Use of it is similar to using the camera—you need a </a:t>
            </a:r>
            <a:r>
              <a:rPr lang="en-US" sz="1200" kern="1200" dirty="0" err="1" smtClean="0">
                <a:solidFill>
                  <a:schemeClr val="tx1"/>
                </a:solidFill>
                <a:effectLst/>
                <a:latin typeface="+mn-lt"/>
                <a:ea typeface="+mn-ea"/>
                <a:cs typeface="+mn-cs"/>
              </a:rPr>
              <a:t>SurfaceHolder</a:t>
            </a:r>
            <a:r>
              <a:rPr lang="en-US" sz="1200" kern="1200" dirty="0" smtClean="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B643D8C7-153C-4306-8FDE-AC306DE311C5}" type="slidenum">
              <a:rPr lang="en-US" smtClean="0">
                <a:latin typeface="Calibri" pitchFamily="34" charset="0"/>
              </a:rPr>
              <a:pPr eaLnBrk="1" fontAlgn="base" hangingPunct="1">
                <a:spcBef>
                  <a:spcPct val="0"/>
                </a:spcBef>
                <a:spcAft>
                  <a:spcPct val="0"/>
                </a:spcAft>
              </a:pPr>
              <a:t>3</a:t>
            </a:fld>
            <a:endParaRPr lang="en-US" smtClean="0">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 simple layout file with these controls might result in a display that looks like this figure. The </a:t>
            </a:r>
            <a:r>
              <a:rPr lang="en-US" sz="1200" kern="1200" dirty="0" err="1" smtClean="0">
                <a:solidFill>
                  <a:schemeClr val="tx1"/>
                </a:solidFill>
                <a:effectLst/>
                <a:latin typeface="+mn-lt"/>
                <a:ea typeface="+mn-ea"/>
                <a:cs typeface="+mn-cs"/>
              </a:rPr>
              <a:t>MediaController</a:t>
            </a:r>
            <a:r>
              <a:rPr lang="en-US" sz="1200" kern="1200" dirty="0" smtClean="0">
                <a:solidFill>
                  <a:schemeClr val="tx1"/>
                </a:solidFill>
                <a:effectLst/>
                <a:latin typeface="+mn-lt"/>
                <a:ea typeface="+mn-ea"/>
                <a:cs typeface="+mn-cs"/>
              </a:rPr>
              <a:t> presents a nice </a:t>
            </a:r>
            <a:r>
              <a:rPr lang="en-US" sz="1200" kern="1200" dirty="0" err="1" smtClean="0">
                <a:solidFill>
                  <a:schemeClr val="tx1"/>
                </a:solidFill>
                <a:effectLst/>
                <a:latin typeface="+mn-lt"/>
                <a:ea typeface="+mn-ea"/>
                <a:cs typeface="+mn-cs"/>
              </a:rPr>
              <a:t>ProgressBar</a:t>
            </a:r>
            <a:r>
              <a:rPr lang="en-US" sz="1200" kern="1200" dirty="0" smtClean="0">
                <a:solidFill>
                  <a:schemeClr val="tx1"/>
                </a:solidFill>
                <a:effectLst/>
                <a:latin typeface="+mn-lt"/>
                <a:ea typeface="+mn-ea"/>
                <a:cs typeface="+mn-cs"/>
              </a:rPr>
              <a:t> that shows download completion and the current location. The use of the </a:t>
            </a:r>
            <a:r>
              <a:rPr lang="en-US" sz="1200" kern="1200" dirty="0" err="1" smtClean="0">
                <a:solidFill>
                  <a:schemeClr val="tx1"/>
                </a:solidFill>
                <a:effectLst/>
                <a:latin typeface="+mn-lt"/>
                <a:ea typeface="+mn-ea"/>
                <a:cs typeface="+mn-cs"/>
              </a:rPr>
              <a:t>setAnchorView</a:t>
            </a:r>
            <a:r>
              <a:rPr lang="en-US" sz="1200" kern="1200" dirty="0" smtClean="0">
                <a:solidFill>
                  <a:schemeClr val="tx1"/>
                </a:solidFill>
                <a:effectLst/>
                <a:latin typeface="+mn-lt"/>
                <a:ea typeface="+mn-ea"/>
                <a:cs typeface="+mn-cs"/>
              </a:rPr>
              <a:t>() method of the </a:t>
            </a:r>
            <a:r>
              <a:rPr lang="en-US" sz="1200" kern="1200" dirty="0" err="1" smtClean="0">
                <a:solidFill>
                  <a:schemeClr val="tx1"/>
                </a:solidFill>
                <a:effectLst/>
                <a:latin typeface="+mn-lt"/>
                <a:ea typeface="+mn-ea"/>
                <a:cs typeface="+mn-cs"/>
              </a:rPr>
              <a:t>MediaController</a:t>
            </a:r>
            <a:r>
              <a:rPr lang="en-US" sz="1200" kern="1200" dirty="0" smtClean="0">
                <a:solidFill>
                  <a:schemeClr val="tx1"/>
                </a:solidFill>
                <a:effectLst/>
                <a:latin typeface="+mn-lt"/>
                <a:ea typeface="+mn-ea"/>
                <a:cs typeface="+mn-cs"/>
              </a:rPr>
              <a:t> is not needed when used with the </a:t>
            </a:r>
            <a:r>
              <a:rPr lang="en-US" sz="1200" kern="1200" dirty="0" err="1" smtClean="0">
                <a:solidFill>
                  <a:schemeClr val="tx1"/>
                </a:solidFill>
                <a:effectLst/>
                <a:latin typeface="+mn-lt"/>
                <a:ea typeface="+mn-ea"/>
                <a:cs typeface="+mn-cs"/>
              </a:rPr>
              <a:t>setMediaController</a:t>
            </a:r>
            <a:r>
              <a:rPr lang="en-US" sz="1200" kern="1200" dirty="0" smtClean="0">
                <a:solidFill>
                  <a:schemeClr val="tx1"/>
                </a:solidFill>
                <a:effectLst/>
                <a:latin typeface="+mn-lt"/>
                <a:ea typeface="+mn-ea"/>
                <a:cs typeface="+mn-cs"/>
              </a:rPr>
              <a:t>() method of </a:t>
            </a:r>
            <a:r>
              <a:rPr lang="en-US" sz="1200" kern="1200" dirty="0" err="1" smtClean="0">
                <a:solidFill>
                  <a:schemeClr val="tx1"/>
                </a:solidFill>
                <a:effectLst/>
                <a:latin typeface="+mn-lt"/>
                <a:ea typeface="+mn-ea"/>
                <a:cs typeface="+mn-cs"/>
              </a:rPr>
              <a:t>VideoView</a:t>
            </a:r>
            <a:r>
              <a:rPr lang="en-US" sz="1200" kern="1200" dirty="0" smtClean="0">
                <a:solidFill>
                  <a:schemeClr val="tx1"/>
                </a:solidFill>
                <a:effectLst/>
                <a:latin typeface="+mn-lt"/>
                <a:ea typeface="+mn-ea"/>
                <a:cs typeface="+mn-cs"/>
              </a:rPr>
              <a:t>—it’s automatically set to the </a:t>
            </a:r>
            <a:r>
              <a:rPr lang="en-US" sz="1200" kern="1200" dirty="0" err="1" smtClean="0">
                <a:solidFill>
                  <a:schemeClr val="tx1"/>
                </a:solidFill>
                <a:effectLst/>
                <a:latin typeface="+mn-lt"/>
                <a:ea typeface="+mn-ea"/>
                <a:cs typeface="+mn-cs"/>
              </a:rPr>
              <a:t>VideoView</a:t>
            </a:r>
            <a:r>
              <a:rPr lang="en-US" sz="1200" kern="120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Using a couple of simple buttons, you can create a simple Activity to record and play back audio using the preceding steps. The </a:t>
            </a:r>
            <a:r>
              <a:rPr lang="en-US" sz="1200" kern="1200" dirty="0" err="1" smtClean="0">
                <a:solidFill>
                  <a:schemeClr val="tx1"/>
                </a:solidFill>
                <a:effectLst/>
                <a:latin typeface="+mn-lt"/>
                <a:ea typeface="+mn-ea"/>
                <a:cs typeface="+mn-cs"/>
              </a:rPr>
              <a:t>onClick</a:t>
            </a:r>
            <a:r>
              <a:rPr lang="en-US" sz="1200" kern="1200" dirty="0" smtClean="0">
                <a:solidFill>
                  <a:schemeClr val="tx1"/>
                </a:solidFill>
                <a:effectLst/>
                <a:latin typeface="+mn-lt"/>
                <a:ea typeface="+mn-ea"/>
                <a:cs typeface="+mn-cs"/>
              </a:rPr>
              <a:t>() method for a Record button might look like this.</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audioRecorder</a:t>
            </a:r>
            <a:r>
              <a:rPr lang="en-US" sz="1200" kern="1200" dirty="0" smtClean="0">
                <a:solidFill>
                  <a:schemeClr val="tx1"/>
                </a:solidFill>
                <a:effectLst/>
                <a:latin typeface="+mn-lt"/>
                <a:ea typeface="+mn-ea"/>
                <a:cs typeface="+mn-cs"/>
              </a:rPr>
              <a:t> object is instantiated, if necessary. The default values for the recording source and output file work fine for our purposes. Of note are the values for CAMCORDER, which uses a microphone in the direction of the camera, and various voice values that can be used to record calls (beware of local laws) and choose the proper microphone for voice recognition.</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 Stop button is configured with an </a:t>
            </a:r>
            <a:r>
              <a:rPr lang="en-US" sz="1200" kern="1200" dirty="0" err="1" smtClean="0">
                <a:solidFill>
                  <a:schemeClr val="tx1"/>
                </a:solidFill>
                <a:effectLst/>
                <a:latin typeface="+mn-lt"/>
                <a:ea typeface="+mn-ea"/>
                <a:cs typeface="+mn-cs"/>
              </a:rPr>
              <a:t>onClick</a:t>
            </a:r>
            <a:r>
              <a:rPr lang="en-US" sz="1200" kern="1200" dirty="0" smtClean="0">
                <a:solidFill>
                  <a:schemeClr val="tx1"/>
                </a:solidFill>
                <a:effectLst/>
                <a:latin typeface="+mn-lt"/>
                <a:ea typeface="+mn-ea"/>
                <a:cs typeface="+mn-cs"/>
              </a:rPr>
              <a:t>() handler that looks like this.</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t>
            </a:r>
            <a:r>
              <a:rPr lang="en-US" sz="1200" kern="1200" dirty="0" err="1" smtClean="0">
                <a:solidFill>
                  <a:schemeClr val="tx1"/>
                </a:solidFill>
                <a:effectLst/>
                <a:latin typeface="+mn-lt"/>
                <a:ea typeface="+mn-ea"/>
                <a:cs typeface="+mn-cs"/>
              </a:rPr>
              <a:t>onClick</a:t>
            </a:r>
            <a:r>
              <a:rPr lang="en-US" sz="1200" kern="1200" dirty="0" smtClean="0">
                <a:solidFill>
                  <a:schemeClr val="tx1"/>
                </a:solidFill>
                <a:effectLst/>
                <a:latin typeface="+mn-lt"/>
                <a:ea typeface="+mn-ea"/>
                <a:cs typeface="+mn-cs"/>
              </a:rPr>
              <a:t>() handler for a button to play the recorded audio from the previous example might look like the code</a:t>
            </a:r>
            <a:r>
              <a:rPr lang="en-US" sz="1200" kern="1200" baseline="0" dirty="0" smtClean="0">
                <a:solidFill>
                  <a:schemeClr val="tx1"/>
                </a:solidFill>
                <a:effectLst/>
                <a:latin typeface="+mn-lt"/>
                <a:ea typeface="+mn-ea"/>
                <a:cs typeface="+mn-cs"/>
              </a:rPr>
              <a:t> seen here.</a:t>
            </a:r>
          </a:p>
          <a:p>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audio data source can be a local file path, valid file object, or valid URI to an audio resource. You can programmatically stop the sound playback by a call to the stop() method. You can set a </a:t>
            </a:r>
            <a:r>
              <a:rPr lang="en-US" sz="1200" kern="1200" dirty="0" err="1" smtClean="0">
                <a:solidFill>
                  <a:schemeClr val="tx1"/>
                </a:solidFill>
                <a:effectLst/>
                <a:latin typeface="+mn-lt"/>
                <a:ea typeface="+mn-ea"/>
                <a:cs typeface="+mn-cs"/>
              </a:rPr>
              <a:t>MediaPlayer.OnCompletionListener</a:t>
            </a:r>
            <a:r>
              <a:rPr lang="en-US" sz="1200" kern="1200" dirty="0" smtClean="0">
                <a:solidFill>
                  <a:schemeClr val="tx1"/>
                </a:solidFill>
                <a:effectLst/>
                <a:latin typeface="+mn-lt"/>
                <a:ea typeface="+mn-ea"/>
                <a:cs typeface="+mn-cs"/>
              </a:rPr>
              <a:t> object to get a callback when the playback finishes. When done with the </a:t>
            </a:r>
            <a:r>
              <a:rPr lang="en-US" sz="1200" kern="1200" dirty="0" err="1" smtClean="0">
                <a:solidFill>
                  <a:schemeClr val="tx1"/>
                </a:solidFill>
                <a:effectLst/>
                <a:latin typeface="+mn-lt"/>
                <a:ea typeface="+mn-ea"/>
                <a:cs typeface="+mn-cs"/>
              </a:rPr>
              <a:t>MediaPlayer</a:t>
            </a:r>
            <a:r>
              <a:rPr lang="en-US" sz="1200" kern="1200" dirty="0" smtClean="0">
                <a:solidFill>
                  <a:schemeClr val="tx1"/>
                </a:solidFill>
                <a:effectLst/>
                <a:latin typeface="+mn-lt"/>
                <a:ea typeface="+mn-ea"/>
                <a:cs typeface="+mn-cs"/>
              </a:rPr>
              <a:t> object, you should use a call to the release() method to free up any resources it might be using, much like releasing the </a:t>
            </a:r>
            <a:r>
              <a:rPr lang="en-US" sz="1200" kern="1200" dirty="0" err="1" smtClean="0">
                <a:solidFill>
                  <a:schemeClr val="tx1"/>
                </a:solidFill>
                <a:effectLst/>
                <a:latin typeface="+mn-lt"/>
                <a:ea typeface="+mn-ea"/>
                <a:cs typeface="+mn-cs"/>
              </a:rPr>
              <a:t>MediaRecorder</a:t>
            </a:r>
            <a:r>
              <a:rPr lang="en-US" sz="1200" kern="1200" dirty="0" smtClean="0">
                <a:solidFill>
                  <a:schemeClr val="tx1"/>
                </a:solidFill>
                <a:effectLst/>
                <a:latin typeface="+mn-lt"/>
                <a:ea typeface="+mn-ea"/>
                <a:cs typeface="+mn-cs"/>
              </a:rPr>
              <a:t> object.</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Audio can be shared with the rest of the system. The </a:t>
            </a:r>
            <a:r>
              <a:rPr lang="en-US" sz="1200" kern="1200" dirty="0" err="1" smtClean="0">
                <a:solidFill>
                  <a:schemeClr val="tx1"/>
                </a:solidFill>
                <a:effectLst/>
                <a:latin typeface="+mn-lt"/>
                <a:ea typeface="+mn-ea"/>
                <a:cs typeface="+mn-cs"/>
              </a:rPr>
              <a:t>ContentResolver</a:t>
            </a:r>
            <a:r>
              <a:rPr lang="en-US" sz="1200" kern="1200" dirty="0" smtClean="0">
                <a:solidFill>
                  <a:schemeClr val="tx1"/>
                </a:solidFill>
                <a:effectLst/>
                <a:latin typeface="+mn-lt"/>
                <a:ea typeface="+mn-ea"/>
                <a:cs typeface="+mn-cs"/>
              </a:rPr>
              <a:t> can send the file to the </a:t>
            </a:r>
            <a:r>
              <a:rPr lang="en-US" sz="1200" kern="1200" dirty="0" err="1" smtClean="0">
                <a:solidFill>
                  <a:schemeClr val="tx1"/>
                </a:solidFill>
                <a:effectLst/>
                <a:latin typeface="+mn-lt"/>
                <a:ea typeface="+mn-ea"/>
                <a:cs typeface="+mn-cs"/>
              </a:rPr>
              <a:t>MediaStore</a:t>
            </a:r>
            <a:r>
              <a:rPr lang="en-US" sz="1200" kern="1200" dirty="0" smtClean="0">
                <a:solidFill>
                  <a:schemeClr val="tx1"/>
                </a:solidFill>
                <a:effectLst/>
                <a:latin typeface="+mn-lt"/>
                <a:ea typeface="+mn-ea"/>
                <a:cs typeface="+mn-cs"/>
              </a:rPr>
              <a:t> content provider. This code snippet shows how to configure an audio entry in the audio library on the device.</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Setting these values enables the recorded audio to be used by different audio-oriented applications on the device. For example, setting the IS_MUSIC flag enables the audio file to appear in the various sections of the music player and be sorted by its album information. Setting the IS_RINGTONE flag enables the audio file to appear in the list of ringtones for the device.</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Android SDK provides a variety of methods for applications to incorporate audio and visual media, including support for many different media types and formats. Individual Android devices and developers can extend the list of supported media to other formats. Not every Android device has the same multimedia capabilities. Always verify the capabilities of target devices before publication.</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Multimedia hardware such as a built-in camera, speakers, and audio or video output ports is optional for Android devices.</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Periodically, the device scans for new media files. However, to speed up this process, a </a:t>
            </a:r>
            <a:r>
              <a:rPr lang="en-US" sz="1200" kern="1200" dirty="0" err="1" smtClean="0">
                <a:solidFill>
                  <a:schemeClr val="tx1"/>
                </a:solidFill>
                <a:effectLst/>
                <a:latin typeface="+mn-lt"/>
                <a:ea typeface="+mn-ea"/>
                <a:cs typeface="+mn-cs"/>
              </a:rPr>
              <a:t>BroadcastIntent</a:t>
            </a:r>
            <a:r>
              <a:rPr lang="en-US" sz="1200" kern="1200" dirty="0" smtClean="0">
                <a:solidFill>
                  <a:schemeClr val="tx1"/>
                </a:solidFill>
                <a:effectLst/>
                <a:latin typeface="+mn-lt"/>
                <a:ea typeface="+mn-ea"/>
                <a:cs typeface="+mn-cs"/>
              </a:rPr>
              <a:t> can be sent telling the system about new audio files. The code shown here demonstrates this for the audio added to the content library.</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After this intent broadcast is handled, the audio file immediately appears in the ­designated applications.</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You can use the search Intent called </a:t>
            </a:r>
            <a:r>
              <a:rPr lang="en-US" sz="1200" kern="1200" dirty="0" err="1" smtClean="0">
                <a:solidFill>
                  <a:schemeClr val="tx1"/>
                </a:solidFill>
                <a:effectLst/>
                <a:latin typeface="+mn-lt"/>
                <a:ea typeface="+mn-ea"/>
                <a:cs typeface="+mn-cs"/>
              </a:rPr>
              <a:t>android.intent.action.MEDIA_SEARCH</a:t>
            </a:r>
            <a:r>
              <a:rPr lang="en-US" sz="1200" kern="1200" dirty="0" smtClean="0">
                <a:solidFill>
                  <a:schemeClr val="tx1"/>
                </a:solidFill>
                <a:effectLst/>
                <a:latin typeface="+mn-lt"/>
                <a:ea typeface="+mn-ea"/>
                <a:cs typeface="+mn-cs"/>
              </a:rPr>
              <a:t> to search for multimedia on a given device. You can also register an intent filter with your application to show up as a source for multimedia with this action. For example, you can perform a search for a specific artist and song as seen</a:t>
            </a:r>
            <a:r>
              <a:rPr lang="en-US" sz="1200" kern="1200" baseline="0" dirty="0" smtClean="0">
                <a:solidFill>
                  <a:schemeClr val="tx1"/>
                </a:solidFill>
                <a:effectLst/>
                <a:latin typeface="+mn-lt"/>
                <a:ea typeface="+mn-ea"/>
                <a:cs typeface="+mn-cs"/>
              </a:rPr>
              <a:t> here.</a:t>
            </a:r>
          </a:p>
          <a:p>
            <a:endParaRPr lang="en-US" sz="1200" kern="1200" baseline="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If you load up a bunch of music on your device (such as Cyndi </a:t>
            </a:r>
            <a:r>
              <a:rPr lang="en-US" sz="1200" kern="1200" dirty="0" err="1" smtClean="0">
                <a:solidFill>
                  <a:schemeClr val="tx1"/>
                </a:solidFill>
                <a:effectLst/>
                <a:latin typeface="+mn-lt"/>
                <a:ea typeface="+mn-ea"/>
                <a:cs typeface="+mn-cs"/>
              </a:rPr>
              <a:t>Lauper’s</a:t>
            </a:r>
            <a:r>
              <a:rPr lang="en-US" sz="1200" kern="1200" dirty="0" smtClean="0">
                <a:solidFill>
                  <a:schemeClr val="tx1"/>
                </a:solidFill>
                <a:effectLst/>
                <a:latin typeface="+mn-lt"/>
                <a:ea typeface="+mn-ea"/>
                <a:cs typeface="+mn-cs"/>
              </a:rPr>
              <a:t> “I Drove All Night”) and launch this Intent, you are directed straight to the song you requested. Note that if you have many music apps installed, you might need to select an appropriate one (such as the Play Music application) the first time you send the Intent.</a:t>
            </a:r>
          </a:p>
          <a:p>
            <a:endParaRPr lang="en-US" sz="1200" kern="1200" dirty="0" smtClean="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If you don’t have any music on your device but have several music apps, you may be prompted to pick the app that you want to perform this search. For example, this</a:t>
            </a:r>
            <a:r>
              <a:rPr lang="en-US" sz="1200" kern="1200" baseline="0" dirty="0" smtClean="0">
                <a:solidFill>
                  <a:schemeClr val="tx1"/>
                </a:solidFill>
                <a:effectLst/>
                <a:latin typeface="+mn-lt"/>
                <a:ea typeface="+mn-ea"/>
                <a:cs typeface="+mn-cs"/>
              </a:rPr>
              <a:t> f</a:t>
            </a:r>
            <a:r>
              <a:rPr lang="en-US" sz="1200" kern="1200" dirty="0" smtClean="0">
                <a:solidFill>
                  <a:schemeClr val="tx1"/>
                </a:solidFill>
                <a:effectLst/>
                <a:latin typeface="+mn-lt"/>
                <a:ea typeface="+mn-ea"/>
                <a:cs typeface="+mn-cs"/>
              </a:rPr>
              <a:t>igure shows what happens on one of our devices.</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Much like wallpapers, ringtones are a popular way to personalize a device. The Android SDK provides a variety of ways to manage ringtones through the </a:t>
            </a:r>
            <a:r>
              <a:rPr lang="en-US" sz="1200" kern="1200" dirty="0" err="1" smtClean="0">
                <a:solidFill>
                  <a:schemeClr val="tx1"/>
                </a:solidFill>
                <a:effectLst/>
                <a:latin typeface="+mn-lt"/>
                <a:ea typeface="+mn-ea"/>
                <a:cs typeface="+mn-cs"/>
              </a:rPr>
              <a:t>RingtoneManager</a:t>
            </a:r>
            <a:r>
              <a:rPr lang="en-US" sz="1200" kern="1200" dirty="0" smtClean="0">
                <a:solidFill>
                  <a:schemeClr val="tx1"/>
                </a:solidFill>
                <a:effectLst/>
                <a:latin typeface="+mn-lt"/>
                <a:ea typeface="+mn-ea"/>
                <a:cs typeface="+mn-cs"/>
              </a:rPr>
              <a:t> object. You can assign the recorded audio from the previous example as the current ringtone with this static method call.</a:t>
            </a:r>
          </a:p>
          <a:p>
            <a:endParaRPr lang="en-US" sz="1200" kern="1200" dirty="0" smtClean="0">
              <a:solidFill>
                <a:schemeClr val="tx1"/>
              </a:solidFill>
              <a:effectLst/>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mn-lt"/>
                <a:ea typeface="+mn-ea"/>
                <a:cs typeface="+mn-cs"/>
              </a:rPr>
              <a:t>The type can also be TYPE_ALARM or TYPE_NOTIFICATION to configure sounds of other system events that use audio tones. You can also query the default ringtone with a call to the static </a:t>
            </a:r>
            <a:r>
              <a:rPr lang="en-US" sz="1200" kern="1200" dirty="0" err="1" smtClean="0">
                <a:solidFill>
                  <a:schemeClr val="tx1"/>
                </a:solidFill>
                <a:effectLst/>
                <a:latin typeface="+mn-lt"/>
                <a:ea typeface="+mn-ea"/>
                <a:cs typeface="+mn-cs"/>
              </a:rPr>
              <a:t>RingtoneManager.getActualDefaultRingtoneUri</a:t>
            </a:r>
            <a:r>
              <a:rPr lang="en-US" sz="1200" kern="1200" dirty="0" smtClean="0">
                <a:solidFill>
                  <a:schemeClr val="tx1"/>
                </a:solidFill>
                <a:effectLst/>
                <a:latin typeface="+mn-lt"/>
                <a:ea typeface="+mn-ea"/>
                <a:cs typeface="+mn-cs"/>
              </a:rPr>
              <a:t>() method. You can use the resulting URI to play the ringtone, which might be useful in applications that want to alert the user.</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smtClean="0"/>
              <a:t>Class homework assignment: Chapter Quiz Questions and Exercises listed at the end of the chapter.</a:t>
            </a:r>
          </a:p>
        </p:txBody>
      </p:sp>
      <p:sp>
        <p:nvSpPr>
          <p:cNvPr id="152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base" hangingPunct="1">
              <a:spcBef>
                <a:spcPct val="0"/>
              </a:spcBef>
              <a:spcAft>
                <a:spcPct val="0"/>
              </a:spcAft>
            </a:pPr>
            <a:fld id="{48E3B434-A8B2-42CC-A81B-18C5C505E48D}" type="slidenum">
              <a:rPr lang="en-US" smtClean="0">
                <a:latin typeface="Calibri" pitchFamily="34" charset="0"/>
              </a:rPr>
              <a:pPr eaLnBrk="1" fontAlgn="base" hangingPunct="1">
                <a:spcBef>
                  <a:spcPct val="0"/>
                </a:spcBef>
                <a:spcAft>
                  <a:spcPct val="0"/>
                </a:spcAft>
              </a:pPr>
              <a:t>46</a:t>
            </a:fld>
            <a:endParaRPr lang="en-US" smtClean="0">
              <a:latin typeface="Calibri"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In addition to requiring the appropriate permissions, you can specify which optional features your application requires within the Android manifest file. You can do this using the &lt;uses-feature&gt; tag of the Android manifest file to declare that your application uses the camera. Remember, though, that the &lt;uses-feature&gt; tag is not enforced by the Android platform. Instead, application stores such as Google Play use this data to filter which applications to sell for certain devices.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Any application that requests the CAMERA permission is assumed to use all camera features. If your application accesses the camera but can function properly without it, you can also set the </a:t>
            </a:r>
            <a:r>
              <a:rPr lang="en-US" sz="1200" kern="1200" dirty="0" err="1" smtClean="0">
                <a:solidFill>
                  <a:schemeClr val="tx1"/>
                </a:solidFill>
                <a:effectLst/>
                <a:latin typeface="+mn-lt"/>
                <a:ea typeface="+mn-ea"/>
                <a:cs typeface="+mn-cs"/>
              </a:rPr>
              <a:t>android:required</a:t>
            </a:r>
            <a:r>
              <a:rPr lang="en-US" sz="1200" kern="1200" dirty="0" smtClean="0">
                <a:solidFill>
                  <a:schemeClr val="tx1"/>
                </a:solidFill>
                <a:effectLst/>
                <a:latin typeface="+mn-lt"/>
                <a:ea typeface="+mn-ea"/>
                <a:cs typeface="+mn-cs"/>
              </a:rPr>
              <a:t> field of &lt;uses-feature&gt; to false. However, you can set the camera features your application requires specifically, for example, if your application requires a microphone and a camera with autofocus but not a flash to be present on the device.</a:t>
            </a:r>
          </a:p>
          <a:p>
            <a:endParaRPr lang="en-US" sz="1200" kern="1200" dirty="0">
              <a:solidFill>
                <a:schemeClr val="tx1"/>
              </a:solidFill>
              <a:effectLst/>
              <a:latin typeface="+mn-lt"/>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The Camera object controls the camera on devices that have camera support enabled. The preview feature of the camera relies on the assignment of a </a:t>
            </a:r>
            <a:r>
              <a:rPr lang="en-US" sz="1200" kern="1200" dirty="0" err="1" smtClean="0">
                <a:solidFill>
                  <a:schemeClr val="tx1"/>
                </a:solidFill>
                <a:effectLst/>
                <a:latin typeface="+mn-lt"/>
                <a:ea typeface="+mn-ea"/>
                <a:cs typeface="+mn-cs"/>
              </a:rPr>
              <a:t>SurfaceHolder</a:t>
            </a:r>
            <a:r>
              <a:rPr lang="en-US" sz="1200" kern="1200" dirty="0" smtClean="0">
                <a:solidFill>
                  <a:schemeClr val="tx1"/>
                </a:solidFill>
                <a:effectLst/>
                <a:latin typeface="+mn-lt"/>
                <a:ea typeface="+mn-ea"/>
                <a:cs typeface="+mn-cs"/>
              </a:rPr>
              <a:t> of an appropriate type. This enables applications to control the placement and size of the preview area that the camera can use.</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smtClean="0">
                <a:solidFill>
                  <a:schemeClr val="tx1"/>
                </a:solidFill>
                <a:effectLst/>
                <a:latin typeface="+mn-lt"/>
                <a:ea typeface="+mn-ea"/>
                <a:cs typeface="+mn-cs"/>
              </a:rPr>
              <a:t>Let’s start by looking at the </a:t>
            </a:r>
            <a:r>
              <a:rPr lang="en-US" sz="1200" kern="1200" dirty="0" err="1" smtClean="0">
                <a:solidFill>
                  <a:schemeClr val="tx1"/>
                </a:solidFill>
                <a:effectLst/>
                <a:latin typeface="+mn-lt"/>
                <a:ea typeface="+mn-ea"/>
                <a:cs typeface="+mn-cs"/>
              </a:rPr>
              <a:t>CameraSurfaceView</a:t>
            </a:r>
            <a:r>
              <a:rPr lang="en-US" sz="1200" kern="1200" dirty="0" smtClean="0">
                <a:solidFill>
                  <a:schemeClr val="tx1"/>
                </a:solidFill>
                <a:effectLst/>
                <a:latin typeface="+mn-lt"/>
                <a:ea typeface="+mn-ea"/>
                <a:cs typeface="+mn-cs"/>
              </a:rPr>
              <a:t> class.</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The constructor for the </a:t>
            </a:r>
            <a:r>
              <a:rPr lang="en-US" sz="1200" kern="1200" dirty="0" err="1" smtClean="0">
                <a:solidFill>
                  <a:schemeClr val="tx1"/>
                </a:solidFill>
                <a:effectLst/>
                <a:latin typeface="+mn-lt"/>
                <a:ea typeface="+mn-ea"/>
                <a:cs typeface="+mn-cs"/>
              </a:rPr>
              <a:t>CameraSurfaceView</a:t>
            </a:r>
            <a:r>
              <a:rPr lang="en-US" sz="1200" kern="1200" dirty="0" smtClean="0">
                <a:solidFill>
                  <a:schemeClr val="tx1"/>
                </a:solidFill>
                <a:effectLst/>
                <a:latin typeface="+mn-lt"/>
                <a:ea typeface="+mn-ea"/>
                <a:cs typeface="+mn-cs"/>
              </a:rPr>
              <a:t> configures the </a:t>
            </a:r>
            <a:r>
              <a:rPr lang="en-US" sz="1200" kern="1200" dirty="0" err="1" smtClean="0">
                <a:solidFill>
                  <a:schemeClr val="tx1"/>
                </a:solidFill>
                <a:effectLst/>
                <a:latin typeface="+mn-lt"/>
                <a:ea typeface="+mn-ea"/>
                <a:cs typeface="+mn-cs"/>
              </a:rPr>
              <a:t>SurfaceHolder</a:t>
            </a:r>
            <a:r>
              <a:rPr lang="en-US" sz="1200" kern="1200" dirty="0" smtClean="0">
                <a:solidFill>
                  <a:schemeClr val="tx1"/>
                </a:solidFill>
                <a:effectLst/>
                <a:latin typeface="+mn-lt"/>
                <a:ea typeface="+mn-ea"/>
                <a:cs typeface="+mn-cs"/>
              </a:rPr>
              <a:t>. The constructor is appropriate for calling from an Activity’s </a:t>
            </a:r>
            <a:r>
              <a:rPr lang="en-US" sz="1200" kern="1200" dirty="0" err="1" smtClean="0">
                <a:solidFill>
                  <a:schemeClr val="tx1"/>
                </a:solidFill>
                <a:effectLst/>
                <a:latin typeface="+mn-lt"/>
                <a:ea typeface="+mn-ea"/>
                <a:cs typeface="+mn-cs"/>
              </a:rPr>
              <a:t>onCreate</a:t>
            </a:r>
            <a:r>
              <a:rPr lang="en-US" sz="1200" kern="1200" dirty="0" smtClean="0">
                <a:solidFill>
                  <a:schemeClr val="tx1"/>
                </a:solidFill>
                <a:effectLst/>
                <a:latin typeface="+mn-lt"/>
                <a:ea typeface="+mn-ea"/>
                <a:cs typeface="+mn-cs"/>
              </a:rPr>
              <a:t>() method.</a:t>
            </a:r>
            <a:endParaRPr lang="en-US" sz="1200" kern="1200" dirty="0">
              <a:solidFill>
                <a:schemeClr val="tx1"/>
              </a:solidFill>
              <a:effectLst/>
              <a:latin typeface="+mn-lt"/>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9042332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1397972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31018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200" y="3938588"/>
            <a:ext cx="8229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98732837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410316429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328691990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265096530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49261922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10983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6147837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853199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80859027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5"/>
          <p:cNvSpPr>
            <a:spLocks noGrp="1" noChangeArrowheads="1"/>
          </p:cNvSpPr>
          <p:nvPr>
            <p:ph type="ftr" sz="quarter" idx="11"/>
          </p:nvPr>
        </p:nvSpPr>
        <p:spPr>
          <a:ln/>
        </p:spPr>
        <p:txBody>
          <a:bodyPr/>
          <a:lstStyle>
            <a:lvl1pPr>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extLst>
      <p:ext uri="{BB962C8B-B14F-4D97-AF65-F5344CB8AC3E}">
        <p14:creationId xmlns:p14="http://schemas.microsoft.com/office/powerpoint/2010/main" val="15685900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2293" name="Rectangle 5"/>
          <p:cNvSpPr>
            <a:spLocks noGrp="1" noChangeArrowheads="1"/>
          </p:cNvSpPr>
          <p:nvPr>
            <p:ph type="ftr" sz="quarter" idx="3"/>
          </p:nvPr>
        </p:nvSpPr>
        <p:spPr bwMode="auto">
          <a:xfrm>
            <a:off x="457200" y="6245225"/>
            <a:ext cx="8229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800">
                <a:solidFill>
                  <a:schemeClr val="tx1"/>
                </a:solidFill>
                <a:latin typeface="+mn-lt"/>
              </a:defRPr>
            </a:lvl1pPr>
          </a:lstStyle>
          <a:p>
            <a:pPr>
              <a:defRPr/>
            </a:pPr>
            <a:r>
              <a:rPr lang="en-US" dirty="0" smtClean="0">
                <a:latin typeface="Verdana" charset="0"/>
              </a:rPr>
              <a:t>From </a:t>
            </a:r>
            <a:r>
              <a:rPr lang="en-US" i="1" dirty="0" smtClean="0">
                <a:latin typeface="Verdana" charset="0"/>
              </a:rPr>
              <a:t>Advanced </a:t>
            </a:r>
            <a:r>
              <a:rPr lang="en-US" i="1" dirty="0" err="1" smtClean="0">
                <a:latin typeface="Verdana" charset="0"/>
              </a:rPr>
              <a:t>Android</a:t>
            </a:r>
            <a:r>
              <a:rPr lang="en-US" baseline="30000" dirty="0" err="1" smtClean="0">
                <a:latin typeface="Verdana" charset="0"/>
              </a:rPr>
              <a:t>TM</a:t>
            </a:r>
            <a:r>
              <a:rPr lang="en-US" i="1" dirty="0" smtClean="0">
                <a:latin typeface="Verdana" charset="0"/>
              </a:rPr>
              <a:t> Application Development, Fourth Edition</a:t>
            </a:r>
            <a:r>
              <a:rPr lang="en-US" dirty="0" smtClean="0">
                <a:latin typeface="Verdana" charset="0"/>
              </a:rPr>
              <a:t>, by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(ISBN-13: 978-0-13-389238-3). Copyright © 2015 Joseph </a:t>
            </a:r>
            <a:r>
              <a:rPr lang="en-US" dirty="0" err="1" smtClean="0">
                <a:latin typeface="Verdana" charset="0"/>
              </a:rPr>
              <a:t>Annuzzi</a:t>
            </a:r>
            <a:r>
              <a:rPr lang="en-US" dirty="0" smtClean="0">
                <a:latin typeface="Verdana" charset="0"/>
              </a:rPr>
              <a:t>, Jr., Lauren </a:t>
            </a:r>
            <a:r>
              <a:rPr lang="en-US" dirty="0" err="1" smtClean="0">
                <a:latin typeface="Verdana" charset="0"/>
              </a:rPr>
              <a:t>Darcey</a:t>
            </a:r>
            <a:r>
              <a:rPr lang="en-US" dirty="0" smtClean="0">
                <a:latin typeface="Verdana" charset="0"/>
              </a:rPr>
              <a:t>, and Shane </a:t>
            </a:r>
            <a:r>
              <a:rPr lang="en-US" dirty="0" err="1" smtClean="0">
                <a:latin typeface="Verdana" charset="0"/>
              </a:rPr>
              <a:t>Conder</a:t>
            </a:r>
            <a:r>
              <a:rPr lang="en-US" dirty="0" smtClean="0">
                <a:latin typeface="Verdana" charset="0"/>
              </a:rPr>
              <a:t>. All rights reserved.</a:t>
            </a:r>
            <a:endParaRPr lang="en-US" dirty="0"/>
          </a:p>
        </p:txBody>
      </p:sp>
    </p:spTree>
  </p:cSld>
  <p:clrMap bg1="lt1" tx1="dk1" bg2="lt2" tx2="dk2" accent1="accent1" accent2="accent2" accent3="accent3" accent4="accent4" accent5="accent5" accent6="accent6" hlink="hlink" folHlink="folHlink"/>
  <p:sldLayoutIdLst>
    <p:sldLayoutId id="2147483743"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9">
                                            <p:txEl>
                                              <p:pRg st="0" end="0"/>
                                            </p:txEl>
                                          </p:spTgt>
                                        </p:tgtEl>
                                        <p:attrNameLst>
                                          <p:attrName>style.visibility</p:attrName>
                                        </p:attrNameLst>
                                      </p:cBhvr>
                                      <p:to>
                                        <p:strVal val="visible"/>
                                      </p:to>
                                    </p:set>
                                    <p:animEffect transition="in" filter="wipe(down)">
                                      <p:cBhvr>
                                        <p:cTn id="7" dur="500"/>
                                        <p:tgtEl>
                                          <p:spTgt spid="10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9">
                                            <p:txEl>
                                              <p:pRg st="1" end="1"/>
                                            </p:txEl>
                                          </p:spTgt>
                                        </p:tgtEl>
                                        <p:attrNameLst>
                                          <p:attrName>style.visibility</p:attrName>
                                        </p:attrNameLst>
                                      </p:cBhvr>
                                      <p:to>
                                        <p:strVal val="visible"/>
                                      </p:to>
                                    </p:set>
                                    <p:animEffect transition="in" filter="wipe(down)">
                                      <p:cBhvr>
                                        <p:cTn id="12" dur="500"/>
                                        <p:tgtEl>
                                          <p:spTgt spid="102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9">
                                            <p:txEl>
                                              <p:pRg st="2" end="2"/>
                                            </p:txEl>
                                          </p:spTgt>
                                        </p:tgtEl>
                                        <p:attrNameLst>
                                          <p:attrName>style.visibility</p:attrName>
                                        </p:attrNameLst>
                                      </p:cBhvr>
                                      <p:to>
                                        <p:strVal val="visible"/>
                                      </p:to>
                                    </p:set>
                                    <p:animEffect transition="in" filter="wipe(down)">
                                      <p:cBhvr>
                                        <p:cTn id="17" dur="500"/>
                                        <p:tgtEl>
                                          <p:spTgt spid="102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9">
                                            <p:txEl>
                                              <p:pRg st="3" end="3"/>
                                            </p:txEl>
                                          </p:spTgt>
                                        </p:tgtEl>
                                        <p:attrNameLst>
                                          <p:attrName>style.visibility</p:attrName>
                                        </p:attrNameLst>
                                      </p:cBhvr>
                                      <p:to>
                                        <p:strVal val="visible"/>
                                      </p:to>
                                    </p:set>
                                    <p:animEffect transition="in" filter="wipe(down)">
                                      <p:cBhvr>
                                        <p:cTn id="22" dur="500"/>
                                        <p:tgtEl>
                                          <p:spTgt spid="102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029">
                                            <p:txEl>
                                              <p:pRg st="4" end="4"/>
                                            </p:txEl>
                                          </p:spTgt>
                                        </p:tgtEl>
                                        <p:attrNameLst>
                                          <p:attrName>style.visibility</p:attrName>
                                        </p:attrNameLst>
                                      </p:cBhvr>
                                      <p:to>
                                        <p:strVal val="visible"/>
                                      </p:to>
                                    </p:set>
                                    <p:animEffect transition="in" filter="wipe(down)">
                                      <p:cBhvr>
                                        <p:cTn id="27" dur="500"/>
                                        <p:tgtEl>
                                          <p:spTgt spid="102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uiExpand="1" build="p">
        <p:tmplLst>
          <p:tmpl lvl="1">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2">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3">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4">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 lvl="5">
            <p:tnLst>
              <p:par>
                <p:cTn presetID="22" presetClass="entr" presetSubtype="4" fill="hold" nodeType="clickEffect">
                  <p:stCondLst>
                    <p:cond delay="0"/>
                  </p:stCondLst>
                  <p:childTnLst>
                    <p:set>
                      <p:cBhvr>
                        <p:cTn dur="1" fill="hold">
                          <p:stCondLst>
                            <p:cond delay="0"/>
                          </p:stCondLst>
                        </p:cTn>
                        <p:tgtEl>
                          <p:spTgt spid="1029"/>
                        </p:tgtEl>
                        <p:attrNameLst>
                          <p:attrName>style.visibility</p:attrName>
                        </p:attrNameLst>
                      </p:cBhvr>
                      <p:to>
                        <p:strVal val="visible"/>
                      </p:to>
                    </p:set>
                    <p:animEffect transition="in" filter="wipe(down)">
                      <p:cBhvr>
                        <p:cTn dur="500"/>
                        <p:tgtEl>
                          <p:spTgt spid="1029"/>
                        </p:tgtEl>
                      </p:cBhvr>
                    </p:animEffect>
                  </p:childTnLst>
                </p:cTn>
              </p:par>
            </p:tnLst>
          </p:tmpl>
        </p:tmplLst>
      </p:bldP>
    </p:bldLst>
  </p:timing>
  <p:hf sldNum="0" hdr="0" dt="0"/>
  <p:txStyles>
    <p:titleStyle>
      <a:lvl1pPr algn="ctr" rtl="0" eaLnBrk="0" fontAlgn="base" hangingPunct="0">
        <a:lnSpc>
          <a:spcPts val="3600"/>
        </a:lnSpc>
        <a:spcBef>
          <a:spcPct val="0"/>
        </a:spcBef>
        <a:spcAft>
          <a:spcPct val="0"/>
        </a:spcAft>
        <a:defRPr sz="3400">
          <a:solidFill>
            <a:schemeClr val="tx2"/>
          </a:solidFill>
          <a:latin typeface="+mj-lt"/>
          <a:ea typeface="+mj-ea"/>
          <a:cs typeface="+mj-cs"/>
        </a:defRPr>
      </a:lvl1pPr>
      <a:lvl2pPr algn="ctr" rtl="0" eaLnBrk="0" fontAlgn="base" hangingPunct="0">
        <a:lnSpc>
          <a:spcPts val="3600"/>
        </a:lnSpc>
        <a:spcBef>
          <a:spcPct val="0"/>
        </a:spcBef>
        <a:spcAft>
          <a:spcPct val="0"/>
        </a:spcAft>
        <a:defRPr sz="3400">
          <a:solidFill>
            <a:schemeClr val="tx2"/>
          </a:solidFill>
          <a:latin typeface="Arial Black" pitchFamily="34" charset="0"/>
        </a:defRPr>
      </a:lvl2pPr>
      <a:lvl3pPr algn="ctr" rtl="0" eaLnBrk="0" fontAlgn="base" hangingPunct="0">
        <a:lnSpc>
          <a:spcPts val="3600"/>
        </a:lnSpc>
        <a:spcBef>
          <a:spcPct val="0"/>
        </a:spcBef>
        <a:spcAft>
          <a:spcPct val="0"/>
        </a:spcAft>
        <a:defRPr sz="3400">
          <a:solidFill>
            <a:schemeClr val="tx2"/>
          </a:solidFill>
          <a:latin typeface="Arial Black" pitchFamily="34" charset="0"/>
        </a:defRPr>
      </a:lvl3pPr>
      <a:lvl4pPr algn="ctr" rtl="0" eaLnBrk="0" fontAlgn="base" hangingPunct="0">
        <a:lnSpc>
          <a:spcPts val="3600"/>
        </a:lnSpc>
        <a:spcBef>
          <a:spcPct val="0"/>
        </a:spcBef>
        <a:spcAft>
          <a:spcPct val="0"/>
        </a:spcAft>
        <a:defRPr sz="3400">
          <a:solidFill>
            <a:schemeClr val="tx2"/>
          </a:solidFill>
          <a:latin typeface="Arial Black" pitchFamily="34" charset="0"/>
        </a:defRPr>
      </a:lvl4pPr>
      <a:lvl5pPr algn="ctr" rtl="0" eaLnBrk="0" fontAlgn="base" hangingPunct="0">
        <a:lnSpc>
          <a:spcPts val="3600"/>
        </a:lnSpc>
        <a:spcBef>
          <a:spcPct val="0"/>
        </a:spcBef>
        <a:spcAft>
          <a:spcPct val="0"/>
        </a:spcAft>
        <a:defRPr sz="3400">
          <a:solidFill>
            <a:schemeClr val="tx2"/>
          </a:solidFill>
          <a:latin typeface="Arial Black" pitchFamily="34" charset="0"/>
        </a:defRPr>
      </a:lvl5pPr>
      <a:lvl6pPr marL="457200" algn="ctr" rtl="0" eaLnBrk="1" fontAlgn="base" hangingPunct="1">
        <a:spcBef>
          <a:spcPct val="0"/>
        </a:spcBef>
        <a:spcAft>
          <a:spcPct val="0"/>
        </a:spcAft>
        <a:defRPr sz="3600">
          <a:solidFill>
            <a:schemeClr val="tx2"/>
          </a:solidFill>
          <a:latin typeface="Arial Black" pitchFamily="34" charset="0"/>
        </a:defRPr>
      </a:lvl6pPr>
      <a:lvl7pPr marL="914400" algn="ctr" rtl="0" eaLnBrk="1" fontAlgn="base" hangingPunct="1">
        <a:spcBef>
          <a:spcPct val="0"/>
        </a:spcBef>
        <a:spcAft>
          <a:spcPct val="0"/>
        </a:spcAft>
        <a:defRPr sz="3600">
          <a:solidFill>
            <a:schemeClr val="tx2"/>
          </a:solidFill>
          <a:latin typeface="Arial Black" pitchFamily="34" charset="0"/>
        </a:defRPr>
      </a:lvl7pPr>
      <a:lvl8pPr marL="1371600" algn="ctr" rtl="0" eaLnBrk="1" fontAlgn="base" hangingPunct="1">
        <a:spcBef>
          <a:spcPct val="0"/>
        </a:spcBef>
        <a:spcAft>
          <a:spcPct val="0"/>
        </a:spcAft>
        <a:defRPr sz="3600">
          <a:solidFill>
            <a:schemeClr val="tx2"/>
          </a:solidFill>
          <a:latin typeface="Arial Black" pitchFamily="34" charset="0"/>
        </a:defRPr>
      </a:lvl8pPr>
      <a:lvl9pPr marL="1828800" algn="ctr" rtl="0" eaLnBrk="1" fontAlgn="base" hangingPunct="1">
        <a:spcBef>
          <a:spcPct val="0"/>
        </a:spcBef>
        <a:spcAft>
          <a:spcPct val="0"/>
        </a:spcAft>
        <a:defRPr sz="3600">
          <a:solidFill>
            <a:schemeClr val="tx2"/>
          </a:solidFill>
          <a:latin typeface="Arial Black" pitchFamily="34" charset="0"/>
        </a:defRPr>
      </a:lvl9pPr>
    </p:titleStyle>
    <p:bodyStyle>
      <a:lvl1pPr marL="609600" indent="-609600" algn="l" rtl="0" eaLnBrk="0" fontAlgn="base" hangingPunct="0">
        <a:spcBef>
          <a:spcPct val="20000"/>
        </a:spcBef>
        <a:spcAft>
          <a:spcPct val="0"/>
        </a:spcAft>
        <a:buFont typeface="Wingdings" pitchFamily="2" charset="2"/>
        <a:buChar char="§"/>
        <a:defRPr sz="1600">
          <a:solidFill>
            <a:schemeClr val="tx1"/>
          </a:solidFill>
          <a:latin typeface="Arial" charset="0"/>
          <a:ea typeface="+mn-ea"/>
          <a:cs typeface="+mn-cs"/>
        </a:defRPr>
      </a:lvl1pPr>
      <a:lvl2pPr marL="990600" indent="-533400" algn="l" rtl="0" eaLnBrk="0" fontAlgn="base" hangingPunct="0">
        <a:spcBef>
          <a:spcPct val="20000"/>
        </a:spcBef>
        <a:spcAft>
          <a:spcPct val="0"/>
        </a:spcAft>
        <a:buChar char="–"/>
        <a:defRPr sz="1600">
          <a:solidFill>
            <a:schemeClr val="tx1"/>
          </a:solidFill>
          <a:latin typeface="Arial" charset="0"/>
        </a:defRPr>
      </a:lvl2pPr>
      <a:lvl3pPr marL="1371600" indent="-457200" algn="l" rtl="0" eaLnBrk="0" fontAlgn="base" hangingPunct="0">
        <a:spcBef>
          <a:spcPct val="20000"/>
        </a:spcBef>
        <a:spcAft>
          <a:spcPct val="0"/>
        </a:spcAft>
        <a:buChar char="•"/>
        <a:defRPr sz="1600">
          <a:solidFill>
            <a:schemeClr val="tx1"/>
          </a:solidFill>
          <a:latin typeface="Arial" charset="0"/>
        </a:defRPr>
      </a:lvl3pPr>
      <a:lvl4pPr marL="1752600" indent="-381000" algn="l" rtl="0" eaLnBrk="0" fontAlgn="base" hangingPunct="0">
        <a:spcBef>
          <a:spcPct val="20000"/>
        </a:spcBef>
        <a:spcAft>
          <a:spcPct val="0"/>
        </a:spcAft>
        <a:buChar char="–"/>
        <a:defRPr sz="1600">
          <a:solidFill>
            <a:schemeClr val="tx1"/>
          </a:solidFill>
          <a:latin typeface="Arial" charset="0"/>
        </a:defRPr>
      </a:lvl4pPr>
      <a:lvl5pPr marL="2209800" indent="-381000" algn="l" rtl="0" eaLnBrk="0" fontAlgn="base" hangingPunct="0">
        <a:spcBef>
          <a:spcPct val="20000"/>
        </a:spcBef>
        <a:spcAft>
          <a:spcPct val="0"/>
        </a:spcAft>
        <a:buChar char="»"/>
        <a:defRPr sz="1600">
          <a:solidFill>
            <a:schemeClr val="tx1"/>
          </a:solidFill>
          <a:latin typeface="Arial" charset="0"/>
        </a:defRPr>
      </a:lvl5pPr>
      <a:lvl6pPr marL="2667000" indent="-381000" algn="l" rtl="0" eaLnBrk="1" fontAlgn="base" hangingPunct="1">
        <a:spcBef>
          <a:spcPct val="20000"/>
        </a:spcBef>
        <a:spcAft>
          <a:spcPct val="0"/>
        </a:spcAft>
        <a:buChar char="»"/>
        <a:defRPr sz="2000">
          <a:solidFill>
            <a:schemeClr val="tx1"/>
          </a:solidFill>
          <a:latin typeface="+mn-lt"/>
        </a:defRPr>
      </a:lvl6pPr>
      <a:lvl7pPr marL="3124200" indent="-381000" algn="l" rtl="0" eaLnBrk="1" fontAlgn="base" hangingPunct="1">
        <a:spcBef>
          <a:spcPct val="20000"/>
        </a:spcBef>
        <a:spcAft>
          <a:spcPct val="0"/>
        </a:spcAft>
        <a:buChar char="»"/>
        <a:defRPr sz="2000">
          <a:solidFill>
            <a:schemeClr val="tx1"/>
          </a:solidFill>
          <a:latin typeface="+mn-lt"/>
        </a:defRPr>
      </a:lvl7pPr>
      <a:lvl8pPr marL="3581400" indent="-381000" algn="l" rtl="0" eaLnBrk="1" fontAlgn="base" hangingPunct="1">
        <a:spcBef>
          <a:spcPct val="20000"/>
        </a:spcBef>
        <a:spcAft>
          <a:spcPct val="0"/>
        </a:spcAft>
        <a:buChar char="»"/>
        <a:defRPr sz="2000">
          <a:solidFill>
            <a:schemeClr val="tx1"/>
          </a:solidFill>
          <a:latin typeface="+mn-lt"/>
        </a:defRPr>
      </a:lvl8pPr>
      <a:lvl9pPr marL="4038600" indent="-3810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457200" y="274638"/>
            <a:ext cx="8229600" cy="792162"/>
          </a:xfrm>
        </p:spPr>
        <p:txBody>
          <a:bodyPr/>
          <a:lstStyle/>
          <a:p>
            <a:pPr eaLnBrk="1" hangingPunct="1"/>
            <a:r>
              <a:rPr lang="en-US" smtClean="0"/>
              <a:t>Instructor Notes</a:t>
            </a:r>
            <a:endParaRPr lang="en-US" dirty="0" smtClean="0"/>
          </a:p>
        </p:txBody>
      </p:sp>
      <p:sp>
        <p:nvSpPr>
          <p:cNvPr id="3075" name="Rectangle 3"/>
          <p:cNvSpPr>
            <a:spLocks noGrp="1" noChangeArrowheads="1"/>
          </p:cNvSpPr>
          <p:nvPr>
            <p:ph type="body" idx="4294967295"/>
          </p:nvPr>
        </p:nvSpPr>
        <p:spPr>
          <a:xfrm>
            <a:off x="457200" y="1066800"/>
            <a:ext cx="8229600" cy="5059363"/>
          </a:xfrm>
        </p:spPr>
        <p:txBody>
          <a:bodyPr/>
          <a:lstStyle/>
          <a:p>
            <a:pPr eaLnBrk="1" hangingPunct="1">
              <a:buNone/>
            </a:pPr>
            <a:r>
              <a:rPr lang="en-US" dirty="0"/>
              <a:t>To the instructor: </a:t>
            </a:r>
          </a:p>
          <a:p>
            <a:pPr eaLnBrk="1" hangingPunct="1">
              <a:buNone/>
            </a:pPr>
            <a:r>
              <a:rPr lang="en-US" dirty="0"/>
              <a:t>	This slide set has been prepared with both the highlights from the student text as well as notes from the text. The students will not be able to see the notes unless you provide them with the slide set. You can choose whether to provide that option.</a:t>
            </a:r>
          </a:p>
          <a:p>
            <a:pPr eaLnBrk="1" hangingPunct="1">
              <a:buNone/>
            </a:pPr>
            <a:r>
              <a:rPr lang="en-US" dirty="0"/>
              <a:t>	</a:t>
            </a:r>
          </a:p>
          <a:p>
            <a:pPr eaLnBrk="1" hangingPunct="1">
              <a:buNone/>
            </a:pPr>
            <a:r>
              <a:rPr lang="en-US" dirty="0"/>
              <a:t>	The notes are best seen by directing the main presentation to the LCD projector and keeping the Notes view open on the instructor’s PC. You will find that stopping the presentation to do some kind of activity at least once every 20 minutes is critical to keeping PowerPoint from become tedious. Since different people have different presenting styles, it would be impossible to provide a clear timing structure. You should allow ample time for each slide, including stopping for activities.</a:t>
            </a:r>
          </a:p>
          <a:p>
            <a:pPr eaLnBrk="1" hangingPunct="1">
              <a:buNone/>
            </a:pPr>
            <a:endParaRPr lang="en-US" dirty="0"/>
          </a:p>
          <a:p>
            <a:pPr eaLnBrk="1" hangingPunct="1">
              <a:buNone/>
            </a:pPr>
            <a:r>
              <a:rPr lang="en-US" dirty="0"/>
              <a:t>	In case you have not done this before, the instructor notes are found by pointing at Slide Show on the Menu Bar. Click on the Set Up Slide Show option and select Multiple Monitors </a:t>
            </a:r>
            <a:r>
              <a:rPr lang="en-US" dirty="0">
                <a:sym typeface="Wingdings" pitchFamily="2" charset="2"/>
              </a:rPr>
              <a:t></a:t>
            </a:r>
            <a:r>
              <a:rPr lang="en-US" dirty="0"/>
              <a:t> Show Presenter View.</a:t>
            </a:r>
          </a:p>
          <a:p>
            <a:pPr eaLnBrk="1" hangingPunct="1">
              <a:buNone/>
            </a:pPr>
            <a:r>
              <a:rPr lang="en-US" dirty="0"/>
              <a:t>	Note: Presenter View also has a blackout button. Don’t be afraid to use it to interrupt the tedium of staring at an LCD presentation when doing activities.</a:t>
            </a:r>
          </a:p>
        </p:txBody>
      </p:sp>
      <p:sp>
        <p:nvSpPr>
          <p:cNvPr id="7" name="Footer Placeholder 6"/>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Capturing Still Images Using the Camera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2000" dirty="0" smtClean="0"/>
          </a:p>
          <a:p>
            <a:pPr marL="1143000" lvl="3" indent="0">
              <a:buNone/>
            </a:pPr>
            <a:endParaRPr lang="en-US" sz="2000" dirty="0"/>
          </a:p>
          <a:p>
            <a:pPr marL="1143000" lvl="3" indent="0">
              <a:buNone/>
            </a:pPr>
            <a:endParaRPr lang="en-US" sz="2000" dirty="0" smtClean="0"/>
          </a:p>
          <a:p>
            <a:pPr marL="1143000" lvl="3" indent="0">
              <a:buNone/>
            </a:pPr>
            <a:endParaRPr lang="en-US" sz="2000" dirty="0" smtClean="0"/>
          </a:p>
          <a:p>
            <a:pPr marL="762000" lvl="2" indent="0">
              <a:buNone/>
            </a:pPr>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void </a:t>
            </a:r>
            <a:r>
              <a:rPr lang="en-US" sz="1800" dirty="0" err="1">
                <a:latin typeface="Courier New" panose="02070309020205020404" pitchFamily="49" charset="0"/>
                <a:cs typeface="Courier New" panose="02070309020205020404" pitchFamily="49" charset="0"/>
              </a:rPr>
              <a:t>surfaceCreated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SurfaceHolder</a:t>
            </a:r>
            <a:r>
              <a:rPr lang="en-US" sz="1800" dirty="0">
                <a:latin typeface="Courier New" panose="02070309020205020404" pitchFamily="49" charset="0"/>
                <a:cs typeface="Courier New" panose="02070309020205020404" pitchFamily="49" charset="0"/>
              </a:rPr>
              <a:t> holder) {</a:t>
            </a:r>
          </a:p>
          <a:p>
            <a:pPr marL="762000" lvl="2" indent="0">
              <a:buNone/>
            </a:pPr>
            <a:r>
              <a:rPr lang="en-US" sz="1800" dirty="0">
                <a:latin typeface="Courier New" panose="02070309020205020404" pitchFamily="49" charset="0"/>
                <a:cs typeface="Courier New" panose="02070309020205020404" pitchFamily="49" charset="0"/>
              </a:rPr>
              <a:t>    camera = </a:t>
            </a:r>
            <a:r>
              <a:rPr lang="en-US" sz="1800" dirty="0" err="1">
                <a:latin typeface="Courier New" panose="02070309020205020404" pitchFamily="49" charset="0"/>
                <a:cs typeface="Courier New" panose="02070309020205020404" pitchFamily="49" charset="0"/>
              </a:rPr>
              <a:t>Camera.open</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camera.setPreviewDisplay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mHolder</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93888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Capturing Still Images Using the Camera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1800" dirty="0" smtClean="0"/>
          </a:p>
          <a:p>
            <a:pPr marL="762000" lvl="2" indent="0">
              <a:buNone/>
            </a:pPr>
            <a:endParaRPr lang="en-US" sz="1800" dirty="0"/>
          </a:p>
          <a:p>
            <a:pPr marL="381000" lvl="1" indent="0">
              <a:buNone/>
            </a:pPr>
            <a:r>
              <a:rPr lang="en-US" sz="1400" dirty="0" smtClean="0">
                <a:latin typeface="Courier New" panose="02070309020205020404" pitchFamily="49" charset="0"/>
                <a:cs typeface="Courier New" panose="02070309020205020404" pitchFamily="49" charset="0"/>
              </a:rPr>
              <a:t>public </a:t>
            </a:r>
            <a:r>
              <a:rPr lang="en-US" sz="1400" dirty="0">
                <a:latin typeface="Courier New" panose="02070309020205020404" pitchFamily="49" charset="0"/>
                <a:cs typeface="Courier New" panose="02070309020205020404" pitchFamily="49" charset="0"/>
              </a:rPr>
              <a:t>void </a:t>
            </a:r>
            <a:r>
              <a:rPr lang="en-US" sz="1400" dirty="0" err="1">
                <a:latin typeface="Courier New" panose="02070309020205020404" pitchFamily="49" charset="0"/>
                <a:cs typeface="Courier New" panose="02070309020205020404" pitchFamily="49" charset="0"/>
              </a:rPr>
              <a:t>surfaceChanged</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SurfaceHolder</a:t>
            </a:r>
            <a:r>
              <a:rPr lang="en-US" sz="1400" dirty="0">
                <a:latin typeface="Courier New" panose="02070309020205020404" pitchFamily="49" charset="0"/>
                <a:cs typeface="Courier New" panose="02070309020205020404" pitchFamily="49" charset="0"/>
              </a:rPr>
              <a:t> holder,</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format,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width,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height) {</a:t>
            </a:r>
          </a:p>
          <a:p>
            <a:pPr marL="381000" lvl="1" indent="0">
              <a:buNone/>
            </a:pPr>
            <a:r>
              <a:rPr lang="en-US" sz="1400" dirty="0">
                <a:latin typeface="Courier New" panose="02070309020205020404" pitchFamily="49" charset="0"/>
                <a:cs typeface="Courier New" panose="02070309020205020404" pitchFamily="49" charset="0"/>
              </a:rPr>
              <a:t>    List&lt;</a:t>
            </a:r>
            <a:r>
              <a:rPr lang="en-US" sz="1400" dirty="0" err="1">
                <a:latin typeface="Courier New" panose="02070309020205020404" pitchFamily="49" charset="0"/>
                <a:cs typeface="Courier New" panose="02070309020205020404" pitchFamily="49" charset="0"/>
              </a:rPr>
              <a:t>Camera.Size</a:t>
            </a:r>
            <a:r>
              <a:rPr lang="en-US" sz="1400" dirty="0">
                <a:latin typeface="Courier New" panose="02070309020205020404" pitchFamily="49" charset="0"/>
                <a:cs typeface="Courier New" panose="02070309020205020404" pitchFamily="49" charset="0"/>
              </a:rPr>
              <a:t>&gt; sizes = </a:t>
            </a:r>
            <a:r>
              <a:rPr lang="en-US" sz="1400" dirty="0" err="1">
                <a:latin typeface="Courier New" panose="02070309020205020404" pitchFamily="49" charset="0"/>
                <a:cs typeface="Courier New" panose="02070309020205020404" pitchFamily="49" charset="0"/>
              </a:rPr>
              <a:t>params.getSupportedPreviewSizes</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Camera.Size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pickedSize</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getBestFit</a:t>
            </a:r>
            <a:r>
              <a:rPr lang="en-US" sz="1400" dirty="0">
                <a:latin typeface="Courier New" panose="02070309020205020404" pitchFamily="49" charset="0"/>
                <a:cs typeface="Courier New" panose="02070309020205020404" pitchFamily="49" charset="0"/>
              </a:rPr>
              <a:t>(sizes, width, height);</a:t>
            </a:r>
          </a:p>
          <a:p>
            <a:pPr marL="381000" lvl="1" indent="0">
              <a:buNone/>
            </a:pP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pickedSize</a:t>
            </a:r>
            <a:r>
              <a:rPr lang="en-US" sz="1400" dirty="0">
                <a:latin typeface="Courier New" panose="02070309020205020404" pitchFamily="49" charset="0"/>
                <a:cs typeface="Courier New" panose="02070309020205020404" pitchFamily="49" charset="0"/>
              </a:rPr>
              <a:t> != null)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params.setPreviewSize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pickedSize.width</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pickedSize.height</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camera.setParameters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params</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camera.startPreview</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93888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Capturing Still Images Using the Camera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25193" y="1295400"/>
            <a:ext cx="2893614" cy="4830763"/>
          </a:xfrm>
        </p:spPr>
      </p:pic>
    </p:spTree>
    <p:extLst>
      <p:ext uri="{BB962C8B-B14F-4D97-AF65-F5344CB8AC3E}">
        <p14:creationId xmlns:p14="http://schemas.microsoft.com/office/powerpoint/2010/main" val="3085126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Capturing Still Images Using the Camera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371600" lvl="3" indent="0">
              <a:buNone/>
            </a:pPr>
            <a:endParaRPr lang="en-US" sz="2000" dirty="0" smtClean="0"/>
          </a:p>
          <a:p>
            <a:pPr marL="1371600" lvl="3" indent="0">
              <a:buNone/>
            </a:pPr>
            <a:endParaRPr lang="en-US" sz="2000" dirty="0"/>
          </a:p>
          <a:p>
            <a:pPr marL="1371600" lvl="3" indent="0">
              <a:buNone/>
            </a:pPr>
            <a:endParaRPr lang="en-US" sz="2000" dirty="0" smtClean="0"/>
          </a:p>
          <a:p>
            <a:pPr marL="1371600" lvl="3" indent="0">
              <a:buNone/>
            </a:pPr>
            <a:endParaRPr lang="en-US" sz="2000" dirty="0"/>
          </a:p>
          <a:p>
            <a:pPr marL="609600" lvl="1" indent="0">
              <a:buNone/>
            </a:pPr>
            <a:r>
              <a:rPr lang="en-US" dirty="0" smtClean="0">
                <a:latin typeface="Courier New" panose="02070309020205020404" pitchFamily="49" charset="0"/>
                <a:cs typeface="Courier New" panose="02070309020205020404" pitchFamily="49" charset="0"/>
              </a:rPr>
              <a:t>public </a:t>
            </a: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surfaceDestroyed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SurfaceHolder</a:t>
            </a:r>
            <a:r>
              <a:rPr lang="en-US" dirty="0">
                <a:latin typeface="Courier New" panose="02070309020205020404" pitchFamily="49" charset="0"/>
                <a:cs typeface="Courier New" panose="02070309020205020404" pitchFamily="49" charset="0"/>
              </a:rPr>
              <a:t> holder) {</a:t>
            </a:r>
          </a:p>
          <a:p>
            <a:pPr marL="6096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camera.stopPreview</a:t>
            </a:r>
            <a:r>
              <a:rPr lang="en-US" dirty="0">
                <a:latin typeface="Courier New" panose="02070309020205020404" pitchFamily="49" charset="0"/>
                <a:cs typeface="Courier New" panose="02070309020205020404" pitchFamily="49" charset="0"/>
              </a:rPr>
              <a:t>();</a:t>
            </a:r>
          </a:p>
          <a:p>
            <a:pPr marL="6096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camera.release</a:t>
            </a:r>
            <a:r>
              <a:rPr lang="en-US" dirty="0">
                <a:latin typeface="Courier New" panose="02070309020205020404" pitchFamily="49" charset="0"/>
                <a:cs typeface="Courier New" panose="02070309020205020404" pitchFamily="49" charset="0"/>
              </a:rPr>
              <a:t>();</a:t>
            </a:r>
          </a:p>
          <a:p>
            <a:pPr marL="609600" lvl="1" indent="0">
              <a:buNone/>
            </a:pPr>
            <a:r>
              <a:rPr lang="en-US" dirty="0">
                <a:latin typeface="Courier New" panose="02070309020205020404" pitchFamily="49" charset="0"/>
                <a:cs typeface="Courier New" panose="02070309020205020404" pitchFamily="49" charset="0"/>
              </a:rPr>
              <a:t>    camera = null;</a:t>
            </a:r>
          </a:p>
          <a:p>
            <a:pPr marL="60960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8512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Capturing Still Images Using the Camera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1143000" lvl="3" indent="0">
              <a:buNone/>
            </a:pPr>
            <a:endParaRPr lang="en-US" sz="1800" dirty="0"/>
          </a:p>
          <a:p>
            <a:pPr marL="381000" lvl="1" indent="0">
              <a:buNone/>
            </a:pPr>
            <a:r>
              <a:rPr lang="en-US" dirty="0" smtClean="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capture(</a:t>
            </a:r>
            <a:r>
              <a:rPr lang="en-US" dirty="0" err="1">
                <a:latin typeface="Courier New" panose="02070309020205020404" pitchFamily="49" charset="0"/>
                <a:cs typeface="Courier New" panose="02070309020205020404" pitchFamily="49" charset="0"/>
              </a:rPr>
              <a:t>Camera.PictureCallback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jpegHandler</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if (camera != null)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camera.takePicture</a:t>
            </a:r>
            <a:r>
              <a:rPr lang="en-US" dirty="0">
                <a:latin typeface="Courier New" panose="02070309020205020404" pitchFamily="49" charset="0"/>
                <a:cs typeface="Courier New" panose="02070309020205020404" pitchFamily="49" charset="0"/>
              </a:rPr>
              <a:t>(null, null, </a:t>
            </a:r>
            <a:r>
              <a:rPr lang="en-US" dirty="0" err="1">
                <a:latin typeface="Courier New" panose="02070309020205020404" pitchFamily="49" charset="0"/>
                <a:cs typeface="Courier New" panose="02070309020205020404" pitchFamily="49" charset="0"/>
              </a:rPr>
              <a:t>jpegHandler</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return true;</a:t>
            </a:r>
          </a:p>
          <a:p>
            <a:pPr marL="381000" lvl="1" indent="0">
              <a:buNone/>
            </a:pPr>
            <a:r>
              <a:rPr lang="en-US" dirty="0">
                <a:latin typeface="Courier New" panose="02070309020205020404" pitchFamily="49" charset="0"/>
                <a:cs typeface="Courier New" panose="02070309020205020404" pitchFamily="49" charset="0"/>
              </a:rPr>
              <a:t>    } else {</a:t>
            </a:r>
          </a:p>
          <a:p>
            <a:pPr marL="381000" lvl="1" indent="0">
              <a:buNone/>
            </a:pPr>
            <a:r>
              <a:rPr lang="en-US" dirty="0">
                <a:latin typeface="Courier New" panose="02070309020205020404" pitchFamily="49" charset="0"/>
                <a:cs typeface="Courier New" panose="02070309020205020404" pitchFamily="49" charset="0"/>
              </a:rPr>
              <a:t>        return false;</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8512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Capturing Still Images Using the Camera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1143000" lvl="3" indent="0">
              <a:buNone/>
            </a:pPr>
            <a:endParaRPr lang="en-US" dirty="0" smtClean="0"/>
          </a:p>
          <a:p>
            <a:pPr marL="1143000" lvl="3" indent="0">
              <a:buNone/>
            </a:pPr>
            <a:endParaRPr lang="en-US" dirty="0"/>
          </a:p>
          <a:p>
            <a:pPr marL="381000" lvl="1" indent="0">
              <a:buNone/>
            </a:pPr>
            <a:r>
              <a:rPr lang="en-US" dirty="0" smtClean="0">
                <a:latin typeface="Courier New" panose="02070309020205020404" pitchFamily="49" charset="0"/>
                <a:cs typeface="Courier New" panose="02070309020205020404" pitchFamily="49" charset="0"/>
              </a:rPr>
              <a:t>final </a:t>
            </a:r>
            <a:r>
              <a:rPr lang="en-US" dirty="0" err="1">
                <a:latin typeface="Courier New" panose="02070309020205020404" pitchFamily="49" charset="0"/>
                <a:cs typeface="Courier New" panose="02070309020205020404" pitchFamily="49" charset="0"/>
              </a:rPr>
              <a:t>CameraSurfaceView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cameraView</a:t>
            </a:r>
            <a:r>
              <a:rPr lang="en-US" dirty="0">
                <a:latin typeface="Courier New" panose="02070309020205020404" pitchFamily="49" charset="0"/>
                <a:cs typeface="Courier New" panose="02070309020205020404" pitchFamily="49" charset="0"/>
              </a:rPr>
              <a:t> = new</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CameraSurfaceView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getApplicationContext</a:t>
            </a: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FrameLayout</a:t>
            </a:r>
            <a:r>
              <a:rPr lang="en-US" dirty="0">
                <a:latin typeface="Courier New" panose="02070309020205020404" pitchFamily="49" charset="0"/>
                <a:cs typeface="Courier New" panose="02070309020205020404" pitchFamily="49" charset="0"/>
              </a:rPr>
              <a:t> frame = (</a:t>
            </a:r>
            <a:r>
              <a:rPr lang="en-US" dirty="0" err="1">
                <a:latin typeface="Courier New" panose="02070309020205020404" pitchFamily="49" charset="0"/>
                <a:cs typeface="Courier New" panose="02070309020205020404" pitchFamily="49" charset="0"/>
              </a:rPr>
              <a:t>FrameLayout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R.id.frame</a:t>
            </a:r>
            <a:r>
              <a:rPr lang="en-US" dirty="0">
                <a:latin typeface="Courier New" panose="02070309020205020404" pitchFamily="49" charset="0"/>
                <a:cs typeface="Courier New" panose="02070309020205020404" pitchFamily="49" charset="0"/>
              </a:rPr>
              <a:t>);</a:t>
            </a:r>
          </a:p>
          <a:p>
            <a:pPr marL="381000" lvl="1" indent="0">
              <a:buNone/>
            </a:pPr>
            <a:r>
              <a:rPr lang="en-US" dirty="0" err="1">
                <a:latin typeface="Courier New" panose="02070309020205020404" pitchFamily="49" charset="0"/>
                <a:cs typeface="Courier New" panose="02070309020205020404" pitchFamily="49" charset="0"/>
              </a:rPr>
              <a:t>frame.addView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cameraView</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87497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Capturing Still Images Using the Camera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r>
              <a:rPr lang="en-US" sz="1100" dirty="0">
                <a:latin typeface="Courier New" panose="02070309020205020404" pitchFamily="49" charset="0"/>
                <a:cs typeface="Courier New" panose="02070309020205020404" pitchFamily="49" charset="0"/>
              </a:rPr>
              <a:t>public void </a:t>
            </a:r>
            <a:r>
              <a:rPr lang="en-US" sz="1100" dirty="0" err="1">
                <a:latin typeface="Courier New" panose="02070309020205020404" pitchFamily="49" charset="0"/>
                <a:cs typeface="Courier New" panose="02070309020205020404" pitchFamily="49" charset="0"/>
              </a:rPr>
              <a:t>onClick</a:t>
            </a:r>
            <a:r>
              <a:rPr lang="en-US" sz="1100" dirty="0">
                <a:latin typeface="Courier New" panose="02070309020205020404" pitchFamily="49" charset="0"/>
                <a:cs typeface="Courier New" panose="02070309020205020404" pitchFamily="49" charset="0"/>
              </a:rPr>
              <a:t>(View v) {</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cameraView.capture</a:t>
            </a:r>
            <a:r>
              <a:rPr lang="en-US" sz="1100" dirty="0">
                <a:latin typeface="Courier New" panose="02070309020205020404" pitchFamily="49" charset="0"/>
                <a:cs typeface="Courier New" panose="02070309020205020404" pitchFamily="49" charset="0"/>
              </a:rPr>
              <a:t>(new </a:t>
            </a:r>
            <a:r>
              <a:rPr lang="en-US" sz="1100" dirty="0" err="1">
                <a:latin typeface="Courier New" panose="02070309020205020404" pitchFamily="49" charset="0"/>
                <a:cs typeface="Courier New" panose="02070309020205020404" pitchFamily="49" charset="0"/>
              </a:rPr>
              <a:t>Camera.PictureCallback</a:t>
            </a:r>
            <a:r>
              <a:rPr lang="en-US" sz="1100" dirty="0">
                <a:latin typeface="Courier New" panose="02070309020205020404" pitchFamily="49" charset="0"/>
                <a:cs typeface="Courier New" panose="02070309020205020404" pitchFamily="49" charset="0"/>
              </a:rPr>
              <a:t>() </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pPr marL="1143000" lvl="3" indent="0">
              <a:buNone/>
            </a:pPr>
            <a:r>
              <a:rPr lang="en-US" sz="1100" dirty="0">
                <a:latin typeface="Courier New" panose="02070309020205020404" pitchFamily="49" charset="0"/>
                <a:cs typeface="Courier New" panose="02070309020205020404" pitchFamily="49" charset="0"/>
              </a:rPr>
              <a:t>        public void </a:t>
            </a:r>
            <a:r>
              <a:rPr lang="en-US" sz="1100" dirty="0" err="1">
                <a:latin typeface="Courier New" panose="02070309020205020404" pitchFamily="49" charset="0"/>
                <a:cs typeface="Courier New" panose="02070309020205020404" pitchFamily="49" charset="0"/>
              </a:rPr>
              <a:t>onPictureTaken</a:t>
            </a:r>
            <a:r>
              <a:rPr lang="en-US" sz="1100" dirty="0">
                <a:latin typeface="Courier New" panose="02070309020205020404" pitchFamily="49" charset="0"/>
                <a:cs typeface="Courier New" panose="02070309020205020404" pitchFamily="49" charset="0"/>
              </a:rPr>
              <a:t>(byte[] data,</a:t>
            </a:r>
          </a:p>
          <a:p>
            <a:pPr marL="1143000" lvl="3" indent="0">
              <a:buNone/>
            </a:pPr>
            <a:r>
              <a:rPr lang="en-US" sz="1100" dirty="0">
                <a:latin typeface="Courier New" panose="02070309020205020404" pitchFamily="49" charset="0"/>
                <a:cs typeface="Courier New" panose="02070309020205020404" pitchFamily="49" charset="0"/>
              </a:rPr>
              <a:t>            Camera camera) {</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FileOutputStream</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fos</a:t>
            </a:r>
            <a:r>
              <a:rPr lang="en-US" sz="1100" dirty="0">
                <a:latin typeface="Courier New" panose="02070309020205020404" pitchFamily="49" charset="0"/>
                <a:cs typeface="Courier New" panose="02070309020205020404" pitchFamily="49" charset="0"/>
              </a:rPr>
              <a:t> = null</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pPr marL="1143000" lvl="3" indent="0">
              <a:buNone/>
            </a:pPr>
            <a:r>
              <a:rPr lang="en-US" sz="1100" dirty="0">
                <a:latin typeface="Courier New" panose="02070309020205020404" pitchFamily="49" charset="0"/>
                <a:cs typeface="Courier New" panose="02070309020205020404" pitchFamily="49" charset="0"/>
              </a:rPr>
              <a:t>            try {</a:t>
            </a:r>
          </a:p>
          <a:p>
            <a:pPr marL="1143000" lvl="3" indent="0">
              <a:buNone/>
            </a:pPr>
            <a:r>
              <a:rPr lang="en-US" sz="1100" dirty="0">
                <a:latin typeface="Courier New" panose="02070309020205020404" pitchFamily="49" charset="0"/>
                <a:cs typeface="Courier New" panose="02070309020205020404" pitchFamily="49" charset="0"/>
              </a:rPr>
              <a:t>                String filename = "capture.jpg";</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fos</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openFileOutput</a:t>
            </a:r>
            <a:r>
              <a:rPr lang="en-US" sz="1100" dirty="0">
                <a:latin typeface="Courier New" panose="02070309020205020404" pitchFamily="49" charset="0"/>
                <a:cs typeface="Courier New" panose="02070309020205020404" pitchFamily="49" charset="0"/>
              </a:rPr>
              <a:t>(filename,</a:t>
            </a:r>
          </a:p>
          <a:p>
            <a:pPr marL="1143000" lvl="3" indent="0">
              <a:buNone/>
            </a:pPr>
            <a:r>
              <a:rPr lang="en-US" sz="1100" dirty="0">
                <a:latin typeface="Courier New" panose="02070309020205020404" pitchFamily="49" charset="0"/>
                <a:cs typeface="Courier New" panose="02070309020205020404" pitchFamily="49" charset="0"/>
              </a:rPr>
              <a:t>                    MODE_PRIVATE</a:t>
            </a: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fos.write</a:t>
            </a:r>
            <a:r>
              <a:rPr lang="en-US" sz="1100" dirty="0">
                <a:latin typeface="Courier New" panose="02070309020205020404" pitchFamily="49" charset="0"/>
                <a:cs typeface="Courier New" panose="02070309020205020404" pitchFamily="49" charset="0"/>
              </a:rPr>
              <a:t>(data);</a:t>
            </a:r>
          </a:p>
          <a:p>
            <a:pPr marL="1143000" lvl="3" indent="0">
              <a:buNone/>
            </a:pPr>
            <a:r>
              <a:rPr lang="en-US" sz="1100" dirty="0">
                <a:latin typeface="Courier New" panose="02070309020205020404" pitchFamily="49" charset="0"/>
                <a:cs typeface="Courier New" panose="02070309020205020404" pitchFamily="49" charset="0"/>
              </a:rPr>
              <a:t>            } catch (Exception e) {</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Log.e</a:t>
            </a:r>
            <a:r>
              <a:rPr lang="en-US" sz="1100" dirty="0">
                <a:latin typeface="Courier New" panose="02070309020205020404" pitchFamily="49" charset="0"/>
                <a:cs typeface="Courier New" panose="02070309020205020404" pitchFamily="49" charset="0"/>
              </a:rPr>
              <a:t>("Still", "Error writing file", e);</a:t>
            </a:r>
          </a:p>
          <a:p>
            <a:pPr marL="1143000" lvl="3" indent="0">
              <a:buNone/>
            </a:pPr>
            <a:r>
              <a:rPr lang="en-US" sz="1100" dirty="0">
                <a:latin typeface="Courier New" panose="02070309020205020404" pitchFamily="49" charset="0"/>
                <a:cs typeface="Courier New" panose="02070309020205020404" pitchFamily="49" charset="0"/>
              </a:rPr>
              <a:t>            } finally {</a:t>
            </a:r>
          </a:p>
          <a:p>
            <a:pPr marL="1143000" lvl="3" indent="0">
              <a:buNone/>
            </a:pPr>
            <a:r>
              <a:rPr lang="en-US" sz="1100" dirty="0">
                <a:latin typeface="Courier New" panose="02070309020205020404" pitchFamily="49" charset="0"/>
                <a:cs typeface="Courier New" panose="02070309020205020404" pitchFamily="49" charset="0"/>
              </a:rPr>
              <a:t>                if (</a:t>
            </a:r>
            <a:r>
              <a:rPr lang="en-US" sz="1100" dirty="0" err="1">
                <a:latin typeface="Courier New" panose="02070309020205020404" pitchFamily="49" charset="0"/>
                <a:cs typeface="Courier New" panose="02070309020205020404" pitchFamily="49" charset="0"/>
              </a:rPr>
              <a:t>fos</a:t>
            </a:r>
            <a:r>
              <a:rPr lang="en-US" sz="1100" dirty="0">
                <a:latin typeface="Courier New" panose="02070309020205020404" pitchFamily="49" charset="0"/>
                <a:cs typeface="Courier New" panose="02070309020205020404" pitchFamily="49" charset="0"/>
              </a:rPr>
              <a:t> != null) {</a:t>
            </a:r>
          </a:p>
          <a:p>
            <a:pPr marL="1143000" lvl="3" indent="0">
              <a:buNone/>
            </a:pPr>
            <a:r>
              <a:rPr lang="en-US" sz="1100" dirty="0">
                <a:latin typeface="Courier New" panose="02070309020205020404" pitchFamily="49" charset="0"/>
                <a:cs typeface="Courier New" panose="02070309020205020404" pitchFamily="49" charset="0"/>
              </a:rPr>
              <a:t>                    try {</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fos.close</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 catch (</a:t>
            </a:r>
            <a:r>
              <a:rPr lang="en-US" sz="1100" dirty="0" err="1">
                <a:latin typeface="Courier New" panose="02070309020205020404" pitchFamily="49" charset="0"/>
                <a:cs typeface="Courier New" panose="02070309020205020404" pitchFamily="49" charset="0"/>
              </a:rPr>
              <a:t>IOException</a:t>
            </a:r>
            <a:r>
              <a:rPr lang="en-US" sz="1100" dirty="0">
                <a:latin typeface="Courier New" panose="02070309020205020404" pitchFamily="49" charset="0"/>
                <a:cs typeface="Courier New" panose="02070309020205020404" pitchFamily="49" charset="0"/>
              </a:rPr>
              <a:t> e) {</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Log.e</a:t>
            </a:r>
            <a:r>
              <a:rPr lang="en-US" sz="1100" dirty="0">
                <a:latin typeface="Courier New" panose="02070309020205020404" pitchFamily="49" charset="0"/>
                <a:cs typeface="Courier New" panose="02070309020205020404" pitchFamily="49" charset="0"/>
              </a:rPr>
              <a:t>("Still", "Error closing file", e);</a:t>
            </a:r>
          </a:p>
          <a:p>
            <a:pPr marL="1143000" lvl="3" indent="0">
              <a:buNone/>
            </a:pP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78749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Configuring Camera Mode Settings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You can use the </a:t>
            </a:r>
            <a:r>
              <a:rPr lang="en-US" sz="2400" dirty="0">
                <a:latin typeface="Courier New" panose="02070309020205020404" pitchFamily="49" charset="0"/>
                <a:cs typeface="Courier New" panose="02070309020205020404" pitchFamily="49" charset="0"/>
              </a:rPr>
              <a:t>Camera</a:t>
            </a:r>
            <a:r>
              <a:rPr lang="en-US" sz="2400" dirty="0"/>
              <a:t> class to configure the specific capture settings for a </a:t>
            </a:r>
            <a:r>
              <a:rPr lang="en-US" sz="2400" dirty="0" smtClean="0"/>
              <a:t>picture.</a:t>
            </a:r>
          </a:p>
          <a:p>
            <a:r>
              <a:rPr lang="en-US" sz="2400" dirty="0" smtClean="0"/>
              <a:t>Many </a:t>
            </a:r>
            <a:r>
              <a:rPr lang="en-US" sz="2400" dirty="0"/>
              <a:t>of the capture settings are stored in the </a:t>
            </a:r>
            <a:r>
              <a:rPr lang="en-US" sz="2400" dirty="0" err="1">
                <a:latin typeface="Courier New" panose="02070309020205020404" pitchFamily="49" charset="0"/>
                <a:cs typeface="Courier New" panose="02070309020205020404" pitchFamily="49" charset="0"/>
              </a:rPr>
              <a:t>Camera.Parameters</a:t>
            </a:r>
            <a:r>
              <a:rPr lang="en-US" sz="2400" dirty="0"/>
              <a:t> class and set in the camera using the </a:t>
            </a:r>
            <a:r>
              <a:rPr lang="en-US" sz="2400" dirty="0" err="1">
                <a:latin typeface="Courier New" panose="02070309020205020404" pitchFamily="49" charset="0"/>
                <a:cs typeface="Courier New" panose="02070309020205020404" pitchFamily="49" charset="0"/>
              </a:rPr>
              <a:t>setParameters</a:t>
            </a:r>
            <a:r>
              <a:rPr lang="en-US" sz="2400" dirty="0">
                <a:latin typeface="Courier New" panose="02070309020205020404" pitchFamily="49" charset="0"/>
                <a:cs typeface="Courier New" panose="02070309020205020404" pitchFamily="49" charset="0"/>
              </a:rPr>
              <a:t>()</a:t>
            </a:r>
            <a:r>
              <a:rPr lang="en-US" sz="2400" dirty="0"/>
              <a:t> </a:t>
            </a:r>
            <a:r>
              <a:rPr lang="en-US" sz="2400" dirty="0" smtClean="0"/>
              <a:t>method.</a:t>
            </a:r>
            <a:endParaRPr lang="en-US" sz="2400" dirty="0"/>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Common Camera Parameters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Let’s take a closer look at the </a:t>
            </a:r>
            <a:r>
              <a:rPr lang="en-US" dirty="0" err="1">
                <a:latin typeface="Courier New" panose="02070309020205020404" pitchFamily="49" charset="0"/>
                <a:cs typeface="Courier New" panose="02070309020205020404" pitchFamily="49" charset="0"/>
              </a:rPr>
              <a:t>Camera.Parameters</a:t>
            </a:r>
            <a:r>
              <a:rPr lang="en-US" dirty="0"/>
              <a:t> </a:t>
            </a:r>
            <a:r>
              <a:rPr lang="en-US" dirty="0" smtClean="0"/>
              <a:t>class.</a:t>
            </a:r>
          </a:p>
          <a:p>
            <a:r>
              <a:rPr lang="en-US" dirty="0" smtClean="0"/>
              <a:t>Some </a:t>
            </a:r>
            <a:r>
              <a:rPr lang="en-US" dirty="0"/>
              <a:t>of the most interesting camera parameters are</a:t>
            </a:r>
          </a:p>
          <a:p>
            <a:pPr lvl="1"/>
            <a:r>
              <a:rPr lang="en-US" dirty="0"/>
              <a:t>Flash modes (where flash hardware is available)</a:t>
            </a:r>
          </a:p>
          <a:p>
            <a:pPr lvl="1"/>
            <a:r>
              <a:rPr lang="en-US" dirty="0"/>
              <a:t>Focus types (fixed point, depth of field, infinity, and so on)</a:t>
            </a:r>
          </a:p>
          <a:p>
            <a:pPr lvl="1"/>
            <a:r>
              <a:rPr lang="en-US" dirty="0"/>
              <a:t>White balance settings (fluorescent, incandescent, and so on)</a:t>
            </a:r>
          </a:p>
          <a:p>
            <a:pPr lvl="1"/>
            <a:r>
              <a:rPr lang="en-US" dirty="0"/>
              <a:t>Scene modes (snow, beach, fireworks, and so on)</a:t>
            </a:r>
          </a:p>
          <a:p>
            <a:pPr lvl="1"/>
            <a:r>
              <a:rPr lang="en-US" dirty="0"/>
              <a:t>Effects (photo negative, sepia, and so on)</a:t>
            </a:r>
          </a:p>
          <a:p>
            <a:pPr lvl="1"/>
            <a:r>
              <a:rPr lang="en-US" dirty="0" err="1"/>
              <a:t>Antibanding</a:t>
            </a:r>
            <a:r>
              <a:rPr lang="en-US" dirty="0"/>
              <a:t> settings (noise reduction)</a:t>
            </a:r>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Zooming the Camera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Useful zoom methods in the </a:t>
            </a:r>
            <a:r>
              <a:rPr lang="en-US" dirty="0" err="1">
                <a:latin typeface="Courier New" panose="02070309020205020404" pitchFamily="49" charset="0"/>
                <a:cs typeface="Courier New" panose="02070309020205020404" pitchFamily="49" charset="0"/>
              </a:rPr>
              <a:t>Camera.Parameters</a:t>
            </a:r>
            <a:r>
              <a:rPr lang="en-US" dirty="0"/>
              <a:t> class </a:t>
            </a:r>
            <a:r>
              <a:rPr lang="en-US" dirty="0" smtClean="0"/>
              <a:t>include</a:t>
            </a:r>
          </a:p>
          <a:p>
            <a:pPr lvl="1"/>
            <a:r>
              <a:rPr lang="en-US" dirty="0"/>
              <a:t>Determining whether zooming is supported with </a:t>
            </a:r>
            <a:r>
              <a:rPr lang="en-US" dirty="0" err="1">
                <a:latin typeface="Courier New" panose="02070309020205020404" pitchFamily="49" charset="0"/>
                <a:cs typeface="Courier New" panose="02070309020205020404" pitchFamily="49" charset="0"/>
              </a:rPr>
              <a:t>isZoomSupported</a:t>
            </a:r>
            <a:r>
              <a:rPr lang="en-US" dirty="0">
                <a:latin typeface="Courier New" panose="02070309020205020404" pitchFamily="49" charset="0"/>
                <a:cs typeface="Courier New" panose="02070309020205020404" pitchFamily="49" charset="0"/>
              </a:rPr>
              <a:t>()</a:t>
            </a:r>
          </a:p>
          <a:p>
            <a:pPr lvl="1"/>
            <a:r>
              <a:rPr lang="en-US" dirty="0"/>
              <a:t>Determining whether smooth zooming is supported with </a:t>
            </a:r>
            <a:r>
              <a:rPr lang="en-US" dirty="0" err="1">
                <a:latin typeface="Courier New" panose="02070309020205020404" pitchFamily="49" charset="0"/>
                <a:cs typeface="Courier New" panose="02070309020205020404" pitchFamily="49" charset="0"/>
              </a:rPr>
              <a:t>isSmoothZoomSupported</a:t>
            </a:r>
            <a:r>
              <a:rPr lang="en-US" dirty="0">
                <a:latin typeface="Courier New" panose="02070309020205020404" pitchFamily="49" charset="0"/>
                <a:cs typeface="Courier New" panose="02070309020205020404" pitchFamily="49" charset="0"/>
              </a:rPr>
              <a:t>()</a:t>
            </a:r>
          </a:p>
          <a:p>
            <a:pPr lvl="1"/>
            <a:r>
              <a:rPr lang="en-US" dirty="0"/>
              <a:t>Determining the maximum zoom value with </a:t>
            </a:r>
            <a:r>
              <a:rPr lang="en-US" dirty="0" err="1">
                <a:latin typeface="Courier New" panose="02070309020205020404" pitchFamily="49" charset="0"/>
                <a:cs typeface="Courier New" panose="02070309020205020404" pitchFamily="49" charset="0"/>
              </a:rPr>
              <a:t>getMaxZoom</a:t>
            </a:r>
            <a:r>
              <a:rPr lang="en-US" dirty="0">
                <a:latin typeface="Courier New" panose="02070309020205020404" pitchFamily="49" charset="0"/>
                <a:cs typeface="Courier New" panose="02070309020205020404" pitchFamily="49" charset="0"/>
              </a:rPr>
              <a:t>()</a:t>
            </a:r>
          </a:p>
          <a:p>
            <a:pPr lvl="1"/>
            <a:r>
              <a:rPr lang="en-US" dirty="0"/>
              <a:t>Retrieving the current zoom value with </a:t>
            </a:r>
            <a:r>
              <a:rPr lang="en-US" dirty="0" err="1">
                <a:latin typeface="Courier New" panose="02070309020205020404" pitchFamily="49" charset="0"/>
                <a:cs typeface="Courier New" panose="02070309020205020404" pitchFamily="49" charset="0"/>
              </a:rPr>
              <a:t>getZoom</a:t>
            </a:r>
            <a:r>
              <a:rPr lang="en-US" dirty="0">
                <a:latin typeface="Courier New" panose="02070309020205020404" pitchFamily="49" charset="0"/>
                <a:cs typeface="Courier New" panose="02070309020205020404" pitchFamily="49" charset="0"/>
              </a:rPr>
              <a:t>()</a:t>
            </a:r>
          </a:p>
          <a:p>
            <a:pPr lvl="1"/>
            <a:r>
              <a:rPr lang="en-US" dirty="0"/>
              <a:t>Setting the current zoom value with </a:t>
            </a:r>
            <a:r>
              <a:rPr lang="en-US" dirty="0" err="1">
                <a:latin typeface="Courier New" panose="02070309020205020404" pitchFamily="49" charset="0"/>
                <a:cs typeface="Courier New" panose="02070309020205020404" pitchFamily="49" charset="0"/>
              </a:rPr>
              <a:t>setZoom</a:t>
            </a:r>
            <a:r>
              <a:rPr lang="en-US" dirty="0">
                <a:latin typeface="Courier New" panose="02070309020205020404" pitchFamily="49" charset="0"/>
                <a:cs typeface="Courier New" panose="02070309020205020404" pitchFamily="49" charset="0"/>
              </a:rPr>
              <a:t>()</a:t>
            </a:r>
          </a:p>
          <a:p>
            <a:pPr lvl="1"/>
            <a:r>
              <a:rPr lang="en-US" dirty="0"/>
              <a:t>Calculating the zoom increments (for example, 1x, 2x, and 10x) with </a:t>
            </a:r>
            <a:r>
              <a:rPr lang="en-US" dirty="0" err="1">
                <a:latin typeface="Courier New" panose="02070309020205020404" pitchFamily="49" charset="0"/>
                <a:cs typeface="Courier New" panose="02070309020205020404" pitchFamily="49" charset="0"/>
              </a:rPr>
              <a:t>getZoomRatios</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3"/>
          <p:cNvSpPr>
            <a:spLocks noGrp="1"/>
          </p:cNvSpPr>
          <p:nvPr>
            <p:ph type="ctrTitle"/>
          </p:nvPr>
        </p:nvSpPr>
        <p:spPr>
          <a:xfrm>
            <a:off x="762000" y="1219200"/>
            <a:ext cx="7772400" cy="3276600"/>
          </a:xfrm>
        </p:spPr>
        <p:txBody>
          <a:bodyPr/>
          <a:lstStyle/>
          <a:p>
            <a:pPr eaLnBrk="1" hangingPunct="1">
              <a:spcBef>
                <a:spcPct val="20000"/>
              </a:spcBef>
            </a:pPr>
            <a:r>
              <a:rPr lang="en-US" sz="4200" dirty="0" smtClean="0">
                <a:latin typeface="Arial" charset="0"/>
              </a:rPr>
              <a:t/>
            </a:r>
            <a:br>
              <a:rPr lang="en-US" sz="4200" dirty="0" smtClean="0">
                <a:latin typeface="Arial" charset="0"/>
              </a:rPr>
            </a:br>
            <a:r>
              <a:rPr lang="en-US" sz="4200" i="1" dirty="0" smtClean="0">
                <a:latin typeface="Arial" charset="0"/>
              </a:rPr>
              <a:t> </a:t>
            </a:r>
            <a:r>
              <a:rPr lang="en-US" i="1" dirty="0">
                <a:latin typeface="Arial" charset="0"/>
              </a:rPr>
              <a:t>Advanced </a:t>
            </a:r>
            <a:r>
              <a:rPr lang="en-US" i="1" dirty="0" err="1" smtClean="0">
                <a:latin typeface="Arial" charset="0"/>
              </a:rPr>
              <a:t>Android</a:t>
            </a:r>
            <a:r>
              <a:rPr lang="en-US" baseline="30000" dirty="0" err="1" smtClean="0">
                <a:latin typeface="Arial" charset="0"/>
              </a:rPr>
              <a:t>TM</a:t>
            </a:r>
            <a:r>
              <a:rPr lang="en-US" i="1" dirty="0" smtClean="0">
                <a:latin typeface="Arial" charset="0"/>
              </a:rPr>
              <a:t> </a:t>
            </a:r>
            <a:r>
              <a:rPr lang="en-US" i="1" dirty="0">
                <a:latin typeface="Arial" charset="0"/>
              </a:rPr>
              <a:t>Application Development, </a:t>
            </a:r>
            <a:r>
              <a:rPr lang="en-US" i="1" dirty="0" smtClean="0">
                <a:latin typeface="Arial" charset="0"/>
              </a:rPr>
              <a:t>Fourth </a:t>
            </a:r>
            <a:r>
              <a:rPr lang="en-US" i="1" dirty="0">
                <a:latin typeface="Arial" charset="0"/>
              </a:rPr>
              <a:t>Edition</a:t>
            </a:r>
            <a:r>
              <a:rPr lang="en-US" sz="3800" dirty="0" smtClean="0"/>
              <a:t/>
            </a:r>
            <a:br>
              <a:rPr lang="en-US" sz="3800" dirty="0" smtClean="0"/>
            </a:br>
            <a:r>
              <a:rPr lang="en-US" sz="4200" dirty="0"/>
              <a:t/>
            </a:r>
            <a:br>
              <a:rPr lang="en-US" sz="4200" dirty="0"/>
            </a:br>
            <a:r>
              <a:rPr lang="en-US" sz="4200" dirty="0" smtClean="0"/>
              <a:t>Chapter 13</a:t>
            </a:r>
            <a:r>
              <a:rPr lang="en-US" sz="3800" b="1" dirty="0" smtClean="0">
                <a:latin typeface="Arial" charset="0"/>
              </a:rPr>
              <a:t/>
            </a:r>
            <a:br>
              <a:rPr lang="en-US" sz="3800" b="1" dirty="0" smtClean="0">
                <a:latin typeface="Arial" charset="0"/>
              </a:rPr>
            </a:br>
            <a:r>
              <a:rPr lang="en-US" sz="3800" dirty="0" smtClean="0"/>
              <a:t/>
            </a:r>
            <a:br>
              <a:rPr lang="en-US" sz="3800" dirty="0" smtClean="0"/>
            </a:br>
            <a:r>
              <a:rPr lang="en-US" sz="3800" b="1" dirty="0">
                <a:latin typeface="Arial" charset="0"/>
              </a:rPr>
              <a:t>Using Android Multimedia APIs</a:t>
            </a:r>
            <a:r>
              <a:rPr lang="en-US" sz="3800" b="1" dirty="0" smtClean="0">
                <a:latin typeface="Arial" charset="0"/>
              </a:rPr>
              <a:t/>
            </a:r>
            <a:br>
              <a:rPr lang="en-US" sz="3800" b="1" dirty="0" smtClean="0">
                <a:latin typeface="Arial" charset="0"/>
              </a:rPr>
            </a:br>
            <a:endParaRPr lang="en-US" sz="3800" b="1" dirty="0" smtClean="0">
              <a:latin typeface="Arial" charset="0"/>
            </a:endParaRP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Sharing Images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r>
              <a:rPr lang="en-US" sz="1100" dirty="0">
                <a:latin typeface="Courier New" panose="02070309020205020404" pitchFamily="49" charset="0"/>
                <a:cs typeface="Courier New" panose="02070309020205020404" pitchFamily="49" charset="0"/>
              </a:rPr>
              <a:t>public void </a:t>
            </a:r>
            <a:r>
              <a:rPr lang="en-US" sz="1100" dirty="0" err="1">
                <a:latin typeface="Courier New" panose="02070309020205020404" pitchFamily="49" charset="0"/>
                <a:cs typeface="Courier New" panose="02070309020205020404" pitchFamily="49" charset="0"/>
              </a:rPr>
              <a:t>onPictureTaken</a:t>
            </a:r>
            <a:r>
              <a:rPr lang="en-US" sz="1100" dirty="0">
                <a:latin typeface="Courier New" panose="02070309020205020404" pitchFamily="49" charset="0"/>
                <a:cs typeface="Courier New" panose="02070309020205020404" pitchFamily="49" charset="0"/>
              </a:rPr>
              <a:t>(byte[] data, Camera camera) {</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Log.v</a:t>
            </a:r>
            <a:r>
              <a:rPr lang="en-US" sz="1100" dirty="0">
                <a:latin typeface="Courier New" panose="02070309020205020404" pitchFamily="49" charset="0"/>
                <a:cs typeface="Courier New" panose="02070309020205020404" pitchFamily="49" charset="0"/>
              </a:rPr>
              <a:t>("Still", "Image data received from camera");</a:t>
            </a:r>
          </a:p>
          <a:p>
            <a:pPr marL="1143000" lvl="3" indent="0">
              <a:buNone/>
            </a:pPr>
            <a:r>
              <a:rPr lang="en-US" sz="1100" dirty="0">
                <a:latin typeface="Courier New" panose="02070309020205020404" pitchFamily="49" charset="0"/>
                <a:cs typeface="Courier New" panose="02070309020205020404" pitchFamily="49" charset="0"/>
              </a:rPr>
              <a:t>    try {</a:t>
            </a:r>
          </a:p>
          <a:p>
            <a:pPr marL="1143000" lvl="3" indent="0">
              <a:buNone/>
            </a:pPr>
            <a:r>
              <a:rPr lang="en-US" sz="1100" dirty="0">
                <a:latin typeface="Courier New" panose="02070309020205020404" pitchFamily="49" charset="0"/>
                <a:cs typeface="Courier New" panose="02070309020205020404" pitchFamily="49" charset="0"/>
              </a:rPr>
              <a:t>        Bitmap </a:t>
            </a:r>
            <a:r>
              <a:rPr lang="en-US" sz="1100" dirty="0" err="1">
                <a:latin typeface="Courier New" panose="02070309020205020404" pitchFamily="49" charset="0"/>
                <a:cs typeface="Courier New" panose="02070309020205020404" pitchFamily="49" charset="0"/>
              </a:rPr>
              <a:t>bm</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BitmapFactory.decodeByteArray</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data, 0, </a:t>
            </a:r>
            <a:r>
              <a:rPr lang="en-US" sz="1100" dirty="0" err="1">
                <a:latin typeface="Courier New" panose="02070309020205020404" pitchFamily="49" charset="0"/>
                <a:cs typeface="Courier New" panose="02070309020205020404" pitchFamily="49" charset="0"/>
              </a:rPr>
              <a:t>data.length</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String </a:t>
            </a:r>
            <a:r>
              <a:rPr lang="en-US" sz="1100" dirty="0" err="1">
                <a:latin typeface="Courier New" panose="02070309020205020404" pitchFamily="49" charset="0"/>
                <a:cs typeface="Courier New" panose="02070309020205020404" pitchFamily="49" charset="0"/>
              </a:rPr>
              <a:t>fileUrl</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MediaStore.Images.Media</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insertImage</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getContentResolver</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bm</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"Camera Still Image",</a:t>
            </a:r>
          </a:p>
          <a:p>
            <a:pPr marL="1143000" lvl="3" indent="0">
              <a:buNone/>
            </a:pPr>
            <a:r>
              <a:rPr lang="en-US" sz="1100" dirty="0">
                <a:latin typeface="Courier New" panose="02070309020205020404" pitchFamily="49" charset="0"/>
                <a:cs typeface="Courier New" panose="02070309020205020404" pitchFamily="49" charset="0"/>
              </a:rPr>
              <a:t>            "Camera Pic Sample App Took");</a:t>
            </a:r>
          </a:p>
          <a:p>
            <a:pPr marL="1143000" lvl="3" indent="0">
              <a:buNone/>
            </a:pP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if (</a:t>
            </a:r>
            <a:r>
              <a:rPr lang="en-US" sz="1100" dirty="0" err="1">
                <a:latin typeface="Courier New" panose="02070309020205020404" pitchFamily="49" charset="0"/>
                <a:cs typeface="Courier New" panose="02070309020205020404" pitchFamily="49" charset="0"/>
              </a:rPr>
              <a:t>fileUrl</a:t>
            </a:r>
            <a:r>
              <a:rPr lang="en-US" sz="1100" dirty="0">
                <a:latin typeface="Courier New" panose="02070309020205020404" pitchFamily="49" charset="0"/>
                <a:cs typeface="Courier New" panose="02070309020205020404" pitchFamily="49" charset="0"/>
              </a:rPr>
              <a:t> == null) {</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Log.d</a:t>
            </a:r>
            <a:r>
              <a:rPr lang="en-US" sz="1100" dirty="0">
                <a:latin typeface="Courier New" panose="02070309020205020404" pitchFamily="49" charset="0"/>
                <a:cs typeface="Courier New" panose="02070309020205020404" pitchFamily="49" charset="0"/>
              </a:rPr>
              <a:t>("Still", "Image Insert failed");</a:t>
            </a:r>
          </a:p>
          <a:p>
            <a:pPr marL="1143000" lvl="3" indent="0">
              <a:buNone/>
            </a:pPr>
            <a:r>
              <a:rPr lang="en-US" sz="1100" dirty="0">
                <a:latin typeface="Courier New" panose="02070309020205020404" pitchFamily="49" charset="0"/>
                <a:cs typeface="Courier New" panose="02070309020205020404" pitchFamily="49" charset="0"/>
              </a:rPr>
              <a:t>            return;</a:t>
            </a:r>
          </a:p>
          <a:p>
            <a:pPr marL="1143000" lvl="3" indent="0">
              <a:buNone/>
            </a:pPr>
            <a:r>
              <a:rPr lang="en-US" sz="1100" dirty="0">
                <a:latin typeface="Courier New" panose="02070309020205020404" pitchFamily="49" charset="0"/>
                <a:cs typeface="Courier New" panose="02070309020205020404" pitchFamily="49" charset="0"/>
              </a:rPr>
              <a:t>        } else {</a:t>
            </a:r>
          </a:p>
          <a:p>
            <a:pPr marL="1143000" lvl="3" indent="0">
              <a:buNone/>
            </a:pPr>
            <a:r>
              <a:rPr lang="en-US" sz="1100" dirty="0">
                <a:latin typeface="Courier New" panose="02070309020205020404" pitchFamily="49" charset="0"/>
                <a:cs typeface="Courier New" panose="02070309020205020404" pitchFamily="49" charset="0"/>
              </a:rPr>
              <a:t>            Uri </a:t>
            </a:r>
            <a:r>
              <a:rPr lang="en-US" sz="1100" dirty="0" err="1">
                <a:latin typeface="Courier New" panose="02070309020205020404" pitchFamily="49" charset="0"/>
                <a:cs typeface="Courier New" panose="02070309020205020404" pitchFamily="49" charset="0"/>
              </a:rPr>
              <a:t>picUri</a:t>
            </a:r>
            <a:r>
              <a:rPr lang="en-US" sz="1100" dirty="0">
                <a:latin typeface="Courier New" panose="02070309020205020404" pitchFamily="49" charset="0"/>
                <a:cs typeface="Courier New" panose="02070309020205020404" pitchFamily="49" charset="0"/>
              </a:rPr>
              <a:t> = </a:t>
            </a:r>
            <a:r>
              <a:rPr lang="en-US" sz="1100" dirty="0" err="1">
                <a:latin typeface="Courier New" panose="02070309020205020404" pitchFamily="49" charset="0"/>
                <a:cs typeface="Courier New" panose="02070309020205020404" pitchFamily="49" charset="0"/>
              </a:rPr>
              <a:t>Uri.parse</a:t>
            </a:r>
            <a:r>
              <a:rPr lang="en-US" sz="1100" dirty="0">
                <a:latin typeface="Courier New" panose="02070309020205020404" pitchFamily="49" charset="0"/>
                <a:cs typeface="Courier New" panose="02070309020205020404" pitchFamily="49" charset="0"/>
              </a:rPr>
              <a:t>(</a:t>
            </a:r>
            <a:r>
              <a:rPr lang="en-US" sz="1100" dirty="0" err="1">
                <a:latin typeface="Courier New" panose="02070309020205020404" pitchFamily="49" charset="0"/>
                <a:cs typeface="Courier New" panose="02070309020205020404" pitchFamily="49" charset="0"/>
              </a:rPr>
              <a:t>fileUrl</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sendBroadcast</a:t>
            </a:r>
            <a:r>
              <a:rPr lang="en-US" sz="1100" dirty="0">
                <a:latin typeface="Courier New" panose="02070309020205020404" pitchFamily="49" charset="0"/>
                <a:cs typeface="Courier New" panose="02070309020205020404" pitchFamily="49" charset="0"/>
              </a:rPr>
              <a:t>(new Intent(</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Intent.ACTION_MEDIA_SCANNER_SCAN_FILE</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picUri</a:t>
            </a:r>
            <a:r>
              <a:rPr lang="en-US" sz="1100" dirty="0">
                <a:latin typeface="Courier New" panose="02070309020205020404" pitchFamily="49" charset="0"/>
                <a:cs typeface="Courier New" panose="02070309020205020404" pitchFamily="49" charset="0"/>
              </a:rPr>
              <a:t>));</a:t>
            </a:r>
          </a:p>
          <a:p>
            <a:pPr marL="1143000" lvl="3" indent="0">
              <a:buNone/>
            </a:pPr>
            <a:r>
              <a:rPr lang="en-US" sz="1100" dirty="0">
                <a:latin typeface="Courier New" panose="02070309020205020404" pitchFamily="49" charset="0"/>
                <a:cs typeface="Courier New" panose="02070309020205020404" pitchFamily="49" charset="0"/>
              </a:rPr>
              <a:t>        }</a:t>
            </a:r>
          </a:p>
          <a:p>
            <a:pPr marL="1143000" lvl="3" indent="0">
              <a:buNone/>
            </a:pPr>
            <a:r>
              <a:rPr lang="en-US" sz="1100" dirty="0">
                <a:latin typeface="Courier New" panose="02070309020205020404" pitchFamily="49" charset="0"/>
                <a:cs typeface="Courier New" panose="02070309020205020404" pitchFamily="49" charset="0"/>
              </a:rPr>
              <a:t>    } catch (Exception e) {</a:t>
            </a:r>
          </a:p>
          <a:p>
            <a:pPr marL="1143000" lvl="3" indent="0">
              <a:buNone/>
            </a:pP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Log.e</a:t>
            </a:r>
            <a:r>
              <a:rPr lang="en-US" sz="1100" dirty="0">
                <a:latin typeface="Courier New" panose="02070309020205020404" pitchFamily="49" charset="0"/>
                <a:cs typeface="Courier New" panose="02070309020205020404" pitchFamily="49" charset="0"/>
              </a:rPr>
              <a:t>("Still", "Error writing file", e);</a:t>
            </a:r>
          </a:p>
          <a:p>
            <a:pPr marL="1143000" lvl="3" indent="0">
              <a:buNone/>
            </a:pPr>
            <a:r>
              <a:rPr lang="en-US" sz="1100" dirty="0">
                <a:latin typeface="Courier New" panose="02070309020205020404" pitchFamily="49" charset="0"/>
                <a:cs typeface="Courier New" panose="02070309020205020404" pitchFamily="49" charset="0"/>
              </a:rPr>
              <a:t>    }</a:t>
            </a:r>
          </a:p>
          <a:p>
            <a:pPr marL="1143000" lvl="3" indent="0">
              <a:buNone/>
            </a:pPr>
            <a:r>
              <a:rPr lang="en-US" sz="1100" dirty="0" smtClean="0">
                <a:latin typeface="Courier New" panose="02070309020205020404" pitchFamily="49" charset="0"/>
                <a:cs typeface="Courier New" panose="02070309020205020404" pitchFamily="49" charset="0"/>
              </a:rPr>
              <a:t>}</a:t>
            </a:r>
            <a:endParaRPr lang="en-US" sz="11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Assigning Images as Wallpapers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dirty="0" smtClean="0">
              <a:latin typeface="Courier New" panose="02070309020205020404" pitchFamily="49" charset="0"/>
              <a:cs typeface="Courier New" panose="02070309020205020404" pitchFamily="49" charset="0"/>
            </a:endParaRPr>
          </a:p>
          <a:p>
            <a:pPr marL="381000" lvl="1" indent="0">
              <a:buNone/>
            </a:pPr>
            <a:endParaRPr lang="en-US" dirty="0">
              <a:latin typeface="Courier New" panose="02070309020205020404" pitchFamily="49" charset="0"/>
              <a:cs typeface="Courier New" panose="02070309020205020404" pitchFamily="49" charset="0"/>
            </a:endParaRPr>
          </a:p>
          <a:p>
            <a:pPr marL="381000" lvl="1" indent="0">
              <a:buNone/>
            </a:pPr>
            <a:r>
              <a:rPr lang="en-US" dirty="0" smtClean="0">
                <a:latin typeface="Courier New" panose="02070309020205020404" pitchFamily="49" charset="0"/>
                <a:cs typeface="Courier New" panose="02070309020205020404" pitchFamily="49" charset="0"/>
              </a:rPr>
              <a:t>public </a:t>
            </a: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onPictureTaken</a:t>
            </a:r>
            <a:r>
              <a:rPr lang="en-US" dirty="0">
                <a:latin typeface="Courier New" panose="02070309020205020404" pitchFamily="49" charset="0"/>
                <a:cs typeface="Courier New" panose="02070309020205020404" pitchFamily="49" charset="0"/>
              </a:rPr>
              <a:t>(byte[] data, Camera camera) {</a:t>
            </a:r>
          </a:p>
          <a:p>
            <a:pPr marL="381000" lvl="1" indent="0">
              <a:buNone/>
            </a:pPr>
            <a:r>
              <a:rPr lang="en-US" dirty="0">
                <a:latin typeface="Courier New" panose="02070309020205020404" pitchFamily="49" charset="0"/>
                <a:cs typeface="Courier New" panose="02070309020205020404" pitchFamily="49" charset="0"/>
              </a:rPr>
              <a:t>    Bitmap </a:t>
            </a:r>
            <a:r>
              <a:rPr lang="en-US" dirty="0" err="1">
                <a:latin typeface="Courier New" panose="02070309020205020404" pitchFamily="49" charset="0"/>
                <a:cs typeface="Courier New" panose="02070309020205020404" pitchFamily="49" charset="0"/>
              </a:rPr>
              <a:t>recordedImage</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BitmapFactory.decodeByteArray</a:t>
            </a:r>
            <a:r>
              <a:rPr lang="en-US" dirty="0">
                <a:latin typeface="Courier New" panose="02070309020205020404" pitchFamily="49" charset="0"/>
                <a:cs typeface="Courier New" panose="02070309020205020404" pitchFamily="49" charset="0"/>
              </a:rPr>
              <a:t>(data, 0, </a:t>
            </a:r>
            <a:r>
              <a:rPr lang="en-US" dirty="0" err="1">
                <a:latin typeface="Courier New" panose="02070309020205020404" pitchFamily="49" charset="0"/>
                <a:cs typeface="Courier New" panose="02070309020205020404" pitchFamily="49" charset="0"/>
              </a:rPr>
              <a:t>data.length</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try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WallpaperManager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wpManager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WallpaperManager</a:t>
            </a:r>
            <a:endParaRPr lang="en-US" dirty="0">
              <a:latin typeface="Courier New" panose="02070309020205020404" pitchFamily="49" charset="0"/>
              <a:cs typeface="Courier New" panose="02070309020205020404" pitchFamily="49" charset="0"/>
            </a:endParaRP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getInstance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StillImageActivity.this</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wpManager.setBitmap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recordedImage</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 catch (Exception e)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Log.e</a:t>
            </a:r>
            <a:r>
              <a:rPr lang="en-US" dirty="0">
                <a:latin typeface="Courier New" panose="02070309020205020404" pitchFamily="49" charset="0"/>
                <a:cs typeface="Courier New" panose="02070309020205020404" pitchFamily="49" charset="0"/>
              </a:rPr>
              <a:t>("Still", "Setting wallpaper failed.", e);</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a:t>
            </a:r>
          </a:p>
          <a:p>
            <a:pPr marL="381000" lvl="1" indent="0">
              <a:buNone/>
            </a:pPr>
            <a:endParaRPr lang="en-US" sz="2000" dirty="0"/>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Choosing among Various Device Cameras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dirty="0" smtClean="0">
              <a:latin typeface="Courier New" panose="02070309020205020404" pitchFamily="49" charset="0"/>
              <a:cs typeface="Courier New" panose="02070309020205020404" pitchFamily="49" charset="0"/>
            </a:endParaRPr>
          </a:p>
          <a:p>
            <a:pPr marL="381000" lvl="1" indent="0">
              <a:buNone/>
            </a:pPr>
            <a:endParaRPr lang="en-US" dirty="0">
              <a:latin typeface="Courier New" panose="02070309020205020404" pitchFamily="49" charset="0"/>
              <a:cs typeface="Courier New" panose="02070309020205020404" pitchFamily="49" charset="0"/>
            </a:endParaRPr>
          </a:p>
          <a:p>
            <a:pPr marL="381000" lvl="1" indent="0">
              <a:buNone/>
            </a:pPr>
            <a:r>
              <a:rPr lang="en-US" dirty="0" smtClean="0">
                <a:latin typeface="Courier New" panose="02070309020205020404" pitchFamily="49" charset="0"/>
                <a:cs typeface="Courier New" panose="02070309020205020404" pitchFamily="49" charset="0"/>
              </a:rPr>
              <a:t>private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findFirstFrontFacingCamera</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foundId</a:t>
            </a:r>
            <a:r>
              <a:rPr lang="en-US" dirty="0">
                <a:latin typeface="Courier New" panose="02070309020205020404" pitchFamily="49" charset="0"/>
                <a:cs typeface="Courier New" panose="02070309020205020404" pitchFamily="49" charset="0"/>
              </a:rPr>
              <a:t> = -1;</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numCams</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Camera.getNumberOfCameras</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camId</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camId</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numCams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camId</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CameraInfo</a:t>
            </a:r>
            <a:r>
              <a:rPr lang="en-US" dirty="0">
                <a:latin typeface="Courier New" panose="02070309020205020404" pitchFamily="49" charset="0"/>
                <a:cs typeface="Courier New" panose="02070309020205020404" pitchFamily="49" charset="0"/>
              </a:rPr>
              <a:t> info = new </a:t>
            </a:r>
            <a:r>
              <a:rPr lang="en-US" dirty="0" err="1">
                <a:latin typeface="Courier New" panose="02070309020205020404" pitchFamily="49" charset="0"/>
                <a:cs typeface="Courier New" panose="02070309020205020404" pitchFamily="49" charset="0"/>
              </a:rPr>
              <a:t>CameraInfo</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Camera.getCameraInfo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camId</a:t>
            </a:r>
            <a:r>
              <a:rPr lang="en-US" dirty="0">
                <a:latin typeface="Courier New" panose="02070309020205020404" pitchFamily="49" charset="0"/>
                <a:cs typeface="Courier New" panose="02070309020205020404" pitchFamily="49" charset="0"/>
              </a:rPr>
              <a:t>, info);</a:t>
            </a:r>
          </a:p>
          <a:p>
            <a:pPr marL="38100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info.facing</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CameraInfo.CAMERA_FACING_FRONT</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foundId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camId</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break;</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foundId</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a:t>
            </a:r>
          </a:p>
          <a:p>
            <a:pPr marL="762000" lvl="2" indent="0">
              <a:buNone/>
            </a:pPr>
            <a:endParaRPr lang="en-US" sz="1800" dirty="0"/>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Video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In recent years, video has become commonplace on </a:t>
            </a:r>
            <a:r>
              <a:rPr lang="en-US" sz="2400" dirty="0" smtClean="0"/>
              <a:t>devices.</a:t>
            </a:r>
          </a:p>
          <a:p>
            <a:r>
              <a:rPr lang="en-US" sz="2400" dirty="0" smtClean="0"/>
              <a:t>Most </a:t>
            </a:r>
            <a:r>
              <a:rPr lang="en-US" sz="2400" dirty="0"/>
              <a:t>devices on the market now can record and play back video, and this is no different with Android, although the specific video features might vary from device to </a:t>
            </a:r>
            <a:r>
              <a:rPr lang="en-US" sz="2400" dirty="0" smtClean="0"/>
              <a:t>device.</a:t>
            </a:r>
            <a:endParaRPr lang="en-US" sz="2400" dirty="0"/>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Recording Video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Android applications can record video using the </a:t>
            </a:r>
            <a:r>
              <a:rPr lang="en-US" dirty="0" err="1">
                <a:latin typeface="Courier New" panose="02070309020205020404" pitchFamily="49" charset="0"/>
                <a:cs typeface="Courier New" panose="02070309020205020404" pitchFamily="49" charset="0"/>
              </a:rPr>
              <a:t>MediaRecorder</a:t>
            </a:r>
            <a:r>
              <a:rPr lang="en-US" dirty="0"/>
              <a:t> class. Using </a:t>
            </a:r>
            <a:r>
              <a:rPr lang="en-US" dirty="0" err="1">
                <a:latin typeface="Courier New" panose="02070309020205020404" pitchFamily="49" charset="0"/>
                <a:cs typeface="Courier New" panose="02070309020205020404" pitchFamily="49" charset="0"/>
              </a:rPr>
              <a:t>MediaRecorder</a:t>
            </a:r>
            <a:r>
              <a:rPr lang="en-US" dirty="0"/>
              <a:t> is a matter of following a few simple steps:</a:t>
            </a:r>
          </a:p>
          <a:p>
            <a:pPr lvl="1">
              <a:buFont typeface="+mj-lt"/>
              <a:buAutoNum type="arabicPeriod"/>
            </a:pPr>
            <a:r>
              <a:rPr lang="en-US" dirty="0" smtClean="0"/>
              <a:t>Instantiate </a:t>
            </a:r>
            <a:r>
              <a:rPr lang="en-US" dirty="0"/>
              <a:t>a new </a:t>
            </a:r>
            <a:r>
              <a:rPr lang="en-US" dirty="0" err="1">
                <a:latin typeface="Courier New" panose="02070309020205020404" pitchFamily="49" charset="0"/>
                <a:cs typeface="Courier New" panose="02070309020205020404" pitchFamily="49" charset="0"/>
              </a:rPr>
              <a:t>MediaRecorder</a:t>
            </a:r>
            <a:r>
              <a:rPr lang="en-US" dirty="0"/>
              <a:t> </a:t>
            </a:r>
            <a:r>
              <a:rPr lang="en-US" dirty="0" smtClean="0"/>
              <a:t>object.</a:t>
            </a:r>
            <a:endParaRPr lang="en-US" dirty="0"/>
          </a:p>
          <a:p>
            <a:pPr lvl="1">
              <a:buFont typeface="+mj-lt"/>
              <a:buAutoNum type="arabicPeriod"/>
            </a:pPr>
            <a:r>
              <a:rPr lang="en-US" dirty="0" smtClean="0"/>
              <a:t>Set </a:t>
            </a:r>
            <a:r>
              <a:rPr lang="en-US" dirty="0"/>
              <a:t>the video </a:t>
            </a:r>
            <a:r>
              <a:rPr lang="en-US" dirty="0" smtClean="0"/>
              <a:t>source.</a:t>
            </a:r>
            <a:endParaRPr lang="en-US" dirty="0"/>
          </a:p>
          <a:p>
            <a:pPr lvl="1">
              <a:buFont typeface="+mj-lt"/>
              <a:buAutoNum type="arabicPeriod"/>
            </a:pPr>
            <a:r>
              <a:rPr lang="en-US" dirty="0" smtClean="0"/>
              <a:t>Set </a:t>
            </a:r>
            <a:r>
              <a:rPr lang="en-US" dirty="0"/>
              <a:t>the video output </a:t>
            </a:r>
            <a:r>
              <a:rPr lang="en-US" dirty="0" smtClean="0"/>
              <a:t>format.</a:t>
            </a:r>
            <a:endParaRPr lang="en-US" dirty="0"/>
          </a:p>
          <a:p>
            <a:pPr lvl="1">
              <a:buFont typeface="+mj-lt"/>
              <a:buAutoNum type="arabicPeriod"/>
            </a:pPr>
            <a:r>
              <a:rPr lang="en-US" dirty="0" smtClean="0"/>
              <a:t>Set </a:t>
            </a:r>
            <a:r>
              <a:rPr lang="en-US" dirty="0"/>
              <a:t>the video size to record (optional</a:t>
            </a:r>
            <a:r>
              <a:rPr lang="en-US" dirty="0" smtClean="0"/>
              <a:t>).</a:t>
            </a:r>
            <a:endParaRPr lang="en-US" dirty="0"/>
          </a:p>
          <a:p>
            <a:pPr lvl="1">
              <a:buFont typeface="+mj-lt"/>
              <a:buAutoNum type="arabicPeriod"/>
            </a:pPr>
            <a:r>
              <a:rPr lang="en-US" dirty="0" smtClean="0"/>
              <a:t>Set </a:t>
            </a:r>
            <a:r>
              <a:rPr lang="en-US" dirty="0"/>
              <a:t>the video frame rate (optional</a:t>
            </a:r>
            <a:r>
              <a:rPr lang="en-US" dirty="0" smtClean="0"/>
              <a:t>).</a:t>
            </a:r>
            <a:endParaRPr lang="en-US" dirty="0"/>
          </a:p>
          <a:p>
            <a:pPr lvl="1">
              <a:buFont typeface="+mj-lt"/>
              <a:buAutoNum type="arabicPeriod"/>
            </a:pPr>
            <a:r>
              <a:rPr lang="en-US" dirty="0" smtClean="0"/>
              <a:t>Set </a:t>
            </a:r>
            <a:r>
              <a:rPr lang="en-US" dirty="0"/>
              <a:t>the video </a:t>
            </a:r>
            <a:r>
              <a:rPr lang="en-US" dirty="0" smtClean="0"/>
              <a:t>encoder.</a:t>
            </a:r>
            <a:endParaRPr lang="en-US" dirty="0"/>
          </a:p>
          <a:p>
            <a:pPr lvl="1">
              <a:buFont typeface="+mj-lt"/>
              <a:buAutoNum type="arabicPeriod"/>
            </a:pPr>
            <a:r>
              <a:rPr lang="en-US" dirty="0" smtClean="0"/>
              <a:t>Set </a:t>
            </a:r>
            <a:r>
              <a:rPr lang="en-US" dirty="0"/>
              <a:t>the file to record </a:t>
            </a:r>
            <a:r>
              <a:rPr lang="en-US" dirty="0" smtClean="0"/>
              <a:t>to.</a:t>
            </a:r>
          </a:p>
          <a:p>
            <a:pPr lvl="2"/>
            <a:r>
              <a:rPr lang="en-US" dirty="0" smtClean="0"/>
              <a:t>The </a:t>
            </a:r>
            <a:r>
              <a:rPr lang="en-US" dirty="0"/>
              <a:t>extension must match the output </a:t>
            </a:r>
            <a:r>
              <a:rPr lang="en-US" dirty="0" smtClean="0"/>
              <a:t>format.</a:t>
            </a:r>
            <a:endParaRPr lang="en-US" dirty="0"/>
          </a:p>
          <a:p>
            <a:pPr lvl="1">
              <a:buFont typeface="+mj-lt"/>
              <a:buAutoNum type="arabicPeriod"/>
            </a:pPr>
            <a:r>
              <a:rPr lang="en-US" dirty="0" smtClean="0"/>
              <a:t>Set </a:t>
            </a:r>
            <a:r>
              <a:rPr lang="en-US" dirty="0"/>
              <a:t>the preview </a:t>
            </a:r>
            <a:r>
              <a:rPr lang="en-US" dirty="0" smtClean="0"/>
              <a:t>surface.</a:t>
            </a:r>
            <a:endParaRPr lang="en-US" dirty="0"/>
          </a:p>
          <a:p>
            <a:pPr lvl="1">
              <a:buFont typeface="+mj-lt"/>
              <a:buAutoNum type="arabicPeriod"/>
            </a:pPr>
            <a:r>
              <a:rPr lang="en-US" dirty="0" smtClean="0"/>
              <a:t>Prepare </a:t>
            </a:r>
            <a:r>
              <a:rPr lang="en-US" dirty="0"/>
              <a:t>the object for </a:t>
            </a:r>
            <a:r>
              <a:rPr lang="en-US" dirty="0" smtClean="0"/>
              <a:t>recording.</a:t>
            </a:r>
            <a:endParaRPr lang="en-US" dirty="0"/>
          </a:p>
          <a:p>
            <a:pPr lvl="1">
              <a:buFont typeface="+mj-lt"/>
              <a:buAutoNum type="arabicPeriod"/>
            </a:pPr>
            <a:r>
              <a:rPr lang="en-US" dirty="0" smtClean="0"/>
              <a:t>Start </a:t>
            </a:r>
            <a:r>
              <a:rPr lang="en-US" dirty="0"/>
              <a:t>the </a:t>
            </a:r>
            <a:r>
              <a:rPr lang="en-US" dirty="0" smtClean="0"/>
              <a:t>recording.</a:t>
            </a:r>
            <a:endParaRPr lang="en-US" dirty="0"/>
          </a:p>
          <a:p>
            <a:pPr lvl="1">
              <a:buFont typeface="+mj-lt"/>
              <a:buAutoNum type="arabicPeriod"/>
            </a:pPr>
            <a:r>
              <a:rPr lang="en-US" dirty="0" smtClean="0"/>
              <a:t>Stop </a:t>
            </a:r>
            <a:r>
              <a:rPr lang="en-US" dirty="0"/>
              <a:t>and release the recording object when </a:t>
            </a:r>
            <a:r>
              <a:rPr lang="en-US" dirty="0" smtClean="0"/>
              <a:t>finished.</a:t>
            </a:r>
            <a:endParaRPr lang="en-US" dirty="0"/>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Recording Video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onClick</a:t>
            </a:r>
            <a:r>
              <a:rPr lang="en-US" dirty="0">
                <a:latin typeface="Courier New" panose="02070309020205020404" pitchFamily="49" charset="0"/>
                <a:cs typeface="Courier New" panose="02070309020205020404" pitchFamily="49" charset="0"/>
              </a:rPr>
              <a:t>(View v) {</a:t>
            </a:r>
          </a:p>
          <a:p>
            <a:pPr marL="1600200" lvl="4"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videoRecorder</a:t>
            </a:r>
            <a:r>
              <a:rPr lang="en-US" dirty="0">
                <a:latin typeface="Courier New" panose="02070309020205020404" pitchFamily="49" charset="0"/>
                <a:cs typeface="Courier New" panose="02070309020205020404" pitchFamily="49" charset="0"/>
              </a:rPr>
              <a:t> == null) {</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videoRecorder</a:t>
            </a:r>
            <a:r>
              <a:rPr lang="en-US" dirty="0">
                <a:latin typeface="Courier New" panose="02070309020205020404" pitchFamily="49" charset="0"/>
                <a:cs typeface="Courier New" panose="02070309020205020404" pitchFamily="49" charset="0"/>
              </a:rPr>
              <a:t> = new </a:t>
            </a:r>
            <a:r>
              <a:rPr lang="en-US" dirty="0" err="1">
                <a:latin typeface="Courier New" panose="02070309020205020404" pitchFamily="49" charset="0"/>
                <a:cs typeface="Courier New" panose="02070309020205020404" pitchFamily="49" charset="0"/>
              </a:rPr>
              <a:t>MediaRecorder</a:t>
            </a:r>
            <a:r>
              <a:rPr lang="en-US" dirty="0">
                <a:latin typeface="Courier New" panose="02070309020205020404" pitchFamily="49" charset="0"/>
                <a:cs typeface="Courier New" panose="02070309020205020404" pitchFamily="49" charset="0"/>
              </a:rPr>
              <a:t>();</a:t>
            </a:r>
          </a:p>
          <a:p>
            <a:pPr marL="1600200" lvl="4" indent="0">
              <a:buNone/>
            </a:pPr>
            <a:r>
              <a:rPr lang="en-US" dirty="0">
                <a:latin typeface="Courier New" panose="02070309020205020404" pitchFamily="49" charset="0"/>
                <a:cs typeface="Courier New" panose="02070309020205020404" pitchFamily="49" charset="0"/>
              </a:rPr>
              <a:t>    }</a:t>
            </a:r>
          </a:p>
          <a:p>
            <a:pPr marL="1600200" lvl="4"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pathForAppFiles</a:t>
            </a:r>
            <a:r>
              <a:rPr lang="en-US" dirty="0">
                <a:latin typeface="Courier New" panose="02070309020205020404" pitchFamily="49" charset="0"/>
                <a:cs typeface="Courier New" panose="02070309020205020404" pitchFamily="49" charset="0"/>
              </a:rPr>
              <a:t> =</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getFilesDir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getAbsolutePath</a:t>
            </a:r>
            <a:r>
              <a:rPr lang="en-US" dirty="0">
                <a:latin typeface="Courier New" panose="02070309020205020404" pitchFamily="49" charset="0"/>
                <a:cs typeface="Courier New" panose="02070309020205020404" pitchFamily="49" charset="0"/>
              </a:rPr>
              <a:t>();</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pathForAppFiles</a:t>
            </a:r>
            <a:r>
              <a:rPr lang="en-US" dirty="0">
                <a:latin typeface="Courier New" panose="02070309020205020404" pitchFamily="49" charset="0"/>
                <a:cs typeface="Courier New" panose="02070309020205020404" pitchFamily="49" charset="0"/>
              </a:rPr>
              <a:t> += RECORDED_FILE;</a:t>
            </a:r>
          </a:p>
          <a:p>
            <a:pPr marL="1600200" lvl="4" indent="0">
              <a:buNone/>
            </a:pPr>
            <a:r>
              <a:rPr lang="en-US" dirty="0">
                <a:latin typeface="Courier New" panose="02070309020205020404" pitchFamily="49" charset="0"/>
                <a:cs typeface="Courier New" panose="02070309020205020404" pitchFamily="49" charset="0"/>
              </a:rPr>
              <a:t> </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videoRecorder.setVideoSource</a:t>
            </a:r>
            <a:r>
              <a:rPr lang="en-US" dirty="0">
                <a:latin typeface="Courier New" panose="02070309020205020404" pitchFamily="49" charset="0"/>
                <a:cs typeface="Courier New" panose="02070309020205020404" pitchFamily="49" charset="0"/>
              </a:rPr>
              <a:t>(</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MediaRecorder.VideoSource.CAMERA</a:t>
            </a:r>
            <a:r>
              <a:rPr lang="en-US" dirty="0">
                <a:latin typeface="Courier New" panose="02070309020205020404" pitchFamily="49" charset="0"/>
                <a:cs typeface="Courier New" panose="02070309020205020404" pitchFamily="49" charset="0"/>
              </a:rPr>
              <a:t>);</a:t>
            </a:r>
          </a:p>
          <a:p>
            <a:pPr marL="1600200" lvl="4" indent="0">
              <a:buNone/>
            </a:pPr>
            <a:r>
              <a:rPr lang="en-US" dirty="0">
                <a:latin typeface="Courier New" panose="02070309020205020404" pitchFamily="49" charset="0"/>
                <a:cs typeface="Courier New" panose="02070309020205020404" pitchFamily="49" charset="0"/>
              </a:rPr>
              <a:t> </a:t>
            </a:r>
          </a:p>
          <a:p>
            <a:pPr marL="1600200" lvl="4"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videoRecorder.setOutputFormat</a:t>
            </a:r>
            <a:r>
              <a:rPr lang="en-US" dirty="0">
                <a:latin typeface="Courier New" panose="02070309020205020404" pitchFamily="49" charset="0"/>
                <a:cs typeface="Courier New" panose="02070309020205020404" pitchFamily="49" charset="0"/>
              </a:rPr>
              <a:t>(</a:t>
            </a:r>
          </a:p>
          <a:p>
            <a:pPr marL="1600200" lvl="4" indent="0">
              <a:buNone/>
            </a:pPr>
            <a:r>
              <a:rPr lang="en-US" dirty="0">
                <a:latin typeface="Courier New" panose="02070309020205020404" pitchFamily="49" charset="0"/>
                <a:cs typeface="Courier New" panose="02070309020205020404" pitchFamily="49" charset="0"/>
              </a:rPr>
              <a:t>        MediaRecorder.OutputFormat.MPEG4 );</a:t>
            </a:r>
          </a:p>
          <a:p>
            <a:pPr marL="1600200" lvl="4" indent="0">
              <a:buNone/>
            </a:pPr>
            <a:r>
              <a:rPr lang="en-US" dirty="0" smtClean="0"/>
              <a:t>….</a:t>
            </a:r>
            <a:endParaRPr lang="en-US" dirty="0"/>
          </a:p>
        </p:txBody>
      </p:sp>
    </p:spTree>
    <p:extLst>
      <p:ext uri="{BB962C8B-B14F-4D97-AF65-F5344CB8AC3E}">
        <p14:creationId xmlns:p14="http://schemas.microsoft.com/office/powerpoint/2010/main" val="3062041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Recording Video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r>
              <a:rPr lang="en-US" dirty="0" smtClean="0"/>
              <a:t>….</a:t>
            </a:r>
          </a:p>
          <a:p>
            <a:pPr marL="1600200" lvl="4" indent="0">
              <a:buNone/>
            </a:pPr>
            <a:r>
              <a:rPr lang="en-US" dirty="0" err="1">
                <a:latin typeface="Courier New" panose="02070309020205020404" pitchFamily="49" charset="0"/>
                <a:cs typeface="Courier New" panose="02070309020205020404" pitchFamily="49" charset="0"/>
              </a:rPr>
              <a:t>videoRecorder.setVideoSize</a:t>
            </a:r>
            <a:r>
              <a:rPr lang="en-US" dirty="0">
                <a:latin typeface="Courier New" panose="02070309020205020404" pitchFamily="49" charset="0"/>
                <a:cs typeface="Courier New" panose="02070309020205020404" pitchFamily="49" charset="0"/>
              </a:rPr>
              <a:t>(640, 480);</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videoRecorder.setVideoFrameRate</a:t>
            </a:r>
            <a:r>
              <a:rPr lang="en-US" dirty="0">
                <a:latin typeface="Courier New" panose="02070309020205020404" pitchFamily="49" charset="0"/>
                <a:cs typeface="Courier New" panose="02070309020205020404" pitchFamily="49" charset="0"/>
              </a:rPr>
              <a:t>(30);</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videoRecorder.setVideoEncoder</a:t>
            </a:r>
            <a:r>
              <a:rPr lang="en-US" dirty="0">
                <a:latin typeface="Courier New" panose="02070309020205020404" pitchFamily="49" charset="0"/>
                <a:cs typeface="Courier New" panose="02070309020205020404" pitchFamily="49" charset="0"/>
              </a:rPr>
              <a:t>(</a:t>
            </a:r>
          </a:p>
          <a:p>
            <a:pPr marL="1143000" lvl="3" indent="0">
              <a:buNone/>
            </a:pPr>
            <a:r>
              <a:rPr lang="en-US" dirty="0">
                <a:latin typeface="Courier New" panose="02070309020205020404" pitchFamily="49" charset="0"/>
                <a:cs typeface="Courier New" panose="02070309020205020404" pitchFamily="49" charset="0"/>
              </a:rPr>
              <a:t>        MediaRecorder.VideoEncoder.H264);</a:t>
            </a:r>
          </a:p>
          <a:p>
            <a:pPr marL="1143000" lvl="3" indent="0">
              <a:buNone/>
            </a:pPr>
            <a:r>
              <a:rPr lang="en-US" dirty="0">
                <a:latin typeface="Courier New" panose="02070309020205020404" pitchFamily="49" charset="0"/>
                <a:cs typeface="Courier New" panose="02070309020205020404" pitchFamily="49" charset="0"/>
              </a:rPr>
              <a:t> </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videoRecorder.setOutputFile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pathForAppFiles</a:t>
            </a:r>
            <a:r>
              <a:rPr lang="en-US" dirty="0">
                <a:latin typeface="Courier New" panose="02070309020205020404" pitchFamily="49" charset="0"/>
                <a:cs typeface="Courier New" panose="02070309020205020404" pitchFamily="49" charset="0"/>
              </a:rPr>
              <a:t>);</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videoRecorder.setPreviewDisplay</a:t>
            </a:r>
            <a:r>
              <a:rPr lang="en-US" dirty="0">
                <a:latin typeface="Courier New" panose="02070309020205020404" pitchFamily="49" charset="0"/>
                <a:cs typeface="Courier New" panose="02070309020205020404" pitchFamily="49" charset="0"/>
              </a:rPr>
              <a:t>(surface);</a:t>
            </a:r>
          </a:p>
          <a:p>
            <a:pPr marL="1143000" lvl="3" indent="0">
              <a:buNone/>
            </a:pPr>
            <a:r>
              <a:rPr lang="en-US" dirty="0">
                <a:latin typeface="Courier New" panose="02070309020205020404" pitchFamily="49" charset="0"/>
                <a:cs typeface="Courier New" panose="02070309020205020404" pitchFamily="49" charset="0"/>
              </a:rPr>
              <a:t> </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videoRecorder.prepare</a:t>
            </a:r>
            <a:r>
              <a:rPr lang="en-US" dirty="0">
                <a:latin typeface="Courier New" panose="02070309020205020404" pitchFamily="49" charset="0"/>
                <a:cs typeface="Courier New" panose="02070309020205020404" pitchFamily="49" charset="0"/>
              </a:rPr>
              <a:t>();</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videoRecorder.start</a:t>
            </a:r>
            <a:r>
              <a:rPr lang="en-US" dirty="0">
                <a:latin typeface="Courier New" panose="02070309020205020404" pitchFamily="49" charset="0"/>
                <a:cs typeface="Courier New" panose="02070309020205020404" pitchFamily="49" charset="0"/>
              </a:rPr>
              <a:t>();</a:t>
            </a:r>
          </a:p>
          <a:p>
            <a:pPr marL="1143000" lvl="3" indent="0">
              <a:buNone/>
            </a:pPr>
            <a:r>
              <a:rPr lang="en-US" dirty="0">
                <a:latin typeface="Courier New" panose="02070309020205020404" pitchFamily="49" charset="0"/>
                <a:cs typeface="Courier New" panose="02070309020205020404" pitchFamily="49" charset="0"/>
              </a:rPr>
              <a:t> </a:t>
            </a:r>
          </a:p>
          <a:p>
            <a:pPr marL="1143000" lvl="3" indent="0">
              <a:buNone/>
            </a:pPr>
            <a:r>
              <a:rPr lang="en-US" dirty="0">
                <a:latin typeface="Courier New" panose="02070309020205020404" pitchFamily="49" charset="0"/>
                <a:cs typeface="Courier New" panose="02070309020205020404" pitchFamily="49" charset="0"/>
              </a:rPr>
              <a:t>    // button handling and other behavior here</a:t>
            </a:r>
          </a:p>
          <a:p>
            <a:pPr marL="1143000" lvl="3" indent="0">
              <a:buNone/>
            </a:pPr>
            <a:r>
              <a:rPr lang="en-US" dirty="0">
                <a:latin typeface="Courier New" panose="02070309020205020404" pitchFamily="49" charset="0"/>
                <a:cs typeface="Courier New" panose="02070309020205020404" pitchFamily="49" charset="0"/>
              </a:rPr>
              <a:t>}</a:t>
            </a:r>
          </a:p>
          <a:p>
            <a:pPr marL="1600200" lvl="4" indent="0">
              <a:buNone/>
            </a:pPr>
            <a:endParaRPr lang="en-US" dirty="0"/>
          </a:p>
        </p:txBody>
      </p:sp>
    </p:spTree>
    <p:extLst>
      <p:ext uri="{BB962C8B-B14F-4D97-AF65-F5344CB8AC3E}">
        <p14:creationId xmlns:p14="http://schemas.microsoft.com/office/powerpoint/2010/main" val="30620411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Recording Video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dirty="0" smtClean="0"/>
          </a:p>
          <a:p>
            <a:pPr marL="1600200" lvl="4" indent="0">
              <a:buNone/>
            </a:pPr>
            <a:endParaRPr lang="en-US" dirty="0"/>
          </a:p>
          <a:p>
            <a:pPr marL="1600200" lvl="4" indent="0">
              <a:buNone/>
            </a:pPr>
            <a:endParaRPr lang="en-US" dirty="0" smtClean="0"/>
          </a:p>
          <a:p>
            <a:pPr marL="1600200" lvl="4" indent="0">
              <a:buNone/>
            </a:pPr>
            <a:endParaRPr lang="en-US" dirty="0"/>
          </a:p>
          <a:p>
            <a:pPr marL="1143000" lvl="3" indent="0">
              <a:buNone/>
            </a:pPr>
            <a:r>
              <a:rPr lang="en-US" dirty="0" smtClean="0">
                <a:latin typeface="Courier New" panose="02070309020205020404" pitchFamily="49" charset="0"/>
                <a:cs typeface="Courier New" panose="02070309020205020404" pitchFamily="49" charset="0"/>
              </a:rPr>
              <a:t>public </a:t>
            </a:r>
            <a:r>
              <a:rPr lang="en-US" dirty="0">
                <a:latin typeface="Courier New" panose="02070309020205020404" pitchFamily="49" charset="0"/>
                <a:cs typeface="Courier New" panose="02070309020205020404" pitchFamily="49" charset="0"/>
              </a:rPr>
              <a:t>void </a:t>
            </a:r>
            <a:r>
              <a:rPr lang="en-US" dirty="0" err="1">
                <a:latin typeface="Courier New" panose="02070309020205020404" pitchFamily="49" charset="0"/>
                <a:cs typeface="Courier New" panose="02070309020205020404" pitchFamily="49" charset="0"/>
              </a:rPr>
              <a:t>onClick</a:t>
            </a:r>
            <a:r>
              <a:rPr lang="en-US" dirty="0">
                <a:latin typeface="Courier New" panose="02070309020205020404" pitchFamily="49" charset="0"/>
                <a:cs typeface="Courier New" panose="02070309020205020404" pitchFamily="49" charset="0"/>
              </a:rPr>
              <a:t>(View v) {</a:t>
            </a:r>
          </a:p>
          <a:p>
            <a:pPr marL="1143000" lvl="3"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videoRecorder</a:t>
            </a:r>
            <a:r>
              <a:rPr lang="en-US" dirty="0">
                <a:latin typeface="Courier New" panose="02070309020205020404" pitchFamily="49" charset="0"/>
                <a:cs typeface="Courier New" panose="02070309020205020404" pitchFamily="49" charset="0"/>
              </a:rPr>
              <a:t>!= null) {</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videoRecorder.stop</a:t>
            </a:r>
            <a:r>
              <a:rPr lang="en-US" dirty="0">
                <a:latin typeface="Courier New" panose="02070309020205020404" pitchFamily="49" charset="0"/>
                <a:cs typeface="Courier New" panose="02070309020205020404" pitchFamily="49" charset="0"/>
              </a:rPr>
              <a:t>();</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videoRecorder.release</a:t>
            </a:r>
            <a:r>
              <a:rPr lang="en-US" dirty="0">
                <a:latin typeface="Courier New" panose="02070309020205020404" pitchFamily="49" charset="0"/>
                <a:cs typeface="Courier New" panose="02070309020205020404" pitchFamily="49" charset="0"/>
              </a:rPr>
              <a:t>();</a:t>
            </a:r>
          </a:p>
          <a:p>
            <a:pPr marL="1143000" lvl="3"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videoRecorder</a:t>
            </a:r>
            <a:r>
              <a:rPr lang="en-US" dirty="0">
                <a:latin typeface="Courier New" panose="02070309020205020404" pitchFamily="49" charset="0"/>
                <a:cs typeface="Courier New" panose="02070309020205020404" pitchFamily="49" charset="0"/>
              </a:rPr>
              <a:t> = null;</a:t>
            </a:r>
          </a:p>
          <a:p>
            <a:pPr marL="1143000" lvl="3" indent="0">
              <a:buNone/>
            </a:pPr>
            <a:r>
              <a:rPr lang="en-US" dirty="0">
                <a:latin typeface="Courier New" panose="02070309020205020404" pitchFamily="49" charset="0"/>
                <a:cs typeface="Courier New" panose="02070309020205020404" pitchFamily="49" charset="0"/>
              </a:rPr>
              <a:t>    }</a:t>
            </a:r>
          </a:p>
          <a:p>
            <a:pPr marL="1143000" lvl="3" indent="0">
              <a:buNone/>
            </a:pPr>
            <a:r>
              <a:rPr lang="en-US" dirty="0">
                <a:latin typeface="Courier New" panose="02070309020205020404" pitchFamily="49" charset="0"/>
                <a:cs typeface="Courier New" panose="02070309020205020404" pitchFamily="49" charset="0"/>
              </a:rPr>
              <a:t>    // button handling and other behavior here</a:t>
            </a:r>
          </a:p>
          <a:p>
            <a:pPr marL="1143000" lvl="3" indent="0">
              <a:buNone/>
            </a:pPr>
            <a:r>
              <a:rPr lang="en-US" dirty="0">
                <a:latin typeface="Courier New" panose="02070309020205020404" pitchFamily="49" charset="0"/>
                <a:cs typeface="Courier New" panose="02070309020205020404" pitchFamily="49" charset="0"/>
              </a:rPr>
              <a:t>}</a:t>
            </a:r>
          </a:p>
          <a:p>
            <a:pPr marL="1143000" lvl="3"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620411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Recording Video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Finally, applications wanting to record video require the explicit permission </a:t>
            </a:r>
            <a:r>
              <a:rPr lang="en-US" sz="2400" dirty="0" err="1">
                <a:latin typeface="Courier New" panose="02070309020205020404" pitchFamily="49" charset="0"/>
                <a:cs typeface="Courier New" panose="02070309020205020404" pitchFamily="49" charset="0"/>
              </a:rPr>
              <a:t>android.permission.CAMERA</a:t>
            </a:r>
            <a:r>
              <a:rPr lang="en-US" sz="2400" dirty="0"/>
              <a:t> set in the </a:t>
            </a:r>
            <a:r>
              <a:rPr lang="en-US" sz="2400" dirty="0">
                <a:latin typeface="Courier New" panose="02070309020205020404" pitchFamily="49" charset="0"/>
                <a:cs typeface="Courier New" panose="02070309020205020404" pitchFamily="49" charset="0"/>
              </a:rPr>
              <a:t>AndroidManifest.xml</a:t>
            </a:r>
            <a:r>
              <a:rPr lang="en-US" sz="2400" dirty="0"/>
              <a:t> </a:t>
            </a:r>
            <a:r>
              <a:rPr lang="en-US" sz="2400" dirty="0" smtClean="0"/>
              <a:t>file.</a:t>
            </a:r>
            <a:endParaRPr lang="en-US" sz="2400" dirty="0"/>
          </a:p>
        </p:txBody>
      </p:sp>
    </p:spTree>
    <p:extLst>
      <p:ext uri="{BB962C8B-B14F-4D97-AF65-F5344CB8AC3E}">
        <p14:creationId xmlns:p14="http://schemas.microsoft.com/office/powerpoint/2010/main" val="1654426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Playing Video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381000" lvl="1" indent="0">
              <a:buNone/>
            </a:pP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Override</a:t>
            </a:r>
          </a:p>
          <a:p>
            <a:pPr marL="381000" lvl="1" indent="0">
              <a:buNone/>
            </a:pPr>
            <a:r>
              <a:rPr lang="en-US" dirty="0">
                <a:latin typeface="Courier New" panose="02070309020205020404" pitchFamily="49" charset="0"/>
                <a:cs typeface="Courier New" panose="02070309020205020404" pitchFamily="49" charset="0"/>
              </a:rPr>
              <a:t>protected void </a:t>
            </a:r>
            <a:r>
              <a:rPr lang="en-US" dirty="0" err="1">
                <a:latin typeface="Courier New" panose="02070309020205020404" pitchFamily="49" charset="0"/>
                <a:cs typeface="Courier New" panose="02070309020205020404" pitchFamily="49" charset="0"/>
              </a:rPr>
              <a:t>onCreate</a:t>
            </a:r>
            <a:r>
              <a:rPr lang="en-US" dirty="0">
                <a:latin typeface="Courier New" panose="02070309020205020404" pitchFamily="49" charset="0"/>
                <a:cs typeface="Courier New" panose="02070309020205020404" pitchFamily="49" charset="0"/>
              </a:rPr>
              <a:t>(Bundle </a:t>
            </a:r>
            <a:r>
              <a:rPr lang="en-US" dirty="0" err="1">
                <a:latin typeface="Courier New" panose="02070309020205020404" pitchFamily="49" charset="0"/>
                <a:cs typeface="Courier New" panose="02070309020205020404" pitchFamily="49" charset="0"/>
              </a:rPr>
              <a:t>savedInstanceState</a:t>
            </a: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super.onCreate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savedInstanceState</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setContentView</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R.layout.moving</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VideoView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VideoView</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findViewById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R.id.video</a:t>
            </a:r>
            <a:r>
              <a:rPr lang="en-US" dirty="0">
                <a:latin typeface="Courier New" panose="02070309020205020404" pitchFamily="49" charset="0"/>
                <a:cs typeface="Courier New" panose="02070309020205020404" pitchFamily="49" charset="0"/>
              </a:rPr>
              <a:t>);</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MediaController</a:t>
            </a:r>
            <a:r>
              <a:rPr lang="en-US" dirty="0">
                <a:latin typeface="Courier New" panose="02070309020205020404" pitchFamily="49" charset="0"/>
                <a:cs typeface="Courier New" panose="02070309020205020404" pitchFamily="49" charset="0"/>
              </a:rPr>
              <a:t> mc = new </a:t>
            </a:r>
            <a:r>
              <a:rPr lang="en-US" dirty="0" err="1">
                <a:latin typeface="Courier New" panose="02070309020205020404" pitchFamily="49" charset="0"/>
                <a:cs typeface="Courier New" panose="02070309020205020404" pitchFamily="49" charset="0"/>
              </a:rPr>
              <a:t>MediaController</a:t>
            </a:r>
            <a:r>
              <a:rPr lang="en-US" dirty="0">
                <a:latin typeface="Courier New" panose="02070309020205020404" pitchFamily="49" charset="0"/>
                <a:cs typeface="Courier New" panose="02070309020205020404" pitchFamily="49" charset="0"/>
              </a:rPr>
              <a:t>(this);</a:t>
            </a:r>
          </a:p>
          <a:p>
            <a:pPr marL="381000" lvl="1" indent="0">
              <a:buNone/>
            </a:pPr>
            <a:r>
              <a:rPr lang="en-US" dirty="0">
                <a:latin typeface="Courier New" panose="02070309020205020404" pitchFamily="49" charset="0"/>
                <a:cs typeface="Courier New" panose="02070309020205020404" pitchFamily="49" charset="0"/>
              </a:rPr>
              <a:t>    Uri video = </a:t>
            </a:r>
            <a:r>
              <a:rPr lang="en-US" dirty="0" err="1">
                <a:latin typeface="Courier New" panose="02070309020205020404" pitchFamily="49" charset="0"/>
                <a:cs typeface="Courier New" panose="02070309020205020404" pitchFamily="49" charset="0"/>
              </a:rPr>
              <a:t>Uri.parse</a:t>
            </a:r>
            <a:r>
              <a:rPr lang="en-US" dirty="0">
                <a:latin typeface="Courier New" panose="02070309020205020404" pitchFamily="49" charset="0"/>
                <a:cs typeface="Courier New" panose="02070309020205020404" pitchFamily="49" charset="0"/>
              </a:rPr>
              <a:t>(MOVIE_URL);</a:t>
            </a:r>
          </a:p>
          <a:p>
            <a:pPr marL="381000" lvl="1" indent="0">
              <a:buNone/>
            </a:pPr>
            <a:r>
              <a:rPr lang="en-US" dirty="0">
                <a:latin typeface="Courier New" panose="02070309020205020404" pitchFamily="49" charset="0"/>
                <a:cs typeface="Courier New" panose="02070309020205020404" pitchFamily="49" charset="0"/>
              </a:rPr>
              <a:t> </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vv.setMediaController</a:t>
            </a:r>
            <a:r>
              <a:rPr lang="en-US" dirty="0">
                <a:latin typeface="Courier New" panose="02070309020205020404" pitchFamily="49" charset="0"/>
                <a:cs typeface="Courier New" panose="02070309020205020404" pitchFamily="49" charset="0"/>
              </a:rPr>
              <a:t>(mc);</a:t>
            </a:r>
          </a:p>
          <a:p>
            <a:pPr marL="3810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vv.setVideoURI</a:t>
            </a:r>
            <a:r>
              <a:rPr lang="en-US" dirty="0">
                <a:latin typeface="Courier New" panose="02070309020205020404" pitchFamily="49" charset="0"/>
                <a:cs typeface="Courier New" panose="02070309020205020404" pitchFamily="49" charset="0"/>
              </a:rPr>
              <a:t>(video);</a:t>
            </a:r>
          </a:p>
          <a:p>
            <a:pPr marL="38100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457200" y="304800"/>
            <a:ext cx="5105400" cy="1600200"/>
          </a:xfrm>
        </p:spPr>
        <p:txBody>
          <a:bodyPr/>
          <a:lstStyle/>
          <a:p>
            <a:pPr algn="l" eaLnBrk="1" hangingPunct="1"/>
            <a:r>
              <a:rPr lang="en-US" dirty="0" smtClean="0">
                <a:latin typeface="Arial" charset="0"/>
              </a:rPr>
              <a:t>Chapter 13</a:t>
            </a:r>
            <a:br>
              <a:rPr lang="en-US" dirty="0" smtClean="0">
                <a:latin typeface="Arial" charset="0"/>
              </a:rPr>
            </a:br>
            <a:r>
              <a:rPr lang="en-US" dirty="0" smtClean="0"/>
              <a:t>Overview</a:t>
            </a:r>
          </a:p>
        </p:txBody>
      </p:sp>
      <p:sp>
        <p:nvSpPr>
          <p:cNvPr id="5" name="Content Placeholder 4"/>
          <p:cNvSpPr>
            <a:spLocks noGrp="1"/>
          </p:cNvSpPr>
          <p:nvPr>
            <p:ph idx="1"/>
          </p:nvPr>
        </p:nvSpPr>
        <p:spPr>
          <a:xfrm>
            <a:off x="685800" y="1676400"/>
            <a:ext cx="8077200" cy="4495800"/>
          </a:xfrm>
        </p:spPr>
        <p:txBody>
          <a:bodyPr/>
          <a:lstStyle/>
          <a:p>
            <a:pPr eaLnBrk="1" hangingPunct="1"/>
            <a:r>
              <a:rPr lang="en-US" sz="2400" dirty="0"/>
              <a:t>Working with Multimedia</a:t>
            </a:r>
          </a:p>
          <a:p>
            <a:pPr eaLnBrk="1" hangingPunct="1"/>
            <a:r>
              <a:rPr lang="en-US" sz="2400" dirty="0"/>
              <a:t>Working with the Camera</a:t>
            </a:r>
          </a:p>
          <a:p>
            <a:pPr eaLnBrk="1" hangingPunct="1"/>
            <a:r>
              <a:rPr lang="en-US" sz="2400" dirty="0"/>
              <a:t>Working with Video</a:t>
            </a:r>
          </a:p>
          <a:p>
            <a:pPr eaLnBrk="1" hangingPunct="1"/>
            <a:r>
              <a:rPr lang="en-US" sz="2400" dirty="0"/>
              <a:t>Working with Face Detection</a:t>
            </a:r>
          </a:p>
          <a:p>
            <a:pPr eaLnBrk="1" hangingPunct="1"/>
            <a:r>
              <a:rPr lang="en-US" sz="2400" dirty="0"/>
              <a:t>Working with Audio</a:t>
            </a:r>
          </a:p>
          <a:p>
            <a:pPr eaLnBrk="1" hangingPunct="1"/>
            <a:r>
              <a:rPr lang="en-US" sz="2400" dirty="0"/>
              <a:t>Searching for Multimedia</a:t>
            </a:r>
          </a:p>
          <a:p>
            <a:pPr eaLnBrk="1" hangingPunct="1"/>
            <a:r>
              <a:rPr lang="en-US" sz="2400" dirty="0"/>
              <a:t>Working with Ringtones</a:t>
            </a:r>
          </a:p>
          <a:p>
            <a:pPr eaLnBrk="1" hangingPunct="1"/>
            <a:r>
              <a:rPr lang="en-US" sz="2400" dirty="0"/>
              <a:t>Introducing the Media </a:t>
            </a:r>
            <a:r>
              <a:rPr lang="en-US" sz="2400" dirty="0" smtClean="0"/>
              <a:t>Router</a:t>
            </a:r>
          </a:p>
        </p:txBody>
      </p:sp>
      <p:sp>
        <p:nvSpPr>
          <p:cNvPr id="6" name="Footer Placeholder 5"/>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Playing Video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1322649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Face Detection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Beginning in Android 4.0 (API Level 14), the </a:t>
            </a:r>
            <a:r>
              <a:rPr lang="en-US" sz="1800" dirty="0">
                <a:latin typeface="Courier New" panose="02070309020205020404" pitchFamily="49" charset="0"/>
                <a:cs typeface="Courier New" panose="02070309020205020404" pitchFamily="49" charset="0"/>
              </a:rPr>
              <a:t>Camera</a:t>
            </a:r>
            <a:r>
              <a:rPr lang="en-US" sz="1800" dirty="0"/>
              <a:t> class supports face </a:t>
            </a:r>
            <a:r>
              <a:rPr lang="en-US" sz="1800" dirty="0" smtClean="0"/>
              <a:t>detection.</a:t>
            </a:r>
          </a:p>
          <a:p>
            <a:r>
              <a:rPr lang="en-US" sz="1800" dirty="0" smtClean="0"/>
              <a:t>To </a:t>
            </a:r>
            <a:r>
              <a:rPr lang="en-US" sz="1800" dirty="0"/>
              <a:t>detect faces, you can register a </a:t>
            </a:r>
            <a:r>
              <a:rPr lang="en-US" sz="1800" dirty="0" err="1" smtClean="0">
                <a:latin typeface="Courier New" panose="02070309020205020404" pitchFamily="49" charset="0"/>
                <a:cs typeface="Courier New" panose="02070309020205020404" pitchFamily="49" charset="0"/>
              </a:rPr>
              <a:t>Camera.FaceDetectionListener</a:t>
            </a:r>
            <a:r>
              <a:rPr lang="en-US" sz="1800" dirty="0" smtClean="0"/>
              <a:t>.</a:t>
            </a:r>
          </a:p>
          <a:p>
            <a:r>
              <a:rPr lang="en-US" sz="1800" dirty="0" smtClean="0"/>
              <a:t>Then </a:t>
            </a:r>
            <a:r>
              <a:rPr lang="en-US" sz="1800" dirty="0"/>
              <a:t>start the </a:t>
            </a:r>
            <a:r>
              <a:rPr lang="en-US" sz="1800" dirty="0">
                <a:latin typeface="Courier New" panose="02070309020205020404" pitchFamily="49" charset="0"/>
                <a:cs typeface="Courier New" panose="02070309020205020404" pitchFamily="49" charset="0"/>
              </a:rPr>
              <a:t>Camera</a:t>
            </a:r>
            <a:r>
              <a:rPr lang="en-US" sz="1800" dirty="0"/>
              <a:t> and call the </a:t>
            </a:r>
            <a:r>
              <a:rPr lang="en-US" sz="1800" dirty="0" err="1">
                <a:latin typeface="Courier New" panose="02070309020205020404" pitchFamily="49" charset="0"/>
                <a:cs typeface="Courier New" panose="02070309020205020404" pitchFamily="49" charset="0"/>
              </a:rPr>
              <a:t>startFaceDetection</a:t>
            </a:r>
            <a:r>
              <a:rPr lang="en-US" sz="1800" dirty="0">
                <a:latin typeface="Courier New" panose="02070309020205020404" pitchFamily="49" charset="0"/>
                <a:cs typeface="Courier New" panose="02070309020205020404" pitchFamily="49" charset="0"/>
              </a:rPr>
              <a:t>()</a:t>
            </a:r>
            <a:r>
              <a:rPr lang="en-US" sz="1800" dirty="0"/>
              <a:t> method to begin detecting </a:t>
            </a:r>
            <a:r>
              <a:rPr lang="en-US" sz="1800" dirty="0" smtClean="0"/>
              <a:t>faces.</a:t>
            </a:r>
          </a:p>
          <a:p>
            <a:r>
              <a:rPr lang="en-US" sz="1800" dirty="0" smtClean="0"/>
              <a:t>When </a:t>
            </a:r>
            <a:r>
              <a:rPr lang="en-US" sz="1800" dirty="0"/>
              <a:t>a face is detected, you’ll get an </a:t>
            </a:r>
            <a:r>
              <a:rPr lang="en-US" sz="1800" dirty="0" err="1">
                <a:latin typeface="Courier New" panose="02070309020205020404" pitchFamily="49" charset="0"/>
                <a:cs typeface="Courier New" panose="02070309020205020404" pitchFamily="49" charset="0"/>
              </a:rPr>
              <a:t>onFaceDetection</a:t>
            </a:r>
            <a:r>
              <a:rPr lang="en-US" sz="1800" dirty="0">
                <a:latin typeface="Courier New" panose="02070309020205020404" pitchFamily="49" charset="0"/>
                <a:cs typeface="Courier New" panose="02070309020205020404" pitchFamily="49" charset="0"/>
              </a:rPr>
              <a:t>()</a:t>
            </a:r>
            <a:r>
              <a:rPr lang="en-US" sz="1800" dirty="0"/>
              <a:t> callback event, which returns an array of </a:t>
            </a:r>
            <a:r>
              <a:rPr lang="en-US" sz="1800" dirty="0" err="1">
                <a:latin typeface="Courier New" panose="02070309020205020404" pitchFamily="49" charset="0"/>
                <a:cs typeface="Courier New" panose="02070309020205020404" pitchFamily="49" charset="0"/>
              </a:rPr>
              <a:t>Camera.Face</a:t>
            </a:r>
            <a:r>
              <a:rPr lang="en-US" sz="1800" dirty="0"/>
              <a:t> objects you can </a:t>
            </a:r>
            <a:r>
              <a:rPr lang="en-US" sz="1800" dirty="0" smtClean="0"/>
              <a:t>inspect.</a:t>
            </a:r>
          </a:p>
          <a:p>
            <a:r>
              <a:rPr lang="en-US" sz="1800" dirty="0" smtClean="0"/>
              <a:t>The </a:t>
            </a:r>
            <a:r>
              <a:rPr lang="en-US" sz="1800" dirty="0" err="1">
                <a:latin typeface="Courier New" panose="02070309020205020404" pitchFamily="49" charset="0"/>
                <a:cs typeface="Courier New" panose="02070309020205020404" pitchFamily="49" charset="0"/>
              </a:rPr>
              <a:t>Camera.Face</a:t>
            </a:r>
            <a:r>
              <a:rPr lang="en-US" sz="1800" dirty="0"/>
              <a:t> class encapsulates a plethora of information about the face, including a bounded rectangle representing the facial area, a number of </a:t>
            </a:r>
            <a:r>
              <a:rPr lang="en-US" sz="1800" dirty="0">
                <a:latin typeface="Courier New" panose="02070309020205020404" pitchFamily="49" charset="0"/>
                <a:cs typeface="Courier New" panose="02070309020205020404" pitchFamily="49" charset="0"/>
              </a:rPr>
              <a:t>Point</a:t>
            </a:r>
            <a:r>
              <a:rPr lang="en-US" sz="1800" dirty="0"/>
              <a:t> objects where the eyes and mouth of the face are thought to be located, as well as a numeric score for how confident the face detection engine is that you’ve detected a human </a:t>
            </a:r>
            <a:r>
              <a:rPr lang="en-US" sz="1800" dirty="0" smtClean="0"/>
              <a:t>face.</a:t>
            </a:r>
          </a:p>
          <a:p>
            <a:r>
              <a:rPr lang="en-US" sz="1800" dirty="0" smtClean="0"/>
              <a:t>When </a:t>
            </a:r>
            <a:r>
              <a:rPr lang="en-US" sz="1800" dirty="0"/>
              <a:t>you’re done, call </a:t>
            </a:r>
            <a:r>
              <a:rPr lang="en-US" sz="1800" dirty="0" err="1">
                <a:latin typeface="Courier New" panose="02070309020205020404" pitchFamily="49" charset="0"/>
                <a:cs typeface="Courier New" panose="02070309020205020404" pitchFamily="49" charset="0"/>
              </a:rPr>
              <a:t>stopFaceDetection</a:t>
            </a:r>
            <a:r>
              <a:rPr lang="en-US" sz="1800" dirty="0" smtClean="0">
                <a:latin typeface="Courier New" panose="02070309020205020404" pitchFamily="49" charset="0"/>
                <a:cs typeface="Courier New" panose="02070309020205020404" pitchFamily="49" charset="0"/>
              </a:rPr>
              <a:t>()</a:t>
            </a:r>
            <a:r>
              <a:rPr lang="en-US" sz="1800" dirty="0" smtClean="0"/>
              <a:t>.</a:t>
            </a:r>
            <a:endParaRPr lang="en-US" sz="1800" dirty="0"/>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Audio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Much like video, the Android SDK provides methods for audio playback and </a:t>
            </a:r>
            <a:r>
              <a:rPr lang="en-US" sz="2000" dirty="0" smtClean="0"/>
              <a:t>recording.</a:t>
            </a:r>
          </a:p>
          <a:p>
            <a:r>
              <a:rPr lang="en-US" sz="2000" dirty="0" smtClean="0"/>
              <a:t>Audio </a:t>
            </a:r>
            <a:r>
              <a:rPr lang="en-US" sz="2000" dirty="0"/>
              <a:t>files can be resources, local files, or </a:t>
            </a:r>
            <a:r>
              <a:rPr lang="en-US" sz="2000" dirty="0">
                <a:latin typeface="Courier New" panose="02070309020205020404" pitchFamily="49" charset="0"/>
                <a:cs typeface="Courier New" panose="02070309020205020404" pitchFamily="49" charset="0"/>
              </a:rPr>
              <a:t>Uri</a:t>
            </a:r>
            <a:r>
              <a:rPr lang="en-US" sz="2000" dirty="0"/>
              <a:t> objects to shared or network </a:t>
            </a:r>
            <a:r>
              <a:rPr lang="en-US" sz="2000" dirty="0" smtClean="0"/>
              <a:t>resources.</a:t>
            </a:r>
          </a:p>
          <a:p>
            <a:r>
              <a:rPr lang="en-US" sz="2000" dirty="0" smtClean="0"/>
              <a:t>Audio </a:t>
            </a:r>
            <a:r>
              <a:rPr lang="en-US" sz="2000" dirty="0"/>
              <a:t>recording takes place through the built-in microphone on the device, if one is </a:t>
            </a:r>
            <a:r>
              <a:rPr lang="en-US" sz="2000" dirty="0" smtClean="0"/>
              <a:t>present.</a:t>
            </a:r>
          </a:p>
          <a:p>
            <a:pPr lvl="1"/>
            <a:r>
              <a:rPr lang="en-US" sz="2000" dirty="0" smtClean="0"/>
              <a:t>This is typically </a:t>
            </a:r>
            <a:r>
              <a:rPr lang="en-US" sz="2000" dirty="0"/>
              <a:t>a requirement for a phone because one speaks into it quite </a:t>
            </a:r>
            <a:r>
              <a:rPr lang="en-US" sz="2000" dirty="0" smtClean="0"/>
              <a:t>often.</a:t>
            </a:r>
            <a:endParaRPr lang="en-US" sz="2000" dirty="0"/>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Recording Audio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1800" dirty="0"/>
              <a:t>The </a:t>
            </a:r>
            <a:r>
              <a:rPr lang="en-US" sz="1800" dirty="0" err="1">
                <a:latin typeface="Courier New" panose="02070309020205020404" pitchFamily="49" charset="0"/>
                <a:cs typeface="Courier New" panose="02070309020205020404" pitchFamily="49" charset="0"/>
              </a:rPr>
              <a:t>MediaRecorder</a:t>
            </a:r>
            <a:r>
              <a:rPr lang="en-US" sz="1800" dirty="0"/>
              <a:t> object of the Android SDK provides audio recording </a:t>
            </a:r>
            <a:r>
              <a:rPr lang="en-US" sz="1800" dirty="0" smtClean="0"/>
              <a:t>functionality.</a:t>
            </a:r>
          </a:p>
          <a:p>
            <a:r>
              <a:rPr lang="en-US" sz="1800" dirty="0" smtClean="0"/>
              <a:t>Using </a:t>
            </a:r>
            <a:r>
              <a:rPr lang="en-US" sz="1800" dirty="0"/>
              <a:t>it is a matter of following a few simple steps you should now find familiar:</a:t>
            </a:r>
          </a:p>
          <a:p>
            <a:pPr lvl="1">
              <a:buFont typeface="+mj-lt"/>
              <a:buAutoNum type="arabicPeriod"/>
            </a:pPr>
            <a:r>
              <a:rPr lang="en-US" sz="1800" dirty="0" smtClean="0"/>
              <a:t>Instantiate </a:t>
            </a:r>
            <a:r>
              <a:rPr lang="en-US" sz="1800" dirty="0"/>
              <a:t>a new </a:t>
            </a:r>
            <a:r>
              <a:rPr lang="en-US" sz="1800" dirty="0" err="1">
                <a:latin typeface="Courier New" panose="02070309020205020404" pitchFamily="49" charset="0"/>
                <a:cs typeface="Courier New" panose="02070309020205020404" pitchFamily="49" charset="0"/>
              </a:rPr>
              <a:t>MediaRecorder</a:t>
            </a:r>
            <a:r>
              <a:rPr lang="en-US" sz="1800" dirty="0"/>
              <a:t> </a:t>
            </a:r>
            <a:r>
              <a:rPr lang="en-US" sz="1800" dirty="0" smtClean="0"/>
              <a:t>object.</a:t>
            </a:r>
            <a:endParaRPr lang="en-US" sz="1800" dirty="0"/>
          </a:p>
          <a:p>
            <a:pPr lvl="1">
              <a:buFont typeface="+mj-lt"/>
              <a:buAutoNum type="arabicPeriod"/>
            </a:pPr>
            <a:r>
              <a:rPr lang="en-US" sz="1800" dirty="0" smtClean="0"/>
              <a:t>Set </a:t>
            </a:r>
            <a:r>
              <a:rPr lang="en-US" sz="1800" dirty="0"/>
              <a:t>the audio </a:t>
            </a:r>
            <a:r>
              <a:rPr lang="en-US" sz="1800" dirty="0" smtClean="0"/>
              <a:t>source.</a:t>
            </a:r>
            <a:endParaRPr lang="en-US" sz="1800" dirty="0"/>
          </a:p>
          <a:p>
            <a:pPr lvl="1">
              <a:buFont typeface="+mj-lt"/>
              <a:buAutoNum type="arabicPeriod"/>
            </a:pPr>
            <a:r>
              <a:rPr lang="en-US" sz="1800" dirty="0" smtClean="0"/>
              <a:t>Set </a:t>
            </a:r>
            <a:r>
              <a:rPr lang="en-US" sz="1800" dirty="0"/>
              <a:t>the audio format to record </a:t>
            </a:r>
            <a:r>
              <a:rPr lang="en-US" sz="1800" dirty="0" smtClean="0"/>
              <a:t>with.</a:t>
            </a:r>
            <a:endParaRPr lang="en-US" sz="1800" dirty="0"/>
          </a:p>
          <a:p>
            <a:pPr lvl="1">
              <a:buFont typeface="+mj-lt"/>
              <a:buAutoNum type="arabicPeriod"/>
            </a:pPr>
            <a:r>
              <a:rPr lang="en-US" sz="1800" dirty="0" smtClean="0"/>
              <a:t>Set </a:t>
            </a:r>
            <a:r>
              <a:rPr lang="en-US" sz="1800" dirty="0"/>
              <a:t>the file format to store the audio </a:t>
            </a:r>
            <a:r>
              <a:rPr lang="en-US" sz="1800" dirty="0" smtClean="0"/>
              <a:t>in.</a:t>
            </a:r>
            <a:endParaRPr lang="en-US" sz="1800" dirty="0"/>
          </a:p>
          <a:p>
            <a:pPr lvl="1">
              <a:buFont typeface="+mj-lt"/>
              <a:buAutoNum type="arabicPeriod"/>
            </a:pPr>
            <a:r>
              <a:rPr lang="en-US" sz="1800" dirty="0" smtClean="0"/>
              <a:t>Set </a:t>
            </a:r>
            <a:r>
              <a:rPr lang="en-US" sz="1800" dirty="0"/>
              <a:t>the file to record </a:t>
            </a:r>
            <a:r>
              <a:rPr lang="en-US" sz="1800" dirty="0" smtClean="0"/>
              <a:t>to.</a:t>
            </a:r>
            <a:endParaRPr lang="en-US" sz="1800" dirty="0"/>
          </a:p>
          <a:p>
            <a:pPr lvl="1">
              <a:buFont typeface="+mj-lt"/>
              <a:buAutoNum type="arabicPeriod"/>
            </a:pPr>
            <a:r>
              <a:rPr lang="en-US" sz="1800" dirty="0" smtClean="0"/>
              <a:t>Prepare </a:t>
            </a:r>
            <a:r>
              <a:rPr lang="en-US" sz="1800" dirty="0"/>
              <a:t>the object for </a:t>
            </a:r>
            <a:r>
              <a:rPr lang="en-US" sz="1800" dirty="0" smtClean="0"/>
              <a:t>recording.</a:t>
            </a:r>
            <a:endParaRPr lang="en-US" sz="1800" dirty="0"/>
          </a:p>
          <a:p>
            <a:pPr lvl="1">
              <a:buFont typeface="+mj-lt"/>
              <a:buAutoNum type="arabicPeriod"/>
            </a:pPr>
            <a:r>
              <a:rPr lang="en-US" sz="1800" dirty="0" smtClean="0"/>
              <a:t>Start </a:t>
            </a:r>
            <a:r>
              <a:rPr lang="en-US" sz="1800" dirty="0"/>
              <a:t>the </a:t>
            </a:r>
            <a:r>
              <a:rPr lang="en-US" sz="1800" dirty="0" smtClean="0"/>
              <a:t>recording.</a:t>
            </a:r>
            <a:endParaRPr lang="en-US" sz="1800" dirty="0"/>
          </a:p>
          <a:p>
            <a:pPr lvl="1">
              <a:buFont typeface="+mj-lt"/>
              <a:buAutoNum type="arabicPeriod"/>
            </a:pPr>
            <a:r>
              <a:rPr lang="en-US" sz="1800" dirty="0" smtClean="0"/>
              <a:t>Stop </a:t>
            </a:r>
            <a:r>
              <a:rPr lang="en-US" sz="1800" dirty="0"/>
              <a:t>and release the recording object when </a:t>
            </a:r>
            <a:r>
              <a:rPr lang="en-US" sz="1800" dirty="0" smtClean="0"/>
              <a:t>finished.</a:t>
            </a:r>
            <a:endParaRPr lang="en-US" sz="1800" dirty="0"/>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Recording Audio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r>
              <a:rPr lang="en-US" sz="1200" dirty="0">
                <a:latin typeface="Courier New" panose="02070309020205020404" pitchFamily="49" charset="0"/>
                <a:cs typeface="Courier New" panose="02070309020205020404" pitchFamily="49" charset="0"/>
              </a:rPr>
              <a:t>public void </a:t>
            </a:r>
            <a:r>
              <a:rPr lang="en-US" sz="1200" dirty="0" err="1">
                <a:latin typeface="Courier New" panose="02070309020205020404" pitchFamily="49" charset="0"/>
                <a:cs typeface="Courier New" panose="02070309020205020404" pitchFamily="49" charset="0"/>
              </a:rPr>
              <a:t>onClick</a:t>
            </a:r>
            <a:r>
              <a:rPr lang="en-US" sz="1200" dirty="0">
                <a:latin typeface="Courier New" panose="02070309020205020404" pitchFamily="49" charset="0"/>
                <a:cs typeface="Courier New" panose="02070309020205020404" pitchFamily="49" charset="0"/>
              </a:rPr>
              <a:t>(View v) {</a:t>
            </a:r>
          </a:p>
          <a:p>
            <a:pPr marL="1143000" lvl="3" indent="0">
              <a:buNone/>
            </a:pPr>
            <a:r>
              <a:rPr lang="en-US" sz="1200" dirty="0">
                <a:latin typeface="Courier New" panose="02070309020205020404" pitchFamily="49" charset="0"/>
                <a:cs typeface="Courier New" panose="02070309020205020404" pitchFamily="49" charset="0"/>
              </a:rPr>
              <a:t>    if (</a:t>
            </a:r>
            <a:r>
              <a:rPr lang="en-US" sz="1200" dirty="0" err="1">
                <a:latin typeface="Courier New" panose="02070309020205020404" pitchFamily="49" charset="0"/>
                <a:cs typeface="Courier New" panose="02070309020205020404" pitchFamily="49" charset="0"/>
              </a:rPr>
              <a:t>audioRecorder</a:t>
            </a:r>
            <a:r>
              <a:rPr lang="en-US" sz="1200" dirty="0">
                <a:latin typeface="Courier New" panose="02070309020205020404" pitchFamily="49" charset="0"/>
                <a:cs typeface="Courier New" panose="02070309020205020404" pitchFamily="49" charset="0"/>
              </a:rPr>
              <a:t> == null)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audioRecorder</a:t>
            </a:r>
            <a:r>
              <a:rPr lang="en-US" sz="1200" dirty="0">
                <a:latin typeface="Courier New" panose="02070309020205020404" pitchFamily="49" charset="0"/>
                <a:cs typeface="Courier New" panose="02070309020205020404" pitchFamily="49" charset="0"/>
              </a:rPr>
              <a:t> = new </a:t>
            </a:r>
            <a:r>
              <a:rPr lang="en-US" sz="1200" dirty="0" err="1">
                <a:latin typeface="Courier New" panose="02070309020205020404" pitchFamily="49" charset="0"/>
                <a:cs typeface="Courier New" panose="02070309020205020404" pitchFamily="49" charset="0"/>
              </a:rPr>
              <a:t>MediaRecorder</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String </a:t>
            </a:r>
            <a:r>
              <a:rPr lang="en-US" sz="1200" dirty="0" err="1">
                <a:latin typeface="Courier New" panose="02070309020205020404" pitchFamily="49" charset="0"/>
                <a:cs typeface="Courier New" panose="02070309020205020404" pitchFamily="49" charset="0"/>
              </a:rPr>
              <a:t>pathForAppFiles</a:t>
            </a: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getFilesDir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getAbsolutePath</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pathForAppFiles</a:t>
            </a:r>
            <a:r>
              <a:rPr lang="en-US" sz="1200" dirty="0">
                <a:latin typeface="Courier New" panose="02070309020205020404" pitchFamily="49" charset="0"/>
                <a:cs typeface="Courier New" panose="02070309020205020404" pitchFamily="49" charset="0"/>
              </a:rPr>
              <a:t> += RECORDED_FILE;</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audioRecorder.setAudioSource</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MediaRecorder.AudioSource.MIC</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audioRecorder.setOutputFormat</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MediaRecorder.OutputFormat.DEFAULT</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audioRecorder.setAudioEncoder</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MediaRecorder.AudioEncoder.DEFAULT</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audioRecorder.setOutputFile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pathForAppFiles</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audioRecorder.prepare</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audioRecorder.start</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    // button handling and other behavior here</a:t>
            </a:r>
          </a:p>
          <a:p>
            <a:pPr marL="1143000" lvl="3" indent="0">
              <a:buNone/>
            </a:pP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257010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Recording Audio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endParaRPr lang="en-US" sz="1800" dirty="0" smtClean="0"/>
          </a:p>
          <a:p>
            <a:pPr marL="1143000" lvl="3" indent="0">
              <a:buNone/>
            </a:pPr>
            <a:endParaRPr lang="en-US" sz="1800" dirty="0"/>
          </a:p>
          <a:p>
            <a:pPr marL="1143000" lvl="3" indent="0">
              <a:buNone/>
            </a:pPr>
            <a:endParaRPr lang="en-US" sz="1800" dirty="0" smtClean="0"/>
          </a:p>
          <a:p>
            <a:pPr marL="762000" lvl="2" indent="0">
              <a:buNone/>
            </a:pPr>
            <a:r>
              <a:rPr lang="en-US" sz="1800" dirty="0" smtClean="0">
                <a:latin typeface="Courier New" panose="02070309020205020404" pitchFamily="49" charset="0"/>
                <a:cs typeface="Courier New" panose="02070309020205020404" pitchFamily="49" charset="0"/>
              </a:rPr>
              <a:t>public </a:t>
            </a:r>
            <a:r>
              <a:rPr lang="en-US" sz="1800" dirty="0">
                <a:latin typeface="Courier New" panose="02070309020205020404" pitchFamily="49" charset="0"/>
                <a:cs typeface="Courier New" panose="02070309020205020404" pitchFamily="49" charset="0"/>
              </a:rPr>
              <a:t>void </a:t>
            </a:r>
            <a:r>
              <a:rPr lang="en-US" sz="1800" dirty="0" err="1">
                <a:latin typeface="Courier New" panose="02070309020205020404" pitchFamily="49" charset="0"/>
                <a:cs typeface="Courier New" panose="02070309020205020404" pitchFamily="49" charset="0"/>
              </a:rPr>
              <a:t>onClick</a:t>
            </a:r>
            <a:r>
              <a:rPr lang="en-US" sz="1800" dirty="0">
                <a:latin typeface="Courier New" panose="02070309020205020404" pitchFamily="49" charset="0"/>
                <a:cs typeface="Courier New" panose="02070309020205020404" pitchFamily="49" charset="0"/>
              </a:rPr>
              <a:t>(View v) {</a:t>
            </a:r>
          </a:p>
          <a:p>
            <a:pPr marL="762000" lvl="2" indent="0">
              <a:buNone/>
            </a:pPr>
            <a:r>
              <a:rPr lang="en-US" sz="1800" dirty="0">
                <a:latin typeface="Courier New" panose="02070309020205020404" pitchFamily="49" charset="0"/>
                <a:cs typeface="Courier New" panose="02070309020205020404" pitchFamily="49" charset="0"/>
              </a:rPr>
              <a:t>    if (</a:t>
            </a:r>
            <a:r>
              <a:rPr lang="en-US" sz="1800" dirty="0" err="1">
                <a:latin typeface="Courier New" panose="02070309020205020404" pitchFamily="49" charset="0"/>
                <a:cs typeface="Courier New" panose="02070309020205020404" pitchFamily="49" charset="0"/>
              </a:rPr>
              <a:t>audioRecorder</a:t>
            </a:r>
            <a:r>
              <a:rPr lang="en-US" sz="1800" dirty="0">
                <a:latin typeface="Courier New" panose="02070309020205020404" pitchFamily="49" charset="0"/>
                <a:cs typeface="Courier New" panose="02070309020205020404" pitchFamily="49" charset="0"/>
              </a:rPr>
              <a:t> != null) {</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audioRecorder.stop</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audioRecorder.release</a:t>
            </a:r>
            <a:r>
              <a:rPr lang="en-US" sz="1800" dirty="0">
                <a:latin typeface="Courier New" panose="02070309020205020404" pitchFamily="49" charset="0"/>
                <a:cs typeface="Courier New" panose="02070309020205020404" pitchFamily="49" charset="0"/>
              </a:rPr>
              <a:t>();</a:t>
            </a:r>
          </a:p>
          <a:p>
            <a:pPr marL="762000" lvl="2"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audioRecorder</a:t>
            </a:r>
            <a:r>
              <a:rPr lang="en-US" sz="1800" dirty="0">
                <a:latin typeface="Courier New" panose="02070309020205020404" pitchFamily="49" charset="0"/>
                <a:cs typeface="Courier New" panose="02070309020205020404" pitchFamily="49" charset="0"/>
              </a:rPr>
              <a:t> = null;</a:t>
            </a:r>
          </a:p>
          <a:p>
            <a:pPr marL="762000" lvl="2" indent="0">
              <a:buNone/>
            </a:pPr>
            <a:r>
              <a:rPr lang="en-US" sz="1800" dirty="0">
                <a:latin typeface="Courier New" panose="02070309020205020404" pitchFamily="49" charset="0"/>
                <a:cs typeface="Courier New" panose="02070309020205020404" pitchFamily="49" charset="0"/>
              </a:rPr>
              <a:t>    }</a:t>
            </a:r>
          </a:p>
          <a:p>
            <a:pPr marL="762000" lvl="2" indent="0">
              <a:buNone/>
            </a:pPr>
            <a:r>
              <a:rPr lang="en-US" sz="1800" dirty="0">
                <a:latin typeface="Courier New" panose="02070309020205020404" pitchFamily="49" charset="0"/>
                <a:cs typeface="Courier New" panose="02070309020205020404" pitchFamily="49" charset="0"/>
              </a:rPr>
              <a:t>    // button handling and other behavior here</a:t>
            </a:r>
          </a:p>
          <a:p>
            <a:pPr marL="762000" lvl="2" indent="0">
              <a:buNone/>
            </a:pPr>
            <a:r>
              <a:rPr lang="en-US" sz="1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57010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Recording Audio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400" dirty="0"/>
              <a:t>Finally, applications that want to record audio require the explicit permission </a:t>
            </a:r>
            <a:r>
              <a:rPr lang="en-US" sz="2400" dirty="0" err="1">
                <a:latin typeface="Courier New" panose="02070309020205020404" pitchFamily="49" charset="0"/>
                <a:cs typeface="Courier New" panose="02070309020205020404" pitchFamily="49" charset="0"/>
              </a:rPr>
              <a:t>android.permission.RECORD_AUDIO</a:t>
            </a:r>
            <a:r>
              <a:rPr lang="en-US" sz="2400" dirty="0"/>
              <a:t> set within the </a:t>
            </a:r>
            <a:r>
              <a:rPr lang="en-US" sz="2400" dirty="0">
                <a:latin typeface="Courier New" panose="02070309020205020404" pitchFamily="49" charset="0"/>
                <a:cs typeface="Courier New" panose="02070309020205020404" pitchFamily="49" charset="0"/>
              </a:rPr>
              <a:t>AndroidManifest.xml</a:t>
            </a:r>
            <a:r>
              <a:rPr lang="en-US" sz="2400" dirty="0"/>
              <a:t> </a:t>
            </a:r>
            <a:r>
              <a:rPr lang="en-US" sz="2400" dirty="0" smtClean="0"/>
              <a:t>file.</a:t>
            </a:r>
            <a:endParaRPr lang="en-US" sz="2400" dirty="0"/>
          </a:p>
        </p:txBody>
      </p:sp>
    </p:spTree>
    <p:extLst>
      <p:ext uri="{BB962C8B-B14F-4D97-AF65-F5344CB8AC3E}">
        <p14:creationId xmlns:p14="http://schemas.microsoft.com/office/powerpoint/2010/main" val="36257010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Playing Audio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a:t>
            </a:r>
            <a:r>
              <a:rPr lang="en-US" sz="2000" dirty="0" err="1">
                <a:latin typeface="Courier New" panose="02070309020205020404" pitchFamily="49" charset="0"/>
                <a:cs typeface="Courier New" panose="02070309020205020404" pitchFamily="49" charset="0"/>
              </a:rPr>
              <a:t>MediaPlayer</a:t>
            </a:r>
            <a:r>
              <a:rPr lang="en-US" sz="2000" dirty="0"/>
              <a:t> object can be used to play </a:t>
            </a:r>
            <a:r>
              <a:rPr lang="en-US" sz="2000" dirty="0" smtClean="0"/>
              <a:t>audio.</a:t>
            </a:r>
          </a:p>
          <a:p>
            <a:r>
              <a:rPr lang="en-US" sz="2000" dirty="0" smtClean="0"/>
              <a:t>The </a:t>
            </a:r>
            <a:r>
              <a:rPr lang="en-US" sz="2000" dirty="0"/>
              <a:t>following steps are required to prepare a file for playback:</a:t>
            </a:r>
          </a:p>
          <a:p>
            <a:pPr lvl="1">
              <a:buFont typeface="+mj-lt"/>
              <a:buAutoNum type="arabicPeriod"/>
            </a:pPr>
            <a:r>
              <a:rPr lang="en-US" sz="2000" dirty="0" smtClean="0"/>
              <a:t>Instantiate </a:t>
            </a:r>
            <a:r>
              <a:rPr lang="en-US" sz="2000" dirty="0"/>
              <a:t>a new </a:t>
            </a:r>
            <a:r>
              <a:rPr lang="en-US" sz="2000" dirty="0" err="1">
                <a:latin typeface="Courier New" panose="02070309020205020404" pitchFamily="49" charset="0"/>
                <a:cs typeface="Courier New" panose="02070309020205020404" pitchFamily="49" charset="0"/>
              </a:rPr>
              <a:t>MediaPlayer</a:t>
            </a:r>
            <a:r>
              <a:rPr lang="en-US" sz="2000" dirty="0"/>
              <a:t> </a:t>
            </a:r>
            <a:r>
              <a:rPr lang="en-US" sz="2000" dirty="0" smtClean="0"/>
              <a:t>object.</a:t>
            </a:r>
            <a:endParaRPr lang="en-US" sz="2000" dirty="0"/>
          </a:p>
          <a:p>
            <a:pPr lvl="1">
              <a:buFont typeface="+mj-lt"/>
              <a:buAutoNum type="arabicPeriod"/>
            </a:pPr>
            <a:r>
              <a:rPr lang="en-US" sz="2000" dirty="0" smtClean="0"/>
              <a:t>Set </a:t>
            </a:r>
            <a:r>
              <a:rPr lang="en-US" sz="2000" dirty="0"/>
              <a:t>the path to the file using the </a:t>
            </a:r>
            <a:r>
              <a:rPr lang="en-US" sz="2000" dirty="0" err="1">
                <a:latin typeface="Courier New" panose="02070309020205020404" pitchFamily="49" charset="0"/>
                <a:cs typeface="Courier New" panose="02070309020205020404" pitchFamily="49" charset="0"/>
              </a:rPr>
              <a:t>setDataSource</a:t>
            </a:r>
            <a:r>
              <a:rPr lang="en-US" sz="2000" dirty="0">
                <a:latin typeface="Courier New" panose="02070309020205020404" pitchFamily="49" charset="0"/>
                <a:cs typeface="Courier New" panose="02070309020205020404" pitchFamily="49" charset="0"/>
              </a:rPr>
              <a:t>()</a:t>
            </a:r>
            <a:r>
              <a:rPr lang="en-US" sz="2000" dirty="0"/>
              <a:t> </a:t>
            </a:r>
            <a:r>
              <a:rPr lang="en-US" sz="2000" dirty="0" smtClean="0"/>
              <a:t>method.</a:t>
            </a:r>
            <a:endParaRPr lang="en-US" sz="2000" dirty="0"/>
          </a:p>
          <a:p>
            <a:pPr lvl="1">
              <a:buFont typeface="+mj-lt"/>
              <a:buAutoNum type="arabicPeriod"/>
            </a:pPr>
            <a:r>
              <a:rPr lang="en-US" sz="2000" dirty="0" smtClean="0"/>
              <a:t>Call </a:t>
            </a:r>
            <a:r>
              <a:rPr lang="en-US" sz="2000" dirty="0"/>
              <a:t>the </a:t>
            </a:r>
            <a:r>
              <a:rPr lang="en-US" sz="2000" dirty="0">
                <a:latin typeface="Courier New" panose="02070309020205020404" pitchFamily="49" charset="0"/>
                <a:cs typeface="Courier New" panose="02070309020205020404" pitchFamily="49" charset="0"/>
              </a:rPr>
              <a:t>prepare()</a:t>
            </a:r>
            <a:r>
              <a:rPr lang="en-US" sz="2000" dirty="0"/>
              <a:t> method of the </a:t>
            </a:r>
            <a:r>
              <a:rPr lang="en-US" sz="2000" dirty="0" err="1">
                <a:latin typeface="Courier New" panose="02070309020205020404" pitchFamily="49" charset="0"/>
                <a:cs typeface="Courier New" panose="02070309020205020404" pitchFamily="49" charset="0"/>
              </a:rPr>
              <a:t>MediaPlayer</a:t>
            </a:r>
            <a:r>
              <a:rPr lang="en-US" sz="2000" dirty="0"/>
              <a:t> </a:t>
            </a:r>
            <a:r>
              <a:rPr lang="en-US" sz="2000" dirty="0" smtClean="0"/>
              <a:t>object.</a:t>
            </a:r>
            <a:endParaRPr lang="en-US" sz="2000" dirty="0"/>
          </a:p>
          <a:p>
            <a:pPr lvl="1">
              <a:buFont typeface="+mj-lt"/>
              <a:buAutoNum type="arabicPeriod"/>
            </a:pPr>
            <a:r>
              <a:rPr lang="en-US" sz="2000" dirty="0" smtClean="0"/>
              <a:t>Call </a:t>
            </a:r>
            <a:r>
              <a:rPr lang="en-US" sz="2000" dirty="0"/>
              <a:t>the </a:t>
            </a:r>
            <a:r>
              <a:rPr lang="en-US" sz="2000" dirty="0">
                <a:latin typeface="Courier New" panose="02070309020205020404" pitchFamily="49" charset="0"/>
                <a:cs typeface="Courier New" panose="02070309020205020404" pitchFamily="49" charset="0"/>
              </a:rPr>
              <a:t>start()</a:t>
            </a:r>
            <a:r>
              <a:rPr lang="en-US" sz="2000" dirty="0"/>
              <a:t> method to begin </a:t>
            </a:r>
            <a:r>
              <a:rPr lang="en-US" sz="2000" dirty="0" smtClean="0"/>
              <a:t>playback.</a:t>
            </a:r>
            <a:endParaRPr lang="en-US" sz="2000" dirty="0"/>
          </a:p>
          <a:p>
            <a:pPr lvl="1">
              <a:buFont typeface="+mj-lt"/>
              <a:buAutoNum type="arabicPeriod"/>
            </a:pPr>
            <a:r>
              <a:rPr lang="en-US" sz="2000" dirty="0" smtClean="0"/>
              <a:t>Playback </a:t>
            </a:r>
            <a:r>
              <a:rPr lang="en-US" sz="2000" dirty="0"/>
              <a:t>can then be stopped with a call to the </a:t>
            </a:r>
            <a:r>
              <a:rPr lang="en-US" sz="2000" dirty="0">
                <a:latin typeface="Courier New" panose="02070309020205020404" pitchFamily="49" charset="0"/>
                <a:cs typeface="Courier New" panose="02070309020205020404" pitchFamily="49" charset="0"/>
              </a:rPr>
              <a:t>stop()</a:t>
            </a:r>
            <a:r>
              <a:rPr lang="en-US" sz="2000" dirty="0"/>
              <a:t> </a:t>
            </a:r>
            <a:r>
              <a:rPr lang="en-US" sz="2000" dirty="0" smtClean="0"/>
              <a:t>method.</a:t>
            </a:r>
            <a:endParaRPr lang="en-US" sz="2000" dirty="0"/>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Playing Audio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143000"/>
            <a:ext cx="8229600" cy="4830763"/>
          </a:xfrm>
        </p:spPr>
        <p:txBody>
          <a:bodyPr/>
          <a:lstStyle/>
          <a:p>
            <a:pPr marL="762000" lvl="2" indent="0">
              <a:buNone/>
            </a:pPr>
            <a:r>
              <a:rPr lang="en-US" dirty="0">
                <a:latin typeface="Courier New" panose="02070309020205020404" pitchFamily="49" charset="0"/>
                <a:cs typeface="Courier New" panose="02070309020205020404" pitchFamily="49" charset="0"/>
              </a:rPr>
              <a:t>public void </a:t>
            </a:r>
            <a:r>
              <a:rPr lang="en-US" dirty="0" err="1">
                <a:latin typeface="Courier New" panose="02070309020205020404" pitchFamily="49" charset="0"/>
                <a:cs typeface="Courier New" panose="02070309020205020404" pitchFamily="49" charset="0"/>
              </a:rPr>
              <a:t>onClick</a:t>
            </a:r>
            <a:r>
              <a:rPr lang="en-US" dirty="0">
                <a:latin typeface="Courier New" panose="02070309020205020404" pitchFamily="49" charset="0"/>
                <a:cs typeface="Courier New" panose="02070309020205020404" pitchFamily="49" charset="0"/>
              </a:rPr>
              <a:t>(View v) {</a:t>
            </a:r>
          </a:p>
          <a:p>
            <a:pPr marL="762000" lvl="2" indent="0">
              <a:buNone/>
            </a:pPr>
            <a:r>
              <a:rPr lang="en-US" dirty="0">
                <a:latin typeface="Courier New" panose="02070309020205020404" pitchFamily="49" charset="0"/>
                <a:cs typeface="Courier New" panose="02070309020205020404" pitchFamily="49" charset="0"/>
              </a:rPr>
              <a:t>    if (player == null) {</a:t>
            </a:r>
          </a:p>
          <a:p>
            <a:pPr marL="762000" lvl="2" indent="0">
              <a:buNone/>
            </a:pPr>
            <a:r>
              <a:rPr lang="en-US" dirty="0">
                <a:latin typeface="Courier New" panose="02070309020205020404" pitchFamily="49" charset="0"/>
                <a:cs typeface="Courier New" panose="02070309020205020404" pitchFamily="49" charset="0"/>
              </a:rPr>
              <a:t>        player = new </a:t>
            </a:r>
            <a:r>
              <a:rPr lang="en-US" dirty="0" err="1">
                <a:latin typeface="Courier New" panose="02070309020205020404" pitchFamily="49" charset="0"/>
                <a:cs typeface="Courier New" panose="02070309020205020404" pitchFamily="49" charset="0"/>
              </a:rPr>
              <a:t>MediaPlayer</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try {</a:t>
            </a:r>
          </a:p>
          <a:p>
            <a:pPr marL="762000" lvl="2" indent="0">
              <a:buNone/>
            </a:pPr>
            <a:r>
              <a:rPr lang="en-US" dirty="0">
                <a:latin typeface="Courier New" panose="02070309020205020404" pitchFamily="49" charset="0"/>
                <a:cs typeface="Courier New" panose="02070309020205020404" pitchFamily="49" charset="0"/>
              </a:rPr>
              <a:t>        String </a:t>
            </a:r>
            <a:r>
              <a:rPr lang="en-US" dirty="0" err="1">
                <a:latin typeface="Courier New" panose="02070309020205020404" pitchFamily="49" charset="0"/>
                <a:cs typeface="Courier New" panose="02070309020205020404" pitchFamily="49" charset="0"/>
              </a:rPr>
              <a:t>audioFilePath</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getFilesDir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getAbsolutePath</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audioFilePath</a:t>
            </a:r>
            <a:r>
              <a:rPr lang="en-US" dirty="0">
                <a:latin typeface="Courier New" panose="02070309020205020404" pitchFamily="49" charset="0"/>
                <a:cs typeface="Courier New" panose="02070309020205020404" pitchFamily="49" charset="0"/>
              </a:rPr>
              <a:t> += RECORDED_FILE;</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player.setDataSource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audioFilePath</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player.prepare</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player.start</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 catch (Exception e) {</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Log.e</a:t>
            </a:r>
            <a:r>
              <a:rPr lang="en-US" dirty="0">
                <a:latin typeface="Courier New" panose="02070309020205020404" pitchFamily="49" charset="0"/>
                <a:cs typeface="Courier New" panose="02070309020205020404" pitchFamily="49" charset="0"/>
              </a:rPr>
              <a:t>("Audio", "Playback failed.", e);</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916895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Sharing Audio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600200" lvl="4" indent="0">
              <a:buNone/>
            </a:pPr>
            <a:endParaRPr lang="en-US" sz="1200" dirty="0" smtClean="0"/>
          </a:p>
          <a:p>
            <a:pPr marL="1143000" lvl="3" indent="0">
              <a:buNone/>
            </a:pPr>
            <a:r>
              <a:rPr lang="en-US" sz="1200" dirty="0" err="1" smtClean="0">
                <a:latin typeface="Courier New" panose="02070309020205020404" pitchFamily="49" charset="0"/>
                <a:cs typeface="Courier New" panose="02070309020205020404" pitchFamily="49" charset="0"/>
              </a:rPr>
              <a:t>ContentValues</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values = new </a:t>
            </a:r>
            <a:r>
              <a:rPr lang="en-US" sz="1200" dirty="0" err="1">
                <a:latin typeface="Courier New" panose="02070309020205020404" pitchFamily="49" charset="0"/>
                <a:cs typeface="Courier New" panose="02070309020205020404" pitchFamily="49" charset="0"/>
              </a:rPr>
              <a:t>ContentValues</a:t>
            </a:r>
            <a:r>
              <a:rPr lang="en-US" sz="1200" dirty="0">
                <a:latin typeface="Courier New" panose="02070309020205020404" pitchFamily="49" charset="0"/>
                <a:cs typeface="Courier New" panose="02070309020205020404" pitchFamily="49" charset="0"/>
              </a:rPr>
              <a:t>(9);</a:t>
            </a:r>
          </a:p>
          <a:p>
            <a:pPr marL="1143000" lvl="3" indent="0">
              <a:buNone/>
            </a:pPr>
            <a:r>
              <a:rPr lang="en-US" sz="1200" dirty="0" err="1">
                <a:latin typeface="Courier New" panose="02070309020205020404" pitchFamily="49" charset="0"/>
                <a:cs typeface="Courier New" panose="02070309020205020404" pitchFamily="49" charset="0"/>
              </a:rPr>
              <a:t>values.put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MediaStore.MediaColumns.TITLE</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RecordedAudio</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err="1">
                <a:latin typeface="Courier New" panose="02070309020205020404" pitchFamily="49" charset="0"/>
                <a:cs typeface="Courier New" panose="02070309020205020404" pitchFamily="49" charset="0"/>
              </a:rPr>
              <a:t>values.put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MediaStore.Audio.Media.ALBUM</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"Your Groundbreaking Album");</a:t>
            </a:r>
          </a:p>
          <a:p>
            <a:pPr marL="1143000" lvl="3" indent="0">
              <a:buNone/>
            </a:pPr>
            <a:r>
              <a:rPr lang="en-US" sz="1200" dirty="0" err="1">
                <a:latin typeface="Courier New" panose="02070309020205020404" pitchFamily="49" charset="0"/>
                <a:cs typeface="Courier New" panose="02070309020205020404" pitchFamily="49" charset="0"/>
              </a:rPr>
              <a:t>values.put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MediaStore.Audio.Media.ARTIST</a:t>
            </a:r>
            <a:r>
              <a:rPr lang="en-US" sz="1200" dirty="0">
                <a:latin typeface="Courier New" panose="02070309020205020404" pitchFamily="49" charset="0"/>
                <a:cs typeface="Courier New" panose="02070309020205020404" pitchFamily="49" charset="0"/>
              </a:rPr>
              <a:t>, "Your Name");</a:t>
            </a:r>
          </a:p>
          <a:p>
            <a:pPr marL="1143000" lvl="3" indent="0">
              <a:buNone/>
            </a:pPr>
            <a:r>
              <a:rPr lang="en-US" sz="1200" dirty="0" err="1">
                <a:latin typeface="Courier New" panose="02070309020205020404" pitchFamily="49" charset="0"/>
                <a:cs typeface="Courier New" panose="02070309020205020404" pitchFamily="49" charset="0"/>
              </a:rPr>
              <a:t>values.put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MediaStore.Audio.Media.DISPLAY_NAME</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"The Audio File You Recorded In Media App");</a:t>
            </a:r>
          </a:p>
          <a:p>
            <a:pPr marL="1143000" lvl="3" indent="0">
              <a:buNone/>
            </a:pPr>
            <a:r>
              <a:rPr lang="en-US" sz="1200" dirty="0" err="1">
                <a:latin typeface="Courier New" panose="02070309020205020404" pitchFamily="49" charset="0"/>
                <a:cs typeface="Courier New" panose="02070309020205020404" pitchFamily="49" charset="0"/>
              </a:rPr>
              <a:t>values.put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MediaStore.Audio.Media.IS_RINGTONE</a:t>
            </a:r>
            <a:r>
              <a:rPr lang="en-US" sz="1200" dirty="0">
                <a:latin typeface="Courier New" panose="02070309020205020404" pitchFamily="49" charset="0"/>
                <a:cs typeface="Courier New" panose="02070309020205020404" pitchFamily="49" charset="0"/>
              </a:rPr>
              <a:t>, 1);</a:t>
            </a:r>
          </a:p>
          <a:p>
            <a:pPr marL="1143000" lvl="3" indent="0">
              <a:buNone/>
            </a:pPr>
            <a:r>
              <a:rPr lang="en-US" sz="1200" dirty="0" err="1">
                <a:latin typeface="Courier New" panose="02070309020205020404" pitchFamily="49" charset="0"/>
                <a:cs typeface="Courier New" panose="02070309020205020404" pitchFamily="49" charset="0"/>
              </a:rPr>
              <a:t>values.put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MediaStore.Audio.Media.IS_MUSIC</a:t>
            </a:r>
            <a:r>
              <a:rPr lang="en-US" sz="1200" dirty="0">
                <a:latin typeface="Courier New" panose="02070309020205020404" pitchFamily="49" charset="0"/>
                <a:cs typeface="Courier New" panose="02070309020205020404" pitchFamily="49" charset="0"/>
              </a:rPr>
              <a:t>, 1);</a:t>
            </a:r>
          </a:p>
          <a:p>
            <a:pPr marL="1143000" lvl="3" indent="0">
              <a:buNone/>
            </a:pPr>
            <a:r>
              <a:rPr lang="en-US" sz="1200" dirty="0" err="1">
                <a:latin typeface="Courier New" panose="02070309020205020404" pitchFamily="49" charset="0"/>
                <a:cs typeface="Courier New" panose="02070309020205020404" pitchFamily="49" charset="0"/>
              </a:rPr>
              <a:t>values.put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MediaStore.MediaColumns.DATE_ADDED</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System.currentTimeMillis</a:t>
            </a:r>
            <a:r>
              <a:rPr lang="en-US" sz="1200" dirty="0">
                <a:latin typeface="Courier New" panose="02070309020205020404" pitchFamily="49" charset="0"/>
                <a:cs typeface="Courier New" panose="02070309020205020404" pitchFamily="49" charset="0"/>
              </a:rPr>
              <a:t>() / 1000);</a:t>
            </a:r>
          </a:p>
          <a:p>
            <a:pPr marL="1143000" lvl="3" indent="0">
              <a:buNone/>
            </a:pPr>
            <a:r>
              <a:rPr lang="en-US" sz="1200" dirty="0" err="1">
                <a:latin typeface="Courier New" panose="02070309020205020404" pitchFamily="49" charset="0"/>
                <a:cs typeface="Courier New" panose="02070309020205020404" pitchFamily="49" charset="0"/>
              </a:rPr>
              <a:t>values.put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MediaStore.MediaColumns.MIME_TYPE</a:t>
            </a:r>
            <a:r>
              <a:rPr lang="en-US" sz="1200" dirty="0">
                <a:latin typeface="Courier New" panose="02070309020205020404" pitchFamily="49" charset="0"/>
                <a:cs typeface="Courier New" panose="02070309020205020404" pitchFamily="49" charset="0"/>
              </a:rPr>
              <a:t>, "audio/mp4");</a:t>
            </a:r>
          </a:p>
          <a:p>
            <a:pPr marL="1143000" lvl="3" indent="0">
              <a:buNone/>
            </a:pPr>
            <a:r>
              <a:rPr lang="en-US" sz="1200" dirty="0" err="1">
                <a:latin typeface="Courier New" panose="02070309020205020404" pitchFamily="49" charset="0"/>
                <a:cs typeface="Courier New" panose="02070309020205020404" pitchFamily="49" charset="0"/>
              </a:rPr>
              <a:t>values.put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MediaStore.Audio.Media.DATA</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pathForAppFiles</a:t>
            </a:r>
            <a:r>
              <a:rPr lang="en-US" sz="1200" dirty="0">
                <a:latin typeface="Courier New" panose="02070309020205020404" pitchFamily="49" charset="0"/>
                <a:cs typeface="Courier New" panose="02070309020205020404" pitchFamily="49" charset="0"/>
              </a:rPr>
              <a:t>);</a:t>
            </a:r>
          </a:p>
          <a:p>
            <a:pPr marL="1143000" lvl="3" indent="0">
              <a:buNone/>
            </a:pPr>
            <a:r>
              <a:rPr lang="en-US" sz="1200" dirty="0">
                <a:latin typeface="Courier New" panose="02070309020205020404" pitchFamily="49" charset="0"/>
                <a:cs typeface="Courier New" panose="02070309020205020404" pitchFamily="49" charset="0"/>
              </a:rPr>
              <a:t> </a:t>
            </a:r>
          </a:p>
          <a:p>
            <a:pPr marL="1143000" lvl="3" indent="0">
              <a:buNone/>
            </a:pPr>
            <a:r>
              <a:rPr lang="en-US" sz="1200" dirty="0">
                <a:latin typeface="Courier New" panose="02070309020205020404" pitchFamily="49" charset="0"/>
                <a:cs typeface="Courier New" panose="02070309020205020404" pitchFamily="49" charset="0"/>
              </a:rPr>
              <a:t>Uri </a:t>
            </a:r>
            <a:r>
              <a:rPr lang="en-US" sz="1200" dirty="0" err="1">
                <a:latin typeface="Courier New" panose="02070309020205020404" pitchFamily="49" charset="0"/>
                <a:cs typeface="Courier New" panose="02070309020205020404" pitchFamily="49" charset="0"/>
              </a:rPr>
              <a:t>audioUri</a:t>
            </a:r>
            <a:r>
              <a:rPr lang="en-US" sz="1200" dirty="0">
                <a:latin typeface="Courier New" panose="02070309020205020404" pitchFamily="49" charset="0"/>
                <a:cs typeface="Courier New" panose="02070309020205020404" pitchFamily="49" charset="0"/>
              </a:rPr>
              <a:t> = </a:t>
            </a:r>
            <a:r>
              <a:rPr lang="en-US" sz="1200" dirty="0" err="1">
                <a:latin typeface="Courier New" panose="02070309020205020404" pitchFamily="49" charset="0"/>
                <a:cs typeface="Courier New" panose="02070309020205020404" pitchFamily="49" charset="0"/>
              </a:rPr>
              <a:t>getContentResolver</a:t>
            </a:r>
            <a:r>
              <a:rPr lang="en-US" sz="1200" dirty="0">
                <a:latin typeface="Courier New" panose="02070309020205020404" pitchFamily="49" charset="0"/>
                <a:cs typeface="Courier New" panose="02070309020205020404" pitchFamily="49" charset="0"/>
              </a:rPr>
              <a:t>().insert(</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MediaStore.Audio.Media.EXTERNAL_CONTENT_URI</a:t>
            </a:r>
            <a:r>
              <a:rPr lang="en-US" sz="1200" dirty="0">
                <a:latin typeface="Courier New" panose="02070309020205020404" pitchFamily="49" charset="0"/>
                <a:cs typeface="Courier New" panose="02070309020205020404" pitchFamily="49" charset="0"/>
              </a:rPr>
              <a:t>, values);</a:t>
            </a:r>
          </a:p>
          <a:p>
            <a:pPr marL="1143000" lvl="3" indent="0">
              <a:buNone/>
            </a:pPr>
            <a:r>
              <a:rPr lang="en-US" sz="1200" dirty="0">
                <a:latin typeface="Courier New" panose="02070309020205020404" pitchFamily="49" charset="0"/>
                <a:cs typeface="Courier New" panose="02070309020205020404" pitchFamily="49" charset="0"/>
              </a:rPr>
              <a:t>if (</a:t>
            </a:r>
            <a:r>
              <a:rPr lang="en-US" sz="1200" dirty="0" err="1">
                <a:latin typeface="Courier New" panose="02070309020205020404" pitchFamily="49" charset="0"/>
                <a:cs typeface="Courier New" panose="02070309020205020404" pitchFamily="49" charset="0"/>
              </a:rPr>
              <a:t>audioUri</a:t>
            </a:r>
            <a:r>
              <a:rPr lang="en-US" sz="1200" dirty="0">
                <a:latin typeface="Courier New" panose="02070309020205020404" pitchFamily="49" charset="0"/>
                <a:cs typeface="Courier New" panose="02070309020205020404" pitchFamily="49" charset="0"/>
              </a:rPr>
              <a:t> == null) {</a:t>
            </a:r>
          </a:p>
          <a:p>
            <a:pPr marL="1143000" lvl="3"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Log.d</a:t>
            </a:r>
            <a:r>
              <a:rPr lang="en-US" sz="1200" dirty="0">
                <a:latin typeface="Courier New" panose="02070309020205020404" pitchFamily="49" charset="0"/>
                <a:cs typeface="Courier New" panose="02070309020205020404" pitchFamily="49" charset="0"/>
              </a:rPr>
              <a:t>("Audio", "Content resolver failed");</a:t>
            </a:r>
          </a:p>
          <a:p>
            <a:pPr marL="1143000" lvl="3" indent="0">
              <a:buNone/>
            </a:pPr>
            <a:r>
              <a:rPr lang="en-US" sz="1200" dirty="0">
                <a:latin typeface="Courier New" panose="02070309020205020404" pitchFamily="49" charset="0"/>
                <a:cs typeface="Courier New" panose="02070309020205020404" pitchFamily="49" charset="0"/>
              </a:rPr>
              <a:t>    return;</a:t>
            </a:r>
          </a:p>
          <a:p>
            <a:pPr marL="1143000" lvl="3" indent="0">
              <a:buNone/>
            </a:pP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Multimedia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multimedia features of the Android platform generally fall into three categories:</a:t>
            </a:r>
          </a:p>
          <a:p>
            <a:pPr lvl="1"/>
            <a:r>
              <a:rPr lang="en-US" sz="2000" dirty="0"/>
              <a:t>Still </a:t>
            </a:r>
            <a:r>
              <a:rPr lang="en-US" sz="2000" dirty="0" smtClean="0"/>
              <a:t>images</a:t>
            </a:r>
          </a:p>
          <a:p>
            <a:pPr lvl="2"/>
            <a:r>
              <a:rPr lang="en-US" sz="2000" dirty="0" smtClean="0"/>
              <a:t>Recorded </a:t>
            </a:r>
            <a:r>
              <a:rPr lang="en-US" sz="2000" dirty="0"/>
              <a:t>with the </a:t>
            </a:r>
            <a:r>
              <a:rPr lang="en-US" sz="2000" dirty="0" smtClean="0"/>
              <a:t>camera</a:t>
            </a:r>
            <a:endParaRPr lang="en-US" sz="2000" dirty="0"/>
          </a:p>
          <a:p>
            <a:pPr lvl="1"/>
            <a:r>
              <a:rPr lang="en-US" sz="2000" dirty="0" smtClean="0"/>
              <a:t>Audio</a:t>
            </a:r>
          </a:p>
          <a:p>
            <a:pPr lvl="2"/>
            <a:r>
              <a:rPr lang="en-US" sz="2000" dirty="0" smtClean="0"/>
              <a:t>Recorded </a:t>
            </a:r>
            <a:r>
              <a:rPr lang="en-US" sz="2000" dirty="0"/>
              <a:t>with the microphone, played back with speakers or audio </a:t>
            </a:r>
            <a:r>
              <a:rPr lang="en-US" sz="2000" dirty="0" smtClean="0"/>
              <a:t>output</a:t>
            </a:r>
            <a:endParaRPr lang="en-US" sz="2000" dirty="0"/>
          </a:p>
          <a:p>
            <a:pPr lvl="1"/>
            <a:r>
              <a:rPr lang="en-US" sz="2000" dirty="0" smtClean="0"/>
              <a:t>Video</a:t>
            </a:r>
          </a:p>
          <a:p>
            <a:pPr lvl="2"/>
            <a:r>
              <a:rPr lang="en-US" sz="2000" dirty="0"/>
              <a:t>R</a:t>
            </a:r>
            <a:r>
              <a:rPr lang="en-US" sz="2000" dirty="0" smtClean="0"/>
              <a:t>ecorded </a:t>
            </a:r>
            <a:r>
              <a:rPr lang="en-US" sz="2000" dirty="0"/>
              <a:t>with the camera and microphone, played back with speakers or video </a:t>
            </a:r>
            <a:r>
              <a:rPr lang="en-US" sz="2000" dirty="0" smtClean="0"/>
              <a:t>output</a:t>
            </a:r>
            <a:endParaRPr lang="en-US" sz="2000" dirty="0"/>
          </a:p>
        </p:txBody>
      </p:sp>
    </p:spTree>
    <p:extLst>
      <p:ext uri="{BB962C8B-B14F-4D97-AF65-F5344CB8AC3E}">
        <p14:creationId xmlns:p14="http://schemas.microsoft.com/office/powerpoint/2010/main" val="8382798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Sharing Audio</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2000" dirty="0" smtClean="0"/>
          </a:p>
          <a:p>
            <a:pPr marL="762000" lvl="2" indent="0">
              <a:buNone/>
            </a:pPr>
            <a:endParaRPr lang="en-US" sz="2000" dirty="0"/>
          </a:p>
          <a:p>
            <a:pPr marL="762000" lvl="2" indent="0">
              <a:buNone/>
            </a:pPr>
            <a:endParaRPr lang="en-US" sz="2000" dirty="0" smtClean="0"/>
          </a:p>
          <a:p>
            <a:pPr marL="762000" lvl="2" indent="0">
              <a:buNone/>
            </a:pPr>
            <a:endParaRPr lang="en-US" sz="2000" dirty="0"/>
          </a:p>
          <a:p>
            <a:pPr marL="762000" lvl="2" indent="0">
              <a:buNone/>
            </a:pPr>
            <a:endParaRPr lang="en-US" sz="2000" dirty="0" smtClean="0"/>
          </a:p>
          <a:p>
            <a:pPr marL="381000" lvl="1" indent="0">
              <a:buNone/>
            </a:pPr>
            <a:r>
              <a:rPr lang="en-US" sz="1800" dirty="0" err="1" smtClean="0">
                <a:latin typeface="Courier New" panose="02070309020205020404" pitchFamily="49" charset="0"/>
                <a:cs typeface="Courier New" panose="02070309020205020404" pitchFamily="49" charset="0"/>
              </a:rPr>
              <a:t>sendBroadcast</a:t>
            </a:r>
            <a:r>
              <a:rPr lang="en-US" sz="1800" dirty="0" smtClean="0">
                <a:latin typeface="Courier New" panose="02070309020205020404" pitchFamily="49" charset="0"/>
                <a:cs typeface="Courier New" panose="02070309020205020404" pitchFamily="49" charset="0"/>
              </a:rPr>
              <a:t>(new </a:t>
            </a:r>
            <a:r>
              <a:rPr lang="en-US" sz="1800" dirty="0">
                <a:latin typeface="Courier New" panose="02070309020205020404" pitchFamily="49" charset="0"/>
                <a:cs typeface="Courier New" panose="02070309020205020404" pitchFamily="49" charset="0"/>
              </a:rPr>
              <a:t>Intent(</a:t>
            </a:r>
          </a:p>
          <a:p>
            <a:pPr marL="381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Intent.ACTION_MEDIA_SCANNER_SCAN_FILE,audioUri</a:t>
            </a:r>
            <a:r>
              <a:rPr lang="en-US" sz="1800" dirty="0">
                <a:latin typeface="Courier New" panose="02070309020205020404" pitchFamily="49" charset="0"/>
                <a:cs typeface="Courier New" panose="02070309020205020404" pitchFamily="49" charset="0"/>
              </a:rPr>
              <a:t>));</a:t>
            </a:r>
          </a:p>
          <a:p>
            <a:pPr marL="2057400" lvl="5"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185629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Searching for Multimedia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81000" lvl="1" indent="0">
              <a:buNone/>
            </a:pPr>
            <a:endParaRPr lang="en-US" dirty="0" smtClean="0"/>
          </a:p>
          <a:p>
            <a:pPr marL="381000" lvl="1" indent="0">
              <a:buNone/>
            </a:pPr>
            <a:endParaRPr lang="en-US" dirty="0"/>
          </a:p>
          <a:p>
            <a:pPr marL="381000" lvl="1" indent="0">
              <a:buNone/>
            </a:pPr>
            <a:endParaRPr lang="en-US" dirty="0" smtClean="0"/>
          </a:p>
          <a:p>
            <a:pPr marL="381000" lvl="1" indent="0">
              <a:buNone/>
            </a:pPr>
            <a:r>
              <a:rPr lang="en-US" sz="1400" dirty="0" smtClean="0">
                <a:latin typeface="Courier New" panose="02070309020205020404" pitchFamily="49" charset="0"/>
                <a:cs typeface="Courier New" panose="02070309020205020404" pitchFamily="49" charset="0"/>
              </a:rPr>
              <a:t>Intent </a:t>
            </a:r>
            <a:r>
              <a:rPr lang="en-US" sz="1400" dirty="0" err="1">
                <a:latin typeface="Courier New" panose="02070309020205020404" pitchFamily="49" charset="0"/>
                <a:cs typeface="Courier New" panose="02070309020205020404" pitchFamily="49" charset="0"/>
              </a:rPr>
              <a:t>searchMusic</a:t>
            </a:r>
            <a:r>
              <a:rPr lang="en-US" sz="1400" dirty="0">
                <a:latin typeface="Courier New" panose="02070309020205020404" pitchFamily="49" charset="0"/>
                <a:cs typeface="Courier New" panose="02070309020205020404" pitchFamily="49" charset="0"/>
              </a:rPr>
              <a:t> = new Intent(</a:t>
            </a:r>
          </a:p>
          <a:p>
            <a:pPr marL="38100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android.provider.MediaStore.INTENT_ACTION_MEDIA_SEARCH</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searchMusic.putExtra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android.provider.MediaStore.EXTRA_MEDIA_ARTIST</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"Cyndi </a:t>
            </a:r>
            <a:r>
              <a:rPr lang="en-US" sz="1400" dirty="0" err="1">
                <a:latin typeface="Courier New" panose="02070309020205020404" pitchFamily="49" charset="0"/>
                <a:cs typeface="Courier New" panose="02070309020205020404" pitchFamily="49" charset="0"/>
              </a:rPr>
              <a:t>Lauper</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err="1">
                <a:latin typeface="Courier New" panose="02070309020205020404" pitchFamily="49" charset="0"/>
                <a:cs typeface="Courier New" panose="02070309020205020404" pitchFamily="49" charset="0"/>
              </a:rPr>
              <a:t>searchMusic.putExtra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android.provider.MediaStore.EXTRA_MEDIA_TITLE</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"I Drove All Night");</a:t>
            </a:r>
          </a:p>
          <a:p>
            <a:pPr marL="381000" lvl="1" indent="0">
              <a:buNone/>
            </a:pPr>
            <a:r>
              <a:rPr lang="en-US" sz="1400" dirty="0" err="1">
                <a:latin typeface="Courier New" panose="02070309020205020404" pitchFamily="49" charset="0"/>
                <a:cs typeface="Courier New" panose="02070309020205020404" pitchFamily="49" charset="0"/>
              </a:rPr>
              <a:t>searchMusic.putExtra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android.provider.MediaStore.EXTRA_MEDIA_FOCUS</a:t>
            </a:r>
            <a:r>
              <a:rPr lang="en-US" sz="1400" dirty="0">
                <a:latin typeface="Courier New" panose="02070309020205020404" pitchFamily="49" charset="0"/>
                <a:cs typeface="Courier New" panose="02070309020205020404" pitchFamily="49" charset="0"/>
              </a:rPr>
              <a:t>,</a:t>
            </a:r>
          </a:p>
          <a:p>
            <a:pPr marL="381000" lvl="1" indent="0">
              <a:buNone/>
            </a:pPr>
            <a:r>
              <a:rPr lang="en-US" sz="1400" dirty="0">
                <a:latin typeface="Courier New" panose="02070309020205020404" pitchFamily="49" charset="0"/>
                <a:cs typeface="Courier New" panose="02070309020205020404" pitchFamily="49" charset="0"/>
              </a:rPr>
              <a:t>    "audio/*");</a:t>
            </a:r>
          </a:p>
          <a:p>
            <a:pPr marL="381000" lvl="1" indent="0">
              <a:buNone/>
            </a:pPr>
            <a:r>
              <a:rPr lang="en-US" sz="1400" dirty="0" err="1">
                <a:latin typeface="Courier New" panose="02070309020205020404" pitchFamily="49" charset="0"/>
                <a:cs typeface="Courier New" panose="02070309020205020404" pitchFamily="49" charset="0"/>
              </a:rPr>
              <a:t>startActivity</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searchMusic</a:t>
            </a:r>
            <a:r>
              <a:rPr lang="en-US" sz="1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Searching for Multimedia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pic>
        <p:nvPicPr>
          <p:cNvPr id="3" name="Content Placeholder 2"/>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122771" y="1295400"/>
            <a:ext cx="2898457" cy="4830763"/>
          </a:xfrm>
        </p:spPr>
      </p:pic>
    </p:spTree>
    <p:extLst>
      <p:ext uri="{BB962C8B-B14F-4D97-AF65-F5344CB8AC3E}">
        <p14:creationId xmlns:p14="http://schemas.microsoft.com/office/powerpoint/2010/main" val="8447655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Ringtones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endParaRPr lang="en-US" sz="2000" dirty="0" smtClean="0"/>
          </a:p>
          <a:p>
            <a:pPr marL="762000" lvl="2" indent="0">
              <a:buNone/>
            </a:pPr>
            <a:endParaRPr lang="en-US" sz="2000" dirty="0"/>
          </a:p>
          <a:p>
            <a:pPr marL="762000" lvl="2" indent="0">
              <a:buNone/>
            </a:pPr>
            <a:endParaRPr lang="en-US" sz="2000" dirty="0" smtClean="0"/>
          </a:p>
          <a:p>
            <a:pPr marL="762000" lvl="2" indent="0">
              <a:buNone/>
            </a:pPr>
            <a:endParaRPr lang="en-US" sz="2000" dirty="0"/>
          </a:p>
          <a:p>
            <a:pPr marL="762000" lvl="2" indent="0">
              <a:buNone/>
            </a:pPr>
            <a:endParaRPr lang="en-US" sz="2000" dirty="0" smtClean="0"/>
          </a:p>
          <a:p>
            <a:pPr marL="762000" lvl="2" indent="0">
              <a:buNone/>
            </a:pPr>
            <a:r>
              <a:rPr lang="en-US" sz="2000" dirty="0" err="1" smtClean="0">
                <a:latin typeface="Courier New" panose="02070309020205020404" pitchFamily="49" charset="0"/>
                <a:cs typeface="Courier New" panose="02070309020205020404" pitchFamily="49" charset="0"/>
              </a:rPr>
              <a:t>RingtoneManager.setActualDefaultRingtoneUri</a:t>
            </a:r>
            <a:r>
              <a:rPr lang="en-US" sz="2000" dirty="0">
                <a:latin typeface="Courier New" panose="02070309020205020404" pitchFamily="49" charset="0"/>
                <a:cs typeface="Courier New" panose="02070309020205020404" pitchFamily="49" charset="0"/>
              </a:rPr>
              <a:t>(</a:t>
            </a:r>
          </a:p>
          <a:p>
            <a:pPr marL="762000" lvl="2"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getApplicationContext</a:t>
            </a:r>
            <a:r>
              <a:rPr lang="en-US" sz="2000" dirty="0">
                <a:latin typeface="Courier New" panose="02070309020205020404" pitchFamily="49" charset="0"/>
                <a:cs typeface="Courier New" panose="02070309020205020404" pitchFamily="49" charset="0"/>
              </a:rPr>
              <a:t>(),</a:t>
            </a:r>
          </a:p>
          <a:p>
            <a:pPr marL="762000" lvl="2"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RingtoneManager.TYPE_RINGTONE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audioUri</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Ringtones</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342900" indent="-342900"/>
            <a:r>
              <a:rPr lang="en-US" sz="2400" dirty="0"/>
              <a:t>To successfully perform this operation, though, the application must have the </a:t>
            </a:r>
            <a:r>
              <a:rPr lang="en-US" sz="2400" dirty="0" err="1">
                <a:latin typeface="Courier New" panose="02070309020205020404" pitchFamily="49" charset="0"/>
                <a:cs typeface="Courier New" panose="02070309020205020404" pitchFamily="49" charset="0"/>
              </a:rPr>
              <a:t>android.permission.WRITE_SETTINGS</a:t>
            </a:r>
            <a:r>
              <a:rPr lang="en-US" sz="2400" dirty="0"/>
              <a:t> permission set in the </a:t>
            </a:r>
            <a:r>
              <a:rPr lang="en-US" sz="2400" dirty="0">
                <a:latin typeface="Courier New" panose="02070309020205020404" pitchFamily="49" charset="0"/>
                <a:cs typeface="Courier New" panose="02070309020205020404" pitchFamily="49" charset="0"/>
              </a:rPr>
              <a:t>AndroidManifest.xml</a:t>
            </a:r>
            <a:r>
              <a:rPr lang="en-US" sz="2400" dirty="0"/>
              <a:t> </a:t>
            </a:r>
            <a:r>
              <a:rPr lang="en-US" sz="2400" dirty="0" smtClean="0"/>
              <a:t>file.</a:t>
            </a:r>
            <a:endParaRPr lang="en-US" sz="2400" dirty="0"/>
          </a:p>
        </p:txBody>
      </p:sp>
    </p:spTree>
    <p:extLst>
      <p:ext uri="{BB962C8B-B14F-4D97-AF65-F5344CB8AC3E}">
        <p14:creationId xmlns:p14="http://schemas.microsoft.com/office/powerpoint/2010/main" val="268403379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a:t>Introducing the Media Router</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The Android Support Library </a:t>
            </a:r>
            <a:r>
              <a:rPr lang="en-US" sz="2000" dirty="0" smtClean="0"/>
              <a:t>(revision </a:t>
            </a:r>
            <a:r>
              <a:rPr lang="en-US" sz="2000" dirty="0"/>
              <a:t>18) introduced the new v7 </a:t>
            </a:r>
            <a:r>
              <a:rPr lang="en-US" sz="2000" dirty="0" err="1"/>
              <a:t>mediarouter</a:t>
            </a:r>
            <a:r>
              <a:rPr lang="en-US" sz="2000" dirty="0"/>
              <a:t> </a:t>
            </a:r>
            <a:r>
              <a:rPr lang="en-US" sz="2000" dirty="0" smtClean="0"/>
              <a:t>library.</a:t>
            </a:r>
          </a:p>
          <a:p>
            <a:r>
              <a:rPr lang="en-US" sz="2000" dirty="0" smtClean="0"/>
              <a:t>This </a:t>
            </a:r>
            <a:r>
              <a:rPr lang="en-US" sz="2000" dirty="0"/>
              <a:t>library allows an Android device to leverage the Google Cast SDK for routing Android content to another external device, such as a TV or </a:t>
            </a:r>
            <a:r>
              <a:rPr lang="en-US" sz="2000" dirty="0" smtClean="0"/>
              <a:t>speakers.</a:t>
            </a:r>
          </a:p>
          <a:p>
            <a:r>
              <a:rPr lang="en-US" sz="2000" dirty="0" smtClean="0"/>
              <a:t>For </a:t>
            </a:r>
            <a:r>
              <a:rPr lang="en-US" sz="2000" dirty="0"/>
              <a:t>example, if you started to play a video on a small Android device such as a mobile phone, the media router APIs would allow you to reroute that media content to a larger </a:t>
            </a:r>
            <a:r>
              <a:rPr lang="en-US" sz="2000" dirty="0" smtClean="0"/>
              <a:t>screen.</a:t>
            </a:r>
            <a:endParaRPr lang="en-US" sz="2000" dirty="0"/>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5029200" cy="1630362"/>
          </a:xfrm>
        </p:spPr>
        <p:txBody>
          <a:bodyPr/>
          <a:lstStyle/>
          <a:p>
            <a:pPr algn="l" eaLnBrk="1" hangingPunct="1"/>
            <a:r>
              <a:rPr lang="en-US" dirty="0" smtClean="0">
                <a:latin typeface="Arial" charset="0"/>
              </a:rPr>
              <a:t>Chapter 13</a:t>
            </a:r>
            <a:br>
              <a:rPr lang="en-US" dirty="0" smtClean="0">
                <a:latin typeface="Arial" charset="0"/>
              </a:rPr>
            </a:br>
            <a:r>
              <a:rPr lang="en-US" dirty="0" smtClean="0"/>
              <a:t>Summary</a:t>
            </a:r>
          </a:p>
        </p:txBody>
      </p:sp>
      <p:sp>
        <p:nvSpPr>
          <p:cNvPr id="19458" name="Content Placeholder 2"/>
          <p:cNvSpPr>
            <a:spLocks noGrp="1"/>
          </p:cNvSpPr>
          <p:nvPr>
            <p:ph idx="1"/>
          </p:nvPr>
        </p:nvSpPr>
        <p:spPr>
          <a:xfrm>
            <a:off x="685800" y="1752600"/>
            <a:ext cx="7772400" cy="4495800"/>
          </a:xfrm>
        </p:spPr>
        <p:txBody>
          <a:bodyPr/>
          <a:lstStyle/>
          <a:p>
            <a:pPr eaLnBrk="1" hangingPunct="1"/>
            <a:r>
              <a:rPr lang="en-US" sz="2400" dirty="0" smtClean="0"/>
              <a:t>We have learned how to work with multimedia. </a:t>
            </a:r>
          </a:p>
          <a:p>
            <a:pPr eaLnBrk="1" hangingPunct="1"/>
            <a:r>
              <a:rPr lang="en-US" sz="2400" dirty="0" smtClean="0"/>
              <a:t>We have learned how to work with the camera.</a:t>
            </a:r>
          </a:p>
          <a:p>
            <a:pPr eaLnBrk="1" hangingPunct="1"/>
            <a:r>
              <a:rPr lang="en-US" sz="2400" dirty="0" smtClean="0"/>
              <a:t>We are now able to work with video.</a:t>
            </a:r>
          </a:p>
          <a:p>
            <a:pPr eaLnBrk="1" hangingPunct="1"/>
            <a:r>
              <a:rPr lang="en-US" sz="2400" dirty="0" smtClean="0"/>
              <a:t>We have learned about face detection.</a:t>
            </a:r>
          </a:p>
          <a:p>
            <a:pPr eaLnBrk="1" hangingPunct="1"/>
            <a:r>
              <a:rPr lang="en-US" sz="2400" dirty="0" smtClean="0"/>
              <a:t>We have learned how to work with audio.</a:t>
            </a:r>
          </a:p>
          <a:p>
            <a:pPr eaLnBrk="1" hangingPunct="1"/>
            <a:r>
              <a:rPr lang="en-US" sz="2400" dirty="0" smtClean="0"/>
              <a:t>We have learned how to search for multimedia.</a:t>
            </a:r>
          </a:p>
          <a:p>
            <a:pPr eaLnBrk="1" hangingPunct="1"/>
            <a:r>
              <a:rPr lang="en-US" sz="2400" dirty="0" smtClean="0"/>
              <a:t>We have learned about working with ringtones.</a:t>
            </a:r>
          </a:p>
          <a:p>
            <a:pPr eaLnBrk="1" hangingPunct="1"/>
            <a:r>
              <a:rPr lang="en-US" sz="2400" dirty="0" smtClean="0"/>
              <a:t>We have been introduced to the media router.</a:t>
            </a:r>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1800" dirty="0"/>
              <a:t>Android API Guides: “Media and Camera”:</a:t>
            </a:r>
          </a:p>
          <a:p>
            <a:pPr lvl="1"/>
            <a:r>
              <a:rPr lang="en-US" sz="1800" i="1" dirty="0" smtClean="0"/>
              <a:t>http</a:t>
            </a:r>
            <a:r>
              <a:rPr lang="en-US" sz="1800" i="1" dirty="0"/>
              <a:t>://d.android.com/guide/topics/media/index.html</a:t>
            </a:r>
          </a:p>
          <a:p>
            <a:r>
              <a:rPr lang="en-US" sz="1800" dirty="0"/>
              <a:t>Android API Guides: “Supported Media Formats”:</a:t>
            </a:r>
          </a:p>
          <a:p>
            <a:pPr lvl="1"/>
            <a:r>
              <a:rPr lang="en-US" sz="1800" i="1" dirty="0" smtClean="0"/>
              <a:t>http</a:t>
            </a:r>
            <a:r>
              <a:rPr lang="en-US" sz="1800" i="1" dirty="0"/>
              <a:t>://d.android.com/guide/appendix/media-formats.html</a:t>
            </a:r>
          </a:p>
          <a:p>
            <a:r>
              <a:rPr lang="en-US" sz="1800" dirty="0"/>
              <a:t>Android SDK Reference documentation on the </a:t>
            </a:r>
            <a:r>
              <a:rPr lang="en-US" sz="1800" dirty="0">
                <a:latin typeface="Courier New" panose="02070309020205020404" pitchFamily="49" charset="0"/>
                <a:cs typeface="Courier New" panose="02070309020205020404" pitchFamily="49" charset="0"/>
              </a:rPr>
              <a:t>Camera</a:t>
            </a:r>
            <a:r>
              <a:rPr lang="en-US" sz="1800" dirty="0"/>
              <a:t> class:</a:t>
            </a:r>
          </a:p>
          <a:p>
            <a:pPr lvl="1"/>
            <a:r>
              <a:rPr lang="en-US" sz="1800" i="1" dirty="0" smtClean="0"/>
              <a:t>http</a:t>
            </a:r>
            <a:r>
              <a:rPr lang="en-US" sz="1800" i="1" dirty="0"/>
              <a:t>://d.android.com/reference/android/hardware/Camera.html</a:t>
            </a:r>
          </a:p>
          <a:p>
            <a:r>
              <a:rPr lang="en-US" sz="1800" dirty="0"/>
              <a:t>Android SDK Reference documentation on the </a:t>
            </a:r>
            <a:r>
              <a:rPr lang="en-US" sz="1800" dirty="0" err="1">
                <a:latin typeface="Courier New" panose="02070309020205020404" pitchFamily="49" charset="0"/>
                <a:cs typeface="Courier New" panose="02070309020205020404" pitchFamily="49" charset="0"/>
              </a:rPr>
              <a:t>android.media</a:t>
            </a:r>
            <a:r>
              <a:rPr lang="en-US" sz="1800" dirty="0"/>
              <a:t> package:</a:t>
            </a:r>
          </a:p>
          <a:p>
            <a:pPr lvl="1"/>
            <a:r>
              <a:rPr lang="en-US" sz="1800" i="1" dirty="0" smtClean="0"/>
              <a:t>http</a:t>
            </a:r>
            <a:r>
              <a:rPr lang="en-US" sz="1800" i="1" dirty="0"/>
              <a:t>://d.android.com/reference/android/media/package-summary.html</a:t>
            </a:r>
          </a:p>
          <a:p>
            <a:r>
              <a:rPr lang="en-US" sz="1800" dirty="0"/>
              <a:t>Android SDK Reference documentation on the </a:t>
            </a:r>
            <a:r>
              <a:rPr lang="en-US" sz="1800" dirty="0" err="1">
                <a:latin typeface="Courier New" panose="02070309020205020404" pitchFamily="49" charset="0"/>
                <a:cs typeface="Courier New" panose="02070309020205020404" pitchFamily="49" charset="0"/>
              </a:rPr>
              <a:t>MediaActionSound</a:t>
            </a:r>
            <a:r>
              <a:rPr lang="en-US" sz="1800" dirty="0"/>
              <a:t> class:</a:t>
            </a:r>
          </a:p>
          <a:p>
            <a:pPr lvl="1"/>
            <a:r>
              <a:rPr lang="en-US" sz="1800" i="1" dirty="0" smtClean="0"/>
              <a:t>http</a:t>
            </a:r>
            <a:r>
              <a:rPr lang="en-US" sz="1800" i="1" dirty="0"/>
              <a:t>://</a:t>
            </a:r>
            <a:r>
              <a:rPr lang="en-US" sz="1800" i="1" dirty="0" smtClean="0"/>
              <a:t>d.android.com/reference/android/media/MediaActionSound.html</a:t>
            </a:r>
            <a:endParaRPr lang="en-US" sz="1800" i="1" dirty="0"/>
          </a:p>
        </p:txBody>
      </p:sp>
    </p:spTree>
    <p:extLst>
      <p:ext uri="{BB962C8B-B14F-4D97-AF65-F5344CB8AC3E}">
        <p14:creationId xmlns:p14="http://schemas.microsoft.com/office/powerpoint/2010/main" val="2509220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smtClean="0"/>
              <a:t>References and </a:t>
            </a:r>
            <a:r>
              <a:rPr lang="en-US" smtClean="0"/>
              <a:t>More Information</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t>
            </a:r>
            <a:r>
              <a:rPr lang="en-US">
                <a:latin typeface="Verdana" charset="0"/>
              </a:rPr>
              <a:t>All rights reserved.</a:t>
            </a:r>
            <a:endParaRPr lang="en-US" dirty="0"/>
          </a:p>
        </p:txBody>
      </p:sp>
      <p:sp>
        <p:nvSpPr>
          <p:cNvPr id="2" name="Content Placeholder 1"/>
          <p:cNvSpPr>
            <a:spLocks noGrp="1"/>
          </p:cNvSpPr>
          <p:nvPr>
            <p:ph idx="1"/>
          </p:nvPr>
        </p:nvSpPr>
        <p:spPr>
          <a:xfrm>
            <a:off x="457200" y="1371600"/>
            <a:ext cx="8229600" cy="4754563"/>
          </a:xfrm>
        </p:spPr>
        <p:txBody>
          <a:bodyPr/>
          <a:lstStyle/>
          <a:p>
            <a:r>
              <a:rPr lang="en-US" sz="1800" dirty="0" smtClean="0"/>
              <a:t>Android </a:t>
            </a:r>
            <a:r>
              <a:rPr lang="en-US" sz="1800" dirty="0"/>
              <a:t>SDK Reference documentation on the </a:t>
            </a:r>
            <a:r>
              <a:rPr lang="en-US" sz="1800" dirty="0" err="1">
                <a:latin typeface="Courier New" panose="02070309020205020404" pitchFamily="49" charset="0"/>
                <a:cs typeface="Courier New" panose="02070309020205020404" pitchFamily="49" charset="0"/>
              </a:rPr>
              <a:t>MediaDrm</a:t>
            </a:r>
            <a:r>
              <a:rPr lang="en-US" sz="1800" dirty="0"/>
              <a:t> class:</a:t>
            </a:r>
          </a:p>
          <a:p>
            <a:pPr lvl="1"/>
            <a:r>
              <a:rPr lang="en-US" sz="1800" i="1" dirty="0" smtClean="0"/>
              <a:t>http</a:t>
            </a:r>
            <a:r>
              <a:rPr lang="en-US" sz="1800" i="1" dirty="0"/>
              <a:t>://d.android.com/reference/android/media/MediaDrm.html</a:t>
            </a:r>
          </a:p>
          <a:p>
            <a:r>
              <a:rPr lang="en-US" sz="1800" dirty="0"/>
              <a:t>Android SDK Reference documentation on the </a:t>
            </a:r>
            <a:r>
              <a:rPr lang="en-US" sz="1800" dirty="0" err="1">
                <a:latin typeface="Courier New" panose="02070309020205020404" pitchFamily="49" charset="0"/>
                <a:cs typeface="Courier New" panose="02070309020205020404" pitchFamily="49" charset="0"/>
              </a:rPr>
              <a:t>LoudnessEnhancer</a:t>
            </a:r>
            <a:r>
              <a:rPr lang="en-US" sz="1800" dirty="0"/>
              <a:t> class:</a:t>
            </a:r>
          </a:p>
          <a:p>
            <a:pPr lvl="1"/>
            <a:r>
              <a:rPr lang="en-US" sz="1800" i="1" dirty="0" smtClean="0"/>
              <a:t>http</a:t>
            </a:r>
            <a:r>
              <a:rPr lang="en-US" sz="1800" i="1" dirty="0"/>
              <a:t>://d.android.com/reference/android/media/audiofx/LoudnessEnhancer.html</a:t>
            </a:r>
          </a:p>
          <a:p>
            <a:r>
              <a:rPr lang="en-US" sz="1800" dirty="0"/>
              <a:t>Android </a:t>
            </a:r>
            <a:r>
              <a:rPr lang="en-US" sz="1800"/>
              <a:t>SDK </a:t>
            </a:r>
            <a:r>
              <a:rPr lang="en-US" sz="1800" smtClean="0"/>
              <a:t>Reference </a:t>
            </a:r>
            <a:r>
              <a:rPr lang="en-US" sz="1800" dirty="0"/>
              <a:t>documentation on the </a:t>
            </a:r>
            <a:r>
              <a:rPr lang="en-US" sz="1800" dirty="0" err="1">
                <a:latin typeface="Courier New" panose="02070309020205020404" pitchFamily="49" charset="0"/>
                <a:cs typeface="Courier New" panose="02070309020205020404" pitchFamily="49" charset="0"/>
              </a:rPr>
              <a:t>MediaPlayer</a:t>
            </a:r>
            <a:r>
              <a:rPr lang="en-US" sz="1800" dirty="0"/>
              <a:t> class:</a:t>
            </a:r>
          </a:p>
          <a:p>
            <a:pPr lvl="1"/>
            <a:r>
              <a:rPr lang="en-US" sz="1800" i="1" dirty="0" smtClean="0"/>
              <a:t>http</a:t>
            </a:r>
            <a:r>
              <a:rPr lang="en-US" sz="1800" i="1" dirty="0"/>
              <a:t>://</a:t>
            </a:r>
            <a:r>
              <a:rPr lang="en-US" sz="1800" i="1" dirty="0" smtClean="0"/>
              <a:t>d.android.com/reference/android/media/MediaPlayer.html</a:t>
            </a:r>
            <a:endParaRPr lang="en-US" sz="1800" i="1" dirty="0"/>
          </a:p>
        </p:txBody>
      </p:sp>
    </p:spTree>
    <p:extLst>
      <p:ext uri="{BB962C8B-B14F-4D97-AF65-F5344CB8AC3E}">
        <p14:creationId xmlns:p14="http://schemas.microsoft.com/office/powerpoint/2010/main" val="20841628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Multimedia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a:p>
          <a:p>
            <a:pPr marL="0" indent="0">
              <a:buNone/>
            </a:pPr>
            <a:endParaRPr lang="en-US" sz="2000" dirty="0" smtClean="0"/>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uses-feature </a:t>
            </a:r>
            <a:r>
              <a:rPr lang="en-US" dirty="0" err="1">
                <a:latin typeface="Courier New" panose="02070309020205020404" pitchFamily="49" charset="0"/>
                <a:cs typeface="Courier New" panose="02070309020205020404" pitchFamily="49" charset="0"/>
              </a:rPr>
              <a:t>android:name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android.hardware.microphone</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&lt;uses-feature </a:t>
            </a:r>
            <a:r>
              <a:rPr lang="en-US" dirty="0" err="1">
                <a:latin typeface="Courier New" panose="02070309020205020404" pitchFamily="49" charset="0"/>
                <a:cs typeface="Courier New" panose="02070309020205020404" pitchFamily="49" charset="0"/>
              </a:rPr>
              <a:t>android:name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android.hardware.camera</a:t>
            </a:r>
            <a:r>
              <a:rPr lang="en-US" dirty="0">
                <a:latin typeface="Courier New" panose="02070309020205020404" pitchFamily="49" charset="0"/>
                <a:cs typeface="Courier New" panose="02070309020205020404" pitchFamily="49" charset="0"/>
              </a:rPr>
              <a:t>" /&gt;</a:t>
            </a:r>
          </a:p>
          <a:p>
            <a:pPr marL="0" indent="0">
              <a:buNone/>
            </a:pPr>
            <a:r>
              <a:rPr lang="en-US" dirty="0">
                <a:latin typeface="Courier New" panose="02070309020205020404" pitchFamily="49" charset="0"/>
                <a:cs typeface="Courier New" panose="02070309020205020404" pitchFamily="49" charset="0"/>
              </a:rPr>
              <a:t>&lt;uses-feature </a:t>
            </a:r>
            <a:r>
              <a:rPr lang="en-US" dirty="0" err="1">
                <a:latin typeface="Courier New" panose="02070309020205020404" pitchFamily="49" charset="0"/>
                <a:cs typeface="Courier New" panose="02070309020205020404" pitchFamily="49" charset="0"/>
              </a:rPr>
              <a:t>android:name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android.hardware.camera.autofocus</a:t>
            </a:r>
            <a:r>
              <a:rPr lang="en-US" dirty="0">
                <a:latin typeface="Courier New" panose="02070309020205020404" pitchFamily="49" charset="0"/>
                <a:cs typeface="Courier New" panose="02070309020205020404" pitchFamily="49" charset="0"/>
              </a:rPr>
              <a:t>" /&gt;</a:t>
            </a:r>
          </a:p>
          <a:p>
            <a:pPr marL="0" indent="0">
              <a:buNone/>
            </a:pPr>
            <a:endParaRPr lang="en-US" sz="2000" dirty="0"/>
          </a:p>
        </p:txBody>
      </p:sp>
    </p:spTree>
    <p:extLst>
      <p:ext uri="{BB962C8B-B14F-4D97-AF65-F5344CB8AC3E}">
        <p14:creationId xmlns:p14="http://schemas.microsoft.com/office/powerpoint/2010/main" val="3978466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Working with the Camera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sz="2000" dirty="0"/>
              <a:t>Many Android devices have at least one camera for capturing images and </a:t>
            </a:r>
            <a:r>
              <a:rPr lang="en-US" sz="2000" dirty="0" smtClean="0"/>
              <a:t>video.</a:t>
            </a:r>
          </a:p>
          <a:p>
            <a:r>
              <a:rPr lang="en-US" sz="2000" dirty="0" smtClean="0"/>
              <a:t>If </a:t>
            </a:r>
            <a:r>
              <a:rPr lang="en-US" sz="2000" dirty="0"/>
              <a:t>the user’s device has built-in camera hardware, the user can capture still images using the </a:t>
            </a:r>
            <a:r>
              <a:rPr lang="en-US" sz="2000" dirty="0">
                <a:latin typeface="Courier New" panose="02070309020205020404" pitchFamily="49" charset="0"/>
                <a:cs typeface="Courier New" panose="02070309020205020404" pitchFamily="49" charset="0"/>
              </a:rPr>
              <a:t>Camera</a:t>
            </a:r>
            <a:r>
              <a:rPr lang="en-US" sz="2000" dirty="0"/>
              <a:t> object (</a:t>
            </a:r>
            <a:r>
              <a:rPr lang="en-US" sz="2000" dirty="0" err="1">
                <a:latin typeface="Courier New" panose="02070309020205020404" pitchFamily="49" charset="0"/>
                <a:cs typeface="Courier New" panose="02070309020205020404" pitchFamily="49" charset="0"/>
              </a:rPr>
              <a:t>android.hardware.Camera</a:t>
            </a:r>
            <a:r>
              <a:rPr lang="en-US" sz="2000" dirty="0"/>
              <a:t>) of the Android </a:t>
            </a:r>
            <a:r>
              <a:rPr lang="en-US" sz="2000" dirty="0" smtClean="0"/>
              <a:t>SDK.</a:t>
            </a:r>
          </a:p>
          <a:p>
            <a:r>
              <a:rPr lang="en-US" sz="2000" dirty="0" smtClean="0"/>
              <a:t>You </a:t>
            </a:r>
            <a:r>
              <a:rPr lang="en-US" sz="2000" dirty="0"/>
              <a:t>can use these images in a variety of ways, such as customizing the Home screen wallpaper using the </a:t>
            </a:r>
            <a:r>
              <a:rPr lang="en-US" sz="2000" dirty="0" err="1">
                <a:latin typeface="Courier New" panose="02070309020205020404" pitchFamily="49" charset="0"/>
                <a:cs typeface="Courier New" panose="02070309020205020404" pitchFamily="49" charset="0"/>
              </a:rPr>
              <a:t>WallpaperManager</a:t>
            </a:r>
            <a:r>
              <a:rPr lang="en-US" sz="2000" dirty="0"/>
              <a:t> </a:t>
            </a:r>
            <a:r>
              <a:rPr lang="en-US" sz="2000" dirty="0" smtClean="0"/>
              <a:t>class.</a:t>
            </a:r>
            <a:endParaRPr lang="en-US" sz="2000" dirty="0"/>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Capturing Still Images Using the Camera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r>
              <a:rPr lang="en-US" dirty="0"/>
              <a:t>Follow these steps to add camera capture capability to an application without having to draw preview frames (the </a:t>
            </a:r>
            <a:r>
              <a:rPr lang="en-US" dirty="0" err="1">
                <a:latin typeface="Courier New" panose="02070309020205020404" pitchFamily="49" charset="0"/>
                <a:cs typeface="Courier New" panose="02070309020205020404" pitchFamily="49" charset="0"/>
              </a:rPr>
              <a:t>CameraSurfaceView</a:t>
            </a:r>
            <a:r>
              <a:rPr lang="en-US" dirty="0"/>
              <a:t> displays the camera </a:t>
            </a:r>
            <a:r>
              <a:rPr lang="en-US" dirty="0">
                <a:latin typeface="Courier New" panose="02070309020205020404" pitchFamily="49" charset="0"/>
                <a:cs typeface="Courier New" panose="02070309020205020404" pitchFamily="49" charset="0"/>
              </a:rPr>
              <a:t>View</a:t>
            </a:r>
            <a:r>
              <a:rPr lang="en-US" dirty="0"/>
              <a:t>):</a:t>
            </a:r>
          </a:p>
          <a:p>
            <a:pPr lvl="1">
              <a:buFont typeface="+mj-lt"/>
              <a:buAutoNum type="arabicPeriod"/>
            </a:pPr>
            <a:r>
              <a:rPr lang="en-US" dirty="0" smtClean="0"/>
              <a:t>Create </a:t>
            </a:r>
            <a:r>
              <a:rPr lang="en-US" dirty="0"/>
              <a:t>a new class extending </a:t>
            </a:r>
            <a:r>
              <a:rPr lang="en-US" dirty="0" err="1">
                <a:latin typeface="Courier New" panose="02070309020205020404" pitchFamily="49" charset="0"/>
                <a:cs typeface="Courier New" panose="02070309020205020404" pitchFamily="49" charset="0"/>
              </a:rPr>
              <a:t>SurfaceView</a:t>
            </a:r>
            <a:r>
              <a:rPr lang="en-US" dirty="0"/>
              <a:t> and implement </a:t>
            </a:r>
            <a:r>
              <a:rPr lang="en-US" dirty="0" err="1" smtClean="0">
                <a:latin typeface="Courier New" panose="02070309020205020404" pitchFamily="49" charset="0"/>
                <a:cs typeface="Courier New" panose="02070309020205020404" pitchFamily="49" charset="0"/>
              </a:rPr>
              <a:t>SurfaceHolder.Callback</a:t>
            </a:r>
            <a:r>
              <a:rPr lang="en-US" dirty="0" smtClean="0"/>
              <a:t>.</a:t>
            </a:r>
            <a:endParaRPr lang="en-US" dirty="0"/>
          </a:p>
          <a:p>
            <a:pPr lvl="1">
              <a:buFont typeface="+mj-lt"/>
              <a:buAutoNum type="arabicPeriod"/>
            </a:pPr>
            <a:r>
              <a:rPr lang="en-US" dirty="0" smtClean="0"/>
              <a:t>In </a:t>
            </a:r>
            <a:r>
              <a:rPr lang="en-US" dirty="0"/>
              <a:t>the </a:t>
            </a:r>
            <a:r>
              <a:rPr lang="en-US" dirty="0" err="1">
                <a:latin typeface="Courier New" panose="02070309020205020404" pitchFamily="49" charset="0"/>
                <a:cs typeface="Courier New" panose="02070309020205020404" pitchFamily="49" charset="0"/>
              </a:rPr>
              <a:t>surfaceCreated</a:t>
            </a:r>
            <a:r>
              <a:rPr lang="en-US" dirty="0">
                <a:latin typeface="Courier New" panose="02070309020205020404" pitchFamily="49" charset="0"/>
                <a:cs typeface="Courier New" panose="02070309020205020404" pitchFamily="49" charset="0"/>
              </a:rPr>
              <a:t>()</a:t>
            </a:r>
            <a:r>
              <a:rPr lang="en-US" dirty="0"/>
              <a:t> method, get an instance of the </a:t>
            </a:r>
            <a:r>
              <a:rPr lang="en-US" dirty="0">
                <a:latin typeface="Courier New" panose="02070309020205020404" pitchFamily="49" charset="0"/>
                <a:cs typeface="Courier New" panose="02070309020205020404" pitchFamily="49" charset="0"/>
              </a:rPr>
              <a:t>Camera</a:t>
            </a:r>
            <a:r>
              <a:rPr lang="en-US" dirty="0"/>
              <a:t> </a:t>
            </a:r>
            <a:r>
              <a:rPr lang="en-US" dirty="0" smtClean="0"/>
              <a:t>object.</a:t>
            </a:r>
            <a:endParaRPr lang="en-US" dirty="0"/>
          </a:p>
          <a:p>
            <a:pPr lvl="1">
              <a:buFont typeface="+mj-lt"/>
              <a:buAutoNum type="arabicPeriod"/>
            </a:pPr>
            <a:r>
              <a:rPr lang="en-US" dirty="0" smtClean="0"/>
              <a:t>In </a:t>
            </a:r>
            <a:r>
              <a:rPr lang="en-US" dirty="0"/>
              <a:t>the </a:t>
            </a:r>
            <a:r>
              <a:rPr lang="en-US" dirty="0" err="1">
                <a:latin typeface="Courier New" panose="02070309020205020404" pitchFamily="49" charset="0"/>
                <a:cs typeface="Courier New" panose="02070309020205020404" pitchFamily="49" charset="0"/>
              </a:rPr>
              <a:t>surfaceChanged</a:t>
            </a:r>
            <a:r>
              <a:rPr lang="en-US" dirty="0">
                <a:latin typeface="Courier New" panose="02070309020205020404" pitchFamily="49" charset="0"/>
                <a:cs typeface="Courier New" panose="02070309020205020404" pitchFamily="49" charset="0"/>
              </a:rPr>
              <a:t>()</a:t>
            </a:r>
            <a:r>
              <a:rPr lang="en-US" dirty="0"/>
              <a:t> method, configure and apply the </a:t>
            </a:r>
            <a:r>
              <a:rPr lang="en-US" dirty="0" err="1">
                <a:latin typeface="Courier New" panose="02070309020205020404" pitchFamily="49" charset="0"/>
                <a:cs typeface="Courier New" panose="02070309020205020404" pitchFamily="49" charset="0"/>
              </a:rPr>
              <a:t>Camera.Parameters</a:t>
            </a:r>
            <a:r>
              <a:rPr lang="en-US" dirty="0">
                <a:latin typeface="Courier New" panose="02070309020205020404" pitchFamily="49" charset="0"/>
                <a:cs typeface="Courier New" panose="02070309020205020404" pitchFamily="49" charset="0"/>
              </a:rPr>
              <a:t>;</a:t>
            </a:r>
            <a:r>
              <a:rPr lang="en-US" dirty="0"/>
              <a:t>, then call the </a:t>
            </a:r>
            <a:r>
              <a:rPr lang="en-US" dirty="0" err="1">
                <a:latin typeface="Courier New" panose="02070309020205020404" pitchFamily="49" charset="0"/>
                <a:cs typeface="Courier New" panose="02070309020205020404" pitchFamily="49" charset="0"/>
              </a:rPr>
              <a:t>startPreview</a:t>
            </a:r>
            <a:r>
              <a:rPr lang="en-US" dirty="0">
                <a:latin typeface="Courier New" panose="02070309020205020404" pitchFamily="49" charset="0"/>
                <a:cs typeface="Courier New" panose="02070309020205020404" pitchFamily="49" charset="0"/>
              </a:rPr>
              <a:t>()</a:t>
            </a:r>
            <a:r>
              <a:rPr lang="en-US" dirty="0"/>
              <a:t> </a:t>
            </a:r>
            <a:r>
              <a:rPr lang="en-US" dirty="0" smtClean="0"/>
              <a:t>method.</a:t>
            </a:r>
            <a:endParaRPr lang="en-US" dirty="0"/>
          </a:p>
          <a:p>
            <a:pPr lvl="1">
              <a:buFont typeface="+mj-lt"/>
              <a:buAutoNum type="arabicPeriod"/>
            </a:pPr>
            <a:r>
              <a:rPr lang="en-US" dirty="0" smtClean="0"/>
              <a:t>Add </a:t>
            </a:r>
            <a:r>
              <a:rPr lang="en-US" dirty="0"/>
              <a:t>a method in </a:t>
            </a:r>
            <a:r>
              <a:rPr lang="en-US" dirty="0" err="1">
                <a:latin typeface="Courier New" panose="02070309020205020404" pitchFamily="49" charset="0"/>
                <a:cs typeface="Courier New" panose="02070309020205020404" pitchFamily="49" charset="0"/>
              </a:rPr>
              <a:t>CameraSurfaceView</a:t>
            </a:r>
            <a:r>
              <a:rPr lang="en-US" dirty="0"/>
              <a:t> for capturing </a:t>
            </a:r>
            <a:r>
              <a:rPr lang="en-US" dirty="0" smtClean="0"/>
              <a:t>images.</a:t>
            </a:r>
            <a:endParaRPr lang="en-US" dirty="0"/>
          </a:p>
          <a:p>
            <a:pPr lvl="1">
              <a:buFont typeface="+mj-lt"/>
              <a:buAutoNum type="arabicPeriod"/>
            </a:pPr>
            <a:r>
              <a:rPr lang="en-US" dirty="0" smtClean="0"/>
              <a:t>Add </a:t>
            </a:r>
            <a:r>
              <a:rPr lang="en-US" dirty="0"/>
              <a:t>the </a:t>
            </a:r>
            <a:r>
              <a:rPr lang="en-US" dirty="0" err="1">
                <a:latin typeface="Courier New" panose="02070309020205020404" pitchFamily="49" charset="0"/>
                <a:cs typeface="Courier New" panose="02070309020205020404" pitchFamily="49" charset="0"/>
              </a:rPr>
              <a:t>CameraSurfaceView</a:t>
            </a:r>
            <a:r>
              <a:rPr lang="en-US" dirty="0"/>
              <a:t> to an appropriate </a:t>
            </a:r>
            <a:r>
              <a:rPr lang="en-US" dirty="0" smtClean="0"/>
              <a:t>layout.</a:t>
            </a:r>
            <a:endParaRPr lang="en-US" dirty="0"/>
          </a:p>
          <a:p>
            <a:pPr lvl="1">
              <a:buFont typeface="+mj-lt"/>
              <a:buAutoNum type="arabicPeriod"/>
            </a:pPr>
            <a:r>
              <a:rPr lang="en-US" dirty="0" smtClean="0"/>
              <a:t>Include </a:t>
            </a:r>
            <a:r>
              <a:rPr lang="en-US" dirty="0"/>
              <a:t>some way, such as a button, for the user to trigger the capturing of </a:t>
            </a:r>
            <a:r>
              <a:rPr lang="en-US" dirty="0" smtClean="0"/>
              <a:t>images.</a:t>
            </a:r>
            <a:endParaRPr lang="en-US" dirty="0"/>
          </a:p>
          <a:p>
            <a:pPr lvl="1">
              <a:buFont typeface="+mj-lt"/>
              <a:buAutoNum type="arabicPeriod"/>
            </a:pPr>
            <a:r>
              <a:rPr lang="en-US" dirty="0" smtClean="0"/>
              <a:t>Implement </a:t>
            </a:r>
            <a:r>
              <a:rPr lang="en-US" dirty="0"/>
              <a:t>a </a:t>
            </a:r>
            <a:r>
              <a:rPr lang="en-US" dirty="0" err="1">
                <a:latin typeface="Courier New" panose="02070309020205020404" pitchFamily="49" charset="0"/>
                <a:cs typeface="Courier New" panose="02070309020205020404" pitchFamily="49" charset="0"/>
              </a:rPr>
              <a:t>PictureCallback</a:t>
            </a:r>
            <a:r>
              <a:rPr lang="en-US" dirty="0"/>
              <a:t> class to handle storing of the captured </a:t>
            </a:r>
            <a:r>
              <a:rPr lang="en-US" dirty="0" smtClean="0"/>
              <a:t>image.</a:t>
            </a:r>
            <a:endParaRPr lang="en-US" dirty="0"/>
          </a:p>
          <a:p>
            <a:pPr lvl="1">
              <a:buFont typeface="+mj-lt"/>
              <a:buAutoNum type="arabicPeriod"/>
            </a:pPr>
            <a:r>
              <a:rPr lang="en-US" dirty="0" smtClean="0"/>
              <a:t>Add </a:t>
            </a:r>
            <a:r>
              <a:rPr lang="en-US" dirty="0"/>
              <a:t>the </a:t>
            </a:r>
            <a:r>
              <a:rPr lang="en-US" dirty="0" err="1">
                <a:latin typeface="Courier New" panose="02070309020205020404" pitchFamily="49" charset="0"/>
                <a:cs typeface="Courier New" panose="02070309020205020404" pitchFamily="49" charset="0"/>
              </a:rPr>
              <a:t>android.permission.CAMERA</a:t>
            </a:r>
            <a:r>
              <a:rPr lang="en-US" dirty="0"/>
              <a:t> permission to the </a:t>
            </a:r>
            <a:r>
              <a:rPr lang="en-US" dirty="0">
                <a:latin typeface="Courier New" panose="02070309020205020404" pitchFamily="49" charset="0"/>
                <a:cs typeface="Courier New" panose="02070309020205020404" pitchFamily="49" charset="0"/>
              </a:rPr>
              <a:t>AndroidManifest.xml</a:t>
            </a:r>
            <a:r>
              <a:rPr lang="en-US" dirty="0"/>
              <a:t> </a:t>
            </a:r>
            <a:r>
              <a:rPr lang="en-US" dirty="0" smtClean="0"/>
              <a:t>file.</a:t>
            </a:r>
            <a:endParaRPr lang="en-US" dirty="0"/>
          </a:p>
          <a:p>
            <a:pPr lvl="1">
              <a:buFont typeface="+mj-lt"/>
              <a:buAutoNum type="arabicPeriod"/>
            </a:pPr>
            <a:r>
              <a:rPr lang="en-US" dirty="0" smtClean="0"/>
              <a:t>Release </a:t>
            </a:r>
            <a:r>
              <a:rPr lang="en-US" dirty="0"/>
              <a:t>the </a:t>
            </a:r>
            <a:r>
              <a:rPr lang="en-US" dirty="0">
                <a:latin typeface="Courier New" panose="02070309020205020404" pitchFamily="49" charset="0"/>
                <a:cs typeface="Courier New" panose="02070309020205020404" pitchFamily="49" charset="0"/>
              </a:rPr>
              <a:t>Camera</a:t>
            </a:r>
            <a:r>
              <a:rPr lang="en-US" dirty="0"/>
              <a:t> object in the </a:t>
            </a:r>
            <a:r>
              <a:rPr lang="en-US" dirty="0" err="1">
                <a:latin typeface="Courier New" panose="02070309020205020404" pitchFamily="49" charset="0"/>
                <a:cs typeface="Courier New" panose="02070309020205020404" pitchFamily="49" charset="0"/>
              </a:rPr>
              <a:t>surfaceDestroyed</a:t>
            </a:r>
            <a:r>
              <a:rPr lang="en-US" dirty="0">
                <a:latin typeface="Courier New" panose="02070309020205020404" pitchFamily="49" charset="0"/>
                <a:cs typeface="Courier New" panose="02070309020205020404" pitchFamily="49" charset="0"/>
              </a:rPr>
              <a:t>()</a:t>
            </a:r>
            <a:r>
              <a:rPr lang="en-US" dirty="0"/>
              <a:t> </a:t>
            </a:r>
            <a:r>
              <a:rPr lang="en-US" dirty="0" smtClean="0"/>
              <a:t>method.</a:t>
            </a:r>
            <a:endParaRPr lang="en-US" dirty="0"/>
          </a:p>
        </p:txBody>
      </p:sp>
    </p:spTree>
    <p:extLst>
      <p:ext uri="{BB962C8B-B14F-4D97-AF65-F5344CB8AC3E}">
        <p14:creationId xmlns:p14="http://schemas.microsoft.com/office/powerpoint/2010/main" val="167958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Capturing Still Images Using the Camera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762000" lvl="2" indent="0">
              <a:buNone/>
            </a:pPr>
            <a:r>
              <a:rPr lang="en-US" dirty="0" smtClean="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android.hardware.Camera</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android.view.SurfaceHolder</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android.view.SurfaceView</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private class </a:t>
            </a:r>
            <a:r>
              <a:rPr lang="en-US" dirty="0" err="1">
                <a:latin typeface="Courier New" panose="02070309020205020404" pitchFamily="49" charset="0"/>
                <a:cs typeface="Courier New" panose="02070309020205020404" pitchFamily="49" charset="0"/>
              </a:rPr>
              <a:t>CameraSurfaceView</a:t>
            </a:r>
            <a:r>
              <a:rPr lang="en-US" dirty="0">
                <a:latin typeface="Courier New" panose="02070309020205020404" pitchFamily="49" charset="0"/>
                <a:cs typeface="Courier New" panose="02070309020205020404" pitchFamily="49" charset="0"/>
              </a:rPr>
              <a:t> extends </a:t>
            </a:r>
            <a:r>
              <a:rPr lang="en-US" dirty="0" err="1">
                <a:latin typeface="Courier New" panose="02070309020205020404" pitchFamily="49" charset="0"/>
                <a:cs typeface="Courier New" panose="02070309020205020404" pitchFamily="49" charset="0"/>
              </a:rPr>
              <a:t>SurfaceView</a:t>
            </a:r>
            <a:endParaRPr lang="en-US" dirty="0">
              <a:latin typeface="Courier New" panose="02070309020205020404" pitchFamily="49" charset="0"/>
              <a:cs typeface="Courier New" panose="02070309020205020404" pitchFamily="49" charset="0"/>
            </a:endParaRPr>
          </a:p>
          <a:p>
            <a:pPr marL="762000" lvl="2" indent="0">
              <a:buNone/>
            </a:pPr>
            <a:r>
              <a:rPr lang="en-US" dirty="0">
                <a:latin typeface="Courier New" panose="02070309020205020404" pitchFamily="49" charset="0"/>
                <a:cs typeface="Courier New" panose="02070309020205020404" pitchFamily="49" charset="0"/>
              </a:rPr>
              <a:t>    implements </a:t>
            </a:r>
            <a:r>
              <a:rPr lang="en-US" dirty="0" err="1">
                <a:latin typeface="Courier New" panose="02070309020205020404" pitchFamily="49" charset="0"/>
                <a:cs typeface="Courier New" panose="02070309020205020404" pitchFamily="49" charset="0"/>
              </a:rPr>
              <a:t>SurfaceHolder.Callback</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private </a:t>
            </a:r>
            <a:r>
              <a:rPr lang="en-US" dirty="0" err="1">
                <a:latin typeface="Courier New" panose="02070309020205020404" pitchFamily="49" charset="0"/>
                <a:cs typeface="Courier New" panose="02070309020205020404" pitchFamily="49" charset="0"/>
              </a:rPr>
              <a:t>SurfaceHolder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mHolder</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private Camera </a:t>
            </a:r>
            <a:r>
              <a:rPr lang="en-US" dirty="0" err="1">
                <a:latin typeface="Courier New" panose="02070309020205020404" pitchFamily="49" charset="0"/>
                <a:cs typeface="Courier New" panose="02070309020205020404" pitchFamily="49" charset="0"/>
              </a:rPr>
              <a:t>camera</a:t>
            </a:r>
            <a:r>
              <a:rPr lang="en-US" dirty="0">
                <a:latin typeface="Courier New" panose="02070309020205020404" pitchFamily="49" charset="0"/>
                <a:cs typeface="Courier New" panose="02070309020205020404" pitchFamily="49" charset="0"/>
              </a:rPr>
              <a:t> = null</a:t>
            </a:r>
            <a:r>
              <a:rPr lang="en-US" dirty="0" smtClean="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762000" lvl="2" indent="0">
              <a:buNone/>
            </a:pPr>
            <a:r>
              <a:rPr lang="en-US" dirty="0" smtClean="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CameraSurfaceView</a:t>
            </a:r>
            <a:r>
              <a:rPr lang="en-US" dirty="0">
                <a:latin typeface="Courier New" panose="02070309020205020404" pitchFamily="49" charset="0"/>
                <a:cs typeface="Courier New" panose="02070309020205020404" pitchFamily="49" charset="0"/>
              </a:rPr>
              <a:t>(Context context) {</a:t>
            </a:r>
          </a:p>
          <a:p>
            <a:pPr marL="762000" lvl="2" indent="0">
              <a:buNone/>
            </a:pPr>
            <a:r>
              <a:rPr lang="en-US" dirty="0">
                <a:latin typeface="Courier New" panose="02070309020205020404" pitchFamily="49" charset="0"/>
                <a:cs typeface="Courier New" panose="02070309020205020404" pitchFamily="49" charset="0"/>
              </a:rPr>
              <a:t>        super(context);</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mHolder</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getHolder</a:t>
            </a:r>
            <a:r>
              <a:rPr lang="en-US" dirty="0">
                <a:latin typeface="Courier New" panose="02070309020205020404" pitchFamily="49" charset="0"/>
                <a:cs typeface="Courier New" panose="02070309020205020404" pitchFamily="49" charset="0"/>
              </a:rPr>
              <a:t>();</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mHolder.addCallback</a:t>
            </a:r>
            <a:r>
              <a:rPr lang="en-US" dirty="0">
                <a:latin typeface="Courier New" panose="02070309020205020404" pitchFamily="49" charset="0"/>
                <a:cs typeface="Courier New" panose="02070309020205020404" pitchFamily="49" charset="0"/>
              </a:rPr>
              <a:t>(this);</a:t>
            </a:r>
          </a:p>
          <a:p>
            <a:pPr marL="762000" lvl="2" indent="0">
              <a:buNone/>
            </a:pPr>
            <a:r>
              <a:rPr lang="en-US" dirty="0" smtClean="0">
                <a:latin typeface="Courier New" panose="02070309020205020404" pitchFamily="49" charset="0"/>
                <a:cs typeface="Courier New" panose="02070309020205020404" pitchFamily="49" charset="0"/>
              </a:rPr>
              <a:t>}</a:t>
            </a:r>
          </a:p>
          <a:p>
            <a:pPr marL="762000" lvl="2" indent="0">
              <a:buNone/>
            </a:pPr>
            <a:r>
              <a:rPr lang="en-US" dirty="0" smtClean="0"/>
              <a:t>….</a:t>
            </a:r>
            <a:endParaRPr lang="en-US" dirty="0"/>
          </a:p>
        </p:txBody>
      </p:sp>
    </p:spTree>
    <p:extLst>
      <p:ext uri="{BB962C8B-B14F-4D97-AF65-F5344CB8AC3E}">
        <p14:creationId xmlns:p14="http://schemas.microsoft.com/office/powerpoint/2010/main" val="2809388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8229600" cy="868362"/>
          </a:xfrm>
        </p:spPr>
        <p:txBody>
          <a:bodyPr/>
          <a:lstStyle/>
          <a:p>
            <a:pPr eaLnBrk="1" hangingPunct="1"/>
            <a:r>
              <a:rPr lang="en-US" dirty="0"/>
              <a:t>Capturing Still Images Using the Camera</a:t>
            </a:r>
            <a:endParaRPr lang="en-US" sz="2600" dirty="0" smtClean="0"/>
          </a:p>
        </p:txBody>
      </p:sp>
      <p:sp>
        <p:nvSpPr>
          <p:cNvPr id="5" name="Footer Placeholder 4"/>
          <p:cNvSpPr>
            <a:spLocks noGrp="1"/>
          </p:cNvSpPr>
          <p:nvPr>
            <p:ph type="ftr" sz="quarter" idx="11"/>
          </p:nvPr>
        </p:nvSpPr>
        <p:spPr/>
        <p:txBody>
          <a:bodyPr/>
          <a:lstStyle/>
          <a:p>
            <a:pPr>
              <a:defRPr/>
            </a:pPr>
            <a:r>
              <a:rPr lang="en-US" dirty="0">
                <a:latin typeface="Verdana" charset="0"/>
              </a:rPr>
              <a:t>From </a:t>
            </a:r>
            <a:r>
              <a:rPr lang="en-US" i="1" dirty="0">
                <a:latin typeface="Verdana" charset="0"/>
              </a:rPr>
              <a:t>Advanced </a:t>
            </a:r>
            <a:r>
              <a:rPr lang="en-US" i="1" dirty="0" err="1">
                <a:latin typeface="Verdana" charset="0"/>
              </a:rPr>
              <a:t>Android</a:t>
            </a:r>
            <a:r>
              <a:rPr lang="en-US" baseline="30000" dirty="0" err="1">
                <a:latin typeface="Verdana" charset="0"/>
              </a:rPr>
              <a:t>TM</a:t>
            </a:r>
            <a:r>
              <a:rPr lang="en-US" i="1" dirty="0">
                <a:latin typeface="Verdana" charset="0"/>
              </a:rPr>
              <a:t> Application Development, Fourth Edition</a:t>
            </a:r>
            <a:r>
              <a:rPr lang="en-US" dirty="0">
                <a:latin typeface="Verdana" charset="0"/>
              </a:rPr>
              <a:t>, by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(ISBN-13: 978-0-13-389238-3). Copyright © 2015 Joseph </a:t>
            </a:r>
            <a:r>
              <a:rPr lang="en-US" dirty="0" err="1">
                <a:latin typeface="Verdana" charset="0"/>
              </a:rPr>
              <a:t>Annuzzi</a:t>
            </a:r>
            <a:r>
              <a:rPr lang="en-US" dirty="0">
                <a:latin typeface="Verdana" charset="0"/>
              </a:rPr>
              <a:t>, Jr., Lauren </a:t>
            </a:r>
            <a:r>
              <a:rPr lang="en-US" dirty="0" err="1">
                <a:latin typeface="Verdana" charset="0"/>
              </a:rPr>
              <a:t>Darcey</a:t>
            </a:r>
            <a:r>
              <a:rPr lang="en-US" dirty="0">
                <a:latin typeface="Verdana" charset="0"/>
              </a:rPr>
              <a:t>, and Shane </a:t>
            </a:r>
            <a:r>
              <a:rPr lang="en-US" dirty="0" err="1">
                <a:latin typeface="Verdana" charset="0"/>
              </a:rPr>
              <a:t>Conder</a:t>
            </a:r>
            <a:r>
              <a:rPr lang="en-US" dirty="0">
                <a:latin typeface="Verdana" charset="0"/>
              </a:rPr>
              <a:t>. All rights reserved.</a:t>
            </a:r>
            <a:endParaRPr lang="en-US" dirty="0"/>
          </a:p>
        </p:txBody>
      </p:sp>
      <p:sp>
        <p:nvSpPr>
          <p:cNvPr id="2" name="Content Placeholder 1"/>
          <p:cNvSpPr>
            <a:spLocks noGrp="1"/>
          </p:cNvSpPr>
          <p:nvPr>
            <p:ph idx="1"/>
          </p:nvPr>
        </p:nvSpPr>
        <p:spPr>
          <a:xfrm>
            <a:off x="457200" y="1295400"/>
            <a:ext cx="8229600" cy="4830763"/>
          </a:xfrm>
        </p:spPr>
        <p:txBody>
          <a:bodyPr/>
          <a:lstStyle/>
          <a:p>
            <a:pPr marL="1143000" lvl="3" indent="0">
              <a:buNone/>
            </a:pPr>
            <a:r>
              <a:rPr lang="en-US" dirty="0"/>
              <a:t> </a:t>
            </a:r>
            <a:r>
              <a:rPr lang="en-US" dirty="0" smtClean="0"/>
              <a:t>….</a:t>
            </a:r>
            <a:endParaRPr lang="en-US" dirty="0"/>
          </a:p>
          <a:p>
            <a:pPr marL="762000" lvl="2"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surfaceChanged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SurfaceHolder</a:t>
            </a:r>
            <a:r>
              <a:rPr lang="en-US" dirty="0">
                <a:latin typeface="Courier New" panose="02070309020205020404" pitchFamily="49" charset="0"/>
                <a:cs typeface="Courier New" panose="02070309020205020404" pitchFamily="49" charset="0"/>
              </a:rPr>
              <a:t> holder,</a:t>
            </a: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format,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width,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height) {</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surfaceCreated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SurfaceHolder</a:t>
            </a:r>
            <a:r>
              <a:rPr lang="en-US" dirty="0">
                <a:latin typeface="Courier New" panose="02070309020205020404" pitchFamily="49" charset="0"/>
                <a:cs typeface="Courier New" panose="02070309020205020404" pitchFamily="49" charset="0"/>
              </a:rPr>
              <a:t> holder) {</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public void </a:t>
            </a:r>
            <a:r>
              <a:rPr lang="en-US" dirty="0" err="1">
                <a:latin typeface="Courier New" panose="02070309020205020404" pitchFamily="49" charset="0"/>
                <a:cs typeface="Courier New" panose="02070309020205020404" pitchFamily="49" charset="0"/>
              </a:rPr>
              <a:t>surfaceDestroyed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SurfaceHolder</a:t>
            </a:r>
            <a:r>
              <a:rPr lang="en-US" dirty="0">
                <a:latin typeface="Courier New" panose="02070309020205020404" pitchFamily="49" charset="0"/>
                <a:cs typeface="Courier New" panose="02070309020205020404" pitchFamily="49" charset="0"/>
              </a:rPr>
              <a:t> holder) {</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capture(</a:t>
            </a:r>
            <a:r>
              <a:rPr lang="en-US" dirty="0" err="1">
                <a:latin typeface="Courier New" panose="02070309020205020404" pitchFamily="49" charset="0"/>
                <a:cs typeface="Courier New" panose="02070309020205020404" pitchFamily="49" charset="0"/>
              </a:rPr>
              <a:t>Camera.PictureCallback</a:t>
            </a:r>
            <a:endParaRPr lang="en-US" dirty="0">
              <a:latin typeface="Courier New" panose="02070309020205020404" pitchFamily="49" charset="0"/>
              <a:cs typeface="Courier New" panose="02070309020205020404" pitchFamily="49" charset="0"/>
            </a:endParaRPr>
          </a:p>
          <a:p>
            <a:pPr marL="762000" lvl="2"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jpegHandler</a:t>
            </a: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    }</a:t>
            </a:r>
          </a:p>
          <a:p>
            <a:pPr marL="762000" lvl="2"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09388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Pearson PTG Video Product PowerPoint Template 111006">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Black"/>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Pearson PTG Video Product PowerPoint Template 111006</Template>
  <TotalTime>2589</TotalTime>
  <Words>6952</Words>
  <Application>Microsoft Office PowerPoint</Application>
  <PresentationFormat>On-screen Show (4:3)</PresentationFormat>
  <Paragraphs>617</Paragraphs>
  <Slides>48</Slides>
  <Notes>48</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Pearson PTG Video Product PowerPoint Template 111006</vt:lpstr>
      <vt:lpstr>Instructor Notes</vt:lpstr>
      <vt:lpstr>  Advanced AndroidTM Application Development, Fourth Edition  Chapter 13  Using Android Multimedia APIs </vt:lpstr>
      <vt:lpstr>Chapter 13 Overview</vt:lpstr>
      <vt:lpstr>Working with Multimedia</vt:lpstr>
      <vt:lpstr>Working with Multimedia</vt:lpstr>
      <vt:lpstr>Working with the Camera</vt:lpstr>
      <vt:lpstr>Capturing Still Images Using the Camera</vt:lpstr>
      <vt:lpstr>Capturing Still Images Using the Camera</vt:lpstr>
      <vt:lpstr>Capturing Still Images Using the Camera</vt:lpstr>
      <vt:lpstr>Capturing Still Images Using the Camera</vt:lpstr>
      <vt:lpstr>Capturing Still Images Using the Camera</vt:lpstr>
      <vt:lpstr>Capturing Still Images Using the Camera</vt:lpstr>
      <vt:lpstr>Capturing Still Images Using the Camera</vt:lpstr>
      <vt:lpstr>Capturing Still Images Using the Camera</vt:lpstr>
      <vt:lpstr>Capturing Still Images Using the Camera</vt:lpstr>
      <vt:lpstr>Capturing Still Images Using the Camera</vt:lpstr>
      <vt:lpstr>Configuring Camera Mode Settings</vt:lpstr>
      <vt:lpstr>Working with Common Camera Parameters</vt:lpstr>
      <vt:lpstr>Zooming the Camera</vt:lpstr>
      <vt:lpstr>Sharing Images</vt:lpstr>
      <vt:lpstr>Assigning Images as Wallpapers</vt:lpstr>
      <vt:lpstr>Choosing among Various Device Cameras</vt:lpstr>
      <vt:lpstr>Working with Video</vt:lpstr>
      <vt:lpstr>Recording Video</vt:lpstr>
      <vt:lpstr>Recording Video</vt:lpstr>
      <vt:lpstr>Recording Video</vt:lpstr>
      <vt:lpstr>Recording Video</vt:lpstr>
      <vt:lpstr>Recording Video</vt:lpstr>
      <vt:lpstr>Playing Video</vt:lpstr>
      <vt:lpstr>Playing Video</vt:lpstr>
      <vt:lpstr>Working with Face Detection</vt:lpstr>
      <vt:lpstr>Working with Audio</vt:lpstr>
      <vt:lpstr>Recording Audio</vt:lpstr>
      <vt:lpstr>Recording Audio</vt:lpstr>
      <vt:lpstr>Recording Audio</vt:lpstr>
      <vt:lpstr>Recording Audio</vt:lpstr>
      <vt:lpstr>Playing Audio</vt:lpstr>
      <vt:lpstr>Playing Audio</vt:lpstr>
      <vt:lpstr>Sharing Audio</vt:lpstr>
      <vt:lpstr>Sharing Audio</vt:lpstr>
      <vt:lpstr>Searching for Multimedia</vt:lpstr>
      <vt:lpstr>Searching for Multimedia</vt:lpstr>
      <vt:lpstr>Working with Ringtones</vt:lpstr>
      <vt:lpstr>Working with Ringtones</vt:lpstr>
      <vt:lpstr>Introducing the Media Router</vt:lpstr>
      <vt:lpstr>Chapter 13 Summary</vt:lpstr>
      <vt:lpstr>References and More Information</vt:lpstr>
      <vt:lpstr>References and More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Notes</dc:title>
  <dc:creator>Joseph Annuzzi, Jr</dc:creator>
  <cp:lastModifiedBy>precinct17x</cp:lastModifiedBy>
  <cp:revision>980</cp:revision>
  <dcterms:created xsi:type="dcterms:W3CDTF">2006-12-28T22:00:41Z</dcterms:created>
  <dcterms:modified xsi:type="dcterms:W3CDTF">2014-08-24T09:13:01Z</dcterms:modified>
</cp:coreProperties>
</file>