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6"/>
  </p:notesMasterIdLst>
  <p:handoutMasterIdLst>
    <p:handoutMasterId r:id="rId27"/>
  </p:handoutMasterIdLst>
  <p:sldIdLst>
    <p:sldId id="282" r:id="rId2"/>
    <p:sldId id="257" r:id="rId3"/>
    <p:sldId id="256" r:id="rId4"/>
    <p:sldId id="283" r:id="rId5"/>
    <p:sldId id="286" r:id="rId6"/>
    <p:sldId id="287" r:id="rId7"/>
    <p:sldId id="288" r:id="rId8"/>
    <p:sldId id="289" r:id="rId9"/>
    <p:sldId id="290" r:id="rId10"/>
    <p:sldId id="296" r:id="rId11"/>
    <p:sldId id="297" r:id="rId12"/>
    <p:sldId id="291" r:id="rId13"/>
    <p:sldId id="292" r:id="rId14"/>
    <p:sldId id="293" r:id="rId15"/>
    <p:sldId id="294" r:id="rId16"/>
    <p:sldId id="295" r:id="rId17"/>
    <p:sldId id="298" r:id="rId18"/>
    <p:sldId id="299" r:id="rId19"/>
    <p:sldId id="300" r:id="rId20"/>
    <p:sldId id="301" r:id="rId21"/>
    <p:sldId id="302" r:id="rId22"/>
    <p:sldId id="258" r:id="rId23"/>
    <p:sldId id="284" r:id="rId24"/>
    <p:sldId id="285"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Wood" initials="B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6092C1"/>
    <a:srgbClr val="8BB6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87" autoAdjust="0"/>
    <p:restoredTop sz="78273" autoAdjust="0"/>
  </p:normalViewPr>
  <p:slideViewPr>
    <p:cSldViewPr>
      <p:cViewPr varScale="1">
        <p:scale>
          <a:sx n="91" d="100"/>
          <a:sy n="91" d="100"/>
        </p:scale>
        <p:origin x="-294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225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fld id="{81798516-A4AB-424E-97C6-E45147198897}" type="datetimeFigureOut">
              <a:rPr lang="en-US"/>
              <a:pPr>
                <a:defRPr/>
              </a:pPr>
              <a:t>8/23/2014</a:t>
            </a:fld>
            <a:endParaRPr lang="en-US"/>
          </a:p>
        </p:txBody>
      </p:sp>
      <p:sp>
        <p:nvSpPr>
          <p:cNvPr id="225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25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B78513EC-8336-4F04-BA3E-2A372D5EAEC9}" type="slidenum">
              <a:rPr lang="en-US"/>
              <a:pPr>
                <a:defRPr/>
              </a:pPr>
              <a:t>‹#›</a:t>
            </a:fld>
            <a:endParaRPr lang="en-US"/>
          </a:p>
        </p:txBody>
      </p:sp>
    </p:spTree>
    <p:extLst>
      <p:ext uri="{BB962C8B-B14F-4D97-AF65-F5344CB8AC3E}">
        <p14:creationId xmlns:p14="http://schemas.microsoft.com/office/powerpoint/2010/main" val="3436692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0BE38EA-E1BC-4013-BFE5-292F45166390}" type="datetimeFigureOut">
              <a:rPr lang="en-US"/>
              <a:pPr>
                <a:defRPr/>
              </a:pPr>
              <a:t>8/23/2014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C62D373-7F72-461B-A0AE-2390A0D84974}" type="slidenum">
              <a:rPr lang="en-US"/>
              <a:pPr>
                <a:defRPr/>
              </a:pPr>
              <a:t>‹#›</a:t>
            </a:fld>
            <a:endParaRPr lang="en-US"/>
          </a:p>
        </p:txBody>
      </p:sp>
    </p:spTree>
    <p:extLst>
      <p:ext uri="{BB962C8B-B14F-4D97-AF65-F5344CB8AC3E}">
        <p14:creationId xmlns:p14="http://schemas.microsoft.com/office/powerpoint/2010/main" val="2046166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A55F4FB-A82D-474D-8043-3D328656A26C}"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SensorEventListener</a:t>
            </a:r>
            <a:r>
              <a:rPr lang="en-US" sz="1200" kern="1200" dirty="0" smtClean="0">
                <a:solidFill>
                  <a:schemeClr val="tx1"/>
                </a:solidFill>
                <a:effectLst/>
                <a:latin typeface="+mn-lt"/>
                <a:ea typeface="+mn-ea"/>
                <a:cs typeface="+mn-cs"/>
              </a:rPr>
              <a:t> interface has two required methods that you must implement: </a:t>
            </a:r>
            <a:r>
              <a:rPr lang="en-US" sz="1200" kern="1200" dirty="0" err="1" smtClean="0">
                <a:solidFill>
                  <a:schemeClr val="tx1"/>
                </a:solidFill>
                <a:effectLst/>
                <a:latin typeface="+mn-lt"/>
                <a:ea typeface="+mn-ea"/>
                <a:cs typeface="+mn-cs"/>
              </a:rPr>
              <a:t>onAccuracyChanged</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onSensorChanged</a:t>
            </a:r>
            <a:r>
              <a:rPr lang="en-US" sz="1200" kern="1200" dirty="0" smtClean="0">
                <a:solidFill>
                  <a:schemeClr val="tx1"/>
                </a:solidFill>
                <a:effectLst/>
                <a:latin typeface="+mn-lt"/>
                <a:ea typeface="+mn-ea"/>
                <a:cs typeface="+mn-cs"/>
              </a:rPr>
              <a:t>(). The </a:t>
            </a:r>
            <a:r>
              <a:rPr lang="en-US" sz="1200" kern="1200" dirty="0" err="1" smtClean="0">
                <a:solidFill>
                  <a:schemeClr val="tx1"/>
                </a:solidFill>
                <a:effectLst/>
                <a:latin typeface="+mn-lt"/>
                <a:ea typeface="+mn-ea"/>
                <a:cs typeface="+mn-cs"/>
              </a:rPr>
              <a:t>onAccuracyChanged</a:t>
            </a:r>
            <a:r>
              <a:rPr lang="en-US" sz="1200" kern="1200" dirty="0" smtClean="0">
                <a:solidFill>
                  <a:schemeClr val="tx1"/>
                </a:solidFill>
                <a:effectLst/>
                <a:latin typeface="+mn-lt"/>
                <a:ea typeface="+mn-ea"/>
                <a:cs typeface="+mn-cs"/>
              </a:rPr>
              <a:t>() method is called whenever the accuracy of a given sensor changes. The </a:t>
            </a:r>
            <a:r>
              <a:rPr lang="en-US" sz="1200" kern="1200" dirty="0" err="1" smtClean="0">
                <a:solidFill>
                  <a:schemeClr val="tx1"/>
                </a:solidFill>
                <a:effectLst/>
                <a:latin typeface="+mn-lt"/>
                <a:ea typeface="+mn-ea"/>
                <a:cs typeface="+mn-cs"/>
              </a:rPr>
              <a:t>onSensorChanged</a:t>
            </a:r>
            <a:r>
              <a:rPr lang="en-US" sz="1200" kern="1200" dirty="0" smtClean="0">
                <a:solidFill>
                  <a:schemeClr val="tx1"/>
                </a:solidFill>
                <a:effectLst/>
                <a:latin typeface="+mn-lt"/>
                <a:ea typeface="+mn-ea"/>
                <a:cs typeface="+mn-cs"/>
              </a:rPr>
              <a:t>() method is called whenever the value of a sensor changes. The </a:t>
            </a:r>
            <a:r>
              <a:rPr lang="en-US" sz="1200" kern="1200" dirty="0" err="1" smtClean="0">
                <a:solidFill>
                  <a:schemeClr val="tx1"/>
                </a:solidFill>
                <a:effectLst/>
                <a:latin typeface="+mn-lt"/>
                <a:ea typeface="+mn-ea"/>
                <a:cs typeface="+mn-cs"/>
              </a:rPr>
              <a:t>onSensorChanged</a:t>
            </a:r>
            <a:r>
              <a:rPr lang="en-US" sz="1200" kern="1200" dirty="0" smtClean="0">
                <a:solidFill>
                  <a:schemeClr val="tx1"/>
                </a:solidFill>
                <a:effectLst/>
                <a:latin typeface="+mn-lt"/>
                <a:ea typeface="+mn-ea"/>
                <a:cs typeface="+mn-cs"/>
              </a:rPr>
              <a:t>() method is generally used to inspect sensor information.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Here is a sample implementation of </a:t>
            </a:r>
            <a:r>
              <a:rPr lang="en-US" sz="1200" kern="1200" dirty="0" err="1" smtClean="0">
                <a:solidFill>
                  <a:schemeClr val="tx1"/>
                </a:solidFill>
                <a:effectLst/>
                <a:latin typeface="+mn-lt"/>
                <a:ea typeface="+mn-ea"/>
                <a:cs typeface="+mn-cs"/>
              </a:rPr>
              <a:t>onSensorChanged</a:t>
            </a:r>
            <a:r>
              <a:rPr lang="en-US" sz="1200" kern="1200" dirty="0" smtClean="0">
                <a:solidFill>
                  <a:schemeClr val="tx1"/>
                </a:solidFill>
                <a:effectLst/>
                <a:latin typeface="+mn-lt"/>
                <a:ea typeface="+mn-ea"/>
                <a:cs typeface="+mn-cs"/>
              </a:rPr>
              <a:t>() that works for displaying various types of sensor data (not just the accelerometer).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onSensorChanged</a:t>
            </a:r>
            <a:r>
              <a:rPr lang="en-US" sz="1200" kern="1200" dirty="0" smtClean="0">
                <a:solidFill>
                  <a:schemeClr val="tx1"/>
                </a:solidFill>
                <a:effectLst/>
                <a:latin typeface="+mn-lt"/>
                <a:ea typeface="+mn-ea"/>
                <a:cs typeface="+mn-cs"/>
              </a:rPr>
              <a:t>() method has a single parameter, a </a:t>
            </a:r>
            <a:r>
              <a:rPr lang="en-US" sz="1200" kern="1200" dirty="0" err="1" smtClean="0">
                <a:solidFill>
                  <a:schemeClr val="tx1"/>
                </a:solidFill>
                <a:effectLst/>
                <a:latin typeface="+mn-lt"/>
                <a:ea typeface="+mn-ea"/>
                <a:cs typeface="+mn-cs"/>
              </a:rPr>
              <a:t>SensorEvent</a:t>
            </a:r>
            <a:r>
              <a:rPr lang="en-US" sz="1200" kern="1200" dirty="0" smtClean="0">
                <a:solidFill>
                  <a:schemeClr val="tx1"/>
                </a:solidFill>
                <a:effectLst/>
                <a:latin typeface="+mn-lt"/>
                <a:ea typeface="+mn-ea"/>
                <a:cs typeface="+mn-cs"/>
              </a:rPr>
              <a:t> object. The </a:t>
            </a:r>
            <a:r>
              <a:rPr lang="en-US" sz="1200" kern="1200" dirty="0" err="1" smtClean="0">
                <a:solidFill>
                  <a:schemeClr val="tx1"/>
                </a:solidFill>
                <a:effectLst/>
                <a:latin typeface="+mn-lt"/>
                <a:ea typeface="+mn-ea"/>
                <a:cs typeface="+mn-cs"/>
              </a:rPr>
              <a:t>SensorEvent</a:t>
            </a:r>
            <a:r>
              <a:rPr lang="en-US" sz="1200" kern="1200" dirty="0" smtClean="0">
                <a:solidFill>
                  <a:schemeClr val="tx1"/>
                </a:solidFill>
                <a:effectLst/>
                <a:latin typeface="+mn-lt"/>
                <a:ea typeface="+mn-ea"/>
                <a:cs typeface="+mn-cs"/>
              </a:rPr>
              <a:t> class contains all the data about the sensor, including which sensor caused the event, the accuracy of the sensor, the sensor’s current readings, and a timestamp.</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accelerometer sensor provides three values corresponding to the acceleration currently felt by the device on the </a:t>
            </a:r>
            <a:r>
              <a:rPr lang="en-US" sz="1200" i="1" kern="12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z</a:t>
            </a:r>
            <a:r>
              <a:rPr lang="en-US" sz="1200" kern="1200" dirty="0" smtClean="0">
                <a:solidFill>
                  <a:schemeClr val="tx1"/>
                </a:solidFill>
                <a:effectLst/>
                <a:latin typeface="+mn-lt"/>
                <a:ea typeface="+mn-ea"/>
                <a:cs typeface="+mn-cs"/>
              </a:rPr>
              <a:t> axes. The barometer provides the atmospheric pressure in </a:t>
            </a:r>
            <a:r>
              <a:rPr lang="en-US" sz="1200" kern="1200" dirty="0" err="1" smtClean="0">
                <a:solidFill>
                  <a:schemeClr val="tx1"/>
                </a:solidFill>
                <a:effectLst/>
                <a:latin typeface="+mn-lt"/>
                <a:ea typeface="+mn-ea"/>
                <a:cs typeface="+mn-cs"/>
              </a:rPr>
              <a:t>millibars</a:t>
            </a:r>
            <a:r>
              <a:rPr lang="en-US" sz="1200" kern="1200" dirty="0" smtClean="0">
                <a:solidFill>
                  <a:schemeClr val="tx1"/>
                </a:solidFill>
                <a:effectLst/>
                <a:latin typeface="+mn-lt"/>
                <a:ea typeface="+mn-ea"/>
                <a:cs typeface="+mn-cs"/>
              </a:rPr>
              <a:t> and fills only one of the value fields, as shown in this figure.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sensor values are typically quite sensitive. For most uses, an application probably wants to provide some smoothing of the values to reduce the effects of any noise or shaking. How this is done depends on the purpose of the application. For instance, a simulated bubble level might need less smoothing than a game where too much sensitivity can be frustrating. The orientation values might be appropriate in cases where only the device’s orientation is needed but not the rate at which it is changed (accelerometer) or the specific direction it’s pointing (compass).</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To monitor the battery, the application must have the BATTERY_STATS permission. This XML added to the AndroidManifest.xml file is sufficient.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Then the application needs to register for a particular </a:t>
            </a:r>
            <a:r>
              <a:rPr lang="en-US" sz="1200" kern="1200" dirty="0" err="1" smtClean="0">
                <a:solidFill>
                  <a:schemeClr val="tx1"/>
                </a:solidFill>
                <a:effectLst/>
                <a:latin typeface="+mn-lt"/>
                <a:ea typeface="+mn-ea"/>
                <a:cs typeface="+mn-cs"/>
              </a:rPr>
              <a:t>BroadcastIntent</a:t>
            </a:r>
            <a:r>
              <a:rPr lang="en-US" sz="1200" kern="1200" dirty="0" smtClean="0">
                <a:solidFill>
                  <a:schemeClr val="tx1"/>
                </a:solidFill>
                <a:effectLst/>
                <a:latin typeface="+mn-lt"/>
                <a:ea typeface="+mn-ea"/>
                <a:cs typeface="+mn-cs"/>
              </a:rPr>
              <a:t>. In this case, it must be </a:t>
            </a:r>
            <a:r>
              <a:rPr lang="en-US" sz="1200" kern="1200" dirty="0" err="1" smtClean="0">
                <a:solidFill>
                  <a:schemeClr val="tx1"/>
                </a:solidFill>
                <a:effectLst/>
                <a:latin typeface="+mn-lt"/>
                <a:ea typeface="+mn-ea"/>
                <a:cs typeface="+mn-cs"/>
              </a:rPr>
              <a:t>Intent.ACTION_BATTERY_CHANGED</a:t>
            </a:r>
            <a:r>
              <a:rPr lang="en-US" sz="1200" kern="1200" dirty="0" smtClean="0">
                <a:solidFill>
                  <a:schemeClr val="tx1"/>
                </a:solidFill>
                <a:effectLst/>
                <a:latin typeface="+mn-lt"/>
                <a:ea typeface="+mn-ea"/>
                <a:cs typeface="+mn-cs"/>
              </a:rPr>
              <a:t>, as shown here.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Next, the application needs to provide an implementation of the </a:t>
            </a:r>
            <a:r>
              <a:rPr lang="en-US" sz="1200" kern="1200" dirty="0" err="1" smtClean="0">
                <a:solidFill>
                  <a:schemeClr val="tx1"/>
                </a:solidFill>
                <a:effectLst/>
                <a:latin typeface="+mn-lt"/>
                <a:ea typeface="+mn-ea"/>
                <a:cs typeface="+mn-cs"/>
              </a:rPr>
              <a:t>BroadcastReceiver</a:t>
            </a:r>
            <a:r>
              <a:rPr lang="en-US" sz="1200" kern="1200" dirty="0" smtClean="0">
                <a:solidFill>
                  <a:schemeClr val="tx1"/>
                </a:solidFill>
                <a:effectLst/>
                <a:latin typeface="+mn-lt"/>
                <a:ea typeface="+mn-ea"/>
                <a:cs typeface="+mn-cs"/>
              </a:rPr>
              <a:t>. Here is an example of a battery-monitoring </a:t>
            </a:r>
            <a:r>
              <a:rPr lang="en-US" sz="1200" kern="1200" dirty="0" err="1" smtClean="0">
                <a:solidFill>
                  <a:schemeClr val="tx1"/>
                </a:solidFill>
                <a:effectLst/>
                <a:latin typeface="+mn-lt"/>
                <a:ea typeface="+mn-ea"/>
                <a:cs typeface="+mn-cs"/>
              </a:rPr>
              <a:t>BroadcastReceiver</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F536FE58-E394-4E5B-90E7-2CB71C2BAEE9}" type="slidenum">
              <a:rPr lang="en-US" smtClean="0">
                <a:latin typeface="Calibri" pitchFamily="34" charset="0"/>
              </a:rPr>
              <a:pPr eaLnBrk="1" fontAlgn="base" hangingPunct="1">
                <a:spcBef>
                  <a:spcPct val="0"/>
                </a:spcBef>
                <a:spcAft>
                  <a:spcPct val="0"/>
                </a:spcAft>
              </a:pPr>
              <a:t>2</a:t>
            </a:fld>
            <a:endParaRPr lang="en-US" smtClean="0">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There are a couple of interesting items here. First, notice that the battery level isn’t used directly. Instead, it’s used with the scale, or maximum value, to find the percentage charged. The raw value wouldn’t have much meaning to the user. The next property is the status. The values and what they mean are defined in the </a:t>
            </a:r>
            <a:r>
              <a:rPr lang="en-US" sz="1200" kern="1200" dirty="0" err="1" smtClean="0">
                <a:solidFill>
                  <a:schemeClr val="tx1"/>
                </a:solidFill>
                <a:effectLst/>
                <a:latin typeface="+mn-lt"/>
                <a:ea typeface="+mn-ea"/>
                <a:cs typeface="+mn-cs"/>
              </a:rPr>
              <a:t>android.os.BatteryManager</a:t>
            </a:r>
            <a:r>
              <a:rPr lang="en-US" sz="1200" kern="1200" dirty="0" smtClean="0">
                <a:solidFill>
                  <a:schemeClr val="tx1"/>
                </a:solidFill>
                <a:effectLst/>
                <a:latin typeface="+mn-lt"/>
                <a:ea typeface="+mn-ea"/>
                <a:cs typeface="+mn-cs"/>
              </a:rPr>
              <a:t> object. This is typically the charging state of the battery. Next, the health of the battery, also defined in the </a:t>
            </a:r>
            <a:r>
              <a:rPr lang="en-US" sz="1200" kern="1200" dirty="0" err="1" smtClean="0">
                <a:solidFill>
                  <a:schemeClr val="tx1"/>
                </a:solidFill>
                <a:effectLst/>
                <a:latin typeface="+mn-lt"/>
                <a:ea typeface="+mn-ea"/>
                <a:cs typeface="+mn-cs"/>
              </a:rPr>
              <a:t>android.os.BatteryManager</a:t>
            </a:r>
            <a:r>
              <a:rPr lang="en-US" sz="1200" kern="1200" dirty="0" smtClean="0">
                <a:solidFill>
                  <a:schemeClr val="tx1"/>
                </a:solidFill>
                <a:effectLst/>
                <a:latin typeface="+mn-lt"/>
                <a:ea typeface="+mn-ea"/>
                <a:cs typeface="+mn-cs"/>
              </a:rPr>
              <a:t> object, is an indication of how worn out the battery is. It can also indicate other issues, such as overheating. Additionally, the plugged value indicates whether the device is plugged in and, if it is, whether it uses AC or USB power. </a:t>
            </a:r>
          </a:p>
          <a:p>
            <a:pPr eaLnBrk="1" hangingPunct="1"/>
            <a:endParaRPr lang="en-US" sz="1200" kern="1200" dirty="0" smtClean="0">
              <a:solidFill>
                <a:schemeClr val="tx1"/>
              </a:solidFill>
              <a:effectLst/>
              <a:latin typeface="+mn-lt"/>
              <a:ea typeface="+mn-ea"/>
              <a:cs typeface="+mn-cs"/>
            </a:endParaRPr>
          </a:p>
          <a:p>
            <a:pPr eaLnBrk="1" hangingPunct="1"/>
            <a:r>
              <a:rPr lang="en-US" sz="1200" kern="1200" dirty="0" smtClean="0">
                <a:solidFill>
                  <a:schemeClr val="tx1"/>
                </a:solidFill>
                <a:effectLst/>
                <a:latin typeface="+mn-lt"/>
                <a:ea typeface="+mn-ea"/>
                <a:cs typeface="+mn-cs"/>
              </a:rPr>
              <a:t>Some other information is returned as well, including an icon identifier that can visually display the state of the battery and some technical details, such as the type of battery, current voltage, and temperature. </a:t>
            </a: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All displayed, this information looks something like what is shown in this</a:t>
            </a:r>
            <a:r>
              <a:rPr lang="en-US" sz="1200" kern="1200" baseline="0" dirty="0" smtClean="0">
                <a:solidFill>
                  <a:schemeClr val="tx1"/>
                </a:solidFill>
                <a:effectLst/>
                <a:latin typeface="+mn-lt"/>
                <a:ea typeface="+mn-ea"/>
                <a:cs typeface="+mn-cs"/>
              </a:rPr>
              <a:t> f</a:t>
            </a:r>
            <a:r>
              <a:rPr lang="en-US" sz="1200" kern="1200" dirty="0" smtClean="0">
                <a:solidFill>
                  <a:schemeClr val="tx1"/>
                </a:solidFill>
                <a:effectLst/>
                <a:latin typeface="+mn-lt"/>
                <a:ea typeface="+mn-ea"/>
                <a:cs typeface="+mn-cs"/>
              </a:rPr>
              <a:t>igure</a:t>
            </a:r>
            <a:r>
              <a:rPr lang="en-US" sz="1200" kern="1200" baseline="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Class homework assignment: Chapter Quiz Questions and Exercises listed at the end of the chapter.</a:t>
            </a:r>
          </a:p>
        </p:txBody>
      </p:sp>
      <p:sp>
        <p:nvSpPr>
          <p:cNvPr id="152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48E3B434-A8B2-42CC-A81B-18C5C505E48D}" type="slidenum">
              <a:rPr lang="en-US" smtClean="0">
                <a:latin typeface="Calibri" pitchFamily="34" charset="0"/>
              </a:rPr>
              <a:pPr eaLnBrk="1" fontAlgn="base" hangingPunct="1">
                <a:spcBef>
                  <a:spcPct val="0"/>
                </a:spcBef>
                <a:spcAft>
                  <a:spcPct val="0"/>
                </a:spcAft>
              </a:pPr>
              <a:t>22</a:t>
            </a:fld>
            <a:endParaRPr lang="en-US" smtClean="0">
              <a:latin typeface="Calibri"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B643D8C7-153C-4306-8FDE-AC306DE311C5}" type="slidenum">
              <a:rPr lang="en-US" smtClean="0">
                <a:latin typeface="Calibri" pitchFamily="34" charset="0"/>
              </a:rPr>
              <a:pPr eaLnBrk="1" fontAlgn="base" hangingPunct="1">
                <a:spcBef>
                  <a:spcPct val="0"/>
                </a:spcBef>
                <a:spcAft>
                  <a:spcPct val="0"/>
                </a:spcAft>
              </a:pPr>
              <a:t>3</a:t>
            </a:fld>
            <a:endParaRPr lang="en-US" smtClean="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Android SDK provides access to raw data from sensors on the device. The sensors, and their precision and features, vary from device to device. Some of the sensors that applications can interact with include the magnetic sensor, which can be used as a compass, and the accelerometer sensor, which can detect motion.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access the device sensors through the </a:t>
            </a:r>
            <a:r>
              <a:rPr lang="en-US" sz="1200" kern="1200" dirty="0" err="1" smtClean="0">
                <a:solidFill>
                  <a:schemeClr val="tx1"/>
                </a:solidFill>
                <a:effectLst/>
                <a:latin typeface="+mn-lt"/>
                <a:ea typeface="+mn-ea"/>
                <a:cs typeface="+mn-cs"/>
              </a:rPr>
              <a:t>SensorManager</a:t>
            </a:r>
            <a:r>
              <a:rPr lang="en-US" sz="1200" kern="1200" dirty="0" smtClean="0">
                <a:solidFill>
                  <a:schemeClr val="tx1"/>
                </a:solidFill>
                <a:effectLst/>
                <a:latin typeface="+mn-lt"/>
                <a:ea typeface="+mn-ea"/>
                <a:cs typeface="+mn-cs"/>
              </a:rPr>
              <a:t> object (</a:t>
            </a:r>
            <a:r>
              <a:rPr lang="en-US" sz="1200" kern="1200" dirty="0" err="1" smtClean="0">
                <a:solidFill>
                  <a:schemeClr val="tx1"/>
                </a:solidFill>
                <a:effectLst/>
                <a:latin typeface="+mn-lt"/>
                <a:ea typeface="+mn-ea"/>
                <a:cs typeface="+mn-cs"/>
              </a:rPr>
              <a:t>android.hardware.SensorManager</a:t>
            </a:r>
            <a:r>
              <a:rPr lang="en-US" sz="1200" kern="1200" dirty="0" smtClean="0">
                <a:solidFill>
                  <a:schemeClr val="tx1"/>
                </a:solidFill>
                <a:effectLst/>
                <a:latin typeface="+mn-lt"/>
                <a:ea typeface="+mn-ea"/>
                <a:cs typeface="+mn-cs"/>
              </a:rPr>
              <a:t>). The </a:t>
            </a:r>
            <a:r>
              <a:rPr lang="en-US" sz="1200" kern="1200" dirty="0" err="1" smtClean="0">
                <a:solidFill>
                  <a:schemeClr val="tx1"/>
                </a:solidFill>
                <a:effectLst/>
                <a:latin typeface="+mn-lt"/>
                <a:ea typeface="+mn-ea"/>
                <a:cs typeface="+mn-cs"/>
              </a:rPr>
              <a:t>SensorManager</a:t>
            </a:r>
            <a:r>
              <a:rPr lang="en-US" sz="1200" kern="1200" dirty="0" smtClean="0">
                <a:solidFill>
                  <a:schemeClr val="tx1"/>
                </a:solidFill>
                <a:effectLst/>
                <a:latin typeface="+mn-lt"/>
                <a:ea typeface="+mn-ea"/>
                <a:cs typeface="+mn-cs"/>
              </a:rPr>
              <a:t> object listens for data from the sensors. It is a system Service, and you can retrieve an instance with the </a:t>
            </a:r>
            <a:r>
              <a:rPr lang="en-US" sz="1200" kern="1200" dirty="0" err="1" smtClean="0">
                <a:solidFill>
                  <a:schemeClr val="tx1"/>
                </a:solidFill>
                <a:effectLst/>
                <a:latin typeface="+mn-lt"/>
                <a:ea typeface="+mn-ea"/>
                <a:cs typeface="+mn-cs"/>
              </a:rPr>
              <a:t>getSystemService</a:t>
            </a:r>
            <a:r>
              <a:rPr lang="en-US" sz="1200" kern="1200" dirty="0" smtClean="0">
                <a:solidFill>
                  <a:schemeClr val="tx1"/>
                </a:solidFill>
                <a:effectLst/>
                <a:latin typeface="+mn-lt"/>
                <a:ea typeface="+mn-ea"/>
                <a:cs typeface="+mn-cs"/>
              </a:rPr>
              <a:t>() method, as shown here.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sz="1200" kern="1200" dirty="0" smtClean="0">
                <a:solidFill>
                  <a:schemeClr val="tx1"/>
                </a:solidFill>
                <a:effectLst/>
                <a:latin typeface="+mn-lt"/>
                <a:ea typeface="+mn-ea"/>
                <a:cs typeface="+mn-cs"/>
              </a:rPr>
              <a:t>TYPE_ACCELEROMETER: Measures acceleration in three directions (values are in SI units (m/s</a:t>
            </a:r>
            <a:r>
              <a:rPr lang="en-US" sz="1200" kern="1200" baseline="300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TYPE_AMBIENT_TEMPERATURE: Measures temperature</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TYPE_GYROSCOPE: Measures angular orientation in three directions (values are angles in degrees)</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TYPE_LIGHT: Measures ambient light (values are in SI lux units)</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TYPE_MAGNETIC_FIELD: Measures magnetism in three directions; the compass (values are in micro-</a:t>
            </a:r>
            <a:r>
              <a:rPr lang="en-US" sz="1200" kern="1200" dirty="0" err="1" smtClean="0">
                <a:solidFill>
                  <a:schemeClr val="tx1"/>
                </a:solidFill>
                <a:effectLst/>
                <a:latin typeface="+mn-lt"/>
                <a:ea typeface="+mn-ea"/>
                <a:cs typeface="+mn-cs"/>
              </a:rPr>
              <a:t>Teslas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μT</a:t>
            </a:r>
            <a:r>
              <a:rPr lang="en-US" sz="1200" kern="1200" dirty="0" smtClean="0">
                <a:solidFill>
                  <a:schemeClr val="tx1"/>
                </a:solidFill>
                <a:effectLst/>
                <a:latin typeface="+mn-lt"/>
                <a:ea typeface="+mn-ea"/>
                <a:cs typeface="+mn-cs"/>
              </a:rPr>
              <a:t>))</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TYPE_PRESSURE: Measures barometric pressure</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TYPE_PROXIMITY: Measures the distance to an object (values are in centimeters, or “near” versus “far”).</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TYPE_RELATIVE_HUMIDITY: Measures the relative humidity</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TYPE_STEP_COUNTER: Measures the total number of steps recorded since Service creation (API Level 19)</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TYPE_STEP_DETECTOR: Measures each step by recording a timestamp and a value of 1.0 (API Level 19)</a:t>
            </a:r>
          </a:p>
          <a:p>
            <a:pPr eaLnBrk="1" hangingPunct="1"/>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SensorManager</a:t>
            </a:r>
            <a:r>
              <a:rPr lang="en-US" sz="1200" kern="1200" dirty="0" smtClean="0">
                <a:solidFill>
                  <a:schemeClr val="tx1"/>
                </a:solidFill>
                <a:effectLst/>
                <a:latin typeface="+mn-lt"/>
                <a:ea typeface="+mn-ea"/>
                <a:cs typeface="+mn-cs"/>
              </a:rPr>
              <a:t> class also has a number of constants that can be useful with certain sensors. For instance, you can use the STANDARD_GRAVITY constant with the accelerometer and the LIGHT_SUNLIGHT constant with the light sensor.</a:t>
            </a:r>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&lt;uses-feature&gt; tag in the Android manifest file is used to indicate which sensors your application requires. For example, to declare that your application requires the barometer but can optionally use the gyroscope, you would add the code shown here to your application’s manifest file.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can acquire a reference to a specific sensor using the </a:t>
            </a:r>
            <a:r>
              <a:rPr lang="en-US" sz="1200" kern="1200" dirty="0" err="1" smtClean="0">
                <a:solidFill>
                  <a:schemeClr val="tx1"/>
                </a:solidFill>
                <a:effectLst/>
                <a:latin typeface="+mn-lt"/>
                <a:ea typeface="+mn-ea"/>
                <a:cs typeface="+mn-cs"/>
              </a:rPr>
              <a:t>SensorManager</a:t>
            </a:r>
            <a:r>
              <a:rPr lang="en-US" sz="1200" kern="1200" dirty="0" smtClean="0">
                <a:solidFill>
                  <a:schemeClr val="tx1"/>
                </a:solidFill>
                <a:effectLst/>
                <a:latin typeface="+mn-lt"/>
                <a:ea typeface="+mn-ea"/>
                <a:cs typeface="+mn-cs"/>
              </a:rPr>
              <a:t> class method called </a:t>
            </a:r>
            <a:r>
              <a:rPr lang="en-US" sz="1200" kern="1200" dirty="0" err="1" smtClean="0">
                <a:solidFill>
                  <a:schemeClr val="tx1"/>
                </a:solidFill>
                <a:effectLst/>
                <a:latin typeface="+mn-lt"/>
                <a:ea typeface="+mn-ea"/>
                <a:cs typeface="+mn-cs"/>
              </a:rPr>
              <a:t>getDefaultSensor</a:t>
            </a:r>
            <a:r>
              <a:rPr lang="en-US" sz="1200" kern="1200" dirty="0" smtClean="0">
                <a:solidFill>
                  <a:schemeClr val="tx1"/>
                </a:solidFill>
                <a:effectLst/>
                <a:latin typeface="+mn-lt"/>
                <a:ea typeface="+mn-ea"/>
                <a:cs typeface="+mn-cs"/>
              </a:rPr>
              <a:t>(). This method takes a sensor type parameter. For example, you can acquire the default accelerometer sensor as shown here.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After you have a valid Sensor object, you can read the sensor data periodically. Sensor values are sent back to an application using a </a:t>
            </a:r>
            <a:r>
              <a:rPr lang="en-US" sz="1200" kern="1200" dirty="0" err="1" smtClean="0">
                <a:solidFill>
                  <a:schemeClr val="tx1"/>
                </a:solidFill>
                <a:effectLst/>
                <a:latin typeface="+mn-lt"/>
                <a:ea typeface="+mn-ea"/>
                <a:cs typeface="+mn-cs"/>
              </a:rPr>
              <a:t>SensorEventListener</a:t>
            </a:r>
            <a:r>
              <a:rPr lang="en-US" sz="1200" kern="1200" dirty="0" smtClean="0">
                <a:solidFill>
                  <a:schemeClr val="tx1"/>
                </a:solidFill>
                <a:effectLst/>
                <a:latin typeface="+mn-lt"/>
                <a:ea typeface="+mn-ea"/>
                <a:cs typeface="+mn-cs"/>
              </a:rPr>
              <a:t> object that the application must implement and register using the </a:t>
            </a:r>
            <a:r>
              <a:rPr lang="en-US" sz="1200" kern="1200" dirty="0" err="1" smtClean="0">
                <a:solidFill>
                  <a:schemeClr val="tx1"/>
                </a:solidFill>
                <a:effectLst/>
                <a:latin typeface="+mn-lt"/>
                <a:ea typeface="+mn-ea"/>
                <a:cs typeface="+mn-cs"/>
              </a:rPr>
              <a:t>registerListener</a:t>
            </a:r>
            <a:r>
              <a:rPr lang="en-US" sz="1200" kern="1200" dirty="0" smtClean="0">
                <a:solidFill>
                  <a:schemeClr val="tx1"/>
                </a:solidFill>
                <a:effectLst/>
                <a:latin typeface="+mn-lt"/>
                <a:ea typeface="+mn-ea"/>
                <a:cs typeface="+mn-cs"/>
              </a:rPr>
              <a:t>() method.</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In this case, the accelerometer sensor is watched. The </a:t>
            </a:r>
            <a:r>
              <a:rPr lang="en-US" sz="1200" kern="1200" dirty="0" err="1" smtClean="0">
                <a:solidFill>
                  <a:schemeClr val="tx1"/>
                </a:solidFill>
                <a:effectLst/>
                <a:latin typeface="+mn-lt"/>
                <a:ea typeface="+mn-ea"/>
                <a:cs typeface="+mn-cs"/>
              </a:rPr>
              <a:t>onSensorChanged</a:t>
            </a:r>
            <a:r>
              <a:rPr lang="en-US" sz="1200" kern="1200" dirty="0" smtClean="0">
                <a:solidFill>
                  <a:schemeClr val="tx1"/>
                </a:solidFill>
                <a:effectLst/>
                <a:latin typeface="+mn-lt"/>
                <a:ea typeface="+mn-ea"/>
                <a:cs typeface="+mn-cs"/>
              </a:rPr>
              <a:t>() method is called at particular intervals defined by the delay value in </a:t>
            </a:r>
            <a:r>
              <a:rPr lang="en-US" sz="1200" kern="1200" dirty="0" err="1" smtClean="0">
                <a:solidFill>
                  <a:schemeClr val="tx1"/>
                </a:solidFill>
                <a:effectLst/>
                <a:latin typeface="+mn-lt"/>
                <a:ea typeface="+mn-ea"/>
                <a:cs typeface="+mn-cs"/>
              </a:rPr>
              <a:t>registerListener</a:t>
            </a:r>
            <a:r>
              <a:rPr lang="en-US" sz="1200" kern="1200" dirty="0" smtClean="0">
                <a:solidFill>
                  <a:schemeClr val="tx1"/>
                </a:solidFill>
                <a:effectLst/>
                <a:latin typeface="+mn-lt"/>
                <a:ea typeface="+mn-ea"/>
                <a:cs typeface="+mn-cs"/>
              </a:rPr>
              <a:t>(), which is the default value in this case.</a:t>
            </a:r>
          </a:p>
          <a:p>
            <a:endParaRPr lang="en-US" sz="1200" kern="1200" dirty="0">
              <a:solidFill>
                <a:schemeClr val="tx1"/>
              </a:solidFill>
              <a:effectLst/>
              <a:latin typeface="+mn-l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904233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1397972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310181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98732837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41031642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869199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26509653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4926192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109834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6147837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853199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085902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685900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293" name="Rectangle 5"/>
          <p:cNvSpPr>
            <a:spLocks noGrp="1" noChangeArrowheads="1"/>
          </p:cNvSpPr>
          <p:nvPr>
            <p:ph type="ftr" sz="quarter" idx="3"/>
          </p:nvPr>
        </p:nvSpPr>
        <p:spPr bwMode="auto">
          <a:xfrm>
            <a:off x="457200" y="6245225"/>
            <a:ext cx="8229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800">
                <a:solidFill>
                  <a:schemeClr val="tx1"/>
                </a:solidFill>
                <a:latin typeface="+mn-lt"/>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Effect transition="in" filter="wipe(down)">
                                      <p:cBhvr>
                                        <p:cTn id="7" dur="500"/>
                                        <p:tgtEl>
                                          <p:spTgt spid="10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9">
                                            <p:txEl>
                                              <p:pRg st="1" end="1"/>
                                            </p:txEl>
                                          </p:spTgt>
                                        </p:tgtEl>
                                        <p:attrNameLst>
                                          <p:attrName>style.visibility</p:attrName>
                                        </p:attrNameLst>
                                      </p:cBhvr>
                                      <p:to>
                                        <p:strVal val="visible"/>
                                      </p:to>
                                    </p:set>
                                    <p:animEffect transition="in" filter="wipe(down)">
                                      <p:cBhvr>
                                        <p:cTn id="12" dur="500"/>
                                        <p:tgtEl>
                                          <p:spTgt spid="10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9">
                                            <p:txEl>
                                              <p:pRg st="2" end="2"/>
                                            </p:txEl>
                                          </p:spTgt>
                                        </p:tgtEl>
                                        <p:attrNameLst>
                                          <p:attrName>style.visibility</p:attrName>
                                        </p:attrNameLst>
                                      </p:cBhvr>
                                      <p:to>
                                        <p:strVal val="visible"/>
                                      </p:to>
                                    </p:set>
                                    <p:animEffect transition="in" filter="wipe(down)">
                                      <p:cBhvr>
                                        <p:cTn id="17" dur="500"/>
                                        <p:tgtEl>
                                          <p:spTgt spid="10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29">
                                            <p:txEl>
                                              <p:pRg st="3" end="3"/>
                                            </p:txEl>
                                          </p:spTgt>
                                        </p:tgtEl>
                                        <p:attrNameLst>
                                          <p:attrName>style.visibility</p:attrName>
                                        </p:attrNameLst>
                                      </p:cBhvr>
                                      <p:to>
                                        <p:strVal val="visible"/>
                                      </p:to>
                                    </p:set>
                                    <p:animEffect transition="in" filter="wipe(down)">
                                      <p:cBhvr>
                                        <p:cTn id="22" dur="500"/>
                                        <p:tgtEl>
                                          <p:spTgt spid="10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29">
                                            <p:txEl>
                                              <p:pRg st="4" end="4"/>
                                            </p:txEl>
                                          </p:spTgt>
                                        </p:tgtEl>
                                        <p:attrNameLst>
                                          <p:attrName>style.visibility</p:attrName>
                                        </p:attrNameLst>
                                      </p:cBhvr>
                                      <p:to>
                                        <p:strVal val="visible"/>
                                      </p:to>
                                    </p:set>
                                    <p:animEffect transition="in" filter="wipe(down)">
                                      <p:cBhvr>
                                        <p:cTn id="27" dur="500"/>
                                        <p:tgtEl>
                                          <p:spTgt spid="10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uiExpand="1" build="p">
        <p:tmplLst>
          <p:tmpl lvl="1">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3">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4">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5">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Lst>
      </p:bldP>
    </p:bldLst>
  </p:timing>
  <p:hf sldNum="0" hdr="0" dt="0"/>
  <p:txStyles>
    <p:titleStyle>
      <a:lvl1pPr algn="ctr" rtl="0" eaLnBrk="0" fontAlgn="base" hangingPunct="0">
        <a:lnSpc>
          <a:spcPts val="3600"/>
        </a:lnSpc>
        <a:spcBef>
          <a:spcPct val="0"/>
        </a:spcBef>
        <a:spcAft>
          <a:spcPct val="0"/>
        </a:spcAft>
        <a:defRPr sz="3400">
          <a:solidFill>
            <a:schemeClr val="tx2"/>
          </a:solidFill>
          <a:latin typeface="+mj-lt"/>
          <a:ea typeface="+mj-ea"/>
          <a:cs typeface="+mj-cs"/>
        </a:defRPr>
      </a:lvl1pPr>
      <a:lvl2pPr algn="ctr" rtl="0" eaLnBrk="0" fontAlgn="base" hangingPunct="0">
        <a:lnSpc>
          <a:spcPts val="3600"/>
        </a:lnSpc>
        <a:spcBef>
          <a:spcPct val="0"/>
        </a:spcBef>
        <a:spcAft>
          <a:spcPct val="0"/>
        </a:spcAft>
        <a:defRPr sz="3400">
          <a:solidFill>
            <a:schemeClr val="tx2"/>
          </a:solidFill>
          <a:latin typeface="Arial Black" pitchFamily="34" charset="0"/>
        </a:defRPr>
      </a:lvl2pPr>
      <a:lvl3pPr algn="ctr" rtl="0" eaLnBrk="0" fontAlgn="base" hangingPunct="0">
        <a:lnSpc>
          <a:spcPts val="3600"/>
        </a:lnSpc>
        <a:spcBef>
          <a:spcPct val="0"/>
        </a:spcBef>
        <a:spcAft>
          <a:spcPct val="0"/>
        </a:spcAft>
        <a:defRPr sz="3400">
          <a:solidFill>
            <a:schemeClr val="tx2"/>
          </a:solidFill>
          <a:latin typeface="Arial Black" pitchFamily="34" charset="0"/>
        </a:defRPr>
      </a:lvl3pPr>
      <a:lvl4pPr algn="ctr" rtl="0" eaLnBrk="0" fontAlgn="base" hangingPunct="0">
        <a:lnSpc>
          <a:spcPts val="3600"/>
        </a:lnSpc>
        <a:spcBef>
          <a:spcPct val="0"/>
        </a:spcBef>
        <a:spcAft>
          <a:spcPct val="0"/>
        </a:spcAft>
        <a:defRPr sz="3400">
          <a:solidFill>
            <a:schemeClr val="tx2"/>
          </a:solidFill>
          <a:latin typeface="Arial Black" pitchFamily="34" charset="0"/>
        </a:defRPr>
      </a:lvl4pPr>
      <a:lvl5pPr algn="ctr" rtl="0" eaLnBrk="0" fontAlgn="base" hangingPunct="0">
        <a:lnSpc>
          <a:spcPts val="3600"/>
        </a:lnSpc>
        <a:spcBef>
          <a:spcPct val="0"/>
        </a:spcBef>
        <a:spcAft>
          <a:spcPct val="0"/>
        </a:spcAft>
        <a:defRPr sz="3400">
          <a:solidFill>
            <a:schemeClr val="tx2"/>
          </a:solidFill>
          <a:latin typeface="Arial Black" pitchFamily="34" charset="0"/>
        </a:defRPr>
      </a:lvl5pPr>
      <a:lvl6pPr marL="457200" algn="ctr" rtl="0" eaLnBrk="1" fontAlgn="base" hangingPunct="1">
        <a:spcBef>
          <a:spcPct val="0"/>
        </a:spcBef>
        <a:spcAft>
          <a:spcPct val="0"/>
        </a:spcAft>
        <a:defRPr sz="3600">
          <a:solidFill>
            <a:schemeClr val="tx2"/>
          </a:solidFill>
          <a:latin typeface="Arial Black" pitchFamily="34" charset="0"/>
        </a:defRPr>
      </a:lvl6pPr>
      <a:lvl7pPr marL="914400" algn="ctr" rtl="0" eaLnBrk="1" fontAlgn="base" hangingPunct="1">
        <a:spcBef>
          <a:spcPct val="0"/>
        </a:spcBef>
        <a:spcAft>
          <a:spcPct val="0"/>
        </a:spcAft>
        <a:defRPr sz="3600">
          <a:solidFill>
            <a:schemeClr val="tx2"/>
          </a:solidFill>
          <a:latin typeface="Arial Black" pitchFamily="34" charset="0"/>
        </a:defRPr>
      </a:lvl7pPr>
      <a:lvl8pPr marL="1371600" algn="ctr" rtl="0" eaLnBrk="1" fontAlgn="base" hangingPunct="1">
        <a:spcBef>
          <a:spcPct val="0"/>
        </a:spcBef>
        <a:spcAft>
          <a:spcPct val="0"/>
        </a:spcAft>
        <a:defRPr sz="3600">
          <a:solidFill>
            <a:schemeClr val="tx2"/>
          </a:solidFill>
          <a:latin typeface="Arial Black" pitchFamily="34" charset="0"/>
        </a:defRPr>
      </a:lvl8pPr>
      <a:lvl9pPr marL="1828800" algn="ctr" rtl="0" eaLnBrk="1" fontAlgn="base" hangingPunct="1">
        <a:spcBef>
          <a:spcPct val="0"/>
        </a:spcBef>
        <a:spcAft>
          <a:spcPct val="0"/>
        </a:spcAft>
        <a:defRPr sz="3600">
          <a:solidFill>
            <a:schemeClr val="tx2"/>
          </a:solidFill>
          <a:latin typeface="Arial Black" pitchFamily="34" charset="0"/>
        </a:defRPr>
      </a:lvl9pPr>
    </p:titleStyle>
    <p:bodyStyle>
      <a:lvl1pPr marL="609600" indent="-609600" algn="l" rtl="0" eaLnBrk="0" fontAlgn="base" hangingPunct="0">
        <a:spcBef>
          <a:spcPct val="20000"/>
        </a:spcBef>
        <a:spcAft>
          <a:spcPct val="0"/>
        </a:spcAft>
        <a:buFont typeface="Wingdings" pitchFamily="2" charset="2"/>
        <a:buChar char="§"/>
        <a:defRPr sz="1600">
          <a:solidFill>
            <a:schemeClr val="tx1"/>
          </a:solidFill>
          <a:latin typeface="Arial" charset="0"/>
          <a:ea typeface="+mn-ea"/>
          <a:cs typeface="+mn-cs"/>
        </a:defRPr>
      </a:lvl1pPr>
      <a:lvl2pPr marL="990600" indent="-533400" algn="l" rtl="0" eaLnBrk="0" fontAlgn="base" hangingPunct="0">
        <a:spcBef>
          <a:spcPct val="20000"/>
        </a:spcBef>
        <a:spcAft>
          <a:spcPct val="0"/>
        </a:spcAft>
        <a:buChar char="–"/>
        <a:defRPr sz="1600">
          <a:solidFill>
            <a:schemeClr val="tx1"/>
          </a:solidFill>
          <a:latin typeface="Arial" charset="0"/>
        </a:defRPr>
      </a:lvl2pPr>
      <a:lvl3pPr marL="1371600" indent="-457200" algn="l" rtl="0" eaLnBrk="0" fontAlgn="base" hangingPunct="0">
        <a:spcBef>
          <a:spcPct val="20000"/>
        </a:spcBef>
        <a:spcAft>
          <a:spcPct val="0"/>
        </a:spcAft>
        <a:buChar char="•"/>
        <a:defRPr sz="1600">
          <a:solidFill>
            <a:schemeClr val="tx1"/>
          </a:solidFill>
          <a:latin typeface="Arial" charset="0"/>
        </a:defRPr>
      </a:lvl3pPr>
      <a:lvl4pPr marL="1752600" indent="-381000" algn="l" rtl="0" eaLnBrk="0" fontAlgn="base" hangingPunct="0">
        <a:spcBef>
          <a:spcPct val="20000"/>
        </a:spcBef>
        <a:spcAft>
          <a:spcPct val="0"/>
        </a:spcAft>
        <a:buChar char="–"/>
        <a:defRPr sz="1600">
          <a:solidFill>
            <a:schemeClr val="tx1"/>
          </a:solidFill>
          <a:latin typeface="Arial" charset="0"/>
        </a:defRPr>
      </a:lvl4pPr>
      <a:lvl5pPr marL="2209800" indent="-381000" algn="l" rtl="0" eaLnBrk="0" fontAlgn="base" hangingPunct="0">
        <a:spcBef>
          <a:spcPct val="20000"/>
        </a:spcBef>
        <a:spcAft>
          <a:spcPct val="0"/>
        </a:spcAft>
        <a:buChar char="»"/>
        <a:defRPr sz="1600">
          <a:solidFill>
            <a:schemeClr val="tx1"/>
          </a:solidFill>
          <a:latin typeface="Arial" charset="0"/>
        </a:defRPr>
      </a:lvl5pPr>
      <a:lvl6pPr marL="2667000" indent="-381000" algn="l" rtl="0" eaLnBrk="1" fontAlgn="base" hangingPunct="1">
        <a:spcBef>
          <a:spcPct val="20000"/>
        </a:spcBef>
        <a:spcAft>
          <a:spcPct val="0"/>
        </a:spcAft>
        <a:buChar char="»"/>
        <a:defRPr sz="2000">
          <a:solidFill>
            <a:schemeClr val="tx1"/>
          </a:solidFill>
          <a:latin typeface="+mn-lt"/>
        </a:defRPr>
      </a:lvl6pPr>
      <a:lvl7pPr marL="3124200" indent="-381000" algn="l" rtl="0" eaLnBrk="1" fontAlgn="base" hangingPunct="1">
        <a:spcBef>
          <a:spcPct val="20000"/>
        </a:spcBef>
        <a:spcAft>
          <a:spcPct val="0"/>
        </a:spcAft>
        <a:buChar char="»"/>
        <a:defRPr sz="2000">
          <a:solidFill>
            <a:schemeClr val="tx1"/>
          </a:solidFill>
          <a:latin typeface="+mn-lt"/>
        </a:defRPr>
      </a:lvl7pPr>
      <a:lvl8pPr marL="3581400" indent="-381000" algn="l" rtl="0" eaLnBrk="1" fontAlgn="base" hangingPunct="1">
        <a:spcBef>
          <a:spcPct val="20000"/>
        </a:spcBef>
        <a:spcAft>
          <a:spcPct val="0"/>
        </a:spcAft>
        <a:buChar char="»"/>
        <a:defRPr sz="2000">
          <a:solidFill>
            <a:schemeClr val="tx1"/>
          </a:solidFill>
          <a:latin typeface="+mn-lt"/>
        </a:defRPr>
      </a:lvl8pPr>
      <a:lvl9pPr marL="4038600" indent="-3810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274638"/>
            <a:ext cx="8229600" cy="792162"/>
          </a:xfrm>
        </p:spPr>
        <p:txBody>
          <a:bodyPr/>
          <a:lstStyle/>
          <a:p>
            <a:pPr eaLnBrk="1" hangingPunct="1"/>
            <a:r>
              <a:rPr lang="en-US" smtClean="0"/>
              <a:t>Instructor Notes</a:t>
            </a:r>
            <a:endParaRPr lang="en-US" dirty="0" smtClean="0"/>
          </a:p>
        </p:txBody>
      </p:sp>
      <p:sp>
        <p:nvSpPr>
          <p:cNvPr id="3075" name="Rectangle 3"/>
          <p:cNvSpPr>
            <a:spLocks noGrp="1" noChangeArrowheads="1"/>
          </p:cNvSpPr>
          <p:nvPr>
            <p:ph type="body" idx="4294967295"/>
          </p:nvPr>
        </p:nvSpPr>
        <p:spPr>
          <a:xfrm>
            <a:off x="457200" y="1066800"/>
            <a:ext cx="8229600" cy="5059363"/>
          </a:xfrm>
        </p:spPr>
        <p:txBody>
          <a:bodyPr/>
          <a:lstStyle/>
          <a:p>
            <a:pPr eaLnBrk="1" hangingPunct="1">
              <a:buNone/>
            </a:pPr>
            <a:r>
              <a:rPr lang="en-US" dirty="0"/>
              <a:t>To the instructor: </a:t>
            </a:r>
          </a:p>
          <a:p>
            <a:pPr eaLnBrk="1" hangingPunct="1">
              <a:buNone/>
            </a:pPr>
            <a:r>
              <a:rPr lang="en-US" dirty="0"/>
              <a:t>	This slide set has been prepared with both the highlights from the student text as well as notes from the text. The students will not be able to see the notes unless you provide them with the slide set. You can choose whether to provide that option.</a:t>
            </a:r>
          </a:p>
          <a:p>
            <a:pPr eaLnBrk="1" hangingPunct="1">
              <a:buNone/>
            </a:pPr>
            <a:r>
              <a:rPr lang="en-US" dirty="0"/>
              <a:t>	</a:t>
            </a:r>
          </a:p>
          <a:p>
            <a:pPr eaLnBrk="1" hangingPunct="1">
              <a:buNone/>
            </a:pPr>
            <a:r>
              <a:rPr lang="en-US" dirty="0"/>
              <a:t>	The notes are best seen by directing the main presentation to the LCD projector and keeping the Notes view open on the instructor’s PC. You will find that stopping the presentation to do some kind of activity at least once every 20 minutes is critical to keeping PowerPoint from become tedious. Since different people have different presenting styles, it would be impossible to provide a clear timing structure. You should allow ample time for each slide, including stopping for activities.</a:t>
            </a:r>
          </a:p>
          <a:p>
            <a:pPr eaLnBrk="1" hangingPunct="1">
              <a:buNone/>
            </a:pPr>
            <a:endParaRPr lang="en-US" dirty="0"/>
          </a:p>
          <a:p>
            <a:pPr eaLnBrk="1" hangingPunct="1">
              <a:buNone/>
            </a:pPr>
            <a:r>
              <a:rPr lang="en-US" dirty="0"/>
              <a:t>	In case you have not done this before, the instructor notes are found by pointing at Slide Show on the Menu Bar. Click on the Set Up Slide Show option and select Multiple Monitors </a:t>
            </a:r>
            <a:r>
              <a:rPr lang="en-US" dirty="0">
                <a:sym typeface="Wingdings" pitchFamily="2" charset="2"/>
              </a:rPr>
              <a:t></a:t>
            </a:r>
            <a:r>
              <a:rPr lang="en-US" dirty="0"/>
              <a:t> Show Presenter View.</a:t>
            </a:r>
          </a:p>
          <a:p>
            <a:pPr eaLnBrk="1" hangingPunct="1">
              <a:buNone/>
            </a:pPr>
            <a:r>
              <a:rPr lang="en-US" dirty="0"/>
              <a:t>	Note: Presenter View also has a blackout button. Don’t be afraid to use it to interrupt the tedium of staring at an LCD presentation when doing activities.</a:t>
            </a:r>
          </a:p>
          <a:p>
            <a:pPr eaLnBrk="1" hangingPunct="1">
              <a:buFont typeface="Wingdings" pitchFamily="2" charset="2"/>
              <a:buNone/>
            </a:pPr>
            <a:endParaRPr lang="en-US" dirty="0" smtClean="0"/>
          </a:p>
        </p:txBody>
      </p:sp>
      <p:sp>
        <p:nvSpPr>
          <p:cNvPr id="7" name="Footer Placeholder 6"/>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Reading Sensor Data</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r>
              <a:rPr lang="en-US" sz="1400" dirty="0">
                <a:latin typeface="Courier New" panose="02070309020205020404" pitchFamily="49" charset="0"/>
                <a:cs typeface="Courier New" panose="02070309020205020404" pitchFamily="49" charset="0"/>
              </a:rPr>
              <a:t>@Override</a:t>
            </a:r>
          </a:p>
          <a:p>
            <a:pPr marL="381000" lvl="1" indent="0">
              <a:buNone/>
            </a:pPr>
            <a:r>
              <a:rPr lang="en-US" sz="1400" dirty="0">
                <a:latin typeface="Courier New" panose="02070309020205020404" pitchFamily="49" charset="0"/>
                <a:cs typeface="Courier New" panose="02070309020205020404" pitchFamily="49" charset="0"/>
              </a:rPr>
              <a:t>public void </a:t>
            </a:r>
            <a:r>
              <a:rPr lang="en-US" sz="1400" dirty="0" err="1">
                <a:latin typeface="Courier New" panose="02070309020205020404" pitchFamily="49" charset="0"/>
                <a:cs typeface="Courier New" panose="02070309020205020404" pitchFamily="49" charset="0"/>
              </a:rPr>
              <a:t>onSensorChanged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SensorEvent</a:t>
            </a:r>
            <a:r>
              <a:rPr lang="en-US" sz="1400" dirty="0">
                <a:latin typeface="Courier New" panose="02070309020205020404" pitchFamily="49" charset="0"/>
                <a:cs typeface="Courier New" panose="02070309020205020404" pitchFamily="49" charset="0"/>
              </a:rPr>
              <a:t> event) {</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StringBuilder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sensorMessage</a:t>
            </a: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new </a:t>
            </a:r>
            <a:r>
              <a:rPr lang="en-US" sz="1400" dirty="0" err="1">
                <a:latin typeface="Courier New" panose="02070309020205020404" pitchFamily="49" charset="0"/>
                <a:cs typeface="Courier New" panose="02070309020205020404" pitchFamily="49" charset="0"/>
              </a:rPr>
              <a:t>StringBuilder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event.sensor.getName</a:t>
            </a:r>
            <a:r>
              <a:rPr lang="en-US" sz="1400" dirty="0">
                <a:latin typeface="Courier New" panose="02070309020205020404" pitchFamily="49" charset="0"/>
                <a:cs typeface="Courier New" panose="02070309020205020404" pitchFamily="49" charset="0"/>
              </a:rPr>
              <a:t>()).append(" new values: ");</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for (float value : </a:t>
            </a:r>
            <a:r>
              <a:rPr lang="en-US" sz="1400" dirty="0" err="1">
                <a:latin typeface="Courier New" panose="02070309020205020404" pitchFamily="49" charset="0"/>
                <a:cs typeface="Courier New" panose="02070309020205020404" pitchFamily="49" charset="0"/>
              </a:rPr>
              <a:t>event.values</a:t>
            </a: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sensorMessage.append</a:t>
            </a:r>
            <a:r>
              <a:rPr lang="en-US" sz="1400" dirty="0">
                <a:latin typeface="Courier New" panose="02070309020205020404" pitchFamily="49" charset="0"/>
                <a:cs typeface="Courier New" panose="02070309020205020404" pitchFamily="49" charset="0"/>
              </a:rPr>
              <a:t>("[").append(value).append("]");</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sensorMessage.append</a:t>
            </a:r>
            <a:r>
              <a:rPr lang="en-US" sz="1400" dirty="0">
                <a:latin typeface="Courier New" panose="02070309020205020404" pitchFamily="49" charset="0"/>
                <a:cs typeface="Courier New" panose="02070309020205020404" pitchFamily="49" charset="0"/>
              </a:rPr>
              <a:t>(" with accuracy ").append(</a:t>
            </a:r>
            <a:r>
              <a:rPr lang="en-US" sz="1400" dirty="0" err="1">
                <a:latin typeface="Courier New" panose="02070309020205020404" pitchFamily="49" charset="0"/>
                <a:cs typeface="Courier New" panose="02070309020205020404" pitchFamily="49" charset="0"/>
              </a:rPr>
              <a:t>event.accuracy</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sensorMessage.append</a:t>
            </a:r>
            <a:r>
              <a:rPr lang="en-US" sz="1400" dirty="0">
                <a:latin typeface="Courier New" panose="02070309020205020404" pitchFamily="49" charset="0"/>
                <a:cs typeface="Courier New" panose="02070309020205020404" pitchFamily="49" charset="0"/>
              </a:rPr>
              <a:t>(" at timestamp ").append(</a:t>
            </a:r>
            <a:r>
              <a:rPr lang="en-US" sz="1400" dirty="0" err="1">
                <a:latin typeface="Courier New" panose="02070309020205020404" pitchFamily="49" charset="0"/>
                <a:cs typeface="Courier New" panose="02070309020205020404" pitchFamily="49" charset="0"/>
              </a:rPr>
              <a:t>event.timestamp</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sensorMessage.append</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Log.i</a:t>
            </a:r>
            <a:r>
              <a:rPr lang="en-US" sz="1400" dirty="0">
                <a:latin typeface="Courier New" panose="02070309020205020404" pitchFamily="49" charset="0"/>
                <a:cs typeface="Courier New" panose="02070309020205020404" pitchFamily="49" charset="0"/>
              </a:rPr>
              <a:t>(DEBUG_TAG, </a:t>
            </a:r>
            <a:r>
              <a:rPr lang="en-US" sz="1400" dirty="0" err="1">
                <a:latin typeface="Courier New" panose="02070309020205020404" pitchFamily="49" charset="0"/>
                <a:cs typeface="Courier New" panose="02070309020205020404" pitchFamily="49" charset="0"/>
              </a:rPr>
              <a:t>sensorMessage</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82546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Reading Sensor Data</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22771" y="1295400"/>
            <a:ext cx="2898457" cy="4830763"/>
          </a:xfrm>
        </p:spPr>
      </p:pic>
    </p:spTree>
    <p:extLst>
      <p:ext uri="{BB962C8B-B14F-4D97-AF65-F5344CB8AC3E}">
        <p14:creationId xmlns:p14="http://schemas.microsoft.com/office/powerpoint/2010/main" val="34092835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Calibrating Sensors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The sensor values won’t be useful to the application until they are </a:t>
            </a:r>
            <a:r>
              <a:rPr lang="en-US" sz="2000" dirty="0" smtClean="0"/>
              <a:t>calibrated.</a:t>
            </a:r>
          </a:p>
          <a:p>
            <a:r>
              <a:rPr lang="en-US" sz="2000" dirty="0" smtClean="0"/>
              <a:t>One </a:t>
            </a:r>
            <a:r>
              <a:rPr lang="en-US" sz="2000" dirty="0"/>
              <a:t>way to calibrate is to ask the user to click a button to calibrate the </a:t>
            </a:r>
            <a:r>
              <a:rPr lang="en-US" sz="2000" dirty="0" smtClean="0"/>
              <a:t>sensor.</a:t>
            </a:r>
          </a:p>
          <a:p>
            <a:r>
              <a:rPr lang="en-US" sz="2000" dirty="0" smtClean="0"/>
              <a:t>The </a:t>
            </a:r>
            <a:r>
              <a:rPr lang="en-US" sz="2000" dirty="0"/>
              <a:t>application can then store the current values, and new values can be compared against the original values to see how they have changed (delta</a:t>
            </a:r>
            <a:r>
              <a:rPr lang="en-US" sz="2000" dirty="0" smtClean="0"/>
              <a:t>).</a:t>
            </a:r>
          </a:p>
          <a:p>
            <a:r>
              <a:rPr lang="en-US" sz="2000" dirty="0" smtClean="0"/>
              <a:t>Although </a:t>
            </a:r>
            <a:r>
              <a:rPr lang="en-US" sz="2000" dirty="0"/>
              <a:t>the phone sensors have a specific orientation, this enables the user to use the app in either portrait or landscape mode, regardless of how the user holds the </a:t>
            </a:r>
            <a:r>
              <a:rPr lang="en-US" sz="2000" dirty="0" smtClean="0"/>
              <a:t>device.</a:t>
            </a:r>
            <a:endParaRPr lang="en-US" sz="2000" dirty="0"/>
          </a:p>
          <a:p>
            <a:r>
              <a:rPr lang="en-US" sz="2000" dirty="0"/>
              <a:t>When registering a sensor, the </a:t>
            </a:r>
            <a:r>
              <a:rPr lang="en-US" sz="2000" dirty="0" err="1">
                <a:latin typeface="Courier New" panose="02070309020205020404" pitchFamily="49" charset="0"/>
                <a:cs typeface="Courier New" panose="02070309020205020404" pitchFamily="49" charset="0"/>
              </a:rPr>
              <a:t>registerListener</a:t>
            </a:r>
            <a:r>
              <a:rPr lang="en-US" sz="2000" dirty="0">
                <a:latin typeface="Courier New" panose="02070309020205020404" pitchFamily="49" charset="0"/>
                <a:cs typeface="Courier New" panose="02070309020205020404" pitchFamily="49" charset="0"/>
              </a:rPr>
              <a:t>()</a:t>
            </a:r>
            <a:r>
              <a:rPr lang="en-US" sz="2000" dirty="0"/>
              <a:t> method returns </a:t>
            </a:r>
            <a:r>
              <a:rPr lang="en-US" sz="2000" dirty="0">
                <a:latin typeface="Courier New" panose="02070309020205020404" pitchFamily="49" charset="0"/>
                <a:cs typeface="Courier New" panose="02070309020205020404" pitchFamily="49" charset="0"/>
              </a:rPr>
              <a:t>true</a:t>
            </a:r>
            <a:r>
              <a:rPr lang="en-US" sz="2000" dirty="0"/>
              <a:t> if the sensor is available and can be </a:t>
            </a:r>
            <a:r>
              <a:rPr lang="en-US" sz="2000" dirty="0" smtClean="0"/>
              <a:t>activated.</a:t>
            </a:r>
          </a:p>
          <a:p>
            <a:pPr lvl="1"/>
            <a:r>
              <a:rPr lang="en-US" sz="2000" dirty="0" smtClean="0"/>
              <a:t>It </a:t>
            </a:r>
            <a:r>
              <a:rPr lang="en-US" sz="2000" dirty="0"/>
              <a:t>returns </a:t>
            </a:r>
            <a:r>
              <a:rPr lang="en-US" sz="2000" dirty="0">
                <a:latin typeface="Courier New" panose="02070309020205020404" pitchFamily="49" charset="0"/>
                <a:cs typeface="Courier New" panose="02070309020205020404" pitchFamily="49" charset="0"/>
              </a:rPr>
              <a:t>false</a:t>
            </a:r>
            <a:r>
              <a:rPr lang="en-US" sz="2000" dirty="0"/>
              <a:t> if the sensor isn’t available or cannot be </a:t>
            </a:r>
            <a:r>
              <a:rPr lang="en-US" sz="2000" dirty="0" smtClean="0"/>
              <a:t>activated.</a:t>
            </a:r>
            <a:endParaRPr lang="en-US" sz="2000" dirty="0"/>
          </a:p>
        </p:txBody>
      </p:sp>
    </p:spTree>
    <p:extLst>
      <p:ext uri="{BB962C8B-B14F-4D97-AF65-F5344CB8AC3E}">
        <p14:creationId xmlns:p14="http://schemas.microsoft.com/office/powerpoint/2010/main" val="4758361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Determining Device Orientation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smtClean="0"/>
              <a:t>You </a:t>
            </a:r>
            <a:r>
              <a:rPr lang="en-US" sz="2000" dirty="0"/>
              <a:t>can use the </a:t>
            </a:r>
            <a:r>
              <a:rPr lang="en-US" sz="2000" dirty="0" err="1">
                <a:latin typeface="Courier New" panose="02070309020205020404" pitchFamily="49" charset="0"/>
                <a:cs typeface="Courier New" panose="02070309020205020404" pitchFamily="49" charset="0"/>
              </a:rPr>
              <a:t>SensorManager</a:t>
            </a:r>
            <a:r>
              <a:rPr lang="en-US" sz="2000" dirty="0"/>
              <a:t> class to determine the orientation of the </a:t>
            </a:r>
            <a:r>
              <a:rPr lang="en-US" sz="2000" dirty="0" smtClean="0"/>
              <a:t>device.</a:t>
            </a:r>
          </a:p>
          <a:p>
            <a:r>
              <a:rPr lang="en-US" sz="2000" dirty="0" smtClean="0"/>
              <a:t>Although </a:t>
            </a:r>
            <a:r>
              <a:rPr lang="en-US" sz="2000" dirty="0"/>
              <a:t>the </a:t>
            </a:r>
            <a:r>
              <a:rPr lang="en-US" sz="2000" dirty="0" err="1">
                <a:latin typeface="Courier New" panose="02070309020205020404" pitchFamily="49" charset="0"/>
                <a:cs typeface="Courier New" panose="02070309020205020404" pitchFamily="49" charset="0"/>
              </a:rPr>
              <a:t>Sensor.TYPE_ORIENTATION</a:t>
            </a:r>
            <a:r>
              <a:rPr lang="en-US" sz="2000" dirty="0"/>
              <a:t> sensor value is deprecated, it is still valid on most popular </a:t>
            </a:r>
            <a:r>
              <a:rPr lang="en-US" sz="2000" dirty="0" smtClean="0"/>
              <a:t>devices.</a:t>
            </a:r>
          </a:p>
          <a:p>
            <a:r>
              <a:rPr lang="en-US" sz="2000" dirty="0" smtClean="0"/>
              <a:t>However</a:t>
            </a:r>
            <a:r>
              <a:rPr lang="en-US" sz="2000" dirty="0"/>
              <a:t>, the recommended way is to use the </a:t>
            </a:r>
            <a:r>
              <a:rPr lang="en-US" sz="2000" dirty="0" err="1">
                <a:latin typeface="Courier New" panose="02070309020205020404" pitchFamily="49" charset="0"/>
                <a:cs typeface="Courier New" panose="02070309020205020404" pitchFamily="49" charset="0"/>
              </a:rPr>
              <a:t>getOrientation</a:t>
            </a:r>
            <a:r>
              <a:rPr lang="en-US" sz="2000" dirty="0">
                <a:latin typeface="Courier New" panose="02070309020205020404" pitchFamily="49" charset="0"/>
                <a:cs typeface="Courier New" panose="02070309020205020404" pitchFamily="49" charset="0"/>
              </a:rPr>
              <a:t>()</a:t>
            </a:r>
            <a:r>
              <a:rPr lang="en-US" sz="2000" dirty="0"/>
              <a:t> method of the </a:t>
            </a:r>
            <a:r>
              <a:rPr lang="en-US" sz="2000" dirty="0" err="1">
                <a:latin typeface="Courier New" panose="02070309020205020404" pitchFamily="49" charset="0"/>
                <a:cs typeface="Courier New" panose="02070309020205020404" pitchFamily="49" charset="0"/>
              </a:rPr>
              <a:t>SensorManager</a:t>
            </a:r>
            <a:r>
              <a:rPr lang="en-US" sz="2000" dirty="0"/>
              <a:t> class </a:t>
            </a:r>
            <a:r>
              <a:rPr lang="en-US" sz="2000" dirty="0" smtClean="0"/>
              <a:t>instead.</a:t>
            </a:r>
            <a:endParaRPr lang="en-US" sz="2000" dirty="0"/>
          </a:p>
          <a:p>
            <a:r>
              <a:rPr lang="en-US" sz="2000" dirty="0"/>
              <a:t>The </a:t>
            </a:r>
            <a:r>
              <a:rPr lang="en-US" sz="2000" dirty="0" err="1">
                <a:latin typeface="Courier New" panose="02070309020205020404" pitchFamily="49" charset="0"/>
                <a:cs typeface="Courier New" panose="02070309020205020404" pitchFamily="49" charset="0"/>
              </a:rPr>
              <a:t>getOrientation</a:t>
            </a:r>
            <a:r>
              <a:rPr lang="en-US" sz="2000" dirty="0">
                <a:latin typeface="Courier New" panose="02070309020205020404" pitchFamily="49" charset="0"/>
                <a:cs typeface="Courier New" panose="02070309020205020404" pitchFamily="49" charset="0"/>
              </a:rPr>
              <a:t>()</a:t>
            </a:r>
            <a:r>
              <a:rPr lang="en-US" sz="2000" dirty="0"/>
              <a:t> method takes two </a:t>
            </a:r>
            <a:r>
              <a:rPr lang="en-US" sz="2000" dirty="0" smtClean="0"/>
              <a:t>parameters:</a:t>
            </a:r>
          </a:p>
          <a:p>
            <a:pPr lvl="1"/>
            <a:r>
              <a:rPr lang="en-US" sz="2000" dirty="0" smtClean="0"/>
              <a:t>A </a:t>
            </a:r>
            <a:r>
              <a:rPr lang="en-US" sz="2000" dirty="0"/>
              <a:t>rotation </a:t>
            </a:r>
            <a:r>
              <a:rPr lang="en-US" sz="2000" dirty="0" smtClean="0"/>
              <a:t>matrix</a:t>
            </a:r>
          </a:p>
          <a:p>
            <a:pPr lvl="1"/>
            <a:r>
              <a:rPr lang="en-US" sz="2000" dirty="0" smtClean="0"/>
              <a:t>An </a:t>
            </a:r>
            <a:r>
              <a:rPr lang="en-US" sz="2000" dirty="0"/>
              <a:t>array of three float </a:t>
            </a:r>
            <a:r>
              <a:rPr lang="en-US" sz="2000" dirty="0" smtClean="0"/>
              <a:t>values:</a:t>
            </a:r>
          </a:p>
          <a:p>
            <a:pPr lvl="2"/>
            <a:r>
              <a:rPr lang="en-US" sz="2000" dirty="0"/>
              <a:t>A</a:t>
            </a:r>
            <a:r>
              <a:rPr lang="en-US" sz="2000" dirty="0" smtClean="0"/>
              <a:t>zimuth </a:t>
            </a:r>
            <a:r>
              <a:rPr lang="en-US" sz="2000" dirty="0"/>
              <a:t>[</a:t>
            </a:r>
            <a:r>
              <a:rPr lang="en-US" sz="2000" i="1" dirty="0" smtClean="0"/>
              <a:t>z</a:t>
            </a:r>
            <a:r>
              <a:rPr lang="en-US" sz="2000" dirty="0" smtClean="0"/>
              <a:t>]</a:t>
            </a:r>
          </a:p>
          <a:p>
            <a:pPr lvl="2"/>
            <a:r>
              <a:rPr lang="en-US" sz="2000" dirty="0" smtClean="0"/>
              <a:t>Pitch </a:t>
            </a:r>
            <a:r>
              <a:rPr lang="en-US" sz="2000" dirty="0"/>
              <a:t>[</a:t>
            </a:r>
            <a:r>
              <a:rPr lang="en-US" sz="2000" i="1" dirty="0" smtClean="0"/>
              <a:t>x</a:t>
            </a:r>
            <a:r>
              <a:rPr lang="en-US" sz="2000" dirty="0" smtClean="0"/>
              <a:t>]</a:t>
            </a:r>
          </a:p>
          <a:p>
            <a:pPr lvl="2"/>
            <a:r>
              <a:rPr lang="en-US" sz="2000" dirty="0"/>
              <a:t>R</a:t>
            </a:r>
            <a:r>
              <a:rPr lang="en-US" sz="2000" dirty="0" smtClean="0"/>
              <a:t>oll </a:t>
            </a:r>
            <a:r>
              <a:rPr lang="en-US" sz="2000" dirty="0"/>
              <a:t>[</a:t>
            </a:r>
            <a:r>
              <a:rPr lang="en-US" sz="2000" i="1" dirty="0"/>
              <a:t>y</a:t>
            </a:r>
            <a:r>
              <a:rPr lang="en-US" sz="2000" dirty="0" smtClean="0"/>
              <a:t>]</a:t>
            </a:r>
            <a:endParaRPr lang="en-US" sz="2000" dirty="0"/>
          </a:p>
        </p:txBody>
      </p:sp>
    </p:spTree>
    <p:extLst>
      <p:ext uri="{BB962C8B-B14F-4D97-AF65-F5344CB8AC3E}">
        <p14:creationId xmlns:p14="http://schemas.microsoft.com/office/powerpoint/2010/main" val="475836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Finding True North</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In addition to the </a:t>
            </a:r>
            <a:r>
              <a:rPr lang="en-US" sz="2000" dirty="0" err="1">
                <a:latin typeface="Courier New" panose="02070309020205020404" pitchFamily="49" charset="0"/>
                <a:cs typeface="Courier New" panose="02070309020205020404" pitchFamily="49" charset="0"/>
              </a:rPr>
              <a:t>SensorManager</a:t>
            </a:r>
            <a:r>
              <a:rPr lang="en-US" sz="2000" dirty="0"/>
              <a:t>, there is a helpful class called </a:t>
            </a:r>
            <a:r>
              <a:rPr lang="en-US" sz="2000" dirty="0" err="1">
                <a:latin typeface="Courier New" panose="02070309020205020404" pitchFamily="49" charset="0"/>
                <a:cs typeface="Courier New" panose="02070309020205020404" pitchFamily="49" charset="0"/>
              </a:rPr>
              <a:t>GeomagneticField</a:t>
            </a:r>
            <a:r>
              <a:rPr lang="en-US" sz="2000" dirty="0"/>
              <a:t> available in the </a:t>
            </a:r>
            <a:r>
              <a:rPr lang="en-US" sz="2000" dirty="0" err="1">
                <a:latin typeface="Courier New" panose="02070309020205020404" pitchFamily="49" charset="0"/>
                <a:cs typeface="Courier New" panose="02070309020205020404" pitchFamily="49" charset="0"/>
              </a:rPr>
              <a:t>android.hardware</a:t>
            </a:r>
            <a:r>
              <a:rPr lang="en-US" sz="2000" dirty="0"/>
              <a:t> </a:t>
            </a:r>
            <a:r>
              <a:rPr lang="en-US" sz="2000" dirty="0" smtClean="0"/>
              <a:t>package.</a:t>
            </a:r>
          </a:p>
          <a:p>
            <a:r>
              <a:rPr lang="en-US" sz="2000" dirty="0" smtClean="0"/>
              <a:t>The </a:t>
            </a:r>
            <a:r>
              <a:rPr lang="en-US" sz="2000" dirty="0" err="1">
                <a:latin typeface="Courier New" panose="02070309020205020404" pitchFamily="49" charset="0"/>
                <a:cs typeface="Courier New" panose="02070309020205020404" pitchFamily="49" charset="0"/>
              </a:rPr>
              <a:t>GeomagneticField</a:t>
            </a:r>
            <a:r>
              <a:rPr lang="en-US" sz="2000" dirty="0"/>
              <a:t> class uses the World Magnetic Model to estimate the magnetic field anywhere on the </a:t>
            </a:r>
            <a:r>
              <a:rPr lang="en-US" sz="2000" dirty="0" smtClean="0"/>
              <a:t>planet.</a:t>
            </a:r>
          </a:p>
          <a:p>
            <a:pPr lvl="1"/>
            <a:r>
              <a:rPr lang="en-US" sz="2000" dirty="0" smtClean="0"/>
              <a:t>This </a:t>
            </a:r>
            <a:r>
              <a:rPr lang="en-US" sz="2000" dirty="0"/>
              <a:t>is typically used to determine magnetic variation between compass north and true </a:t>
            </a:r>
            <a:r>
              <a:rPr lang="en-US" sz="2000" dirty="0" smtClean="0"/>
              <a:t>north.</a:t>
            </a:r>
          </a:p>
          <a:p>
            <a:r>
              <a:rPr lang="en-US" sz="2000" dirty="0" smtClean="0"/>
              <a:t>This </a:t>
            </a:r>
            <a:r>
              <a:rPr lang="en-US" sz="2000" dirty="0"/>
              <a:t>model, developed by the United States National Geospatial-Intelligence Agency (NGA), is updated for precision every five </a:t>
            </a:r>
            <a:r>
              <a:rPr lang="en-US" sz="2000" dirty="0" smtClean="0"/>
              <a:t>years.</a:t>
            </a:r>
          </a:p>
          <a:p>
            <a:r>
              <a:rPr lang="en-US" sz="2000" dirty="0" smtClean="0"/>
              <a:t>The </a:t>
            </a:r>
            <a:r>
              <a:rPr lang="en-US" sz="2000" dirty="0"/>
              <a:t>current model expires in </a:t>
            </a:r>
            <a:r>
              <a:rPr lang="en-US" sz="2000" dirty="0" smtClean="0"/>
              <a:t>2015.</a:t>
            </a:r>
          </a:p>
          <a:p>
            <a:pPr lvl="1"/>
            <a:r>
              <a:rPr lang="en-US" sz="2000" dirty="0" smtClean="0"/>
              <a:t>Results </a:t>
            </a:r>
            <a:r>
              <a:rPr lang="en-US" sz="2000" dirty="0"/>
              <a:t>are accurate enough for most purposes for some time after that date, at which point the Android </a:t>
            </a:r>
            <a:r>
              <a:rPr lang="en-US" sz="2000" dirty="0" err="1">
                <a:latin typeface="Courier New" panose="02070309020205020404" pitchFamily="49" charset="0"/>
                <a:cs typeface="Courier New" panose="02070309020205020404" pitchFamily="49" charset="0"/>
              </a:rPr>
              <a:t>GeomagneticField</a:t>
            </a:r>
            <a:r>
              <a:rPr lang="en-US" sz="2000" dirty="0"/>
              <a:t> class is likely to be updated to the latest </a:t>
            </a:r>
            <a:r>
              <a:rPr lang="en-US" sz="2000" dirty="0" smtClean="0"/>
              <a:t>model.</a:t>
            </a:r>
            <a:endParaRPr lang="en-US" sz="2000" dirty="0"/>
          </a:p>
        </p:txBody>
      </p:sp>
    </p:spTree>
    <p:extLst>
      <p:ext uri="{BB962C8B-B14F-4D97-AF65-F5344CB8AC3E}">
        <p14:creationId xmlns:p14="http://schemas.microsoft.com/office/powerpoint/2010/main" val="4758361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Sensor Event Batching</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Android KitKat 4.4 (API Level 19) introduced ways to manage the battery usage of the device by batching sensor updates intended for an application’s </a:t>
            </a:r>
            <a:r>
              <a:rPr lang="en-US" sz="2000" dirty="0" err="1" smtClean="0">
                <a:latin typeface="Courier New" panose="02070309020205020404" pitchFamily="49" charset="0"/>
                <a:cs typeface="Courier New" panose="02070309020205020404" pitchFamily="49" charset="0"/>
              </a:rPr>
              <a:t>SensorEventListener</a:t>
            </a:r>
            <a:r>
              <a:rPr lang="en-US" sz="2000" dirty="0" smtClean="0"/>
              <a:t>.</a:t>
            </a:r>
          </a:p>
          <a:p>
            <a:pPr lvl="1"/>
            <a:r>
              <a:rPr lang="en-US" sz="2000" dirty="0" smtClean="0"/>
              <a:t>This </a:t>
            </a:r>
            <a:r>
              <a:rPr lang="en-US" sz="2000" dirty="0"/>
              <a:t>means that </a:t>
            </a:r>
            <a:r>
              <a:rPr lang="en-US" sz="2000" dirty="0">
                <a:latin typeface="Courier New" panose="02070309020205020404" pitchFamily="49" charset="0"/>
                <a:cs typeface="Courier New" panose="02070309020205020404" pitchFamily="49" charset="0"/>
              </a:rPr>
              <a:t>Sensor</a:t>
            </a:r>
            <a:r>
              <a:rPr lang="en-US" sz="2000" dirty="0"/>
              <a:t> updates are collected by the Android system and sent to your application as a batch at designated time intervals, only while the CPU is </a:t>
            </a:r>
            <a:r>
              <a:rPr lang="en-US" sz="2000" dirty="0" smtClean="0"/>
              <a:t>awake.</a:t>
            </a:r>
          </a:p>
          <a:p>
            <a:pPr lvl="1"/>
            <a:r>
              <a:rPr lang="en-US" sz="2000" dirty="0" smtClean="0"/>
              <a:t>API </a:t>
            </a:r>
            <a:r>
              <a:rPr lang="en-US" sz="2000" dirty="0"/>
              <a:t>Level 19 introduced two new versions of the </a:t>
            </a:r>
            <a:r>
              <a:rPr lang="en-US" sz="2000" dirty="0" err="1">
                <a:latin typeface="Courier New" panose="02070309020205020404" pitchFamily="49" charset="0"/>
                <a:cs typeface="Courier New" panose="02070309020205020404" pitchFamily="49" charset="0"/>
              </a:rPr>
              <a:t>registerListener</a:t>
            </a:r>
            <a:r>
              <a:rPr lang="en-US" sz="2000" dirty="0">
                <a:latin typeface="Courier New" panose="02070309020205020404" pitchFamily="49" charset="0"/>
                <a:cs typeface="Courier New" panose="02070309020205020404" pitchFamily="49" charset="0"/>
              </a:rPr>
              <a:t>()</a:t>
            </a:r>
            <a:r>
              <a:rPr lang="en-US" sz="2000" dirty="0"/>
              <a:t> method that reduce the number of Android system calls, allowing the device to operate in a low-power </a:t>
            </a:r>
            <a:r>
              <a:rPr lang="en-US" sz="2000" dirty="0" smtClean="0"/>
              <a:t>state.</a:t>
            </a:r>
            <a:endParaRPr lang="en-US" sz="2000" dirty="0"/>
          </a:p>
          <a:p>
            <a:r>
              <a:rPr lang="en-US" sz="2000" dirty="0"/>
              <a:t>If the CPU is not awake, you must take additional steps to ensure that your application’s sensor memory does not reach capacity, as new sensor events will cause older ones to be removed if not executed as a batch before memory runs </a:t>
            </a:r>
            <a:r>
              <a:rPr lang="en-US" sz="2000" dirty="0" smtClean="0"/>
              <a:t>out.</a:t>
            </a:r>
            <a:endParaRPr lang="en-US" sz="2000" dirty="0"/>
          </a:p>
        </p:txBody>
      </p:sp>
    </p:spTree>
    <p:extLst>
      <p:ext uri="{BB962C8B-B14F-4D97-AF65-F5344CB8AC3E}">
        <p14:creationId xmlns:p14="http://schemas.microsoft.com/office/powerpoint/2010/main" val="475836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Monitoring the Battery</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Mobile devices operate with the use of the </a:t>
            </a:r>
            <a:r>
              <a:rPr lang="en-US" sz="2000" dirty="0" smtClean="0"/>
              <a:t>battery.</a:t>
            </a:r>
          </a:p>
          <a:p>
            <a:r>
              <a:rPr lang="en-US" sz="2000" dirty="0" smtClean="0"/>
              <a:t>Although </a:t>
            </a:r>
            <a:r>
              <a:rPr lang="en-US" sz="2000" dirty="0"/>
              <a:t>many applications do not need to know the state of the battery, some types of applications might want to change their behavior based </a:t>
            </a:r>
            <a:r>
              <a:rPr lang="en-US" sz="2000" dirty="0" smtClean="0"/>
              <a:t>on</a:t>
            </a:r>
          </a:p>
          <a:p>
            <a:pPr lvl="1"/>
            <a:r>
              <a:rPr lang="en-US" sz="2000" dirty="0" smtClean="0"/>
              <a:t>The </a:t>
            </a:r>
            <a:r>
              <a:rPr lang="en-US" sz="2000" dirty="0"/>
              <a:t>battery </a:t>
            </a:r>
            <a:r>
              <a:rPr lang="en-US" sz="2000" dirty="0" smtClean="0"/>
              <a:t>level</a:t>
            </a:r>
          </a:p>
          <a:p>
            <a:pPr lvl="1"/>
            <a:r>
              <a:rPr lang="en-US" sz="2000" dirty="0" smtClean="0"/>
              <a:t>Charging state</a:t>
            </a:r>
          </a:p>
          <a:p>
            <a:pPr lvl="1"/>
            <a:r>
              <a:rPr lang="en-US" sz="2000" dirty="0" smtClean="0"/>
              <a:t>Power </a:t>
            </a:r>
            <a:r>
              <a:rPr lang="en-US" sz="2000" dirty="0"/>
              <a:t>management </a:t>
            </a:r>
            <a:r>
              <a:rPr lang="en-US" sz="2000" dirty="0" smtClean="0"/>
              <a:t>settings</a:t>
            </a:r>
          </a:p>
          <a:p>
            <a:r>
              <a:rPr lang="en-US" sz="2000" dirty="0" smtClean="0"/>
              <a:t>For </a:t>
            </a:r>
            <a:r>
              <a:rPr lang="en-US" sz="2000" dirty="0"/>
              <a:t>instance, a monitoring application can reduce the monitoring frequency when the battery is low and can increase it if the device is powered by an external power source</a:t>
            </a:r>
            <a:r>
              <a:rPr lang="en-US" sz="2000" dirty="0" smtClean="0"/>
              <a:t>.</a:t>
            </a:r>
          </a:p>
          <a:p>
            <a:r>
              <a:rPr lang="en-US" sz="2000" dirty="0" smtClean="0"/>
              <a:t>The </a:t>
            </a:r>
            <a:r>
              <a:rPr lang="en-US" sz="2000" dirty="0"/>
              <a:t>battery levels can also help indicate the efficiency of an application, allowing developers to find areas where behavior can be modified to improve battery life, which users will </a:t>
            </a:r>
            <a:r>
              <a:rPr lang="en-US" sz="2000" dirty="0" smtClean="0"/>
              <a:t>appreciate.</a:t>
            </a:r>
            <a:endParaRPr lang="en-US" sz="2000" dirty="0"/>
          </a:p>
        </p:txBody>
      </p:sp>
    </p:spTree>
    <p:extLst>
      <p:ext uri="{BB962C8B-B14F-4D97-AF65-F5344CB8AC3E}">
        <p14:creationId xmlns:p14="http://schemas.microsoft.com/office/powerpoint/2010/main" val="4758361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Monitoring the Battery</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endParaRPr lang="en-US" sz="2000" dirty="0" smtClean="0"/>
          </a:p>
          <a:p>
            <a:pPr marL="381000" lvl="1" indent="0">
              <a:buNone/>
            </a:pPr>
            <a:endParaRPr lang="en-US" sz="2000" dirty="0"/>
          </a:p>
          <a:p>
            <a:pPr marL="381000" lvl="1" indent="0">
              <a:buNone/>
            </a:pPr>
            <a:endParaRPr lang="en-US" sz="2000" dirty="0" smtClean="0"/>
          </a:p>
          <a:p>
            <a:pPr marL="381000" lvl="1" indent="0">
              <a:buNone/>
            </a:pPr>
            <a:endParaRPr lang="en-US" sz="2000" dirty="0"/>
          </a:p>
          <a:p>
            <a:pPr marL="381000" lvl="1" indent="0">
              <a:buNone/>
            </a:pPr>
            <a:endParaRPr lang="en-US" sz="2000" dirty="0" smtClean="0"/>
          </a:p>
          <a:p>
            <a:pPr marL="381000" lvl="1" indent="0">
              <a:buNone/>
            </a:pPr>
            <a:r>
              <a:rPr lang="en-US" sz="1800" dirty="0" smtClean="0">
                <a:latin typeface="Courier New" panose="02070309020205020404" pitchFamily="49" charset="0"/>
                <a:cs typeface="Courier New" panose="02070309020205020404" pitchFamily="49" charset="0"/>
              </a:rPr>
              <a:t>&lt;</a:t>
            </a:r>
            <a:r>
              <a:rPr lang="en-US" sz="1800" dirty="0">
                <a:latin typeface="Courier New" panose="02070309020205020404" pitchFamily="49" charset="0"/>
                <a:cs typeface="Courier New" panose="02070309020205020404" pitchFamily="49" charset="0"/>
              </a:rPr>
              <a:t>uses-permission</a:t>
            </a:r>
          </a:p>
          <a:p>
            <a:pPr marL="381000"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android:name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android.permission.BATTERY_STATS</a:t>
            </a:r>
            <a:r>
              <a:rPr lang="en-US" sz="1800" dirty="0">
                <a:latin typeface="Courier New" panose="02070309020205020404" pitchFamily="49" charset="0"/>
                <a:cs typeface="Courier New" panose="02070309020205020404" pitchFamily="49" charset="0"/>
              </a:rPr>
              <a:t>" /&gt;</a:t>
            </a:r>
          </a:p>
        </p:txBody>
      </p:sp>
    </p:spTree>
    <p:extLst>
      <p:ext uri="{BB962C8B-B14F-4D97-AF65-F5344CB8AC3E}">
        <p14:creationId xmlns:p14="http://schemas.microsoft.com/office/powerpoint/2010/main" val="31861900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Monitoring the Battery</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endParaRPr lang="en-US" sz="2000" dirty="0" smtClean="0"/>
          </a:p>
          <a:p>
            <a:pPr marL="381000" lvl="1" indent="0">
              <a:buNone/>
            </a:pPr>
            <a:endParaRPr lang="en-US" sz="2000" dirty="0"/>
          </a:p>
          <a:p>
            <a:pPr marL="381000" lvl="1" indent="0">
              <a:buNone/>
            </a:pPr>
            <a:endParaRPr lang="en-US" sz="2000" dirty="0" smtClean="0"/>
          </a:p>
          <a:p>
            <a:pPr marL="381000" lvl="1" indent="0">
              <a:buNone/>
            </a:pPr>
            <a:endParaRPr lang="en-US" sz="2000" dirty="0"/>
          </a:p>
          <a:p>
            <a:pPr marL="381000" lvl="1" indent="0">
              <a:buNone/>
            </a:pPr>
            <a:endParaRPr lang="en-US" sz="2000" dirty="0" smtClean="0"/>
          </a:p>
          <a:p>
            <a:pPr marL="0" indent="0">
              <a:buNone/>
            </a:pPr>
            <a:r>
              <a:rPr lang="en-US" sz="1800" dirty="0" err="1" smtClean="0">
                <a:latin typeface="Courier New" panose="02070309020205020404" pitchFamily="49" charset="0"/>
                <a:cs typeface="Courier New" panose="02070309020205020404" pitchFamily="49" charset="0"/>
              </a:rPr>
              <a:t>registerReceiver</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batteryRcv</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new </a:t>
            </a:r>
            <a:r>
              <a:rPr lang="en-US" sz="1800" dirty="0" err="1">
                <a:latin typeface="Courier New" panose="02070309020205020404" pitchFamily="49" charset="0"/>
                <a:cs typeface="Courier New" panose="02070309020205020404" pitchFamily="49" charset="0"/>
              </a:rPr>
              <a:t>IntentFilter</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Intent.ACTION_BATTERY_CHANGED</a:t>
            </a: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861900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Monitoring the Battery</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r>
              <a:rPr lang="en-US" sz="1200" dirty="0" err="1">
                <a:latin typeface="Courier New" panose="02070309020205020404" pitchFamily="49" charset="0"/>
                <a:cs typeface="Courier New" panose="02070309020205020404" pitchFamily="49" charset="0"/>
              </a:rPr>
              <a:t>batteryRcv</a:t>
            </a:r>
            <a:r>
              <a:rPr lang="en-US" sz="1200" dirty="0">
                <a:latin typeface="Courier New" panose="02070309020205020404" pitchFamily="49" charset="0"/>
                <a:cs typeface="Courier New" panose="02070309020205020404" pitchFamily="49" charset="0"/>
              </a:rPr>
              <a:t> = new </a:t>
            </a:r>
            <a:r>
              <a:rPr lang="en-US" sz="1200" dirty="0" err="1">
                <a:latin typeface="Courier New" panose="02070309020205020404" pitchFamily="49" charset="0"/>
                <a:cs typeface="Courier New" panose="02070309020205020404" pitchFamily="49" charset="0"/>
              </a:rPr>
              <a:t>BroadcastReceiver</a:t>
            </a: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public void </a:t>
            </a:r>
            <a:r>
              <a:rPr lang="en-US" sz="1200" dirty="0" err="1">
                <a:latin typeface="Courier New" panose="02070309020205020404" pitchFamily="49" charset="0"/>
                <a:cs typeface="Courier New" panose="02070309020205020404" pitchFamily="49" charset="0"/>
              </a:rPr>
              <a:t>onReceive</a:t>
            </a:r>
            <a:r>
              <a:rPr lang="en-US" sz="1200" dirty="0">
                <a:latin typeface="Courier New" panose="02070309020205020404" pitchFamily="49" charset="0"/>
                <a:cs typeface="Courier New" panose="02070309020205020404" pitchFamily="49" charset="0"/>
              </a:rPr>
              <a:t>(Context </a:t>
            </a:r>
            <a:r>
              <a:rPr lang="en-US" sz="1200" dirty="0" err="1">
                <a:latin typeface="Courier New" panose="02070309020205020404" pitchFamily="49" charset="0"/>
                <a:cs typeface="Courier New" panose="02070309020205020404" pitchFamily="49" charset="0"/>
              </a:rPr>
              <a:t>context</a:t>
            </a:r>
            <a:r>
              <a:rPr lang="en-US" sz="1200" dirty="0">
                <a:latin typeface="Courier New" panose="02070309020205020404" pitchFamily="49" charset="0"/>
                <a:cs typeface="Courier New" panose="02070309020205020404" pitchFamily="49" charset="0"/>
              </a:rPr>
              <a:t>, Intent intent) {</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level =</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intent.getIntExtra</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BatteryManager.EXTRA_LEVEL</a:t>
            </a:r>
            <a:r>
              <a:rPr lang="en-US" sz="1200" dirty="0">
                <a:latin typeface="Courier New" panose="02070309020205020404" pitchFamily="49" charset="0"/>
                <a:cs typeface="Courier New" panose="02070309020205020404" pitchFamily="49" charset="0"/>
              </a:rPr>
              <a:t>, -1);</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maxValue</a:t>
            </a: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intent.getIntExtra</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BatteryManager.EXTRA_SCALE</a:t>
            </a:r>
            <a:r>
              <a:rPr lang="en-US" sz="1200" dirty="0">
                <a:latin typeface="Courier New" panose="02070309020205020404" pitchFamily="49" charset="0"/>
                <a:cs typeface="Courier New" panose="02070309020205020404" pitchFamily="49" charset="0"/>
              </a:rPr>
              <a:t>, -1);</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batteryStatus</a:t>
            </a: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intent.getIntExtra</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BatteryManager.EXTRA_STATUS</a:t>
            </a:r>
            <a:r>
              <a:rPr lang="en-US" sz="1200" dirty="0">
                <a:latin typeface="Courier New" panose="02070309020205020404" pitchFamily="49" charset="0"/>
                <a:cs typeface="Courier New" panose="02070309020205020404" pitchFamily="49" charset="0"/>
              </a:rPr>
              <a:t>, -1);</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batteryHealth</a:t>
            </a: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intent.getIntExtra</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BatteryManager.EXTRA_HEALTH</a:t>
            </a:r>
            <a:r>
              <a:rPr lang="en-US" sz="1200" dirty="0">
                <a:latin typeface="Courier New" panose="02070309020205020404" pitchFamily="49" charset="0"/>
                <a:cs typeface="Courier New" panose="02070309020205020404" pitchFamily="49" charset="0"/>
              </a:rPr>
              <a:t>, -1);</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batteryPlugged</a:t>
            </a: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intent.getIntExtra</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BatteryManager.EXTRA_PLUGGED</a:t>
            </a:r>
            <a:r>
              <a:rPr lang="en-US" sz="1200" dirty="0">
                <a:latin typeface="Courier New" panose="02070309020205020404" pitchFamily="49" charset="0"/>
                <a:cs typeface="Courier New" panose="02070309020205020404" pitchFamily="49" charset="0"/>
              </a:rPr>
              <a:t>, -1);</a:t>
            </a:r>
          </a:p>
          <a:p>
            <a:pPr marL="1143000" lvl="3" indent="0">
              <a:buNone/>
            </a:pPr>
            <a:r>
              <a:rPr lang="en-US" sz="1200" dirty="0">
                <a:latin typeface="Courier New" panose="02070309020205020404" pitchFamily="49" charset="0"/>
                <a:cs typeface="Courier New" panose="02070309020205020404" pitchFamily="49" charset="0"/>
              </a:rPr>
              <a:t>        String </a:t>
            </a:r>
            <a:r>
              <a:rPr lang="en-US" sz="1200" dirty="0" err="1">
                <a:latin typeface="Courier New" panose="02070309020205020404" pitchFamily="49" charset="0"/>
                <a:cs typeface="Courier New" panose="02070309020205020404" pitchFamily="49" charset="0"/>
              </a:rPr>
              <a:t>batteryTech</a:t>
            </a: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intent.getStringExtra</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BatteryManager.EXTRA_TECHNOLOGY</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batteryIcon</a:t>
            </a: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intent.getIntExtra</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BatteryManager.EXTRA_ICON_SMALL</a:t>
            </a:r>
            <a:r>
              <a:rPr lang="en-US" sz="1200" dirty="0">
                <a:latin typeface="Courier New" panose="02070309020205020404" pitchFamily="49" charset="0"/>
                <a:cs typeface="Courier New" panose="02070309020205020404" pitchFamily="49" charset="0"/>
              </a:rPr>
              <a:t>, -1);</a:t>
            </a:r>
          </a:p>
          <a:p>
            <a:pPr marL="1143000" lvl="3" indent="0">
              <a:buNone/>
            </a:pPr>
            <a:r>
              <a:rPr lang="en-US" sz="1200" dirty="0">
                <a:latin typeface="Courier New" panose="02070309020205020404" pitchFamily="49" charset="0"/>
                <a:cs typeface="Courier New" panose="02070309020205020404" pitchFamily="49" charset="0"/>
              </a:rPr>
              <a:t>        float </a:t>
            </a:r>
            <a:r>
              <a:rPr lang="en-US" sz="1200" dirty="0" err="1">
                <a:latin typeface="Courier New" panose="02070309020205020404" pitchFamily="49" charset="0"/>
                <a:cs typeface="Courier New" panose="02070309020205020404" pitchFamily="49" charset="0"/>
              </a:rPr>
              <a:t>batteryVoltage</a:t>
            </a: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(float) </a:t>
            </a:r>
            <a:r>
              <a:rPr lang="en-US" sz="1200" dirty="0" err="1">
                <a:latin typeface="Courier New" panose="02070309020205020404" pitchFamily="49" charset="0"/>
                <a:cs typeface="Courier New" panose="02070309020205020404" pitchFamily="49" charset="0"/>
              </a:rPr>
              <a:t>intent.getIntExtra</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BatteryManager.EXTRA_VOLTAGE</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-1) / 1000</a:t>
            </a:r>
            <a:r>
              <a:rPr lang="en-US" sz="1200" dirty="0" smtClean="0">
                <a:latin typeface="Courier New" panose="02070309020205020404" pitchFamily="49" charset="0"/>
                <a:cs typeface="Courier New" panose="02070309020205020404" pitchFamily="49" charset="0"/>
              </a:rPr>
              <a:t>;</a:t>
            </a:r>
          </a:p>
          <a:p>
            <a:pPr marL="1143000" lvl="3" indent="0">
              <a:buNone/>
            </a:pPr>
            <a:r>
              <a:rPr lang="en-US" sz="1200" dirty="0" smtClean="0"/>
              <a:t>….</a:t>
            </a:r>
            <a:endParaRPr lang="en-US" sz="1200" dirty="0"/>
          </a:p>
        </p:txBody>
      </p:sp>
    </p:spTree>
    <p:extLst>
      <p:ext uri="{BB962C8B-B14F-4D97-AF65-F5344CB8AC3E}">
        <p14:creationId xmlns:p14="http://schemas.microsoft.com/office/powerpoint/2010/main" val="3186190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ctrTitle"/>
          </p:nvPr>
        </p:nvSpPr>
        <p:spPr>
          <a:xfrm>
            <a:off x="762000" y="1219200"/>
            <a:ext cx="7772400" cy="3276600"/>
          </a:xfrm>
        </p:spPr>
        <p:txBody>
          <a:bodyPr/>
          <a:lstStyle/>
          <a:p>
            <a:pPr eaLnBrk="1" hangingPunct="1">
              <a:spcBef>
                <a:spcPct val="20000"/>
              </a:spcBef>
            </a:pPr>
            <a:r>
              <a:rPr lang="en-US" sz="4200" dirty="0" smtClean="0">
                <a:latin typeface="Arial" charset="0"/>
              </a:rPr>
              <a:t/>
            </a:r>
            <a:br>
              <a:rPr lang="en-US" sz="4200" dirty="0" smtClean="0">
                <a:latin typeface="Arial" charset="0"/>
              </a:rPr>
            </a:br>
            <a:r>
              <a:rPr lang="en-US" sz="4200" i="1" dirty="0" smtClean="0">
                <a:latin typeface="Arial" charset="0"/>
              </a:rPr>
              <a:t> </a:t>
            </a:r>
            <a:r>
              <a:rPr lang="en-US" i="1" dirty="0">
                <a:latin typeface="Arial" charset="0"/>
              </a:rPr>
              <a:t>Advanced </a:t>
            </a:r>
            <a:r>
              <a:rPr lang="en-US" i="1" dirty="0" err="1" smtClean="0">
                <a:latin typeface="Arial" charset="0"/>
              </a:rPr>
              <a:t>Android</a:t>
            </a:r>
            <a:r>
              <a:rPr lang="en-US" baseline="30000" dirty="0" err="1" smtClean="0">
                <a:latin typeface="Arial" charset="0"/>
              </a:rPr>
              <a:t>TM</a:t>
            </a:r>
            <a:r>
              <a:rPr lang="en-US" i="1" dirty="0" smtClean="0">
                <a:latin typeface="Arial" charset="0"/>
              </a:rPr>
              <a:t> </a:t>
            </a:r>
            <a:r>
              <a:rPr lang="en-US" i="1" dirty="0">
                <a:latin typeface="Arial" charset="0"/>
              </a:rPr>
              <a:t>Application Development, </a:t>
            </a:r>
            <a:r>
              <a:rPr lang="en-US" i="1" dirty="0" smtClean="0">
                <a:latin typeface="Arial" charset="0"/>
              </a:rPr>
              <a:t>Fourth </a:t>
            </a:r>
            <a:r>
              <a:rPr lang="en-US" i="1" dirty="0">
                <a:latin typeface="Arial" charset="0"/>
              </a:rPr>
              <a:t>Edition</a:t>
            </a:r>
            <a:r>
              <a:rPr lang="en-US" sz="3800" dirty="0" smtClean="0"/>
              <a:t/>
            </a:r>
            <a:br>
              <a:rPr lang="en-US" sz="3800" dirty="0" smtClean="0"/>
            </a:br>
            <a:r>
              <a:rPr lang="en-US" sz="4200" dirty="0"/>
              <a:t/>
            </a:r>
            <a:br>
              <a:rPr lang="en-US" sz="4200" dirty="0"/>
            </a:br>
            <a:r>
              <a:rPr lang="en-US" sz="4200" dirty="0" smtClean="0"/>
              <a:t>Chapter 15</a:t>
            </a:r>
            <a:r>
              <a:rPr lang="en-US" sz="3800" b="1" dirty="0" smtClean="0">
                <a:latin typeface="Arial" charset="0"/>
              </a:rPr>
              <a:t/>
            </a:r>
            <a:br>
              <a:rPr lang="en-US" sz="3800" b="1" dirty="0" smtClean="0">
                <a:latin typeface="Arial" charset="0"/>
              </a:rPr>
            </a:br>
            <a:r>
              <a:rPr lang="en-US" sz="3800" dirty="0" smtClean="0"/>
              <a:t/>
            </a:r>
            <a:br>
              <a:rPr lang="en-US" sz="3800" dirty="0" smtClean="0"/>
            </a:br>
            <a:r>
              <a:rPr lang="en-US" sz="3800" b="1" dirty="0">
                <a:latin typeface="Arial" charset="0"/>
              </a:rPr>
              <a:t>Accessing Android’s Hardware Sensors</a:t>
            </a:r>
            <a:r>
              <a:rPr lang="en-US" sz="3800" b="1" dirty="0" smtClean="0">
                <a:latin typeface="Arial" charset="0"/>
              </a:rPr>
              <a:t/>
            </a:r>
            <a:br>
              <a:rPr lang="en-US" sz="3800" b="1" dirty="0" smtClean="0">
                <a:latin typeface="Arial" charset="0"/>
              </a:rPr>
            </a:br>
            <a:endParaRPr lang="en-US" sz="3800" b="1" dirty="0" smtClean="0">
              <a:latin typeface="Arial"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Monitoring the Battery</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r>
              <a:rPr lang="en-US" sz="1200" dirty="0" smtClean="0"/>
              <a:t>        ….</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boolean</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battery =</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intent.getBooleanExtra</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BatteryManager.EXTRA_PRESENT</a:t>
            </a:r>
            <a:r>
              <a:rPr lang="en-US" sz="1200" dirty="0" smtClean="0">
                <a:latin typeface="Courier New" panose="02070309020205020404" pitchFamily="49" charset="0"/>
                <a:cs typeface="Courier New" panose="02070309020205020404" pitchFamily="49" charset="0"/>
              </a:rPr>
              <a:t>, false</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float </a:t>
            </a:r>
            <a:r>
              <a:rPr lang="en-US" sz="1200" dirty="0" err="1">
                <a:latin typeface="Courier New" panose="02070309020205020404" pitchFamily="49" charset="0"/>
                <a:cs typeface="Courier New" panose="02070309020205020404" pitchFamily="49" charset="0"/>
              </a:rPr>
              <a:t>batteryTemp</a:t>
            </a: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(float) </a:t>
            </a:r>
            <a:r>
              <a:rPr lang="en-US" sz="1200" dirty="0" err="1">
                <a:latin typeface="Courier New" panose="02070309020205020404" pitchFamily="49" charset="0"/>
                <a:cs typeface="Courier New" panose="02070309020205020404" pitchFamily="49" charset="0"/>
              </a:rPr>
              <a:t>intent.getIntExtra</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BatteryManager.EXTRA_TEMPERATURE</a:t>
            </a:r>
            <a:r>
              <a:rPr lang="en-US" sz="1200" dirty="0">
                <a:latin typeface="Courier New" panose="02070309020205020404" pitchFamily="49" charset="0"/>
                <a:cs typeface="Courier New" panose="02070309020205020404" pitchFamily="49" charset="0"/>
              </a:rPr>
              <a:t>, -1) / 10;</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chargedPct</a:t>
            </a:r>
            <a:r>
              <a:rPr lang="en-US" sz="1200" dirty="0">
                <a:latin typeface="Courier New" panose="02070309020205020404" pitchFamily="49" charset="0"/>
                <a:cs typeface="Courier New" panose="02070309020205020404" pitchFamily="49" charset="0"/>
              </a:rPr>
              <a:t> = (level * 100)/</a:t>
            </a:r>
            <a:r>
              <a:rPr lang="en-US" sz="1200" dirty="0" err="1">
                <a:latin typeface="Courier New" panose="02070309020205020404" pitchFamily="49" charset="0"/>
                <a:cs typeface="Courier New" panose="02070309020205020404" pitchFamily="49" charset="0"/>
              </a:rPr>
              <a:t>maxValue</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1143000" lvl="3" indent="0">
              <a:buNone/>
            </a:pPr>
            <a:r>
              <a:rPr lang="en-US" sz="1200" dirty="0">
                <a:latin typeface="Courier New" panose="02070309020205020404" pitchFamily="49" charset="0"/>
                <a:cs typeface="Courier New" panose="02070309020205020404" pitchFamily="49" charset="0"/>
              </a:rPr>
              <a:t>        String </a:t>
            </a:r>
            <a:r>
              <a:rPr lang="en-US" sz="1200" dirty="0" err="1">
                <a:latin typeface="Courier New" panose="02070309020205020404" pitchFamily="49" charset="0"/>
                <a:cs typeface="Courier New" panose="02070309020205020404" pitchFamily="49" charset="0"/>
              </a:rPr>
              <a:t>batteryInfo</a:t>
            </a:r>
            <a:r>
              <a:rPr lang="en-US" sz="1200" dirty="0">
                <a:latin typeface="Courier New" panose="02070309020205020404" pitchFamily="49" charset="0"/>
                <a:cs typeface="Courier New" panose="02070309020205020404" pitchFamily="49" charset="0"/>
              </a:rPr>
              <a:t> = "Battery Info:\</a:t>
            </a:r>
            <a:r>
              <a:rPr lang="en-US" sz="1200" dirty="0" err="1">
                <a:latin typeface="Courier New" panose="02070309020205020404" pitchFamily="49" charset="0"/>
                <a:cs typeface="Courier New" panose="02070309020205020404" pitchFamily="49" charset="0"/>
              </a:rPr>
              <a:t>nHealth</a:t>
            </a: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(String)</a:t>
            </a:r>
            <a:r>
              <a:rPr lang="en-US" sz="1200" dirty="0" err="1">
                <a:latin typeface="Courier New" panose="02070309020205020404" pitchFamily="49" charset="0"/>
                <a:cs typeface="Courier New" panose="02070309020205020404" pitchFamily="49" charset="0"/>
              </a:rPr>
              <a:t>healthValueMap.get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batteryHealth</a:t>
            </a:r>
            <a:r>
              <a:rPr lang="en-US" sz="1200" dirty="0">
                <a:latin typeface="Courier New" panose="02070309020205020404" pitchFamily="49" charset="0"/>
                <a:cs typeface="Courier New" panose="02070309020205020404" pitchFamily="49" charset="0"/>
              </a:rPr>
              <a:t>)+"\n" +</a:t>
            </a:r>
          </a:p>
          <a:p>
            <a:pPr marL="1143000" lvl="3" indent="0">
              <a:buNone/>
            </a:pPr>
            <a:r>
              <a:rPr lang="en-US" sz="1200" dirty="0">
                <a:latin typeface="Courier New" panose="02070309020205020404" pitchFamily="49" charset="0"/>
                <a:cs typeface="Courier New" panose="02070309020205020404" pitchFamily="49" charset="0"/>
              </a:rPr>
              <a:t>            "Status="+(String)</a:t>
            </a:r>
            <a:r>
              <a:rPr lang="en-US" sz="1200" dirty="0" err="1">
                <a:latin typeface="Courier New" panose="02070309020205020404" pitchFamily="49" charset="0"/>
                <a:cs typeface="Courier New" panose="02070309020205020404" pitchFamily="49" charset="0"/>
              </a:rPr>
              <a:t>statusValueMap.get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batteryStatus</a:t>
            </a:r>
            <a:r>
              <a:rPr lang="en-US" sz="1200" dirty="0">
                <a:latin typeface="Courier New" panose="02070309020205020404" pitchFamily="49" charset="0"/>
                <a:cs typeface="Courier New" panose="02070309020205020404" pitchFamily="49" charset="0"/>
              </a:rPr>
              <a:t>)+"\n" +</a:t>
            </a:r>
          </a:p>
          <a:p>
            <a:pPr marL="1143000" lvl="3" indent="0">
              <a:buNone/>
            </a:pPr>
            <a:r>
              <a:rPr lang="en-US" sz="1200" dirty="0">
                <a:latin typeface="Courier New" panose="02070309020205020404" pitchFamily="49" charset="0"/>
                <a:cs typeface="Courier New" panose="02070309020205020404" pitchFamily="49" charset="0"/>
              </a:rPr>
              <a:t>            "Charged % = "+</a:t>
            </a:r>
            <a:r>
              <a:rPr lang="en-US" sz="1200" dirty="0" err="1">
                <a:latin typeface="Courier New" panose="02070309020205020404" pitchFamily="49" charset="0"/>
                <a:cs typeface="Courier New" panose="02070309020205020404" pitchFamily="49" charset="0"/>
              </a:rPr>
              <a:t>chargedPct</a:t>
            </a:r>
            <a:r>
              <a:rPr lang="en-US" sz="1200" dirty="0">
                <a:latin typeface="Courier New" panose="02070309020205020404" pitchFamily="49" charset="0"/>
                <a:cs typeface="Courier New" panose="02070309020205020404" pitchFamily="49" charset="0"/>
              </a:rPr>
              <a:t>+"%\n"+</a:t>
            </a:r>
          </a:p>
          <a:p>
            <a:pPr marL="1143000" lvl="3" indent="0">
              <a:buNone/>
            </a:pPr>
            <a:r>
              <a:rPr lang="en-US" sz="1200" dirty="0">
                <a:latin typeface="Courier New" panose="02070309020205020404" pitchFamily="49" charset="0"/>
                <a:cs typeface="Courier New" panose="02070309020205020404" pitchFamily="49" charset="0"/>
              </a:rPr>
              <a:t>            "Plugged = " + </a:t>
            </a:r>
            <a:r>
              <a:rPr lang="en-US" sz="1200" dirty="0" err="1">
                <a:latin typeface="Courier New" panose="02070309020205020404" pitchFamily="49" charset="0"/>
                <a:cs typeface="Courier New" panose="02070309020205020404" pitchFamily="49" charset="0"/>
              </a:rPr>
              <a:t>pluggedValueMap.get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batteryPlugged</a:t>
            </a:r>
            <a:r>
              <a:rPr lang="en-US" sz="1200" dirty="0">
                <a:latin typeface="Courier New" panose="02070309020205020404" pitchFamily="49" charset="0"/>
                <a:cs typeface="Courier New" panose="02070309020205020404" pitchFamily="49" charset="0"/>
              </a:rPr>
              <a:t>) + "\n" +</a:t>
            </a:r>
          </a:p>
          <a:p>
            <a:pPr marL="1143000" lvl="3" indent="0">
              <a:buNone/>
            </a:pPr>
            <a:r>
              <a:rPr lang="en-US" sz="1200" dirty="0">
                <a:latin typeface="Courier New" panose="02070309020205020404" pitchFamily="49" charset="0"/>
                <a:cs typeface="Courier New" panose="02070309020205020404" pitchFamily="49" charset="0"/>
              </a:rPr>
              <a:t>            "Type = " + </a:t>
            </a:r>
            <a:r>
              <a:rPr lang="en-US" sz="1200" dirty="0" err="1">
                <a:latin typeface="Courier New" panose="02070309020205020404" pitchFamily="49" charset="0"/>
                <a:cs typeface="Courier New" panose="02070309020205020404" pitchFamily="49" charset="0"/>
              </a:rPr>
              <a:t>batteryTech</a:t>
            </a:r>
            <a:r>
              <a:rPr lang="en-US" sz="1200" dirty="0">
                <a:latin typeface="Courier New" panose="02070309020205020404" pitchFamily="49" charset="0"/>
                <a:cs typeface="Courier New" panose="02070309020205020404" pitchFamily="49" charset="0"/>
              </a:rPr>
              <a:t> + "\n"      +</a:t>
            </a:r>
          </a:p>
          <a:p>
            <a:pPr marL="1143000" lvl="3" indent="0">
              <a:buNone/>
            </a:pPr>
            <a:r>
              <a:rPr lang="en-US" sz="1200" dirty="0">
                <a:latin typeface="Courier New" panose="02070309020205020404" pitchFamily="49" charset="0"/>
                <a:cs typeface="Courier New" panose="02070309020205020404" pitchFamily="49" charset="0"/>
              </a:rPr>
              <a:t>            "Voltage = " + </a:t>
            </a:r>
            <a:r>
              <a:rPr lang="en-US" sz="1200" dirty="0" err="1">
                <a:latin typeface="Courier New" panose="02070309020205020404" pitchFamily="49" charset="0"/>
                <a:cs typeface="Courier New" panose="02070309020205020404" pitchFamily="49" charset="0"/>
              </a:rPr>
              <a:t>batteryVoltage</a:t>
            </a:r>
            <a:r>
              <a:rPr lang="en-US" sz="1200" dirty="0">
                <a:latin typeface="Courier New" panose="02070309020205020404" pitchFamily="49" charset="0"/>
                <a:cs typeface="Courier New" panose="02070309020205020404" pitchFamily="49" charset="0"/>
              </a:rPr>
              <a:t> + " volts\n" +</a:t>
            </a:r>
          </a:p>
          <a:p>
            <a:pPr marL="1143000" lvl="3" indent="0">
              <a:buNone/>
            </a:pPr>
            <a:r>
              <a:rPr lang="en-US" sz="1200" dirty="0">
                <a:latin typeface="Courier New" panose="02070309020205020404" pitchFamily="49" charset="0"/>
                <a:cs typeface="Courier New" panose="02070309020205020404" pitchFamily="49" charset="0"/>
              </a:rPr>
              <a:t>            "Temperature = " + </a:t>
            </a:r>
            <a:r>
              <a:rPr lang="en-US" sz="1200" dirty="0" err="1">
                <a:latin typeface="Courier New" panose="02070309020205020404" pitchFamily="49" charset="0"/>
                <a:cs typeface="Courier New" panose="02070309020205020404" pitchFamily="49" charset="0"/>
              </a:rPr>
              <a:t>batteryTemp</a:t>
            </a:r>
            <a:r>
              <a:rPr lang="en-US" sz="1200" dirty="0">
                <a:latin typeface="Courier New" panose="02070309020205020404" pitchFamily="49" charset="0"/>
                <a:cs typeface="Courier New" panose="02070309020205020404" pitchFamily="49" charset="0"/>
              </a:rPr>
              <a:t> + "°C\n"+</a:t>
            </a:r>
          </a:p>
          <a:p>
            <a:pPr marL="1143000" lvl="3" indent="0">
              <a:buNone/>
            </a:pPr>
            <a:r>
              <a:rPr lang="en-US" sz="1200" dirty="0">
                <a:latin typeface="Courier New" panose="02070309020205020404" pitchFamily="49" charset="0"/>
                <a:cs typeface="Courier New" panose="02070309020205020404" pitchFamily="49" charset="0"/>
              </a:rPr>
              <a:t>            "Battery present = " + battery + "\n</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status.setText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batteryInfo</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icon.setImageResource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batteryIcon</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Toast.makeText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Battery.this</a:t>
            </a:r>
            <a:r>
              <a:rPr lang="en-US" sz="1200" dirty="0">
                <a:latin typeface="Courier New" panose="02070309020205020404" pitchFamily="49" charset="0"/>
                <a:cs typeface="Courier New" panose="02070309020205020404" pitchFamily="49" charset="0"/>
              </a:rPr>
              <a:t>, "Battery state changed",</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Toast.LENGTH_LONG</a:t>
            </a:r>
            <a:r>
              <a:rPr lang="en-US" sz="1200" dirty="0">
                <a:latin typeface="Courier New" panose="02070309020205020404" pitchFamily="49" charset="0"/>
                <a:cs typeface="Courier New" panose="02070309020205020404" pitchFamily="49" charset="0"/>
              </a:rPr>
              <a:t>).show();</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1143000" lvl="3" indent="0">
              <a:buNone/>
            </a:pP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861900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Monitoring the Battery</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22771" y="1295400"/>
            <a:ext cx="2898457" cy="4830763"/>
          </a:xfrm>
        </p:spPr>
      </p:pic>
    </p:spTree>
    <p:extLst>
      <p:ext uri="{BB962C8B-B14F-4D97-AF65-F5344CB8AC3E}">
        <p14:creationId xmlns:p14="http://schemas.microsoft.com/office/powerpoint/2010/main" val="21551095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274638"/>
            <a:ext cx="5029200" cy="1630362"/>
          </a:xfrm>
        </p:spPr>
        <p:txBody>
          <a:bodyPr/>
          <a:lstStyle/>
          <a:p>
            <a:pPr algn="l" eaLnBrk="1" hangingPunct="1"/>
            <a:r>
              <a:rPr lang="en-US" smtClean="0">
                <a:latin typeface="Arial" charset="0"/>
              </a:rPr>
              <a:t>Chapter 15</a:t>
            </a:r>
            <a:r>
              <a:rPr lang="en-US" dirty="0" smtClean="0">
                <a:latin typeface="Arial" charset="0"/>
              </a:rPr>
              <a:t/>
            </a:r>
            <a:br>
              <a:rPr lang="en-US" dirty="0" smtClean="0">
                <a:latin typeface="Arial" charset="0"/>
              </a:rPr>
            </a:br>
            <a:r>
              <a:rPr lang="en-US" dirty="0" smtClean="0"/>
              <a:t>Summary</a:t>
            </a:r>
          </a:p>
        </p:txBody>
      </p:sp>
      <p:sp>
        <p:nvSpPr>
          <p:cNvPr id="19458" name="Content Placeholder 2"/>
          <p:cNvSpPr>
            <a:spLocks noGrp="1"/>
          </p:cNvSpPr>
          <p:nvPr>
            <p:ph idx="1"/>
          </p:nvPr>
        </p:nvSpPr>
        <p:spPr>
          <a:xfrm>
            <a:off x="685800" y="1752600"/>
            <a:ext cx="7772400" cy="4495800"/>
          </a:xfrm>
        </p:spPr>
        <p:txBody>
          <a:bodyPr/>
          <a:lstStyle/>
          <a:p>
            <a:pPr eaLnBrk="1" hangingPunct="1"/>
            <a:r>
              <a:rPr lang="en-US" sz="2400" dirty="0" smtClean="0"/>
              <a:t>We have learned about interacting with device hardware.</a:t>
            </a:r>
          </a:p>
          <a:p>
            <a:pPr eaLnBrk="1" hangingPunct="1"/>
            <a:r>
              <a:rPr lang="en-US" sz="2400" dirty="0" smtClean="0"/>
              <a:t>We have learned about using the device sensors.</a:t>
            </a:r>
          </a:p>
          <a:p>
            <a:pPr eaLnBrk="1" hangingPunct="1"/>
            <a:r>
              <a:rPr lang="en-US" sz="2400" dirty="0" smtClean="0"/>
              <a:t>We should now understand sensor event batching.</a:t>
            </a:r>
          </a:p>
          <a:p>
            <a:pPr eaLnBrk="1" hangingPunct="1"/>
            <a:r>
              <a:rPr lang="en-US" sz="2400" dirty="0" smtClean="0"/>
              <a:t>We have learned about monitoring the battery.</a:t>
            </a: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smtClean="0"/>
              <a:t>References and More Information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371600"/>
            <a:ext cx="8229600" cy="4754563"/>
          </a:xfrm>
        </p:spPr>
        <p:txBody>
          <a:bodyPr/>
          <a:lstStyle/>
          <a:p>
            <a:r>
              <a:rPr lang="en-US" sz="2000" dirty="0"/>
              <a:t>Android API Guides: “Sensors Overview”:</a:t>
            </a:r>
          </a:p>
          <a:p>
            <a:pPr lvl="1"/>
            <a:r>
              <a:rPr lang="en-US" sz="2000" i="1" dirty="0" smtClean="0"/>
              <a:t>http</a:t>
            </a:r>
            <a:r>
              <a:rPr lang="en-US" sz="2000" i="1" dirty="0"/>
              <a:t>://d.android.com/guide/topics/sensors/sensors_overview.html</a:t>
            </a:r>
          </a:p>
          <a:p>
            <a:r>
              <a:rPr lang="en-US" sz="2000" dirty="0"/>
              <a:t>Android API Guides: “Motion Sensors”:</a:t>
            </a:r>
          </a:p>
          <a:p>
            <a:pPr lvl="1"/>
            <a:r>
              <a:rPr lang="en-US" sz="2000" i="1" dirty="0" smtClean="0"/>
              <a:t>http</a:t>
            </a:r>
            <a:r>
              <a:rPr lang="en-US" sz="2000" i="1" dirty="0"/>
              <a:t>://d.android.com/guide/topics/sensors/sensors_motion.html</a:t>
            </a:r>
          </a:p>
          <a:p>
            <a:r>
              <a:rPr lang="en-US" sz="2000" dirty="0"/>
              <a:t>Android API Guides: “Position Sensors”:</a:t>
            </a:r>
          </a:p>
          <a:p>
            <a:pPr lvl="1"/>
            <a:r>
              <a:rPr lang="en-US" sz="2000" i="1" dirty="0" smtClean="0"/>
              <a:t>http</a:t>
            </a:r>
            <a:r>
              <a:rPr lang="en-US" sz="2000" i="1" dirty="0"/>
              <a:t>://d.android.com/guide/topics/sensors/sensors_position.html</a:t>
            </a:r>
          </a:p>
          <a:p>
            <a:r>
              <a:rPr lang="en-US" sz="2000" dirty="0"/>
              <a:t>Android API Guides: “Environment Sensors”:</a:t>
            </a:r>
          </a:p>
          <a:p>
            <a:pPr lvl="1"/>
            <a:r>
              <a:rPr lang="en-US" sz="2000" i="1" dirty="0" smtClean="0"/>
              <a:t>http</a:t>
            </a:r>
            <a:r>
              <a:rPr lang="en-US" sz="2000" i="1" dirty="0"/>
              <a:t>://d.android.com/guide/topics/sensors/sensors_environment.html</a:t>
            </a:r>
          </a:p>
          <a:p>
            <a:r>
              <a:rPr lang="en-US" sz="2000" dirty="0"/>
              <a:t>Android SDK Reference documentation on the </a:t>
            </a:r>
            <a:r>
              <a:rPr lang="en-US" sz="2000" dirty="0">
                <a:latin typeface="Courier New" panose="02070309020205020404" pitchFamily="49" charset="0"/>
                <a:cs typeface="Courier New" panose="02070309020205020404" pitchFamily="49" charset="0"/>
              </a:rPr>
              <a:t>Sensor</a:t>
            </a:r>
            <a:r>
              <a:rPr lang="en-US" sz="2000" dirty="0"/>
              <a:t> class:</a:t>
            </a:r>
          </a:p>
          <a:p>
            <a:pPr lvl="1"/>
            <a:r>
              <a:rPr lang="en-US" sz="2000" i="1" dirty="0" smtClean="0"/>
              <a:t>http</a:t>
            </a:r>
            <a:r>
              <a:rPr lang="en-US" sz="2000" i="1" dirty="0"/>
              <a:t>://</a:t>
            </a:r>
            <a:r>
              <a:rPr lang="en-US" sz="2000" i="1" dirty="0" smtClean="0"/>
              <a:t>d.android.com/reference/android/hardware/Sensor.html</a:t>
            </a:r>
            <a:endParaRPr lang="en-US" sz="2000" i="1" dirty="0"/>
          </a:p>
        </p:txBody>
      </p:sp>
    </p:spTree>
    <p:extLst>
      <p:ext uri="{BB962C8B-B14F-4D97-AF65-F5344CB8AC3E}">
        <p14:creationId xmlns:p14="http://schemas.microsoft.com/office/powerpoint/2010/main" val="2509220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smtClean="0"/>
              <a:t>References and More Information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t>
            </a:r>
            <a:r>
              <a:rPr lang="en-US">
                <a:latin typeface="Verdana" charset="0"/>
              </a:rPr>
              <a:t>All rights reserved.</a:t>
            </a:r>
            <a:endParaRPr lang="en-US" dirty="0"/>
          </a:p>
        </p:txBody>
      </p:sp>
      <p:sp>
        <p:nvSpPr>
          <p:cNvPr id="2" name="Content Placeholder 1"/>
          <p:cNvSpPr>
            <a:spLocks noGrp="1"/>
          </p:cNvSpPr>
          <p:nvPr>
            <p:ph idx="1"/>
          </p:nvPr>
        </p:nvSpPr>
        <p:spPr>
          <a:xfrm>
            <a:off x="457200" y="1371600"/>
            <a:ext cx="8229600" cy="4754563"/>
          </a:xfrm>
        </p:spPr>
        <p:txBody>
          <a:bodyPr/>
          <a:lstStyle/>
          <a:p>
            <a:r>
              <a:rPr lang="en-US" sz="1800" dirty="0" smtClean="0"/>
              <a:t>Android </a:t>
            </a:r>
            <a:r>
              <a:rPr lang="en-US" sz="1800" dirty="0"/>
              <a:t>SDK Reference documentation on the </a:t>
            </a:r>
            <a:r>
              <a:rPr lang="en-US" sz="1800" dirty="0" err="1">
                <a:latin typeface="Courier New" panose="02070309020205020404" pitchFamily="49" charset="0"/>
                <a:cs typeface="Courier New" panose="02070309020205020404" pitchFamily="49" charset="0"/>
              </a:rPr>
              <a:t>SensorEvent</a:t>
            </a:r>
            <a:r>
              <a:rPr lang="en-US" sz="1800" dirty="0"/>
              <a:t> class:</a:t>
            </a:r>
          </a:p>
          <a:p>
            <a:pPr lvl="1"/>
            <a:r>
              <a:rPr lang="en-US" sz="1800" i="1" dirty="0" smtClean="0"/>
              <a:t>http</a:t>
            </a:r>
            <a:r>
              <a:rPr lang="en-US" sz="1800" i="1" dirty="0"/>
              <a:t>://d.android.com/reference/android/hardware/SensorEvent.html</a:t>
            </a:r>
          </a:p>
          <a:p>
            <a:r>
              <a:rPr lang="en-US" sz="1800" dirty="0"/>
              <a:t>Android SDK Reference documentation on the </a:t>
            </a:r>
            <a:r>
              <a:rPr lang="en-US" sz="1800" dirty="0" err="1">
                <a:latin typeface="Courier New" panose="02070309020205020404" pitchFamily="49" charset="0"/>
                <a:cs typeface="Courier New" panose="02070309020205020404" pitchFamily="49" charset="0"/>
              </a:rPr>
              <a:t>SensorEventListener</a:t>
            </a:r>
            <a:r>
              <a:rPr lang="en-US" sz="1800" dirty="0">
                <a:latin typeface="Courier New" panose="02070309020205020404" pitchFamily="49" charset="0"/>
                <a:cs typeface="Courier New" panose="02070309020205020404" pitchFamily="49" charset="0"/>
              </a:rPr>
              <a:t> </a:t>
            </a:r>
            <a:r>
              <a:rPr lang="en-US" sz="1800" dirty="0"/>
              <a:t>class:</a:t>
            </a:r>
          </a:p>
          <a:p>
            <a:pPr lvl="1"/>
            <a:r>
              <a:rPr lang="en-US" sz="1800" i="1" dirty="0" smtClean="0"/>
              <a:t>http</a:t>
            </a:r>
            <a:r>
              <a:rPr lang="en-US" sz="1800" i="1" dirty="0"/>
              <a:t>://d.android.com/reference/android/hardware/SensorEventListener.html</a:t>
            </a:r>
          </a:p>
          <a:p>
            <a:r>
              <a:rPr lang="en-US" sz="1800" dirty="0"/>
              <a:t>Android SDK Reference documentation on the </a:t>
            </a:r>
            <a:r>
              <a:rPr lang="en-US" sz="1800" dirty="0" err="1">
                <a:latin typeface="Courier New" panose="02070309020205020404" pitchFamily="49" charset="0"/>
                <a:cs typeface="Courier New" panose="02070309020205020404" pitchFamily="49" charset="0"/>
              </a:rPr>
              <a:t>SensorManager</a:t>
            </a:r>
            <a:r>
              <a:rPr lang="en-US" sz="1800" dirty="0"/>
              <a:t> class:</a:t>
            </a:r>
          </a:p>
          <a:p>
            <a:pPr lvl="1"/>
            <a:r>
              <a:rPr lang="en-US" sz="1800" i="1" dirty="0" smtClean="0"/>
              <a:t>http</a:t>
            </a:r>
            <a:r>
              <a:rPr lang="en-US" sz="1800" i="1" dirty="0"/>
              <a:t>://d.android.com/reference/android/hardware/SensorManager.html</a:t>
            </a:r>
          </a:p>
          <a:p>
            <a:r>
              <a:rPr lang="en-US" sz="1800" dirty="0"/>
              <a:t>Android SDK Reference documentation: </a:t>
            </a:r>
            <a:r>
              <a:rPr lang="en-US" sz="1800" dirty="0" err="1">
                <a:latin typeface="Courier New" panose="02070309020205020404" pitchFamily="49" charset="0"/>
                <a:cs typeface="Courier New" panose="02070309020205020404" pitchFamily="49" charset="0"/>
              </a:rPr>
              <a:t>SensorEvent</a:t>
            </a:r>
            <a:r>
              <a:rPr lang="en-US" sz="1800" dirty="0"/>
              <a:t> values:  </a:t>
            </a:r>
          </a:p>
          <a:p>
            <a:pPr lvl="1"/>
            <a:r>
              <a:rPr lang="en-US" sz="1800" i="1" dirty="0" smtClean="0"/>
              <a:t>http</a:t>
            </a:r>
            <a:r>
              <a:rPr lang="en-US" sz="1800" i="1" dirty="0"/>
              <a:t>://d.android.com/reference/android/hardware/SensorEvent.html#values</a:t>
            </a:r>
          </a:p>
          <a:p>
            <a:r>
              <a:rPr lang="en-US" sz="1800" dirty="0"/>
              <a:t>NOAA: “World Magnetic Model”:</a:t>
            </a:r>
          </a:p>
          <a:p>
            <a:pPr lvl="1"/>
            <a:r>
              <a:rPr lang="en-US" sz="1800" i="1" dirty="0" smtClean="0"/>
              <a:t>http</a:t>
            </a:r>
            <a:r>
              <a:rPr lang="en-US" sz="1800" i="1" dirty="0"/>
              <a:t>://</a:t>
            </a:r>
            <a:r>
              <a:rPr lang="en-US" sz="1800" i="1" dirty="0" smtClean="0"/>
              <a:t>www.ngdc.noaa.gov/geomag/WMM/DoDWMM.shtml</a:t>
            </a:r>
            <a:endParaRPr lang="en-US" sz="1800" i="1" dirty="0"/>
          </a:p>
        </p:txBody>
      </p:sp>
    </p:spTree>
    <p:extLst>
      <p:ext uri="{BB962C8B-B14F-4D97-AF65-F5344CB8AC3E}">
        <p14:creationId xmlns:p14="http://schemas.microsoft.com/office/powerpoint/2010/main" val="1275385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457200" y="304800"/>
            <a:ext cx="5105400" cy="1600200"/>
          </a:xfrm>
        </p:spPr>
        <p:txBody>
          <a:bodyPr/>
          <a:lstStyle/>
          <a:p>
            <a:pPr algn="l" eaLnBrk="1" hangingPunct="1"/>
            <a:r>
              <a:rPr lang="en-US" dirty="0" smtClean="0">
                <a:latin typeface="Arial" charset="0"/>
              </a:rPr>
              <a:t>Chapter 15</a:t>
            </a:r>
            <a:br>
              <a:rPr lang="en-US" dirty="0" smtClean="0">
                <a:latin typeface="Arial" charset="0"/>
              </a:rPr>
            </a:br>
            <a:r>
              <a:rPr lang="en-US" dirty="0" smtClean="0"/>
              <a:t>Overview</a:t>
            </a:r>
          </a:p>
        </p:txBody>
      </p:sp>
      <p:sp>
        <p:nvSpPr>
          <p:cNvPr id="5" name="Content Placeholder 4"/>
          <p:cNvSpPr>
            <a:spLocks noGrp="1"/>
          </p:cNvSpPr>
          <p:nvPr>
            <p:ph idx="1"/>
          </p:nvPr>
        </p:nvSpPr>
        <p:spPr>
          <a:xfrm>
            <a:off x="685800" y="1676400"/>
            <a:ext cx="8077200" cy="4495800"/>
          </a:xfrm>
        </p:spPr>
        <p:txBody>
          <a:bodyPr/>
          <a:lstStyle/>
          <a:p>
            <a:pPr eaLnBrk="1" hangingPunct="1"/>
            <a:r>
              <a:rPr lang="en-US" sz="2400" dirty="0"/>
              <a:t>Interacting with Device Hardware</a:t>
            </a:r>
          </a:p>
          <a:p>
            <a:pPr eaLnBrk="1" hangingPunct="1"/>
            <a:r>
              <a:rPr lang="en-US" sz="2400" dirty="0"/>
              <a:t>Using the Device Sensors</a:t>
            </a:r>
          </a:p>
          <a:p>
            <a:pPr eaLnBrk="1" hangingPunct="1"/>
            <a:r>
              <a:rPr lang="en-US" sz="2400" dirty="0"/>
              <a:t>Sensor Event Batching</a:t>
            </a:r>
          </a:p>
          <a:p>
            <a:pPr eaLnBrk="1" hangingPunct="1"/>
            <a:r>
              <a:rPr lang="en-US" sz="2400" dirty="0"/>
              <a:t>Monitoring the </a:t>
            </a:r>
            <a:r>
              <a:rPr lang="en-US" sz="2400" dirty="0" smtClean="0"/>
              <a:t>Battery</a:t>
            </a:r>
          </a:p>
        </p:txBody>
      </p:sp>
      <p:sp>
        <p:nvSpPr>
          <p:cNvPr id="6" name="Footer Placeholder 5"/>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Interacting with Device Hardware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The Android platform allows unprecedented access to the device’s underlying hardware in a secure and robust </a:t>
            </a:r>
            <a:r>
              <a:rPr lang="en-US" sz="1800" dirty="0" smtClean="0"/>
              <a:t>manner.</a:t>
            </a:r>
          </a:p>
          <a:p>
            <a:r>
              <a:rPr lang="en-US" sz="1800" dirty="0" smtClean="0"/>
              <a:t>Because </a:t>
            </a:r>
            <a:r>
              <a:rPr lang="en-US" sz="1800" dirty="0"/>
              <a:t>not all Android devices support or contain all hardware options, it is important to follow these guidelines when accessing underlying device hardware:</a:t>
            </a:r>
          </a:p>
          <a:p>
            <a:pPr lvl="1"/>
            <a:r>
              <a:rPr lang="en-US" sz="1800" dirty="0"/>
              <a:t>Make no assumptions about the existence or availability of underlying hardware in code or </a:t>
            </a:r>
            <a:r>
              <a:rPr lang="en-US" sz="1800" dirty="0" smtClean="0"/>
              <a:t>otherwise.</a:t>
            </a:r>
            <a:endParaRPr lang="en-US" sz="1800" dirty="0"/>
          </a:p>
          <a:p>
            <a:pPr lvl="1"/>
            <a:r>
              <a:rPr lang="en-US" sz="1800" dirty="0"/>
              <a:t>Always check and verify optional features before trying to access hardware </a:t>
            </a:r>
            <a:r>
              <a:rPr lang="en-US" sz="1800" dirty="0" smtClean="0"/>
              <a:t>programmatically.</a:t>
            </a:r>
            <a:endParaRPr lang="en-US" sz="1800" dirty="0"/>
          </a:p>
          <a:p>
            <a:pPr lvl="1"/>
            <a:r>
              <a:rPr lang="en-US" sz="1800" dirty="0"/>
              <a:t>Pay special attention to exception handling and error and return value checking when working with hardware </a:t>
            </a:r>
            <a:r>
              <a:rPr lang="en-US" sz="1800" dirty="0" smtClean="0"/>
              <a:t>APIs.</a:t>
            </a:r>
            <a:endParaRPr lang="en-US" sz="1800" dirty="0"/>
          </a:p>
          <a:p>
            <a:pPr lvl="1"/>
            <a:r>
              <a:rPr lang="en-US" sz="1800" dirty="0"/>
              <a:t>Understand that hardware features are device </a:t>
            </a:r>
            <a:r>
              <a:rPr lang="en-US" sz="1800" dirty="0" smtClean="0"/>
              <a:t>resources.</a:t>
            </a:r>
          </a:p>
          <a:p>
            <a:pPr lvl="2"/>
            <a:r>
              <a:rPr lang="en-US" sz="1800" dirty="0" smtClean="0"/>
              <a:t>Acquire </a:t>
            </a:r>
            <a:r>
              <a:rPr lang="en-US" sz="1800" dirty="0"/>
              <a:t>them late, and release them as soon as you’re </a:t>
            </a:r>
            <a:r>
              <a:rPr lang="en-US" sz="1800" dirty="0" smtClean="0"/>
              <a:t>done.</a:t>
            </a:r>
          </a:p>
          <a:p>
            <a:pPr lvl="2"/>
            <a:r>
              <a:rPr lang="en-US" sz="1800" dirty="0" smtClean="0"/>
              <a:t>Don’t </a:t>
            </a:r>
            <a:r>
              <a:rPr lang="en-US" sz="1800" dirty="0"/>
              <a:t>hog the hardware or drain the device battery by misusing hardware </a:t>
            </a:r>
            <a:r>
              <a:rPr lang="en-US" sz="1800" dirty="0" smtClean="0"/>
              <a:t>resources.</a:t>
            </a:r>
            <a:endParaRPr lang="en-US" sz="1800" dirty="0"/>
          </a:p>
        </p:txBody>
      </p:sp>
    </p:spTree>
    <p:extLst>
      <p:ext uri="{BB962C8B-B14F-4D97-AF65-F5344CB8AC3E}">
        <p14:creationId xmlns:p14="http://schemas.microsoft.com/office/powerpoint/2010/main" val="838279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Using the Device Sensors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endParaRPr lang="en-US" dirty="0" smtClean="0">
              <a:latin typeface="Courier New" panose="02070309020205020404" pitchFamily="49" charset="0"/>
              <a:cs typeface="Courier New" panose="02070309020205020404" pitchFamily="49" charset="0"/>
            </a:endParaRPr>
          </a:p>
          <a:p>
            <a:pPr marL="381000" lvl="1" indent="0">
              <a:buNone/>
            </a:pPr>
            <a:endParaRPr lang="en-US" dirty="0">
              <a:latin typeface="Courier New" panose="02070309020205020404" pitchFamily="49" charset="0"/>
              <a:cs typeface="Courier New" panose="02070309020205020404" pitchFamily="49" charset="0"/>
            </a:endParaRPr>
          </a:p>
          <a:p>
            <a:pPr marL="381000" lvl="1" indent="0">
              <a:buNone/>
            </a:pPr>
            <a:endParaRPr lang="en-US" dirty="0" smtClean="0">
              <a:latin typeface="Courier New" panose="02070309020205020404" pitchFamily="49" charset="0"/>
              <a:cs typeface="Courier New" panose="02070309020205020404" pitchFamily="49" charset="0"/>
            </a:endParaRPr>
          </a:p>
          <a:p>
            <a:pPr marL="381000" lvl="1" indent="0">
              <a:buNone/>
            </a:pPr>
            <a:endParaRPr lang="en-US" dirty="0">
              <a:latin typeface="Courier New" panose="02070309020205020404" pitchFamily="49" charset="0"/>
              <a:cs typeface="Courier New" panose="02070309020205020404" pitchFamily="49" charset="0"/>
            </a:endParaRPr>
          </a:p>
          <a:p>
            <a:pPr marL="381000" lvl="1" indent="0">
              <a:buNone/>
            </a:pPr>
            <a:endParaRPr lang="en-US" dirty="0" smtClean="0">
              <a:latin typeface="Courier New" panose="02070309020205020404" pitchFamily="49" charset="0"/>
              <a:cs typeface="Courier New" panose="02070309020205020404" pitchFamily="49" charset="0"/>
            </a:endParaRPr>
          </a:p>
          <a:p>
            <a:pPr marL="381000" lvl="1" indent="0">
              <a:buNone/>
            </a:pPr>
            <a:endParaRPr lang="en-US" dirty="0">
              <a:latin typeface="Courier New" panose="02070309020205020404" pitchFamily="49" charset="0"/>
              <a:cs typeface="Courier New" panose="02070309020205020404" pitchFamily="49" charset="0"/>
            </a:endParaRPr>
          </a:p>
          <a:p>
            <a:pPr marL="381000" lvl="1" indent="0">
              <a:buNone/>
            </a:pPr>
            <a:r>
              <a:rPr lang="en-US" dirty="0" err="1" smtClean="0">
                <a:latin typeface="Courier New" panose="02070309020205020404" pitchFamily="49" charset="0"/>
                <a:cs typeface="Courier New" panose="02070309020205020404" pitchFamily="49" charset="0"/>
              </a:rPr>
              <a:t>SensorManager</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sensors =</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SensorManager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getSystemService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Context.SENSOR_SERVICE</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75836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Different Sensors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The </a:t>
            </a:r>
            <a:r>
              <a:rPr lang="en-US" sz="1800" dirty="0">
                <a:latin typeface="Courier New" panose="02070309020205020404" pitchFamily="49" charset="0"/>
                <a:cs typeface="Courier New" panose="02070309020205020404" pitchFamily="49" charset="0"/>
              </a:rPr>
              <a:t>Sensor</a:t>
            </a:r>
            <a:r>
              <a:rPr lang="en-US" sz="1800" dirty="0"/>
              <a:t> class (</a:t>
            </a:r>
            <a:r>
              <a:rPr lang="en-US" sz="1800" dirty="0" err="1">
                <a:latin typeface="Courier New" panose="02070309020205020404" pitchFamily="49" charset="0"/>
                <a:cs typeface="Courier New" panose="02070309020205020404" pitchFamily="49" charset="0"/>
              </a:rPr>
              <a:t>android.hardware.Sensor</a:t>
            </a:r>
            <a:r>
              <a:rPr lang="en-US" sz="1800" dirty="0"/>
              <a:t>) defines a number of identifiers for the various sensors that you might find on a </a:t>
            </a:r>
            <a:r>
              <a:rPr lang="en-US" sz="1800" dirty="0" smtClean="0"/>
              <a:t>device.</a:t>
            </a:r>
          </a:p>
          <a:p>
            <a:r>
              <a:rPr lang="en-US" sz="1800" dirty="0" smtClean="0"/>
              <a:t>Not </a:t>
            </a:r>
            <a:r>
              <a:rPr lang="en-US" sz="1800" dirty="0"/>
              <a:t>all sensors are available on each </a:t>
            </a:r>
            <a:r>
              <a:rPr lang="en-US" sz="1800" dirty="0" smtClean="0"/>
              <a:t>device.</a:t>
            </a:r>
          </a:p>
          <a:p>
            <a:r>
              <a:rPr lang="en-US" sz="1800" dirty="0" smtClean="0"/>
              <a:t>Some </a:t>
            </a:r>
            <a:r>
              <a:rPr lang="en-US" sz="1800" dirty="0"/>
              <a:t>interesting sensors are listed here</a:t>
            </a:r>
            <a:r>
              <a:rPr lang="en-US" sz="1800" dirty="0" smtClean="0"/>
              <a:t>:</a:t>
            </a:r>
          </a:p>
          <a:p>
            <a:pPr lvl="1"/>
            <a:r>
              <a:rPr lang="en-US" sz="1800" dirty="0" smtClean="0">
                <a:latin typeface="Courier New" panose="02070309020205020404" pitchFamily="49" charset="0"/>
                <a:cs typeface="Courier New" panose="02070309020205020404" pitchFamily="49" charset="0"/>
              </a:rPr>
              <a:t>TYPE_ACCELEROMETER</a:t>
            </a:r>
          </a:p>
          <a:p>
            <a:pPr lvl="1"/>
            <a:r>
              <a:rPr lang="en-US" sz="1800" dirty="0" smtClean="0">
                <a:latin typeface="Courier New" panose="02070309020205020404" pitchFamily="49" charset="0"/>
                <a:cs typeface="Courier New" panose="02070309020205020404" pitchFamily="49" charset="0"/>
              </a:rPr>
              <a:t>TYPE_AMBIENT_TEMPERATURE</a:t>
            </a:r>
            <a:endParaRPr lang="en-US" sz="1800" dirty="0">
              <a:latin typeface="Courier New" panose="02070309020205020404" pitchFamily="49" charset="0"/>
              <a:cs typeface="Courier New" panose="02070309020205020404" pitchFamily="49" charset="0"/>
            </a:endParaRPr>
          </a:p>
          <a:p>
            <a:pPr lvl="1"/>
            <a:r>
              <a:rPr lang="en-US" sz="1800" dirty="0" smtClean="0">
                <a:latin typeface="Courier New" panose="02070309020205020404" pitchFamily="49" charset="0"/>
                <a:cs typeface="Courier New" panose="02070309020205020404" pitchFamily="49" charset="0"/>
              </a:rPr>
              <a:t>TYPE_GYROSCOPE</a:t>
            </a:r>
          </a:p>
          <a:p>
            <a:pPr lvl="1"/>
            <a:r>
              <a:rPr lang="en-US" sz="1800" dirty="0" smtClean="0">
                <a:latin typeface="Courier New" panose="02070309020205020404" pitchFamily="49" charset="0"/>
                <a:cs typeface="Courier New" panose="02070309020205020404" pitchFamily="49" charset="0"/>
              </a:rPr>
              <a:t>TYPE_LIGHT</a:t>
            </a:r>
          </a:p>
          <a:p>
            <a:pPr lvl="1"/>
            <a:r>
              <a:rPr lang="en-US" sz="1800" dirty="0" smtClean="0">
                <a:latin typeface="Courier New" panose="02070309020205020404" pitchFamily="49" charset="0"/>
                <a:cs typeface="Courier New" panose="02070309020205020404" pitchFamily="49" charset="0"/>
              </a:rPr>
              <a:t>TYPE_MAGNETIC_FIELD</a:t>
            </a:r>
          </a:p>
          <a:p>
            <a:pPr lvl="1"/>
            <a:r>
              <a:rPr lang="en-US" sz="1800" dirty="0" smtClean="0">
                <a:latin typeface="Courier New" panose="02070309020205020404" pitchFamily="49" charset="0"/>
                <a:cs typeface="Courier New" panose="02070309020205020404" pitchFamily="49" charset="0"/>
              </a:rPr>
              <a:t>TYPE_PRESSURE</a:t>
            </a:r>
            <a:endParaRPr lang="en-US" sz="1800" dirty="0">
              <a:latin typeface="Courier New" panose="02070309020205020404" pitchFamily="49" charset="0"/>
              <a:cs typeface="Courier New" panose="02070309020205020404" pitchFamily="49" charset="0"/>
            </a:endParaRPr>
          </a:p>
          <a:p>
            <a:pPr lvl="1"/>
            <a:r>
              <a:rPr lang="en-US" sz="1800" dirty="0" smtClean="0">
                <a:latin typeface="Courier New" panose="02070309020205020404" pitchFamily="49" charset="0"/>
                <a:cs typeface="Courier New" panose="02070309020205020404" pitchFamily="49" charset="0"/>
              </a:rPr>
              <a:t>TYPE_PROXIMITY</a:t>
            </a:r>
            <a:endParaRPr lang="en-US" sz="1800" dirty="0">
              <a:latin typeface="Courier New" panose="02070309020205020404" pitchFamily="49" charset="0"/>
              <a:cs typeface="Courier New" panose="02070309020205020404" pitchFamily="49" charset="0"/>
            </a:endParaRPr>
          </a:p>
          <a:p>
            <a:pPr lvl="1"/>
            <a:r>
              <a:rPr lang="en-US" sz="1800" dirty="0" smtClean="0">
                <a:latin typeface="Courier New" panose="02070309020205020404" pitchFamily="49" charset="0"/>
                <a:cs typeface="Courier New" panose="02070309020205020404" pitchFamily="49" charset="0"/>
              </a:rPr>
              <a:t>TYPE_RELATIVE_HUMIDITY</a:t>
            </a:r>
            <a:endParaRPr lang="en-US" sz="1800" dirty="0">
              <a:latin typeface="Courier New" panose="02070309020205020404" pitchFamily="49" charset="0"/>
              <a:cs typeface="Courier New" panose="02070309020205020404" pitchFamily="49" charset="0"/>
            </a:endParaRPr>
          </a:p>
          <a:p>
            <a:pPr lvl="1"/>
            <a:r>
              <a:rPr lang="en-US" sz="1800" dirty="0" smtClean="0">
                <a:latin typeface="Courier New" panose="02070309020205020404" pitchFamily="49" charset="0"/>
                <a:cs typeface="Courier New" panose="02070309020205020404" pitchFamily="49" charset="0"/>
              </a:rPr>
              <a:t>TYPE_STEP_COUNTER</a:t>
            </a:r>
          </a:p>
          <a:p>
            <a:pPr lvl="1"/>
            <a:r>
              <a:rPr lang="en-US" sz="1800" dirty="0" smtClean="0">
                <a:latin typeface="Courier New" panose="02070309020205020404" pitchFamily="49" charset="0"/>
                <a:cs typeface="Courier New" panose="02070309020205020404" pitchFamily="49" charset="0"/>
              </a:rPr>
              <a:t>TYPE_STEP_DETECTOR</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75836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Configuring the Android Manifest File for Sensors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endParaRPr lang="en-US" sz="1800" dirty="0" smtClean="0"/>
          </a:p>
          <a:p>
            <a:pPr marL="381000" lvl="1" indent="0">
              <a:buNone/>
            </a:pPr>
            <a:endParaRPr lang="en-US" sz="1800" dirty="0"/>
          </a:p>
          <a:p>
            <a:pPr marL="381000" lvl="1" indent="0">
              <a:buNone/>
            </a:pPr>
            <a:endParaRPr lang="en-US" sz="1800" dirty="0" smtClean="0"/>
          </a:p>
          <a:p>
            <a:pPr marL="381000" lvl="1" indent="0">
              <a:buNone/>
            </a:pPr>
            <a:endParaRPr lang="en-US" sz="1800" dirty="0"/>
          </a:p>
          <a:p>
            <a:pPr marL="381000" lvl="1" indent="0">
              <a:buNone/>
            </a:pPr>
            <a:endParaRPr lang="en-US" sz="1800" dirty="0" smtClean="0"/>
          </a:p>
          <a:p>
            <a:pPr marL="0" indent="0">
              <a:buNone/>
            </a:pPr>
            <a:r>
              <a:rPr lang="en-US" sz="1800" dirty="0" smtClean="0">
                <a:latin typeface="Courier New" panose="02070309020205020404" pitchFamily="49" charset="0"/>
                <a:cs typeface="Courier New" panose="02070309020205020404" pitchFamily="49" charset="0"/>
              </a:rPr>
              <a:t>&lt;</a:t>
            </a:r>
            <a:r>
              <a:rPr lang="en-US" sz="1800" dirty="0">
                <a:latin typeface="Courier New" panose="02070309020205020404" pitchFamily="49" charset="0"/>
                <a:cs typeface="Courier New" panose="02070309020205020404" pitchFamily="49" charset="0"/>
              </a:rPr>
              <a:t>uses-feature </a:t>
            </a:r>
            <a:r>
              <a:rPr lang="en-US" sz="1800" dirty="0" err="1">
                <a:latin typeface="Courier New" panose="02070309020205020404" pitchFamily="49" charset="0"/>
                <a:cs typeface="Courier New" panose="02070309020205020404" pitchFamily="49" charset="0"/>
              </a:rPr>
              <a:t>android:name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android.hardware.sensor.barometer</a:t>
            </a:r>
            <a:r>
              <a:rPr lang="en-US" sz="1800" dirty="0">
                <a:latin typeface="Courier New" panose="02070309020205020404" pitchFamily="49" charset="0"/>
                <a:cs typeface="Courier New" panose="02070309020205020404" pitchFamily="49" charset="0"/>
              </a:rPr>
              <a:t>" /&gt;</a:t>
            </a:r>
          </a:p>
          <a:p>
            <a:pPr marL="0" indent="0">
              <a:buNone/>
            </a:pPr>
            <a:r>
              <a:rPr lang="en-US" sz="1800" dirty="0">
                <a:latin typeface="Courier New" panose="02070309020205020404" pitchFamily="49" charset="0"/>
                <a:cs typeface="Courier New" panose="02070309020205020404" pitchFamily="49" charset="0"/>
              </a:rPr>
              <a:t>&lt;uses-feature</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android:name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android.hardware.sensor.gyroscope</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android:required</a:t>
            </a:r>
            <a:r>
              <a:rPr lang="en-US" sz="1800" dirty="0">
                <a:latin typeface="Courier New" panose="02070309020205020404" pitchFamily="49" charset="0"/>
                <a:cs typeface="Courier New" panose="02070309020205020404" pitchFamily="49" charset="0"/>
              </a:rPr>
              <a:t>="false" /&gt;</a:t>
            </a:r>
          </a:p>
        </p:txBody>
      </p:sp>
    </p:spTree>
    <p:extLst>
      <p:ext uri="{BB962C8B-B14F-4D97-AF65-F5344CB8AC3E}">
        <p14:creationId xmlns:p14="http://schemas.microsoft.com/office/powerpoint/2010/main" val="475836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Acquiring a Reference to a Sensor</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1400" dirty="0" smtClean="0">
                <a:latin typeface="Courier New" panose="02070309020205020404" pitchFamily="49" charset="0"/>
                <a:cs typeface="Courier New" panose="02070309020205020404" pitchFamily="49" charset="0"/>
              </a:rPr>
              <a:t>Sensor </a:t>
            </a:r>
            <a:r>
              <a:rPr lang="en-US" sz="1400" dirty="0" err="1">
                <a:latin typeface="Courier New" panose="02070309020205020404" pitchFamily="49" charset="0"/>
                <a:cs typeface="Courier New" panose="02070309020205020404" pitchFamily="49" charset="0"/>
              </a:rPr>
              <a:t>accelSensor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sensors.getDefaultSensor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Sensor.TYPE_ACCELEROMETER</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75836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Reading Sensor Data</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endParaRPr lang="en-US" sz="1800" dirty="0" smtClean="0"/>
          </a:p>
          <a:p>
            <a:pPr marL="381000" lvl="1" indent="0">
              <a:buNone/>
            </a:pPr>
            <a:endParaRPr lang="en-US" sz="1800" dirty="0"/>
          </a:p>
          <a:p>
            <a:pPr marL="381000" lvl="1" indent="0">
              <a:buNone/>
            </a:pPr>
            <a:endParaRPr lang="en-US" sz="1800" dirty="0" smtClean="0"/>
          </a:p>
          <a:p>
            <a:pPr marL="381000" lvl="1" indent="0">
              <a:buNone/>
            </a:pPr>
            <a:endParaRPr lang="en-US" sz="1800" dirty="0"/>
          </a:p>
          <a:p>
            <a:pPr marL="381000" lvl="1" indent="0">
              <a:buNone/>
            </a:pPr>
            <a:endParaRPr lang="en-US" sz="1800" dirty="0" smtClean="0"/>
          </a:p>
          <a:p>
            <a:pPr marL="381000" lvl="1" indent="0">
              <a:buNone/>
            </a:pPr>
            <a:endParaRPr lang="en-US" sz="1800" dirty="0"/>
          </a:p>
          <a:p>
            <a:pPr marL="381000" lvl="1" indent="0">
              <a:buNone/>
            </a:pPr>
            <a:r>
              <a:rPr lang="en-US" dirty="0" err="1" smtClean="0">
                <a:latin typeface="Courier New" panose="02070309020205020404" pitchFamily="49" charset="0"/>
                <a:cs typeface="Courier New" panose="02070309020205020404" pitchFamily="49" charset="0"/>
              </a:rPr>
              <a:t>boolean</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isAvailable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sensors.registerListener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SensorsActivity.this</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accelSensor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SensorManager.SENSOR_DELAY_NORMAL</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75836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Pearson PTG Video Product PowerPoint Template 111006">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Black"/>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Pearson PTG Video Product PowerPoint Template 111006</Template>
  <TotalTime>2561</TotalTime>
  <Words>3314</Words>
  <Application>Microsoft Office PowerPoint</Application>
  <PresentationFormat>On-screen Show (4:3)</PresentationFormat>
  <Paragraphs>290</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Pearson PTG Video Product PowerPoint Template 111006</vt:lpstr>
      <vt:lpstr>Instructor Notes</vt:lpstr>
      <vt:lpstr>  Advanced AndroidTM Application Development, Fourth Edition  Chapter 15  Accessing Android’s Hardware Sensors </vt:lpstr>
      <vt:lpstr>Chapter 15 Overview</vt:lpstr>
      <vt:lpstr>Interacting with Device Hardware</vt:lpstr>
      <vt:lpstr>Using the Device Sensors</vt:lpstr>
      <vt:lpstr>Working with Different Sensors</vt:lpstr>
      <vt:lpstr>Configuring the Android Manifest File for Sensors</vt:lpstr>
      <vt:lpstr>Acquiring a Reference to a Sensor</vt:lpstr>
      <vt:lpstr>Reading Sensor Data</vt:lpstr>
      <vt:lpstr>Reading Sensor Data</vt:lpstr>
      <vt:lpstr>Reading Sensor Data</vt:lpstr>
      <vt:lpstr>Calibrating Sensors</vt:lpstr>
      <vt:lpstr>Determining Device Orientation</vt:lpstr>
      <vt:lpstr>Finding True North</vt:lpstr>
      <vt:lpstr>Sensor Event Batching</vt:lpstr>
      <vt:lpstr>Monitoring the Battery</vt:lpstr>
      <vt:lpstr>Monitoring the Battery</vt:lpstr>
      <vt:lpstr>Monitoring the Battery</vt:lpstr>
      <vt:lpstr>Monitoring the Battery</vt:lpstr>
      <vt:lpstr>Monitoring the Battery</vt:lpstr>
      <vt:lpstr>Monitoring the Battery</vt:lpstr>
      <vt:lpstr>Chapter 15 Summary</vt:lpstr>
      <vt:lpstr>References and More Information</vt:lpstr>
      <vt:lpstr>References and More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Notes</dc:title>
  <dc:creator>Joseph Annuzzi, Jr</dc:creator>
  <cp:lastModifiedBy>precinct17x</cp:lastModifiedBy>
  <cp:revision>871</cp:revision>
  <dcterms:created xsi:type="dcterms:W3CDTF">2006-12-28T22:00:41Z</dcterms:created>
  <dcterms:modified xsi:type="dcterms:W3CDTF">2014-08-24T05:29:32Z</dcterms:modified>
</cp:coreProperties>
</file>