
<file path=[Content_Types].xml><?xml version="1.0" encoding="utf-8"?>
<Types xmlns="http://schemas.openxmlformats.org/package/2006/content-types">
  <Default Extension="wmf" ContentType="image/x-wmf"/>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notesMasterIdLst>
    <p:notesMasterId r:id="rId48"/>
  </p:notesMasterIdLst>
  <p:handoutMasterIdLst>
    <p:handoutMasterId r:id="rId49"/>
  </p:handoutMasterIdLst>
  <p:sldIdLst>
    <p:sldId id="282" r:id="rId2"/>
    <p:sldId id="257" r:id="rId3"/>
    <p:sldId id="256" r:id="rId4"/>
    <p:sldId id="283" r:id="rId5"/>
    <p:sldId id="303" r:id="rId6"/>
    <p:sldId id="304" r:id="rId7"/>
    <p:sldId id="305" r:id="rId8"/>
    <p:sldId id="306" r:id="rId9"/>
    <p:sldId id="286" r:id="rId10"/>
    <p:sldId id="287" r:id="rId11"/>
    <p:sldId id="307" r:id="rId12"/>
    <p:sldId id="288" r:id="rId13"/>
    <p:sldId id="289" r:id="rId14"/>
    <p:sldId id="308" r:id="rId15"/>
    <p:sldId id="290" r:id="rId16"/>
    <p:sldId id="309" r:id="rId17"/>
    <p:sldId id="291" r:id="rId18"/>
    <p:sldId id="292" r:id="rId19"/>
    <p:sldId id="310" r:id="rId20"/>
    <p:sldId id="311" r:id="rId21"/>
    <p:sldId id="293" r:id="rId22"/>
    <p:sldId id="312" r:id="rId23"/>
    <p:sldId id="294" r:id="rId24"/>
    <p:sldId id="295" r:id="rId25"/>
    <p:sldId id="313" r:id="rId26"/>
    <p:sldId id="314" r:id="rId27"/>
    <p:sldId id="296" r:id="rId28"/>
    <p:sldId id="315" r:id="rId29"/>
    <p:sldId id="316" r:id="rId30"/>
    <p:sldId id="297" r:id="rId31"/>
    <p:sldId id="298" r:id="rId32"/>
    <p:sldId id="299" r:id="rId33"/>
    <p:sldId id="300" r:id="rId34"/>
    <p:sldId id="301" r:id="rId35"/>
    <p:sldId id="317" r:id="rId36"/>
    <p:sldId id="318" r:id="rId37"/>
    <p:sldId id="302" r:id="rId38"/>
    <p:sldId id="319" r:id="rId39"/>
    <p:sldId id="320" r:id="rId40"/>
    <p:sldId id="321" r:id="rId41"/>
    <p:sldId id="322" r:id="rId42"/>
    <p:sldId id="323" r:id="rId43"/>
    <p:sldId id="324" r:id="rId44"/>
    <p:sldId id="258" r:id="rId45"/>
    <p:sldId id="284" r:id="rId46"/>
    <p:sldId id="285" r:id="rId47"/>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arbara Wood" initials="BW"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0000"/>
    <a:srgbClr val="6092C1"/>
    <a:srgbClr val="8BB6D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napVertSplitter="1" vertBarState="minimized">
    <p:restoredLeft sz="34587" autoAdjust="0"/>
    <p:restoredTop sz="77698" autoAdjust="0"/>
  </p:normalViewPr>
  <p:slideViewPr>
    <p:cSldViewPr>
      <p:cViewPr varScale="1">
        <p:scale>
          <a:sx n="90" d="100"/>
          <a:sy n="90" d="100"/>
        </p:scale>
        <p:origin x="-2928" y="-10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atin typeface="Times New Roman" pitchFamily="18" charset="0"/>
              </a:defRPr>
            </a:lvl1pPr>
          </a:lstStyle>
          <a:p>
            <a:pPr>
              <a:defRPr/>
            </a:pPr>
            <a:endParaRPr lang="en-US"/>
          </a:p>
        </p:txBody>
      </p:sp>
      <p:sp>
        <p:nvSpPr>
          <p:cNvPr id="22531" name="Rectangle 3"/>
          <p:cNvSpPr>
            <a:spLocks noGrp="1" noChangeArrowheads="1"/>
          </p:cNvSpPr>
          <p:nvPr>
            <p:ph type="dt" sz="quarter"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atin typeface="Times New Roman" pitchFamily="18" charset="0"/>
              </a:defRPr>
            </a:lvl1pPr>
          </a:lstStyle>
          <a:p>
            <a:pPr>
              <a:defRPr/>
            </a:pPr>
            <a:fld id="{81798516-A4AB-424E-97C6-E45147198897}" type="datetimeFigureOut">
              <a:rPr lang="en-US"/>
              <a:pPr>
                <a:defRPr/>
              </a:pPr>
              <a:t>8/24/2014</a:t>
            </a:fld>
            <a:endParaRPr lang="en-US"/>
          </a:p>
        </p:txBody>
      </p:sp>
      <p:sp>
        <p:nvSpPr>
          <p:cNvPr id="22532" name="Rectangle 4"/>
          <p:cNvSpPr>
            <a:spLocks noGrp="1" noChangeArrowheads="1"/>
          </p:cNvSpPr>
          <p:nvPr>
            <p:ph type="ftr" sz="quarter" idx="2"/>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atin typeface="Times New Roman" pitchFamily="18" charset="0"/>
              </a:defRPr>
            </a:lvl1pPr>
          </a:lstStyle>
          <a:p>
            <a:pPr>
              <a:defRPr/>
            </a:pPr>
            <a:endParaRPr lang="en-US"/>
          </a:p>
        </p:txBody>
      </p:sp>
      <p:sp>
        <p:nvSpPr>
          <p:cNvPr id="22533" name="Rectangle 5"/>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atin typeface="Times New Roman" pitchFamily="18" charset="0"/>
              </a:defRPr>
            </a:lvl1pPr>
          </a:lstStyle>
          <a:p>
            <a:pPr>
              <a:defRPr/>
            </a:pPr>
            <a:fld id="{B78513EC-8336-4F04-BA3E-2A372D5EAEC9}" type="slidenum">
              <a:rPr lang="en-US"/>
              <a:pPr>
                <a:defRPr/>
              </a:pPr>
              <a:t>‹#›</a:t>
            </a:fld>
            <a:endParaRPr lang="en-US"/>
          </a:p>
        </p:txBody>
      </p:sp>
    </p:spTree>
    <p:extLst>
      <p:ext uri="{BB962C8B-B14F-4D97-AF65-F5344CB8AC3E}">
        <p14:creationId xmlns:p14="http://schemas.microsoft.com/office/powerpoint/2010/main" val="343669244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00BE38EA-E1BC-4013-BFE5-292F45166390}" type="datetimeFigureOut">
              <a:rPr lang="en-US"/>
              <a:pPr>
                <a:defRPr/>
              </a:pPr>
              <a:t>8/24/2014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EC62D373-7F72-461B-A0AE-2390A0D84974}" type="slidenum">
              <a:rPr lang="en-US"/>
              <a:pPr>
                <a:defRPr/>
              </a:pPr>
              <a:t>‹#›</a:t>
            </a:fld>
            <a:endParaRPr lang="en-US"/>
          </a:p>
        </p:txBody>
      </p:sp>
    </p:spTree>
    <p:extLst>
      <p:ext uri="{BB962C8B-B14F-4D97-AF65-F5344CB8AC3E}">
        <p14:creationId xmlns:p14="http://schemas.microsoft.com/office/powerpoint/2010/main" val="20461666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987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pPr>
              <a:defRPr/>
            </a:pPr>
            <a:fld id="{CA55F4FB-A82D-474D-8043-3D328656A26C}" type="slidenum">
              <a:rPr lang="en-US" smtClean="0"/>
              <a:pPr>
                <a:defRPr/>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dirty="0"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dirty="0"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z="1200" kern="1200" dirty="0" smtClean="0">
                <a:solidFill>
                  <a:schemeClr val="tx1"/>
                </a:solidFill>
                <a:effectLst/>
                <a:latin typeface="+mn-lt"/>
                <a:ea typeface="+mn-ea"/>
                <a:cs typeface="+mn-cs"/>
              </a:rPr>
              <a:t>You can use the </a:t>
            </a:r>
            <a:r>
              <a:rPr lang="en-US" sz="1200" kern="1200" dirty="0" err="1" smtClean="0">
                <a:solidFill>
                  <a:schemeClr val="tx1"/>
                </a:solidFill>
                <a:effectLst/>
                <a:latin typeface="+mn-lt"/>
                <a:ea typeface="+mn-ea"/>
                <a:cs typeface="+mn-cs"/>
              </a:rPr>
              <a:t>BluetoothAdapter</a:t>
            </a:r>
            <a:r>
              <a:rPr lang="en-US" sz="1200" kern="1200" dirty="0" smtClean="0">
                <a:solidFill>
                  <a:schemeClr val="tx1"/>
                </a:solidFill>
                <a:effectLst/>
                <a:latin typeface="+mn-lt"/>
                <a:ea typeface="+mn-ea"/>
                <a:cs typeface="+mn-cs"/>
              </a:rPr>
              <a:t> to query for available Bluetooth devices to connect to. The </a:t>
            </a:r>
            <a:r>
              <a:rPr lang="en-US" sz="1200" kern="1200" dirty="0" err="1" smtClean="0">
                <a:solidFill>
                  <a:schemeClr val="tx1"/>
                </a:solidFill>
                <a:effectLst/>
                <a:latin typeface="+mn-lt"/>
                <a:ea typeface="+mn-ea"/>
                <a:cs typeface="+mn-cs"/>
              </a:rPr>
              <a:t>getBondedDevices</a:t>
            </a:r>
            <a:r>
              <a:rPr lang="en-US" sz="1200" kern="1200" dirty="0" smtClean="0">
                <a:solidFill>
                  <a:schemeClr val="tx1"/>
                </a:solidFill>
                <a:effectLst/>
                <a:latin typeface="+mn-lt"/>
                <a:ea typeface="+mn-ea"/>
                <a:cs typeface="+mn-cs"/>
              </a:rPr>
              <a:t>() method returns a set of </a:t>
            </a:r>
            <a:r>
              <a:rPr lang="en-US" sz="1200" kern="1200" dirty="0" err="1" smtClean="0">
                <a:solidFill>
                  <a:schemeClr val="tx1"/>
                </a:solidFill>
                <a:effectLst/>
                <a:latin typeface="+mn-lt"/>
                <a:ea typeface="+mn-ea"/>
                <a:cs typeface="+mn-cs"/>
              </a:rPr>
              <a:t>BluetoothDevice</a:t>
            </a:r>
            <a:r>
              <a:rPr lang="en-US" sz="1200" kern="1200" dirty="0" smtClean="0">
                <a:solidFill>
                  <a:schemeClr val="tx1"/>
                </a:solidFill>
                <a:effectLst/>
                <a:latin typeface="+mn-lt"/>
                <a:ea typeface="+mn-ea"/>
                <a:cs typeface="+mn-cs"/>
              </a:rPr>
              <a:t> objects that represent the devices paired to the Bluetooth adapter.</a:t>
            </a:r>
            <a:endParaRPr lang="en-US" sz="1200" kern="1200" dirty="0">
              <a:solidFill>
                <a:schemeClr val="tx1"/>
              </a:solidFill>
              <a:effectLst/>
              <a:latin typeface="+mn-lt"/>
              <a:ea typeface="+mn-ea"/>
              <a:cs typeface="+mn-cs"/>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dirty="0"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z="1200" kern="1200" dirty="0" smtClean="0">
                <a:solidFill>
                  <a:schemeClr val="tx1"/>
                </a:solidFill>
                <a:effectLst/>
                <a:latin typeface="+mn-lt"/>
                <a:ea typeface="+mn-ea"/>
                <a:cs typeface="+mn-cs"/>
              </a:rPr>
              <a:t>The discovery process is resource- and time-intensive. You can use the </a:t>
            </a:r>
            <a:r>
              <a:rPr lang="en-US" sz="1200" kern="1200" dirty="0" err="1" smtClean="0">
                <a:solidFill>
                  <a:schemeClr val="tx1"/>
                </a:solidFill>
                <a:effectLst/>
                <a:latin typeface="+mn-lt"/>
                <a:ea typeface="+mn-ea"/>
                <a:cs typeface="+mn-cs"/>
              </a:rPr>
              <a:t>isDiscovering</a:t>
            </a:r>
            <a:r>
              <a:rPr lang="en-US" sz="1200" kern="1200" dirty="0" smtClean="0">
                <a:solidFill>
                  <a:schemeClr val="tx1"/>
                </a:solidFill>
                <a:effectLst/>
                <a:latin typeface="+mn-lt"/>
                <a:ea typeface="+mn-ea"/>
                <a:cs typeface="+mn-cs"/>
              </a:rPr>
              <a:t>() method to test whether the discovery process is currently under way. The </a:t>
            </a:r>
            <a:r>
              <a:rPr lang="en-US" sz="1200" kern="1200" dirty="0" err="1" smtClean="0">
                <a:solidFill>
                  <a:schemeClr val="tx1"/>
                </a:solidFill>
                <a:effectLst/>
                <a:latin typeface="+mn-lt"/>
                <a:ea typeface="+mn-ea"/>
                <a:cs typeface="+mn-cs"/>
              </a:rPr>
              <a:t>cancelDiscovery</a:t>
            </a:r>
            <a:r>
              <a:rPr lang="en-US" sz="1200" kern="1200" dirty="0" smtClean="0">
                <a:solidFill>
                  <a:schemeClr val="tx1"/>
                </a:solidFill>
                <a:effectLst/>
                <a:latin typeface="+mn-lt"/>
                <a:ea typeface="+mn-ea"/>
                <a:cs typeface="+mn-cs"/>
              </a:rPr>
              <a:t>() method can be used to stop the discovery process. This method should also be used any time a connection is about to be established with a remote Bluetooth device.</a:t>
            </a:r>
            <a:endParaRPr lang="en-US" sz="1200" kern="1200" dirty="0">
              <a:solidFill>
                <a:schemeClr val="tx1"/>
              </a:solidFill>
              <a:effectLst/>
              <a:latin typeface="+mn-lt"/>
              <a:ea typeface="+mn-ea"/>
              <a:cs typeface="+mn-cs"/>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z="1200" kern="1200" dirty="0" smtClean="0">
                <a:solidFill>
                  <a:schemeClr val="tx1"/>
                </a:solidFill>
                <a:effectLst/>
                <a:latin typeface="+mn-lt"/>
                <a:ea typeface="+mn-ea"/>
                <a:cs typeface="+mn-cs"/>
              </a:rPr>
              <a:t>Now, that’s where the theory ends and reality sets in. If it’s the same application running on both devices, both devices should find a remote device and both should be discoverable so they can also be found. Also, they should open a listening socket via the </a:t>
            </a:r>
            <a:r>
              <a:rPr lang="en-US" sz="1200" kern="1200" dirty="0" err="1" smtClean="0">
                <a:solidFill>
                  <a:schemeClr val="tx1"/>
                </a:solidFill>
                <a:effectLst/>
                <a:latin typeface="+mn-lt"/>
                <a:ea typeface="+mn-ea"/>
                <a:cs typeface="+mn-cs"/>
              </a:rPr>
              <a:t>BluetoothServerSocket</a:t>
            </a:r>
            <a:r>
              <a:rPr lang="en-US" sz="1200" kern="1200" dirty="0" smtClean="0">
                <a:solidFill>
                  <a:schemeClr val="tx1"/>
                </a:solidFill>
                <a:effectLst/>
                <a:latin typeface="+mn-lt"/>
                <a:ea typeface="+mn-ea"/>
                <a:cs typeface="+mn-cs"/>
              </a:rPr>
              <a:t> object so they can receive incoming connection requests and be able to connect to the other device. Add to that the fact that both the calls to the accept() method of the </a:t>
            </a:r>
            <a:r>
              <a:rPr lang="en-US" sz="1200" kern="1200" dirty="0" err="1" smtClean="0">
                <a:solidFill>
                  <a:schemeClr val="tx1"/>
                </a:solidFill>
                <a:effectLst/>
                <a:latin typeface="+mn-lt"/>
                <a:ea typeface="+mn-ea"/>
                <a:cs typeface="+mn-cs"/>
              </a:rPr>
              <a:t>BluetoothServerSocket</a:t>
            </a:r>
            <a:r>
              <a:rPr lang="en-US" sz="1200" kern="1200" dirty="0" smtClean="0">
                <a:solidFill>
                  <a:schemeClr val="tx1"/>
                </a:solidFill>
                <a:effectLst/>
                <a:latin typeface="+mn-lt"/>
                <a:ea typeface="+mn-ea"/>
                <a:cs typeface="+mn-cs"/>
              </a:rPr>
              <a:t> class and to the connect() method of the </a:t>
            </a:r>
            <a:r>
              <a:rPr lang="en-US" sz="1200" kern="1200" dirty="0" err="1" smtClean="0">
                <a:solidFill>
                  <a:schemeClr val="tx1"/>
                </a:solidFill>
                <a:effectLst/>
                <a:latin typeface="+mn-lt"/>
                <a:ea typeface="+mn-ea"/>
                <a:cs typeface="+mn-cs"/>
              </a:rPr>
              <a:t>BluetoothSocket</a:t>
            </a:r>
            <a:r>
              <a:rPr lang="en-US" sz="1200" kern="1200" dirty="0" smtClean="0">
                <a:solidFill>
                  <a:schemeClr val="tx1"/>
                </a:solidFill>
                <a:effectLst/>
                <a:latin typeface="+mn-lt"/>
                <a:ea typeface="+mn-ea"/>
                <a:cs typeface="+mn-cs"/>
              </a:rPr>
              <a:t> class are blocking synchronous calls, and you can quickly see that you need to use some threads here. Discovery also uses a fair amount of the Bluetooth hardware resources, so you need to cancel and then later restart this process as appropriate. Performing discovery during a connection or even while attempting a connection will likely lead to negative device performance.</a:t>
            </a:r>
            <a:endParaRPr lang="en-US" sz="1200" kern="1200" dirty="0">
              <a:solidFill>
                <a:schemeClr val="tx1"/>
              </a:solidFill>
              <a:effectLst/>
              <a:latin typeface="+mn-lt"/>
              <a:ea typeface="+mn-ea"/>
              <a:cs typeface="+mn-cs"/>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z="1200" kern="1200" dirty="0" smtClean="0">
                <a:solidFill>
                  <a:schemeClr val="tx1"/>
                </a:solidFill>
                <a:effectLst/>
                <a:latin typeface="+mn-lt"/>
                <a:ea typeface="+mn-ea"/>
                <a:cs typeface="+mn-cs"/>
              </a:rPr>
              <a:t>This figure shows a reasonable layout for a Bluetooth implementation and the threads used in the </a:t>
            </a:r>
            <a:r>
              <a:rPr lang="en-US" sz="1200" kern="1200" dirty="0" err="1" smtClean="0">
                <a:solidFill>
                  <a:schemeClr val="tx1"/>
                </a:solidFill>
                <a:effectLst/>
                <a:latin typeface="+mn-lt"/>
                <a:ea typeface="+mn-ea"/>
                <a:cs typeface="+mn-cs"/>
              </a:rPr>
              <a:t>SimpleWireless</a:t>
            </a:r>
            <a:r>
              <a:rPr lang="en-US" sz="1200" kern="1200" dirty="0" smtClean="0">
                <a:solidFill>
                  <a:schemeClr val="tx1"/>
                </a:solidFill>
                <a:effectLst/>
                <a:latin typeface="+mn-lt"/>
                <a:ea typeface="+mn-ea"/>
                <a:cs typeface="+mn-cs"/>
              </a:rPr>
              <a:t> project.</a:t>
            </a:r>
            <a:endParaRPr lang="en-US" sz="1200" kern="1200" dirty="0">
              <a:solidFill>
                <a:schemeClr val="tx1"/>
              </a:solidFill>
              <a:effectLst/>
              <a:latin typeface="+mn-lt"/>
              <a:ea typeface="+mn-ea"/>
              <a:cs typeface="+mn-cs"/>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dirty="0"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dirty="0"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dirty="0"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08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8090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fld id="{F536FE58-E394-4E5B-90E7-2CB71C2BAEE9}" type="slidenum">
              <a:rPr lang="en-US" smtClean="0">
                <a:latin typeface="Calibri" pitchFamily="34" charset="0"/>
              </a:rPr>
              <a:pPr eaLnBrk="1" fontAlgn="base" hangingPunct="1">
                <a:spcBef>
                  <a:spcPct val="0"/>
                </a:spcBef>
                <a:spcAft>
                  <a:spcPct val="0"/>
                </a:spcAft>
              </a:pPr>
              <a:t>2</a:t>
            </a:fld>
            <a:endParaRPr lang="en-US" smtClean="0">
              <a:latin typeface="Calibri" pitchFamily="34"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dirty="0"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dirty="0"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dirty="0"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dirty="0"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dirty="0"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sz="1200" kern="1200" dirty="0" smtClean="0">
                <a:solidFill>
                  <a:schemeClr val="tx1"/>
                </a:solidFill>
                <a:effectLst/>
                <a:latin typeface="+mn-lt"/>
                <a:ea typeface="+mn-ea"/>
                <a:cs typeface="+mn-cs"/>
              </a:rPr>
              <a:t>An app (Google Play Music) in “Touch to beam” mode when near another NFC device.</a:t>
            </a:r>
            <a:endParaRPr lang="en-US" dirty="0"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sz="1200" kern="1200" dirty="0" smtClean="0">
                <a:solidFill>
                  <a:schemeClr val="tx1"/>
                </a:solidFill>
                <a:effectLst/>
                <a:latin typeface="+mn-lt"/>
                <a:ea typeface="+mn-ea"/>
                <a:cs typeface="+mn-cs"/>
              </a:rPr>
              <a:t>What you want to know about is sending data with this tap. That’s easy; just get an instance of the </a:t>
            </a:r>
            <a:r>
              <a:rPr lang="en-US" sz="1200" kern="1200" dirty="0" err="1" smtClean="0">
                <a:solidFill>
                  <a:schemeClr val="tx1"/>
                </a:solidFill>
                <a:effectLst/>
                <a:latin typeface="+mn-lt"/>
                <a:ea typeface="+mn-ea"/>
                <a:cs typeface="+mn-cs"/>
              </a:rPr>
              <a:t>NfcAdapter</a:t>
            </a:r>
            <a:r>
              <a:rPr lang="en-US" sz="1200" kern="1200" dirty="0" smtClean="0">
                <a:solidFill>
                  <a:schemeClr val="tx1"/>
                </a:solidFill>
                <a:effectLst/>
                <a:latin typeface="+mn-lt"/>
                <a:ea typeface="+mn-ea"/>
                <a:cs typeface="+mn-cs"/>
              </a:rPr>
              <a:t> class and call the </a:t>
            </a:r>
            <a:r>
              <a:rPr lang="en-US" sz="1200" kern="1200" dirty="0" err="1" smtClean="0">
                <a:solidFill>
                  <a:schemeClr val="tx1"/>
                </a:solidFill>
                <a:effectLst/>
                <a:latin typeface="+mn-lt"/>
                <a:ea typeface="+mn-ea"/>
                <a:cs typeface="+mn-cs"/>
              </a:rPr>
              <a:t>setNdefPushMessageCallback</a:t>
            </a:r>
            <a:r>
              <a:rPr lang="en-US" sz="1200" kern="1200" dirty="0" smtClean="0">
                <a:solidFill>
                  <a:schemeClr val="tx1"/>
                </a:solidFill>
                <a:effectLst/>
                <a:latin typeface="+mn-lt"/>
                <a:ea typeface="+mn-ea"/>
                <a:cs typeface="+mn-cs"/>
              </a:rPr>
              <a:t>() method with a valid </a:t>
            </a:r>
            <a:r>
              <a:rPr lang="en-US" sz="1200" kern="1200" dirty="0" err="1" smtClean="0">
                <a:solidFill>
                  <a:schemeClr val="tx1"/>
                </a:solidFill>
                <a:effectLst/>
                <a:latin typeface="+mn-lt"/>
                <a:ea typeface="+mn-ea"/>
                <a:cs typeface="+mn-cs"/>
              </a:rPr>
              <a:t>CreateNdefMessageCallback</a:t>
            </a:r>
            <a:r>
              <a:rPr lang="en-US" sz="1200" kern="1200" dirty="0" smtClean="0">
                <a:solidFill>
                  <a:schemeClr val="tx1"/>
                </a:solidFill>
                <a:effectLst/>
                <a:latin typeface="+mn-lt"/>
                <a:ea typeface="+mn-ea"/>
                <a:cs typeface="+mn-cs"/>
              </a:rPr>
              <a:t> instance.</a:t>
            </a:r>
          </a:p>
          <a:p>
            <a:pPr eaLnBrk="1" hangingPunct="1"/>
            <a:endParaRPr lang="en-US" sz="1200" kern="1200" dirty="0" smtClean="0">
              <a:solidFill>
                <a:schemeClr val="tx1"/>
              </a:solidFill>
              <a:effectLst/>
              <a:latin typeface="+mn-lt"/>
              <a:ea typeface="+mn-ea"/>
              <a:cs typeface="+mn-cs"/>
            </a:endParaRPr>
          </a:p>
          <a:p>
            <a:pPr marL="0" marR="0" indent="0" algn="l" defTabSz="914400" rtl="0" eaLnBrk="1" fontAlgn="base" latinLnBrk="0" hangingPunct="1">
              <a:lnSpc>
                <a:spcPct val="100000"/>
              </a:lnSpc>
              <a:spcBef>
                <a:spcPct val="30000"/>
              </a:spcBef>
              <a:spcAft>
                <a:spcPct val="0"/>
              </a:spcAft>
              <a:buClrTx/>
              <a:buSzTx/>
              <a:buFontTx/>
              <a:buNone/>
              <a:tabLst/>
              <a:defRPr/>
            </a:pPr>
            <a:r>
              <a:rPr lang="en-US" sz="1200" kern="1200" dirty="0" smtClean="0">
                <a:solidFill>
                  <a:schemeClr val="tx1"/>
                </a:solidFill>
                <a:effectLst/>
                <a:latin typeface="+mn-lt"/>
                <a:ea typeface="+mn-ea"/>
                <a:cs typeface="+mn-cs"/>
              </a:rPr>
              <a:t>The implementation of the </a:t>
            </a:r>
            <a:r>
              <a:rPr lang="en-US" sz="1200" kern="1200" dirty="0" err="1" smtClean="0">
                <a:solidFill>
                  <a:schemeClr val="tx1"/>
                </a:solidFill>
                <a:effectLst/>
                <a:latin typeface="+mn-lt"/>
                <a:ea typeface="+mn-ea"/>
                <a:cs typeface="+mn-cs"/>
              </a:rPr>
              <a:t>createNdefMessage</a:t>
            </a:r>
            <a:r>
              <a:rPr lang="en-US" sz="1200" kern="1200" dirty="0" smtClean="0">
                <a:solidFill>
                  <a:schemeClr val="tx1"/>
                </a:solidFill>
                <a:effectLst/>
                <a:latin typeface="+mn-lt"/>
                <a:ea typeface="+mn-ea"/>
                <a:cs typeface="+mn-cs"/>
              </a:rPr>
              <a:t>() method gets a String from an </a:t>
            </a:r>
            <a:r>
              <a:rPr lang="en-US" sz="1200" kern="1200" dirty="0" err="1" smtClean="0">
                <a:solidFill>
                  <a:schemeClr val="tx1"/>
                </a:solidFill>
                <a:effectLst/>
                <a:latin typeface="+mn-lt"/>
                <a:ea typeface="+mn-ea"/>
                <a:cs typeface="+mn-cs"/>
              </a:rPr>
              <a:t>EditText</a:t>
            </a:r>
            <a:r>
              <a:rPr lang="en-US" sz="1200" kern="1200" dirty="0" smtClean="0">
                <a:solidFill>
                  <a:schemeClr val="tx1"/>
                </a:solidFill>
                <a:effectLst/>
                <a:latin typeface="+mn-lt"/>
                <a:ea typeface="+mn-ea"/>
                <a:cs typeface="+mn-cs"/>
              </a:rPr>
              <a:t> control (</a:t>
            </a:r>
            <a:r>
              <a:rPr lang="en-US" sz="1200" kern="1200" dirty="0" err="1" smtClean="0">
                <a:solidFill>
                  <a:schemeClr val="tx1"/>
                </a:solidFill>
                <a:effectLst/>
                <a:latin typeface="+mn-lt"/>
                <a:ea typeface="+mn-ea"/>
                <a:cs typeface="+mn-cs"/>
              </a:rPr>
              <a:t>messageToBeam</a:t>
            </a:r>
            <a:r>
              <a:rPr lang="en-US" sz="1200" kern="1200" dirty="0" smtClean="0">
                <a:solidFill>
                  <a:schemeClr val="tx1"/>
                </a:solidFill>
                <a:effectLst/>
                <a:latin typeface="+mn-lt"/>
                <a:ea typeface="+mn-ea"/>
                <a:cs typeface="+mn-cs"/>
              </a:rPr>
              <a:t>), adds the time to it, and encapsulates it inside an </a:t>
            </a:r>
            <a:r>
              <a:rPr lang="en-US" sz="1200" kern="1200" dirty="0" err="1" smtClean="0">
                <a:solidFill>
                  <a:schemeClr val="tx1"/>
                </a:solidFill>
                <a:effectLst/>
                <a:latin typeface="+mn-lt"/>
                <a:ea typeface="+mn-ea"/>
                <a:cs typeface="+mn-cs"/>
              </a:rPr>
              <a:t>NdefRecord</a:t>
            </a:r>
            <a:r>
              <a:rPr lang="en-US" sz="1200" kern="1200" dirty="0" smtClean="0">
                <a:solidFill>
                  <a:schemeClr val="tx1"/>
                </a:solidFill>
                <a:effectLst/>
                <a:latin typeface="+mn-lt"/>
                <a:ea typeface="+mn-ea"/>
                <a:cs typeface="+mn-cs"/>
              </a:rPr>
              <a:t> object that is, itself, encapsulated in an </a:t>
            </a:r>
            <a:r>
              <a:rPr lang="en-US" sz="1200" kern="1200" dirty="0" err="1" smtClean="0">
                <a:solidFill>
                  <a:schemeClr val="tx1"/>
                </a:solidFill>
                <a:effectLst/>
                <a:latin typeface="+mn-lt"/>
                <a:ea typeface="+mn-ea"/>
                <a:cs typeface="+mn-cs"/>
              </a:rPr>
              <a:t>NdefMessage</a:t>
            </a:r>
            <a:r>
              <a:rPr lang="en-US" sz="1200" kern="1200" dirty="0" smtClean="0">
                <a:solidFill>
                  <a:schemeClr val="tx1"/>
                </a:solidFill>
                <a:effectLst/>
                <a:latin typeface="+mn-lt"/>
                <a:ea typeface="+mn-ea"/>
                <a:cs typeface="+mn-cs"/>
              </a:rPr>
              <a:t>. This message is returned and the system pushes it to the other device. You can register to be informed when the message has been successfully sent using the </a:t>
            </a:r>
            <a:r>
              <a:rPr lang="en-US" sz="1200" kern="1200" dirty="0" err="1" smtClean="0">
                <a:solidFill>
                  <a:schemeClr val="tx1"/>
                </a:solidFill>
                <a:effectLst/>
                <a:latin typeface="+mn-lt"/>
                <a:ea typeface="+mn-ea"/>
                <a:cs typeface="+mn-cs"/>
              </a:rPr>
              <a:t>setOnNdefPushCompleteCallback</a:t>
            </a:r>
            <a:r>
              <a:rPr lang="en-US" sz="1200" kern="1200" dirty="0" smtClean="0">
                <a:solidFill>
                  <a:schemeClr val="tx1"/>
                </a:solidFill>
                <a:effectLst/>
                <a:latin typeface="+mn-lt"/>
                <a:ea typeface="+mn-ea"/>
                <a:cs typeface="+mn-cs"/>
              </a:rPr>
              <a:t>() method of the </a:t>
            </a:r>
            <a:r>
              <a:rPr lang="en-US" sz="1200" kern="1200" dirty="0" err="1" smtClean="0">
                <a:solidFill>
                  <a:schemeClr val="tx1"/>
                </a:solidFill>
                <a:effectLst/>
                <a:latin typeface="+mn-lt"/>
                <a:ea typeface="+mn-ea"/>
                <a:cs typeface="+mn-cs"/>
              </a:rPr>
              <a:t>NfcAdapter</a:t>
            </a:r>
            <a:r>
              <a:rPr lang="en-US" sz="1200" kern="1200" dirty="0" smtClean="0">
                <a:solidFill>
                  <a:schemeClr val="tx1"/>
                </a:solidFill>
                <a:effectLst/>
                <a:latin typeface="+mn-lt"/>
                <a:ea typeface="+mn-ea"/>
                <a:cs typeface="+mn-cs"/>
              </a:rPr>
              <a:t>. </a:t>
            </a:r>
          </a:p>
          <a:p>
            <a:pPr eaLnBrk="1" hangingPunct="1"/>
            <a:endParaRPr lang="en-US" dirty="0"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z="1200" kern="1200" dirty="0" smtClean="0">
                <a:solidFill>
                  <a:schemeClr val="tx1"/>
                </a:solidFill>
                <a:effectLst/>
                <a:latin typeface="+mn-lt"/>
                <a:ea typeface="+mn-ea"/>
                <a:cs typeface="+mn-cs"/>
              </a:rPr>
              <a:t>Receiving messages is even more straightforward. Your Activity needs a new intent filter. Conveniently, NDEF messages come in as normal Intent objects.</a:t>
            </a:r>
          </a:p>
          <a:p>
            <a:endParaRPr lang="en-US" sz="1200" kern="1200" dirty="0" smtClean="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z="1200" kern="1200" dirty="0" smtClean="0">
                <a:solidFill>
                  <a:schemeClr val="tx1"/>
                </a:solidFill>
                <a:effectLst/>
                <a:latin typeface="+mn-lt"/>
                <a:ea typeface="+mn-ea"/>
                <a:cs typeface="+mn-cs"/>
              </a:rPr>
              <a:t>Then you need to check the Intent content to see whether it has an NDEF message. If so, extract the data you’re looking for.</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This is just reversing the </a:t>
            </a:r>
            <a:r>
              <a:rPr lang="en-US" sz="1200" kern="1200" dirty="0" err="1" smtClean="0">
                <a:solidFill>
                  <a:schemeClr val="tx1"/>
                </a:solidFill>
                <a:effectLst/>
                <a:latin typeface="+mn-lt"/>
                <a:ea typeface="+mn-ea"/>
                <a:cs typeface="+mn-cs"/>
              </a:rPr>
              <a:t>NdefMessage</a:t>
            </a:r>
            <a:r>
              <a:rPr lang="en-US" sz="1200" kern="1200" dirty="0" smtClean="0">
                <a:solidFill>
                  <a:schemeClr val="tx1"/>
                </a:solidFill>
                <a:effectLst/>
                <a:latin typeface="+mn-lt"/>
                <a:ea typeface="+mn-ea"/>
                <a:cs typeface="+mn-cs"/>
              </a:rPr>
              <a:t> and </a:t>
            </a:r>
            <a:r>
              <a:rPr lang="en-US" sz="1200" kern="1200" dirty="0" err="1" smtClean="0">
                <a:solidFill>
                  <a:schemeClr val="tx1"/>
                </a:solidFill>
                <a:effectLst/>
                <a:latin typeface="+mn-lt"/>
                <a:ea typeface="+mn-ea"/>
                <a:cs typeface="+mn-cs"/>
              </a:rPr>
              <a:t>NdefRecord</a:t>
            </a:r>
            <a:r>
              <a:rPr lang="en-US" sz="1200" kern="1200" dirty="0" smtClean="0">
                <a:solidFill>
                  <a:schemeClr val="tx1"/>
                </a:solidFill>
                <a:effectLst/>
                <a:latin typeface="+mn-lt"/>
                <a:ea typeface="+mn-ea"/>
                <a:cs typeface="+mn-cs"/>
              </a:rPr>
              <a:t> creation from previously.</a:t>
            </a:r>
            <a:endParaRPr lang="en-US" sz="1200" kern="1200" dirty="0">
              <a:solidFill>
                <a:schemeClr val="tx1"/>
              </a:solidFill>
              <a:effectLst/>
              <a:latin typeface="+mn-lt"/>
              <a:ea typeface="+mn-ea"/>
              <a:cs typeface="+mn-cs"/>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z="1200" kern="1200" dirty="0" smtClean="0">
                <a:solidFill>
                  <a:schemeClr val="tx1"/>
                </a:solidFill>
                <a:effectLst/>
                <a:latin typeface="+mn-lt"/>
                <a:ea typeface="+mn-ea"/>
                <a:cs typeface="+mn-cs"/>
              </a:rPr>
              <a:t>Sending the message (left) and receiving it (right).</a:t>
            </a:r>
          </a:p>
          <a:p>
            <a:endParaRPr lang="en-US" sz="1200" kern="1200" dirty="0" smtClean="0">
              <a:solidFill>
                <a:schemeClr val="tx1"/>
              </a:solidFill>
              <a:effectLst/>
              <a:latin typeface="+mn-lt"/>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effectLst/>
                <a:latin typeface="+mn-lt"/>
                <a:ea typeface="+mn-ea"/>
                <a:cs typeface="+mn-cs"/>
              </a:rPr>
              <a:t>Incorporating Android Beam into your applications can be that easy.</a:t>
            </a:r>
            <a:endParaRPr lang="en-US" sz="1200" kern="1200" dirty="0">
              <a:solidFill>
                <a:schemeClr val="tx1"/>
              </a:solidFill>
              <a:effectLst/>
              <a:latin typeface="+mn-lt"/>
              <a:ea typeface="+mn-ea"/>
              <a:cs typeface="+mn-cs"/>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8192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fld id="{B643D8C7-153C-4306-8FDE-AC306DE311C5}" type="slidenum">
              <a:rPr lang="en-US" smtClean="0">
                <a:latin typeface="Calibri" pitchFamily="34" charset="0"/>
              </a:rPr>
              <a:pPr eaLnBrk="1" fontAlgn="base" hangingPunct="1">
                <a:spcBef>
                  <a:spcPct val="0"/>
                </a:spcBef>
                <a:spcAft>
                  <a:spcPct val="0"/>
                </a:spcAft>
              </a:pPr>
              <a:t>3</a:t>
            </a:fld>
            <a:endParaRPr lang="en-US" smtClean="0">
              <a:latin typeface="Calibri" pitchFamily="34"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z="1200" kern="1200" dirty="0" smtClean="0">
                <a:solidFill>
                  <a:schemeClr val="tx1"/>
                </a:solidFill>
                <a:effectLst/>
                <a:latin typeface="+mn-lt"/>
                <a:ea typeface="+mn-ea"/>
                <a:cs typeface="+mn-cs"/>
              </a:rPr>
              <a:t>Android Beam requires API Level 14. Using NFC requires the </a:t>
            </a:r>
            <a:r>
              <a:rPr lang="en-US" sz="1200" kern="1200" dirty="0" err="1" smtClean="0">
                <a:solidFill>
                  <a:schemeClr val="tx1"/>
                </a:solidFill>
                <a:effectLst/>
                <a:latin typeface="+mn-lt"/>
                <a:ea typeface="+mn-ea"/>
                <a:cs typeface="+mn-cs"/>
              </a:rPr>
              <a:t>android.permission.NFC</a:t>
            </a:r>
            <a:r>
              <a:rPr lang="en-US" sz="1200" kern="1200" dirty="0" smtClean="0">
                <a:solidFill>
                  <a:schemeClr val="tx1"/>
                </a:solidFill>
                <a:effectLst/>
                <a:latin typeface="+mn-lt"/>
                <a:ea typeface="+mn-ea"/>
                <a:cs typeface="+mn-cs"/>
              </a:rPr>
              <a:t> permission to be added to the application’s Android manifest file. Additionally, </a:t>
            </a:r>
            <a:r>
              <a:rPr lang="en-US" sz="1200" kern="1200" dirty="0" err="1" smtClean="0">
                <a:solidFill>
                  <a:schemeClr val="tx1"/>
                </a:solidFill>
                <a:effectLst/>
                <a:latin typeface="+mn-lt"/>
                <a:ea typeface="+mn-ea"/>
                <a:cs typeface="+mn-cs"/>
              </a:rPr>
              <a:t>android.hardware.nfc</a:t>
            </a:r>
            <a:r>
              <a:rPr lang="en-US" sz="1200" kern="1200" dirty="0" smtClean="0">
                <a:solidFill>
                  <a:schemeClr val="tx1"/>
                </a:solidFill>
                <a:effectLst/>
                <a:latin typeface="+mn-lt"/>
                <a:ea typeface="+mn-ea"/>
                <a:cs typeface="+mn-cs"/>
              </a:rPr>
              <a:t> should be added as a &lt;uses-feature&gt; value to help app stores filter your application correctly to devices that have NFC hardware. </a:t>
            </a:r>
            <a:endParaRPr lang="en-US" sz="1200" kern="1200" dirty="0">
              <a:solidFill>
                <a:schemeClr val="tx1"/>
              </a:solidFill>
              <a:effectLst/>
              <a:latin typeface="+mn-lt"/>
              <a:ea typeface="+mn-ea"/>
              <a:cs typeface="+mn-cs"/>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dirty="0"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dirty="0"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dirty="0"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dirty="0"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dirty="0" smtClean="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dirty="0" smtClean="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dirty="0" smtClean="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z="1200" kern="1200" dirty="0" smtClean="0">
                <a:solidFill>
                  <a:schemeClr val="tx1"/>
                </a:solidFill>
                <a:effectLst/>
                <a:latin typeface="+mn-lt"/>
                <a:ea typeface="+mn-ea"/>
                <a:cs typeface="+mn-cs"/>
              </a:rPr>
              <a:t>These samples require two explicit permissions in the AndroidManifest.xml file. The CHANGE_WIFI_STATE permission is needed when an application is accessing information about Wi-Fi networks that can turn on the Wi-Fi radio, thus changing its state. The ACCESS_WIFI_STATE permission is also needed to request any information from the Wi-Fi device. You can add these to the AndroidManifest.xml file as shown here.</a:t>
            </a:r>
            <a:endParaRPr lang="en-US" sz="1200" kern="1200" dirty="0">
              <a:solidFill>
                <a:schemeClr val="tx1"/>
              </a:solidFill>
              <a:effectLst/>
              <a:latin typeface="+mn-lt"/>
              <a:ea typeface="+mn-ea"/>
              <a:cs typeface="+mn-cs"/>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z="1200" kern="1200" dirty="0" smtClean="0">
                <a:solidFill>
                  <a:schemeClr val="tx1"/>
                </a:solidFill>
                <a:effectLst/>
                <a:latin typeface="+mn-lt"/>
                <a:ea typeface="+mn-ea"/>
                <a:cs typeface="+mn-cs"/>
              </a:rPr>
              <a:t>The next thing the application needs is an instance of the </a:t>
            </a:r>
            <a:r>
              <a:rPr lang="en-US" sz="1200" kern="1200" dirty="0" err="1" smtClean="0">
                <a:solidFill>
                  <a:schemeClr val="tx1"/>
                </a:solidFill>
                <a:effectLst/>
                <a:latin typeface="+mn-lt"/>
                <a:ea typeface="+mn-ea"/>
                <a:cs typeface="+mn-cs"/>
              </a:rPr>
              <a:t>WifiManager</a:t>
            </a:r>
            <a:r>
              <a:rPr lang="en-US" sz="1200" kern="1200" dirty="0" smtClean="0">
                <a:solidFill>
                  <a:schemeClr val="tx1"/>
                </a:solidFill>
                <a:effectLst/>
                <a:latin typeface="+mn-lt"/>
                <a:ea typeface="+mn-ea"/>
                <a:cs typeface="+mn-cs"/>
              </a:rPr>
              <a:t> object. It is a system service, so the </a:t>
            </a:r>
            <a:r>
              <a:rPr lang="en-US" sz="1200" kern="1200" dirty="0" err="1" smtClean="0">
                <a:solidFill>
                  <a:schemeClr val="tx1"/>
                </a:solidFill>
                <a:effectLst/>
                <a:latin typeface="+mn-lt"/>
                <a:ea typeface="+mn-ea"/>
                <a:cs typeface="+mn-cs"/>
              </a:rPr>
              <a:t>getSystemService</a:t>
            </a:r>
            <a:r>
              <a:rPr lang="en-US" sz="1200" kern="1200" dirty="0" smtClean="0">
                <a:solidFill>
                  <a:schemeClr val="tx1"/>
                </a:solidFill>
                <a:effectLst/>
                <a:latin typeface="+mn-lt"/>
                <a:ea typeface="+mn-ea"/>
                <a:cs typeface="+mn-cs"/>
              </a:rPr>
              <a:t>() method works.</a:t>
            </a:r>
            <a:endParaRPr lang="en-US" sz="1200" kern="1200" dirty="0">
              <a:solidFill>
                <a:schemeClr val="tx1"/>
              </a:solidFill>
              <a:effectLst/>
              <a:latin typeface="+mn-lt"/>
              <a:ea typeface="+mn-ea"/>
              <a:cs typeface="+mn-cs"/>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dirty="0" smtClean="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dirty="0" smtClean="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z="1200" kern="1200" dirty="0" smtClean="0">
                <a:solidFill>
                  <a:schemeClr val="tx1"/>
                </a:solidFill>
                <a:effectLst/>
                <a:latin typeface="+mn-lt"/>
                <a:ea typeface="+mn-ea"/>
                <a:cs typeface="+mn-cs"/>
              </a:rPr>
              <a:t>You can perform the first two steps with the code shown here.</a:t>
            </a:r>
            <a:endParaRPr lang="en-US" sz="1200" kern="1200" dirty="0">
              <a:solidFill>
                <a:schemeClr val="tx1"/>
              </a:solidFill>
              <a:effectLst/>
              <a:latin typeface="+mn-lt"/>
              <a:ea typeface="+mn-ea"/>
              <a:cs typeface="+mn-cs"/>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z="1200" kern="1200" dirty="0" smtClean="0">
                <a:solidFill>
                  <a:schemeClr val="tx1"/>
                </a:solidFill>
                <a:effectLst/>
                <a:latin typeface="+mn-lt"/>
                <a:ea typeface="+mn-ea"/>
                <a:cs typeface="+mn-cs"/>
              </a:rPr>
              <a:t>The sample </a:t>
            </a:r>
            <a:r>
              <a:rPr lang="en-US" sz="1200" kern="1200" dirty="0" err="1" smtClean="0">
                <a:solidFill>
                  <a:schemeClr val="tx1"/>
                </a:solidFill>
                <a:effectLst/>
                <a:latin typeface="+mn-lt"/>
                <a:ea typeface="+mn-ea"/>
                <a:cs typeface="+mn-cs"/>
              </a:rPr>
              <a:t>BroadcastReceiver</a:t>
            </a:r>
            <a:r>
              <a:rPr lang="en-US" sz="1200" kern="1200" dirty="0" smtClean="0">
                <a:solidFill>
                  <a:schemeClr val="tx1"/>
                </a:solidFill>
                <a:effectLst/>
                <a:latin typeface="+mn-lt"/>
                <a:ea typeface="+mn-ea"/>
                <a:cs typeface="+mn-cs"/>
              </a:rPr>
              <a:t> object, shown here, performs the last two steps. It is called regularly until the </a:t>
            </a:r>
            <a:r>
              <a:rPr lang="en-US" sz="1200" kern="1200" dirty="0" err="1" smtClean="0">
                <a:solidFill>
                  <a:schemeClr val="tx1"/>
                </a:solidFill>
                <a:effectLst/>
                <a:latin typeface="+mn-lt"/>
                <a:ea typeface="+mn-ea"/>
                <a:cs typeface="+mn-cs"/>
              </a:rPr>
              <a:t>stopScan</a:t>
            </a:r>
            <a:r>
              <a:rPr lang="en-US" sz="1200" kern="1200" dirty="0" smtClean="0">
                <a:solidFill>
                  <a:schemeClr val="tx1"/>
                </a:solidFill>
                <a:effectLst/>
                <a:latin typeface="+mn-lt"/>
                <a:ea typeface="+mn-ea"/>
                <a:cs typeface="+mn-cs"/>
              </a:rPr>
              <a:t>() method is called on the </a:t>
            </a:r>
            <a:r>
              <a:rPr lang="en-US" sz="1200" kern="1200" dirty="0" err="1" smtClean="0">
                <a:solidFill>
                  <a:schemeClr val="tx1"/>
                </a:solidFill>
                <a:effectLst/>
                <a:latin typeface="+mn-lt"/>
                <a:ea typeface="+mn-ea"/>
                <a:cs typeface="+mn-cs"/>
              </a:rPr>
              <a:t>WifiManager</a:t>
            </a:r>
            <a:r>
              <a:rPr lang="en-US" sz="1200" kern="1200" dirty="0" smtClean="0">
                <a:solidFill>
                  <a:schemeClr val="tx1"/>
                </a:solidFill>
                <a:effectLst/>
                <a:latin typeface="+mn-lt"/>
                <a:ea typeface="+mn-ea"/>
                <a:cs typeface="+mn-cs"/>
              </a:rPr>
              <a:t> object.</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a:t>
            </a:r>
            <a:r>
              <a:rPr lang="en-US" sz="1200" kern="1200" dirty="0" err="1" smtClean="0">
                <a:solidFill>
                  <a:schemeClr val="tx1"/>
                </a:solidFill>
                <a:effectLst/>
                <a:latin typeface="+mn-lt"/>
                <a:ea typeface="+mn-ea"/>
                <a:cs typeface="+mn-cs"/>
              </a:rPr>
              <a:t>ScanResult</a:t>
            </a:r>
            <a:r>
              <a:rPr lang="en-US" sz="1200" kern="1200" dirty="0" smtClean="0">
                <a:solidFill>
                  <a:schemeClr val="tx1"/>
                </a:solidFill>
                <a:effectLst/>
                <a:latin typeface="+mn-lt"/>
                <a:ea typeface="+mn-ea"/>
                <a:cs typeface="+mn-cs"/>
              </a:rPr>
              <a:t> object contains a few more fields than are demonstrated here. However, the Service Set Identifier (SSID), or name, property is probably the most recognizable to users. The capabilities property lists such things as what security model can be used (such as WEP). The signal strength (level), as given, isn’t all that descriptive for most users.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However, the </a:t>
            </a:r>
            <a:r>
              <a:rPr lang="en-US" sz="1200" kern="1200" dirty="0" err="1" smtClean="0">
                <a:solidFill>
                  <a:schemeClr val="tx1"/>
                </a:solidFill>
                <a:effectLst/>
                <a:latin typeface="+mn-lt"/>
                <a:ea typeface="+mn-ea"/>
                <a:cs typeface="+mn-cs"/>
              </a:rPr>
              <a:t>WifiManager</a:t>
            </a:r>
            <a:r>
              <a:rPr lang="en-US" sz="1200" kern="1200" dirty="0" smtClean="0">
                <a:solidFill>
                  <a:schemeClr val="tx1"/>
                </a:solidFill>
                <a:effectLst/>
                <a:latin typeface="+mn-lt"/>
                <a:ea typeface="+mn-ea"/>
                <a:cs typeface="+mn-cs"/>
              </a:rPr>
              <a:t> object provides a couple of helper methods for dealing with signal levels. The first is </a:t>
            </a:r>
            <a:r>
              <a:rPr lang="en-US" sz="1200" kern="1200" dirty="0" err="1" smtClean="0">
                <a:solidFill>
                  <a:schemeClr val="tx1"/>
                </a:solidFill>
                <a:effectLst/>
                <a:latin typeface="+mn-lt"/>
                <a:ea typeface="+mn-ea"/>
                <a:cs typeface="+mn-cs"/>
              </a:rPr>
              <a:t>calculateSignalLevel</a:t>
            </a:r>
            <a:r>
              <a:rPr lang="en-US" sz="1200" kern="1200" dirty="0" smtClean="0">
                <a:solidFill>
                  <a:schemeClr val="tx1"/>
                </a:solidFill>
                <a:effectLst/>
                <a:latin typeface="+mn-lt"/>
                <a:ea typeface="+mn-ea"/>
                <a:cs typeface="+mn-cs"/>
              </a:rPr>
              <a:t>(), which effectively turns the number into a particular number of “bars” of strength. You can use the second, </a:t>
            </a:r>
            <a:r>
              <a:rPr lang="en-US" sz="1200" kern="1200" dirty="0" err="1" smtClean="0">
                <a:solidFill>
                  <a:schemeClr val="tx1"/>
                </a:solidFill>
                <a:effectLst/>
                <a:latin typeface="+mn-lt"/>
                <a:ea typeface="+mn-ea"/>
                <a:cs typeface="+mn-cs"/>
              </a:rPr>
              <a:t>compareSignalLevel</a:t>
            </a:r>
            <a:r>
              <a:rPr lang="en-US" sz="1200" kern="1200" dirty="0" smtClean="0">
                <a:solidFill>
                  <a:schemeClr val="tx1"/>
                </a:solidFill>
                <a:effectLst/>
                <a:latin typeface="+mn-lt"/>
                <a:ea typeface="+mn-ea"/>
                <a:cs typeface="+mn-cs"/>
              </a:rPr>
              <a:t>(), to compare the relative signal strengths of two results.</a:t>
            </a:r>
          </a:p>
          <a:p>
            <a:endParaRPr lang="en-US" sz="1200" kern="1200" dirty="0">
              <a:solidFill>
                <a:schemeClr val="tx1"/>
              </a:solidFill>
              <a:effectLst/>
              <a:latin typeface="+mn-lt"/>
              <a:ea typeface="+mn-ea"/>
              <a:cs typeface="+mn-cs"/>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z="1200" kern="1200" dirty="0" smtClean="0">
                <a:solidFill>
                  <a:schemeClr val="tx1"/>
                </a:solidFill>
                <a:effectLst/>
                <a:latin typeface="+mn-lt"/>
                <a:ea typeface="+mn-ea"/>
                <a:cs typeface="+mn-cs"/>
              </a:rPr>
              <a:t>You can use the </a:t>
            </a:r>
            <a:r>
              <a:rPr lang="en-US" sz="1200" kern="1200" dirty="0" err="1" smtClean="0">
                <a:solidFill>
                  <a:schemeClr val="tx1"/>
                </a:solidFill>
                <a:effectLst/>
                <a:latin typeface="+mn-lt"/>
                <a:ea typeface="+mn-ea"/>
                <a:cs typeface="+mn-cs"/>
              </a:rPr>
              <a:t>WifiManager</a:t>
            </a:r>
            <a:r>
              <a:rPr lang="en-US" sz="1200" kern="1200" dirty="0" smtClean="0">
                <a:solidFill>
                  <a:schemeClr val="tx1"/>
                </a:solidFill>
                <a:effectLst/>
                <a:latin typeface="+mn-lt"/>
                <a:ea typeface="+mn-ea"/>
                <a:cs typeface="+mn-cs"/>
              </a:rPr>
              <a:t> object to list known access points. These are typically access points that the user has configured or connected to in the past. This code demonstrates the use of the </a:t>
            </a:r>
            <a:r>
              <a:rPr lang="en-US" sz="1200" kern="1200" dirty="0" err="1" smtClean="0">
                <a:solidFill>
                  <a:schemeClr val="tx1"/>
                </a:solidFill>
                <a:effectLst/>
                <a:latin typeface="+mn-lt"/>
                <a:ea typeface="+mn-ea"/>
                <a:cs typeface="+mn-cs"/>
              </a:rPr>
              <a:t>getConfiguredNetworks</a:t>
            </a:r>
            <a:r>
              <a:rPr lang="en-US" sz="1200" kern="1200" dirty="0" smtClean="0">
                <a:solidFill>
                  <a:schemeClr val="tx1"/>
                </a:solidFill>
                <a:effectLst/>
                <a:latin typeface="+mn-lt"/>
                <a:ea typeface="+mn-ea"/>
                <a:cs typeface="+mn-cs"/>
              </a:rPr>
              <a:t>() method.</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returned </a:t>
            </a:r>
            <a:r>
              <a:rPr lang="en-US" sz="1200" kern="1200" dirty="0" err="1" smtClean="0">
                <a:solidFill>
                  <a:schemeClr val="tx1"/>
                </a:solidFill>
                <a:effectLst/>
                <a:latin typeface="+mn-lt"/>
                <a:ea typeface="+mn-ea"/>
                <a:cs typeface="+mn-cs"/>
              </a:rPr>
              <a:t>WifiConfiguration</a:t>
            </a:r>
            <a:r>
              <a:rPr lang="en-US" sz="1200" kern="1200" dirty="0" smtClean="0">
                <a:solidFill>
                  <a:schemeClr val="tx1"/>
                </a:solidFill>
                <a:effectLst/>
                <a:latin typeface="+mn-lt"/>
                <a:ea typeface="+mn-ea"/>
                <a:cs typeface="+mn-cs"/>
              </a:rPr>
              <a:t> object does not include all the fields that it could. For instance, it does not fill any network key fields. It does, however, fill in similar fields to those found in the </a:t>
            </a:r>
            <a:r>
              <a:rPr lang="en-US" sz="1200" kern="1200" dirty="0" err="1" smtClean="0">
                <a:solidFill>
                  <a:schemeClr val="tx1"/>
                </a:solidFill>
                <a:effectLst/>
                <a:latin typeface="+mn-lt"/>
                <a:ea typeface="+mn-ea"/>
                <a:cs typeface="+mn-cs"/>
              </a:rPr>
              <a:t>ScanResults</a:t>
            </a:r>
            <a:r>
              <a:rPr lang="en-US" sz="1200" kern="1200" dirty="0" smtClean="0">
                <a:solidFill>
                  <a:schemeClr val="tx1"/>
                </a:solidFill>
                <a:effectLst/>
                <a:latin typeface="+mn-lt"/>
                <a:ea typeface="+mn-ea"/>
                <a:cs typeface="+mn-cs"/>
              </a:rPr>
              <a:t> object. This can be used, for instance, to notify the users when they are in range of known Wi-Fi networks if their devices are set to not automatically connect.</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You can use the </a:t>
            </a:r>
            <a:r>
              <a:rPr lang="en-US" sz="1200" kern="1200" dirty="0" err="1" smtClean="0">
                <a:solidFill>
                  <a:schemeClr val="tx1"/>
                </a:solidFill>
                <a:effectLst/>
                <a:latin typeface="+mn-lt"/>
                <a:ea typeface="+mn-ea"/>
                <a:cs typeface="+mn-cs"/>
              </a:rPr>
              <a:t>WifiManager</a:t>
            </a:r>
            <a:r>
              <a:rPr lang="en-US" sz="1200" kern="1200" dirty="0" smtClean="0">
                <a:solidFill>
                  <a:schemeClr val="tx1"/>
                </a:solidFill>
                <a:effectLst/>
                <a:latin typeface="+mn-lt"/>
                <a:ea typeface="+mn-ea"/>
                <a:cs typeface="+mn-cs"/>
              </a:rPr>
              <a:t> object to configure Wi-Fi networks, get the state of the Wi-Fi radio, and more. See the </a:t>
            </a:r>
            <a:r>
              <a:rPr lang="en-US" sz="1200" kern="1200" dirty="0" err="1" smtClean="0">
                <a:solidFill>
                  <a:schemeClr val="tx1"/>
                </a:solidFill>
                <a:effectLst/>
                <a:latin typeface="+mn-lt"/>
                <a:ea typeface="+mn-ea"/>
                <a:cs typeface="+mn-cs"/>
              </a:rPr>
              <a:t>android.net.wifi</a:t>
            </a:r>
            <a:r>
              <a:rPr lang="en-US" sz="1200" kern="1200" dirty="0" smtClean="0">
                <a:solidFill>
                  <a:schemeClr val="tx1"/>
                </a:solidFill>
                <a:effectLst/>
                <a:latin typeface="+mn-lt"/>
                <a:ea typeface="+mn-ea"/>
                <a:cs typeface="+mn-cs"/>
              </a:rPr>
              <a:t> package for more information.</a:t>
            </a:r>
          </a:p>
          <a:p>
            <a:endParaRPr lang="en-US" sz="1200" kern="1200" dirty="0">
              <a:solidFill>
                <a:schemeClr val="tx1"/>
              </a:solidFill>
              <a:effectLst/>
              <a:latin typeface="+mn-lt"/>
              <a:ea typeface="+mn-ea"/>
              <a:cs typeface="+mn-cs"/>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257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dirty="0" smtClean="0"/>
              <a:t>Class homework assignment: Chapter Quiz Questions and Exercises listed at the end of the chapter.</a:t>
            </a:r>
          </a:p>
        </p:txBody>
      </p:sp>
      <p:sp>
        <p:nvSpPr>
          <p:cNvPr id="15258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fld id="{48E3B434-A8B2-42CC-A81B-18C5C505E48D}" type="slidenum">
              <a:rPr lang="en-US" smtClean="0">
                <a:latin typeface="Calibri" pitchFamily="34" charset="0"/>
              </a:rPr>
              <a:pPr eaLnBrk="1" fontAlgn="base" hangingPunct="1">
                <a:spcBef>
                  <a:spcPct val="0"/>
                </a:spcBef>
                <a:spcAft>
                  <a:spcPct val="0"/>
                </a:spcAft>
              </a:pPr>
              <a:t>44</a:t>
            </a:fld>
            <a:endParaRPr lang="en-US" smtClean="0">
              <a:latin typeface="Calibri" pitchFamily="34" charset="0"/>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dirty="0" smtClean="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dirty="0"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dirty="0"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dirty="0"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dirty="0"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dirty="0"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sz="1200" kern="1200" dirty="0" smtClean="0">
                <a:solidFill>
                  <a:schemeClr val="tx1"/>
                </a:solidFill>
                <a:effectLst/>
                <a:latin typeface="+mn-lt"/>
                <a:ea typeface="+mn-ea"/>
                <a:cs typeface="+mn-cs"/>
              </a:rPr>
              <a:t>The first thing to do when trying to enable Bluetooth functionality in your application is to establish whether or not the device has a Bluetooth radio. You can do this by calling and checking the return value of the </a:t>
            </a:r>
            <a:r>
              <a:rPr lang="en-US" sz="1200" kern="1200" dirty="0" err="1" smtClean="0">
                <a:solidFill>
                  <a:schemeClr val="tx1"/>
                </a:solidFill>
                <a:effectLst/>
                <a:latin typeface="+mn-lt"/>
                <a:ea typeface="+mn-ea"/>
                <a:cs typeface="+mn-cs"/>
              </a:rPr>
              <a:t>BluetoothAdapter</a:t>
            </a:r>
            <a:r>
              <a:rPr lang="en-US" sz="1200" kern="1200" dirty="0" smtClean="0">
                <a:solidFill>
                  <a:schemeClr val="tx1"/>
                </a:solidFill>
                <a:effectLst/>
                <a:latin typeface="+mn-lt"/>
                <a:ea typeface="+mn-ea"/>
                <a:cs typeface="+mn-cs"/>
              </a:rPr>
              <a:t> class’s static method called </a:t>
            </a:r>
            <a:r>
              <a:rPr lang="en-US" sz="1200" kern="1200" dirty="0" err="1" smtClean="0">
                <a:solidFill>
                  <a:schemeClr val="tx1"/>
                </a:solidFill>
                <a:effectLst/>
                <a:latin typeface="+mn-lt"/>
                <a:ea typeface="+mn-ea"/>
                <a:cs typeface="+mn-cs"/>
              </a:rPr>
              <a:t>getDefaultAdapter</a:t>
            </a:r>
            <a:r>
              <a:rPr lang="en-US" sz="1200" kern="1200" dirty="0" smtClean="0">
                <a:solidFill>
                  <a:schemeClr val="tx1"/>
                </a:solidFill>
                <a:effectLst/>
                <a:latin typeface="+mn-lt"/>
                <a:ea typeface="+mn-ea"/>
                <a:cs typeface="+mn-cs"/>
              </a:rPr>
              <a:t>().</a:t>
            </a:r>
            <a:endParaRPr lang="en-US" dirty="0"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dirty="0"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smtClean="0"/>
              <a:t>Click to edit Master subtitle style</a:t>
            </a:r>
            <a:endParaRPr lang="en-US" dirty="0"/>
          </a:p>
        </p:txBody>
      </p:sp>
      <p:sp>
        <p:nvSpPr>
          <p:cNvPr id="6" name="Footer Placeholder 4"/>
          <p:cNvSpPr>
            <a:spLocks noGrp="1"/>
          </p:cNvSpPr>
          <p:nvPr>
            <p:ph type="ftr" sz="quarter" idx="11"/>
          </p:nvPr>
        </p:nvSpPr>
        <p:spPr/>
        <p:txBody>
          <a:bodyPr/>
          <a:lstStyle>
            <a:lvl1pPr>
              <a:defRPr/>
            </a:lvl1pPr>
          </a:lstStyle>
          <a:p>
            <a:pPr>
              <a:defRPr/>
            </a:pPr>
            <a:r>
              <a:rPr lang="en-US" dirty="0" smtClean="0">
                <a:latin typeface="Verdana" charset="0"/>
              </a:rPr>
              <a:t>From </a:t>
            </a:r>
            <a:r>
              <a:rPr lang="en-US" i="1" dirty="0" smtClean="0">
                <a:latin typeface="Verdana" charset="0"/>
              </a:rPr>
              <a:t>Advanced </a:t>
            </a:r>
            <a:r>
              <a:rPr lang="en-US" i="1" dirty="0" err="1" smtClean="0">
                <a:latin typeface="Verdana" charset="0"/>
              </a:rPr>
              <a:t>Android</a:t>
            </a:r>
            <a:r>
              <a:rPr lang="en-US" baseline="30000" dirty="0" err="1" smtClean="0">
                <a:latin typeface="Verdana" charset="0"/>
              </a:rPr>
              <a:t>TM</a:t>
            </a:r>
            <a:r>
              <a:rPr lang="en-US" i="1" dirty="0" smtClean="0">
                <a:latin typeface="Verdana" charset="0"/>
              </a:rPr>
              <a:t> Application Development, Fourth Edition</a:t>
            </a:r>
            <a:r>
              <a:rPr lang="en-US" dirty="0" smtClean="0">
                <a:latin typeface="Verdana" charset="0"/>
              </a:rPr>
              <a:t>, by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(ISBN-13: 978-0-13-389238-3). Copyright © 2015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All rights reserved.</a:t>
            </a:r>
            <a:endParaRPr lang="en-US" dirty="0"/>
          </a:p>
        </p:txBody>
      </p:sp>
    </p:spTree>
    <p:extLst>
      <p:ext uri="{BB962C8B-B14F-4D97-AF65-F5344CB8AC3E}">
        <p14:creationId xmlns:p14="http://schemas.microsoft.com/office/powerpoint/2010/main" val="3290423329"/>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dirty="0" smtClean="0">
                <a:latin typeface="Verdana" charset="0"/>
              </a:rPr>
              <a:t>From </a:t>
            </a:r>
            <a:r>
              <a:rPr lang="en-US" i="1" dirty="0" smtClean="0">
                <a:latin typeface="Verdana" charset="0"/>
              </a:rPr>
              <a:t>Advanced </a:t>
            </a:r>
            <a:r>
              <a:rPr lang="en-US" i="1" dirty="0" err="1" smtClean="0">
                <a:latin typeface="Verdana" charset="0"/>
              </a:rPr>
              <a:t>Android</a:t>
            </a:r>
            <a:r>
              <a:rPr lang="en-US" baseline="30000" dirty="0" err="1" smtClean="0">
                <a:latin typeface="Verdana" charset="0"/>
              </a:rPr>
              <a:t>TM</a:t>
            </a:r>
            <a:r>
              <a:rPr lang="en-US" i="1" dirty="0" smtClean="0">
                <a:latin typeface="Verdana" charset="0"/>
              </a:rPr>
              <a:t> Application Development, Fourth Edition</a:t>
            </a:r>
            <a:r>
              <a:rPr lang="en-US" dirty="0" smtClean="0">
                <a:latin typeface="Verdana" charset="0"/>
              </a:rPr>
              <a:t>, by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(ISBN-13: 978-0-13-389238-3). Copyright © 2015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All rights reserved.</a:t>
            </a:r>
            <a:endParaRPr lang="en-US" dirty="0"/>
          </a:p>
        </p:txBody>
      </p:sp>
    </p:spTree>
    <p:extLst>
      <p:ext uri="{BB962C8B-B14F-4D97-AF65-F5344CB8AC3E}">
        <p14:creationId xmlns:p14="http://schemas.microsoft.com/office/powerpoint/2010/main" val="1139797248"/>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dirty="0" smtClean="0">
                <a:latin typeface="Verdana" charset="0"/>
              </a:rPr>
              <a:t>From </a:t>
            </a:r>
            <a:r>
              <a:rPr lang="en-US" i="1" dirty="0" smtClean="0">
                <a:latin typeface="Verdana" charset="0"/>
              </a:rPr>
              <a:t>Advanced </a:t>
            </a:r>
            <a:r>
              <a:rPr lang="en-US" i="1" dirty="0" err="1" smtClean="0">
                <a:latin typeface="Verdana" charset="0"/>
              </a:rPr>
              <a:t>Android</a:t>
            </a:r>
            <a:r>
              <a:rPr lang="en-US" baseline="30000" dirty="0" err="1" smtClean="0">
                <a:latin typeface="Verdana" charset="0"/>
              </a:rPr>
              <a:t>TM</a:t>
            </a:r>
            <a:r>
              <a:rPr lang="en-US" i="1" dirty="0" smtClean="0">
                <a:latin typeface="Verdana" charset="0"/>
              </a:rPr>
              <a:t> Application Development, Fourth Edition</a:t>
            </a:r>
            <a:r>
              <a:rPr lang="en-US" dirty="0" smtClean="0">
                <a:latin typeface="Verdana" charset="0"/>
              </a:rPr>
              <a:t>, by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(ISBN-13: 978-0-13-389238-3). Copyright © 2015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All rights reserved.</a:t>
            </a:r>
            <a:endParaRPr lang="en-US" dirty="0"/>
          </a:p>
        </p:txBody>
      </p:sp>
    </p:spTree>
    <p:extLst>
      <p:ext uri="{BB962C8B-B14F-4D97-AF65-F5344CB8AC3E}">
        <p14:creationId xmlns:p14="http://schemas.microsoft.com/office/powerpoint/2010/main" val="1531018165"/>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OverTx" preserve="1">
  <p:cSld name="Title and 2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Content Placeholder 2"/>
          <p:cNvSpPr>
            <a:spLocks noGrp="1"/>
          </p:cNvSpPr>
          <p:nvPr>
            <p:ph sz="quarter" idx="1"/>
          </p:nvPr>
        </p:nvSpPr>
        <p:spPr>
          <a:xfrm>
            <a:off x="457200" y="1600200"/>
            <a:ext cx="4038600" cy="21859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600200"/>
            <a:ext cx="4038600" cy="21859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half" idx="3"/>
          </p:nvPr>
        </p:nvSpPr>
        <p:spPr>
          <a:xfrm>
            <a:off x="457200" y="3938588"/>
            <a:ext cx="8229600" cy="2187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5"/>
          <p:cNvSpPr>
            <a:spLocks noGrp="1" noChangeArrowheads="1"/>
          </p:cNvSpPr>
          <p:nvPr>
            <p:ph type="ftr" sz="quarter" idx="11"/>
          </p:nvPr>
        </p:nvSpPr>
        <p:spPr>
          <a:ln/>
        </p:spPr>
        <p:txBody>
          <a:bodyPr/>
          <a:lstStyle>
            <a:lvl1pPr>
              <a:defRPr/>
            </a:lvl1pPr>
          </a:lstStyle>
          <a:p>
            <a:pPr>
              <a:defRPr/>
            </a:pPr>
            <a:r>
              <a:rPr lang="en-US" dirty="0" smtClean="0">
                <a:latin typeface="Verdana" charset="0"/>
              </a:rPr>
              <a:t>From </a:t>
            </a:r>
            <a:r>
              <a:rPr lang="en-US" i="1" dirty="0" smtClean="0">
                <a:latin typeface="Verdana" charset="0"/>
              </a:rPr>
              <a:t>Advanced </a:t>
            </a:r>
            <a:r>
              <a:rPr lang="en-US" i="1" dirty="0" err="1" smtClean="0">
                <a:latin typeface="Verdana" charset="0"/>
              </a:rPr>
              <a:t>Android</a:t>
            </a:r>
            <a:r>
              <a:rPr lang="en-US" baseline="30000" dirty="0" err="1" smtClean="0">
                <a:latin typeface="Verdana" charset="0"/>
              </a:rPr>
              <a:t>TM</a:t>
            </a:r>
            <a:r>
              <a:rPr lang="en-US" i="1" dirty="0" smtClean="0">
                <a:latin typeface="Verdana" charset="0"/>
              </a:rPr>
              <a:t> Application Development, Fourth Edition</a:t>
            </a:r>
            <a:r>
              <a:rPr lang="en-US" dirty="0" smtClean="0">
                <a:latin typeface="Verdana" charset="0"/>
              </a:rPr>
              <a:t>, by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(ISBN-13: 978-0-13-389238-3). Copyright © 2015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All rights reserved.</a:t>
            </a:r>
            <a:endParaRPr lang="en-US" dirty="0"/>
          </a:p>
        </p:txBody>
      </p:sp>
    </p:spTree>
    <p:extLst>
      <p:ext uri="{BB962C8B-B14F-4D97-AF65-F5344CB8AC3E}">
        <p14:creationId xmlns:p14="http://schemas.microsoft.com/office/powerpoint/2010/main" val="3987328378"/>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dirty="0" smtClean="0">
                <a:latin typeface="Verdana" charset="0"/>
              </a:rPr>
              <a:t>From </a:t>
            </a:r>
            <a:r>
              <a:rPr lang="en-US" i="1" dirty="0" smtClean="0">
                <a:latin typeface="Verdana" charset="0"/>
              </a:rPr>
              <a:t>Advanced </a:t>
            </a:r>
            <a:r>
              <a:rPr lang="en-US" i="1" dirty="0" err="1" smtClean="0">
                <a:latin typeface="Verdana" charset="0"/>
              </a:rPr>
              <a:t>Android</a:t>
            </a:r>
            <a:r>
              <a:rPr lang="en-US" baseline="30000" dirty="0" err="1" smtClean="0">
                <a:latin typeface="Verdana" charset="0"/>
              </a:rPr>
              <a:t>TM</a:t>
            </a:r>
            <a:r>
              <a:rPr lang="en-US" i="1" dirty="0" smtClean="0">
                <a:latin typeface="Verdana" charset="0"/>
              </a:rPr>
              <a:t> Application Development, Fourth Edition</a:t>
            </a:r>
            <a:r>
              <a:rPr lang="en-US" dirty="0" smtClean="0">
                <a:latin typeface="Verdana" charset="0"/>
              </a:rPr>
              <a:t>, by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(ISBN-13: 978-0-13-389238-3). Copyright © 2015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All rights reserved.</a:t>
            </a:r>
            <a:endParaRPr lang="en-US" dirty="0"/>
          </a:p>
        </p:txBody>
      </p:sp>
    </p:spTree>
    <p:extLst>
      <p:ext uri="{BB962C8B-B14F-4D97-AF65-F5344CB8AC3E}">
        <p14:creationId xmlns:p14="http://schemas.microsoft.com/office/powerpoint/2010/main" val="4103164291"/>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dirty="0" smtClean="0">
                <a:latin typeface="Verdana" charset="0"/>
              </a:rPr>
              <a:t>From </a:t>
            </a:r>
            <a:r>
              <a:rPr lang="en-US" i="1" dirty="0" smtClean="0">
                <a:latin typeface="Verdana" charset="0"/>
              </a:rPr>
              <a:t>Advanced </a:t>
            </a:r>
            <a:r>
              <a:rPr lang="en-US" i="1" dirty="0" err="1" smtClean="0">
                <a:latin typeface="Verdana" charset="0"/>
              </a:rPr>
              <a:t>Android</a:t>
            </a:r>
            <a:r>
              <a:rPr lang="en-US" baseline="30000" dirty="0" err="1" smtClean="0">
                <a:latin typeface="Verdana" charset="0"/>
              </a:rPr>
              <a:t>TM</a:t>
            </a:r>
            <a:r>
              <a:rPr lang="en-US" i="1" dirty="0" smtClean="0">
                <a:latin typeface="Verdana" charset="0"/>
              </a:rPr>
              <a:t> Application Development, Fourth Edition</a:t>
            </a:r>
            <a:r>
              <a:rPr lang="en-US" dirty="0" smtClean="0">
                <a:latin typeface="Verdana" charset="0"/>
              </a:rPr>
              <a:t>, by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(ISBN-13: 978-0-13-389238-3). Copyright © 2015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All rights reserved.</a:t>
            </a:r>
            <a:endParaRPr lang="en-US" dirty="0"/>
          </a:p>
        </p:txBody>
      </p:sp>
    </p:spTree>
    <p:extLst>
      <p:ext uri="{BB962C8B-B14F-4D97-AF65-F5344CB8AC3E}">
        <p14:creationId xmlns:p14="http://schemas.microsoft.com/office/powerpoint/2010/main" val="328691990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5" name="Rectangle 5"/>
          <p:cNvSpPr>
            <a:spLocks noGrp="1" noChangeArrowheads="1"/>
          </p:cNvSpPr>
          <p:nvPr>
            <p:ph type="ftr" sz="quarter" idx="11"/>
          </p:nvPr>
        </p:nvSpPr>
        <p:spPr>
          <a:ln/>
        </p:spPr>
        <p:txBody>
          <a:bodyPr/>
          <a:lstStyle>
            <a:lvl1pPr>
              <a:defRPr/>
            </a:lvl1pPr>
          </a:lstStyle>
          <a:p>
            <a:pPr>
              <a:defRPr/>
            </a:pPr>
            <a:r>
              <a:rPr lang="en-US" dirty="0" smtClean="0">
                <a:latin typeface="Verdana" charset="0"/>
              </a:rPr>
              <a:t>From </a:t>
            </a:r>
            <a:r>
              <a:rPr lang="en-US" i="1" dirty="0" smtClean="0">
                <a:latin typeface="Verdana" charset="0"/>
              </a:rPr>
              <a:t>Advanced </a:t>
            </a:r>
            <a:r>
              <a:rPr lang="en-US" i="1" dirty="0" err="1" smtClean="0">
                <a:latin typeface="Verdana" charset="0"/>
              </a:rPr>
              <a:t>Android</a:t>
            </a:r>
            <a:r>
              <a:rPr lang="en-US" baseline="30000" dirty="0" err="1" smtClean="0">
                <a:latin typeface="Verdana" charset="0"/>
              </a:rPr>
              <a:t>TM</a:t>
            </a:r>
            <a:r>
              <a:rPr lang="en-US" i="1" dirty="0" smtClean="0">
                <a:latin typeface="Verdana" charset="0"/>
              </a:rPr>
              <a:t> Application Development, Fourth Edition</a:t>
            </a:r>
            <a:r>
              <a:rPr lang="en-US" dirty="0" smtClean="0">
                <a:latin typeface="Verdana" charset="0"/>
              </a:rPr>
              <a:t>, by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(ISBN-13: 978-0-13-389238-3). Copyright © 2015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All rights reserved.</a:t>
            </a:r>
            <a:endParaRPr lang="en-US" dirty="0"/>
          </a:p>
        </p:txBody>
      </p:sp>
    </p:spTree>
    <p:extLst>
      <p:ext uri="{BB962C8B-B14F-4D97-AF65-F5344CB8AC3E}">
        <p14:creationId xmlns:p14="http://schemas.microsoft.com/office/powerpoint/2010/main" val="265096530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dirty="0" smtClean="0">
                <a:latin typeface="Verdana" charset="0"/>
              </a:rPr>
              <a:t>From </a:t>
            </a:r>
            <a:r>
              <a:rPr lang="en-US" i="1" dirty="0" smtClean="0">
                <a:latin typeface="Verdana" charset="0"/>
              </a:rPr>
              <a:t>Advanced </a:t>
            </a:r>
            <a:r>
              <a:rPr lang="en-US" i="1" dirty="0" err="1" smtClean="0">
                <a:latin typeface="Verdana" charset="0"/>
              </a:rPr>
              <a:t>Android</a:t>
            </a:r>
            <a:r>
              <a:rPr lang="en-US" baseline="30000" dirty="0" err="1" smtClean="0">
                <a:latin typeface="Verdana" charset="0"/>
              </a:rPr>
              <a:t>TM</a:t>
            </a:r>
            <a:r>
              <a:rPr lang="en-US" i="1" dirty="0" smtClean="0">
                <a:latin typeface="Verdana" charset="0"/>
              </a:rPr>
              <a:t> Application Development, Fourth Edition</a:t>
            </a:r>
            <a:r>
              <a:rPr lang="en-US" dirty="0" smtClean="0">
                <a:latin typeface="Verdana" charset="0"/>
              </a:rPr>
              <a:t>, by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(ISBN-13: 978-0-13-389238-3). Copyright © 2015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All rights reserved.</a:t>
            </a:r>
            <a:endParaRPr lang="en-US" dirty="0"/>
          </a:p>
        </p:txBody>
      </p:sp>
    </p:spTree>
    <p:extLst>
      <p:ext uri="{BB962C8B-B14F-4D97-AF65-F5344CB8AC3E}">
        <p14:creationId xmlns:p14="http://schemas.microsoft.com/office/powerpoint/2010/main" val="1492619220"/>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Rectangle 5"/>
          <p:cNvSpPr>
            <a:spLocks noGrp="1" noChangeArrowheads="1"/>
          </p:cNvSpPr>
          <p:nvPr>
            <p:ph type="ftr" sz="quarter" idx="11"/>
          </p:nvPr>
        </p:nvSpPr>
        <p:spPr>
          <a:ln/>
        </p:spPr>
        <p:txBody>
          <a:bodyPr/>
          <a:lstStyle>
            <a:lvl1pPr>
              <a:defRPr/>
            </a:lvl1pPr>
          </a:lstStyle>
          <a:p>
            <a:pPr>
              <a:defRPr/>
            </a:pPr>
            <a:r>
              <a:rPr lang="en-US" dirty="0" smtClean="0">
                <a:latin typeface="Verdana" charset="0"/>
              </a:rPr>
              <a:t>From </a:t>
            </a:r>
            <a:r>
              <a:rPr lang="en-US" i="1" dirty="0" smtClean="0">
                <a:latin typeface="Verdana" charset="0"/>
              </a:rPr>
              <a:t>Advanced </a:t>
            </a:r>
            <a:r>
              <a:rPr lang="en-US" i="1" dirty="0" err="1" smtClean="0">
                <a:latin typeface="Verdana" charset="0"/>
              </a:rPr>
              <a:t>Android</a:t>
            </a:r>
            <a:r>
              <a:rPr lang="en-US" baseline="30000" dirty="0" err="1" smtClean="0">
                <a:latin typeface="Verdana" charset="0"/>
              </a:rPr>
              <a:t>TM</a:t>
            </a:r>
            <a:r>
              <a:rPr lang="en-US" i="1" dirty="0" smtClean="0">
                <a:latin typeface="Verdana" charset="0"/>
              </a:rPr>
              <a:t> Application Development, Fourth Edition</a:t>
            </a:r>
            <a:r>
              <a:rPr lang="en-US" dirty="0" smtClean="0">
                <a:latin typeface="Verdana" charset="0"/>
              </a:rPr>
              <a:t>, by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(ISBN-13: 978-0-13-389238-3). Copyright © 2015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All rights reserved.</a:t>
            </a:r>
            <a:endParaRPr lang="en-US" dirty="0"/>
          </a:p>
        </p:txBody>
      </p:sp>
    </p:spTree>
    <p:extLst>
      <p:ext uri="{BB962C8B-B14F-4D97-AF65-F5344CB8AC3E}">
        <p14:creationId xmlns:p14="http://schemas.microsoft.com/office/powerpoint/2010/main" val="1810983405"/>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Rectangle 5"/>
          <p:cNvSpPr>
            <a:spLocks noGrp="1" noChangeArrowheads="1"/>
          </p:cNvSpPr>
          <p:nvPr>
            <p:ph type="ftr" sz="quarter" idx="11"/>
          </p:nvPr>
        </p:nvSpPr>
        <p:spPr>
          <a:ln/>
        </p:spPr>
        <p:txBody>
          <a:bodyPr/>
          <a:lstStyle>
            <a:lvl1pPr>
              <a:defRPr/>
            </a:lvl1pPr>
          </a:lstStyle>
          <a:p>
            <a:pPr>
              <a:defRPr/>
            </a:pPr>
            <a:r>
              <a:rPr lang="en-US" dirty="0" smtClean="0">
                <a:latin typeface="Verdana" charset="0"/>
              </a:rPr>
              <a:t>From </a:t>
            </a:r>
            <a:r>
              <a:rPr lang="en-US" i="1" dirty="0" smtClean="0">
                <a:latin typeface="Verdana" charset="0"/>
              </a:rPr>
              <a:t>Advanced </a:t>
            </a:r>
            <a:r>
              <a:rPr lang="en-US" i="1" dirty="0" err="1" smtClean="0">
                <a:latin typeface="Verdana" charset="0"/>
              </a:rPr>
              <a:t>Android</a:t>
            </a:r>
            <a:r>
              <a:rPr lang="en-US" baseline="30000" dirty="0" err="1" smtClean="0">
                <a:latin typeface="Verdana" charset="0"/>
              </a:rPr>
              <a:t>TM</a:t>
            </a:r>
            <a:r>
              <a:rPr lang="en-US" i="1" dirty="0" smtClean="0">
                <a:latin typeface="Verdana" charset="0"/>
              </a:rPr>
              <a:t> Application Development, Fourth Edition</a:t>
            </a:r>
            <a:r>
              <a:rPr lang="en-US" dirty="0" smtClean="0">
                <a:latin typeface="Verdana" charset="0"/>
              </a:rPr>
              <a:t>, by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(ISBN-13: 978-0-13-389238-3). Copyright © 2015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All rights reserved.</a:t>
            </a:r>
            <a:endParaRPr lang="en-US" dirty="0"/>
          </a:p>
        </p:txBody>
      </p:sp>
    </p:spTree>
    <p:extLst>
      <p:ext uri="{BB962C8B-B14F-4D97-AF65-F5344CB8AC3E}">
        <p14:creationId xmlns:p14="http://schemas.microsoft.com/office/powerpoint/2010/main" val="1614783759"/>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Rectangle 5"/>
          <p:cNvSpPr>
            <a:spLocks noGrp="1" noChangeArrowheads="1"/>
          </p:cNvSpPr>
          <p:nvPr>
            <p:ph type="ftr" sz="quarter" idx="11"/>
          </p:nvPr>
        </p:nvSpPr>
        <p:spPr>
          <a:ln/>
        </p:spPr>
        <p:txBody>
          <a:bodyPr/>
          <a:lstStyle>
            <a:lvl1pPr>
              <a:defRPr/>
            </a:lvl1pPr>
          </a:lstStyle>
          <a:p>
            <a:pPr>
              <a:defRPr/>
            </a:pPr>
            <a:r>
              <a:rPr lang="en-US" dirty="0" smtClean="0">
                <a:latin typeface="Verdana" charset="0"/>
              </a:rPr>
              <a:t>From </a:t>
            </a:r>
            <a:r>
              <a:rPr lang="en-US" i="1" dirty="0" smtClean="0">
                <a:latin typeface="Verdana" charset="0"/>
              </a:rPr>
              <a:t>Advanced </a:t>
            </a:r>
            <a:r>
              <a:rPr lang="en-US" i="1" dirty="0" err="1" smtClean="0">
                <a:latin typeface="Verdana" charset="0"/>
              </a:rPr>
              <a:t>Android</a:t>
            </a:r>
            <a:r>
              <a:rPr lang="en-US" baseline="30000" dirty="0" err="1" smtClean="0">
                <a:latin typeface="Verdana" charset="0"/>
              </a:rPr>
              <a:t>TM</a:t>
            </a:r>
            <a:r>
              <a:rPr lang="en-US" i="1" dirty="0" smtClean="0">
                <a:latin typeface="Verdana" charset="0"/>
              </a:rPr>
              <a:t> Application Development, Fourth Edition</a:t>
            </a:r>
            <a:r>
              <a:rPr lang="en-US" dirty="0" smtClean="0">
                <a:latin typeface="Verdana" charset="0"/>
              </a:rPr>
              <a:t>, by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(ISBN-13: 978-0-13-389238-3). Copyright © 2015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All rights reserved.</a:t>
            </a:r>
            <a:endParaRPr lang="en-US" dirty="0"/>
          </a:p>
        </p:txBody>
      </p:sp>
    </p:spTree>
    <p:extLst>
      <p:ext uri="{BB962C8B-B14F-4D97-AF65-F5344CB8AC3E}">
        <p14:creationId xmlns:p14="http://schemas.microsoft.com/office/powerpoint/2010/main" val="85319939"/>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Rectangle 5"/>
          <p:cNvSpPr>
            <a:spLocks noGrp="1" noChangeArrowheads="1"/>
          </p:cNvSpPr>
          <p:nvPr>
            <p:ph type="ftr" sz="quarter" idx="11"/>
          </p:nvPr>
        </p:nvSpPr>
        <p:spPr>
          <a:ln/>
        </p:spPr>
        <p:txBody>
          <a:bodyPr/>
          <a:lstStyle>
            <a:lvl1pPr>
              <a:defRPr/>
            </a:lvl1pPr>
          </a:lstStyle>
          <a:p>
            <a:pPr>
              <a:defRPr/>
            </a:pPr>
            <a:r>
              <a:rPr lang="en-US" dirty="0" smtClean="0">
                <a:latin typeface="Verdana" charset="0"/>
              </a:rPr>
              <a:t>From </a:t>
            </a:r>
            <a:r>
              <a:rPr lang="en-US" i="1" dirty="0" smtClean="0">
                <a:latin typeface="Verdana" charset="0"/>
              </a:rPr>
              <a:t>Advanced </a:t>
            </a:r>
            <a:r>
              <a:rPr lang="en-US" i="1" dirty="0" err="1" smtClean="0">
                <a:latin typeface="Verdana" charset="0"/>
              </a:rPr>
              <a:t>Android</a:t>
            </a:r>
            <a:r>
              <a:rPr lang="en-US" baseline="30000" dirty="0" err="1" smtClean="0">
                <a:latin typeface="Verdana" charset="0"/>
              </a:rPr>
              <a:t>TM</a:t>
            </a:r>
            <a:r>
              <a:rPr lang="en-US" i="1" dirty="0" smtClean="0">
                <a:latin typeface="Verdana" charset="0"/>
              </a:rPr>
              <a:t> Application Development, Fourth Edition</a:t>
            </a:r>
            <a:r>
              <a:rPr lang="en-US" dirty="0" smtClean="0">
                <a:latin typeface="Verdana" charset="0"/>
              </a:rPr>
              <a:t>, by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(ISBN-13: 978-0-13-389238-3). Copyright © 2015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All rights reserved.</a:t>
            </a:r>
            <a:endParaRPr lang="en-US" dirty="0"/>
          </a:p>
        </p:txBody>
      </p:sp>
    </p:spTree>
    <p:extLst>
      <p:ext uri="{BB962C8B-B14F-4D97-AF65-F5344CB8AC3E}">
        <p14:creationId xmlns:p14="http://schemas.microsoft.com/office/powerpoint/2010/main" val="1808590279"/>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Rectangle 5"/>
          <p:cNvSpPr>
            <a:spLocks noGrp="1" noChangeArrowheads="1"/>
          </p:cNvSpPr>
          <p:nvPr>
            <p:ph type="ftr" sz="quarter" idx="11"/>
          </p:nvPr>
        </p:nvSpPr>
        <p:spPr>
          <a:ln/>
        </p:spPr>
        <p:txBody>
          <a:bodyPr/>
          <a:lstStyle>
            <a:lvl1pPr>
              <a:defRPr/>
            </a:lvl1pPr>
          </a:lstStyle>
          <a:p>
            <a:pPr>
              <a:defRPr/>
            </a:pPr>
            <a:r>
              <a:rPr lang="en-US" dirty="0" smtClean="0">
                <a:latin typeface="Verdana" charset="0"/>
              </a:rPr>
              <a:t>From </a:t>
            </a:r>
            <a:r>
              <a:rPr lang="en-US" i="1" dirty="0" smtClean="0">
                <a:latin typeface="Verdana" charset="0"/>
              </a:rPr>
              <a:t>Advanced </a:t>
            </a:r>
            <a:r>
              <a:rPr lang="en-US" i="1" dirty="0" err="1" smtClean="0">
                <a:latin typeface="Verdana" charset="0"/>
              </a:rPr>
              <a:t>Android</a:t>
            </a:r>
            <a:r>
              <a:rPr lang="en-US" baseline="30000" dirty="0" err="1" smtClean="0">
                <a:latin typeface="Verdana" charset="0"/>
              </a:rPr>
              <a:t>TM</a:t>
            </a:r>
            <a:r>
              <a:rPr lang="en-US" i="1" dirty="0" smtClean="0">
                <a:latin typeface="Verdana" charset="0"/>
              </a:rPr>
              <a:t> Application Development, Fourth Edition</a:t>
            </a:r>
            <a:r>
              <a:rPr lang="en-US" dirty="0" smtClean="0">
                <a:latin typeface="Verdana" charset="0"/>
              </a:rPr>
              <a:t>, by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(ISBN-13: 978-0-13-389238-3). Copyright © 2015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All rights reserved.</a:t>
            </a:r>
            <a:endParaRPr lang="en-US" dirty="0"/>
          </a:p>
        </p:txBody>
      </p:sp>
    </p:spTree>
    <p:extLst>
      <p:ext uri="{BB962C8B-B14F-4D97-AF65-F5344CB8AC3E}">
        <p14:creationId xmlns:p14="http://schemas.microsoft.com/office/powerpoint/2010/main" val="1568590046"/>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8"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9"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2293" name="Rectangle 5"/>
          <p:cNvSpPr>
            <a:spLocks noGrp="1" noChangeArrowheads="1"/>
          </p:cNvSpPr>
          <p:nvPr>
            <p:ph type="ftr" sz="quarter" idx="3"/>
          </p:nvPr>
        </p:nvSpPr>
        <p:spPr bwMode="auto">
          <a:xfrm>
            <a:off x="457200" y="6245225"/>
            <a:ext cx="8229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fontAlgn="auto">
              <a:spcBef>
                <a:spcPts val="0"/>
              </a:spcBef>
              <a:spcAft>
                <a:spcPts val="0"/>
              </a:spcAft>
              <a:defRPr sz="800">
                <a:solidFill>
                  <a:schemeClr val="tx1"/>
                </a:solidFill>
                <a:latin typeface="+mn-lt"/>
              </a:defRPr>
            </a:lvl1pPr>
          </a:lstStyle>
          <a:p>
            <a:pPr>
              <a:defRPr/>
            </a:pPr>
            <a:r>
              <a:rPr lang="en-US" dirty="0" smtClean="0">
                <a:latin typeface="Verdana" charset="0"/>
              </a:rPr>
              <a:t>From </a:t>
            </a:r>
            <a:r>
              <a:rPr lang="en-US" i="1" dirty="0" smtClean="0">
                <a:latin typeface="Verdana" charset="0"/>
              </a:rPr>
              <a:t>Advanced </a:t>
            </a:r>
            <a:r>
              <a:rPr lang="en-US" i="1" dirty="0" err="1" smtClean="0">
                <a:latin typeface="Verdana" charset="0"/>
              </a:rPr>
              <a:t>Android</a:t>
            </a:r>
            <a:r>
              <a:rPr lang="en-US" baseline="30000" dirty="0" err="1" smtClean="0">
                <a:latin typeface="Verdana" charset="0"/>
              </a:rPr>
              <a:t>TM</a:t>
            </a:r>
            <a:r>
              <a:rPr lang="en-US" i="1" dirty="0" smtClean="0">
                <a:latin typeface="Verdana" charset="0"/>
              </a:rPr>
              <a:t> Application Development, Fourth Edition</a:t>
            </a:r>
            <a:r>
              <a:rPr lang="en-US" dirty="0" smtClean="0">
                <a:latin typeface="Verdana" charset="0"/>
              </a:rPr>
              <a:t>, by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(ISBN-13: 978-0-13-389238-3). Copyright © 2015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All rights reserved.</a:t>
            </a:r>
            <a:endParaRPr lang="en-US" dirty="0"/>
          </a:p>
        </p:txBody>
      </p:sp>
    </p:spTree>
  </p:cSld>
  <p:clrMap bg1="lt1" tx1="dk1" bg2="lt2" tx2="dk2" accent1="accent1" accent2="accent2" accent3="accent3" accent4="accent4" accent5="accent5" accent6="accent6" hlink="hlink" folHlink="folHlink"/>
  <p:sldLayoutIdLst>
    <p:sldLayoutId id="2147483743" r:id="rId1"/>
    <p:sldLayoutId id="2147483731" r:id="rId2"/>
    <p:sldLayoutId id="2147483732" r:id="rId3"/>
    <p:sldLayoutId id="2147483733" r:id="rId4"/>
    <p:sldLayoutId id="2147483734" r:id="rId5"/>
    <p:sldLayoutId id="2147483735" r:id="rId6"/>
    <p:sldLayoutId id="2147483736" r:id="rId7"/>
    <p:sldLayoutId id="2147483737" r:id="rId8"/>
    <p:sldLayoutId id="2147483738" r:id="rId9"/>
    <p:sldLayoutId id="2147483739" r:id="rId10"/>
    <p:sldLayoutId id="2147483740" r:id="rId11"/>
    <p:sldLayoutId id="2147483741" r:id="rId12"/>
    <p:sldLayoutId id="2147483742" r:id="rId13"/>
  </p:sldLayoutIdLs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029">
                                            <p:txEl>
                                              <p:pRg st="0" end="0"/>
                                            </p:txEl>
                                          </p:spTgt>
                                        </p:tgtEl>
                                        <p:attrNameLst>
                                          <p:attrName>style.visibility</p:attrName>
                                        </p:attrNameLst>
                                      </p:cBhvr>
                                      <p:to>
                                        <p:strVal val="visible"/>
                                      </p:to>
                                    </p:set>
                                    <p:animEffect transition="in" filter="wipe(down)">
                                      <p:cBhvr>
                                        <p:cTn id="7" dur="500"/>
                                        <p:tgtEl>
                                          <p:spTgt spid="102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029">
                                            <p:txEl>
                                              <p:pRg st="1" end="1"/>
                                            </p:txEl>
                                          </p:spTgt>
                                        </p:tgtEl>
                                        <p:attrNameLst>
                                          <p:attrName>style.visibility</p:attrName>
                                        </p:attrNameLst>
                                      </p:cBhvr>
                                      <p:to>
                                        <p:strVal val="visible"/>
                                      </p:to>
                                    </p:set>
                                    <p:animEffect transition="in" filter="wipe(down)">
                                      <p:cBhvr>
                                        <p:cTn id="12" dur="500"/>
                                        <p:tgtEl>
                                          <p:spTgt spid="102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029">
                                            <p:txEl>
                                              <p:pRg st="2" end="2"/>
                                            </p:txEl>
                                          </p:spTgt>
                                        </p:tgtEl>
                                        <p:attrNameLst>
                                          <p:attrName>style.visibility</p:attrName>
                                        </p:attrNameLst>
                                      </p:cBhvr>
                                      <p:to>
                                        <p:strVal val="visible"/>
                                      </p:to>
                                    </p:set>
                                    <p:animEffect transition="in" filter="wipe(down)">
                                      <p:cBhvr>
                                        <p:cTn id="17" dur="500"/>
                                        <p:tgtEl>
                                          <p:spTgt spid="102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029">
                                            <p:txEl>
                                              <p:pRg st="3" end="3"/>
                                            </p:txEl>
                                          </p:spTgt>
                                        </p:tgtEl>
                                        <p:attrNameLst>
                                          <p:attrName>style.visibility</p:attrName>
                                        </p:attrNameLst>
                                      </p:cBhvr>
                                      <p:to>
                                        <p:strVal val="visible"/>
                                      </p:to>
                                    </p:set>
                                    <p:animEffect transition="in" filter="wipe(down)">
                                      <p:cBhvr>
                                        <p:cTn id="22" dur="500"/>
                                        <p:tgtEl>
                                          <p:spTgt spid="102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1029">
                                            <p:txEl>
                                              <p:pRg st="4" end="4"/>
                                            </p:txEl>
                                          </p:spTgt>
                                        </p:tgtEl>
                                        <p:attrNameLst>
                                          <p:attrName>style.visibility</p:attrName>
                                        </p:attrNameLst>
                                      </p:cBhvr>
                                      <p:to>
                                        <p:strVal val="visible"/>
                                      </p:to>
                                    </p:set>
                                    <p:animEffect transition="in" filter="wipe(down)">
                                      <p:cBhvr>
                                        <p:cTn id="27" dur="500"/>
                                        <p:tgtEl>
                                          <p:spTgt spid="102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9" grpId="0" uiExpand="1" build="p">
        <p:tmplLst>
          <p:tmpl lvl="1">
            <p:tnLst>
              <p:par>
                <p:cTn presetID="22" presetClass="entr" presetSubtype="4" fill="hold" nodeType="clickEffect">
                  <p:stCondLst>
                    <p:cond delay="0"/>
                  </p:stCondLst>
                  <p:childTnLst>
                    <p:set>
                      <p:cBhvr>
                        <p:cTn dur="1" fill="hold">
                          <p:stCondLst>
                            <p:cond delay="0"/>
                          </p:stCondLst>
                        </p:cTn>
                        <p:tgtEl>
                          <p:spTgt spid="1029"/>
                        </p:tgtEl>
                        <p:attrNameLst>
                          <p:attrName>style.visibility</p:attrName>
                        </p:attrNameLst>
                      </p:cBhvr>
                      <p:to>
                        <p:strVal val="visible"/>
                      </p:to>
                    </p:set>
                    <p:animEffect transition="in" filter="wipe(down)">
                      <p:cBhvr>
                        <p:cTn dur="500"/>
                        <p:tgtEl>
                          <p:spTgt spid="1029"/>
                        </p:tgtEl>
                      </p:cBhvr>
                    </p:animEffect>
                  </p:childTnLst>
                </p:cTn>
              </p:par>
            </p:tnLst>
          </p:tmpl>
          <p:tmpl lvl="2">
            <p:tnLst>
              <p:par>
                <p:cTn presetID="22" presetClass="entr" presetSubtype="4" fill="hold" nodeType="clickEffect">
                  <p:stCondLst>
                    <p:cond delay="0"/>
                  </p:stCondLst>
                  <p:childTnLst>
                    <p:set>
                      <p:cBhvr>
                        <p:cTn dur="1" fill="hold">
                          <p:stCondLst>
                            <p:cond delay="0"/>
                          </p:stCondLst>
                        </p:cTn>
                        <p:tgtEl>
                          <p:spTgt spid="1029"/>
                        </p:tgtEl>
                        <p:attrNameLst>
                          <p:attrName>style.visibility</p:attrName>
                        </p:attrNameLst>
                      </p:cBhvr>
                      <p:to>
                        <p:strVal val="visible"/>
                      </p:to>
                    </p:set>
                    <p:animEffect transition="in" filter="wipe(down)">
                      <p:cBhvr>
                        <p:cTn dur="500"/>
                        <p:tgtEl>
                          <p:spTgt spid="1029"/>
                        </p:tgtEl>
                      </p:cBhvr>
                    </p:animEffect>
                  </p:childTnLst>
                </p:cTn>
              </p:par>
            </p:tnLst>
          </p:tmpl>
          <p:tmpl lvl="3">
            <p:tnLst>
              <p:par>
                <p:cTn presetID="22" presetClass="entr" presetSubtype="4" fill="hold" nodeType="clickEffect">
                  <p:stCondLst>
                    <p:cond delay="0"/>
                  </p:stCondLst>
                  <p:childTnLst>
                    <p:set>
                      <p:cBhvr>
                        <p:cTn dur="1" fill="hold">
                          <p:stCondLst>
                            <p:cond delay="0"/>
                          </p:stCondLst>
                        </p:cTn>
                        <p:tgtEl>
                          <p:spTgt spid="1029"/>
                        </p:tgtEl>
                        <p:attrNameLst>
                          <p:attrName>style.visibility</p:attrName>
                        </p:attrNameLst>
                      </p:cBhvr>
                      <p:to>
                        <p:strVal val="visible"/>
                      </p:to>
                    </p:set>
                    <p:animEffect transition="in" filter="wipe(down)">
                      <p:cBhvr>
                        <p:cTn dur="500"/>
                        <p:tgtEl>
                          <p:spTgt spid="1029"/>
                        </p:tgtEl>
                      </p:cBhvr>
                    </p:animEffect>
                  </p:childTnLst>
                </p:cTn>
              </p:par>
            </p:tnLst>
          </p:tmpl>
          <p:tmpl lvl="4">
            <p:tnLst>
              <p:par>
                <p:cTn presetID="22" presetClass="entr" presetSubtype="4" fill="hold" nodeType="clickEffect">
                  <p:stCondLst>
                    <p:cond delay="0"/>
                  </p:stCondLst>
                  <p:childTnLst>
                    <p:set>
                      <p:cBhvr>
                        <p:cTn dur="1" fill="hold">
                          <p:stCondLst>
                            <p:cond delay="0"/>
                          </p:stCondLst>
                        </p:cTn>
                        <p:tgtEl>
                          <p:spTgt spid="1029"/>
                        </p:tgtEl>
                        <p:attrNameLst>
                          <p:attrName>style.visibility</p:attrName>
                        </p:attrNameLst>
                      </p:cBhvr>
                      <p:to>
                        <p:strVal val="visible"/>
                      </p:to>
                    </p:set>
                    <p:animEffect transition="in" filter="wipe(down)">
                      <p:cBhvr>
                        <p:cTn dur="500"/>
                        <p:tgtEl>
                          <p:spTgt spid="1029"/>
                        </p:tgtEl>
                      </p:cBhvr>
                    </p:animEffect>
                  </p:childTnLst>
                </p:cTn>
              </p:par>
            </p:tnLst>
          </p:tmpl>
          <p:tmpl lvl="5">
            <p:tnLst>
              <p:par>
                <p:cTn presetID="22" presetClass="entr" presetSubtype="4" fill="hold" nodeType="clickEffect">
                  <p:stCondLst>
                    <p:cond delay="0"/>
                  </p:stCondLst>
                  <p:childTnLst>
                    <p:set>
                      <p:cBhvr>
                        <p:cTn dur="1" fill="hold">
                          <p:stCondLst>
                            <p:cond delay="0"/>
                          </p:stCondLst>
                        </p:cTn>
                        <p:tgtEl>
                          <p:spTgt spid="1029"/>
                        </p:tgtEl>
                        <p:attrNameLst>
                          <p:attrName>style.visibility</p:attrName>
                        </p:attrNameLst>
                      </p:cBhvr>
                      <p:to>
                        <p:strVal val="visible"/>
                      </p:to>
                    </p:set>
                    <p:animEffect transition="in" filter="wipe(down)">
                      <p:cBhvr>
                        <p:cTn dur="500"/>
                        <p:tgtEl>
                          <p:spTgt spid="1029"/>
                        </p:tgtEl>
                      </p:cBhvr>
                    </p:animEffect>
                  </p:childTnLst>
                </p:cTn>
              </p:par>
            </p:tnLst>
          </p:tmpl>
        </p:tmplLst>
      </p:bldP>
    </p:bldLst>
  </p:timing>
  <p:hf sldNum="0" hdr="0" dt="0"/>
  <p:txStyles>
    <p:titleStyle>
      <a:lvl1pPr algn="ctr" rtl="0" eaLnBrk="0" fontAlgn="base" hangingPunct="0">
        <a:lnSpc>
          <a:spcPts val="3600"/>
        </a:lnSpc>
        <a:spcBef>
          <a:spcPct val="0"/>
        </a:spcBef>
        <a:spcAft>
          <a:spcPct val="0"/>
        </a:spcAft>
        <a:defRPr sz="3400">
          <a:solidFill>
            <a:schemeClr val="tx2"/>
          </a:solidFill>
          <a:latin typeface="+mj-lt"/>
          <a:ea typeface="+mj-ea"/>
          <a:cs typeface="+mj-cs"/>
        </a:defRPr>
      </a:lvl1pPr>
      <a:lvl2pPr algn="ctr" rtl="0" eaLnBrk="0" fontAlgn="base" hangingPunct="0">
        <a:lnSpc>
          <a:spcPts val="3600"/>
        </a:lnSpc>
        <a:spcBef>
          <a:spcPct val="0"/>
        </a:spcBef>
        <a:spcAft>
          <a:spcPct val="0"/>
        </a:spcAft>
        <a:defRPr sz="3400">
          <a:solidFill>
            <a:schemeClr val="tx2"/>
          </a:solidFill>
          <a:latin typeface="Arial Black" pitchFamily="34" charset="0"/>
        </a:defRPr>
      </a:lvl2pPr>
      <a:lvl3pPr algn="ctr" rtl="0" eaLnBrk="0" fontAlgn="base" hangingPunct="0">
        <a:lnSpc>
          <a:spcPts val="3600"/>
        </a:lnSpc>
        <a:spcBef>
          <a:spcPct val="0"/>
        </a:spcBef>
        <a:spcAft>
          <a:spcPct val="0"/>
        </a:spcAft>
        <a:defRPr sz="3400">
          <a:solidFill>
            <a:schemeClr val="tx2"/>
          </a:solidFill>
          <a:latin typeface="Arial Black" pitchFamily="34" charset="0"/>
        </a:defRPr>
      </a:lvl3pPr>
      <a:lvl4pPr algn="ctr" rtl="0" eaLnBrk="0" fontAlgn="base" hangingPunct="0">
        <a:lnSpc>
          <a:spcPts val="3600"/>
        </a:lnSpc>
        <a:spcBef>
          <a:spcPct val="0"/>
        </a:spcBef>
        <a:spcAft>
          <a:spcPct val="0"/>
        </a:spcAft>
        <a:defRPr sz="3400">
          <a:solidFill>
            <a:schemeClr val="tx2"/>
          </a:solidFill>
          <a:latin typeface="Arial Black" pitchFamily="34" charset="0"/>
        </a:defRPr>
      </a:lvl4pPr>
      <a:lvl5pPr algn="ctr" rtl="0" eaLnBrk="0" fontAlgn="base" hangingPunct="0">
        <a:lnSpc>
          <a:spcPts val="3600"/>
        </a:lnSpc>
        <a:spcBef>
          <a:spcPct val="0"/>
        </a:spcBef>
        <a:spcAft>
          <a:spcPct val="0"/>
        </a:spcAft>
        <a:defRPr sz="3400">
          <a:solidFill>
            <a:schemeClr val="tx2"/>
          </a:solidFill>
          <a:latin typeface="Arial Black" pitchFamily="34" charset="0"/>
        </a:defRPr>
      </a:lvl5pPr>
      <a:lvl6pPr marL="457200" algn="ctr" rtl="0" eaLnBrk="1" fontAlgn="base" hangingPunct="1">
        <a:spcBef>
          <a:spcPct val="0"/>
        </a:spcBef>
        <a:spcAft>
          <a:spcPct val="0"/>
        </a:spcAft>
        <a:defRPr sz="3600">
          <a:solidFill>
            <a:schemeClr val="tx2"/>
          </a:solidFill>
          <a:latin typeface="Arial Black" pitchFamily="34" charset="0"/>
        </a:defRPr>
      </a:lvl6pPr>
      <a:lvl7pPr marL="914400" algn="ctr" rtl="0" eaLnBrk="1" fontAlgn="base" hangingPunct="1">
        <a:spcBef>
          <a:spcPct val="0"/>
        </a:spcBef>
        <a:spcAft>
          <a:spcPct val="0"/>
        </a:spcAft>
        <a:defRPr sz="3600">
          <a:solidFill>
            <a:schemeClr val="tx2"/>
          </a:solidFill>
          <a:latin typeface="Arial Black" pitchFamily="34" charset="0"/>
        </a:defRPr>
      </a:lvl7pPr>
      <a:lvl8pPr marL="1371600" algn="ctr" rtl="0" eaLnBrk="1" fontAlgn="base" hangingPunct="1">
        <a:spcBef>
          <a:spcPct val="0"/>
        </a:spcBef>
        <a:spcAft>
          <a:spcPct val="0"/>
        </a:spcAft>
        <a:defRPr sz="3600">
          <a:solidFill>
            <a:schemeClr val="tx2"/>
          </a:solidFill>
          <a:latin typeface="Arial Black" pitchFamily="34" charset="0"/>
        </a:defRPr>
      </a:lvl8pPr>
      <a:lvl9pPr marL="1828800" algn="ctr" rtl="0" eaLnBrk="1" fontAlgn="base" hangingPunct="1">
        <a:spcBef>
          <a:spcPct val="0"/>
        </a:spcBef>
        <a:spcAft>
          <a:spcPct val="0"/>
        </a:spcAft>
        <a:defRPr sz="3600">
          <a:solidFill>
            <a:schemeClr val="tx2"/>
          </a:solidFill>
          <a:latin typeface="Arial Black" pitchFamily="34" charset="0"/>
        </a:defRPr>
      </a:lvl9pPr>
    </p:titleStyle>
    <p:bodyStyle>
      <a:lvl1pPr marL="609600" indent="-609600" algn="l" rtl="0" eaLnBrk="0" fontAlgn="base" hangingPunct="0">
        <a:spcBef>
          <a:spcPct val="20000"/>
        </a:spcBef>
        <a:spcAft>
          <a:spcPct val="0"/>
        </a:spcAft>
        <a:buFont typeface="Wingdings" pitchFamily="2" charset="2"/>
        <a:buChar char="§"/>
        <a:defRPr sz="1600">
          <a:solidFill>
            <a:schemeClr val="tx1"/>
          </a:solidFill>
          <a:latin typeface="Arial" charset="0"/>
          <a:ea typeface="+mn-ea"/>
          <a:cs typeface="+mn-cs"/>
        </a:defRPr>
      </a:lvl1pPr>
      <a:lvl2pPr marL="990600" indent="-533400" algn="l" rtl="0" eaLnBrk="0" fontAlgn="base" hangingPunct="0">
        <a:spcBef>
          <a:spcPct val="20000"/>
        </a:spcBef>
        <a:spcAft>
          <a:spcPct val="0"/>
        </a:spcAft>
        <a:buChar char="–"/>
        <a:defRPr sz="1600">
          <a:solidFill>
            <a:schemeClr val="tx1"/>
          </a:solidFill>
          <a:latin typeface="Arial" charset="0"/>
        </a:defRPr>
      </a:lvl2pPr>
      <a:lvl3pPr marL="1371600" indent="-457200" algn="l" rtl="0" eaLnBrk="0" fontAlgn="base" hangingPunct="0">
        <a:spcBef>
          <a:spcPct val="20000"/>
        </a:spcBef>
        <a:spcAft>
          <a:spcPct val="0"/>
        </a:spcAft>
        <a:buChar char="•"/>
        <a:defRPr sz="1600">
          <a:solidFill>
            <a:schemeClr val="tx1"/>
          </a:solidFill>
          <a:latin typeface="Arial" charset="0"/>
        </a:defRPr>
      </a:lvl3pPr>
      <a:lvl4pPr marL="1752600" indent="-381000" algn="l" rtl="0" eaLnBrk="0" fontAlgn="base" hangingPunct="0">
        <a:spcBef>
          <a:spcPct val="20000"/>
        </a:spcBef>
        <a:spcAft>
          <a:spcPct val="0"/>
        </a:spcAft>
        <a:buChar char="–"/>
        <a:defRPr sz="1600">
          <a:solidFill>
            <a:schemeClr val="tx1"/>
          </a:solidFill>
          <a:latin typeface="Arial" charset="0"/>
        </a:defRPr>
      </a:lvl4pPr>
      <a:lvl5pPr marL="2209800" indent="-381000" algn="l" rtl="0" eaLnBrk="0" fontAlgn="base" hangingPunct="0">
        <a:spcBef>
          <a:spcPct val="20000"/>
        </a:spcBef>
        <a:spcAft>
          <a:spcPct val="0"/>
        </a:spcAft>
        <a:buChar char="»"/>
        <a:defRPr sz="1600">
          <a:solidFill>
            <a:schemeClr val="tx1"/>
          </a:solidFill>
          <a:latin typeface="Arial" charset="0"/>
        </a:defRPr>
      </a:lvl5pPr>
      <a:lvl6pPr marL="2667000" indent="-381000" algn="l" rtl="0" eaLnBrk="1" fontAlgn="base" hangingPunct="1">
        <a:spcBef>
          <a:spcPct val="20000"/>
        </a:spcBef>
        <a:spcAft>
          <a:spcPct val="0"/>
        </a:spcAft>
        <a:buChar char="»"/>
        <a:defRPr sz="2000">
          <a:solidFill>
            <a:schemeClr val="tx1"/>
          </a:solidFill>
          <a:latin typeface="+mn-lt"/>
        </a:defRPr>
      </a:lvl6pPr>
      <a:lvl7pPr marL="3124200" indent="-381000" algn="l" rtl="0" eaLnBrk="1" fontAlgn="base" hangingPunct="1">
        <a:spcBef>
          <a:spcPct val="20000"/>
        </a:spcBef>
        <a:spcAft>
          <a:spcPct val="0"/>
        </a:spcAft>
        <a:buChar char="»"/>
        <a:defRPr sz="2000">
          <a:solidFill>
            <a:schemeClr val="tx1"/>
          </a:solidFill>
          <a:latin typeface="+mn-lt"/>
        </a:defRPr>
      </a:lvl7pPr>
      <a:lvl8pPr marL="3581400" indent="-381000" algn="l" rtl="0" eaLnBrk="1" fontAlgn="base" hangingPunct="1">
        <a:spcBef>
          <a:spcPct val="20000"/>
        </a:spcBef>
        <a:spcAft>
          <a:spcPct val="0"/>
        </a:spcAft>
        <a:buChar char="»"/>
        <a:defRPr sz="2000">
          <a:solidFill>
            <a:schemeClr val="tx1"/>
          </a:solidFill>
          <a:latin typeface="+mn-lt"/>
        </a:defRPr>
      </a:lvl8pPr>
      <a:lvl9pPr marL="4038600" indent="-3810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idx="4294967295"/>
          </p:nvPr>
        </p:nvSpPr>
        <p:spPr>
          <a:xfrm>
            <a:off x="457200" y="274638"/>
            <a:ext cx="8229600" cy="792162"/>
          </a:xfrm>
        </p:spPr>
        <p:txBody>
          <a:bodyPr/>
          <a:lstStyle/>
          <a:p>
            <a:pPr eaLnBrk="1" hangingPunct="1"/>
            <a:r>
              <a:rPr lang="en-US" smtClean="0"/>
              <a:t>Instructor Notes</a:t>
            </a:r>
            <a:endParaRPr lang="en-US" dirty="0" smtClean="0"/>
          </a:p>
        </p:txBody>
      </p:sp>
      <p:sp>
        <p:nvSpPr>
          <p:cNvPr id="3075" name="Rectangle 3"/>
          <p:cNvSpPr>
            <a:spLocks noGrp="1" noChangeArrowheads="1"/>
          </p:cNvSpPr>
          <p:nvPr>
            <p:ph type="body" idx="4294967295"/>
          </p:nvPr>
        </p:nvSpPr>
        <p:spPr>
          <a:xfrm>
            <a:off x="457200" y="1066800"/>
            <a:ext cx="8229600" cy="5059363"/>
          </a:xfrm>
        </p:spPr>
        <p:txBody>
          <a:bodyPr/>
          <a:lstStyle/>
          <a:p>
            <a:pPr eaLnBrk="1" hangingPunct="1">
              <a:buNone/>
            </a:pPr>
            <a:r>
              <a:rPr lang="en-US" dirty="0"/>
              <a:t>To the instructor: </a:t>
            </a:r>
          </a:p>
          <a:p>
            <a:pPr eaLnBrk="1" hangingPunct="1">
              <a:buNone/>
            </a:pPr>
            <a:r>
              <a:rPr lang="en-US" dirty="0"/>
              <a:t>	This slide set has been prepared with both the highlights from the student text as well as notes from the text. The students will not be able to see the notes unless you provide them with the slide set. You can choose whether to provide that option.</a:t>
            </a:r>
          </a:p>
          <a:p>
            <a:pPr eaLnBrk="1" hangingPunct="1">
              <a:buNone/>
            </a:pPr>
            <a:r>
              <a:rPr lang="en-US" dirty="0"/>
              <a:t>	</a:t>
            </a:r>
          </a:p>
          <a:p>
            <a:pPr eaLnBrk="1" hangingPunct="1">
              <a:buNone/>
            </a:pPr>
            <a:r>
              <a:rPr lang="en-US" dirty="0"/>
              <a:t>	The notes are best seen by directing the main presentation to the LCD projector and keeping the Notes view open on the instructor’s PC. You will find that stopping the presentation to do some kind of activity at least once every 20 minutes is critical to keeping PowerPoint from become tedious. Since different people have different presenting styles, it would be impossible to provide a clear timing structure. You should allow ample time for each slide, including stopping for activities.</a:t>
            </a:r>
          </a:p>
          <a:p>
            <a:pPr eaLnBrk="1" hangingPunct="1">
              <a:buNone/>
            </a:pPr>
            <a:endParaRPr lang="en-US" dirty="0"/>
          </a:p>
          <a:p>
            <a:pPr eaLnBrk="1" hangingPunct="1">
              <a:buNone/>
            </a:pPr>
            <a:r>
              <a:rPr lang="en-US" dirty="0"/>
              <a:t>	In case you have not done this before, the instructor notes are found by pointing at Slide Show on the Menu Bar. Click on the Set Up Slide Show option and select Multiple Monitors </a:t>
            </a:r>
            <a:r>
              <a:rPr lang="en-US" dirty="0">
                <a:sym typeface="Wingdings" pitchFamily="2" charset="2"/>
              </a:rPr>
              <a:t></a:t>
            </a:r>
            <a:r>
              <a:rPr lang="en-US" dirty="0"/>
              <a:t> Show Presenter View.</a:t>
            </a:r>
          </a:p>
          <a:p>
            <a:pPr eaLnBrk="1" hangingPunct="1">
              <a:buNone/>
            </a:pPr>
            <a:r>
              <a:rPr lang="en-US" dirty="0"/>
              <a:t>	Note: Presenter View also has a blackout button. Don’t be afraid to use it to interrupt the tedium of staring at an LCD presentation when doing activities.</a:t>
            </a:r>
          </a:p>
        </p:txBody>
      </p:sp>
      <p:sp>
        <p:nvSpPr>
          <p:cNvPr id="7" name="Footer Placeholder 6"/>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a:t>Enabling Bluetooth</a:t>
            </a:r>
            <a:endParaRPr lang="en-US" sz="2600" dirty="0" smtClean="0"/>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
        <p:nvSpPr>
          <p:cNvPr id="2" name="Content Placeholder 1"/>
          <p:cNvSpPr>
            <a:spLocks noGrp="1"/>
          </p:cNvSpPr>
          <p:nvPr>
            <p:ph idx="1"/>
          </p:nvPr>
        </p:nvSpPr>
        <p:spPr>
          <a:xfrm>
            <a:off x="457200" y="1295400"/>
            <a:ext cx="8229600" cy="4830763"/>
          </a:xfrm>
        </p:spPr>
        <p:txBody>
          <a:bodyPr/>
          <a:lstStyle/>
          <a:p>
            <a:r>
              <a:rPr lang="en-US" sz="2000" dirty="0"/>
              <a:t>After you have determined that the device has a Bluetooth radio, you need to check to see whether it is enabled using the </a:t>
            </a:r>
            <a:r>
              <a:rPr lang="en-US" sz="2000" dirty="0" err="1">
                <a:latin typeface="Courier New" panose="02070309020205020404" pitchFamily="49" charset="0"/>
                <a:cs typeface="Courier New" panose="02070309020205020404" pitchFamily="49" charset="0"/>
              </a:rPr>
              <a:t>BluetoothAdapter</a:t>
            </a:r>
            <a:r>
              <a:rPr lang="en-US" sz="2000" dirty="0"/>
              <a:t> class method called </a:t>
            </a:r>
            <a:r>
              <a:rPr lang="en-US" sz="2000" dirty="0" err="1">
                <a:latin typeface="Courier New" panose="02070309020205020404" pitchFamily="49" charset="0"/>
                <a:cs typeface="Courier New" panose="02070309020205020404" pitchFamily="49" charset="0"/>
              </a:rPr>
              <a:t>isEnabled</a:t>
            </a:r>
            <a:r>
              <a:rPr lang="en-US" sz="2000" dirty="0" smtClean="0">
                <a:latin typeface="Courier New" panose="02070309020205020404" pitchFamily="49" charset="0"/>
                <a:cs typeface="Courier New" panose="02070309020205020404" pitchFamily="49" charset="0"/>
              </a:rPr>
              <a:t>()</a:t>
            </a:r>
            <a:r>
              <a:rPr lang="en-US" sz="2000" dirty="0" smtClean="0"/>
              <a:t>.</a:t>
            </a:r>
          </a:p>
          <a:p>
            <a:r>
              <a:rPr lang="en-US" sz="2000" dirty="0" smtClean="0"/>
              <a:t>If </a:t>
            </a:r>
            <a:r>
              <a:rPr lang="en-US" sz="2000" dirty="0"/>
              <a:t>the Bluetooth adapter is enabled, you can </a:t>
            </a:r>
            <a:r>
              <a:rPr lang="en-US" sz="2000" dirty="0" smtClean="0"/>
              <a:t>proceed.</a:t>
            </a:r>
          </a:p>
          <a:p>
            <a:r>
              <a:rPr lang="en-US" sz="2000" dirty="0" smtClean="0"/>
              <a:t>Otherwise</a:t>
            </a:r>
            <a:r>
              <a:rPr lang="en-US" sz="2000" dirty="0"/>
              <a:t>, you need to request that it be turned </a:t>
            </a:r>
            <a:r>
              <a:rPr lang="en-US" sz="2000" dirty="0" smtClean="0"/>
              <a:t>on.</a:t>
            </a:r>
            <a:endParaRPr lang="en-US" sz="2000" dirty="0"/>
          </a:p>
        </p:txBody>
      </p:sp>
    </p:spTree>
    <p:extLst>
      <p:ext uri="{BB962C8B-B14F-4D97-AF65-F5344CB8AC3E}">
        <p14:creationId xmlns:p14="http://schemas.microsoft.com/office/powerpoint/2010/main" val="60003109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a:t>Enabling Bluetooth</a:t>
            </a:r>
            <a:endParaRPr lang="en-US" sz="2600" dirty="0" smtClean="0"/>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
        <p:nvSpPr>
          <p:cNvPr id="2" name="Content Placeholder 1"/>
          <p:cNvSpPr>
            <a:spLocks noGrp="1"/>
          </p:cNvSpPr>
          <p:nvPr>
            <p:ph idx="1"/>
          </p:nvPr>
        </p:nvSpPr>
        <p:spPr>
          <a:xfrm>
            <a:off x="457200" y="1295400"/>
            <a:ext cx="8229600" cy="4830763"/>
          </a:xfrm>
        </p:spPr>
        <p:txBody>
          <a:bodyPr/>
          <a:lstStyle/>
          <a:p>
            <a:r>
              <a:rPr lang="en-US" dirty="0" smtClean="0"/>
              <a:t>If you </a:t>
            </a:r>
            <a:r>
              <a:rPr lang="en-US" dirty="0"/>
              <a:t>need to request that B</a:t>
            </a:r>
            <a:r>
              <a:rPr lang="en-US" dirty="0" smtClean="0"/>
              <a:t>luetooth be </a:t>
            </a:r>
            <a:r>
              <a:rPr lang="en-US" dirty="0"/>
              <a:t>turned </a:t>
            </a:r>
            <a:r>
              <a:rPr lang="en-US" dirty="0" smtClean="0"/>
              <a:t>on, this </a:t>
            </a:r>
            <a:r>
              <a:rPr lang="en-US" dirty="0"/>
              <a:t>can be done in several ways:</a:t>
            </a:r>
          </a:p>
          <a:p>
            <a:pPr lvl="1"/>
            <a:r>
              <a:rPr lang="en-US" dirty="0"/>
              <a:t>Fire off the </a:t>
            </a:r>
            <a:r>
              <a:rPr lang="en-US" dirty="0" err="1">
                <a:latin typeface="Courier New" panose="02070309020205020404" pitchFamily="49" charset="0"/>
                <a:cs typeface="Courier New" panose="02070309020205020404" pitchFamily="49" charset="0"/>
              </a:rPr>
              <a:t>BluetoothAdapter.ACTION_REQUEST_ENABLE</a:t>
            </a:r>
            <a:r>
              <a:rPr lang="en-US" dirty="0"/>
              <a:t> intent using the </a:t>
            </a:r>
            <a:r>
              <a:rPr lang="en-US" dirty="0" err="1">
                <a:latin typeface="Courier New" panose="02070309020205020404" pitchFamily="49" charset="0"/>
                <a:cs typeface="Courier New" panose="02070309020205020404" pitchFamily="49" charset="0"/>
              </a:rPr>
              <a:t>startActivityForResult</a:t>
            </a:r>
            <a:r>
              <a:rPr lang="en-US" dirty="0">
                <a:latin typeface="Courier New" panose="02070309020205020404" pitchFamily="49" charset="0"/>
                <a:cs typeface="Courier New" panose="02070309020205020404" pitchFamily="49" charset="0"/>
              </a:rPr>
              <a:t>()</a:t>
            </a:r>
            <a:r>
              <a:rPr lang="en-US" dirty="0"/>
              <a:t> method. This launches an </a:t>
            </a:r>
            <a:r>
              <a:rPr lang="en-US" dirty="0">
                <a:latin typeface="Courier New" panose="02070309020205020404" pitchFamily="49" charset="0"/>
                <a:cs typeface="Courier New" panose="02070309020205020404" pitchFamily="49" charset="0"/>
              </a:rPr>
              <a:t>Activity</a:t>
            </a:r>
            <a:r>
              <a:rPr lang="en-US" dirty="0"/>
              <a:t> that enables the user to choose to turn on the Bluetooth adapter. If the result is </a:t>
            </a:r>
            <a:r>
              <a:rPr lang="en-US" dirty="0">
                <a:latin typeface="Courier New" panose="02070309020205020404" pitchFamily="49" charset="0"/>
                <a:cs typeface="Courier New" panose="02070309020205020404" pitchFamily="49" charset="0"/>
              </a:rPr>
              <a:t>RESULT_OK</a:t>
            </a:r>
            <a:r>
              <a:rPr lang="en-US" dirty="0"/>
              <a:t>, Bluetooth has been enabled; otherwise, the user canceled the Bluetooth-enabling process.</a:t>
            </a:r>
          </a:p>
          <a:p>
            <a:pPr lvl="1"/>
            <a:r>
              <a:rPr lang="en-US" dirty="0"/>
              <a:t>Call the </a:t>
            </a:r>
            <a:r>
              <a:rPr lang="en-US" dirty="0" err="1">
                <a:latin typeface="Courier New" panose="02070309020205020404" pitchFamily="49" charset="0"/>
                <a:cs typeface="Courier New" panose="02070309020205020404" pitchFamily="49" charset="0"/>
              </a:rPr>
              <a:t>BluetoothAdapter</a:t>
            </a:r>
            <a:r>
              <a:rPr lang="en-US" dirty="0">
                <a:latin typeface="Courier New" panose="02070309020205020404" pitchFamily="49" charset="0"/>
                <a:cs typeface="Courier New" panose="02070309020205020404" pitchFamily="49" charset="0"/>
              </a:rPr>
              <a:t> enable()</a:t>
            </a:r>
            <a:r>
              <a:rPr lang="en-US" dirty="0"/>
              <a:t> method. This method should be used only by applications that need to explicitly enable the Bluetooth radio. It requires the </a:t>
            </a:r>
            <a:r>
              <a:rPr lang="en-US" dirty="0">
                <a:latin typeface="Courier New" panose="02070309020205020404" pitchFamily="49" charset="0"/>
                <a:cs typeface="Courier New" panose="02070309020205020404" pitchFamily="49" charset="0"/>
              </a:rPr>
              <a:t>BLUETOOTH_ADMIN</a:t>
            </a:r>
            <a:r>
              <a:rPr lang="en-US" dirty="0"/>
              <a:t> permission. In addition, it should be performed only as the result of a direct request from the user, such as through a button, menu item, or query dialog.</a:t>
            </a:r>
          </a:p>
          <a:p>
            <a:pPr lvl="1"/>
            <a:r>
              <a:rPr lang="en-US" dirty="0"/>
              <a:t>The process of making an Android device discoverable also automatically enables Bluetooth. This can be achieved by firing off the </a:t>
            </a:r>
            <a:r>
              <a:rPr lang="en-US" dirty="0" err="1">
                <a:latin typeface="Courier New" panose="02070309020205020404" pitchFamily="49" charset="0"/>
                <a:cs typeface="Courier New" panose="02070309020205020404" pitchFamily="49" charset="0"/>
              </a:rPr>
              <a:t>BluetoothAdapter.ACTION_REQUEST_DISCOVERABLE</a:t>
            </a:r>
            <a:r>
              <a:rPr lang="en-US" dirty="0"/>
              <a:t> intent using the </a:t>
            </a:r>
            <a:r>
              <a:rPr lang="en-US" dirty="0" err="1">
                <a:latin typeface="Courier New" panose="02070309020205020404" pitchFamily="49" charset="0"/>
                <a:cs typeface="Courier New" panose="02070309020205020404" pitchFamily="49" charset="0"/>
              </a:rPr>
              <a:t>startActivityForResult</a:t>
            </a:r>
            <a:r>
              <a:rPr lang="en-US" dirty="0">
                <a:latin typeface="Courier New" panose="02070309020205020404" pitchFamily="49" charset="0"/>
                <a:cs typeface="Courier New" panose="02070309020205020404" pitchFamily="49" charset="0"/>
              </a:rPr>
              <a:t>()</a:t>
            </a:r>
            <a:r>
              <a:rPr lang="en-US" dirty="0"/>
              <a:t> method. This launches an </a:t>
            </a:r>
            <a:r>
              <a:rPr lang="en-US" dirty="0">
                <a:latin typeface="Courier New" panose="02070309020205020404" pitchFamily="49" charset="0"/>
                <a:cs typeface="Courier New" panose="02070309020205020404" pitchFamily="49" charset="0"/>
              </a:rPr>
              <a:t>Activity</a:t>
            </a:r>
            <a:r>
              <a:rPr lang="en-US" dirty="0"/>
              <a:t> that presents the user with a choice to make the ­device discoverable for a set amount of time.</a:t>
            </a:r>
          </a:p>
        </p:txBody>
      </p:sp>
    </p:spTree>
    <p:extLst>
      <p:ext uri="{BB962C8B-B14F-4D97-AF65-F5344CB8AC3E}">
        <p14:creationId xmlns:p14="http://schemas.microsoft.com/office/powerpoint/2010/main" val="105774030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a:t>Querying for Paired Devices</a:t>
            </a:r>
            <a:endParaRPr lang="en-US" sz="2600" dirty="0" smtClean="0"/>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
        <p:nvSpPr>
          <p:cNvPr id="2" name="Content Placeholder 1"/>
          <p:cNvSpPr>
            <a:spLocks noGrp="1"/>
          </p:cNvSpPr>
          <p:nvPr>
            <p:ph idx="1"/>
          </p:nvPr>
        </p:nvSpPr>
        <p:spPr>
          <a:xfrm>
            <a:off x="457200" y="1295400"/>
            <a:ext cx="8229600" cy="4830763"/>
          </a:xfrm>
        </p:spPr>
        <p:txBody>
          <a:bodyPr/>
          <a:lstStyle/>
          <a:p>
            <a:pPr marL="762000" lvl="2" indent="0">
              <a:buNone/>
            </a:pPr>
            <a:endParaRPr lang="en-US" sz="1800" dirty="0" smtClean="0"/>
          </a:p>
          <a:p>
            <a:pPr marL="762000" lvl="2" indent="0">
              <a:buNone/>
            </a:pPr>
            <a:endParaRPr lang="en-US" sz="1800" dirty="0"/>
          </a:p>
          <a:p>
            <a:pPr marL="762000" lvl="2" indent="0">
              <a:buNone/>
            </a:pPr>
            <a:endParaRPr lang="en-US" sz="1800" dirty="0" smtClean="0"/>
          </a:p>
          <a:p>
            <a:pPr marL="762000" lvl="2" indent="0">
              <a:buNone/>
            </a:pPr>
            <a:endParaRPr lang="en-US" sz="1800" dirty="0"/>
          </a:p>
          <a:p>
            <a:pPr marL="762000" lvl="2" indent="0">
              <a:buNone/>
            </a:pPr>
            <a:endParaRPr lang="en-US" sz="1800" dirty="0" smtClean="0"/>
          </a:p>
          <a:p>
            <a:pPr marL="762000" lvl="2" indent="0">
              <a:buNone/>
            </a:pPr>
            <a:endParaRPr lang="en-US" sz="1800" dirty="0" smtClean="0"/>
          </a:p>
          <a:p>
            <a:pPr marL="381000" lvl="1" indent="0">
              <a:buNone/>
            </a:pPr>
            <a:r>
              <a:rPr lang="en-US" sz="1400" dirty="0" smtClean="0">
                <a:latin typeface="Courier New" panose="02070309020205020404" pitchFamily="49" charset="0"/>
                <a:cs typeface="Courier New" panose="02070309020205020404" pitchFamily="49" charset="0"/>
              </a:rPr>
              <a:t>Set&lt;</a:t>
            </a:r>
            <a:r>
              <a:rPr lang="en-US" sz="1400" dirty="0" err="1" smtClean="0">
                <a:latin typeface="Courier New" panose="02070309020205020404" pitchFamily="49" charset="0"/>
                <a:cs typeface="Courier New" panose="02070309020205020404" pitchFamily="49" charset="0"/>
              </a:rPr>
              <a:t>BluetoothDevice</a:t>
            </a:r>
            <a:r>
              <a:rPr lang="en-US" sz="1400" dirty="0">
                <a:latin typeface="Courier New" panose="02070309020205020404" pitchFamily="49" charset="0"/>
                <a:cs typeface="Courier New" panose="02070309020205020404" pitchFamily="49" charset="0"/>
              </a:rPr>
              <a:t>&gt; </a:t>
            </a:r>
            <a:r>
              <a:rPr lang="en-US" sz="1400" dirty="0" err="1">
                <a:latin typeface="Courier New" panose="02070309020205020404" pitchFamily="49" charset="0"/>
                <a:cs typeface="Courier New" panose="02070309020205020404" pitchFamily="49" charset="0"/>
              </a:rPr>
              <a:t>pairedBtDevices</a:t>
            </a:r>
            <a:r>
              <a:rPr lang="en-US" sz="1400" dirty="0">
                <a:latin typeface="Courier New" panose="02070309020205020404" pitchFamily="49" charset="0"/>
                <a:cs typeface="Courier New" panose="02070309020205020404" pitchFamily="49" charset="0"/>
              </a:rPr>
              <a:t> = </a:t>
            </a:r>
            <a:r>
              <a:rPr lang="en-US" sz="1400" dirty="0" err="1">
                <a:latin typeface="Courier New" panose="02070309020205020404" pitchFamily="49" charset="0"/>
                <a:cs typeface="Courier New" panose="02070309020205020404" pitchFamily="49" charset="0"/>
              </a:rPr>
              <a:t>btAdapt.getBondedDevices</a:t>
            </a:r>
            <a:r>
              <a:rPr lang="en-US" sz="1400" dirty="0">
                <a:latin typeface="Courier New" panose="02070309020205020404" pitchFamily="49" charset="0"/>
                <a:cs typeface="Courier New" panose="02070309020205020404" pitchFamily="49" charset="0"/>
              </a:rPr>
              <a:t>();</a:t>
            </a:r>
          </a:p>
          <a:p>
            <a:pPr marL="762000" lvl="2" indent="0">
              <a:buNone/>
            </a:pPr>
            <a:endParaRPr lang="en-US" sz="1800" dirty="0"/>
          </a:p>
        </p:txBody>
      </p:sp>
    </p:spTree>
    <p:extLst>
      <p:ext uri="{BB962C8B-B14F-4D97-AF65-F5344CB8AC3E}">
        <p14:creationId xmlns:p14="http://schemas.microsoft.com/office/powerpoint/2010/main" val="60003109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a:t>Discovering Devices</a:t>
            </a:r>
            <a:endParaRPr lang="en-US" sz="2600" dirty="0" smtClean="0"/>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
        <p:nvSpPr>
          <p:cNvPr id="2" name="Content Placeholder 1"/>
          <p:cNvSpPr>
            <a:spLocks noGrp="1"/>
          </p:cNvSpPr>
          <p:nvPr>
            <p:ph idx="1"/>
          </p:nvPr>
        </p:nvSpPr>
        <p:spPr>
          <a:xfrm>
            <a:off x="457200" y="1295400"/>
            <a:ext cx="8229600" cy="4830763"/>
          </a:xfrm>
        </p:spPr>
        <p:txBody>
          <a:bodyPr/>
          <a:lstStyle/>
          <a:p>
            <a:r>
              <a:rPr lang="en-US" sz="2000" dirty="0"/>
              <a:t>New Bluetooth devices must be discovered and paired to the adapter before </a:t>
            </a:r>
            <a:r>
              <a:rPr lang="en-US" sz="2000" dirty="0" smtClean="0"/>
              <a:t>use.</a:t>
            </a:r>
          </a:p>
          <a:p>
            <a:r>
              <a:rPr lang="en-US" sz="2000" dirty="0" smtClean="0"/>
              <a:t>You </a:t>
            </a:r>
            <a:r>
              <a:rPr lang="en-US" sz="2000" dirty="0"/>
              <a:t>can use the </a:t>
            </a:r>
            <a:r>
              <a:rPr lang="en-US" sz="2000" dirty="0" err="1">
                <a:latin typeface="Courier New" panose="02070309020205020404" pitchFamily="49" charset="0"/>
                <a:cs typeface="Courier New" panose="02070309020205020404" pitchFamily="49" charset="0"/>
              </a:rPr>
              <a:t>BluetoothAdapter</a:t>
            </a:r>
            <a:r>
              <a:rPr lang="en-US" sz="2000" dirty="0"/>
              <a:t> to start and stop the discovery process for available Bluetooth devices to connect </a:t>
            </a:r>
            <a:r>
              <a:rPr lang="en-US" sz="2000" dirty="0" smtClean="0"/>
              <a:t>to.</a:t>
            </a:r>
          </a:p>
          <a:p>
            <a:r>
              <a:rPr lang="en-US" sz="2000" dirty="0" smtClean="0"/>
              <a:t>The </a:t>
            </a:r>
            <a:r>
              <a:rPr lang="en-US" sz="2000" dirty="0" err="1">
                <a:latin typeface="Courier New" panose="02070309020205020404" pitchFamily="49" charset="0"/>
                <a:cs typeface="Courier New" panose="02070309020205020404" pitchFamily="49" charset="0"/>
              </a:rPr>
              <a:t>startDiscovery</a:t>
            </a:r>
            <a:r>
              <a:rPr lang="en-US" sz="2000" dirty="0">
                <a:latin typeface="Courier New" panose="02070309020205020404" pitchFamily="49" charset="0"/>
                <a:cs typeface="Courier New" panose="02070309020205020404" pitchFamily="49" charset="0"/>
              </a:rPr>
              <a:t>()</a:t>
            </a:r>
            <a:r>
              <a:rPr lang="en-US" sz="2000" dirty="0"/>
              <a:t> method starts the discovery process </a:t>
            </a:r>
            <a:r>
              <a:rPr lang="en-US" sz="2000" dirty="0" smtClean="0"/>
              <a:t>asynchronously.</a:t>
            </a:r>
          </a:p>
          <a:p>
            <a:r>
              <a:rPr lang="en-US" sz="2000" dirty="0" smtClean="0"/>
              <a:t>This </a:t>
            </a:r>
            <a:r>
              <a:rPr lang="en-US" sz="2000" dirty="0"/>
              <a:t>method requires the </a:t>
            </a:r>
            <a:r>
              <a:rPr lang="en-US" sz="2000" dirty="0" err="1">
                <a:latin typeface="Courier New" panose="02070309020205020404" pitchFamily="49" charset="0"/>
                <a:cs typeface="Courier New" panose="02070309020205020404" pitchFamily="49" charset="0"/>
              </a:rPr>
              <a:t>android.permission.BLUETOOTH_ADMIN</a:t>
            </a:r>
            <a:r>
              <a:rPr lang="en-US" sz="2000" dirty="0"/>
              <a:t> permission.</a:t>
            </a:r>
          </a:p>
        </p:txBody>
      </p:sp>
    </p:spTree>
    <p:extLst>
      <p:ext uri="{BB962C8B-B14F-4D97-AF65-F5344CB8AC3E}">
        <p14:creationId xmlns:p14="http://schemas.microsoft.com/office/powerpoint/2010/main" val="60003109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a:t>Discovering Devices</a:t>
            </a:r>
            <a:endParaRPr lang="en-US" sz="2600" dirty="0" smtClean="0"/>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
        <p:nvSpPr>
          <p:cNvPr id="2" name="Content Placeholder 1"/>
          <p:cNvSpPr>
            <a:spLocks noGrp="1"/>
          </p:cNvSpPr>
          <p:nvPr>
            <p:ph idx="1"/>
          </p:nvPr>
        </p:nvSpPr>
        <p:spPr>
          <a:xfrm>
            <a:off x="457200" y="1295400"/>
            <a:ext cx="8229600" cy="4830763"/>
          </a:xfrm>
        </p:spPr>
        <p:txBody>
          <a:bodyPr/>
          <a:lstStyle/>
          <a:p>
            <a:r>
              <a:rPr lang="en-US" sz="2000" dirty="0"/>
              <a:t>After you have initiated the discovery process, your application needs to register to receive broadcasts for the following </a:t>
            </a:r>
            <a:r>
              <a:rPr lang="en-US" sz="2000" dirty="0">
                <a:latin typeface="Courier New" panose="02070309020205020404" pitchFamily="49" charset="0"/>
                <a:cs typeface="Courier New" panose="02070309020205020404" pitchFamily="49" charset="0"/>
              </a:rPr>
              <a:t>Intent</a:t>
            </a:r>
            <a:r>
              <a:rPr lang="en-US" sz="2000" dirty="0"/>
              <a:t> actions:</a:t>
            </a:r>
          </a:p>
          <a:p>
            <a:pPr lvl="1"/>
            <a:r>
              <a:rPr lang="en-US" sz="2000" dirty="0">
                <a:latin typeface="Courier New" panose="02070309020205020404" pitchFamily="49" charset="0"/>
                <a:cs typeface="Courier New" panose="02070309020205020404" pitchFamily="49" charset="0"/>
              </a:rPr>
              <a:t>ACTION_DISCOVERY_STARTED</a:t>
            </a:r>
            <a:r>
              <a:rPr lang="en-US" sz="2000" dirty="0"/>
              <a:t>: Occurs when the discovery process initiates</a:t>
            </a:r>
          </a:p>
          <a:p>
            <a:pPr lvl="1"/>
            <a:r>
              <a:rPr lang="en-US" sz="2000" dirty="0">
                <a:latin typeface="Courier New" panose="02070309020205020404" pitchFamily="49" charset="0"/>
                <a:cs typeface="Courier New" panose="02070309020205020404" pitchFamily="49" charset="0"/>
              </a:rPr>
              <a:t>ACTION_FOUND</a:t>
            </a:r>
            <a:r>
              <a:rPr lang="en-US" sz="2000" dirty="0"/>
              <a:t>: Occurs each time a remote Bluetooth device is found</a:t>
            </a:r>
          </a:p>
          <a:p>
            <a:pPr lvl="1"/>
            <a:r>
              <a:rPr lang="en-US" sz="2000" dirty="0">
                <a:latin typeface="Courier New" panose="02070309020205020404" pitchFamily="49" charset="0"/>
                <a:cs typeface="Courier New" panose="02070309020205020404" pitchFamily="49" charset="0"/>
              </a:rPr>
              <a:t>ACTION_DISCOVERY_FINISHED</a:t>
            </a:r>
            <a:r>
              <a:rPr lang="en-US" sz="2000" dirty="0"/>
              <a:t>: Occurs when the discovery process completes</a:t>
            </a:r>
          </a:p>
        </p:txBody>
      </p:sp>
    </p:spTree>
    <p:extLst>
      <p:ext uri="{BB962C8B-B14F-4D97-AF65-F5344CB8AC3E}">
        <p14:creationId xmlns:p14="http://schemas.microsoft.com/office/powerpoint/2010/main" val="92510689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a:t>Establishing Connections between Devices</a:t>
            </a:r>
            <a:endParaRPr lang="en-US" sz="2600" dirty="0" smtClean="0"/>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
        <p:nvSpPr>
          <p:cNvPr id="2" name="Content Placeholder 1"/>
          <p:cNvSpPr>
            <a:spLocks noGrp="1"/>
          </p:cNvSpPr>
          <p:nvPr>
            <p:ph idx="1"/>
          </p:nvPr>
        </p:nvSpPr>
        <p:spPr>
          <a:xfrm>
            <a:off x="457200" y="1295400"/>
            <a:ext cx="8229600" cy="4830763"/>
          </a:xfrm>
        </p:spPr>
        <p:txBody>
          <a:bodyPr/>
          <a:lstStyle/>
          <a:p>
            <a:r>
              <a:rPr lang="en-US" sz="2000" dirty="0"/>
              <a:t>The general idea behind connecting two devices via Bluetooth is for one device to find the other device by whatever means necessary, depending upon whether it is a previously paired device or is found through </a:t>
            </a:r>
            <a:r>
              <a:rPr lang="en-US" sz="2000" dirty="0" smtClean="0"/>
              <a:t>discovery.</a:t>
            </a:r>
          </a:p>
          <a:p>
            <a:r>
              <a:rPr lang="en-US" sz="2000" dirty="0" smtClean="0"/>
              <a:t>After </a:t>
            </a:r>
            <a:r>
              <a:rPr lang="en-US" sz="2000" dirty="0"/>
              <a:t>it’s found, the device calls the </a:t>
            </a:r>
            <a:r>
              <a:rPr lang="en-US" sz="2000" dirty="0">
                <a:latin typeface="Courier New" panose="02070309020205020404" pitchFamily="49" charset="0"/>
                <a:cs typeface="Courier New" panose="02070309020205020404" pitchFamily="49" charset="0"/>
              </a:rPr>
              <a:t>connect()</a:t>
            </a:r>
            <a:r>
              <a:rPr lang="en-US" sz="2000" dirty="0"/>
              <a:t> method. Both devices then have a valid </a:t>
            </a:r>
            <a:r>
              <a:rPr lang="en-US" sz="2000" dirty="0" err="1">
                <a:latin typeface="Courier New" panose="02070309020205020404" pitchFamily="49" charset="0"/>
                <a:cs typeface="Courier New" panose="02070309020205020404" pitchFamily="49" charset="0"/>
              </a:rPr>
              <a:t>BluetoothSocket</a:t>
            </a:r>
            <a:r>
              <a:rPr lang="en-US" sz="2000" dirty="0"/>
              <a:t> object that can be used to retrieve the </a:t>
            </a:r>
            <a:r>
              <a:rPr lang="en-US" sz="2000" dirty="0" err="1">
                <a:latin typeface="Courier New" panose="02070309020205020404" pitchFamily="49" charset="0"/>
                <a:cs typeface="Courier New" panose="02070309020205020404" pitchFamily="49" charset="0"/>
              </a:rPr>
              <a:t>InputStream</a:t>
            </a:r>
            <a:r>
              <a:rPr lang="en-US" sz="2000" dirty="0"/>
              <a:t> and </a:t>
            </a:r>
            <a:r>
              <a:rPr lang="en-US" sz="2000" dirty="0" err="1">
                <a:latin typeface="Courier New" panose="02070309020205020404" pitchFamily="49" charset="0"/>
                <a:cs typeface="Courier New" panose="02070309020205020404" pitchFamily="49" charset="0"/>
              </a:rPr>
              <a:t>OutputStream</a:t>
            </a:r>
            <a:r>
              <a:rPr lang="en-US" sz="2000" dirty="0"/>
              <a:t> objects for initiating data communications between the two </a:t>
            </a:r>
            <a:r>
              <a:rPr lang="en-US" sz="2000" dirty="0" smtClean="0"/>
              <a:t>devices.</a:t>
            </a:r>
            <a:endParaRPr lang="en-US" sz="2000" dirty="0"/>
          </a:p>
        </p:txBody>
      </p:sp>
    </p:spTree>
    <p:extLst>
      <p:ext uri="{BB962C8B-B14F-4D97-AF65-F5344CB8AC3E}">
        <p14:creationId xmlns:p14="http://schemas.microsoft.com/office/powerpoint/2010/main" val="60003109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a:t>Establishing Connections between Devices</a:t>
            </a:r>
            <a:endParaRPr lang="en-US" sz="2600" dirty="0" smtClean="0"/>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447801" y="1163950"/>
            <a:ext cx="6248398" cy="5093664"/>
          </a:xfrm>
        </p:spPr>
      </p:pic>
    </p:spTree>
    <p:extLst>
      <p:ext uri="{BB962C8B-B14F-4D97-AF65-F5344CB8AC3E}">
        <p14:creationId xmlns:p14="http://schemas.microsoft.com/office/powerpoint/2010/main" val="135863881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a:t>Working with USB</a:t>
            </a:r>
            <a:endParaRPr lang="en-US" sz="2600" dirty="0" smtClean="0"/>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
        <p:nvSpPr>
          <p:cNvPr id="2" name="Content Placeholder 1"/>
          <p:cNvSpPr>
            <a:spLocks noGrp="1"/>
          </p:cNvSpPr>
          <p:nvPr>
            <p:ph idx="1"/>
          </p:nvPr>
        </p:nvSpPr>
        <p:spPr>
          <a:xfrm>
            <a:off x="457200" y="1295400"/>
            <a:ext cx="8229600" cy="4830763"/>
          </a:xfrm>
        </p:spPr>
        <p:txBody>
          <a:bodyPr/>
          <a:lstStyle/>
          <a:p>
            <a:r>
              <a:rPr lang="en-US" sz="2000" dirty="0"/>
              <a:t>The Android platform supports a variety of flexible USB-related </a:t>
            </a:r>
            <a:r>
              <a:rPr lang="en-US" sz="2000" dirty="0" smtClean="0"/>
              <a:t>features.</a:t>
            </a:r>
          </a:p>
          <a:p>
            <a:r>
              <a:rPr lang="en-US" sz="2000" dirty="0" smtClean="0"/>
              <a:t>Android </a:t>
            </a:r>
            <a:r>
              <a:rPr lang="en-US" sz="2000" dirty="0"/>
              <a:t>devices can act as both USB peripherals (client devices) and USB hosts, depending on the </a:t>
            </a:r>
            <a:r>
              <a:rPr lang="en-US" sz="2000" dirty="0" smtClean="0"/>
              <a:t>circumstances.</a:t>
            </a:r>
          </a:p>
          <a:p>
            <a:r>
              <a:rPr lang="en-US" sz="2000" dirty="0" smtClean="0"/>
              <a:t>This </a:t>
            </a:r>
            <a:r>
              <a:rPr lang="en-US" sz="2000" dirty="0"/>
              <a:t>expands the opportunities available for developers to extend the reach of their applications to a variety of </a:t>
            </a:r>
            <a:r>
              <a:rPr lang="en-US" sz="2000" dirty="0" smtClean="0"/>
              <a:t>situations.</a:t>
            </a:r>
          </a:p>
          <a:p>
            <a:r>
              <a:rPr lang="en-US" sz="2000" dirty="0" smtClean="0"/>
              <a:t>Android </a:t>
            </a:r>
            <a:r>
              <a:rPr lang="en-US" sz="2000" dirty="0"/>
              <a:t>devices can act as remote controllers or be controlled by </a:t>
            </a:r>
            <a:r>
              <a:rPr lang="en-US" sz="2000" dirty="0" smtClean="0"/>
              <a:t>accessories.</a:t>
            </a:r>
          </a:p>
          <a:p>
            <a:r>
              <a:rPr lang="en-US" sz="2000" dirty="0" smtClean="0"/>
              <a:t>You </a:t>
            </a:r>
            <a:r>
              <a:rPr lang="en-US" sz="2000" dirty="0"/>
              <a:t>can even use the Android Open Accessory Development Kit (ADK) to create new Android hardware </a:t>
            </a:r>
            <a:r>
              <a:rPr lang="en-US" sz="2000" dirty="0" smtClean="0"/>
              <a:t>accessories.</a:t>
            </a:r>
            <a:endParaRPr lang="en-US" sz="2000" dirty="0"/>
          </a:p>
        </p:txBody>
      </p:sp>
    </p:spTree>
    <p:extLst>
      <p:ext uri="{BB962C8B-B14F-4D97-AF65-F5344CB8AC3E}">
        <p14:creationId xmlns:p14="http://schemas.microsoft.com/office/powerpoint/2010/main" val="60003109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a:t>Working with USB Accessories</a:t>
            </a:r>
            <a:endParaRPr lang="en-US" sz="2600" dirty="0" smtClean="0"/>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
        <p:nvSpPr>
          <p:cNvPr id="2" name="Content Placeholder 1"/>
          <p:cNvSpPr>
            <a:spLocks noGrp="1"/>
          </p:cNvSpPr>
          <p:nvPr>
            <p:ph idx="1"/>
          </p:nvPr>
        </p:nvSpPr>
        <p:spPr>
          <a:xfrm>
            <a:off x="457200" y="1295400"/>
            <a:ext cx="8229600" cy="4830763"/>
          </a:xfrm>
        </p:spPr>
        <p:txBody>
          <a:bodyPr/>
          <a:lstStyle/>
          <a:p>
            <a:r>
              <a:rPr lang="en-US" dirty="0"/>
              <a:t>In accessory mode, the approved accessory acts as a controller, providing power to the Android </a:t>
            </a:r>
            <a:r>
              <a:rPr lang="en-US" dirty="0" smtClean="0"/>
              <a:t>device.</a:t>
            </a:r>
          </a:p>
          <a:p>
            <a:pPr lvl="1"/>
            <a:r>
              <a:rPr lang="en-US" dirty="0" smtClean="0"/>
              <a:t>Data </a:t>
            </a:r>
            <a:r>
              <a:rPr lang="en-US" dirty="0"/>
              <a:t>can be transferred in both </a:t>
            </a:r>
            <a:r>
              <a:rPr lang="en-US" dirty="0" smtClean="0"/>
              <a:t>directions.</a:t>
            </a:r>
          </a:p>
          <a:p>
            <a:r>
              <a:rPr lang="en-US" dirty="0" smtClean="0"/>
              <a:t>The </a:t>
            </a:r>
            <a:r>
              <a:rPr lang="en-US" dirty="0"/>
              <a:t>USB accessory APIs can be found under the </a:t>
            </a:r>
            <a:r>
              <a:rPr lang="en-US" dirty="0" err="1">
                <a:latin typeface="Courier New" panose="02070309020205020404" pitchFamily="49" charset="0"/>
                <a:cs typeface="Courier New" panose="02070309020205020404" pitchFamily="49" charset="0"/>
              </a:rPr>
              <a:t>android.hardware.usb</a:t>
            </a:r>
            <a:r>
              <a:rPr lang="en-US" dirty="0"/>
              <a:t> </a:t>
            </a:r>
            <a:r>
              <a:rPr lang="en-US" dirty="0" smtClean="0"/>
              <a:t>package.</a:t>
            </a:r>
          </a:p>
          <a:p>
            <a:pPr lvl="1"/>
            <a:r>
              <a:rPr lang="en-US" dirty="0" smtClean="0"/>
              <a:t>They </a:t>
            </a:r>
            <a:r>
              <a:rPr lang="en-US" dirty="0"/>
              <a:t>were introduced in Android 3.1 (API Level 12</a:t>
            </a:r>
            <a:r>
              <a:rPr lang="en-US" dirty="0" smtClean="0"/>
              <a:t>).</a:t>
            </a:r>
            <a:endParaRPr lang="en-US" dirty="0"/>
          </a:p>
          <a:p>
            <a:r>
              <a:rPr lang="en-US" dirty="0"/>
              <a:t>Your application can interface with USB accessories by accessing the USB system service using the </a:t>
            </a:r>
            <a:r>
              <a:rPr lang="en-US" dirty="0" err="1">
                <a:latin typeface="Courier New" panose="02070309020205020404" pitchFamily="49" charset="0"/>
                <a:cs typeface="Courier New" panose="02070309020205020404" pitchFamily="49" charset="0"/>
              </a:rPr>
              <a:t>Context.getSystemService</a:t>
            </a:r>
            <a:r>
              <a:rPr lang="en-US" dirty="0">
                <a:latin typeface="Courier New" panose="02070309020205020404" pitchFamily="49" charset="0"/>
                <a:cs typeface="Courier New" panose="02070309020205020404" pitchFamily="49" charset="0"/>
              </a:rPr>
              <a:t>()</a:t>
            </a:r>
            <a:r>
              <a:rPr lang="en-US" dirty="0"/>
              <a:t> </a:t>
            </a:r>
            <a:r>
              <a:rPr lang="en-US" dirty="0" smtClean="0"/>
              <a:t>method.</a:t>
            </a:r>
          </a:p>
          <a:p>
            <a:r>
              <a:rPr lang="en-US" dirty="0" smtClean="0"/>
              <a:t>You </a:t>
            </a:r>
            <a:r>
              <a:rPr lang="en-US" dirty="0"/>
              <a:t>can use the </a:t>
            </a:r>
            <a:r>
              <a:rPr lang="en-US" dirty="0" err="1">
                <a:latin typeface="Courier New" panose="02070309020205020404" pitchFamily="49" charset="0"/>
                <a:cs typeface="Courier New" panose="02070309020205020404" pitchFamily="49" charset="0"/>
              </a:rPr>
              <a:t>UsbManager</a:t>
            </a:r>
            <a:r>
              <a:rPr lang="en-US" dirty="0"/>
              <a:t> class (</a:t>
            </a:r>
            <a:r>
              <a:rPr lang="en-US" dirty="0" err="1">
                <a:latin typeface="Courier New" panose="02070309020205020404" pitchFamily="49" charset="0"/>
                <a:cs typeface="Courier New" panose="02070309020205020404" pitchFamily="49" charset="0"/>
              </a:rPr>
              <a:t>android.hardware.usb.UsbManager</a:t>
            </a:r>
            <a:r>
              <a:rPr lang="en-US" dirty="0"/>
              <a:t>) to discover and communicate with any USB accessories connected to the </a:t>
            </a:r>
            <a:r>
              <a:rPr lang="en-US" dirty="0" smtClean="0"/>
              <a:t>device.</a:t>
            </a:r>
            <a:endParaRPr lang="en-US" dirty="0"/>
          </a:p>
        </p:txBody>
      </p:sp>
    </p:spTree>
    <p:extLst>
      <p:ext uri="{BB962C8B-B14F-4D97-AF65-F5344CB8AC3E}">
        <p14:creationId xmlns:p14="http://schemas.microsoft.com/office/powerpoint/2010/main" val="60003109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a:t>Working with USB Accessories</a:t>
            </a:r>
            <a:endParaRPr lang="en-US" sz="2600" dirty="0" smtClean="0"/>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
        <p:nvSpPr>
          <p:cNvPr id="2" name="Content Placeholder 1"/>
          <p:cNvSpPr>
            <a:spLocks noGrp="1"/>
          </p:cNvSpPr>
          <p:nvPr>
            <p:ph idx="1"/>
          </p:nvPr>
        </p:nvSpPr>
        <p:spPr>
          <a:xfrm>
            <a:off x="457200" y="1295400"/>
            <a:ext cx="8229600" cy="4830763"/>
          </a:xfrm>
        </p:spPr>
        <p:txBody>
          <a:bodyPr/>
          <a:lstStyle/>
          <a:p>
            <a:r>
              <a:rPr lang="en-US" sz="1800" dirty="0"/>
              <a:t>The </a:t>
            </a:r>
            <a:r>
              <a:rPr lang="en-US" sz="1800" dirty="0" err="1">
                <a:latin typeface="Courier New" panose="02070309020205020404" pitchFamily="49" charset="0"/>
                <a:cs typeface="Courier New" panose="02070309020205020404" pitchFamily="49" charset="0"/>
              </a:rPr>
              <a:t>UsbManager</a:t>
            </a:r>
            <a:r>
              <a:rPr lang="en-US" sz="1800" dirty="0"/>
              <a:t> class has a </a:t>
            </a:r>
            <a:r>
              <a:rPr lang="en-US" sz="1800" dirty="0" err="1">
                <a:latin typeface="Courier New" panose="02070309020205020404" pitchFamily="49" charset="0"/>
                <a:cs typeface="Courier New" panose="02070309020205020404" pitchFamily="49" charset="0"/>
              </a:rPr>
              <a:t>getAccessoryList</a:t>
            </a:r>
            <a:r>
              <a:rPr lang="en-US" sz="1800" dirty="0">
                <a:latin typeface="Courier New" panose="02070309020205020404" pitchFamily="49" charset="0"/>
                <a:cs typeface="Courier New" panose="02070309020205020404" pitchFamily="49" charset="0"/>
              </a:rPr>
              <a:t>()</a:t>
            </a:r>
            <a:r>
              <a:rPr lang="en-US" sz="1800" dirty="0"/>
              <a:t> method, which lists all connected USB accessories available to the </a:t>
            </a:r>
            <a:r>
              <a:rPr lang="en-US" sz="1800" dirty="0" smtClean="0"/>
              <a:t>application.</a:t>
            </a:r>
          </a:p>
          <a:p>
            <a:r>
              <a:rPr lang="en-US" sz="1800" dirty="0" smtClean="0"/>
              <a:t>You </a:t>
            </a:r>
            <a:r>
              <a:rPr lang="en-US" sz="1800" dirty="0"/>
              <a:t>can also set up a broadcast receiver to be notified when specific USB accessories are </a:t>
            </a:r>
            <a:r>
              <a:rPr lang="en-US" sz="1800" dirty="0" smtClean="0"/>
              <a:t>connected.</a:t>
            </a:r>
          </a:p>
          <a:p>
            <a:r>
              <a:rPr lang="en-US" sz="1800" dirty="0" smtClean="0"/>
              <a:t>Each </a:t>
            </a:r>
            <a:r>
              <a:rPr lang="en-US" sz="1800" dirty="0"/>
              <a:t>USB accessory is represented as a </a:t>
            </a:r>
            <a:r>
              <a:rPr lang="en-US" sz="1800" dirty="0" err="1">
                <a:latin typeface="Courier New" panose="02070309020205020404" pitchFamily="49" charset="0"/>
                <a:cs typeface="Courier New" panose="02070309020205020404" pitchFamily="49" charset="0"/>
              </a:rPr>
              <a:t>UsbAccessory</a:t>
            </a:r>
            <a:r>
              <a:rPr lang="en-US" sz="1800" dirty="0"/>
              <a:t> (</a:t>
            </a:r>
            <a:r>
              <a:rPr lang="en-US" sz="1800" dirty="0" err="1">
                <a:latin typeface="Courier New" panose="02070309020205020404" pitchFamily="49" charset="0"/>
                <a:cs typeface="Courier New" panose="02070309020205020404" pitchFamily="49" charset="0"/>
              </a:rPr>
              <a:t>android.hardware.usb.UsbAccessory</a:t>
            </a:r>
            <a:r>
              <a:rPr lang="en-US" sz="1800" dirty="0"/>
              <a:t>) </a:t>
            </a:r>
            <a:r>
              <a:rPr lang="en-US" sz="1800" dirty="0" smtClean="0"/>
              <a:t>object.</a:t>
            </a:r>
          </a:p>
          <a:p>
            <a:r>
              <a:rPr lang="en-US" sz="1800" dirty="0" smtClean="0"/>
              <a:t>In </a:t>
            </a:r>
            <a:r>
              <a:rPr lang="en-US" sz="1800" dirty="0"/>
              <a:t>order to connect to a USB accessory, you need to request permission from the </a:t>
            </a:r>
            <a:r>
              <a:rPr lang="en-US" sz="1800" dirty="0" smtClean="0"/>
              <a:t>user.</a:t>
            </a:r>
          </a:p>
          <a:p>
            <a:r>
              <a:rPr lang="en-US" sz="1800" dirty="0" smtClean="0"/>
              <a:t>When </a:t>
            </a:r>
            <a:r>
              <a:rPr lang="en-US" sz="1800" dirty="0"/>
              <a:t>your application has received permission to communicate with the accessory, it can open a connection to the accessory and communicate using </a:t>
            </a:r>
            <a:r>
              <a:rPr lang="en-US" sz="1800" dirty="0" smtClean="0"/>
              <a:t>streams.</a:t>
            </a:r>
          </a:p>
          <a:p>
            <a:pPr lvl="1"/>
            <a:r>
              <a:rPr lang="en-US" sz="1800" dirty="0" smtClean="0"/>
              <a:t>This </a:t>
            </a:r>
            <a:r>
              <a:rPr lang="en-US" sz="1800" dirty="0"/>
              <a:t>communication should be handled off the main UI </a:t>
            </a:r>
            <a:r>
              <a:rPr lang="en-US" sz="1800" dirty="0" smtClean="0"/>
              <a:t>thread.</a:t>
            </a:r>
          </a:p>
          <a:p>
            <a:r>
              <a:rPr lang="en-US" sz="1800" dirty="0" smtClean="0"/>
              <a:t>When </a:t>
            </a:r>
            <a:r>
              <a:rPr lang="en-US" sz="1800" dirty="0"/>
              <a:t>it is complete, you can terminate your application’s connection to the </a:t>
            </a:r>
            <a:r>
              <a:rPr lang="en-US" sz="1800" dirty="0" smtClean="0"/>
              <a:t>accessory.</a:t>
            </a:r>
            <a:endParaRPr lang="en-US" sz="1800" dirty="0"/>
          </a:p>
        </p:txBody>
      </p:sp>
    </p:spTree>
    <p:extLst>
      <p:ext uri="{BB962C8B-B14F-4D97-AF65-F5344CB8AC3E}">
        <p14:creationId xmlns:p14="http://schemas.microsoft.com/office/powerpoint/2010/main" val="400549562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3"/>
          <p:cNvSpPr>
            <a:spLocks noGrp="1"/>
          </p:cNvSpPr>
          <p:nvPr>
            <p:ph type="ctrTitle"/>
          </p:nvPr>
        </p:nvSpPr>
        <p:spPr>
          <a:xfrm>
            <a:off x="762000" y="1219200"/>
            <a:ext cx="7772400" cy="3276600"/>
          </a:xfrm>
        </p:spPr>
        <p:txBody>
          <a:bodyPr/>
          <a:lstStyle/>
          <a:p>
            <a:pPr eaLnBrk="1" hangingPunct="1">
              <a:spcBef>
                <a:spcPct val="20000"/>
              </a:spcBef>
            </a:pPr>
            <a:r>
              <a:rPr lang="en-US" sz="4200" dirty="0" smtClean="0">
                <a:latin typeface="Arial" charset="0"/>
              </a:rPr>
              <a:t/>
            </a:r>
            <a:br>
              <a:rPr lang="en-US" sz="4200" dirty="0" smtClean="0">
                <a:latin typeface="Arial" charset="0"/>
              </a:rPr>
            </a:br>
            <a:r>
              <a:rPr lang="en-US" sz="4200" i="1" dirty="0" smtClean="0">
                <a:latin typeface="Arial" charset="0"/>
              </a:rPr>
              <a:t> </a:t>
            </a:r>
            <a:r>
              <a:rPr lang="en-US" i="1" dirty="0">
                <a:latin typeface="Arial" charset="0"/>
              </a:rPr>
              <a:t>Advanced </a:t>
            </a:r>
            <a:r>
              <a:rPr lang="en-US" i="1" dirty="0" err="1" smtClean="0">
                <a:latin typeface="Arial" charset="0"/>
              </a:rPr>
              <a:t>Android</a:t>
            </a:r>
            <a:r>
              <a:rPr lang="en-US" baseline="30000" dirty="0" err="1" smtClean="0">
                <a:latin typeface="Arial" charset="0"/>
              </a:rPr>
              <a:t>TM</a:t>
            </a:r>
            <a:r>
              <a:rPr lang="en-US" i="1" dirty="0" smtClean="0">
                <a:latin typeface="Arial" charset="0"/>
              </a:rPr>
              <a:t> </a:t>
            </a:r>
            <a:r>
              <a:rPr lang="en-US" i="1" dirty="0">
                <a:latin typeface="Arial" charset="0"/>
              </a:rPr>
              <a:t>Application Development, </a:t>
            </a:r>
            <a:r>
              <a:rPr lang="en-US" i="1" dirty="0" smtClean="0">
                <a:latin typeface="Arial" charset="0"/>
              </a:rPr>
              <a:t>Fourth </a:t>
            </a:r>
            <a:r>
              <a:rPr lang="en-US" i="1" dirty="0">
                <a:latin typeface="Arial" charset="0"/>
              </a:rPr>
              <a:t>Edition</a:t>
            </a:r>
            <a:r>
              <a:rPr lang="en-US" sz="3800" dirty="0" smtClean="0"/>
              <a:t/>
            </a:r>
            <a:br>
              <a:rPr lang="en-US" sz="3800" dirty="0" smtClean="0"/>
            </a:br>
            <a:r>
              <a:rPr lang="en-US" sz="4200" dirty="0"/>
              <a:t/>
            </a:r>
            <a:br>
              <a:rPr lang="en-US" sz="4200" dirty="0"/>
            </a:br>
            <a:r>
              <a:rPr lang="en-US" sz="4200" dirty="0" smtClean="0"/>
              <a:t>Chapter 16</a:t>
            </a:r>
            <a:r>
              <a:rPr lang="en-US" sz="3800" b="1" dirty="0" smtClean="0">
                <a:latin typeface="Arial" charset="0"/>
              </a:rPr>
              <a:t/>
            </a:r>
            <a:br>
              <a:rPr lang="en-US" sz="3800" b="1" dirty="0" smtClean="0">
                <a:latin typeface="Arial" charset="0"/>
              </a:rPr>
            </a:br>
            <a:r>
              <a:rPr lang="en-US" sz="3800" dirty="0" smtClean="0"/>
              <a:t/>
            </a:r>
            <a:br>
              <a:rPr lang="en-US" sz="3800" dirty="0" smtClean="0"/>
            </a:br>
            <a:r>
              <a:rPr lang="en-US" sz="3800" b="1" dirty="0">
                <a:latin typeface="Arial" charset="0"/>
              </a:rPr>
              <a:t>Using Android’s Optional Hardware APIs</a:t>
            </a:r>
            <a:r>
              <a:rPr lang="en-US" sz="3800" b="1" dirty="0" smtClean="0">
                <a:latin typeface="Arial" charset="0"/>
              </a:rPr>
              <a:t/>
            </a:r>
            <a:br>
              <a:rPr lang="en-US" sz="3800" b="1" dirty="0" smtClean="0">
                <a:latin typeface="Arial" charset="0"/>
              </a:rPr>
            </a:br>
            <a:endParaRPr lang="en-US" sz="3800" b="1" dirty="0" smtClean="0">
              <a:latin typeface="Arial" charset="0"/>
            </a:endParaRPr>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a:t>Working with USB Accessories</a:t>
            </a:r>
            <a:endParaRPr lang="en-US" sz="2600" dirty="0" smtClean="0"/>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
        <p:nvSpPr>
          <p:cNvPr id="2" name="Content Placeholder 1"/>
          <p:cNvSpPr>
            <a:spLocks noGrp="1"/>
          </p:cNvSpPr>
          <p:nvPr>
            <p:ph idx="1"/>
          </p:nvPr>
        </p:nvSpPr>
        <p:spPr>
          <a:xfrm>
            <a:off x="457200" y="1295400"/>
            <a:ext cx="8229600" cy="4830763"/>
          </a:xfrm>
        </p:spPr>
        <p:txBody>
          <a:bodyPr/>
          <a:lstStyle/>
          <a:p>
            <a:r>
              <a:rPr lang="en-US" sz="2000" dirty="0"/>
              <a:t>Applications that rely on USB accessories have numerous Android manifest file configuration details to </a:t>
            </a:r>
            <a:r>
              <a:rPr lang="en-US" sz="2000" dirty="0" smtClean="0"/>
              <a:t>consider.</a:t>
            </a:r>
          </a:p>
          <a:p>
            <a:r>
              <a:rPr lang="en-US" sz="2000" dirty="0" smtClean="0"/>
              <a:t>At </a:t>
            </a:r>
            <a:r>
              <a:rPr lang="en-US" sz="2000" dirty="0"/>
              <a:t>minimum, applications should declare a </a:t>
            </a:r>
            <a:r>
              <a:rPr lang="en-US" sz="2000" dirty="0">
                <a:latin typeface="Courier New" panose="02070309020205020404" pitchFamily="49" charset="0"/>
                <a:cs typeface="Courier New" panose="02070309020205020404" pitchFamily="49" charset="0"/>
              </a:rPr>
              <a:t>&lt;uses-feature&gt;</a:t>
            </a:r>
            <a:r>
              <a:rPr lang="en-US" sz="2000" dirty="0"/>
              <a:t> tag with the </a:t>
            </a:r>
            <a:r>
              <a:rPr lang="en-US" sz="2000" dirty="0" err="1">
                <a:latin typeface="Courier New" panose="02070309020205020404" pitchFamily="49" charset="0"/>
                <a:cs typeface="Courier New" panose="02070309020205020404" pitchFamily="49" charset="0"/>
              </a:rPr>
              <a:t>android.hardware.usb.accessory</a:t>
            </a:r>
            <a:r>
              <a:rPr lang="en-US" sz="2000" dirty="0"/>
              <a:t> feature and set their minimum SDK to API Level 12 or </a:t>
            </a:r>
            <a:r>
              <a:rPr lang="en-US" sz="2000" dirty="0" smtClean="0"/>
              <a:t>higher.</a:t>
            </a:r>
            <a:endParaRPr lang="en-US" sz="2000" dirty="0"/>
          </a:p>
        </p:txBody>
      </p:sp>
    </p:spTree>
    <p:extLst>
      <p:ext uri="{BB962C8B-B14F-4D97-AF65-F5344CB8AC3E}">
        <p14:creationId xmlns:p14="http://schemas.microsoft.com/office/powerpoint/2010/main" val="370792187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a:t>Working as a USB Host</a:t>
            </a:r>
            <a:endParaRPr lang="en-US" sz="2600" dirty="0" smtClean="0"/>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
        <p:nvSpPr>
          <p:cNvPr id="2" name="Content Placeholder 1"/>
          <p:cNvSpPr>
            <a:spLocks noGrp="1"/>
          </p:cNvSpPr>
          <p:nvPr>
            <p:ph idx="1"/>
          </p:nvPr>
        </p:nvSpPr>
        <p:spPr>
          <a:xfrm>
            <a:off x="457200" y="1295400"/>
            <a:ext cx="8229600" cy="4830763"/>
          </a:xfrm>
        </p:spPr>
        <p:txBody>
          <a:bodyPr/>
          <a:lstStyle/>
          <a:p>
            <a:r>
              <a:rPr lang="en-US" sz="1800" dirty="0"/>
              <a:t>In host mode, the Android device acts as a controller, providing power to the connected USB </a:t>
            </a:r>
            <a:r>
              <a:rPr lang="en-US" sz="1800" dirty="0" smtClean="0"/>
              <a:t>device.</a:t>
            </a:r>
          </a:p>
          <a:p>
            <a:pPr lvl="1"/>
            <a:r>
              <a:rPr lang="en-US" sz="1800" dirty="0" smtClean="0"/>
              <a:t>Data </a:t>
            </a:r>
            <a:r>
              <a:rPr lang="en-US" sz="1800" dirty="0"/>
              <a:t>can be transferred in both </a:t>
            </a:r>
            <a:r>
              <a:rPr lang="en-US" sz="1800" dirty="0" smtClean="0"/>
              <a:t>directions.</a:t>
            </a:r>
          </a:p>
          <a:p>
            <a:r>
              <a:rPr lang="en-US" sz="1800" dirty="0" smtClean="0"/>
              <a:t>The </a:t>
            </a:r>
            <a:r>
              <a:rPr lang="en-US" sz="1800" dirty="0"/>
              <a:t>USB </a:t>
            </a:r>
            <a:r>
              <a:rPr lang="en-US" sz="1800"/>
              <a:t>hosts </a:t>
            </a:r>
            <a:r>
              <a:rPr lang="en-US" sz="1800" smtClean="0"/>
              <a:t>APIs can </a:t>
            </a:r>
            <a:r>
              <a:rPr lang="en-US" sz="1800" dirty="0"/>
              <a:t>be found under the </a:t>
            </a:r>
            <a:r>
              <a:rPr lang="en-US" sz="1800" dirty="0" err="1">
                <a:latin typeface="Courier New" panose="02070309020205020404" pitchFamily="49" charset="0"/>
                <a:cs typeface="Courier New" panose="02070309020205020404" pitchFamily="49" charset="0"/>
              </a:rPr>
              <a:t>android.hardware.usb</a:t>
            </a:r>
            <a:r>
              <a:rPr lang="en-US" sz="1800" dirty="0"/>
              <a:t> </a:t>
            </a:r>
            <a:r>
              <a:rPr lang="en-US" sz="1800" dirty="0" smtClean="0"/>
              <a:t>package.</a:t>
            </a:r>
          </a:p>
          <a:p>
            <a:pPr lvl="1"/>
            <a:r>
              <a:rPr lang="en-US" sz="1800" dirty="0" smtClean="0"/>
              <a:t>It was introduced </a:t>
            </a:r>
            <a:r>
              <a:rPr lang="en-US" sz="1800" dirty="0"/>
              <a:t>in Android 3.1 (API Level 12</a:t>
            </a:r>
            <a:r>
              <a:rPr lang="en-US" sz="1800" dirty="0" smtClean="0"/>
              <a:t>).</a:t>
            </a:r>
            <a:endParaRPr lang="en-US" sz="1800" dirty="0"/>
          </a:p>
          <a:p>
            <a:r>
              <a:rPr lang="en-US" sz="1800" dirty="0"/>
              <a:t>Your application can interface with USB devices by accessing the USB system service using the </a:t>
            </a:r>
            <a:r>
              <a:rPr lang="en-US" sz="1800" dirty="0" err="1">
                <a:latin typeface="Courier New" panose="02070309020205020404" pitchFamily="49" charset="0"/>
                <a:cs typeface="Courier New" panose="02070309020205020404" pitchFamily="49" charset="0"/>
              </a:rPr>
              <a:t>Context.getSystemService</a:t>
            </a:r>
            <a:r>
              <a:rPr lang="en-US" sz="1800" dirty="0">
                <a:latin typeface="Courier New" panose="02070309020205020404" pitchFamily="49" charset="0"/>
                <a:cs typeface="Courier New" panose="02070309020205020404" pitchFamily="49" charset="0"/>
              </a:rPr>
              <a:t>()</a:t>
            </a:r>
            <a:r>
              <a:rPr lang="en-US" sz="1800" dirty="0"/>
              <a:t> </a:t>
            </a:r>
            <a:r>
              <a:rPr lang="en-US" sz="1800" dirty="0" smtClean="0"/>
              <a:t>method.</a:t>
            </a:r>
          </a:p>
          <a:p>
            <a:r>
              <a:rPr lang="en-US" sz="1800" dirty="0" smtClean="0"/>
              <a:t>You </a:t>
            </a:r>
            <a:r>
              <a:rPr lang="en-US" sz="1800" dirty="0"/>
              <a:t>can use the </a:t>
            </a:r>
            <a:r>
              <a:rPr lang="en-US" sz="1800" dirty="0" err="1">
                <a:latin typeface="Courier New" panose="02070309020205020404" pitchFamily="49" charset="0"/>
                <a:cs typeface="Courier New" panose="02070309020205020404" pitchFamily="49" charset="0"/>
              </a:rPr>
              <a:t>UsbManager</a:t>
            </a:r>
            <a:r>
              <a:rPr lang="en-US" sz="1800" dirty="0"/>
              <a:t> class (</a:t>
            </a:r>
            <a:r>
              <a:rPr lang="en-US" sz="1800" dirty="0" err="1">
                <a:latin typeface="Courier New" panose="02070309020205020404" pitchFamily="49" charset="0"/>
                <a:cs typeface="Courier New" panose="02070309020205020404" pitchFamily="49" charset="0"/>
              </a:rPr>
              <a:t>android.hardware.usb.UsbManager</a:t>
            </a:r>
            <a:r>
              <a:rPr lang="en-US" sz="1800" dirty="0"/>
              <a:t>) to discover and communicate with any USB devices </a:t>
            </a:r>
            <a:r>
              <a:rPr lang="en-US" sz="1800" dirty="0" smtClean="0"/>
              <a:t>available.</a:t>
            </a:r>
          </a:p>
          <a:p>
            <a:r>
              <a:rPr lang="en-US" sz="1800" dirty="0" smtClean="0"/>
              <a:t>You </a:t>
            </a:r>
            <a:r>
              <a:rPr lang="en-US" sz="1800" dirty="0"/>
              <a:t>can also set up a broadcast receiver to be notified when specific USB devices are </a:t>
            </a:r>
            <a:r>
              <a:rPr lang="en-US" sz="1800" dirty="0" smtClean="0"/>
              <a:t>connected.</a:t>
            </a:r>
            <a:endParaRPr lang="en-US" sz="1800" dirty="0"/>
          </a:p>
        </p:txBody>
      </p:sp>
    </p:spTree>
    <p:extLst>
      <p:ext uri="{BB962C8B-B14F-4D97-AF65-F5344CB8AC3E}">
        <p14:creationId xmlns:p14="http://schemas.microsoft.com/office/powerpoint/2010/main" val="60003109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a:t>Working as a USB Host</a:t>
            </a:r>
            <a:endParaRPr lang="en-US" sz="2600" dirty="0" smtClean="0"/>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
        <p:nvSpPr>
          <p:cNvPr id="2" name="Content Placeholder 1"/>
          <p:cNvSpPr>
            <a:spLocks noGrp="1"/>
          </p:cNvSpPr>
          <p:nvPr>
            <p:ph idx="1"/>
          </p:nvPr>
        </p:nvSpPr>
        <p:spPr>
          <a:xfrm>
            <a:off x="457200" y="1295400"/>
            <a:ext cx="8229600" cy="4830763"/>
          </a:xfrm>
        </p:spPr>
        <p:txBody>
          <a:bodyPr/>
          <a:lstStyle/>
          <a:p>
            <a:r>
              <a:rPr lang="en-US" dirty="0"/>
              <a:t>The </a:t>
            </a:r>
            <a:r>
              <a:rPr lang="en-US" dirty="0" err="1">
                <a:latin typeface="Courier New" panose="02070309020205020404" pitchFamily="49" charset="0"/>
                <a:cs typeface="Courier New" panose="02070309020205020404" pitchFamily="49" charset="0"/>
              </a:rPr>
              <a:t>UsbManager</a:t>
            </a:r>
            <a:r>
              <a:rPr lang="en-US" dirty="0"/>
              <a:t> class has a </a:t>
            </a:r>
            <a:r>
              <a:rPr lang="en-US" dirty="0" err="1">
                <a:latin typeface="Courier New" panose="02070309020205020404" pitchFamily="49" charset="0"/>
                <a:cs typeface="Courier New" panose="02070309020205020404" pitchFamily="49" charset="0"/>
              </a:rPr>
              <a:t>getDeviceList</a:t>
            </a:r>
            <a:r>
              <a:rPr lang="en-US" dirty="0">
                <a:latin typeface="Courier New" panose="02070309020205020404" pitchFamily="49" charset="0"/>
                <a:cs typeface="Courier New" panose="02070309020205020404" pitchFamily="49" charset="0"/>
              </a:rPr>
              <a:t>()</a:t>
            </a:r>
            <a:r>
              <a:rPr lang="en-US" dirty="0"/>
              <a:t> method that lists all connected USB devices available to the </a:t>
            </a:r>
            <a:r>
              <a:rPr lang="en-US" dirty="0" smtClean="0"/>
              <a:t>application.</a:t>
            </a:r>
          </a:p>
          <a:p>
            <a:r>
              <a:rPr lang="en-US" dirty="0" smtClean="0"/>
              <a:t>Each </a:t>
            </a:r>
            <a:r>
              <a:rPr lang="en-US" dirty="0"/>
              <a:t>USB device is represented as a </a:t>
            </a:r>
            <a:r>
              <a:rPr lang="en-US" dirty="0" err="1">
                <a:latin typeface="Courier New" panose="02070309020205020404" pitchFamily="49" charset="0"/>
                <a:cs typeface="Courier New" panose="02070309020205020404" pitchFamily="49" charset="0"/>
              </a:rPr>
              <a:t>UsbDevice</a:t>
            </a:r>
            <a:r>
              <a:rPr lang="en-US" dirty="0"/>
              <a:t> (</a:t>
            </a:r>
            <a:r>
              <a:rPr lang="en-US" dirty="0" err="1">
                <a:latin typeface="Courier New" panose="02070309020205020404" pitchFamily="49" charset="0"/>
                <a:cs typeface="Courier New" panose="02070309020205020404" pitchFamily="49" charset="0"/>
              </a:rPr>
              <a:t>android.hardware.usb.UsbDevice</a:t>
            </a:r>
            <a:r>
              <a:rPr lang="en-US" dirty="0"/>
              <a:t>) </a:t>
            </a:r>
            <a:r>
              <a:rPr lang="en-US" dirty="0" smtClean="0"/>
              <a:t>object.</a:t>
            </a:r>
          </a:p>
          <a:p>
            <a:r>
              <a:rPr lang="en-US" dirty="0" smtClean="0"/>
              <a:t>To </a:t>
            </a:r>
            <a:r>
              <a:rPr lang="en-US" dirty="0"/>
              <a:t>connect to a USB device, you need to request permission from the </a:t>
            </a:r>
            <a:r>
              <a:rPr lang="en-US" dirty="0" smtClean="0"/>
              <a:t>user.</a:t>
            </a:r>
          </a:p>
          <a:p>
            <a:r>
              <a:rPr lang="en-US" dirty="0" smtClean="0"/>
              <a:t>After </a:t>
            </a:r>
            <a:r>
              <a:rPr lang="en-US" dirty="0"/>
              <a:t>your application has received permission to communicate with the device, it can open a connection to the device; this communication should be handled off the main UI </a:t>
            </a:r>
            <a:r>
              <a:rPr lang="en-US" dirty="0" smtClean="0"/>
              <a:t>thread.</a:t>
            </a:r>
          </a:p>
          <a:p>
            <a:r>
              <a:rPr lang="en-US" dirty="0" smtClean="0"/>
              <a:t>The </a:t>
            </a:r>
            <a:r>
              <a:rPr lang="en-US" dirty="0"/>
              <a:t>Android SDK includes a number of classes for facilitating communication, including the </a:t>
            </a:r>
            <a:r>
              <a:rPr lang="en-US" dirty="0" err="1">
                <a:latin typeface="Courier New" panose="02070309020205020404" pitchFamily="49" charset="0"/>
                <a:cs typeface="Courier New" panose="02070309020205020404" pitchFamily="49" charset="0"/>
              </a:rPr>
              <a:t>UsbInterface</a:t>
            </a:r>
            <a:r>
              <a:rPr lang="en-US" dirty="0"/>
              <a:t>, </a:t>
            </a:r>
            <a:r>
              <a:rPr lang="en-US" dirty="0" err="1">
                <a:latin typeface="Courier New" panose="02070309020205020404" pitchFamily="49" charset="0"/>
                <a:cs typeface="Courier New" panose="02070309020205020404" pitchFamily="49" charset="0"/>
              </a:rPr>
              <a:t>UsbEndpoint</a:t>
            </a:r>
            <a:r>
              <a:rPr lang="en-US" dirty="0"/>
              <a:t>, </a:t>
            </a:r>
            <a:r>
              <a:rPr lang="en-US" dirty="0" err="1">
                <a:latin typeface="Courier New" panose="02070309020205020404" pitchFamily="49" charset="0"/>
                <a:cs typeface="Courier New" panose="02070309020205020404" pitchFamily="49" charset="0"/>
              </a:rPr>
              <a:t>UsbDeviceConnection</a:t>
            </a:r>
            <a:r>
              <a:rPr lang="en-US" dirty="0"/>
              <a:t>, and </a:t>
            </a:r>
            <a:r>
              <a:rPr lang="en-US" dirty="0" err="1">
                <a:latin typeface="Courier New" panose="02070309020205020404" pitchFamily="49" charset="0"/>
                <a:cs typeface="Courier New" panose="02070309020205020404" pitchFamily="49" charset="0"/>
              </a:rPr>
              <a:t>UsbRequest</a:t>
            </a:r>
            <a:r>
              <a:rPr lang="en-US" dirty="0"/>
              <a:t> classes (see the </a:t>
            </a:r>
            <a:r>
              <a:rPr lang="en-US" dirty="0" err="1">
                <a:latin typeface="Courier New" panose="02070309020205020404" pitchFamily="49" charset="0"/>
                <a:cs typeface="Courier New" panose="02070309020205020404" pitchFamily="49" charset="0"/>
              </a:rPr>
              <a:t>android.hardware.usb</a:t>
            </a:r>
            <a:r>
              <a:rPr lang="en-US" dirty="0"/>
              <a:t> package for class details</a:t>
            </a:r>
            <a:r>
              <a:rPr lang="en-US" dirty="0" smtClean="0"/>
              <a:t>).</a:t>
            </a:r>
          </a:p>
          <a:p>
            <a:r>
              <a:rPr lang="en-US" dirty="0" smtClean="0"/>
              <a:t>After </a:t>
            </a:r>
            <a:r>
              <a:rPr lang="en-US" dirty="0"/>
              <a:t>it is complete, you can terminate your application’s connection to the </a:t>
            </a:r>
            <a:r>
              <a:rPr lang="en-US" dirty="0" smtClean="0"/>
              <a:t>device.</a:t>
            </a:r>
          </a:p>
          <a:p>
            <a:r>
              <a:rPr lang="en-US" dirty="0"/>
              <a:t>Applications that act as USB hosts have numerous Android manifest file configuration details to </a:t>
            </a:r>
            <a:r>
              <a:rPr lang="en-US" dirty="0" smtClean="0"/>
              <a:t>consider.</a:t>
            </a:r>
          </a:p>
          <a:p>
            <a:r>
              <a:rPr lang="en-US" dirty="0" smtClean="0"/>
              <a:t>At </a:t>
            </a:r>
            <a:r>
              <a:rPr lang="en-US" dirty="0"/>
              <a:t>minimum, applications should declare a </a:t>
            </a:r>
            <a:r>
              <a:rPr lang="en-US" dirty="0">
                <a:latin typeface="Courier New" panose="02070309020205020404" pitchFamily="49" charset="0"/>
                <a:cs typeface="Courier New" panose="02070309020205020404" pitchFamily="49" charset="0"/>
              </a:rPr>
              <a:t>&lt;uses-feature&gt;</a:t>
            </a:r>
            <a:r>
              <a:rPr lang="en-US" dirty="0"/>
              <a:t> tag with the </a:t>
            </a:r>
            <a:r>
              <a:rPr lang="en-US" dirty="0" err="1">
                <a:latin typeface="Courier New" panose="02070309020205020404" pitchFamily="49" charset="0"/>
                <a:cs typeface="Courier New" panose="02070309020205020404" pitchFamily="49" charset="0"/>
              </a:rPr>
              <a:t>android.hardware.usb.host</a:t>
            </a:r>
            <a:r>
              <a:rPr lang="en-US" dirty="0"/>
              <a:t> feature and set their minimum SDK to API Level 12 or </a:t>
            </a:r>
            <a:r>
              <a:rPr lang="en-US" dirty="0" smtClean="0"/>
              <a:t>higher.</a:t>
            </a:r>
            <a:endParaRPr lang="en-US" dirty="0"/>
          </a:p>
        </p:txBody>
      </p:sp>
    </p:spTree>
    <p:extLst>
      <p:ext uri="{BB962C8B-B14F-4D97-AF65-F5344CB8AC3E}">
        <p14:creationId xmlns:p14="http://schemas.microsoft.com/office/powerpoint/2010/main" val="351248175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a:t>Working with Android Beam</a:t>
            </a:r>
            <a:endParaRPr lang="en-US" sz="2600" dirty="0" smtClean="0"/>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
        <p:nvSpPr>
          <p:cNvPr id="2" name="Content Placeholder 1"/>
          <p:cNvSpPr>
            <a:spLocks noGrp="1"/>
          </p:cNvSpPr>
          <p:nvPr>
            <p:ph idx="1"/>
          </p:nvPr>
        </p:nvSpPr>
        <p:spPr>
          <a:xfrm>
            <a:off x="457200" y="1295400"/>
            <a:ext cx="8229600" cy="4830763"/>
          </a:xfrm>
        </p:spPr>
        <p:txBody>
          <a:bodyPr/>
          <a:lstStyle/>
          <a:p>
            <a:r>
              <a:rPr lang="en-US" sz="2000" dirty="0"/>
              <a:t>NFC isn’t a new technology, but lately it’s been gaining traction with Google’s introduction of NFC in Android handsets starting with API Level 9. Previously, you’d be lucky to find it in anything but Nokia </a:t>
            </a:r>
            <a:r>
              <a:rPr lang="en-US" sz="2000" dirty="0" smtClean="0"/>
              <a:t>devices.</a:t>
            </a:r>
          </a:p>
          <a:p>
            <a:r>
              <a:rPr lang="en-US" sz="2000" dirty="0" smtClean="0"/>
              <a:t>The </a:t>
            </a:r>
            <a:r>
              <a:rPr lang="en-US" sz="2000" dirty="0"/>
              <a:t>NFC technology from Google is called Android Beam, which is an easy-to-market name for NDEF (NFC Data Exchange Format) Push over NFC and is available in API Level 14 and </a:t>
            </a:r>
            <a:r>
              <a:rPr lang="en-US" sz="2000" dirty="0" smtClean="0"/>
              <a:t>later.</a:t>
            </a:r>
            <a:endParaRPr lang="en-US" sz="2000" dirty="0"/>
          </a:p>
        </p:txBody>
      </p:sp>
    </p:spTree>
    <p:extLst>
      <p:ext uri="{BB962C8B-B14F-4D97-AF65-F5344CB8AC3E}">
        <p14:creationId xmlns:p14="http://schemas.microsoft.com/office/powerpoint/2010/main" val="60003109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a:t>Enabling Android Beam Sending</a:t>
            </a:r>
            <a:endParaRPr lang="en-US" sz="2600" dirty="0" smtClean="0"/>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
        <p:nvSpPr>
          <p:cNvPr id="2" name="Content Placeholder 1"/>
          <p:cNvSpPr>
            <a:spLocks noGrp="1"/>
          </p:cNvSpPr>
          <p:nvPr>
            <p:ph idx="1"/>
          </p:nvPr>
        </p:nvSpPr>
        <p:spPr>
          <a:xfrm>
            <a:off x="457200" y="1295400"/>
            <a:ext cx="8229600" cy="4830763"/>
          </a:xfrm>
        </p:spPr>
        <p:txBody>
          <a:bodyPr/>
          <a:lstStyle/>
          <a:p>
            <a:r>
              <a:rPr lang="en-US" sz="2400" dirty="0" smtClean="0"/>
              <a:t>Sending </a:t>
            </a:r>
            <a:r>
              <a:rPr lang="en-US" sz="2400" dirty="0"/>
              <a:t>is enabled by default and triggers </a:t>
            </a:r>
            <a:r>
              <a:rPr lang="en-US" sz="2400" dirty="0" smtClean="0"/>
              <a:t>automatically.</a:t>
            </a:r>
          </a:p>
          <a:p>
            <a:r>
              <a:rPr lang="en-US" sz="2400" dirty="0" smtClean="0"/>
              <a:t>When </a:t>
            </a:r>
            <a:r>
              <a:rPr lang="en-US" sz="2400" dirty="0"/>
              <a:t>another NFC device is in range, the system shrinks the current screen of the foreground application and displays a message, “Touch to </a:t>
            </a:r>
            <a:r>
              <a:rPr lang="en-US" sz="2400" dirty="0" smtClean="0"/>
              <a:t>beam.”</a:t>
            </a:r>
          </a:p>
          <a:p>
            <a:r>
              <a:rPr lang="en-US" sz="2400" dirty="0" smtClean="0"/>
              <a:t>If </a:t>
            </a:r>
            <a:r>
              <a:rPr lang="en-US" sz="2400" dirty="0"/>
              <a:t>your application has no data to send, nothing </a:t>
            </a:r>
            <a:r>
              <a:rPr lang="en-US" sz="2400" dirty="0" smtClean="0"/>
              <a:t>happens.</a:t>
            </a:r>
            <a:endParaRPr lang="en-US" sz="2400" dirty="0"/>
          </a:p>
        </p:txBody>
      </p:sp>
    </p:spTree>
    <p:extLst>
      <p:ext uri="{BB962C8B-B14F-4D97-AF65-F5344CB8AC3E}">
        <p14:creationId xmlns:p14="http://schemas.microsoft.com/office/powerpoint/2010/main" val="60003109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a:t>Enabling Android Beam Sending</a:t>
            </a:r>
            <a:endParaRPr lang="en-US" sz="2600" dirty="0" smtClean="0"/>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3122771" y="1295400"/>
            <a:ext cx="2898457" cy="4830763"/>
          </a:xfrm>
        </p:spPr>
      </p:pic>
    </p:spTree>
    <p:extLst>
      <p:ext uri="{BB962C8B-B14F-4D97-AF65-F5344CB8AC3E}">
        <p14:creationId xmlns:p14="http://schemas.microsoft.com/office/powerpoint/2010/main" val="88990911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a:t>Enabling Android Beam Sending</a:t>
            </a:r>
            <a:endParaRPr lang="en-US" sz="2600" dirty="0" smtClean="0"/>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
        <p:nvSpPr>
          <p:cNvPr id="2" name="Content Placeholder 1"/>
          <p:cNvSpPr>
            <a:spLocks noGrp="1"/>
          </p:cNvSpPr>
          <p:nvPr>
            <p:ph idx="1"/>
          </p:nvPr>
        </p:nvSpPr>
        <p:spPr/>
        <p:txBody>
          <a:bodyPr/>
          <a:lstStyle/>
          <a:p>
            <a:pPr marL="381000" lvl="1" indent="0">
              <a:buNone/>
            </a:pPr>
            <a:r>
              <a:rPr lang="en-US" sz="1200" dirty="0" err="1">
                <a:latin typeface="Courier New" panose="02070309020205020404" pitchFamily="49" charset="0"/>
                <a:cs typeface="Courier New" panose="02070309020205020404" pitchFamily="49" charset="0"/>
              </a:rPr>
              <a:t>mNfcAdapter.setNdefPushMessageCallback</a:t>
            </a:r>
            <a:r>
              <a:rPr lang="en-US" sz="1200" dirty="0">
                <a:latin typeface="Courier New" panose="02070309020205020404" pitchFamily="49" charset="0"/>
                <a:cs typeface="Courier New" panose="02070309020205020404" pitchFamily="49" charset="0"/>
              </a:rPr>
              <a:t>(new </a:t>
            </a:r>
            <a:r>
              <a:rPr lang="en-US" sz="1200" dirty="0" err="1">
                <a:latin typeface="Courier New" panose="02070309020205020404" pitchFamily="49" charset="0"/>
                <a:cs typeface="Courier New" panose="02070309020205020404" pitchFamily="49" charset="0"/>
              </a:rPr>
              <a:t>CreateNdefMessageCallback</a:t>
            </a:r>
            <a:r>
              <a:rPr lang="en-US" sz="1200" dirty="0">
                <a:latin typeface="Courier New" panose="02070309020205020404" pitchFamily="49" charset="0"/>
                <a:cs typeface="Courier New" panose="02070309020205020404" pitchFamily="49" charset="0"/>
              </a:rPr>
              <a:t>() {</a:t>
            </a:r>
          </a:p>
          <a:p>
            <a:pPr marL="381000" lvl="1" indent="0">
              <a:buNone/>
            </a:pPr>
            <a:r>
              <a:rPr lang="en-US" sz="1200" dirty="0">
                <a:latin typeface="Courier New" panose="02070309020205020404" pitchFamily="49" charset="0"/>
                <a:cs typeface="Courier New" panose="02070309020205020404" pitchFamily="49" charset="0"/>
              </a:rPr>
              <a:t>    @Override</a:t>
            </a:r>
          </a:p>
          <a:p>
            <a:pPr marL="381000" lvl="1" indent="0">
              <a:buNone/>
            </a:pPr>
            <a:r>
              <a:rPr lang="en-US" sz="1200" dirty="0">
                <a:latin typeface="Courier New" panose="02070309020205020404" pitchFamily="49" charset="0"/>
                <a:cs typeface="Courier New" panose="02070309020205020404" pitchFamily="49" charset="0"/>
              </a:rPr>
              <a:t>    public </a:t>
            </a:r>
            <a:r>
              <a:rPr lang="en-US" sz="1200" dirty="0" err="1">
                <a:latin typeface="Courier New" panose="02070309020205020404" pitchFamily="49" charset="0"/>
                <a:cs typeface="Courier New" panose="02070309020205020404" pitchFamily="49" charset="0"/>
              </a:rPr>
              <a:t>NdefMessage</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createNdefMessage</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NfcEvent</a:t>
            </a:r>
            <a:r>
              <a:rPr lang="en-US" sz="1200" dirty="0">
                <a:latin typeface="Courier New" panose="02070309020205020404" pitchFamily="49" charset="0"/>
                <a:cs typeface="Courier New" panose="02070309020205020404" pitchFamily="49" charset="0"/>
              </a:rPr>
              <a:t> event) {</a:t>
            </a:r>
          </a:p>
          <a:p>
            <a:pPr marL="381000" lvl="1" indent="0">
              <a:buNone/>
            </a:pPr>
            <a:r>
              <a:rPr lang="en-US" sz="1200" dirty="0">
                <a:latin typeface="Courier New" panose="02070309020205020404" pitchFamily="49" charset="0"/>
                <a:cs typeface="Courier New" panose="02070309020205020404" pitchFamily="49" charset="0"/>
              </a:rPr>
              <a:t>        Time </a:t>
            </a:r>
            <a:r>
              <a:rPr lang="en-US" sz="1200" dirty="0" err="1">
                <a:latin typeface="Courier New" panose="02070309020205020404" pitchFamily="49" charset="0"/>
                <a:cs typeface="Courier New" panose="02070309020205020404" pitchFamily="49" charset="0"/>
              </a:rPr>
              <a:t>time</a:t>
            </a:r>
            <a:r>
              <a:rPr lang="en-US" sz="1200" dirty="0">
                <a:latin typeface="Courier New" panose="02070309020205020404" pitchFamily="49" charset="0"/>
                <a:cs typeface="Courier New" panose="02070309020205020404" pitchFamily="49" charset="0"/>
              </a:rPr>
              <a:t> = new Time();</a:t>
            </a:r>
          </a:p>
          <a:p>
            <a:pPr marL="381000" lvl="1" indent="0">
              <a:buNone/>
            </a:pP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time.setToNow</a:t>
            </a:r>
            <a:r>
              <a:rPr lang="en-US" sz="1200" dirty="0">
                <a:latin typeface="Courier New" panose="02070309020205020404" pitchFamily="49" charset="0"/>
                <a:cs typeface="Courier New" panose="02070309020205020404" pitchFamily="49" charset="0"/>
              </a:rPr>
              <a:t>();</a:t>
            </a:r>
          </a:p>
          <a:p>
            <a:pPr marL="381000" lvl="1" indent="0">
              <a:buNone/>
            </a:pPr>
            <a:r>
              <a:rPr lang="en-US" sz="1200" dirty="0">
                <a:latin typeface="Courier New" panose="02070309020205020404" pitchFamily="49" charset="0"/>
                <a:cs typeface="Courier New" panose="02070309020205020404" pitchFamily="49" charset="0"/>
              </a:rPr>
              <a:t>        String message = </a:t>
            </a:r>
            <a:r>
              <a:rPr lang="en-US" sz="1200" dirty="0" err="1">
                <a:latin typeface="Courier New" panose="02070309020205020404" pitchFamily="49" charset="0"/>
                <a:cs typeface="Courier New" panose="02070309020205020404" pitchFamily="49" charset="0"/>
              </a:rPr>
              <a:t>messageToBeam.getText</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toString</a:t>
            </a:r>
            <a:r>
              <a:rPr lang="en-US" sz="1200" dirty="0">
                <a:latin typeface="Courier New" panose="02070309020205020404" pitchFamily="49" charset="0"/>
                <a:cs typeface="Courier New" panose="02070309020205020404" pitchFamily="49" charset="0"/>
              </a:rPr>
              <a:t>();</a:t>
            </a:r>
          </a:p>
          <a:p>
            <a:pPr marL="381000" lvl="1" indent="0">
              <a:buNone/>
            </a:pPr>
            <a:r>
              <a:rPr lang="en-US" sz="1200" dirty="0">
                <a:latin typeface="Courier New" panose="02070309020205020404" pitchFamily="49" charset="0"/>
                <a:cs typeface="Courier New" panose="02070309020205020404" pitchFamily="49" charset="0"/>
              </a:rPr>
              <a:t>        String text = (message + " \n[Sent @ "</a:t>
            </a:r>
          </a:p>
          <a:p>
            <a:pPr marL="381000" lvl="1" indent="0">
              <a:buNone/>
            </a:pPr>
            <a:r>
              <a:rPr lang="en-US" sz="1200" dirty="0">
                <a:latin typeface="Courier New" panose="02070309020205020404" pitchFamily="49" charset="0"/>
                <a:cs typeface="Courier New" panose="02070309020205020404" pitchFamily="49" charset="0"/>
              </a:rPr>
              <a:t>                + </a:t>
            </a:r>
            <a:r>
              <a:rPr lang="en-US" sz="1200" dirty="0" err="1">
                <a:latin typeface="Courier New" panose="02070309020205020404" pitchFamily="49" charset="0"/>
                <a:cs typeface="Courier New" panose="02070309020205020404" pitchFamily="49" charset="0"/>
              </a:rPr>
              <a:t>time.format</a:t>
            </a:r>
            <a:r>
              <a:rPr lang="en-US" sz="1200" dirty="0">
                <a:latin typeface="Courier New" panose="02070309020205020404" pitchFamily="49" charset="0"/>
                <a:cs typeface="Courier New" panose="02070309020205020404" pitchFamily="49" charset="0"/>
              </a:rPr>
              <a:t>("%H:%M:%S") + "]");</a:t>
            </a:r>
          </a:p>
          <a:p>
            <a:pPr marL="381000" lvl="1" indent="0">
              <a:buNone/>
            </a:pPr>
            <a:r>
              <a:rPr lang="en-US" sz="1200" dirty="0">
                <a:latin typeface="Courier New" panose="02070309020205020404" pitchFamily="49" charset="0"/>
                <a:cs typeface="Courier New" panose="02070309020205020404" pitchFamily="49" charset="0"/>
              </a:rPr>
              <a:t>        byte[] mime = </a:t>
            </a:r>
            <a:r>
              <a:rPr lang="en-US" sz="1200" dirty="0" err="1">
                <a:latin typeface="Courier New" panose="02070309020205020404" pitchFamily="49" charset="0"/>
                <a:cs typeface="Courier New" panose="02070309020205020404" pitchFamily="49" charset="0"/>
              </a:rPr>
              <a:t>MIMETYPE.getBytes</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Charset.forName</a:t>
            </a:r>
            <a:r>
              <a:rPr lang="en-US" sz="1200" dirty="0">
                <a:latin typeface="Courier New" panose="02070309020205020404" pitchFamily="49" charset="0"/>
                <a:cs typeface="Courier New" panose="02070309020205020404" pitchFamily="49" charset="0"/>
              </a:rPr>
              <a:t>("US-ASCII"));</a:t>
            </a:r>
          </a:p>
          <a:p>
            <a:pPr marL="381000" lvl="1" indent="0">
              <a:buNone/>
            </a:pP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NdefRecord</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mimeMessage</a:t>
            </a:r>
            <a:r>
              <a:rPr lang="en-US" sz="1200" dirty="0">
                <a:latin typeface="Courier New" panose="02070309020205020404" pitchFamily="49" charset="0"/>
                <a:cs typeface="Courier New" panose="02070309020205020404" pitchFamily="49" charset="0"/>
              </a:rPr>
              <a:t> = new </a:t>
            </a:r>
            <a:r>
              <a:rPr lang="en-US" sz="1200" dirty="0" err="1">
                <a:latin typeface="Courier New" panose="02070309020205020404" pitchFamily="49" charset="0"/>
                <a:cs typeface="Courier New" panose="02070309020205020404" pitchFamily="49" charset="0"/>
              </a:rPr>
              <a:t>NdefRecord</a:t>
            </a:r>
            <a:r>
              <a:rPr lang="en-US" sz="1200" dirty="0">
                <a:latin typeface="Courier New" panose="02070309020205020404" pitchFamily="49" charset="0"/>
                <a:cs typeface="Courier New" panose="02070309020205020404" pitchFamily="49" charset="0"/>
              </a:rPr>
              <a:t>(</a:t>
            </a:r>
          </a:p>
          <a:p>
            <a:pPr marL="381000" lvl="1" indent="0">
              <a:buNone/>
            </a:pP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NdefRecord.TNF_MIME_MEDIA</a:t>
            </a:r>
            <a:r>
              <a:rPr lang="en-US" sz="1200" dirty="0">
                <a:latin typeface="Courier New" panose="02070309020205020404" pitchFamily="49" charset="0"/>
                <a:cs typeface="Courier New" panose="02070309020205020404" pitchFamily="49" charset="0"/>
              </a:rPr>
              <a:t>, mime,</a:t>
            </a:r>
          </a:p>
          <a:p>
            <a:pPr marL="381000" lvl="1" indent="0">
              <a:buNone/>
            </a:pPr>
            <a:r>
              <a:rPr lang="en-US" sz="1200" dirty="0">
                <a:latin typeface="Courier New" panose="02070309020205020404" pitchFamily="49" charset="0"/>
                <a:cs typeface="Courier New" panose="02070309020205020404" pitchFamily="49" charset="0"/>
              </a:rPr>
              <a:t>            new byte[0], </a:t>
            </a:r>
            <a:r>
              <a:rPr lang="en-US" sz="1200" dirty="0" err="1">
                <a:latin typeface="Courier New" panose="02070309020205020404" pitchFamily="49" charset="0"/>
                <a:cs typeface="Courier New" panose="02070309020205020404" pitchFamily="49" charset="0"/>
              </a:rPr>
              <a:t>text.getBytes</a:t>
            </a:r>
            <a:r>
              <a:rPr lang="en-US" sz="1200" dirty="0">
                <a:latin typeface="Courier New" panose="02070309020205020404" pitchFamily="49" charset="0"/>
                <a:cs typeface="Courier New" panose="02070309020205020404" pitchFamily="49" charset="0"/>
              </a:rPr>
              <a:t>());</a:t>
            </a:r>
          </a:p>
          <a:p>
            <a:pPr marL="381000" lvl="1" indent="0">
              <a:buNone/>
            </a:pP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NdefMessage</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msg</a:t>
            </a:r>
            <a:r>
              <a:rPr lang="en-US" sz="1200" dirty="0">
                <a:latin typeface="Courier New" panose="02070309020205020404" pitchFamily="49" charset="0"/>
                <a:cs typeface="Courier New" panose="02070309020205020404" pitchFamily="49" charset="0"/>
              </a:rPr>
              <a:t> = new </a:t>
            </a:r>
            <a:r>
              <a:rPr lang="en-US" sz="1200" dirty="0" err="1">
                <a:latin typeface="Courier New" panose="02070309020205020404" pitchFamily="49" charset="0"/>
                <a:cs typeface="Courier New" panose="02070309020205020404" pitchFamily="49" charset="0"/>
              </a:rPr>
              <a:t>NdefMessage</a:t>
            </a:r>
            <a:r>
              <a:rPr lang="en-US" sz="1200" dirty="0">
                <a:latin typeface="Courier New" panose="02070309020205020404" pitchFamily="49" charset="0"/>
                <a:cs typeface="Courier New" panose="02070309020205020404" pitchFamily="49" charset="0"/>
              </a:rPr>
              <a:t>(</a:t>
            </a:r>
          </a:p>
          <a:p>
            <a:pPr marL="381000" lvl="1" indent="0">
              <a:buNone/>
            </a:pPr>
            <a:r>
              <a:rPr lang="en-US" sz="1200" dirty="0">
                <a:latin typeface="Courier New" panose="02070309020205020404" pitchFamily="49" charset="0"/>
                <a:cs typeface="Courier New" panose="02070309020205020404" pitchFamily="49" charset="0"/>
              </a:rPr>
              <a:t>            new </a:t>
            </a:r>
            <a:r>
              <a:rPr lang="en-US" sz="1200" dirty="0" err="1">
                <a:latin typeface="Courier New" panose="02070309020205020404" pitchFamily="49" charset="0"/>
                <a:cs typeface="Courier New" panose="02070309020205020404" pitchFamily="49" charset="0"/>
              </a:rPr>
              <a:t>NdefRecord</a:t>
            </a:r>
            <a:r>
              <a:rPr lang="en-US" sz="1200" dirty="0">
                <a:latin typeface="Courier New" panose="02070309020205020404" pitchFamily="49" charset="0"/>
                <a:cs typeface="Courier New" panose="02070309020205020404" pitchFamily="49" charset="0"/>
              </a:rPr>
              <a:t>[] { </a:t>
            </a:r>
            <a:r>
              <a:rPr lang="en-US" sz="1200" dirty="0" err="1">
                <a:latin typeface="Courier New" panose="02070309020205020404" pitchFamily="49" charset="0"/>
                <a:cs typeface="Courier New" panose="02070309020205020404" pitchFamily="49" charset="0"/>
              </a:rPr>
              <a:t>mimeMessage,NdefRecord</a:t>
            </a:r>
            <a:r>
              <a:rPr lang="en-US" sz="1200" dirty="0">
                <a:latin typeface="Courier New" panose="02070309020205020404" pitchFamily="49" charset="0"/>
                <a:cs typeface="Courier New" panose="02070309020205020404" pitchFamily="49" charset="0"/>
              </a:rPr>
              <a:t>.</a:t>
            </a:r>
          </a:p>
          <a:p>
            <a:pPr marL="381000" lvl="1" indent="0">
              <a:buNone/>
            </a:pP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createApplicationRecord</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com.advancedandroidbook.simplewireless</a:t>
            </a:r>
            <a:r>
              <a:rPr lang="en-US" sz="1200" dirty="0">
                <a:latin typeface="Courier New" panose="02070309020205020404" pitchFamily="49" charset="0"/>
                <a:cs typeface="Courier New" panose="02070309020205020404" pitchFamily="49" charset="0"/>
              </a:rPr>
              <a:t>") });</a:t>
            </a:r>
          </a:p>
          <a:p>
            <a:pPr marL="381000" lvl="1" indent="0">
              <a:buNone/>
            </a:pPr>
            <a:r>
              <a:rPr lang="en-US" sz="1200" dirty="0">
                <a:latin typeface="Courier New" panose="02070309020205020404" pitchFamily="49" charset="0"/>
                <a:cs typeface="Courier New" panose="02070309020205020404" pitchFamily="49" charset="0"/>
              </a:rPr>
              <a:t>        return </a:t>
            </a:r>
            <a:r>
              <a:rPr lang="en-US" sz="1200" dirty="0" err="1">
                <a:latin typeface="Courier New" panose="02070309020205020404" pitchFamily="49" charset="0"/>
                <a:cs typeface="Courier New" panose="02070309020205020404" pitchFamily="49" charset="0"/>
              </a:rPr>
              <a:t>msg</a:t>
            </a:r>
            <a:r>
              <a:rPr lang="en-US" sz="1200" dirty="0">
                <a:latin typeface="Courier New" panose="02070309020205020404" pitchFamily="49" charset="0"/>
                <a:cs typeface="Courier New" panose="02070309020205020404" pitchFamily="49" charset="0"/>
              </a:rPr>
              <a:t>;</a:t>
            </a:r>
          </a:p>
          <a:p>
            <a:pPr marL="381000" lvl="1" indent="0">
              <a:buNone/>
            </a:pPr>
            <a:r>
              <a:rPr lang="en-US" sz="1200" dirty="0">
                <a:latin typeface="Courier New" panose="02070309020205020404" pitchFamily="49" charset="0"/>
                <a:cs typeface="Courier New" panose="02070309020205020404" pitchFamily="49" charset="0"/>
              </a:rPr>
              <a:t>    }</a:t>
            </a:r>
          </a:p>
          <a:p>
            <a:pPr marL="381000" lvl="1" indent="0">
              <a:buNone/>
            </a:pPr>
            <a:r>
              <a:rPr lang="en-US" sz="1200" dirty="0">
                <a:latin typeface="Courier New" panose="02070309020205020404" pitchFamily="49" charset="0"/>
                <a:cs typeface="Courier New" panose="02070309020205020404" pitchFamily="49" charset="0"/>
              </a:rPr>
              <a:t>}, this);</a:t>
            </a:r>
          </a:p>
        </p:txBody>
      </p:sp>
    </p:spTree>
    <p:extLst>
      <p:ext uri="{BB962C8B-B14F-4D97-AF65-F5344CB8AC3E}">
        <p14:creationId xmlns:p14="http://schemas.microsoft.com/office/powerpoint/2010/main" val="180850218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a:t>Receiving Android Beam Messages</a:t>
            </a:r>
            <a:endParaRPr lang="en-US" sz="2600" dirty="0" smtClean="0"/>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
        <p:nvSpPr>
          <p:cNvPr id="2" name="Content Placeholder 1"/>
          <p:cNvSpPr>
            <a:spLocks noGrp="1"/>
          </p:cNvSpPr>
          <p:nvPr>
            <p:ph idx="1"/>
          </p:nvPr>
        </p:nvSpPr>
        <p:spPr>
          <a:xfrm>
            <a:off x="457200" y="1295400"/>
            <a:ext cx="8229600" cy="4830763"/>
          </a:xfrm>
        </p:spPr>
        <p:txBody>
          <a:bodyPr/>
          <a:lstStyle/>
          <a:p>
            <a:pPr marL="381000" lvl="1" indent="0">
              <a:buNone/>
            </a:pPr>
            <a:endParaRPr lang="en-US" sz="1800" dirty="0" smtClean="0"/>
          </a:p>
          <a:p>
            <a:pPr marL="381000" lvl="1" indent="0">
              <a:buNone/>
            </a:pPr>
            <a:endParaRPr lang="en-US" sz="1800" dirty="0"/>
          </a:p>
          <a:p>
            <a:pPr marL="381000" lvl="1" indent="0">
              <a:buNone/>
            </a:pPr>
            <a:endParaRPr lang="en-US" sz="1800" dirty="0" smtClean="0"/>
          </a:p>
          <a:p>
            <a:pPr marL="381000" lvl="1" indent="0">
              <a:buNone/>
            </a:pPr>
            <a:endParaRPr lang="en-US" sz="1800" dirty="0"/>
          </a:p>
          <a:p>
            <a:pPr marL="0" indent="0">
              <a:buNone/>
            </a:pPr>
            <a:r>
              <a:rPr lang="en-US" dirty="0" smtClean="0">
                <a:latin typeface="Courier New" panose="02070309020205020404" pitchFamily="49" charset="0"/>
                <a:cs typeface="Courier New" panose="02070309020205020404" pitchFamily="49" charset="0"/>
              </a:rPr>
              <a:t>&lt;</a:t>
            </a:r>
            <a:r>
              <a:rPr lang="en-US" dirty="0">
                <a:latin typeface="Courier New" panose="02070309020205020404" pitchFamily="49" charset="0"/>
                <a:cs typeface="Courier New" panose="02070309020205020404" pitchFamily="49" charset="0"/>
              </a:rPr>
              <a:t>intent-filter&gt;</a:t>
            </a:r>
          </a:p>
          <a:p>
            <a:pPr marL="0" indent="0">
              <a:buNone/>
            </a:pPr>
            <a:r>
              <a:rPr lang="en-US" dirty="0">
                <a:latin typeface="Courier New" panose="02070309020205020404" pitchFamily="49" charset="0"/>
                <a:cs typeface="Courier New" panose="02070309020205020404" pitchFamily="49" charset="0"/>
              </a:rPr>
              <a:t>    &lt;action </a:t>
            </a:r>
            <a:r>
              <a:rPr lang="en-US" dirty="0" err="1">
                <a:latin typeface="Courier New" panose="02070309020205020404" pitchFamily="49" charset="0"/>
                <a:cs typeface="Courier New" panose="02070309020205020404" pitchFamily="49" charset="0"/>
              </a:rPr>
              <a:t>android:name</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android.nfc.action.NDEF_DISCOVERED</a:t>
            </a:r>
            <a:r>
              <a:rPr lang="en-US" dirty="0">
                <a:latin typeface="Courier New" panose="02070309020205020404" pitchFamily="49" charset="0"/>
                <a:cs typeface="Courier New" panose="02070309020205020404" pitchFamily="49" charset="0"/>
              </a:rPr>
              <a:t>" /&gt;</a:t>
            </a:r>
          </a:p>
          <a:p>
            <a:pPr marL="0" indent="0">
              <a:buNone/>
            </a:pPr>
            <a:r>
              <a:rPr lang="en-US" dirty="0">
                <a:latin typeface="Courier New" panose="02070309020205020404" pitchFamily="49" charset="0"/>
                <a:cs typeface="Courier New" panose="02070309020205020404" pitchFamily="49" charset="0"/>
              </a:rPr>
              <a:t>    &lt;category </a:t>
            </a:r>
            <a:r>
              <a:rPr lang="en-US" dirty="0" err="1">
                <a:latin typeface="Courier New" panose="02070309020205020404" pitchFamily="49" charset="0"/>
                <a:cs typeface="Courier New" panose="02070309020205020404" pitchFamily="49" charset="0"/>
              </a:rPr>
              <a:t>android:name</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android.intent.category.DEFAULT</a:t>
            </a:r>
            <a:r>
              <a:rPr lang="en-US" dirty="0">
                <a:latin typeface="Courier New" panose="02070309020205020404" pitchFamily="49" charset="0"/>
                <a:cs typeface="Courier New" panose="02070309020205020404" pitchFamily="49" charset="0"/>
              </a:rPr>
              <a:t>" /&gt;</a:t>
            </a:r>
          </a:p>
          <a:p>
            <a:pPr marL="0" indent="0">
              <a:buNone/>
            </a:pPr>
            <a:r>
              <a:rPr lang="en-US" dirty="0">
                <a:latin typeface="Courier New" panose="02070309020205020404" pitchFamily="49" charset="0"/>
                <a:cs typeface="Courier New" panose="02070309020205020404" pitchFamily="49" charset="0"/>
              </a:rPr>
              <a:t>    &lt;data </a:t>
            </a:r>
            <a:r>
              <a:rPr lang="en-US" dirty="0" err="1">
                <a:latin typeface="Courier New" panose="02070309020205020404" pitchFamily="49" charset="0"/>
                <a:cs typeface="Courier New" panose="02070309020205020404" pitchFamily="49" charset="0"/>
              </a:rPr>
              <a:t>android:mimeType</a:t>
            </a: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        "application/</a:t>
            </a:r>
            <a:r>
              <a:rPr lang="en-US" dirty="0" err="1">
                <a:latin typeface="Courier New" panose="02070309020205020404" pitchFamily="49" charset="0"/>
                <a:cs typeface="Courier New" panose="02070309020205020404" pitchFamily="49" charset="0"/>
              </a:rPr>
              <a:t>com.advancedandroidbook.simplewireless</a:t>
            </a:r>
            <a:r>
              <a:rPr lang="en-US" dirty="0">
                <a:latin typeface="Courier New" panose="02070309020205020404" pitchFamily="49" charset="0"/>
                <a:cs typeface="Courier New" panose="02070309020205020404" pitchFamily="49" charset="0"/>
              </a:rPr>
              <a:t>" /&gt;</a:t>
            </a:r>
          </a:p>
          <a:p>
            <a:pPr marL="0" indent="0">
              <a:buNone/>
            </a:pPr>
            <a:r>
              <a:rPr lang="en-US" dirty="0">
                <a:latin typeface="Courier New" panose="02070309020205020404" pitchFamily="49" charset="0"/>
                <a:cs typeface="Courier New" panose="02070309020205020404" pitchFamily="49" charset="0"/>
              </a:rPr>
              <a:t>&lt;/intent-filter&gt;</a:t>
            </a:r>
          </a:p>
        </p:txBody>
      </p:sp>
    </p:spTree>
    <p:extLst>
      <p:ext uri="{BB962C8B-B14F-4D97-AF65-F5344CB8AC3E}">
        <p14:creationId xmlns:p14="http://schemas.microsoft.com/office/powerpoint/2010/main" val="60003109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a:t>Receiving Android Beam Messages</a:t>
            </a:r>
            <a:endParaRPr lang="en-US" sz="2600" dirty="0" smtClean="0"/>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
        <p:nvSpPr>
          <p:cNvPr id="2" name="Content Placeholder 1"/>
          <p:cNvSpPr>
            <a:spLocks noGrp="1"/>
          </p:cNvSpPr>
          <p:nvPr>
            <p:ph idx="1"/>
          </p:nvPr>
        </p:nvSpPr>
        <p:spPr>
          <a:xfrm>
            <a:off x="457200" y="1295400"/>
            <a:ext cx="8229600" cy="4830763"/>
          </a:xfrm>
        </p:spPr>
        <p:txBody>
          <a:bodyPr/>
          <a:lstStyle/>
          <a:p>
            <a:pPr marL="762000" lvl="2" indent="0">
              <a:buNone/>
            </a:pPr>
            <a:r>
              <a:rPr lang="en-US" sz="1100" dirty="0">
                <a:latin typeface="Courier New" panose="02070309020205020404" pitchFamily="49" charset="0"/>
                <a:cs typeface="Courier New" panose="02070309020205020404" pitchFamily="49" charset="0"/>
              </a:rPr>
              <a:t>@Override</a:t>
            </a:r>
          </a:p>
          <a:p>
            <a:pPr marL="762000" lvl="2" indent="0">
              <a:buNone/>
            </a:pPr>
            <a:r>
              <a:rPr lang="en-US" sz="1100" dirty="0">
                <a:latin typeface="Courier New" panose="02070309020205020404" pitchFamily="49" charset="0"/>
                <a:cs typeface="Courier New" panose="02070309020205020404" pitchFamily="49" charset="0"/>
              </a:rPr>
              <a:t>public void </a:t>
            </a:r>
            <a:r>
              <a:rPr lang="en-US" sz="1100" dirty="0" err="1">
                <a:latin typeface="Courier New" panose="02070309020205020404" pitchFamily="49" charset="0"/>
                <a:cs typeface="Courier New" panose="02070309020205020404" pitchFamily="49" charset="0"/>
              </a:rPr>
              <a:t>onResume</a:t>
            </a:r>
            <a:r>
              <a:rPr lang="en-US" sz="1100" dirty="0">
                <a:latin typeface="Courier New" panose="02070309020205020404" pitchFamily="49" charset="0"/>
                <a:cs typeface="Courier New" panose="02070309020205020404" pitchFamily="49" charset="0"/>
              </a:rPr>
              <a:t>() {</a:t>
            </a:r>
          </a:p>
          <a:p>
            <a:pPr marL="762000" lvl="2" indent="0">
              <a:buNone/>
            </a:pPr>
            <a:r>
              <a:rPr lang="en-US" sz="1100" dirty="0">
                <a:latin typeface="Courier New" panose="02070309020205020404" pitchFamily="49" charset="0"/>
                <a:cs typeface="Courier New" panose="02070309020205020404" pitchFamily="49" charset="0"/>
              </a:rPr>
              <a:t>    </a:t>
            </a:r>
            <a:r>
              <a:rPr lang="en-US" sz="1100" dirty="0" err="1">
                <a:latin typeface="Courier New" panose="02070309020205020404" pitchFamily="49" charset="0"/>
                <a:cs typeface="Courier New" panose="02070309020205020404" pitchFamily="49" charset="0"/>
              </a:rPr>
              <a:t>super.onResume</a:t>
            </a:r>
            <a:r>
              <a:rPr lang="en-US" sz="1100" dirty="0">
                <a:latin typeface="Courier New" panose="02070309020205020404" pitchFamily="49" charset="0"/>
                <a:cs typeface="Courier New" panose="02070309020205020404" pitchFamily="49" charset="0"/>
              </a:rPr>
              <a:t>();</a:t>
            </a:r>
          </a:p>
          <a:p>
            <a:pPr marL="762000" lvl="2" indent="0">
              <a:buNone/>
            </a:pPr>
            <a:r>
              <a:rPr lang="en-US" sz="1100" dirty="0">
                <a:latin typeface="Courier New" panose="02070309020205020404" pitchFamily="49" charset="0"/>
                <a:cs typeface="Courier New" panose="02070309020205020404" pitchFamily="49" charset="0"/>
              </a:rPr>
              <a:t>    // Did we receive an NDEF message?</a:t>
            </a:r>
          </a:p>
          <a:p>
            <a:pPr marL="762000" lvl="2" indent="0">
              <a:buNone/>
            </a:pPr>
            <a:r>
              <a:rPr lang="en-US" sz="1100" dirty="0">
                <a:latin typeface="Courier New" panose="02070309020205020404" pitchFamily="49" charset="0"/>
                <a:cs typeface="Courier New" panose="02070309020205020404" pitchFamily="49" charset="0"/>
              </a:rPr>
              <a:t> </a:t>
            </a:r>
          </a:p>
          <a:p>
            <a:pPr marL="762000" lvl="2" indent="0">
              <a:buNone/>
            </a:pPr>
            <a:r>
              <a:rPr lang="en-US" sz="1100" dirty="0">
                <a:latin typeface="Courier New" panose="02070309020205020404" pitchFamily="49" charset="0"/>
                <a:cs typeface="Courier New" panose="02070309020205020404" pitchFamily="49" charset="0"/>
              </a:rPr>
              <a:t>    Intent </a:t>
            </a:r>
            <a:r>
              <a:rPr lang="en-US" sz="1100" dirty="0" err="1">
                <a:latin typeface="Courier New" panose="02070309020205020404" pitchFamily="49" charset="0"/>
                <a:cs typeface="Courier New" panose="02070309020205020404" pitchFamily="49" charset="0"/>
              </a:rPr>
              <a:t>intent</a:t>
            </a:r>
            <a:r>
              <a:rPr lang="en-US" sz="1100" dirty="0">
                <a:latin typeface="Courier New" panose="02070309020205020404" pitchFamily="49" charset="0"/>
                <a:cs typeface="Courier New" panose="02070309020205020404" pitchFamily="49" charset="0"/>
              </a:rPr>
              <a:t> = </a:t>
            </a:r>
            <a:r>
              <a:rPr lang="en-US" sz="1100" dirty="0" err="1">
                <a:latin typeface="Courier New" panose="02070309020205020404" pitchFamily="49" charset="0"/>
                <a:cs typeface="Courier New" panose="02070309020205020404" pitchFamily="49" charset="0"/>
              </a:rPr>
              <a:t>getIntent</a:t>
            </a:r>
            <a:r>
              <a:rPr lang="en-US" sz="1100" dirty="0">
                <a:latin typeface="Courier New" panose="02070309020205020404" pitchFamily="49" charset="0"/>
                <a:cs typeface="Courier New" panose="02070309020205020404" pitchFamily="49" charset="0"/>
              </a:rPr>
              <a:t>();</a:t>
            </a:r>
          </a:p>
          <a:p>
            <a:pPr marL="762000" lvl="2" indent="0">
              <a:buNone/>
            </a:pPr>
            <a:r>
              <a:rPr lang="en-US" sz="1100" dirty="0">
                <a:latin typeface="Courier New" panose="02070309020205020404" pitchFamily="49" charset="0"/>
                <a:cs typeface="Courier New" panose="02070309020205020404" pitchFamily="49" charset="0"/>
              </a:rPr>
              <a:t>    if (</a:t>
            </a:r>
            <a:r>
              <a:rPr lang="en-US" sz="1100" dirty="0" err="1">
                <a:latin typeface="Courier New" panose="02070309020205020404" pitchFamily="49" charset="0"/>
                <a:cs typeface="Courier New" panose="02070309020205020404" pitchFamily="49" charset="0"/>
              </a:rPr>
              <a:t>NfcAdapter.ACTION_NDEF_DISCOVERED.equals</a:t>
            </a:r>
            <a:r>
              <a:rPr lang="en-US" sz="1100" dirty="0">
                <a:latin typeface="Courier New" panose="02070309020205020404" pitchFamily="49" charset="0"/>
                <a:cs typeface="Courier New" panose="02070309020205020404" pitchFamily="49" charset="0"/>
              </a:rPr>
              <a:t>(</a:t>
            </a:r>
            <a:r>
              <a:rPr lang="en-US" sz="1100" dirty="0" err="1">
                <a:latin typeface="Courier New" panose="02070309020205020404" pitchFamily="49" charset="0"/>
                <a:cs typeface="Courier New" panose="02070309020205020404" pitchFamily="49" charset="0"/>
              </a:rPr>
              <a:t>intent.getAction</a:t>
            </a:r>
            <a:r>
              <a:rPr lang="en-US" sz="1100" dirty="0">
                <a:latin typeface="Courier New" panose="02070309020205020404" pitchFamily="49" charset="0"/>
                <a:cs typeface="Courier New" panose="02070309020205020404" pitchFamily="49" charset="0"/>
              </a:rPr>
              <a:t>())) {</a:t>
            </a:r>
          </a:p>
          <a:p>
            <a:pPr marL="762000" lvl="2" indent="0">
              <a:buNone/>
            </a:pPr>
            <a:r>
              <a:rPr lang="en-US" sz="1100" dirty="0">
                <a:latin typeface="Courier New" panose="02070309020205020404" pitchFamily="49" charset="0"/>
                <a:cs typeface="Courier New" panose="02070309020205020404" pitchFamily="49" charset="0"/>
              </a:rPr>
              <a:t>        try {</a:t>
            </a:r>
          </a:p>
          <a:p>
            <a:pPr marL="762000" lvl="2" indent="0">
              <a:buNone/>
            </a:pPr>
            <a:r>
              <a:rPr lang="en-US" sz="1100" dirty="0">
                <a:latin typeface="Courier New" panose="02070309020205020404" pitchFamily="49" charset="0"/>
                <a:cs typeface="Courier New" panose="02070309020205020404" pitchFamily="49" charset="0"/>
              </a:rPr>
              <a:t>            </a:t>
            </a:r>
            <a:r>
              <a:rPr lang="en-US" sz="1100" dirty="0" err="1">
                <a:latin typeface="Courier New" panose="02070309020205020404" pitchFamily="49" charset="0"/>
                <a:cs typeface="Courier New" panose="02070309020205020404" pitchFamily="49" charset="0"/>
              </a:rPr>
              <a:t>Parcelable</a:t>
            </a:r>
            <a:r>
              <a:rPr lang="en-US" sz="1100" dirty="0">
                <a:latin typeface="Courier New" panose="02070309020205020404" pitchFamily="49" charset="0"/>
                <a:cs typeface="Courier New" panose="02070309020205020404" pitchFamily="49" charset="0"/>
              </a:rPr>
              <a:t>[] </a:t>
            </a:r>
            <a:r>
              <a:rPr lang="en-US" sz="1100" dirty="0" err="1">
                <a:latin typeface="Courier New" panose="02070309020205020404" pitchFamily="49" charset="0"/>
                <a:cs typeface="Courier New" panose="02070309020205020404" pitchFamily="49" charset="0"/>
              </a:rPr>
              <a:t>rawMsgs</a:t>
            </a:r>
            <a:r>
              <a:rPr lang="en-US" sz="1100" dirty="0">
                <a:latin typeface="Courier New" panose="02070309020205020404" pitchFamily="49" charset="0"/>
                <a:cs typeface="Courier New" panose="02070309020205020404" pitchFamily="49" charset="0"/>
              </a:rPr>
              <a:t> = intent</a:t>
            </a:r>
          </a:p>
          <a:p>
            <a:pPr marL="762000" lvl="2" indent="0">
              <a:buNone/>
            </a:pPr>
            <a:r>
              <a:rPr lang="en-US" sz="1100" dirty="0">
                <a:latin typeface="Courier New" panose="02070309020205020404" pitchFamily="49" charset="0"/>
                <a:cs typeface="Courier New" panose="02070309020205020404" pitchFamily="49" charset="0"/>
              </a:rPr>
              <a:t>                .</a:t>
            </a:r>
            <a:r>
              <a:rPr lang="en-US" sz="1100" dirty="0" err="1">
                <a:latin typeface="Courier New" panose="02070309020205020404" pitchFamily="49" charset="0"/>
                <a:cs typeface="Courier New" panose="02070309020205020404" pitchFamily="49" charset="0"/>
              </a:rPr>
              <a:t>getParcelableArrayExtra</a:t>
            </a:r>
            <a:r>
              <a:rPr lang="en-US" sz="1100" dirty="0">
                <a:latin typeface="Courier New" panose="02070309020205020404" pitchFamily="49" charset="0"/>
                <a:cs typeface="Courier New" panose="02070309020205020404" pitchFamily="49" charset="0"/>
              </a:rPr>
              <a:t>(</a:t>
            </a:r>
            <a:r>
              <a:rPr lang="en-US" sz="1100" dirty="0" err="1">
                <a:latin typeface="Courier New" panose="02070309020205020404" pitchFamily="49" charset="0"/>
                <a:cs typeface="Courier New" panose="02070309020205020404" pitchFamily="49" charset="0"/>
              </a:rPr>
              <a:t>NfcAdapter.EXTRA_NDEF_MESSAGES</a:t>
            </a:r>
            <a:r>
              <a:rPr lang="en-US" sz="1100" dirty="0">
                <a:latin typeface="Courier New" panose="02070309020205020404" pitchFamily="49" charset="0"/>
                <a:cs typeface="Courier New" panose="02070309020205020404" pitchFamily="49" charset="0"/>
              </a:rPr>
              <a:t>);</a:t>
            </a:r>
          </a:p>
          <a:p>
            <a:pPr marL="762000" lvl="2" indent="0">
              <a:buNone/>
            </a:pPr>
            <a:r>
              <a:rPr lang="en-US" sz="1100" dirty="0">
                <a:latin typeface="Courier New" panose="02070309020205020404" pitchFamily="49" charset="0"/>
                <a:cs typeface="Courier New" panose="02070309020205020404" pitchFamily="49" charset="0"/>
              </a:rPr>
              <a:t> </a:t>
            </a:r>
          </a:p>
          <a:p>
            <a:pPr marL="762000" lvl="2" indent="0">
              <a:buNone/>
            </a:pPr>
            <a:r>
              <a:rPr lang="en-US" sz="1100" dirty="0">
                <a:latin typeface="Courier New" panose="02070309020205020404" pitchFamily="49" charset="0"/>
                <a:cs typeface="Courier New" panose="02070309020205020404" pitchFamily="49" charset="0"/>
              </a:rPr>
              <a:t>            // we created the message, so we know the format</a:t>
            </a:r>
          </a:p>
          <a:p>
            <a:pPr marL="762000" lvl="2" indent="0">
              <a:buNone/>
            </a:pPr>
            <a:r>
              <a:rPr lang="en-US" sz="1100" dirty="0">
                <a:latin typeface="Courier New" panose="02070309020205020404" pitchFamily="49" charset="0"/>
                <a:cs typeface="Courier New" panose="02070309020205020404" pitchFamily="49" charset="0"/>
              </a:rPr>
              <a:t>            </a:t>
            </a:r>
            <a:r>
              <a:rPr lang="en-US" sz="1100" dirty="0" err="1">
                <a:latin typeface="Courier New" panose="02070309020205020404" pitchFamily="49" charset="0"/>
                <a:cs typeface="Courier New" panose="02070309020205020404" pitchFamily="49" charset="0"/>
              </a:rPr>
              <a:t>NdefMessage</a:t>
            </a:r>
            <a:r>
              <a:rPr lang="en-US" sz="1100" dirty="0">
                <a:latin typeface="Courier New" panose="02070309020205020404" pitchFamily="49" charset="0"/>
                <a:cs typeface="Courier New" panose="02070309020205020404" pitchFamily="49" charset="0"/>
              </a:rPr>
              <a:t> </a:t>
            </a:r>
            <a:r>
              <a:rPr lang="en-US" sz="1100" dirty="0" err="1">
                <a:latin typeface="Courier New" panose="02070309020205020404" pitchFamily="49" charset="0"/>
                <a:cs typeface="Courier New" panose="02070309020205020404" pitchFamily="49" charset="0"/>
              </a:rPr>
              <a:t>msg</a:t>
            </a:r>
            <a:r>
              <a:rPr lang="en-US" sz="1100" dirty="0">
                <a:latin typeface="Courier New" panose="02070309020205020404" pitchFamily="49" charset="0"/>
                <a:cs typeface="Courier New" panose="02070309020205020404" pitchFamily="49" charset="0"/>
              </a:rPr>
              <a:t> = (</a:t>
            </a:r>
            <a:r>
              <a:rPr lang="en-US" sz="1100" dirty="0" err="1">
                <a:latin typeface="Courier New" panose="02070309020205020404" pitchFamily="49" charset="0"/>
                <a:cs typeface="Courier New" panose="02070309020205020404" pitchFamily="49" charset="0"/>
              </a:rPr>
              <a:t>NdefMessage</a:t>
            </a:r>
            <a:r>
              <a:rPr lang="en-US" sz="1100" dirty="0">
                <a:latin typeface="Courier New" panose="02070309020205020404" pitchFamily="49" charset="0"/>
                <a:cs typeface="Courier New" panose="02070309020205020404" pitchFamily="49" charset="0"/>
              </a:rPr>
              <a:t>) </a:t>
            </a:r>
            <a:r>
              <a:rPr lang="en-US" sz="1100" dirty="0" err="1">
                <a:latin typeface="Courier New" panose="02070309020205020404" pitchFamily="49" charset="0"/>
                <a:cs typeface="Courier New" panose="02070309020205020404" pitchFamily="49" charset="0"/>
              </a:rPr>
              <a:t>rawMsgs</a:t>
            </a:r>
            <a:r>
              <a:rPr lang="en-US" sz="1100" dirty="0">
                <a:latin typeface="Courier New" panose="02070309020205020404" pitchFamily="49" charset="0"/>
                <a:cs typeface="Courier New" panose="02070309020205020404" pitchFamily="49" charset="0"/>
              </a:rPr>
              <a:t>[0];</a:t>
            </a:r>
          </a:p>
          <a:p>
            <a:pPr marL="762000" lvl="2" indent="0">
              <a:buNone/>
            </a:pPr>
            <a:r>
              <a:rPr lang="en-US" sz="1100" dirty="0">
                <a:latin typeface="Courier New" panose="02070309020205020404" pitchFamily="49" charset="0"/>
                <a:cs typeface="Courier New" panose="02070309020205020404" pitchFamily="49" charset="0"/>
              </a:rPr>
              <a:t>            </a:t>
            </a:r>
            <a:r>
              <a:rPr lang="en-US" sz="1100" dirty="0" err="1">
                <a:latin typeface="Courier New" panose="02070309020205020404" pitchFamily="49" charset="0"/>
                <a:cs typeface="Courier New" panose="02070309020205020404" pitchFamily="49" charset="0"/>
              </a:rPr>
              <a:t>NdefRecord</a:t>
            </a:r>
            <a:r>
              <a:rPr lang="en-US" sz="1100" dirty="0">
                <a:latin typeface="Courier New" panose="02070309020205020404" pitchFamily="49" charset="0"/>
                <a:cs typeface="Courier New" panose="02070309020205020404" pitchFamily="49" charset="0"/>
              </a:rPr>
              <a:t>[] records = </a:t>
            </a:r>
            <a:r>
              <a:rPr lang="en-US" sz="1100" dirty="0" err="1">
                <a:latin typeface="Courier New" panose="02070309020205020404" pitchFamily="49" charset="0"/>
                <a:cs typeface="Courier New" panose="02070309020205020404" pitchFamily="49" charset="0"/>
              </a:rPr>
              <a:t>msg.getRecords</a:t>
            </a:r>
            <a:r>
              <a:rPr lang="en-US" sz="1100" dirty="0">
                <a:latin typeface="Courier New" panose="02070309020205020404" pitchFamily="49" charset="0"/>
                <a:cs typeface="Courier New" panose="02070309020205020404" pitchFamily="49" charset="0"/>
              </a:rPr>
              <a:t>();</a:t>
            </a:r>
          </a:p>
          <a:p>
            <a:pPr marL="762000" lvl="2" indent="0">
              <a:buNone/>
            </a:pPr>
            <a:r>
              <a:rPr lang="en-US" sz="1100" dirty="0">
                <a:latin typeface="Courier New" panose="02070309020205020404" pitchFamily="49" charset="0"/>
                <a:cs typeface="Courier New" panose="02070309020205020404" pitchFamily="49" charset="0"/>
              </a:rPr>
              <a:t>            byte[] </a:t>
            </a:r>
            <a:r>
              <a:rPr lang="en-US" sz="1100" dirty="0" err="1">
                <a:latin typeface="Courier New" panose="02070309020205020404" pitchFamily="49" charset="0"/>
                <a:cs typeface="Courier New" panose="02070309020205020404" pitchFamily="49" charset="0"/>
              </a:rPr>
              <a:t>firstPayload</a:t>
            </a:r>
            <a:r>
              <a:rPr lang="en-US" sz="1100" dirty="0">
                <a:latin typeface="Courier New" panose="02070309020205020404" pitchFamily="49" charset="0"/>
                <a:cs typeface="Courier New" panose="02070309020205020404" pitchFamily="49" charset="0"/>
              </a:rPr>
              <a:t> = records[0].</a:t>
            </a:r>
            <a:r>
              <a:rPr lang="en-US" sz="1100" dirty="0" err="1">
                <a:latin typeface="Courier New" panose="02070309020205020404" pitchFamily="49" charset="0"/>
                <a:cs typeface="Courier New" panose="02070309020205020404" pitchFamily="49" charset="0"/>
              </a:rPr>
              <a:t>getPayload</a:t>
            </a:r>
            <a:r>
              <a:rPr lang="en-US" sz="1100" dirty="0">
                <a:latin typeface="Courier New" panose="02070309020205020404" pitchFamily="49" charset="0"/>
                <a:cs typeface="Courier New" panose="02070309020205020404" pitchFamily="49" charset="0"/>
              </a:rPr>
              <a:t>();</a:t>
            </a:r>
          </a:p>
          <a:p>
            <a:pPr marL="762000" lvl="2" indent="0">
              <a:buNone/>
            </a:pPr>
            <a:r>
              <a:rPr lang="en-US" sz="1100" dirty="0">
                <a:latin typeface="Courier New" panose="02070309020205020404" pitchFamily="49" charset="0"/>
                <a:cs typeface="Courier New" panose="02070309020205020404" pitchFamily="49" charset="0"/>
              </a:rPr>
              <a:t>            String message = new String(</a:t>
            </a:r>
            <a:r>
              <a:rPr lang="en-US" sz="1100" dirty="0" err="1">
                <a:latin typeface="Courier New" panose="02070309020205020404" pitchFamily="49" charset="0"/>
                <a:cs typeface="Courier New" panose="02070309020205020404" pitchFamily="49" charset="0"/>
              </a:rPr>
              <a:t>firstPayload</a:t>
            </a:r>
            <a:r>
              <a:rPr lang="en-US" sz="1100" dirty="0">
                <a:latin typeface="Courier New" panose="02070309020205020404" pitchFamily="49" charset="0"/>
                <a:cs typeface="Courier New" panose="02070309020205020404" pitchFamily="49" charset="0"/>
              </a:rPr>
              <a:t>);</a:t>
            </a:r>
          </a:p>
          <a:p>
            <a:pPr marL="762000" lvl="2" indent="0">
              <a:buNone/>
            </a:pPr>
            <a:r>
              <a:rPr lang="en-US" sz="1100" dirty="0">
                <a:latin typeface="Courier New" panose="02070309020205020404" pitchFamily="49" charset="0"/>
                <a:cs typeface="Courier New" panose="02070309020205020404" pitchFamily="49" charset="0"/>
              </a:rPr>
              <a:t>            </a:t>
            </a:r>
            <a:r>
              <a:rPr lang="en-US" sz="1100" dirty="0" err="1">
                <a:latin typeface="Courier New" panose="02070309020205020404" pitchFamily="49" charset="0"/>
                <a:cs typeface="Courier New" panose="02070309020205020404" pitchFamily="49" charset="0"/>
              </a:rPr>
              <a:t>mStatusText.setText</a:t>
            </a:r>
            <a:r>
              <a:rPr lang="en-US" sz="1100" dirty="0">
                <a:latin typeface="Courier New" panose="02070309020205020404" pitchFamily="49" charset="0"/>
                <a:cs typeface="Courier New" panose="02070309020205020404" pitchFamily="49" charset="0"/>
              </a:rPr>
              <a:t>(message);</a:t>
            </a:r>
          </a:p>
          <a:p>
            <a:pPr marL="762000" lvl="2" indent="0">
              <a:buNone/>
            </a:pPr>
            <a:r>
              <a:rPr lang="en-US" sz="1100" dirty="0">
                <a:latin typeface="Courier New" panose="02070309020205020404" pitchFamily="49" charset="0"/>
                <a:cs typeface="Courier New" panose="02070309020205020404" pitchFamily="49" charset="0"/>
              </a:rPr>
              <a:t>        } catch (Exception e) {</a:t>
            </a:r>
          </a:p>
          <a:p>
            <a:pPr marL="762000" lvl="2" indent="0">
              <a:buNone/>
            </a:pPr>
            <a:r>
              <a:rPr lang="en-US" sz="1100" dirty="0">
                <a:latin typeface="Courier New" panose="02070309020205020404" pitchFamily="49" charset="0"/>
                <a:cs typeface="Courier New" panose="02070309020205020404" pitchFamily="49" charset="0"/>
              </a:rPr>
              <a:t>            </a:t>
            </a:r>
            <a:r>
              <a:rPr lang="en-US" sz="1100" dirty="0" err="1">
                <a:latin typeface="Courier New" panose="02070309020205020404" pitchFamily="49" charset="0"/>
                <a:cs typeface="Courier New" panose="02070309020205020404" pitchFamily="49" charset="0"/>
              </a:rPr>
              <a:t>Log.e</a:t>
            </a:r>
            <a:r>
              <a:rPr lang="en-US" sz="1100" dirty="0">
                <a:latin typeface="Courier New" panose="02070309020205020404" pitchFamily="49" charset="0"/>
                <a:cs typeface="Courier New" panose="02070309020205020404" pitchFamily="49" charset="0"/>
              </a:rPr>
              <a:t>(DEBUG_TAG, "Error retrieving beam message.", e);</a:t>
            </a:r>
          </a:p>
          <a:p>
            <a:pPr marL="762000" lvl="2" indent="0">
              <a:buNone/>
            </a:pPr>
            <a:r>
              <a:rPr lang="en-US" sz="1100" dirty="0">
                <a:latin typeface="Courier New" panose="02070309020205020404" pitchFamily="49" charset="0"/>
                <a:cs typeface="Courier New" panose="02070309020205020404" pitchFamily="49" charset="0"/>
              </a:rPr>
              <a:t>        }</a:t>
            </a:r>
          </a:p>
          <a:p>
            <a:pPr marL="762000" lvl="2" indent="0">
              <a:buNone/>
            </a:pPr>
            <a:r>
              <a:rPr lang="en-US" sz="1100" dirty="0">
                <a:latin typeface="Courier New" panose="02070309020205020404" pitchFamily="49" charset="0"/>
                <a:cs typeface="Courier New" panose="02070309020205020404" pitchFamily="49" charset="0"/>
              </a:rPr>
              <a:t>    }</a:t>
            </a:r>
          </a:p>
          <a:p>
            <a:pPr marL="762000" lvl="2" indent="0">
              <a:buNone/>
            </a:pPr>
            <a:r>
              <a:rPr lang="en-US" sz="1100" dirty="0" smtClean="0">
                <a:latin typeface="Courier New" panose="02070309020205020404" pitchFamily="49" charset="0"/>
                <a:cs typeface="Courier New" panose="02070309020205020404" pitchFamily="49" charset="0"/>
              </a:rPr>
              <a:t>}</a:t>
            </a:r>
            <a:endParaRPr lang="en-US" sz="11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23331639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a:t>Receiving Android Beam Messages</a:t>
            </a:r>
            <a:endParaRPr lang="en-US" sz="2600" dirty="0" smtClean="0"/>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pic>
        <p:nvPicPr>
          <p:cNvPr id="3" name="Content Placeholder 2"/>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632028" y="1295400"/>
            <a:ext cx="5879944" cy="4830763"/>
          </a:xfrm>
        </p:spPr>
      </p:pic>
    </p:spTree>
    <p:extLst>
      <p:ext uri="{BB962C8B-B14F-4D97-AF65-F5344CB8AC3E}">
        <p14:creationId xmlns:p14="http://schemas.microsoft.com/office/powerpoint/2010/main" val="235617214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3"/>
          <p:cNvSpPr>
            <a:spLocks noGrp="1"/>
          </p:cNvSpPr>
          <p:nvPr>
            <p:ph type="title"/>
          </p:nvPr>
        </p:nvSpPr>
        <p:spPr>
          <a:xfrm>
            <a:off x="457200" y="304800"/>
            <a:ext cx="5105400" cy="1600200"/>
          </a:xfrm>
        </p:spPr>
        <p:txBody>
          <a:bodyPr/>
          <a:lstStyle/>
          <a:p>
            <a:pPr algn="l" eaLnBrk="1" hangingPunct="1"/>
            <a:r>
              <a:rPr lang="en-US" dirty="0" smtClean="0">
                <a:latin typeface="Arial" charset="0"/>
              </a:rPr>
              <a:t>Chapter 16</a:t>
            </a:r>
            <a:br>
              <a:rPr lang="en-US" dirty="0" smtClean="0">
                <a:latin typeface="Arial" charset="0"/>
              </a:rPr>
            </a:br>
            <a:r>
              <a:rPr lang="en-US" dirty="0" smtClean="0"/>
              <a:t>Overview</a:t>
            </a:r>
          </a:p>
        </p:txBody>
      </p:sp>
      <p:sp>
        <p:nvSpPr>
          <p:cNvPr id="5" name="Content Placeholder 4"/>
          <p:cNvSpPr>
            <a:spLocks noGrp="1"/>
          </p:cNvSpPr>
          <p:nvPr>
            <p:ph idx="1"/>
          </p:nvPr>
        </p:nvSpPr>
        <p:spPr>
          <a:xfrm>
            <a:off x="685800" y="1676400"/>
            <a:ext cx="8077200" cy="4495800"/>
          </a:xfrm>
        </p:spPr>
        <p:txBody>
          <a:bodyPr/>
          <a:lstStyle/>
          <a:p>
            <a:pPr eaLnBrk="1" hangingPunct="1"/>
            <a:r>
              <a:rPr lang="en-US" sz="2400" dirty="0"/>
              <a:t>Working with Bluetooth</a:t>
            </a:r>
          </a:p>
          <a:p>
            <a:pPr eaLnBrk="1" hangingPunct="1"/>
            <a:r>
              <a:rPr lang="en-US" sz="2400" dirty="0"/>
              <a:t>Working with USB</a:t>
            </a:r>
          </a:p>
          <a:p>
            <a:pPr eaLnBrk="1" hangingPunct="1"/>
            <a:r>
              <a:rPr lang="en-US" sz="2400" dirty="0"/>
              <a:t>Working with Android Beam</a:t>
            </a:r>
          </a:p>
          <a:p>
            <a:pPr eaLnBrk="1" hangingPunct="1"/>
            <a:r>
              <a:rPr lang="en-US" sz="2400" dirty="0"/>
              <a:t>Working with </a:t>
            </a:r>
            <a:r>
              <a:rPr lang="en-US" sz="2400" dirty="0" smtClean="0"/>
              <a:t>Wi-Fi</a:t>
            </a:r>
          </a:p>
        </p:txBody>
      </p:sp>
      <p:sp>
        <p:nvSpPr>
          <p:cNvPr id="6" name="Footer Placeholder 5"/>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a:t>Configuring the Manifest File for Android Beam</a:t>
            </a:r>
            <a:endParaRPr lang="en-US" sz="2600" dirty="0" smtClean="0"/>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
        <p:nvSpPr>
          <p:cNvPr id="2" name="Content Placeholder 1"/>
          <p:cNvSpPr>
            <a:spLocks noGrp="1"/>
          </p:cNvSpPr>
          <p:nvPr>
            <p:ph idx="1"/>
          </p:nvPr>
        </p:nvSpPr>
        <p:spPr>
          <a:xfrm>
            <a:off x="457200" y="1295400"/>
            <a:ext cx="8229600" cy="4830763"/>
          </a:xfrm>
        </p:spPr>
        <p:txBody>
          <a:bodyPr/>
          <a:lstStyle/>
          <a:p>
            <a:pPr marL="1143000" lvl="3" indent="0">
              <a:buNone/>
            </a:pPr>
            <a:endParaRPr lang="en-US" sz="1800" dirty="0" smtClean="0"/>
          </a:p>
          <a:p>
            <a:pPr marL="1143000" lvl="3" indent="0">
              <a:buNone/>
            </a:pPr>
            <a:endParaRPr lang="en-US" sz="1800" dirty="0"/>
          </a:p>
          <a:p>
            <a:pPr marL="1143000" lvl="3" indent="0">
              <a:buNone/>
            </a:pPr>
            <a:endParaRPr lang="en-US" sz="1800" dirty="0" smtClean="0"/>
          </a:p>
          <a:p>
            <a:pPr marL="762000" lvl="2" indent="0">
              <a:buNone/>
            </a:pPr>
            <a:r>
              <a:rPr lang="en-US" sz="1800" dirty="0" smtClean="0">
                <a:latin typeface="Courier New" panose="02070309020205020404" pitchFamily="49" charset="0"/>
                <a:cs typeface="Courier New" panose="02070309020205020404" pitchFamily="49" charset="0"/>
              </a:rPr>
              <a:t>&lt;</a:t>
            </a:r>
            <a:r>
              <a:rPr lang="en-US" sz="1800" dirty="0">
                <a:latin typeface="Courier New" panose="02070309020205020404" pitchFamily="49" charset="0"/>
                <a:cs typeface="Courier New" panose="02070309020205020404" pitchFamily="49" charset="0"/>
              </a:rPr>
              <a:t>uses-</a:t>
            </a:r>
            <a:r>
              <a:rPr lang="en-US" sz="1800" dirty="0" err="1">
                <a:latin typeface="Courier New" panose="02070309020205020404" pitchFamily="49" charset="0"/>
                <a:cs typeface="Courier New" panose="02070309020205020404" pitchFamily="49" charset="0"/>
              </a:rPr>
              <a:t>sdk</a:t>
            </a:r>
            <a:endParaRPr lang="en-US" sz="1800" dirty="0">
              <a:latin typeface="Courier New" panose="02070309020205020404" pitchFamily="49" charset="0"/>
              <a:cs typeface="Courier New" panose="02070309020205020404" pitchFamily="49" charset="0"/>
            </a:endParaRPr>
          </a:p>
          <a:p>
            <a:pPr marL="762000" lvl="2" indent="0">
              <a:buNone/>
            </a:pP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android:minSdkVersion</a:t>
            </a:r>
            <a:r>
              <a:rPr lang="en-US" sz="1800" dirty="0">
                <a:latin typeface="Courier New" panose="02070309020205020404" pitchFamily="49" charset="0"/>
                <a:cs typeface="Courier New" panose="02070309020205020404" pitchFamily="49" charset="0"/>
              </a:rPr>
              <a:t>="14"</a:t>
            </a:r>
          </a:p>
          <a:p>
            <a:pPr marL="762000" lvl="2" indent="0">
              <a:buNone/>
            </a:pP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android:targetSdkVersion</a:t>
            </a:r>
            <a:r>
              <a:rPr lang="en-US" sz="1800" dirty="0">
                <a:latin typeface="Courier New" panose="02070309020205020404" pitchFamily="49" charset="0"/>
                <a:cs typeface="Courier New" panose="02070309020205020404" pitchFamily="49" charset="0"/>
              </a:rPr>
              <a:t>="19" /&gt;</a:t>
            </a:r>
          </a:p>
          <a:p>
            <a:pPr marL="762000" lvl="2" indent="0">
              <a:buNone/>
            </a:pPr>
            <a:r>
              <a:rPr lang="en-US" sz="1800" dirty="0">
                <a:latin typeface="Courier New" panose="02070309020205020404" pitchFamily="49" charset="0"/>
                <a:cs typeface="Courier New" panose="02070309020205020404" pitchFamily="49" charset="0"/>
              </a:rPr>
              <a:t>&lt;uses-permission </a:t>
            </a:r>
          </a:p>
          <a:p>
            <a:pPr marL="762000" lvl="2" indent="0">
              <a:buNone/>
            </a:pP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android:name</a:t>
            </a: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android.permission.NFC</a:t>
            </a:r>
            <a:r>
              <a:rPr lang="en-US" sz="1800" dirty="0">
                <a:latin typeface="Courier New" panose="02070309020205020404" pitchFamily="49" charset="0"/>
                <a:cs typeface="Courier New" panose="02070309020205020404" pitchFamily="49" charset="0"/>
              </a:rPr>
              <a:t>" /&gt;</a:t>
            </a:r>
          </a:p>
          <a:p>
            <a:pPr marL="762000" lvl="2" indent="0">
              <a:buNone/>
            </a:pPr>
            <a:r>
              <a:rPr lang="en-US" sz="1800" dirty="0">
                <a:latin typeface="Courier New" panose="02070309020205020404" pitchFamily="49" charset="0"/>
                <a:cs typeface="Courier New" panose="02070309020205020404" pitchFamily="49" charset="0"/>
              </a:rPr>
              <a:t>&lt;uses-feature</a:t>
            </a:r>
          </a:p>
          <a:p>
            <a:pPr marL="762000" lvl="2" indent="0">
              <a:buNone/>
            </a:pP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android:name</a:t>
            </a: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android.hardware.nfc</a:t>
            </a:r>
            <a:r>
              <a:rPr lang="en-US" sz="1800" dirty="0">
                <a:latin typeface="Courier New" panose="02070309020205020404" pitchFamily="49" charset="0"/>
                <a:cs typeface="Courier New" panose="02070309020205020404" pitchFamily="49" charset="0"/>
              </a:rPr>
              <a:t>"</a:t>
            </a:r>
          </a:p>
          <a:p>
            <a:pPr marL="762000" lvl="2" indent="0">
              <a:buNone/>
            </a:pP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android:required</a:t>
            </a:r>
            <a:r>
              <a:rPr lang="en-US" sz="1800" dirty="0">
                <a:latin typeface="Courier New" panose="02070309020205020404" pitchFamily="49" charset="0"/>
                <a:cs typeface="Courier New" panose="02070309020205020404" pitchFamily="49" charset="0"/>
              </a:rPr>
              <a:t>="true" /&gt;</a:t>
            </a:r>
          </a:p>
        </p:txBody>
      </p:sp>
    </p:spTree>
    <p:extLst>
      <p:ext uri="{BB962C8B-B14F-4D97-AF65-F5344CB8AC3E}">
        <p14:creationId xmlns:p14="http://schemas.microsoft.com/office/powerpoint/2010/main" val="60003109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a:t>Android Beam over Bluetooth</a:t>
            </a:r>
            <a:endParaRPr lang="en-US" sz="2600" dirty="0" smtClean="0"/>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
        <p:nvSpPr>
          <p:cNvPr id="2" name="Content Placeholder 1"/>
          <p:cNvSpPr>
            <a:spLocks noGrp="1"/>
          </p:cNvSpPr>
          <p:nvPr>
            <p:ph idx="1"/>
          </p:nvPr>
        </p:nvSpPr>
        <p:spPr>
          <a:xfrm>
            <a:off x="457200" y="1295400"/>
            <a:ext cx="8229600" cy="4830763"/>
          </a:xfrm>
        </p:spPr>
        <p:txBody>
          <a:bodyPr/>
          <a:lstStyle/>
          <a:p>
            <a:r>
              <a:rPr lang="en-US" sz="2000" dirty="0"/>
              <a:t>Android 4.1 (API Level 16) introduced a new feature for handing off NFC data </a:t>
            </a:r>
            <a:r>
              <a:rPr lang="en-US" sz="2000" dirty="0" smtClean="0"/>
              <a:t>transfers.</a:t>
            </a:r>
          </a:p>
          <a:p>
            <a:r>
              <a:rPr lang="en-US" sz="2000" dirty="0" smtClean="0"/>
              <a:t>NFC </a:t>
            </a:r>
            <a:r>
              <a:rPr lang="en-US" sz="2000" dirty="0"/>
              <a:t>was not designed to transfer large amounts of data, nor does NFC transfer data </a:t>
            </a:r>
            <a:r>
              <a:rPr lang="en-US" sz="2000" dirty="0" smtClean="0"/>
              <a:t>quickly.</a:t>
            </a:r>
          </a:p>
          <a:p>
            <a:r>
              <a:rPr lang="en-US" sz="2000" dirty="0" smtClean="0"/>
              <a:t>One </a:t>
            </a:r>
            <a:r>
              <a:rPr lang="en-US" sz="2000" dirty="0"/>
              <a:t>way to get around this limitation is to initiate the wireless connection using NFC with the device you want transfer data to, and then hand off the actual data transfer to a faster transfer method such as </a:t>
            </a:r>
            <a:r>
              <a:rPr lang="en-US" sz="2000" dirty="0" smtClean="0"/>
              <a:t>Bluetooth.</a:t>
            </a:r>
          </a:p>
          <a:p>
            <a:r>
              <a:rPr lang="en-US" sz="2000" dirty="0" smtClean="0"/>
              <a:t>To </a:t>
            </a:r>
            <a:r>
              <a:rPr lang="en-US" sz="2000" dirty="0"/>
              <a:t>make use of this new feature, simply implement the </a:t>
            </a:r>
            <a:r>
              <a:rPr lang="en-US" sz="2000" dirty="0" err="1">
                <a:latin typeface="Courier New" panose="02070309020205020404" pitchFamily="49" charset="0"/>
                <a:cs typeface="Courier New" panose="02070309020205020404" pitchFamily="49" charset="0"/>
              </a:rPr>
              <a:t>NfcAdapter.CreateBeamUrisCallback</a:t>
            </a:r>
            <a:r>
              <a:rPr lang="en-US" sz="2000" dirty="0"/>
              <a:t> interface or use the </a:t>
            </a:r>
            <a:r>
              <a:rPr lang="en-US" sz="2000" dirty="0" err="1">
                <a:latin typeface="Courier New" panose="02070309020205020404" pitchFamily="49" charset="0"/>
                <a:cs typeface="Courier New" panose="02070309020205020404" pitchFamily="49" charset="0"/>
              </a:rPr>
              <a:t>setBeamPushUris</a:t>
            </a:r>
            <a:r>
              <a:rPr lang="en-US" sz="2000" dirty="0">
                <a:latin typeface="Courier New" panose="02070309020205020404" pitchFamily="49" charset="0"/>
                <a:cs typeface="Courier New" panose="02070309020205020404" pitchFamily="49" charset="0"/>
              </a:rPr>
              <a:t>()</a:t>
            </a:r>
            <a:r>
              <a:rPr lang="en-US" sz="2000" dirty="0"/>
              <a:t> method defining the </a:t>
            </a:r>
            <a:r>
              <a:rPr lang="en-US" sz="2000" dirty="0">
                <a:latin typeface="Courier New" panose="02070309020205020404" pitchFamily="49" charset="0"/>
                <a:cs typeface="Courier New" panose="02070309020205020404" pitchFamily="49" charset="0"/>
              </a:rPr>
              <a:t>Uri</a:t>
            </a:r>
            <a:r>
              <a:rPr lang="en-US" sz="2000" dirty="0"/>
              <a:t> objects for </a:t>
            </a:r>
            <a:r>
              <a:rPr lang="en-US" sz="2000" dirty="0" smtClean="0"/>
              <a:t>transferring.</a:t>
            </a:r>
          </a:p>
          <a:p>
            <a:r>
              <a:rPr lang="en-US" sz="2000" dirty="0" smtClean="0"/>
              <a:t>The </a:t>
            </a:r>
            <a:r>
              <a:rPr lang="en-US" sz="2000" dirty="0"/>
              <a:t>connection over Bluetooth is then handled automatically without your needing to implement any Bluetooth features </a:t>
            </a:r>
            <a:r>
              <a:rPr lang="en-US" sz="2000" dirty="0" smtClean="0"/>
              <a:t>yourself.</a:t>
            </a:r>
            <a:endParaRPr lang="en-US" sz="2000" dirty="0"/>
          </a:p>
        </p:txBody>
      </p:sp>
    </p:spTree>
    <p:extLst>
      <p:ext uri="{BB962C8B-B14F-4D97-AF65-F5344CB8AC3E}">
        <p14:creationId xmlns:p14="http://schemas.microsoft.com/office/powerpoint/2010/main" val="60003109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a:t>Introducing Host Card Emulation</a:t>
            </a:r>
            <a:endParaRPr lang="en-US" sz="2600" dirty="0" smtClean="0"/>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
        <p:nvSpPr>
          <p:cNvPr id="2" name="Content Placeholder 1"/>
          <p:cNvSpPr>
            <a:spLocks noGrp="1"/>
          </p:cNvSpPr>
          <p:nvPr>
            <p:ph idx="1"/>
          </p:nvPr>
        </p:nvSpPr>
        <p:spPr>
          <a:xfrm>
            <a:off x="457200" y="1295400"/>
            <a:ext cx="8229600" cy="4830763"/>
          </a:xfrm>
        </p:spPr>
        <p:txBody>
          <a:bodyPr/>
          <a:lstStyle/>
          <a:p>
            <a:r>
              <a:rPr lang="en-US" sz="2000" dirty="0"/>
              <a:t>Android 4.4 (API Level 19) brought new NFC functionality to the Android platform, known as host card </a:t>
            </a:r>
            <a:r>
              <a:rPr lang="en-US" sz="2000" dirty="0" smtClean="0"/>
              <a:t>emulation.</a:t>
            </a:r>
          </a:p>
          <a:p>
            <a:r>
              <a:rPr lang="en-US" sz="2000" dirty="0" smtClean="0"/>
              <a:t>Host </a:t>
            </a:r>
            <a:r>
              <a:rPr lang="en-US" sz="2000" dirty="0"/>
              <a:t>card emulation allows an Android application to emulate an NFC card, rather than requiring the secure element of the device to act as the NFC </a:t>
            </a:r>
            <a:r>
              <a:rPr lang="en-US" sz="2000" dirty="0" smtClean="0"/>
              <a:t>card.</a:t>
            </a:r>
            <a:endParaRPr lang="en-US" sz="2000" dirty="0"/>
          </a:p>
          <a:p>
            <a:r>
              <a:rPr lang="en-US" sz="2000" dirty="0"/>
              <a:t>This feature opens up many possibilities for new NFC card applications that may not have been possible before, as data is transported securely from the NFC controller to your application and </a:t>
            </a:r>
            <a:r>
              <a:rPr lang="en-US" sz="2000" dirty="0" smtClean="0"/>
              <a:t>back.</a:t>
            </a:r>
            <a:endParaRPr lang="en-US" sz="2000" dirty="0"/>
          </a:p>
        </p:txBody>
      </p:sp>
    </p:spTree>
    <p:extLst>
      <p:ext uri="{BB962C8B-B14F-4D97-AF65-F5344CB8AC3E}">
        <p14:creationId xmlns:p14="http://schemas.microsoft.com/office/powerpoint/2010/main" val="60003109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a:t>Working with Wi-Fi</a:t>
            </a:r>
            <a:endParaRPr lang="en-US" sz="2600" dirty="0" smtClean="0"/>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
        <p:nvSpPr>
          <p:cNvPr id="2" name="Content Placeholder 1"/>
          <p:cNvSpPr>
            <a:spLocks noGrp="1"/>
          </p:cNvSpPr>
          <p:nvPr>
            <p:ph idx="1"/>
          </p:nvPr>
        </p:nvSpPr>
        <p:spPr>
          <a:xfrm>
            <a:off x="457200" y="1295400"/>
            <a:ext cx="8229600" cy="4830763"/>
          </a:xfrm>
        </p:spPr>
        <p:txBody>
          <a:bodyPr/>
          <a:lstStyle/>
          <a:p>
            <a:r>
              <a:rPr lang="en-US" sz="2000" dirty="0"/>
              <a:t>Developers can also integrate Wi-Fi features into their applications in two main </a:t>
            </a:r>
            <a:r>
              <a:rPr lang="en-US" sz="2000" dirty="0" smtClean="0"/>
              <a:t>ways.</a:t>
            </a:r>
          </a:p>
          <a:p>
            <a:r>
              <a:rPr lang="en-US" sz="2000" dirty="0" smtClean="0"/>
              <a:t>They </a:t>
            </a:r>
            <a:r>
              <a:rPr lang="en-US" sz="2000" dirty="0"/>
              <a:t>can work with the Wi-Fi system service to find and connect to various Wi-Fi </a:t>
            </a:r>
            <a:r>
              <a:rPr lang="en-US" sz="2000" dirty="0" smtClean="0"/>
              <a:t>networks.</a:t>
            </a:r>
          </a:p>
          <a:p>
            <a:r>
              <a:rPr lang="en-US" sz="2000" dirty="0" smtClean="0"/>
              <a:t>Newer </a:t>
            </a:r>
            <a:r>
              <a:rPr lang="en-US" sz="2000" dirty="0"/>
              <a:t>versions of the Android SDK also support Wi-Fi Direct, which helps facilitate </a:t>
            </a:r>
            <a:r>
              <a:rPr lang="en-US" sz="2000" dirty="0" smtClean="0"/>
              <a:t>connections.</a:t>
            </a:r>
            <a:endParaRPr lang="en-US" sz="2000" dirty="0"/>
          </a:p>
        </p:txBody>
      </p:sp>
    </p:spTree>
    <p:extLst>
      <p:ext uri="{BB962C8B-B14F-4D97-AF65-F5344CB8AC3E}">
        <p14:creationId xmlns:p14="http://schemas.microsoft.com/office/powerpoint/2010/main" val="60003109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a:t>Introducing Wi-Fi Direct</a:t>
            </a:r>
            <a:endParaRPr lang="en-US" sz="2600" dirty="0" smtClean="0"/>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
        <p:nvSpPr>
          <p:cNvPr id="2" name="Content Placeholder 1"/>
          <p:cNvSpPr>
            <a:spLocks noGrp="1"/>
          </p:cNvSpPr>
          <p:nvPr>
            <p:ph idx="1"/>
          </p:nvPr>
        </p:nvSpPr>
        <p:spPr>
          <a:xfrm>
            <a:off x="457200" y="1295400"/>
            <a:ext cx="8229600" cy="4830763"/>
          </a:xfrm>
        </p:spPr>
        <p:txBody>
          <a:bodyPr/>
          <a:lstStyle/>
          <a:p>
            <a:r>
              <a:rPr lang="en-US" sz="2000" dirty="0"/>
              <a:t>Wi-Fi Direct is a relatively new standard that attempts to solve the problems and difficulties with ad hoc Wi-Fi—namely, configuration and connection management—and it first appeared in the Android SDK in Android 4.0 (API Level 14</a:t>
            </a:r>
            <a:r>
              <a:rPr lang="en-US" sz="2000" dirty="0" smtClean="0"/>
              <a:t>).</a:t>
            </a:r>
          </a:p>
          <a:p>
            <a:r>
              <a:rPr lang="en-US" sz="2000" dirty="0" smtClean="0"/>
              <a:t>In </a:t>
            </a:r>
            <a:r>
              <a:rPr lang="en-US" sz="2000" dirty="0"/>
              <a:t>doing so, a host Wi-Fi Direct device basically becomes an access point, and a variation of the Protected Setup protocol is used to connect the two </a:t>
            </a:r>
            <a:r>
              <a:rPr lang="en-US" sz="2000" dirty="0" smtClean="0"/>
              <a:t>devices.</a:t>
            </a:r>
          </a:p>
          <a:p>
            <a:r>
              <a:rPr lang="en-US" sz="2000" dirty="0" smtClean="0"/>
              <a:t>With </a:t>
            </a:r>
            <a:r>
              <a:rPr lang="en-US" sz="2000" dirty="0"/>
              <a:t>longer range, faster data communications, and simpler networking than Bluetooth, some think Wi-Fi Direct will ultimately replace Bluetooth for certain kinds of </a:t>
            </a:r>
            <a:r>
              <a:rPr lang="en-US" sz="2000" dirty="0" smtClean="0"/>
              <a:t>connections.</a:t>
            </a:r>
            <a:endParaRPr lang="en-US" sz="2000" dirty="0"/>
          </a:p>
        </p:txBody>
      </p:sp>
    </p:spTree>
    <p:extLst>
      <p:ext uri="{BB962C8B-B14F-4D97-AF65-F5344CB8AC3E}">
        <p14:creationId xmlns:p14="http://schemas.microsoft.com/office/powerpoint/2010/main" val="60003109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a:t>Introducing Wi-Fi Direct</a:t>
            </a:r>
            <a:endParaRPr lang="en-US" sz="2600" dirty="0" smtClean="0"/>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
        <p:nvSpPr>
          <p:cNvPr id="2" name="Content Placeholder 1"/>
          <p:cNvSpPr>
            <a:spLocks noGrp="1"/>
          </p:cNvSpPr>
          <p:nvPr>
            <p:ph idx="1"/>
          </p:nvPr>
        </p:nvSpPr>
        <p:spPr>
          <a:xfrm>
            <a:off x="457200" y="1295400"/>
            <a:ext cx="8229600" cy="4830763"/>
          </a:xfrm>
        </p:spPr>
        <p:txBody>
          <a:bodyPr/>
          <a:lstStyle/>
          <a:p>
            <a:r>
              <a:rPr lang="en-US" sz="2000" dirty="0"/>
              <a:t>Using Wi-Fi Direct on Android is fairly </a:t>
            </a:r>
            <a:r>
              <a:rPr lang="en-US" sz="2000" dirty="0" smtClean="0"/>
              <a:t>straightforward.</a:t>
            </a:r>
          </a:p>
          <a:p>
            <a:pPr lvl="1"/>
            <a:r>
              <a:rPr lang="en-US" sz="2000" dirty="0" smtClean="0"/>
              <a:t>Start </a:t>
            </a:r>
            <a:r>
              <a:rPr lang="en-US" sz="2000" dirty="0"/>
              <a:t>by checking out the peer-to-peer Wi-Fi package </a:t>
            </a:r>
            <a:r>
              <a:rPr lang="en-US" sz="2000" dirty="0" smtClean="0">
                <a:latin typeface="Courier New" panose="02070309020205020404" pitchFamily="49" charset="0"/>
                <a:cs typeface="Courier New" panose="02070309020205020404" pitchFamily="49" charset="0"/>
              </a:rPr>
              <a:t>android.net.wifi.p2p</a:t>
            </a:r>
            <a:r>
              <a:rPr lang="en-US" sz="2000" dirty="0" smtClean="0"/>
              <a:t>.</a:t>
            </a:r>
          </a:p>
          <a:p>
            <a:r>
              <a:rPr lang="en-US" sz="2000" dirty="0" smtClean="0"/>
              <a:t>Using </a:t>
            </a:r>
            <a:r>
              <a:rPr lang="en-US" sz="2000" dirty="0"/>
              <a:t>the </a:t>
            </a:r>
            <a:r>
              <a:rPr lang="en-US" sz="2000" dirty="0">
                <a:latin typeface="Courier New" panose="02070309020205020404" pitchFamily="49" charset="0"/>
                <a:cs typeface="Courier New" panose="02070309020205020404" pitchFamily="49" charset="0"/>
              </a:rPr>
              <a:t>WifiP2pManager</a:t>
            </a:r>
            <a:r>
              <a:rPr lang="en-US" sz="2000" dirty="0"/>
              <a:t> class (</a:t>
            </a:r>
            <a:r>
              <a:rPr lang="en-US" sz="2000" dirty="0">
                <a:latin typeface="Courier New" panose="02070309020205020404" pitchFamily="49" charset="0"/>
                <a:cs typeface="Courier New" panose="02070309020205020404" pitchFamily="49" charset="0"/>
              </a:rPr>
              <a:t>android.net.wifi.p2p.WifiP2pManager</a:t>
            </a:r>
            <a:r>
              <a:rPr lang="en-US" sz="2000" dirty="0"/>
              <a:t>), you configure several callback classes that are used to asynchronously get the status of requests you </a:t>
            </a:r>
            <a:r>
              <a:rPr lang="en-US" sz="2000" dirty="0" smtClean="0"/>
              <a:t>make.</a:t>
            </a:r>
          </a:p>
          <a:p>
            <a:r>
              <a:rPr lang="en-US" sz="2000" dirty="0" smtClean="0"/>
              <a:t>You </a:t>
            </a:r>
            <a:r>
              <a:rPr lang="en-US" sz="2000" dirty="0"/>
              <a:t>can also configure a broadcast receiver to handle various notifications as the state of Wi-Fi Direct changes, both in response to your requests and in changing availability of devices. </a:t>
            </a:r>
          </a:p>
        </p:txBody>
      </p:sp>
    </p:spTree>
    <p:extLst>
      <p:ext uri="{BB962C8B-B14F-4D97-AF65-F5344CB8AC3E}">
        <p14:creationId xmlns:p14="http://schemas.microsoft.com/office/powerpoint/2010/main" val="414715935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a:t>Introducing Wi-Fi Direct</a:t>
            </a:r>
            <a:endParaRPr lang="en-US" sz="2600" dirty="0" smtClean="0"/>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
        <p:nvSpPr>
          <p:cNvPr id="2" name="Content Placeholder 1"/>
          <p:cNvSpPr>
            <a:spLocks noGrp="1"/>
          </p:cNvSpPr>
          <p:nvPr>
            <p:ph idx="1"/>
          </p:nvPr>
        </p:nvSpPr>
        <p:spPr>
          <a:xfrm>
            <a:off x="457200" y="1295400"/>
            <a:ext cx="8229600" cy="4830763"/>
          </a:xfrm>
        </p:spPr>
        <p:txBody>
          <a:bodyPr/>
          <a:lstStyle/>
          <a:p>
            <a:r>
              <a:rPr lang="en-US" sz="2000" dirty="0"/>
              <a:t>In terms of permissions, there is no distinction between regular Wi-Fi and Internet access and Wi-Fi Direct and peer-to-peer networking </a:t>
            </a:r>
            <a:r>
              <a:rPr lang="en-US" sz="2000" dirty="0" smtClean="0"/>
              <a:t>access.</a:t>
            </a:r>
          </a:p>
          <a:p>
            <a:r>
              <a:rPr lang="en-US" sz="2000" dirty="0"/>
              <a:t>Y</a:t>
            </a:r>
            <a:r>
              <a:rPr lang="en-US" sz="2000" dirty="0" smtClean="0"/>
              <a:t>ou </a:t>
            </a:r>
            <a:r>
              <a:rPr lang="en-US" sz="2000" dirty="0"/>
              <a:t>need permissions for </a:t>
            </a:r>
            <a:r>
              <a:rPr lang="en-US" sz="2000" dirty="0">
                <a:latin typeface="Courier New" panose="02070309020205020404" pitchFamily="49" charset="0"/>
                <a:cs typeface="Courier New" panose="02070309020205020404" pitchFamily="49" charset="0"/>
              </a:rPr>
              <a:t>INTERNET</a:t>
            </a:r>
            <a:r>
              <a:rPr lang="en-US" sz="2000" dirty="0"/>
              <a:t>, </a:t>
            </a:r>
            <a:r>
              <a:rPr lang="en-US" sz="2000" dirty="0">
                <a:latin typeface="Courier New" panose="02070309020205020404" pitchFamily="49" charset="0"/>
                <a:cs typeface="Courier New" panose="02070309020205020404" pitchFamily="49" charset="0"/>
              </a:rPr>
              <a:t>ACCESS_WIFI_STATE</a:t>
            </a:r>
            <a:r>
              <a:rPr lang="en-US" sz="2000" dirty="0"/>
              <a:t>, </a:t>
            </a:r>
            <a:r>
              <a:rPr lang="en-US" sz="2000" dirty="0">
                <a:latin typeface="Courier New" panose="02070309020205020404" pitchFamily="49" charset="0"/>
                <a:cs typeface="Courier New" panose="02070309020205020404" pitchFamily="49" charset="0"/>
              </a:rPr>
              <a:t>ACCESS_NETWORK_STATE</a:t>
            </a:r>
            <a:r>
              <a:rPr lang="en-US" sz="2000" dirty="0"/>
              <a:t>, </a:t>
            </a:r>
            <a:r>
              <a:rPr lang="en-US" sz="2000" dirty="0">
                <a:latin typeface="Courier New" panose="02070309020205020404" pitchFamily="49" charset="0"/>
                <a:cs typeface="Courier New" panose="02070309020205020404" pitchFamily="49" charset="0"/>
              </a:rPr>
              <a:t>CHANGE_WIFI_STATE</a:t>
            </a:r>
            <a:r>
              <a:rPr lang="en-US" sz="2000" dirty="0"/>
              <a:t>, and </a:t>
            </a:r>
            <a:r>
              <a:rPr lang="en-US" sz="2000" dirty="0" smtClean="0">
                <a:latin typeface="Courier New" panose="02070309020205020404" pitchFamily="49" charset="0"/>
                <a:cs typeface="Courier New" panose="02070309020205020404" pitchFamily="49" charset="0"/>
              </a:rPr>
              <a:t>CHANGE_NETWORK_STATE</a:t>
            </a:r>
            <a:r>
              <a:rPr lang="en-US" sz="2000" dirty="0" smtClean="0"/>
              <a:t>.</a:t>
            </a:r>
          </a:p>
          <a:p>
            <a:r>
              <a:rPr lang="en-US" sz="2000" dirty="0" smtClean="0"/>
              <a:t>Wi-Fi </a:t>
            </a:r>
            <a:r>
              <a:rPr lang="en-US" sz="2000" dirty="0"/>
              <a:t>Direct requires API Level </a:t>
            </a:r>
            <a:r>
              <a:rPr lang="en-US" sz="2000" dirty="0" smtClean="0"/>
              <a:t>14.</a:t>
            </a:r>
            <a:endParaRPr lang="en-US" sz="2000" dirty="0"/>
          </a:p>
        </p:txBody>
      </p:sp>
    </p:spTree>
    <p:extLst>
      <p:ext uri="{BB962C8B-B14F-4D97-AF65-F5344CB8AC3E}">
        <p14:creationId xmlns:p14="http://schemas.microsoft.com/office/powerpoint/2010/main" val="271355360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a:t>Monitoring Wi-Fi State</a:t>
            </a:r>
            <a:endParaRPr lang="en-US" sz="2600" dirty="0" smtClean="0"/>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
        <p:nvSpPr>
          <p:cNvPr id="2" name="Content Placeholder 1"/>
          <p:cNvSpPr>
            <a:spLocks noGrp="1"/>
          </p:cNvSpPr>
          <p:nvPr>
            <p:ph idx="1"/>
          </p:nvPr>
        </p:nvSpPr>
        <p:spPr>
          <a:xfrm>
            <a:off x="457200" y="1295400"/>
            <a:ext cx="8229600" cy="4830763"/>
          </a:xfrm>
        </p:spPr>
        <p:txBody>
          <a:bodyPr/>
          <a:lstStyle/>
          <a:p>
            <a:r>
              <a:rPr lang="en-US" sz="2000" dirty="0"/>
              <a:t>The Wi-Fi sensor can read network status and determine nearby wireless access </a:t>
            </a:r>
            <a:r>
              <a:rPr lang="en-US" sz="2000" dirty="0" smtClean="0"/>
              <a:t>points.</a:t>
            </a:r>
          </a:p>
          <a:p>
            <a:r>
              <a:rPr lang="en-US" sz="2000" dirty="0" smtClean="0"/>
              <a:t>The </a:t>
            </a:r>
            <a:r>
              <a:rPr lang="en-US" sz="2000" dirty="0"/>
              <a:t>Android SDK provides a set of APIs for retrieving information about the Wi-Fi networks available to the device and Wi-Fi network connection </a:t>
            </a:r>
            <a:r>
              <a:rPr lang="en-US" sz="2000" dirty="0" smtClean="0"/>
              <a:t>details.</a:t>
            </a:r>
          </a:p>
          <a:p>
            <a:r>
              <a:rPr lang="en-US" sz="2000" dirty="0" smtClean="0"/>
              <a:t>This </a:t>
            </a:r>
            <a:r>
              <a:rPr lang="en-US" sz="2000" dirty="0"/>
              <a:t>information can be used for tracking signal strength, finding access points of interest, or performing actions when connected to specific access </a:t>
            </a:r>
            <a:r>
              <a:rPr lang="en-US" sz="2000" dirty="0" smtClean="0"/>
              <a:t>points.</a:t>
            </a:r>
            <a:endParaRPr lang="en-US" sz="2000" dirty="0"/>
          </a:p>
        </p:txBody>
      </p:sp>
    </p:spTree>
    <p:extLst>
      <p:ext uri="{BB962C8B-B14F-4D97-AF65-F5344CB8AC3E}">
        <p14:creationId xmlns:p14="http://schemas.microsoft.com/office/powerpoint/2010/main" val="60003109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a:t>Monitoring Wi-Fi State</a:t>
            </a:r>
            <a:endParaRPr lang="en-US" sz="2600" dirty="0" smtClean="0"/>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
        <p:nvSpPr>
          <p:cNvPr id="2" name="Content Placeholder 1"/>
          <p:cNvSpPr>
            <a:spLocks noGrp="1"/>
          </p:cNvSpPr>
          <p:nvPr>
            <p:ph idx="1"/>
          </p:nvPr>
        </p:nvSpPr>
        <p:spPr>
          <a:xfrm>
            <a:off x="457200" y="1295400"/>
            <a:ext cx="8229600" cy="4830763"/>
          </a:xfrm>
        </p:spPr>
        <p:txBody>
          <a:bodyPr/>
          <a:lstStyle/>
          <a:p>
            <a:pPr marL="0" indent="0">
              <a:buNone/>
            </a:pPr>
            <a:endParaRPr lang="en-US" sz="2000" dirty="0" smtClean="0"/>
          </a:p>
          <a:p>
            <a:pPr marL="0" indent="0">
              <a:buNone/>
            </a:pPr>
            <a:endParaRPr lang="en-US" sz="2000" dirty="0"/>
          </a:p>
          <a:p>
            <a:pPr marL="0" indent="0">
              <a:buNone/>
            </a:pPr>
            <a:endParaRPr lang="en-US" sz="2000" dirty="0" smtClean="0"/>
          </a:p>
          <a:p>
            <a:pPr marL="0" indent="0">
              <a:buNone/>
            </a:pPr>
            <a:endParaRPr lang="en-US" sz="2000" dirty="0"/>
          </a:p>
          <a:p>
            <a:pPr marL="0" indent="0">
              <a:buNone/>
            </a:pPr>
            <a:r>
              <a:rPr lang="en-US" sz="1800" dirty="0" smtClean="0">
                <a:latin typeface="Courier New" panose="02070309020205020404" pitchFamily="49" charset="0"/>
                <a:cs typeface="Courier New" panose="02070309020205020404" pitchFamily="49" charset="0"/>
              </a:rPr>
              <a:t>&lt;</a:t>
            </a:r>
            <a:r>
              <a:rPr lang="en-US" sz="1800" dirty="0">
                <a:latin typeface="Courier New" panose="02070309020205020404" pitchFamily="49" charset="0"/>
                <a:cs typeface="Courier New" panose="02070309020205020404" pitchFamily="49" charset="0"/>
              </a:rPr>
              <a:t>uses-permission</a:t>
            </a:r>
          </a:p>
          <a:p>
            <a:pPr marL="0" indent="0">
              <a:buNone/>
            </a:pP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android:name</a:t>
            </a: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android.permission.CHANGE_WIFI_STATE</a:t>
            </a:r>
            <a:r>
              <a:rPr lang="en-US" sz="1800" dirty="0">
                <a:latin typeface="Courier New" panose="02070309020205020404" pitchFamily="49" charset="0"/>
                <a:cs typeface="Courier New" panose="02070309020205020404" pitchFamily="49" charset="0"/>
              </a:rPr>
              <a:t>" /&gt;</a:t>
            </a:r>
          </a:p>
          <a:p>
            <a:pPr marL="0" indent="0">
              <a:buNone/>
            </a:pPr>
            <a:r>
              <a:rPr lang="en-US" sz="1800" dirty="0">
                <a:latin typeface="Courier New" panose="02070309020205020404" pitchFamily="49" charset="0"/>
                <a:cs typeface="Courier New" panose="02070309020205020404" pitchFamily="49" charset="0"/>
              </a:rPr>
              <a:t>&lt;uses-permission</a:t>
            </a:r>
          </a:p>
          <a:p>
            <a:pPr marL="0" indent="0">
              <a:buNone/>
            </a:pP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android:name</a:t>
            </a: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android.permission.ACCESS_WIFI_STATE</a:t>
            </a:r>
            <a:r>
              <a:rPr lang="en-US" sz="1800" dirty="0">
                <a:latin typeface="Courier New" panose="02070309020205020404" pitchFamily="49" charset="0"/>
                <a:cs typeface="Courier New" panose="02070309020205020404" pitchFamily="49" charset="0"/>
              </a:rPr>
              <a:t>" /&gt;</a:t>
            </a:r>
          </a:p>
        </p:txBody>
      </p:sp>
    </p:spTree>
    <p:extLst>
      <p:ext uri="{BB962C8B-B14F-4D97-AF65-F5344CB8AC3E}">
        <p14:creationId xmlns:p14="http://schemas.microsoft.com/office/powerpoint/2010/main" val="306974805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a:t>Monitoring Wi-Fi State</a:t>
            </a:r>
            <a:endParaRPr lang="en-US" sz="2600" dirty="0" smtClean="0"/>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
        <p:nvSpPr>
          <p:cNvPr id="2" name="Content Placeholder 1"/>
          <p:cNvSpPr>
            <a:spLocks noGrp="1"/>
          </p:cNvSpPr>
          <p:nvPr>
            <p:ph idx="1"/>
          </p:nvPr>
        </p:nvSpPr>
        <p:spPr>
          <a:xfrm>
            <a:off x="457200" y="1295400"/>
            <a:ext cx="8229600" cy="4830763"/>
          </a:xfrm>
        </p:spPr>
        <p:txBody>
          <a:bodyPr/>
          <a:lstStyle/>
          <a:p>
            <a:pPr marL="381000" lvl="1" indent="0">
              <a:buNone/>
            </a:pPr>
            <a:endParaRPr lang="en-US" sz="2000" dirty="0" smtClean="0"/>
          </a:p>
          <a:p>
            <a:pPr marL="381000" lvl="1" indent="0">
              <a:buNone/>
            </a:pPr>
            <a:endParaRPr lang="en-US" sz="2000" dirty="0"/>
          </a:p>
          <a:p>
            <a:pPr marL="381000" lvl="1" indent="0">
              <a:buNone/>
            </a:pPr>
            <a:endParaRPr lang="en-US" sz="2000" dirty="0" smtClean="0"/>
          </a:p>
          <a:p>
            <a:pPr marL="381000" lvl="1" indent="0">
              <a:buNone/>
            </a:pPr>
            <a:endParaRPr lang="en-US" sz="2000" dirty="0"/>
          </a:p>
          <a:p>
            <a:pPr marL="381000" lvl="1" indent="0">
              <a:buNone/>
            </a:pPr>
            <a:endParaRPr lang="en-US" sz="2000" dirty="0" smtClean="0"/>
          </a:p>
          <a:p>
            <a:pPr marL="0" indent="0">
              <a:buNone/>
            </a:pPr>
            <a:r>
              <a:rPr lang="en-US" sz="1800" dirty="0" err="1" smtClean="0">
                <a:latin typeface="Courier New" panose="02070309020205020404" pitchFamily="49" charset="0"/>
                <a:cs typeface="Courier New" panose="02070309020205020404" pitchFamily="49" charset="0"/>
              </a:rPr>
              <a:t>WifiManager</a:t>
            </a:r>
            <a:r>
              <a:rPr lang="en-US" sz="1800" dirty="0" smtClean="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wifi</a:t>
            </a:r>
            <a:r>
              <a:rPr lang="en-US" sz="1800" dirty="0">
                <a:latin typeface="Courier New" panose="02070309020205020404" pitchFamily="49" charset="0"/>
                <a:cs typeface="Courier New" panose="02070309020205020404" pitchFamily="49" charset="0"/>
              </a:rPr>
              <a:t> =		</a:t>
            </a:r>
          </a:p>
          <a:p>
            <a:pPr marL="0" indent="0">
              <a:buNone/>
            </a:pP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WifiManager</a:t>
            </a: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getSystemService</a:t>
            </a: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Context.WIFI_SERVICE</a:t>
            </a:r>
            <a:r>
              <a:rPr lang="en-US" sz="18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06974805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a:t>Working with Bluetooth</a:t>
            </a:r>
            <a:endParaRPr lang="en-US" sz="2600" dirty="0" smtClean="0"/>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
        <p:nvSpPr>
          <p:cNvPr id="2" name="Content Placeholder 1"/>
          <p:cNvSpPr>
            <a:spLocks noGrp="1"/>
          </p:cNvSpPr>
          <p:nvPr>
            <p:ph idx="1"/>
          </p:nvPr>
        </p:nvSpPr>
        <p:spPr>
          <a:xfrm>
            <a:off x="457200" y="1295400"/>
            <a:ext cx="8229600" cy="4830763"/>
          </a:xfrm>
        </p:spPr>
        <p:txBody>
          <a:bodyPr/>
          <a:lstStyle/>
          <a:p>
            <a:r>
              <a:rPr lang="en-US" sz="2000" dirty="0"/>
              <a:t>Bluetooth APIs have been available since API Level 5, though not all Android devices have Bluetooth </a:t>
            </a:r>
            <a:r>
              <a:rPr lang="en-US" sz="2000" dirty="0" smtClean="0"/>
              <a:t>hardware.</a:t>
            </a:r>
          </a:p>
          <a:p>
            <a:r>
              <a:rPr lang="en-US" sz="2000" dirty="0" smtClean="0"/>
              <a:t>However</a:t>
            </a:r>
            <a:r>
              <a:rPr lang="en-US" sz="2000" dirty="0"/>
              <a:t>, this is a popular consumer feature that Android developers can use to their </a:t>
            </a:r>
            <a:r>
              <a:rPr lang="en-US" sz="2000" dirty="0" smtClean="0"/>
              <a:t>advantage.</a:t>
            </a:r>
          </a:p>
          <a:p>
            <a:r>
              <a:rPr lang="en-US" sz="2000" dirty="0" smtClean="0"/>
              <a:t>Android </a:t>
            </a:r>
            <a:r>
              <a:rPr lang="en-US" sz="2000" dirty="0"/>
              <a:t>4.3 (API Level 18) introduced support for Bluetooth Low Energy (BLE), which uses a lot less power than Classic Bluetooth and allows your application to connect to Bluetooth Low Energy peripheral </a:t>
            </a:r>
            <a:r>
              <a:rPr lang="en-US" sz="2000" dirty="0" smtClean="0"/>
              <a:t>devices.</a:t>
            </a:r>
            <a:endParaRPr lang="en-US" sz="2000" dirty="0"/>
          </a:p>
        </p:txBody>
      </p:sp>
    </p:spTree>
    <p:extLst>
      <p:ext uri="{BB962C8B-B14F-4D97-AF65-F5344CB8AC3E}">
        <p14:creationId xmlns:p14="http://schemas.microsoft.com/office/powerpoint/2010/main" val="83827988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a:t>Monitoring Wi-Fi State</a:t>
            </a:r>
            <a:endParaRPr lang="en-US" sz="2600" dirty="0" smtClean="0"/>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
        <p:nvSpPr>
          <p:cNvPr id="2" name="Content Placeholder 1"/>
          <p:cNvSpPr>
            <a:spLocks noGrp="1"/>
          </p:cNvSpPr>
          <p:nvPr>
            <p:ph idx="1"/>
          </p:nvPr>
        </p:nvSpPr>
        <p:spPr>
          <a:xfrm>
            <a:off x="457200" y="1295400"/>
            <a:ext cx="8229600" cy="4830763"/>
          </a:xfrm>
        </p:spPr>
        <p:txBody>
          <a:bodyPr/>
          <a:lstStyle/>
          <a:p>
            <a:r>
              <a:rPr lang="en-US" sz="2000" dirty="0"/>
              <a:t>Now that the </a:t>
            </a:r>
            <a:r>
              <a:rPr lang="en-US" sz="2000" dirty="0" err="1">
                <a:latin typeface="Courier New" panose="02070309020205020404" pitchFamily="49" charset="0"/>
                <a:cs typeface="Courier New" panose="02070309020205020404" pitchFamily="49" charset="0"/>
              </a:rPr>
              <a:t>WifiManager</a:t>
            </a:r>
            <a:r>
              <a:rPr lang="en-US" sz="2000" dirty="0"/>
              <a:t> object is available, the application can do something interesting or useful with </a:t>
            </a:r>
            <a:r>
              <a:rPr lang="en-US" sz="2000" dirty="0" smtClean="0"/>
              <a:t>it.</a:t>
            </a:r>
          </a:p>
          <a:p>
            <a:r>
              <a:rPr lang="en-US" sz="2000" dirty="0" smtClean="0"/>
              <a:t>First</a:t>
            </a:r>
            <a:r>
              <a:rPr lang="en-US" sz="2000" dirty="0"/>
              <a:t>, the application performs a Wi-Fi scan to see what access points are available in the local </a:t>
            </a:r>
            <a:r>
              <a:rPr lang="en-US" sz="2000" dirty="0" smtClean="0"/>
              <a:t>area.</a:t>
            </a:r>
          </a:p>
          <a:p>
            <a:r>
              <a:rPr lang="en-US" sz="2000" dirty="0" smtClean="0"/>
              <a:t>You </a:t>
            </a:r>
            <a:r>
              <a:rPr lang="en-US" sz="2000" dirty="0"/>
              <a:t>need to complete a few steps to perform a scan:</a:t>
            </a:r>
          </a:p>
          <a:p>
            <a:pPr lvl="1">
              <a:buFont typeface="+mj-lt"/>
              <a:buAutoNum type="arabicPeriod"/>
            </a:pPr>
            <a:r>
              <a:rPr lang="en-US" sz="2000" dirty="0" smtClean="0"/>
              <a:t>Start </a:t>
            </a:r>
            <a:r>
              <a:rPr lang="en-US" sz="2000" dirty="0"/>
              <a:t>the scan with the </a:t>
            </a:r>
            <a:r>
              <a:rPr lang="en-US" sz="2000" dirty="0" err="1">
                <a:latin typeface="Courier New" panose="02070309020205020404" pitchFamily="49" charset="0"/>
                <a:cs typeface="Courier New" panose="02070309020205020404" pitchFamily="49" charset="0"/>
              </a:rPr>
              <a:t>startScan</a:t>
            </a:r>
            <a:r>
              <a:rPr lang="en-US" sz="2000" dirty="0">
                <a:latin typeface="Courier New" panose="02070309020205020404" pitchFamily="49" charset="0"/>
                <a:cs typeface="Courier New" panose="02070309020205020404" pitchFamily="49" charset="0"/>
              </a:rPr>
              <a:t>()</a:t>
            </a:r>
            <a:r>
              <a:rPr lang="en-US" sz="2000" dirty="0"/>
              <a:t> method of the </a:t>
            </a:r>
            <a:r>
              <a:rPr lang="en-US" sz="2000" dirty="0" err="1">
                <a:latin typeface="Courier New" panose="02070309020205020404" pitchFamily="49" charset="0"/>
                <a:cs typeface="Courier New" panose="02070309020205020404" pitchFamily="49" charset="0"/>
              </a:rPr>
              <a:t>WifiManager</a:t>
            </a:r>
            <a:r>
              <a:rPr lang="en-US" sz="2000" dirty="0"/>
              <a:t> </a:t>
            </a:r>
            <a:r>
              <a:rPr lang="en-US" sz="2000" dirty="0" smtClean="0"/>
              <a:t>object.</a:t>
            </a:r>
            <a:endParaRPr lang="en-US" sz="2000" dirty="0"/>
          </a:p>
          <a:p>
            <a:pPr lvl="1">
              <a:buFont typeface="+mj-lt"/>
              <a:buAutoNum type="arabicPeriod"/>
            </a:pPr>
            <a:r>
              <a:rPr lang="en-US" sz="2000" dirty="0" smtClean="0"/>
              <a:t>Register </a:t>
            </a:r>
            <a:r>
              <a:rPr lang="en-US" sz="2000" dirty="0"/>
              <a:t>a </a:t>
            </a:r>
            <a:r>
              <a:rPr lang="en-US" sz="2000" dirty="0" err="1">
                <a:latin typeface="Courier New" panose="02070309020205020404" pitchFamily="49" charset="0"/>
                <a:cs typeface="Courier New" panose="02070309020205020404" pitchFamily="49" charset="0"/>
              </a:rPr>
              <a:t>BroadcastReceiver</a:t>
            </a:r>
            <a:r>
              <a:rPr lang="en-US" sz="2000" dirty="0"/>
              <a:t> for the </a:t>
            </a:r>
            <a:r>
              <a:rPr lang="en-US" sz="2000" dirty="0">
                <a:latin typeface="Courier New" panose="02070309020205020404" pitchFamily="49" charset="0"/>
                <a:cs typeface="Courier New" panose="02070309020205020404" pitchFamily="49" charset="0"/>
              </a:rPr>
              <a:t>SCAN_RESULTS_AVAILABLE</a:t>
            </a:r>
            <a:r>
              <a:rPr lang="en-US" sz="2000" dirty="0"/>
              <a:t> </a:t>
            </a:r>
            <a:r>
              <a:rPr lang="en-US" sz="2000" dirty="0" smtClean="0"/>
              <a:t>intent.</a:t>
            </a:r>
            <a:endParaRPr lang="en-US" sz="2000" dirty="0"/>
          </a:p>
          <a:p>
            <a:pPr lvl="1">
              <a:buFont typeface="+mj-lt"/>
              <a:buAutoNum type="arabicPeriod"/>
            </a:pPr>
            <a:r>
              <a:rPr lang="en-US" sz="2000" dirty="0" smtClean="0"/>
              <a:t>Call </a:t>
            </a:r>
            <a:r>
              <a:rPr lang="en-US" sz="2000" dirty="0" err="1">
                <a:latin typeface="Courier New" panose="02070309020205020404" pitchFamily="49" charset="0"/>
                <a:cs typeface="Courier New" panose="02070309020205020404" pitchFamily="49" charset="0"/>
              </a:rPr>
              <a:t>getScanResults</a:t>
            </a:r>
            <a:r>
              <a:rPr lang="en-US" sz="2000" dirty="0">
                <a:latin typeface="Courier New" panose="02070309020205020404" pitchFamily="49" charset="0"/>
                <a:cs typeface="Courier New" panose="02070309020205020404" pitchFamily="49" charset="0"/>
              </a:rPr>
              <a:t>()</a:t>
            </a:r>
            <a:r>
              <a:rPr lang="en-US" sz="2000" dirty="0"/>
              <a:t> to get a list of </a:t>
            </a:r>
            <a:r>
              <a:rPr lang="en-US" sz="2000" dirty="0" err="1">
                <a:latin typeface="Courier New" panose="02070309020205020404" pitchFamily="49" charset="0"/>
                <a:cs typeface="Courier New" panose="02070309020205020404" pitchFamily="49" charset="0"/>
              </a:rPr>
              <a:t>ScanResult</a:t>
            </a:r>
            <a:r>
              <a:rPr lang="en-US" sz="2000" dirty="0"/>
              <a:t> </a:t>
            </a:r>
            <a:r>
              <a:rPr lang="en-US" sz="2000" dirty="0" smtClean="0"/>
              <a:t>objects.</a:t>
            </a:r>
            <a:endParaRPr lang="en-US" sz="2000" dirty="0"/>
          </a:p>
          <a:p>
            <a:pPr lvl="1">
              <a:buFont typeface="+mj-lt"/>
              <a:buAutoNum type="arabicPeriod"/>
            </a:pPr>
            <a:r>
              <a:rPr lang="en-US" sz="2000" dirty="0" smtClean="0"/>
              <a:t>Iterate </a:t>
            </a:r>
            <a:r>
              <a:rPr lang="en-US" sz="2000" dirty="0"/>
              <a:t>over the results and do something with </a:t>
            </a:r>
            <a:r>
              <a:rPr lang="en-US" sz="2000" dirty="0" smtClean="0"/>
              <a:t>them.</a:t>
            </a:r>
            <a:endParaRPr lang="en-US" sz="2000" dirty="0"/>
          </a:p>
        </p:txBody>
      </p:sp>
    </p:spTree>
    <p:extLst>
      <p:ext uri="{BB962C8B-B14F-4D97-AF65-F5344CB8AC3E}">
        <p14:creationId xmlns:p14="http://schemas.microsoft.com/office/powerpoint/2010/main" val="306974805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a:t>Monitoring Wi-Fi State</a:t>
            </a:r>
            <a:endParaRPr lang="en-US" sz="2600" dirty="0" smtClean="0"/>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
        <p:nvSpPr>
          <p:cNvPr id="2" name="Content Placeholder 1"/>
          <p:cNvSpPr>
            <a:spLocks noGrp="1"/>
          </p:cNvSpPr>
          <p:nvPr>
            <p:ph idx="1"/>
          </p:nvPr>
        </p:nvSpPr>
        <p:spPr>
          <a:xfrm>
            <a:off x="457200" y="1295400"/>
            <a:ext cx="8229600" cy="4830763"/>
          </a:xfrm>
        </p:spPr>
        <p:txBody>
          <a:bodyPr/>
          <a:lstStyle/>
          <a:p>
            <a:pPr marL="457200" lvl="1" indent="0">
              <a:buNone/>
            </a:pPr>
            <a:endParaRPr lang="en-US" dirty="0" smtClean="0"/>
          </a:p>
          <a:p>
            <a:pPr marL="457200" lvl="1" indent="0">
              <a:buNone/>
            </a:pPr>
            <a:endParaRPr lang="en-US" dirty="0"/>
          </a:p>
          <a:p>
            <a:pPr marL="457200" lvl="1" indent="0">
              <a:buNone/>
            </a:pPr>
            <a:endParaRPr lang="en-US" dirty="0" smtClean="0"/>
          </a:p>
          <a:p>
            <a:pPr marL="457200" lvl="1" indent="0">
              <a:buNone/>
            </a:pPr>
            <a:endParaRPr lang="en-US" dirty="0"/>
          </a:p>
          <a:p>
            <a:pPr marL="457200" lvl="1" indent="0">
              <a:buNone/>
            </a:pPr>
            <a:endParaRPr lang="en-US" dirty="0" smtClean="0"/>
          </a:p>
          <a:p>
            <a:pPr marL="457200" lvl="1" indent="0">
              <a:buNone/>
            </a:pPr>
            <a:endParaRPr lang="en-US" dirty="0"/>
          </a:p>
          <a:p>
            <a:pPr marL="457200" lvl="1" indent="0">
              <a:buNone/>
            </a:pPr>
            <a:r>
              <a:rPr lang="en-US" sz="1400" dirty="0" err="1" smtClean="0">
                <a:latin typeface="Courier New" panose="02070309020205020404" pitchFamily="49" charset="0"/>
                <a:cs typeface="Courier New" panose="02070309020205020404" pitchFamily="49" charset="0"/>
              </a:rPr>
              <a:t>wifi.startScan</a:t>
            </a:r>
            <a:r>
              <a:rPr lang="en-US" sz="1400" dirty="0">
                <a:latin typeface="Courier New" panose="02070309020205020404" pitchFamily="49" charset="0"/>
                <a:cs typeface="Courier New" panose="02070309020205020404" pitchFamily="49" charset="0"/>
              </a:rPr>
              <a:t>();</a:t>
            </a:r>
          </a:p>
          <a:p>
            <a:pPr marL="457200" lvl="1" indent="0">
              <a:buNone/>
            </a:pPr>
            <a:r>
              <a:rPr lang="en-US" sz="1400" dirty="0" err="1">
                <a:latin typeface="Courier New" panose="02070309020205020404" pitchFamily="49" charset="0"/>
                <a:cs typeface="Courier New" panose="02070309020205020404" pitchFamily="49" charset="0"/>
              </a:rPr>
              <a:t>registerReceiver</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rcvWifiScan</a:t>
            </a:r>
            <a:r>
              <a:rPr lang="en-US" sz="1400" dirty="0">
                <a:latin typeface="Courier New" panose="02070309020205020404" pitchFamily="49" charset="0"/>
                <a:cs typeface="Courier New" panose="02070309020205020404" pitchFamily="49" charset="0"/>
              </a:rPr>
              <a:t>,</a:t>
            </a:r>
          </a:p>
          <a:p>
            <a:pPr marL="457200" lvl="1" indent="0">
              <a:buNone/>
            </a:pPr>
            <a:r>
              <a:rPr lang="en-US" sz="1400" dirty="0">
                <a:latin typeface="Courier New" panose="02070309020205020404" pitchFamily="49" charset="0"/>
                <a:cs typeface="Courier New" panose="02070309020205020404" pitchFamily="49" charset="0"/>
              </a:rPr>
              <a:t>    new </a:t>
            </a:r>
            <a:r>
              <a:rPr lang="en-US" sz="1400" dirty="0" err="1">
                <a:latin typeface="Courier New" panose="02070309020205020404" pitchFamily="49" charset="0"/>
                <a:cs typeface="Courier New" panose="02070309020205020404" pitchFamily="49" charset="0"/>
              </a:rPr>
              <a:t>IntentFilter</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WifiManager.SCAN_RESULTS_AVAILABLE_ACTION</a:t>
            </a:r>
            <a:r>
              <a:rPr lang="en-US" sz="14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06974805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a:t>Monitoring Wi-Fi State</a:t>
            </a:r>
            <a:endParaRPr lang="en-US" sz="2600" dirty="0" smtClean="0"/>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
        <p:nvSpPr>
          <p:cNvPr id="2" name="Content Placeholder 1"/>
          <p:cNvSpPr>
            <a:spLocks noGrp="1"/>
          </p:cNvSpPr>
          <p:nvPr>
            <p:ph idx="1"/>
          </p:nvPr>
        </p:nvSpPr>
        <p:spPr>
          <a:xfrm>
            <a:off x="457200" y="1295400"/>
            <a:ext cx="8229600" cy="4830763"/>
          </a:xfrm>
        </p:spPr>
        <p:txBody>
          <a:bodyPr/>
          <a:lstStyle/>
          <a:p>
            <a:pPr marL="1143000" lvl="3" indent="0">
              <a:buNone/>
            </a:pPr>
            <a:r>
              <a:rPr lang="en-US" sz="1100" dirty="0" err="1">
                <a:latin typeface="Courier New" panose="02070309020205020404" pitchFamily="49" charset="0"/>
                <a:cs typeface="Courier New" panose="02070309020205020404" pitchFamily="49" charset="0"/>
              </a:rPr>
              <a:t>rcvWifiScan</a:t>
            </a:r>
            <a:r>
              <a:rPr lang="en-US" sz="1100" dirty="0">
                <a:latin typeface="Courier New" panose="02070309020205020404" pitchFamily="49" charset="0"/>
                <a:cs typeface="Courier New" panose="02070309020205020404" pitchFamily="49" charset="0"/>
              </a:rPr>
              <a:t> = new </a:t>
            </a:r>
            <a:r>
              <a:rPr lang="en-US" sz="1100" dirty="0" err="1">
                <a:latin typeface="Courier New" panose="02070309020205020404" pitchFamily="49" charset="0"/>
                <a:cs typeface="Courier New" panose="02070309020205020404" pitchFamily="49" charset="0"/>
              </a:rPr>
              <a:t>BroadcastReceiver</a:t>
            </a:r>
            <a:r>
              <a:rPr lang="en-US" sz="1100" dirty="0">
                <a:latin typeface="Courier New" panose="02070309020205020404" pitchFamily="49" charset="0"/>
                <a:cs typeface="Courier New" panose="02070309020205020404" pitchFamily="49" charset="0"/>
              </a:rPr>
              <a:t>() {</a:t>
            </a:r>
          </a:p>
          <a:p>
            <a:pPr marL="1143000" lvl="3" indent="0">
              <a:buNone/>
            </a:pPr>
            <a:r>
              <a:rPr lang="en-US" sz="1100" dirty="0">
                <a:latin typeface="Courier New" panose="02070309020205020404" pitchFamily="49" charset="0"/>
                <a:cs typeface="Courier New" panose="02070309020205020404" pitchFamily="49" charset="0"/>
              </a:rPr>
              <a:t>    public void </a:t>
            </a:r>
            <a:r>
              <a:rPr lang="en-US" sz="1100" dirty="0" err="1">
                <a:latin typeface="Courier New" panose="02070309020205020404" pitchFamily="49" charset="0"/>
                <a:cs typeface="Courier New" panose="02070309020205020404" pitchFamily="49" charset="0"/>
              </a:rPr>
              <a:t>onReceive</a:t>
            </a:r>
            <a:r>
              <a:rPr lang="en-US" sz="1100" dirty="0">
                <a:latin typeface="Courier New" panose="02070309020205020404" pitchFamily="49" charset="0"/>
                <a:cs typeface="Courier New" panose="02070309020205020404" pitchFamily="49" charset="0"/>
              </a:rPr>
              <a:t>(Context </a:t>
            </a:r>
            <a:r>
              <a:rPr lang="en-US" sz="1100" dirty="0" err="1">
                <a:latin typeface="Courier New" panose="02070309020205020404" pitchFamily="49" charset="0"/>
                <a:cs typeface="Courier New" panose="02070309020205020404" pitchFamily="49" charset="0"/>
              </a:rPr>
              <a:t>context</a:t>
            </a:r>
            <a:r>
              <a:rPr lang="en-US" sz="1100" dirty="0">
                <a:latin typeface="Courier New" panose="02070309020205020404" pitchFamily="49" charset="0"/>
                <a:cs typeface="Courier New" panose="02070309020205020404" pitchFamily="49" charset="0"/>
              </a:rPr>
              <a:t>, Intent intent) {</a:t>
            </a:r>
          </a:p>
          <a:p>
            <a:pPr marL="1143000" lvl="3" indent="0">
              <a:buNone/>
            </a:pPr>
            <a:r>
              <a:rPr lang="en-US" sz="1100" dirty="0">
                <a:latin typeface="Courier New" panose="02070309020205020404" pitchFamily="49" charset="0"/>
                <a:cs typeface="Courier New" panose="02070309020205020404" pitchFamily="49" charset="0"/>
              </a:rPr>
              <a:t>        List&lt;</a:t>
            </a:r>
            <a:r>
              <a:rPr lang="en-US" sz="1100" dirty="0" err="1">
                <a:latin typeface="Courier New" panose="02070309020205020404" pitchFamily="49" charset="0"/>
                <a:cs typeface="Courier New" panose="02070309020205020404" pitchFamily="49" charset="0"/>
              </a:rPr>
              <a:t>ScanResult</a:t>
            </a:r>
            <a:r>
              <a:rPr lang="en-US" sz="1100" dirty="0">
                <a:latin typeface="Courier New" panose="02070309020205020404" pitchFamily="49" charset="0"/>
                <a:cs typeface="Courier New" panose="02070309020205020404" pitchFamily="49" charset="0"/>
              </a:rPr>
              <a:t>&gt; </a:t>
            </a:r>
            <a:r>
              <a:rPr lang="en-US" sz="1100" dirty="0" err="1">
                <a:latin typeface="Courier New" panose="02070309020205020404" pitchFamily="49" charset="0"/>
                <a:cs typeface="Courier New" panose="02070309020205020404" pitchFamily="49" charset="0"/>
              </a:rPr>
              <a:t>resultList</a:t>
            </a:r>
            <a:r>
              <a:rPr lang="en-US" sz="1100" dirty="0">
                <a:latin typeface="Courier New" panose="02070309020205020404" pitchFamily="49" charset="0"/>
                <a:cs typeface="Courier New" panose="02070309020205020404" pitchFamily="49" charset="0"/>
              </a:rPr>
              <a:t> = </a:t>
            </a:r>
            <a:r>
              <a:rPr lang="en-US" sz="1100" dirty="0" err="1">
                <a:latin typeface="Courier New" panose="02070309020205020404" pitchFamily="49" charset="0"/>
                <a:cs typeface="Courier New" panose="02070309020205020404" pitchFamily="49" charset="0"/>
              </a:rPr>
              <a:t>wifi.getScanResults</a:t>
            </a:r>
            <a:r>
              <a:rPr lang="en-US" sz="1100" dirty="0">
                <a:latin typeface="Courier New" panose="02070309020205020404" pitchFamily="49" charset="0"/>
                <a:cs typeface="Courier New" panose="02070309020205020404" pitchFamily="49" charset="0"/>
              </a:rPr>
              <a:t>();</a:t>
            </a:r>
          </a:p>
          <a:p>
            <a:pPr marL="1143000" lvl="3" indent="0">
              <a:buNone/>
            </a:pPr>
            <a:r>
              <a:rPr lang="en-US" sz="1100" dirty="0">
                <a:latin typeface="Courier New" panose="02070309020205020404" pitchFamily="49" charset="0"/>
                <a:cs typeface="Courier New" panose="02070309020205020404" pitchFamily="49" charset="0"/>
              </a:rPr>
              <a:t>        </a:t>
            </a:r>
            <a:r>
              <a:rPr lang="en-US" sz="1100" dirty="0" err="1">
                <a:latin typeface="Courier New" panose="02070309020205020404" pitchFamily="49" charset="0"/>
                <a:cs typeface="Courier New" panose="02070309020205020404" pitchFamily="49" charset="0"/>
              </a:rPr>
              <a:t>int</a:t>
            </a:r>
            <a:r>
              <a:rPr lang="en-US" sz="1100" dirty="0">
                <a:latin typeface="Courier New" panose="02070309020205020404" pitchFamily="49" charset="0"/>
                <a:cs typeface="Courier New" panose="02070309020205020404" pitchFamily="49" charset="0"/>
              </a:rPr>
              <a:t> </a:t>
            </a:r>
            <a:r>
              <a:rPr lang="en-US" sz="1100" dirty="0" err="1">
                <a:latin typeface="Courier New" panose="02070309020205020404" pitchFamily="49" charset="0"/>
                <a:cs typeface="Courier New" panose="02070309020205020404" pitchFamily="49" charset="0"/>
              </a:rPr>
              <a:t>foundCount</a:t>
            </a:r>
            <a:r>
              <a:rPr lang="en-US" sz="1100" dirty="0">
                <a:latin typeface="Courier New" panose="02070309020205020404" pitchFamily="49" charset="0"/>
                <a:cs typeface="Courier New" panose="02070309020205020404" pitchFamily="49" charset="0"/>
              </a:rPr>
              <a:t> = </a:t>
            </a:r>
            <a:r>
              <a:rPr lang="en-US" sz="1100" dirty="0" err="1">
                <a:latin typeface="Courier New" panose="02070309020205020404" pitchFamily="49" charset="0"/>
                <a:cs typeface="Courier New" panose="02070309020205020404" pitchFamily="49" charset="0"/>
              </a:rPr>
              <a:t>resultList.size</a:t>
            </a:r>
            <a:r>
              <a:rPr lang="en-US" sz="1100" dirty="0">
                <a:latin typeface="Courier New" panose="02070309020205020404" pitchFamily="49" charset="0"/>
                <a:cs typeface="Courier New" panose="02070309020205020404" pitchFamily="49" charset="0"/>
              </a:rPr>
              <a:t>();</a:t>
            </a:r>
          </a:p>
          <a:p>
            <a:pPr marL="1143000" lvl="3" indent="0">
              <a:buNone/>
            </a:pPr>
            <a:r>
              <a:rPr lang="en-US" sz="1100" dirty="0">
                <a:latin typeface="Courier New" panose="02070309020205020404" pitchFamily="49" charset="0"/>
                <a:cs typeface="Courier New" panose="02070309020205020404" pitchFamily="49" charset="0"/>
              </a:rPr>
              <a:t> </a:t>
            </a:r>
          </a:p>
          <a:p>
            <a:pPr marL="1143000" lvl="3" indent="0">
              <a:buNone/>
            </a:pPr>
            <a:r>
              <a:rPr lang="en-US" sz="1100" dirty="0">
                <a:latin typeface="Courier New" panose="02070309020205020404" pitchFamily="49" charset="0"/>
                <a:cs typeface="Courier New" panose="02070309020205020404" pitchFamily="49" charset="0"/>
              </a:rPr>
              <a:t>        </a:t>
            </a:r>
            <a:r>
              <a:rPr lang="en-US" sz="1100" dirty="0" err="1">
                <a:latin typeface="Courier New" panose="02070309020205020404" pitchFamily="49" charset="0"/>
                <a:cs typeface="Courier New" panose="02070309020205020404" pitchFamily="49" charset="0"/>
              </a:rPr>
              <a:t>Toast.makeText</a:t>
            </a:r>
            <a:r>
              <a:rPr lang="en-US" sz="1100" dirty="0">
                <a:latin typeface="Courier New" panose="02070309020205020404" pitchFamily="49" charset="0"/>
                <a:cs typeface="Courier New" panose="02070309020205020404" pitchFamily="49" charset="0"/>
              </a:rPr>
              <a:t>(</a:t>
            </a:r>
            <a:r>
              <a:rPr lang="en-US" sz="1100" dirty="0" err="1">
                <a:latin typeface="Courier New" panose="02070309020205020404" pitchFamily="49" charset="0"/>
                <a:cs typeface="Courier New" panose="02070309020205020404" pitchFamily="49" charset="0"/>
              </a:rPr>
              <a:t>WiFi.this</a:t>
            </a:r>
            <a:r>
              <a:rPr lang="en-US" sz="1100" dirty="0">
                <a:latin typeface="Courier New" panose="02070309020205020404" pitchFamily="49" charset="0"/>
                <a:cs typeface="Courier New" panose="02070309020205020404" pitchFamily="49" charset="0"/>
              </a:rPr>
              <a:t>,</a:t>
            </a:r>
          </a:p>
          <a:p>
            <a:pPr marL="1143000" lvl="3" indent="0">
              <a:buNone/>
            </a:pPr>
            <a:r>
              <a:rPr lang="en-US" sz="1100" dirty="0">
                <a:latin typeface="Courier New" panose="02070309020205020404" pitchFamily="49" charset="0"/>
                <a:cs typeface="Courier New" panose="02070309020205020404" pitchFamily="49" charset="0"/>
              </a:rPr>
              <a:t>            "Scan done, " + </a:t>
            </a:r>
            <a:r>
              <a:rPr lang="en-US" sz="1100" dirty="0" err="1">
                <a:latin typeface="Courier New" panose="02070309020205020404" pitchFamily="49" charset="0"/>
                <a:cs typeface="Courier New" panose="02070309020205020404" pitchFamily="49" charset="0"/>
              </a:rPr>
              <a:t>foundCount</a:t>
            </a:r>
            <a:r>
              <a:rPr lang="en-US" sz="1100" dirty="0">
                <a:latin typeface="Courier New" panose="02070309020205020404" pitchFamily="49" charset="0"/>
                <a:cs typeface="Courier New" panose="02070309020205020404" pitchFamily="49" charset="0"/>
              </a:rPr>
              <a:t> + " found",</a:t>
            </a:r>
          </a:p>
          <a:p>
            <a:pPr marL="1143000" lvl="3" indent="0">
              <a:buNone/>
            </a:pPr>
            <a:r>
              <a:rPr lang="en-US" sz="1100" dirty="0">
                <a:latin typeface="Courier New" panose="02070309020205020404" pitchFamily="49" charset="0"/>
                <a:cs typeface="Courier New" panose="02070309020205020404" pitchFamily="49" charset="0"/>
              </a:rPr>
              <a:t>            </a:t>
            </a:r>
            <a:r>
              <a:rPr lang="en-US" sz="1100" dirty="0" err="1">
                <a:latin typeface="Courier New" panose="02070309020205020404" pitchFamily="49" charset="0"/>
                <a:cs typeface="Courier New" panose="02070309020205020404" pitchFamily="49" charset="0"/>
              </a:rPr>
              <a:t>Toast.LENGTH_SHORT</a:t>
            </a:r>
            <a:r>
              <a:rPr lang="en-US" sz="1100" dirty="0">
                <a:latin typeface="Courier New" panose="02070309020205020404" pitchFamily="49" charset="0"/>
                <a:cs typeface="Courier New" panose="02070309020205020404" pitchFamily="49" charset="0"/>
              </a:rPr>
              <a:t>).show();</a:t>
            </a:r>
          </a:p>
          <a:p>
            <a:pPr marL="1143000" lvl="3" indent="0">
              <a:buNone/>
            </a:pPr>
            <a:r>
              <a:rPr lang="en-US" sz="1100" dirty="0">
                <a:latin typeface="Courier New" panose="02070309020205020404" pitchFamily="49" charset="0"/>
                <a:cs typeface="Courier New" panose="02070309020205020404" pitchFamily="49" charset="0"/>
              </a:rPr>
              <a:t>        </a:t>
            </a:r>
            <a:r>
              <a:rPr lang="en-US" sz="1100" dirty="0" err="1">
                <a:latin typeface="Courier New" panose="02070309020205020404" pitchFamily="49" charset="0"/>
                <a:cs typeface="Courier New" panose="02070309020205020404" pitchFamily="49" charset="0"/>
              </a:rPr>
              <a:t>ListIterator</a:t>
            </a:r>
            <a:r>
              <a:rPr lang="en-US" sz="1100" dirty="0">
                <a:latin typeface="Courier New" panose="02070309020205020404" pitchFamily="49" charset="0"/>
                <a:cs typeface="Courier New" panose="02070309020205020404" pitchFamily="49" charset="0"/>
              </a:rPr>
              <a:t>&lt;</a:t>
            </a:r>
            <a:r>
              <a:rPr lang="en-US" sz="1100" dirty="0" err="1">
                <a:latin typeface="Courier New" panose="02070309020205020404" pitchFamily="49" charset="0"/>
                <a:cs typeface="Courier New" panose="02070309020205020404" pitchFamily="49" charset="0"/>
              </a:rPr>
              <a:t>ScanResult</a:t>
            </a:r>
            <a:r>
              <a:rPr lang="en-US" sz="1100" dirty="0">
                <a:latin typeface="Courier New" panose="02070309020205020404" pitchFamily="49" charset="0"/>
                <a:cs typeface="Courier New" panose="02070309020205020404" pitchFamily="49" charset="0"/>
              </a:rPr>
              <a:t>&gt; results = </a:t>
            </a:r>
            <a:r>
              <a:rPr lang="en-US" sz="1100" dirty="0" err="1">
                <a:latin typeface="Courier New" panose="02070309020205020404" pitchFamily="49" charset="0"/>
                <a:cs typeface="Courier New" panose="02070309020205020404" pitchFamily="49" charset="0"/>
              </a:rPr>
              <a:t>resultList.listIterator</a:t>
            </a:r>
            <a:r>
              <a:rPr lang="en-US" sz="1100" dirty="0">
                <a:latin typeface="Courier New" panose="02070309020205020404" pitchFamily="49" charset="0"/>
                <a:cs typeface="Courier New" panose="02070309020205020404" pitchFamily="49" charset="0"/>
              </a:rPr>
              <a:t>();</a:t>
            </a:r>
          </a:p>
          <a:p>
            <a:pPr marL="1143000" lvl="3" indent="0">
              <a:buNone/>
            </a:pPr>
            <a:r>
              <a:rPr lang="en-US" sz="1100" dirty="0">
                <a:latin typeface="Courier New" panose="02070309020205020404" pitchFamily="49" charset="0"/>
                <a:cs typeface="Courier New" panose="02070309020205020404" pitchFamily="49" charset="0"/>
              </a:rPr>
              <a:t>        String </a:t>
            </a:r>
            <a:r>
              <a:rPr lang="en-US" sz="1100" dirty="0" err="1">
                <a:latin typeface="Courier New" panose="02070309020205020404" pitchFamily="49" charset="0"/>
                <a:cs typeface="Courier New" panose="02070309020205020404" pitchFamily="49" charset="0"/>
              </a:rPr>
              <a:t>fullInfo</a:t>
            </a:r>
            <a:r>
              <a:rPr lang="en-US" sz="1100" dirty="0">
                <a:latin typeface="Courier New" panose="02070309020205020404" pitchFamily="49" charset="0"/>
                <a:cs typeface="Courier New" panose="02070309020205020404" pitchFamily="49" charset="0"/>
              </a:rPr>
              <a:t> = "Scan Results : \n";</a:t>
            </a:r>
          </a:p>
          <a:p>
            <a:pPr marL="1143000" lvl="3" indent="0">
              <a:buNone/>
            </a:pPr>
            <a:r>
              <a:rPr lang="en-US" sz="1100" dirty="0">
                <a:latin typeface="Courier New" panose="02070309020205020404" pitchFamily="49" charset="0"/>
                <a:cs typeface="Courier New" panose="02070309020205020404" pitchFamily="49" charset="0"/>
              </a:rPr>
              <a:t>        while (</a:t>
            </a:r>
            <a:r>
              <a:rPr lang="en-US" sz="1100" dirty="0" err="1">
                <a:latin typeface="Courier New" panose="02070309020205020404" pitchFamily="49" charset="0"/>
                <a:cs typeface="Courier New" panose="02070309020205020404" pitchFamily="49" charset="0"/>
              </a:rPr>
              <a:t>results.hasNext</a:t>
            </a:r>
            <a:r>
              <a:rPr lang="en-US" sz="1100" dirty="0">
                <a:latin typeface="Courier New" panose="02070309020205020404" pitchFamily="49" charset="0"/>
                <a:cs typeface="Courier New" panose="02070309020205020404" pitchFamily="49" charset="0"/>
              </a:rPr>
              <a:t>()) {</a:t>
            </a:r>
          </a:p>
          <a:p>
            <a:pPr marL="1143000" lvl="3" indent="0">
              <a:buNone/>
            </a:pPr>
            <a:r>
              <a:rPr lang="en-US" sz="1100" dirty="0">
                <a:latin typeface="Courier New" panose="02070309020205020404" pitchFamily="49" charset="0"/>
                <a:cs typeface="Courier New" panose="02070309020205020404" pitchFamily="49" charset="0"/>
              </a:rPr>
              <a:t>            </a:t>
            </a:r>
            <a:r>
              <a:rPr lang="en-US" sz="1100" dirty="0" err="1">
                <a:latin typeface="Courier New" panose="02070309020205020404" pitchFamily="49" charset="0"/>
                <a:cs typeface="Courier New" panose="02070309020205020404" pitchFamily="49" charset="0"/>
              </a:rPr>
              <a:t>ScanResult</a:t>
            </a:r>
            <a:r>
              <a:rPr lang="en-US" sz="1100" dirty="0">
                <a:latin typeface="Courier New" panose="02070309020205020404" pitchFamily="49" charset="0"/>
                <a:cs typeface="Courier New" panose="02070309020205020404" pitchFamily="49" charset="0"/>
              </a:rPr>
              <a:t> info = </a:t>
            </a:r>
            <a:r>
              <a:rPr lang="en-US" sz="1100" dirty="0" err="1">
                <a:latin typeface="Courier New" panose="02070309020205020404" pitchFamily="49" charset="0"/>
                <a:cs typeface="Courier New" panose="02070309020205020404" pitchFamily="49" charset="0"/>
              </a:rPr>
              <a:t>results.next</a:t>
            </a:r>
            <a:r>
              <a:rPr lang="en-US" sz="1100" dirty="0">
                <a:latin typeface="Courier New" panose="02070309020205020404" pitchFamily="49" charset="0"/>
                <a:cs typeface="Courier New" panose="02070309020205020404" pitchFamily="49" charset="0"/>
              </a:rPr>
              <a:t>();</a:t>
            </a:r>
          </a:p>
          <a:p>
            <a:pPr marL="1143000" lvl="3" indent="0">
              <a:buNone/>
            </a:pPr>
            <a:r>
              <a:rPr lang="en-US" sz="1100" dirty="0">
                <a:latin typeface="Courier New" panose="02070309020205020404" pitchFamily="49" charset="0"/>
                <a:cs typeface="Courier New" panose="02070309020205020404" pitchFamily="49" charset="0"/>
              </a:rPr>
              <a:t>            String </a:t>
            </a:r>
            <a:r>
              <a:rPr lang="en-US" sz="1100" dirty="0" err="1">
                <a:latin typeface="Courier New" panose="02070309020205020404" pitchFamily="49" charset="0"/>
                <a:cs typeface="Courier New" panose="02070309020205020404" pitchFamily="49" charset="0"/>
              </a:rPr>
              <a:t>wifiInfo</a:t>
            </a:r>
            <a:r>
              <a:rPr lang="en-US" sz="1100" dirty="0">
                <a:latin typeface="Courier New" panose="02070309020205020404" pitchFamily="49" charset="0"/>
                <a:cs typeface="Courier New" panose="02070309020205020404" pitchFamily="49" charset="0"/>
              </a:rPr>
              <a:t> = "Name: " + </a:t>
            </a:r>
            <a:r>
              <a:rPr lang="en-US" sz="1100" dirty="0" err="1">
                <a:latin typeface="Courier New" panose="02070309020205020404" pitchFamily="49" charset="0"/>
                <a:cs typeface="Courier New" panose="02070309020205020404" pitchFamily="49" charset="0"/>
              </a:rPr>
              <a:t>info.SSID</a:t>
            </a:r>
            <a:r>
              <a:rPr lang="en-US" sz="1100" dirty="0">
                <a:latin typeface="Courier New" panose="02070309020205020404" pitchFamily="49" charset="0"/>
                <a:cs typeface="Courier New" panose="02070309020205020404" pitchFamily="49" charset="0"/>
              </a:rPr>
              <a:t> +</a:t>
            </a:r>
          </a:p>
          <a:p>
            <a:pPr marL="1143000" lvl="3" indent="0">
              <a:buNone/>
            </a:pPr>
            <a:r>
              <a:rPr lang="en-US" sz="1100" dirty="0">
                <a:latin typeface="Courier New" panose="02070309020205020404" pitchFamily="49" charset="0"/>
                <a:cs typeface="Courier New" panose="02070309020205020404" pitchFamily="49" charset="0"/>
              </a:rPr>
              <a:t>                "; capabilities = " + </a:t>
            </a:r>
            <a:r>
              <a:rPr lang="en-US" sz="1100" dirty="0" err="1">
                <a:latin typeface="Courier New" panose="02070309020205020404" pitchFamily="49" charset="0"/>
                <a:cs typeface="Courier New" panose="02070309020205020404" pitchFamily="49" charset="0"/>
              </a:rPr>
              <a:t>info.capabilities</a:t>
            </a:r>
            <a:r>
              <a:rPr lang="en-US" sz="1100" dirty="0">
                <a:latin typeface="Courier New" panose="02070309020205020404" pitchFamily="49" charset="0"/>
                <a:cs typeface="Courier New" panose="02070309020205020404" pitchFamily="49" charset="0"/>
              </a:rPr>
              <a:t> +</a:t>
            </a:r>
          </a:p>
          <a:p>
            <a:pPr marL="1143000" lvl="3" indent="0">
              <a:buNone/>
            </a:pPr>
            <a:r>
              <a:rPr lang="en-US" sz="1100" dirty="0">
                <a:latin typeface="Courier New" panose="02070309020205020404" pitchFamily="49" charset="0"/>
                <a:cs typeface="Courier New" panose="02070309020205020404" pitchFamily="49" charset="0"/>
              </a:rPr>
              <a:t>                "; sig </a:t>
            </a:r>
            <a:r>
              <a:rPr lang="en-US" sz="1100" dirty="0" err="1">
                <a:latin typeface="Courier New" panose="02070309020205020404" pitchFamily="49" charset="0"/>
                <a:cs typeface="Courier New" panose="02070309020205020404" pitchFamily="49" charset="0"/>
              </a:rPr>
              <a:t>str</a:t>
            </a:r>
            <a:r>
              <a:rPr lang="en-US" sz="1100" dirty="0">
                <a:latin typeface="Courier New" panose="02070309020205020404" pitchFamily="49" charset="0"/>
                <a:cs typeface="Courier New" panose="02070309020205020404" pitchFamily="49" charset="0"/>
              </a:rPr>
              <a:t> = " + </a:t>
            </a:r>
            <a:r>
              <a:rPr lang="en-US" sz="1100" dirty="0" err="1">
                <a:latin typeface="Courier New" panose="02070309020205020404" pitchFamily="49" charset="0"/>
                <a:cs typeface="Courier New" panose="02070309020205020404" pitchFamily="49" charset="0"/>
              </a:rPr>
              <a:t>info.level</a:t>
            </a:r>
            <a:r>
              <a:rPr lang="en-US" sz="1100" dirty="0">
                <a:latin typeface="Courier New" panose="02070309020205020404" pitchFamily="49" charset="0"/>
                <a:cs typeface="Courier New" panose="02070309020205020404" pitchFamily="49" charset="0"/>
              </a:rPr>
              <a:t> + "</a:t>
            </a:r>
            <a:r>
              <a:rPr lang="en-US" sz="1100" dirty="0" err="1">
                <a:latin typeface="Courier New" panose="02070309020205020404" pitchFamily="49" charset="0"/>
                <a:cs typeface="Courier New" panose="02070309020205020404" pitchFamily="49" charset="0"/>
              </a:rPr>
              <a:t>dBm</a:t>
            </a:r>
            <a:r>
              <a:rPr lang="en-US" sz="1100" dirty="0">
                <a:latin typeface="Courier New" panose="02070309020205020404" pitchFamily="49" charset="0"/>
                <a:cs typeface="Courier New" panose="02070309020205020404" pitchFamily="49" charset="0"/>
              </a:rPr>
              <a:t>";</a:t>
            </a:r>
          </a:p>
          <a:p>
            <a:pPr marL="1143000" lvl="3" indent="0">
              <a:buNone/>
            </a:pPr>
            <a:r>
              <a:rPr lang="en-US" sz="1100" dirty="0">
                <a:latin typeface="Courier New" panose="02070309020205020404" pitchFamily="49" charset="0"/>
                <a:cs typeface="Courier New" panose="02070309020205020404" pitchFamily="49" charset="0"/>
              </a:rPr>
              <a:t> </a:t>
            </a:r>
          </a:p>
          <a:p>
            <a:pPr marL="1143000" lvl="3" indent="0">
              <a:buNone/>
            </a:pPr>
            <a:r>
              <a:rPr lang="en-US" sz="1100" dirty="0">
                <a:latin typeface="Courier New" panose="02070309020205020404" pitchFamily="49" charset="0"/>
                <a:cs typeface="Courier New" panose="02070309020205020404" pitchFamily="49" charset="0"/>
              </a:rPr>
              <a:t>            </a:t>
            </a:r>
            <a:r>
              <a:rPr lang="en-US" sz="1100" dirty="0" err="1">
                <a:latin typeface="Courier New" panose="02070309020205020404" pitchFamily="49" charset="0"/>
                <a:cs typeface="Courier New" panose="02070309020205020404" pitchFamily="49" charset="0"/>
              </a:rPr>
              <a:t>Log.v</a:t>
            </a:r>
            <a:r>
              <a:rPr lang="en-US" sz="1100" dirty="0">
                <a:latin typeface="Courier New" panose="02070309020205020404" pitchFamily="49" charset="0"/>
                <a:cs typeface="Courier New" panose="02070309020205020404" pitchFamily="49" charset="0"/>
              </a:rPr>
              <a:t>("</a:t>
            </a:r>
            <a:r>
              <a:rPr lang="en-US" sz="1100" dirty="0" err="1">
                <a:latin typeface="Courier New" panose="02070309020205020404" pitchFamily="49" charset="0"/>
                <a:cs typeface="Courier New" panose="02070309020205020404" pitchFamily="49" charset="0"/>
              </a:rPr>
              <a:t>WiFi</a:t>
            </a:r>
            <a:r>
              <a:rPr lang="en-US" sz="1100" dirty="0">
                <a:latin typeface="Courier New" panose="02070309020205020404" pitchFamily="49" charset="0"/>
                <a:cs typeface="Courier New" panose="02070309020205020404" pitchFamily="49" charset="0"/>
              </a:rPr>
              <a:t>", </a:t>
            </a:r>
            <a:r>
              <a:rPr lang="en-US" sz="1100" dirty="0" err="1">
                <a:latin typeface="Courier New" panose="02070309020205020404" pitchFamily="49" charset="0"/>
                <a:cs typeface="Courier New" panose="02070309020205020404" pitchFamily="49" charset="0"/>
              </a:rPr>
              <a:t>wifiInfo</a:t>
            </a:r>
            <a:r>
              <a:rPr lang="en-US" sz="1100" dirty="0">
                <a:latin typeface="Courier New" panose="02070309020205020404" pitchFamily="49" charset="0"/>
                <a:cs typeface="Courier New" panose="02070309020205020404" pitchFamily="49" charset="0"/>
              </a:rPr>
              <a:t>);</a:t>
            </a:r>
          </a:p>
          <a:p>
            <a:pPr marL="1143000" lvl="3" indent="0">
              <a:buNone/>
            </a:pPr>
            <a:r>
              <a:rPr lang="en-US" sz="1100" dirty="0">
                <a:latin typeface="Courier New" panose="02070309020205020404" pitchFamily="49" charset="0"/>
                <a:cs typeface="Courier New" panose="02070309020205020404" pitchFamily="49" charset="0"/>
              </a:rPr>
              <a:t> </a:t>
            </a:r>
          </a:p>
          <a:p>
            <a:pPr marL="1143000" lvl="3" indent="0">
              <a:buNone/>
            </a:pPr>
            <a:r>
              <a:rPr lang="en-US" sz="1100" dirty="0">
                <a:latin typeface="Courier New" panose="02070309020205020404" pitchFamily="49" charset="0"/>
                <a:cs typeface="Courier New" panose="02070309020205020404" pitchFamily="49" charset="0"/>
              </a:rPr>
              <a:t>            </a:t>
            </a:r>
            <a:r>
              <a:rPr lang="en-US" sz="1100" dirty="0" err="1">
                <a:latin typeface="Courier New" panose="02070309020205020404" pitchFamily="49" charset="0"/>
                <a:cs typeface="Courier New" panose="02070309020205020404" pitchFamily="49" charset="0"/>
              </a:rPr>
              <a:t>fullInfo</a:t>
            </a:r>
            <a:r>
              <a:rPr lang="en-US" sz="1100" dirty="0">
                <a:latin typeface="Courier New" panose="02070309020205020404" pitchFamily="49" charset="0"/>
                <a:cs typeface="Courier New" panose="02070309020205020404" pitchFamily="49" charset="0"/>
              </a:rPr>
              <a:t> += </a:t>
            </a:r>
            <a:r>
              <a:rPr lang="en-US" sz="1100" dirty="0" err="1">
                <a:latin typeface="Courier New" panose="02070309020205020404" pitchFamily="49" charset="0"/>
                <a:cs typeface="Courier New" panose="02070309020205020404" pitchFamily="49" charset="0"/>
              </a:rPr>
              <a:t>wifiInfo</a:t>
            </a:r>
            <a:r>
              <a:rPr lang="en-US" sz="1100" dirty="0">
                <a:latin typeface="Courier New" panose="02070309020205020404" pitchFamily="49" charset="0"/>
                <a:cs typeface="Courier New" panose="02070309020205020404" pitchFamily="49" charset="0"/>
              </a:rPr>
              <a:t> + "\n";</a:t>
            </a:r>
          </a:p>
          <a:p>
            <a:pPr marL="1143000" lvl="3" indent="0">
              <a:buNone/>
            </a:pPr>
            <a:r>
              <a:rPr lang="en-US" sz="1100" dirty="0">
                <a:latin typeface="Courier New" panose="02070309020205020404" pitchFamily="49" charset="0"/>
                <a:cs typeface="Courier New" panose="02070309020205020404" pitchFamily="49" charset="0"/>
              </a:rPr>
              <a:t>        }</a:t>
            </a:r>
          </a:p>
          <a:p>
            <a:pPr marL="1143000" lvl="3" indent="0">
              <a:buNone/>
            </a:pPr>
            <a:r>
              <a:rPr lang="en-US" sz="1100" dirty="0">
                <a:latin typeface="Courier New" panose="02070309020205020404" pitchFamily="49" charset="0"/>
                <a:cs typeface="Courier New" panose="02070309020205020404" pitchFamily="49" charset="0"/>
              </a:rPr>
              <a:t>        </a:t>
            </a:r>
            <a:r>
              <a:rPr lang="en-US" sz="1100" dirty="0" err="1">
                <a:latin typeface="Courier New" panose="02070309020205020404" pitchFamily="49" charset="0"/>
                <a:cs typeface="Courier New" panose="02070309020205020404" pitchFamily="49" charset="0"/>
              </a:rPr>
              <a:t>status.setText</a:t>
            </a:r>
            <a:r>
              <a:rPr lang="en-US" sz="1100" dirty="0">
                <a:latin typeface="Courier New" panose="02070309020205020404" pitchFamily="49" charset="0"/>
                <a:cs typeface="Courier New" panose="02070309020205020404" pitchFamily="49" charset="0"/>
              </a:rPr>
              <a:t>(</a:t>
            </a:r>
            <a:r>
              <a:rPr lang="en-US" sz="1100" dirty="0" err="1">
                <a:latin typeface="Courier New" panose="02070309020205020404" pitchFamily="49" charset="0"/>
                <a:cs typeface="Courier New" panose="02070309020205020404" pitchFamily="49" charset="0"/>
              </a:rPr>
              <a:t>fullInfo</a:t>
            </a:r>
            <a:r>
              <a:rPr lang="en-US" sz="1100" dirty="0">
                <a:latin typeface="Courier New" panose="02070309020205020404" pitchFamily="49" charset="0"/>
                <a:cs typeface="Courier New" panose="02070309020205020404" pitchFamily="49" charset="0"/>
              </a:rPr>
              <a:t>);</a:t>
            </a:r>
          </a:p>
          <a:p>
            <a:pPr marL="1143000" lvl="3" indent="0">
              <a:buNone/>
            </a:pPr>
            <a:r>
              <a:rPr lang="en-US" sz="1100" dirty="0">
                <a:latin typeface="Courier New" panose="02070309020205020404" pitchFamily="49" charset="0"/>
                <a:cs typeface="Courier New" panose="02070309020205020404" pitchFamily="49" charset="0"/>
              </a:rPr>
              <a:t>    }</a:t>
            </a:r>
          </a:p>
          <a:p>
            <a:pPr marL="1143000" lvl="3" indent="0">
              <a:buNone/>
            </a:pPr>
            <a:r>
              <a:rPr lang="en-US" sz="11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06995065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a:t>Monitoring Wi-Fi State</a:t>
            </a:r>
            <a:endParaRPr lang="en-US" sz="2600" dirty="0" smtClean="0"/>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
        <p:nvSpPr>
          <p:cNvPr id="2" name="Content Placeholder 1"/>
          <p:cNvSpPr>
            <a:spLocks noGrp="1"/>
          </p:cNvSpPr>
          <p:nvPr>
            <p:ph idx="1"/>
          </p:nvPr>
        </p:nvSpPr>
        <p:spPr>
          <a:xfrm>
            <a:off x="457200" y="1295400"/>
            <a:ext cx="8229600" cy="4830763"/>
          </a:xfrm>
        </p:spPr>
        <p:txBody>
          <a:bodyPr/>
          <a:lstStyle/>
          <a:p>
            <a:pPr marL="762000" lvl="2" indent="0">
              <a:buNone/>
            </a:pPr>
            <a:r>
              <a:rPr lang="en-US" dirty="0" err="1" smtClean="0">
                <a:latin typeface="Courier New" panose="02070309020205020404" pitchFamily="49" charset="0"/>
                <a:cs typeface="Courier New" panose="02070309020205020404" pitchFamily="49" charset="0"/>
              </a:rPr>
              <a:t>ListIterator</a:t>
            </a:r>
            <a:r>
              <a:rPr lang="en-US" dirty="0" smtClean="0">
                <a:latin typeface="Courier New" panose="02070309020205020404" pitchFamily="49" charset="0"/>
                <a:cs typeface="Courier New" panose="02070309020205020404" pitchFamily="49" charset="0"/>
              </a:rPr>
              <a:t>&lt;</a:t>
            </a:r>
            <a:r>
              <a:rPr lang="en-US" dirty="0" err="1" smtClean="0">
                <a:latin typeface="Courier New" panose="02070309020205020404" pitchFamily="49" charset="0"/>
                <a:cs typeface="Courier New" panose="02070309020205020404" pitchFamily="49" charset="0"/>
              </a:rPr>
              <a:t>WifiConfiguration</a:t>
            </a:r>
            <a:r>
              <a:rPr lang="en-US" dirty="0">
                <a:latin typeface="Courier New" panose="02070309020205020404" pitchFamily="49" charset="0"/>
                <a:cs typeface="Courier New" panose="02070309020205020404" pitchFamily="49" charset="0"/>
              </a:rPr>
              <a:t>&gt; </a:t>
            </a:r>
            <a:r>
              <a:rPr lang="en-US" dirty="0" err="1">
                <a:latin typeface="Courier New" panose="02070309020205020404" pitchFamily="49" charset="0"/>
                <a:cs typeface="Courier New" panose="02070309020205020404" pitchFamily="49" charset="0"/>
              </a:rPr>
              <a:t>configs</a:t>
            </a:r>
            <a:r>
              <a:rPr lang="en-US" dirty="0">
                <a:latin typeface="Courier New" panose="02070309020205020404" pitchFamily="49" charset="0"/>
                <a:cs typeface="Courier New" panose="02070309020205020404" pitchFamily="49" charset="0"/>
              </a:rPr>
              <a:t> =</a:t>
            </a:r>
          </a:p>
          <a:p>
            <a:pPr marL="762000" lvl="2"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wifi.getConfiguredNetworks</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listIterator</a:t>
            </a:r>
            <a:r>
              <a:rPr lang="en-US" dirty="0">
                <a:latin typeface="Courier New" panose="02070309020205020404" pitchFamily="49" charset="0"/>
                <a:cs typeface="Courier New" panose="02070309020205020404" pitchFamily="49" charset="0"/>
              </a:rPr>
              <a:t>();</a:t>
            </a:r>
          </a:p>
          <a:p>
            <a:pPr marL="762000" lvl="2" indent="0">
              <a:buNone/>
            </a:pPr>
            <a:r>
              <a:rPr lang="en-US" dirty="0">
                <a:latin typeface="Courier New" panose="02070309020205020404" pitchFamily="49" charset="0"/>
                <a:cs typeface="Courier New" panose="02070309020205020404" pitchFamily="49" charset="0"/>
              </a:rPr>
              <a:t> </a:t>
            </a:r>
          </a:p>
          <a:p>
            <a:pPr marL="762000" lvl="2" indent="0">
              <a:buNone/>
            </a:pPr>
            <a:r>
              <a:rPr lang="en-US" dirty="0">
                <a:latin typeface="Courier New" panose="02070309020205020404" pitchFamily="49" charset="0"/>
                <a:cs typeface="Courier New" panose="02070309020205020404" pitchFamily="49" charset="0"/>
              </a:rPr>
              <a:t>String </a:t>
            </a:r>
            <a:r>
              <a:rPr lang="en-US" dirty="0" err="1">
                <a:latin typeface="Courier New" panose="02070309020205020404" pitchFamily="49" charset="0"/>
                <a:cs typeface="Courier New" panose="02070309020205020404" pitchFamily="49" charset="0"/>
              </a:rPr>
              <a:t>allConfigs</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Configs</a:t>
            </a:r>
            <a:r>
              <a:rPr lang="en-US" dirty="0">
                <a:latin typeface="Courier New" panose="02070309020205020404" pitchFamily="49" charset="0"/>
                <a:cs typeface="Courier New" panose="02070309020205020404" pitchFamily="49" charset="0"/>
              </a:rPr>
              <a:t>: \n";</a:t>
            </a:r>
          </a:p>
          <a:p>
            <a:pPr marL="762000" lvl="2" indent="0">
              <a:buNone/>
            </a:pPr>
            <a:r>
              <a:rPr lang="en-US" dirty="0">
                <a:latin typeface="Courier New" panose="02070309020205020404" pitchFamily="49" charset="0"/>
                <a:cs typeface="Courier New" panose="02070309020205020404" pitchFamily="49" charset="0"/>
              </a:rPr>
              <a:t>while (</a:t>
            </a:r>
            <a:r>
              <a:rPr lang="en-US" dirty="0" err="1">
                <a:latin typeface="Courier New" panose="02070309020205020404" pitchFamily="49" charset="0"/>
                <a:cs typeface="Courier New" panose="02070309020205020404" pitchFamily="49" charset="0"/>
              </a:rPr>
              <a:t>configs.hasNext</a:t>
            </a:r>
            <a:r>
              <a:rPr lang="en-US" dirty="0">
                <a:latin typeface="Courier New" panose="02070309020205020404" pitchFamily="49" charset="0"/>
                <a:cs typeface="Courier New" panose="02070309020205020404" pitchFamily="49" charset="0"/>
              </a:rPr>
              <a:t>()) {</a:t>
            </a:r>
          </a:p>
          <a:p>
            <a:pPr marL="762000" lvl="2"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WifiConfiguration</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config</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configs.next</a:t>
            </a:r>
            <a:r>
              <a:rPr lang="en-US" dirty="0">
                <a:latin typeface="Courier New" panose="02070309020205020404" pitchFamily="49" charset="0"/>
                <a:cs typeface="Courier New" panose="02070309020205020404" pitchFamily="49" charset="0"/>
              </a:rPr>
              <a:t>();</a:t>
            </a:r>
          </a:p>
          <a:p>
            <a:pPr marL="762000" lvl="2" indent="0">
              <a:buNone/>
            </a:pPr>
            <a:r>
              <a:rPr lang="en-US" dirty="0">
                <a:latin typeface="Courier New" panose="02070309020205020404" pitchFamily="49" charset="0"/>
                <a:cs typeface="Courier New" panose="02070309020205020404" pitchFamily="49" charset="0"/>
              </a:rPr>
              <a:t>    String </a:t>
            </a:r>
            <a:r>
              <a:rPr lang="en-US" dirty="0" err="1">
                <a:latin typeface="Courier New" panose="02070309020205020404" pitchFamily="49" charset="0"/>
                <a:cs typeface="Courier New" panose="02070309020205020404" pitchFamily="49" charset="0"/>
              </a:rPr>
              <a:t>configInfo</a:t>
            </a:r>
            <a:r>
              <a:rPr lang="en-US" dirty="0">
                <a:latin typeface="Courier New" panose="02070309020205020404" pitchFamily="49" charset="0"/>
                <a:cs typeface="Courier New" panose="02070309020205020404" pitchFamily="49" charset="0"/>
              </a:rPr>
              <a:t> = "Name: " + </a:t>
            </a:r>
            <a:r>
              <a:rPr lang="en-US" dirty="0" err="1">
                <a:latin typeface="Courier New" panose="02070309020205020404" pitchFamily="49" charset="0"/>
                <a:cs typeface="Courier New" panose="02070309020205020404" pitchFamily="49" charset="0"/>
              </a:rPr>
              <a:t>config.SSID</a:t>
            </a:r>
            <a:r>
              <a:rPr lang="en-US" dirty="0">
                <a:latin typeface="Courier New" panose="02070309020205020404" pitchFamily="49" charset="0"/>
                <a:cs typeface="Courier New" panose="02070309020205020404" pitchFamily="49" charset="0"/>
              </a:rPr>
              <a:t> +</a:t>
            </a:r>
          </a:p>
          <a:p>
            <a:pPr marL="762000" lvl="2" indent="0">
              <a:buNone/>
            </a:pPr>
            <a:r>
              <a:rPr lang="en-US" dirty="0">
                <a:latin typeface="Courier New" panose="02070309020205020404" pitchFamily="49" charset="0"/>
                <a:cs typeface="Courier New" panose="02070309020205020404" pitchFamily="49" charset="0"/>
              </a:rPr>
              <a:t>        "; priority = " + </a:t>
            </a:r>
            <a:r>
              <a:rPr lang="en-US" dirty="0" err="1">
                <a:latin typeface="Courier New" panose="02070309020205020404" pitchFamily="49" charset="0"/>
                <a:cs typeface="Courier New" panose="02070309020205020404" pitchFamily="49" charset="0"/>
              </a:rPr>
              <a:t>config.priority</a:t>
            </a:r>
            <a:r>
              <a:rPr lang="en-US" dirty="0">
                <a:latin typeface="Courier New" panose="02070309020205020404" pitchFamily="49" charset="0"/>
                <a:cs typeface="Courier New" panose="02070309020205020404" pitchFamily="49" charset="0"/>
              </a:rPr>
              <a:t>;</a:t>
            </a:r>
          </a:p>
          <a:p>
            <a:pPr marL="762000" lvl="2" indent="0">
              <a:buNone/>
            </a:pPr>
            <a:r>
              <a:rPr lang="en-US" dirty="0">
                <a:latin typeface="Courier New" panose="02070309020205020404" pitchFamily="49" charset="0"/>
                <a:cs typeface="Courier New" panose="02070309020205020404" pitchFamily="49" charset="0"/>
              </a:rPr>
              <a:t> </a:t>
            </a:r>
          </a:p>
          <a:p>
            <a:pPr marL="762000" lvl="2"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Log.v</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WiFi</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configInfo</a:t>
            </a:r>
            <a:r>
              <a:rPr lang="en-US" dirty="0">
                <a:latin typeface="Courier New" panose="02070309020205020404" pitchFamily="49" charset="0"/>
                <a:cs typeface="Courier New" panose="02070309020205020404" pitchFamily="49" charset="0"/>
              </a:rPr>
              <a:t>);</a:t>
            </a:r>
          </a:p>
          <a:p>
            <a:pPr marL="762000" lvl="2" indent="0">
              <a:buNone/>
            </a:pPr>
            <a:r>
              <a:rPr lang="en-US" dirty="0">
                <a:latin typeface="Courier New" panose="02070309020205020404" pitchFamily="49" charset="0"/>
                <a:cs typeface="Courier New" panose="02070309020205020404" pitchFamily="49" charset="0"/>
              </a:rPr>
              <a:t> </a:t>
            </a:r>
          </a:p>
          <a:p>
            <a:pPr marL="762000" lvl="2"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allConfigs</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configInfo</a:t>
            </a:r>
            <a:r>
              <a:rPr lang="en-US" dirty="0">
                <a:latin typeface="Courier New" panose="02070309020205020404" pitchFamily="49" charset="0"/>
                <a:cs typeface="Courier New" panose="02070309020205020404" pitchFamily="49" charset="0"/>
              </a:rPr>
              <a:t> + "\n";</a:t>
            </a:r>
          </a:p>
          <a:p>
            <a:pPr marL="762000" lvl="2" indent="0">
              <a:buNone/>
            </a:pPr>
            <a:r>
              <a:rPr lang="en-US" dirty="0">
                <a:latin typeface="Courier New" panose="02070309020205020404" pitchFamily="49" charset="0"/>
                <a:cs typeface="Courier New" panose="02070309020205020404" pitchFamily="49" charset="0"/>
              </a:rPr>
              <a:t>}</a:t>
            </a:r>
          </a:p>
          <a:p>
            <a:pPr marL="762000" lvl="2" indent="0">
              <a:buNone/>
            </a:pPr>
            <a:r>
              <a:rPr lang="en-US" dirty="0">
                <a:latin typeface="Courier New" panose="02070309020205020404" pitchFamily="49" charset="0"/>
                <a:cs typeface="Courier New" panose="02070309020205020404" pitchFamily="49" charset="0"/>
              </a:rPr>
              <a:t> </a:t>
            </a:r>
          </a:p>
          <a:p>
            <a:pPr marL="762000" lvl="2" indent="0">
              <a:buNone/>
            </a:pPr>
            <a:r>
              <a:rPr lang="en-US" dirty="0" err="1">
                <a:latin typeface="Courier New" panose="02070309020205020404" pitchFamily="49" charset="0"/>
                <a:cs typeface="Courier New" panose="02070309020205020404" pitchFamily="49" charset="0"/>
              </a:rPr>
              <a:t>status.setText</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allConfigs</a:t>
            </a:r>
            <a:r>
              <a:rPr lang="en-US"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06995065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Title 1"/>
          <p:cNvSpPr>
            <a:spLocks noGrp="1"/>
          </p:cNvSpPr>
          <p:nvPr>
            <p:ph type="title"/>
          </p:nvPr>
        </p:nvSpPr>
        <p:spPr>
          <a:xfrm>
            <a:off x="457200" y="274638"/>
            <a:ext cx="5029200" cy="1630362"/>
          </a:xfrm>
        </p:spPr>
        <p:txBody>
          <a:bodyPr/>
          <a:lstStyle/>
          <a:p>
            <a:pPr algn="l" eaLnBrk="1" hangingPunct="1"/>
            <a:r>
              <a:rPr lang="en-US" smtClean="0">
                <a:latin typeface="Arial" charset="0"/>
              </a:rPr>
              <a:t>Chapter 16</a:t>
            </a:r>
            <a:r>
              <a:rPr lang="en-US" dirty="0" smtClean="0">
                <a:latin typeface="Arial" charset="0"/>
              </a:rPr>
              <a:t/>
            </a:r>
            <a:br>
              <a:rPr lang="en-US" dirty="0" smtClean="0">
                <a:latin typeface="Arial" charset="0"/>
              </a:rPr>
            </a:br>
            <a:r>
              <a:rPr lang="en-US" dirty="0" smtClean="0"/>
              <a:t>Summary</a:t>
            </a:r>
          </a:p>
        </p:txBody>
      </p:sp>
      <p:sp>
        <p:nvSpPr>
          <p:cNvPr id="19458" name="Content Placeholder 2"/>
          <p:cNvSpPr>
            <a:spLocks noGrp="1"/>
          </p:cNvSpPr>
          <p:nvPr>
            <p:ph idx="1"/>
          </p:nvPr>
        </p:nvSpPr>
        <p:spPr>
          <a:xfrm>
            <a:off x="685800" y="1752600"/>
            <a:ext cx="7772400" cy="4495800"/>
          </a:xfrm>
        </p:spPr>
        <p:txBody>
          <a:bodyPr/>
          <a:lstStyle/>
          <a:p>
            <a:pPr eaLnBrk="1" hangingPunct="1"/>
            <a:r>
              <a:rPr lang="en-US" sz="2400" dirty="0" smtClean="0"/>
              <a:t>We have learned how to work with Bluetooth.</a:t>
            </a:r>
          </a:p>
          <a:p>
            <a:pPr eaLnBrk="1" hangingPunct="1"/>
            <a:r>
              <a:rPr lang="en-US" sz="2400" dirty="0" smtClean="0"/>
              <a:t>We have learned how to work with USB.</a:t>
            </a:r>
          </a:p>
          <a:p>
            <a:pPr eaLnBrk="1" hangingPunct="1"/>
            <a:r>
              <a:rPr lang="en-US" sz="2400" dirty="0" smtClean="0"/>
              <a:t>We have learned how to work with Android Beam.</a:t>
            </a:r>
          </a:p>
          <a:p>
            <a:pPr eaLnBrk="1" hangingPunct="1"/>
            <a:r>
              <a:rPr lang="en-US" sz="2400" dirty="0" smtClean="0"/>
              <a:t>We have learned how to work with Wi-Fi.</a:t>
            </a:r>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smtClean="0"/>
              <a:t>References and More Information</a:t>
            </a:r>
            <a:endParaRPr lang="en-US" sz="2600" dirty="0" smtClean="0"/>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
        <p:nvSpPr>
          <p:cNvPr id="2" name="Content Placeholder 1"/>
          <p:cNvSpPr>
            <a:spLocks noGrp="1"/>
          </p:cNvSpPr>
          <p:nvPr>
            <p:ph idx="1"/>
          </p:nvPr>
        </p:nvSpPr>
        <p:spPr>
          <a:xfrm>
            <a:off x="457200" y="1066800"/>
            <a:ext cx="8229600" cy="5029200"/>
          </a:xfrm>
        </p:spPr>
        <p:txBody>
          <a:bodyPr/>
          <a:lstStyle/>
          <a:p>
            <a:r>
              <a:rPr lang="en-US" sz="2000" dirty="0"/>
              <a:t>Android API Guides: “Bluetooth”:</a:t>
            </a:r>
          </a:p>
          <a:p>
            <a:pPr lvl="1"/>
            <a:r>
              <a:rPr lang="en-US" sz="2000" i="1" dirty="0" smtClean="0"/>
              <a:t>http</a:t>
            </a:r>
            <a:r>
              <a:rPr lang="en-US" sz="2000" i="1" dirty="0"/>
              <a:t>://d.android.com/guide/topics/connectivity/bluetooth.html </a:t>
            </a:r>
          </a:p>
          <a:p>
            <a:r>
              <a:rPr lang="en-US" sz="2000" dirty="0"/>
              <a:t>Android API Guides: “Bluetooth Low Energy”:</a:t>
            </a:r>
          </a:p>
          <a:p>
            <a:pPr lvl="1"/>
            <a:r>
              <a:rPr lang="en-US" sz="2000" i="1" dirty="0" smtClean="0"/>
              <a:t>http</a:t>
            </a:r>
            <a:r>
              <a:rPr lang="en-US" sz="2000" i="1" dirty="0"/>
              <a:t>://d.android.com/guide/topics/connectivity/bluetooth-le.html</a:t>
            </a:r>
          </a:p>
          <a:p>
            <a:r>
              <a:rPr lang="en-US" sz="2000" dirty="0"/>
              <a:t>Android SDK Reference documentation on the </a:t>
            </a:r>
            <a:r>
              <a:rPr lang="en-US" sz="2000" dirty="0">
                <a:latin typeface="Courier New" panose="02070309020205020404" pitchFamily="49" charset="0"/>
                <a:cs typeface="Courier New" panose="02070309020205020404" pitchFamily="49" charset="0"/>
              </a:rPr>
              <a:t>android.net.wifi.p2p</a:t>
            </a:r>
            <a:r>
              <a:rPr lang="en-US" sz="2000" dirty="0"/>
              <a:t> package:</a:t>
            </a:r>
          </a:p>
          <a:p>
            <a:pPr lvl="1"/>
            <a:r>
              <a:rPr lang="en-US" sz="2000" i="1" dirty="0" smtClean="0"/>
              <a:t>http</a:t>
            </a:r>
            <a:r>
              <a:rPr lang="en-US" sz="2000" i="1" dirty="0"/>
              <a:t>://d.android.com/reference/android/net/wifi/p2p/package-summary.html</a:t>
            </a:r>
          </a:p>
          <a:p>
            <a:r>
              <a:rPr lang="en-US" sz="2000" dirty="0"/>
              <a:t>Android API Guides: “Wi-Fi Peer-to-Peer”:</a:t>
            </a:r>
          </a:p>
          <a:p>
            <a:pPr lvl="1"/>
            <a:r>
              <a:rPr lang="en-US" sz="2000" i="1" dirty="0" smtClean="0"/>
              <a:t>http</a:t>
            </a:r>
            <a:r>
              <a:rPr lang="en-US" sz="2000" i="1" dirty="0"/>
              <a:t>://d.android.com/guide/topics/connectivity/wifip2p.html</a:t>
            </a:r>
          </a:p>
          <a:p>
            <a:r>
              <a:rPr lang="en-US" sz="2000" dirty="0"/>
              <a:t>Wikipedia entry on Wi-Fi Direct:</a:t>
            </a:r>
          </a:p>
          <a:p>
            <a:pPr lvl="1"/>
            <a:r>
              <a:rPr lang="en-US" sz="2000" i="1" dirty="0" smtClean="0"/>
              <a:t>http</a:t>
            </a:r>
            <a:r>
              <a:rPr lang="en-US" sz="2000" i="1" dirty="0"/>
              <a:t>://</a:t>
            </a:r>
            <a:r>
              <a:rPr lang="en-US" sz="2000" i="1" dirty="0" smtClean="0"/>
              <a:t>en.wikipedia.org/wiki/Wi-Fi_Direct</a:t>
            </a:r>
            <a:endParaRPr lang="en-US" sz="2000" i="1" dirty="0"/>
          </a:p>
        </p:txBody>
      </p:sp>
    </p:spTree>
    <p:extLst>
      <p:ext uri="{BB962C8B-B14F-4D97-AF65-F5344CB8AC3E}">
        <p14:creationId xmlns:p14="http://schemas.microsoft.com/office/powerpoint/2010/main" val="25092202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smtClean="0"/>
              <a:t>References and More Information</a:t>
            </a:r>
            <a:endParaRPr lang="en-US" sz="2600" dirty="0" smtClean="0"/>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
        <p:nvSpPr>
          <p:cNvPr id="2" name="Content Placeholder 1"/>
          <p:cNvSpPr>
            <a:spLocks noGrp="1"/>
          </p:cNvSpPr>
          <p:nvPr>
            <p:ph idx="1"/>
          </p:nvPr>
        </p:nvSpPr>
        <p:spPr>
          <a:xfrm>
            <a:off x="457200" y="1219200"/>
            <a:ext cx="8229600" cy="5029200"/>
          </a:xfrm>
        </p:spPr>
        <p:txBody>
          <a:bodyPr/>
          <a:lstStyle/>
          <a:p>
            <a:r>
              <a:rPr lang="en-US" sz="2000" dirty="0" smtClean="0"/>
              <a:t>Android </a:t>
            </a:r>
            <a:r>
              <a:rPr lang="en-US" sz="2000" dirty="0"/>
              <a:t>Training: “Sharing Files with NFC”:</a:t>
            </a:r>
          </a:p>
          <a:p>
            <a:pPr lvl="1"/>
            <a:r>
              <a:rPr lang="en-US" sz="2000" i="1" dirty="0" smtClean="0"/>
              <a:t>http</a:t>
            </a:r>
            <a:r>
              <a:rPr lang="en-US" sz="2000" i="1" dirty="0"/>
              <a:t>://d.android.com/training/beam-files/index.html</a:t>
            </a:r>
          </a:p>
          <a:p>
            <a:r>
              <a:rPr lang="en-US" sz="2000" dirty="0"/>
              <a:t>Android API Guides: “Near Field Communication”:</a:t>
            </a:r>
          </a:p>
          <a:p>
            <a:pPr lvl="1"/>
            <a:r>
              <a:rPr lang="en-US" sz="2000" i="1" dirty="0" smtClean="0"/>
              <a:t>http</a:t>
            </a:r>
            <a:r>
              <a:rPr lang="en-US" sz="2000" i="1" dirty="0"/>
              <a:t>://d.android.com/guide/topics/connectivity/nfc/index.html</a:t>
            </a:r>
          </a:p>
          <a:p>
            <a:r>
              <a:rPr lang="en-US" sz="2000" dirty="0"/>
              <a:t>Android SDK Reference documentation on the </a:t>
            </a:r>
            <a:r>
              <a:rPr lang="en-US" sz="2000" dirty="0" err="1">
                <a:latin typeface="Courier New" panose="02070309020205020404" pitchFamily="49" charset="0"/>
                <a:cs typeface="Courier New" panose="02070309020205020404" pitchFamily="49" charset="0"/>
              </a:rPr>
              <a:t>android.nfc</a:t>
            </a:r>
            <a:r>
              <a:rPr lang="en-US" sz="2000" dirty="0"/>
              <a:t> package:</a:t>
            </a:r>
          </a:p>
          <a:p>
            <a:pPr lvl="1"/>
            <a:r>
              <a:rPr lang="en-US" sz="2000" i="1" dirty="0" smtClean="0"/>
              <a:t>http</a:t>
            </a:r>
            <a:r>
              <a:rPr lang="en-US" sz="2000" i="1" dirty="0"/>
              <a:t>://d.android.com/reference/android/nfc/package-summary.html</a:t>
            </a:r>
          </a:p>
          <a:p>
            <a:r>
              <a:rPr lang="en-US" sz="2000" dirty="0"/>
              <a:t>Android API Guides: “USB Host and Accessory”:</a:t>
            </a:r>
          </a:p>
          <a:p>
            <a:pPr lvl="1"/>
            <a:r>
              <a:rPr lang="en-US" sz="2000" i="1" dirty="0" smtClean="0"/>
              <a:t>http</a:t>
            </a:r>
            <a:r>
              <a:rPr lang="en-US" sz="2000" i="1" dirty="0"/>
              <a:t>://d.android.com/guide/topics/connectivity/usb/index.html</a:t>
            </a:r>
          </a:p>
          <a:p>
            <a:r>
              <a:rPr lang="en-US" sz="2000" dirty="0"/>
              <a:t>Android </a:t>
            </a:r>
            <a:r>
              <a:rPr lang="en-US" sz="2000" dirty="0" smtClean="0"/>
              <a:t>Tools: </a:t>
            </a:r>
            <a:r>
              <a:rPr lang="en-US" sz="2000" dirty="0"/>
              <a:t>“Android Open Accessory Development Kit”:</a:t>
            </a:r>
          </a:p>
          <a:p>
            <a:pPr lvl="1"/>
            <a:r>
              <a:rPr lang="en-US" sz="2000" i="1" dirty="0" smtClean="0"/>
              <a:t>http</a:t>
            </a:r>
            <a:r>
              <a:rPr lang="en-US" sz="2000" i="1" dirty="0"/>
              <a:t>://</a:t>
            </a:r>
            <a:r>
              <a:rPr lang="en-US" sz="2000" i="1" dirty="0" smtClean="0"/>
              <a:t>d.android.com/tools/adk/index.html</a:t>
            </a:r>
            <a:endParaRPr lang="en-US" sz="2000" i="1" dirty="0"/>
          </a:p>
        </p:txBody>
      </p:sp>
    </p:spTree>
    <p:extLst>
      <p:ext uri="{BB962C8B-B14F-4D97-AF65-F5344CB8AC3E}">
        <p14:creationId xmlns:p14="http://schemas.microsoft.com/office/powerpoint/2010/main" val="409441050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a:t>Working with Bluetooth</a:t>
            </a:r>
            <a:endParaRPr lang="en-US" sz="2600" dirty="0" smtClean="0"/>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
        <p:nvSpPr>
          <p:cNvPr id="2" name="Content Placeholder 1"/>
          <p:cNvSpPr>
            <a:spLocks noGrp="1"/>
          </p:cNvSpPr>
          <p:nvPr>
            <p:ph idx="1"/>
          </p:nvPr>
        </p:nvSpPr>
        <p:spPr>
          <a:xfrm>
            <a:off x="457200" y="1295400"/>
            <a:ext cx="8229600" cy="4830763"/>
          </a:xfrm>
        </p:spPr>
        <p:txBody>
          <a:bodyPr/>
          <a:lstStyle/>
          <a:p>
            <a:r>
              <a:rPr lang="en-US" sz="2000" dirty="0"/>
              <a:t>When Bluetooth hardware is present, Android applications </a:t>
            </a:r>
            <a:r>
              <a:rPr lang="en-US" sz="2000" dirty="0" smtClean="0"/>
              <a:t>can</a:t>
            </a:r>
            <a:endParaRPr lang="en-US" sz="2000" dirty="0"/>
          </a:p>
          <a:p>
            <a:pPr lvl="1"/>
            <a:r>
              <a:rPr lang="en-US" sz="2000" dirty="0"/>
              <a:t>Scan for and discover Bluetooth devices and interact with the Bluetooth adapter</a:t>
            </a:r>
          </a:p>
          <a:p>
            <a:pPr lvl="1"/>
            <a:r>
              <a:rPr lang="en-US" sz="2000" dirty="0"/>
              <a:t>Establish RFCOMM connections and transfer data to and from devices via data streams</a:t>
            </a:r>
          </a:p>
          <a:p>
            <a:pPr lvl="1"/>
            <a:r>
              <a:rPr lang="en-US" sz="2000" dirty="0"/>
              <a:t>Maintain point-to-point and multipoint connections with Bluetooth devices and manage multiple connections</a:t>
            </a:r>
          </a:p>
          <a:p>
            <a:pPr lvl="1"/>
            <a:r>
              <a:rPr lang="en-US" sz="2000" dirty="0"/>
              <a:t>Connect to and communicate with Bluetooth Low Energy peripheral devices</a:t>
            </a:r>
          </a:p>
        </p:txBody>
      </p:sp>
    </p:spTree>
    <p:extLst>
      <p:ext uri="{BB962C8B-B14F-4D97-AF65-F5344CB8AC3E}">
        <p14:creationId xmlns:p14="http://schemas.microsoft.com/office/powerpoint/2010/main" val="35861074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a:t>Working with Bluetooth</a:t>
            </a:r>
            <a:endParaRPr lang="en-US" sz="2600" dirty="0" smtClean="0"/>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
        <p:nvSpPr>
          <p:cNvPr id="2" name="Content Placeholder 1"/>
          <p:cNvSpPr>
            <a:spLocks noGrp="1"/>
          </p:cNvSpPr>
          <p:nvPr>
            <p:ph idx="1"/>
          </p:nvPr>
        </p:nvSpPr>
        <p:spPr>
          <a:xfrm>
            <a:off x="457200" y="1295400"/>
            <a:ext cx="8229600" cy="4830763"/>
          </a:xfrm>
        </p:spPr>
        <p:txBody>
          <a:bodyPr/>
          <a:lstStyle/>
          <a:p>
            <a:r>
              <a:rPr lang="en-US" sz="2000" dirty="0"/>
              <a:t>Both Bluetooth APIs are part of the </a:t>
            </a:r>
            <a:r>
              <a:rPr lang="en-US" sz="2000" dirty="0" err="1">
                <a:latin typeface="Courier New" panose="02070309020205020404" pitchFamily="49" charset="0"/>
                <a:cs typeface="Courier New" panose="02070309020205020404" pitchFamily="49" charset="0"/>
              </a:rPr>
              <a:t>android.bluetooth</a:t>
            </a:r>
            <a:r>
              <a:rPr lang="en-US" sz="2000" dirty="0"/>
              <a:t> </a:t>
            </a:r>
            <a:r>
              <a:rPr lang="en-US" sz="2000" dirty="0" smtClean="0"/>
              <a:t>package.</a:t>
            </a:r>
          </a:p>
          <a:p>
            <a:r>
              <a:rPr lang="en-US" sz="2000" dirty="0" smtClean="0"/>
              <a:t>As </a:t>
            </a:r>
            <a:r>
              <a:rPr lang="en-US" sz="2000" dirty="0"/>
              <a:t>you might expect, the application must have permission to use the Bluetooth </a:t>
            </a:r>
            <a:r>
              <a:rPr lang="en-US" sz="2000" dirty="0" smtClean="0"/>
              <a:t>services.</a:t>
            </a:r>
          </a:p>
          <a:p>
            <a:pPr lvl="1"/>
            <a:r>
              <a:rPr lang="en-US" sz="2000" dirty="0" smtClean="0"/>
              <a:t>The </a:t>
            </a:r>
            <a:r>
              <a:rPr lang="en-US" sz="2000" dirty="0" err="1">
                <a:latin typeface="Courier New" panose="02070309020205020404" pitchFamily="49" charset="0"/>
                <a:cs typeface="Courier New" panose="02070309020205020404" pitchFamily="49" charset="0"/>
              </a:rPr>
              <a:t>android.permission.BLUETOOTH</a:t>
            </a:r>
            <a:r>
              <a:rPr lang="en-US" sz="2000" dirty="0"/>
              <a:t> permission is required to connect to Bluetooth </a:t>
            </a:r>
            <a:r>
              <a:rPr lang="en-US" sz="2000" dirty="0" smtClean="0"/>
              <a:t>devices.</a:t>
            </a:r>
          </a:p>
          <a:p>
            <a:pPr lvl="1"/>
            <a:r>
              <a:rPr lang="en-US" sz="2000" dirty="0" smtClean="0"/>
              <a:t>Similarly</a:t>
            </a:r>
            <a:r>
              <a:rPr lang="en-US" sz="2000" dirty="0"/>
              <a:t>, Android applications must have the </a:t>
            </a:r>
            <a:r>
              <a:rPr lang="en-US" sz="2000" dirty="0" err="1">
                <a:latin typeface="Courier New" panose="02070309020205020404" pitchFamily="49" charset="0"/>
                <a:cs typeface="Courier New" panose="02070309020205020404" pitchFamily="49" charset="0"/>
              </a:rPr>
              <a:t>android.permission.BLUETOOTH_ADMIN</a:t>
            </a:r>
            <a:r>
              <a:rPr lang="en-US" sz="2000" dirty="0"/>
              <a:t> permission to administer Bluetooth hardware and related services, which includes managing tasks, enabling or disabling the hardware, and performing discovery </a:t>
            </a:r>
            <a:r>
              <a:rPr lang="en-US" sz="2000" dirty="0" smtClean="0"/>
              <a:t>scans.</a:t>
            </a:r>
            <a:endParaRPr lang="en-US" sz="2000" dirty="0"/>
          </a:p>
        </p:txBody>
      </p:sp>
    </p:spTree>
    <p:extLst>
      <p:ext uri="{BB962C8B-B14F-4D97-AF65-F5344CB8AC3E}">
        <p14:creationId xmlns:p14="http://schemas.microsoft.com/office/powerpoint/2010/main" val="35861074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a:t>Working with Bluetooth</a:t>
            </a:r>
            <a:endParaRPr lang="en-US" sz="2600" dirty="0" smtClean="0"/>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
        <p:nvSpPr>
          <p:cNvPr id="2" name="Content Placeholder 1"/>
          <p:cNvSpPr>
            <a:spLocks noGrp="1"/>
          </p:cNvSpPr>
          <p:nvPr>
            <p:ph idx="1"/>
          </p:nvPr>
        </p:nvSpPr>
        <p:spPr>
          <a:xfrm>
            <a:off x="457200" y="1295400"/>
            <a:ext cx="8229600" cy="4830763"/>
          </a:xfrm>
        </p:spPr>
        <p:txBody>
          <a:bodyPr/>
          <a:lstStyle/>
          <a:p>
            <a:r>
              <a:rPr lang="en-US" sz="2000" dirty="0"/>
              <a:t>For Classic Bluetooth, the APIs are divided into several useful classes, including the following:</a:t>
            </a:r>
          </a:p>
          <a:p>
            <a:pPr lvl="1"/>
            <a:r>
              <a:rPr lang="en-US" sz="2000" dirty="0"/>
              <a:t>The </a:t>
            </a:r>
            <a:r>
              <a:rPr lang="en-US" sz="2000" dirty="0" err="1">
                <a:latin typeface="Courier New" panose="02070309020205020404" pitchFamily="49" charset="0"/>
                <a:cs typeface="Courier New" panose="02070309020205020404" pitchFamily="49" charset="0"/>
              </a:rPr>
              <a:t>BluetoothAdapter</a:t>
            </a:r>
            <a:r>
              <a:rPr lang="en-US" sz="2000" dirty="0"/>
              <a:t> class represents the Bluetooth radio hardware on the local </a:t>
            </a:r>
            <a:r>
              <a:rPr lang="en-US" sz="2000" dirty="0" smtClean="0"/>
              <a:t>device.</a:t>
            </a:r>
            <a:endParaRPr lang="en-US" sz="2000" dirty="0"/>
          </a:p>
          <a:p>
            <a:pPr lvl="1"/>
            <a:r>
              <a:rPr lang="en-US" sz="2000" dirty="0"/>
              <a:t>The </a:t>
            </a:r>
            <a:r>
              <a:rPr lang="en-US" sz="2000" dirty="0" err="1">
                <a:latin typeface="Courier New" panose="02070309020205020404" pitchFamily="49" charset="0"/>
                <a:cs typeface="Courier New" panose="02070309020205020404" pitchFamily="49" charset="0"/>
              </a:rPr>
              <a:t>BluetoothDevice</a:t>
            </a:r>
            <a:r>
              <a:rPr lang="en-US" sz="2000" dirty="0"/>
              <a:t> class represents a remote Bluetooth </a:t>
            </a:r>
            <a:r>
              <a:rPr lang="en-US" sz="2000" dirty="0" smtClean="0"/>
              <a:t>device.</a:t>
            </a:r>
            <a:endParaRPr lang="en-US" sz="2000" dirty="0"/>
          </a:p>
          <a:p>
            <a:pPr lvl="1"/>
            <a:r>
              <a:rPr lang="en-US" sz="2000" dirty="0"/>
              <a:t>The </a:t>
            </a:r>
            <a:r>
              <a:rPr lang="en-US" sz="2000" dirty="0" err="1">
                <a:latin typeface="Courier New" panose="02070309020205020404" pitchFamily="49" charset="0"/>
                <a:cs typeface="Courier New" panose="02070309020205020404" pitchFamily="49" charset="0"/>
              </a:rPr>
              <a:t>BluetoothServerSocket</a:t>
            </a:r>
            <a:r>
              <a:rPr lang="en-US" sz="2000" dirty="0"/>
              <a:t> class is used to open a socket to listen for incoming connections and provides a </a:t>
            </a:r>
            <a:r>
              <a:rPr lang="en-US" sz="2000" dirty="0" err="1">
                <a:latin typeface="Courier New" panose="02070309020205020404" pitchFamily="49" charset="0"/>
                <a:cs typeface="Courier New" panose="02070309020205020404" pitchFamily="49" charset="0"/>
              </a:rPr>
              <a:t>BluetoothSocket</a:t>
            </a:r>
            <a:r>
              <a:rPr lang="en-US" sz="2000" dirty="0"/>
              <a:t> object when a connection is </a:t>
            </a:r>
            <a:r>
              <a:rPr lang="en-US" sz="2000" dirty="0" smtClean="0"/>
              <a:t>made.</a:t>
            </a:r>
            <a:endParaRPr lang="en-US" sz="2000" dirty="0"/>
          </a:p>
          <a:p>
            <a:pPr lvl="1"/>
            <a:r>
              <a:rPr lang="en-US" sz="2000" dirty="0"/>
              <a:t>The </a:t>
            </a:r>
            <a:r>
              <a:rPr lang="en-US" sz="2000" dirty="0" err="1">
                <a:latin typeface="Courier New" panose="02070309020205020404" pitchFamily="49" charset="0"/>
                <a:cs typeface="Courier New" panose="02070309020205020404" pitchFamily="49" charset="0"/>
              </a:rPr>
              <a:t>BluetoothSocket</a:t>
            </a:r>
            <a:r>
              <a:rPr lang="en-US" sz="2000" dirty="0"/>
              <a:t> class is used by the client to establish a connection to a remote device. After the device is connected, the </a:t>
            </a:r>
            <a:r>
              <a:rPr lang="en-US" sz="2000" dirty="0" err="1">
                <a:latin typeface="Courier New" panose="02070309020205020404" pitchFamily="49" charset="0"/>
                <a:cs typeface="Courier New" panose="02070309020205020404" pitchFamily="49" charset="0"/>
              </a:rPr>
              <a:t>BluetoothSocket</a:t>
            </a:r>
            <a:r>
              <a:rPr lang="en-US" sz="2000" dirty="0"/>
              <a:t> object is used by both sides to handle the connection and retrieve the input and output </a:t>
            </a:r>
            <a:r>
              <a:rPr lang="en-US" sz="2000" dirty="0" smtClean="0"/>
              <a:t>streams.</a:t>
            </a:r>
            <a:endParaRPr lang="en-US" sz="2000" dirty="0"/>
          </a:p>
        </p:txBody>
      </p:sp>
    </p:spTree>
    <p:extLst>
      <p:ext uri="{BB962C8B-B14F-4D97-AF65-F5344CB8AC3E}">
        <p14:creationId xmlns:p14="http://schemas.microsoft.com/office/powerpoint/2010/main" val="342832996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a:t>Working with Bluetooth</a:t>
            </a:r>
            <a:endParaRPr lang="en-US" sz="2600" dirty="0" smtClean="0"/>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
        <p:nvSpPr>
          <p:cNvPr id="2" name="Content Placeholder 1"/>
          <p:cNvSpPr>
            <a:spLocks noGrp="1"/>
          </p:cNvSpPr>
          <p:nvPr>
            <p:ph idx="1"/>
          </p:nvPr>
        </p:nvSpPr>
        <p:spPr>
          <a:xfrm>
            <a:off x="457200" y="1295400"/>
            <a:ext cx="8229600" cy="4830763"/>
          </a:xfrm>
        </p:spPr>
        <p:txBody>
          <a:bodyPr/>
          <a:lstStyle/>
          <a:p>
            <a:r>
              <a:rPr lang="en-US" sz="2000" dirty="0"/>
              <a:t>For Bluetooth LE, the APIs differ and are divided into their own classes:</a:t>
            </a:r>
          </a:p>
          <a:p>
            <a:pPr lvl="1"/>
            <a:r>
              <a:rPr lang="en-US" sz="2000" dirty="0"/>
              <a:t>The </a:t>
            </a:r>
            <a:r>
              <a:rPr lang="en-US" sz="2000" dirty="0" err="1">
                <a:latin typeface="Courier New" panose="02070309020205020404" pitchFamily="49" charset="0"/>
                <a:cs typeface="Courier New" panose="02070309020205020404" pitchFamily="49" charset="0"/>
              </a:rPr>
              <a:t>BluetoothManager</a:t>
            </a:r>
            <a:r>
              <a:rPr lang="en-US" sz="2000" dirty="0"/>
              <a:t> class is used to acquire the </a:t>
            </a:r>
            <a:r>
              <a:rPr lang="en-US" sz="2000" dirty="0" err="1">
                <a:latin typeface="Courier New" panose="02070309020205020404" pitchFamily="49" charset="0"/>
                <a:cs typeface="Courier New" panose="02070309020205020404" pitchFamily="49" charset="0"/>
              </a:rPr>
              <a:t>BluetoothAdapter</a:t>
            </a:r>
            <a:r>
              <a:rPr lang="en-US" sz="2000" dirty="0"/>
              <a:t> using the </a:t>
            </a:r>
            <a:r>
              <a:rPr lang="en-US" sz="2000" dirty="0" err="1">
                <a:latin typeface="Courier New" panose="02070309020205020404" pitchFamily="49" charset="0"/>
                <a:cs typeface="Courier New" panose="02070309020205020404" pitchFamily="49" charset="0"/>
              </a:rPr>
              <a:t>getSystemService</a:t>
            </a:r>
            <a:r>
              <a:rPr lang="en-US" sz="2000" dirty="0">
                <a:latin typeface="Courier New" panose="02070309020205020404" pitchFamily="49" charset="0"/>
                <a:cs typeface="Courier New" panose="02070309020205020404" pitchFamily="49" charset="0"/>
              </a:rPr>
              <a:t>()</a:t>
            </a:r>
            <a:r>
              <a:rPr lang="en-US" sz="2000" dirty="0"/>
              <a:t> method passing in the </a:t>
            </a:r>
            <a:r>
              <a:rPr lang="en-US" sz="2000" dirty="0" err="1">
                <a:latin typeface="Courier New" panose="02070309020205020404" pitchFamily="49" charset="0"/>
                <a:cs typeface="Courier New" panose="02070309020205020404" pitchFamily="49" charset="0"/>
              </a:rPr>
              <a:t>Context.BLUETOOTH_SERVICE</a:t>
            </a:r>
            <a:r>
              <a:rPr lang="en-US" sz="2000" dirty="0"/>
              <a:t> </a:t>
            </a:r>
            <a:r>
              <a:rPr lang="en-US" sz="2000" dirty="0" smtClean="0"/>
              <a:t>value.</a:t>
            </a:r>
            <a:endParaRPr lang="en-US" sz="2000" dirty="0"/>
          </a:p>
          <a:p>
            <a:pPr lvl="1"/>
            <a:r>
              <a:rPr lang="en-US" sz="2000" dirty="0"/>
              <a:t>The </a:t>
            </a:r>
            <a:r>
              <a:rPr lang="en-US" sz="2000" dirty="0" err="1">
                <a:latin typeface="Courier New" panose="02070309020205020404" pitchFamily="49" charset="0"/>
                <a:cs typeface="Courier New" panose="02070309020205020404" pitchFamily="49" charset="0"/>
              </a:rPr>
              <a:t>BluetoothAdapter</a:t>
            </a:r>
            <a:r>
              <a:rPr lang="en-US" sz="2000" dirty="0"/>
              <a:t> class requires implementing the </a:t>
            </a:r>
            <a:r>
              <a:rPr lang="en-US" sz="2000" dirty="0" err="1">
                <a:latin typeface="Courier New" panose="02070309020205020404" pitchFamily="49" charset="0"/>
                <a:cs typeface="Courier New" panose="02070309020205020404" pitchFamily="49" charset="0"/>
              </a:rPr>
              <a:t>LeScanCallback</a:t>
            </a:r>
            <a:r>
              <a:rPr lang="en-US" sz="2000" dirty="0"/>
              <a:t> interface to access the </a:t>
            </a:r>
            <a:r>
              <a:rPr lang="en-US" sz="2000" dirty="0" err="1">
                <a:latin typeface="Courier New" panose="02070309020205020404" pitchFamily="49" charset="0"/>
                <a:cs typeface="Courier New" panose="02070309020205020404" pitchFamily="49" charset="0"/>
              </a:rPr>
              <a:t>BluetoothDevice</a:t>
            </a:r>
            <a:r>
              <a:rPr lang="en-US" sz="2000" dirty="0"/>
              <a:t> object using the </a:t>
            </a:r>
            <a:r>
              <a:rPr lang="en-US" sz="2000" dirty="0" err="1">
                <a:latin typeface="Courier New" panose="02070309020205020404" pitchFamily="49" charset="0"/>
                <a:cs typeface="Courier New" panose="02070309020205020404" pitchFamily="49" charset="0"/>
              </a:rPr>
              <a:t>onLeScan</a:t>
            </a:r>
            <a:r>
              <a:rPr lang="en-US" sz="2000" dirty="0">
                <a:latin typeface="Courier New" panose="02070309020205020404" pitchFamily="49" charset="0"/>
                <a:cs typeface="Courier New" panose="02070309020205020404" pitchFamily="49" charset="0"/>
              </a:rPr>
              <a:t>()</a:t>
            </a:r>
            <a:r>
              <a:rPr lang="en-US" sz="2000" dirty="0"/>
              <a:t> method </a:t>
            </a:r>
            <a:r>
              <a:rPr lang="en-US" sz="2000" dirty="0" smtClean="0"/>
              <a:t>call.</a:t>
            </a:r>
            <a:endParaRPr lang="en-US" sz="2000" dirty="0"/>
          </a:p>
          <a:p>
            <a:pPr lvl="1"/>
            <a:r>
              <a:rPr lang="en-US" sz="2000" dirty="0"/>
              <a:t>The </a:t>
            </a:r>
            <a:r>
              <a:rPr lang="en-US" sz="2000" dirty="0" err="1">
                <a:latin typeface="Courier New" panose="02070309020205020404" pitchFamily="49" charset="0"/>
                <a:cs typeface="Courier New" panose="02070309020205020404" pitchFamily="49" charset="0"/>
              </a:rPr>
              <a:t>BluetoothDevice</a:t>
            </a:r>
            <a:r>
              <a:rPr lang="en-US" sz="2000" dirty="0"/>
              <a:t> class requires calling the </a:t>
            </a:r>
            <a:r>
              <a:rPr lang="en-US" sz="2000" dirty="0" err="1">
                <a:latin typeface="Courier New" panose="02070309020205020404" pitchFamily="49" charset="0"/>
                <a:cs typeface="Courier New" panose="02070309020205020404" pitchFamily="49" charset="0"/>
              </a:rPr>
              <a:t>connectGatt</a:t>
            </a:r>
            <a:r>
              <a:rPr lang="en-US" sz="2000" dirty="0">
                <a:latin typeface="Courier New" panose="02070309020205020404" pitchFamily="49" charset="0"/>
                <a:cs typeface="Courier New" panose="02070309020205020404" pitchFamily="49" charset="0"/>
              </a:rPr>
              <a:t>()</a:t>
            </a:r>
            <a:r>
              <a:rPr lang="en-US" sz="2000" dirty="0"/>
              <a:t> method to connect to a peripheral Bluetooth LE </a:t>
            </a:r>
            <a:r>
              <a:rPr lang="en-US" sz="2000" dirty="0" smtClean="0"/>
              <a:t>device.</a:t>
            </a:r>
            <a:endParaRPr lang="en-US" sz="2000" dirty="0"/>
          </a:p>
        </p:txBody>
      </p:sp>
    </p:spTree>
    <p:extLst>
      <p:ext uri="{BB962C8B-B14F-4D97-AF65-F5344CB8AC3E}">
        <p14:creationId xmlns:p14="http://schemas.microsoft.com/office/powerpoint/2010/main" val="75139536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a:t>Checking for the Existence of Bluetooth Hardware</a:t>
            </a:r>
            <a:endParaRPr lang="en-US" sz="2600" dirty="0" smtClean="0"/>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
        <p:nvSpPr>
          <p:cNvPr id="2" name="Content Placeholder 1"/>
          <p:cNvSpPr>
            <a:spLocks noGrp="1"/>
          </p:cNvSpPr>
          <p:nvPr>
            <p:ph idx="1"/>
          </p:nvPr>
        </p:nvSpPr>
        <p:spPr>
          <a:xfrm>
            <a:off x="457200" y="1295400"/>
            <a:ext cx="8229600" cy="4830763"/>
          </a:xfrm>
        </p:spPr>
        <p:txBody>
          <a:bodyPr/>
          <a:lstStyle/>
          <a:p>
            <a:pPr marL="762000" lvl="2" indent="0">
              <a:buNone/>
            </a:pPr>
            <a:endParaRPr lang="en-US" sz="2000" dirty="0" smtClean="0"/>
          </a:p>
          <a:p>
            <a:pPr marL="762000" lvl="2" indent="0">
              <a:buNone/>
            </a:pPr>
            <a:endParaRPr lang="en-US" sz="2000" dirty="0"/>
          </a:p>
          <a:p>
            <a:pPr marL="762000" lvl="2" indent="0">
              <a:buNone/>
            </a:pPr>
            <a:r>
              <a:rPr lang="en-US" sz="2000" dirty="0" err="1" smtClean="0">
                <a:latin typeface="Courier New" panose="02070309020205020404" pitchFamily="49" charset="0"/>
                <a:cs typeface="Courier New" panose="02070309020205020404" pitchFamily="49" charset="0"/>
              </a:rPr>
              <a:t>BluetoothAdapter</a:t>
            </a:r>
            <a:r>
              <a:rPr lang="en-US" sz="2000" dirty="0" smtClean="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btAdapter</a:t>
            </a:r>
            <a:r>
              <a:rPr lang="en-US" sz="2000" dirty="0">
                <a:latin typeface="Courier New" panose="02070309020205020404" pitchFamily="49" charset="0"/>
                <a:cs typeface="Courier New" panose="02070309020205020404" pitchFamily="49" charset="0"/>
              </a:rPr>
              <a:t> = </a:t>
            </a:r>
            <a:r>
              <a:rPr lang="en-US" sz="2000" dirty="0" smtClean="0">
                <a:latin typeface="Courier New" panose="02070309020205020404" pitchFamily="49" charset="0"/>
                <a:cs typeface="Courier New" panose="02070309020205020404" pitchFamily="49" charset="0"/>
              </a:rPr>
              <a:t>  </a:t>
            </a:r>
          </a:p>
          <a:p>
            <a:pPr marL="762000" lvl="2" indent="0">
              <a:buNone/>
            </a:pP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         </a:t>
            </a:r>
            <a:r>
              <a:rPr lang="en-US" sz="2000" dirty="0" err="1" smtClean="0">
                <a:latin typeface="Courier New" panose="02070309020205020404" pitchFamily="49" charset="0"/>
                <a:cs typeface="Courier New" panose="02070309020205020404" pitchFamily="49" charset="0"/>
              </a:rPr>
              <a:t>BluetoothAdapter.getDefaultAdapter</a:t>
            </a:r>
            <a:r>
              <a:rPr lang="en-US" sz="2000" dirty="0">
                <a:latin typeface="Courier New" panose="02070309020205020404" pitchFamily="49" charset="0"/>
                <a:cs typeface="Courier New" panose="02070309020205020404" pitchFamily="49" charset="0"/>
              </a:rPr>
              <a:t>();</a:t>
            </a:r>
          </a:p>
          <a:p>
            <a:pPr marL="762000" lvl="2" indent="0">
              <a:buNone/>
            </a:pPr>
            <a:r>
              <a:rPr lang="en-US" sz="2000" dirty="0">
                <a:latin typeface="Courier New" panose="02070309020205020404" pitchFamily="49" charset="0"/>
                <a:cs typeface="Courier New" panose="02070309020205020404" pitchFamily="49" charset="0"/>
              </a:rPr>
              <a:t>if (</a:t>
            </a:r>
            <a:r>
              <a:rPr lang="en-US" sz="2000" dirty="0" err="1">
                <a:latin typeface="Courier New" panose="02070309020205020404" pitchFamily="49" charset="0"/>
                <a:cs typeface="Courier New" panose="02070309020205020404" pitchFamily="49" charset="0"/>
              </a:rPr>
              <a:t>btAdapter</a:t>
            </a:r>
            <a:r>
              <a:rPr lang="en-US" sz="2000" dirty="0">
                <a:latin typeface="Courier New" panose="02070309020205020404" pitchFamily="49" charset="0"/>
                <a:cs typeface="Courier New" panose="02070309020205020404" pitchFamily="49" charset="0"/>
              </a:rPr>
              <a:t> == null) {</a:t>
            </a:r>
          </a:p>
          <a:p>
            <a:pPr marL="762000" lvl="2" indent="0">
              <a:buNone/>
            </a:pP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Log.d</a:t>
            </a:r>
            <a:r>
              <a:rPr lang="en-US" sz="2000" dirty="0">
                <a:latin typeface="Courier New" panose="02070309020205020404" pitchFamily="49" charset="0"/>
                <a:cs typeface="Courier New" panose="02070309020205020404" pitchFamily="49" charset="0"/>
              </a:rPr>
              <a:t>(DEBUG_TAG, "No </a:t>
            </a:r>
            <a:r>
              <a:rPr lang="en-US" sz="2000" dirty="0" err="1">
                <a:latin typeface="Courier New" panose="02070309020205020404" pitchFamily="49" charset="0"/>
                <a:cs typeface="Courier New" panose="02070309020205020404" pitchFamily="49" charset="0"/>
              </a:rPr>
              <a:t>bluetooth</a:t>
            </a:r>
            <a:r>
              <a:rPr lang="en-US" sz="2000" dirty="0">
                <a:latin typeface="Courier New" panose="02070309020205020404" pitchFamily="49" charset="0"/>
                <a:cs typeface="Courier New" panose="02070309020205020404" pitchFamily="49" charset="0"/>
              </a:rPr>
              <a:t> available.");</a:t>
            </a:r>
          </a:p>
          <a:p>
            <a:pPr marL="762000" lvl="2" indent="0">
              <a:buNone/>
            </a:pPr>
            <a:r>
              <a:rPr lang="en-US" sz="2000" dirty="0">
                <a:latin typeface="Courier New" panose="02070309020205020404" pitchFamily="49" charset="0"/>
                <a:cs typeface="Courier New" panose="02070309020205020404" pitchFamily="49" charset="0"/>
              </a:rPr>
              <a:t>    // ...</a:t>
            </a:r>
          </a:p>
          <a:p>
            <a:pPr marL="762000" lvl="2" indent="0">
              <a:buNone/>
            </a:pPr>
            <a:r>
              <a:rPr lang="en-US" sz="2000" dirty="0">
                <a:latin typeface="Courier New" panose="02070309020205020404" pitchFamily="49" charset="0"/>
                <a:cs typeface="Courier New" panose="02070309020205020404" pitchFamily="49" charset="0"/>
              </a:rPr>
              <a:t>} else {</a:t>
            </a:r>
          </a:p>
          <a:p>
            <a:pPr marL="762000" lvl="2" indent="0">
              <a:buNone/>
            </a:pPr>
            <a:r>
              <a:rPr lang="en-US" sz="2000" dirty="0">
                <a:latin typeface="Courier New" panose="02070309020205020404" pitchFamily="49" charset="0"/>
                <a:cs typeface="Courier New" panose="02070309020205020404" pitchFamily="49" charset="0"/>
              </a:rPr>
              <a:t>    // </a:t>
            </a:r>
            <a:r>
              <a:rPr lang="en-US" sz="2000" dirty="0" err="1">
                <a:latin typeface="Courier New" panose="02070309020205020404" pitchFamily="49" charset="0"/>
                <a:cs typeface="Courier New" panose="02070309020205020404" pitchFamily="49" charset="0"/>
              </a:rPr>
              <a:t>bt</a:t>
            </a:r>
            <a:r>
              <a:rPr lang="en-US" sz="2000" dirty="0">
                <a:latin typeface="Courier New" panose="02070309020205020404" pitchFamily="49" charset="0"/>
                <a:cs typeface="Courier New" panose="02070309020205020404" pitchFamily="49" charset="0"/>
              </a:rPr>
              <a:t> available</a:t>
            </a:r>
          </a:p>
          <a:p>
            <a:pPr marL="762000" lvl="2" indent="0">
              <a:buNone/>
            </a:pPr>
            <a:r>
              <a:rPr lang="en-US" sz="2000" dirty="0">
                <a:latin typeface="Courier New" panose="02070309020205020404" pitchFamily="49" charset="0"/>
                <a:cs typeface="Courier New" panose="02070309020205020404" pitchFamily="49" charset="0"/>
              </a:rPr>
              <a:t>}</a:t>
            </a:r>
          </a:p>
          <a:p>
            <a:pPr marL="762000" lvl="2" indent="0">
              <a:buNone/>
            </a:pPr>
            <a:endParaRPr lang="en-US" sz="2000" dirty="0"/>
          </a:p>
        </p:txBody>
      </p:sp>
    </p:spTree>
    <p:extLst>
      <p:ext uri="{BB962C8B-B14F-4D97-AF65-F5344CB8AC3E}">
        <p14:creationId xmlns:p14="http://schemas.microsoft.com/office/powerpoint/2010/main" val="600031093"/>
      </p:ext>
    </p:extLst>
  </p:cSld>
  <p:clrMapOvr>
    <a:masterClrMapping/>
  </p:clrMapOvr>
  <p:timing>
    <p:tnLst>
      <p:par>
        <p:cTn id="1" dur="indefinite" restart="never" nodeType="tmRoot"/>
      </p:par>
    </p:tnLst>
  </p:timing>
</p:sld>
</file>

<file path=ppt/theme/theme1.xml><?xml version="1.0" encoding="utf-8"?>
<a:theme xmlns:a="http://schemas.openxmlformats.org/drawingml/2006/main" name="Pearson PTG Video Product PowerPoint Template 111006">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Black"/>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400" b="0" i="0" u="none" strike="noStrike" cap="none" normalizeH="0" baseline="0" smtClean="0">
            <a:ln>
              <a:noFill/>
            </a:ln>
            <a:solidFill>
              <a:schemeClr val="tx2"/>
            </a:solidFill>
            <a:effectLst/>
            <a:latin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400" b="0" i="0" u="none" strike="noStrike" cap="none" normalizeH="0" baseline="0" smtClean="0">
            <a:ln>
              <a:noFill/>
            </a:ln>
            <a:solidFill>
              <a:schemeClr val="tx2"/>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Pearson PTG Video Product PowerPoint Template 111006</Template>
  <TotalTime>2591</TotalTime>
  <Words>5879</Words>
  <Application>Microsoft Office PowerPoint</Application>
  <PresentationFormat>On-screen Show (4:3)</PresentationFormat>
  <Paragraphs>409</Paragraphs>
  <Slides>46</Slides>
  <Notes>46</Notes>
  <HiddenSlides>0</HiddenSlides>
  <MMClips>0</MMClips>
  <ScaleCrop>false</ScaleCrop>
  <HeadingPairs>
    <vt:vector size="4" baseType="variant">
      <vt:variant>
        <vt:lpstr>Theme</vt:lpstr>
      </vt:variant>
      <vt:variant>
        <vt:i4>1</vt:i4>
      </vt:variant>
      <vt:variant>
        <vt:lpstr>Slide Titles</vt:lpstr>
      </vt:variant>
      <vt:variant>
        <vt:i4>46</vt:i4>
      </vt:variant>
    </vt:vector>
  </HeadingPairs>
  <TitlesOfParts>
    <vt:vector size="47" baseType="lpstr">
      <vt:lpstr>Pearson PTG Video Product PowerPoint Template 111006</vt:lpstr>
      <vt:lpstr>Instructor Notes</vt:lpstr>
      <vt:lpstr>  Advanced AndroidTM Application Development, Fourth Edition  Chapter 16  Using Android’s Optional Hardware APIs </vt:lpstr>
      <vt:lpstr>Chapter 16 Overview</vt:lpstr>
      <vt:lpstr>Working with Bluetooth</vt:lpstr>
      <vt:lpstr>Working with Bluetooth</vt:lpstr>
      <vt:lpstr>Working with Bluetooth</vt:lpstr>
      <vt:lpstr>Working with Bluetooth</vt:lpstr>
      <vt:lpstr>Working with Bluetooth</vt:lpstr>
      <vt:lpstr>Checking for the Existence of Bluetooth Hardware</vt:lpstr>
      <vt:lpstr>Enabling Bluetooth</vt:lpstr>
      <vt:lpstr>Enabling Bluetooth</vt:lpstr>
      <vt:lpstr>Querying for Paired Devices</vt:lpstr>
      <vt:lpstr>Discovering Devices</vt:lpstr>
      <vt:lpstr>Discovering Devices</vt:lpstr>
      <vt:lpstr>Establishing Connections between Devices</vt:lpstr>
      <vt:lpstr>Establishing Connections between Devices</vt:lpstr>
      <vt:lpstr>Working with USB</vt:lpstr>
      <vt:lpstr>Working with USB Accessories</vt:lpstr>
      <vt:lpstr>Working with USB Accessories</vt:lpstr>
      <vt:lpstr>Working with USB Accessories</vt:lpstr>
      <vt:lpstr>Working as a USB Host</vt:lpstr>
      <vt:lpstr>Working as a USB Host</vt:lpstr>
      <vt:lpstr>Working with Android Beam</vt:lpstr>
      <vt:lpstr>Enabling Android Beam Sending</vt:lpstr>
      <vt:lpstr>Enabling Android Beam Sending</vt:lpstr>
      <vt:lpstr>Enabling Android Beam Sending</vt:lpstr>
      <vt:lpstr>Receiving Android Beam Messages</vt:lpstr>
      <vt:lpstr>Receiving Android Beam Messages</vt:lpstr>
      <vt:lpstr>Receiving Android Beam Messages</vt:lpstr>
      <vt:lpstr>Configuring the Manifest File for Android Beam</vt:lpstr>
      <vt:lpstr>Android Beam over Bluetooth</vt:lpstr>
      <vt:lpstr>Introducing Host Card Emulation</vt:lpstr>
      <vt:lpstr>Working with Wi-Fi</vt:lpstr>
      <vt:lpstr>Introducing Wi-Fi Direct</vt:lpstr>
      <vt:lpstr>Introducing Wi-Fi Direct</vt:lpstr>
      <vt:lpstr>Introducing Wi-Fi Direct</vt:lpstr>
      <vt:lpstr>Monitoring Wi-Fi State</vt:lpstr>
      <vt:lpstr>Monitoring Wi-Fi State</vt:lpstr>
      <vt:lpstr>Monitoring Wi-Fi State</vt:lpstr>
      <vt:lpstr>Monitoring Wi-Fi State</vt:lpstr>
      <vt:lpstr>Monitoring Wi-Fi State</vt:lpstr>
      <vt:lpstr>Monitoring Wi-Fi State</vt:lpstr>
      <vt:lpstr>Monitoring Wi-Fi State</vt:lpstr>
      <vt:lpstr>Chapter 16 Summary</vt:lpstr>
      <vt:lpstr>References and More Information</vt:lpstr>
      <vt:lpstr>References and More Information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Instructor Notes</dc:title>
  <dc:creator>Joseph Annuzzi, Jr</dc:creator>
  <cp:lastModifiedBy>precinct17x</cp:lastModifiedBy>
  <cp:revision>960</cp:revision>
  <dcterms:created xsi:type="dcterms:W3CDTF">2006-12-28T22:00:41Z</dcterms:created>
  <dcterms:modified xsi:type="dcterms:W3CDTF">2014-08-24T23:47:55Z</dcterms:modified>
</cp:coreProperties>
</file>